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3"/>
    <p:sldId id="296" r:id="rId4"/>
    <p:sldId id="266" r:id="rId5"/>
    <p:sldId id="271" r:id="rId6"/>
    <p:sldId id="273" r:id="rId7"/>
    <p:sldId id="274" r:id="rId9"/>
    <p:sldId id="275" r:id="rId10"/>
    <p:sldId id="309" r:id="rId11"/>
    <p:sldId id="289" r:id="rId12"/>
    <p:sldId id="310" r:id="rId13"/>
    <p:sldId id="279" r:id="rId14"/>
    <p:sldId id="311" r:id="rId15"/>
    <p:sldId id="280" r:id="rId16"/>
    <p:sldId id="281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4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en-US" altLang="x-none" sz="1200" strike="noStrike" noProof="1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/>
          </p:cNvSpPr>
          <p:nvPr>
            <p:ph type="sldImg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anchor="ctr"/>
          <a:p>
            <a:pPr lvl="0"/>
            <a:endParaRPr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en-US" altLang="x-none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67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9.wmf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4.png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8.png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5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45.png"/><Relationship Id="rId7" Type="http://schemas.openxmlformats.org/officeDocument/2006/relationships/image" Target="../media/image44.wmf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wmf"/><Relationship Id="rId2" Type="http://schemas.openxmlformats.org/officeDocument/2006/relationships/oleObject" Target="../embeddings/oleObject37.bin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5.png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15.bin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191770" y="142240"/>
            <a:ext cx="8335963" cy="2562225"/>
          </a:xfrm>
        </p:spPr>
        <p:txBody>
          <a:bodyPr anchor="ctr"/>
          <a:p>
            <a:pPr defTabSz="914400">
              <a:buNone/>
            </a:pPr>
            <a:r>
              <a:rPr lang="zh-CN" altLang="en-US" sz="8000" b="1" kern="1200" baseline="0" dirty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第一章  概率</a:t>
            </a:r>
            <a:endParaRPr lang="zh-CN" altLang="en-US" sz="8000" b="1" kern="1200" baseline="0" dirty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581025" y="2396173"/>
            <a:ext cx="6237288" cy="2281237"/>
          </a:xfrm>
        </p:spPr>
        <p:txBody>
          <a:bodyPr anchor="t"/>
          <a:p>
            <a:pPr defTabSz="914400">
              <a:buNone/>
            </a:pPr>
            <a:r>
              <a:rPr lang="zh-CN" altLang="en-US" sz="4400" b="1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第一节:随机事件</a:t>
            </a:r>
            <a:endParaRPr lang="zh-CN" altLang="en-US" sz="4400" b="1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algn="l" defTabSz="914400">
              <a:buNone/>
            </a:pPr>
            <a:r>
              <a:rPr lang="zh-CN" altLang="en-US" sz="32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         </a:t>
            </a: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defTabSz="914400">
              <a:buNone/>
            </a:pPr>
            <a:endParaRPr lang="zh-CN" altLang="en-US" sz="3200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5" name="对象 30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14400" imgH="215900" progId="Equation.3">
                  <p:embed/>
                </p:oleObj>
              </mc:Choice>
              <mc:Fallback>
                <p:oleObj name="" r:id="rId1" imgW="9144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9200" y="4014470"/>
            <a:ext cx="3840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rgbClr val="7030A0"/>
                </a:solidFill>
                <a:cs typeface="+mn-cs"/>
                <a:sym typeface="Arial" panose="020B0604020202020204" pitchFamily="34" charset="0"/>
              </a:rPr>
              <a:t>西南石油大学理学院蒋尚武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255905"/>
            <a:ext cx="828421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/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6 .</a:t>
            </a:r>
            <a:r>
              <a:rPr lang="zh-CN" altLang="zh-CN" sz="2400" b="1" strike="noStrike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互斥事件</a:t>
            </a:r>
            <a:r>
              <a:rPr lang="zh-CN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（不相容事件）：若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A,B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两事件不能同时发生，即是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           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ea"/>
              </a:rPr>
              <a:t>则称</a:t>
            </a:r>
            <a:r>
              <a:rPr lang="en-US" altLang="zh-CN" sz="2400" b="1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ea"/>
              </a:rPr>
              <a:t>A,B</a:t>
            </a:r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ea"/>
              </a:rPr>
              <a:t>是</a:t>
            </a:r>
            <a:r>
              <a:rPr lang="zh-CN" altLang="en-US" sz="2400" b="1">
                <a:solidFill>
                  <a:srgbClr val="C00000"/>
                </a:solidFill>
                <a:cs typeface="+mn-ea"/>
                <a:sym typeface="+mn-ea"/>
              </a:rPr>
              <a:t>互斥事件</a:t>
            </a:r>
            <a:endParaRPr lang="zh-CN" altLang="en-US" sz="2400" b="1" strike="noStrike" noProof="1">
              <a:solidFill>
                <a:srgbClr val="C00000"/>
              </a:solidFill>
              <a:cs typeface="+mn-cs"/>
              <a:sym typeface="Arial" panose="020B0604020202020204" pitchFamily="34" charset="0"/>
            </a:endParaRPr>
          </a:p>
          <a:p>
            <a:pPr fontAlgn="base"/>
            <a:r>
              <a:rPr lang="zh-CN" altLang="en-US" strike="noStrike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                   </a:t>
            </a:r>
            <a:endParaRPr lang="zh-CN" altLang="en-US" sz="2400" b="1" strike="noStrike" noProof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553" y="668655"/>
          <a:ext cx="11763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23240" imgH="165735" progId="Equation.KSEE3">
                  <p:embed/>
                </p:oleObj>
              </mc:Choice>
              <mc:Fallback>
                <p:oleObj name="" r:id="rId1" imgW="523240" imgH="165735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64553" y="668655"/>
                        <a:ext cx="117633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0525" y="3220720"/>
            <a:ext cx="795020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7. 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对立事件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:</a:t>
            </a:r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                               </a:t>
            </a:r>
            <a:endParaRPr lang="zh-CN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则称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是对立事件。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41283" y="3220720"/>
          <a:ext cx="25701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196340" imgH="203835" progId="Equation.KSEE3">
                  <p:embed/>
                </p:oleObj>
              </mc:Choice>
              <mc:Fallback>
                <p:oleObj name="" r:id="rId3" imgW="1196340" imgH="203835" progId="Equation.KSEE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641283" y="3220720"/>
                        <a:ext cx="25701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90525" y="4469130"/>
            <a:ext cx="42957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问题：对立互斥关系是什么？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0218" y="5234305"/>
            <a:ext cx="4449762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互斥不是对立，但对立是互斥。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1362710"/>
            <a:ext cx="3150870" cy="167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4138" y="307975"/>
            <a:ext cx="782637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EX6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：设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A,B,C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是样本空间的事件，试表示下列事件。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585" y="941070"/>
            <a:ext cx="400113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发生，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不发生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585" y="1639253"/>
            <a:ext cx="39243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A,B,C</a:t>
            </a:r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恰好有两个发生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3375" y="2507615"/>
            <a:ext cx="432308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A,B,C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至少有两个发生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" y="3293110"/>
            <a:ext cx="489394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（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A,B,C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中有不多于一个发生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3273" y="941070"/>
          <a:ext cx="760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69570" imgH="203835" progId="Equation.KSEE3">
                  <p:embed/>
                </p:oleObj>
              </mc:Choice>
              <mc:Fallback>
                <p:oleObj name="" r:id="rId1" imgW="369570" imgH="203835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593273" y="941070"/>
                        <a:ext cx="7604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461000" y="941070"/>
            <a:ext cx="10096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0650" y="941070"/>
          <a:ext cx="11493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497205" imgH="178435" progId="Equation.KSEE3">
                  <p:embed/>
                </p:oleObj>
              </mc:Choice>
              <mc:Fallback>
                <p:oleObj name="" r:id="rId3" imgW="497205" imgH="178435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470650" y="941070"/>
                        <a:ext cx="11493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3273" y="1639570"/>
          <a:ext cx="24812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310640" imgH="215900" progId="Equation.KSEE3">
                  <p:embed/>
                </p:oleObj>
              </mc:Choice>
              <mc:Fallback>
                <p:oleObj name="" r:id="rId5" imgW="1310640" imgH="2159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593273" y="1639570"/>
                        <a:ext cx="248126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0588" y="2507615"/>
          <a:ext cx="2081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967105" imgH="190500" progId="Equation.KSEE3">
                  <p:embed/>
                </p:oleObj>
              </mc:Choice>
              <mc:Fallback>
                <p:oleObj name="" r:id="rId7" imgW="967105" imgH="1905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700588" y="2507615"/>
                        <a:ext cx="208121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593273" y="4206240"/>
            <a:ext cx="10096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或者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15318" y="4206240"/>
          <a:ext cx="1784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967105" imgH="229235" progId="Equation.KSEE3">
                  <p:embed/>
                </p:oleObj>
              </mc:Choice>
              <mc:Fallback>
                <p:oleObj name="" r:id="rId9" imgW="967105" imgH="229235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5715318" y="4206240"/>
                        <a:ext cx="178435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24853" y="4206240"/>
            <a:ext cx="3638550" cy="42862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418" y="4709795"/>
          <a:ext cx="71167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632200" imgH="241300" progId="Equation.KSEE3">
                  <p:embed/>
                </p:oleObj>
              </mc:Choice>
              <mc:Fallback>
                <p:oleObj name="" r:id="rId1" imgW="3632200" imgH="2413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73418" y="4709795"/>
                        <a:ext cx="711676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00990" y="518160"/>
            <a:ext cx="7698740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EX7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：设一个工人生产了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个零件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表示第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个是正品（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i=1.2.3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.....)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试翻译下列事件：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4548" y="1643380"/>
          <a:ext cx="17827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750570" imgH="229235" progId="Equation.KSEE3">
                  <p:embed/>
                </p:oleObj>
              </mc:Choice>
              <mc:Fallback>
                <p:oleObj name="" r:id="rId3" imgW="750570" imgH="229235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24548" y="1643380"/>
                        <a:ext cx="1782762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4865" y="2483485"/>
          <a:ext cx="16906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814070" imgH="254000" progId="Equation.KSEE3">
                  <p:embed/>
                </p:oleObj>
              </mc:Choice>
              <mc:Fallback>
                <p:oleObj name="" r:id="rId5" imgW="814070" imgH="2540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24865" y="2483485"/>
                        <a:ext cx="1690688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46125" y="3491865"/>
            <a:ext cx="5705475" cy="476250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3849" y="447516"/>
          <a:ext cx="392430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8" imgW="165100" imgH="228600" progId="Equation.KSEE3">
                  <p:embed/>
                </p:oleObj>
              </mc:Choice>
              <mc:Fallback>
                <p:oleObj name="" r:id="rId8" imgW="165100" imgH="2286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393849" y="447516"/>
                        <a:ext cx="392430" cy="543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4975" y="31750"/>
            <a:ext cx="78025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在解决事件之间的关系的时候，要注意集合论中的运算律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975" y="682625"/>
            <a:ext cx="1571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，交换律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3238500"/>
            <a:ext cx="818261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EX8:   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设事件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甲是畅销品，乙是滞销品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，则     表示：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975" y="1222375"/>
            <a:ext cx="16700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，结合律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00" y="1687830"/>
            <a:ext cx="178879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，分配律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7200" y="2582863"/>
            <a:ext cx="22653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，德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摩根定律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8355" y="2145030"/>
          <a:ext cx="445325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981200" imgH="203200" progId="Equation.KSEE3">
                  <p:embed/>
                </p:oleObj>
              </mc:Choice>
              <mc:Fallback>
                <p:oleObj name="" r:id="rId1" imgW="1981200" imgH="2032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78355" y="2145030"/>
                        <a:ext cx="445325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49488" y="682625"/>
            <a:ext cx="3913187" cy="4381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06600" y="1222375"/>
            <a:ext cx="6999288" cy="4381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245995" y="1687513"/>
            <a:ext cx="4265613" cy="438150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0585" y="2603500"/>
          <a:ext cx="228727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6" imgW="1155700" imgH="254000" progId="Equation.KSEE3">
                  <p:embed/>
                </p:oleObj>
              </mc:Choice>
              <mc:Fallback>
                <p:oleObj name="" r:id="rId6" imgW="1155700" imgH="2540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5950585" y="2603500"/>
                        <a:ext cx="2287270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191828" y="2603183"/>
            <a:ext cx="2095500" cy="46672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9788" y="3243263"/>
          <a:ext cx="3381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53670" imgH="204470" progId="Equation.KSEE3">
                  <p:embed/>
                </p:oleObj>
              </mc:Choice>
              <mc:Fallback>
                <p:oleObj name="" r:id="rId9" imgW="153670" imgH="20447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7189788" y="3243263"/>
                        <a:ext cx="338137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57200" y="3895725"/>
            <a:ext cx="43656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甲是滞销品，乙是畅销品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22825" y="3895725"/>
            <a:ext cx="2536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甲是滞销品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" y="4352925"/>
            <a:ext cx="2536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乙是畅销品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94025" y="4352925"/>
            <a:ext cx="4670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甲是滞销品或者乙是畅销品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350" y="5024438"/>
            <a:ext cx="34353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解：设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甲是畅销品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6675" y="5024438"/>
            <a:ext cx="25193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=“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乙是滞销品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en-US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10350" y="5024438"/>
            <a:ext cx="15478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则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A=A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500" y="5562600"/>
          <a:ext cx="2790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1309370" imgH="241300" progId="Equation.KSEE3">
                  <p:embed/>
                </p:oleObj>
              </mc:Choice>
              <mc:Fallback>
                <p:oleObj name="" r:id="rId11" imgW="1309370" imgH="2413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698500" y="5562600"/>
                        <a:ext cx="27908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568825" y="5562600"/>
            <a:ext cx="1012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故选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6" grpId="0"/>
      <p:bldP spid="17" grpId="0"/>
      <p:bldP spid="19" grpId="0"/>
      <p:bldP spid="20" grpId="0"/>
      <p:bldP spid="21" grpId="0"/>
      <p:bldP spid="2" grpId="0"/>
      <p:bldP spid="4" grpId="0"/>
      <p:bldP spid="1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10795" y="152400"/>
            <a:ext cx="915797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/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五  </a:t>
            </a:r>
            <a:r>
              <a:rPr lang="zh-CN" altLang="en-US" sz="2400" b="1" strike="noStrike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总结：本节课重点介绍了随机事件；样本空间；样本点；子事件；</a:t>
            </a:r>
            <a:r>
              <a:rPr lang="zh-CN" altLang="en-US" sz="2400" b="1" strike="noStrike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相等事件；差事件；积事件；互斥事件</a:t>
            </a:r>
            <a:r>
              <a:rPr lang="zh-CN" altLang="en-US" b="1" strike="noStrike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；</a:t>
            </a:r>
            <a:r>
              <a:rPr lang="zh-CN" altLang="en-US" sz="2400" b="1" strike="noStrike" noProof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对立事件以及事件的运 算。重点掌握事件的关系及运算，要求能用字母表示事件，同时 能将字母翻译成事件，重点掌握一个有用的结论：</a:t>
            </a:r>
            <a:endParaRPr lang="zh-CN" altLang="en-US" sz="2400" b="1" strike="noStrike" noProof="1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3770" y="1706563"/>
            <a:ext cx="3017838" cy="4476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38100" y="2463800"/>
            <a:ext cx="8903335" cy="11887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六  课堂练习</a:t>
            </a:r>
            <a:endParaRPr lang="zh-CN" altLang="zh-CN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r>
              <a:rPr lang="zh-CN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，设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是两个事件，那么事件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“A,B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都发生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”“A,B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不都发，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A,B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都不发生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中，那两个是对立事件？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813" y="4365625"/>
            <a:ext cx="790067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/>
            <a:r>
              <a:rPr lang="en-US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2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，甲乙丙三人各向靶子射击一次，</a:t>
            </a:r>
            <a:r>
              <a:rPr lang="zh-CN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设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A</a:t>
            </a:r>
            <a:r>
              <a:rPr lang="en-US" altLang="zh-CN" sz="2400" b="1" strike="noStrike" baseline="-25000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i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=“</a:t>
            </a:r>
            <a:r>
              <a:rPr lang="zh-CN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第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i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人击中靶子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rPr>
              <a:t>”</a:t>
            </a:r>
            <a:endParaRPr lang="en-US" altLang="zh-CN" sz="2400" b="1" strike="noStrike" noProof="1">
              <a:solidFill>
                <a:srgbClr val="7030A0"/>
              </a:solidFill>
              <a:latin typeface="+mn-lt"/>
              <a:ea typeface="+mn-ea"/>
              <a:cs typeface="+mn-cs"/>
              <a:sym typeface="Arial" panose="020B0604020202020204" pitchFamily="34" charset="0"/>
            </a:endParaRPr>
          </a:p>
          <a:p>
            <a:pPr fontAlgn="base"/>
            <a:r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   </a:t>
            </a:r>
            <a:r>
              <a:rPr lang="en-US" altLang="zh-CN" sz="2400" b="1" strike="noStrike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i=1,2,3</a:t>
            </a:r>
            <a:r>
              <a:rPr lang="zh-CN" altLang="en-US" sz="2400" b="1" strike="noStrike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则翻译下列事件</a:t>
            </a:r>
            <a:endParaRPr lang="zh-CN" altLang="en-US" sz="2400" b="1" strike="noStrike" noProof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3575" y="5900738"/>
          <a:ext cx="3817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" imgW="1828800" imgH="241300" progId="Equation.KSEE3">
                  <p:embed/>
                </p:oleObj>
              </mc:Choice>
              <mc:Fallback>
                <p:oleObj name="" r:id="rId2" imgW="1828800" imgH="2413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663575" y="5900738"/>
                        <a:ext cx="38179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63575" y="5189538"/>
            <a:ext cx="1438275" cy="53340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462213" y="5189538"/>
            <a:ext cx="2019300" cy="5048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714875" y="5189538"/>
            <a:ext cx="2943225" cy="4857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" name="文本框 9"/>
          <p:cNvSpPr txBox="1"/>
          <p:nvPr/>
        </p:nvSpPr>
        <p:spPr>
          <a:xfrm>
            <a:off x="663575" y="3652838"/>
            <a:ext cx="44497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提示：上述三种情况可表示为：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3100" y="3603625"/>
          <a:ext cx="631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254635" imgH="203835" progId="Equation.KSEE3">
                  <p:embed/>
                </p:oleObj>
              </mc:Choice>
              <mc:Fallback>
                <p:oleObj name="" r:id="rId7" imgW="254635" imgH="203835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5753100" y="3603625"/>
                        <a:ext cx="6318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4778375" y="3652838"/>
            <a:ext cx="669925" cy="43815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759575" y="3670300"/>
            <a:ext cx="587375" cy="439738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24025" y="602615"/>
            <a:ext cx="2983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rgbClr val="FF0000"/>
                </a:solidFill>
              </a:rPr>
              <a:t>概率的萌芽</a:t>
            </a:r>
            <a:endParaRPr lang="zh-CN" altLang="zh-CN" sz="36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545" y="1552575"/>
            <a:ext cx="74390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</a:t>
            </a:r>
            <a:r>
              <a:rPr lang="zh-CN" altLang="en-US" sz="2800" b="1"/>
              <a:t>早在公元前</a:t>
            </a:r>
            <a:r>
              <a:rPr lang="en-US" altLang="zh-CN" sz="2800" b="1"/>
              <a:t>1500</a:t>
            </a:r>
            <a:r>
              <a:rPr lang="zh-CN" altLang="en-US" sz="2800" b="1"/>
              <a:t>年，埃及人为了忘却饥饿，经常聚集在一起掷骰</a:t>
            </a:r>
            <a:r>
              <a:rPr lang="en-US" altLang="zh-CN" sz="2800" b="1"/>
              <a:t>(tou)</a:t>
            </a:r>
            <a:r>
              <a:rPr lang="zh-CN" altLang="en-US" sz="2800" b="1"/>
              <a:t>子游戏。发展到后来，到了公元前</a:t>
            </a:r>
            <a:r>
              <a:rPr lang="en-US" altLang="zh-CN" sz="2800" b="1"/>
              <a:t>1200</a:t>
            </a:r>
            <a:r>
              <a:rPr lang="zh-CN" altLang="en-US" sz="2800" b="1"/>
              <a:t>年，有了立方体的骰子，</a:t>
            </a:r>
            <a:r>
              <a:rPr lang="en-US" altLang="zh-CN" sz="2800" b="1"/>
              <a:t>6</a:t>
            </a:r>
            <a:r>
              <a:rPr lang="zh-CN" altLang="en-US" sz="2800" b="1"/>
              <a:t>个面上刻有数字，和现在的赌博工具已经没有区别。但概率论的概念直到文艺复兴后才出现，概率论出现如此缓慢，有人认为是人类的道德规范影响了对赌博的发展</a:t>
            </a:r>
            <a:r>
              <a:rPr lang="en-US" altLang="zh-CN" sz="2800" b="1"/>
              <a:t>——</a:t>
            </a:r>
            <a:r>
              <a:rPr lang="zh-CN" altLang="en-US" sz="2800" b="1"/>
              <a:t>既然赌博被视为不道德的，那么将机会性游戏作为科学研究的对象就是大逆不道。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23495" y="2845435"/>
            <a:ext cx="9148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 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23495" y="4399915"/>
            <a:ext cx="9123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23495" y="5222875"/>
            <a:ext cx="910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6145"/>
          <p:cNvSpPr txBox="1"/>
          <p:nvPr/>
        </p:nvSpPr>
        <p:spPr>
          <a:xfrm>
            <a:off x="773113" y="1285875"/>
            <a:ext cx="309562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endParaRPr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文本框 6146"/>
          <p:cNvSpPr txBox="1"/>
          <p:nvPr/>
        </p:nvSpPr>
        <p:spPr>
          <a:xfrm>
            <a:off x="400685" y="12700"/>
            <a:ext cx="8430260" cy="50774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概率的发展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概率论现在已经成了数学的一个重要分支，在科学技术各领域里有着十分广泛的应用。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sym typeface="+mn-ea"/>
              </a:rPr>
              <a:t>概率论对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人口统计、保险事业、度量衡、天文学甚至某些 法律问题的应用。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概率论在十八世纪已远不再是只与赌博问题相联系的学科了。今天的概率在许多领域具有广泛的应用，如股票，保险，彩票，水纹，天气预报等方面的应用起着很重要的作用。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今天我们开始研究概率，需要从最基本的概念说起：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8194"/>
          <p:cNvSpPr>
            <a:spLocks noGrp="1"/>
          </p:cNvSpPr>
          <p:nvPr>
            <p:ph idx="1"/>
          </p:nvPr>
        </p:nvSpPr>
        <p:spPr>
          <a:xfrm>
            <a:off x="366713" y="1006475"/>
            <a:ext cx="8242300" cy="4618038"/>
          </a:xfrm>
        </p:spPr>
        <p:txBody>
          <a:bodyPr anchor="t"/>
          <a:p>
            <a:r>
              <a:rPr lang="zh-CN" altLang="en-US" b="1">
                <a:solidFill>
                  <a:srgbClr val="FF0000"/>
                </a:solidFill>
              </a:rPr>
              <a:t>一  两类现象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1 </a:t>
            </a:r>
            <a:r>
              <a:rPr lang="zh-CN" altLang="en-US" b="1">
                <a:solidFill>
                  <a:srgbClr val="FF0000"/>
                </a:solidFill>
              </a:rPr>
              <a:t>确定性现象</a:t>
            </a:r>
            <a:r>
              <a:rPr lang="en-US" altLang="zh-CN" b="1"/>
              <a:t>:</a:t>
            </a:r>
            <a:r>
              <a:rPr lang="zh-CN" altLang="zh-CN" sz="2400" b="1"/>
              <a:t>如早上起来太阳从东方升起；正常情况下，同性互斥，异性相吸；抛一个石块，石块下落等。</a:t>
            </a:r>
            <a:endParaRPr lang="zh-CN" altLang="zh-CN" sz="2400" b="1"/>
          </a:p>
          <a:p>
            <a:r>
              <a:rPr lang="en-US" altLang="zh-CN" b="1">
                <a:solidFill>
                  <a:srgbClr val="FF0000"/>
                </a:solidFill>
              </a:rPr>
              <a:t>2 </a:t>
            </a:r>
            <a:r>
              <a:rPr lang="zh-CN" altLang="en-US" b="1">
                <a:solidFill>
                  <a:srgbClr val="FF0000"/>
                </a:solidFill>
              </a:rPr>
              <a:t>不确定性现象</a:t>
            </a:r>
            <a:r>
              <a:rPr lang="zh-CN" altLang="en-US" b="1"/>
              <a:t>：</a:t>
            </a:r>
            <a:r>
              <a:rPr lang="zh-CN" altLang="en-US" sz="2400" b="1"/>
              <a:t>人们在做实验和观察之前，不能预知其结果。如向桌上抛一枚硬币，我们不能预知正面朝上还是反面朝上；掷骰子，不能预知</a:t>
            </a:r>
            <a:r>
              <a:rPr lang="en-US" altLang="zh-CN" sz="2400" b="1"/>
              <a:t>1,2,3,4,5,6</a:t>
            </a:r>
            <a:r>
              <a:rPr lang="zh-CN" altLang="en-US" sz="2400" b="1"/>
              <a:t>会出现哪一点。诸如此类很多。但另一方面，对这些不确定的现象进行大量重复观察时，人们会发现其结果会出现某种</a:t>
            </a:r>
            <a:r>
              <a:rPr lang="en-US" altLang="zh-CN" sz="2400" b="1"/>
              <a:t>“</a:t>
            </a:r>
            <a:r>
              <a:rPr lang="zh-CN" altLang="en-US" sz="2400" b="1"/>
              <a:t>统计规律性</a:t>
            </a:r>
            <a:r>
              <a:rPr lang="en-US" altLang="zh-CN" sz="2400" b="1"/>
              <a:t>”</a:t>
            </a:r>
            <a:r>
              <a:rPr lang="zh-CN" altLang="en-US" sz="2400" b="1"/>
              <a:t>。这种</a:t>
            </a:r>
            <a:r>
              <a:rPr lang="zh-CN" altLang="en-US" sz="2400" b="1">
                <a:solidFill>
                  <a:srgbClr val="FF0000"/>
                </a:solidFill>
              </a:rPr>
              <a:t>在每一次试验中呈现不确定性，而在大量重复试验中出现某种统计规律性的现象叫随机现象</a:t>
            </a:r>
            <a:r>
              <a:rPr lang="zh-CN" altLang="en-US" sz="2400" b="1"/>
              <a:t>。概率论就是研究随机现象并揭示其统计规律性的数学分支。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25400" y="65088"/>
            <a:ext cx="8919845" cy="2286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二、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随机试验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，定义：对某一随机现象进行观察，试验。其具有三个特点：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）可以在相同条件下重复进行；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）试验结果不止一个，但可以预知一切可能结果的取值范围；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）试验前不能确定会出现哪一个结果。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    随机试验简称试验，常用字母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588" y="2351088"/>
            <a:ext cx="532923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EX1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：掷一枚骰子，记录其点数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5588" y="3006725"/>
            <a:ext cx="65500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EX2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：记录某电话传呼台一小时内收到的呼叫数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3776663"/>
            <a:ext cx="66341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EX3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：连续掷两枚硬币，记录正反面出现的情况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5588" y="4513263"/>
            <a:ext cx="6245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EX4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：一天中任取一时刻，记录下当时的温度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588" y="5254625"/>
            <a:ext cx="6245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EX5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：把一尺之锤任截成三段，记录各段长度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"/>
          <p:cNvSpPr txBox="1"/>
          <p:nvPr/>
        </p:nvSpPr>
        <p:spPr>
          <a:xfrm>
            <a:off x="489585" y="114300"/>
            <a:ext cx="35814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  </a:t>
            </a:r>
            <a:r>
              <a:rPr lang="zh-CN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样本空间及样本点</a:t>
            </a:r>
            <a:endParaRPr lang="zh-CN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0160" y="528320"/>
            <a:ext cx="8947150" cy="8229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 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样本空间  随机试验所有结果所构成的集合，称为样本空间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常用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“   "</a:t>
            </a:r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0053" y="1019493"/>
          <a:ext cx="3317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8275" imgH="168275" progId="Equation.KSEE3">
                  <p:embed/>
                </p:oleObj>
              </mc:Choice>
              <mc:Fallback>
                <p:oleObj name="" r:id="rId1" imgW="168275" imgH="168275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90053" y="1019493"/>
                        <a:ext cx="331787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89585" y="1454150"/>
            <a:ext cx="746125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  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样本点 样本空间中的每个元素。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用 </a:t>
            </a: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“       ”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19888" y="1638300"/>
          <a:ext cx="355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55575" imgH="142240" progId="Equation.KSEE3">
                  <p:embed/>
                </p:oleObj>
              </mc:Choice>
              <mc:Fallback>
                <p:oleObj name="" r:id="rId3" imgW="155575" imgH="14224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719888" y="1638300"/>
                        <a:ext cx="355600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89585" y="2139633"/>
            <a:ext cx="4721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EX1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：掷一枚骰子，记录其点数。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1738" y="2112963"/>
          <a:ext cx="2063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007110" imgH="216535" progId="Equation.KSEE3">
                  <p:embed/>
                </p:oleObj>
              </mc:Choice>
              <mc:Fallback>
                <p:oleObj name="" r:id="rId5" imgW="1007110" imgH="216535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5011738" y="2112963"/>
                        <a:ext cx="20637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89585" y="2885440"/>
            <a:ext cx="6854825" cy="7318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EX2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：记录某电话传呼台一小时内收到的呼叫数。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3013" y="3251200"/>
          <a:ext cx="2868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236345" imgH="216535" progId="Equation.KSEE3">
                  <p:embed/>
                </p:oleObj>
              </mc:Choice>
              <mc:Fallback>
                <p:oleObj name="" r:id="rId7" imgW="1236345" imgH="216535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243013" y="3251200"/>
                        <a:ext cx="28686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89268" y="3756025"/>
            <a:ext cx="6854825" cy="7302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EX3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：连续掷两枚硬币，记录正反面出现的情况。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520" y="4173379"/>
          <a:ext cx="4725035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2108200" imgH="279400" progId="Equation.KSEE3">
                  <p:embed/>
                </p:oleObj>
              </mc:Choice>
              <mc:Fallback>
                <p:oleObj name="" r:id="rId9" imgW="2108200" imgH="2794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858520" y="4173379"/>
                        <a:ext cx="4725035" cy="627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89268" y="4729163"/>
            <a:ext cx="65500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EX4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：一天中任取一时刻，记录下当时的温度。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3013" y="5186363"/>
          <a:ext cx="12160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624840" imgH="254635" progId="Equation.KSEE3">
                  <p:embed/>
                </p:oleObj>
              </mc:Choice>
              <mc:Fallback>
                <p:oleObj name="" r:id="rId11" imgW="624840" imgH="254635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1243013" y="5186363"/>
                        <a:ext cx="1216025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25463" y="5683250"/>
            <a:ext cx="65500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EX5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：把一尺之锤任截成三段，记录各段长度。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1888" y="6140450"/>
          <a:ext cx="544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2654300" imgH="254000" progId="Equation.KSEE3">
                  <p:embed/>
                </p:oleObj>
              </mc:Choice>
              <mc:Fallback>
                <p:oleObj name="" r:id="rId13" imgW="2654300" imgH="2540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1131888" y="6140450"/>
                        <a:ext cx="5448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/>
      <p:bldP spid="2" grpId="0"/>
      <p:bldP spid="4" grpId="0"/>
      <p:bldP spid="7" grpId="0"/>
      <p:bldP spid="9" grpId="0"/>
      <p:bldP spid="12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"/>
          <p:cNvSpPr txBox="1"/>
          <p:nvPr/>
        </p:nvSpPr>
        <p:spPr>
          <a:xfrm>
            <a:off x="377825" y="217805"/>
            <a:ext cx="8268970" cy="15684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随机事件：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在样本空间中满足某些条件的样本点构成的子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集叫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r>
              <a:rPr lang="zh-CN" altLang="en-US" sz="2400" b="1">
                <a:ln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随机事件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。简称事件，常用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等字母表示。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文本框 2"/>
          <p:cNvSpPr txBox="1"/>
          <p:nvPr/>
        </p:nvSpPr>
        <p:spPr>
          <a:xfrm>
            <a:off x="377825" y="1918653"/>
            <a:ext cx="566928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基本事件：</a:t>
            </a:r>
            <a:r>
              <a:rPr lang="zh-CN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只是含有一个样本点的事件</a:t>
            </a: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文本框 3"/>
          <p:cNvSpPr txBox="1"/>
          <p:nvPr/>
        </p:nvSpPr>
        <p:spPr>
          <a:xfrm>
            <a:off x="377825" y="2508568"/>
            <a:ext cx="53641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必然事件：</a:t>
            </a:r>
            <a:r>
              <a:rPr lang="zh-CN" altLang="en-US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每次试验一定发生的事件。</a:t>
            </a:r>
            <a:endParaRPr lang="zh-CN" altLang="en-US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53393" y="2542223"/>
          <a:ext cx="4238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68275" imgH="168275" progId="Equation.KSEE3">
                  <p:embed/>
                </p:oleObj>
              </mc:Choice>
              <mc:Fallback>
                <p:oleObj name="" r:id="rId1" imgW="168275" imgH="168275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553393" y="2542223"/>
                        <a:ext cx="42386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46788" y="254254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/>
            <a:r>
              <a:rPr lang="zh-CN" altLang="en-US" sz="2400" b="1" strike="noStrike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就是必然事件</a:t>
            </a:r>
            <a:endParaRPr lang="zh-CN" altLang="en-US" sz="2400" b="1" strike="noStrike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294" name="文本框 7"/>
          <p:cNvSpPr txBox="1"/>
          <p:nvPr/>
        </p:nvSpPr>
        <p:spPr>
          <a:xfrm>
            <a:off x="377825" y="3124518"/>
            <a:ext cx="456946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不可能事件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zh-CN" altLang="zh-CN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不可能发生的事件。</a:t>
            </a:r>
            <a:endParaRPr lang="zh-CN" altLang="zh-CN" sz="24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5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7423" y="3124835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68275" imgH="155575" progId="Equation.KSEE3">
                  <p:embed/>
                </p:oleObj>
              </mc:Choice>
              <mc:Fallback>
                <p:oleObj name="" r:id="rId3" imgW="168275" imgH="155575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777423" y="3124835"/>
                        <a:ext cx="41116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文本框 9"/>
          <p:cNvSpPr txBox="1"/>
          <p:nvPr/>
        </p:nvSpPr>
        <p:spPr>
          <a:xfrm>
            <a:off x="377825" y="3861435"/>
            <a:ext cx="8019415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注：必然事件和不可能事件是确定性现象，但可以看成不可能事件的极限情况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12290" grpId="0"/>
      <p:bldP spid="12291" grpId="0"/>
      <p:bldP spid="7" grpId="0"/>
      <p:bldP spid="12294" grpId="0"/>
      <p:bldP spid="122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7" name="文本框 10"/>
          <p:cNvSpPr txBox="1"/>
          <p:nvPr/>
        </p:nvSpPr>
        <p:spPr>
          <a:xfrm>
            <a:off x="441960" y="295275"/>
            <a:ext cx="400939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四、  事件之间的运算及关系</a:t>
            </a: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文本框 11"/>
          <p:cNvSpPr txBox="1"/>
          <p:nvPr/>
        </p:nvSpPr>
        <p:spPr>
          <a:xfrm>
            <a:off x="242570" y="883285"/>
            <a:ext cx="8479790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    1. 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子事件 设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是随机试验的两个事件，如果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发生必有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生则称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是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的子事件。记为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5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6333" y="1296670"/>
          <a:ext cx="9699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434975" imgH="166370" progId="Equation.KSEE3">
                  <p:embed/>
                </p:oleObj>
              </mc:Choice>
              <mc:Fallback>
                <p:oleObj name="" r:id="rId1" imgW="434975" imgH="16637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946333" y="1296670"/>
                        <a:ext cx="9699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4930" y="2920683"/>
            <a:ext cx="67278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2.</a:t>
            </a: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相等事件  如果            且            则称       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77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52433" y="2920683"/>
            <a:ext cx="971550" cy="37147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11278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5615" y="2893378"/>
          <a:ext cx="10048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434975" imgH="166370" progId="Equation.KSEE3">
                  <p:embed/>
                </p:oleObj>
              </mc:Choice>
              <mc:Fallback>
                <p:oleObj name="" r:id="rId4" imgW="434975" imgH="16637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4285615" y="2893378"/>
                        <a:ext cx="100488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94388" y="2921000"/>
          <a:ext cx="996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408940" imgH="166370" progId="Equation.KSEE3">
                  <p:embed/>
                </p:oleObj>
              </mc:Choice>
              <mc:Fallback>
                <p:oleObj name="" r:id="rId6" imgW="408940" imgH="16637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5894388" y="2921000"/>
                        <a:ext cx="99695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4930" y="3677285"/>
            <a:ext cx="8550910" cy="11988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3.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事件的和（并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</a:t>
            </a: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是两个事件，称事件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“A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发生或者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发生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为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的和事件（并事件）。记为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/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81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2595" y="4097020"/>
          <a:ext cx="76517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8" imgW="422275" imgH="255905" progId="Equation.KSEE3">
                  <p:embed/>
                </p:oleObj>
              </mc:Choice>
              <mc:Fallback>
                <p:oleObj name="" r:id="rId8" imgW="422275" imgH="255905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>
                      <a:xfrm>
                        <a:off x="5522595" y="4097020"/>
                        <a:ext cx="76517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-107315" y="4965700"/>
            <a:ext cx="890079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N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个事件的和事件记为         表示这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个事件至少有一个发生。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11283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3460" y="4726940"/>
          <a:ext cx="73215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345440" imgH="434975" progId="Equation.KSEE3">
                  <p:embed/>
                </p:oleObj>
              </mc:Choice>
              <mc:Fallback>
                <p:oleObj name="" r:id="rId10" imgW="345440" imgH="434975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>
                      <a:xfrm>
                        <a:off x="3553460" y="4726940"/>
                        <a:ext cx="732155" cy="906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7820" y="5826443"/>
            <a:ext cx="890079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无穷个事件的和事件记为         表示这无穷事件至少有一个发生。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85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9840" y="5633085"/>
          <a:ext cx="77216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2" imgW="370840" imgH="434975" progId="Equation.KSEE3">
                  <p:embed/>
                </p:oleObj>
              </mc:Choice>
              <mc:Fallback>
                <p:oleObj name="" r:id="rId12" imgW="370840" imgH="43497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>
                      <a:xfrm>
                        <a:off x="3799840" y="5633085"/>
                        <a:ext cx="772160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6910" y="1668145"/>
            <a:ext cx="1734820" cy="12255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20255" y="4096385"/>
            <a:ext cx="1224280" cy="77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8" grpId="0"/>
      <p:bldP spid="2" grpId="0"/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"/>
          <p:cNvSpPr txBox="1"/>
          <p:nvPr/>
        </p:nvSpPr>
        <p:spPr>
          <a:xfrm>
            <a:off x="69850" y="139700"/>
            <a:ext cx="8594725" cy="829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4.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积事件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：设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同时发生的事件，称为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与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的积（交）事件。记为 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AB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或者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12290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9075" y="464820"/>
          <a:ext cx="8312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21640" imgH="255270" progId="Equation.KSEE3">
                  <p:embed/>
                </p:oleObj>
              </mc:Choice>
              <mc:Fallback>
                <p:oleObj name="" r:id="rId1" imgW="421640" imgH="25527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759075" y="464820"/>
                        <a:ext cx="83121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文本框 3"/>
          <p:cNvSpPr txBox="1"/>
          <p:nvPr/>
        </p:nvSpPr>
        <p:spPr>
          <a:xfrm>
            <a:off x="390525" y="1044575"/>
            <a:ext cx="4820920" cy="977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lvl="0"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一般的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个事件的交事件记为         </a:t>
            </a:r>
            <a:endParaRPr lang="zh-CN" altLang="en-US" sz="2400" b="1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表示这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</a:t>
            </a:r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个事件同时发生。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3405" y="908685"/>
          <a:ext cx="77025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344805" imgH="434340" progId="Equation.KSEE3">
                  <p:embed/>
                </p:oleObj>
              </mc:Choice>
              <mc:Fallback>
                <p:oleObj name="" r:id="rId3" imgW="344805" imgH="43434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383405" y="908685"/>
                        <a:ext cx="770255" cy="99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文本框 5"/>
          <p:cNvSpPr txBox="1"/>
          <p:nvPr/>
        </p:nvSpPr>
        <p:spPr>
          <a:xfrm>
            <a:off x="390525" y="2097088"/>
            <a:ext cx="76485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无穷个事件的积事件记为         表示所列诸事件同时发生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7465" y="1892300"/>
          <a:ext cx="63881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44805" imgH="434340" progId="Equation.KSEE3">
                  <p:embed/>
                </p:oleObj>
              </mc:Choice>
              <mc:Fallback>
                <p:oleObj name="" r:id="rId5" imgW="344805" imgH="43434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847465" y="1892300"/>
                        <a:ext cx="638810" cy="80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1605" y="3126740"/>
            <a:ext cx="85229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/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     5 .</a:t>
            </a:r>
            <a:r>
              <a:rPr lang="zh-CN" altLang="en-US" sz="2400" b="1" strike="noStrike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差事件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：设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A,B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是两事件，称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“A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发生但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B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不发生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”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为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A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和</a:t>
            </a:r>
            <a:r>
              <a:rPr lang="en-US" altLang="zh-CN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B</a:t>
            </a:r>
            <a:r>
              <a:rPr lang="zh-CN" altLang="en-US" sz="2400" b="1" strike="noStrike" noProof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的差事件。</a:t>
            </a:r>
            <a:r>
              <a:rPr lang="zh-CN" altLang="en-US" sz="2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记为</a:t>
            </a:r>
            <a:r>
              <a:rPr lang="zh-CN" altLang="en-US" strike="noStrike" noProof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</a:t>
            </a:r>
            <a:r>
              <a:rPr lang="en-US" altLang="zh-CN" sz="2400" strike="noStrike" noProof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A-B</a:t>
            </a:r>
            <a:r>
              <a:rPr lang="zh-CN" altLang="en-US" sz="2400" strike="noStrike" noProof="1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。</a:t>
            </a:r>
            <a:endParaRPr lang="zh-CN" altLang="en-US" sz="2400" strike="noStrike" noProof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6" name="文本框 4"/>
          <p:cNvSpPr txBox="1"/>
          <p:nvPr/>
        </p:nvSpPr>
        <p:spPr>
          <a:xfrm>
            <a:off x="292100" y="4169410"/>
            <a:ext cx="639699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注：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发生且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不发生，即是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。实际上</a:t>
            </a:r>
            <a:endParaRPr lang="zh-CN" altLang="en-US" sz="2400" b="1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graphicFrame>
        <p:nvGraphicFramePr>
          <p:cNvPr id="1229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5828" y="4146868"/>
          <a:ext cx="604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268605" imgH="191770" progId="Equation.KSEE3">
                  <p:embed/>
                </p:oleObj>
              </mc:Choice>
              <mc:Fallback>
                <p:oleObj name="" r:id="rId7" imgW="268605" imgH="19177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715828" y="4146868"/>
                        <a:ext cx="604837" cy="4794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4755" y="4986020"/>
          <a:ext cx="372364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336675" imgH="191135" progId="Equation.KSEE3">
                  <p:embed/>
                </p:oleObj>
              </mc:Choice>
              <mc:Fallback>
                <p:oleObj name="" r:id="rId9" imgW="1336675" imgH="191135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1214755" y="4986020"/>
                        <a:ext cx="3723640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8880" y="496570"/>
            <a:ext cx="2640330" cy="1600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12291" grpId="0"/>
      <p:bldP spid="12293" grpId="0"/>
      <p:bldP spid="4" grpId="0"/>
      <p:bldP spid="12296" grpId="0"/>
    </p:bldLst>
  </p:timing>
</p:sld>
</file>

<file path=ppt/tags/tag1.xml><?xml version="1.0" encoding="utf-8"?>
<p:tagLst xmlns:p="http://schemas.openxmlformats.org/presentationml/2006/main">
  <p:tag name="KSO_WPP_MARK_KEY" val="8f9c1e85-4b2b-48d1-9314-c8d89d14a5d4"/>
  <p:tag name="COMMONDATA" val="eyJoZGlkIjoiMjlmYjBjMDgxNTYxNDAzYTM1NjdmN2M4MmE5ZTk2YW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在屏幕上显示</PresentationFormat>
  <Paragraphs>172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14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第一章  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51</cp:revision>
  <dcterms:created xsi:type="dcterms:W3CDTF">2013-01-25T01:44:00Z</dcterms:created>
  <dcterms:modified xsi:type="dcterms:W3CDTF">2023-02-18T03:09:28Z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2052-11.1.0.12970</vt:lpwstr>
  </property>
  <property fmtid="{D5CDD505-2E9C-101B-9397-08002B2CF9AE}" pid="3" name="ICV">
    <vt:lpwstr>C1C61CAA20D74DD7ACCEAF6BD752E689</vt:lpwstr>
  </property>
</Properties>
</file>