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10" r:id="rId4"/>
    <p:sldId id="324" r:id="rId5"/>
    <p:sldId id="325" r:id="rId6"/>
    <p:sldId id="326" r:id="rId7"/>
    <p:sldId id="311" r:id="rId8"/>
    <p:sldId id="312" r:id="rId9"/>
    <p:sldId id="327" r:id="rId10"/>
    <p:sldId id="313" r:id="rId11"/>
    <p:sldId id="328" r:id="rId12"/>
    <p:sldId id="329" r:id="rId13"/>
    <p:sldId id="309" r:id="rId14"/>
    <p:sldId id="330" r:id="rId15"/>
    <p:sldId id="321" r:id="rId16"/>
    <p:sldId id="332" r:id="rId17"/>
    <p:sldId id="331" r:id="rId18"/>
    <p:sldId id="322" r:id="rId19"/>
    <p:sldId id="333" r:id="rId20"/>
    <p:sldId id="32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3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32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08.wmf"/><Relationship Id="rId2" Type="http://schemas.openxmlformats.org/officeDocument/2006/relationships/image" Target="../media/image135.wmf"/><Relationship Id="rId13" Type="http://schemas.openxmlformats.org/officeDocument/2006/relationships/image" Target="../media/image143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12.wmf"/><Relationship Id="rId1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5.bin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9.wmf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68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8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7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7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9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88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8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oleObject" Target="../embeddings/oleObject111.bin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0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04.wmf"/><Relationship Id="rId10" Type="http://schemas.openxmlformats.org/officeDocument/2006/relationships/oleObject" Target="../embeddings/oleObject112.bin"/><Relationship Id="rId1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107.wmf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5.wmf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21.bin"/><Relationship Id="rId13" Type="http://schemas.openxmlformats.org/officeDocument/2006/relationships/image" Target="../media/image109.wmf"/><Relationship Id="rId12" Type="http://schemas.openxmlformats.org/officeDocument/2006/relationships/oleObject" Target="../embeddings/oleObject120.bin"/><Relationship Id="rId11" Type="http://schemas.openxmlformats.org/officeDocument/2006/relationships/oleObject" Target="../embeddings/oleObject119.bin"/><Relationship Id="rId10" Type="http://schemas.openxmlformats.org/officeDocument/2006/relationships/oleObject" Target="../embeddings/oleObject118.bin"/><Relationship Id="rId1" Type="http://schemas.openxmlformats.org/officeDocument/2006/relationships/oleObject" Target="../embeddings/oleObject11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oleObject" Target="../embeddings/oleObject126.bin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3.bin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11.wmf"/><Relationship Id="rId19" Type="http://schemas.openxmlformats.org/officeDocument/2006/relationships/image" Target="../media/image119.wmf"/><Relationship Id="rId18" Type="http://schemas.openxmlformats.org/officeDocument/2006/relationships/oleObject" Target="../embeddings/oleObject131.bin"/><Relationship Id="rId17" Type="http://schemas.openxmlformats.org/officeDocument/2006/relationships/image" Target="../media/image118.wmf"/><Relationship Id="rId16" Type="http://schemas.openxmlformats.org/officeDocument/2006/relationships/oleObject" Target="../embeddings/oleObject130.bin"/><Relationship Id="rId15" Type="http://schemas.openxmlformats.org/officeDocument/2006/relationships/image" Target="../media/image117.wmf"/><Relationship Id="rId14" Type="http://schemas.openxmlformats.org/officeDocument/2006/relationships/oleObject" Target="../embeddings/oleObject129.bin"/><Relationship Id="rId13" Type="http://schemas.openxmlformats.org/officeDocument/2006/relationships/image" Target="../media/image116.wmf"/><Relationship Id="rId12" Type="http://schemas.openxmlformats.org/officeDocument/2006/relationships/oleObject" Target="../embeddings/oleObject128.bin"/><Relationship Id="rId11" Type="http://schemas.openxmlformats.org/officeDocument/2006/relationships/image" Target="../media/image115.wmf"/><Relationship Id="rId10" Type="http://schemas.openxmlformats.org/officeDocument/2006/relationships/oleObject" Target="../embeddings/oleObject127.bin"/><Relationship Id="rId1" Type="http://schemas.openxmlformats.org/officeDocument/2006/relationships/oleObject" Target="../embeddings/oleObject12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0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oleObject" Target="../embeddings/oleObject143.bin"/><Relationship Id="rId7" Type="http://schemas.openxmlformats.org/officeDocument/2006/relationships/image" Target="../media/image130.wmf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29.png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41.bin"/><Relationship Id="rId21" Type="http://schemas.openxmlformats.org/officeDocument/2006/relationships/vmlDrawing" Target="../drawings/vmlDrawing1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27.wmf"/><Relationship Id="rId19" Type="http://schemas.openxmlformats.org/officeDocument/2006/relationships/image" Target="../media/image113.wmf"/><Relationship Id="rId18" Type="http://schemas.openxmlformats.org/officeDocument/2006/relationships/oleObject" Target="../embeddings/oleObject148.bin"/><Relationship Id="rId17" Type="http://schemas.openxmlformats.org/officeDocument/2006/relationships/image" Target="../media/image112.wmf"/><Relationship Id="rId16" Type="http://schemas.openxmlformats.org/officeDocument/2006/relationships/oleObject" Target="../embeddings/oleObject147.bin"/><Relationship Id="rId15" Type="http://schemas.openxmlformats.org/officeDocument/2006/relationships/image" Target="../media/image132.wmf"/><Relationship Id="rId14" Type="http://schemas.openxmlformats.org/officeDocument/2006/relationships/oleObject" Target="../embeddings/oleObject146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145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144.bin"/><Relationship Id="rId1" Type="http://schemas.openxmlformats.org/officeDocument/2006/relationships/oleObject" Target="../embeddings/oleObject14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oleObject" Target="../embeddings/oleObject152.bin"/><Relationship Id="rId7" Type="http://schemas.openxmlformats.org/officeDocument/2006/relationships/image" Target="../media/image108.wmf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50.bin"/><Relationship Id="rId3" Type="http://schemas.openxmlformats.org/officeDocument/2006/relationships/image" Target="../media/image134.wmf"/><Relationship Id="rId29" Type="http://schemas.openxmlformats.org/officeDocument/2006/relationships/vmlDrawing" Target="../drawings/vmlDrawing1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43.wmf"/><Relationship Id="rId26" Type="http://schemas.openxmlformats.org/officeDocument/2006/relationships/oleObject" Target="../embeddings/oleObject161.bin"/><Relationship Id="rId25" Type="http://schemas.openxmlformats.org/officeDocument/2006/relationships/image" Target="../media/image142.wmf"/><Relationship Id="rId24" Type="http://schemas.openxmlformats.org/officeDocument/2006/relationships/oleObject" Target="../embeddings/oleObject160.bin"/><Relationship Id="rId23" Type="http://schemas.openxmlformats.org/officeDocument/2006/relationships/image" Target="../media/image141.wmf"/><Relationship Id="rId22" Type="http://schemas.openxmlformats.org/officeDocument/2006/relationships/oleObject" Target="../embeddings/oleObject159.bin"/><Relationship Id="rId21" Type="http://schemas.openxmlformats.org/officeDocument/2006/relationships/image" Target="../media/image112.wmf"/><Relationship Id="rId20" Type="http://schemas.openxmlformats.org/officeDocument/2006/relationships/oleObject" Target="../embeddings/oleObject158.bin"/><Relationship Id="rId2" Type="http://schemas.openxmlformats.org/officeDocument/2006/relationships/oleObject" Target="../embeddings/oleObject149.bin"/><Relationship Id="rId19" Type="http://schemas.openxmlformats.org/officeDocument/2006/relationships/image" Target="../media/image113.wmf"/><Relationship Id="rId18" Type="http://schemas.openxmlformats.org/officeDocument/2006/relationships/oleObject" Target="../embeddings/oleObject157.bin"/><Relationship Id="rId17" Type="http://schemas.openxmlformats.org/officeDocument/2006/relationships/image" Target="../media/image140.wmf"/><Relationship Id="rId16" Type="http://schemas.openxmlformats.org/officeDocument/2006/relationships/oleObject" Target="../embeddings/oleObject156.bin"/><Relationship Id="rId15" Type="http://schemas.openxmlformats.org/officeDocument/2006/relationships/image" Target="../media/image139.wmf"/><Relationship Id="rId14" Type="http://schemas.openxmlformats.org/officeDocument/2006/relationships/oleObject" Target="../embeddings/oleObject155.bin"/><Relationship Id="rId13" Type="http://schemas.openxmlformats.org/officeDocument/2006/relationships/image" Target="../media/image138.wmf"/><Relationship Id="rId12" Type="http://schemas.openxmlformats.org/officeDocument/2006/relationships/oleObject" Target="../embeddings/oleObject154.bin"/><Relationship Id="rId11" Type="http://schemas.openxmlformats.org/officeDocument/2006/relationships/image" Target="../media/image137.wmf"/><Relationship Id="rId10" Type="http://schemas.openxmlformats.org/officeDocument/2006/relationships/oleObject" Target="../embeddings/oleObject153.bin"/><Relationship Id="rId1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6.bin"/><Relationship Id="rId25" Type="http://schemas.openxmlformats.org/officeDocument/2006/relationships/vmlDrawing" Target="../drawings/vmlDrawing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36.bin"/><Relationship Id="rId21" Type="http://schemas.openxmlformats.org/officeDocument/2006/relationships/image" Target="../media/image29.wmf"/><Relationship Id="rId20" Type="http://schemas.openxmlformats.org/officeDocument/2006/relationships/oleObject" Target="../embeddings/oleObject35.bin"/><Relationship Id="rId2" Type="http://schemas.openxmlformats.org/officeDocument/2006/relationships/image" Target="../media/image18.wmf"/><Relationship Id="rId19" Type="http://schemas.openxmlformats.org/officeDocument/2006/relationships/image" Target="../media/image28.wmf"/><Relationship Id="rId18" Type="http://schemas.openxmlformats.org/officeDocument/2006/relationships/oleObject" Target="../embeddings/oleObject34.bin"/><Relationship Id="rId17" Type="http://schemas.openxmlformats.org/officeDocument/2006/relationships/image" Target="../media/image27.wmf"/><Relationship Id="rId16" Type="http://schemas.openxmlformats.org/officeDocument/2006/relationships/oleObject" Target="../embeddings/oleObject33.bin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40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8.bin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2.bin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9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2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63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01608" cy="6048672"/>
          </a:xfrm>
        </p:spPr>
        <p:txBody>
          <a:bodyPr/>
          <a:lstStyle/>
          <a:p>
            <a:r>
              <a:rPr lang="zh-CN" altLang="zh-CN" sz="6000" dirty="0"/>
              <a:t>概率统计</a:t>
            </a:r>
            <a:br>
              <a:rPr lang="en-US" altLang="zh-CN" sz="6000" dirty="0"/>
            </a:br>
            <a:br>
              <a:rPr lang="en-US" altLang="zh-CN" dirty="0" smtClean="0"/>
            </a:b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方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差</a:t>
            </a:r>
            <a:b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</a:rPr>
            </a:br>
            <a:br>
              <a:rPr lang="zh-CN" altLang="en-US" sz="4000" dirty="0" smtClean="0"/>
            </a:br>
            <a:r>
              <a:rPr lang="zh-CN" altLang="en-US" sz="2800" dirty="0" smtClean="0"/>
              <a:t>西南石油大学理学院蒋尚武</a:t>
            </a:r>
            <a:br>
              <a:rPr lang="zh-CN" altLang="en-US" sz="2800" dirty="0" smtClean="0"/>
            </a:br>
            <a:endParaRPr lang="zh-CN" altLang="en-US" sz="28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圆角矩形 68"/>
          <p:cNvSpPr/>
          <p:nvPr/>
        </p:nvSpPr>
        <p:spPr>
          <a:xfrm>
            <a:off x="683895" y="5589270"/>
            <a:ext cx="8136890" cy="720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67995" y="659130"/>
            <a:ext cx="8352790" cy="504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下箭头标注 64"/>
          <p:cNvSpPr/>
          <p:nvPr/>
        </p:nvSpPr>
        <p:spPr>
          <a:xfrm>
            <a:off x="5923280" y="2153285"/>
            <a:ext cx="3096260" cy="93599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下箭头标注 63"/>
          <p:cNvSpPr/>
          <p:nvPr/>
        </p:nvSpPr>
        <p:spPr>
          <a:xfrm>
            <a:off x="3491865" y="2212340"/>
            <a:ext cx="1800225" cy="864235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下箭头标注 46"/>
          <p:cNvSpPr/>
          <p:nvPr/>
        </p:nvSpPr>
        <p:spPr>
          <a:xfrm>
            <a:off x="1331595" y="2208530"/>
            <a:ext cx="1800225" cy="864235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755" y="0"/>
            <a:ext cx="393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方差的性质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850" y="621030"/>
            <a:ext cx="3750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若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相互独立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4300" y="692785"/>
          <a:ext cx="319659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1422400" imgH="203200" progId="Equation.KSEE3">
                  <p:embed/>
                </p:oleObj>
              </mc:Choice>
              <mc:Fallback>
                <p:oleObj name="" r:id="rId1" imgW="14224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4300" y="692785"/>
                        <a:ext cx="3196590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1186180"/>
          <a:ext cx="640080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602865" imgH="228600" progId="Equation.KSEE3">
                  <p:embed/>
                </p:oleObj>
              </mc:Choice>
              <mc:Fallback>
                <p:oleObj name="" r:id="rId3" imgW="2602865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186180"/>
                        <a:ext cx="640080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595" y="1685290"/>
          <a:ext cx="384873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5" imgW="1752600" imgH="228600" progId="Equation.KSEE3">
                  <p:embed/>
                </p:oleObj>
              </mc:Choice>
              <mc:Fallback>
                <p:oleObj name="" r:id="rId5" imgW="1752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595" y="1685290"/>
                        <a:ext cx="3848735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9005" y="2153285"/>
          <a:ext cx="8090535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3403600" imgH="228600" progId="Equation.KSEE3">
                  <p:embed/>
                </p:oleObj>
              </mc:Choice>
              <mc:Fallback>
                <p:oleObj name="" r:id="rId7" imgW="3403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9005" y="2153285"/>
                        <a:ext cx="8090535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929005" y="3573145"/>
            <a:ext cx="6168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由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独立，从而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X-EX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Y-EY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独立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4315" y="4125595"/>
          <a:ext cx="382460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9" imgW="1651000" imgH="203200" progId="Equation.KSEE3">
                  <p:embed/>
                </p:oleObj>
              </mc:Choice>
              <mc:Fallback>
                <p:oleObj name="" r:id="rId9" imgW="16510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4315" y="4125595"/>
                        <a:ext cx="3824605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9005" y="4091940"/>
          <a:ext cx="322008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1" imgW="1358900" imgH="203200" progId="Equation.KSEE3">
                  <p:embed/>
                </p:oleObj>
              </mc:Choice>
              <mc:Fallback>
                <p:oleObj name="" r:id="rId11" imgW="13589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9005" y="4091940"/>
                        <a:ext cx="3220085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740" y="4607560"/>
          <a:ext cx="432435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854200" imgH="203200" progId="Equation.KSEE3">
                  <p:embed/>
                </p:oleObj>
              </mc:Choice>
              <mc:Fallback>
                <p:oleObj name="" r:id="rId13" imgW="18542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7740" y="4607560"/>
                        <a:ext cx="432435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360" y="5098415"/>
          <a:ext cx="361569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48765" imgH="203200" progId="Equation.KSEE3">
                  <p:embed/>
                </p:oleObj>
              </mc:Choice>
              <mc:Fallback>
                <p:oleObj name="" r:id="rId15" imgW="1548765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360" y="5098415"/>
                        <a:ext cx="361569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4446905" y="508190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同理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0380" y="5115560"/>
          <a:ext cx="317881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7" imgW="1422400" imgH="203200" progId="Equation.KSEE3">
                  <p:embed/>
                </p:oleObj>
              </mc:Choice>
              <mc:Fallback>
                <p:oleObj name="" r:id="rId17" imgW="14224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0380" y="5115560"/>
                        <a:ext cx="317881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683260" y="5661660"/>
            <a:ext cx="26892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推论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由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X,Y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独立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2485" y="5661660"/>
          <a:ext cx="461200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9" imgW="1841500" imgH="228600" progId="Equation.KSEE3">
                  <p:embed/>
                </p:oleObj>
              </mc:Choice>
              <mc:Fallback>
                <p:oleObj name="" r:id="rId19" imgW="18415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72485" y="5661660"/>
                        <a:ext cx="4612005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8175" y="3141345"/>
          <a:ext cx="6819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292100" imgH="165100" progId="Equation.KSEE3">
                  <p:embed/>
                </p:oleObj>
              </mc:Choice>
              <mc:Fallback>
                <p:oleObj name="" r:id="rId21" imgW="292100" imgH="165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8175" y="3141345"/>
                        <a:ext cx="681990" cy="385445"/>
                      </a:xfrm>
                      <a:prstGeom prst="rect">
                        <a:avLst/>
                      </a:prstGeom>
                      <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</a:gra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5270" y="3101340"/>
          <a:ext cx="65278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3" imgW="279400" imgH="165100" progId="Equation.KSEE3">
                  <p:embed/>
                </p:oleObj>
              </mc:Choice>
              <mc:Fallback>
                <p:oleObj name="" r:id="rId23" imgW="279400" imgH="165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65270" y="3101340"/>
                        <a:ext cx="652780" cy="38544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4400" y="3085148"/>
          <a:ext cx="41402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5" imgW="177165" imgH="177165" progId="Equation.KSEE3">
                  <p:embed/>
                </p:oleObj>
              </mc:Choice>
              <mc:Fallback>
                <p:oleObj name="" r:id="rId25" imgW="177165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64400" y="3085148"/>
                        <a:ext cx="414020" cy="41402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8" grpId="0" bldLvl="0" animBg="1"/>
      <p:bldP spid="47" grpId="0" bldLvl="0" animBg="1"/>
      <p:bldP spid="64" grpId="0" bldLvl="0" animBg="1"/>
      <p:bldP spid="65" grpId="0" bldLvl="0" animBg="1"/>
      <p:bldP spid="43" grpId="0"/>
      <p:bldP spid="54" grpId="0"/>
      <p:bldP spid="57" grpId="0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9755" y="0"/>
            <a:ext cx="393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方差的性质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1064260"/>
          <a:ext cx="399796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625600" imgH="228600" progId="Equation.KSEE3">
                  <p:embed/>
                </p:oleObj>
              </mc:Choice>
              <mc:Fallback>
                <p:oleObj name="" r:id="rId1" imgW="1625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260" y="1064260"/>
                        <a:ext cx="399796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595" y="2312035"/>
          <a:ext cx="6769100" cy="59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" imgW="2882900" imgH="254000" progId="Equation.KSEE3">
                  <p:embed/>
                </p:oleObj>
              </mc:Choice>
              <mc:Fallback>
                <p:oleObj name="" r:id="rId3" imgW="2882900" imgH="254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595" y="2312035"/>
                        <a:ext cx="6769100" cy="598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755650" y="589280"/>
            <a:ext cx="5150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 若        则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7585" y="615315"/>
          <a:ext cx="13119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508000" imgH="177165" progId="Equation.KSEE3">
                  <p:embed/>
                </p:oleObj>
              </mc:Choice>
              <mc:Fallback>
                <p:oleObj name="" r:id="rId5" imgW="5080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585" y="615315"/>
                        <a:ext cx="13119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1955" y="621030"/>
          <a:ext cx="224980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1066800" imgH="228600" progId="Equation.KSEE3">
                  <p:embed/>
                </p:oleObj>
              </mc:Choice>
              <mc:Fallback>
                <p:oleObj name="" r:id="rId7" imgW="1066800" imgH="228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955" y="621030"/>
                        <a:ext cx="224980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758190" y="5013325"/>
            <a:ext cx="8103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直观理解</a:t>
            </a:r>
            <a:r>
              <a:rPr lang="en-US" altLang="zh-CN" sz="2800" b="1"/>
              <a:t>:X</a:t>
            </a:r>
            <a:r>
              <a:rPr lang="zh-CN" altLang="en-US" sz="2800" b="1"/>
              <a:t>与</a:t>
            </a:r>
            <a:r>
              <a:rPr lang="en-US" altLang="zh-CN" sz="2800" b="1"/>
              <a:t>EX</a:t>
            </a:r>
            <a:r>
              <a:rPr lang="zh-CN" altLang="en-US" sz="2800" b="1"/>
              <a:t>的平均偏离程度，相对比</a:t>
            </a:r>
            <a:r>
              <a:rPr lang="en-US" altLang="zh-CN" sz="2800" b="1"/>
              <a:t>X</a:t>
            </a:r>
            <a:r>
              <a:rPr lang="zh-CN" altLang="en-US" sz="2800" b="1"/>
              <a:t>与</a:t>
            </a:r>
            <a:r>
              <a:rPr lang="en-US" altLang="zh-CN" sz="2800" b="1"/>
              <a:t>c</a:t>
            </a:r>
            <a:r>
              <a:rPr lang="zh-CN" altLang="en-US" sz="2800" b="1"/>
              <a:t>的平均偏离程度要小些</a:t>
            </a:r>
            <a:endParaRPr lang="zh-CN" altLang="en-US" sz="2800" b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3825" y="1701165"/>
          <a:ext cx="387350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574800" imgH="228600" progId="Equation.KSEE3">
                  <p:embed/>
                </p:oleObj>
              </mc:Choice>
              <mc:Fallback>
                <p:oleObj name="" r:id="rId9" imgW="15748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3825" y="1701165"/>
                        <a:ext cx="387350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3825" y="2941955"/>
          <a:ext cx="760031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175000" imgH="279400" progId="Equation.KSEE3">
                  <p:embed/>
                </p:oleObj>
              </mc:Choice>
              <mc:Fallback>
                <p:oleObj name="" r:id="rId11" imgW="3175000" imgH="2794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3825" y="2941955"/>
                        <a:ext cx="760031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2570" y="3697605"/>
          <a:ext cx="561403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2540000" imgH="228600" progId="Equation.KSEE3">
                  <p:embed/>
                </p:oleObj>
              </mc:Choice>
              <mc:Fallback>
                <p:oleObj name="" r:id="rId13" imgW="25400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2570" y="3697605"/>
                        <a:ext cx="561403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9608" y="3721100"/>
          <a:ext cx="16611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787400" imgH="228600" progId="Equation.KSEE3">
                  <p:embed/>
                </p:oleObj>
              </mc:Choice>
              <mc:Fallback>
                <p:oleObj name="" r:id="rId15" imgW="787400" imgH="228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19608" y="3721100"/>
                        <a:ext cx="166116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740" y="4365625"/>
          <a:ext cx="278066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270000" imgH="228600" progId="Equation.KSEE3">
                  <p:embed/>
                </p:oleObj>
              </mc:Choice>
              <mc:Fallback>
                <p:oleObj name="" r:id="rId17" imgW="1270000" imgH="228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5740" y="4365625"/>
                        <a:ext cx="2780665" cy="50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612140" y="5301615"/>
            <a:ext cx="8223250" cy="935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54355" y="3091815"/>
            <a:ext cx="8194675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67360" y="621030"/>
            <a:ext cx="8202295" cy="10801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0"/>
            <a:ext cx="7750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几个</a:t>
            </a:r>
            <a:r>
              <a:rPr lang="zh-CN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重要分布的数学期望和方差</a:t>
            </a:r>
            <a:endParaRPr lang="zh-CN" altLang="zh-CN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355" y="410210"/>
          <a:ext cx="2073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90600" imgH="304800" progId="Equation.KSEE3">
                  <p:embed/>
                </p:oleObj>
              </mc:Choice>
              <mc:Fallback>
                <p:oleObj name="" r:id="rId1" imgW="9906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355" y="410210"/>
                        <a:ext cx="2073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83485" y="580390"/>
            <a:ext cx="2211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分布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即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3665" y="624840"/>
          <a:ext cx="173228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774065" imgH="203200" progId="Equation.KSEE3">
                  <p:embed/>
                </p:oleObj>
              </mc:Choice>
              <mc:Fallback>
                <p:oleObj name="" r:id="rId3" imgW="7740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665" y="624840"/>
                        <a:ext cx="173228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7405" y="1143000"/>
            <a:ext cx="840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则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595" y="951230"/>
          <a:ext cx="457581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955800" imgH="304800" progId="Equation.KSEE3">
                  <p:embed/>
                </p:oleObj>
              </mc:Choice>
              <mc:Fallback>
                <p:oleObj name="" r:id="rId5" imgW="19558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595" y="951230"/>
                        <a:ext cx="4575810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3260" y="1915795"/>
            <a:ext cx="1589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7835" y="1710690"/>
          <a:ext cx="6123940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2806700" imgH="304800" progId="Equation.KSEE3">
                  <p:embed/>
                </p:oleObj>
              </mc:Choice>
              <mc:Fallback>
                <p:oleObj name="" r:id="rId7" imgW="28067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835" y="1710690"/>
                        <a:ext cx="6123940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550" y="2439035"/>
          <a:ext cx="697103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2971800" imgH="228600" progId="Equation.KSEE3">
                  <p:embed/>
                </p:oleObj>
              </mc:Choice>
              <mc:Fallback>
                <p:oleObj name="" r:id="rId9" imgW="297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2439035"/>
                        <a:ext cx="697103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3104515"/>
          <a:ext cx="2257425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1091565" imgH="304800" progId="Equation.KSEE3">
                  <p:embed/>
                </p:oleObj>
              </mc:Choice>
              <mc:Fallback>
                <p:oleObj name="" r:id="rId11" imgW="1091565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05" y="3104515"/>
                        <a:ext cx="2257425" cy="63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15920" y="3288665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则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1400" y="3141345"/>
          <a:ext cx="4270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2082800" imgH="304800" progId="Equation.KSEE3">
                  <p:embed/>
                </p:oleObj>
              </mc:Choice>
              <mc:Fallback>
                <p:oleObj name="" r:id="rId13" imgW="20828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81400" y="3141345"/>
                        <a:ext cx="42703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11505" y="3933190"/>
            <a:ext cx="82524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证明  设                         分布，且独立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7255" y="3999865"/>
          <a:ext cx="447929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2209800" imgH="228600" progId="Equation.KSEE3">
                  <p:embed/>
                </p:oleObj>
              </mc:Choice>
              <mc:Fallback>
                <p:oleObj name="" r:id="rId15" imgW="2209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67255" y="3999865"/>
                        <a:ext cx="447929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595" y="4599940"/>
          <a:ext cx="481393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2374265" imgH="228600" progId="Equation.KSEE3">
                  <p:embed/>
                </p:oleObj>
              </mc:Choice>
              <mc:Fallback>
                <p:oleObj name="" r:id="rId17" imgW="23742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1595" y="4599940"/>
                        <a:ext cx="481393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5274945"/>
          <a:ext cx="191643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939800" imgH="304800" progId="Equation.KSEE3">
                  <p:embed/>
                </p:oleObj>
              </mc:Choice>
              <mc:Fallback>
                <p:oleObj name="" r:id="rId19" imgW="9398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5650" y="5274945"/>
                        <a:ext cx="191643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868930" y="5412740"/>
            <a:ext cx="518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则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3940" y="5456555"/>
          <a:ext cx="206057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1" imgW="927100" imgH="177165" progId="Equation.KSEE3">
                  <p:embed/>
                </p:oleObj>
              </mc:Choice>
              <mc:Fallback>
                <p:oleObj name="" r:id="rId21" imgW="9271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3940" y="5456555"/>
                        <a:ext cx="206057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300470" y="5452745"/>
            <a:ext cx="18923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（不证明）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/>
      <p:bldP spid="7" grpId="0"/>
      <p:bldP spid="10" grpId="0"/>
      <p:bldP spid="55" grpId="0" animBg="1"/>
      <p:bldP spid="17" grpId="0"/>
      <p:bldP spid="20" grpId="0"/>
      <p:bldP spid="56" grpId="0" animBg="1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539750" y="5013325"/>
            <a:ext cx="8409940" cy="935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39750" y="3636010"/>
            <a:ext cx="8362315" cy="935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1505" y="476885"/>
            <a:ext cx="8064500" cy="935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0"/>
            <a:ext cx="7750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几个重要分布的数学期望和方差</a:t>
            </a:r>
            <a:endParaRPr lang="zh-CN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521970"/>
          <a:ext cx="647954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" imgW="3060065" imgH="419100" progId="Equation.KSEE3">
                  <p:embed/>
                </p:oleObj>
              </mc:Choice>
              <mc:Fallback>
                <p:oleObj name="" r:id="rId1" imgW="3060065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260" y="521970"/>
                        <a:ext cx="6479540" cy="88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79705" y="1772920"/>
            <a:ext cx="1150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证明：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1674495"/>
          <a:ext cx="3141980" cy="76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58900" imgH="330200" progId="Equation.KSEE3">
                  <p:embed/>
                </p:oleObj>
              </mc:Choice>
              <mc:Fallback>
                <p:oleObj name="" r:id="rId3" imgW="1358900" imgH="330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95" y="1674495"/>
                        <a:ext cx="3141980" cy="76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7675" y="1518920"/>
          <a:ext cx="2393315" cy="96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5" imgW="1002665" imgH="405765" progId="Equation.KSEE3">
                  <p:embed/>
                </p:oleObj>
              </mc:Choice>
              <mc:Fallback>
                <p:oleObj name="" r:id="rId5" imgW="1002665" imgH="4057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7675" y="1518920"/>
                        <a:ext cx="2393315" cy="96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0360" y="1597025"/>
          <a:ext cx="1941830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7" imgW="914400" imgH="419100" progId="Equation.KSEE3">
                  <p:embed/>
                </p:oleObj>
              </mc:Choice>
              <mc:Fallback>
                <p:oleObj name="" r:id="rId7" imgW="914400" imgH="419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0360" y="1597025"/>
                        <a:ext cx="1941830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2828290"/>
          <a:ext cx="3263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9" imgW="1536700" imgH="228600" progId="Equation.KSEE3">
                  <p:embed/>
                </p:oleObj>
              </mc:Choice>
              <mc:Fallback>
                <p:oleObj name="" r:id="rId9" imgW="1536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05" y="2828290"/>
                        <a:ext cx="32639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5405" y="2519045"/>
          <a:ext cx="489712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1" imgW="2120900" imgH="469900" progId="Equation.KSEE3">
                  <p:embed/>
                </p:oleObj>
              </mc:Choice>
              <mc:Fallback>
                <p:oleObj name="" r:id="rId11" imgW="2120900" imgH="469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5405" y="2519045"/>
                        <a:ext cx="489712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3645535"/>
          <a:ext cx="208089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3" imgW="901700" imgH="304800" progId="Equation.KSEE3">
                  <p:embed/>
                </p:oleObj>
              </mc:Choice>
              <mc:Fallback>
                <p:oleObj name="" r:id="rId13" imgW="9017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05" y="3645535"/>
                        <a:ext cx="2080895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771775" y="388112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则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4220" y="3685540"/>
          <a:ext cx="279654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1358900" imgH="405765" progId="Equation.KSEE3">
                  <p:embed/>
                </p:oleObj>
              </mc:Choice>
              <mc:Fallback>
                <p:oleObj name="" r:id="rId15" imgW="13589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4220" y="3685540"/>
                        <a:ext cx="279654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5089525"/>
          <a:ext cx="294767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1206500" imgH="304800" progId="Equation.KSEE3">
                  <p:embed/>
                </p:oleObj>
              </mc:Choice>
              <mc:Fallback>
                <p:oleObj name="" r:id="rId17" imgW="12065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1505" y="5089525"/>
                        <a:ext cx="294767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3652520" y="531114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则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8445" y="5231765"/>
          <a:ext cx="322643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9" imgW="1295400" imgH="266700" progId="Equation.KSEE3">
                  <p:embed/>
                </p:oleObj>
              </mc:Choice>
              <mc:Fallback>
                <p:oleObj name="" r:id="rId19" imgW="12954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8445" y="5231765"/>
                        <a:ext cx="322643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6588760" y="3861435"/>
            <a:ext cx="17894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（不证明）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385050" y="5311140"/>
            <a:ext cx="1752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不证明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32" grpId="0"/>
      <p:bldP spid="55" grpId="0" animBg="1"/>
      <p:bldP spid="44" grpId="0"/>
      <p:bldP spid="52" grpId="0"/>
      <p:bldP spid="49" grpId="0"/>
      <p:bldP spid="56" grpId="0" animBg="1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圆角矩形 49"/>
          <p:cNvSpPr/>
          <p:nvPr/>
        </p:nvSpPr>
        <p:spPr>
          <a:xfrm>
            <a:off x="200660" y="140335"/>
            <a:ext cx="8281035" cy="20161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585" y="45085"/>
            <a:ext cx="812165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、设                          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    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5000" y="189865"/>
          <a:ext cx="606615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298700" imgH="228600" progId="Equation.KSEE3">
                  <p:embed/>
                </p:oleObj>
              </mc:Choice>
              <mc:Fallback>
                <p:oleObj name="" r:id="rId1" imgW="2298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89865"/>
                        <a:ext cx="606615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350" y="643255"/>
          <a:ext cx="2126615" cy="78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889000" imgH="330200" progId="Equation.KSEE3">
                  <p:embed/>
                </p:oleObj>
              </mc:Choice>
              <mc:Fallback>
                <p:oleObj name="" r:id="rId3" imgW="889000" imgH="330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643255"/>
                        <a:ext cx="2126615" cy="78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740" y="1557020"/>
          <a:ext cx="403288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562100" imgH="228600" progId="Equation.KSEE3">
                  <p:embed/>
                </p:oleObj>
              </mc:Choice>
              <mc:Fallback>
                <p:oleObj name="" r:id="rId5" imgW="1562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1557020"/>
                        <a:ext cx="403288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8185" y="2455545"/>
            <a:ext cx="685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250" y="2386965"/>
          <a:ext cx="4330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562100" imgH="228600" progId="Equation.KSEE3">
                  <p:embed/>
                </p:oleObj>
              </mc:Choice>
              <mc:Fallback>
                <p:oleObj name="" r:id="rId7" imgW="1562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2386965"/>
                        <a:ext cx="43307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5245" y="3285490"/>
          <a:ext cx="4333875" cy="6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1612900" imgH="228600" progId="Equation.KSEE3">
                  <p:embed/>
                </p:oleObj>
              </mc:Choice>
              <mc:Fallback>
                <p:oleObj name="" r:id="rId8" imgW="1612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5245" y="3285490"/>
                        <a:ext cx="4333875" cy="61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350" y="4077335"/>
          <a:ext cx="4622800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1854200" imgH="405765" progId="Equation.KSEE3">
                  <p:embed/>
                </p:oleObj>
              </mc:Choice>
              <mc:Fallback>
                <p:oleObj name="" r:id="rId10" imgW="1854200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3350" y="4077335"/>
                        <a:ext cx="4622800" cy="101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3419475" y="887095"/>
            <a:ext cx="18427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相互独立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，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27405" y="1403985"/>
            <a:ext cx="1077595" cy="694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求： </a:t>
            </a:r>
            <a:endParaRPr lang="zh-CN" altLang="en-US" sz="2800"/>
          </a:p>
        </p:txBody>
      </p:sp>
      <p:sp>
        <p:nvSpPr>
          <p:cNvPr id="49" name="文本框 48"/>
          <p:cNvSpPr txBox="1"/>
          <p:nvPr/>
        </p:nvSpPr>
        <p:spPr>
          <a:xfrm>
            <a:off x="899160" y="739140"/>
            <a:ext cx="720090" cy="694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且 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圆角矩形 36"/>
          <p:cNvSpPr/>
          <p:nvPr/>
        </p:nvSpPr>
        <p:spPr>
          <a:xfrm>
            <a:off x="467995" y="5372735"/>
            <a:ext cx="8425180" cy="1026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67995" y="3068955"/>
            <a:ext cx="8424545" cy="1872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39750" y="981075"/>
            <a:ext cx="8352790" cy="1151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1505" y="260985"/>
            <a:ext cx="1924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三 协方差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3410" y="981075"/>
            <a:ext cx="8233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定义：称                  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的协方差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记为</a:t>
            </a:r>
            <a:endParaRPr lang="zh-CN" altLang="en-US" sz="2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4120" y="1012190"/>
          <a:ext cx="324104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" imgW="1358900" imgH="203200" progId="Equation.KSEE3">
                  <p:embed/>
                </p:oleObj>
              </mc:Choice>
              <mc:Fallback>
                <p:oleObj name="" r:id="rId1" imgW="13589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120" y="1012190"/>
                        <a:ext cx="3241040" cy="48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985" y="1474470"/>
          <a:ext cx="187515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787400" imgH="203200" progId="Equation.KSEE3">
                  <p:embed/>
                </p:oleObj>
              </mc:Choice>
              <mc:Fallback>
                <p:oleObj name="" r:id="rId3" imgW="7874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985" y="1474470"/>
                        <a:ext cx="187515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204210" y="1451610"/>
            <a:ext cx="964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即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1250" y="1497330"/>
          <a:ext cx="177482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787400" imgH="203200" progId="Equation.KSEE3">
                  <p:embed/>
                </p:oleObj>
              </mc:Choice>
              <mc:Fallback>
                <p:oleObj name="" r:id="rId5" imgW="7874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0" y="1497330"/>
                        <a:ext cx="177482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4480" y="1497330"/>
          <a:ext cx="325247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6" imgW="1485900" imgH="203200" progId="Equation.KSEE3">
                  <p:embed/>
                </p:oleObj>
              </mc:Choice>
              <mc:Fallback>
                <p:oleObj name="" r:id="rId6" imgW="14859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4480" y="1497330"/>
                        <a:ext cx="3252470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11505" y="2415540"/>
            <a:ext cx="265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协方差的计算：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7700" y="2415540"/>
          <a:ext cx="528828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8" imgW="2082800" imgH="203200" progId="Equation.KSEE3">
                  <p:embed/>
                </p:oleObj>
              </mc:Choice>
              <mc:Fallback>
                <p:oleObj name="" r:id="rId8" imgW="20828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7700" y="2415540"/>
                        <a:ext cx="5288280" cy="51625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83895" y="3081655"/>
            <a:ext cx="113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5785" y="3103880"/>
          <a:ext cx="210439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0" imgW="787400" imgH="203200" progId="Equation.KSEE3">
                  <p:embed/>
                </p:oleObj>
              </mc:Choice>
              <mc:Fallback>
                <p:oleObj name="" r:id="rId10" imgW="7874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785" y="3103880"/>
                        <a:ext cx="2104390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1765" y="3134995"/>
          <a:ext cx="3568065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1" imgW="1485900" imgH="203200" progId="Equation.KSEE3">
                  <p:embed/>
                </p:oleObj>
              </mc:Choice>
              <mc:Fallback>
                <p:oleObj name="" r:id="rId11" imgW="14859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1765" y="3134995"/>
                        <a:ext cx="3568065" cy="48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885" y="3789045"/>
          <a:ext cx="530923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2" imgW="2222500" imgH="203200" progId="Equation.KSEE3">
                  <p:embed/>
                </p:oleObj>
              </mc:Choice>
              <mc:Fallback>
                <p:oleObj name="" r:id="rId12" imgW="22225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9885" y="3789045"/>
                        <a:ext cx="530923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640" y="4416425"/>
          <a:ext cx="323786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4" imgW="1308100" imgH="203200" progId="Equation.KSEE3">
                  <p:embed/>
                </p:oleObj>
              </mc:Choice>
              <mc:Fallback>
                <p:oleObj name="" r:id="rId14" imgW="13081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91640" y="4416425"/>
                        <a:ext cx="3237865" cy="50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83895" y="5445760"/>
            <a:ext cx="79565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说明：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在协方差公式中，如果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变成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，协方差即是变成方差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  <p:bldP spid="22" grpId="0"/>
      <p:bldP spid="27" grpId="0"/>
      <p:bldP spid="26" grpId="0" animBg="1"/>
      <p:bldP spid="37" grpId="0" animBg="1"/>
      <p:bldP spid="3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圆角矩形 47"/>
          <p:cNvSpPr/>
          <p:nvPr/>
        </p:nvSpPr>
        <p:spPr>
          <a:xfrm>
            <a:off x="395605" y="188595"/>
            <a:ext cx="8568690" cy="1727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55650" y="502920"/>
            <a:ext cx="6990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定义：称           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X,Y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的相关系数，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9390" y="332740"/>
          <a:ext cx="1832610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812800" imgH="431800" progId="Equation.KSEE3">
                  <p:embed/>
                </p:oleObj>
              </mc:Choice>
              <mc:Fallback>
                <p:oleObj name="" r:id="rId1" imgW="8128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9390" y="332740"/>
                        <a:ext cx="1832610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295" y="1024890"/>
          <a:ext cx="840105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279400" imgH="215900" progId="Equation.KSEE3">
                  <p:embed/>
                </p:oleObj>
              </mc:Choice>
              <mc:Fallback>
                <p:oleObj name="" r:id="rId3" imgW="2794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295" y="1024890"/>
                        <a:ext cx="840105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1043940" y="2182495"/>
            <a:ext cx="572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即                    结论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7820" y="2132965"/>
          <a:ext cx="73215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279400" imgH="215900" progId="Equation.KSEE3">
                  <p:embed/>
                </p:oleObj>
              </mc:Choice>
              <mc:Fallback>
                <p:oleObj name="" r:id="rId5" imgW="2794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820" y="2132965"/>
                        <a:ext cx="732155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9975" y="1917065"/>
          <a:ext cx="204025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6" imgW="927100" imgH="431800" progId="Equation.KSEE3">
                  <p:embed/>
                </p:oleObj>
              </mc:Choice>
              <mc:Fallback>
                <p:oleObj name="" r:id="rId6" imgW="9271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975" y="1917065"/>
                        <a:ext cx="2040255" cy="9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0425" y="2097405"/>
          <a:ext cx="152146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8" imgW="558800" imgH="254000" progId="Equation.KSEE3">
                  <p:embed/>
                </p:oleObj>
              </mc:Choice>
              <mc:Fallback>
                <p:oleObj name="" r:id="rId8" imgW="558800" imgH="2540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425" y="2097405"/>
                        <a:ext cx="1521460" cy="69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1115695" y="119697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记为</a:t>
            </a:r>
            <a:endParaRPr lang="zh-CN" altLang="en-US" sz="2800"/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490" y="3522980"/>
          <a:ext cx="4741545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0" imgW="2032000" imgH="228600" progId="Equation.KSEE3">
                  <p:embed/>
                </p:oleObj>
              </mc:Choice>
              <mc:Fallback>
                <p:oleObj name="" r:id="rId10" imgW="20320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8490" y="3522980"/>
                        <a:ext cx="4741545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4108450"/>
          <a:ext cx="504380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2" imgW="2044700" imgH="228600" progId="Equation.KSEE3">
                  <p:embed/>
                </p:oleObj>
              </mc:Choice>
              <mc:Fallback>
                <p:oleObj name="" r:id="rId12" imgW="20447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1505" y="4108450"/>
                        <a:ext cx="5043805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250" y="4653280"/>
          <a:ext cx="610489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14" imgW="2578100" imgH="228600" progId="Equation.KSEE3">
                  <p:embed/>
                </p:oleObj>
              </mc:Choice>
              <mc:Fallback>
                <p:oleObj name="" r:id="rId14" imgW="25781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3250" y="4653280"/>
                        <a:ext cx="610489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490" y="5196205"/>
          <a:ext cx="51060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6" imgW="2247900" imgH="254000" progId="Equation.KSEE3">
                  <p:embed/>
                </p:oleObj>
              </mc:Choice>
              <mc:Fallback>
                <p:oleObj name="" r:id="rId16" imgW="2247900" imgH="2540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8490" y="5196205"/>
                        <a:ext cx="51060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173" y="5775325"/>
          <a:ext cx="745363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8" imgW="3479800" imgH="228600" progId="Equation.KSEE3">
                  <p:embed/>
                </p:oleObj>
              </mc:Choice>
              <mc:Fallback>
                <p:oleObj name="" r:id="rId18" imgW="34798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8173" y="5775325"/>
                        <a:ext cx="745363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251460" y="2939415"/>
            <a:ext cx="465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关于相关系数的有关说明：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圆角矩形 36"/>
          <p:cNvSpPr/>
          <p:nvPr/>
        </p:nvSpPr>
        <p:spPr>
          <a:xfrm>
            <a:off x="395605" y="1073785"/>
            <a:ext cx="8209280" cy="1656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8955" y="1089025"/>
            <a:ext cx="621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协方差的性质和重要结论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060" y="1483360"/>
          <a:ext cx="4925695" cy="66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336800" imgH="316865" progId="Equation.KSEE3">
                  <p:embed/>
                </p:oleObj>
              </mc:Choice>
              <mc:Fallback>
                <p:oleObj name="" r:id="rId1" imgW="2336800" imgH="3168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060" y="1483360"/>
                        <a:ext cx="4925695" cy="66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2061210"/>
          <a:ext cx="660463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136900" imgH="266700" progId="Equation.KSEE3">
                  <p:embed/>
                </p:oleObj>
              </mc:Choice>
              <mc:Fallback>
                <p:oleObj name="" r:id="rId3" imgW="3136900" imgH="266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061210"/>
                        <a:ext cx="660463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79705" y="2925445"/>
            <a:ext cx="122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595" y="3018790"/>
          <a:ext cx="261556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1168400" imgH="203200" progId="Equation.KSEE3">
                  <p:embed/>
                </p:oleObj>
              </mc:Choice>
              <mc:Fallback>
                <p:oleObj name="" r:id="rId5" imgW="11684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595" y="3018790"/>
                        <a:ext cx="2615565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0200" y="3025140"/>
          <a:ext cx="431292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981200" imgH="203200" progId="Equation.KSEE3">
                  <p:embed/>
                </p:oleObj>
              </mc:Choice>
              <mc:Fallback>
                <p:oleObj name="" r:id="rId7" imgW="19812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0200" y="3025140"/>
                        <a:ext cx="4312920" cy="44259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3613785"/>
          <a:ext cx="539242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2273300" imgH="165100" progId="Equation.KSEE3">
                  <p:embed/>
                </p:oleObj>
              </mc:Choice>
              <mc:Fallback>
                <p:oleObj name="" r:id="rId9" imgW="2273300" imgH="165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3613785"/>
                        <a:ext cx="5392420" cy="39243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4293235"/>
          <a:ext cx="600837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1" imgW="2489200" imgH="203200" progId="Equation.KSEE3">
                  <p:embed/>
                </p:oleObj>
              </mc:Choice>
              <mc:Fallback>
                <p:oleObj name="" r:id="rId11" imgW="24892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4293235"/>
                        <a:ext cx="6008370" cy="4914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4890135"/>
          <a:ext cx="426085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1777365" imgH="203200" progId="Equation.KSEE3">
                  <p:embed/>
                </p:oleObj>
              </mc:Choice>
              <mc:Fallback>
                <p:oleObj name="" r:id="rId13" imgW="1777365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4890135"/>
                        <a:ext cx="426085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425" y="260985"/>
          <a:ext cx="528828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5" imgW="2082800" imgH="203200" progId="Equation.KSEE3">
                  <p:embed/>
                </p:oleObj>
              </mc:Choice>
              <mc:Fallback>
                <p:oleObj name="" r:id="rId15" imgW="20828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65425" y="260985"/>
                        <a:ext cx="5288280" cy="51625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107950" y="260985"/>
            <a:ext cx="265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协方差的计算：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3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圆角矩形 36"/>
          <p:cNvSpPr/>
          <p:nvPr/>
        </p:nvSpPr>
        <p:spPr>
          <a:xfrm>
            <a:off x="323850" y="2045970"/>
            <a:ext cx="8209280" cy="1887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2428875"/>
          <a:ext cx="6525895" cy="72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" imgW="2717800" imgH="266700" progId="Equation.KSEE3">
                  <p:embed/>
                </p:oleObj>
              </mc:Choice>
              <mc:Fallback>
                <p:oleObj name="" r:id="rId1" imgW="2717800" imgH="266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428875"/>
                        <a:ext cx="6525895" cy="72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39750" y="4005580"/>
            <a:ext cx="1891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重要结论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7995" y="4618990"/>
            <a:ext cx="1204595" cy="15684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sym typeface="+mn-ea"/>
              </a:rPr>
              <a:t>若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X,Y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相互独立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55875" y="4653280"/>
            <a:ext cx="1005840" cy="156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不相关</a:t>
            </a:r>
            <a:endParaRPr lang="zh-CN" altLang="en-US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885" y="4653280"/>
          <a:ext cx="179959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03200" imgH="139700" progId="Equation.KSEE3">
                  <p:embed/>
                </p:oleObj>
              </mc:Choice>
              <mc:Fallback>
                <p:oleObj name="" r:id="rId3" imgW="2032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885" y="4653280"/>
                        <a:ext cx="179959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785" y="5373370"/>
            <a:ext cx="642620" cy="49403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707765" y="4618990"/>
            <a:ext cx="528383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X,Y</a:t>
            </a:r>
            <a:r>
              <a:rPr lang="zh-CN" altLang="en-US" sz="3200" b="1">
                <a:solidFill>
                  <a:srgbClr val="C00000"/>
                </a:solidFill>
              </a:rPr>
              <a:t>不相关指不线性相关</a:t>
            </a:r>
            <a:r>
              <a:rPr lang="zh-CN" altLang="en-US" sz="3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，指无线性关系，但可以有其它函数关系，如平方关系等</a:t>
            </a:r>
            <a:r>
              <a:rPr lang="en-US" altLang="zh-CN" sz="2800" b="1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altLang="zh-CN" sz="2800" b="1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740" y="3152140"/>
          <a:ext cx="4300855" cy="63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1955800" imgH="254000" progId="Equation.KSEE3">
                  <p:embed/>
                </p:oleObj>
              </mc:Choice>
              <mc:Fallback>
                <p:oleObj name="" r:id="rId6" imgW="1955800" imgH="254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740" y="3152140"/>
                        <a:ext cx="4300855" cy="63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388" y="71755"/>
          <a:ext cx="634047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578100" imgH="228600" progId="Equation.KSEE3">
                  <p:embed/>
                </p:oleObj>
              </mc:Choice>
              <mc:Fallback>
                <p:oleObj name="" r:id="rId8" imgW="2578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388" y="71755"/>
                        <a:ext cx="634047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850" y="641350"/>
          <a:ext cx="431038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752600" imgH="228600" progId="Equation.KSEE3">
                  <p:embed/>
                </p:oleObj>
              </mc:Choice>
              <mc:Fallback>
                <p:oleObj name="" r:id="rId10" imgW="1752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850" y="641350"/>
                        <a:ext cx="431038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850" y="1241425"/>
          <a:ext cx="8090535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2" imgW="3403600" imgH="228600" progId="Equation.KSEE3">
                  <p:embed/>
                </p:oleObj>
              </mc:Choice>
              <mc:Fallback>
                <p:oleObj name="" r:id="rId12" imgW="3403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850" y="1241425"/>
                        <a:ext cx="8090535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040" y="2061210"/>
          <a:ext cx="230949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850900" imgH="203200" progId="Equation.KSEE3">
                  <p:embed/>
                </p:oleObj>
              </mc:Choice>
              <mc:Fallback>
                <p:oleObj name="" r:id="rId14" imgW="8509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8040" y="2061210"/>
                        <a:ext cx="2309495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405" y="506095"/>
          <a:ext cx="73215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279400" imgH="215900" progId="Equation.KSEE3">
                  <p:embed/>
                </p:oleObj>
              </mc:Choice>
              <mc:Fallback>
                <p:oleObj name="" r:id="rId16" imgW="2794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88405" y="506095"/>
                        <a:ext cx="732155" cy="5664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0560" y="375285"/>
          <a:ext cx="204025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8" imgW="927100" imgH="431800" progId="Equation.KSEE3">
                  <p:embed/>
                </p:oleObj>
              </mc:Choice>
              <mc:Fallback>
                <p:oleObj name="" r:id="rId18" imgW="9271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20560" y="375285"/>
                        <a:ext cx="2040255" cy="95059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bldLvl="0" animBg="1"/>
      <p:bldP spid="32" grpId="0" bldLvl="0" animBg="1"/>
      <p:bldP spid="40" grpId="0" bldLvl="0" animBg="1"/>
      <p:bldP spid="3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79705" y="3498215"/>
            <a:ext cx="8712835" cy="1656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560" y="45085"/>
            <a:ext cx="392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设二维随机变量（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X,Y)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的分布为右图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81915"/>
            <a:ext cx="3249930" cy="21602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27405" y="908685"/>
            <a:ext cx="205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985" y="1049020"/>
          <a:ext cx="1439545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2" imgW="787400" imgH="203200" progId="Equation.KSEE3">
                  <p:embed/>
                </p:oleObj>
              </mc:Choice>
              <mc:Fallback>
                <p:oleObj name="" r:id="rId2" imgW="7874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85" y="1049020"/>
                        <a:ext cx="1439545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2500630" y="723265"/>
          <a:ext cx="124841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4" imgW="1008380" imgH="608330" progId="Equation.DSMT4">
                  <p:embed/>
                </p:oleObj>
              </mc:Choice>
              <mc:Fallback>
                <p:oleObj name="" r:id="rId4" imgW="1008380" imgH="608330" progId="Equation.DSMT4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0630" y="723265"/>
                        <a:ext cx="1248410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550" y="1598295"/>
          <a:ext cx="418909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6" imgW="2082800" imgH="203200" progId="Equation.KSEE3">
                  <p:embed/>
                </p:oleObj>
              </mc:Choice>
              <mc:Fallback>
                <p:oleObj name="" r:id="rId6" imgW="20828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1598295"/>
                        <a:ext cx="4189095" cy="4089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850" y="3717290"/>
          <a:ext cx="102298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8" imgW="508000" imgH="203200" progId="Equation.KSEE3">
                  <p:embed/>
                </p:oleObj>
              </mc:Choice>
              <mc:Fallback>
                <p:oleObj name="" r:id="rId8" imgW="5080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" y="3717290"/>
                        <a:ext cx="1022985" cy="45656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3215" y="1485265"/>
            <a:ext cx="47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6835" y="3543935"/>
          <a:ext cx="745236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0" imgW="3771900" imgH="812800" progId="Equation.KSEE3">
                  <p:embed/>
                </p:oleObj>
              </mc:Choice>
              <mc:Fallback>
                <p:oleObj name="" r:id="rId10" imgW="3771900" imgH="812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6835" y="3543935"/>
                        <a:ext cx="7452360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995" y="2018665"/>
          <a:ext cx="3339465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2" imgW="1777365" imgH="405765" progId="Equation.KSEE3">
                  <p:embed/>
                </p:oleObj>
              </mc:Choice>
              <mc:Fallback>
                <p:oleObj name="" r:id="rId12" imgW="1777365" imgH="405765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995" y="2018665"/>
                        <a:ext cx="3339465" cy="762635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995" y="2781300"/>
          <a:ext cx="3317240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4" imgW="1765300" imgH="405765" progId="Equation.KSEE3">
                  <p:embed/>
                </p:oleObj>
              </mc:Choice>
              <mc:Fallback>
                <p:oleObj name="" r:id="rId14" imgW="1765300" imgH="405765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995" y="2781300"/>
                        <a:ext cx="3317240" cy="762635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5373370"/>
          <a:ext cx="255651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6" imgW="1143000" imgH="203200" progId="Equation.KSEE3">
                  <p:embed/>
                </p:oleObj>
              </mc:Choice>
              <mc:Fallback>
                <p:oleObj name="" r:id="rId16" imgW="11430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5605" y="5373370"/>
                        <a:ext cx="255651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040" y="5229225"/>
          <a:ext cx="1645920" cy="7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8" imgW="927100" imgH="431800" progId="Equation.KSEE3">
                  <p:embed/>
                </p:oleObj>
              </mc:Choice>
              <mc:Fallback>
                <p:oleObj name="" r:id="rId18" imgW="9271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49040" y="5229225"/>
                        <a:ext cx="1645920" cy="76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3080" y="5209540"/>
          <a:ext cx="73215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0" imgW="279400" imgH="215900" progId="Equation.KSEE3">
                  <p:embed/>
                </p:oleObj>
              </mc:Choice>
              <mc:Fallback>
                <p:oleObj name="" r:id="rId20" imgW="2794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53080" y="5209540"/>
                        <a:ext cx="732155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6235" y="5318760"/>
          <a:ext cx="64008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22" imgW="241300" imgH="177165" progId="Equation.KSEE3">
                  <p:embed/>
                </p:oleObj>
              </mc:Choice>
              <mc:Fallback>
                <p:oleObj name="" r:id="rId22" imgW="241300" imgH="177165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36235" y="5318760"/>
                        <a:ext cx="64008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6405880" y="5318760"/>
            <a:ext cx="24104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所以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不相关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5605" y="6165850"/>
            <a:ext cx="88017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但从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的边缘分布看，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并不独立，即是不相关推不出独立。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0020" y="2277110"/>
          <a:ext cx="328549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24" imgW="1117600" imgH="355600" progId="Equation.KSEE3">
                  <p:embed/>
                </p:oleObj>
              </mc:Choice>
              <mc:Fallback>
                <p:oleObj name="" r:id="rId24" imgW="1117600" imgH="3556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40020" y="2277110"/>
                        <a:ext cx="3285490" cy="6540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2495" y="282575"/>
          <a:ext cx="45339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26" imgW="241300" imgH="1193800" progId="Equation.KSEE3">
                  <p:embed/>
                </p:oleObj>
              </mc:Choice>
              <mc:Fallback>
                <p:oleObj name="" r:id="rId26" imgW="241300" imgH="11938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32495" y="282575"/>
                        <a:ext cx="453390" cy="20351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34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圆角矩形 42"/>
          <p:cNvSpPr/>
          <p:nvPr/>
        </p:nvSpPr>
        <p:spPr>
          <a:xfrm>
            <a:off x="1691640" y="5601970"/>
            <a:ext cx="6193155" cy="6477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691640" y="4725670"/>
            <a:ext cx="6193155" cy="6477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158365" y="3445510"/>
            <a:ext cx="4438015" cy="648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118995" y="2563495"/>
            <a:ext cx="4468495" cy="791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106295" y="1777365"/>
            <a:ext cx="4467860" cy="72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118995" y="847090"/>
            <a:ext cx="4455160" cy="864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360" y="-27305"/>
            <a:ext cx="599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复习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919480"/>
            <a:ext cx="1713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一维离散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4595" y="1052830"/>
          <a:ext cx="105918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05765" imgH="203200" progId="Equation.KSEE3">
                  <p:embed/>
                </p:oleObj>
              </mc:Choice>
              <mc:Fallback>
                <p:oleObj name="" r:id="rId1" imgW="405765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4595" y="1052830"/>
                        <a:ext cx="105918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010" y="836930"/>
          <a:ext cx="137795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673100" imgH="431800" progId="Equation.KSEE3">
                  <p:embed/>
                </p:oleObj>
              </mc:Choice>
              <mc:Fallback>
                <p:oleObj name="" r:id="rId3" imgW="6731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010" y="836930"/>
                        <a:ext cx="1377950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115" y="1826895"/>
            <a:ext cx="151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若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Y=g(X)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0590" y="1739265"/>
          <a:ext cx="3974465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930400" imgH="431800" progId="Equation.KSEE3">
                  <p:embed/>
                </p:oleObj>
              </mc:Choice>
              <mc:Fallback>
                <p:oleObj name="" r:id="rId5" imgW="1930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0590" y="1739265"/>
                        <a:ext cx="3974465" cy="8153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9750" y="2623185"/>
            <a:ext cx="1934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一维连续</a:t>
            </a:r>
            <a:endParaRPr lang="zh-CN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9975" y="2582545"/>
          <a:ext cx="2630170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1231265" imgH="330200" progId="Equation.KSEE3">
                  <p:embed/>
                </p:oleObj>
              </mc:Choice>
              <mc:Fallback>
                <p:oleObj name="" r:id="rId7" imgW="1231265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2582545"/>
                        <a:ext cx="2630170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750" y="3456305"/>
            <a:ext cx="16186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若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Y=g(X)</a:t>
            </a:r>
            <a:endParaRPr lang="zh-CN" altLang="en-US" sz="28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9330" y="3421380"/>
          <a:ext cx="4234180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2145665" imgH="330200" progId="Equation.KSEE3">
                  <p:embed/>
                </p:oleObj>
              </mc:Choice>
              <mc:Fallback>
                <p:oleObj name="" r:id="rId9" imgW="2145665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9330" y="3421380"/>
                        <a:ext cx="4234180" cy="65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1505" y="4184015"/>
            <a:ext cx="6720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二维 随机变量函数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Z=g(X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的数学期望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115" y="4796155"/>
            <a:ext cx="1276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离散：</a:t>
            </a:r>
            <a:endParaRPr lang="zh-CN" altLang="en-US" sz="2800" b="1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7855" y="4653280"/>
          <a:ext cx="460502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2286000" imgH="508000" progId="Equation.KSEE3">
                  <p:embed/>
                </p:oleObj>
              </mc:Choice>
              <mc:Fallback>
                <p:oleObj name="" r:id="rId11" imgW="2286000" imgH="508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7855" y="4653280"/>
                        <a:ext cx="4605020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11505" y="5639435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/>
              <a:t>连续：</a:t>
            </a:r>
            <a:endParaRPr lang="zh-CN" altLang="en-US" sz="2800" b="1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6090" y="5570220"/>
          <a:ext cx="6103620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3" imgW="2997200" imgH="330200" progId="Equation.KSEE3">
                  <p:embed/>
                </p:oleObj>
              </mc:Choice>
              <mc:Fallback>
                <p:oleObj name="" r:id="rId13" imgW="2997200" imgH="330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6090" y="5570220"/>
                        <a:ext cx="6103620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9115" y="405130"/>
            <a:ext cx="7303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 一维二维随机变量及其函数的数学期望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985" y="-8255"/>
            <a:ext cx="3757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数学期望的性质及计算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21" grpId="0" bldLvl="0" animBg="1"/>
      <p:bldP spid="6" grpId="0"/>
      <p:bldP spid="22" grpId="0" animBg="1"/>
      <p:bldP spid="7" grpId="0"/>
      <p:bldP spid="40" grpId="0" animBg="1"/>
      <p:bldP spid="8" grpId="0"/>
      <p:bldP spid="8" grpId="1"/>
      <p:bldP spid="41" grpId="0" animBg="1"/>
      <p:bldP spid="13" grpId="0"/>
      <p:bldP spid="14" grpId="0"/>
      <p:bldP spid="42" grpId="0" animBg="1"/>
      <p:bldP spid="23" grpId="0"/>
      <p:bldP spid="23" grpId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683895" y="188595"/>
            <a:ext cx="2291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</a:rPr>
              <a:t>）性质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1505" y="981075"/>
            <a:ext cx="4482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(1)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c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是常数，则有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E(c)=c</a:t>
            </a:r>
            <a:endParaRPr lang="zh-CN" altLang="en-US" sz="2800"/>
          </a:p>
        </p:txBody>
      </p:sp>
      <p:sp>
        <p:nvSpPr>
          <p:cNvPr id="28" name="文本框 27"/>
          <p:cNvSpPr txBox="1"/>
          <p:nvPr/>
        </p:nvSpPr>
        <p:spPr>
          <a:xfrm>
            <a:off x="611505" y="1701165"/>
            <a:ext cx="77057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(2)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是随机变量，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是常数，则有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E(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X)=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E(X)</a:t>
            </a:r>
            <a:endParaRPr lang="zh-CN" altLang="en-US" sz="2800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350" y="2562225"/>
          <a:ext cx="313753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1409700" imgH="203200" progId="Equation.KSEE3">
                  <p:embed/>
                </p:oleObj>
              </mc:Choice>
              <mc:Fallback>
                <p:oleObj name="" r:id="rId1" imgW="140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562225"/>
                        <a:ext cx="313753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55650" y="2493010"/>
            <a:ext cx="48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(3)</a:t>
            </a:r>
            <a:endParaRPr lang="en-US" altLang="zh-CN" sz="2800" b="1"/>
          </a:p>
        </p:txBody>
      </p:sp>
      <p:sp>
        <p:nvSpPr>
          <p:cNvPr id="34" name="文本框 33"/>
          <p:cNvSpPr txBox="1"/>
          <p:nvPr/>
        </p:nvSpPr>
        <p:spPr>
          <a:xfrm>
            <a:off x="611505" y="3354070"/>
            <a:ext cx="43008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(4)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X,Y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相互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独立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，则有</a:t>
            </a:r>
            <a:endParaRPr lang="zh-CN" altLang="en-US" sz="2800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2360" y="3354070"/>
          <a:ext cx="311340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1168400" imgH="203200" progId="Equation.KSEE3">
                  <p:embed/>
                </p:oleObj>
              </mc:Choice>
              <mc:Fallback>
                <p:oleObj name="" r:id="rId3" imgW="1168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2360" y="3354070"/>
                        <a:ext cx="311340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251460" y="260985"/>
            <a:ext cx="5848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3)</a:t>
            </a:r>
            <a:r>
              <a:rPr lang="zh-CN" altLang="zh-CN" sz="3200" b="1"/>
              <a:t>已学几个重要分布的数学期望</a:t>
            </a:r>
            <a:endParaRPr lang="zh-CN" altLang="zh-CN" sz="3200" b="1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940" y="793115"/>
          <a:ext cx="382397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00200" imgH="266700" progId="Equation.KSEE3">
                  <p:embed/>
                </p:oleObj>
              </mc:Choice>
              <mc:Fallback>
                <p:oleObj name="" r:id="rId1" imgW="16002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940" y="793115"/>
                        <a:ext cx="3823970" cy="63881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7275" y="3116580"/>
          <a:ext cx="3810635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765300" imgH="405765" progId="Equation.KSEE3">
                  <p:embed/>
                </p:oleObj>
              </mc:Choice>
              <mc:Fallback>
                <p:oleObj name="" r:id="rId3" imgW="17653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3116580"/>
                        <a:ext cx="3810635" cy="8782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1717675"/>
          <a:ext cx="381444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587500" imgH="203200" progId="Equation.KSEE3">
                  <p:embed/>
                </p:oleObj>
              </mc:Choice>
              <mc:Fallback>
                <p:oleObj name="" r:id="rId5" imgW="1587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305" y="1717675"/>
                        <a:ext cx="3814445" cy="489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2492693"/>
          <a:ext cx="318198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333500" imgH="203200" progId="Equation.KSEE3">
                  <p:embed/>
                </p:oleObj>
              </mc:Choice>
              <mc:Fallback>
                <p:oleObj name="" r:id="rId7" imgW="1333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305" y="2492693"/>
                        <a:ext cx="3181985" cy="4857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5065" y="4132580"/>
          <a:ext cx="3070225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371600" imgH="405765" progId="Equation.KSEE3">
                  <p:embed/>
                </p:oleObj>
              </mc:Choice>
              <mc:Fallback>
                <p:oleObj name="" r:id="rId9" imgW="13716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5065" y="4132580"/>
                        <a:ext cx="3070225" cy="9105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5229225"/>
          <a:ext cx="4204335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1600200" imgH="228600" progId="Equation.KSEE3">
                  <p:embed/>
                </p:oleObj>
              </mc:Choice>
              <mc:Fallback>
                <p:oleObj name="" r:id="rId11" imgW="1600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5695" y="5229225"/>
                        <a:ext cx="4204335" cy="60261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圆角矩形 31"/>
          <p:cNvSpPr/>
          <p:nvPr/>
        </p:nvSpPr>
        <p:spPr>
          <a:xfrm>
            <a:off x="275590" y="3864610"/>
            <a:ext cx="8656320" cy="1510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705" y="3928110"/>
            <a:ext cx="8965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是随机变量，若          存在，则称此值为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的方差，记为     ，即                ，称      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的均方差或标准差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45085"/>
            <a:ext cx="1870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二 新课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76885"/>
            <a:ext cx="90017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引入 数学期望是随机变量的一个数字特征，它反映的是随机变量的取值的平均值，但实际问题中，仅仅是数学期望是不够的，请看下例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55" y="1938020"/>
            <a:ext cx="902716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有甲乙两个射手，甲的成绩：                 ；乙的成绩：                 ，问甲乙哪个成绩更好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？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4435" y="1772920"/>
          <a:ext cx="318770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422400" imgH="279400" progId="Equation.KSEE3">
                  <p:embed/>
                </p:oleObj>
              </mc:Choice>
              <mc:Fallback>
                <p:oleObj name="" r:id="rId1" imgW="14224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4435" y="1772920"/>
                        <a:ext cx="3187700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640" y="2223770"/>
          <a:ext cx="315976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409700" imgH="279400" progId="Equation.KSEE3">
                  <p:embed/>
                </p:oleObj>
              </mc:Choice>
              <mc:Fallback>
                <p:oleObj name="" r:id="rId3" imgW="14097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40" y="2223770"/>
                        <a:ext cx="3159760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95605" y="2854325"/>
            <a:ext cx="2145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三  方差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750" y="3424555"/>
            <a:ext cx="2672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方差的定义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5400" y="3930650"/>
          <a:ext cx="170243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838200" imgH="228600" progId="Equation.KSEE3">
                  <p:embed/>
                </p:oleObj>
              </mc:Choice>
              <mc:Fallback>
                <p:oleObj name="" r:id="rId5" imgW="838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400" y="3930650"/>
                        <a:ext cx="1702435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685" y="4460240"/>
          <a:ext cx="86106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05765" imgH="203200" progId="Equation.KSEE3">
                  <p:embed/>
                </p:oleObj>
              </mc:Choice>
              <mc:Fallback>
                <p:oleObj name="" r:id="rId7" imgW="4057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685" y="4460240"/>
                        <a:ext cx="86106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010" y="4391025"/>
          <a:ext cx="2975610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358900" imgH="228600" progId="Equation.KSEE3">
                  <p:embed/>
                </p:oleObj>
              </mc:Choice>
              <mc:Fallback>
                <p:oleObj name="" r:id="rId9" imgW="1358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6010" y="4391025"/>
                        <a:ext cx="2975610" cy="50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6460" y="4395470"/>
          <a:ext cx="1035050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520700" imgH="254000" progId="Equation.KSEE3">
                  <p:embed/>
                </p:oleObj>
              </mc:Choice>
              <mc:Fallback>
                <p:oleObj name="" r:id="rId11" imgW="5207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6460" y="4395470"/>
                        <a:ext cx="1035050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76530" y="5448300"/>
            <a:ext cx="8791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说明：       表示偏离程度，        把        的量纲平方了，为了还原量纲，故引入均方差或标准差概念。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2760" y="5517515"/>
          <a:ext cx="129476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660400" imgH="203200" progId="Equation.KSEE3">
                  <p:embed/>
                </p:oleObj>
              </mc:Choice>
              <mc:Fallback>
                <p:oleObj name="" r:id="rId13" imgW="6604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2760" y="5517515"/>
                        <a:ext cx="129476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0380" y="5444490"/>
          <a:ext cx="135064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711200" imgH="228600" progId="Equation.KSEE3">
                  <p:embed/>
                </p:oleObj>
              </mc:Choice>
              <mc:Fallback>
                <p:oleObj name="" r:id="rId15" imgW="711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0380" y="5444490"/>
                        <a:ext cx="1350645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4750" y="5499735"/>
          <a:ext cx="127571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660400" imgH="203200" progId="Equation.KSEE3">
                  <p:embed/>
                </p:oleObj>
              </mc:Choice>
              <mc:Fallback>
                <p:oleObj name="" r:id="rId17" imgW="6604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4750" y="5499735"/>
                        <a:ext cx="127571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8" grpId="0"/>
      <p:bldP spid="9" grpId="0"/>
      <p:bldP spid="10" grpId="0"/>
      <p:bldP spid="32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圆角矩形 53"/>
          <p:cNvSpPr/>
          <p:nvPr/>
        </p:nvSpPr>
        <p:spPr>
          <a:xfrm>
            <a:off x="324485" y="4941570"/>
            <a:ext cx="8712200" cy="1656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23850" y="2061210"/>
            <a:ext cx="8712835" cy="2016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3850" y="188595"/>
            <a:ext cx="8712835" cy="1440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9090" y="260985"/>
            <a:ext cx="86607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是随机变量，若          存在，则称此值为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的方差，记为     ，即                ，称      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的均方差或标准差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4625" y="290195"/>
          <a:ext cx="173990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838200" imgH="228600" progId="Equation.KSEE3">
                  <p:embed/>
                </p:oleObj>
              </mc:Choice>
              <mc:Fallback>
                <p:oleObj name="" r:id="rId1" imgW="838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4625" y="290195"/>
                        <a:ext cx="173990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5875" y="765175"/>
          <a:ext cx="84391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405765" imgH="203200" progId="Equation.KSEE3">
                  <p:embed/>
                </p:oleObj>
              </mc:Choice>
              <mc:Fallback>
                <p:oleObj name="" r:id="rId3" imgW="4057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765175"/>
                        <a:ext cx="84391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4345" y="702310"/>
          <a:ext cx="288544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1358900" imgH="228600" progId="Equation.KSEE3">
                  <p:embed/>
                </p:oleObj>
              </mc:Choice>
              <mc:Fallback>
                <p:oleObj name="" r:id="rId5" imgW="1358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4345" y="702310"/>
                        <a:ext cx="288544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0650" y="765175"/>
          <a:ext cx="99631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20700" imgH="254000" progId="Equation.KSEE3">
                  <p:embed/>
                </p:oleObj>
              </mc:Choice>
              <mc:Fallback>
                <p:oleObj name="" r:id="rId7" imgW="5207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0650" y="765175"/>
                        <a:ext cx="996315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43205" y="2061210"/>
            <a:ext cx="887158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方差本质上是一种特殊的数学期望，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由数学期望的运算知当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是离散时：               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是连续型时：</a:t>
            </a:r>
            <a:endParaRPr lang="zh-CN" altLang="en-US" sz="2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1820" y="2533015"/>
          <a:ext cx="289179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9" imgW="1473200" imgH="431800" progId="Equation.KSEE3">
                  <p:embed/>
                </p:oleObj>
              </mc:Choice>
              <mc:Fallback>
                <p:oleObj name="" r:id="rId9" imgW="14732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20" y="2533015"/>
                        <a:ext cx="289179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090" y="3279140"/>
          <a:ext cx="4121785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1" imgW="1866900" imgH="330200" progId="Equation.KSEE3">
                  <p:embed/>
                </p:oleObj>
              </mc:Choice>
              <mc:Fallback>
                <p:oleObj name="" r:id="rId11" imgW="1866900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090" y="3279140"/>
                        <a:ext cx="4121785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67995" y="4293235"/>
            <a:ext cx="3439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计算方差的常用公式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4625" y="4269105"/>
          <a:ext cx="3036570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3" imgW="1270000" imgH="228600" progId="Equation.KSEE3">
                  <p:embed/>
                </p:oleObj>
              </mc:Choice>
              <mc:Fallback>
                <p:oleObj name="" r:id="rId13" imgW="1270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84625" y="4269105"/>
                        <a:ext cx="3036570" cy="54673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595" y="5013325"/>
          <a:ext cx="296481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358900" imgH="228600" progId="Equation.KSEE3">
                  <p:embed/>
                </p:oleObj>
              </mc:Choice>
              <mc:Fallback>
                <p:oleObj name="" r:id="rId15" imgW="1358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595" y="5013325"/>
                        <a:ext cx="2964815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365760" y="5031105"/>
            <a:ext cx="90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6100" y="5006975"/>
          <a:ext cx="361505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6" imgW="1727200" imgH="228600" progId="Equation.KSEE3">
                  <p:embed/>
                </p:oleObj>
              </mc:Choice>
              <mc:Fallback>
                <p:oleObj name="" r:id="rId16" imgW="1727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56100" y="5006975"/>
                        <a:ext cx="361505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895" y="5547995"/>
          <a:ext cx="413131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8" imgW="1905000" imgH="228600" progId="Equation.KSEE3">
                  <p:embed/>
                </p:oleObj>
              </mc:Choice>
              <mc:Fallback>
                <p:oleObj name="" r:id="rId18" imgW="19050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3895" y="5547995"/>
                        <a:ext cx="413131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6145" y="5542915"/>
          <a:ext cx="396494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0" imgW="1765300" imgH="228600" progId="Equation.KSEE3">
                  <p:embed/>
                </p:oleObj>
              </mc:Choice>
              <mc:Fallback>
                <p:oleObj name="" r:id="rId20" imgW="1765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16145" y="5542915"/>
                        <a:ext cx="396494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895" y="5979160"/>
          <a:ext cx="229171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22" imgW="990600" imgH="228600" progId="Equation.KSEE3">
                  <p:embed/>
                </p:oleObj>
              </mc:Choice>
              <mc:Fallback>
                <p:oleObj name="" r:id="rId22" imgW="990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3895" y="5979160"/>
                        <a:ext cx="229171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45" grpId="0"/>
      <p:bldP spid="42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圆角矩形 41"/>
          <p:cNvSpPr/>
          <p:nvPr/>
        </p:nvSpPr>
        <p:spPr>
          <a:xfrm>
            <a:off x="323215" y="189230"/>
            <a:ext cx="7849235" cy="1151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5910" y="260985"/>
          <a:ext cx="291274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270000" imgH="228600" progId="Equation.KSEE3">
                  <p:embed/>
                </p:oleObj>
              </mc:Choice>
              <mc:Fallback>
                <p:oleObj name="" r:id="rId1" imgW="1270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5910" y="260985"/>
                        <a:ext cx="2912745" cy="52451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9115" y="765175"/>
            <a:ext cx="6077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方差等于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平方的期望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减去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期望的平方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1350645"/>
            <a:ext cx="592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的分布如下表，求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DX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861185"/>
            <a:ext cx="6328410" cy="13195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1505" y="326707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3957955"/>
          <a:ext cx="743458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3263900" imgH="177165" progId="Equation.KSEE3">
                  <p:embed/>
                </p:oleObj>
              </mc:Choice>
              <mc:Fallback>
                <p:oleObj name="" r:id="rId4" imgW="32639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260" y="3957955"/>
                        <a:ext cx="743458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4509135"/>
          <a:ext cx="747585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3581400" imgH="203200" progId="Equation.KSEE3">
                  <p:embed/>
                </p:oleObj>
              </mc:Choice>
              <mc:Fallback>
                <p:oleObj name="" r:id="rId6" imgW="35814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260" y="4509135"/>
                        <a:ext cx="747585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5144770"/>
          <a:ext cx="659638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8" imgW="2997200" imgH="228600" progId="Equation.KSEE3">
                  <p:embed/>
                </p:oleObj>
              </mc:Choice>
              <mc:Fallback>
                <p:oleObj name="" r:id="rId8" imgW="2997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5144770"/>
                        <a:ext cx="6596380" cy="50355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38455" y="5445760"/>
            <a:ext cx="8514715" cy="863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3215" y="2348865"/>
            <a:ext cx="8529955" cy="1440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3215" y="189230"/>
            <a:ext cx="8425180" cy="1151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8130" y="135890"/>
          <a:ext cx="291274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270000" imgH="228600" progId="Equation.KSEE3">
                  <p:embed/>
                </p:oleObj>
              </mc:Choice>
              <mc:Fallback>
                <p:oleObj name="" r:id="rId1" imgW="1270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8130" y="135890"/>
                        <a:ext cx="2912745" cy="52451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5605" y="692785"/>
            <a:ext cx="6077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方差等于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平方的期望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减去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期望的平方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750" y="1638300"/>
            <a:ext cx="837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有密度函数是                      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DX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7810" y="1355090"/>
          <a:ext cx="3618230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828800" imgH="520700" progId="Equation.KSEE3">
                  <p:embed/>
                </p:oleObj>
              </mc:Choice>
              <mc:Fallback>
                <p:oleObj name="" r:id="rId3" imgW="1828800" imgH="520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810" y="1355090"/>
                        <a:ext cx="3618230" cy="103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28320" y="2407285"/>
            <a:ext cx="459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解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230" y="2372995"/>
          <a:ext cx="260794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2160270" imgH="579120" progId="Equation.KSEE3">
                  <p:embed/>
                </p:oleObj>
              </mc:Choice>
              <mc:Fallback>
                <p:oleObj name="" r:id="rId5" imgW="2160270" imgH="57912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5230" y="2372995"/>
                        <a:ext cx="2607945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1745" y="2348865"/>
          <a:ext cx="2854325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1143000" imgH="330200" progId="Equation.KSEE3">
                  <p:embed/>
                </p:oleObj>
              </mc:Choice>
              <mc:Fallback>
                <p:oleObj name="" r:id="rId7" imgW="1143000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1745" y="2348865"/>
                        <a:ext cx="2854325" cy="82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065" y="2997200"/>
          <a:ext cx="268224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9" imgW="1295400" imgH="405765" progId="Equation.KSEE3">
                  <p:embed/>
                </p:oleObj>
              </mc:Choice>
              <mc:Fallback>
                <p:oleObj name="" r:id="rId9" imgW="1295400" imgH="4057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3065" y="2997200"/>
                        <a:ext cx="268224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1540" y="3809365"/>
          <a:ext cx="3077845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1" imgW="1358900" imgH="330200" progId="Equation.KSEE3">
                  <p:embed/>
                </p:oleObj>
              </mc:Choice>
              <mc:Fallback>
                <p:oleObj name="" r:id="rId11" imgW="1358900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1540" y="3809365"/>
                        <a:ext cx="3077845" cy="74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7810" y="3796030"/>
          <a:ext cx="305181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3" imgW="1206500" imgH="330200" progId="Equation.KSEE3">
                  <p:embed/>
                </p:oleObj>
              </mc:Choice>
              <mc:Fallback>
                <p:oleObj name="" r:id="rId13" imgW="1206500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810" y="3796030"/>
                        <a:ext cx="3051810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8130" y="4558030"/>
          <a:ext cx="313753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5" imgW="1397000" imgH="405765" progId="Equation.KSEE3">
                  <p:embed/>
                </p:oleObj>
              </mc:Choice>
              <mc:Fallback>
                <p:oleObj name="" r:id="rId15" imgW="1397000" imgH="4057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8130" y="4558030"/>
                        <a:ext cx="313753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880" y="5619115"/>
          <a:ext cx="287401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7" imgW="1270000" imgH="228600" progId="Equation.KSEE3">
                  <p:embed/>
                </p:oleObj>
              </mc:Choice>
              <mc:Fallback>
                <p:oleObj name="" r:id="rId17" imgW="1270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880" y="5619115"/>
                        <a:ext cx="2874010" cy="5175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1910" y="5492750"/>
          <a:ext cx="1792605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8" imgW="901700" imgH="405765" progId="Equation.KSEE3">
                  <p:embed/>
                </p:oleObj>
              </mc:Choice>
              <mc:Fallback>
                <p:oleObj name="" r:id="rId18" imgW="901700" imgH="4057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51910" y="5492750"/>
                        <a:ext cx="1792605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圆角矩形 16"/>
          <p:cNvSpPr/>
          <p:nvPr/>
        </p:nvSpPr>
        <p:spPr>
          <a:xfrm>
            <a:off x="755650" y="3789045"/>
            <a:ext cx="7776845" cy="2232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55650" y="1125220"/>
            <a:ext cx="7632700" cy="1223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8040" y="0"/>
            <a:ext cx="393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方差的性质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550545"/>
            <a:ext cx="6242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常数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，则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=0</a:t>
            </a:r>
            <a:endParaRPr lang="en-US" altLang="zh-CN" sz="2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1161733"/>
          <a:ext cx="4316095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019300" imgH="254000" progId="Equation.KSEE3">
                  <p:embed/>
                </p:oleObj>
              </mc:Choice>
              <mc:Fallback>
                <p:oleObj name="" r:id="rId1" imgW="20193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161733"/>
                        <a:ext cx="4316095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423" y="1708785"/>
          <a:ext cx="441769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32000" imgH="228600" progId="Equation.KSEE3">
                  <p:embed/>
                </p:oleObj>
              </mc:Choice>
              <mc:Fallback>
                <p:oleObj name="" r:id="rId3" imgW="20320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423" y="1708785"/>
                        <a:ext cx="4417695" cy="49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1505" y="2348865"/>
            <a:ext cx="1116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8470" y="2379345"/>
          <a:ext cx="138557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84200" imgH="203200" progId="Equation.KSEE3">
                  <p:embed/>
                </p:oleObj>
              </mc:Choice>
              <mc:Fallback>
                <p:oleObj name="" r:id="rId5" imgW="5842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8470" y="2379345"/>
                        <a:ext cx="138557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0555" y="2317750"/>
          <a:ext cx="267589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244600" imgH="279400" progId="Equation.KSEE3">
                  <p:embed/>
                </p:oleObj>
              </mc:Choice>
              <mc:Fallback>
                <p:oleObj name="" r:id="rId7" imgW="1244600" imgH="279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0555" y="2317750"/>
                        <a:ext cx="267589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3890" y="2386330"/>
          <a:ext cx="293243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384300" imgH="228600" progId="Equation.KSEE3">
                  <p:embed/>
                </p:oleObj>
              </mc:Choice>
              <mc:Fallback>
                <p:oleObj name="" r:id="rId9" imgW="1384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3890" y="2386330"/>
                        <a:ext cx="293243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885" y="2966720"/>
          <a:ext cx="2835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1371600" imgH="228600" progId="Equation.KSEE3">
                  <p:embed/>
                </p:oleObj>
              </mc:Choice>
              <mc:Fallback>
                <p:oleObj name="" r:id="rId11" imgW="13716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885" y="2966720"/>
                        <a:ext cx="283527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8030" y="2919095"/>
          <a:ext cx="128841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533400" imgH="203200" progId="Equation.KSEE3">
                  <p:embed/>
                </p:oleObj>
              </mc:Choice>
              <mc:Fallback>
                <p:oleObj name="" r:id="rId13" imgW="5334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8030" y="2919095"/>
                        <a:ext cx="128841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640" y="3938905"/>
          <a:ext cx="188912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5" imgW="812800" imgH="203200" progId="Equation.KSEE3">
                  <p:embed/>
                </p:oleObj>
              </mc:Choice>
              <mc:Fallback>
                <p:oleObj name="" r:id="rId15" imgW="812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1640" y="3938905"/>
                        <a:ext cx="188912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010" y="3955415"/>
          <a:ext cx="3528060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7" imgW="1498600" imgH="228600" progId="Equation.KSEE3">
                  <p:embed/>
                </p:oleObj>
              </mc:Choice>
              <mc:Fallback>
                <p:oleObj name="" r:id="rId17" imgW="14986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6010" y="3955415"/>
                        <a:ext cx="3528060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7520" y="4624705"/>
          <a:ext cx="233172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9" imgW="1143000" imgH="228600" progId="Equation.KSEE3">
                  <p:embed/>
                </p:oleObj>
              </mc:Choice>
              <mc:Fallback>
                <p:oleObj name="" r:id="rId19" imgW="11430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47520" y="4624705"/>
                        <a:ext cx="233172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9565" y="4624705"/>
          <a:ext cx="25736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1" imgW="1257300" imgH="228600" progId="Equation.KSEE3">
                  <p:embed/>
                </p:oleObj>
              </mc:Choice>
              <mc:Fallback>
                <p:oleObj name="" r:id="rId21" imgW="1257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39565" y="4624705"/>
                        <a:ext cx="25736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8470" y="5221605"/>
          <a:ext cx="225488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3" imgW="1091565" imgH="228600" progId="Equation.KSEE3">
                  <p:embed/>
                </p:oleObj>
              </mc:Choice>
              <mc:Fallback>
                <p:oleObj name="" r:id="rId23" imgW="1091565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28470" y="5221605"/>
                        <a:ext cx="225488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6055" y="5222875"/>
          <a:ext cx="113919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5" imgW="545465" imgH="203200" progId="Equation.KSEE3">
                  <p:embed/>
                </p:oleObj>
              </mc:Choice>
              <mc:Fallback>
                <p:oleObj name="" r:id="rId25" imgW="545465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96055" y="5222875"/>
                        <a:ext cx="113919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WPS 演示</Application>
  <PresentationFormat>全屏显示(4:3)</PresentationFormat>
  <Paragraphs>172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161</vt:i4>
      </vt:variant>
      <vt:variant>
        <vt:lpstr>幻灯片标题</vt:lpstr>
      </vt:variant>
      <vt:variant>
        <vt:i4>19</vt:i4>
      </vt:variant>
    </vt:vector>
  </HeadingPairs>
  <TitlesOfParts>
    <vt:vector size="18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概率统计  方差  西南石油大学理学院蒋尚武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&amp;2.3   随机变量的分布函数（离散）</dc:title>
  <dc:creator>dell</dc:creator>
  <cp:lastModifiedBy>Administrator</cp:lastModifiedBy>
  <cp:revision>115</cp:revision>
  <dcterms:created xsi:type="dcterms:W3CDTF">2016-01-14T06:52:00Z</dcterms:created>
  <dcterms:modified xsi:type="dcterms:W3CDTF">2022-03-20T07:32:50Z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D6A2F1728AEB4C0185894BB6CA9BDEBD</vt:lpwstr>
  </property>
</Properties>
</file>