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07" r:id="rId4"/>
    <p:sldId id="269" r:id="rId5"/>
    <p:sldId id="281" r:id="rId6"/>
    <p:sldId id="308" r:id="rId7"/>
    <p:sldId id="293" r:id="rId8"/>
    <p:sldId id="305" r:id="rId9"/>
    <p:sldId id="309" r:id="rId10"/>
    <p:sldId id="306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.wmf"/><Relationship Id="rId8" Type="http://schemas.openxmlformats.org/officeDocument/2006/relationships/image" Target="../media/image21.wmf"/><Relationship Id="rId7" Type="http://schemas.openxmlformats.org/officeDocument/2006/relationships/image" Target="../media/image20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.wmf"/><Relationship Id="rId13" Type="http://schemas.openxmlformats.org/officeDocument/2006/relationships/image" Target="../media/image26.wmf"/><Relationship Id="rId12" Type="http://schemas.openxmlformats.org/officeDocument/2006/relationships/image" Target="../media/image25.wmf"/><Relationship Id="rId11" Type="http://schemas.openxmlformats.org/officeDocument/2006/relationships/image" Target="../media/image24.wmf"/><Relationship Id="rId10" Type="http://schemas.openxmlformats.org/officeDocument/2006/relationships/image" Target="../media/image23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.wmf"/><Relationship Id="rId8" Type="http://schemas.openxmlformats.org/officeDocument/2006/relationships/image" Target="../media/image32.wmf"/><Relationship Id="rId7" Type="http://schemas.openxmlformats.org/officeDocument/2006/relationships/image" Target="../media/image31.wmf"/><Relationship Id="rId6" Type="http://schemas.openxmlformats.org/officeDocument/2006/relationships/image" Target="../media/image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9" Type="http://schemas.openxmlformats.org/officeDocument/2006/relationships/image" Target="../media/image43.wmf"/><Relationship Id="rId18" Type="http://schemas.openxmlformats.org/officeDocument/2006/relationships/image" Target="../media/image42.wmf"/><Relationship Id="rId17" Type="http://schemas.openxmlformats.org/officeDocument/2006/relationships/image" Target="../media/image41.wmf"/><Relationship Id="rId16" Type="http://schemas.openxmlformats.org/officeDocument/2006/relationships/image" Target="../media/image40.wmf"/><Relationship Id="rId15" Type="http://schemas.openxmlformats.org/officeDocument/2006/relationships/image" Target="../media/image39.wmf"/><Relationship Id="rId14" Type="http://schemas.openxmlformats.org/officeDocument/2006/relationships/image" Target="../media/image38.wmf"/><Relationship Id="rId13" Type="http://schemas.openxmlformats.org/officeDocument/2006/relationships/image" Target="../media/image37.wmf"/><Relationship Id="rId12" Type="http://schemas.openxmlformats.org/officeDocument/2006/relationships/image" Target="../media/image36.wmf"/><Relationship Id="rId11" Type="http://schemas.openxmlformats.org/officeDocument/2006/relationships/image" Target="../media/image35.wmf"/><Relationship Id="rId10" Type="http://schemas.openxmlformats.org/officeDocument/2006/relationships/image" Target="../media/image3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.wmf"/><Relationship Id="rId8" Type="http://schemas.openxmlformats.org/officeDocument/2006/relationships/image" Target="../media/image50.wmf"/><Relationship Id="rId7" Type="http://schemas.openxmlformats.org/officeDocument/2006/relationships/image" Target="../media/image49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1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58.wmf"/><Relationship Id="rId8" Type="http://schemas.openxmlformats.org/officeDocument/2006/relationships/image" Target="../media/image57.wmf"/><Relationship Id="rId7" Type="http://schemas.openxmlformats.org/officeDocument/2006/relationships/image" Target="../media/image56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1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2" Type="http://schemas.openxmlformats.org/officeDocument/2006/relationships/image" Target="../media/image61.wmf"/><Relationship Id="rId11" Type="http://schemas.openxmlformats.org/officeDocument/2006/relationships/image" Target="../media/image60.wmf"/><Relationship Id="rId10" Type="http://schemas.openxmlformats.org/officeDocument/2006/relationships/image" Target="../media/image59.wmf"/><Relationship Id="rId1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62.wmf"/><Relationship Id="rId3" Type="http://schemas.openxmlformats.org/officeDocument/2006/relationships/image" Target="../media/image1.wmf"/><Relationship Id="rId2" Type="http://schemas.openxmlformats.org/officeDocument/2006/relationships/image" Target="../media/image45.wmf"/><Relationship Id="rId1" Type="http://schemas.openxmlformats.org/officeDocument/2006/relationships/image" Target="../media/image5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0" cy="16002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0" y="457201"/>
            <a:ext cx="597058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0" Type="http://schemas.openxmlformats.org/officeDocument/2006/relationships/vmlDrawing" Target="../drawings/vmlDrawing1.vml"/><Relationship Id="rId2" Type="http://schemas.openxmlformats.org/officeDocument/2006/relationships/image" Target="../media/image1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oleObject" Target="../embeddings/oleObject14.bin"/><Relationship Id="rId7" Type="http://schemas.openxmlformats.org/officeDocument/2006/relationships/image" Target="../media/image11.wmf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0.wmf"/><Relationship Id="rId19" Type="http://schemas.openxmlformats.org/officeDocument/2006/relationships/vmlDrawing" Target="../drawings/vmlDrawing2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15.wmf"/><Relationship Id="rId16" Type="http://schemas.openxmlformats.org/officeDocument/2006/relationships/oleObject" Target="../embeddings/oleObject19.bin"/><Relationship Id="rId15" Type="http://schemas.openxmlformats.org/officeDocument/2006/relationships/oleObject" Target="../embeddings/oleObject18.bin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17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oleObject" Target="../embeddings/oleObject24.bin"/><Relationship Id="rId7" Type="http://schemas.openxmlformats.org/officeDocument/2006/relationships/oleObject" Target="../embeddings/oleObject23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.wmf"/><Relationship Id="rId30" Type="http://schemas.openxmlformats.org/officeDocument/2006/relationships/vmlDrawing" Target="../drawings/vmlDrawing3.vml"/><Relationship Id="rId3" Type="http://schemas.openxmlformats.org/officeDocument/2006/relationships/oleObject" Target="../embeddings/oleObject21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26.wmf"/><Relationship Id="rId27" Type="http://schemas.openxmlformats.org/officeDocument/2006/relationships/oleObject" Target="../embeddings/oleObject34.bin"/><Relationship Id="rId26" Type="http://schemas.openxmlformats.org/officeDocument/2006/relationships/image" Target="../media/image25.wmf"/><Relationship Id="rId25" Type="http://schemas.openxmlformats.org/officeDocument/2006/relationships/oleObject" Target="../embeddings/oleObject33.bin"/><Relationship Id="rId24" Type="http://schemas.openxmlformats.org/officeDocument/2006/relationships/image" Target="../media/image24.wmf"/><Relationship Id="rId23" Type="http://schemas.openxmlformats.org/officeDocument/2006/relationships/oleObject" Target="../embeddings/oleObject32.bin"/><Relationship Id="rId22" Type="http://schemas.openxmlformats.org/officeDocument/2006/relationships/image" Target="../media/image23.wmf"/><Relationship Id="rId21" Type="http://schemas.openxmlformats.org/officeDocument/2006/relationships/oleObject" Target="../embeddings/oleObject31.bin"/><Relationship Id="rId20" Type="http://schemas.openxmlformats.org/officeDocument/2006/relationships/oleObject" Target="../embeddings/oleObject30.bin"/><Relationship Id="rId2" Type="http://schemas.openxmlformats.org/officeDocument/2006/relationships/image" Target="../media/image13.wmf"/><Relationship Id="rId19" Type="http://schemas.openxmlformats.org/officeDocument/2006/relationships/image" Target="../media/image22.wmf"/><Relationship Id="rId18" Type="http://schemas.openxmlformats.org/officeDocument/2006/relationships/oleObject" Target="../embeddings/oleObject29.bin"/><Relationship Id="rId17" Type="http://schemas.openxmlformats.org/officeDocument/2006/relationships/image" Target="../media/image21.wmf"/><Relationship Id="rId16" Type="http://schemas.openxmlformats.org/officeDocument/2006/relationships/oleObject" Target="../embeddings/oleObject28.bin"/><Relationship Id="rId15" Type="http://schemas.openxmlformats.org/officeDocument/2006/relationships/image" Target="../media/image20.wmf"/><Relationship Id="rId14" Type="http://schemas.openxmlformats.org/officeDocument/2006/relationships/oleObject" Target="../embeddings/oleObject27.bin"/><Relationship Id="rId13" Type="http://schemas.openxmlformats.org/officeDocument/2006/relationships/image" Target="../media/image19.wmf"/><Relationship Id="rId12" Type="http://schemas.openxmlformats.org/officeDocument/2006/relationships/oleObject" Target="../embeddings/oleObject26.bin"/><Relationship Id="rId11" Type="http://schemas.openxmlformats.org/officeDocument/2006/relationships/image" Target="../media/image18.wmf"/><Relationship Id="rId10" Type="http://schemas.openxmlformats.org/officeDocument/2006/relationships/oleObject" Target="../embeddings/oleObject25.bin"/><Relationship Id="rId1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7.bin"/><Relationship Id="rId41" Type="http://schemas.openxmlformats.org/officeDocument/2006/relationships/vmlDrawing" Target="../drawings/vmlDrawing4.vml"/><Relationship Id="rId40" Type="http://schemas.openxmlformats.org/officeDocument/2006/relationships/slideLayout" Target="../slideLayouts/slideLayout7.xml"/><Relationship Id="rId4" Type="http://schemas.openxmlformats.org/officeDocument/2006/relationships/image" Target="../media/image27.wmf"/><Relationship Id="rId39" Type="http://schemas.openxmlformats.org/officeDocument/2006/relationships/image" Target="../media/image43.wmf"/><Relationship Id="rId38" Type="http://schemas.openxmlformats.org/officeDocument/2006/relationships/oleObject" Target="../embeddings/oleObject54.bin"/><Relationship Id="rId37" Type="http://schemas.openxmlformats.org/officeDocument/2006/relationships/image" Target="../media/image42.wmf"/><Relationship Id="rId36" Type="http://schemas.openxmlformats.org/officeDocument/2006/relationships/oleObject" Target="../embeddings/oleObject53.bin"/><Relationship Id="rId35" Type="http://schemas.openxmlformats.org/officeDocument/2006/relationships/image" Target="../media/image41.wmf"/><Relationship Id="rId34" Type="http://schemas.openxmlformats.org/officeDocument/2006/relationships/oleObject" Target="../embeddings/oleObject52.bin"/><Relationship Id="rId33" Type="http://schemas.openxmlformats.org/officeDocument/2006/relationships/image" Target="../media/image40.wmf"/><Relationship Id="rId32" Type="http://schemas.openxmlformats.org/officeDocument/2006/relationships/oleObject" Target="../embeddings/oleObject51.bin"/><Relationship Id="rId31" Type="http://schemas.openxmlformats.org/officeDocument/2006/relationships/image" Target="../media/image39.wmf"/><Relationship Id="rId30" Type="http://schemas.openxmlformats.org/officeDocument/2006/relationships/oleObject" Target="../embeddings/oleObject50.bin"/><Relationship Id="rId3" Type="http://schemas.openxmlformats.org/officeDocument/2006/relationships/oleObject" Target="../embeddings/oleObject36.bin"/><Relationship Id="rId29" Type="http://schemas.openxmlformats.org/officeDocument/2006/relationships/image" Target="../media/image38.wmf"/><Relationship Id="rId28" Type="http://schemas.openxmlformats.org/officeDocument/2006/relationships/oleObject" Target="../embeddings/oleObject49.bin"/><Relationship Id="rId27" Type="http://schemas.openxmlformats.org/officeDocument/2006/relationships/image" Target="../media/image37.wmf"/><Relationship Id="rId26" Type="http://schemas.openxmlformats.org/officeDocument/2006/relationships/oleObject" Target="../embeddings/oleObject48.bin"/><Relationship Id="rId25" Type="http://schemas.openxmlformats.org/officeDocument/2006/relationships/image" Target="../media/image36.wmf"/><Relationship Id="rId24" Type="http://schemas.openxmlformats.org/officeDocument/2006/relationships/oleObject" Target="../embeddings/oleObject47.bin"/><Relationship Id="rId23" Type="http://schemas.openxmlformats.org/officeDocument/2006/relationships/image" Target="../media/image35.wmf"/><Relationship Id="rId22" Type="http://schemas.openxmlformats.org/officeDocument/2006/relationships/oleObject" Target="../embeddings/oleObject46.bin"/><Relationship Id="rId21" Type="http://schemas.openxmlformats.org/officeDocument/2006/relationships/image" Target="../media/image34.wmf"/><Relationship Id="rId20" Type="http://schemas.openxmlformats.org/officeDocument/2006/relationships/oleObject" Target="../embeddings/oleObject45.bin"/><Relationship Id="rId2" Type="http://schemas.openxmlformats.org/officeDocument/2006/relationships/image" Target="../media/image13.wmf"/><Relationship Id="rId19" Type="http://schemas.openxmlformats.org/officeDocument/2006/relationships/image" Target="../media/image33.wmf"/><Relationship Id="rId18" Type="http://schemas.openxmlformats.org/officeDocument/2006/relationships/oleObject" Target="../embeddings/oleObject44.bin"/><Relationship Id="rId17" Type="http://schemas.openxmlformats.org/officeDocument/2006/relationships/image" Target="../media/image32.wmf"/><Relationship Id="rId16" Type="http://schemas.openxmlformats.org/officeDocument/2006/relationships/oleObject" Target="../embeddings/oleObject43.bin"/><Relationship Id="rId15" Type="http://schemas.openxmlformats.org/officeDocument/2006/relationships/oleObject" Target="../embeddings/oleObject42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41.bin"/><Relationship Id="rId12" Type="http://schemas.openxmlformats.org/officeDocument/2006/relationships/image" Target="../media/image1.wmf"/><Relationship Id="rId11" Type="http://schemas.openxmlformats.org/officeDocument/2006/relationships/oleObject" Target="../embeddings/oleObject40.bin"/><Relationship Id="rId10" Type="http://schemas.openxmlformats.org/officeDocument/2006/relationships/image" Target="../media/image30.wmf"/><Relationship Id="rId1" Type="http://schemas.openxmlformats.org/officeDocument/2006/relationships/oleObject" Target="../embeddings/oleObject35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image" Target="../media/image1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56.bin"/><Relationship Id="rId20" Type="http://schemas.openxmlformats.org/officeDocument/2006/relationships/vmlDrawing" Target="../drawings/vmlDrawing5.vml"/><Relationship Id="rId2" Type="http://schemas.openxmlformats.org/officeDocument/2006/relationships/image" Target="../media/image44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51.wmf"/><Relationship Id="rId17" Type="http://schemas.openxmlformats.org/officeDocument/2006/relationships/oleObject" Target="../embeddings/oleObject63.bin"/><Relationship Id="rId16" Type="http://schemas.openxmlformats.org/officeDocument/2006/relationships/image" Target="../media/image50.wmf"/><Relationship Id="rId15" Type="http://schemas.openxmlformats.org/officeDocument/2006/relationships/oleObject" Target="../embeddings/oleObject62.bin"/><Relationship Id="rId14" Type="http://schemas.openxmlformats.org/officeDocument/2006/relationships/image" Target="../media/image49.wmf"/><Relationship Id="rId13" Type="http://schemas.openxmlformats.org/officeDocument/2006/relationships/oleObject" Target="../embeddings/oleObject61.bin"/><Relationship Id="rId12" Type="http://schemas.openxmlformats.org/officeDocument/2006/relationships/image" Target="../media/image48.wmf"/><Relationship Id="rId11" Type="http://schemas.openxmlformats.org/officeDocument/2006/relationships/oleObject" Target="../embeddings/oleObject60.bin"/><Relationship Id="rId10" Type="http://schemas.openxmlformats.org/officeDocument/2006/relationships/image" Target="../media/image47.wmf"/><Relationship Id="rId1" Type="http://schemas.openxmlformats.org/officeDocument/2006/relationships/oleObject" Target="../embeddings/oleObject5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8.bin"/><Relationship Id="rId8" Type="http://schemas.openxmlformats.org/officeDocument/2006/relationships/image" Target="../media/image1.wmf"/><Relationship Id="rId7" Type="http://schemas.openxmlformats.org/officeDocument/2006/relationships/oleObject" Target="../embeddings/oleObject67.bin"/><Relationship Id="rId6" Type="http://schemas.openxmlformats.org/officeDocument/2006/relationships/image" Target="../media/image53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65.bin"/><Relationship Id="rId26" Type="http://schemas.openxmlformats.org/officeDocument/2006/relationships/vmlDrawing" Target="../drawings/vmlDrawing6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61.wmf"/><Relationship Id="rId23" Type="http://schemas.openxmlformats.org/officeDocument/2006/relationships/oleObject" Target="../embeddings/oleObject75.bin"/><Relationship Id="rId22" Type="http://schemas.openxmlformats.org/officeDocument/2006/relationships/image" Target="../media/image60.wmf"/><Relationship Id="rId21" Type="http://schemas.openxmlformats.org/officeDocument/2006/relationships/oleObject" Target="../embeddings/oleObject74.bin"/><Relationship Id="rId20" Type="http://schemas.openxmlformats.org/officeDocument/2006/relationships/image" Target="../media/image59.wmf"/><Relationship Id="rId2" Type="http://schemas.openxmlformats.org/officeDocument/2006/relationships/image" Target="../media/image47.wmf"/><Relationship Id="rId19" Type="http://schemas.openxmlformats.org/officeDocument/2006/relationships/oleObject" Target="../embeddings/oleObject73.bin"/><Relationship Id="rId18" Type="http://schemas.openxmlformats.org/officeDocument/2006/relationships/image" Target="../media/image58.wmf"/><Relationship Id="rId17" Type="http://schemas.openxmlformats.org/officeDocument/2006/relationships/oleObject" Target="../embeddings/oleObject72.bin"/><Relationship Id="rId16" Type="http://schemas.openxmlformats.org/officeDocument/2006/relationships/image" Target="../media/image57.wmf"/><Relationship Id="rId15" Type="http://schemas.openxmlformats.org/officeDocument/2006/relationships/oleObject" Target="../embeddings/oleObject71.bin"/><Relationship Id="rId14" Type="http://schemas.openxmlformats.org/officeDocument/2006/relationships/image" Target="../media/image56.wmf"/><Relationship Id="rId13" Type="http://schemas.openxmlformats.org/officeDocument/2006/relationships/oleObject" Target="../embeddings/oleObject70.bin"/><Relationship Id="rId12" Type="http://schemas.openxmlformats.org/officeDocument/2006/relationships/image" Target="../media/image55.wmf"/><Relationship Id="rId11" Type="http://schemas.openxmlformats.org/officeDocument/2006/relationships/oleObject" Target="../embeddings/oleObject69.bin"/><Relationship Id="rId10" Type="http://schemas.openxmlformats.org/officeDocument/2006/relationships/image" Target="../media/image54.wmf"/><Relationship Id="rId1" Type="http://schemas.openxmlformats.org/officeDocument/2006/relationships/oleObject" Target="../embeddings/oleObject64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62.wmf"/><Relationship Id="rId8" Type="http://schemas.openxmlformats.org/officeDocument/2006/relationships/oleObject" Target="../embeddings/oleObject80.bin"/><Relationship Id="rId7" Type="http://schemas.openxmlformats.org/officeDocument/2006/relationships/image" Target="../media/image1.wmf"/><Relationship Id="rId6" Type="http://schemas.openxmlformats.org/officeDocument/2006/relationships/oleObject" Target="../embeddings/oleObject79.bin"/><Relationship Id="rId5" Type="http://schemas.openxmlformats.org/officeDocument/2006/relationships/oleObject" Target="../embeddings/oleObject78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54.wmf"/><Relationship Id="rId11" Type="http://schemas.openxmlformats.org/officeDocument/2006/relationships/vmlDrawing" Target="../drawings/vmlDrawing7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7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zh-CN" b="1"/>
              <a:t>概率统计</a:t>
            </a:r>
            <a:br>
              <a:rPr lang="zh-CN" altLang="zh-CN"/>
            </a:br>
            <a:br>
              <a:rPr lang="zh-CN" altLang="zh-CN"/>
            </a:br>
            <a:r>
              <a:rPr lang="zh-CN" altLang="zh-CN" b="1"/>
              <a:t>大数定律</a:t>
            </a:r>
            <a:br>
              <a:rPr lang="zh-CN" altLang="zh-CN" sz="3200" b="1"/>
            </a:br>
            <a:endParaRPr lang="zh-CN" altLang="zh-CN" sz="3200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 sz="3200"/>
              <a:t>西南石油大学理学院 蒋尚武</a:t>
            </a:r>
            <a:endParaRPr lang="zh-CN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75895" y="589280"/>
            <a:ext cx="1184021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</a:t>
            </a:r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在第一章我们已经看到，在大量重复试验中，随机事件发生的频率具有稳定性，其稳定值就是概率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.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又从数学期望的定义中可以看出，随机变量的大量观测值的算术平均值也是具有稳定性，其稳定值就是该随机变量的数学期望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.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这一点在实践中可以体会到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.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随机变量的这一特性，通常称为大数定律，这个定律是数理统计的理论基础，以后发挥着重要的作用，本节中我们在理论上加以证明</a:t>
            </a:r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.</a:t>
            </a:r>
            <a:endParaRPr lang="en-US" altLang="zh-CN" sz="24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9570" y="62230"/>
            <a:ext cx="45885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黑体" panose="02010609060101010101" charset="-122"/>
                <a:ea typeface="黑体" panose="02010609060101010101" charset="-122"/>
              </a:rPr>
              <a:t>问题的提出</a:t>
            </a:r>
            <a:endParaRPr lang="zh-CN" altLang="en-US" sz="32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9570" y="3639185"/>
            <a:ext cx="1149985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</a:t>
            </a:r>
            <a:r>
              <a:rPr lang="en-US" altLang="zh-CN" sz="2800"/>
              <a:t>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在本章中我们知道随机变量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的两个数字特征，期望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EX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和方差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DX.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期望反映的是随机变量的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“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集中趋势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”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，方差反映的是随机变量的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“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集中程度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”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，那么期望和方差之间有什么牵连关系呢？首先我们来学习一个引理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——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契比雪夫不等式，该定理回答了期望和方差之间的关系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.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圆角矩形 25"/>
          <p:cNvSpPr/>
          <p:nvPr/>
        </p:nvSpPr>
        <p:spPr>
          <a:xfrm>
            <a:off x="449580" y="4823460"/>
            <a:ext cx="10280650" cy="12261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449580" y="3425825"/>
            <a:ext cx="10280650" cy="12261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449580" y="2091690"/>
            <a:ext cx="10252710" cy="11925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449580" y="141605"/>
            <a:ext cx="11354435" cy="12833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0040" y="237490"/>
            <a:ext cx="11385550" cy="1124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引理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（契比雪夫不等式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)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若随机变量</a:t>
            </a:r>
            <a:r>
              <a:rPr lang="en-US" altLang="zh-CN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有数学期望</a:t>
            </a:r>
            <a:r>
              <a:rPr lang="en-US" altLang="zh-CN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EX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和方差</a:t>
            </a:r>
            <a:r>
              <a:rPr lang="en-US" altLang="zh-CN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DX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，则对任意正数</a:t>
            </a:r>
            <a:r>
              <a:rPr lang="en-US" altLang="zh-CN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     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，总有</a:t>
            </a:r>
            <a:endParaRPr lang="zh-CN" altLang="en-US" sz="28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82090" y="763270"/>
          <a:ext cx="958850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55600" imgH="177165" progId="Equation.KSEE3">
                  <p:embed/>
                </p:oleObj>
              </mc:Choice>
              <mc:Fallback>
                <p:oleObj name="" r:id="rId1" imgW="3556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82090" y="763270"/>
                        <a:ext cx="958850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17900" y="763270"/>
          <a:ext cx="3597910" cy="685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663700" imgH="316865" progId="Equation.KSEE3">
                  <p:embed/>
                </p:oleObj>
              </mc:Choice>
              <mc:Fallback>
                <p:oleObj name="" r:id="rId3" imgW="1663700" imgH="3168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17900" y="763270"/>
                        <a:ext cx="3597910" cy="685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449580" y="1628140"/>
            <a:ext cx="4046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证明：（仅对连续型）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1975" y="2353310"/>
          <a:ext cx="3086735" cy="669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5" imgW="1231265" imgH="266700" progId="Equation.KSEE3">
                  <p:embed/>
                </p:oleObj>
              </mc:Choice>
              <mc:Fallback>
                <p:oleObj name="" r:id="rId5" imgW="1231265" imgH="266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1975" y="2353310"/>
                        <a:ext cx="3086735" cy="669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48710" y="2134235"/>
          <a:ext cx="2447290" cy="1107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7" imgW="927100" imgH="419100" progId="Equation.KSEE3">
                  <p:embed/>
                </p:oleObj>
              </mc:Choice>
              <mc:Fallback>
                <p:oleObj name="" r:id="rId7" imgW="927100" imgH="419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48710" y="2134235"/>
                        <a:ext cx="2447290" cy="1107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85205" y="2000885"/>
          <a:ext cx="3896360" cy="1240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9" imgW="1676400" imgH="533400" progId="Equation.KSEE3">
                  <p:embed/>
                </p:oleObj>
              </mc:Choice>
              <mc:Fallback>
                <p:oleObj name="" r:id="rId9" imgW="1676400" imgH="533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85205" y="2000885"/>
                        <a:ext cx="3896360" cy="1240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7535" y="3453765"/>
          <a:ext cx="3750310" cy="1145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1" imgW="1498600" imgH="457200" progId="Equation.KSEE3">
                  <p:embed/>
                </p:oleObj>
              </mc:Choice>
              <mc:Fallback>
                <p:oleObj name="" r:id="rId11" imgW="1498600" imgH="457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7535" y="3453765"/>
                        <a:ext cx="3750310" cy="1145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47845" y="3508375"/>
          <a:ext cx="4568825" cy="1090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3" imgW="1701800" imgH="405765" progId="Equation.KSEE3">
                  <p:embed/>
                </p:oleObj>
              </mc:Choice>
              <mc:Fallback>
                <p:oleObj name="" r:id="rId13" imgW="1701800" imgH="4057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47845" y="3508375"/>
                        <a:ext cx="4568825" cy="1090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44915" y="3492500"/>
          <a:ext cx="1136650" cy="1068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5" imgW="431800" imgH="405765" progId="Equation.KSEE3">
                  <p:embed/>
                </p:oleObj>
              </mc:Choice>
              <mc:Fallback>
                <p:oleObj name="" r:id="rId15" imgW="431800" imgH="405765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844915" y="3492500"/>
                        <a:ext cx="1136650" cy="1068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56765" y="5030470"/>
          <a:ext cx="428434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7" imgW="1663700" imgH="316865" progId="Equation.KSEE3">
                  <p:embed/>
                </p:oleObj>
              </mc:Choice>
              <mc:Fallback>
                <p:oleObj name="" r:id="rId17" imgW="1663700" imgH="3168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56765" y="5030470"/>
                        <a:ext cx="4284345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1482090" y="5126990"/>
            <a:ext cx="3613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 b="1">
                <a:latin typeface="黑体" panose="02010609060101010101" charset="-122"/>
                <a:ea typeface="黑体" panose="02010609060101010101" charset="-122"/>
              </a:rPr>
              <a:t>即</a:t>
            </a:r>
            <a:endParaRPr lang="zh-CN" altLang="zh-CN" sz="2800" b="1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24" grpId="0" animBg="1"/>
      <p:bldP spid="25" grpId="0" bldLvl="0" animBg="1"/>
      <p:bldP spid="2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" name="圆角矩形 53"/>
          <p:cNvSpPr/>
          <p:nvPr/>
        </p:nvSpPr>
        <p:spPr>
          <a:xfrm>
            <a:off x="457835" y="4314190"/>
            <a:ext cx="11343640" cy="192976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391160" y="1233170"/>
            <a:ext cx="11409680" cy="27609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349250" y="116205"/>
            <a:ext cx="11265535" cy="108585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5793" y="518160"/>
          <a:ext cx="3597910" cy="685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" imgW="1663700" imgH="316865" progId="Equation.KSEE3">
                  <p:embed/>
                </p:oleObj>
              </mc:Choice>
              <mc:Fallback>
                <p:oleObj name="" r:id="rId1" imgW="1663700" imgH="3168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65793" y="518160"/>
                        <a:ext cx="3597910" cy="685165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19125" y="81915"/>
            <a:ext cx="94284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随机变量</a:t>
            </a:r>
            <a:r>
              <a:rPr lang="en-US" altLang="zh-CN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X</a:t>
            </a:r>
            <a:r>
              <a:rPr lang="zh-CN" altLang="en-US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有期望</a:t>
            </a:r>
            <a:r>
              <a:rPr lang="en-US" altLang="zh-CN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EX</a:t>
            </a:r>
            <a:r>
              <a:rPr lang="zh-CN" altLang="en-US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和方差</a:t>
            </a:r>
            <a:r>
              <a:rPr lang="en-US" altLang="zh-CN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DX</a:t>
            </a:r>
            <a:r>
              <a:rPr lang="zh-CN" altLang="en-US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，则对任意正数       有：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</a:t>
            </a:r>
            <a:endParaRPr lang="zh-CN" altLang="en-US" sz="2800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53655" y="89535"/>
          <a:ext cx="958850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355600" imgH="177165" progId="Equation.KSEE3">
                  <p:embed/>
                </p:oleObj>
              </mc:Choice>
              <mc:Fallback>
                <p:oleObj name="" r:id="rId3" imgW="3556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53655" y="89535"/>
                        <a:ext cx="958850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49250" y="1212850"/>
            <a:ext cx="11415395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   </a:t>
            </a:r>
            <a:r>
              <a:rPr lang="zh-CN" altLang="en-US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注意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：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1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不等式中的       并不是很小的一个数，是任意的一个正数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.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当   越小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          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越大，反之，                 越小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.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其具体关系体现在不等式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                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中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.</a:t>
            </a:r>
            <a:endParaRPr lang="en-US" altLang="zh-CN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94200" y="1290955"/>
          <a:ext cx="958850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355600" imgH="177165" progId="Equation.KSEE3">
                  <p:embed/>
                </p:oleObj>
              </mc:Choice>
              <mc:Fallback>
                <p:oleObj name="" r:id="rId5" imgW="3556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1290955"/>
                        <a:ext cx="958850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88590" y="1783080"/>
          <a:ext cx="2389505" cy="577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6" imgW="1104900" imgH="266700" progId="Equation.KSEE3">
                  <p:embed/>
                </p:oleObj>
              </mc:Choice>
              <mc:Fallback>
                <p:oleObj name="" r:id="rId6" imgW="1104900" imgH="266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88590" y="1783080"/>
                        <a:ext cx="2389505" cy="577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62570" y="1740535"/>
          <a:ext cx="2389505" cy="577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8" imgW="1104900" imgH="266700" progId="Equation.KSEE3">
                  <p:embed/>
                </p:oleObj>
              </mc:Choice>
              <mc:Fallback>
                <p:oleObj name="" r:id="rId8" imgW="1104900" imgH="266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62570" y="1740535"/>
                        <a:ext cx="2389505" cy="577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73200" y="1883410"/>
          <a:ext cx="342900" cy="376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127000" imgH="139700" progId="Equation.KSEE3">
                  <p:embed/>
                </p:oleObj>
              </mc:Choice>
              <mc:Fallback>
                <p:oleObj name="" r:id="rId9" imgW="1270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3200" y="1883410"/>
                        <a:ext cx="342900" cy="376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73525" y="2305685"/>
          <a:ext cx="3460115" cy="656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1" imgW="1600200" imgH="316865" progId="Equation.KSEE3">
                  <p:embed/>
                </p:oleObj>
              </mc:Choice>
              <mc:Fallback>
                <p:oleObj name="" r:id="rId11" imgW="1600200" imgH="3168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73525" y="2305685"/>
                        <a:ext cx="3460115" cy="656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925320" y="3111500"/>
            <a:ext cx="39166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2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不等式的变式公式是：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72785" y="3043555"/>
          <a:ext cx="4037965" cy="685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3" imgW="1866900" imgH="316865" progId="Equation.KSEE3">
                  <p:embed/>
                </p:oleObj>
              </mc:Choice>
              <mc:Fallback>
                <p:oleObj name="" r:id="rId13" imgW="1866900" imgH="3168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72785" y="3043555"/>
                        <a:ext cx="4037965" cy="685165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349250" y="4476115"/>
            <a:ext cx="114769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切比雪夫不等式的意义在于：当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的分布未知时，其数学期望和方差也能提供关于概率分布的一些信息，利用公式                       可以对事件            发生的概率进行</a:t>
            </a:r>
            <a:r>
              <a:rPr lang="zh-CN" altLang="en-US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估计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.</a:t>
            </a:r>
            <a:endParaRPr lang="en-US" altLang="zh-CN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53655" y="4904740"/>
          <a:ext cx="3460115" cy="685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5" imgW="1600200" imgH="316865" progId="Equation.KSEE3">
                  <p:embed/>
                </p:oleObj>
              </mc:Choice>
              <mc:Fallback>
                <p:oleObj name="" r:id="rId15" imgW="1600200" imgH="3168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53655" y="4904740"/>
                        <a:ext cx="3460115" cy="685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79015" y="5282565"/>
          <a:ext cx="2115185" cy="577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6" imgW="977900" imgH="266700" progId="Equation.KSEE3">
                  <p:embed/>
                </p:oleObj>
              </mc:Choice>
              <mc:Fallback>
                <p:oleObj name="" r:id="rId16" imgW="977900" imgH="266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279015" y="5282565"/>
                        <a:ext cx="2115185" cy="577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15" grpId="0"/>
      <p:bldP spid="19" grpId="0"/>
      <p:bldP spid="54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" name="圆角矩形 54"/>
          <p:cNvSpPr/>
          <p:nvPr/>
        </p:nvSpPr>
        <p:spPr>
          <a:xfrm>
            <a:off x="201930" y="5093970"/>
            <a:ext cx="11265535" cy="159258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303530" y="3345180"/>
            <a:ext cx="11178540" cy="15925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360680" y="1550035"/>
            <a:ext cx="10946130" cy="15201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360680" y="-21590"/>
            <a:ext cx="10815955" cy="147701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08275" y="695325"/>
          <a:ext cx="3460115" cy="685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" imgW="1600200" imgH="316865" progId="Equation.KSEE3">
                  <p:embed/>
                </p:oleObj>
              </mc:Choice>
              <mc:Fallback>
                <p:oleObj name="" r:id="rId1" imgW="1600200" imgH="3168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08275" y="695325"/>
                        <a:ext cx="3460115" cy="68516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19125" y="81915"/>
            <a:ext cx="94030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随机变量</a:t>
            </a:r>
            <a:r>
              <a:rPr lang="en-US" altLang="zh-CN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X</a:t>
            </a:r>
            <a:r>
              <a:rPr lang="zh-CN" altLang="en-US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有期望</a:t>
            </a:r>
            <a:r>
              <a:rPr lang="en-US" altLang="zh-CN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EX</a:t>
            </a:r>
            <a:r>
              <a:rPr lang="zh-CN" altLang="en-US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和方差</a:t>
            </a:r>
            <a:r>
              <a:rPr lang="en-US" altLang="zh-CN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DX</a:t>
            </a:r>
            <a:r>
              <a:rPr lang="zh-CN" altLang="en-US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，则对任意正数       有： </a:t>
            </a:r>
            <a:r>
              <a:rPr lang="zh-CN" altLang="en-US" sz="24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</a:t>
            </a:r>
            <a:endParaRPr lang="zh-CN" altLang="en-US" sz="240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00" y="81915"/>
          <a:ext cx="958850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355600" imgH="177165" progId="Equation.KSEE3">
                  <p:embed/>
                </p:oleObj>
              </mc:Choice>
              <mc:Fallback>
                <p:oleObj name="" r:id="rId3" imgW="3556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69200" y="81915"/>
                        <a:ext cx="958850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363855" y="1689100"/>
            <a:ext cx="104660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例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1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设随机变量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的方差是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2.5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，试</a:t>
            </a:r>
            <a:r>
              <a:rPr lang="zh-CN" altLang="en-US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估计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               的值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.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              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31940" y="1689100"/>
          <a:ext cx="2609850" cy="577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5" imgW="1206500" imgH="266700" progId="Equation.KSEE3">
                  <p:embed/>
                </p:oleObj>
              </mc:Choice>
              <mc:Fallback>
                <p:oleObj name="" r:id="rId5" imgW="1206500" imgH="266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31940" y="1689100"/>
                        <a:ext cx="2609850" cy="577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471170" y="2353310"/>
            <a:ext cx="434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解： 依切比雪夫不等式有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92015" y="2325370"/>
          <a:ext cx="2609850" cy="577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7" imgW="1206500" imgH="266700" progId="Equation.KSEE3">
                  <p:embed/>
                </p:oleObj>
              </mc:Choice>
              <mc:Fallback>
                <p:oleObj name="" r:id="rId7" imgW="1206500" imgH="266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92015" y="2325370"/>
                        <a:ext cx="2609850" cy="577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01865" y="2131695"/>
          <a:ext cx="11334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8" imgW="558800" imgH="431800" progId="Equation.KSEE3">
                  <p:embed/>
                </p:oleObj>
              </mc:Choice>
              <mc:Fallback>
                <p:oleObj name="" r:id="rId8" imgW="5588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01865" y="2131695"/>
                        <a:ext cx="1133475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340995" y="3317875"/>
            <a:ext cx="11311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例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2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试</a:t>
            </a:r>
            <a:r>
              <a:rPr lang="zh-CN" altLang="en-US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估计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随机变量与其数学期望之差的绝对值小于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3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倍均方差的概率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41755" y="3943985"/>
          <a:ext cx="3491865" cy="758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10" imgW="1459865" imgH="316865" progId="Equation.KSEE3">
                  <p:embed/>
                </p:oleObj>
              </mc:Choice>
              <mc:Fallback>
                <p:oleObj name="" r:id="rId10" imgW="1459865" imgH="3168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41755" y="3943985"/>
                        <a:ext cx="3491865" cy="758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619125" y="4060825"/>
            <a:ext cx="6019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解： </a:t>
            </a:r>
            <a:endParaRPr lang="zh-CN" altLang="en-US" sz="2800"/>
          </a:p>
        </p:txBody>
      </p:sp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33620" y="3811270"/>
          <a:ext cx="216408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2" imgW="1054100" imgH="469900" progId="Equation.KSEE3">
                  <p:embed/>
                </p:oleObj>
              </mc:Choice>
              <mc:Fallback>
                <p:oleObj name="" r:id="rId12" imgW="1054100" imgH="469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33620" y="3811270"/>
                        <a:ext cx="216408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75805" y="3802380"/>
          <a:ext cx="629920" cy="959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14" imgW="266700" imgH="405765" progId="Equation.KSEE3">
                  <p:embed/>
                </p:oleObj>
              </mc:Choice>
              <mc:Fallback>
                <p:oleObj name="" r:id="rId14" imgW="266700" imgH="405765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075805" y="3802380"/>
                        <a:ext cx="629920" cy="959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436880" y="5154930"/>
            <a:ext cx="8964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例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3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设               ，试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估计            </a:t>
            </a:r>
            <a:r>
              <a:rPr lang="zh-CN" altLang="en-US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的大小</a:t>
            </a:r>
            <a:r>
              <a:rPr lang="en-US" altLang="zh-CN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.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endParaRPr lang="zh-CN" altLang="en-US" sz="2800" b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40" name="对象 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88465" y="5105400"/>
          <a:ext cx="2554605" cy="67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6" imgW="1155700" imgH="304800" progId="Equation.KSEE3">
                  <p:embed/>
                </p:oleObj>
              </mc:Choice>
              <mc:Fallback>
                <p:oleObj name="" r:id="rId16" imgW="1155700" imgH="304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688465" y="5105400"/>
                        <a:ext cx="2554605" cy="673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29300" y="5140325"/>
          <a:ext cx="1961515" cy="505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8" imgW="838200" imgH="215900" progId="Equation.KSEE3">
                  <p:embed/>
                </p:oleObj>
              </mc:Choice>
              <mc:Fallback>
                <p:oleObj name="" r:id="rId18" imgW="838200" imgH="2159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829300" y="5140325"/>
                        <a:ext cx="1961515" cy="505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文本框 41"/>
          <p:cNvSpPr txBox="1"/>
          <p:nvPr/>
        </p:nvSpPr>
        <p:spPr>
          <a:xfrm>
            <a:off x="692785" y="5768340"/>
            <a:ext cx="5283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解：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41755" y="5777865"/>
          <a:ext cx="2052320" cy="528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20" imgW="838200" imgH="215900" progId="Equation.KSEE3">
                  <p:embed/>
                </p:oleObj>
              </mc:Choice>
              <mc:Fallback>
                <p:oleObj name="" r:id="rId20" imgW="838200" imgH="2159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341755" y="5777865"/>
                        <a:ext cx="2052320" cy="528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31540" y="5770880"/>
          <a:ext cx="2967990" cy="576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21" imgW="1308100" imgH="254000" progId="Equation.KSEE3">
                  <p:embed/>
                </p:oleObj>
              </mc:Choice>
              <mc:Fallback>
                <p:oleObj name="" r:id="rId21" imgW="1308100" imgH="2540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431540" y="5770880"/>
                        <a:ext cx="2967990" cy="576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99530" y="5777230"/>
          <a:ext cx="2427605" cy="615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23" imgW="1054100" imgH="266700" progId="Equation.KSEE3">
                  <p:embed/>
                </p:oleObj>
              </mc:Choice>
              <mc:Fallback>
                <p:oleObj name="" r:id="rId23" imgW="1054100" imgH="2667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399530" y="5777230"/>
                        <a:ext cx="2427605" cy="615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48395" y="5661025"/>
          <a:ext cx="141859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25" imgW="634365" imgH="405765" progId="Equation.KSEE3">
                  <p:embed/>
                </p:oleObj>
              </mc:Choice>
              <mc:Fallback>
                <p:oleObj name="" r:id="rId25" imgW="634365" imgH="405765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748395" y="5661025"/>
                        <a:ext cx="1418590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75240" y="5586095"/>
          <a:ext cx="65468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27" imgW="266700" imgH="405765" progId="Equation.KSEE3">
                  <p:embed/>
                </p:oleObj>
              </mc:Choice>
              <mc:Fallback>
                <p:oleObj name="" r:id="rId27" imgW="266700" imgH="405765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0175240" y="5586095"/>
                        <a:ext cx="654685" cy="99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3" grpId="0"/>
      <p:bldP spid="36" grpId="0"/>
      <p:bldP spid="39" grpId="0"/>
      <p:bldP spid="42" grpId="0"/>
      <p:bldP spid="53" grpId="0" animBg="1"/>
      <p:bldP spid="54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圆角矩形 41"/>
          <p:cNvSpPr/>
          <p:nvPr/>
        </p:nvSpPr>
        <p:spPr>
          <a:xfrm>
            <a:off x="179070" y="93345"/>
            <a:ext cx="11729085" cy="234696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71560" y="1301115"/>
          <a:ext cx="3460115" cy="685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" imgW="1600200" imgH="316865" progId="Equation.KSEE3">
                  <p:embed/>
                </p:oleObj>
              </mc:Choice>
              <mc:Fallback>
                <p:oleObj name="" r:id="rId1" imgW="1600200" imgH="3168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671560" y="1301115"/>
                        <a:ext cx="3460115" cy="685165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36270" y="37465"/>
            <a:ext cx="46221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>
                <a:latin typeface="黑体" panose="02010609060101010101" charset="-122"/>
                <a:ea typeface="黑体" panose="02010609060101010101" charset="-122"/>
              </a:rPr>
              <a:t>定理</a:t>
            </a:r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2  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切比雪夫大数定律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572770"/>
            <a:ext cx="1209040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   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设                相互独立，且          均存在，且         （</a:t>
            </a:r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c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是常数）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                   则对任意的        ，有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5990" y="572770"/>
          <a:ext cx="2485390" cy="539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054100" imgH="228600" progId="Equation.KSEE3">
                  <p:embed/>
                </p:oleObj>
              </mc:Choice>
              <mc:Fallback>
                <p:oleObj name="" r:id="rId3" imgW="1054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5990" y="572770"/>
                        <a:ext cx="2485390" cy="539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70500" y="525145"/>
          <a:ext cx="154686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647700" imgH="228600" progId="Equation.KSEE3">
                  <p:embed/>
                </p:oleObj>
              </mc:Choice>
              <mc:Fallback>
                <p:oleObj name="" r:id="rId5" imgW="6477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70500" y="525145"/>
                        <a:ext cx="154686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86445" y="572770"/>
          <a:ext cx="133477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558800" imgH="228600" progId="Equation.KSEE3">
                  <p:embed/>
                </p:oleObj>
              </mc:Choice>
              <mc:Fallback>
                <p:oleObj name="" r:id="rId7" imgW="5588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6445" y="572770"/>
                        <a:ext cx="133477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355" y="915035"/>
          <a:ext cx="2659380" cy="582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9" imgW="927100" imgH="203200" progId="Equation.KSEE3">
                  <p:embed/>
                </p:oleObj>
              </mc:Choice>
              <mc:Fallback>
                <p:oleObj name="" r:id="rId9" imgW="9271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355" y="915035"/>
                        <a:ext cx="2659380" cy="582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01210" y="892810"/>
          <a:ext cx="958850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1" imgW="355600" imgH="177165" progId="Equation.KSEE3">
                  <p:embed/>
                </p:oleObj>
              </mc:Choice>
              <mc:Fallback>
                <p:oleObj name="" r:id="rId11" imgW="3556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01210" y="892810"/>
                        <a:ext cx="958850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150" y="1389380"/>
          <a:ext cx="5254625" cy="1109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13" imgW="2286000" imgH="482600" progId="Equation.KSEE3">
                  <p:embed/>
                </p:oleObj>
              </mc:Choice>
              <mc:Fallback>
                <p:oleObj name="" r:id="rId13" imgW="2286000" imgH="482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89150" y="1389380"/>
                        <a:ext cx="5254625" cy="1109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86105" y="2548255"/>
            <a:ext cx="10232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>
                <a:latin typeface="黑体" panose="02010609060101010101" charset="-122"/>
                <a:ea typeface="黑体" panose="02010609060101010101" charset="-122"/>
              </a:rPr>
              <a:t>定理条件：（</a:t>
            </a:r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）    </a:t>
            </a:r>
            <a:r>
              <a:rPr lang="zh-CN" altLang="zh-CN" sz="2400" b="1">
                <a:latin typeface="黑体" panose="02010609060101010101" charset="-122"/>
                <a:ea typeface="黑体" panose="02010609060101010101" charset="-122"/>
              </a:rPr>
              <a:t>相互独立，（</a:t>
            </a:r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）         存在，（</a:t>
            </a:r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3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）     有界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15635" y="2494280"/>
          <a:ext cx="154686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5" imgW="647700" imgH="228600" progId="Equation.KSEE3">
                  <p:embed/>
                </p:oleObj>
              </mc:Choice>
              <mc:Fallback>
                <p:oleObj name="" r:id="rId15" imgW="6477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15635" y="2494280"/>
                        <a:ext cx="154686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35605" y="2527300"/>
          <a:ext cx="4857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6" imgW="203200" imgH="228600" progId="Equation.KSEE3">
                  <p:embed/>
                </p:oleObj>
              </mc:Choice>
              <mc:Fallback>
                <p:oleObj name="" r:id="rId16" imgW="2032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935605" y="2527300"/>
                        <a:ext cx="485775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64295" y="2548255"/>
          <a:ext cx="75692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8" imgW="316865" imgH="228600" progId="Equation.KSEE3">
                  <p:embed/>
                </p:oleObj>
              </mc:Choice>
              <mc:Fallback>
                <p:oleObj name="" r:id="rId18" imgW="316865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964295" y="2548255"/>
                        <a:ext cx="75692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686435" y="3202305"/>
            <a:ext cx="852297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>
                <a:latin typeface="黑体" panose="02010609060101010101" charset="-122"/>
                <a:ea typeface="黑体" panose="02010609060101010101" charset="-122"/>
              </a:rPr>
              <a:t>证明  设             ，则</a:t>
            </a:r>
            <a:endParaRPr lang="zh-CN" altLang="zh-CN" sz="24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35188" y="3018790"/>
          <a:ext cx="1721485" cy="900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20" imgW="825500" imgH="431800" progId="Equation.KSEE3">
                  <p:embed/>
                </p:oleObj>
              </mc:Choice>
              <mc:Fallback>
                <p:oleObj name="" r:id="rId20" imgW="8255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135188" y="3018790"/>
                        <a:ext cx="1721485" cy="900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93920" y="2961640"/>
          <a:ext cx="2198370" cy="900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22" imgW="1054100" imgH="431800" progId="Equation.KSEE3">
                  <p:embed/>
                </p:oleObj>
              </mc:Choice>
              <mc:Fallback>
                <p:oleObj name="" r:id="rId22" imgW="10541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693920" y="2961640"/>
                        <a:ext cx="2198370" cy="900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90130" y="2995930"/>
          <a:ext cx="2331085" cy="900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24" imgW="1117600" imgH="431800" progId="Equation.KSEE3">
                  <p:embed/>
                </p:oleObj>
              </mc:Choice>
              <mc:Fallback>
                <p:oleObj name="" r:id="rId24" imgW="11176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390130" y="2995930"/>
                        <a:ext cx="2331085" cy="900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18040" y="2968625"/>
          <a:ext cx="1642745" cy="846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26" imgW="787400" imgH="405765" progId="Equation.KSEE3">
                  <p:embed/>
                </p:oleObj>
              </mc:Choice>
              <mc:Fallback>
                <p:oleObj name="" r:id="rId26" imgW="787400" imgH="405765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9718040" y="2968625"/>
                        <a:ext cx="1642745" cy="846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08543" y="4007485"/>
          <a:ext cx="3709670" cy="742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28" imgW="1714500" imgH="342900" progId="Equation.KSEE3">
                  <p:embed/>
                </p:oleObj>
              </mc:Choice>
              <mc:Fallback>
                <p:oleObj name="" r:id="rId28" imgW="1714500" imgH="342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308543" y="4007485"/>
                        <a:ext cx="3709670" cy="742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85840" y="3870960"/>
          <a:ext cx="874395" cy="846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30" imgW="419100" imgH="405765" progId="Equation.KSEE3">
                  <p:embed/>
                </p:oleObj>
              </mc:Choice>
              <mc:Fallback>
                <p:oleObj name="" r:id="rId30" imgW="419100" imgH="405765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085840" y="3870960"/>
                        <a:ext cx="874395" cy="846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36700" y="4058285"/>
          <a:ext cx="74358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32" imgW="241300" imgH="177165" progId="Equation.KSEE3">
                  <p:embed/>
                </p:oleObj>
              </mc:Choice>
              <mc:Fallback>
                <p:oleObj name="" r:id="rId32" imgW="241300" imgH="177165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36700" y="4058285"/>
                        <a:ext cx="743585" cy="54610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586105" y="4893310"/>
            <a:ext cx="376682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上式两端取极限可知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38538" y="4787900"/>
          <a:ext cx="3462020" cy="715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34" imgW="1600200" imgH="330200" progId="Equation.KSEE3">
                  <p:embed/>
                </p:oleObj>
              </mc:Choice>
              <mc:Fallback>
                <p:oleObj name="" r:id="rId34" imgW="1600200" imgH="330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3538538" y="4787900"/>
                        <a:ext cx="3462020" cy="715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文本框 36"/>
          <p:cNvSpPr txBox="1"/>
          <p:nvPr/>
        </p:nvSpPr>
        <p:spPr>
          <a:xfrm>
            <a:off x="7331075" y="4931410"/>
            <a:ext cx="105537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即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25435" y="4752975"/>
          <a:ext cx="3435350" cy="715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36" imgW="1587500" imgH="330200" progId="Equation.KSEE3">
                  <p:embed/>
                </p:oleObj>
              </mc:Choice>
              <mc:Fallback>
                <p:oleObj name="" r:id="rId36" imgW="1587500" imgH="330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7925435" y="4752975"/>
                        <a:ext cx="3435350" cy="715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68270" y="5452110"/>
          <a:ext cx="5575935" cy="1109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" name="" r:id="rId38" imgW="2425700" imgH="482600" progId="Equation.KSEE3">
                  <p:embed/>
                </p:oleObj>
              </mc:Choice>
              <mc:Fallback>
                <p:oleObj name="" r:id="rId38" imgW="2425700" imgH="482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2668270" y="5452110"/>
                        <a:ext cx="5575935" cy="1109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9" grpId="0"/>
      <p:bldP spid="33" grpId="0"/>
      <p:bldP spid="37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4" name="圆角矩形 43"/>
          <p:cNvSpPr/>
          <p:nvPr/>
        </p:nvSpPr>
        <p:spPr>
          <a:xfrm>
            <a:off x="654050" y="4535170"/>
            <a:ext cx="11182985" cy="18783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654050" y="1543685"/>
            <a:ext cx="11183620" cy="2622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48940" y="198755"/>
          <a:ext cx="5284470" cy="1109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" imgW="2298700" imgH="482600" progId="Equation.KSEE3">
                  <p:embed/>
                </p:oleObj>
              </mc:Choice>
              <mc:Fallback>
                <p:oleObj name="" r:id="rId1" imgW="2298700" imgH="482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48940" y="198755"/>
                        <a:ext cx="5284470" cy="1109345"/>
                      </a:xfrm>
                      <a:prstGeom prst="rect">
                        <a:avLst/>
                      </a:prstGeom>
                      <a:noFill/>
                      <a:ln w="28575" cmpd="sng">
                        <a:noFill/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257935" y="1645285"/>
            <a:ext cx="5205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推论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（独立同分布大数定理）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5590" y="2124710"/>
            <a:ext cx="1163637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 b="1">
                <a:latin typeface="黑体" panose="02010609060101010101" charset="-122"/>
                <a:ea typeface="黑体" panose="02010609060101010101" charset="-122"/>
                <a:sym typeface="+mn-ea"/>
              </a:rPr>
              <a:t>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设               独立同分布，即 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/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         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则对任意的       有：</a:t>
            </a:r>
            <a:endParaRPr lang="zh-CN" altLang="en-US" sz="2800" b="1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33170" y="2167890"/>
          <a:ext cx="2486025" cy="539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054100" imgH="228600" progId="Equation.KSEE3">
                  <p:embed/>
                </p:oleObj>
              </mc:Choice>
              <mc:Fallback>
                <p:oleObj name="" r:id="rId3" imgW="1054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3170" y="2167890"/>
                        <a:ext cx="2486025" cy="539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62713" y="2082165"/>
          <a:ext cx="3389630" cy="624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5" imgW="1308100" imgH="241300" progId="Equation.KSEE3">
                  <p:embed/>
                </p:oleObj>
              </mc:Choice>
              <mc:Fallback>
                <p:oleObj name="" r:id="rId5" imgW="13081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62713" y="2082165"/>
                        <a:ext cx="3389630" cy="624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74820" y="2612390"/>
          <a:ext cx="958850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355600" imgH="177165" progId="Equation.KSEE3">
                  <p:embed/>
                </p:oleObj>
              </mc:Choice>
              <mc:Fallback>
                <p:oleObj name="" r:id="rId7" imgW="3556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74820" y="2612390"/>
                        <a:ext cx="958850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66365" y="3089910"/>
          <a:ext cx="4175125" cy="1109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9" imgW="1816100" imgH="482600" progId="Equation.KSEE3">
                  <p:embed/>
                </p:oleObj>
              </mc:Choice>
              <mc:Fallback>
                <p:oleObj name="" r:id="rId9" imgW="1816100" imgH="482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66365" y="3089910"/>
                        <a:ext cx="4175125" cy="1109345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 w="28575" cmpd="sng">
                        <a:noFill/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861060" y="4582160"/>
            <a:ext cx="11029315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此推论的意义是：独立同分布的随机变量前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n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个变量             的平均值         当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n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充分大的时具有稳定性，其稳定值就是数学期望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67215" y="4665980"/>
          <a:ext cx="2066925" cy="539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1" imgW="876300" imgH="228600" progId="Equation.KSEE3">
                  <p:embed/>
                </p:oleObj>
              </mc:Choice>
              <mc:Fallback>
                <p:oleObj name="" r:id="rId11" imgW="876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467215" y="4665980"/>
                        <a:ext cx="2066925" cy="539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46325" y="5050155"/>
          <a:ext cx="1747520" cy="900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3" imgW="838200" imgH="431800" progId="Equation.KSEE3">
                  <p:embed/>
                </p:oleObj>
              </mc:Choice>
              <mc:Fallback>
                <p:oleObj name="" r:id="rId13" imgW="8382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46325" y="5050155"/>
                        <a:ext cx="1747520" cy="900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96035" y="5677535"/>
          <a:ext cx="50419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15" imgW="152400" imgH="165100" progId="Equation.KSEE3">
                  <p:embed/>
                </p:oleObj>
              </mc:Choice>
              <mc:Fallback>
                <p:oleObj name="" r:id="rId15" imgW="152400" imgH="1651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96035" y="5677535"/>
                        <a:ext cx="50419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861060" y="2631440"/>
          <a:ext cx="1373505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7" imgW="1478915" imgH="458470" progId="Equation.DSMT4">
                  <p:embed/>
                </p:oleObj>
              </mc:Choice>
              <mc:Fallback>
                <p:oleObj name="" r:id="rId17" imgW="1478915" imgH="458470" progId="Equation.DSMT4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61060" y="2631440"/>
                        <a:ext cx="1373505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3" grpId="0" animBg="1"/>
      <p:bldP spid="5" grpId="0"/>
      <p:bldP spid="12" grpId="0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30200" y="108585"/>
            <a:ext cx="11844655" cy="27660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02550" y="2883535"/>
          <a:ext cx="41751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1816100" imgH="482600" progId="Equation.KSEE3">
                  <p:embed/>
                </p:oleObj>
              </mc:Choice>
              <mc:Fallback>
                <p:oleObj name="" r:id="rId1" imgW="1816100" imgH="482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702550" y="2883535"/>
                        <a:ext cx="4175125" cy="892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 cmpd="sng">
                        <a:solidFill>
                          <a:schemeClr val="tx1"/>
                        </a:solidFill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738505" y="267335"/>
            <a:ext cx="42951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r"/>
            <a:r>
              <a:rPr lang="zh-CN" altLang="en-US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推论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2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（伯努利大数定理）</a:t>
            </a:r>
            <a:endParaRPr lang="zh-CN" altLang="en-US" sz="2800"/>
          </a:p>
        </p:txBody>
      </p:sp>
      <p:sp>
        <p:nvSpPr>
          <p:cNvPr id="17" name="文本框 16"/>
          <p:cNvSpPr txBox="1"/>
          <p:nvPr/>
        </p:nvSpPr>
        <p:spPr>
          <a:xfrm>
            <a:off x="601980" y="789305"/>
            <a:ext cx="122231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在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n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次独立试验中，事件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A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发生的频率为    ， 为事件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A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发生的概率，则对于任意正数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  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，有：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65975" y="635000"/>
          <a:ext cx="666115" cy="884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3" imgW="241300" imgH="405765" progId="Equation.KSEE3">
                  <p:embed/>
                </p:oleObj>
              </mc:Choice>
              <mc:Fallback>
                <p:oleObj name="" r:id="rId3" imgW="241300" imgH="405765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65975" y="635000"/>
                        <a:ext cx="666115" cy="884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08315" y="836295"/>
          <a:ext cx="444500" cy="48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5" imgW="152400" imgH="165100" progId="Equation.KSEE3">
                  <p:embed/>
                </p:oleObj>
              </mc:Choice>
              <mc:Fallback>
                <p:oleObj name="" r:id="rId5" imgW="152400" imgH="1651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08315" y="836295"/>
                        <a:ext cx="444500" cy="481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26030" y="1252855"/>
          <a:ext cx="958850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7" imgW="355600" imgH="177165" progId="Equation.KSEE3">
                  <p:embed/>
                </p:oleObj>
              </mc:Choice>
              <mc:Fallback>
                <p:oleObj name="" r:id="rId7" imgW="3556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26030" y="1252855"/>
                        <a:ext cx="958850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9750" y="1647825"/>
          <a:ext cx="370459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9" imgW="1511300" imgH="469900" progId="Equation.KSEE3">
                  <p:embed/>
                </p:oleObj>
              </mc:Choice>
              <mc:Fallback>
                <p:oleObj name="" r:id="rId9" imgW="1511300" imgH="4699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79750" y="1647825"/>
                        <a:ext cx="3704590" cy="1152525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 w="28575" cmpd="sng">
                        <a:noFill/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572770" y="3114675"/>
            <a:ext cx="3876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证明：  引入随机变量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:</a:t>
            </a:r>
            <a:endParaRPr lang="en-US" altLang="zh-CN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5610" y="3636645"/>
          <a:ext cx="1519555" cy="1339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11" imgW="533400" imgH="469900" progId="Equation.KSEE3">
                  <p:embed/>
                </p:oleObj>
              </mc:Choice>
              <mc:Fallback>
                <p:oleObj name="" r:id="rId11" imgW="533400" imgH="4699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5610" y="3636645"/>
                        <a:ext cx="1519555" cy="1339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2008505" y="3774440"/>
            <a:ext cx="3184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第</a:t>
            </a:r>
            <a:r>
              <a:rPr lang="en-US" altLang="zh-CN" sz="2800" b="1"/>
              <a:t>i </a:t>
            </a:r>
            <a:r>
              <a:rPr lang="zh-CN" altLang="en-US" sz="2800" b="1"/>
              <a:t>次试验中</a:t>
            </a:r>
            <a:r>
              <a:rPr lang="en-US" altLang="zh-CN" sz="2800" b="1"/>
              <a:t>A</a:t>
            </a:r>
            <a:r>
              <a:rPr lang="zh-CN" altLang="en-US" sz="2800" b="1"/>
              <a:t>出现</a:t>
            </a:r>
            <a:endParaRPr lang="zh-CN" altLang="en-US" sz="2800" b="1"/>
          </a:p>
        </p:txBody>
      </p:sp>
      <p:sp>
        <p:nvSpPr>
          <p:cNvPr id="28" name="文本框 27"/>
          <p:cNvSpPr txBox="1"/>
          <p:nvPr/>
        </p:nvSpPr>
        <p:spPr>
          <a:xfrm>
            <a:off x="2008505" y="4373245"/>
            <a:ext cx="35433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第</a:t>
            </a:r>
            <a:r>
              <a:rPr lang="en-US" altLang="zh-CN" sz="2800" b="1">
                <a:sym typeface="+mn-ea"/>
              </a:rPr>
              <a:t>i </a:t>
            </a:r>
            <a:r>
              <a:rPr lang="zh-CN" altLang="en-US" sz="2800" b="1">
                <a:sym typeface="+mn-ea"/>
              </a:rPr>
              <a:t>次试验中</a:t>
            </a:r>
            <a:r>
              <a:rPr lang="en-US" altLang="zh-CN" sz="2800" b="1">
                <a:sym typeface="+mn-ea"/>
              </a:rPr>
              <a:t>A</a:t>
            </a:r>
            <a:r>
              <a:rPr lang="zh-CN" altLang="en-US" sz="2800" b="1">
                <a:sym typeface="+mn-ea"/>
              </a:rPr>
              <a:t>不出现</a:t>
            </a:r>
            <a:endParaRPr lang="zh-CN" altLang="en-US" sz="2800"/>
          </a:p>
        </p:txBody>
      </p:sp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02233" y="4023995"/>
          <a:ext cx="4343400" cy="539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13" imgW="1841500" imgH="228600" progId="Equation.KSEE3">
                  <p:embed/>
                </p:oleObj>
              </mc:Choice>
              <mc:Fallback>
                <p:oleObj name="" r:id="rId13" imgW="18415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702233" y="4023995"/>
                        <a:ext cx="4343400" cy="539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91785" y="4025265"/>
          <a:ext cx="2241550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15" imgW="952500" imgH="228600" progId="Equation.KSEE3">
                  <p:embed/>
                </p:oleObj>
              </mc:Choice>
              <mc:Fallback>
                <p:oleObj name="" r:id="rId15" imgW="9525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91785" y="4025265"/>
                        <a:ext cx="2241550" cy="53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2770" y="5109210"/>
          <a:ext cx="4620260" cy="573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" r:id="rId17" imgW="1841500" imgH="228600" progId="Equation.KSEE3">
                  <p:embed/>
                </p:oleObj>
              </mc:Choice>
              <mc:Fallback>
                <p:oleObj name="" r:id="rId17" imgW="1841500" imgH="2286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2770" y="5109210"/>
                        <a:ext cx="4620260" cy="573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28298" y="4832985"/>
          <a:ext cx="1737360" cy="1036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19" imgW="723900" imgH="431800" progId="Equation.KSEE3">
                  <p:embed/>
                </p:oleObj>
              </mc:Choice>
              <mc:Fallback>
                <p:oleObj name="" r:id="rId19" imgW="7239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428298" y="4832985"/>
                        <a:ext cx="1737360" cy="1036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93990" y="4793615"/>
          <a:ext cx="1827530" cy="900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21" imgW="876300" imgH="431800" progId="Equation.KSEE3">
                  <p:embed/>
                </p:oleObj>
              </mc:Choice>
              <mc:Fallback>
                <p:oleObj name="" r:id="rId21" imgW="8763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793990" y="4793615"/>
                        <a:ext cx="1827530" cy="900430"/>
                      </a:xfrm>
                      <a:prstGeom prst="rect">
                        <a:avLst/>
                      </a:prstGeom>
                      <a:ln w="28575" cmpd="sng">
                        <a:solidFill>
                          <a:schemeClr val="accent1">
                            <a:shade val="50000"/>
                          </a:schemeClr>
                        </a:solidFill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49535" y="4977765"/>
          <a:ext cx="1306195" cy="532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" name="" r:id="rId23" imgW="405765" imgH="165100" progId="Equation.KSEE3">
                  <p:embed/>
                </p:oleObj>
              </mc:Choice>
              <mc:Fallback>
                <p:oleObj name="" r:id="rId23" imgW="405765" imgH="1651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0249535" y="4977765"/>
                        <a:ext cx="1306195" cy="532130"/>
                      </a:xfrm>
                      <a:prstGeom prst="rect">
                        <a:avLst/>
                      </a:prstGeom>
                      <a:ln w="28575" cmpd="sng">
                        <a:solidFill>
                          <a:schemeClr val="accent1">
                            <a:shade val="50000"/>
                          </a:schemeClr>
                        </a:solidFill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文本框 41"/>
          <p:cNvSpPr txBox="1"/>
          <p:nvPr/>
        </p:nvSpPr>
        <p:spPr>
          <a:xfrm>
            <a:off x="96520" y="5924550"/>
            <a:ext cx="119989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此推论的意义是：当试验次数是足够大时，事件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A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发生的频率接近于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A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的概率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.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8529955" y="3717925"/>
            <a:ext cx="535940" cy="1013460"/>
          </a:xfrm>
          <a:prstGeom prst="straightConnector1">
            <a:avLst/>
          </a:prstGeom>
          <a:ln w="50800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10426700" y="3630930"/>
            <a:ext cx="622935" cy="1202055"/>
          </a:xfrm>
          <a:prstGeom prst="straightConnector1">
            <a:avLst/>
          </a:prstGeom>
          <a:ln w="50800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圆角矩形 11"/>
          <p:cNvSpPr/>
          <p:nvPr/>
        </p:nvSpPr>
        <p:spPr>
          <a:xfrm>
            <a:off x="160655" y="1675765"/>
            <a:ext cx="11902440" cy="23171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20040" y="83185"/>
            <a:ext cx="7978140" cy="13754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29955" y="126365"/>
          <a:ext cx="3474720" cy="1080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" imgW="1511300" imgH="469900" progId="Equation.KSEE3">
                  <p:embed/>
                </p:oleObj>
              </mc:Choice>
              <mc:Fallback>
                <p:oleObj name="" r:id="rId1" imgW="1511300" imgH="4699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29955" y="126365"/>
                        <a:ext cx="3474720" cy="108077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 w="28575" cmpd="sng">
                        <a:noFill/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06095" y="172720"/>
            <a:ext cx="2644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小概率原理 </a:t>
            </a:r>
            <a:endParaRPr lang="zh-CN" altLang="en-US" sz="2800" b="1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6095" y="694690"/>
            <a:ext cx="7560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小概率事件在一次试验中几乎是不可能发生的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7320" y="1885950"/>
            <a:ext cx="116693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推论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3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，设                 相互独立且与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同分布，即                和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具有相同的有限期望和方差，则对       有：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86965" y="1885950"/>
          <a:ext cx="2486025" cy="539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054100" imgH="228600" progId="Equation.KSEE3">
                  <p:embed/>
                </p:oleObj>
              </mc:Choice>
              <mc:Fallback>
                <p:oleObj name="" r:id="rId3" imgW="1054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86965" y="1885950"/>
                        <a:ext cx="2486025" cy="539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46895" y="1885950"/>
          <a:ext cx="2486025" cy="539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1054100" imgH="228600" progId="Equation.KSEE3">
                  <p:embed/>
                </p:oleObj>
              </mc:Choice>
              <mc:Fallback>
                <p:oleObj name="" r:id="rId5" imgW="1054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46895" y="1885950"/>
                        <a:ext cx="2486025" cy="539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83960" y="2361565"/>
          <a:ext cx="958850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6" imgW="355600" imgH="177165" progId="Equation.KSEE3">
                  <p:embed/>
                </p:oleObj>
              </mc:Choice>
              <mc:Fallback>
                <p:oleObj name="" r:id="rId6" imgW="3556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83960" y="2361565"/>
                        <a:ext cx="958850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28165" y="2760345"/>
          <a:ext cx="4903470" cy="1149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8" imgW="2057400" imgH="482600" progId="Equation.KSEE3">
                  <p:embed/>
                </p:oleObj>
              </mc:Choice>
              <mc:Fallback>
                <p:oleObj name="" r:id="rId8" imgW="2057400" imgH="482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28165" y="2760345"/>
                        <a:ext cx="4903470" cy="1149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03225" y="4245610"/>
            <a:ext cx="1138555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  <a:sym typeface="+mn-ea"/>
              </a:rPr>
              <a:t>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此推论的意义是；相互独立的且与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X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同分布的随机变量的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k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次方的前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n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项的平均值当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n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趋近无穷大时无限趋近与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X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的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k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次方的期望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.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它在统计中有重要的理论作用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.</a:t>
            </a:r>
            <a:endParaRPr lang="en-US" altLang="zh-CN" sz="2800" b="1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0445" y="5882005"/>
            <a:ext cx="8209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</a:rPr>
              <a:t>本节重点掌握切比雪夫不等式，了解几个大数定律</a:t>
            </a:r>
            <a:endParaRPr lang="zh-CN" altLang="en-US" sz="2800" b="1">
              <a:solidFill>
                <a:srgbClr val="00B05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8" grpId="0"/>
      <p:bldP spid="9" grpId="0"/>
      <p:bldP spid="10" grpId="0" animBg="1"/>
      <p:bldP spid="12" grpId="0" animBg="1"/>
    </p:bldLst>
  </p:timing>
</p:sld>
</file>

<file path=ppt/tags/tag1.xml><?xml version="1.0" encoding="utf-8"?>
<p:tagLst xmlns:p="http://schemas.openxmlformats.org/presentationml/2006/main">
  <p:tag name="commondata" val="eyJoZGlkIjoiMjlmYjBjMDgxNTYxNDAzYTM1NjdmN2M4MmE5ZTk2YW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1490</Words>
  <Application>WPS 演示</Application>
  <PresentationFormat>宽屏</PresentationFormat>
  <Paragraphs>80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80</vt:i4>
      </vt:variant>
      <vt:variant>
        <vt:lpstr>幻灯片标题</vt:lpstr>
      </vt:variant>
      <vt:variant>
        <vt:i4>9</vt:i4>
      </vt:variant>
    </vt:vector>
  </HeadingPairs>
  <TitlesOfParts>
    <vt:vector size="98" baseType="lpstr">
      <vt:lpstr>Arial</vt:lpstr>
      <vt:lpstr>宋体</vt:lpstr>
      <vt:lpstr>Wingdings</vt:lpstr>
      <vt:lpstr>黑体</vt:lpstr>
      <vt:lpstr>Calibri Light</vt:lpstr>
      <vt:lpstr>Calibri</vt:lpstr>
      <vt:lpstr>微软雅黑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概率统计  大数定律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66</cp:revision>
  <dcterms:created xsi:type="dcterms:W3CDTF">2016-02-20T01:06:00Z</dcterms:created>
  <dcterms:modified xsi:type="dcterms:W3CDTF">2024-04-09T08:49:29Z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BA7D5D477EBA4158B9C82D346F611FB9</vt:lpwstr>
  </property>
</Properties>
</file>