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9" r:id="rId3"/>
    <p:sldId id="314" r:id="rId4"/>
    <p:sldId id="319" r:id="rId5"/>
    <p:sldId id="320" r:id="rId6"/>
    <p:sldId id="332" r:id="rId7"/>
    <p:sldId id="333" r:id="rId8"/>
    <p:sldId id="326" r:id="rId9"/>
    <p:sldId id="334" r:id="rId10"/>
    <p:sldId id="321" r:id="rId11"/>
    <p:sldId id="322" r:id="rId12"/>
    <p:sldId id="323" r:id="rId13"/>
    <p:sldId id="341" r:id="rId14"/>
    <p:sldId id="324" r:id="rId15"/>
    <p:sldId id="345" r:id="rId16"/>
    <p:sldId id="34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58.wmf"/><Relationship Id="rId7" Type="http://schemas.openxmlformats.org/officeDocument/2006/relationships/image" Target="../media/image62.wmf"/><Relationship Id="rId12" Type="http://schemas.openxmlformats.org/officeDocument/2006/relationships/image" Target="../media/image67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1.wmf"/><Relationship Id="rId11" Type="http://schemas.openxmlformats.org/officeDocument/2006/relationships/image" Target="../media/image66.wmf"/><Relationship Id="rId5" Type="http://schemas.openxmlformats.org/officeDocument/2006/relationships/image" Target="../media/image60.wmf"/><Relationship Id="rId10" Type="http://schemas.openxmlformats.org/officeDocument/2006/relationships/image" Target="../media/image65.wmf"/><Relationship Id="rId4" Type="http://schemas.openxmlformats.org/officeDocument/2006/relationships/image" Target="../media/image59.wmf"/><Relationship Id="rId9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9.wmf"/><Relationship Id="rId7" Type="http://schemas.openxmlformats.org/officeDocument/2006/relationships/image" Target="../media/image60.wmf"/><Relationship Id="rId2" Type="http://schemas.openxmlformats.org/officeDocument/2006/relationships/image" Target="../media/image1.wmf"/><Relationship Id="rId1" Type="http://schemas.openxmlformats.org/officeDocument/2006/relationships/image" Target="../media/image68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10" Type="http://schemas.openxmlformats.org/officeDocument/2006/relationships/image" Target="../media/image75.wmf"/><Relationship Id="rId4" Type="http://schemas.openxmlformats.org/officeDocument/2006/relationships/image" Target="../media/image70.wmf"/><Relationship Id="rId9" Type="http://schemas.openxmlformats.org/officeDocument/2006/relationships/image" Target="../media/image7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image" Target="../media/image1.wmf"/><Relationship Id="rId7" Type="http://schemas.openxmlformats.org/officeDocument/2006/relationships/image" Target="../media/image60.wmf"/><Relationship Id="rId2" Type="http://schemas.openxmlformats.org/officeDocument/2006/relationships/image" Target="../media/image69.wmf"/><Relationship Id="rId1" Type="http://schemas.openxmlformats.org/officeDocument/2006/relationships/image" Target="../media/image76.wmf"/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9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12" Type="http://schemas.openxmlformats.org/officeDocument/2006/relationships/image" Target="../media/image92.wmf"/><Relationship Id="rId2" Type="http://schemas.openxmlformats.org/officeDocument/2006/relationships/image" Target="../media/image1.wmf"/><Relationship Id="rId1" Type="http://schemas.openxmlformats.org/officeDocument/2006/relationships/image" Target="../media/image82.wmf"/><Relationship Id="rId6" Type="http://schemas.openxmlformats.org/officeDocument/2006/relationships/image" Target="../media/image86.wmf"/><Relationship Id="rId11" Type="http://schemas.openxmlformats.org/officeDocument/2006/relationships/image" Target="../media/image91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5.wmf"/><Relationship Id="rId7" Type="http://schemas.openxmlformats.org/officeDocument/2006/relationships/image" Target="../media/image97.wmf"/><Relationship Id="rId12" Type="http://schemas.openxmlformats.org/officeDocument/2006/relationships/image" Target="../media/image102.wmf"/><Relationship Id="rId17" Type="http://schemas.openxmlformats.org/officeDocument/2006/relationships/image" Target="../media/image107.wmf"/><Relationship Id="rId2" Type="http://schemas.openxmlformats.org/officeDocument/2006/relationships/image" Target="../media/image94.wmf"/><Relationship Id="rId16" Type="http://schemas.openxmlformats.org/officeDocument/2006/relationships/image" Target="../media/image106.wmf"/><Relationship Id="rId1" Type="http://schemas.openxmlformats.org/officeDocument/2006/relationships/image" Target="../media/image93.wmf"/><Relationship Id="rId6" Type="http://schemas.openxmlformats.org/officeDocument/2006/relationships/image" Target="../media/image60.wmf"/><Relationship Id="rId11" Type="http://schemas.openxmlformats.org/officeDocument/2006/relationships/image" Target="../media/image101.wmf"/><Relationship Id="rId5" Type="http://schemas.openxmlformats.org/officeDocument/2006/relationships/image" Target="../media/image96.wmf"/><Relationship Id="rId15" Type="http://schemas.openxmlformats.org/officeDocument/2006/relationships/image" Target="../media/image105.wmf"/><Relationship Id="rId10" Type="http://schemas.openxmlformats.org/officeDocument/2006/relationships/image" Target="../media/image100.wmf"/><Relationship Id="rId4" Type="http://schemas.openxmlformats.org/officeDocument/2006/relationships/image" Target="../media/image1.wmf"/><Relationship Id="rId9" Type="http://schemas.openxmlformats.org/officeDocument/2006/relationships/image" Target="../media/image99.wmf"/><Relationship Id="rId14" Type="http://schemas.openxmlformats.org/officeDocument/2006/relationships/image" Target="../media/image104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wmf"/><Relationship Id="rId3" Type="http://schemas.openxmlformats.org/officeDocument/2006/relationships/image" Target="../media/image1.wmf"/><Relationship Id="rId7" Type="http://schemas.openxmlformats.org/officeDocument/2006/relationships/image" Target="../media/image113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2.wmf"/><Relationship Id="rId11" Type="http://schemas.openxmlformats.org/officeDocument/2006/relationships/image" Target="../media/image107.wmf"/><Relationship Id="rId5" Type="http://schemas.openxmlformats.org/officeDocument/2006/relationships/image" Target="../media/image111.wmf"/><Relationship Id="rId10" Type="http://schemas.openxmlformats.org/officeDocument/2006/relationships/image" Target="../media/image116.wmf"/><Relationship Id="rId4" Type="http://schemas.openxmlformats.org/officeDocument/2006/relationships/image" Target="../media/image110.wmf"/><Relationship Id="rId9" Type="http://schemas.openxmlformats.org/officeDocument/2006/relationships/image" Target="../media/image11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5.wmf"/><Relationship Id="rId2" Type="http://schemas.openxmlformats.org/officeDocument/2006/relationships/image" Target="../media/image6.wmf"/><Relationship Id="rId1" Type="http://schemas.openxmlformats.org/officeDocument/2006/relationships/image" Target="../media/image1.wmf"/><Relationship Id="rId6" Type="http://schemas.openxmlformats.org/officeDocument/2006/relationships/image" Target="../media/image10.wmf"/><Relationship Id="rId11" Type="http://schemas.openxmlformats.org/officeDocument/2006/relationships/image" Target="../media/image2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.wmf"/><Relationship Id="rId1" Type="http://schemas.openxmlformats.org/officeDocument/2006/relationships/image" Target="../media/image16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10" Type="http://schemas.openxmlformats.org/officeDocument/2006/relationships/image" Target="../media/image24.wmf"/><Relationship Id="rId4" Type="http://schemas.openxmlformats.org/officeDocument/2006/relationships/image" Target="../media/image18.wmf"/><Relationship Id="rId9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18.wmf"/><Relationship Id="rId5" Type="http://schemas.openxmlformats.org/officeDocument/2006/relationships/image" Target="../media/image1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1.wmf"/><Relationship Id="rId1" Type="http://schemas.openxmlformats.org/officeDocument/2006/relationships/image" Target="../media/image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3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1.wmf"/><Relationship Id="rId9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image" Target="../media/image21.wmf"/><Relationship Id="rId7" Type="http://schemas.openxmlformats.org/officeDocument/2006/relationships/image" Target="../media/image54.wmf"/><Relationship Id="rId2" Type="http://schemas.openxmlformats.org/officeDocument/2006/relationships/image" Target="../media/image20.wmf"/><Relationship Id="rId1" Type="http://schemas.openxmlformats.org/officeDocument/2006/relationships/image" Target="../media/image51.wmf"/><Relationship Id="rId6" Type="http://schemas.openxmlformats.org/officeDocument/2006/relationships/image" Target="../media/image53.wmf"/><Relationship Id="rId5" Type="http://schemas.openxmlformats.org/officeDocument/2006/relationships/image" Target="../media/image1.wmf"/><Relationship Id="rId4" Type="http://schemas.openxmlformats.org/officeDocument/2006/relationships/image" Target="../media/image5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59724" y="1567346"/>
            <a:ext cx="4701840" cy="710095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59724" y="2338388"/>
            <a:ext cx="4701840" cy="378596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89616" y="1567346"/>
            <a:ext cx="4701841" cy="710095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>
              <a:buNone/>
              <a:defRPr lang="zh-CN" altLang="en-US" b="0" smtClean="0"/>
            </a:lvl1pPr>
          </a:lstStyle>
          <a:p>
            <a:pPr marL="0" lvl="0" indent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89616" y="2357460"/>
            <a:ext cx="4701841" cy="376689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260850" cy="16002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384800" y="457201"/>
            <a:ext cx="5970588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26085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2022/4/11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1.wmf"/><Relationship Id="rId18" Type="http://schemas.openxmlformats.org/officeDocument/2006/relationships/oleObject" Target="../embeddings/oleObject84.bin"/><Relationship Id="rId3" Type="http://schemas.openxmlformats.org/officeDocument/2006/relationships/oleObject" Target="../embeddings/oleObject76.bin"/><Relationship Id="rId7" Type="http://schemas.openxmlformats.org/officeDocument/2006/relationships/oleObject" Target="../embeddings/oleObject78.bin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5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3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wmf"/><Relationship Id="rId11" Type="http://schemas.openxmlformats.org/officeDocument/2006/relationships/image" Target="../media/image52.wmf"/><Relationship Id="rId5" Type="http://schemas.openxmlformats.org/officeDocument/2006/relationships/oleObject" Target="../embeddings/oleObject77.bin"/><Relationship Id="rId15" Type="http://schemas.openxmlformats.org/officeDocument/2006/relationships/image" Target="../media/image53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55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79.bin"/><Relationship Id="rId14" Type="http://schemas.openxmlformats.org/officeDocument/2006/relationships/oleObject" Target="../embeddings/oleObject8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13" Type="http://schemas.openxmlformats.org/officeDocument/2006/relationships/oleObject" Target="../embeddings/oleObject90.bin"/><Relationship Id="rId18" Type="http://schemas.openxmlformats.org/officeDocument/2006/relationships/oleObject" Target="../embeddings/oleObject93.bin"/><Relationship Id="rId26" Type="http://schemas.openxmlformats.org/officeDocument/2006/relationships/image" Target="../media/image66.wmf"/><Relationship Id="rId3" Type="http://schemas.openxmlformats.org/officeDocument/2006/relationships/oleObject" Target="../embeddings/oleObject85.bin"/><Relationship Id="rId21" Type="http://schemas.openxmlformats.org/officeDocument/2006/relationships/oleObject" Target="../embeddings/oleObject9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60.wmf"/><Relationship Id="rId17" Type="http://schemas.openxmlformats.org/officeDocument/2006/relationships/oleObject" Target="../embeddings/oleObject92.bin"/><Relationship Id="rId25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2.wmf"/><Relationship Id="rId20" Type="http://schemas.openxmlformats.org/officeDocument/2006/relationships/oleObject" Target="../embeddings/oleObject9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89.bin"/><Relationship Id="rId24" Type="http://schemas.openxmlformats.org/officeDocument/2006/relationships/image" Target="../media/image65.wmf"/><Relationship Id="rId5" Type="http://schemas.openxmlformats.org/officeDocument/2006/relationships/oleObject" Target="../embeddings/oleObject86.bin"/><Relationship Id="rId15" Type="http://schemas.openxmlformats.org/officeDocument/2006/relationships/oleObject" Target="../embeddings/oleObject91.bin"/><Relationship Id="rId23" Type="http://schemas.openxmlformats.org/officeDocument/2006/relationships/oleObject" Target="../embeddings/oleObject96.bin"/><Relationship Id="rId28" Type="http://schemas.openxmlformats.org/officeDocument/2006/relationships/image" Target="../media/image67.wmf"/><Relationship Id="rId10" Type="http://schemas.openxmlformats.org/officeDocument/2006/relationships/image" Target="../media/image59.wmf"/><Relationship Id="rId19" Type="http://schemas.openxmlformats.org/officeDocument/2006/relationships/image" Target="../media/image63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61.wmf"/><Relationship Id="rId22" Type="http://schemas.openxmlformats.org/officeDocument/2006/relationships/image" Target="../media/image64.wmf"/><Relationship Id="rId27" Type="http://schemas.openxmlformats.org/officeDocument/2006/relationships/oleObject" Target="../embeddings/oleObject9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107.bin"/><Relationship Id="rId3" Type="http://schemas.openxmlformats.org/officeDocument/2006/relationships/oleObject" Target="../embeddings/oleObject99.bin"/><Relationship Id="rId21" Type="http://schemas.openxmlformats.org/officeDocument/2006/relationships/image" Target="../media/image74.wmf"/><Relationship Id="rId7" Type="http://schemas.openxmlformats.org/officeDocument/2006/relationships/oleObject" Target="../embeddings/oleObject101.bin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.wmf"/><Relationship Id="rId11" Type="http://schemas.openxmlformats.org/officeDocument/2006/relationships/image" Target="../media/image70.wmf"/><Relationship Id="rId5" Type="http://schemas.openxmlformats.org/officeDocument/2006/relationships/oleObject" Target="../embeddings/oleObject100.bin"/><Relationship Id="rId15" Type="http://schemas.openxmlformats.org/officeDocument/2006/relationships/image" Target="../media/image72.wmf"/><Relationship Id="rId23" Type="http://schemas.openxmlformats.org/officeDocument/2006/relationships/image" Target="../media/image75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73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102.bin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118.bin"/><Relationship Id="rId3" Type="http://schemas.openxmlformats.org/officeDocument/2006/relationships/oleObject" Target="../embeddings/oleObject110.bin"/><Relationship Id="rId21" Type="http://schemas.openxmlformats.org/officeDocument/2006/relationships/image" Target="../media/image81.wmf"/><Relationship Id="rId7" Type="http://schemas.openxmlformats.org/officeDocument/2006/relationships/oleObject" Target="../embeddings/oleObject112.bin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6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7.bin"/><Relationship Id="rId20" Type="http://schemas.openxmlformats.org/officeDocument/2006/relationships/oleObject" Target="../embeddings/oleObject119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9.wmf"/><Relationship Id="rId11" Type="http://schemas.openxmlformats.org/officeDocument/2006/relationships/image" Target="../media/image77.wmf"/><Relationship Id="rId5" Type="http://schemas.openxmlformats.org/officeDocument/2006/relationships/oleObject" Target="../embeddings/oleObject111.bin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114.bin"/><Relationship Id="rId19" Type="http://schemas.openxmlformats.org/officeDocument/2006/relationships/image" Target="../media/image80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113.bin"/><Relationship Id="rId14" Type="http://schemas.openxmlformats.org/officeDocument/2006/relationships/oleObject" Target="../embeddings/oleObject11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125.bin"/><Relationship Id="rId18" Type="http://schemas.openxmlformats.org/officeDocument/2006/relationships/image" Target="../media/image88.wmf"/><Relationship Id="rId26" Type="http://schemas.openxmlformats.org/officeDocument/2006/relationships/image" Target="../media/image92.wmf"/><Relationship Id="rId3" Type="http://schemas.openxmlformats.org/officeDocument/2006/relationships/oleObject" Target="../embeddings/oleObject120.bin"/><Relationship Id="rId21" Type="http://schemas.openxmlformats.org/officeDocument/2006/relationships/oleObject" Target="../embeddings/oleObject129.bin"/><Relationship Id="rId7" Type="http://schemas.openxmlformats.org/officeDocument/2006/relationships/oleObject" Target="../embeddings/oleObject12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127.bin"/><Relationship Id="rId25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124.bin"/><Relationship Id="rId24" Type="http://schemas.openxmlformats.org/officeDocument/2006/relationships/image" Target="../media/image91.wmf"/><Relationship Id="rId5" Type="http://schemas.openxmlformats.org/officeDocument/2006/relationships/oleObject" Target="../embeddings/oleObject121.bin"/><Relationship Id="rId15" Type="http://schemas.openxmlformats.org/officeDocument/2006/relationships/oleObject" Target="../embeddings/oleObject126.bin"/><Relationship Id="rId23" Type="http://schemas.openxmlformats.org/officeDocument/2006/relationships/oleObject" Target="../embeddings/oleObject130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128.bin"/><Relationship Id="rId4" Type="http://schemas.openxmlformats.org/officeDocument/2006/relationships/image" Target="../media/image82.wmf"/><Relationship Id="rId9" Type="http://schemas.openxmlformats.org/officeDocument/2006/relationships/oleObject" Target="../embeddings/oleObject123.bin"/><Relationship Id="rId14" Type="http://schemas.openxmlformats.org/officeDocument/2006/relationships/image" Target="../media/image86.wmf"/><Relationship Id="rId22" Type="http://schemas.openxmlformats.org/officeDocument/2006/relationships/image" Target="../media/image90.wmf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38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21" Type="http://schemas.openxmlformats.org/officeDocument/2006/relationships/oleObject" Target="../embeddings/oleObject142.bin"/><Relationship Id="rId34" Type="http://schemas.openxmlformats.org/officeDocument/2006/relationships/image" Target="../media/image105.wmf"/><Relationship Id="rId7" Type="http://schemas.openxmlformats.org/officeDocument/2006/relationships/oleObject" Target="../embeddings/oleObject134.bin"/><Relationship Id="rId12" Type="http://schemas.openxmlformats.org/officeDocument/2006/relationships/oleObject" Target="../embeddings/oleObject137.bin"/><Relationship Id="rId17" Type="http://schemas.openxmlformats.org/officeDocument/2006/relationships/oleObject" Target="../embeddings/oleObject140.bin"/><Relationship Id="rId25" Type="http://schemas.openxmlformats.org/officeDocument/2006/relationships/oleObject" Target="../embeddings/oleObject144.bin"/><Relationship Id="rId33" Type="http://schemas.openxmlformats.org/officeDocument/2006/relationships/oleObject" Target="../embeddings/oleObject148.bin"/><Relationship Id="rId38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0.wmf"/><Relationship Id="rId20" Type="http://schemas.openxmlformats.org/officeDocument/2006/relationships/image" Target="../media/image98.wmf"/><Relationship Id="rId29" Type="http://schemas.openxmlformats.org/officeDocument/2006/relationships/oleObject" Target="../embeddings/oleObject14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4.wmf"/><Relationship Id="rId11" Type="http://schemas.openxmlformats.org/officeDocument/2006/relationships/image" Target="../media/image1.wmf"/><Relationship Id="rId24" Type="http://schemas.openxmlformats.org/officeDocument/2006/relationships/image" Target="../media/image100.wmf"/><Relationship Id="rId32" Type="http://schemas.openxmlformats.org/officeDocument/2006/relationships/image" Target="../media/image104.wmf"/><Relationship Id="rId37" Type="http://schemas.openxmlformats.org/officeDocument/2006/relationships/oleObject" Target="../embeddings/oleObject150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9.bin"/><Relationship Id="rId23" Type="http://schemas.openxmlformats.org/officeDocument/2006/relationships/oleObject" Target="../embeddings/oleObject143.bin"/><Relationship Id="rId28" Type="http://schemas.openxmlformats.org/officeDocument/2006/relationships/image" Target="../media/image102.wmf"/><Relationship Id="rId36" Type="http://schemas.openxmlformats.org/officeDocument/2006/relationships/image" Target="../media/image106.wmf"/><Relationship Id="rId10" Type="http://schemas.openxmlformats.org/officeDocument/2006/relationships/oleObject" Target="../embeddings/oleObject136.bin"/><Relationship Id="rId19" Type="http://schemas.openxmlformats.org/officeDocument/2006/relationships/oleObject" Target="../embeddings/oleObject141.bin"/><Relationship Id="rId31" Type="http://schemas.openxmlformats.org/officeDocument/2006/relationships/oleObject" Target="../embeddings/oleObject147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96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145.bin"/><Relationship Id="rId30" Type="http://schemas.openxmlformats.org/officeDocument/2006/relationships/image" Target="../media/image103.wmf"/><Relationship Id="rId35" Type="http://schemas.openxmlformats.org/officeDocument/2006/relationships/oleObject" Target="../embeddings/oleObject149.bin"/><Relationship Id="rId8" Type="http://schemas.openxmlformats.org/officeDocument/2006/relationships/image" Target="../media/image95.wmf"/><Relationship Id="rId3" Type="http://schemas.openxmlformats.org/officeDocument/2006/relationships/oleObject" Target="../embeddings/oleObject13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wmf"/><Relationship Id="rId13" Type="http://schemas.openxmlformats.org/officeDocument/2006/relationships/oleObject" Target="../embeddings/oleObject156.bin"/><Relationship Id="rId18" Type="http://schemas.openxmlformats.org/officeDocument/2006/relationships/image" Target="../media/image114.wmf"/><Relationship Id="rId3" Type="http://schemas.openxmlformats.org/officeDocument/2006/relationships/oleObject" Target="../embeddings/oleObject151.bin"/><Relationship Id="rId21" Type="http://schemas.openxmlformats.org/officeDocument/2006/relationships/oleObject" Target="../embeddings/oleObject160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11.wmf"/><Relationship Id="rId1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3.wmf"/><Relationship Id="rId20" Type="http://schemas.openxmlformats.org/officeDocument/2006/relationships/image" Target="../media/image115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55.bin"/><Relationship Id="rId24" Type="http://schemas.openxmlformats.org/officeDocument/2006/relationships/image" Target="../media/image107.wmf"/><Relationship Id="rId5" Type="http://schemas.openxmlformats.org/officeDocument/2006/relationships/oleObject" Target="../embeddings/oleObject152.bin"/><Relationship Id="rId15" Type="http://schemas.openxmlformats.org/officeDocument/2006/relationships/oleObject" Target="../embeddings/oleObject157.bin"/><Relationship Id="rId23" Type="http://schemas.openxmlformats.org/officeDocument/2006/relationships/oleObject" Target="../embeddings/oleObject161.bin"/><Relationship Id="rId10" Type="http://schemas.openxmlformats.org/officeDocument/2006/relationships/image" Target="../media/image110.wmf"/><Relationship Id="rId19" Type="http://schemas.openxmlformats.org/officeDocument/2006/relationships/oleObject" Target="../embeddings/oleObject159.bin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12.wmf"/><Relationship Id="rId22" Type="http://schemas.openxmlformats.org/officeDocument/2006/relationships/image" Target="../media/image11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5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8.bin"/><Relationship Id="rId26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1" Type="http://schemas.openxmlformats.org/officeDocument/2006/relationships/image" Target="../media/image13.wmf"/><Relationship Id="rId7" Type="http://schemas.openxmlformats.org/officeDocument/2006/relationships/oleObject" Target="../embeddings/oleObject12.bin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1.wmf"/><Relationship Id="rId25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29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24" Type="http://schemas.openxmlformats.org/officeDocument/2006/relationships/oleObject" Target="../embeddings/oleObject21.bin"/><Relationship Id="rId5" Type="http://schemas.openxmlformats.org/officeDocument/2006/relationships/oleObject" Target="../embeddings/oleObject11.bin"/><Relationship Id="rId15" Type="http://schemas.openxmlformats.org/officeDocument/2006/relationships/image" Target="../media/image10.wmf"/><Relationship Id="rId23" Type="http://schemas.openxmlformats.org/officeDocument/2006/relationships/image" Target="../media/image14.wmf"/><Relationship Id="rId28" Type="http://schemas.openxmlformats.org/officeDocument/2006/relationships/oleObject" Target="../embeddings/oleObject24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2.wmf"/><Relationship Id="rId4" Type="http://schemas.openxmlformats.org/officeDocument/2006/relationships/image" Target="../media/image1.w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Relationship Id="rId27" Type="http://schemas.openxmlformats.org/officeDocument/2006/relationships/oleObject" Target="../embeddings/oleObject2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33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23.wmf"/><Relationship Id="rId7" Type="http://schemas.openxmlformats.org/officeDocument/2006/relationships/oleObject" Target="../embeddings/oleObject27.bin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.wmf"/><Relationship Id="rId11" Type="http://schemas.openxmlformats.org/officeDocument/2006/relationships/image" Target="../media/image18.wmf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20.wmf"/><Relationship Id="rId23" Type="http://schemas.openxmlformats.org/officeDocument/2006/relationships/image" Target="../media/image24.wmf"/><Relationship Id="rId10" Type="http://schemas.openxmlformats.org/officeDocument/2006/relationships/oleObject" Target="../embeddings/oleObject29.bin"/><Relationship Id="rId19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1.bin"/><Relationship Id="rId22" Type="http://schemas.openxmlformats.org/officeDocument/2006/relationships/oleObject" Target="../embeddings/oleObject3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48.bin"/><Relationship Id="rId18" Type="http://schemas.openxmlformats.org/officeDocument/2006/relationships/image" Target="../media/image3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5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3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56.bin"/><Relationship Id="rId18" Type="http://schemas.openxmlformats.org/officeDocument/2006/relationships/image" Target="../media/image41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37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39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7.bin"/><Relationship Id="rId26" Type="http://schemas.openxmlformats.org/officeDocument/2006/relationships/image" Target="../media/image49.wmf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45.wmf"/><Relationship Id="rId17" Type="http://schemas.openxmlformats.org/officeDocument/2006/relationships/image" Target="../media/image47.wmf"/><Relationship Id="rId25" Type="http://schemas.openxmlformats.org/officeDocument/2006/relationships/oleObject" Target="../embeddings/oleObject73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6.bin"/><Relationship Id="rId20" Type="http://schemas.openxmlformats.org/officeDocument/2006/relationships/oleObject" Target="../embeddings/oleObject69.bin"/><Relationship Id="rId29" Type="http://schemas.openxmlformats.org/officeDocument/2006/relationships/oleObject" Target="../embeddings/oleObject7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63.bin"/><Relationship Id="rId24" Type="http://schemas.openxmlformats.org/officeDocument/2006/relationships/oleObject" Target="../embeddings/oleObject72.bin"/><Relationship Id="rId5" Type="http://schemas.openxmlformats.org/officeDocument/2006/relationships/oleObject" Target="../embeddings/oleObject60.bin"/><Relationship Id="rId15" Type="http://schemas.openxmlformats.org/officeDocument/2006/relationships/image" Target="../media/image46.wmf"/><Relationship Id="rId23" Type="http://schemas.openxmlformats.org/officeDocument/2006/relationships/image" Target="../media/image48.wmf"/><Relationship Id="rId28" Type="http://schemas.openxmlformats.org/officeDocument/2006/relationships/image" Target="../media/image50.wmf"/><Relationship Id="rId10" Type="http://schemas.openxmlformats.org/officeDocument/2006/relationships/image" Target="../media/image1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42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5.bin"/><Relationship Id="rId22" Type="http://schemas.openxmlformats.org/officeDocument/2006/relationships/oleObject" Target="../embeddings/oleObject71.bin"/><Relationship Id="rId27" Type="http://schemas.openxmlformats.org/officeDocument/2006/relationships/oleObject" Target="../embeddings/oleObject7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/>
              <a:t>概率统计</a:t>
            </a:r>
            <a:br>
              <a:rPr lang="zh-CN" altLang="zh-CN"/>
            </a:br>
            <a:r>
              <a:rPr lang="zh-CN" altLang="zh-CN"/>
              <a:t/>
            </a:r>
            <a:br>
              <a:rPr lang="zh-CN" altLang="zh-CN"/>
            </a:br>
            <a:r>
              <a:rPr lang="zh-CN" altLang="zh-CN"/>
              <a:t>随机抽样，点估计</a:t>
            </a:r>
            <a:r>
              <a:rPr lang="zh-CN" altLang="zh-CN" sz="3200" b="1"/>
              <a:t/>
            </a:r>
            <a:br>
              <a:rPr lang="zh-CN" altLang="zh-CN" sz="3200" b="1"/>
            </a:br>
            <a:endParaRPr lang="zh-CN" altLang="zh-CN" sz="3200" b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  <a:p>
            <a:r>
              <a:rPr lang="zh-CN" altLang="en-US"/>
              <a:t>西南石油大学理学院 蒋尚武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593725" y="3261360"/>
            <a:ext cx="11485245" cy="124523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09315" y="102870"/>
            <a:ext cx="294449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黑体" panose="02010609060101010101" charset="-122"/>
                <a:ea typeface="黑体" panose="02010609060101010101" charset="-122"/>
              </a:rPr>
              <a:t>点估计</a:t>
            </a:r>
          </a:p>
        </p:txBody>
      </p:sp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737235" y="746125"/>
            <a:ext cx="19888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矩估计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737235" y="1352550"/>
            <a:ext cx="75184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总体矩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   即总体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k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次方的期望：连续型即</a:t>
            </a:r>
            <a:endParaRPr lang="zh-CN" altLang="en-US" sz="2800"/>
          </a:p>
        </p:txBody>
      </p:sp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05635" y="1350010"/>
          <a:ext cx="826135" cy="459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r:id="rId5" imgW="342900" imgH="190500" progId="Equation.KSEE3">
                  <p:embed/>
                </p:oleObj>
              </mc:Choice>
              <mc:Fallback>
                <p:oleObj r:id="rId5" imgW="342900" imgH="190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635" y="1350010"/>
                        <a:ext cx="826135" cy="459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44280" y="1210945"/>
          <a:ext cx="2270760" cy="73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r:id="rId7" imgW="1016000" imgH="330200" progId="Equation.KSEE3">
                  <p:embed/>
                </p:oleObj>
              </mc:Choice>
              <mc:Fallback>
                <p:oleObj r:id="rId7" imgW="1016000" imgH="3302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44280" y="1210945"/>
                        <a:ext cx="2270760" cy="73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27365" y="1367155"/>
          <a:ext cx="7169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r:id="rId9" imgW="342900" imgH="190500" progId="Equation.KSEE3">
                  <p:embed/>
                </p:oleObj>
              </mc:Choice>
              <mc:Fallback>
                <p:oleObj r:id="rId9" imgW="342900" imgH="190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27365" y="1367155"/>
                        <a:ext cx="71691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737870" y="1956435"/>
            <a:ext cx="316230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ym typeface="+mn-ea"/>
              </a:rPr>
              <a:t>样本的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阶原点矩</a:t>
            </a:r>
            <a:r>
              <a:rPr lang="zh-CN" altLang="en-US" sz="2400" b="1">
                <a:solidFill>
                  <a:srgbClr val="FF0000"/>
                </a:solidFill>
                <a:sym typeface="+mn-ea"/>
              </a:rPr>
              <a:t>：</a:t>
            </a:r>
            <a:endParaRPr lang="zh-CN" altLang="en-US" sz="2400"/>
          </a:p>
        </p:txBody>
      </p:sp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00145" y="1717040"/>
          <a:ext cx="1243965" cy="899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0" r:id="rId10" imgW="596900" imgH="431800" progId="Equation.KSEE3">
                  <p:embed/>
                </p:oleObj>
              </mc:Choice>
              <mc:Fallback>
                <p:oleObj r:id="rId10" imgW="5969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00145" y="1717040"/>
                        <a:ext cx="1243965" cy="899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737870" y="2707640"/>
            <a:ext cx="9340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称为样本           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阶原点矩，即样本    的均值</a:t>
            </a:r>
          </a:p>
        </p:txBody>
      </p: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43785" y="2726690"/>
          <a:ext cx="187579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r:id="rId12" imgW="876300" imgH="228600" progId="Equation.KSEE3">
                  <p:embed/>
                </p:oleObj>
              </mc:Choice>
              <mc:Fallback>
                <p:oleObj r:id="rId12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343785" y="2726690"/>
                        <a:ext cx="1875790" cy="488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50480" y="2623185"/>
          <a:ext cx="605155" cy="605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r:id="rId14" imgW="241300" imgH="241300" progId="Equation.KSEE3">
                  <p:embed/>
                </p:oleObj>
              </mc:Choice>
              <mc:Fallback>
                <p:oleObj r:id="rId14" imgW="2413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50480" y="2623185"/>
                        <a:ext cx="605155" cy="605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文本框 42"/>
          <p:cNvSpPr txBox="1"/>
          <p:nvPr/>
        </p:nvSpPr>
        <p:spPr>
          <a:xfrm>
            <a:off x="264160" y="3537585"/>
            <a:ext cx="11959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矩估计的基本思想是：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用样本矩来代替相应的总体矩，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即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</a:t>
            </a:r>
          </a:p>
        </p:txBody>
      </p:sp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11690" y="3364230"/>
          <a:ext cx="2182495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r:id="rId16" imgW="1054100" imgH="431800" progId="Equation.KSEE3">
                  <p:embed/>
                </p:oleObj>
              </mc:Choice>
              <mc:Fallback>
                <p:oleObj r:id="rId16" imgW="1054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711690" y="3364230"/>
                        <a:ext cx="2182495" cy="893445"/>
                      </a:xfrm>
                      <a:prstGeom prst="rect">
                        <a:avLst/>
                      </a:prstGeom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593090" y="4392295"/>
            <a:ext cx="11301095" cy="14700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原理：当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越来越大时，即在总体中抽取样本的容量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很多时，样本的各阶原点矩与总体矩越来越接近。即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                       ，</a:t>
            </a:r>
            <a:endParaRPr lang="zh-CN" altLang="en-US"/>
          </a:p>
        </p:txBody>
      </p:sp>
      <p:graphicFrame>
        <p:nvGraphicFramePr>
          <p:cNvPr id="46" name="对象 4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05855" y="4980940"/>
          <a:ext cx="4909185" cy="1151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r:id="rId18" imgW="2057400" imgH="482600" progId="Equation.KSEE3">
                  <p:embed/>
                </p:oleObj>
              </mc:Choice>
              <mc:Fallback>
                <p:oleObj r:id="rId18" imgW="2057400" imgH="482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205855" y="4980940"/>
                        <a:ext cx="4909185" cy="1151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593725" y="6002655"/>
            <a:ext cx="67995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如样本均值随着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的增加趋近总体均值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EX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30" grpId="0"/>
      <p:bldP spid="31" grpId="0"/>
      <p:bldP spid="34" grpId="0"/>
      <p:bldP spid="37" grpId="0"/>
      <p:bldP spid="43" grpId="0"/>
      <p:bldP spid="47" grpId="0"/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51765" y="288925"/>
            <a:ext cx="1178941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若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是连续型随机变量，其密度是              ，其中            为待估参数，方法是：</a:t>
            </a:r>
          </a:p>
        </p:txBody>
      </p:sp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39155" y="288925"/>
          <a:ext cx="252857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r:id="rId3" imgW="1104900" imgH="228600" progId="Equation.KSEE3">
                  <p:embed/>
                </p:oleObj>
              </mc:Choice>
              <mc:Fallback>
                <p:oleObj r:id="rId3" imgW="1104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39155" y="288925"/>
                        <a:ext cx="2528570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66910" y="288925"/>
          <a:ext cx="165735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r:id="rId5" imgW="723900" imgH="228600" progId="Equation.KSEE3">
                  <p:embed/>
                </p:oleObj>
              </mc:Choice>
              <mc:Fallback>
                <p:oleObj r:id="rId5" imgW="723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566910" y="288925"/>
                        <a:ext cx="1657350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08915" y="2639695"/>
            <a:ext cx="12858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令</a:t>
            </a:r>
          </a:p>
        </p:txBody>
      </p:sp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2205" y="3733800"/>
          <a:ext cx="2309495" cy="95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7" r:id="rId7" imgW="1041400" imgH="431800" progId="Equation.KSEE3">
                  <p:embed/>
                </p:oleObj>
              </mc:Choice>
              <mc:Fallback>
                <p:oleObj r:id="rId7" imgW="10414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2205" y="3733800"/>
                        <a:ext cx="2309495" cy="957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32205" y="2374900"/>
          <a:ext cx="2432685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9" imgW="1016000" imgH="431800" progId="Equation.KSEE3">
                  <p:embed/>
                </p:oleObj>
              </mc:Choice>
              <mc:Fallback>
                <p:oleObj r:id="rId9" imgW="10160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2205" y="2374900"/>
                        <a:ext cx="2432685" cy="1033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56970" y="1316355"/>
          <a:ext cx="2284730" cy="98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9" r:id="rId11" imgW="1002665" imgH="431800" progId="Equation.KSEE3">
                  <p:embed/>
                </p:oleObj>
              </mc:Choice>
              <mc:Fallback>
                <p:oleObj r:id="rId11" imgW="1002665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56970" y="1316355"/>
                        <a:ext cx="2284730" cy="98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94790" y="3161030"/>
          <a:ext cx="1331595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" r:id="rId13" imgW="736600" imgH="316865" progId="Equation.KSEE3">
                  <p:embed/>
                </p:oleObj>
              </mc:Choice>
              <mc:Fallback>
                <p:oleObj r:id="rId13" imgW="736600" imgH="316865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94790" y="3161030"/>
                        <a:ext cx="1331595" cy="57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3681730" y="1242060"/>
            <a:ext cx="8119745" cy="332295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建立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个方程，其中方程左端是          的表达式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如                        。方程右端是样本的统计量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        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黑体" panose="02010609060101010101" charset="-122"/>
                <a:ea typeface="黑体" panose="02010609060101010101" charset="-122"/>
              </a:rPr>
              <a:t>这样就可以将解出         ，这就是矩估计方法来构造一个统计量估计总体参数的思路。</a:t>
            </a:r>
          </a:p>
        </p:txBody>
      </p:sp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72025" y="1956435"/>
          <a:ext cx="4290060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1" r:id="rId15" imgW="2032000" imgH="330200" progId="Equation.KSEE3">
                  <p:embed/>
                </p:oleObj>
              </mc:Choice>
              <mc:Fallback>
                <p:oleObj r:id="rId15" imgW="2032000" imgH="3302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72025" y="1956435"/>
                        <a:ext cx="4290060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55050" y="1416050"/>
          <a:ext cx="181991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r:id="rId17" imgW="723900" imgH="228600" progId="Equation.KSEE3">
                  <p:embed/>
                </p:oleObj>
              </mc:Choice>
              <mc:Fallback>
                <p:oleObj r:id="rId17" imgW="723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655050" y="1416050"/>
                        <a:ext cx="1819910" cy="574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05780" y="2520315"/>
          <a:ext cx="1150620" cy="88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3" r:id="rId18" imgW="558800" imgH="431800" progId="Equation.KSEE3">
                  <p:embed/>
                </p:oleObj>
              </mc:Choice>
              <mc:Fallback>
                <p:oleObj r:id="rId18" imgW="5588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05780" y="2520315"/>
                        <a:ext cx="1150620" cy="888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902825" y="2642235"/>
          <a:ext cx="1657350" cy="523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4" r:id="rId20" imgW="723900" imgH="228600" progId="Equation.KSEE3">
                  <p:embed/>
                </p:oleObj>
              </mc:Choice>
              <mc:Fallback>
                <p:oleObj r:id="rId20" imgW="723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02825" y="2642235"/>
                        <a:ext cx="1657350" cy="523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58750" y="4834255"/>
            <a:ext cx="11875135" cy="1296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若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是离散型随机变量，其概率分布是                     ，仍用总体的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j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次方的期望                     等于样本的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j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阶原点矩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81725" y="4994910"/>
          <a:ext cx="3820795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5" r:id="rId21" imgW="1879600" imgH="254000" progId="Equation.KSEE3">
                  <p:embed/>
                </p:oleObj>
              </mc:Choice>
              <mc:Fallback>
                <p:oleObj r:id="rId21" imgW="1879600" imgH="2540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81725" y="4994910"/>
                        <a:ext cx="3820795" cy="51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902825" y="5430520"/>
          <a:ext cx="106553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r:id="rId23" imgW="558800" imgH="431800" progId="Equation.KSEE3">
                  <p:embed/>
                </p:oleObj>
              </mc:Choice>
              <mc:Fallback>
                <p:oleObj r:id="rId23" imgW="5588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902825" y="5430520"/>
                        <a:ext cx="1065530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06040" y="5374640"/>
          <a:ext cx="3743960" cy="880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r:id="rId25" imgW="1841500" imgH="431800" progId="Equation.KSEE3">
                  <p:embed/>
                </p:oleObj>
              </mc:Choice>
              <mc:Fallback>
                <p:oleObj r:id="rId25" imgW="1841500" imgH="4318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606040" y="5374640"/>
                        <a:ext cx="3743960" cy="880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7870" y="1177290"/>
          <a:ext cx="756920" cy="359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r:id="rId27" imgW="177165" imgH="254000" progId="Equation.KSEE3">
                  <p:embed/>
                </p:oleObj>
              </mc:Choice>
              <mc:Fallback>
                <p:oleObj r:id="rId27" imgW="177165" imgH="254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37870" y="1177290"/>
                        <a:ext cx="756920" cy="359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5" grpId="0" bldLvl="0" animBg="1"/>
      <p:bldP spid="2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圆角矩形 47"/>
          <p:cNvSpPr/>
          <p:nvPr/>
        </p:nvSpPr>
        <p:spPr>
          <a:xfrm>
            <a:off x="603885" y="2096135"/>
            <a:ext cx="11106150" cy="14770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440" y="173355"/>
            <a:ext cx="11690350" cy="1383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                              为来自总体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的样本，求参数   的矩估计量，又（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2.1,1.9,2.0,1.8,2.2,1.7,2.3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）为一组样本观察值，求   的矩估计值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01520" y="173990"/>
          <a:ext cx="287909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r:id="rId3" imgW="1168400" imgH="215900" progId="Equation.KSEE3">
                  <p:embed/>
                </p:oleObj>
              </mc:Choice>
              <mc:Fallback>
                <p:oleObj r:id="rId3" imgW="1168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1520" y="173990"/>
                        <a:ext cx="2879090" cy="53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7030" y="203200"/>
          <a:ext cx="177482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r:id="rId5" imgW="876300" imgH="228600" progId="Equation.KSEE3">
                  <p:embed/>
                </p:oleObj>
              </mc:Choice>
              <mc:Fallback>
                <p:oleObj r:id="rId5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47030" y="203200"/>
                        <a:ext cx="1774825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880" y="651510"/>
          <a:ext cx="348615" cy="44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r:id="rId7" imgW="139700" imgH="177165" progId="Equation.KSEE3">
                  <p:embed/>
                </p:oleObj>
              </mc:Choice>
              <mc:Fallback>
                <p:oleObj r:id="rId7" imgW="139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0880" y="651510"/>
                        <a:ext cx="348615" cy="441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64615" y="1083945"/>
          <a:ext cx="347345" cy="44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r:id="rId9" imgW="139700" imgH="177165" progId="Equation.KSEE3">
                  <p:embed/>
                </p:oleObj>
              </mc:Choice>
              <mc:Fallback>
                <p:oleObj r:id="rId9" imgW="139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64615" y="1083945"/>
                        <a:ext cx="347345" cy="44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567055" y="1501140"/>
            <a:ext cx="103987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思路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;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用一阶样本原点矩（样本均值）代替总体一阶矩（总体均值）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52500" y="2430780"/>
            <a:ext cx="42221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 ：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的密度函数为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83735" y="1932940"/>
          <a:ext cx="3224530" cy="1598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r:id="rId10" imgW="1511300" imgH="749300" progId="Equation.KSEE3">
                  <p:embed/>
                </p:oleObj>
              </mc:Choice>
              <mc:Fallback>
                <p:oleObj r:id="rId10" imgW="1511300" imgH="749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83735" y="1932940"/>
                        <a:ext cx="3224530" cy="1598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39495" y="3628390"/>
          <a:ext cx="3676650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1" r:id="rId12" imgW="1320165" imgH="330200" progId="Equation.KSEE3">
                  <p:embed/>
                </p:oleObj>
              </mc:Choice>
              <mc:Fallback>
                <p:oleObj r:id="rId12" imgW="1320165" imgH="330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9495" y="3628390"/>
                        <a:ext cx="3676650" cy="920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12005" y="3577590"/>
          <a:ext cx="2308860" cy="934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r:id="rId14" imgW="1002665" imgH="405765" progId="Equation.KSEE3">
                  <p:embed/>
                </p:oleObj>
              </mc:Choice>
              <mc:Fallback>
                <p:oleObj r:id="rId14" imgW="1002665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12005" y="3577590"/>
                        <a:ext cx="2308860" cy="934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056640" y="4847590"/>
            <a:ext cx="568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令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11960" y="4676775"/>
          <a:ext cx="217551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r:id="rId16" imgW="1002665" imgH="431800" progId="Equation.KSEE3">
                  <p:embed/>
                </p:oleObj>
              </mc:Choice>
              <mc:Fallback>
                <p:oleObj r:id="rId16" imgW="1002665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711960" y="4676775"/>
                        <a:ext cx="2175510" cy="936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84320" y="4798695"/>
          <a:ext cx="1800860" cy="61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4" r:id="rId18" imgW="634365" imgH="215900" progId="Equation.KSEE3">
                  <p:embed/>
                </p:oleObj>
              </mc:Choice>
              <mc:Fallback>
                <p:oleObj r:id="rId18" imgW="634365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084320" y="4798695"/>
                        <a:ext cx="1800860" cy="61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885180" y="4876165"/>
            <a:ext cx="197040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（估计量）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539115" y="5662295"/>
            <a:ext cx="86741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当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                          时       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                           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2500" y="5662295"/>
          <a:ext cx="7233920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5" r:id="rId20" imgW="2819400" imgH="228600" progId="Equation.KSEE3">
                  <p:embed/>
                </p:oleObj>
              </mc:Choice>
              <mc:Fallback>
                <p:oleObj r:id="rId20" imgW="2819400" imgH="2286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52500" y="5662295"/>
                        <a:ext cx="7233920" cy="58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49970" y="5587365"/>
          <a:ext cx="1771650" cy="548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6" r:id="rId22" imgW="698500" imgH="215900" progId="Equation.KSEE3">
                  <p:embed/>
                </p:oleObj>
              </mc:Choice>
              <mc:Fallback>
                <p:oleObj r:id="rId22" imgW="698500" imgH="2159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649970" y="5587365"/>
                        <a:ext cx="1771650" cy="548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10247630" y="5629910"/>
            <a:ext cx="194373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（估计值）</a:t>
            </a:r>
            <a:r>
              <a:rPr lang="zh-CN" altLang="en-US" b="1">
                <a:latin typeface="黑体" panose="02010609060101010101" charset="-122"/>
                <a:ea typeface="黑体" panose="02010609060101010101" charset="-122"/>
                <a:sym typeface="+mn-ea"/>
              </a:rPr>
              <a:t>  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" grpId="0" bldLvl="0" animBg="1"/>
      <p:bldP spid="8" grpId="0"/>
      <p:bldP spid="10" grpId="0"/>
      <p:bldP spid="15" grpId="0"/>
      <p:bldP spid="19" grpId="0"/>
      <p:bldP spid="20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81610" y="184785"/>
            <a:ext cx="11828780" cy="20726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230000"/>
              </a:lnSpc>
            </a:pPr>
            <a:r>
              <a:rPr lang="en-US" altLang="zh-CN"/>
              <a:t> 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的密度函数是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             ，其中  是未知参数，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</a:t>
            </a:r>
          </a:p>
          <a:p>
            <a:pPr>
              <a:lnSpc>
                <a:spcPct val="23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为来自总体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的样本，求  的矩估计量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</a:p>
        </p:txBody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8610" y="184785"/>
          <a:ext cx="4184650" cy="1424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r:id="rId3" imgW="1790700" imgH="609600" progId="Equation.KSEE3">
                  <p:embed/>
                </p:oleObj>
              </mc:Choice>
              <mc:Fallback>
                <p:oleObj r:id="rId3" imgW="1790700" imgH="609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8610" y="184785"/>
                        <a:ext cx="4184650" cy="1424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35490" y="666750"/>
          <a:ext cx="36322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r:id="rId5" imgW="139700" imgH="177165" progId="Equation.KSEE3">
                  <p:embed/>
                </p:oleObj>
              </mc:Choice>
              <mc:Fallback>
                <p:oleObj r:id="rId5" imgW="139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35490" y="666750"/>
                        <a:ext cx="36322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2010" y="1609725"/>
          <a:ext cx="209105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r:id="rId7" imgW="876300" imgH="228600" progId="Equation.KSEE3">
                  <p:embed/>
                </p:oleObj>
              </mc:Choice>
              <mc:Fallback>
                <p:oleObj r:id="rId7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2010" y="1609725"/>
                        <a:ext cx="2091055" cy="54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88455" y="1680210"/>
          <a:ext cx="32004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r:id="rId9" imgW="139700" imgH="177165" progId="Equation.KSEE3">
                  <p:embed/>
                </p:oleObj>
              </mc:Choice>
              <mc:Fallback>
                <p:oleObj r:id="rId9" imgW="1397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88455" y="1680210"/>
                        <a:ext cx="32004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 rot="21480000">
            <a:off x="594995" y="2686050"/>
            <a:ext cx="89789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解：</a:t>
            </a:r>
          </a:p>
        </p:txBody>
      </p:sp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44295" y="2563495"/>
          <a:ext cx="312039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r:id="rId10" imgW="1193800" imgH="330200" progId="Equation.KSEE3">
                  <p:embed/>
                </p:oleObj>
              </mc:Choice>
              <mc:Fallback>
                <p:oleObj r:id="rId10" imgW="1193800" imgH="330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344295" y="2563495"/>
                        <a:ext cx="3120390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71365" y="2536190"/>
          <a:ext cx="327850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4" r:id="rId12" imgW="1244600" imgH="330200" progId="Equation.KSEE3">
                  <p:embed/>
                </p:oleObj>
              </mc:Choice>
              <mc:Fallback>
                <p:oleObj r:id="rId12" imgW="1244600" imgH="330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1365" y="2536190"/>
                        <a:ext cx="3278505" cy="869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020368" y="2477135"/>
          <a:ext cx="315087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r:id="rId14" imgW="1333500" imgH="405765" progId="Equation.KSEE3">
                  <p:embed/>
                </p:oleObj>
              </mc:Choice>
              <mc:Fallback>
                <p:oleObj r:id="rId14" imgW="13335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20368" y="2477135"/>
                        <a:ext cx="3150870" cy="958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1344295" y="3928110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令</a:t>
            </a:r>
            <a:endParaRPr lang="zh-CN" altLang="en-US" sz="2800"/>
          </a:p>
        </p:txBody>
      </p:sp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17725" y="3733165"/>
          <a:ext cx="2453640" cy="1056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r:id="rId16" imgW="1002665" imgH="431800" progId="Equation.KSEE3">
                  <p:embed/>
                </p:oleObj>
              </mc:Choice>
              <mc:Fallback>
                <p:oleObj r:id="rId16" imgW="1002665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7725" y="3733165"/>
                        <a:ext cx="2453640" cy="1056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77925" y="4951095"/>
          <a:ext cx="199009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18" imgW="800100" imgH="405765" progId="Equation.KSEE3">
                  <p:embed/>
                </p:oleObj>
              </mc:Choice>
              <mc:Fallback>
                <p:oleObj r:id="rId18" imgW="800100" imgH="4057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77925" y="4951095"/>
                        <a:ext cx="1990090" cy="1009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17290" y="4951730"/>
          <a:ext cx="2313940" cy="1124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r:id="rId20" imgW="862965" imgH="419100" progId="Equation.KSEE3">
                  <p:embed/>
                </p:oleObj>
              </mc:Choice>
              <mc:Fallback>
                <p:oleObj r:id="rId20" imgW="862965" imgH="4191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17290" y="4951730"/>
                        <a:ext cx="2313940" cy="1124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35" grpId="0"/>
      <p:bldP spid="4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48945" y="8890"/>
            <a:ext cx="11023600" cy="17278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9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的密度函数是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              未知，  </a:t>
            </a:r>
          </a:p>
          <a:p>
            <a:pPr>
              <a:lnSpc>
                <a:spcPct val="19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为来自总体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的样本，求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的矩估计量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18735" y="0"/>
          <a:ext cx="4642485" cy="111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5" r:id="rId3" imgW="1854200" imgH="444500" progId="Equation.KSEE3">
                  <p:embed/>
                </p:oleObj>
              </mc:Choice>
              <mc:Fallback>
                <p:oleObj r:id="rId3" imgW="1854200" imgH="4445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18735" y="0"/>
                        <a:ext cx="4642485" cy="111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3435" y="1113790"/>
          <a:ext cx="2139950" cy="55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6" r:id="rId5" imgW="876300" imgH="228600" progId="Equation.KSEE3">
                  <p:embed/>
                </p:oleObj>
              </mc:Choice>
              <mc:Fallback>
                <p:oleObj r:id="rId5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3435" y="1113790"/>
                        <a:ext cx="2139950" cy="55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1175" y="1175385"/>
          <a:ext cx="47498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r:id="rId7" imgW="152400" imgH="139700" progId="Equation.KSEE3">
                  <p:embed/>
                </p:oleObj>
              </mc:Choice>
              <mc:Fallback>
                <p:oleObj r:id="rId7" imgW="152400" imgH="139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61175" y="1175385"/>
                        <a:ext cx="474980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13435" y="2266315"/>
            <a:ext cx="1188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：</a:t>
            </a:r>
          </a:p>
        </p:txBody>
      </p:sp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02435" y="2053590"/>
          <a:ext cx="3296920" cy="91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r:id="rId9" imgW="1193800" imgH="330200" progId="Equation.KSEE3">
                  <p:embed/>
                </p:oleObj>
              </mc:Choice>
              <mc:Fallback>
                <p:oleObj r:id="rId9" imgW="1193800" imgH="330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2435" y="2053590"/>
                        <a:ext cx="3296920" cy="91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99355" y="1871980"/>
          <a:ext cx="2987675" cy="1125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r:id="rId11" imgW="1181100" imgH="444500" progId="Equation.KSEE3">
                  <p:embed/>
                </p:oleObj>
              </mc:Choice>
              <mc:Fallback>
                <p:oleObj r:id="rId11" imgW="11811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99355" y="1871980"/>
                        <a:ext cx="2987675" cy="1125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48320" y="2257425"/>
          <a:ext cx="704215" cy="51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r:id="rId13" imgW="241300" imgH="177165" progId="Equation.KSEE3">
                  <p:embed/>
                </p:oleObj>
              </mc:Choice>
              <mc:Fallback>
                <p:oleObj r:id="rId13" imgW="241300" imgH="177165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148320" y="2257425"/>
                        <a:ext cx="704215" cy="51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9369425" y="2257425"/>
            <a:ext cx="2103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怎么办？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87195" y="3242310"/>
          <a:ext cx="3297555" cy="802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15" imgW="1358900" imgH="330200" progId="Equation.KSEE3">
                  <p:embed/>
                </p:oleObj>
              </mc:Choice>
              <mc:Fallback>
                <p:oleObj r:id="rId15" imgW="1358900" imgH="330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87195" y="3242310"/>
                        <a:ext cx="3297555" cy="802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99355" y="3016885"/>
          <a:ext cx="317119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r:id="rId17" imgW="1244600" imgH="444500" progId="Equation.KSEE3">
                  <p:embed/>
                </p:oleObj>
              </mc:Choice>
              <mc:Fallback>
                <p:oleObj r:id="rId17" imgW="12446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99355" y="3016885"/>
                        <a:ext cx="317119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87195" y="4162425"/>
          <a:ext cx="308229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r:id="rId19" imgW="1308100" imgH="419100" progId="Equation.KSEE3">
                  <p:embed/>
                </p:oleObj>
              </mc:Choice>
              <mc:Fallback>
                <p:oleObj r:id="rId19" imgW="1308100" imgH="4191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87195" y="4162425"/>
                        <a:ext cx="3082290" cy="98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84750" y="4392930"/>
          <a:ext cx="961390" cy="480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r:id="rId21" imgW="405765" imgH="203200" progId="Equation.KSEE3">
                  <p:embed/>
                </p:oleObj>
              </mc:Choice>
              <mc:Fallback>
                <p:oleObj r:id="rId21" imgW="405765" imgH="2032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84750" y="4392930"/>
                        <a:ext cx="961390" cy="480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732155" y="5493385"/>
            <a:ext cx="9556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令</a:t>
            </a:r>
          </a:p>
        </p:txBody>
      </p:sp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30325" y="5268595"/>
          <a:ext cx="2360930" cy="100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r:id="rId23" imgW="1016000" imgH="431800" progId="Equation.KSEE3">
                  <p:embed/>
                </p:oleObj>
              </mc:Choice>
              <mc:Fallback>
                <p:oleObj r:id="rId23" imgW="10160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30325" y="5268595"/>
                        <a:ext cx="2360930" cy="100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34460" y="4990465"/>
          <a:ext cx="3062605" cy="128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r:id="rId25" imgW="1155700" imgH="482600" progId="Equation.KSEE3">
                  <p:embed/>
                </p:oleObj>
              </mc:Choice>
              <mc:Fallback>
                <p:oleObj r:id="rId25" imgW="1155700" imgH="482600" progId="Equation.KSEE3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934460" y="4990465"/>
                        <a:ext cx="3062605" cy="128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6" grpId="0"/>
      <p:bldP spid="10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圆角矩形 50"/>
          <p:cNvSpPr/>
          <p:nvPr/>
        </p:nvSpPr>
        <p:spPr>
          <a:xfrm>
            <a:off x="241935" y="2284095"/>
            <a:ext cx="11873865" cy="15786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0" y="259715"/>
            <a:ext cx="12192000" cy="1383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4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服从任何分布，且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的期望       和方差                     均存在，这里      是两个未知参数，   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是来自总体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的样本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 求</a:t>
            </a:r>
          </a:p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 的矩估计量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。</a:t>
            </a: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63660" y="227965"/>
          <a:ext cx="3228340" cy="509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r:id="rId3" imgW="1447800" imgH="228600" progId="Equation.KSEE3">
                  <p:embed/>
                </p:oleObj>
              </mc:Choice>
              <mc:Fallback>
                <p:oleObj r:id="rId3" imgW="14478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63660" y="227965"/>
                        <a:ext cx="3228340" cy="509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21780" y="259715"/>
          <a:ext cx="128333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r:id="rId5" imgW="545465" imgH="203200" progId="Equation.KSEE3">
                  <p:embed/>
                </p:oleObj>
              </mc:Choice>
              <mc:Fallback>
                <p:oleObj r:id="rId5" imgW="5454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21780" y="259715"/>
                        <a:ext cx="1283335" cy="47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317750" y="638175"/>
          <a:ext cx="1009650" cy="626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r:id="rId7" imgW="368300" imgH="228600" progId="Equation.KSEE3">
                  <p:embed/>
                </p:oleObj>
              </mc:Choice>
              <mc:Fallback>
                <p:oleObj r:id="rId7" imgW="368300" imgH="2286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17750" y="638175"/>
                        <a:ext cx="1009650" cy="626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5750" y="1026160"/>
          <a:ext cx="995045" cy="617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r:id="rId9" imgW="368300" imgH="228600" progId="Equation.KSEE3">
                  <p:embed/>
                </p:oleObj>
              </mc:Choice>
              <mc:Fallback>
                <p:oleObj r:id="rId9" imgW="368300" imgH="228600" progId="Equation.KSEE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5750" y="1026160"/>
                        <a:ext cx="995045" cy="617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285750" y="1721485"/>
            <a:ext cx="112972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解 总体的期望为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      ，方差</a:t>
            </a:r>
          </a:p>
        </p:txBody>
      </p:sp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89955" y="725170"/>
          <a:ext cx="2036445" cy="530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r:id="rId10" imgW="876300" imgH="228600" progId="Equation.KSEE3">
                  <p:embed/>
                </p:oleObj>
              </mc:Choice>
              <mc:Fallback>
                <p:oleObj r:id="rId10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89955" y="725170"/>
                        <a:ext cx="2036445" cy="530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67050" y="1717040"/>
          <a:ext cx="1295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r:id="rId12" imgW="545465" imgH="203200" progId="Equation.KSEE3">
                  <p:embed/>
                </p:oleObj>
              </mc:Choice>
              <mc:Fallback>
                <p:oleObj r:id="rId12" imgW="545465" imgH="203200" progId="Equation.KSEE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7050" y="1717040"/>
                        <a:ext cx="12954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14925" y="1727200"/>
          <a:ext cx="3787140" cy="541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r:id="rId13" imgW="1600200" imgH="228600" progId="Equation.KSEE3">
                  <p:embed/>
                </p:oleObj>
              </mc:Choice>
              <mc:Fallback>
                <p:oleObj r:id="rId13" imgW="1600200" imgH="228600" progId="Equation.KSEE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14925" y="1727200"/>
                        <a:ext cx="3787140" cy="541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285750" y="2597150"/>
            <a:ext cx="5403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令</a:t>
            </a:r>
          </a:p>
        </p:txBody>
      </p:sp>
      <p:graphicFrame>
        <p:nvGraphicFramePr>
          <p:cNvPr id="37" name="对象 3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370330" y="2167890"/>
          <a:ext cx="2208530" cy="951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r:id="rId15" imgW="1002665" imgH="431800" progId="Equation.KSEE3">
                  <p:embed/>
                </p:oleObj>
              </mc:Choice>
              <mc:Fallback>
                <p:oleObj r:id="rId15" imgW="1002665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370330" y="2167890"/>
                        <a:ext cx="2208530" cy="951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66190" y="2918460"/>
          <a:ext cx="4451350" cy="982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r:id="rId17" imgW="1955800" imgH="431800" progId="Equation.KSEE3">
                  <p:embed/>
                </p:oleObj>
              </mc:Choice>
              <mc:Fallback>
                <p:oleObj r:id="rId17" imgW="19558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66190" y="2918460"/>
                        <a:ext cx="4451350" cy="9823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6135" y="2412365"/>
          <a:ext cx="875030" cy="1144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r:id="rId19" imgW="165100" imgH="215900" progId="Equation.KSEE3">
                  <p:embed/>
                </p:oleObj>
              </mc:Choice>
              <mc:Fallback>
                <p:oleObj r:id="rId19" imgW="165100" imgH="215900" progId="Equation.KSEE3">
                  <p:embed/>
                  <p:pic>
                    <p:nvPicPr>
                      <p:cNvPr id="0" name="图片 205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6135" y="2412365"/>
                        <a:ext cx="875030" cy="1144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35320" y="2597785"/>
          <a:ext cx="1127125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r:id="rId21" imgW="203200" imgH="139700" progId="Equation.KSEE3">
                  <p:embed/>
                </p:oleObj>
              </mc:Choice>
              <mc:Fallback>
                <p:oleObj r:id="rId21" imgW="203200" imgH="139700" progId="Equation.KSEE3">
                  <p:embed/>
                  <p:pic>
                    <p:nvPicPr>
                      <p:cNvPr id="0" name="图片 205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735320" y="2597785"/>
                        <a:ext cx="1127125" cy="77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62445" y="2218055"/>
          <a:ext cx="383095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r:id="rId23" imgW="1777365" imgH="711200" progId="Equation.KSEE3">
                  <p:embed/>
                </p:oleObj>
              </mc:Choice>
              <mc:Fallback>
                <p:oleObj r:id="rId23" imgW="1777365" imgH="711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62445" y="2218055"/>
                        <a:ext cx="3830955" cy="1533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379095" y="4072890"/>
            <a:ext cx="991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而</a:t>
            </a:r>
          </a:p>
        </p:txBody>
      </p:sp>
      <p:graphicFrame>
        <p:nvGraphicFramePr>
          <p:cNvPr id="47" name="对象 4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6135" y="3815715"/>
          <a:ext cx="3143885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r:id="rId25" imgW="1308100" imgH="431800" progId="Equation.KSEE3">
                  <p:embed/>
                </p:oleObj>
              </mc:Choice>
              <mc:Fallback>
                <p:oleObj r:id="rId25" imgW="1308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26135" y="3815715"/>
                        <a:ext cx="3143885" cy="1036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46195" y="3784600"/>
          <a:ext cx="418020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r:id="rId27" imgW="1651000" imgH="431800" progId="Equation.KSEE3">
                  <p:embed/>
                </p:oleObj>
              </mc:Choice>
              <mc:Fallback>
                <p:oleObj r:id="rId27" imgW="16510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46195" y="3784600"/>
                        <a:ext cx="4180205" cy="109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对象 5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34415" y="4665345"/>
          <a:ext cx="4196715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r:id="rId29" imgW="1917065" imgH="431800" progId="Equation.KSEE3">
                  <p:embed/>
                </p:oleObj>
              </mc:Choice>
              <mc:Fallback>
                <p:oleObj r:id="rId29" imgW="1917065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34415" y="4665345"/>
                        <a:ext cx="4196715" cy="944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31130" y="4642485"/>
          <a:ext cx="2263140" cy="948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r:id="rId31" imgW="1028700" imgH="431800" progId="Equation.KSEE3">
                  <p:embed/>
                </p:oleObj>
              </mc:Choice>
              <mc:Fallback>
                <p:oleObj r:id="rId31" imgW="10287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231130" y="4642485"/>
                        <a:ext cx="2263140" cy="948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对象 5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07275" y="4641215"/>
          <a:ext cx="32861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r:id="rId33" imgW="1485900" imgH="431800" progId="Equation.KSEE3">
                  <p:embed/>
                </p:oleObj>
              </mc:Choice>
              <mc:Fallback>
                <p:oleObj r:id="rId33" imgW="1485900" imgH="4318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407275" y="4641215"/>
                        <a:ext cx="3286125" cy="955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9095" y="5548630"/>
          <a:ext cx="1491615" cy="1195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r:id="rId35" imgW="634365" imgH="508000" progId="Equation.KSEE3">
                  <p:embed/>
                </p:oleObj>
              </mc:Choice>
              <mc:Fallback>
                <p:oleObj r:id="rId35" imgW="634365" imgH="5080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79095" y="5548630"/>
                        <a:ext cx="1491615" cy="119507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rgbClr val="FFFF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46195" y="5554345"/>
          <a:ext cx="1727835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r:id="rId37" imgW="762000" imgH="508000" progId="Equation.KSEE3">
                  <p:embed/>
                </p:oleObj>
              </mc:Choice>
              <mc:Fallback>
                <p:oleObj r:id="rId37" imgW="762000" imgH="5080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846195" y="5554345"/>
                        <a:ext cx="1727835" cy="115316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26" grpId="0"/>
      <p:bldP spid="36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14"/>
          <p:cNvSpPr txBox="1"/>
          <p:nvPr/>
        </p:nvSpPr>
        <p:spPr>
          <a:xfrm>
            <a:off x="819785" y="165100"/>
            <a:ext cx="28562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于是可得定理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32435" y="724535"/>
            <a:ext cx="8881110" cy="172783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9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定理  设总体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服从任何分布，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的期望和方差的矩估计量分别是</a:t>
            </a: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32635" y="1590040"/>
          <a:ext cx="1247140" cy="998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2" r:id="rId3" imgW="634365" imgH="508000" progId="Equation.KSEE3">
                  <p:embed/>
                </p:oleObj>
              </mc:Choice>
              <mc:Fallback>
                <p:oleObj r:id="rId3" imgW="634365" imgH="5080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2635" y="1590040"/>
                        <a:ext cx="1247140" cy="9988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323215" y="2743835"/>
            <a:ext cx="11545570" cy="5219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5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设                未知，           是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的样本，用矩估计求</a:t>
            </a:r>
          </a:p>
        </p:txBody>
      </p:sp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23670" y="2747645"/>
          <a:ext cx="279844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3" r:id="rId5" imgW="1104900" imgH="203200" progId="Equation.KSEE3">
                  <p:embed/>
                </p:oleObj>
              </mc:Choice>
              <mc:Fallback>
                <p:oleObj r:id="rId5" imgW="11049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23670" y="2747645"/>
                        <a:ext cx="279844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64175" y="2743835"/>
          <a:ext cx="1894205" cy="49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4" r:id="rId7" imgW="876300" imgH="228600" progId="Equation.KSEE3">
                  <p:embed/>
                </p:oleObj>
              </mc:Choice>
              <mc:Fallback>
                <p:oleObj r:id="rId7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64175" y="2743835"/>
                        <a:ext cx="1894205" cy="49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189335" y="2799080"/>
          <a:ext cx="6794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5" r:id="rId9" imgW="292100" imgH="165100" progId="Equation.KSEE3">
                  <p:embed/>
                </p:oleObj>
              </mc:Choice>
              <mc:Fallback>
                <p:oleObj r:id="rId9" imgW="292100" imgH="165100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189335" y="2799080"/>
                        <a:ext cx="6794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32435" y="3743960"/>
            <a:ext cx="387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解：</a:t>
            </a:r>
          </a:p>
        </p:txBody>
      </p:sp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90955" y="3256280"/>
          <a:ext cx="452628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r:id="rId11" imgW="1765300" imgH="584200" progId="Equation.KSEE3">
                  <p:embed/>
                </p:oleObj>
              </mc:Choice>
              <mc:Fallback>
                <p:oleObj r:id="rId11" imgW="1765300" imgH="5842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90955" y="3256280"/>
                        <a:ext cx="4526280" cy="1498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29730" y="3803650"/>
          <a:ext cx="1311275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r:id="rId13" imgW="533400" imgH="203200" progId="Equation.KSEE3">
                  <p:embed/>
                </p:oleObj>
              </mc:Choice>
              <mc:Fallback>
                <p:oleObj r:id="rId13" imgW="5334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729730" y="3803650"/>
                        <a:ext cx="1311275" cy="499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0865" y="4773295"/>
          <a:ext cx="2261235" cy="1028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r:id="rId15" imgW="838200" imgH="381000" progId="Equation.KSEE3">
                  <p:embed/>
                </p:oleObj>
              </mc:Choice>
              <mc:Fallback>
                <p:oleObj r:id="rId15" imgW="838200" imgH="381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0865" y="4773295"/>
                        <a:ext cx="2261235" cy="1028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46425" y="4909820"/>
          <a:ext cx="2733040" cy="1202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r:id="rId17" imgW="1155700" imgH="508000" progId="Equation.KSEE3">
                  <p:embed/>
                </p:oleObj>
              </mc:Choice>
              <mc:Fallback>
                <p:oleObj r:id="rId17" imgW="1155700" imgH="508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146425" y="4909820"/>
                        <a:ext cx="2733040" cy="1202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020435" y="5249545"/>
            <a:ext cx="1188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其中</a:t>
            </a:r>
          </a:p>
        </p:txBody>
      </p:sp>
      <p:graphicFrame>
        <p:nvGraphicFramePr>
          <p:cNvPr id="33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80860" y="5015230"/>
          <a:ext cx="199072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r:id="rId19" imgW="914400" imgH="431800" progId="Equation.KSEE3">
                  <p:embed/>
                </p:oleObj>
              </mc:Choice>
              <mc:Fallback>
                <p:oleObj r:id="rId19" imgW="9144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80860" y="5015230"/>
                        <a:ext cx="1990725" cy="93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78265" y="4970780"/>
          <a:ext cx="311912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r:id="rId21" imgW="1308100" imgH="431800" progId="Equation.KSEE3">
                  <p:embed/>
                </p:oleObj>
              </mc:Choice>
              <mc:Fallback>
                <p:oleObj r:id="rId21" imgW="1308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978265" y="4970780"/>
                        <a:ext cx="3119120" cy="102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964420" y="165100"/>
          <a:ext cx="1727835" cy="1153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r:id="rId23" imgW="762000" imgH="508000" progId="Equation.KSEE3">
                  <p:embed/>
                </p:oleObj>
              </mc:Choice>
              <mc:Fallback>
                <p:oleObj r:id="rId23" imgW="762000" imgH="508000" progId="Equation.KSEE3">
                  <p:embed/>
                  <p:pic>
                    <p:nvPicPr>
                      <p:cNvPr id="0" name="图片 205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964420" y="165100"/>
                        <a:ext cx="1727835" cy="115316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n>
                        <a:solidFill>
                          <a:schemeClr val="accent6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ldLvl="0" animBg="1"/>
      <p:bldP spid="21" grpId="0" bldLvl="0" animBg="1"/>
      <p:bldP spid="24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-20320" y="28575"/>
            <a:ext cx="6840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   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一  总体，个体，简单的随机样本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6670" y="506095"/>
            <a:ext cx="109048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       </a:t>
            </a:r>
            <a:r>
              <a:rPr lang="zh-CN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总体</a:t>
            </a:r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：对某个问题研究对象的全体，简称总体，一般用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表示</a:t>
            </a:r>
            <a:r>
              <a:rPr lang="en-US" altLang="zh-CN" sz="2800" b="1"/>
              <a:t>.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13690" y="966470"/>
            <a:ext cx="7685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个体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：总体中的每个成员（总体中的每个元素）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670" y="1423670"/>
            <a:ext cx="11034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样本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：从总体中随机抽取的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个个体称为容量为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的样本（或子样）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0020" y="2038350"/>
            <a:ext cx="1187259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黑体" panose="02010609060101010101" charset="-122"/>
                <a:ea typeface="黑体" panose="02010609060101010101" charset="-122"/>
              </a:rPr>
              <a:t>    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要了解总体性质的最好方法是对它的每个个体都进行观察、试验，但实际上往往是不可能的，特别是对无限总体（总体中元素无穷多个）以及有破坏性的试验更是如此。于是我们一般采用的是抽样调查的方法，当我们从总体中抽取个体时，在抽到每个个体之前，这个个体的数字指标不能事先确定，因而是随机变量，用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表示。我们一般把总体与相对应的随机变量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不加区别，称为总体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en-US" altLang="zh-CN" sz="24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13690" y="4807585"/>
            <a:ext cx="1171956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从总体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中抽的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n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个个体          称为来自总体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的容量为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n</a:t>
            </a:r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的样本。对每个个体进行观测（或试验）的观测值是一实数，对         作观测可得一组值         ，它叫样本观察值或样本值</a:t>
            </a:r>
            <a:r>
              <a:rPr lang="en-US" altLang="zh-CN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44695" y="4851400"/>
          <a:ext cx="164846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3" imgW="876300" imgH="228600" progId="Equation.KSEE3">
                  <p:embed/>
                </p:oleObj>
              </mc:Choice>
              <mc:Fallback>
                <p:oleObj r:id="rId3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44695" y="4851400"/>
                        <a:ext cx="164846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013190" y="5306695"/>
          <a:ext cx="164846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r:id="rId5" imgW="876300" imgH="228600" progId="Equation.KSEE3">
                  <p:embed/>
                </p:oleObj>
              </mc:Choice>
              <mc:Fallback>
                <p:oleObj r:id="rId5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13190" y="5306695"/>
                        <a:ext cx="164846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22500" y="5708015"/>
          <a:ext cx="151447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r:id="rId6" imgW="774065" imgH="228600" progId="Equation.KSEE3">
                  <p:embed/>
                </p:oleObj>
              </mc:Choice>
              <mc:Fallback>
                <p:oleObj r:id="rId6" imgW="7740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222500" y="5708015"/>
                        <a:ext cx="151447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圆角矩形 9"/>
          <p:cNvSpPr/>
          <p:nvPr/>
        </p:nvSpPr>
        <p:spPr>
          <a:xfrm>
            <a:off x="173355" y="3623310"/>
            <a:ext cx="11931015" cy="13030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129540" y="5013325"/>
            <a:ext cx="12018645" cy="18389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87325" y="420370"/>
            <a:ext cx="11830050" cy="141859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0230" y="-15875"/>
            <a:ext cx="72815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从总体中抽取样本，必须满足以下两个条件</a:t>
            </a:r>
            <a:r>
              <a:rPr lang="zh-CN" altLang="en-US" sz="2400" b="1">
                <a:solidFill>
                  <a:schemeClr val="accent6">
                    <a:lumMod val="50000"/>
                  </a:schemeClr>
                </a:solidFill>
                <a:latin typeface="楷体_GB2312" panose="02010609030101010101" charset="-122"/>
                <a:ea typeface="楷体_GB2312" panose="02010609030101010101" charset="-122"/>
                <a:sym typeface="+mn-ea"/>
              </a:rPr>
              <a:t>：</a:t>
            </a:r>
            <a:endParaRPr lang="zh-CN" altLang="en-US" sz="2400" b="1"/>
          </a:p>
        </p:txBody>
      </p:sp>
      <p:sp>
        <p:nvSpPr>
          <p:cNvPr id="5" name="文本框 4"/>
          <p:cNvSpPr txBox="1"/>
          <p:nvPr/>
        </p:nvSpPr>
        <p:spPr>
          <a:xfrm>
            <a:off x="314325" y="420370"/>
            <a:ext cx="103231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随机性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抽样应随机的进行，每个个体被抽到的机会均等。</a:t>
            </a:r>
            <a:endParaRPr lang="zh-CN" altLang="en-US" sz="2800"/>
          </a:p>
        </p:txBody>
      </p:sp>
      <p:sp>
        <p:nvSpPr>
          <p:cNvPr id="7" name="文本框 6"/>
          <p:cNvSpPr txBox="1"/>
          <p:nvPr/>
        </p:nvSpPr>
        <p:spPr>
          <a:xfrm>
            <a:off x="161290" y="942340"/>
            <a:ext cx="11389360" cy="953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）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独立性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  每次抽样独立进行，其结果不受其它抽样结果的影响，也不影响其它抽样的结果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.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61290" y="1895475"/>
            <a:ext cx="118421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满足以上条件的抽样称为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简单的随机抽样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，其样本称为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简单随机样本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，一般地，对于有限总体，采用的是有放回抽样；而对于无限总体或大总体，由于抽走少量样本后不影响总体构成或影响较小，可采用不放回抽样。今后凡提到样本或抽样，都是指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简单随机抽样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47320" y="3620770"/>
            <a:ext cx="1187005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必须指出的是，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“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从总体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中抽取容量为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n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的样本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是指对总体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进行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n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次观察，第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i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次观察是一个随机变量  ，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于是           构成了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n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维随机变量，它们相互独立，且每个都与总体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同分布，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这就是独立性的理解</a:t>
            </a:r>
            <a:r>
              <a:rPr lang="en-US" altLang="zh-CN" sz="24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01180" y="4142740"/>
          <a:ext cx="188658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3" imgW="1002665" imgH="228600" progId="Equation.KSEE3">
                  <p:embed/>
                </p:oleObj>
              </mc:Choice>
              <mc:Fallback>
                <p:oleObj r:id="rId3" imgW="10026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1180" y="4142740"/>
                        <a:ext cx="188658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34965" y="4142740"/>
          <a:ext cx="39878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5" imgW="215900" imgH="228600" progId="Equation.KSEE3">
                  <p:embed/>
                </p:oleObj>
              </mc:Choice>
              <mc:Fallback>
                <p:oleObj r:id="rId5" imgW="215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34965" y="4142740"/>
                        <a:ext cx="39878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73355" y="5005070"/>
            <a:ext cx="1193165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为什么  是一个随机变量呢？因  是从总体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中抽出来的，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是随机抽取的，且每个个体被抽到的可能性是相等的，在抽取之前，我们不知道会抽到哪一个元素，它可以取遍总体中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的每个个体，因此           与总体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同分布（即  的期望，方差同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一样）</a:t>
            </a:r>
            <a:r>
              <a:rPr lang="en-US" altLang="zh-CN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r>
              <a:rPr lang="zh-CN" altLang="en-US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这就是随机性的理解</a:t>
            </a:r>
            <a:r>
              <a:rPr lang="en-US" altLang="zh-CN" sz="28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.</a:t>
            </a:r>
            <a:endParaRPr lang="zh-CN" altLang="en-US" sz="2800" b="1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60220" y="5027295"/>
          <a:ext cx="39878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r:id="rId7" imgW="215900" imgH="228600" progId="Equation.KSEE3">
                  <p:embed/>
                </p:oleObj>
              </mc:Choice>
              <mc:Fallback>
                <p:oleObj r:id="rId7" imgW="215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0220" y="5027295"/>
                        <a:ext cx="39878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56580" y="5099685"/>
          <a:ext cx="39878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r:id="rId8" imgW="215900" imgH="228600" progId="Equation.KSEE3">
                  <p:embed/>
                </p:oleObj>
              </mc:Choice>
              <mc:Fallback>
                <p:oleObj r:id="rId8" imgW="215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6580" y="5099685"/>
                        <a:ext cx="39878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07020" y="5890260"/>
          <a:ext cx="183261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9" imgW="990600" imgH="228600" progId="Equation.KSEE3">
                  <p:embed/>
                </p:oleObj>
              </mc:Choice>
              <mc:Fallback>
                <p:oleObj r:id="rId9" imgW="9906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907020" y="5890260"/>
                        <a:ext cx="183261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59840" y="6312535"/>
          <a:ext cx="39878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r:id="rId11" imgW="215900" imgH="228600" progId="Equation.KSEE3">
                  <p:embed/>
                </p:oleObj>
              </mc:Choice>
              <mc:Fallback>
                <p:oleObj r:id="rId11" imgW="2159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59840" y="6312535"/>
                        <a:ext cx="398780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/>
      <p:bldP spid="9" grpId="0"/>
      <p:bldP spid="9" grpId="1"/>
      <p:bldP spid="13" grpId="0"/>
      <p:bldP spid="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/>
          <p:cNvSpPr/>
          <p:nvPr/>
        </p:nvSpPr>
        <p:spPr>
          <a:xfrm>
            <a:off x="173990" y="4476750"/>
            <a:ext cx="11960225" cy="21863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圆角矩形 32"/>
          <p:cNvSpPr/>
          <p:nvPr/>
        </p:nvSpPr>
        <p:spPr>
          <a:xfrm>
            <a:off x="86360" y="1170940"/>
            <a:ext cx="12018645" cy="156337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85775" y="602615"/>
            <a:ext cx="5721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>
                <a:latin typeface="黑体" panose="02010609060101010101" charset="-122"/>
                <a:ea typeface="黑体" panose="02010609060101010101" charset="-122"/>
              </a:rPr>
              <a:t>二  统计量，样本矩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84175" y="1260475"/>
            <a:ext cx="114808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统计量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：设           是来自总体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的一个容量为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的一个样本，</a:t>
            </a:r>
          </a:p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       是   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      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的函数，且其中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不含有任何未知参数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，称这样的样本函数为统计量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89300" y="1260475"/>
          <a:ext cx="1830705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r:id="rId3" imgW="876300" imgH="228600" progId="Equation.KSEE3">
                  <p:embed/>
                </p:oleObj>
              </mc:Choice>
              <mc:Fallback>
                <p:oleObj r:id="rId3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9300" y="1260475"/>
                        <a:ext cx="1830705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5775" y="1737995"/>
          <a:ext cx="205359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r:id="rId5" imgW="1091565" imgH="228600" progId="Equation.KSEE3">
                  <p:embed/>
                </p:oleObj>
              </mc:Choice>
              <mc:Fallback>
                <p:oleObj r:id="rId5" imgW="10915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775" y="1737995"/>
                        <a:ext cx="205359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80105" y="1737360"/>
          <a:ext cx="1648460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r:id="rId7" imgW="876300" imgH="228600" progId="Equation.KSEE3">
                  <p:embed/>
                </p:oleObj>
              </mc:Choice>
              <mc:Fallback>
                <p:oleObj r:id="rId7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80105" y="1737360"/>
                        <a:ext cx="1648460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6360" y="2676525"/>
            <a:ext cx="12134850" cy="1573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黑体" panose="02010609060101010101" charset="-122"/>
                <a:ea typeface="黑体" panose="02010609060101010101" charset="-122"/>
              </a:rPr>
              <a:t>  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例如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: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若                     为样本，且  已知，  未知，则</a:t>
            </a:r>
          </a:p>
          <a:p>
            <a:pPr>
              <a:lnSpc>
                <a:spcPct val="140000"/>
              </a:lnSpc>
            </a:pP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                       都是统计量，而            不是统计量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.</a:t>
            </a:r>
            <a:endParaRPr lang="zh-CN" altLang="en-US" sz="2800" b="1"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24940" y="3128010"/>
          <a:ext cx="1974215" cy="475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r:id="rId8" imgW="952500" imgH="228600" progId="Equation.KSEE3">
                  <p:embed/>
                </p:oleObj>
              </mc:Choice>
              <mc:Fallback>
                <p:oleObj r:id="rId8" imgW="952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24940" y="3128010"/>
                        <a:ext cx="1974215" cy="475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71900" y="3171190"/>
          <a:ext cx="1400810" cy="457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r:id="rId10" imgW="698500" imgH="228600" progId="Equation.KSEE3">
                  <p:embed/>
                </p:oleObj>
              </mc:Choice>
              <mc:Fallback>
                <p:oleObj r:id="rId10" imgW="698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71900" y="3171190"/>
                        <a:ext cx="1400810" cy="457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57695" y="3171190"/>
          <a:ext cx="422910" cy="458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r:id="rId12" imgW="152400" imgH="165100" progId="Equation.KSEE3">
                  <p:embed/>
                </p:oleObj>
              </mc:Choice>
              <mc:Fallback>
                <p:oleObj r:id="rId12" imgW="152400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57695" y="3171190"/>
                        <a:ext cx="422910" cy="458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314055" y="3082290"/>
          <a:ext cx="461645" cy="461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r:id="rId14" imgW="203200" imgH="203200" progId="Equation.KSEE3">
                  <p:embed/>
                </p:oleObj>
              </mc:Choice>
              <mc:Fallback>
                <p:oleObj r:id="rId14" imgW="2032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314055" y="3082290"/>
                        <a:ext cx="461645" cy="461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246360" y="2818130"/>
          <a:ext cx="171386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r:id="rId16" imgW="862965" imgH="431800" progId="Equation.KSEE3">
                  <p:embed/>
                </p:oleObj>
              </mc:Choice>
              <mc:Fallback>
                <p:oleObj r:id="rId16" imgW="862965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246360" y="2818130"/>
                        <a:ext cx="1713865" cy="85788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73100" y="3538855"/>
          <a:ext cx="2144395" cy="75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r:id="rId18" imgW="1155700" imgH="405765" progId="Equation.KSEE3">
                  <p:embed/>
                </p:oleObj>
              </mc:Choice>
              <mc:Fallback>
                <p:oleObj r:id="rId18" imgW="1155700" imgH="405765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3100" y="3538855"/>
                        <a:ext cx="2144395" cy="75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76245" y="3704590"/>
          <a:ext cx="2275840" cy="45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r:id="rId20" imgW="1143000" imgH="228600" progId="Equation.KSEE3">
                  <p:embed/>
                </p:oleObj>
              </mc:Choice>
              <mc:Fallback>
                <p:oleObj r:id="rId20" imgW="11430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976245" y="3704590"/>
                        <a:ext cx="2275840" cy="45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36865" y="3545205"/>
          <a:ext cx="2044065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r:id="rId22" imgW="1028700" imgH="431800" progId="Equation.KSEE3">
                  <p:embed/>
                </p:oleObj>
              </mc:Choice>
              <mc:Fallback>
                <p:oleObj r:id="rId22" imgW="10287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936865" y="3545205"/>
                        <a:ext cx="2044065" cy="85788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60095" y="4464685"/>
            <a:ext cx="3098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统计量的特点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84175" y="4993640"/>
            <a:ext cx="884428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）它是样本           的函数，因而是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随机变量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76245" y="5026025"/>
          <a:ext cx="1793240" cy="467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r:id="rId24" imgW="876300" imgH="228600" progId="Equation.KSEE3">
                  <p:embed/>
                </p:oleObj>
              </mc:Choice>
              <mc:Fallback>
                <p:oleObj r:id="rId24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6245" y="5026025"/>
                        <a:ext cx="1793240" cy="467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508635" y="5558155"/>
            <a:ext cx="1171257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）若获得样本观测值           代入统计量             中可以得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到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           ，它叫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统计量的观测值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，简称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统计值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97680" y="5558155"/>
          <a:ext cx="1909445" cy="563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r:id="rId25" imgW="774065" imgH="228600" progId="Equation.KSEE3">
                  <p:embed/>
                </p:oleObj>
              </mc:Choice>
              <mc:Fallback>
                <p:oleObj r:id="rId25" imgW="7740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97680" y="5558155"/>
                        <a:ext cx="1909445" cy="563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97850" y="5558155"/>
          <a:ext cx="225933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r:id="rId27" imgW="1091565" imgH="228600" progId="Equation.KSEE3">
                  <p:embed/>
                </p:oleObj>
              </mc:Choice>
              <mc:Fallback>
                <p:oleObj r:id="rId27" imgW="10915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197850" y="5558155"/>
                        <a:ext cx="225933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2190" y="5976620"/>
          <a:ext cx="2190115" cy="51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r:id="rId28" imgW="977900" imgH="228600" progId="Equation.KSEE3">
                  <p:embed/>
                </p:oleObj>
              </mc:Choice>
              <mc:Fallback>
                <p:oleObj r:id="rId28" imgW="9779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12190" y="5976620"/>
                        <a:ext cx="2190115" cy="511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673100" y="141605"/>
            <a:ext cx="9023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对总体的考察要用到统计量样本矩概念，下面逐一介绍</a:t>
            </a: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3" grpId="0" bldLvl="0" animBg="1"/>
      <p:bldP spid="2" grpId="0"/>
      <p:bldP spid="3" grpId="0"/>
      <p:bldP spid="8" grpId="0"/>
      <p:bldP spid="21" grpId="0"/>
      <p:bldP spid="22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圆角矩形 27"/>
          <p:cNvSpPr/>
          <p:nvPr/>
        </p:nvSpPr>
        <p:spPr>
          <a:xfrm>
            <a:off x="45720" y="420370"/>
            <a:ext cx="11887200" cy="16941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720" y="338455"/>
            <a:ext cx="11605260" cy="177279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sym typeface="+mn-ea"/>
              </a:rPr>
              <a:t>    </a:t>
            </a:r>
            <a:r>
              <a:rPr lang="zh-CN" altLang="en-US" sz="2400" b="1" dirty="0">
                <a:sym typeface="+mn-ea"/>
              </a:rPr>
              <a:t>（</a:t>
            </a:r>
            <a:r>
              <a:rPr lang="en-US" altLang="zh-CN" sz="2800" b="1" dirty="0">
                <a:sym typeface="+mn-ea"/>
              </a:rPr>
              <a:t>1</a:t>
            </a:r>
            <a:r>
              <a:rPr lang="zh-CN" altLang="en-US" sz="2800" b="1" dirty="0"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阶原点矩</a:t>
            </a:r>
            <a:r>
              <a:rPr lang="zh-CN" altLang="en-US" sz="2800" b="1" dirty="0">
                <a:sym typeface="+mn-ea"/>
              </a:rPr>
              <a:t>   </a:t>
            </a:r>
            <a:r>
              <a:rPr lang="en-US" altLang="zh-CN" sz="2800" b="1" dirty="0">
                <a:sym typeface="+mn-ea"/>
              </a:rPr>
              <a:t>   </a:t>
            </a:r>
            <a:r>
              <a:rPr lang="zh-CN" altLang="en-US" sz="2800" b="1" dirty="0">
                <a:sym typeface="+mn-ea"/>
              </a:rPr>
              <a:t> 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设          是来自总体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的一个容量为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的一个样本，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称统计量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        </a:t>
            </a:r>
            <a:r>
              <a:rPr lang="zh-CN" altLang="en-US" sz="2800" b="1" dirty="0">
                <a:sym typeface="+mn-ea"/>
              </a:rPr>
              <a:t>为样本的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阶原点矩（即样本的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次方</a:t>
            </a:r>
            <a:r>
              <a:rPr lang="zh-CN" altLang="en-US" sz="2800" b="1" dirty="0" smtClean="0">
                <a:solidFill>
                  <a:srgbClr val="FF0000"/>
                </a:solidFill>
                <a:sym typeface="+mn-ea"/>
              </a:rPr>
              <a:t>的均值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）</a:t>
            </a:r>
            <a:r>
              <a:rPr lang="en-US" altLang="zh-CN" sz="2800" b="1" dirty="0">
                <a:sym typeface="+mn-ea"/>
              </a:rPr>
              <a:t>.</a:t>
            </a:r>
            <a:r>
              <a:rPr lang="zh-CN" altLang="en-US" sz="2800" b="1">
                <a:sym typeface="+mn-ea"/>
              </a:rPr>
              <a:t> </a:t>
            </a:r>
            <a:r>
              <a:rPr lang="zh-CN" altLang="en-US" sz="2800" b="1" smtClean="0">
                <a:sym typeface="+mn-ea"/>
              </a:rPr>
              <a:t>                            </a:t>
            </a:r>
            <a:r>
              <a:rPr lang="en-US" altLang="zh-CN" sz="2800" b="1" dirty="0" smtClean="0">
                <a:sym typeface="+mn-ea"/>
              </a:rPr>
              <a:t> </a:t>
            </a:r>
            <a:r>
              <a:rPr lang="zh-CN" altLang="en-US" sz="2800" b="1" dirty="0">
                <a:sym typeface="+mn-ea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sym typeface="+mn-ea"/>
              </a:rPr>
              <a:t>样本均值</a:t>
            </a:r>
            <a:r>
              <a:rPr lang="en-US" altLang="zh-CN" sz="2800" b="1" dirty="0">
                <a:solidFill>
                  <a:srgbClr val="FF0000"/>
                </a:solidFill>
                <a:sym typeface="+mn-ea"/>
              </a:rPr>
              <a:t>.</a:t>
            </a:r>
          </a:p>
        </p:txBody>
      </p:sp>
      <p:graphicFrame>
        <p:nvGraphicFramePr>
          <p:cNvPr id="34" name="对象 3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45080" y="838200"/>
          <a:ext cx="184277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r:id="rId3" imgW="927100" imgH="431800" progId="Equation.KSEE3">
                  <p:embed/>
                </p:oleObj>
              </mc:Choice>
              <mc:Fallback>
                <p:oleObj r:id="rId3" imgW="927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5080" y="838200"/>
                        <a:ext cx="1842770" cy="857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圆角矩形 29"/>
          <p:cNvSpPr/>
          <p:nvPr/>
        </p:nvSpPr>
        <p:spPr>
          <a:xfrm>
            <a:off x="237490" y="3489325"/>
            <a:ext cx="11800840" cy="1564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81635" y="4445"/>
            <a:ext cx="161480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3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样本矩</a:t>
            </a:r>
            <a:endParaRPr lang="zh-CN" altLang="en-US" sz="2800"/>
          </a:p>
        </p:txBody>
      </p:sp>
      <p:graphicFrame>
        <p:nvGraphicFramePr>
          <p:cNvPr id="32" name="对象 3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70630" y="523240"/>
          <a:ext cx="1699260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r:id="rId5" imgW="876300" imgH="228600" progId="Equation.KSEE3">
                  <p:embed/>
                </p:oleObj>
              </mc:Choice>
              <mc:Fallback>
                <p:oleObj r:id="rId5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0630" y="523240"/>
                        <a:ext cx="1699260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3405057"/>
              </p:ext>
            </p:extLst>
          </p:nvPr>
        </p:nvGraphicFramePr>
        <p:xfrm>
          <a:off x="968375" y="1429702"/>
          <a:ext cx="2373630" cy="857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r:id="rId7" imgW="1193800" imgH="431800" progId="Equation.KSEE3">
                  <p:embed/>
                </p:oleObj>
              </mc:Choice>
              <mc:Fallback>
                <p:oleObj r:id="rId7" imgW="11938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8375" y="1429702"/>
                        <a:ext cx="2373630" cy="8578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7490" y="3631565"/>
            <a:ext cx="11761470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阶中心矩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设          是来自总体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的一个容量为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的一个样本，称统计量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</a:t>
            </a: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43605" y="3834130"/>
          <a:ext cx="186499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r:id="rId9" imgW="876300" imgH="228600" progId="Equation.KSEE3">
                  <p:embed/>
                </p:oleObj>
              </mc:Choice>
              <mc:Fallback>
                <p:oleObj r:id="rId9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3605" y="3834130"/>
                        <a:ext cx="186499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12290" y="4174490"/>
          <a:ext cx="2617470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r:id="rId10" imgW="1295400" imgH="431800" progId="Equation.KSEE3">
                  <p:embed/>
                </p:oleObj>
              </mc:Choice>
              <mc:Fallback>
                <p:oleObj r:id="rId10" imgW="12954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12290" y="4174490"/>
                        <a:ext cx="2617470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4382135" y="4320540"/>
            <a:ext cx="33089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ym typeface="+mn-ea"/>
              </a:rPr>
              <a:t>为样本的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阶中心矩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.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93725" y="5534660"/>
            <a:ext cx="11339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总体的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en-US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阶中心矩是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           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即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总体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X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与</a:t>
            </a:r>
            <a:r>
              <a:rPr lang="zh-CN" altLang="en-US" sz="2800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总体均值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EX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差的</a:t>
            </a:r>
            <a:r>
              <a:rPr lang="en-US" altLang="zh-CN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en-US" sz="280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次平均</a:t>
            </a:r>
            <a:r>
              <a:rPr lang="en-US" altLang="zh-CN" sz="28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.         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70630" y="5526405"/>
          <a:ext cx="1950720" cy="532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r:id="rId12" imgW="838200" imgH="228600" progId="Equation.KSEE3">
                  <p:embed/>
                </p:oleObj>
              </mc:Choice>
              <mc:Fallback>
                <p:oleObj r:id="rId12" imgW="8382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70630" y="5526405"/>
                        <a:ext cx="1950720" cy="532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292735" y="2331720"/>
            <a:ext cx="107289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注意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，总体的均值即是总体的数学期望   ，总体的</a:t>
            </a:r>
            <a:r>
              <a:rPr lang="en-US" altLang="zh-CN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k</a:t>
            </a:r>
            <a:r>
              <a:rPr lang="zh-CN" altLang="en-US" sz="28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次方的期望是</a:t>
            </a:r>
            <a:endParaRPr lang="zh-CN" altLang="en-US" sz="2800" dirty="0"/>
          </a:p>
        </p:txBody>
      </p:sp>
      <p:graphicFrame>
        <p:nvGraphicFramePr>
          <p:cNvPr id="41" name="对象 4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45080" y="2799080"/>
          <a:ext cx="96012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4" r:id="rId14" imgW="342900" imgH="190500" progId="Equation.KSEE3">
                  <p:embed/>
                </p:oleObj>
              </mc:Choice>
              <mc:Fallback>
                <p:oleObj r:id="rId14" imgW="342900" imgH="190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545080" y="2799080"/>
                        <a:ext cx="96012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对象 4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43605" y="2694305"/>
          <a:ext cx="2487295" cy="80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5" r:id="rId16" imgW="1016000" imgH="330200" progId="Equation.KSEE3">
                  <p:embed/>
                </p:oleObj>
              </mc:Choice>
              <mc:Fallback>
                <p:oleObj r:id="rId16" imgW="1016000" imgH="330200" progId="Equation.KSEE3">
                  <p:embed/>
                  <p:pic>
                    <p:nvPicPr>
                      <p:cNvPr id="0" name="图片 103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43605" y="2694305"/>
                        <a:ext cx="2487295" cy="80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99860" y="2331720"/>
          <a:ext cx="584835" cy="443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18" imgW="330200" imgH="190500" progId="Equation.KSEE3">
                  <p:embed/>
                </p:oleObj>
              </mc:Choice>
              <mc:Fallback>
                <p:oleObj r:id="rId18" imgW="330200" imgH="1905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99860" y="2331720"/>
                        <a:ext cx="584835" cy="443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8815705" y="5039995"/>
            <a:ext cx="2423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olidFill>
                  <a:schemeClr val="tx1"/>
                </a:solidFill>
                <a:sym typeface="+mn-ea"/>
              </a:rPr>
              <a:t>次方的平均值</a:t>
            </a:r>
            <a:r>
              <a:rPr lang="en-US" sz="2800" b="1">
                <a:solidFill>
                  <a:srgbClr val="FF0000"/>
                </a:solidFill>
                <a:sym typeface="+mn-ea"/>
              </a:rPr>
              <a:t>.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612775" y="5048250"/>
            <a:ext cx="840041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sym typeface="+mn-ea"/>
              </a:rPr>
              <a:t>说明：样本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阶中心矩：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即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样本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与</a:t>
            </a:r>
            <a:r>
              <a:rPr lang="zh-CN" altLang="en-US" sz="2800" b="1">
                <a:solidFill>
                  <a:srgbClr val="C00000"/>
                </a:solidFill>
                <a:sym typeface="+mn-ea"/>
              </a:rPr>
              <a:t>样本均值</a:t>
            </a:r>
            <a:r>
              <a:rPr lang="en-US" altLang="zh-CN" sz="2800" b="1">
                <a:solidFill>
                  <a:srgbClr val="C00000"/>
                </a:solidFill>
                <a:sym typeface="+mn-ea"/>
              </a:rPr>
              <a:t>    </a:t>
            </a:r>
            <a:r>
              <a:rPr lang="zh-CN" altLang="en-US" sz="2800" b="1">
                <a:solidFill>
                  <a:schemeClr val="tx1"/>
                </a:solidFill>
                <a:sym typeface="+mn-ea"/>
              </a:rPr>
              <a:t>差的</a:t>
            </a:r>
            <a:r>
              <a:rPr lang="en-US" altLang="zh-CN" sz="2800" b="1">
                <a:solidFill>
                  <a:schemeClr val="tx1"/>
                </a:solidFill>
                <a:sym typeface="+mn-ea"/>
              </a:rPr>
              <a:t>k </a:t>
            </a:r>
          </a:p>
        </p:txBody>
      </p:sp>
      <p:graphicFrame>
        <p:nvGraphicFramePr>
          <p:cNvPr id="38" name="对象 3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69573" y="5083810"/>
          <a:ext cx="43307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7" r:id="rId20" imgW="203200" imgH="228600" progId="Equation.KSEE3">
                  <p:embed/>
                </p:oleObj>
              </mc:Choice>
              <mc:Fallback>
                <p:oleObj r:id="rId20" imgW="203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469573" y="5083810"/>
                        <a:ext cx="433070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01903" y="5120323"/>
          <a:ext cx="377190" cy="405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" r:id="rId22" imgW="177165" imgH="190500" progId="Equation.KSEE3">
                  <p:embed/>
                </p:oleObj>
              </mc:Choice>
              <mc:Fallback>
                <p:oleObj r:id="rId22" imgW="177165" imgH="190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01903" y="5120323"/>
                        <a:ext cx="377190" cy="405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" grpId="0"/>
      <p:bldP spid="30" grpId="0" animBg="1"/>
      <p:bldP spid="6" grpId="0"/>
      <p:bldP spid="11" grpId="0"/>
      <p:bldP spid="15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圆角矩形 29"/>
          <p:cNvSpPr/>
          <p:nvPr/>
        </p:nvSpPr>
        <p:spPr>
          <a:xfrm>
            <a:off x="391160" y="122555"/>
            <a:ext cx="11530965" cy="15640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77215" y="3275965"/>
            <a:ext cx="31762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3) </a:t>
            </a:r>
            <a:r>
              <a:rPr lang="zh-CN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样本方差：</a:t>
            </a:r>
          </a:p>
        </p:txBody>
      </p:sp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86430" y="3098165"/>
          <a:ext cx="340233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3" imgW="1511300" imgH="431800" progId="Equation.KSEE3">
                  <p:embed/>
                </p:oleObj>
              </mc:Choice>
              <mc:Fallback>
                <p:oleObj r:id="rId3" imgW="15113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6430" y="3098165"/>
                        <a:ext cx="3402330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1305560" y="5565140"/>
            <a:ext cx="18808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solidFill>
                  <a:srgbClr val="C00000"/>
                </a:solidFill>
              </a:rPr>
              <a:t>总体方差：</a:t>
            </a:r>
          </a:p>
        </p:txBody>
      </p:sp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26435" y="5481320"/>
          <a:ext cx="3124200" cy="58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r:id="rId5" imgW="1231265" imgH="228600" progId="Equation.KSEE3">
                  <p:embed/>
                </p:oleObj>
              </mc:Choice>
              <mc:Fallback>
                <p:oleObj r:id="rId5" imgW="1231265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6435" y="5481320"/>
                        <a:ext cx="3124200" cy="58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1355" y="1917065"/>
          <a:ext cx="2825750" cy="950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r:id="rId7" imgW="1282700" imgH="431800" progId="Equation.KSEE3">
                  <p:embed/>
                </p:oleObj>
              </mc:Choice>
              <mc:Fallback>
                <p:oleObj r:id="rId7" imgW="12827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355" y="1917065"/>
                        <a:ext cx="2825750" cy="950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507105" y="2131060"/>
            <a:ext cx="4231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样本的二阶中心矩，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记为</a:t>
            </a:r>
          </a:p>
        </p:txBody>
      </p:sp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02220" y="1917065"/>
          <a:ext cx="2982595" cy="98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r:id="rId9" imgW="1308100" imgH="431800" progId="Equation.KSEE3">
                  <p:embed/>
                </p:oleObj>
              </mc:Choice>
              <mc:Fallback>
                <p:oleObj r:id="rId9" imgW="1308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02220" y="1917065"/>
                        <a:ext cx="2982595" cy="98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77215" y="122555"/>
            <a:ext cx="11456035" cy="1210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阶中心矩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设          是来自总体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X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的一个容量为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sym typeface="+mn-ea"/>
              </a:rPr>
              <a:t>的一个样本，称统计量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 </a:t>
            </a:r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 </a:t>
            </a:r>
          </a:p>
        </p:txBody>
      </p:sp>
      <p:graphicFrame>
        <p:nvGraphicFramePr>
          <p:cNvPr id="13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56355" y="257810"/>
          <a:ext cx="1864995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r:id="rId11" imgW="876300" imgH="228600" progId="Equation.KSEE3">
                  <p:embed/>
                </p:oleObj>
              </mc:Choice>
              <mc:Fallback>
                <p:oleObj r:id="rId11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56355" y="257810"/>
                        <a:ext cx="1864995" cy="486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86000" y="636905"/>
          <a:ext cx="2617470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r:id="rId13" imgW="1295400" imgH="431800" progId="Equation.KSEE3">
                  <p:embed/>
                </p:oleObj>
              </mc:Choice>
              <mc:Fallback>
                <p:oleObj r:id="rId13" imgW="12954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86000" y="636905"/>
                        <a:ext cx="2617470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903470" y="811530"/>
            <a:ext cx="33089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>
                <a:sym typeface="+mn-ea"/>
              </a:rPr>
              <a:t>为样本的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k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阶中心矩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.</a:t>
            </a:r>
          </a:p>
        </p:txBody>
      </p:sp>
      <p:sp>
        <p:nvSpPr>
          <p:cNvPr id="40" name="文本框 39"/>
          <p:cNvSpPr txBox="1"/>
          <p:nvPr/>
        </p:nvSpPr>
        <p:spPr>
          <a:xfrm>
            <a:off x="1324610" y="4420870"/>
            <a:ext cx="3042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b="1"/>
              <a:t>注意样本方差不是</a:t>
            </a:r>
          </a:p>
        </p:txBody>
      </p:sp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67530" y="4195445"/>
          <a:ext cx="2982595" cy="983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r:id="rId15" imgW="1308100" imgH="431800" progId="Equation.KSEE3">
                  <p:embed/>
                </p:oleObj>
              </mc:Choice>
              <mc:Fallback>
                <p:oleObj r:id="rId15" imgW="1308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67530" y="4195445"/>
                        <a:ext cx="2982595" cy="983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67945" y="1857375"/>
            <a:ext cx="11844655" cy="428625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55" y="29845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zh-CN" sz="2800" b="1">
                <a:latin typeface="楷体_GB2312" panose="02010609030101010101" charset="-122"/>
                <a:ea typeface="楷体_GB2312" panose="02010609030101010101" charset="-122"/>
              </a:rPr>
              <a:t>三 正态分布总体下统计量的常用分布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7945" y="473710"/>
            <a:ext cx="1180592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</a:t>
            </a:r>
            <a:r>
              <a:rPr lang="en-US" altLang="zh-CN" sz="2800"/>
              <a:t> 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一般说来，确定一个统计量的分布是比较困难的，而在实际问题中，用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正态分布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来刻画的随机变量比较普遍，因此</a:t>
            </a:r>
            <a:r>
              <a:rPr lang="zh-CN" altLang="en-US" sz="2800" b="1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来自正态总体的样本统计量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在数理统计中占有重要的地位。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52095" y="1979930"/>
            <a:ext cx="11437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设总体                        是来自总体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的一个样本，则有：</a:t>
            </a:r>
          </a:p>
        </p:txBody>
      </p:sp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404620" y="1977390"/>
          <a:ext cx="2105025" cy="507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3" imgW="952500" imgH="228600" progId="Equation.KSEE3">
                  <p:embed/>
                </p:oleObj>
              </mc:Choice>
              <mc:Fallback>
                <p:oleObj r:id="rId3" imgW="9525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4620" y="1977390"/>
                        <a:ext cx="2105025" cy="507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73805" y="1990090"/>
          <a:ext cx="19716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4" r:id="rId5" imgW="876300" imgH="228600" progId="Equation.KSEE3">
                  <p:embed/>
                </p:oleObj>
              </mc:Choice>
              <mc:Fallback>
                <p:oleObj r:id="rId5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3805" y="1990090"/>
                        <a:ext cx="19716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4380" y="2624455"/>
          <a:ext cx="4246245" cy="103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r:id="rId7" imgW="1879600" imgH="457200" progId="Equation.KSEE3">
                  <p:embed/>
                </p:oleObj>
              </mc:Choice>
              <mc:Fallback>
                <p:oleObj r:id="rId7" imgW="1879600" imgH="457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4380" y="2624455"/>
                        <a:ext cx="4246245" cy="10331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3770" y="2624455"/>
          <a:ext cx="3297555" cy="1040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r:id="rId9" imgW="1409700" imgH="444500" progId="Equation.KSEE3">
                  <p:embed/>
                </p:oleObj>
              </mc:Choice>
              <mc:Fallback>
                <p:oleObj r:id="rId9" imgW="14097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33770" y="2624455"/>
                        <a:ext cx="3297555" cy="104076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1840" y="3802380"/>
          <a:ext cx="4571365" cy="1071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r:id="rId11" imgW="1841500" imgH="431800" progId="Equation.KSEE3">
                  <p:embed/>
                </p:oleObj>
              </mc:Choice>
              <mc:Fallback>
                <p:oleObj r:id="rId11" imgW="18415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51840" y="3802380"/>
                        <a:ext cx="4571365" cy="10718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33770" y="3930015"/>
          <a:ext cx="4813935" cy="1003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r:id="rId13" imgW="2070100" imgH="431800" progId="Equation.KSEE3">
                  <p:embed/>
                </p:oleObj>
              </mc:Choice>
              <mc:Fallback>
                <p:oleObj r:id="rId13" imgW="20701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33770" y="3930015"/>
                        <a:ext cx="4813935" cy="10039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1840" y="4972685"/>
          <a:ext cx="327914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15" imgW="1422400" imgH="444500" progId="Equation.KSEE3">
                  <p:embed/>
                </p:oleObj>
              </mc:Choice>
              <mc:Fallback>
                <p:oleObj r:id="rId15" imgW="14224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51840" y="4972685"/>
                        <a:ext cx="3279140" cy="10255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35370" y="5261610"/>
          <a:ext cx="2731770" cy="53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r:id="rId17" imgW="1168400" imgH="228600" progId="Equation.KSEE3">
                  <p:embed/>
                </p:oleObj>
              </mc:Choice>
              <mc:Fallback>
                <p:oleObj r:id="rId17" imgW="1168400" imgH="2286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35370" y="5261610"/>
                        <a:ext cx="2731770" cy="5346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4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8195310" y="3920490"/>
            <a:ext cx="1158240" cy="8978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3655" y="29845"/>
            <a:ext cx="6989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zh-CN" sz="2800" b="1">
                <a:latin typeface="楷体_GB2312" panose="02010609030101010101" charset="-122"/>
                <a:ea typeface="楷体_GB2312" panose="02010609030101010101" charset="-122"/>
              </a:rPr>
              <a:t>三 正态分布总体下统计量的常用分布</a:t>
            </a:r>
          </a:p>
        </p:txBody>
      </p:sp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209040" y="551815"/>
          <a:ext cx="3711575" cy="116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r:id="rId3" imgW="1422400" imgH="444500" progId="Equation.KSEE3">
                  <p:embed/>
                </p:oleObj>
              </mc:Choice>
              <mc:Fallback>
                <p:oleObj r:id="rId3" imgW="14224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9040" y="551815"/>
                        <a:ext cx="3711575" cy="11607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947420" y="1712595"/>
            <a:ext cx="2779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关于（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</a:rPr>
              <a:t>5)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的证明</a:t>
            </a:r>
          </a:p>
        </p:txBody>
      </p:sp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98845" y="2224405"/>
          <a:ext cx="3340735" cy="1103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r:id="rId5" imgW="1346200" imgH="444500" progId="Equation.KSEE3">
                  <p:embed/>
                </p:oleObj>
              </mc:Choice>
              <mc:Fallback>
                <p:oleObj r:id="rId5" imgW="13462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98845" y="2224405"/>
                        <a:ext cx="3340735" cy="11036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0710" y="2292350"/>
          <a:ext cx="3856990" cy="1023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r:id="rId7" imgW="1625600" imgH="431800" progId="Equation.KSEE3">
                  <p:embed/>
                </p:oleObj>
              </mc:Choice>
              <mc:Fallback>
                <p:oleObj r:id="rId7" imgW="16256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0710" y="2292350"/>
                        <a:ext cx="3856990" cy="1023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0410" y="3522980"/>
          <a:ext cx="3613150" cy="92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r:id="rId9" imgW="1676400" imgH="431800" progId="Equation.KSEE3">
                  <p:embed/>
                </p:oleObj>
              </mc:Choice>
              <mc:Fallback>
                <p:oleObj r:id="rId9" imgW="1676400" imgH="431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0410" y="3522980"/>
                        <a:ext cx="3613150" cy="929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0410" y="4769803"/>
          <a:ext cx="3865245" cy="1362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r:id="rId11" imgW="1943100" imgH="685800" progId="Equation.KSEE3">
                  <p:embed/>
                </p:oleObj>
              </mc:Choice>
              <mc:Fallback>
                <p:oleObj r:id="rId11" imgW="1943100" imgH="685800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40410" y="4769803"/>
                        <a:ext cx="3865245" cy="1362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79490" y="3718243"/>
          <a:ext cx="1456690" cy="891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r:id="rId13" imgW="685800" imgH="419100" progId="Equation.KSEE3">
                  <p:embed/>
                </p:oleObj>
              </mc:Choice>
              <mc:Fallback>
                <p:oleObj r:id="rId13" imgW="685800" imgH="4191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79490" y="3718243"/>
                        <a:ext cx="1456690" cy="891540"/>
                      </a:xfrm>
                      <a:prstGeom prst="rect">
                        <a:avLst/>
                      </a:prstGeom>
                      <a:ln>
                        <a:gradFill>
                          <a:gsLst>
                            <a:gs pos="0">
                              <a:srgbClr val="E30000"/>
                            </a:gs>
                            <a:gs pos="100000">
                              <a:srgbClr val="760303"/>
                            </a:gs>
                          </a:gsLst>
                        </a:gra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44921" y="5000625"/>
          <a:ext cx="2830830" cy="944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r:id="rId15" imgW="1333500" imgH="444500" progId="Equation.KSEE3">
                  <p:embed/>
                </p:oleObj>
              </mc:Choice>
              <mc:Fallback>
                <p:oleObj r:id="rId15" imgW="1333500" imgH="4445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44921" y="5000625"/>
                        <a:ext cx="2830830" cy="9442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连接符 26"/>
          <p:cNvCxnSpPr/>
          <p:nvPr/>
        </p:nvCxnSpPr>
        <p:spPr>
          <a:xfrm>
            <a:off x="5168900" y="2414905"/>
            <a:ext cx="14605" cy="3851910"/>
          </a:xfrm>
          <a:prstGeom prst="line">
            <a:avLst/>
          </a:prstGeom>
          <a:ln w="34925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28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96213" y="3771583"/>
          <a:ext cx="2723515" cy="998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4" r:id="rId17" imgW="1282700" imgH="469900" progId="Equation.KSEE3">
                  <p:embed/>
                </p:oleObj>
              </mc:Choice>
              <mc:Fallback>
                <p:oleObj r:id="rId17" imgW="1282700" imgH="469900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796213" y="3771583"/>
                        <a:ext cx="2723515" cy="998220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连接符 29"/>
          <p:cNvCxnSpPr/>
          <p:nvPr/>
        </p:nvCxnSpPr>
        <p:spPr>
          <a:xfrm flipH="1">
            <a:off x="7543165" y="3486150"/>
            <a:ext cx="246380" cy="1448435"/>
          </a:xfrm>
          <a:prstGeom prst="line">
            <a:avLst/>
          </a:prstGeom>
          <a:ln w="28575" cmpd="sng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V="1">
            <a:off x="6428740" y="2979420"/>
            <a:ext cx="1766570" cy="72390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982595" y="4373880"/>
            <a:ext cx="5212715" cy="1570990"/>
          </a:xfrm>
          <a:prstGeom prst="straightConnector1">
            <a:avLst/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圆角矩形 51"/>
          <p:cNvSpPr/>
          <p:nvPr/>
        </p:nvSpPr>
        <p:spPr>
          <a:xfrm>
            <a:off x="234950" y="4599305"/>
            <a:ext cx="11800840" cy="178117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圆角矩形 50"/>
          <p:cNvSpPr/>
          <p:nvPr/>
        </p:nvSpPr>
        <p:spPr>
          <a:xfrm>
            <a:off x="216535" y="1155065"/>
            <a:ext cx="11757660" cy="337375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409315" y="102870"/>
            <a:ext cx="29444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点估计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03555" y="581025"/>
            <a:ext cx="44742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</a:rPr>
              <a:t>一  </a:t>
            </a:r>
            <a:r>
              <a:rPr lang="zh-CN" altLang="en-US" sz="28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rPr>
              <a:t>点估计的基本思想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34950" y="1271270"/>
            <a:ext cx="1128712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charset="-122"/>
                <a:ea typeface="黑体" panose="02010609060101010101" charset="-122"/>
              </a:rPr>
              <a:t>  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设总体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的分布函数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      已知，也就是知道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的分布类型，但其中的  是未知参数。例如我们已经知道某一个地区的人口身高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服从正态分布，即是           ，但是其平均身高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 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和方差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不知道。我们就要从总体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X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中抽取一部分样本            出来，由这些样本构造适当的统计量                 来估计总体参数   ，以  的观察值</a:t>
            </a:r>
          </a:p>
          <a:p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             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作为总体参数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 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的估计值，（给出一组样本观测值，就可以得到总体参数  的估计值）这种估称为对未知参数的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点估计</a:t>
            </a: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99840" y="1270635"/>
          <a:ext cx="1254760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r:id="rId3" imgW="520700" imgH="203200" progId="Equation.KSEE3">
                  <p:embed/>
                </p:oleObj>
              </mc:Choice>
              <mc:Fallback>
                <p:oleObj r:id="rId3" imgW="520700" imgH="2032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9840" y="1270635"/>
                        <a:ext cx="1254760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72160" y="1760855"/>
          <a:ext cx="34607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r:id="rId5" imgW="139700" imgH="177165" progId="Equation.KSEE3">
                  <p:embed/>
                </p:oleObj>
              </mc:Choice>
              <mc:Fallback>
                <p:oleObj r:id="rId5" imgW="1397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72160" y="1760855"/>
                        <a:ext cx="34607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67560" y="2124710"/>
          <a:ext cx="1985645" cy="48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7" imgW="927100" imgH="228600" progId="Equation.KSEE3">
                  <p:embed/>
                </p:oleObj>
              </mc:Choice>
              <mc:Fallback>
                <p:oleObj r:id="rId7" imgW="927100" imgH="2286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67560" y="2124710"/>
                        <a:ext cx="1985645" cy="489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97120" y="2576830"/>
          <a:ext cx="1976755" cy="51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9" imgW="876300" imgH="228600" progId="Equation.KSEE3">
                  <p:embed/>
                </p:oleObj>
              </mc:Choice>
              <mc:Fallback>
                <p:oleObj r:id="rId9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97120" y="2576830"/>
                        <a:ext cx="1976755" cy="515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84350" y="2978150"/>
          <a:ext cx="2847975" cy="553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r:id="rId11" imgW="1308100" imgH="254000" progId="Equation.KSEE3">
                  <p:embed/>
                </p:oleObj>
              </mc:Choice>
              <mc:Fallback>
                <p:oleObj r:id="rId11" imgW="13081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84350" y="2978150"/>
                        <a:ext cx="2847975" cy="553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34250" y="2952115"/>
          <a:ext cx="4032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r:id="rId13" imgW="139700" imgH="177165" progId="Equation.KSEE3">
                  <p:embed/>
                </p:oleObj>
              </mc:Choice>
              <mc:Fallback>
                <p:oleObj r:id="rId13" imgW="1397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334250" y="2952115"/>
                        <a:ext cx="403225" cy="51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75040" y="2927985"/>
          <a:ext cx="389890" cy="60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6" r:id="rId14" imgW="139700" imgH="215900" progId="Equation.KSEE3">
                  <p:embed/>
                </p:oleObj>
              </mc:Choice>
              <mc:Fallback>
                <p:oleObj r:id="rId14" imgW="139700" imgH="2159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575040" y="2927985"/>
                        <a:ext cx="389890" cy="60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6535" y="3282315"/>
          <a:ext cx="3176905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" r:id="rId16" imgW="1244600" imgH="254000" progId="Equation.KSEE3">
                  <p:embed/>
                </p:oleObj>
              </mc:Choice>
              <mc:Fallback>
                <p:oleObj r:id="rId16" imgW="12446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6535" y="3282315"/>
                        <a:ext cx="3176905" cy="64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21325" y="3463290"/>
          <a:ext cx="34607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8" r:id="rId18" imgW="139700" imgH="177165" progId="Equation.KSEE3">
                  <p:embed/>
                </p:oleObj>
              </mc:Choice>
              <mc:Fallback>
                <p:oleObj r:id="rId18" imgW="1397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21325" y="3463290"/>
                        <a:ext cx="34607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216535" y="4749165"/>
            <a:ext cx="1147000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       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我们称               为  的估计量。              </a:t>
            </a:r>
            <a:r>
              <a:rPr lang="en-US" altLang="zh-CN" sz="2800" b="1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为   的估计值，我们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最关键的就是找到适当的方法构造统计量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                ，其方法也很多，目前用得最多的方法就是</a:t>
            </a:r>
            <a:r>
              <a:rPr lang="zh-CN" altLang="en-US" sz="2800" b="1">
                <a:solidFill>
                  <a:srgbClr val="C00000"/>
                </a:solidFill>
                <a:latin typeface="楷体_GB2312" panose="02010609030101010101" charset="-122"/>
                <a:ea typeface="楷体_GB2312" panose="02010609030101010101" charset="-122"/>
              </a:rPr>
              <a:t>矩估计法和极大似然估计法</a:t>
            </a:r>
            <a:r>
              <a:rPr lang="zh-CN" altLang="en-US" sz="2800" b="1">
                <a:latin typeface="楷体_GB2312" panose="02010609030101010101" charset="-122"/>
                <a:ea typeface="楷体_GB2312" panose="02010609030101010101" charset="-122"/>
              </a:rPr>
              <a:t>。</a:t>
            </a:r>
          </a:p>
        </p:txBody>
      </p:sp>
      <p:graphicFrame>
        <p:nvGraphicFramePr>
          <p:cNvPr id="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99285" y="4749165"/>
          <a:ext cx="2668905" cy="518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9" r:id="rId19" imgW="1308100" imgH="254000" progId="Equation.KSEE3">
                  <p:embed/>
                </p:oleObj>
              </mc:Choice>
              <mc:Fallback>
                <p:oleObj r:id="rId19" imgW="13081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99285" y="4749165"/>
                        <a:ext cx="2668905" cy="518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97120" y="4749165"/>
          <a:ext cx="34607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r:id="rId20" imgW="139700" imgH="177165" progId="Equation.KSEE3">
                  <p:embed/>
                </p:oleObj>
              </mc:Choice>
              <mc:Fallback>
                <p:oleObj r:id="rId20" imgW="1397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97120" y="4749165"/>
                        <a:ext cx="34607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81590" y="4789170"/>
          <a:ext cx="34607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1" r:id="rId21" imgW="139700" imgH="177165" progId="Equation.KSEE3">
                  <p:embed/>
                </p:oleObj>
              </mc:Choice>
              <mc:Fallback>
                <p:oleObj r:id="rId21" imgW="1397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181590" y="4789170"/>
                        <a:ext cx="34607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10705" y="4749165"/>
          <a:ext cx="2819400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r:id="rId22" imgW="1244600" imgH="254000" progId="Equation.KSEE3">
                  <p:embed/>
                </p:oleObj>
              </mc:Choice>
              <mc:Fallback>
                <p:oleObj r:id="rId22" imgW="12446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910705" y="4749165"/>
                        <a:ext cx="2819400" cy="575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75040" y="5163820"/>
          <a:ext cx="2851150" cy="55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r:id="rId24" imgW="1308100" imgH="254000" progId="Equation.KSEE3">
                  <p:embed/>
                </p:oleObj>
              </mc:Choice>
              <mc:Fallback>
                <p:oleObj r:id="rId24" imgW="1308100" imgH="2540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75040" y="5163820"/>
                        <a:ext cx="2851150" cy="55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13750" y="2063115"/>
          <a:ext cx="551180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25" imgW="203200" imgH="203200" progId="Equation.KSEE3">
                  <p:embed/>
                </p:oleObj>
              </mc:Choice>
              <mc:Fallback>
                <p:oleObj r:id="rId25" imgW="203200" imgH="203200" progId="Equation.KSEE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13750" y="2063115"/>
                        <a:ext cx="551180" cy="551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/>
          <p:nvPr/>
        </p:nvGraphicFramePr>
        <p:xfrm>
          <a:off x="6910705" y="2199640"/>
          <a:ext cx="61595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27" imgW="152400" imgH="165100" progId="Equation.DSMT4">
                  <p:embed/>
                </p:oleObj>
              </mc:Choice>
              <mc:Fallback>
                <p:oleObj r:id="rId27" imgW="152400" imgH="165100" progId="Equation.DSMT4">
                  <p:embed/>
                  <p:pic>
                    <p:nvPicPr>
                      <p:cNvPr id="0" name="图片 4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10705" y="2199640"/>
                        <a:ext cx="615950" cy="434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80765" y="3895725"/>
          <a:ext cx="34607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r:id="rId29" imgW="139700" imgH="177165" progId="Equation.KSEE3">
                  <p:embed/>
                </p:oleObj>
              </mc:Choice>
              <mc:Fallback>
                <p:oleObj r:id="rId29" imgW="139700" imgH="177165" progId="Equation.KSEE3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80765" y="3895725"/>
                        <a:ext cx="34607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bldLvl="0" animBg="1"/>
      <p:bldP spid="51" grpId="0" bldLvl="0" animBg="1"/>
      <p:bldP spid="3" grpId="0"/>
      <p:bldP spid="4" grpId="0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1437</Words>
  <Application>Microsoft Office PowerPoint</Application>
  <PresentationFormat>宽屏</PresentationFormat>
  <Paragraphs>87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黑体</vt:lpstr>
      <vt:lpstr>楷体</vt:lpstr>
      <vt:lpstr>楷体_GB2312</vt:lpstr>
      <vt:lpstr>宋体</vt:lpstr>
      <vt:lpstr>Arial</vt:lpstr>
      <vt:lpstr>Calibri</vt:lpstr>
      <vt:lpstr>Calibri Light</vt:lpstr>
      <vt:lpstr>Office 主题</vt:lpstr>
      <vt:lpstr>Equation.KSEE3</vt:lpstr>
      <vt:lpstr>MathType 5.0 Equation</vt:lpstr>
      <vt:lpstr>概率统计  随机抽样，点估计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SWPU</cp:lastModifiedBy>
  <cp:revision>87</cp:revision>
  <dcterms:created xsi:type="dcterms:W3CDTF">2016-02-20T01:06:00Z</dcterms:created>
  <dcterms:modified xsi:type="dcterms:W3CDTF">2022-04-11T02:17:29Z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959EAE981D6F415EBABCDBAF54E38FF7</vt:lpwstr>
  </property>
</Properties>
</file>