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89" r:id="rId4"/>
    <p:sldId id="282" r:id="rId5"/>
    <p:sldId id="290" r:id="rId6"/>
    <p:sldId id="283" r:id="rId7"/>
    <p:sldId id="291" r:id="rId8"/>
    <p:sldId id="284" r:id="rId9"/>
    <p:sldId id="285" r:id="rId10"/>
    <p:sldId id="286" r:id="rId11"/>
    <p:sldId id="287" r:id="rId12"/>
    <p:sldId id="28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27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09"/>
        <p:guide pos="2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18" Type="http://schemas.openxmlformats.org/officeDocument/2006/relationships/image" Target="../media/image99.wmf"/><Relationship Id="rId3" Type="http://schemas.openxmlformats.org/officeDocument/2006/relationships/image" Target="../media/image71.wmf"/><Relationship Id="rId21" Type="http://schemas.openxmlformats.org/officeDocument/2006/relationships/image" Target="../media/image102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17" Type="http://schemas.openxmlformats.org/officeDocument/2006/relationships/image" Target="../media/image98.wmf"/><Relationship Id="rId2" Type="http://schemas.openxmlformats.org/officeDocument/2006/relationships/image" Target="../media/image84.wmf"/><Relationship Id="rId16" Type="http://schemas.openxmlformats.org/officeDocument/2006/relationships/image" Target="../media/image97.wmf"/><Relationship Id="rId20" Type="http://schemas.openxmlformats.org/officeDocument/2006/relationships/image" Target="../media/image101.w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19" Type="http://schemas.openxmlformats.org/officeDocument/2006/relationships/image" Target="../media/image100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Relationship Id="rId22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67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10" Type="http://schemas.openxmlformats.org/officeDocument/2006/relationships/image" Target="../media/image82.wmf"/><Relationship Id="rId4" Type="http://schemas.openxmlformats.org/officeDocument/2006/relationships/image" Target="../media/image106.wmf"/><Relationship Id="rId9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19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16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1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15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15.wmf"/><Relationship Id="rId7" Type="http://schemas.openxmlformats.org/officeDocument/2006/relationships/image" Target="../media/image62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6" Type="http://schemas.openxmlformats.org/officeDocument/2006/relationships/image" Target="../media/image82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5" Type="http://schemas.openxmlformats.org/officeDocument/2006/relationships/image" Target="../media/image8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67D4-2362-4772-8974-083076A1370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" Type="http://schemas.openxmlformats.org/officeDocument/2006/relationships/oleObject" Target="../embeddings/oleObject82.bin"/><Relationship Id="rId21" Type="http://schemas.openxmlformats.org/officeDocument/2006/relationships/image" Target="../media/image75.wmf"/><Relationship Id="rId34" Type="http://schemas.openxmlformats.org/officeDocument/2006/relationships/oleObject" Target="../embeddings/oleObject98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1.wmf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33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7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6.bin"/><Relationship Id="rId24" Type="http://schemas.openxmlformats.org/officeDocument/2006/relationships/oleObject" Target="../embeddings/oleObject93.bin"/><Relationship Id="rId32" Type="http://schemas.openxmlformats.org/officeDocument/2006/relationships/oleObject" Target="../embeddings/oleObject97.bin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95.bin"/><Relationship Id="rId36" Type="http://schemas.openxmlformats.org/officeDocument/2006/relationships/image" Target="../media/image82.wmf"/><Relationship Id="rId10" Type="http://schemas.openxmlformats.org/officeDocument/2006/relationships/image" Target="../media/image70.wmf"/><Relationship Id="rId19" Type="http://schemas.openxmlformats.org/officeDocument/2006/relationships/image" Target="../media/image74.wmf"/><Relationship Id="rId31" Type="http://schemas.openxmlformats.org/officeDocument/2006/relationships/image" Target="../media/image8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96.bin"/><Relationship Id="rId35" Type="http://schemas.openxmlformats.org/officeDocument/2006/relationships/oleObject" Target="../embeddings/oleObject99.bin"/><Relationship Id="rId8" Type="http://schemas.openxmlformats.org/officeDocument/2006/relationships/image" Target="../media/image69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1.bin"/><Relationship Id="rId39" Type="http://schemas.openxmlformats.org/officeDocument/2006/relationships/image" Target="../media/image99.wmf"/><Relationship Id="rId21" Type="http://schemas.openxmlformats.org/officeDocument/2006/relationships/image" Target="../media/image90.wmf"/><Relationship Id="rId34" Type="http://schemas.openxmlformats.org/officeDocument/2006/relationships/oleObject" Target="../embeddings/oleObject115.bin"/><Relationship Id="rId42" Type="http://schemas.openxmlformats.org/officeDocument/2006/relationships/oleObject" Target="../embeddings/oleObject119.bin"/><Relationship Id="rId47" Type="http://schemas.openxmlformats.org/officeDocument/2006/relationships/image" Target="../media/image103.wmf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9" Type="http://schemas.openxmlformats.org/officeDocument/2006/relationships/image" Target="../media/image94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110.bin"/><Relationship Id="rId32" Type="http://schemas.openxmlformats.org/officeDocument/2006/relationships/oleObject" Target="../embeddings/oleObject114.bin"/><Relationship Id="rId37" Type="http://schemas.openxmlformats.org/officeDocument/2006/relationships/image" Target="../media/image98.wmf"/><Relationship Id="rId40" Type="http://schemas.openxmlformats.org/officeDocument/2006/relationships/oleObject" Target="../embeddings/oleObject118.bin"/><Relationship Id="rId45" Type="http://schemas.openxmlformats.org/officeDocument/2006/relationships/image" Target="../media/image102.wmf"/><Relationship Id="rId5" Type="http://schemas.openxmlformats.org/officeDocument/2006/relationships/image" Target="../media/image83.wmf"/><Relationship Id="rId15" Type="http://schemas.openxmlformats.org/officeDocument/2006/relationships/image" Target="../media/image87.wmf"/><Relationship Id="rId23" Type="http://schemas.openxmlformats.org/officeDocument/2006/relationships/image" Target="../media/image91.wmf"/><Relationship Id="rId28" Type="http://schemas.openxmlformats.org/officeDocument/2006/relationships/oleObject" Target="../embeddings/oleObject112.bin"/><Relationship Id="rId36" Type="http://schemas.openxmlformats.org/officeDocument/2006/relationships/oleObject" Target="../embeddings/oleObject116.bin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89.wmf"/><Relationship Id="rId31" Type="http://schemas.openxmlformats.org/officeDocument/2006/relationships/image" Target="../media/image95.wmf"/><Relationship Id="rId44" Type="http://schemas.openxmlformats.org/officeDocument/2006/relationships/oleObject" Target="../embeddings/oleObject120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Relationship Id="rId27" Type="http://schemas.openxmlformats.org/officeDocument/2006/relationships/image" Target="../media/image93.wmf"/><Relationship Id="rId30" Type="http://schemas.openxmlformats.org/officeDocument/2006/relationships/oleObject" Target="../embeddings/oleObject113.bin"/><Relationship Id="rId35" Type="http://schemas.openxmlformats.org/officeDocument/2006/relationships/image" Target="../media/image97.wmf"/><Relationship Id="rId43" Type="http://schemas.openxmlformats.org/officeDocument/2006/relationships/image" Target="../media/image101.wmf"/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5.xml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88.wmf"/><Relationship Id="rId25" Type="http://schemas.openxmlformats.org/officeDocument/2006/relationships/image" Target="../media/image92.wmf"/><Relationship Id="rId33" Type="http://schemas.openxmlformats.org/officeDocument/2006/relationships/image" Target="../media/image96.wmf"/><Relationship Id="rId38" Type="http://schemas.openxmlformats.org/officeDocument/2006/relationships/oleObject" Target="../embeddings/oleObject117.bin"/><Relationship Id="rId46" Type="http://schemas.openxmlformats.org/officeDocument/2006/relationships/oleObject" Target="../embeddings/oleObject121.bin"/><Relationship Id="rId20" Type="http://schemas.openxmlformats.org/officeDocument/2006/relationships/oleObject" Target="../embeddings/oleObject108.bin"/><Relationship Id="rId41" Type="http://schemas.openxmlformats.org/officeDocument/2006/relationships/image" Target="../media/image10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27.bin"/><Relationship Id="rId18" Type="http://schemas.openxmlformats.org/officeDocument/2006/relationships/oleObject" Target="../embeddings/oleObject130.bin"/><Relationship Id="rId3" Type="http://schemas.openxmlformats.org/officeDocument/2006/relationships/oleObject" Target="../embeddings/oleObject122.bin"/><Relationship Id="rId21" Type="http://schemas.openxmlformats.org/officeDocument/2006/relationships/image" Target="../media/image72.wmf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07.wmf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image" Target="../media/image108.wmf"/><Relationship Id="rId23" Type="http://schemas.openxmlformats.org/officeDocument/2006/relationships/image" Target="../media/image82.wmf"/><Relationship Id="rId10" Type="http://schemas.openxmlformats.org/officeDocument/2006/relationships/image" Target="../media/image106.wmf"/><Relationship Id="rId19" Type="http://schemas.openxmlformats.org/officeDocument/2006/relationships/image" Target="../media/image11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125.bin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Relationship Id="rId22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9.wmf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9.wmf"/><Relationship Id="rId25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31.bin"/><Relationship Id="rId32" Type="http://schemas.openxmlformats.org/officeDocument/2006/relationships/image" Target="../media/image2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33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0.wmf"/><Relationship Id="rId31" Type="http://schemas.openxmlformats.org/officeDocument/2006/relationships/oleObject" Target="../embeddings/oleObject35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9.wmf"/><Relationship Id="rId5" Type="http://schemas.openxmlformats.org/officeDocument/2006/relationships/image" Target="../media/image19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4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41.wmf"/><Relationship Id="rId7" Type="http://schemas.openxmlformats.org/officeDocument/2006/relationships/image" Target="../media/image44.png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53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0.wmf"/><Relationship Id="rId4" Type="http://schemas.openxmlformats.org/officeDocument/2006/relationships/image" Target="../media/image33.wmf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77.bin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64.wmf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62.wmf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11" Type="http://schemas.openxmlformats.org/officeDocument/2006/relationships/image" Target="../media/image59.wmf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61.wmf"/><Relationship Id="rId23" Type="http://schemas.openxmlformats.org/officeDocument/2006/relationships/oleObject" Target="../embeddings/oleObject80.bin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01608" cy="6048672"/>
          </a:xfrm>
        </p:spPr>
        <p:txBody>
          <a:bodyPr/>
          <a:lstStyle/>
          <a:p>
            <a:r>
              <a:rPr lang="zh-CN" altLang="zh-CN" sz="6000" dirty="0"/>
              <a:t>概率统计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极</a:t>
            </a:r>
            <a:r>
              <a:rPr lang="zh-CN" altLang="en-US" dirty="0" smtClean="0"/>
              <a:t>大似然估计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en-US" sz="2400" dirty="0" smtClean="0"/>
              <a:t>西南石油大学理学院蒋尚武</a:t>
            </a:r>
            <a:br>
              <a:rPr lang="zh-CN" altLang="en-US" sz="2400" dirty="0" smtClean="0"/>
            </a:br>
            <a:endParaRPr lang="zh-CN" altLang="en-US" sz="2400" dirty="0" smtClean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0" y="5810885"/>
            <a:ext cx="5688330" cy="86423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8605" y="2448560"/>
            <a:ext cx="8785225" cy="86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750" y="0"/>
            <a:ext cx="494220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三 估计量的评选标准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9750" y="372745"/>
            <a:ext cx="242760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1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无偏性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425" y="836930"/>
            <a:ext cx="8946515" cy="82994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若                且       则称              为 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无偏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估计量。反之       则称              是的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有偏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估计量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.</a:t>
            </a:r>
          </a:p>
        </p:txBody>
      </p: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5695" y="836295"/>
          <a:ext cx="238379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r:id="rId3" imgW="1308100" imgH="254000" progId="Equation.KSEE3">
                  <p:embed/>
                </p:oleObj>
              </mc:Choice>
              <mc:Fallback>
                <p:oleObj r:id="rId3" imgW="13081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95" y="836295"/>
                        <a:ext cx="238379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24300" y="836930"/>
          <a:ext cx="96837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r:id="rId5" imgW="508000" imgH="215900" progId="Equation.KSEE3">
                  <p:embed/>
                </p:oleObj>
              </mc:Choice>
              <mc:Fallback>
                <p:oleObj r:id="rId5" imgW="5080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4300" y="836930"/>
                        <a:ext cx="968375" cy="41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57246"/>
              </p:ext>
            </p:extLst>
          </p:nvPr>
        </p:nvGraphicFramePr>
        <p:xfrm>
          <a:off x="2307590" y="1225868"/>
          <a:ext cx="1061720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r:id="rId7" imgW="508000" imgH="215900" progId="Equation.KSEE3">
                  <p:embed/>
                </p:oleObj>
              </mc:Choice>
              <mc:Fallback>
                <p:oleObj r:id="rId7" imgW="5080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7590" y="1225868"/>
                        <a:ext cx="1061720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98795" y="816610"/>
          <a:ext cx="212852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r:id="rId9" imgW="1117600" imgH="254000" progId="Equation.KSEE3">
                  <p:embed/>
                </p:oleObj>
              </mc:Choice>
              <mc:Fallback>
                <p:oleObj r:id="rId9" imgW="11176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98795" y="816610"/>
                        <a:ext cx="2128520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90840" y="850900"/>
          <a:ext cx="33655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r:id="rId11" imgW="139700" imgH="177165" progId="Equation.KSEE3">
                  <p:embed/>
                </p:oleObj>
              </mc:Choice>
              <mc:Fallback>
                <p:oleObj r:id="rId11" imgW="1397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90840" y="850900"/>
                        <a:ext cx="33655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750581"/>
              </p:ext>
            </p:extLst>
          </p:nvPr>
        </p:nvGraphicFramePr>
        <p:xfrm>
          <a:off x="4052570" y="1177607"/>
          <a:ext cx="220726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r:id="rId13" imgW="1117600" imgH="254000" progId="Equation.KSEE3">
                  <p:embed/>
                </p:oleObj>
              </mc:Choice>
              <mc:Fallback>
                <p:oleObj r:id="rId13" imgW="11176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2570" y="1177607"/>
                        <a:ext cx="220726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5560" y="1829435"/>
            <a:ext cx="87661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6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试证                    是总体方差   的无偏估计。</a:t>
            </a:r>
          </a:p>
        </p:txBody>
      </p: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5785" y="1628775"/>
          <a:ext cx="300545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r:id="rId14" imgW="1511300" imgH="431800" progId="Equation.KSEE3">
                  <p:embed/>
                </p:oleObj>
              </mc:Choice>
              <mc:Fallback>
                <p:oleObj r:id="rId14" imgW="15113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5785" y="1628775"/>
                        <a:ext cx="3005455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44615" y="1825625"/>
          <a:ext cx="436245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r:id="rId16" imgW="203200" imgH="203200" progId="Equation.KSEE3">
                  <p:embed/>
                </p:oleObj>
              </mc:Choice>
              <mc:Fallback>
                <p:oleObj r:id="rId16" imgW="2032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44615" y="1825625"/>
                        <a:ext cx="436245" cy="43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67360" y="2679700"/>
            <a:ext cx="13074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证明</a:t>
            </a:r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1595" y="2493010"/>
          <a:ext cx="325818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r:id="rId18" imgW="1638300" imgH="431800" progId="Equation.KSEE3">
                  <p:embed/>
                </p:oleObj>
              </mc:Choice>
              <mc:Fallback>
                <p:oleObj r:id="rId18" imgW="16383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31595" y="2493010"/>
                        <a:ext cx="3258185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72000" y="2446020"/>
          <a:ext cx="376364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r:id="rId20" imgW="1892300" imgH="431800" progId="Equation.KSEE3">
                  <p:embed/>
                </p:oleObj>
              </mc:Choice>
              <mc:Fallback>
                <p:oleObj r:id="rId20" imgW="18923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72000" y="2446020"/>
                        <a:ext cx="3763645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32045" y="3285490"/>
          <a:ext cx="290449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r:id="rId22" imgW="1459865" imgH="431800" progId="Equation.KSEE3">
                  <p:embed/>
                </p:oleObj>
              </mc:Choice>
              <mc:Fallback>
                <p:oleObj r:id="rId22" imgW="1459865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32045" y="3285490"/>
                        <a:ext cx="290449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7995" y="4152265"/>
          <a:ext cx="419481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r:id="rId24" imgW="2108200" imgH="431800" progId="Equation.KSEE3">
                  <p:embed/>
                </p:oleObj>
              </mc:Choice>
              <mc:Fallback>
                <p:oleObj r:id="rId24" imgW="21082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7995" y="4152265"/>
                        <a:ext cx="4194810" cy="857885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0" y="4942205"/>
          <a:ext cx="588835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r:id="rId26" imgW="2959100" imgH="431800" progId="Equation.KSEE3">
                  <p:embed/>
                </p:oleObj>
              </mc:Choice>
              <mc:Fallback>
                <p:oleObj r:id="rId26" imgW="2959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0" y="4942205"/>
                        <a:ext cx="5888355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560" y="5733415"/>
          <a:ext cx="4585970" cy="90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r:id="rId28" imgW="2247900" imgH="444500" progId="Equation.KSEE3">
                  <p:embed/>
                </p:oleObj>
              </mc:Choice>
              <mc:Fallback>
                <p:oleObj r:id="rId28" imgW="2247900" imgH="4445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560" y="5733415"/>
                        <a:ext cx="4585970" cy="90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72000" y="5858510"/>
          <a:ext cx="82677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r:id="rId30" imgW="330200" imgH="203200" progId="Equation.KSEE3">
                  <p:embed/>
                </p:oleObj>
              </mc:Choice>
              <mc:Fallback>
                <p:oleObj r:id="rId30" imgW="3302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572000" y="5858510"/>
                        <a:ext cx="826770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8170" y="3285490"/>
          <a:ext cx="429450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r:id="rId32" imgW="2159000" imgH="431800" progId="Equation.KSEE3">
                  <p:embed/>
                </p:oleObj>
              </mc:Choice>
              <mc:Fallback>
                <p:oleObj r:id="rId32" imgW="21590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98170" y="3285490"/>
                        <a:ext cx="4294505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5724525" y="4437380"/>
            <a:ext cx="3329305" cy="2306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注：              </a:t>
            </a:r>
          </a:p>
          <a:p>
            <a:endParaRPr lang="zh-CN" altLang="en-US" sz="2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是   的估计量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前面证明过是矩估计量，也看出是极大似然估计量，但是是有偏估计量</a:t>
            </a:r>
          </a:p>
        </p:txBody>
      </p:sp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66485" y="5166995"/>
          <a:ext cx="436245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r:id="rId34" imgW="203200" imgH="203200" progId="Equation.KSEE3">
                  <p:embed/>
                </p:oleObj>
              </mc:Choice>
              <mc:Fallback>
                <p:oleObj r:id="rId34" imgW="2032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66485" y="5166995"/>
                        <a:ext cx="436245" cy="43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00470" y="4293235"/>
          <a:ext cx="234950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r:id="rId35" imgW="1346200" imgH="431800" progId="Equation.KSEE3">
                  <p:embed/>
                </p:oleObj>
              </mc:Choice>
              <mc:Fallback>
                <p:oleObj r:id="rId35" imgW="13462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300470" y="4293235"/>
                        <a:ext cx="234950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bldLvl="0" animBg="1"/>
      <p:bldP spid="3" grpId="0"/>
      <p:bldP spid="4" grpId="0" bldLvl="0" animBg="1"/>
      <p:bldP spid="19" grpId="0"/>
      <p:bldP spid="24" grpId="0"/>
      <p:bldP spid="4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07950" y="1615440"/>
            <a:ext cx="8856980" cy="14401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7950" y="3141345"/>
            <a:ext cx="8928735" cy="12960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79705" y="4797425"/>
            <a:ext cx="8856980" cy="13684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750" y="116840"/>
            <a:ext cx="144970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zh-CN" sz="2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有效性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705" y="614680"/>
            <a:ext cx="8663305" cy="822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若                               均是   的无偏估计量，</a:t>
            </a:r>
          </a:p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且           ，则   比  更有效。</a:t>
            </a:r>
          </a:p>
        </p:txBody>
      </p: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3940" y="568325"/>
          <a:ext cx="2235835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r:id="rId4" imgW="1206500" imgH="254000" progId="Equation.KSEE3">
                  <p:embed/>
                </p:oleObj>
              </mc:Choice>
              <mc:Fallback>
                <p:oleObj r:id="rId4" imgW="12065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940" y="568325"/>
                        <a:ext cx="2235835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91865" y="549275"/>
          <a:ext cx="222885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r:id="rId6" imgW="1155700" imgH="254000" progId="Equation.KSEE3">
                  <p:embed/>
                </p:oleObj>
              </mc:Choice>
              <mc:Fallback>
                <p:oleObj r:id="rId6" imgW="11557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1865" y="549275"/>
                        <a:ext cx="2228850" cy="4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50330" y="609600"/>
          <a:ext cx="361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r:id="rId8" imgW="139700" imgH="177165" progId="Equation.KSEE3">
                  <p:embed/>
                </p:oleObj>
              </mc:Choice>
              <mc:Fallback>
                <p:oleObj r:id="rId8" imgW="1397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50330" y="609600"/>
                        <a:ext cx="3619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505" y="958215"/>
          <a:ext cx="1565910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r:id="rId10" imgW="723900" imgH="241300" progId="Equation.KSEE3">
                  <p:embed/>
                </p:oleObj>
              </mc:Choice>
              <mc:Fallback>
                <p:oleObj r:id="rId10" imgW="7239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505" y="958215"/>
                        <a:ext cx="1565910" cy="52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01315" y="953135"/>
          <a:ext cx="357505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r:id="rId12" imgW="165100" imgH="254000" progId="Equation.KSEE3">
                  <p:embed/>
                </p:oleObj>
              </mc:Choice>
              <mc:Fallback>
                <p:oleObj r:id="rId12" imgW="165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01315" y="953135"/>
                        <a:ext cx="357505" cy="55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64255" y="953135"/>
          <a:ext cx="357505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r:id="rId14" imgW="165100" imgH="254000" progId="Equation.KSEE3">
                  <p:embed/>
                </p:oleObj>
              </mc:Choice>
              <mc:Fallback>
                <p:oleObj r:id="rId14" imgW="165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64255" y="953135"/>
                        <a:ext cx="357505" cy="55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3345" y="1645285"/>
            <a:ext cx="895731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tint val="50000"/>
                        <a:satMod val="300000"/>
                      </a:schemeClr>
                    </a:gs>
                    <a:gs pos="35000">
                      <a:schemeClr val="accent6">
                        <a:tint val="37000"/>
                        <a:satMod val="300000"/>
                      </a:schemeClr>
                    </a:gs>
                    <a:gs pos="100000">
                      <a:schemeClr val="accent6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7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总体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的数学期望是      ，方差是              是 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X</a:t>
            </a:r>
          </a:p>
          <a:p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                                  </a:t>
            </a: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1910" y="1697355"/>
          <a:ext cx="10414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r:id="rId16" imgW="545465" imgH="203200" progId="Equation.KSEE3">
                  <p:embed/>
                </p:oleObj>
              </mc:Choice>
              <mc:Fallback>
                <p:oleObj r:id="rId16" imgW="5454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51910" y="1697355"/>
                        <a:ext cx="10414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40425" y="1645285"/>
          <a:ext cx="113093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r:id="rId18" imgW="596900" imgH="203200" progId="Equation.KSEE3">
                  <p:embed/>
                </p:oleObj>
              </mc:Choice>
              <mc:Fallback>
                <p:oleObj r:id="rId18" imgW="596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40425" y="1645285"/>
                        <a:ext cx="113093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64705" y="1670685"/>
          <a:ext cx="87185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r:id="rId20" imgW="469900" imgH="215900" progId="Equation.KSEE3">
                  <p:embed/>
                </p:oleObj>
              </mc:Choice>
              <mc:Fallback>
                <p:oleObj r:id="rId20" imgW="4699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64705" y="1670685"/>
                        <a:ext cx="87185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45970" y="2021205"/>
          <a:ext cx="1908175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r:id="rId22" imgW="1054100" imgH="405765" progId="Equation.KSEE3">
                  <p:embed/>
                </p:oleObj>
              </mc:Choice>
              <mc:Fallback>
                <p:oleObj r:id="rId22" imgW="10541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45970" y="2021205"/>
                        <a:ext cx="1908175" cy="734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5560" y="2205355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的样本，试证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7315" y="2637155"/>
            <a:ext cx="55397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均是无偏估计量，并确定哪一个更有效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56100" y="2027555"/>
          <a:ext cx="1898650" cy="7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r:id="rId24" imgW="1091565" imgH="405765" progId="Equation.KSEE3">
                  <p:embed/>
                </p:oleObj>
              </mc:Choice>
              <mc:Fallback>
                <p:oleObj r:id="rId24" imgW="1091565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356100" y="2027555"/>
                        <a:ext cx="1898650" cy="70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88760" y="2037080"/>
          <a:ext cx="1841500" cy="68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r:id="rId26" imgW="1091565" imgH="405765" progId="Equation.KSEE3">
                  <p:embed/>
                </p:oleObj>
              </mc:Choice>
              <mc:Fallback>
                <p:oleObj r:id="rId26" imgW="1091565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588760" y="2037080"/>
                        <a:ext cx="1841500" cy="684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67360" y="3213100"/>
            <a:ext cx="10033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证明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9840" y="3052445"/>
          <a:ext cx="3216275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r:id="rId28" imgW="1676400" imgH="405765" progId="Equation.KSEE3">
                  <p:embed/>
                </p:oleObj>
              </mc:Choice>
              <mc:Fallback>
                <p:oleObj r:id="rId28" imgW="16764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59840" y="3052445"/>
                        <a:ext cx="3216275" cy="7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04435" y="3068955"/>
          <a:ext cx="3216275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r:id="rId30" imgW="1676400" imgH="405765" progId="Equation.KSEE3">
                  <p:embed/>
                </p:oleObj>
              </mc:Choice>
              <mc:Fallback>
                <p:oleObj r:id="rId30" imgW="16764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004435" y="3068955"/>
                        <a:ext cx="3216275" cy="7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3720" y="3631565"/>
          <a:ext cx="3216275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r:id="rId32" imgW="1676400" imgH="405765" progId="Equation.KSEE3">
                  <p:embed/>
                </p:oleObj>
              </mc:Choice>
              <mc:Fallback>
                <p:oleObj r:id="rId32" imgW="16764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53720" y="3631565"/>
                        <a:ext cx="3216275" cy="7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605" y="4365625"/>
          <a:ext cx="157861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r:id="rId34" imgW="736600" imgH="228600" progId="Equation.KSEE3">
                  <p:embed/>
                </p:oleObj>
              </mc:Choice>
              <mc:Fallback>
                <p:oleObj r:id="rId34" imgW="7366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95605" y="4365625"/>
                        <a:ext cx="1578610" cy="4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2195830" y="4365625"/>
            <a:ext cx="38760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均是    的无偏估计量。</a:t>
            </a:r>
          </a:p>
        </p:txBody>
      </p:sp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87675" y="4437380"/>
          <a:ext cx="40703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r:id="rId36" imgW="152400" imgH="165100" progId="Equation.KSEE3">
                  <p:embed/>
                </p:oleObj>
              </mc:Choice>
              <mc:Fallback>
                <p:oleObj r:id="rId36" imgW="152400" imgH="1651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987675" y="4437380"/>
                        <a:ext cx="40703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505" y="4797425"/>
          <a:ext cx="3557905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r:id="rId38" imgW="1854200" imgH="405765" progId="Equation.KSEE3">
                  <p:embed/>
                </p:oleObj>
              </mc:Choice>
              <mc:Fallback>
                <p:oleObj r:id="rId38" imgW="18542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11505" y="4797425"/>
                        <a:ext cx="3557905" cy="7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87900" y="4797425"/>
          <a:ext cx="3849370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r:id="rId40" imgW="2005965" imgH="405765" progId="Equation.KSEE3">
                  <p:embed/>
                </p:oleObj>
              </mc:Choice>
              <mc:Fallback>
                <p:oleObj r:id="rId40" imgW="2005965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87900" y="4797425"/>
                        <a:ext cx="3849370" cy="7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505" y="5445760"/>
          <a:ext cx="3582670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r:id="rId42" imgW="1866900" imgH="405765" progId="Equation.KSEE3">
                  <p:embed/>
                </p:oleObj>
              </mc:Choice>
              <mc:Fallback>
                <p:oleObj r:id="rId42" imgW="18669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611505" y="5445760"/>
                        <a:ext cx="3582670" cy="7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3260" y="6237605"/>
          <a:ext cx="250317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r:id="rId44" imgW="1155700" imgH="228600" progId="Equation.KSEE3">
                  <p:embed/>
                </p:oleObj>
              </mc:Choice>
              <mc:Fallback>
                <p:oleObj r:id="rId44" imgW="11557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683260" y="6237605"/>
                        <a:ext cx="250317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43375" y="6021705"/>
          <a:ext cx="2407920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r:id="rId46" imgW="1219200" imgH="405765" progId="Equation.KSEE3">
                  <p:embed/>
                </p:oleObj>
              </mc:Choice>
              <mc:Fallback>
                <p:oleObj r:id="rId46" imgW="12192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143375" y="6021705"/>
                        <a:ext cx="2407920" cy="8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6659880" y="6237605"/>
            <a:ext cx="1241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更有效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8" grpId="0" animBg="1"/>
      <p:bldP spid="5" grpId="0" bldLvl="0" animBg="1"/>
      <p:bldP spid="11" grpId="0" bldLvl="0" animBg="1"/>
      <p:bldP spid="18" grpId="0"/>
      <p:bldP spid="19" grpId="0"/>
      <p:bldP spid="24" grpId="0"/>
      <p:bldP spid="34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360045" y="4190365"/>
            <a:ext cx="8569325" cy="18002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60045" y="3262630"/>
            <a:ext cx="8496935" cy="720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67360" y="662305"/>
            <a:ext cx="7992745" cy="1727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3260" y="1845310"/>
            <a:ext cx="42989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则称  是  的一致估计量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7995" y="116840"/>
            <a:ext cx="2739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  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一致性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7995" y="621030"/>
            <a:ext cx="7343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              ，如果对于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，有</a:t>
            </a:r>
          </a:p>
        </p:txBody>
      </p: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54785" y="624840"/>
          <a:ext cx="2613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3" imgW="1308100" imgH="254000" progId="Equation.KSEE3">
                  <p:embed/>
                </p:oleObj>
              </mc:Choice>
              <mc:Fallback>
                <p:oleObj r:id="rId3" imgW="13081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4785" y="624840"/>
                        <a:ext cx="261302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24525" y="671830"/>
          <a:ext cx="1097280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5" imgW="469900" imgH="177165" progId="Equation.KSEE3">
                  <p:embed/>
                </p:oleObj>
              </mc:Choice>
              <mc:Fallback>
                <p:oleObj r:id="rId5" imgW="4699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4525" y="671830"/>
                        <a:ext cx="1097280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08175" y="1089025"/>
          <a:ext cx="3074035" cy="76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7" imgW="1384300" imgH="342900" progId="Equation.KSEE3">
                  <p:embed/>
                </p:oleObj>
              </mc:Choice>
              <mc:Fallback>
                <p:oleObj r:id="rId7" imgW="1384300" imgH="342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8175" y="1089025"/>
                        <a:ext cx="3074035" cy="761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47495" y="1867535"/>
          <a:ext cx="315595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9" imgW="139700" imgH="215900" progId="Equation.KSEE3">
                  <p:embed/>
                </p:oleObj>
              </mc:Choice>
              <mc:Fallback>
                <p:oleObj r:id="rId9" imgW="1397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495" y="1867535"/>
                        <a:ext cx="315595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95830" y="1954530"/>
          <a:ext cx="31559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11" imgW="139700" imgH="177165" progId="Equation.KSEE3">
                  <p:embed/>
                </p:oleObj>
              </mc:Choice>
              <mc:Fallback>
                <p:oleObj r:id="rId11" imgW="139700" imgH="17716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5830" y="1954530"/>
                        <a:ext cx="31559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67995" y="2595245"/>
            <a:ext cx="8051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当样本点越来越多时，  越来越接近真实值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.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39565" y="2629535"/>
          <a:ext cx="315595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13" imgW="139700" imgH="215900" progId="Equation.KSEE3">
                  <p:embed/>
                </p:oleObj>
              </mc:Choice>
              <mc:Fallback>
                <p:oleObj r:id="rId13" imgW="1397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9565" y="2629535"/>
                        <a:ext cx="315595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79970" y="2622550"/>
          <a:ext cx="33401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r:id="rId14" imgW="139700" imgH="177165" progId="Equation.KSEE3">
                  <p:embed/>
                </p:oleObj>
              </mc:Choice>
              <mc:Fallback>
                <p:oleObj r:id="rId14" imgW="139700" imgH="17716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79970" y="2622550"/>
                        <a:ext cx="334010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95605" y="3357245"/>
            <a:ext cx="8237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结论：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样本均值         是  的一致估计量；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64255" y="3191510"/>
          <a:ext cx="1656715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16" imgW="838200" imgH="431800" progId="Equation.KSEE3">
                  <p:embed/>
                </p:oleObj>
              </mc:Choice>
              <mc:Fallback>
                <p:oleObj r:id="rId16" imgW="838200" imgH="4318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64255" y="3191510"/>
                        <a:ext cx="1656715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5125" y="3392170"/>
          <a:ext cx="48260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18" imgW="152400" imgH="165100" progId="Equation.KSEE3">
                  <p:embed/>
                </p:oleObj>
              </mc:Choice>
              <mc:Fallback>
                <p:oleObj r:id="rId18" imgW="152400" imgH="1651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45125" y="3392170"/>
                        <a:ext cx="482600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95605" y="4437380"/>
            <a:ext cx="846074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样本方差                  及样本二阶中心矩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</a:t>
            </a:r>
          </a:p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          </a:t>
            </a:r>
          </a:p>
        </p:txBody>
      </p: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39670" y="4293235"/>
          <a:ext cx="300545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20" imgW="1511300" imgH="431800" progId="Equation.KSEE3">
                  <p:embed/>
                </p:oleObj>
              </mc:Choice>
              <mc:Fallback>
                <p:oleObj r:id="rId20" imgW="15113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39670" y="4293235"/>
                        <a:ext cx="3005455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505" y="5013325"/>
          <a:ext cx="234950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22" imgW="1346200" imgH="431800" progId="Equation.KSEE3">
                  <p:embed/>
                </p:oleObj>
              </mc:Choice>
              <mc:Fallback>
                <p:oleObj r:id="rId22" imgW="13462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1505" y="5013325"/>
                        <a:ext cx="234950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61005" y="5229225"/>
            <a:ext cx="46526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都是总体方差的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一致估计量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3" grpId="0" animBg="1"/>
      <p:bldP spid="2" grpId="0"/>
      <p:bldP spid="5" grpId="0"/>
      <p:bldP spid="10" grpId="0"/>
      <p:bldP spid="13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107315" y="4221480"/>
            <a:ext cx="9001125" cy="2636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1120" y="567055"/>
            <a:ext cx="9001125" cy="25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3350" y="2592070"/>
            <a:ext cx="48399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所以          联合密度为：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605" y="45085"/>
            <a:ext cx="420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一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极大似然估计的思想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5" y="476885"/>
            <a:ext cx="899477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设           是来自总体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的一个样本，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的密度函数是：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           .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其中         是待估参数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5695" y="518795"/>
          <a:ext cx="197231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4" imgW="876300" imgH="228600" progId="Equation.KSEE3">
                  <p:embed/>
                </p:oleObj>
              </mc:Choice>
              <mc:Fallback>
                <p:oleObj r:id="rId4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95" y="518795"/>
                        <a:ext cx="197231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9795" y="929640"/>
          <a:ext cx="246316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r:id="rId6" imgW="1117600" imgH="228600" progId="Equation.KSEE3">
                  <p:embed/>
                </p:oleObj>
              </mc:Choice>
              <mc:Fallback>
                <p:oleObj r:id="rId6" imgW="1117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795" y="929640"/>
                        <a:ext cx="246316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1955" y="920750"/>
          <a:ext cx="159575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r:id="rId8" imgW="723900" imgH="228600" progId="Equation.KSEE3">
                  <p:embed/>
                </p:oleObj>
              </mc:Choice>
              <mc:Fallback>
                <p:oleObj r:id="rId8" imgW="723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955" y="920750"/>
                        <a:ext cx="159575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955915" y="911860"/>
            <a:ext cx="9969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由于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7315" y="1470660"/>
          <a:ext cx="178879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r:id="rId10" imgW="876300" imgH="228600" progId="Equation.KSEE3">
                  <p:embed/>
                </p:oleObj>
              </mc:Choice>
              <mc:Fallback>
                <p:oleObj r:id="rId10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15" y="1470660"/>
                        <a:ext cx="178879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835785" y="1454150"/>
            <a:ext cx="62642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是来自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的样本，所以   的密度就是：</a:t>
            </a: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92090" y="1469390"/>
          <a:ext cx="49022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r:id="rId11" imgW="215900" imgH="228600" progId="Equation.KSEE3">
                  <p:embed/>
                </p:oleObj>
              </mc:Choice>
              <mc:Fallback>
                <p:oleObj r:id="rId11" imgW="2159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92090" y="1469390"/>
                        <a:ext cx="49022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7950" y="1977390"/>
          <a:ext cx="4646295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r:id="rId13" imgW="1866900" imgH="228600" progId="Equation.KSEE3">
                  <p:embed/>
                </p:oleObj>
              </mc:Choice>
              <mc:Fallback>
                <p:oleObj r:id="rId13" imgW="1866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950" y="1977390"/>
                        <a:ext cx="4646295" cy="56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787900" y="2031365"/>
            <a:ext cx="31000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又由于             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68035" y="1996440"/>
          <a:ext cx="2004695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r:id="rId15" imgW="876300" imgH="228600" progId="Equation.KSEE3">
                  <p:embed/>
                </p:oleObj>
              </mc:Choice>
              <mc:Fallback>
                <p:oleObj r:id="rId15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8035" y="1996440"/>
                        <a:ext cx="2004695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95830" y="2613025"/>
          <a:ext cx="178879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r:id="rId16" imgW="876300" imgH="228600" progId="Equation.KSEE3">
                  <p:embed/>
                </p:oleObj>
              </mc:Choice>
              <mc:Fallback>
                <p:oleObj r:id="rId16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830" y="2613025"/>
                        <a:ext cx="178879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40425" y="2421255"/>
          <a:ext cx="2620010" cy="79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r:id="rId17" imgW="1422400" imgH="431800" progId="Equation.KSEE3">
                  <p:embed/>
                </p:oleObj>
              </mc:Choice>
              <mc:Fallback>
                <p:oleObj r:id="rId17" imgW="14224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40425" y="2421255"/>
                        <a:ext cx="2620010" cy="796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35560" y="4258945"/>
            <a:ext cx="90449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一随机事件有若干个可能结果，每次在一次抽样中某一结果出现了，我们便自然认为这一结果是诸个可能结果中出现的概率最大的一个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既然          这个样本出现了，说明是最容易出现的。也就是说出现的概率最大，故我们求              中        </a:t>
            </a:r>
            <a:r>
              <a:rPr lang="zh-CN" altLang="en-US" sz="2800" b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的驻点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使得联合密度最大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08625" y="5139055"/>
          <a:ext cx="1767205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r:id="rId19" imgW="876300" imgH="228600" progId="Equation.KSEE3">
                  <p:embed/>
                </p:oleObj>
              </mc:Choice>
              <mc:Fallback>
                <p:oleObj r:id="rId19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8625" y="5139055"/>
                        <a:ext cx="1767205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95830" y="5877560"/>
          <a:ext cx="250888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r:id="rId20" imgW="1422400" imgH="431800" progId="Equation.KSEE3">
                  <p:embed/>
                </p:oleObj>
              </mc:Choice>
              <mc:Fallback>
                <p:oleObj r:id="rId20" imgW="14224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95830" y="5877560"/>
                        <a:ext cx="250888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76190" y="5961380"/>
          <a:ext cx="159575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r:id="rId21" imgW="723900" imgH="228600" progId="Equation.KSEE3">
                  <p:embed/>
                </p:oleObj>
              </mc:Choice>
              <mc:Fallback>
                <p:oleObj r:id="rId21" imgW="723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6190" y="5961380"/>
                        <a:ext cx="159575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333375" y="341947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通常称                            为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似然函数。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                </a:t>
            </a:r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5740" y="3255645"/>
          <a:ext cx="5017770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r:id="rId22" imgW="2476500" imgH="431800" progId="Equation.KSEE3">
                  <p:embed/>
                </p:oleObj>
              </mc:Choice>
              <mc:Fallback>
                <p:oleObj r:id="rId22" imgW="24765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75740" y="3255645"/>
                        <a:ext cx="5017770" cy="87503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775" y="2586990"/>
            <a:ext cx="13709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独立的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,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97470" y="1978660"/>
            <a:ext cx="12553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是相互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2" grpId="0"/>
      <p:bldP spid="6" grpId="0"/>
      <p:bldP spid="10" grpId="0"/>
      <p:bldP spid="12" grpId="0"/>
      <p:bldP spid="16" grpId="0"/>
      <p:bldP spid="24" grpId="0"/>
      <p:bldP spid="31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93040" y="1845310"/>
            <a:ext cx="8568690" cy="30962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5605" y="45085"/>
            <a:ext cx="420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一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极大似然估计的思想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14960" y="692785"/>
            <a:ext cx="8477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通常称                            为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似然函数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                </a:t>
            </a:r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35430" y="567055"/>
          <a:ext cx="4947920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4" imgW="2476500" imgH="431800" progId="Equation.KSEE3">
                  <p:embed/>
                </p:oleObj>
              </mc:Choice>
              <mc:Fallback>
                <p:oleObj r:id="rId4" imgW="24765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5430" y="567055"/>
                        <a:ext cx="4947920" cy="86296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87630" y="1557020"/>
            <a:ext cx="878014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要求似然函数                   的最大值，也就是求函数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                        </a:t>
            </a:r>
          </a:p>
        </p:txBody>
      </p:sp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88310" y="1772920"/>
          <a:ext cx="321754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6" imgW="1676400" imgH="431800" progId="Equation.KSEE3">
                  <p:embed/>
                </p:oleObj>
              </mc:Choice>
              <mc:Fallback>
                <p:oleObj r:id="rId6" imgW="16764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8310" y="1772920"/>
                        <a:ext cx="321754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51685" y="2653665"/>
          <a:ext cx="3550920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8" imgW="1981200" imgH="431800" progId="Equation.KSEE3">
                  <p:embed/>
                </p:oleObj>
              </mc:Choice>
              <mc:Fallback>
                <p:oleObj r:id="rId8" imgW="19812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1685" y="2653665"/>
                        <a:ext cx="3550920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07315" y="3517265"/>
            <a:ext cx="17665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的最大值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79070" y="4221480"/>
            <a:ext cx="6471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建立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个方程便可求出   的估计值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</a:p>
        </p:txBody>
      </p:sp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88535" y="3524250"/>
          <a:ext cx="347345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10" imgW="152400" imgH="228600" progId="Equation.KSEE3">
                  <p:embed/>
                </p:oleObj>
              </mc:Choice>
              <mc:Fallback>
                <p:oleObj r:id="rId10" imgW="1524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8535" y="3524250"/>
                        <a:ext cx="347345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79520" y="4232910"/>
          <a:ext cx="33274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12" imgW="152400" imgH="228600" progId="Equation.KSEE3">
                  <p:embed/>
                </p:oleObj>
              </mc:Choice>
              <mc:Fallback>
                <p:oleObj r:id="rId12" imgW="1524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9520" y="4232910"/>
                        <a:ext cx="332740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52135" y="2654300"/>
          <a:ext cx="2828925" cy="76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13" imgW="1587500" imgH="431800" progId="Equation.KSEE3">
                  <p:embed/>
                </p:oleObj>
              </mc:Choice>
              <mc:Fallback>
                <p:oleObj r:id="rId13" imgW="15875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2135" y="2654300"/>
                        <a:ext cx="2828925" cy="768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63620" y="3517265"/>
            <a:ext cx="48342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分别对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求偏导且令之等于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0</a:t>
            </a:r>
            <a:endParaRPr lang="zh-CN" altLang="en-US" sz="2800"/>
          </a:p>
        </p:txBody>
      </p:sp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67585" y="3547745"/>
          <a:ext cx="140462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15" imgW="584200" imgH="203200" progId="Equation.KSEE3">
                  <p:embed/>
                </p:oleObj>
              </mc:Choice>
              <mc:Fallback>
                <p:oleObj r:id="rId15" imgW="584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67585" y="3547745"/>
                        <a:ext cx="140462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4" grpId="0"/>
      <p:bldP spid="39" grpId="0"/>
      <p:bldP spid="4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39750" y="2708910"/>
            <a:ext cx="8136890" cy="792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605" y="116840"/>
            <a:ext cx="8233410" cy="521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          ，求   的极大似然估计量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4030" y="196215"/>
          <a:ext cx="129730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4" imgW="622300" imgH="203200" progId="Equation.KSEE3">
                  <p:embed/>
                </p:oleObj>
              </mc:Choice>
              <mc:Fallback>
                <p:oleObj r:id="rId4" imgW="622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4030" y="196215"/>
                        <a:ext cx="1297305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56100" y="154305"/>
          <a:ext cx="38608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r:id="rId6" imgW="139700" imgH="177165" progId="Equation.KSEE3">
                  <p:embed/>
                </p:oleObj>
              </mc:Choice>
              <mc:Fallback>
                <p:oleObj r:id="rId6" imgW="1397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6100" y="154305"/>
                        <a:ext cx="386080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8295" y="837565"/>
            <a:ext cx="8345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 设          是来自总体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的样本，        为一组观测值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.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08175" y="887095"/>
          <a:ext cx="164846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r:id="rId8" imgW="876300" imgH="228600" progId="Equation.KSEE3">
                  <p:embed/>
                </p:oleObj>
              </mc:Choice>
              <mc:Fallback>
                <p:oleObj r:id="rId8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8175" y="887095"/>
                        <a:ext cx="164846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48170" y="887095"/>
          <a:ext cx="162433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r:id="rId10" imgW="774065" imgH="228600" progId="Equation.KSEE3">
                  <p:embed/>
                </p:oleObj>
              </mc:Choice>
              <mc:Fallback>
                <p:oleObj r:id="rId10" imgW="7740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48170" y="887095"/>
                        <a:ext cx="162433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3915" y="1629410"/>
          <a:ext cx="1868805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r:id="rId12" imgW="825500" imgH="304800" progId="Equation.KSEE3">
                  <p:embed/>
                </p:oleObj>
              </mc:Choice>
              <mc:Fallback>
                <p:oleObj r:id="rId12" imgW="825500" imgH="304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3915" y="1629410"/>
                        <a:ext cx="1868805" cy="69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20110" y="1463675"/>
          <a:ext cx="3184525" cy="119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r:id="rId14" imgW="1562100" imgH="584200" progId="Equation.KSEE3">
                  <p:embed/>
                </p:oleObj>
              </mc:Choice>
              <mc:Fallback>
                <p:oleObj r:id="rId14" imgW="1562100" imgH="584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20110" y="1463675"/>
                        <a:ext cx="3184525" cy="119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83895" y="2781300"/>
            <a:ext cx="2188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则似然函数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：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16" imgW="914400" imgH="215900" progId="Equation.KSEE3">
                  <p:embed/>
                </p:oleObj>
              </mc:Choice>
              <mc:Fallback>
                <p:oleObj r:id="rId16" imgW="914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1775" y="2642235"/>
          <a:ext cx="3203575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r:id="rId18" imgW="1587500" imgH="431800" progId="Equation.KSEE3">
                  <p:embed/>
                </p:oleObj>
              </mc:Choice>
              <mc:Fallback>
                <p:oleObj r:id="rId18" imgW="15875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71775" y="2642235"/>
                        <a:ext cx="3203575" cy="87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1950" y="3555365"/>
          <a:ext cx="344868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r:id="rId20" imgW="1676400" imgH="431800" progId="Equation.KSEE3">
                  <p:embed/>
                </p:oleObj>
              </mc:Choice>
              <mc:Fallback>
                <p:oleObj r:id="rId20" imgW="16764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1950" y="3555365"/>
                        <a:ext cx="3448685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10635" y="3539490"/>
          <a:ext cx="2159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r:id="rId22" imgW="1041400" imgH="431800" progId="Equation.KSEE3">
                  <p:embed/>
                </p:oleObj>
              </mc:Choice>
              <mc:Fallback>
                <p:oleObj r:id="rId22" imgW="10414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10635" y="3539490"/>
                        <a:ext cx="2159000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12180" y="3555365"/>
          <a:ext cx="2258695" cy="90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24" imgW="1079500" imgH="431800" progId="Equation.KSEE3">
                  <p:embed/>
                </p:oleObj>
              </mc:Choice>
              <mc:Fallback>
                <p:oleObj r:id="rId24" imgW="10795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12180" y="3555365"/>
                        <a:ext cx="2258695" cy="903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39750" y="4696460"/>
            <a:ext cx="522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令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6630" y="4528820"/>
          <a:ext cx="3272790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26" imgW="1600200" imgH="431800" progId="Equation.DSMT4">
                  <p:embed/>
                </p:oleObj>
              </mc:Choice>
              <mc:Fallback>
                <p:oleObj name="Equation" r:id="rId26" imgW="1600200" imgH="431800" progId="Equation.DSMT4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76630" y="4528820"/>
                        <a:ext cx="3272790" cy="88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4249420" y="4708525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得</a:t>
            </a:r>
          </a:p>
        </p:txBody>
      </p: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37455" y="4508818"/>
          <a:ext cx="2042160" cy="122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r:id="rId28" imgW="1054100" imgH="634365" progId="Equation.KSEE3">
                  <p:embed/>
                </p:oleObj>
              </mc:Choice>
              <mc:Fallback>
                <p:oleObj r:id="rId28" imgW="1054100" imgH="6343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037455" y="4508818"/>
                        <a:ext cx="2042160" cy="122936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267575" y="4725670"/>
            <a:ext cx="1304925" cy="5219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估计值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33705" y="5805805"/>
            <a:ext cx="3376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所以  的估计量为</a:t>
            </a:r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9840" y="5805805"/>
          <a:ext cx="38608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30" imgW="139700" imgH="177165" progId="Equation.KSEE3">
                  <p:embed/>
                </p:oleObj>
              </mc:Choice>
              <mc:Fallback>
                <p:oleObj r:id="rId30" imgW="1397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9840" y="5805805"/>
                        <a:ext cx="386080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87090" y="5608955"/>
          <a:ext cx="96901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r:id="rId31" imgW="457200" imgH="405765" progId="Equation.KSEE3">
                  <p:embed/>
                </p:oleObj>
              </mc:Choice>
              <mc:Fallback>
                <p:oleObj r:id="rId31" imgW="457200" imgH="4057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387090" y="5608955"/>
                        <a:ext cx="96901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643755" y="5877560"/>
            <a:ext cx="1255395" cy="5219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估计量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4" grpId="0"/>
      <p:bldP spid="24" grpId="0"/>
      <p:bldP spid="26" grpId="0"/>
      <p:bldP spid="28" grpId="0" bldLvl="0" animBg="1"/>
      <p:bldP spid="29" grpId="0"/>
      <p:bldP spid="3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3850" y="116840"/>
            <a:ext cx="852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</a:rPr>
              <a:t>总结：利用极大似然估计求待估参数步骤（连续型）</a:t>
            </a:r>
            <a:r>
              <a:rPr lang="zh-CN" altLang="en-US" sz="2800" b="1">
                <a:solidFill>
                  <a:srgbClr val="00B050"/>
                </a:solidFill>
              </a:rPr>
              <a:t>：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39750" y="829310"/>
            <a:ext cx="7177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第一步 写出总体</a:t>
            </a:r>
            <a:r>
              <a:rPr lang="en-US" altLang="zh-CN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的密度函数</a:t>
            </a:r>
            <a:r>
              <a:rPr lang="en-US" altLang="zh-CN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       </a:t>
            </a:r>
            <a:r>
              <a:rPr lang="zh-CN" altLang="en-US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；</a:t>
            </a:r>
          </a:p>
        </p:txBody>
      </p:sp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92090" y="829310"/>
          <a:ext cx="123888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6" imgW="508000" imgH="203200" progId="Equation.KSEE3">
                  <p:embed/>
                </p:oleObj>
              </mc:Choice>
              <mc:Fallback>
                <p:oleObj r:id="rId6" imgW="508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92090" y="829310"/>
                        <a:ext cx="123888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539750" y="1628775"/>
            <a:ext cx="66135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第二步 写出似然函数</a:t>
            </a:r>
            <a:r>
              <a:rPr lang="en-US" altLang="zh-CN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              </a:t>
            </a:r>
            <a:r>
              <a:rPr lang="zh-CN" altLang="en-US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；</a:t>
            </a:r>
          </a:p>
        </p:txBody>
      </p:sp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82415" y="1485265"/>
          <a:ext cx="2448560" cy="82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8" imgW="1282700" imgH="431800" progId="Equation.KSEE3">
                  <p:embed/>
                </p:oleObj>
              </mc:Choice>
              <mc:Fallback>
                <p:oleObj r:id="rId8" imgW="12827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2415" y="1485265"/>
                        <a:ext cx="2448560" cy="824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539750" y="2469515"/>
            <a:ext cx="7415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第三步 两边取自然对数</a:t>
            </a:r>
            <a:r>
              <a:rPr lang="en-US" altLang="zh-CN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                 </a:t>
            </a:r>
            <a:r>
              <a:rPr lang="zh-CN" altLang="en-US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；</a:t>
            </a:r>
          </a:p>
        </p:txBody>
      </p:sp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8490" y="2350770"/>
          <a:ext cx="2997835" cy="88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0" imgW="1459865" imgH="431800" progId="Equation.DSMT4">
                  <p:embed/>
                </p:oleObj>
              </mc:Choice>
              <mc:Fallback>
                <p:oleObj name="Equation" r:id="rId10" imgW="1459865" imgH="4318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28490" y="2350770"/>
                        <a:ext cx="2997835" cy="886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539750" y="3437255"/>
            <a:ext cx="492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第四步 令          求驻点；</a:t>
            </a:r>
          </a:p>
        </p:txBody>
      </p:sp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10130" y="3357245"/>
          <a:ext cx="180467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2" imgW="20726400" imgH="9448800" progId="Equation.DSMT4">
                  <p:embed/>
                </p:oleObj>
              </mc:Choice>
              <mc:Fallback>
                <p:oleObj name="Equation" r:id="rId12" imgW="20726400" imgH="9448800" progId="Equation.DSMT4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10130" y="3357245"/>
                        <a:ext cx="180467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539750" y="4281805"/>
            <a:ext cx="5891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第五步 将估计值中的  改为</a:t>
            </a:r>
            <a:r>
              <a:rPr lang="en-US" altLang="zh-CN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   .</a:t>
            </a:r>
            <a:r>
              <a:rPr lang="zh-CN" altLang="en-US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</a:p>
        </p:txBody>
      </p:sp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22090" y="4236720"/>
          <a:ext cx="45021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14" imgW="165100" imgH="228600" progId="Equation.KSEE3">
                  <p:embed/>
                </p:oleObj>
              </mc:Choice>
              <mc:Fallback>
                <p:oleObj r:id="rId14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22090" y="4236720"/>
                        <a:ext cx="45021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48580" y="4326255"/>
          <a:ext cx="427355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16" imgW="203200" imgH="228600" progId="Equation.KSEE3">
                  <p:embed/>
                </p:oleObj>
              </mc:Choice>
              <mc:Fallback>
                <p:oleObj r:id="rId16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48580" y="4326255"/>
                        <a:ext cx="427355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40" grpId="0"/>
      <p:bldP spid="43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19735" y="5525770"/>
            <a:ext cx="8568690" cy="9359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83540" y="3466465"/>
            <a:ext cx="8641080" cy="1224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51460" y="188595"/>
            <a:ext cx="8713470" cy="864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750" y="116840"/>
            <a:ext cx="82232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           即         求参数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p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的极大似然估计量。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4030" y="188595"/>
          <a:ext cx="161417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r:id="rId3" imgW="774065" imgH="203200" progId="Equation.KSEE3">
                  <p:embed/>
                </p:oleObj>
              </mc:Choice>
              <mc:Fallback>
                <p:oleObj r:id="rId3" imgW="7740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4030" y="188595"/>
                        <a:ext cx="1614170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40200" y="179070"/>
          <a:ext cx="151003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5" imgW="723900" imgH="203200" progId="Equation.KSEE3">
                  <p:embed/>
                </p:oleObj>
              </mc:Choice>
              <mc:Fallback>
                <p:oleObj r:id="rId5" imgW="723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0200" y="179070"/>
                        <a:ext cx="1510030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745" y="1136015"/>
            <a:ext cx="3190875" cy="1496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9750" y="1125220"/>
            <a:ext cx="558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解</a:t>
            </a: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98550" y="2070100"/>
          <a:ext cx="473519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8" imgW="2032000" imgH="228600" progId="Equation.KSEE3">
                  <p:embed/>
                </p:oleObj>
              </mc:Choice>
              <mc:Fallback>
                <p:oleObj r:id="rId8" imgW="2032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8550" y="2070100"/>
                        <a:ext cx="473519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28065" y="1125220"/>
            <a:ext cx="480568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  <a:sym typeface="+mn-ea"/>
              </a:rPr>
              <a:t>设          是来自总体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sym typeface="+mn-ea"/>
              </a:rPr>
              <a:t>的</a:t>
            </a:r>
          </a:p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  <a:sym typeface="+mn-ea"/>
              </a:rPr>
              <a:t>样本，        为一组观测值</a:t>
            </a:r>
            <a:endParaRPr lang="zh-CN" altLang="en-US" sz="2800"/>
          </a:p>
        </p:txBody>
      </p:sp>
      <p:sp>
        <p:nvSpPr>
          <p:cNvPr id="18" name="文本框 17"/>
          <p:cNvSpPr txBox="1"/>
          <p:nvPr/>
        </p:nvSpPr>
        <p:spPr>
          <a:xfrm>
            <a:off x="899795" y="2773680"/>
            <a:ext cx="2393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似然函数</a:t>
            </a:r>
          </a:p>
        </p:txBody>
      </p:sp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57450" y="2551430"/>
          <a:ext cx="4387215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r:id="rId10" imgW="2082800" imgH="431800" progId="Equation.KSEE3">
                  <p:embed/>
                </p:oleObj>
              </mc:Choice>
              <mc:Fallback>
                <p:oleObj r:id="rId10" imgW="20828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57450" y="2551430"/>
                        <a:ext cx="4387215" cy="909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505" y="3295650"/>
          <a:ext cx="4058285" cy="86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r:id="rId12" imgW="2019300" imgH="431800" progId="Equation.KSEE3">
                  <p:embed/>
                </p:oleObj>
              </mc:Choice>
              <mc:Fallback>
                <p:oleObj r:id="rId12" imgW="20193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1505" y="3295650"/>
                        <a:ext cx="4058285" cy="86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52089" y="3707130"/>
          <a:ext cx="166370" cy="3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4" imgW="1981200" imgH="431800" progId="Equation.DSMT4">
                  <p:embed/>
                </p:oleObj>
              </mc:Choice>
              <mc:Fallback>
                <p:oleObj name="Equation" r:id="rId14" imgW="1981200" imgH="4318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52089" y="3707130"/>
                        <a:ext cx="166370" cy="3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9795" y="3933190"/>
          <a:ext cx="4441825" cy="86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r:id="rId16" imgW="2209800" imgH="431800" progId="Equation.KSEE3">
                  <p:embed/>
                </p:oleObj>
              </mc:Choice>
              <mc:Fallback>
                <p:oleObj r:id="rId16" imgW="22098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9795" y="3933190"/>
                        <a:ext cx="4441825" cy="86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28040" y="4846955"/>
            <a:ext cx="494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令</a:t>
            </a:r>
          </a:p>
        </p:txBody>
      </p:sp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04950" y="4718685"/>
          <a:ext cx="1183640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r:id="rId18" imgW="634365" imgH="431800" progId="Equation.KSEE3">
                  <p:embed/>
                </p:oleObj>
              </mc:Choice>
              <mc:Fallback>
                <p:oleObj r:id="rId18" imgW="634365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04950" y="4718685"/>
                        <a:ext cx="1183640" cy="80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1775" y="4705350"/>
          <a:ext cx="3459480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r:id="rId20" imgW="1854200" imgH="431800" progId="Equation.KSEE3">
                  <p:embed/>
                </p:oleObj>
              </mc:Choice>
              <mc:Fallback>
                <p:oleObj r:id="rId20" imgW="18542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71775" y="4705350"/>
                        <a:ext cx="3459480" cy="80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68655" y="5661660"/>
            <a:ext cx="951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解得</a:t>
            </a: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91640" y="5528310"/>
          <a:ext cx="202438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r:id="rId22" imgW="1016000" imgH="431800" progId="Equation.KSEE3">
                  <p:embed/>
                </p:oleObj>
              </mc:Choice>
              <mc:Fallback>
                <p:oleObj r:id="rId22" imgW="10160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91640" y="5528310"/>
                        <a:ext cx="202438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787775" y="5699760"/>
            <a:ext cx="2799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所以</a:t>
            </a:r>
            <a:r>
              <a:rPr lang="en-US" altLang="zh-CN" sz="2800" b="1"/>
              <a:t>p</a:t>
            </a:r>
            <a:r>
              <a:rPr lang="zh-CN" altLang="en-US" sz="2800" b="1"/>
              <a:t>的估计量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22720" y="5695950"/>
          <a:ext cx="101854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r:id="rId24" imgW="444500" imgH="228600" progId="Equation.KSEE3">
                  <p:embed/>
                </p:oleObj>
              </mc:Choice>
              <mc:Fallback>
                <p:oleObj r:id="rId24" imgW="444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22720" y="5695950"/>
                        <a:ext cx="1018540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5740" y="1155700"/>
          <a:ext cx="173101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r:id="rId26" imgW="876300" imgH="228600" progId="Equation.KSEE3">
                  <p:embed/>
                </p:oleObj>
              </mc:Choice>
              <mc:Fallback>
                <p:oleObj r:id="rId26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75740" y="1155700"/>
                        <a:ext cx="173101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79295" y="1534795"/>
          <a:ext cx="1584325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r:id="rId28" imgW="774065" imgH="228600" progId="Equation.KSEE3">
                  <p:embed/>
                </p:oleObj>
              </mc:Choice>
              <mc:Fallback>
                <p:oleObj r:id="rId28" imgW="7740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79295" y="1534795"/>
                        <a:ext cx="1584325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1" grpId="0"/>
      <p:bldP spid="15" grpId="0"/>
      <p:bldP spid="18" grpId="0"/>
      <p:bldP spid="25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460" y="116840"/>
            <a:ext cx="8641080" cy="19443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20700" y="404495"/>
            <a:ext cx="8102600" cy="147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练习：设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的密度是                        求  的极大似然估计值</a:t>
            </a:r>
          </a:p>
        </p:txBody>
      </p:sp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55465" y="332740"/>
          <a:ext cx="3576320" cy="118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3" imgW="1765300" imgH="584200" progId="Equation.KSEE3">
                  <p:embed/>
                </p:oleObj>
              </mc:Choice>
              <mc:Fallback>
                <p:oleObj r:id="rId3" imgW="1765300" imgH="584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5465" y="332740"/>
                        <a:ext cx="3576320" cy="1184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28410" y="3141345"/>
          <a:ext cx="2588895" cy="156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5" imgW="1028700" imgH="622300" progId="Equation.KSEE3">
                  <p:embed/>
                </p:oleObj>
              </mc:Choice>
              <mc:Fallback>
                <p:oleObj r:id="rId5" imgW="1028700" imgH="622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8410" y="3141345"/>
                        <a:ext cx="2588895" cy="156718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1550" y="1341120"/>
          <a:ext cx="30226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7" imgW="139700" imgH="177165" progId="Equation.KSEE3">
                  <p:embed/>
                </p:oleObj>
              </mc:Choice>
              <mc:Fallback>
                <p:oleObj r:id="rId7" imgW="1397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1341120"/>
                        <a:ext cx="30226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705" y="4653280"/>
            <a:ext cx="8856980" cy="18719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7475" y="45085"/>
            <a:ext cx="8909050" cy="953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4 </a:t>
            </a:r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设总体          ，         是总体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的样本，求     的极大似然估计量。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84120" y="114300"/>
          <a:ext cx="175260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3" imgW="927100" imgH="228600" progId="Equation.KSEE3">
                  <p:embed/>
                </p:oleObj>
              </mc:Choice>
              <mc:Fallback>
                <p:oleObj r:id="rId3" imgW="92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120" y="114300"/>
                        <a:ext cx="1752600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72000" y="116840"/>
          <a:ext cx="164846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5" imgW="876300" imgH="228600" progId="Equation.KSEE3">
                  <p:embed/>
                </p:oleObj>
              </mc:Choice>
              <mc:Fallback>
                <p:oleObj r:id="rId5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16840"/>
                        <a:ext cx="164846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2140" y="405130"/>
          <a:ext cx="816610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7" imgW="368300" imgH="228600" progId="Equation.KSEE3">
                  <p:embed/>
                </p:oleObj>
              </mc:Choice>
              <mc:Fallback>
                <p:oleObj r:id="rId7" imgW="368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140" y="405130"/>
                        <a:ext cx="816610" cy="50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92300" y="981075"/>
          <a:ext cx="4359910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9" imgW="2336800" imgH="482600" progId="Equation.KSEE3">
                  <p:embed/>
                </p:oleObj>
              </mc:Choice>
              <mc:Fallback>
                <p:oleObj r:id="rId9" imgW="23368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2300" y="981075"/>
                        <a:ext cx="4359910" cy="90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9795" y="1157605"/>
            <a:ext cx="469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750" y="2061210"/>
            <a:ext cx="2082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故似然函数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21915" y="1857375"/>
          <a:ext cx="3869055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11" imgW="2019300" imgH="482600" progId="Equation.KSEE3">
                  <p:embed/>
                </p:oleObj>
              </mc:Choice>
              <mc:Fallback>
                <p:oleObj r:id="rId11" imgW="20193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1915" y="1857375"/>
                        <a:ext cx="3869055" cy="92456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0060" y="2835910"/>
          <a:ext cx="3756660" cy="97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13" imgW="1866900" imgH="482600" progId="Equation.KSEE3">
                  <p:embed/>
                </p:oleObj>
              </mc:Choice>
              <mc:Fallback>
                <p:oleObj r:id="rId13" imgW="18669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0060" y="2835910"/>
                        <a:ext cx="3756660" cy="97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56100" y="2846705"/>
          <a:ext cx="4045585" cy="9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r:id="rId15" imgW="1892300" imgH="444500" progId="Equation.KSEE3">
                  <p:embed/>
                </p:oleObj>
              </mc:Choice>
              <mc:Fallback>
                <p:oleObj r:id="rId15" imgW="18923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56100" y="2846705"/>
                        <a:ext cx="4045585" cy="95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7405" y="3861435"/>
          <a:ext cx="4093210" cy="81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17" imgW="2565400" imgH="431800" progId="Equation.KSEE3">
                  <p:embed/>
                </p:oleObj>
              </mc:Choice>
              <mc:Fallback>
                <p:oleObj r:id="rId17" imgW="25654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7405" y="3861435"/>
                        <a:ext cx="4093210" cy="81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2140" y="4744085"/>
          <a:ext cx="454787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19" imgW="2438400" imgH="1104900" progId="Equation.KSEE3">
                  <p:embed/>
                </p:oleObj>
              </mc:Choice>
              <mc:Fallback>
                <p:oleObj r:id="rId19" imgW="2438400" imgH="1104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2140" y="4744085"/>
                        <a:ext cx="4547870" cy="206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839335" y="5259070"/>
            <a:ext cx="10287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解之</a:t>
            </a:r>
          </a:p>
        </p:txBody>
      </p: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24525" y="4762500"/>
          <a:ext cx="2936240" cy="149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r:id="rId21" imgW="1663700" imgH="711200" progId="Equation.KSEE3">
                  <p:embed/>
                </p:oleObj>
              </mc:Choice>
              <mc:Fallback>
                <p:oleObj r:id="rId21" imgW="1663700" imgH="711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24525" y="4762500"/>
                        <a:ext cx="2936240" cy="149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17475" y="5339715"/>
            <a:ext cx="4940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79705" y="2565400"/>
            <a:ext cx="8785225" cy="7918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9385" y="44450"/>
            <a:ext cx="8771890" cy="953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5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设总体         ，   未知，         是样本，求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的极大似然估计量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87930" y="116840"/>
          <a:ext cx="1583690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3" imgW="774065" imgH="203200" progId="Equation.KSEE3">
                  <p:embed/>
                </p:oleObj>
              </mc:Choice>
              <mc:Fallback>
                <p:oleObj r:id="rId3" imgW="7740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7930" y="116840"/>
                        <a:ext cx="1583690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09415" y="51435"/>
          <a:ext cx="67945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5" imgW="266700" imgH="203200" progId="Equation.KSEE3">
                  <p:embed/>
                </p:oleObj>
              </mc:Choice>
              <mc:Fallback>
                <p:oleObj r:id="rId5" imgW="266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9415" y="51435"/>
                        <a:ext cx="67945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63590" y="93980"/>
          <a:ext cx="170561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7" imgW="876300" imgH="228600" progId="Equation.KSEE3">
                  <p:embed/>
                </p:oleObj>
              </mc:Choice>
              <mc:Fallback>
                <p:oleObj r:id="rId7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3590" y="93980"/>
                        <a:ext cx="170561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8005" y="486410"/>
          <a:ext cx="671195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9" imgW="266700" imgH="203200" progId="Equation.KSEE3">
                  <p:embed/>
                </p:oleObj>
              </mc:Choice>
              <mc:Fallback>
                <p:oleObj r:id="rId9" imgW="266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005" y="486410"/>
                        <a:ext cx="671195" cy="51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5415" y="1485265"/>
            <a:ext cx="394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750" y="978535"/>
          <a:ext cx="323977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r:id="rId10" imgW="1562100" imgH="762000" progId="Equation.KSEE3">
                  <p:embed/>
                </p:oleObj>
              </mc:Choice>
              <mc:Fallback>
                <p:oleObj r:id="rId10" imgW="1562100" imgH="762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978535"/>
                        <a:ext cx="3239770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16525" y="1341120"/>
          <a:ext cx="3714750" cy="88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r:id="rId12" imgW="1816100" imgH="431800" progId="Equation.KSEE3">
                  <p:embed/>
                </p:oleObj>
              </mc:Choice>
              <mc:Fallback>
                <p:oleObj r:id="rId12" imgW="18161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16525" y="1341120"/>
                        <a:ext cx="3714750" cy="88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188" y="2514600"/>
          <a:ext cx="5351780" cy="88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r:id="rId14" imgW="2616200" imgH="431800" progId="Equation.KSEE3">
                  <p:embed/>
                </p:oleObj>
              </mc:Choice>
              <mc:Fallback>
                <p:oleObj r:id="rId14" imgW="26162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1188" y="2514600"/>
                        <a:ext cx="5351780" cy="88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23850" y="3905250"/>
            <a:ext cx="62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令</a:t>
            </a:r>
          </a:p>
        </p:txBody>
      </p: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9795" y="3362960"/>
          <a:ext cx="2313940" cy="160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r:id="rId16" imgW="1206500" imgH="838200" progId="Equation.KSEE3">
                  <p:embed/>
                </p:oleObj>
              </mc:Choice>
              <mc:Fallback>
                <p:oleObj r:id="rId16" imgW="1206500" imgH="838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9795" y="3362960"/>
                        <a:ext cx="2313940" cy="160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636010" y="3905250"/>
            <a:ext cx="3266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求不出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a,b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怎么办？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46050" y="5013325"/>
            <a:ext cx="8891905" cy="1383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分析：要使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最大，则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b-a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最小，又           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,a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要最大，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要最小，然而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要小于每个  ，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要大于每个     所以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a,b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估计量</a:t>
            </a: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10350" y="5013325"/>
          <a:ext cx="1755775" cy="60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r:id="rId18" imgW="660400" imgH="228600" progId="Equation.KSEE3">
                  <p:embed/>
                </p:oleObj>
              </mc:Choice>
              <mc:Fallback>
                <p:oleObj r:id="rId18" imgW="660400" imgH="228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10350" y="5013325"/>
                        <a:ext cx="1755775" cy="60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40425" y="5384165"/>
          <a:ext cx="43053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r:id="rId20" imgW="177165" imgH="228600" progId="Equation.KSEE3">
                  <p:embed/>
                </p:oleObj>
              </mc:Choice>
              <mc:Fallback>
                <p:oleObj r:id="rId20" imgW="177165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40425" y="5384165"/>
                        <a:ext cx="43053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04885" y="5373370"/>
          <a:ext cx="48704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r:id="rId22" imgW="177165" imgH="228600" progId="Equation.KSEE3">
                  <p:embed/>
                </p:oleObj>
              </mc:Choice>
              <mc:Fallback>
                <p:oleObj r:id="rId22" imgW="177165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604885" y="5373370"/>
                        <a:ext cx="48704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28265" y="5832475"/>
          <a:ext cx="549021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r:id="rId23" imgW="2400300" imgH="254000" progId="Equation.KSEE3">
                  <p:embed/>
                </p:oleObj>
              </mc:Choice>
              <mc:Fallback>
                <p:oleObj r:id="rId23" imgW="2400300" imgH="2540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28265" y="5832475"/>
                        <a:ext cx="549021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08400" y="1485265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似然函数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49195" y="5067300"/>
          <a:ext cx="76454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r:id="rId25" imgW="368300" imgH="203200" progId="Equation.KSEE3">
                  <p:embed/>
                </p:oleObj>
              </mc:Choice>
              <mc:Fallback>
                <p:oleObj r:id="rId25" imgW="368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49195" y="5067300"/>
                        <a:ext cx="764540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20" grpId="0"/>
      <p:bldP spid="22" grpId="0"/>
      <p:bldP spid="23" grpId="0" animBg="1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570</Words>
  <Application>Microsoft Office PowerPoint</Application>
  <PresentationFormat>全屏显示(4:3)</PresentationFormat>
  <Paragraphs>84</Paragraphs>
  <Slides>12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楷体</vt:lpstr>
      <vt:lpstr>楷体_GB2312</vt:lpstr>
      <vt:lpstr>宋体</vt:lpstr>
      <vt:lpstr>Arial</vt:lpstr>
      <vt:lpstr>Calibri</vt:lpstr>
      <vt:lpstr>Office 主题​​</vt:lpstr>
      <vt:lpstr>Equation.KSEE3</vt:lpstr>
      <vt:lpstr>Equation</vt:lpstr>
      <vt:lpstr>概率统计  极大似然估计  西南石油大学理学院蒋尚武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&amp;2.3   随机变量的分布函数（离散）</dc:title>
  <dc:creator>dell</dc:creator>
  <cp:lastModifiedBy>SWPU</cp:lastModifiedBy>
  <cp:revision>83</cp:revision>
  <dcterms:created xsi:type="dcterms:W3CDTF">2016-01-14T06:52:00Z</dcterms:created>
  <dcterms:modified xsi:type="dcterms:W3CDTF">2023-04-04T08:03:58Z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B1E277CE07394F45B18B7411B63E2AAC</vt:lpwstr>
  </property>
</Properties>
</file>