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95" r:id="rId4"/>
    <p:sldId id="270" r:id="rId5"/>
    <p:sldId id="296" r:id="rId6"/>
    <p:sldId id="280" r:id="rId7"/>
    <p:sldId id="281" r:id="rId8"/>
    <p:sldId id="282" r:id="rId9"/>
    <p:sldId id="297" r:id="rId10"/>
    <p:sldId id="283" r:id="rId11"/>
    <p:sldId id="299" r:id="rId12"/>
    <p:sldId id="293" r:id="rId13"/>
    <p:sldId id="29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4.wmf"/><Relationship Id="rId7" Type="http://schemas.openxmlformats.org/officeDocument/2006/relationships/image" Target="../media/image86.wmf"/><Relationship Id="rId12" Type="http://schemas.openxmlformats.org/officeDocument/2006/relationships/image" Target="../media/image91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85.wmf"/><Relationship Id="rId11" Type="http://schemas.openxmlformats.org/officeDocument/2006/relationships/image" Target="../media/image90.wmf"/><Relationship Id="rId5" Type="http://schemas.openxmlformats.org/officeDocument/2006/relationships/image" Target="../media/image9.wmf"/><Relationship Id="rId10" Type="http://schemas.openxmlformats.org/officeDocument/2006/relationships/image" Target="../media/image89.wmf"/><Relationship Id="rId4" Type="http://schemas.openxmlformats.org/officeDocument/2006/relationships/image" Target="../media/image8.wmf"/><Relationship Id="rId9" Type="http://schemas.openxmlformats.org/officeDocument/2006/relationships/image" Target="../media/image8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62.wmf"/><Relationship Id="rId1" Type="http://schemas.openxmlformats.org/officeDocument/2006/relationships/image" Target="../media/image92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9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17.wmf"/><Relationship Id="rId7" Type="http://schemas.openxmlformats.org/officeDocument/2006/relationships/image" Target="../media/image31.wmf"/><Relationship Id="rId2" Type="http://schemas.openxmlformats.org/officeDocument/2006/relationships/image" Target="../media/image28.wmf"/><Relationship Id="rId1" Type="http://schemas.openxmlformats.org/officeDocument/2006/relationships/image" Target="../media/image20.wmf"/><Relationship Id="rId6" Type="http://schemas.openxmlformats.org/officeDocument/2006/relationships/image" Target="../media/image16.wmf"/><Relationship Id="rId11" Type="http://schemas.openxmlformats.org/officeDocument/2006/relationships/image" Target="../media/image35.wmf"/><Relationship Id="rId5" Type="http://schemas.openxmlformats.org/officeDocument/2006/relationships/image" Target="../media/image30.wmf"/><Relationship Id="rId10" Type="http://schemas.openxmlformats.org/officeDocument/2006/relationships/image" Target="../media/image34.wmf"/><Relationship Id="rId4" Type="http://schemas.openxmlformats.org/officeDocument/2006/relationships/image" Target="../media/image29.wmf"/><Relationship Id="rId9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12" Type="http://schemas.openxmlformats.org/officeDocument/2006/relationships/image" Target="../media/image47.wmf"/><Relationship Id="rId2" Type="http://schemas.openxmlformats.org/officeDocument/2006/relationships/image" Target="../media/image17.wmf"/><Relationship Id="rId1" Type="http://schemas.openxmlformats.org/officeDocument/2006/relationships/image" Target="../media/image37.wmf"/><Relationship Id="rId6" Type="http://schemas.openxmlformats.org/officeDocument/2006/relationships/image" Target="../media/image41.wmf"/><Relationship Id="rId11" Type="http://schemas.openxmlformats.org/officeDocument/2006/relationships/image" Target="../media/image46.wmf"/><Relationship Id="rId5" Type="http://schemas.openxmlformats.org/officeDocument/2006/relationships/image" Target="../media/image40.wmf"/><Relationship Id="rId10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3" Type="http://schemas.openxmlformats.org/officeDocument/2006/relationships/image" Target="../media/image51.wmf"/><Relationship Id="rId7" Type="http://schemas.openxmlformats.org/officeDocument/2006/relationships/image" Target="../media/image6.wmf"/><Relationship Id="rId12" Type="http://schemas.openxmlformats.org/officeDocument/2006/relationships/image" Target="../media/image59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11" Type="http://schemas.openxmlformats.org/officeDocument/2006/relationships/image" Target="../media/image58.wmf"/><Relationship Id="rId5" Type="http://schemas.openxmlformats.org/officeDocument/2006/relationships/image" Target="../media/image53.wmf"/><Relationship Id="rId10" Type="http://schemas.openxmlformats.org/officeDocument/2006/relationships/image" Target="../media/image57.wmf"/><Relationship Id="rId4" Type="http://schemas.openxmlformats.org/officeDocument/2006/relationships/image" Target="../media/image52.wmf"/><Relationship Id="rId9" Type="http://schemas.openxmlformats.org/officeDocument/2006/relationships/image" Target="../media/image56.wmf"/><Relationship Id="rId14" Type="http://schemas.openxmlformats.org/officeDocument/2006/relationships/image" Target="../media/image6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8.wmf"/><Relationship Id="rId7" Type="http://schemas.openxmlformats.org/officeDocument/2006/relationships/image" Target="../media/image66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5.wmf"/><Relationship Id="rId11" Type="http://schemas.openxmlformats.org/officeDocument/2006/relationships/image" Target="../media/image69.wmf"/><Relationship Id="rId5" Type="http://schemas.openxmlformats.org/officeDocument/2006/relationships/image" Target="../media/image64.wmf"/><Relationship Id="rId10" Type="http://schemas.openxmlformats.org/officeDocument/2006/relationships/image" Target="../media/image68.wmf"/><Relationship Id="rId4" Type="http://schemas.openxmlformats.org/officeDocument/2006/relationships/image" Target="../media/image9.wmf"/><Relationship Id="rId9" Type="http://schemas.openxmlformats.org/officeDocument/2006/relationships/image" Target="../media/image6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69.wmf"/><Relationship Id="rId7" Type="http://schemas.openxmlformats.org/officeDocument/2006/relationships/image" Target="../media/image7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8.wmf"/><Relationship Id="rId7" Type="http://schemas.openxmlformats.org/officeDocument/2006/relationships/image" Target="../media/image56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76.wmf"/><Relationship Id="rId5" Type="http://schemas.openxmlformats.org/officeDocument/2006/relationships/image" Target="../media/image64.wmf"/><Relationship Id="rId10" Type="http://schemas.openxmlformats.org/officeDocument/2006/relationships/image" Target="../media/image79.wmf"/><Relationship Id="rId4" Type="http://schemas.openxmlformats.org/officeDocument/2006/relationships/image" Target="../media/image9.wmf"/><Relationship Id="rId9" Type="http://schemas.openxmlformats.org/officeDocument/2006/relationships/image" Target="../media/image7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77.wmf"/><Relationship Id="rId3" Type="http://schemas.openxmlformats.org/officeDocument/2006/relationships/oleObject" Target="../embeddings/oleObject113.bin"/><Relationship Id="rId21" Type="http://schemas.openxmlformats.org/officeDocument/2006/relationships/oleObject" Target="../embeddings/oleObject122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120.bin"/><Relationship Id="rId25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image" Target="../media/image7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117.bin"/><Relationship Id="rId24" Type="http://schemas.openxmlformats.org/officeDocument/2006/relationships/image" Target="../media/image79.wmf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23" Type="http://schemas.openxmlformats.org/officeDocument/2006/relationships/oleObject" Target="../embeddings/oleObject124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21.bin"/><Relationship Id="rId4" Type="http://schemas.openxmlformats.org/officeDocument/2006/relationships/image" Target="../media/image62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76.wmf"/><Relationship Id="rId22" Type="http://schemas.openxmlformats.org/officeDocument/2006/relationships/oleObject" Target="../embeddings/oleObject12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image" Target="../media/image81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oleObject" Target="../embeddings/oleObject131.bin"/><Relationship Id="rId17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3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5" Type="http://schemas.openxmlformats.org/officeDocument/2006/relationships/image" Target="../media/image82.wmf"/><Relationship Id="rId10" Type="http://schemas.openxmlformats.org/officeDocument/2006/relationships/image" Target="../media/image80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129.bin"/><Relationship Id="rId14" Type="http://schemas.openxmlformats.org/officeDocument/2006/relationships/oleObject" Target="../embeddings/oleObject132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9.bin"/><Relationship Id="rId18" Type="http://schemas.openxmlformats.org/officeDocument/2006/relationships/oleObject" Target="../embeddings/oleObject142.bin"/><Relationship Id="rId26" Type="http://schemas.openxmlformats.org/officeDocument/2006/relationships/oleObject" Target="../embeddings/oleObject149.bin"/><Relationship Id="rId3" Type="http://schemas.openxmlformats.org/officeDocument/2006/relationships/oleObject" Target="../embeddings/oleObject134.bin"/><Relationship Id="rId21" Type="http://schemas.openxmlformats.org/officeDocument/2006/relationships/oleObject" Target="../embeddings/oleObject144.bin"/><Relationship Id="rId34" Type="http://schemas.openxmlformats.org/officeDocument/2006/relationships/image" Target="../media/image91.wmf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9.wmf"/><Relationship Id="rId17" Type="http://schemas.openxmlformats.org/officeDocument/2006/relationships/image" Target="../media/image86.wmf"/><Relationship Id="rId25" Type="http://schemas.openxmlformats.org/officeDocument/2006/relationships/oleObject" Target="../embeddings/oleObject148.bin"/><Relationship Id="rId33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1.bin"/><Relationship Id="rId20" Type="http://schemas.openxmlformats.org/officeDocument/2006/relationships/image" Target="../media/image87.wmf"/><Relationship Id="rId29" Type="http://schemas.openxmlformats.org/officeDocument/2006/relationships/image" Target="../media/image8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138.bin"/><Relationship Id="rId24" Type="http://schemas.openxmlformats.org/officeDocument/2006/relationships/oleObject" Target="../embeddings/oleObject147.bin"/><Relationship Id="rId32" Type="http://schemas.openxmlformats.org/officeDocument/2006/relationships/oleObject" Target="../embeddings/oleObject152.bin"/><Relationship Id="rId5" Type="http://schemas.openxmlformats.org/officeDocument/2006/relationships/oleObject" Target="../embeddings/oleObject135.bin"/><Relationship Id="rId15" Type="http://schemas.openxmlformats.org/officeDocument/2006/relationships/image" Target="../media/image85.wmf"/><Relationship Id="rId23" Type="http://schemas.openxmlformats.org/officeDocument/2006/relationships/oleObject" Target="../embeddings/oleObject146.bin"/><Relationship Id="rId28" Type="http://schemas.openxmlformats.org/officeDocument/2006/relationships/oleObject" Target="../embeddings/oleObject150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43.bin"/><Relationship Id="rId31" Type="http://schemas.openxmlformats.org/officeDocument/2006/relationships/image" Target="../media/image90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137.bin"/><Relationship Id="rId14" Type="http://schemas.openxmlformats.org/officeDocument/2006/relationships/oleObject" Target="../embeddings/oleObject140.bin"/><Relationship Id="rId22" Type="http://schemas.openxmlformats.org/officeDocument/2006/relationships/oleObject" Target="../embeddings/oleObject145.bin"/><Relationship Id="rId27" Type="http://schemas.openxmlformats.org/officeDocument/2006/relationships/image" Target="../media/image88.wmf"/><Relationship Id="rId30" Type="http://schemas.openxmlformats.org/officeDocument/2006/relationships/oleObject" Target="../embeddings/oleObject151.bin"/><Relationship Id="rId8" Type="http://schemas.openxmlformats.org/officeDocument/2006/relationships/image" Target="../media/image8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154.bin"/><Relationship Id="rId21" Type="http://schemas.openxmlformats.org/officeDocument/2006/relationships/image" Target="../media/image84.wmf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7.wmf"/><Relationship Id="rId20" Type="http://schemas.openxmlformats.org/officeDocument/2006/relationships/oleObject" Target="../embeddings/oleObject163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162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9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10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7.wmf"/><Relationship Id="rId4" Type="http://schemas.openxmlformats.org/officeDocument/2006/relationships/image" Target="../media/image1.wmf"/><Relationship Id="rId9" Type="http://schemas.openxmlformats.org/officeDocument/2006/relationships/image" Target="../media/image2.wmf"/><Relationship Id="rId1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1.wmf"/><Relationship Id="rId26" Type="http://schemas.openxmlformats.org/officeDocument/2006/relationships/oleObject" Target="../embeddings/oleObject32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2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24.bin"/><Relationship Id="rId17" Type="http://schemas.openxmlformats.org/officeDocument/2006/relationships/oleObject" Target="../embeddings/oleObject27.bin"/><Relationship Id="rId25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9.bin"/><Relationship Id="rId29" Type="http://schemas.openxmlformats.org/officeDocument/2006/relationships/image" Target="../media/image26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19.wmf"/><Relationship Id="rId24" Type="http://schemas.openxmlformats.org/officeDocument/2006/relationships/oleObject" Target="../embeddings/oleObject31.bin"/><Relationship Id="rId5" Type="http://schemas.openxmlformats.org/officeDocument/2006/relationships/image" Target="../media/image16.wmf"/><Relationship Id="rId15" Type="http://schemas.openxmlformats.org/officeDocument/2006/relationships/image" Target="../media/image27.png"/><Relationship Id="rId23" Type="http://schemas.openxmlformats.org/officeDocument/2006/relationships/image" Target="../media/image23.wmf"/><Relationship Id="rId28" Type="http://schemas.openxmlformats.org/officeDocument/2006/relationships/oleObject" Target="../embeddings/oleObject33.bin"/><Relationship Id="rId10" Type="http://schemas.openxmlformats.org/officeDocument/2006/relationships/oleObject" Target="../embeddings/oleObject23.bin"/><Relationship Id="rId19" Type="http://schemas.openxmlformats.org/officeDocument/2006/relationships/oleObject" Target="../embeddings/oleObject28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18.wmf"/><Relationship Id="rId14" Type="http://schemas.openxmlformats.org/officeDocument/2006/relationships/image" Target="../media/image20.wmf"/><Relationship Id="rId22" Type="http://schemas.openxmlformats.org/officeDocument/2006/relationships/oleObject" Target="../embeddings/oleObject30.bin"/><Relationship Id="rId27" Type="http://schemas.openxmlformats.org/officeDocument/2006/relationships/image" Target="../media/image2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8.bin"/><Relationship Id="rId18" Type="http://schemas.openxmlformats.org/officeDocument/2006/relationships/oleObject" Target="../embeddings/oleObject41.bin"/><Relationship Id="rId26" Type="http://schemas.openxmlformats.org/officeDocument/2006/relationships/oleObject" Target="../embeddings/oleObject45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32.wmf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29.wmf"/><Relationship Id="rId17" Type="http://schemas.openxmlformats.org/officeDocument/2006/relationships/image" Target="../media/image16.wmf"/><Relationship Id="rId25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.bin"/><Relationship Id="rId20" Type="http://schemas.openxmlformats.org/officeDocument/2006/relationships/oleObject" Target="../embeddings/oleObject42.bin"/><Relationship Id="rId29" Type="http://schemas.openxmlformats.org/officeDocument/2006/relationships/image" Target="../media/image3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png"/><Relationship Id="rId11" Type="http://schemas.openxmlformats.org/officeDocument/2006/relationships/oleObject" Target="../embeddings/oleObject37.bin"/><Relationship Id="rId24" Type="http://schemas.openxmlformats.org/officeDocument/2006/relationships/oleObject" Target="../embeddings/oleObject44.bin"/><Relationship Id="rId5" Type="http://schemas.openxmlformats.org/officeDocument/2006/relationships/image" Target="../media/image20.wmf"/><Relationship Id="rId15" Type="http://schemas.openxmlformats.org/officeDocument/2006/relationships/oleObject" Target="../embeddings/oleObject39.bin"/><Relationship Id="rId23" Type="http://schemas.openxmlformats.org/officeDocument/2006/relationships/image" Target="../media/image33.wmf"/><Relationship Id="rId28" Type="http://schemas.openxmlformats.org/officeDocument/2006/relationships/oleObject" Target="../embeddings/oleObject47.bin"/><Relationship Id="rId10" Type="http://schemas.openxmlformats.org/officeDocument/2006/relationships/image" Target="../media/image17.wmf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0.wmf"/><Relationship Id="rId22" Type="http://schemas.openxmlformats.org/officeDocument/2006/relationships/oleObject" Target="../embeddings/oleObject43.bin"/><Relationship Id="rId27" Type="http://schemas.openxmlformats.org/officeDocument/2006/relationships/oleObject" Target="../embeddings/oleObject4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43.wmf"/><Relationship Id="rId26" Type="http://schemas.openxmlformats.org/officeDocument/2006/relationships/image" Target="../media/image46.w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45.wmf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28" Type="http://schemas.openxmlformats.org/officeDocument/2006/relationships/image" Target="../media/image47.wmf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1.wmf"/><Relationship Id="rId22" Type="http://schemas.openxmlformats.org/officeDocument/2006/relationships/image" Target="../media/image48.png"/><Relationship Id="rId27" Type="http://schemas.openxmlformats.org/officeDocument/2006/relationships/oleObject" Target="../embeddings/oleObject60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6.bin"/><Relationship Id="rId18" Type="http://schemas.openxmlformats.org/officeDocument/2006/relationships/image" Target="../media/image55.wmf"/><Relationship Id="rId26" Type="http://schemas.openxmlformats.org/officeDocument/2006/relationships/oleObject" Target="../embeddings/oleObject73.bin"/><Relationship Id="rId39" Type="http://schemas.openxmlformats.org/officeDocument/2006/relationships/oleObject" Target="../embeddings/oleObject84.bin"/><Relationship Id="rId21" Type="http://schemas.openxmlformats.org/officeDocument/2006/relationships/oleObject" Target="../embeddings/oleObject70.bin"/><Relationship Id="rId34" Type="http://schemas.openxmlformats.org/officeDocument/2006/relationships/oleObject" Target="../embeddings/oleObject80.bin"/><Relationship Id="rId42" Type="http://schemas.openxmlformats.org/officeDocument/2006/relationships/oleObject" Target="../embeddings/oleObject87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.wmf"/><Relationship Id="rId29" Type="http://schemas.openxmlformats.org/officeDocument/2006/relationships/oleObject" Target="../embeddings/oleObject76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65.bin"/><Relationship Id="rId24" Type="http://schemas.openxmlformats.org/officeDocument/2006/relationships/oleObject" Target="../embeddings/oleObject72.bin"/><Relationship Id="rId32" Type="http://schemas.openxmlformats.org/officeDocument/2006/relationships/oleObject" Target="../embeddings/oleObject78.bin"/><Relationship Id="rId37" Type="http://schemas.openxmlformats.org/officeDocument/2006/relationships/oleObject" Target="../embeddings/oleObject82.bin"/><Relationship Id="rId40" Type="http://schemas.openxmlformats.org/officeDocument/2006/relationships/oleObject" Target="../embeddings/oleObject85.bin"/><Relationship Id="rId45" Type="http://schemas.openxmlformats.org/officeDocument/2006/relationships/oleObject" Target="../embeddings/oleObject89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image" Target="../media/image57.wmf"/><Relationship Id="rId28" Type="http://schemas.openxmlformats.org/officeDocument/2006/relationships/oleObject" Target="../embeddings/oleObject75.bin"/><Relationship Id="rId36" Type="http://schemas.openxmlformats.org/officeDocument/2006/relationships/image" Target="../media/image60.wmf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69.bin"/><Relationship Id="rId31" Type="http://schemas.openxmlformats.org/officeDocument/2006/relationships/image" Target="../media/image59.wmf"/><Relationship Id="rId44" Type="http://schemas.openxmlformats.org/officeDocument/2006/relationships/image" Target="../media/image61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54.wmf"/><Relationship Id="rId22" Type="http://schemas.openxmlformats.org/officeDocument/2006/relationships/oleObject" Target="../embeddings/oleObject71.bin"/><Relationship Id="rId27" Type="http://schemas.openxmlformats.org/officeDocument/2006/relationships/oleObject" Target="../embeddings/oleObject74.bin"/><Relationship Id="rId30" Type="http://schemas.openxmlformats.org/officeDocument/2006/relationships/oleObject" Target="../embeddings/oleObject77.bin"/><Relationship Id="rId35" Type="http://schemas.openxmlformats.org/officeDocument/2006/relationships/oleObject" Target="../embeddings/oleObject81.bin"/><Relationship Id="rId43" Type="http://schemas.openxmlformats.org/officeDocument/2006/relationships/oleObject" Target="../embeddings/oleObject88.bin"/><Relationship Id="rId8" Type="http://schemas.openxmlformats.org/officeDocument/2006/relationships/image" Target="../media/image51.wmf"/><Relationship Id="rId3" Type="http://schemas.openxmlformats.org/officeDocument/2006/relationships/oleObject" Target="../embeddings/oleObject61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68.bin"/><Relationship Id="rId25" Type="http://schemas.openxmlformats.org/officeDocument/2006/relationships/image" Target="../media/image58.wmf"/><Relationship Id="rId33" Type="http://schemas.openxmlformats.org/officeDocument/2006/relationships/oleObject" Target="../embeddings/oleObject79.bin"/><Relationship Id="rId38" Type="http://schemas.openxmlformats.org/officeDocument/2006/relationships/oleObject" Target="../embeddings/oleObject83.bin"/><Relationship Id="rId20" Type="http://schemas.openxmlformats.org/officeDocument/2006/relationships/image" Target="../media/image56.wmf"/><Relationship Id="rId41" Type="http://schemas.openxmlformats.org/officeDocument/2006/relationships/oleObject" Target="../embeddings/oleObject8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95.bin"/><Relationship Id="rId18" Type="http://schemas.openxmlformats.org/officeDocument/2006/relationships/oleObject" Target="../embeddings/oleObject98.bin"/><Relationship Id="rId26" Type="http://schemas.openxmlformats.org/officeDocument/2006/relationships/image" Target="../media/image70.png"/><Relationship Id="rId3" Type="http://schemas.openxmlformats.org/officeDocument/2006/relationships/oleObject" Target="../embeddings/oleObject90.bin"/><Relationship Id="rId21" Type="http://schemas.openxmlformats.org/officeDocument/2006/relationships/image" Target="../media/image67.wmf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64.wmf"/><Relationship Id="rId17" Type="http://schemas.openxmlformats.org/officeDocument/2006/relationships/image" Target="../media/image66.wmf"/><Relationship Id="rId25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7.bin"/><Relationship Id="rId20" Type="http://schemas.openxmlformats.org/officeDocument/2006/relationships/oleObject" Target="../embeddings/oleObject99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94.bin"/><Relationship Id="rId24" Type="http://schemas.openxmlformats.org/officeDocument/2006/relationships/oleObject" Target="../embeddings/oleObject101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image" Target="../media/image68.wmf"/><Relationship Id="rId10" Type="http://schemas.openxmlformats.org/officeDocument/2006/relationships/image" Target="../media/image9.wmf"/><Relationship Id="rId19" Type="http://schemas.openxmlformats.org/officeDocument/2006/relationships/image" Target="../media/image56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65.wmf"/><Relationship Id="rId22" Type="http://schemas.openxmlformats.org/officeDocument/2006/relationships/oleObject" Target="../embeddings/oleObject100.bin"/><Relationship Id="rId27" Type="http://schemas.openxmlformats.org/officeDocument/2006/relationships/oleObject" Target="../embeddings/oleObject10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111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oleObject" Target="../embeddings/oleObject108.bin"/><Relationship Id="rId17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0.bin"/><Relationship Id="rId20" Type="http://schemas.openxmlformats.org/officeDocument/2006/relationships/oleObject" Target="../embeddings/oleObject112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5" Type="http://schemas.openxmlformats.org/officeDocument/2006/relationships/image" Target="../media/image73.wmf"/><Relationship Id="rId10" Type="http://schemas.openxmlformats.org/officeDocument/2006/relationships/image" Target="../media/image71.wmf"/><Relationship Id="rId19" Type="http://schemas.openxmlformats.org/officeDocument/2006/relationships/image" Target="../media/image7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106.bin"/><Relationship Id="rId14" Type="http://schemas.openxmlformats.org/officeDocument/2006/relationships/oleObject" Target="../embeddings/oleObject10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概率统计</a:t>
            </a:r>
            <a:br>
              <a:rPr lang="zh-CN" altLang="zh-CN"/>
            </a:br>
            <a:r>
              <a:rPr lang="zh-CN" altLang="zh-CN" sz="4000">
                <a:solidFill>
                  <a:srgbClr val="FF0000"/>
                </a:solidFill>
              </a:rPr>
              <a:t/>
            </a:r>
            <a:br>
              <a:rPr lang="zh-CN" altLang="zh-CN" sz="4000">
                <a:solidFill>
                  <a:srgbClr val="FF0000"/>
                </a:solidFill>
              </a:rPr>
            </a:br>
            <a:r>
              <a:rPr lang="zh-CN" altLang="zh-CN" sz="4000" b="1">
                <a:solidFill>
                  <a:srgbClr val="FF0000"/>
                </a:solidFill>
              </a:rPr>
              <a:t>区间估计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西南石油大学理学院 蒋尚武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351155" y="850900"/>
            <a:ext cx="11642090" cy="27654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45135" y="116840"/>
            <a:ext cx="6649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(2)   </a:t>
            </a:r>
            <a:r>
              <a:rPr lang="zh-CN" altLang="zh-CN" sz="2800" b="1">
                <a:latin typeface="黑体" panose="02010609060101010101" charset="-122"/>
                <a:ea typeface="黑体" panose="02010609060101010101" charset="-122"/>
              </a:rPr>
              <a:t>未知，求  的置信区间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36650" y="116840"/>
          <a:ext cx="471805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r:id="rId3" imgW="203200" imgH="203200" progId="Equation.KSEE3">
                  <p:embed/>
                </p:oleObj>
              </mc:Choice>
              <mc:Fallback>
                <p:oleObj r:id="rId3" imgW="203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6650" y="116840"/>
                        <a:ext cx="471805" cy="471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07360" y="211455"/>
          <a:ext cx="39370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r:id="rId5" imgW="152400" imgH="165100" progId="Equation.KSEE3">
                  <p:embed/>
                </p:oleObj>
              </mc:Choice>
              <mc:Fallback>
                <p:oleObj r:id="rId5" imgW="152400" imgH="1651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7360" y="211455"/>
                        <a:ext cx="39370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37210" y="487045"/>
            <a:ext cx="11158220" cy="28069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10000"/>
              </a:lnSpc>
            </a:pPr>
            <a:r>
              <a:rPr lang="en-US" altLang="zh-CN" sz="2400" b="1" dirty="0">
                <a:latin typeface="楷体_GB2312" charset="0"/>
                <a:ea typeface="楷体_GB2312" charset="0"/>
                <a:sym typeface="+mn-ea"/>
              </a:rPr>
              <a:t>   </a:t>
            </a:r>
            <a:r>
              <a:rPr lang="zh-CN" altLang="en-US" sz="2800" b="1" dirty="0">
                <a:latin typeface="楷体_GB2312" charset="0"/>
                <a:ea typeface="楷体_GB2312" charset="0"/>
                <a:sym typeface="+mn-ea"/>
              </a:rPr>
              <a:t>设总体                          是来自总体</a:t>
            </a:r>
            <a:r>
              <a:rPr lang="en-US" altLang="zh-CN" sz="2800" b="1" dirty="0">
                <a:latin typeface="楷体_GB2312" charset="0"/>
                <a:ea typeface="楷体_GB2312" charset="0"/>
                <a:sym typeface="+mn-ea"/>
              </a:rPr>
              <a:t>X</a:t>
            </a:r>
            <a:r>
              <a:rPr lang="zh-CN" altLang="en-US" sz="2800" b="1" dirty="0">
                <a:latin typeface="楷体_GB2312" charset="0"/>
                <a:ea typeface="楷体_GB2312" charset="0"/>
                <a:sym typeface="+mn-ea"/>
              </a:rPr>
              <a:t>的一个样本， </a:t>
            </a:r>
          </a:p>
          <a:p>
            <a:pPr>
              <a:lnSpc>
                <a:spcPct val="210000"/>
              </a:lnSpc>
            </a:pPr>
            <a:r>
              <a:rPr lang="zh-CN" altLang="en-US" sz="2800" b="1" dirty="0">
                <a:latin typeface="楷体_GB2312" charset="0"/>
                <a:ea typeface="楷体_GB2312" charset="0"/>
                <a:sym typeface="+mn-ea"/>
              </a:rPr>
              <a:t>           </a:t>
            </a:r>
            <a:r>
              <a:rPr lang="zh-CN" altLang="en-US" sz="2800" b="1" dirty="0" smtClean="0">
                <a:latin typeface="楷体_GB2312" charset="0"/>
                <a:ea typeface="楷体_GB2312" charset="0"/>
                <a:sym typeface="+mn-ea"/>
              </a:rPr>
              <a:t>是  的</a:t>
            </a:r>
            <a:r>
              <a:rPr lang="zh-CN" altLang="en-US" sz="2800" b="1" dirty="0">
                <a:latin typeface="楷体_GB2312" charset="0"/>
                <a:ea typeface="楷体_GB2312" charset="0"/>
                <a:sym typeface="+mn-ea"/>
              </a:rPr>
              <a:t>无偏估计 ，且                  ，那么对于给定的     置信区间 ，由</a:t>
            </a:r>
            <a:endParaRPr lang="zh-CN" altLang="en-US" sz="2800" b="1" dirty="0"/>
          </a:p>
        </p:txBody>
      </p:sp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70430" y="884555"/>
          <a:ext cx="233235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r:id="rId7" imgW="952500" imgH="228600" progId="Equation.KSEE3">
                  <p:embed/>
                </p:oleObj>
              </mc:Choice>
              <mc:Fallback>
                <p:oleObj r:id="rId7" imgW="9525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70430" y="884555"/>
                        <a:ext cx="2332355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52950" y="884555"/>
          <a:ext cx="2152015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r:id="rId9" imgW="876300" imgH="228600" progId="Equation.KSEE3">
                  <p:embed/>
                </p:oleObj>
              </mc:Choice>
              <mc:Fallback>
                <p:oleObj r:id="rId9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52950" y="884555"/>
                        <a:ext cx="2152015" cy="561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7210" y="1561783"/>
          <a:ext cx="1939290" cy="903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r:id="rId11" imgW="927100" imgH="431800" progId="Equation.KSEE3">
                  <p:embed/>
                </p:oleObj>
              </mc:Choice>
              <mc:Fallback>
                <p:oleObj r:id="rId11" imgW="9271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7210" y="1561783"/>
                        <a:ext cx="1939290" cy="903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919496"/>
              </p:ext>
            </p:extLst>
          </p:nvPr>
        </p:nvGraphicFramePr>
        <p:xfrm>
          <a:off x="6000433" y="1448118"/>
          <a:ext cx="277368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r:id="rId13" imgW="1181100" imgH="444500" progId="Equation.KSEE3">
                  <p:embed/>
                </p:oleObj>
              </mc:Choice>
              <mc:Fallback>
                <p:oleObj r:id="rId13" imgW="1181100" imgH="4445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00433" y="1448118"/>
                        <a:ext cx="2773680" cy="1044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392685"/>
              </p:ext>
            </p:extLst>
          </p:nvPr>
        </p:nvGraphicFramePr>
        <p:xfrm>
          <a:off x="1362075" y="2709863"/>
          <a:ext cx="808355" cy="40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r:id="rId15" imgW="355600" imgH="177165" progId="Equation.KSEE3">
                  <p:embed/>
                </p:oleObj>
              </mc:Choice>
              <mc:Fallback>
                <p:oleObj r:id="rId15" imgW="355600" imgH="177165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62075" y="2709863"/>
                        <a:ext cx="808355" cy="402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08455" y="3662045"/>
          <a:ext cx="7501890" cy="1121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r:id="rId17" imgW="3543300" imgH="495300" progId="Equation.KSEE3">
                  <p:embed/>
                </p:oleObj>
              </mc:Choice>
              <mc:Fallback>
                <p:oleObj r:id="rId17" imgW="3543300" imgH="4953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08455" y="3662045"/>
                        <a:ext cx="7501890" cy="1121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167494"/>
              </p:ext>
            </p:extLst>
          </p:nvPr>
        </p:nvGraphicFramePr>
        <p:xfrm>
          <a:off x="4552950" y="2344531"/>
          <a:ext cx="545909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9" r:id="rId19" imgW="2794000" imgH="495300" progId="Equation.KSEE3">
                  <p:embed/>
                </p:oleObj>
              </mc:Choice>
              <mc:Fallback>
                <p:oleObj r:id="rId19" imgW="2794000" imgH="4953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52950" y="2344531"/>
                        <a:ext cx="545909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37210" y="4852035"/>
            <a:ext cx="2863850" cy="1383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/>
              <a:t>从而可以知道     的置信区间（置信度            为</a:t>
            </a:r>
            <a:r>
              <a:rPr lang="zh-CN" altLang="en-US" sz="2400" b="1"/>
              <a:t>：</a:t>
            </a: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87015" y="4910455"/>
          <a:ext cx="39370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r:id="rId21" imgW="152400" imgH="165100" progId="Equation.KSEE3">
                  <p:embed/>
                </p:oleObj>
              </mc:Choice>
              <mc:Fallback>
                <p:oleObj r:id="rId21" imgW="152400" imgH="1651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7015" y="4910455"/>
                        <a:ext cx="39370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63040" y="5732780"/>
          <a:ext cx="808355" cy="40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1" r:id="rId22" imgW="355600" imgH="177165" progId="Equation.KSEE3">
                  <p:embed/>
                </p:oleObj>
              </mc:Choice>
              <mc:Fallback>
                <p:oleObj r:id="rId22" imgW="355600" imgH="177165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63040" y="5732780"/>
                        <a:ext cx="808355" cy="402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25900" y="4910455"/>
          <a:ext cx="6770370" cy="1397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r:id="rId23" imgW="2400300" imgH="495300" progId="Equation.KSEE3">
                  <p:embed/>
                </p:oleObj>
              </mc:Choice>
              <mc:Fallback>
                <p:oleObj r:id="rId23" imgW="2400300" imgH="4953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025900" y="4910455"/>
                        <a:ext cx="6770370" cy="139763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95593"/>
              </p:ext>
            </p:extLst>
          </p:nvPr>
        </p:nvGraphicFramePr>
        <p:xfrm>
          <a:off x="2913623" y="1806257"/>
          <a:ext cx="39370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Equation" r:id="rId25" imgW="152400" imgH="165100" progId="Equation.DSMT4">
                  <p:embed/>
                </p:oleObj>
              </mc:Choice>
              <mc:Fallback>
                <p:oleObj name="Equation" r:id="rId25" imgW="152400" imgH="165100" progId="Equation.DSMT4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3623" y="1806257"/>
                        <a:ext cx="39370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" grpId="0"/>
      <p:bldP spid="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8765" y="560705"/>
            <a:ext cx="6649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(2)   </a:t>
            </a:r>
            <a:r>
              <a:rPr lang="zh-CN" altLang="zh-CN" sz="2800" b="1">
                <a:latin typeface="黑体" panose="02010609060101010101" charset="-122"/>
                <a:ea typeface="黑体" panose="02010609060101010101" charset="-122"/>
              </a:rPr>
              <a:t>未知，求  的置信区间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19810" y="560705"/>
          <a:ext cx="471805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r:id="rId3" imgW="203200" imgH="203200" progId="Equation.KSEE3">
                  <p:embed/>
                </p:oleObj>
              </mc:Choice>
              <mc:Fallback>
                <p:oleObj r:id="rId3" imgW="203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9810" y="560705"/>
                        <a:ext cx="471805" cy="471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96235" y="655320"/>
          <a:ext cx="39370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r:id="rId5" imgW="152400" imgH="165100" progId="Equation.KSEE3">
                  <p:embed/>
                </p:oleObj>
              </mc:Choice>
              <mc:Fallback>
                <p:oleObj r:id="rId5" imgW="152400" imgH="1651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6235" y="655320"/>
                        <a:ext cx="39370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509895" y="0"/>
          <a:ext cx="562991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r:id="rId7" imgW="2400300" imgH="495300" progId="Equation.KSEE3">
                  <p:embed/>
                </p:oleObj>
              </mc:Choice>
              <mc:Fallback>
                <p:oleObj r:id="rId7" imgW="2400300" imgH="4953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9895" y="0"/>
                        <a:ext cx="5629910" cy="11620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641350" y="1164590"/>
            <a:ext cx="10498455" cy="18148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altLang="zh-CN" sz="2400" b="1">
                <a:latin typeface="楷体_GB2312" charset="0"/>
                <a:ea typeface="楷体_GB2312" charset="0"/>
                <a:sym typeface="+mn-ea"/>
              </a:rPr>
              <a:t>   </a:t>
            </a:r>
            <a:r>
              <a:rPr lang="zh-CN" altLang="en-US" sz="2800" b="1">
                <a:latin typeface="楷体_GB2312" charset="0"/>
                <a:ea typeface="楷体_GB2312" charset="0"/>
                <a:sym typeface="+mn-ea"/>
              </a:rPr>
              <a:t>例</a:t>
            </a:r>
            <a:r>
              <a:rPr lang="en-US" altLang="zh-CN" sz="2800" b="1">
                <a:latin typeface="楷体_GB2312" charset="0"/>
                <a:ea typeface="楷体_GB2312" charset="0"/>
                <a:sym typeface="+mn-ea"/>
              </a:rPr>
              <a:t>2  </a:t>
            </a:r>
            <a:r>
              <a:rPr lang="zh-CN" altLang="en-US" sz="2800" b="1">
                <a:latin typeface="楷体_GB2312" charset="0"/>
                <a:ea typeface="楷体_GB2312" charset="0"/>
                <a:sym typeface="+mn-ea"/>
              </a:rPr>
              <a:t>从某厂生产的一种钢球中随机抽取</a:t>
            </a:r>
            <a:r>
              <a:rPr lang="en-US" altLang="zh-CN" sz="2800" b="1">
                <a:latin typeface="楷体_GB2312" charset="0"/>
                <a:ea typeface="楷体_GB2312" charset="0"/>
                <a:sym typeface="+mn-ea"/>
              </a:rPr>
              <a:t>7</a:t>
            </a:r>
            <a:r>
              <a:rPr lang="zh-CN" altLang="en-US" sz="2800" b="1">
                <a:latin typeface="楷体_GB2312" charset="0"/>
                <a:ea typeface="楷体_GB2312" charset="0"/>
                <a:sym typeface="+mn-ea"/>
              </a:rPr>
              <a:t>个测得它们直径（单位</a:t>
            </a:r>
            <a:r>
              <a:rPr lang="en-US" altLang="zh-CN" sz="2800" b="1">
                <a:latin typeface="楷体_GB2312" charset="0"/>
                <a:ea typeface="楷体_GB2312" charset="0"/>
                <a:sym typeface="+mn-ea"/>
              </a:rPr>
              <a:t>;mm)</a:t>
            </a:r>
            <a:r>
              <a:rPr lang="zh-CN" altLang="en-US" sz="2800" b="1">
                <a:latin typeface="楷体_GB2312" charset="0"/>
                <a:ea typeface="楷体_GB2312" charset="0"/>
                <a:sym typeface="+mn-ea"/>
              </a:rPr>
              <a:t>为</a:t>
            </a:r>
            <a:r>
              <a:rPr lang="en-US" altLang="zh-CN" sz="2800" b="1">
                <a:latin typeface="楷体_GB2312" charset="0"/>
                <a:ea typeface="楷体_GB2312" charset="0"/>
                <a:sym typeface="+mn-ea"/>
              </a:rPr>
              <a:t>5.52,</a:t>
            </a:r>
            <a:r>
              <a:rPr lang="zh-CN" altLang="en-US" sz="2800" b="1">
                <a:latin typeface="楷体_GB2312" charset="0"/>
                <a:ea typeface="楷体_GB2312" charset="0"/>
                <a:sym typeface="+mn-ea"/>
              </a:rPr>
              <a:t>、</a:t>
            </a:r>
            <a:r>
              <a:rPr lang="en-US" altLang="zh-CN" sz="2800" b="1">
                <a:latin typeface="楷体_GB2312" charset="0"/>
                <a:ea typeface="楷体_GB2312" charset="0"/>
                <a:sym typeface="+mn-ea"/>
              </a:rPr>
              <a:t>5.41</a:t>
            </a:r>
            <a:r>
              <a:rPr lang="zh-CN" altLang="en-US" sz="2800" b="1">
                <a:latin typeface="楷体_GB2312" charset="0"/>
                <a:ea typeface="楷体_GB2312" charset="0"/>
                <a:sym typeface="+mn-ea"/>
              </a:rPr>
              <a:t>、</a:t>
            </a:r>
            <a:r>
              <a:rPr lang="en-US" altLang="zh-CN" sz="2800" b="1">
                <a:latin typeface="楷体_GB2312" charset="0"/>
                <a:ea typeface="楷体_GB2312" charset="0"/>
                <a:sym typeface="+mn-ea"/>
              </a:rPr>
              <a:t>5.18</a:t>
            </a:r>
            <a:r>
              <a:rPr lang="zh-CN" altLang="en-US" sz="2800" b="1">
                <a:latin typeface="楷体_GB2312" charset="0"/>
                <a:ea typeface="楷体_GB2312" charset="0"/>
                <a:sym typeface="+mn-ea"/>
              </a:rPr>
              <a:t>、</a:t>
            </a:r>
            <a:r>
              <a:rPr lang="en-US" altLang="zh-CN" sz="2800" b="1">
                <a:latin typeface="楷体_GB2312" charset="0"/>
                <a:ea typeface="楷体_GB2312" charset="0"/>
                <a:sym typeface="+mn-ea"/>
              </a:rPr>
              <a:t>5.32</a:t>
            </a:r>
            <a:r>
              <a:rPr lang="zh-CN" altLang="en-US" sz="2800" b="1">
                <a:latin typeface="楷体_GB2312" charset="0"/>
                <a:ea typeface="楷体_GB2312" charset="0"/>
                <a:sym typeface="+mn-ea"/>
              </a:rPr>
              <a:t>、</a:t>
            </a:r>
            <a:r>
              <a:rPr lang="en-US" altLang="zh-CN" sz="2800" b="1">
                <a:latin typeface="楷体_GB2312" charset="0"/>
                <a:ea typeface="楷体_GB2312" charset="0"/>
                <a:sym typeface="+mn-ea"/>
              </a:rPr>
              <a:t>5.64</a:t>
            </a:r>
            <a:r>
              <a:rPr lang="zh-CN" altLang="en-US" sz="2800" b="1">
                <a:latin typeface="楷体_GB2312" charset="0"/>
                <a:ea typeface="楷体_GB2312" charset="0"/>
                <a:sym typeface="+mn-ea"/>
              </a:rPr>
              <a:t>、</a:t>
            </a:r>
            <a:r>
              <a:rPr lang="en-US" altLang="zh-CN" sz="2800" b="1">
                <a:latin typeface="楷体_GB2312" charset="0"/>
                <a:ea typeface="楷体_GB2312" charset="0"/>
                <a:sym typeface="+mn-ea"/>
              </a:rPr>
              <a:t>5.22</a:t>
            </a:r>
            <a:r>
              <a:rPr lang="zh-CN" altLang="en-US" sz="2800" b="1">
                <a:latin typeface="楷体_GB2312" charset="0"/>
                <a:ea typeface="楷体_GB2312" charset="0"/>
                <a:sym typeface="+mn-ea"/>
              </a:rPr>
              <a:t>、</a:t>
            </a:r>
            <a:r>
              <a:rPr lang="en-US" altLang="zh-CN" sz="2800" b="1">
                <a:latin typeface="楷体_GB2312" charset="0"/>
                <a:ea typeface="楷体_GB2312" charset="0"/>
                <a:sym typeface="+mn-ea"/>
              </a:rPr>
              <a:t>5.76</a:t>
            </a:r>
            <a:r>
              <a:rPr lang="zh-CN" altLang="en-US" sz="2800" b="1">
                <a:latin typeface="楷体_GB2312" charset="0"/>
                <a:ea typeface="楷体_GB2312" charset="0"/>
                <a:sym typeface="+mn-ea"/>
              </a:rPr>
              <a:t>若钢球的直径服从正态分布         ，求这种钢球平均直径   的置信度为</a:t>
            </a:r>
            <a:r>
              <a:rPr lang="en-US" altLang="zh-CN" sz="2800" b="1">
                <a:latin typeface="楷体_GB2312" charset="0"/>
                <a:ea typeface="楷体_GB2312" charset="0"/>
                <a:sym typeface="+mn-ea"/>
              </a:rPr>
              <a:t>95%</a:t>
            </a:r>
            <a:r>
              <a:rPr lang="zh-CN" altLang="en-US" sz="2800" b="1">
                <a:latin typeface="楷体_GB2312" charset="0"/>
                <a:ea typeface="楷体_GB2312" charset="0"/>
                <a:sym typeface="+mn-ea"/>
              </a:rPr>
              <a:t>的置信区间</a:t>
            </a:r>
            <a:r>
              <a:rPr lang="en-US" altLang="zh-CN" sz="2400" b="1">
                <a:latin typeface="楷体_GB2312" charset="0"/>
                <a:ea typeface="楷体_GB2312" charset="0"/>
                <a:sym typeface="+mn-ea"/>
              </a:rPr>
              <a:t>.</a:t>
            </a:r>
            <a:endParaRPr lang="zh-CN" altLang="en-US" sz="2400"/>
          </a:p>
        </p:txBody>
      </p:sp>
      <p:graphicFrame>
        <p:nvGraphicFramePr>
          <p:cNvPr id="38" name="对象 3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89350" y="2042795"/>
          <a:ext cx="1438275" cy="51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r:id="rId9" imgW="634365" imgH="228600" progId="Equation.KSEE3">
                  <p:embed/>
                </p:oleObj>
              </mc:Choice>
              <mc:Fallback>
                <p:oleObj r:id="rId9" imgW="634365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89350" y="2042795"/>
                        <a:ext cx="1438275" cy="518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772525" y="2073275"/>
          <a:ext cx="422275" cy="45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r:id="rId11" imgW="152400" imgH="165100" progId="Equation.KSEE3">
                  <p:embed/>
                </p:oleObj>
              </mc:Choice>
              <mc:Fallback>
                <p:oleObj r:id="rId11" imgW="152400" imgH="1651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72525" y="2073275"/>
                        <a:ext cx="422275" cy="458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641350" y="3021330"/>
            <a:ext cx="55638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latin typeface="楷体_GB2312" charset="0"/>
                <a:ea typeface="楷体_GB2312" charset="0"/>
                <a:sym typeface="+mn-ea"/>
              </a:rPr>
              <a:t>解： 计算样本均值和样本标准差</a:t>
            </a:r>
          </a:p>
        </p:txBody>
      </p:sp>
      <p:graphicFrame>
        <p:nvGraphicFramePr>
          <p:cNvPr id="42" name="对象 4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33930" y="3365500"/>
          <a:ext cx="6835775" cy="92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r:id="rId12" imgW="2997200" imgH="405765" progId="Equation.KSEE3">
                  <p:embed/>
                </p:oleObj>
              </mc:Choice>
              <mc:Fallback>
                <p:oleObj r:id="rId12" imgW="2997200" imgH="405765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33930" y="3365500"/>
                        <a:ext cx="6835775" cy="926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91615" y="4248785"/>
          <a:ext cx="890333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r:id="rId14" imgW="3606165" imgH="342900" progId="Equation.KSEE3">
                  <p:embed/>
                </p:oleObj>
              </mc:Choice>
              <mc:Fallback>
                <p:oleObj r:id="rId14" imgW="3606165" imgH="3429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91615" y="4248785"/>
                        <a:ext cx="8903335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91615" y="4980940"/>
          <a:ext cx="7280910" cy="970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r:id="rId16" imgW="3340100" imgH="444500" progId="Equation.KSEE3">
                  <p:embed/>
                </p:oleObj>
              </mc:Choice>
              <mc:Fallback>
                <p:oleObj r:id="rId16" imgW="3340100" imgH="4445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491615" y="4980940"/>
                        <a:ext cx="7280910" cy="970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1491615" y="6066790"/>
            <a:ext cx="53206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latin typeface="楷体_GB2312" charset="0"/>
                <a:ea typeface="楷体_GB2312" charset="0"/>
                <a:sym typeface="+mn-ea"/>
              </a:rPr>
              <a:t>所求置信区间</a:t>
            </a:r>
            <a:r>
              <a:rPr lang="en-US" altLang="zh-CN" sz="2800" b="1">
                <a:latin typeface="楷体_GB2312" charset="0"/>
                <a:ea typeface="楷体_GB2312" charset="0"/>
                <a:sym typeface="+mn-ea"/>
              </a:rPr>
              <a:t>[5.24,5.64]mm.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8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03225" y="3716020"/>
            <a:ext cx="539242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sym typeface="+mn-ea"/>
              </a:rPr>
              <a:t>（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  <a:sym typeface="+mn-ea"/>
              </a:rPr>
              <a:t>2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sym typeface="+mn-ea"/>
              </a:rPr>
              <a:t>）   未知，求   和   的置信区间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603885" y="53340"/>
            <a:ext cx="575945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5  </a:t>
            </a:r>
            <a:r>
              <a:rPr lang="zh-CN" altLang="zh-CN" sz="2400" b="1">
                <a:latin typeface="黑体" panose="02010609060101010101" charset="-122"/>
                <a:ea typeface="黑体" panose="02010609060101010101" charset="-122"/>
              </a:rPr>
              <a:t>单个正太总体方差的区间估计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8605" y="506730"/>
            <a:ext cx="686752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）   已知，求   和   的置信区间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03855" y="3696970"/>
          <a:ext cx="471805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5" r:id="rId3" imgW="203200" imgH="203200" progId="Equation.KSEE3">
                  <p:embed/>
                </p:oleObj>
              </mc:Choice>
              <mc:Fallback>
                <p:oleObj r:id="rId3" imgW="203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3855" y="3696970"/>
                        <a:ext cx="471805" cy="471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93165" y="557530"/>
          <a:ext cx="39370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" r:id="rId5" imgW="152400" imgH="165100" progId="Equation.KSEE3">
                  <p:embed/>
                </p:oleObj>
              </mc:Choice>
              <mc:Fallback>
                <p:oleObj r:id="rId5" imgW="152400" imgH="1651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3165" y="557530"/>
                        <a:ext cx="39370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95078" y="3747135"/>
          <a:ext cx="354330" cy="32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" r:id="rId7" imgW="152400" imgH="139700" progId="Equation.KSEE3">
                  <p:embed/>
                </p:oleObj>
              </mc:Choice>
              <mc:Fallback>
                <p:oleObj r:id="rId7" imgW="152400" imgH="139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95078" y="3747135"/>
                        <a:ext cx="354330" cy="324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18490" y="979170"/>
            <a:ext cx="1149604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>
                <a:latin typeface="楷体_GB2312" charset="0"/>
                <a:ea typeface="楷体_GB2312" charset="0"/>
                <a:sym typeface="+mn-ea"/>
              </a:rPr>
              <a:t>设总体                          是来自总体</a:t>
            </a:r>
            <a:r>
              <a:rPr lang="en-US" altLang="zh-CN" sz="2400" b="1">
                <a:latin typeface="楷体_GB2312" charset="0"/>
                <a:ea typeface="楷体_GB2312" charset="0"/>
                <a:sym typeface="+mn-ea"/>
              </a:rPr>
              <a:t>X</a:t>
            </a:r>
            <a:r>
              <a:rPr lang="zh-CN" altLang="en-US" sz="2400" b="1">
                <a:latin typeface="楷体_GB2312" charset="0"/>
                <a:ea typeface="楷体_GB2312" charset="0"/>
                <a:sym typeface="+mn-ea"/>
              </a:rPr>
              <a:t>的一个样本</a:t>
            </a:r>
            <a:r>
              <a:rPr lang="zh-CN" altLang="en-US" b="1">
                <a:latin typeface="楷体_GB2312" charset="0"/>
                <a:ea typeface="楷体_GB2312" charset="0"/>
                <a:sym typeface="+mn-ea"/>
              </a:rPr>
              <a:t>，</a:t>
            </a:r>
            <a:r>
              <a:rPr lang="zh-CN" altLang="en-US" sz="2400" b="1">
                <a:latin typeface="楷体_GB2312" charset="0"/>
                <a:ea typeface="楷体_GB2312" charset="0"/>
                <a:sym typeface="+mn-ea"/>
              </a:rPr>
              <a:t>由于  已知，可考虑</a:t>
            </a:r>
            <a:endParaRPr lang="zh-CN" altLang="en-US" sz="2400"/>
          </a:p>
        </p:txBody>
      </p:sp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67510" y="905510"/>
          <a:ext cx="1974215" cy="4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8" r:id="rId9" imgW="952500" imgH="228600" progId="Equation.KSEE3">
                  <p:embed/>
                </p:oleObj>
              </mc:Choice>
              <mc:Fallback>
                <p:oleObj r:id="rId9" imgW="9525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7510" y="905510"/>
                        <a:ext cx="1974215" cy="475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47160" y="958850"/>
          <a:ext cx="1648460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" r:id="rId11" imgW="876300" imgH="228600" progId="Equation.KSEE3">
                  <p:embed/>
                </p:oleObj>
              </mc:Choice>
              <mc:Fallback>
                <p:oleObj r:id="rId11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47160" y="958850"/>
                        <a:ext cx="1648460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632950" y="986790"/>
          <a:ext cx="39370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" r:id="rId13" imgW="152400" imgH="165100" progId="Equation.KSEE3">
                  <p:embed/>
                </p:oleObj>
              </mc:Choice>
              <mc:Fallback>
                <p:oleObj r:id="rId13" imgW="152400" imgH="1651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32950" y="986790"/>
                        <a:ext cx="39370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7335" y="1411605"/>
          <a:ext cx="3480435" cy="91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1" r:id="rId14" imgW="1638300" imgH="431800" progId="Equation.KSEE3">
                  <p:embed/>
                </p:oleObj>
              </mc:Choice>
              <mc:Fallback>
                <p:oleObj r:id="rId14" imgW="16383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67335" y="1411605"/>
                        <a:ext cx="3480435" cy="91694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747770" y="1683385"/>
            <a:ext cx="11760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楷体_GB2312" charset="0"/>
                <a:ea typeface="楷体_GB2312" charset="0"/>
              </a:rPr>
              <a:t>于是</a:t>
            </a:r>
          </a:p>
        </p:txBody>
      </p:sp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825048" y="1358583"/>
          <a:ext cx="6341110" cy="1052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2" r:id="rId16" imgW="2984500" imgH="495300" progId="Equation.KSEE3">
                  <p:embed/>
                </p:oleObj>
              </mc:Choice>
              <mc:Fallback>
                <p:oleObj r:id="rId16" imgW="2984500" imgH="4953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825048" y="1358583"/>
                        <a:ext cx="6341110" cy="105219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17805" y="2794000"/>
            <a:ext cx="303847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楷体_GB2312" charset="0"/>
                <a:ea typeface="楷体_GB2312" charset="0"/>
              </a:rPr>
              <a:t>所以  的置信区间为</a:t>
            </a:r>
          </a:p>
        </p:txBody>
      </p:sp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80415" y="2745740"/>
          <a:ext cx="471805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3" r:id="rId18" imgW="203200" imgH="203200" progId="Equation.KSEE3">
                  <p:embed/>
                </p:oleObj>
              </mc:Choice>
              <mc:Fallback>
                <p:oleObj r:id="rId18" imgW="203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0415" y="2745740"/>
                        <a:ext cx="471805" cy="471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48965" y="2340610"/>
          <a:ext cx="5307965" cy="1344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4" r:id="rId19" imgW="2857500" imgH="723900" progId="Equation.KSEE3">
                  <p:embed/>
                </p:oleObj>
              </mc:Choice>
              <mc:Fallback>
                <p:oleObj r:id="rId19" imgW="2857500" imgH="723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48965" y="2340610"/>
                        <a:ext cx="5307965" cy="1344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52220" y="3793490"/>
          <a:ext cx="39370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5" r:id="rId21" imgW="152400" imgH="165100" progId="Equation.KSEE3">
                  <p:embed/>
                </p:oleObj>
              </mc:Choice>
              <mc:Fallback>
                <p:oleObj r:id="rId21" imgW="152400" imgH="1651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2220" y="3793490"/>
                        <a:ext cx="39370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61945" y="481965"/>
          <a:ext cx="471805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6" r:id="rId22" imgW="203200" imgH="203200" progId="Equation.KSEE3">
                  <p:embed/>
                </p:oleObj>
              </mc:Choice>
              <mc:Fallback>
                <p:oleObj r:id="rId22" imgW="203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61945" y="481965"/>
                        <a:ext cx="471805" cy="471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41408" y="572770"/>
          <a:ext cx="354330" cy="324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" r:id="rId23" imgW="152400" imgH="139700" progId="Equation.KSEE3">
                  <p:embed/>
                </p:oleObj>
              </mc:Choice>
              <mc:Fallback>
                <p:oleObj r:id="rId23" imgW="152400" imgH="139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1408" y="572770"/>
                        <a:ext cx="354330" cy="324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557530" y="4119245"/>
            <a:ext cx="1137285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latin typeface="楷体_GB2312" charset="0"/>
                <a:ea typeface="楷体_GB2312" charset="0"/>
                <a:sym typeface="+mn-ea"/>
              </a:rPr>
              <a:t>设总体                          是来自总体</a:t>
            </a:r>
            <a:r>
              <a:rPr lang="en-US" altLang="zh-CN" sz="2400" b="1">
                <a:latin typeface="楷体_GB2312" charset="0"/>
                <a:ea typeface="楷体_GB2312" charset="0"/>
                <a:sym typeface="+mn-ea"/>
              </a:rPr>
              <a:t>X</a:t>
            </a:r>
            <a:r>
              <a:rPr lang="zh-CN" altLang="en-US" sz="2400" b="1">
                <a:latin typeface="楷体_GB2312" charset="0"/>
                <a:ea typeface="楷体_GB2312" charset="0"/>
                <a:sym typeface="+mn-ea"/>
              </a:rPr>
              <a:t>的一个样本，由于  未知，可考虑</a:t>
            </a:r>
            <a:endParaRPr lang="zh-CN" altLang="en-US" sz="2400" b="1"/>
          </a:p>
        </p:txBody>
      </p:sp>
      <p:graphicFrame>
        <p:nvGraphicFramePr>
          <p:cNvPr id="31" name="对象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09725" y="4138930"/>
          <a:ext cx="1974215" cy="4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" r:id="rId24" imgW="952500" imgH="228600" progId="Equation.KSEE3">
                  <p:embed/>
                </p:oleObj>
              </mc:Choice>
              <mc:Fallback>
                <p:oleObj r:id="rId24" imgW="9525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09725" y="4138930"/>
                        <a:ext cx="1974215" cy="475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73830" y="4109085"/>
          <a:ext cx="1648460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" r:id="rId25" imgW="876300" imgH="228600" progId="Equation.KSEE3">
                  <p:embed/>
                </p:oleObj>
              </mc:Choice>
              <mc:Fallback>
                <p:oleObj r:id="rId25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73830" y="4109085"/>
                        <a:ext cx="1648460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642475" y="4152900"/>
          <a:ext cx="39370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0" r:id="rId26" imgW="152400" imgH="165100" progId="Equation.KSEE3">
                  <p:embed/>
                </p:oleObj>
              </mc:Choice>
              <mc:Fallback>
                <p:oleObj r:id="rId26" imgW="152400" imgH="1651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642475" y="4152900"/>
                        <a:ext cx="39370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4935" y="4559935"/>
          <a:ext cx="3993515" cy="91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" r:id="rId28" imgW="1879600" imgH="431800" progId="Equation.KSEE3">
                  <p:embed/>
                </p:oleObj>
              </mc:Choice>
              <mc:Fallback>
                <p:oleObj r:id="rId28" imgW="18796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14935" y="4559935"/>
                        <a:ext cx="3993515" cy="91694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4128770" y="4925695"/>
            <a:ext cx="79502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latin typeface="楷体_GB2312" charset="0"/>
                <a:ea typeface="楷体_GB2312" charset="0"/>
                <a:sym typeface="+mn-ea"/>
              </a:rPr>
              <a:t>于是</a:t>
            </a:r>
            <a:endParaRPr lang="zh-CN" altLang="en-US" sz="2400"/>
          </a:p>
        </p:txBody>
      </p:sp>
      <p:graphicFrame>
        <p:nvGraphicFramePr>
          <p:cNvPr id="41" name="对象 4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825366" y="4534853"/>
          <a:ext cx="7258685" cy="1052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2" r:id="rId30" imgW="3416300" imgH="495300" progId="Equation.KSEE3">
                  <p:embed/>
                </p:oleObj>
              </mc:Choice>
              <mc:Fallback>
                <p:oleObj r:id="rId30" imgW="3416300" imgH="4953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825366" y="4534853"/>
                        <a:ext cx="7258685" cy="105219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217805" y="5965190"/>
            <a:ext cx="30924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latin typeface="楷体_GB2312" charset="0"/>
                <a:ea typeface="楷体_GB2312" charset="0"/>
                <a:sym typeface="+mn-ea"/>
              </a:rPr>
              <a:t>所以 </a:t>
            </a:r>
            <a:r>
              <a:rPr lang="en-US" altLang="zh-CN" sz="2400" b="1">
                <a:latin typeface="楷体_GB2312" charset="0"/>
                <a:ea typeface="楷体_GB2312" charset="0"/>
                <a:sym typeface="+mn-ea"/>
              </a:rPr>
              <a:t> </a:t>
            </a:r>
            <a:r>
              <a:rPr lang="zh-CN" altLang="en-US" sz="2400" b="1">
                <a:latin typeface="楷体_GB2312" charset="0"/>
                <a:ea typeface="楷体_GB2312" charset="0"/>
                <a:sym typeface="+mn-ea"/>
              </a:rPr>
              <a:t> 的置信区间为</a:t>
            </a:r>
            <a:endParaRPr lang="zh-CN" altLang="en-US" sz="2400"/>
          </a:p>
        </p:txBody>
      </p:sp>
      <p:graphicFrame>
        <p:nvGraphicFramePr>
          <p:cNvPr id="44" name="对象 4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39800" y="5868035"/>
          <a:ext cx="471805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3" r:id="rId32" imgW="203200" imgH="203200" progId="Equation.KSEE3">
                  <p:embed/>
                </p:oleObj>
              </mc:Choice>
              <mc:Fallback>
                <p:oleObj r:id="rId32" imgW="203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9800" y="5868035"/>
                        <a:ext cx="471805" cy="471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75343" y="5497830"/>
          <a:ext cx="3136900" cy="1344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4" r:id="rId33" imgW="1688465" imgH="723900" progId="Equation.KSEE3">
                  <p:embed/>
                </p:oleObj>
              </mc:Choice>
              <mc:Fallback>
                <p:oleObj r:id="rId33" imgW="1688465" imgH="723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375343" y="5497830"/>
                        <a:ext cx="3136900" cy="1344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/>
      <p:bldP spid="9" grpId="0"/>
      <p:bldP spid="12" grpId="0"/>
      <p:bldP spid="15" grpId="0"/>
      <p:bldP spid="30" grpId="0"/>
      <p:bldP spid="40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65" y="36195"/>
            <a:ext cx="12142470" cy="18148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3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设总体                 ，并且有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20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个观测值：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31.44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， 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31.44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， 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31.72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30.04, 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31.48, 32.22, 31.77, 31.58, 31.87, 31.88, 31.98, 31.68, 31.62, 31.96,31.88, 31.29, 32.12, 31.73, 31.49, 31.87.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试求未知参数   的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95%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的置信区间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.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31135" y="-13335"/>
          <a:ext cx="2959100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r:id="rId3" imgW="1168400" imgH="228600" progId="Equation.KSEE3">
                  <p:embed/>
                </p:oleObj>
              </mc:Choice>
              <mc:Fallback>
                <p:oleObj r:id="rId3" imgW="11684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1135" y="-13335"/>
                        <a:ext cx="2959100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22730" y="1274445"/>
          <a:ext cx="471805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r:id="rId5" imgW="203200" imgH="203200" progId="Equation.KSEE3">
                  <p:embed/>
                </p:oleObj>
              </mc:Choice>
              <mc:Fallback>
                <p:oleObj r:id="rId5" imgW="203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2730" y="1274445"/>
                        <a:ext cx="471805" cy="471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1815" y="1957705"/>
          <a:ext cx="6560185" cy="177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r:id="rId7" imgW="2831465" imgH="736600" progId="Equation.KSEE3">
                  <p:embed/>
                </p:oleObj>
              </mc:Choice>
              <mc:Fallback>
                <p:oleObj r:id="rId7" imgW="2831465" imgH="736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1815" y="1957705"/>
                        <a:ext cx="6560185" cy="177228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73685" y="1958340"/>
            <a:ext cx="53587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楷体_GB2312" charset="0"/>
                <a:ea typeface="楷体_GB2312" charset="0"/>
              </a:rPr>
              <a:t>解  这里        自由度为</a:t>
            </a:r>
            <a:r>
              <a:rPr lang="en-US" altLang="zh-CN" sz="2800" b="1">
                <a:latin typeface="楷体_GB2312" charset="0"/>
                <a:ea typeface="楷体_GB2312" charset="0"/>
              </a:rPr>
              <a:t>n=20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94535" y="2005965"/>
          <a:ext cx="1165225" cy="361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r:id="rId9" imgW="571500" imgH="177165" progId="Equation.KSEE3">
                  <p:embed/>
                </p:oleObj>
              </mc:Choice>
              <mc:Fallback>
                <p:oleObj r:id="rId9" imgW="571500" imgH="1771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94535" y="2005965"/>
                        <a:ext cx="1165225" cy="361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21360" y="2568575"/>
            <a:ext cx="3409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楷体_GB2312" charset="0"/>
                <a:ea typeface="楷体_GB2312" charset="0"/>
              </a:rPr>
              <a:t>由      查表得</a:t>
            </a:r>
          </a:p>
        </p:txBody>
      </p:sp>
      <p:graphicFrame>
        <p:nvGraphicFramePr>
          <p:cNvPr id="32" name="对象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53173" y="2529523"/>
          <a:ext cx="89154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r:id="rId11" imgW="419100" imgH="228600" progId="Equation.KSEE3">
                  <p:embed/>
                </p:oleObj>
              </mc:Choice>
              <mc:Fallback>
                <p:oleObj r:id="rId11" imgW="419100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53173" y="2529523"/>
                        <a:ext cx="891540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8935" y="3315970"/>
          <a:ext cx="5168265" cy="52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r:id="rId13" imgW="2362200" imgH="241300" progId="Equation.KSEE3">
                  <p:embed/>
                </p:oleObj>
              </mc:Choice>
              <mc:Fallback>
                <p:oleObj r:id="rId13" imgW="2362200" imgH="2413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8935" y="3315970"/>
                        <a:ext cx="5168265" cy="5276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69035" y="3912870"/>
          <a:ext cx="3568700" cy="96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r:id="rId15" imgW="1600200" imgH="431800" progId="Equation.KSEE3">
                  <p:embed/>
                </p:oleObj>
              </mc:Choice>
              <mc:Fallback>
                <p:oleObj r:id="rId15" imgW="1600200" imgH="4318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69035" y="3912870"/>
                        <a:ext cx="3568700" cy="963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20395" y="4144645"/>
            <a:ext cx="806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楷体_GB2312" charset="0"/>
                <a:ea typeface="楷体_GB2312" charset="0"/>
              </a:rPr>
              <a:t>又</a:t>
            </a:r>
          </a:p>
        </p:txBody>
      </p:sp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537200" y="3904615"/>
          <a:ext cx="5620385" cy="96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r:id="rId17" imgW="2578100" imgH="444500" progId="Equation.KSEE3">
                  <p:embed/>
                </p:oleObj>
              </mc:Choice>
              <mc:Fallback>
                <p:oleObj r:id="rId17" imgW="25781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37200" y="3904615"/>
                        <a:ext cx="5620385" cy="969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68935" y="5033010"/>
            <a:ext cx="93065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楷体_GB2312" charset="0"/>
                <a:ea typeface="楷体_GB2312" charset="0"/>
              </a:rPr>
              <a:t>由公式可知   的</a:t>
            </a:r>
            <a:r>
              <a:rPr lang="en-US" altLang="zh-CN" sz="2800" b="1">
                <a:latin typeface="楷体_GB2312" charset="0"/>
                <a:ea typeface="楷体_GB2312" charset="0"/>
              </a:rPr>
              <a:t>95%</a:t>
            </a:r>
            <a:r>
              <a:rPr lang="zh-CN" altLang="en-US" sz="2800" b="1">
                <a:latin typeface="楷体_GB2312" charset="0"/>
                <a:ea typeface="楷体_GB2312" charset="0"/>
              </a:rPr>
              <a:t>置信区间是</a:t>
            </a:r>
            <a:r>
              <a:rPr lang="en-US" altLang="zh-CN" sz="2800" b="1">
                <a:latin typeface="楷体_GB2312" charset="0"/>
                <a:ea typeface="楷体_GB2312" charset="0"/>
              </a:rPr>
              <a:t>[0.0563,0.2002]</a:t>
            </a:r>
            <a:r>
              <a:rPr lang="en-US" altLang="zh-CN" sz="2400" b="1">
                <a:latin typeface="楷体_GB2312" charset="0"/>
                <a:ea typeface="楷体_GB2312" charset="0"/>
              </a:rPr>
              <a:t>.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01015" y="5774055"/>
            <a:ext cx="66071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>
                <a:latin typeface="楷体_GB2312" charset="0"/>
                <a:ea typeface="楷体_GB2312" charset="0"/>
                <a:sym typeface="+mn-ea"/>
              </a:rPr>
              <a:t>    </a:t>
            </a:r>
            <a:r>
              <a:rPr lang="zh-CN" altLang="en-US" sz="2800" b="1">
                <a:latin typeface="楷体_GB2312" charset="0"/>
                <a:ea typeface="楷体_GB2312" charset="0"/>
                <a:sym typeface="+mn-ea"/>
              </a:rPr>
              <a:t>的</a:t>
            </a:r>
            <a:r>
              <a:rPr lang="en-US" altLang="zh-CN" sz="2800" b="1">
                <a:latin typeface="楷体_GB2312" charset="0"/>
                <a:ea typeface="楷体_GB2312" charset="0"/>
                <a:sym typeface="+mn-ea"/>
              </a:rPr>
              <a:t>95%</a:t>
            </a:r>
            <a:r>
              <a:rPr lang="zh-CN" altLang="en-US" sz="2800" b="1">
                <a:latin typeface="楷体_GB2312" charset="0"/>
                <a:ea typeface="楷体_GB2312" charset="0"/>
                <a:sym typeface="+mn-ea"/>
              </a:rPr>
              <a:t>置信区间是</a:t>
            </a:r>
            <a:r>
              <a:rPr lang="en-US" altLang="zh-CN" sz="2800" b="1">
                <a:latin typeface="楷体_GB2312" charset="0"/>
                <a:ea typeface="楷体_GB2312" charset="0"/>
                <a:sym typeface="+mn-ea"/>
              </a:rPr>
              <a:t>[0.2373,0.4474].</a:t>
            </a:r>
          </a:p>
        </p:txBody>
      </p:sp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41245" y="5012690"/>
          <a:ext cx="471805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r:id="rId19" imgW="203200" imgH="203200" progId="Equation.KSEE3">
                  <p:embed/>
                </p:oleObj>
              </mc:Choice>
              <mc:Fallback>
                <p:oleObj r:id="rId19" imgW="203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1245" y="5012690"/>
                        <a:ext cx="471805" cy="471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28345" y="5824855"/>
          <a:ext cx="440690" cy="40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r:id="rId20" imgW="152400" imgH="139700" progId="Equation.KSEE3">
                  <p:embed/>
                </p:oleObj>
              </mc:Choice>
              <mc:Fallback>
                <p:oleObj r:id="rId20" imgW="152400" imgH="139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28345" y="5824855"/>
                        <a:ext cx="440690" cy="403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4205" y="761365"/>
            <a:ext cx="10901680" cy="4742815"/>
          </a:xfrm>
          <a:prstGeom prst="rect">
            <a:avLst/>
          </a:prstGeom>
          <a:noFill/>
          <a:ln w="38100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>
                <a:latin typeface="楷体_GB2312" charset="0"/>
                <a:ea typeface="楷体_GB2312" charset="0"/>
              </a:rPr>
              <a:t>   </a:t>
            </a:r>
            <a:r>
              <a:rPr lang="zh-CN" altLang="en-US" sz="2800" b="1">
                <a:latin typeface="楷体_GB2312" charset="0"/>
                <a:ea typeface="楷体_GB2312" charset="0"/>
              </a:rPr>
              <a:t>前面提出的点估计（矩估计，极大似然估计）不失为参数  估计的一个行之有效的方法</a:t>
            </a:r>
            <a:r>
              <a:rPr lang="en-US" altLang="zh-CN" sz="2800" b="1">
                <a:latin typeface="楷体_GB2312" charset="0"/>
                <a:ea typeface="楷体_GB2312" charset="0"/>
              </a:rPr>
              <a:t>.</a:t>
            </a:r>
            <a:r>
              <a:rPr lang="zh-CN" altLang="en-US" sz="2800" b="1">
                <a:latin typeface="楷体_GB2312" charset="0"/>
                <a:ea typeface="楷体_GB2312" charset="0"/>
              </a:rPr>
              <a:t>一旦得到样本观测值            ，估计值</a:t>
            </a:r>
          </a:p>
          <a:p>
            <a:pPr>
              <a:lnSpc>
                <a:spcPct val="120000"/>
              </a:lnSpc>
            </a:pPr>
            <a:r>
              <a:rPr lang="zh-CN" altLang="en-US" sz="2800" b="1">
                <a:latin typeface="楷体_GB2312" charset="0"/>
                <a:ea typeface="楷体_GB2312" charset="0"/>
              </a:rPr>
              <a:t>             能使我们对  的值有一个明确的数量概念。但是点估计仅仅是未知参数  的一个近似值，它没有反映出近似值的误差范围。区间估计弥补了点估计的这个缺陷，区间估计的大意是：我们给出   的两个统计量                                ，由它们组成区间      ，给             一组具体观测值，得到具体值区间                              ，于是可以认为未知参数  落在这个区间内。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853305" y="1911985"/>
          <a:ext cx="331470" cy="42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r:id="rId3" imgW="139700" imgH="177165" progId="Equation.KSEE3">
                  <p:embed/>
                </p:oleObj>
              </mc:Choice>
              <mc:Fallback>
                <p:oleObj r:id="rId3" imgW="1397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3305" y="1911985"/>
                        <a:ext cx="331470" cy="42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75147"/>
              </p:ext>
            </p:extLst>
          </p:nvPr>
        </p:nvGraphicFramePr>
        <p:xfrm>
          <a:off x="11020649" y="2922587"/>
          <a:ext cx="331470" cy="42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r:id="rId5" imgW="139700" imgH="177165" progId="Equation.KSEE3">
                  <p:embed/>
                </p:oleObj>
              </mc:Choice>
              <mc:Fallback>
                <p:oleObj r:id="rId5" imgW="1397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20649" y="2922587"/>
                        <a:ext cx="331470" cy="42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443210" y="4455795"/>
          <a:ext cx="331470" cy="42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r:id="rId6" imgW="139700" imgH="177165" progId="Equation.KSEE3">
                  <p:embed/>
                </p:oleObj>
              </mc:Choice>
              <mc:Fallback>
                <p:oleObj r:id="rId6" imgW="1397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43210" y="4455795"/>
                        <a:ext cx="331470" cy="42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133330" y="895985"/>
          <a:ext cx="443230" cy="42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r:id="rId7" imgW="139700" imgH="177165" progId="Equation.KSEE3">
                  <p:embed/>
                </p:oleObj>
              </mc:Choice>
              <mc:Fallback>
                <p:oleObj r:id="rId7" imgW="1397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33330" y="895985"/>
                        <a:ext cx="443230" cy="42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778115" y="1316355"/>
          <a:ext cx="2066290" cy="53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r:id="rId8" imgW="876300" imgH="228600" progId="Equation.KSEE3">
                  <p:embed/>
                </p:oleObj>
              </mc:Choice>
              <mc:Fallback>
                <p:oleObj r:id="rId8" imgW="8763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78115" y="1316355"/>
                        <a:ext cx="2066290" cy="539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03605" y="1767205"/>
          <a:ext cx="217551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r:id="rId10" imgW="977900" imgH="254000" progId="Equation.KSEE3">
                  <p:embed/>
                </p:oleObj>
              </mc:Choice>
              <mc:Fallback>
                <p:oleObj r:id="rId10" imgW="9779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03605" y="1767205"/>
                        <a:ext cx="2175510" cy="56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711304"/>
              </p:ext>
            </p:extLst>
          </p:nvPr>
        </p:nvGraphicFramePr>
        <p:xfrm>
          <a:off x="2826385" y="3909695"/>
          <a:ext cx="2192655" cy="506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r:id="rId12" imgW="990600" imgH="228600" progId="Equation.KSEE3">
                  <p:embed/>
                </p:oleObj>
              </mc:Choice>
              <mc:Fallback>
                <p:oleObj r:id="rId12" imgW="9906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26385" y="3909695"/>
                        <a:ext cx="2192655" cy="506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887641"/>
              </p:ext>
            </p:extLst>
          </p:nvPr>
        </p:nvGraphicFramePr>
        <p:xfrm>
          <a:off x="3091479" y="3331210"/>
          <a:ext cx="5418455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r:id="rId14" imgW="2324100" imgH="241300" progId="Equation.KSEE3">
                  <p:embed/>
                </p:oleObj>
              </mc:Choice>
              <mc:Fallback>
                <p:oleObj r:id="rId14" imgW="23241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91479" y="3331210"/>
                        <a:ext cx="5418455" cy="56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080788"/>
              </p:ext>
            </p:extLst>
          </p:nvPr>
        </p:nvGraphicFramePr>
        <p:xfrm>
          <a:off x="1152843" y="3893820"/>
          <a:ext cx="8032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r:id="rId16" imgW="368300" imgH="228600" progId="Equation.KSEE3">
                  <p:embed/>
                </p:oleObj>
              </mc:Choice>
              <mc:Fallback>
                <p:oleObj r:id="rId16" imgW="3683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52843" y="3893820"/>
                        <a:ext cx="803275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93470" y="4401185"/>
          <a:ext cx="5246370" cy="576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r:id="rId18" imgW="2197100" imgH="241300" progId="Equation.KSEE3">
                  <p:embed/>
                </p:oleObj>
              </mc:Choice>
              <mc:Fallback>
                <p:oleObj r:id="rId18" imgW="21971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93470" y="4401185"/>
                        <a:ext cx="5246370" cy="576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68065" y="2388870"/>
          <a:ext cx="331470" cy="42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r:id="rId20" imgW="139700" imgH="177165" progId="Equation.KSEE3">
                  <p:embed/>
                </p:oleObj>
              </mc:Choice>
              <mc:Fallback>
                <p:oleObj r:id="rId20" imgW="1397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8065" y="2388870"/>
                        <a:ext cx="331470" cy="42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2866390" y="426720"/>
            <a:ext cx="5995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</a:t>
            </a:r>
            <a:r>
              <a:rPr lang="zh-CN" altLang="en-US" sz="3200" b="1">
                <a:latin typeface="黑体" panose="02010609060101010101" charset="-122"/>
                <a:ea typeface="黑体" panose="02010609060101010101" charset="-122"/>
              </a:rPr>
              <a:t>区间估计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38480" y="1010285"/>
            <a:ext cx="3181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楷体_GB2312" charset="0"/>
                <a:ea typeface="楷体_GB2312" charset="0"/>
              </a:rPr>
              <a:t>  </a:t>
            </a:r>
            <a:r>
              <a:rPr lang="zh-CN" altLang="en-US" sz="2800" b="1">
                <a:latin typeface="楷体_GB2312" charset="0"/>
                <a:ea typeface="楷体_GB2312" charset="0"/>
              </a:rPr>
              <a:t>一 复习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19760" y="1666875"/>
            <a:ext cx="111086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latin typeface="楷体_GB2312" charset="0"/>
                <a:ea typeface="楷体_GB2312" charset="0"/>
                <a:sym typeface="+mn-ea"/>
              </a:rPr>
              <a:t>设总体                          是来自总体</a:t>
            </a:r>
            <a:r>
              <a:rPr lang="en-US" altLang="zh-CN" sz="2800" b="1">
                <a:latin typeface="楷体_GB2312" charset="0"/>
                <a:ea typeface="楷体_GB2312" charset="0"/>
                <a:sym typeface="+mn-ea"/>
              </a:rPr>
              <a:t>X</a:t>
            </a:r>
            <a:r>
              <a:rPr lang="zh-CN" altLang="en-US" sz="2800" b="1">
                <a:latin typeface="楷体_GB2312" charset="0"/>
                <a:ea typeface="楷体_GB2312" charset="0"/>
                <a:sym typeface="+mn-ea"/>
              </a:rPr>
              <a:t>的一个样本，则有</a:t>
            </a:r>
            <a:endParaRPr lang="zh-CN" altLang="en-US" sz="2800"/>
          </a:p>
        </p:txBody>
      </p:sp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68475" y="1666875"/>
          <a:ext cx="2166620" cy="52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r:id="rId3" imgW="952500" imgH="228600" progId="Equation.KSEE3">
                  <p:embed/>
                </p:oleObj>
              </mc:Choice>
              <mc:Fallback>
                <p:oleObj r:id="rId3" imgW="9525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8475" y="1666875"/>
                        <a:ext cx="2166620" cy="52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50410" y="1715770"/>
          <a:ext cx="181483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r:id="rId5" imgW="876300" imgH="228600" progId="Equation.KSEE3">
                  <p:embed/>
                </p:oleObj>
              </mc:Choice>
              <mc:Fallback>
                <p:oleObj r:id="rId5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0410" y="1715770"/>
                        <a:ext cx="181483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9760" y="2373630"/>
          <a:ext cx="4342765" cy="1056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r:id="rId7" imgW="1879600" imgH="457200" progId="Equation.KSEE3">
                  <p:embed/>
                </p:oleObj>
              </mc:Choice>
              <mc:Fallback>
                <p:oleObj r:id="rId7" imgW="1879600" imgH="457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9760" y="2373630"/>
                        <a:ext cx="4342765" cy="105664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48070" y="2372995"/>
          <a:ext cx="3333750" cy="1052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r:id="rId9" imgW="1409700" imgH="444500" progId="Equation.KSEE3">
                  <p:embed/>
                </p:oleObj>
              </mc:Choice>
              <mc:Fallback>
                <p:oleObj r:id="rId9" imgW="1409700" imgH="4445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48070" y="2372995"/>
                        <a:ext cx="3333750" cy="105219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8480" y="3642995"/>
          <a:ext cx="4801870" cy="1125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r:id="rId11" imgW="1841500" imgH="431800" progId="Equation.KSEE3">
                  <p:embed/>
                </p:oleObj>
              </mc:Choice>
              <mc:Fallback>
                <p:oleObj r:id="rId11" imgW="18415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8480" y="3642995"/>
                        <a:ext cx="4801870" cy="112585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48070" y="3707765"/>
          <a:ext cx="5088255" cy="1061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r:id="rId13" imgW="2070100" imgH="431800" progId="Equation.KSEE3">
                  <p:embed/>
                </p:oleObj>
              </mc:Choice>
              <mc:Fallback>
                <p:oleObj r:id="rId13" imgW="20701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48070" y="3707765"/>
                        <a:ext cx="5088255" cy="106108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9760" y="5105400"/>
          <a:ext cx="3433445" cy="1073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r:id="rId15" imgW="1422400" imgH="444500" progId="Equation.KSEE3">
                  <p:embed/>
                </p:oleObj>
              </mc:Choice>
              <mc:Fallback>
                <p:oleObj r:id="rId15" imgW="1422400" imgH="4445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9760" y="5105400"/>
                        <a:ext cx="3433445" cy="107378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47740" y="5105400"/>
          <a:ext cx="3851275" cy="753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r:id="rId17" imgW="1168400" imgH="228600" progId="Equation.KSEE3">
                  <p:embed/>
                </p:oleObj>
              </mc:Choice>
              <mc:Fallback>
                <p:oleObj r:id="rId17" imgW="1168400" imgH="2286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47740" y="5105400"/>
                        <a:ext cx="3851275" cy="75374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2285" y="45720"/>
            <a:ext cx="2912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二  双侧分位点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8795" y="514985"/>
            <a:ext cx="9563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800" b="1">
                <a:latin typeface="楷体_GB2312" charset="0"/>
                <a:ea typeface="楷体_GB2312" charset="0"/>
              </a:rPr>
              <a:t>1 </a:t>
            </a:r>
            <a:r>
              <a:rPr lang="zh-CN" altLang="en-US" sz="2800" b="1">
                <a:latin typeface="楷体_GB2312" charset="0"/>
                <a:ea typeface="楷体_GB2312" charset="0"/>
              </a:rPr>
              <a:t>标准正态分布的分位点（双侧分位点）和</a:t>
            </a:r>
            <a:r>
              <a:rPr lang="en-US" altLang="zh-CN" sz="2800" b="1">
                <a:latin typeface="楷体_GB2312" charset="0"/>
                <a:ea typeface="楷体_GB2312" charset="0"/>
              </a:rPr>
              <a:t>t-</a:t>
            </a:r>
            <a:r>
              <a:rPr lang="zh-CN" altLang="en-US" sz="2800" b="1">
                <a:latin typeface="楷体_GB2312" charset="0"/>
                <a:ea typeface="楷体_GB2312" charset="0"/>
              </a:rPr>
              <a:t>分布的分位点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2440" y="1056640"/>
            <a:ext cx="10897870" cy="9531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楷体_GB2312" charset="0"/>
                <a:ea typeface="楷体_GB2312" charset="0"/>
              </a:rPr>
              <a:t>      </a:t>
            </a:r>
            <a:r>
              <a:rPr lang="zh-CN" altLang="en-US" sz="2800" b="1">
                <a:latin typeface="楷体_GB2312" charset="0"/>
                <a:ea typeface="楷体_GB2312" charset="0"/>
              </a:rPr>
              <a:t>定义</a:t>
            </a:r>
            <a:r>
              <a:rPr lang="en-US" altLang="zh-CN" sz="2800" b="1">
                <a:latin typeface="楷体_GB2312" charset="0"/>
                <a:ea typeface="楷体_GB2312" charset="0"/>
              </a:rPr>
              <a:t>1  </a:t>
            </a:r>
            <a:r>
              <a:rPr lang="zh-CN" altLang="en-US" sz="2800" b="1">
                <a:latin typeface="楷体_GB2312" charset="0"/>
                <a:ea typeface="楷体_GB2312" charset="0"/>
              </a:rPr>
              <a:t>设</a:t>
            </a:r>
            <a:r>
              <a:rPr lang="en-US" altLang="zh-CN" sz="2800" b="1">
                <a:latin typeface="楷体_GB2312" charset="0"/>
                <a:ea typeface="楷体_GB2312" charset="0"/>
              </a:rPr>
              <a:t> </a:t>
            </a:r>
            <a:r>
              <a:rPr lang="zh-CN" altLang="en-US" sz="2800" b="1">
                <a:latin typeface="楷体_GB2312" charset="0"/>
                <a:ea typeface="楷体_GB2312" charset="0"/>
              </a:rPr>
              <a:t>         ，对于给定的            ，找出满足</a:t>
            </a:r>
          </a:p>
          <a:p>
            <a:r>
              <a:rPr lang="zh-CN" altLang="en-US" sz="2800" b="1">
                <a:latin typeface="楷体_GB2312" charset="0"/>
                <a:ea typeface="楷体_GB2312" charset="0"/>
              </a:rPr>
              <a:t>               的   ，则称    为</a:t>
            </a:r>
            <a:r>
              <a:rPr lang="en-US" altLang="zh-CN" sz="2800" b="1">
                <a:latin typeface="楷体_GB2312" charset="0"/>
                <a:ea typeface="楷体_GB2312" charset="0"/>
              </a:rPr>
              <a:t>X</a:t>
            </a:r>
            <a:r>
              <a:rPr lang="zh-CN" altLang="en-US" sz="2800" b="1">
                <a:latin typeface="楷体_GB2312" charset="0"/>
                <a:ea typeface="楷体_GB2312" charset="0"/>
              </a:rPr>
              <a:t>（关于  ）的双侧分位点</a:t>
            </a:r>
            <a:r>
              <a:rPr lang="en-US" altLang="zh-CN" sz="2800" b="1">
                <a:latin typeface="楷体_GB2312" charset="0"/>
                <a:ea typeface="楷体_GB2312" charset="0"/>
              </a:rPr>
              <a:t>.</a:t>
            </a:r>
          </a:p>
        </p:txBody>
      </p: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62850" y="1587500"/>
          <a:ext cx="381000" cy="34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r:id="rId4" imgW="152400" imgH="139700" progId="Equation.KSEE3">
                  <p:embed/>
                </p:oleObj>
              </mc:Choice>
              <mc:Fallback>
                <p:oleObj r:id="rId4" imgW="152400" imgH="139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62850" y="1587500"/>
                        <a:ext cx="381000" cy="34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089140" y="1075690"/>
          <a:ext cx="201041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r:id="rId6" imgW="862965" imgH="203200" progId="Equation.KSEE3">
                  <p:embed/>
                </p:oleObj>
              </mc:Choice>
              <mc:Fallback>
                <p:oleObj r:id="rId6" imgW="862965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89140" y="1075690"/>
                        <a:ext cx="201041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5483" y="1375410"/>
          <a:ext cx="2545080" cy="805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r:id="rId8" imgW="1244600" imgH="393700" progId="Equation.KSEE3">
                  <p:embed/>
                </p:oleObj>
              </mc:Choice>
              <mc:Fallback>
                <p:oleObj r:id="rId8" imgW="1244600" imgH="3937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5483" y="1375410"/>
                        <a:ext cx="2545080" cy="805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37480" y="1449070"/>
          <a:ext cx="585470" cy="61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r:id="rId10" imgW="279400" imgH="292100" progId="Equation.KSEE3">
                  <p:embed/>
                </p:oleObj>
              </mc:Choice>
              <mc:Fallback>
                <p:oleObj r:id="rId10" imgW="279400" imgH="2921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37480" y="1449070"/>
                        <a:ext cx="585470" cy="61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00450" y="1523365"/>
          <a:ext cx="615315" cy="643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r:id="rId12" imgW="279400" imgH="292100" progId="Equation.KSEE3">
                  <p:embed/>
                </p:oleObj>
              </mc:Choice>
              <mc:Fallback>
                <p:oleObj r:id="rId12" imgW="279400" imgH="2921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00450" y="1523365"/>
                        <a:ext cx="615315" cy="643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r:id="rId13" imgW="914400" imgH="215900" progId="Equation.KSEE3">
                  <p:embed/>
                </p:oleObj>
              </mc:Choice>
              <mc:Fallback>
                <p:oleObj r:id="rId13" imgW="914400" imgH="2159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" name="图片 4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65340" y="2487930"/>
            <a:ext cx="4933315" cy="240728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0" y="2271395"/>
            <a:ext cx="7569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楷体_GB2312" charset="0"/>
                <a:ea typeface="楷体_GB2312" charset="0"/>
              </a:rPr>
              <a:t>   </a:t>
            </a:r>
            <a:r>
              <a:rPr lang="zh-CN" altLang="zh-CN" sz="2800" b="1">
                <a:latin typeface="楷体_GB2312" charset="0"/>
                <a:ea typeface="楷体_GB2312" charset="0"/>
              </a:rPr>
              <a:t>找正态分布的  分位点，即是找     使得</a:t>
            </a:r>
          </a:p>
        </p:txBody>
      </p:sp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97480" y="2338070"/>
          <a:ext cx="43116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r:id="rId16" imgW="152400" imgH="139700" progId="Equation.KSEE3">
                  <p:embed/>
                </p:oleObj>
              </mc:Choice>
              <mc:Fallback>
                <p:oleObj r:id="rId16" imgW="152400" imgH="139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7480" y="2338070"/>
                        <a:ext cx="43116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7890" y="2840355"/>
          <a:ext cx="2702560" cy="840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r:id="rId17" imgW="1308100" imgH="405765" progId="Equation.KSEE3">
                  <p:embed/>
                </p:oleObj>
              </mc:Choice>
              <mc:Fallback>
                <p:oleObj r:id="rId17" imgW="1308100" imgH="4057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97890" y="2840355"/>
                        <a:ext cx="2702560" cy="840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2205355"/>
          <a:ext cx="714375" cy="74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r:id="rId19" imgW="279400" imgH="292100" progId="Equation.KSEE3">
                  <p:embed/>
                </p:oleObj>
              </mc:Choice>
              <mc:Fallback>
                <p:oleObj r:id="rId19" imgW="279400" imgH="2921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38800" y="2205355"/>
                        <a:ext cx="714375" cy="746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5800" y="3594735"/>
          <a:ext cx="377952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r:id="rId20" imgW="1714500" imgH="405765" progId="Equation.KSEE3">
                  <p:embed/>
                </p:oleObj>
              </mc:Choice>
              <mc:Fallback>
                <p:oleObj r:id="rId20" imgW="1714500" imgH="4057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85800" y="3594735"/>
                        <a:ext cx="377952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0075" y="4580573"/>
          <a:ext cx="5656580" cy="88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r:id="rId22" imgW="2514600" imgH="393700" progId="Equation.KSEE3">
                  <p:embed/>
                </p:oleObj>
              </mc:Choice>
              <mc:Fallback>
                <p:oleObj r:id="rId22" imgW="2514600" imgH="3937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00075" y="4580573"/>
                        <a:ext cx="5656580" cy="887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5800" y="5290185"/>
          <a:ext cx="377952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r:id="rId24" imgW="1714500" imgH="405765" progId="Equation.KSEE3">
                  <p:embed/>
                </p:oleObj>
              </mc:Choice>
              <mc:Fallback>
                <p:oleObj r:id="rId24" imgW="1714500" imgH="4057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85800" y="5290185"/>
                        <a:ext cx="377952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150485" y="5466715"/>
          <a:ext cx="5888355" cy="70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r:id="rId26" imgW="2451100" imgH="292100" progId="Equation.KSEE3">
                  <p:embed/>
                </p:oleObj>
              </mc:Choice>
              <mc:Fallback>
                <p:oleObj r:id="rId26" imgW="2451100" imgH="2921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150485" y="5466715"/>
                        <a:ext cx="5888355" cy="702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28645" y="1093470"/>
          <a:ext cx="1762760" cy="470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r:id="rId28" imgW="762000" imgH="203200" progId="Equation.KSEE3">
                  <p:embed/>
                </p:oleObj>
              </mc:Choice>
              <mc:Fallback>
                <p:oleObj r:id="rId28" imgW="762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128645" y="1093470"/>
                        <a:ext cx="1762760" cy="470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2285" y="45720"/>
            <a:ext cx="2912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二  双侧分位点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8795" y="514985"/>
            <a:ext cx="10300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 altLang="zh-CN" sz="2800" b="1">
                <a:latin typeface="楷体_GB2312" charset="0"/>
                <a:ea typeface="楷体_GB2312" charset="0"/>
              </a:rPr>
              <a:t>1 </a:t>
            </a:r>
            <a:r>
              <a:rPr lang="zh-CN" altLang="en-US" sz="2800" b="1">
                <a:latin typeface="楷体_GB2312" charset="0"/>
                <a:ea typeface="楷体_GB2312" charset="0"/>
              </a:rPr>
              <a:t>标准正态分布的分位点（双侧分位点）和</a:t>
            </a:r>
            <a:r>
              <a:rPr lang="en-US" altLang="zh-CN" sz="2800" b="1">
                <a:latin typeface="楷体_GB2312" charset="0"/>
                <a:ea typeface="楷体_GB2312" charset="0"/>
              </a:rPr>
              <a:t>t-</a:t>
            </a:r>
            <a:r>
              <a:rPr lang="zh-CN" altLang="en-US" sz="2800" b="1">
                <a:latin typeface="楷体_GB2312" charset="0"/>
                <a:ea typeface="楷体_GB2312" charset="0"/>
              </a:rPr>
              <a:t>分布的分位点</a:t>
            </a:r>
          </a:p>
        </p:txBody>
      </p:sp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图片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9445" y="2028190"/>
            <a:ext cx="5021580" cy="257937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354965" y="1226820"/>
            <a:ext cx="11337290" cy="9531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altLang="zh-CN" sz="2400" b="1">
                <a:latin typeface="楷体_GB2312" charset="0"/>
                <a:ea typeface="楷体_GB2312" charset="0"/>
                <a:sym typeface="+mn-ea"/>
              </a:rPr>
              <a:t>    </a:t>
            </a:r>
            <a:r>
              <a:rPr lang="zh-CN" altLang="en-US" sz="2800" b="1">
                <a:latin typeface="楷体_GB2312" charset="0"/>
                <a:ea typeface="楷体_GB2312" charset="0"/>
                <a:sym typeface="+mn-ea"/>
              </a:rPr>
              <a:t>定义</a:t>
            </a:r>
            <a:r>
              <a:rPr lang="en-US" altLang="zh-CN" sz="2800" b="1">
                <a:latin typeface="楷体_GB2312" charset="0"/>
                <a:ea typeface="楷体_GB2312" charset="0"/>
                <a:sym typeface="+mn-ea"/>
              </a:rPr>
              <a:t>2  </a:t>
            </a:r>
            <a:r>
              <a:rPr lang="zh-CN" altLang="zh-CN" sz="2800" b="1">
                <a:latin typeface="楷体_GB2312" charset="0"/>
                <a:ea typeface="楷体_GB2312" charset="0"/>
                <a:sym typeface="+mn-ea"/>
              </a:rPr>
              <a:t>设</a:t>
            </a:r>
            <a:r>
              <a:rPr lang="en-US" altLang="zh-CN" sz="2800" b="1">
                <a:latin typeface="楷体_GB2312" charset="0"/>
                <a:ea typeface="楷体_GB2312" charset="0"/>
                <a:sym typeface="+mn-ea"/>
              </a:rPr>
              <a:t>        </a:t>
            </a:r>
            <a:r>
              <a:rPr lang="zh-CN" altLang="en-US" sz="2800" b="1">
                <a:latin typeface="楷体_GB2312" charset="0"/>
                <a:ea typeface="楷体_GB2312" charset="0"/>
                <a:sym typeface="+mn-ea"/>
              </a:rPr>
              <a:t>，</a:t>
            </a:r>
            <a:r>
              <a:rPr lang="en-US" altLang="zh-CN" sz="2800" b="1">
                <a:latin typeface="楷体_GB2312" charset="0"/>
                <a:ea typeface="楷体_GB2312" charset="0"/>
                <a:sym typeface="+mn-ea"/>
              </a:rPr>
              <a:t> </a:t>
            </a:r>
            <a:r>
              <a:rPr lang="zh-CN" altLang="en-US" sz="2800" b="1">
                <a:latin typeface="楷体_GB2312" charset="0"/>
                <a:ea typeface="楷体_GB2312" charset="0"/>
                <a:sym typeface="+mn-ea"/>
              </a:rPr>
              <a:t>对于给定的            ，找出满足： </a:t>
            </a:r>
          </a:p>
          <a:p>
            <a:r>
              <a:rPr lang="zh-CN" altLang="en-US" sz="2800" b="1">
                <a:latin typeface="楷体_GB2312" charset="0"/>
                <a:ea typeface="楷体_GB2312" charset="0"/>
                <a:sym typeface="+mn-ea"/>
              </a:rPr>
              <a:t>                的     ，则称     为</a:t>
            </a:r>
            <a:r>
              <a:rPr lang="en-US" altLang="zh-CN" sz="2800" b="1">
                <a:latin typeface="楷体_GB2312" charset="0"/>
                <a:ea typeface="楷体_GB2312" charset="0"/>
                <a:sym typeface="+mn-ea"/>
              </a:rPr>
              <a:t>X</a:t>
            </a:r>
            <a:r>
              <a:rPr lang="zh-CN" altLang="en-US" sz="2800" b="1">
                <a:latin typeface="楷体_GB2312" charset="0"/>
                <a:ea typeface="楷体_GB2312" charset="0"/>
                <a:sym typeface="+mn-ea"/>
              </a:rPr>
              <a:t>（关于  ）的双侧分位点</a:t>
            </a:r>
            <a:r>
              <a:rPr lang="en-US" altLang="zh-CN" sz="2800" b="1">
                <a:latin typeface="楷体_GB2312" charset="0"/>
                <a:ea typeface="楷体_GB2312" charset="0"/>
                <a:sym typeface="+mn-ea"/>
              </a:rPr>
              <a:t>.</a:t>
            </a:r>
          </a:p>
        </p:txBody>
      </p:sp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40025" y="1296670"/>
          <a:ext cx="1353185" cy="47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r:id="rId7" imgW="584200" imgH="203200" progId="Equation.KSEE3">
                  <p:embed/>
                </p:oleObj>
              </mc:Choice>
              <mc:Fallback>
                <p:oleObj r:id="rId7" imgW="5842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40025" y="1296670"/>
                        <a:ext cx="1353185" cy="471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53200" y="1280795"/>
          <a:ext cx="213487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r:id="rId9" imgW="862965" imgH="203200" progId="Equation.KSEE3">
                  <p:embed/>
                </p:oleObj>
              </mc:Choice>
              <mc:Fallback>
                <p:oleObj r:id="rId9" imgW="862965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53200" y="1280795"/>
                        <a:ext cx="2134870" cy="502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5290" y="1653540"/>
          <a:ext cx="2785745" cy="662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r:id="rId11" imgW="1282700" imgH="304800" progId="Equation.KSEE3">
                  <p:embed/>
                </p:oleObj>
              </mc:Choice>
              <mc:Fallback>
                <p:oleObj r:id="rId11" imgW="1282700" imgH="304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5290" y="1653540"/>
                        <a:ext cx="2785745" cy="662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16655" y="1584325"/>
          <a:ext cx="880745" cy="595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r:id="rId13" imgW="431800" imgH="292100" progId="Equation.KSEE3">
                  <p:embed/>
                </p:oleObj>
              </mc:Choice>
              <mc:Fallback>
                <p:oleObj r:id="rId13" imgW="431800" imgH="2921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16655" y="1584325"/>
                        <a:ext cx="880745" cy="595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1612265"/>
          <a:ext cx="924560" cy="62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r:id="rId15" imgW="431800" imgH="292100" progId="Equation.KSEE3">
                  <p:embed/>
                </p:oleObj>
              </mc:Choice>
              <mc:Fallback>
                <p:oleObj r:id="rId15" imgW="431800" imgH="2921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38800" y="1612265"/>
                        <a:ext cx="924560" cy="624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108950" y="1697990"/>
          <a:ext cx="4679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r:id="rId16" imgW="152400" imgH="139700" progId="Equation.KSEE3">
                  <p:embed/>
                </p:oleObj>
              </mc:Choice>
              <mc:Fallback>
                <p:oleObj r:id="rId16" imgW="152400" imgH="139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108950" y="1697990"/>
                        <a:ext cx="4679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5290" y="3966210"/>
          <a:ext cx="2958465" cy="49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r:id="rId18" imgW="1219200" imgH="203200" progId="Equation.KSEE3">
                  <p:embed/>
                </p:oleObj>
              </mc:Choice>
              <mc:Fallback>
                <p:oleObj r:id="rId18" imgW="1219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15290" y="3966210"/>
                        <a:ext cx="2958465" cy="49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4973" y="4607560"/>
          <a:ext cx="7693660" cy="694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r:id="rId20" imgW="2819400" imgH="254000" progId="Equation.KSEE3">
                  <p:embed/>
                </p:oleObj>
              </mc:Choice>
              <mc:Fallback>
                <p:oleObj r:id="rId20" imgW="2819400" imgH="2540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14973" y="4607560"/>
                        <a:ext cx="7693660" cy="694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5290" y="5489575"/>
          <a:ext cx="3457575" cy="577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r:id="rId22" imgW="1219200" imgH="203200" progId="Equation.KSEE3">
                  <p:embed/>
                </p:oleObj>
              </mc:Choice>
              <mc:Fallback>
                <p:oleObj r:id="rId22" imgW="1219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15290" y="5489575"/>
                        <a:ext cx="3457575" cy="577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36720" y="5407025"/>
          <a:ext cx="7068820" cy="668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r:id="rId24" imgW="2691765" imgH="254000" progId="Equation.KSEE3">
                  <p:embed/>
                </p:oleObj>
              </mc:Choice>
              <mc:Fallback>
                <p:oleObj r:id="rId24" imgW="2691765" imgH="2540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236720" y="5407025"/>
                        <a:ext cx="7068820" cy="668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文本框 50"/>
          <p:cNvSpPr txBox="1"/>
          <p:nvPr/>
        </p:nvSpPr>
        <p:spPr>
          <a:xfrm>
            <a:off x="415290" y="2413635"/>
            <a:ext cx="64477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sz="2800" b="1">
                <a:latin typeface="楷体_GB2312" charset="0"/>
                <a:ea typeface="楷体_GB2312" charset="0"/>
                <a:sym typeface="+mn-ea"/>
              </a:rPr>
              <a:t>找</a:t>
            </a:r>
            <a:r>
              <a:rPr lang="en-US" altLang="zh-CN" sz="2800" b="1">
                <a:latin typeface="楷体_GB2312" charset="0"/>
                <a:ea typeface="楷体_GB2312" charset="0"/>
                <a:sym typeface="+mn-ea"/>
              </a:rPr>
              <a:t>t-</a:t>
            </a:r>
            <a:r>
              <a:rPr lang="zh-CN" altLang="zh-CN" sz="2800" b="1">
                <a:latin typeface="楷体_GB2312" charset="0"/>
                <a:ea typeface="楷体_GB2312" charset="0"/>
                <a:sym typeface="+mn-ea"/>
              </a:rPr>
              <a:t>分布的  分位点，即是找     使得</a:t>
            </a:r>
            <a:endParaRPr lang="zh-CN" altLang="en-US" sz="2800"/>
          </a:p>
        </p:txBody>
      </p:sp>
      <p:graphicFrame>
        <p:nvGraphicFramePr>
          <p:cNvPr id="52" name="对象 5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69490" y="2477135"/>
          <a:ext cx="429260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r:id="rId26" imgW="152400" imgH="139700" progId="Equation.KSEE3">
                  <p:embed/>
                </p:oleObj>
              </mc:Choice>
              <mc:Fallback>
                <p:oleObj r:id="rId26" imgW="152400" imgH="139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69490" y="2477135"/>
                        <a:ext cx="429260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154295" y="2381885"/>
          <a:ext cx="97663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r:id="rId27" imgW="431800" imgH="292100" progId="Equation.KSEE3">
                  <p:embed/>
                </p:oleObj>
              </mc:Choice>
              <mc:Fallback>
                <p:oleObj r:id="rId27" imgW="431800" imgH="2921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54295" y="2381885"/>
                        <a:ext cx="97663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42415" y="2932430"/>
          <a:ext cx="2995295" cy="922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r:id="rId28" imgW="1320165" imgH="405765" progId="Equation.KSEE3">
                  <p:embed/>
                </p:oleObj>
              </mc:Choice>
              <mc:Fallback>
                <p:oleObj r:id="rId28" imgW="1320165" imgH="4057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42415" y="2932430"/>
                        <a:ext cx="2995295" cy="922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0230" y="53340"/>
            <a:ext cx="6045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2              </a:t>
            </a:r>
            <a:r>
              <a:rPr lang="zh-CN" altLang="zh-CN" sz="2800" b="1">
                <a:latin typeface="黑体" panose="02010609060101010101" charset="-122"/>
                <a:ea typeface="黑体" panose="02010609060101010101" charset="-122"/>
              </a:rPr>
              <a:t>的分位点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38555" y="-73660"/>
          <a:ext cx="184721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r:id="rId3" imgW="711200" imgH="228600" progId="Equation.KSEE3">
                  <p:embed/>
                </p:oleObj>
              </mc:Choice>
              <mc:Fallback>
                <p:oleObj r:id="rId3" imgW="711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8555" y="-73660"/>
                        <a:ext cx="184721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0325" y="575310"/>
            <a:ext cx="12070715" cy="2416810"/>
          </a:xfrm>
          <a:prstGeom prst="rect">
            <a:avLst/>
          </a:prstGeom>
          <a:noFill/>
          <a:ln w="44450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sz="2400" b="1">
                <a:latin typeface="楷体_GB2312" charset="0"/>
                <a:ea typeface="楷体_GB2312" charset="0"/>
              </a:rPr>
              <a:t>  </a:t>
            </a:r>
            <a:r>
              <a:rPr lang="zh-CN" altLang="en-US" sz="2800" b="1">
                <a:solidFill>
                  <a:srgbClr val="FF0000"/>
                </a:solidFill>
                <a:latin typeface="楷体_GB2312" charset="0"/>
                <a:ea typeface="楷体_GB2312" charset="0"/>
              </a:rPr>
              <a:t>定义</a:t>
            </a:r>
            <a:r>
              <a:rPr lang="zh-CN" altLang="en-US" sz="2800" b="1">
                <a:latin typeface="楷体_GB2312" charset="0"/>
                <a:ea typeface="楷体_GB2312" charset="0"/>
              </a:rPr>
              <a:t>  对于           ，找出                的点     ，则      是（关于  ）右分位点，找出                   的点       ，则        是关于  的左分位点</a:t>
            </a:r>
            <a:r>
              <a:rPr lang="en-US" altLang="zh-CN" sz="2400" b="1">
                <a:latin typeface="楷体_GB2312" charset="0"/>
                <a:ea typeface="楷体_GB2312" charset="0"/>
              </a:rPr>
              <a:t>.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00275" y="906780"/>
          <a:ext cx="2081530" cy="4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r:id="rId5" imgW="862965" imgH="203200" progId="Equation.KSEE3">
                  <p:embed/>
                </p:oleObj>
              </mc:Choice>
              <mc:Fallback>
                <p:oleObj r:id="rId5" imgW="862965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0275" y="906780"/>
                        <a:ext cx="2081530" cy="490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20335" y="520065"/>
          <a:ext cx="2945765" cy="107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r:id="rId7" imgW="1358900" imgH="495300" progId="Equation.KSEE3">
                  <p:embed/>
                </p:oleObj>
              </mc:Choice>
              <mc:Fallback>
                <p:oleObj r:id="rId7" imgW="1358900" imgH="4953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20335" y="520065"/>
                        <a:ext cx="2945765" cy="1075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849360" y="708660"/>
          <a:ext cx="1076960" cy="8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r:id="rId9" imgW="431800" imgH="355600" progId="Equation.KSEE3">
                  <p:embed/>
                </p:oleObj>
              </mc:Choice>
              <mc:Fallback>
                <p:oleObj r:id="rId9" imgW="431800" imgH="355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49360" y="708660"/>
                        <a:ext cx="1076960" cy="88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462260" y="694690"/>
          <a:ext cx="1081405" cy="89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r:id="rId11" imgW="431800" imgH="355600" progId="Equation.KSEE3">
                  <p:embed/>
                </p:oleObj>
              </mc:Choice>
              <mc:Fallback>
                <p:oleObj r:id="rId11" imgW="431800" imgH="355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462260" y="694690"/>
                        <a:ext cx="1081405" cy="890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96340" y="1740535"/>
          <a:ext cx="386715" cy="35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r:id="rId13" imgW="152400" imgH="139700" progId="Equation.KSEE3">
                  <p:embed/>
                </p:oleObj>
              </mc:Choice>
              <mc:Fallback>
                <p:oleObj r:id="rId13" imgW="152400" imgH="1397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96340" y="1740535"/>
                        <a:ext cx="386715" cy="354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82136" y="1410653"/>
          <a:ext cx="3428365" cy="1014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r:id="rId15" imgW="1676400" imgH="495300" progId="Equation.KSEE3">
                  <p:embed/>
                </p:oleObj>
              </mc:Choice>
              <mc:Fallback>
                <p:oleObj r:id="rId15" imgW="1676400" imgH="4953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82136" y="1410653"/>
                        <a:ext cx="3428365" cy="1014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555673" y="1498600"/>
          <a:ext cx="1319530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r:id="rId17" imgW="558800" imgH="355600" progId="Equation.KSEE3">
                  <p:embed/>
                </p:oleObj>
              </mc:Choice>
              <mc:Fallback>
                <p:oleObj r:id="rId17" imgW="558800" imgH="355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555673" y="1498600"/>
                        <a:ext cx="1319530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609263" y="1497965"/>
          <a:ext cx="1319530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r:id="rId19" imgW="558800" imgH="355600" progId="Equation.KSEE3">
                  <p:embed/>
                </p:oleObj>
              </mc:Choice>
              <mc:Fallback>
                <p:oleObj r:id="rId19" imgW="558800" imgH="355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609263" y="1497965"/>
                        <a:ext cx="1319530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50315" y="2500630"/>
          <a:ext cx="386715" cy="35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r:id="rId21" imgW="152400" imgH="139700" progId="Equation.KSEE3">
                  <p:embed/>
                </p:oleObj>
              </mc:Choice>
              <mc:Fallback>
                <p:oleObj r:id="rId21" imgW="152400" imgH="1397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50315" y="2500630"/>
                        <a:ext cx="386715" cy="354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" name="图片 4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823075" y="3047365"/>
            <a:ext cx="5027930" cy="3467100"/>
          </a:xfrm>
          <a:prstGeom prst="rect">
            <a:avLst/>
          </a:prstGeom>
        </p:spPr>
      </p:pic>
      <p:graphicFrame>
        <p:nvGraphicFramePr>
          <p:cNvPr id="47" name="对象 4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5435" y="3260725"/>
          <a:ext cx="4467225" cy="54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r:id="rId23" imgW="1676400" imgH="203200" progId="Equation.KSEE3">
                  <p:embed/>
                </p:oleObj>
              </mc:Choice>
              <mc:Fallback>
                <p:oleObj r:id="rId23" imgW="1676400" imgH="203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05435" y="3260725"/>
                        <a:ext cx="4467225" cy="54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5118" y="3950335"/>
          <a:ext cx="4076700" cy="1379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r:id="rId25" imgW="1727200" imgH="584200" progId="Equation.KSEE3">
                  <p:embed/>
                </p:oleObj>
              </mc:Choice>
              <mc:Fallback>
                <p:oleObj r:id="rId25" imgW="1727200" imgH="584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05118" y="3950335"/>
                        <a:ext cx="4076700" cy="1379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5435" y="5477510"/>
          <a:ext cx="62071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r:id="rId27" imgW="2501900" imgH="355600" progId="Equation.KSEE3">
                  <p:embed/>
                </p:oleObj>
              </mc:Choice>
              <mc:Fallback>
                <p:oleObj r:id="rId27" imgW="2501900" imgH="355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05435" y="5477510"/>
                        <a:ext cx="6207125" cy="88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圆角矩形 59"/>
          <p:cNvSpPr/>
          <p:nvPr/>
        </p:nvSpPr>
        <p:spPr>
          <a:xfrm>
            <a:off x="149225" y="4991735"/>
            <a:ext cx="11974830" cy="1549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113030" y="2933700"/>
            <a:ext cx="11945620" cy="18967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3185" y="3896360"/>
            <a:ext cx="117436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zh-CN" altLang="en-US" sz="2800">
                <a:solidFill>
                  <a:srgbClr val="FF0000"/>
                </a:solidFill>
              </a:rPr>
              <a:t>（</a:t>
            </a:r>
            <a:r>
              <a:rPr lang="en-US" altLang="zh-CN" sz="2800">
                <a:solidFill>
                  <a:srgbClr val="FF0000"/>
                </a:solidFill>
              </a:rPr>
              <a:t>2</a:t>
            </a:r>
            <a:r>
              <a:rPr lang="zh-CN" altLang="en-US" sz="2800">
                <a:solidFill>
                  <a:srgbClr val="FF0000"/>
                </a:solidFill>
              </a:rPr>
              <a:t>）   </a:t>
            </a:r>
            <a:r>
              <a:rPr lang="zh-CN" altLang="en-US" sz="2800"/>
              <a:t>             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的概率是     ，不要理解成   落在具体区间     的概率是      。</a:t>
            </a:r>
            <a:endParaRPr lang="en-US" altLang="zh-CN" sz="28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5445" y="69215"/>
            <a:ext cx="3375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3  </a:t>
            </a:r>
            <a:r>
              <a:rPr lang="zh-CN" altLang="en-US" sz="2800" b="1"/>
              <a:t>置信区间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185" y="539750"/>
            <a:ext cx="11948160" cy="22453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       </a:t>
            </a:r>
            <a:r>
              <a:rPr lang="zh-CN" altLang="en-US" sz="2800" b="1">
                <a:latin typeface="楷体_GB2312" charset="0"/>
                <a:ea typeface="楷体_GB2312" charset="0"/>
              </a:rPr>
              <a:t>定义  设  是总体</a:t>
            </a:r>
            <a:r>
              <a:rPr lang="en-US" altLang="zh-CN" sz="2800" b="1">
                <a:latin typeface="楷体_GB2312" charset="0"/>
                <a:ea typeface="楷体_GB2312" charset="0"/>
              </a:rPr>
              <a:t>X</a:t>
            </a:r>
            <a:r>
              <a:rPr lang="zh-CN" altLang="en-US" sz="2800" b="1">
                <a:latin typeface="楷体_GB2312" charset="0"/>
                <a:ea typeface="楷体_GB2312" charset="0"/>
              </a:rPr>
              <a:t>的未知参数，若由样本           确定的两个统计量</a:t>
            </a:r>
            <a:r>
              <a:rPr lang="en-US" altLang="zh-CN" sz="2800" b="1">
                <a:latin typeface="楷体_GB2312" charset="0"/>
                <a:ea typeface="楷体_GB2312" charset="0"/>
              </a:rPr>
              <a:t> </a:t>
            </a:r>
            <a:r>
              <a:rPr lang="zh-CN" altLang="en-US" sz="2800" b="1">
                <a:latin typeface="楷体_GB2312" charset="0"/>
                <a:ea typeface="楷体_GB2312" charset="0"/>
              </a:rPr>
              <a:t>          和               满足</a:t>
            </a:r>
            <a:r>
              <a:rPr lang="en-US" altLang="zh-CN" sz="2800" b="1">
                <a:latin typeface="楷体_GB2312" charset="0"/>
                <a:ea typeface="楷体_GB2312" charset="0"/>
              </a:rPr>
              <a:t> </a:t>
            </a:r>
            <a:r>
              <a:rPr lang="zh-CN" altLang="en-US" sz="2800" b="1">
                <a:latin typeface="楷体_GB2312" charset="0"/>
                <a:ea typeface="楷体_GB2312" charset="0"/>
              </a:rPr>
              <a:t>                 （  是常数且         ），则称区间     </a:t>
            </a:r>
            <a:r>
              <a:rPr lang="en-US" altLang="zh-CN" sz="2800" b="1">
                <a:latin typeface="楷体_GB2312" charset="0"/>
                <a:ea typeface="楷体_GB2312" charset="0"/>
              </a:rPr>
              <a:t> </a:t>
            </a:r>
            <a:r>
              <a:rPr lang="zh-CN" altLang="en-US" sz="2800" b="1">
                <a:latin typeface="楷体_GB2312" charset="0"/>
                <a:ea typeface="楷体_GB2312" charset="0"/>
              </a:rPr>
              <a:t>是</a:t>
            </a:r>
            <a:r>
              <a:rPr lang="en-US" altLang="zh-CN" sz="2800" b="1">
                <a:latin typeface="楷体_GB2312" charset="0"/>
                <a:ea typeface="楷体_GB2312" charset="0"/>
              </a:rPr>
              <a:t>  </a:t>
            </a:r>
            <a:r>
              <a:rPr lang="zh-CN" altLang="en-US" sz="2800" b="1">
                <a:latin typeface="楷体_GB2312" charset="0"/>
                <a:ea typeface="楷体_GB2312" charset="0"/>
              </a:rPr>
              <a:t>置信度为    的置信区间，称  和    分别是置信度     的双侧置信区间的置信下限和置信上限，    为置信度，</a:t>
            </a:r>
          </a:p>
          <a:p>
            <a:r>
              <a:rPr lang="en-US" altLang="zh-CN" sz="2800" b="1">
                <a:latin typeface="楷体_GB2312" charset="0"/>
                <a:ea typeface="楷体_GB2312" charset="0"/>
              </a:rPr>
              <a:t>  </a:t>
            </a:r>
            <a:r>
              <a:rPr lang="zh-CN" altLang="en-US" sz="2800" b="1">
                <a:latin typeface="楷体_GB2312" charset="0"/>
                <a:ea typeface="楷体_GB2312" charset="0"/>
              </a:rPr>
              <a:t>为显著性水平。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78025" y="593090"/>
          <a:ext cx="3365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9" r:id="rId3" imgW="139700" imgH="177165" progId="Equation.KSEE3">
                  <p:embed/>
                </p:oleObj>
              </mc:Choice>
              <mc:Fallback>
                <p:oleObj r:id="rId3" imgW="139700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8025" y="593090"/>
                        <a:ext cx="33655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287895" y="584200"/>
          <a:ext cx="1840230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0" r:id="rId5" imgW="876300" imgH="228600" progId="Equation.KSEE3">
                  <p:embed/>
                </p:oleObj>
              </mc:Choice>
              <mc:Fallback>
                <p:oleObj r:id="rId5" imgW="8763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87895" y="584200"/>
                        <a:ext cx="1840230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10540" y="988695"/>
          <a:ext cx="1933575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1" r:id="rId7" imgW="1104900" imgH="228600" progId="Equation.KSEE3">
                  <p:embed/>
                </p:oleObj>
              </mc:Choice>
              <mc:Fallback>
                <p:oleObj r:id="rId7" imgW="11049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0540" y="988695"/>
                        <a:ext cx="1933575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87320" y="972185"/>
          <a:ext cx="2728595" cy="52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2" r:id="rId9" imgW="1244600" imgH="241300" progId="Equation.KSEE3">
                  <p:embed/>
                </p:oleObj>
              </mc:Choice>
              <mc:Fallback>
                <p:oleObj r:id="rId9" imgW="12446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87320" y="972185"/>
                        <a:ext cx="2728595" cy="528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344285" y="994410"/>
          <a:ext cx="3163570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3" r:id="rId11" imgW="1308100" imgH="228600" progId="Equation.KSEE3">
                  <p:embed/>
                </p:oleObj>
              </mc:Choice>
              <mc:Fallback>
                <p:oleObj r:id="rId11" imgW="13081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44285" y="994410"/>
                        <a:ext cx="3163570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9225" y="2313940"/>
          <a:ext cx="365125" cy="334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4" r:id="rId13" imgW="152400" imgH="139700" progId="Equation.KSEE3">
                  <p:embed/>
                </p:oleObj>
              </mc:Choice>
              <mc:Fallback>
                <p:oleObj r:id="rId13" imgW="152400" imgH="1397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9225" y="2313940"/>
                        <a:ext cx="365125" cy="334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14190" y="1442085"/>
          <a:ext cx="9334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5" r:id="rId15" imgW="368300" imgH="228600" progId="Equation.KSEE3">
                  <p:embed/>
                </p:oleObj>
              </mc:Choice>
              <mc:Fallback>
                <p:oleObj r:id="rId15" imgW="3683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14190" y="1442085"/>
                        <a:ext cx="933450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08025" y="1398905"/>
          <a:ext cx="144399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6" r:id="rId17" imgW="596900" imgH="177165" progId="Equation.KSEE3">
                  <p:embed/>
                </p:oleObj>
              </mc:Choice>
              <mc:Fallback>
                <p:oleObj r:id="rId17" imgW="596900" imgH="177165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8025" y="1398905"/>
                        <a:ext cx="144399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33640" y="1438910"/>
          <a:ext cx="808355" cy="40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7" r:id="rId19" imgW="355600" imgH="177165" progId="Equation.KSEE3">
                  <p:embed/>
                </p:oleObj>
              </mc:Choice>
              <mc:Fallback>
                <p:oleObj r:id="rId19" imgW="355600" imgH="177165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33640" y="1438910"/>
                        <a:ext cx="808355" cy="402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735320" y="1449705"/>
          <a:ext cx="3365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" r:id="rId21" imgW="139700" imgH="177165" progId="Equation.KSEE3">
                  <p:embed/>
                </p:oleObj>
              </mc:Choice>
              <mc:Fallback>
                <p:oleObj r:id="rId21" imgW="139700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35320" y="1449705"/>
                        <a:ext cx="33655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543348" y="1434783"/>
          <a:ext cx="332740" cy="44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" r:id="rId22" imgW="152400" imgH="203200" progId="Equation.KSEE3">
                  <p:embed/>
                </p:oleObj>
              </mc:Choice>
              <mc:Fallback>
                <p:oleObj r:id="rId22" imgW="1524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1543348" y="1434783"/>
                        <a:ext cx="332740" cy="443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824528" y="1406843"/>
          <a:ext cx="304800" cy="47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" r:id="rId24" imgW="139700" imgH="215900" progId="Equation.KSEE3">
                  <p:embed/>
                </p:oleObj>
              </mc:Choice>
              <mc:Fallback>
                <p:oleObj r:id="rId24" imgW="1397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824528" y="1406843"/>
                        <a:ext cx="304800" cy="471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62835" y="1882140"/>
          <a:ext cx="808355" cy="40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1" r:id="rId26" imgW="355600" imgH="177165" progId="Equation.KSEE3">
                  <p:embed/>
                </p:oleObj>
              </mc:Choice>
              <mc:Fallback>
                <p:oleObj r:id="rId26" imgW="355600" imgH="177165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362835" y="1882140"/>
                        <a:ext cx="808355" cy="402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530080" y="1876425"/>
          <a:ext cx="808355" cy="40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2" r:id="rId27" imgW="355600" imgH="177165" progId="Equation.KSEE3">
                  <p:embed/>
                </p:oleObj>
              </mc:Choice>
              <mc:Fallback>
                <p:oleObj r:id="rId27" imgW="355600" imgH="177165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530080" y="1876425"/>
                        <a:ext cx="808355" cy="402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881870" y="1040130"/>
          <a:ext cx="365125" cy="334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3" r:id="rId28" imgW="152400" imgH="139700" progId="Equation.KSEE3">
                  <p:embed/>
                </p:oleObj>
              </mc:Choice>
              <mc:Fallback>
                <p:oleObj r:id="rId28" imgW="152400" imgH="1397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881870" y="1040130"/>
                        <a:ext cx="365125" cy="334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-108585" y="2921635"/>
            <a:ext cx="121399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）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    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不是一个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具体区间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，而是一个随机区间，因为             和 </a:t>
            </a:r>
          </a:p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            是统计量，是样本函数，所以不是具体区间，而是随机区间。</a:t>
            </a:r>
          </a:p>
        </p:txBody>
      </p:sp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73455" y="2948305"/>
          <a:ext cx="833120" cy="51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4" r:id="rId29" imgW="368300" imgH="228600" progId="Equation.KSEE3">
                  <p:embed/>
                </p:oleObj>
              </mc:Choice>
              <mc:Fallback>
                <p:oleObj r:id="rId29" imgW="3683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73455" y="2948305"/>
                        <a:ext cx="833120" cy="516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73455" y="3884930"/>
          <a:ext cx="1470660" cy="551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5" r:id="rId30" imgW="609600" imgH="228600" progId="Equation.KSEE3">
                  <p:embed/>
                </p:oleObj>
              </mc:Choice>
              <mc:Fallback>
                <p:oleObj r:id="rId30" imgW="6096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973455" y="3884930"/>
                        <a:ext cx="1470660" cy="551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-108585" y="3371215"/>
          <a:ext cx="234505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6" r:id="rId32" imgW="1244600" imgH="241300" progId="Equation.KSEE3">
                  <p:embed/>
                </p:oleObj>
              </mc:Choice>
              <mc:Fallback>
                <p:oleObj r:id="rId32" imgW="12446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-108585" y="3371215"/>
                        <a:ext cx="2345055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128760" y="2886075"/>
          <a:ext cx="2137410" cy="53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7" r:id="rId33" imgW="1104900" imgH="228600" progId="Equation.KSEE3">
                  <p:embed/>
                </p:oleObj>
              </mc:Choice>
              <mc:Fallback>
                <p:oleObj r:id="rId33" imgW="11049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28760" y="2886075"/>
                        <a:ext cx="2137410" cy="530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61435" y="3926205"/>
          <a:ext cx="9239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" r:id="rId34" imgW="355600" imgH="177165" progId="Equation.KSEE3">
                  <p:embed/>
                </p:oleObj>
              </mc:Choice>
              <mc:Fallback>
                <p:oleObj r:id="rId34" imgW="355600" imgH="177165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861435" y="3926205"/>
                        <a:ext cx="92392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056755" y="3938905"/>
          <a:ext cx="3365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" r:id="rId35" imgW="139700" imgH="177165" progId="Equation.KSEE3">
                  <p:embed/>
                </p:oleObj>
              </mc:Choice>
              <mc:Fallback>
                <p:oleObj r:id="rId35" imgW="139700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056755" y="3938905"/>
                        <a:ext cx="33655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664700" y="3896360"/>
          <a:ext cx="854710" cy="53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0" r:id="rId37" imgW="368300" imgH="228600" progId="Equation.KSEE3">
                  <p:embed/>
                </p:oleObj>
              </mc:Choice>
              <mc:Fallback>
                <p:oleObj r:id="rId37" imgW="3683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664700" y="3896360"/>
                        <a:ext cx="854710" cy="530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5950" y="4363720"/>
          <a:ext cx="909320" cy="45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1" r:id="rId38" imgW="355600" imgH="177165" progId="Equation.KSEE3">
                  <p:embed/>
                </p:oleObj>
              </mc:Choice>
              <mc:Fallback>
                <p:oleObj r:id="rId38" imgW="355600" imgH="177165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5950" y="4363720"/>
                        <a:ext cx="909320" cy="452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文本框 45"/>
          <p:cNvSpPr txBox="1"/>
          <p:nvPr/>
        </p:nvSpPr>
        <p:spPr>
          <a:xfrm>
            <a:off x="83185" y="4979035"/>
            <a:ext cx="121399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楷体_GB2312" charset="0"/>
                <a:ea typeface="楷体_GB2312" charset="0"/>
              </a:rPr>
              <a:t>  </a:t>
            </a:r>
            <a:r>
              <a:rPr lang="en-US" altLang="zh-CN" sz="2800" b="1">
                <a:latin typeface="楷体_GB2312" charset="0"/>
                <a:ea typeface="楷体_GB2312" charset="0"/>
              </a:rPr>
              <a:t> </a:t>
            </a:r>
            <a:r>
              <a:rPr lang="zh-CN" altLang="en-US" sz="2800" b="1">
                <a:latin typeface="楷体_GB2312" charset="0"/>
                <a:ea typeface="楷体_GB2312" charset="0"/>
              </a:rPr>
              <a:t>因为  是一个具体数，不是一个随机变量，所以只能理解为     这个随机区间有</a:t>
            </a:r>
            <a:r>
              <a:rPr lang="en-US" altLang="zh-CN" sz="2800" b="1">
                <a:latin typeface="楷体_GB2312" charset="0"/>
                <a:ea typeface="楷体_GB2312" charset="0"/>
              </a:rPr>
              <a:t> </a:t>
            </a:r>
            <a:r>
              <a:rPr lang="zh-CN" altLang="en-US" sz="2800" b="1">
                <a:latin typeface="楷体_GB2312" charset="0"/>
                <a:ea typeface="楷体_GB2312" charset="0"/>
              </a:rPr>
              <a:t>   的可能性覆盖真实值  。例如假设抽取了</a:t>
            </a:r>
            <a:r>
              <a:rPr lang="en-US" altLang="zh-CN" sz="2800" b="1">
                <a:latin typeface="楷体_GB2312" charset="0"/>
                <a:ea typeface="楷体_GB2312" charset="0"/>
              </a:rPr>
              <a:t>1000</a:t>
            </a:r>
            <a:r>
              <a:rPr lang="zh-CN" altLang="en-US" sz="2800" b="1">
                <a:latin typeface="楷体_GB2312" charset="0"/>
                <a:ea typeface="楷体_GB2312" charset="0"/>
              </a:rPr>
              <a:t>个样本，得到</a:t>
            </a:r>
            <a:r>
              <a:rPr lang="en-US" altLang="zh-CN" sz="2800" b="1">
                <a:latin typeface="楷体_GB2312" charset="0"/>
                <a:ea typeface="楷体_GB2312" charset="0"/>
              </a:rPr>
              <a:t>1000</a:t>
            </a:r>
            <a:r>
              <a:rPr lang="zh-CN" altLang="en-US" sz="2800" b="1">
                <a:latin typeface="楷体_GB2312" charset="0"/>
                <a:ea typeface="楷体_GB2312" charset="0"/>
              </a:rPr>
              <a:t>个置信区间，当</a:t>
            </a:r>
            <a:r>
              <a:rPr lang="en-US" altLang="zh-CN" sz="2800" b="1">
                <a:latin typeface="楷体_GB2312" charset="0"/>
                <a:ea typeface="楷体_GB2312" charset="0"/>
              </a:rPr>
              <a:t>  </a:t>
            </a:r>
            <a:r>
              <a:rPr lang="zh-CN" altLang="en-US" sz="2800" b="1">
                <a:latin typeface="楷体_GB2312" charset="0"/>
                <a:ea typeface="楷体_GB2312" charset="0"/>
              </a:rPr>
              <a:t>      时，则大约有</a:t>
            </a:r>
            <a:r>
              <a:rPr lang="en-US" altLang="zh-CN" sz="2800" b="1">
                <a:latin typeface="楷体_GB2312" charset="0"/>
                <a:ea typeface="楷体_GB2312" charset="0"/>
              </a:rPr>
              <a:t>950</a:t>
            </a:r>
            <a:r>
              <a:rPr lang="zh-CN" altLang="en-US" sz="2800" b="1">
                <a:latin typeface="楷体_GB2312" charset="0"/>
                <a:ea typeface="楷体_GB2312" charset="0"/>
              </a:rPr>
              <a:t>个置信区间包含真实值  </a:t>
            </a:r>
            <a:r>
              <a:rPr lang="en-US" altLang="zh-CN" sz="2800" b="1">
                <a:latin typeface="楷体_GB2312" charset="0"/>
                <a:ea typeface="楷体_GB2312" charset="0"/>
              </a:rPr>
              <a:t>.</a:t>
            </a:r>
          </a:p>
        </p:txBody>
      </p:sp>
      <p:graphicFrame>
        <p:nvGraphicFramePr>
          <p:cNvPr id="47" name="对象 4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70025" y="5038725"/>
          <a:ext cx="3365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2" r:id="rId39" imgW="139700" imgH="177165" progId="Equation.KSEE3">
                  <p:embed/>
                </p:oleObj>
              </mc:Choice>
              <mc:Fallback>
                <p:oleObj r:id="rId39" imgW="139700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0025" y="5038725"/>
                        <a:ext cx="33655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594350" y="5457190"/>
          <a:ext cx="3365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3" r:id="rId40" imgW="139700" imgH="177165" progId="Equation.KSEE3">
                  <p:embed/>
                </p:oleObj>
              </mc:Choice>
              <mc:Fallback>
                <p:oleObj r:id="rId40" imgW="139700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94350" y="5457190"/>
                        <a:ext cx="33655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022840" y="4979035"/>
          <a:ext cx="842645" cy="52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4" r:id="rId41" imgW="368300" imgH="228600" progId="Equation.KSEE3">
                  <p:embed/>
                </p:oleObj>
              </mc:Choice>
              <mc:Fallback>
                <p:oleObj r:id="rId41" imgW="3683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022840" y="4979035"/>
                        <a:ext cx="842645" cy="523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25270" y="5457190"/>
          <a:ext cx="808355" cy="40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5" r:id="rId42" imgW="355600" imgH="177165" progId="Equation.KSEE3">
                  <p:embed/>
                </p:oleObj>
              </mc:Choice>
              <mc:Fallback>
                <p:oleObj r:id="rId42" imgW="355600" imgH="177165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25270" y="5457190"/>
                        <a:ext cx="808355" cy="402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51860" y="5887720"/>
          <a:ext cx="1356995" cy="421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6" r:id="rId43" imgW="571500" imgH="177165" progId="Equation.KSEE3">
                  <p:embed/>
                </p:oleObj>
              </mc:Choice>
              <mc:Fallback>
                <p:oleObj r:id="rId43" imgW="571500" imgH="177165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3451860" y="5887720"/>
                        <a:ext cx="1356995" cy="421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129645" y="5885815"/>
          <a:ext cx="3365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7" r:id="rId45" imgW="139700" imgH="177165" progId="Equation.KSEE3">
                  <p:embed/>
                </p:oleObj>
              </mc:Choice>
              <mc:Fallback>
                <p:oleObj r:id="rId45" imgW="139700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29645" y="5885815"/>
                        <a:ext cx="33655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9" grpId="0" animBg="1"/>
      <p:bldP spid="37" grpId="0"/>
      <p:bldP spid="3" grpId="0" bldLvl="0" animBg="1"/>
      <p:bldP spid="28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1305" y="749935"/>
            <a:ext cx="6454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）  已知，求  的置信区间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46250" y="748665"/>
          <a:ext cx="471805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r:id="rId3" imgW="203200" imgH="203200" progId="Equation.KSEE3">
                  <p:embed/>
                </p:oleObj>
              </mc:Choice>
              <mc:Fallback>
                <p:oleObj r:id="rId3" imgW="203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6250" y="748665"/>
                        <a:ext cx="471805" cy="471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82365" y="840740"/>
          <a:ext cx="39370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r:id="rId5" imgW="152400" imgH="165100" progId="Equation.KSEE3">
                  <p:embed/>
                </p:oleObj>
              </mc:Choice>
              <mc:Fallback>
                <p:oleObj r:id="rId5" imgW="152400" imgH="1651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2365" y="840740"/>
                        <a:ext cx="39370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4780" y="1331595"/>
            <a:ext cx="116217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>
                <a:latin typeface="楷体_GB2312" charset="0"/>
                <a:ea typeface="楷体_GB2312" charset="0"/>
                <a:sym typeface="+mn-ea"/>
              </a:rPr>
              <a:t>   </a:t>
            </a:r>
            <a:r>
              <a:rPr lang="zh-CN" altLang="en-US" sz="2800" b="1">
                <a:latin typeface="楷体_GB2312" charset="0"/>
                <a:ea typeface="楷体_GB2312" charset="0"/>
                <a:sym typeface="+mn-ea"/>
              </a:rPr>
              <a:t>设总体                          是来自总体</a:t>
            </a:r>
            <a:r>
              <a:rPr lang="en-US" altLang="zh-CN" sz="2800" b="1">
                <a:latin typeface="楷体_GB2312" charset="0"/>
                <a:ea typeface="楷体_GB2312" charset="0"/>
                <a:sym typeface="+mn-ea"/>
              </a:rPr>
              <a:t>X</a:t>
            </a:r>
            <a:r>
              <a:rPr lang="zh-CN" altLang="en-US" sz="2800" b="1">
                <a:latin typeface="楷体_GB2312" charset="0"/>
                <a:ea typeface="楷体_GB2312" charset="0"/>
                <a:sym typeface="+mn-ea"/>
              </a:rPr>
              <a:t>的一个样本，又因为</a:t>
            </a:r>
            <a:endParaRPr lang="zh-CN" altLang="en-US" sz="2800" b="1">
              <a:latin typeface="楷体_GB2312" charset="0"/>
              <a:ea typeface="楷体_GB2312" charset="0"/>
            </a:endParaRPr>
          </a:p>
        </p:txBody>
      </p:sp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72285" y="1347470"/>
          <a:ext cx="2130425" cy="513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r:id="rId7" imgW="952500" imgH="228600" progId="Equation.KSEE3">
                  <p:embed/>
                </p:oleObj>
              </mc:Choice>
              <mc:Fallback>
                <p:oleObj r:id="rId7" imgW="9525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72285" y="1347470"/>
                        <a:ext cx="2130425" cy="513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40200" y="1353185"/>
          <a:ext cx="20701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r:id="rId9" imgW="876300" imgH="228600" progId="Equation.KSEE3">
                  <p:embed/>
                </p:oleObj>
              </mc:Choice>
              <mc:Fallback>
                <p:oleObj r:id="rId9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40200" y="1353185"/>
                        <a:ext cx="207010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4780" y="1874838"/>
          <a:ext cx="1939290" cy="903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r:id="rId11" imgW="927100" imgH="431800" progId="Equation.KSEE3">
                  <p:embed/>
                </p:oleObj>
              </mc:Choice>
              <mc:Fallback>
                <p:oleObj r:id="rId11" imgW="9271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4780" y="1874838"/>
                        <a:ext cx="1939290" cy="90360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54140" y="1917065"/>
          <a:ext cx="22352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r:id="rId13" imgW="1155700" imgH="444500" progId="Equation.KSEE3">
                  <p:embed/>
                </p:oleObj>
              </mc:Choice>
              <mc:Fallback>
                <p:oleObj r:id="rId13" imgW="1155700" imgH="4445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54140" y="1917065"/>
                        <a:ext cx="2235200" cy="860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084070" y="2089785"/>
            <a:ext cx="5177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楷体_GB2312" charset="0"/>
                <a:ea typeface="楷体_GB2312" charset="0"/>
              </a:rPr>
              <a:t>是  的一个无偏估计，且有</a:t>
            </a: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31110" y="2152015"/>
          <a:ext cx="39370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r:id="rId15" imgW="152400" imgH="165100" progId="Equation.KSEE3">
                  <p:embed/>
                </p:oleObj>
              </mc:Choice>
              <mc:Fallback>
                <p:oleObj r:id="rId15" imgW="152400" imgH="1651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31110" y="2152015"/>
                        <a:ext cx="39370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742680" y="2085975"/>
            <a:ext cx="32143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楷体_GB2312" charset="0"/>
                <a:ea typeface="楷体_GB2312" charset="0"/>
              </a:rPr>
              <a:t>且分布        不</a:t>
            </a: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031730" y="2134870"/>
          <a:ext cx="1078865" cy="46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r:id="rId16" imgW="469900" imgH="203200" progId="Equation.KSEE3">
                  <p:embed/>
                </p:oleObj>
              </mc:Choice>
              <mc:Fallback>
                <p:oleObj r:id="rId16" imgW="469900" imgH="2032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031730" y="2134870"/>
                        <a:ext cx="1078865" cy="461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837055" y="2950845"/>
            <a:ext cx="5424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楷体_GB2312" charset="0"/>
                <a:ea typeface="楷体_GB2312" charset="0"/>
              </a:rPr>
              <a:t>因此对于</a:t>
            </a:r>
            <a:r>
              <a:rPr lang="zh-CN" altLang="en-US" sz="2800" b="1">
                <a:latin typeface="楷体_GB2312" charset="0"/>
                <a:ea typeface="楷体_GB2312" charset="0"/>
                <a:sym typeface="+mn-ea"/>
              </a:rPr>
              <a:t>给定的置信度       有：</a:t>
            </a:r>
            <a:endParaRPr lang="zh-CN" altLang="en-US" sz="2800" b="1">
              <a:latin typeface="楷体_GB2312" charset="0"/>
              <a:ea typeface="楷体_GB2312" charset="0"/>
            </a:endParaRPr>
          </a:p>
        </p:txBody>
      </p:sp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57825" y="2928620"/>
          <a:ext cx="996315" cy="49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r:id="rId18" imgW="355600" imgH="177165" progId="Equation.KSEE3">
                  <p:embed/>
                </p:oleObj>
              </mc:Choice>
              <mc:Fallback>
                <p:oleObj r:id="rId18" imgW="355600" imgH="177165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457825" y="2928620"/>
                        <a:ext cx="996315" cy="49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118350" y="2625725"/>
          <a:ext cx="4838700" cy="1172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r:id="rId20" imgW="2044700" imgH="495300" progId="Equation.KSEE3">
                  <p:embed/>
                </p:oleObj>
              </mc:Choice>
              <mc:Fallback>
                <p:oleObj r:id="rId20" imgW="2044700" imgH="4953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118350" y="2625725"/>
                        <a:ext cx="4838700" cy="1172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15515" y="3741420"/>
          <a:ext cx="6473825" cy="1214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r:id="rId22" imgW="2641600" imgH="495300" progId="Equation.KSEE3">
                  <p:embed/>
                </p:oleObj>
              </mc:Choice>
              <mc:Fallback>
                <p:oleObj r:id="rId22" imgW="2641600" imgH="4953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215515" y="3741420"/>
                        <a:ext cx="6473825" cy="121475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812800" y="4034790"/>
            <a:ext cx="1024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楷体_GB2312" charset="0"/>
                <a:ea typeface="楷体_GB2312" charset="0"/>
              </a:rPr>
              <a:t>即是</a:t>
            </a:r>
          </a:p>
        </p:txBody>
      </p:sp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64260" y="5166995"/>
          <a:ext cx="4393565" cy="1309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r:id="rId24" imgW="1663700" imgH="495300" progId="Equation.KSEE3">
                  <p:embed/>
                </p:oleObj>
              </mc:Choice>
              <mc:Fallback>
                <p:oleObj r:id="rId24" imgW="1663700" imgH="4953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64260" y="5166995"/>
                        <a:ext cx="4393565" cy="130937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图片 3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774055" y="5024120"/>
            <a:ext cx="2273300" cy="1546225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706120" y="220345"/>
            <a:ext cx="6412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4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单个正太总体下的均值的区间估计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44780" y="2902585"/>
            <a:ext cx="12553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latin typeface="楷体_GB2312" charset="0"/>
                <a:ea typeface="楷体_GB2312" charset="0"/>
                <a:sym typeface="+mn-ea"/>
              </a:rPr>
              <a:t>依赖于</a:t>
            </a:r>
          </a:p>
        </p:txBody>
      </p:sp>
      <p:graphicFrame>
        <p:nvGraphicFramePr>
          <p:cNvPr id="32" name="对象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28395" y="2997200"/>
          <a:ext cx="39370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r:id="rId27" imgW="152400" imgH="165100" progId="Equation.KSEE3">
                  <p:embed/>
                </p:oleObj>
              </mc:Choice>
              <mc:Fallback>
                <p:oleObj r:id="rId27" imgW="152400" imgH="1651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8395" y="2997200"/>
                        <a:ext cx="39370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9" grpId="0"/>
      <p:bldP spid="13" grpId="0"/>
      <p:bldP spid="19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7335" y="956945"/>
            <a:ext cx="5946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）  已知，求  的置信区间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22450" y="956945"/>
          <a:ext cx="471805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r:id="rId3" imgW="203200" imgH="203200" progId="Equation.KSEE3">
                  <p:embed/>
                </p:oleObj>
              </mc:Choice>
              <mc:Fallback>
                <p:oleObj r:id="rId3" imgW="203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2450" y="956945"/>
                        <a:ext cx="471805" cy="471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42360" y="1004570"/>
          <a:ext cx="39370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Equation" r:id="rId5" imgW="152400" imgH="165100" progId="Equation.DSMT4">
                  <p:embed/>
                </p:oleObj>
              </mc:Choice>
              <mc:Fallback>
                <p:oleObj name="Equation" r:id="rId5" imgW="152400" imgH="165100" progId="Equation.DSMT4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42360" y="1004570"/>
                        <a:ext cx="39370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953125" y="768350"/>
          <a:ext cx="3966210" cy="1181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r:id="rId7" imgW="1663700" imgH="495300" progId="Equation.KSEE3">
                  <p:embed/>
                </p:oleObj>
              </mc:Choice>
              <mc:Fallback>
                <p:oleObj r:id="rId7" imgW="1663700" imgH="4953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53125" y="768350"/>
                        <a:ext cx="3966210" cy="118173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88900" y="1962150"/>
            <a:ext cx="11894820" cy="1383665"/>
          </a:xfrm>
          <a:prstGeom prst="rect">
            <a:avLst/>
          </a:prstGeom>
          <a:noFill/>
          <a:ln w="41275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       </a:t>
            </a:r>
            <a:r>
              <a:rPr lang="zh-CN" altLang="en-US" sz="2800" b="1">
                <a:latin typeface="楷体_GB2312" charset="0"/>
                <a:ea typeface="楷体_GB2312" charset="0"/>
              </a:rPr>
              <a:t>例</a:t>
            </a:r>
            <a:r>
              <a:rPr lang="en-US" altLang="zh-CN" sz="2800" b="1">
                <a:latin typeface="楷体_GB2312" charset="0"/>
                <a:ea typeface="楷体_GB2312" charset="0"/>
              </a:rPr>
              <a:t>1  </a:t>
            </a:r>
            <a:r>
              <a:rPr lang="zh-CN" altLang="en-US" sz="2800" b="1">
                <a:latin typeface="楷体_GB2312" charset="0"/>
                <a:ea typeface="楷体_GB2312" charset="0"/>
              </a:rPr>
              <a:t>从某厂生产的一种钢球中随机抽取</a:t>
            </a:r>
            <a:r>
              <a:rPr lang="en-US" altLang="zh-CN" sz="2800" b="1">
                <a:latin typeface="楷体_GB2312" charset="0"/>
                <a:ea typeface="楷体_GB2312" charset="0"/>
              </a:rPr>
              <a:t>7</a:t>
            </a:r>
            <a:r>
              <a:rPr lang="zh-CN" altLang="en-US" sz="2800" b="1">
                <a:latin typeface="楷体_GB2312" charset="0"/>
                <a:ea typeface="楷体_GB2312" charset="0"/>
              </a:rPr>
              <a:t>个测得它们直径（单位</a:t>
            </a:r>
            <a:r>
              <a:rPr lang="en-US" altLang="zh-CN" sz="2800" b="1">
                <a:latin typeface="楷体_GB2312" charset="0"/>
                <a:ea typeface="楷体_GB2312" charset="0"/>
              </a:rPr>
              <a:t>;mm)</a:t>
            </a:r>
            <a:r>
              <a:rPr lang="zh-CN" altLang="en-US" sz="2800" b="1">
                <a:latin typeface="楷体_GB2312" charset="0"/>
                <a:ea typeface="楷体_GB2312" charset="0"/>
              </a:rPr>
              <a:t>为</a:t>
            </a:r>
            <a:r>
              <a:rPr lang="en-US" altLang="zh-CN" sz="2800" b="1">
                <a:latin typeface="楷体_GB2312" charset="0"/>
                <a:ea typeface="楷体_GB2312" charset="0"/>
              </a:rPr>
              <a:t>5.52,</a:t>
            </a:r>
            <a:r>
              <a:rPr lang="zh-CN" altLang="en-US" sz="2800" b="1">
                <a:latin typeface="楷体_GB2312" charset="0"/>
                <a:ea typeface="楷体_GB2312" charset="0"/>
              </a:rPr>
              <a:t>、</a:t>
            </a:r>
            <a:r>
              <a:rPr lang="en-US" altLang="zh-CN" sz="2800" b="1">
                <a:latin typeface="楷体_GB2312" charset="0"/>
                <a:ea typeface="楷体_GB2312" charset="0"/>
              </a:rPr>
              <a:t>5.41</a:t>
            </a:r>
            <a:r>
              <a:rPr lang="zh-CN" altLang="en-US" sz="2800" b="1">
                <a:latin typeface="楷体_GB2312" charset="0"/>
                <a:ea typeface="楷体_GB2312" charset="0"/>
              </a:rPr>
              <a:t>、</a:t>
            </a:r>
            <a:r>
              <a:rPr lang="en-US" altLang="zh-CN" sz="2800" b="1">
                <a:latin typeface="楷体_GB2312" charset="0"/>
                <a:ea typeface="楷体_GB2312" charset="0"/>
              </a:rPr>
              <a:t>5.18</a:t>
            </a:r>
            <a:r>
              <a:rPr lang="zh-CN" altLang="en-US" sz="2800" b="1">
                <a:latin typeface="楷体_GB2312" charset="0"/>
                <a:ea typeface="楷体_GB2312" charset="0"/>
              </a:rPr>
              <a:t>、</a:t>
            </a:r>
            <a:r>
              <a:rPr lang="en-US" altLang="zh-CN" sz="2800" b="1">
                <a:latin typeface="楷体_GB2312" charset="0"/>
                <a:ea typeface="楷体_GB2312" charset="0"/>
              </a:rPr>
              <a:t>5.32</a:t>
            </a:r>
            <a:r>
              <a:rPr lang="zh-CN" altLang="en-US" sz="2800" b="1">
                <a:latin typeface="楷体_GB2312" charset="0"/>
                <a:ea typeface="楷体_GB2312" charset="0"/>
              </a:rPr>
              <a:t>、</a:t>
            </a:r>
            <a:r>
              <a:rPr lang="en-US" altLang="zh-CN" sz="2800" b="1">
                <a:latin typeface="楷体_GB2312" charset="0"/>
                <a:ea typeface="楷体_GB2312" charset="0"/>
              </a:rPr>
              <a:t>5.64</a:t>
            </a:r>
            <a:r>
              <a:rPr lang="zh-CN" altLang="en-US" sz="2800" b="1">
                <a:latin typeface="楷体_GB2312" charset="0"/>
                <a:ea typeface="楷体_GB2312" charset="0"/>
              </a:rPr>
              <a:t>、</a:t>
            </a:r>
            <a:r>
              <a:rPr lang="en-US" altLang="zh-CN" sz="2800" b="1">
                <a:latin typeface="楷体_GB2312" charset="0"/>
                <a:ea typeface="楷体_GB2312" charset="0"/>
              </a:rPr>
              <a:t>5.22</a:t>
            </a:r>
            <a:r>
              <a:rPr lang="zh-CN" altLang="en-US" sz="2800" b="1">
                <a:latin typeface="楷体_GB2312" charset="0"/>
                <a:ea typeface="楷体_GB2312" charset="0"/>
              </a:rPr>
              <a:t>、</a:t>
            </a:r>
            <a:r>
              <a:rPr lang="en-US" altLang="zh-CN" sz="2800" b="1">
                <a:latin typeface="楷体_GB2312" charset="0"/>
                <a:ea typeface="楷体_GB2312" charset="0"/>
              </a:rPr>
              <a:t>5.76</a:t>
            </a:r>
            <a:r>
              <a:rPr lang="zh-CN" altLang="en-US" sz="2800" b="1">
                <a:latin typeface="楷体_GB2312" charset="0"/>
                <a:ea typeface="楷体_GB2312" charset="0"/>
              </a:rPr>
              <a:t>若钢球的直径服从正态分布         ，求这种钢球平均直径   的置信度为</a:t>
            </a:r>
            <a:r>
              <a:rPr lang="en-US" altLang="zh-CN" sz="2800" b="1">
                <a:latin typeface="楷体_GB2312" charset="0"/>
                <a:ea typeface="楷体_GB2312" charset="0"/>
              </a:rPr>
              <a:t>95%</a:t>
            </a:r>
            <a:r>
              <a:rPr lang="zh-CN" altLang="en-US" sz="2800" b="1">
                <a:latin typeface="楷体_GB2312" charset="0"/>
                <a:ea typeface="楷体_GB2312" charset="0"/>
              </a:rPr>
              <a:t>的置信区间</a:t>
            </a:r>
            <a:r>
              <a:rPr lang="en-US" altLang="zh-CN" sz="2400" b="1">
                <a:latin typeface="楷体_GB2312" charset="0"/>
                <a:ea typeface="楷体_GB2312" charset="0"/>
              </a:rPr>
              <a:t>.</a:t>
            </a:r>
          </a:p>
        </p:txBody>
      </p:sp>
      <p:graphicFrame>
        <p:nvGraphicFramePr>
          <p:cNvPr id="38" name="对象 3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8955" y="2787650"/>
          <a:ext cx="1630045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r:id="rId9" imgW="774065" imgH="228600" progId="Equation.KSEE3">
                  <p:embed/>
                </p:oleObj>
              </mc:Choice>
              <mc:Fallback>
                <p:oleObj r:id="rId9" imgW="774065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8955" y="2787650"/>
                        <a:ext cx="1630045" cy="48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39460" y="2918460"/>
          <a:ext cx="39370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r:id="rId11" imgW="152400" imgH="165100" progId="Equation.KSEE3">
                  <p:embed/>
                </p:oleObj>
              </mc:Choice>
              <mc:Fallback>
                <p:oleObj r:id="rId11" imgW="152400" imgH="1651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39460" y="2918460"/>
                        <a:ext cx="39370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267335" y="3653790"/>
            <a:ext cx="3375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楷体_GB2312" charset="0"/>
                <a:ea typeface="楷体_GB2312" charset="0"/>
              </a:rPr>
              <a:t>解： 计算样本均值</a:t>
            </a:r>
          </a:p>
        </p:txBody>
      </p:sp>
      <p:graphicFrame>
        <p:nvGraphicFramePr>
          <p:cNvPr id="42" name="对象 4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92170" y="3452495"/>
          <a:ext cx="5288280" cy="90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r:id="rId12" imgW="2362200" imgH="405765" progId="Equation.KSEE3">
                  <p:embed/>
                </p:oleObj>
              </mc:Choice>
              <mc:Fallback>
                <p:oleObj r:id="rId12" imgW="2362200" imgH="405765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92170" y="3452495"/>
                        <a:ext cx="5288280" cy="909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147175" y="3403600"/>
          <a:ext cx="2544445" cy="102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r:id="rId14" imgW="850900" imgH="342900" progId="Equation.KSEE3">
                  <p:embed/>
                </p:oleObj>
              </mc:Choice>
              <mc:Fallback>
                <p:oleObj r:id="rId14" imgW="850900" imgH="3429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147175" y="3403600"/>
                        <a:ext cx="2544445" cy="1026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8955" y="4317365"/>
          <a:ext cx="5372735" cy="1018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r:id="rId16" imgW="2349500" imgH="444500" progId="Equation.KSEE3">
                  <p:embed/>
                </p:oleObj>
              </mc:Choice>
              <mc:Fallback>
                <p:oleObj r:id="rId16" imgW="2349500" imgH="4445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8955" y="4317365"/>
                        <a:ext cx="5372735" cy="1018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233160" y="4314190"/>
          <a:ext cx="5245100" cy="988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r:id="rId18" imgW="2362200" imgH="444500" progId="Equation.KSEE3">
                  <p:embed/>
                </p:oleObj>
              </mc:Choice>
              <mc:Fallback>
                <p:oleObj r:id="rId18" imgW="2362200" imgH="4445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233160" y="4314190"/>
                        <a:ext cx="5245100" cy="988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文本框 48"/>
          <p:cNvSpPr txBox="1"/>
          <p:nvPr/>
        </p:nvSpPr>
        <p:spPr>
          <a:xfrm>
            <a:off x="528955" y="5641340"/>
            <a:ext cx="10927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latin typeface="楷体_GB2312" charset="0"/>
                <a:ea typeface="楷体_GB2312" charset="0"/>
                <a:sym typeface="+mn-ea"/>
              </a:rPr>
              <a:t>所以这种钢球平均直径   的置信度为</a:t>
            </a:r>
            <a:r>
              <a:rPr lang="en-US" altLang="zh-CN" sz="2800" b="1">
                <a:latin typeface="楷体_GB2312" charset="0"/>
                <a:ea typeface="楷体_GB2312" charset="0"/>
                <a:sym typeface="+mn-ea"/>
              </a:rPr>
              <a:t>95%</a:t>
            </a:r>
            <a:r>
              <a:rPr lang="zh-CN" altLang="en-US" sz="2800" b="1">
                <a:latin typeface="楷体_GB2312" charset="0"/>
                <a:ea typeface="楷体_GB2312" charset="0"/>
                <a:sym typeface="+mn-ea"/>
              </a:rPr>
              <a:t>的置信区间</a:t>
            </a:r>
            <a:r>
              <a:rPr lang="en-US" altLang="zh-CN" sz="2800" b="1">
                <a:latin typeface="楷体_GB2312" charset="0"/>
                <a:ea typeface="楷体_GB2312" charset="0"/>
                <a:sym typeface="+mn-ea"/>
              </a:rPr>
              <a:t>[5.32,5.56]mm.</a:t>
            </a:r>
            <a:endParaRPr lang="zh-CN" altLang="en-US" sz="2800"/>
          </a:p>
        </p:txBody>
      </p:sp>
      <p:graphicFrame>
        <p:nvGraphicFramePr>
          <p:cNvPr id="50" name="对象 4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25290" y="5688965"/>
          <a:ext cx="39370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r:id="rId20" imgW="152400" imgH="165100" progId="Equation.KSEE3">
                  <p:embed/>
                </p:oleObj>
              </mc:Choice>
              <mc:Fallback>
                <p:oleObj r:id="rId20" imgW="152400" imgH="1651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25290" y="5688965"/>
                        <a:ext cx="39370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文本框 57"/>
          <p:cNvSpPr txBox="1"/>
          <p:nvPr/>
        </p:nvSpPr>
        <p:spPr>
          <a:xfrm>
            <a:off x="615950" y="234315"/>
            <a:ext cx="6657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4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单个正太总体下的均值的区间估计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41" grpId="0"/>
      <p:bldP spid="4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900</Words>
  <Application>Microsoft Office PowerPoint</Application>
  <PresentationFormat>宽屏</PresentationFormat>
  <Paragraphs>65</Paragraphs>
  <Slides>13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黑体</vt:lpstr>
      <vt:lpstr>楷体_GB2312</vt:lpstr>
      <vt:lpstr>宋体</vt:lpstr>
      <vt:lpstr>Arial</vt:lpstr>
      <vt:lpstr>Calibri</vt:lpstr>
      <vt:lpstr>Calibri Light</vt:lpstr>
      <vt:lpstr>Office 主题</vt:lpstr>
      <vt:lpstr>Equation.KSEE3</vt:lpstr>
      <vt:lpstr>MathType 7.0 Equation</vt:lpstr>
      <vt:lpstr>概率统计  区间估计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SWPU</cp:lastModifiedBy>
  <cp:revision>99</cp:revision>
  <dcterms:created xsi:type="dcterms:W3CDTF">2016-02-20T01:06:00Z</dcterms:created>
  <dcterms:modified xsi:type="dcterms:W3CDTF">2022-04-18T03:26:01Z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ECA7009DD9F341B480167AD6B3E03293</vt:lpwstr>
  </property>
</Properties>
</file>