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6" r:id="rId4"/>
    <p:sldId id="286" r:id="rId6"/>
    <p:sldId id="287" r:id="rId7"/>
    <p:sldId id="281" r:id="rId8"/>
    <p:sldId id="282" r:id="rId9"/>
    <p:sldId id="283" r:id="rId10"/>
    <p:sldId id="289" r:id="rId11"/>
    <p:sldId id="293" r:id="rId12"/>
    <p:sldId id="285"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9" autoAdjust="0"/>
  </p:normalViewPr>
  <p:slideViewPr>
    <p:cSldViewPr>
      <p:cViewPr varScale="1">
        <p:scale>
          <a:sx n="67" d="100"/>
          <a:sy n="67" d="100"/>
        </p:scale>
        <p:origin x="-1464" y="-96"/>
      </p:cViewPr>
      <p:guideLst>
        <p:guide orient="horz" pos="2149"/>
        <p:guide pos="289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5.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2.wmf"/><Relationship Id="rId3" Type="http://schemas.openxmlformats.org/officeDocument/2006/relationships/image" Target="../media/image16.wmf"/><Relationship Id="rId2" Type="http://schemas.openxmlformats.org/officeDocument/2006/relationships/image" Target="../media/image15.wmf"/><Relationship Id="rId19" Type="http://schemas.openxmlformats.org/officeDocument/2006/relationships/image" Target="../media/image5.wmf"/><Relationship Id="rId18" Type="http://schemas.openxmlformats.org/officeDocument/2006/relationships/image" Target="../media/image30.wmf"/><Relationship Id="rId17" Type="http://schemas.openxmlformats.org/officeDocument/2006/relationships/image" Target="../media/image29.wmf"/><Relationship Id="rId16" Type="http://schemas.openxmlformats.org/officeDocument/2006/relationships/image" Target="../media/image28.wmf"/><Relationship Id="rId15" Type="http://schemas.openxmlformats.org/officeDocument/2006/relationships/image" Target="../media/image27.wmf"/><Relationship Id="rId14" Type="http://schemas.openxmlformats.org/officeDocument/2006/relationships/image" Target="../media/image26.wmf"/><Relationship Id="rId13" Type="http://schemas.openxmlformats.org/officeDocument/2006/relationships/image" Target="../media/image25.wmf"/><Relationship Id="rId12" Type="http://schemas.openxmlformats.org/officeDocument/2006/relationships/image" Target="../media/image24.wmf"/><Relationship Id="rId11" Type="http://schemas.openxmlformats.org/officeDocument/2006/relationships/image" Target="../media/image23.wmf"/><Relationship Id="rId10" Type="http://schemas.openxmlformats.org/officeDocument/2006/relationships/image" Target="../media/image22.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5.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12.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39.wmf"/><Relationship Id="rId3" Type="http://schemas.openxmlformats.org/officeDocument/2006/relationships/image" Target="../media/image5.wmf"/><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image" Target="../media/image44.wmf"/><Relationship Id="rId7" Type="http://schemas.openxmlformats.org/officeDocument/2006/relationships/image" Target="../media/image43.wmf"/><Relationship Id="rId6" Type="http://schemas.openxmlformats.org/officeDocument/2006/relationships/image" Target="../media/image42.wmf"/><Relationship Id="rId5" Type="http://schemas.openxmlformats.org/officeDocument/2006/relationships/image" Target="../media/image18.wmf"/><Relationship Id="rId4" Type="http://schemas.openxmlformats.org/officeDocument/2006/relationships/image" Target="../media/image12.wmf"/><Relationship Id="rId3" Type="http://schemas.openxmlformats.org/officeDocument/2006/relationships/image" Target="../media/image41.wmf"/><Relationship Id="rId2" Type="http://schemas.openxmlformats.org/officeDocument/2006/relationships/image" Target="../media/image38.wmf"/><Relationship Id="rId11" Type="http://schemas.openxmlformats.org/officeDocument/2006/relationships/image" Target="../media/image46.wmf"/><Relationship Id="rId10" Type="http://schemas.openxmlformats.org/officeDocument/2006/relationships/image" Target="../media/image45.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image" Target="../media/image49.wmf"/><Relationship Id="rId7" Type="http://schemas.openxmlformats.org/officeDocument/2006/relationships/image" Target="../media/image48.wmf"/><Relationship Id="rId6" Type="http://schemas.openxmlformats.org/officeDocument/2006/relationships/image" Target="../media/image12.wmf"/><Relationship Id="rId5" Type="http://schemas.openxmlformats.org/officeDocument/2006/relationships/image" Target="../media/image47.wmf"/><Relationship Id="rId4" Type="http://schemas.openxmlformats.org/officeDocument/2006/relationships/image" Target="../media/image38.wmf"/><Relationship Id="rId3" Type="http://schemas.openxmlformats.org/officeDocument/2006/relationships/image" Target="../media/image40.wmf"/><Relationship Id="rId2" Type="http://schemas.openxmlformats.org/officeDocument/2006/relationships/image" Target="../media/image5.wmf"/><Relationship Id="rId12" Type="http://schemas.openxmlformats.org/officeDocument/2006/relationships/image" Target="../media/image53.wmf"/><Relationship Id="rId11" Type="http://schemas.openxmlformats.org/officeDocument/2006/relationships/image" Target="../media/image52.wmf"/><Relationship Id="rId10" Type="http://schemas.openxmlformats.org/officeDocument/2006/relationships/image" Target="../media/image51.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567D4-2362-4772-8974-083076A13701}"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B4156-56DB-4E9C-ABAC-36AF0987CC8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38.wmf"/><Relationship Id="rId7" Type="http://schemas.openxmlformats.org/officeDocument/2006/relationships/oleObject" Target="../embeddings/oleObject100.bin"/><Relationship Id="rId6" Type="http://schemas.openxmlformats.org/officeDocument/2006/relationships/image" Target="../media/image40.wmf"/><Relationship Id="rId5" Type="http://schemas.openxmlformats.org/officeDocument/2006/relationships/oleObject" Target="../embeddings/oleObject99.bin"/><Relationship Id="rId4" Type="http://schemas.openxmlformats.org/officeDocument/2006/relationships/image" Target="../media/image5.wmf"/><Relationship Id="rId3" Type="http://schemas.openxmlformats.org/officeDocument/2006/relationships/oleObject" Target="../embeddings/oleObject98.bin"/><Relationship Id="rId27" Type="http://schemas.openxmlformats.org/officeDocument/2006/relationships/vmlDrawing" Target="../drawings/vmlDrawing9.vml"/><Relationship Id="rId26" Type="http://schemas.openxmlformats.org/officeDocument/2006/relationships/slideLayout" Target="../slideLayouts/slideLayout7.xml"/><Relationship Id="rId25" Type="http://schemas.openxmlformats.org/officeDocument/2006/relationships/image" Target="../media/image53.wmf"/><Relationship Id="rId24" Type="http://schemas.openxmlformats.org/officeDocument/2006/relationships/oleObject" Target="../embeddings/oleObject109.bin"/><Relationship Id="rId23" Type="http://schemas.openxmlformats.org/officeDocument/2006/relationships/image" Target="../media/image52.wmf"/><Relationship Id="rId22" Type="http://schemas.openxmlformats.org/officeDocument/2006/relationships/oleObject" Target="../embeddings/oleObject108.bin"/><Relationship Id="rId21" Type="http://schemas.openxmlformats.org/officeDocument/2006/relationships/image" Target="../media/image51.wmf"/><Relationship Id="rId20" Type="http://schemas.openxmlformats.org/officeDocument/2006/relationships/oleObject" Target="../embeddings/oleObject107.bin"/><Relationship Id="rId2" Type="http://schemas.openxmlformats.org/officeDocument/2006/relationships/image" Target="../media/image43.wmf"/><Relationship Id="rId19" Type="http://schemas.openxmlformats.org/officeDocument/2006/relationships/image" Target="../media/image50.wmf"/><Relationship Id="rId18" Type="http://schemas.openxmlformats.org/officeDocument/2006/relationships/oleObject" Target="../embeddings/oleObject106.bin"/><Relationship Id="rId17" Type="http://schemas.openxmlformats.org/officeDocument/2006/relationships/image" Target="../media/image49.wmf"/><Relationship Id="rId16" Type="http://schemas.openxmlformats.org/officeDocument/2006/relationships/oleObject" Target="../embeddings/oleObject105.bin"/><Relationship Id="rId15" Type="http://schemas.openxmlformats.org/officeDocument/2006/relationships/oleObject" Target="../embeddings/oleObject104.bin"/><Relationship Id="rId14" Type="http://schemas.openxmlformats.org/officeDocument/2006/relationships/image" Target="../media/image48.wmf"/><Relationship Id="rId13" Type="http://schemas.openxmlformats.org/officeDocument/2006/relationships/oleObject" Target="../embeddings/oleObject103.bin"/><Relationship Id="rId12" Type="http://schemas.openxmlformats.org/officeDocument/2006/relationships/image" Target="../media/image12.wmf"/><Relationship Id="rId11" Type="http://schemas.openxmlformats.org/officeDocument/2006/relationships/oleObject" Target="../embeddings/oleObject102.bin"/><Relationship Id="rId10" Type="http://schemas.openxmlformats.org/officeDocument/2006/relationships/image" Target="../media/image47.wmf"/><Relationship Id="rId1" Type="http://schemas.openxmlformats.org/officeDocument/2006/relationships/oleObject" Target="../embeddings/oleObject97.bin"/></Relationships>
</file>

<file path=ppt/slides/_rels/slide2.xml.rels><?xml version="1.0" encoding="UTF-8" standalone="yes"?>
<Relationships xmlns="http://schemas.openxmlformats.org/package/2006/relationships"><Relationship Id="rId9" Type="http://schemas.openxmlformats.org/officeDocument/2006/relationships/image" Target="../media/image4.wmf"/><Relationship Id="rId8" Type="http://schemas.openxmlformats.org/officeDocument/2006/relationships/oleObject" Target="../embeddings/oleObject5.bin"/><Relationship Id="rId7" Type="http://schemas.openxmlformats.org/officeDocument/2006/relationships/image" Target="../media/image3.wmf"/><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4" Type="http://schemas.openxmlformats.org/officeDocument/2006/relationships/notesSlide" Target="../notesSlides/notesSlide1.xml"/><Relationship Id="rId13" Type="http://schemas.openxmlformats.org/officeDocument/2006/relationships/vmlDrawing" Target="../drawings/vmlDrawing1.vml"/><Relationship Id="rId12" Type="http://schemas.openxmlformats.org/officeDocument/2006/relationships/slideLayout" Target="../slideLayouts/slideLayout7.xml"/><Relationship Id="rId11" Type="http://schemas.openxmlformats.org/officeDocument/2006/relationships/image" Target="../media/image5.wmf"/><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wmf"/><Relationship Id="rId7" Type="http://schemas.openxmlformats.org/officeDocument/2006/relationships/oleObject" Target="../embeddings/oleObject10.bin"/><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7.wmf"/><Relationship Id="rId3" Type="http://schemas.openxmlformats.org/officeDocument/2006/relationships/oleObject" Target="../embeddings/oleObject8.bin"/><Relationship Id="rId2" Type="http://schemas.openxmlformats.org/officeDocument/2006/relationships/image" Target="../media/image6.wmf"/><Relationship Id="rId11" Type="http://schemas.openxmlformats.org/officeDocument/2006/relationships/notesSlide" Target="../notesSlides/notesSlide2.xml"/><Relationship Id="rId10" Type="http://schemas.openxmlformats.org/officeDocument/2006/relationships/vmlDrawing" Target="../drawings/vmlDrawing2.vml"/><Relationship Id="rId1"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2.wmf"/><Relationship Id="rId7" Type="http://schemas.openxmlformats.org/officeDocument/2006/relationships/oleObject" Target="../embeddings/oleObject14.bin"/><Relationship Id="rId6" Type="http://schemas.openxmlformats.org/officeDocument/2006/relationships/image" Target="../media/image11.wmf"/><Relationship Id="rId5" Type="http://schemas.openxmlformats.org/officeDocument/2006/relationships/oleObject" Target="../embeddings/oleObject13.bin"/><Relationship Id="rId4" Type="http://schemas.openxmlformats.org/officeDocument/2006/relationships/image" Target="../media/image10.wmf"/><Relationship Id="rId3" Type="http://schemas.openxmlformats.org/officeDocument/2006/relationships/oleObject" Target="../embeddings/oleObject12.bin"/><Relationship Id="rId2" Type="http://schemas.openxmlformats.org/officeDocument/2006/relationships/image" Target="../media/image9.wmf"/><Relationship Id="rId19" Type="http://schemas.openxmlformats.org/officeDocument/2006/relationships/notesSlide" Target="../notesSlides/notesSlide3.xml"/><Relationship Id="rId18" Type="http://schemas.openxmlformats.org/officeDocument/2006/relationships/vmlDrawing" Target="../drawings/vmlDrawing3.vml"/><Relationship Id="rId17" Type="http://schemas.openxmlformats.org/officeDocument/2006/relationships/slideLayout" Target="../slideLayouts/slideLayout7.xml"/><Relationship Id="rId16" Type="http://schemas.openxmlformats.org/officeDocument/2006/relationships/oleObject" Target="../embeddings/oleObject20.bin"/><Relationship Id="rId15" Type="http://schemas.openxmlformats.org/officeDocument/2006/relationships/oleObject" Target="../embeddings/oleObject19.bin"/><Relationship Id="rId14" Type="http://schemas.openxmlformats.org/officeDocument/2006/relationships/oleObject" Target="../embeddings/oleObject18.bin"/><Relationship Id="rId13" Type="http://schemas.openxmlformats.org/officeDocument/2006/relationships/oleObject" Target="../embeddings/oleObject17.bin"/><Relationship Id="rId12" Type="http://schemas.openxmlformats.org/officeDocument/2006/relationships/image" Target="../media/image5.wmf"/><Relationship Id="rId11" Type="http://schemas.openxmlformats.org/officeDocument/2006/relationships/oleObject" Target="../embeddings/oleObject16.bin"/><Relationship Id="rId10" Type="http://schemas.openxmlformats.org/officeDocument/2006/relationships/image" Target="../media/image13.wmf"/><Relationship Id="rId1"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16.wmf"/><Relationship Id="rId7" Type="http://schemas.openxmlformats.org/officeDocument/2006/relationships/oleObject" Target="../embeddings/oleObject25.bin"/><Relationship Id="rId6" Type="http://schemas.openxmlformats.org/officeDocument/2006/relationships/oleObject" Target="../embeddings/oleObject24.bin"/><Relationship Id="rId58" Type="http://schemas.openxmlformats.org/officeDocument/2006/relationships/notesSlide" Target="../notesSlides/notesSlide4.xml"/><Relationship Id="rId57" Type="http://schemas.openxmlformats.org/officeDocument/2006/relationships/vmlDrawing" Target="../drawings/vmlDrawing4.vml"/><Relationship Id="rId56" Type="http://schemas.openxmlformats.org/officeDocument/2006/relationships/slideLayout" Target="../slideLayouts/slideLayout7.xml"/><Relationship Id="rId55" Type="http://schemas.openxmlformats.org/officeDocument/2006/relationships/image" Target="../media/image5.wmf"/><Relationship Id="rId54" Type="http://schemas.openxmlformats.org/officeDocument/2006/relationships/oleObject" Target="../embeddings/oleObject56.bin"/><Relationship Id="rId53" Type="http://schemas.openxmlformats.org/officeDocument/2006/relationships/oleObject" Target="../embeddings/oleObject55.bin"/><Relationship Id="rId52" Type="http://schemas.openxmlformats.org/officeDocument/2006/relationships/image" Target="../media/image30.wmf"/><Relationship Id="rId51" Type="http://schemas.openxmlformats.org/officeDocument/2006/relationships/oleObject" Target="../embeddings/oleObject54.bin"/><Relationship Id="rId50" Type="http://schemas.openxmlformats.org/officeDocument/2006/relationships/image" Target="../media/image29.wmf"/><Relationship Id="rId5" Type="http://schemas.openxmlformats.org/officeDocument/2006/relationships/oleObject" Target="../embeddings/oleObject23.bin"/><Relationship Id="rId49" Type="http://schemas.openxmlformats.org/officeDocument/2006/relationships/oleObject" Target="../embeddings/oleObject53.bin"/><Relationship Id="rId48" Type="http://schemas.openxmlformats.org/officeDocument/2006/relationships/oleObject" Target="../embeddings/oleObject52.bin"/><Relationship Id="rId47" Type="http://schemas.openxmlformats.org/officeDocument/2006/relationships/image" Target="../media/image28.wmf"/><Relationship Id="rId46" Type="http://schemas.openxmlformats.org/officeDocument/2006/relationships/oleObject" Target="../embeddings/oleObject51.bin"/><Relationship Id="rId45" Type="http://schemas.openxmlformats.org/officeDocument/2006/relationships/image" Target="../media/image27.wmf"/><Relationship Id="rId44" Type="http://schemas.openxmlformats.org/officeDocument/2006/relationships/oleObject" Target="../embeddings/oleObject50.bin"/><Relationship Id="rId43" Type="http://schemas.openxmlformats.org/officeDocument/2006/relationships/image" Target="../media/image26.wmf"/><Relationship Id="rId42" Type="http://schemas.openxmlformats.org/officeDocument/2006/relationships/oleObject" Target="../embeddings/oleObject49.bin"/><Relationship Id="rId41" Type="http://schemas.openxmlformats.org/officeDocument/2006/relationships/oleObject" Target="../embeddings/oleObject48.bin"/><Relationship Id="rId40" Type="http://schemas.openxmlformats.org/officeDocument/2006/relationships/image" Target="../media/image25.wmf"/><Relationship Id="rId4" Type="http://schemas.openxmlformats.org/officeDocument/2006/relationships/image" Target="../media/image15.wmf"/><Relationship Id="rId39" Type="http://schemas.openxmlformats.org/officeDocument/2006/relationships/oleObject" Target="../embeddings/oleObject47.bin"/><Relationship Id="rId38" Type="http://schemas.openxmlformats.org/officeDocument/2006/relationships/oleObject" Target="../embeddings/oleObject46.bin"/><Relationship Id="rId37" Type="http://schemas.openxmlformats.org/officeDocument/2006/relationships/image" Target="../media/image24.wmf"/><Relationship Id="rId36" Type="http://schemas.openxmlformats.org/officeDocument/2006/relationships/oleObject" Target="../embeddings/oleObject45.bin"/><Relationship Id="rId35" Type="http://schemas.openxmlformats.org/officeDocument/2006/relationships/oleObject" Target="../embeddings/oleObject44.bin"/><Relationship Id="rId34" Type="http://schemas.openxmlformats.org/officeDocument/2006/relationships/oleObject" Target="../embeddings/oleObject43.bin"/><Relationship Id="rId33" Type="http://schemas.openxmlformats.org/officeDocument/2006/relationships/oleObject" Target="../embeddings/oleObject42.bin"/><Relationship Id="rId32" Type="http://schemas.openxmlformats.org/officeDocument/2006/relationships/image" Target="../media/image23.wmf"/><Relationship Id="rId31" Type="http://schemas.openxmlformats.org/officeDocument/2006/relationships/oleObject" Target="../embeddings/oleObject41.bin"/><Relationship Id="rId30" Type="http://schemas.openxmlformats.org/officeDocument/2006/relationships/image" Target="../media/image22.wmf"/><Relationship Id="rId3" Type="http://schemas.openxmlformats.org/officeDocument/2006/relationships/oleObject" Target="../embeddings/oleObject22.bin"/><Relationship Id="rId29" Type="http://schemas.openxmlformats.org/officeDocument/2006/relationships/oleObject" Target="../embeddings/oleObject40.bin"/><Relationship Id="rId28" Type="http://schemas.openxmlformats.org/officeDocument/2006/relationships/image" Target="../media/image21.wmf"/><Relationship Id="rId27" Type="http://schemas.openxmlformats.org/officeDocument/2006/relationships/oleObject" Target="../embeddings/oleObject39.bin"/><Relationship Id="rId26" Type="http://schemas.openxmlformats.org/officeDocument/2006/relationships/image" Target="../media/image20.wmf"/><Relationship Id="rId25" Type="http://schemas.openxmlformats.org/officeDocument/2006/relationships/oleObject" Target="../embeddings/oleObject38.bin"/><Relationship Id="rId24" Type="http://schemas.openxmlformats.org/officeDocument/2006/relationships/image" Target="../media/image19.wmf"/><Relationship Id="rId23" Type="http://schemas.openxmlformats.org/officeDocument/2006/relationships/oleObject" Target="../embeddings/oleObject37.bin"/><Relationship Id="rId22" Type="http://schemas.openxmlformats.org/officeDocument/2006/relationships/image" Target="../media/image18.wmf"/><Relationship Id="rId21" Type="http://schemas.openxmlformats.org/officeDocument/2006/relationships/oleObject" Target="../embeddings/oleObject36.bin"/><Relationship Id="rId20" Type="http://schemas.openxmlformats.org/officeDocument/2006/relationships/oleObject" Target="../embeddings/oleObject35.bin"/><Relationship Id="rId2" Type="http://schemas.openxmlformats.org/officeDocument/2006/relationships/image" Target="../media/image14.wmf"/><Relationship Id="rId19" Type="http://schemas.openxmlformats.org/officeDocument/2006/relationships/oleObject" Target="../embeddings/oleObject34.bin"/><Relationship Id="rId18" Type="http://schemas.openxmlformats.org/officeDocument/2006/relationships/oleObject" Target="../embeddings/oleObject33.bin"/><Relationship Id="rId17" Type="http://schemas.openxmlformats.org/officeDocument/2006/relationships/oleObject" Target="../embeddings/oleObject32.bin"/><Relationship Id="rId16" Type="http://schemas.openxmlformats.org/officeDocument/2006/relationships/oleObject" Target="../embeddings/oleObject31.bin"/><Relationship Id="rId15" Type="http://schemas.openxmlformats.org/officeDocument/2006/relationships/oleObject" Target="../embeddings/oleObject30.bin"/><Relationship Id="rId14" Type="http://schemas.openxmlformats.org/officeDocument/2006/relationships/oleObject" Target="../embeddings/oleObject29.bin"/><Relationship Id="rId13" Type="http://schemas.openxmlformats.org/officeDocument/2006/relationships/oleObject" Target="../embeddings/oleObject28.bin"/><Relationship Id="rId12" Type="http://schemas.openxmlformats.org/officeDocument/2006/relationships/image" Target="../media/image17.wmf"/><Relationship Id="rId11" Type="http://schemas.openxmlformats.org/officeDocument/2006/relationships/oleObject" Target="../embeddings/oleObject27.bin"/><Relationship Id="rId10" Type="http://schemas.openxmlformats.org/officeDocument/2006/relationships/image" Target="../media/image12.wmf"/><Relationship Id="rId1"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oleObject" Target="../embeddings/oleObject62.bin"/><Relationship Id="rId7" Type="http://schemas.openxmlformats.org/officeDocument/2006/relationships/image" Target="../media/image21.wmf"/><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 Id="rId3" Type="http://schemas.openxmlformats.org/officeDocument/2006/relationships/oleObject" Target="../embeddings/oleObject58.bin"/><Relationship Id="rId2" Type="http://schemas.openxmlformats.org/officeDocument/2006/relationships/image" Target="../media/image12.wmf"/><Relationship Id="rId13" Type="http://schemas.openxmlformats.org/officeDocument/2006/relationships/vmlDrawing" Target="../drawings/vmlDrawing5.vml"/><Relationship Id="rId12" Type="http://schemas.openxmlformats.org/officeDocument/2006/relationships/slideLayout" Target="../slideLayouts/slideLayout7.xml"/><Relationship Id="rId11" Type="http://schemas.openxmlformats.org/officeDocument/2006/relationships/image" Target="../media/image31.wmf"/><Relationship Id="rId10" Type="http://schemas.openxmlformats.org/officeDocument/2006/relationships/oleObject" Target="../embeddings/oleObject64.bin"/><Relationship Id="rId1" Type="http://schemas.openxmlformats.org/officeDocument/2006/relationships/oleObject" Target="../embeddings/oleObject57.bin"/></Relationships>
</file>

<file path=ppt/slides/_rels/slide7.x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oleObject" Target="../embeddings/oleObject69.bin"/><Relationship Id="rId7" Type="http://schemas.openxmlformats.org/officeDocument/2006/relationships/image" Target="../media/image33.wmf"/><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image" Target="../media/image12.wmf"/><Relationship Id="rId3" Type="http://schemas.openxmlformats.org/officeDocument/2006/relationships/oleObject" Target="../embeddings/oleObject66.bin"/><Relationship Id="rId22" Type="http://schemas.openxmlformats.org/officeDocument/2006/relationships/vmlDrawing" Target="../drawings/vmlDrawing6.vml"/><Relationship Id="rId21" Type="http://schemas.openxmlformats.org/officeDocument/2006/relationships/slideLayout" Target="../slideLayouts/slideLayout7.xml"/><Relationship Id="rId20" Type="http://schemas.openxmlformats.org/officeDocument/2006/relationships/oleObject" Target="../embeddings/oleObject77.bin"/><Relationship Id="rId2" Type="http://schemas.openxmlformats.org/officeDocument/2006/relationships/image" Target="../media/image32.wmf"/><Relationship Id="rId19" Type="http://schemas.openxmlformats.org/officeDocument/2006/relationships/image" Target="../media/image5.wmf"/><Relationship Id="rId18" Type="http://schemas.openxmlformats.org/officeDocument/2006/relationships/oleObject" Target="../embeddings/oleObject76.bin"/><Relationship Id="rId17" Type="http://schemas.openxmlformats.org/officeDocument/2006/relationships/oleObject" Target="../embeddings/oleObject75.bin"/><Relationship Id="rId16" Type="http://schemas.openxmlformats.org/officeDocument/2006/relationships/oleObject" Target="../embeddings/oleObject74.bin"/><Relationship Id="rId15" Type="http://schemas.openxmlformats.org/officeDocument/2006/relationships/oleObject" Target="../embeddings/oleObject73.bin"/><Relationship Id="rId14" Type="http://schemas.openxmlformats.org/officeDocument/2006/relationships/oleObject" Target="../embeddings/oleObject72.bin"/><Relationship Id="rId13" Type="http://schemas.openxmlformats.org/officeDocument/2006/relationships/image" Target="../media/image36.wmf"/><Relationship Id="rId12" Type="http://schemas.openxmlformats.org/officeDocument/2006/relationships/oleObject" Target="../embeddings/oleObject71.bin"/><Relationship Id="rId11" Type="http://schemas.openxmlformats.org/officeDocument/2006/relationships/image" Target="../media/image35.wmf"/><Relationship Id="rId10" Type="http://schemas.openxmlformats.org/officeDocument/2006/relationships/oleObject" Target="../embeddings/oleObject70.bin"/><Relationship Id="rId1" Type="http://schemas.openxmlformats.org/officeDocument/2006/relationships/oleObject" Target="../embeddings/oleObject65.bin"/></Relationships>
</file>

<file path=ppt/slides/_rels/slide8.x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oleObject" Target="../embeddings/oleObject82.bin"/><Relationship Id="rId7" Type="http://schemas.openxmlformats.org/officeDocument/2006/relationships/oleObject" Target="../embeddings/oleObject81.bin"/><Relationship Id="rId6" Type="http://schemas.openxmlformats.org/officeDocument/2006/relationships/image" Target="../media/image5.wmf"/><Relationship Id="rId5" Type="http://schemas.openxmlformats.org/officeDocument/2006/relationships/oleObject" Target="../embeddings/oleObject80.bin"/><Relationship Id="rId4" Type="http://schemas.openxmlformats.org/officeDocument/2006/relationships/image" Target="../media/image38.wmf"/><Relationship Id="rId3" Type="http://schemas.openxmlformats.org/officeDocument/2006/relationships/oleObject" Target="../embeddings/oleObject79.bin"/><Relationship Id="rId2" Type="http://schemas.openxmlformats.org/officeDocument/2006/relationships/image" Target="../media/image37.wmf"/><Relationship Id="rId13" Type="http://schemas.openxmlformats.org/officeDocument/2006/relationships/vmlDrawing" Target="../drawings/vmlDrawing7.vml"/><Relationship Id="rId12" Type="http://schemas.openxmlformats.org/officeDocument/2006/relationships/slideLayout" Target="../slideLayouts/slideLayout7.xml"/><Relationship Id="rId11" Type="http://schemas.openxmlformats.org/officeDocument/2006/relationships/oleObject" Target="../embeddings/oleObject84.bin"/><Relationship Id="rId10" Type="http://schemas.openxmlformats.org/officeDocument/2006/relationships/oleObject" Target="../embeddings/oleObject83.bin"/><Relationship Id="rId1" Type="http://schemas.openxmlformats.org/officeDocument/2006/relationships/oleObject" Target="../embeddings/oleObject78.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12.wmf"/><Relationship Id="rId7" Type="http://schemas.openxmlformats.org/officeDocument/2006/relationships/oleObject" Target="../embeddings/oleObject88.bin"/><Relationship Id="rId6" Type="http://schemas.openxmlformats.org/officeDocument/2006/relationships/image" Target="../media/image41.wmf"/><Relationship Id="rId5" Type="http://schemas.openxmlformats.org/officeDocument/2006/relationships/oleObject" Target="../embeddings/oleObject87.bin"/><Relationship Id="rId4" Type="http://schemas.openxmlformats.org/officeDocument/2006/relationships/image" Target="../media/image38.wmf"/><Relationship Id="rId3" Type="http://schemas.openxmlformats.org/officeDocument/2006/relationships/oleObject" Target="../embeddings/oleObject86.bin"/><Relationship Id="rId25" Type="http://schemas.openxmlformats.org/officeDocument/2006/relationships/vmlDrawing" Target="../drawings/vmlDrawing8.vml"/><Relationship Id="rId24" Type="http://schemas.openxmlformats.org/officeDocument/2006/relationships/slideLayout" Target="../slideLayouts/slideLayout7.xml"/><Relationship Id="rId23" Type="http://schemas.openxmlformats.org/officeDocument/2006/relationships/image" Target="../media/image46.wmf"/><Relationship Id="rId22" Type="http://schemas.openxmlformats.org/officeDocument/2006/relationships/oleObject" Target="../embeddings/oleObject96.bin"/><Relationship Id="rId21" Type="http://schemas.openxmlformats.org/officeDocument/2006/relationships/oleObject" Target="../embeddings/oleObject95.bin"/><Relationship Id="rId20" Type="http://schemas.openxmlformats.org/officeDocument/2006/relationships/image" Target="../media/image45.wmf"/><Relationship Id="rId2" Type="http://schemas.openxmlformats.org/officeDocument/2006/relationships/image" Target="../media/image40.wmf"/><Relationship Id="rId19" Type="http://schemas.openxmlformats.org/officeDocument/2006/relationships/oleObject" Target="../embeddings/oleObject94.bin"/><Relationship Id="rId18" Type="http://schemas.openxmlformats.org/officeDocument/2006/relationships/image" Target="../media/image28.wmf"/><Relationship Id="rId17" Type="http://schemas.openxmlformats.org/officeDocument/2006/relationships/oleObject" Target="../embeddings/oleObject93.bin"/><Relationship Id="rId16" Type="http://schemas.openxmlformats.org/officeDocument/2006/relationships/image" Target="../media/image44.wmf"/><Relationship Id="rId15" Type="http://schemas.openxmlformats.org/officeDocument/2006/relationships/oleObject" Target="../embeddings/oleObject92.bin"/><Relationship Id="rId14" Type="http://schemas.openxmlformats.org/officeDocument/2006/relationships/image" Target="../media/image43.wmf"/><Relationship Id="rId13" Type="http://schemas.openxmlformats.org/officeDocument/2006/relationships/oleObject" Target="../embeddings/oleObject91.bin"/><Relationship Id="rId12" Type="http://schemas.openxmlformats.org/officeDocument/2006/relationships/image" Target="../media/image42.wmf"/><Relationship Id="rId11" Type="http://schemas.openxmlformats.org/officeDocument/2006/relationships/oleObject" Target="../embeddings/oleObject90.bin"/><Relationship Id="rId10" Type="http://schemas.openxmlformats.org/officeDocument/2006/relationships/image" Target="../media/image18.wmf"/><Relationship Id="rId1" Type="http://schemas.openxmlformats.org/officeDocument/2006/relationships/oleObject" Target="../embeddings/oleObject8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95536" y="404664"/>
            <a:ext cx="8301608" cy="6048672"/>
          </a:xfrm>
        </p:spPr>
        <p:txBody>
          <a:bodyPr/>
          <a:lstStyle/>
          <a:p>
            <a:r>
              <a:rPr lang="zh-CN" altLang="zh-CN" sz="6000" dirty="0"/>
              <a:t>概率统计</a:t>
            </a:r>
            <a:br>
              <a:rPr lang="en-US" altLang="zh-CN" sz="6000" dirty="0"/>
            </a:br>
            <a:br>
              <a:rPr lang="en-US" altLang="zh-CN" dirty="0" smtClean="0"/>
            </a:br>
            <a:r>
              <a:rPr lang="en-US" altLang="zh-CN" dirty="0" smtClean="0"/>
              <a:t>假</a:t>
            </a:r>
            <a:r>
              <a:rPr lang="zh-CN" altLang="en-US" dirty="0" smtClean="0"/>
              <a:t>设检验</a:t>
            </a:r>
            <a:br>
              <a:rPr lang="zh-CN" altLang="en-US" sz="4000" dirty="0" smtClean="0"/>
            </a:br>
            <a:br>
              <a:rPr lang="zh-CN" altLang="en-US" sz="4000" dirty="0" smtClean="0"/>
            </a:br>
            <a:r>
              <a:rPr lang="zh-CN" altLang="en-US" sz="2400" dirty="0" smtClean="0"/>
              <a:t>西南石油大学理学院蒋尚武</a:t>
            </a:r>
            <a:br>
              <a:rPr lang="zh-CN" altLang="en-US" sz="2400" dirty="0" smtClean="0"/>
            </a:br>
            <a:endParaRPr lang="zh-CN" altLang="en-US" sz="2400" dirty="0" smtClean="0"/>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圆角矩形 22"/>
          <p:cNvSpPr/>
          <p:nvPr/>
        </p:nvSpPr>
        <p:spPr>
          <a:xfrm>
            <a:off x="107315" y="2996565"/>
            <a:ext cx="8856980" cy="7924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文本框 1"/>
          <p:cNvSpPr txBox="1"/>
          <p:nvPr/>
        </p:nvSpPr>
        <p:spPr>
          <a:xfrm>
            <a:off x="41275" y="173355"/>
            <a:ext cx="9034145" cy="181483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r>
              <a:rPr lang="en-US" altLang="zh-CN" sz="2400" b="1">
                <a:latin typeface="黑体" panose="02010609060101010101" charset="-122"/>
                <a:ea typeface="黑体" panose="02010609060101010101" charset="-122"/>
                <a:sym typeface="+mn-ea"/>
              </a:rPr>
              <a:t>   </a:t>
            </a:r>
            <a:r>
              <a:rPr lang="zh-CN" altLang="en-US" sz="2800" b="1">
                <a:latin typeface="黑体" panose="02010609060101010101" charset="-122"/>
                <a:ea typeface="黑体" panose="02010609060101010101" charset="-122"/>
                <a:sym typeface="+mn-ea"/>
              </a:rPr>
              <a:t>例 某钢铁厂铁水含碳量服从均值是</a:t>
            </a:r>
            <a:r>
              <a:rPr lang="en-US" altLang="zh-CN" sz="2800" b="1">
                <a:latin typeface="黑体" panose="02010609060101010101" charset="-122"/>
                <a:ea typeface="黑体" panose="02010609060101010101" charset="-122"/>
                <a:sym typeface="+mn-ea"/>
              </a:rPr>
              <a:t>4.53</a:t>
            </a:r>
            <a:r>
              <a:rPr lang="zh-CN" altLang="en-US" sz="2800" b="1">
                <a:latin typeface="黑体" panose="02010609060101010101" charset="-122"/>
                <a:ea typeface="黑体" panose="02010609060101010101" charset="-122"/>
                <a:sym typeface="+mn-ea"/>
              </a:rPr>
              <a:t>的正态分布，某日随机地测定</a:t>
            </a:r>
            <a:r>
              <a:rPr lang="en-US" altLang="zh-CN" sz="2800" b="1">
                <a:latin typeface="黑体" panose="02010609060101010101" charset="-122"/>
                <a:ea typeface="黑体" panose="02010609060101010101" charset="-122"/>
                <a:sym typeface="+mn-ea"/>
              </a:rPr>
              <a:t>9</a:t>
            </a:r>
            <a:r>
              <a:rPr lang="zh-CN" altLang="en-US" sz="2800" b="1">
                <a:latin typeface="黑体" panose="02010609060101010101" charset="-122"/>
                <a:ea typeface="黑体" panose="02010609060101010101" charset="-122"/>
                <a:sym typeface="+mn-ea"/>
              </a:rPr>
              <a:t>炉铁水，含碳量如下：</a:t>
            </a:r>
            <a:r>
              <a:rPr lang="en-US" altLang="zh-CN" sz="2800" b="1">
                <a:latin typeface="黑体" panose="02010609060101010101" charset="-122"/>
                <a:ea typeface="黑体" panose="02010609060101010101" charset="-122"/>
                <a:sym typeface="+mn-ea"/>
              </a:rPr>
              <a:t>4.43</a:t>
            </a:r>
            <a:r>
              <a:rPr lang="zh-CN" altLang="en-US" sz="28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4.50</a:t>
            </a:r>
            <a:r>
              <a:rPr lang="zh-CN" altLang="en-US" sz="28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4.58</a:t>
            </a:r>
            <a:r>
              <a:rPr lang="zh-CN" altLang="en-US" sz="28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4.42</a:t>
            </a:r>
            <a:r>
              <a:rPr lang="zh-CN" altLang="en-US" sz="28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4.47</a:t>
            </a:r>
            <a:r>
              <a:rPr lang="zh-CN" altLang="en-US" sz="28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4.60</a:t>
            </a:r>
            <a:r>
              <a:rPr lang="zh-CN" altLang="en-US" sz="28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4.53</a:t>
            </a:r>
            <a:r>
              <a:rPr lang="zh-CN" altLang="en-US" sz="28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4.46</a:t>
            </a:r>
            <a:r>
              <a:rPr lang="zh-CN" altLang="en-US" sz="28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4.42</a:t>
            </a:r>
            <a:r>
              <a:rPr lang="zh-CN" altLang="en-US" sz="2800" b="1">
                <a:latin typeface="黑体" panose="02010609060101010101" charset="-122"/>
                <a:ea typeface="黑体" panose="02010609060101010101" charset="-122"/>
                <a:sym typeface="+mn-ea"/>
              </a:rPr>
              <a:t>问该日铁水平均含碳量是否仍是</a:t>
            </a:r>
            <a:r>
              <a:rPr lang="en-US" altLang="zh-CN" sz="2800" b="1">
                <a:latin typeface="黑体" panose="02010609060101010101" charset="-122"/>
                <a:ea typeface="黑体" panose="02010609060101010101" charset="-122"/>
                <a:sym typeface="+mn-ea"/>
              </a:rPr>
              <a:t>4.53</a:t>
            </a:r>
            <a:r>
              <a:rPr lang="zh-CN" altLang="en-US" sz="2800" b="1">
                <a:latin typeface="黑体" panose="02010609060101010101" charset="-122"/>
                <a:ea typeface="黑体" panose="02010609060101010101" charset="-122"/>
                <a:sym typeface="+mn-ea"/>
              </a:rPr>
              <a:t>，（      ）</a:t>
            </a:r>
            <a:endParaRPr lang="zh-CN" altLang="en-US" sz="2800">
              <a:latin typeface="黑体" panose="02010609060101010101" charset="-122"/>
              <a:ea typeface="黑体" panose="02010609060101010101" charset="-122"/>
            </a:endParaRPr>
          </a:p>
        </p:txBody>
      </p:sp>
      <p:graphicFrame>
        <p:nvGraphicFramePr>
          <p:cNvPr id="39" name="对象 38">
            <a:hlinkClick r:id="" action="ppaction://ole?verb="/>
          </p:cNvPr>
          <p:cNvGraphicFramePr>
            <a:graphicFrameLocks noChangeAspect="1"/>
          </p:cNvGraphicFramePr>
          <p:nvPr/>
        </p:nvGraphicFramePr>
        <p:xfrm>
          <a:off x="6202680" y="1529080"/>
          <a:ext cx="1127125" cy="349885"/>
        </p:xfrm>
        <a:graphic>
          <a:graphicData uri="http://schemas.openxmlformats.org/presentationml/2006/ole">
            <mc:AlternateContent xmlns:mc="http://schemas.openxmlformats.org/markup-compatibility/2006">
              <mc:Choice xmlns:v="urn:schemas-microsoft-com:vml" Requires="v">
                <p:oleObj spid="_x0000_s1025" name="" r:id="rId1" imgW="571500" imgH="177165" progId="Equation.KSEE3">
                  <p:embed/>
                </p:oleObj>
              </mc:Choice>
              <mc:Fallback>
                <p:oleObj name="" r:id="rId1" imgW="571500" imgH="177165" progId="Equation.KSEE3">
                  <p:embed/>
                  <p:pic>
                    <p:nvPicPr>
                      <p:cNvPr id="0" name="图片 1024"/>
                      <p:cNvPicPr/>
                      <p:nvPr/>
                    </p:nvPicPr>
                    <p:blipFill>
                      <a:blip r:embed="rId2"/>
                      <a:stretch>
                        <a:fillRect/>
                      </a:stretch>
                    </p:blipFill>
                    <p:spPr>
                      <a:xfrm>
                        <a:off x="6202680" y="1529080"/>
                        <a:ext cx="1127125" cy="34988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3" imgW="914400" imgH="215900" progId="Equation.KSEE3">
                  <p:embed/>
                </p:oleObj>
              </mc:Choice>
              <mc:Fallback>
                <p:oleObj name="" r:id="rId3" imgW="914400" imgH="215900" progId="Equation.KSEE3">
                  <p:embed/>
                  <p:pic>
                    <p:nvPicPr>
                      <p:cNvPr id="0" name="图片 2048"/>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4" name="文本框 3"/>
          <p:cNvSpPr txBox="1"/>
          <p:nvPr/>
        </p:nvSpPr>
        <p:spPr>
          <a:xfrm>
            <a:off x="107315" y="2090420"/>
            <a:ext cx="8819515" cy="953135"/>
          </a:xfrm>
          <a:prstGeom prst="rect">
            <a:avLst/>
          </a:prstGeom>
          <a:noFill/>
        </p:spPr>
        <p:txBody>
          <a:bodyPr wrap="square" rtlCol="0">
            <a:spAutoFit/>
          </a:bodyPr>
          <a:p>
            <a:r>
              <a:rPr lang="zh-CN" altLang="en-US" sz="2800" b="1">
                <a:latin typeface="黑体" panose="02010609060101010101" charset="-122"/>
                <a:ea typeface="黑体" panose="02010609060101010101" charset="-122"/>
              </a:rPr>
              <a:t>解：  由于该日铁水含碳量          ，  未知，待检假设为</a:t>
            </a:r>
            <a:r>
              <a:rPr lang="en-US" altLang="zh-CN" sz="2800" b="1">
                <a:latin typeface="黑体" panose="02010609060101010101" charset="-122"/>
                <a:ea typeface="黑体" panose="02010609060101010101" charset="-122"/>
              </a:rPr>
              <a:t>;</a:t>
            </a:r>
            <a:endParaRPr lang="en-US" altLang="zh-CN" sz="2800" b="1">
              <a:latin typeface="黑体" panose="02010609060101010101" charset="-122"/>
              <a:ea typeface="黑体" panose="02010609060101010101" charset="-122"/>
            </a:endParaRPr>
          </a:p>
        </p:txBody>
      </p:sp>
      <p:graphicFrame>
        <p:nvGraphicFramePr>
          <p:cNvPr id="27" name="对象 26">
            <a:hlinkClick r:id="" action="ppaction://ole?verb="/>
          </p:cNvPr>
          <p:cNvGraphicFramePr>
            <a:graphicFrameLocks noChangeAspect="1"/>
          </p:cNvGraphicFramePr>
          <p:nvPr/>
        </p:nvGraphicFramePr>
        <p:xfrm>
          <a:off x="4500245" y="2154555"/>
          <a:ext cx="1800225" cy="443865"/>
        </p:xfrm>
        <a:graphic>
          <a:graphicData uri="http://schemas.openxmlformats.org/presentationml/2006/ole">
            <mc:AlternateContent xmlns:mc="http://schemas.openxmlformats.org/markup-compatibility/2006">
              <mc:Choice xmlns:v="urn:schemas-microsoft-com:vml" Requires="v">
                <p:oleObj spid="_x0000_s1028" name="" r:id="rId5" imgW="927100" imgH="228600" progId="Equation.KSEE3">
                  <p:embed/>
                </p:oleObj>
              </mc:Choice>
              <mc:Fallback>
                <p:oleObj name="" r:id="rId5" imgW="927100" imgH="228600" progId="Equation.KSEE3">
                  <p:embed/>
                  <p:pic>
                    <p:nvPicPr>
                      <p:cNvPr id="0" name="图片 1027"/>
                      <p:cNvPicPr/>
                      <p:nvPr/>
                    </p:nvPicPr>
                    <p:blipFill>
                      <a:blip r:embed="rId6"/>
                      <a:stretch>
                        <a:fillRect/>
                      </a:stretch>
                    </p:blipFill>
                    <p:spPr>
                      <a:xfrm>
                        <a:off x="4500245" y="2154555"/>
                        <a:ext cx="1800225" cy="443865"/>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6516370" y="2079625"/>
          <a:ext cx="525780" cy="525780"/>
        </p:xfrm>
        <a:graphic>
          <a:graphicData uri="http://schemas.openxmlformats.org/presentationml/2006/ole">
            <mc:AlternateContent xmlns:mc="http://schemas.openxmlformats.org/markup-compatibility/2006">
              <mc:Choice xmlns:v="urn:schemas-microsoft-com:vml" Requires="v">
                <p:oleObj spid="_x0000_s1029" name="" r:id="rId7" imgW="203200" imgH="203200" progId="Equation.KSEE3">
                  <p:embed/>
                </p:oleObj>
              </mc:Choice>
              <mc:Fallback>
                <p:oleObj name="" r:id="rId7" imgW="203200" imgH="203200" progId="Equation.KSEE3">
                  <p:embed/>
                  <p:pic>
                    <p:nvPicPr>
                      <p:cNvPr id="0" name="图片 1028"/>
                      <p:cNvPicPr/>
                      <p:nvPr/>
                    </p:nvPicPr>
                    <p:blipFill>
                      <a:blip r:embed="rId8"/>
                      <a:stretch>
                        <a:fillRect/>
                      </a:stretch>
                    </p:blipFill>
                    <p:spPr>
                      <a:xfrm>
                        <a:off x="6516370" y="2079625"/>
                        <a:ext cx="525780" cy="525780"/>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1475740" y="2577465"/>
          <a:ext cx="4251960" cy="478155"/>
        </p:xfrm>
        <a:graphic>
          <a:graphicData uri="http://schemas.openxmlformats.org/presentationml/2006/ole">
            <mc:AlternateContent xmlns:mc="http://schemas.openxmlformats.org/markup-compatibility/2006">
              <mc:Choice xmlns:v="urn:schemas-microsoft-com:vml" Requires="v">
                <p:oleObj spid="_x0000_s33" name="" r:id="rId9" imgW="2032000" imgH="228600" progId="Equation.KSEE3">
                  <p:embed/>
                </p:oleObj>
              </mc:Choice>
              <mc:Fallback>
                <p:oleObj name="" r:id="rId9" imgW="2032000" imgH="228600" progId="Equation.KSEE3">
                  <p:embed/>
                  <p:pic>
                    <p:nvPicPr>
                      <p:cNvPr id="0" name="图片 1029"/>
                      <p:cNvPicPr/>
                      <p:nvPr/>
                    </p:nvPicPr>
                    <p:blipFill>
                      <a:blip r:embed="rId10"/>
                      <a:stretch>
                        <a:fillRect/>
                      </a:stretch>
                    </p:blipFill>
                    <p:spPr>
                      <a:xfrm>
                        <a:off x="1475740" y="2577465"/>
                        <a:ext cx="4251960" cy="478155"/>
                      </a:xfrm>
                      <a:prstGeom prst="rect">
                        <a:avLst/>
                      </a:prstGeom>
                    </p:spPr>
                  </p:pic>
                </p:oleObj>
              </mc:Fallback>
            </mc:AlternateContent>
          </a:graphicData>
        </a:graphic>
      </p:graphicFrame>
      <p:sp>
        <p:nvSpPr>
          <p:cNvPr id="5" name="文本框 4"/>
          <p:cNvSpPr txBox="1"/>
          <p:nvPr/>
        </p:nvSpPr>
        <p:spPr>
          <a:xfrm>
            <a:off x="171450" y="3121025"/>
            <a:ext cx="371094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当   成立时，统计量</a:t>
            </a:r>
            <a:endParaRPr lang="zh-CN" altLang="en-US" sz="2800" b="1">
              <a:latin typeface="黑体" panose="02010609060101010101" charset="-122"/>
              <a:ea typeface="黑体" panose="02010609060101010101" charset="-122"/>
            </a:endParaRPr>
          </a:p>
        </p:txBody>
      </p:sp>
      <p:graphicFrame>
        <p:nvGraphicFramePr>
          <p:cNvPr id="8" name="对象 7">
            <a:hlinkClick r:id="" action="ppaction://ole?verb="/>
          </p:cNvPr>
          <p:cNvGraphicFramePr>
            <a:graphicFrameLocks noChangeAspect="1"/>
          </p:cNvGraphicFramePr>
          <p:nvPr/>
        </p:nvGraphicFramePr>
        <p:xfrm>
          <a:off x="683895" y="3256915"/>
          <a:ext cx="443865" cy="443865"/>
        </p:xfrm>
        <a:graphic>
          <a:graphicData uri="http://schemas.openxmlformats.org/presentationml/2006/ole">
            <mc:AlternateContent xmlns:mc="http://schemas.openxmlformats.org/markup-compatibility/2006">
              <mc:Choice xmlns:v="urn:schemas-microsoft-com:vml" Requires="v">
                <p:oleObj spid="_x0000_s9" name="" r:id="rId11" imgW="228600" imgH="228600" progId="Equation.KSEE3">
                  <p:embed/>
                </p:oleObj>
              </mc:Choice>
              <mc:Fallback>
                <p:oleObj name="" r:id="rId11" imgW="228600" imgH="228600" progId="Equation.KSEE3">
                  <p:embed/>
                  <p:pic>
                    <p:nvPicPr>
                      <p:cNvPr id="0" name="图片 1029"/>
                      <p:cNvPicPr/>
                      <p:nvPr/>
                    </p:nvPicPr>
                    <p:blipFill>
                      <a:blip r:embed="rId12"/>
                      <a:stretch>
                        <a:fillRect/>
                      </a:stretch>
                    </p:blipFill>
                    <p:spPr>
                      <a:xfrm>
                        <a:off x="683895" y="3256915"/>
                        <a:ext cx="443865" cy="44386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760470" y="2967355"/>
          <a:ext cx="2755900" cy="893445"/>
        </p:xfrm>
        <a:graphic>
          <a:graphicData uri="http://schemas.openxmlformats.org/presentationml/2006/ole">
            <mc:AlternateContent xmlns:mc="http://schemas.openxmlformats.org/markup-compatibility/2006">
              <mc:Choice xmlns:v="urn:schemas-microsoft-com:vml" Requires="v">
                <p:oleObj spid="_x0000_s2050" name="" r:id="rId13" imgW="1371600" imgH="444500" progId="Equation.KSEE3">
                  <p:embed/>
                </p:oleObj>
              </mc:Choice>
              <mc:Fallback>
                <p:oleObj name="" r:id="rId13" imgW="1371600" imgH="444500" progId="Equation.KSEE3">
                  <p:embed/>
                  <p:pic>
                    <p:nvPicPr>
                      <p:cNvPr id="0" name="图片 2049"/>
                      <p:cNvPicPr/>
                      <p:nvPr/>
                    </p:nvPicPr>
                    <p:blipFill>
                      <a:blip r:embed="rId14"/>
                      <a:stretch>
                        <a:fillRect/>
                      </a:stretch>
                    </p:blipFill>
                    <p:spPr>
                      <a:xfrm>
                        <a:off x="3760470" y="2967355"/>
                        <a:ext cx="2755900" cy="893445"/>
                      </a:xfrm>
                      <a:prstGeom prst="rect">
                        <a:avLst/>
                      </a:prstGeom>
                      <a:ln>
                        <a:noFill/>
                      </a:ln>
                    </p:spPr>
                  </p:pic>
                </p:oleObj>
              </mc:Fallback>
            </mc:AlternateContent>
          </a:graphicData>
        </a:graphic>
      </p:graphicFrame>
      <p:sp>
        <p:nvSpPr>
          <p:cNvPr id="7" name="文本框 6"/>
          <p:cNvSpPr txBox="1"/>
          <p:nvPr/>
        </p:nvSpPr>
        <p:spPr>
          <a:xfrm>
            <a:off x="246380" y="4869180"/>
            <a:ext cx="344424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对于      ，查表得</a:t>
            </a:r>
            <a:endParaRPr lang="zh-CN" altLang="en-US" sz="2800" b="1">
              <a:latin typeface="黑体" panose="02010609060101010101" charset="-122"/>
              <a:ea typeface="黑体" panose="02010609060101010101" charset="-122"/>
            </a:endParaRPr>
          </a:p>
        </p:txBody>
      </p:sp>
      <p:graphicFrame>
        <p:nvGraphicFramePr>
          <p:cNvPr id="10" name="对象 9">
            <a:hlinkClick r:id="" action="ppaction://ole?verb="/>
          </p:cNvPr>
          <p:cNvGraphicFramePr>
            <a:graphicFrameLocks noChangeAspect="1"/>
          </p:cNvGraphicFramePr>
          <p:nvPr/>
        </p:nvGraphicFramePr>
        <p:xfrm>
          <a:off x="1057910" y="4953635"/>
          <a:ext cx="1123315" cy="348615"/>
        </p:xfrm>
        <a:graphic>
          <a:graphicData uri="http://schemas.openxmlformats.org/presentationml/2006/ole">
            <mc:AlternateContent xmlns:mc="http://schemas.openxmlformats.org/markup-compatibility/2006">
              <mc:Choice xmlns:v="urn:schemas-microsoft-com:vml" Requires="v">
                <p:oleObj spid="_x0000_s11" name="" r:id="rId15" imgW="571500" imgH="177165" progId="Equation.KSEE3">
                  <p:embed/>
                </p:oleObj>
              </mc:Choice>
              <mc:Fallback>
                <p:oleObj name="" r:id="rId15" imgW="571500" imgH="177165" progId="Equation.KSEE3">
                  <p:embed/>
                  <p:pic>
                    <p:nvPicPr>
                      <p:cNvPr id="0" name="图片 1024"/>
                      <p:cNvPicPr/>
                      <p:nvPr/>
                    </p:nvPicPr>
                    <p:blipFill>
                      <a:blip r:embed="rId2"/>
                      <a:stretch>
                        <a:fillRect/>
                      </a:stretch>
                    </p:blipFill>
                    <p:spPr>
                      <a:xfrm>
                        <a:off x="1057910" y="4953635"/>
                        <a:ext cx="1123315" cy="34861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3620453" y="4869815"/>
          <a:ext cx="2895600" cy="588010"/>
        </p:xfrm>
        <a:graphic>
          <a:graphicData uri="http://schemas.openxmlformats.org/presentationml/2006/ole">
            <mc:AlternateContent xmlns:mc="http://schemas.openxmlformats.org/markup-compatibility/2006">
              <mc:Choice xmlns:v="urn:schemas-microsoft-com:vml" Requires="v">
                <p:oleObj spid="_x0000_s2051" name="" r:id="rId16" imgW="1688465" imgH="342900" progId="Equation.KSEE3">
                  <p:embed/>
                </p:oleObj>
              </mc:Choice>
              <mc:Fallback>
                <p:oleObj name="" r:id="rId16" imgW="1688465" imgH="342900" progId="Equation.KSEE3">
                  <p:embed/>
                  <p:pic>
                    <p:nvPicPr>
                      <p:cNvPr id="0" name="图片 2050"/>
                      <p:cNvPicPr/>
                      <p:nvPr/>
                    </p:nvPicPr>
                    <p:blipFill>
                      <a:blip r:embed="rId17"/>
                      <a:stretch>
                        <a:fillRect/>
                      </a:stretch>
                    </p:blipFill>
                    <p:spPr>
                      <a:xfrm>
                        <a:off x="3620453" y="4869815"/>
                        <a:ext cx="2895600" cy="588010"/>
                      </a:xfrm>
                      <a:prstGeom prst="rect">
                        <a:avLst/>
                      </a:prstGeom>
                    </p:spPr>
                  </p:pic>
                </p:oleObj>
              </mc:Fallback>
            </mc:AlternateContent>
          </a:graphicData>
        </a:graphic>
      </p:graphicFrame>
      <p:sp>
        <p:nvSpPr>
          <p:cNvPr id="13" name="文本框 12"/>
          <p:cNvSpPr txBox="1"/>
          <p:nvPr/>
        </p:nvSpPr>
        <p:spPr>
          <a:xfrm>
            <a:off x="315595" y="5549900"/>
            <a:ext cx="2456180" cy="521970"/>
          </a:xfrm>
          <a:prstGeom prst="rect">
            <a:avLst/>
          </a:prstGeom>
          <a:noFill/>
        </p:spPr>
        <p:txBody>
          <a:bodyPr wrap="square" rtlCol="0">
            <a:spAutoFit/>
          </a:bodyPr>
          <a:p>
            <a:r>
              <a:rPr lang="zh-CN" altLang="en-US" sz="2800">
                <a:latin typeface="黑体" panose="02010609060101010101" charset="-122"/>
                <a:ea typeface="黑体" panose="02010609060101010101" charset="-122"/>
              </a:rPr>
              <a:t>统计量</a:t>
            </a:r>
            <a:endParaRPr lang="zh-CN" altLang="en-US" sz="2800">
              <a:latin typeface="黑体" panose="02010609060101010101" charset="-122"/>
              <a:ea typeface="黑体" panose="02010609060101010101" charset="-122"/>
            </a:endParaRPr>
          </a:p>
        </p:txBody>
      </p:sp>
      <p:sp>
        <p:nvSpPr>
          <p:cNvPr id="14" name="文本框 13"/>
          <p:cNvSpPr txBox="1"/>
          <p:nvPr/>
        </p:nvSpPr>
        <p:spPr>
          <a:xfrm>
            <a:off x="171450" y="4077335"/>
            <a:ext cx="289560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构造小概率事件</a:t>
            </a:r>
            <a:endParaRPr lang="zh-CN" altLang="en-US" sz="2800" b="1">
              <a:latin typeface="黑体" panose="02010609060101010101" charset="-122"/>
              <a:ea typeface="黑体" panose="02010609060101010101" charset="-122"/>
            </a:endParaRPr>
          </a:p>
        </p:txBody>
      </p:sp>
      <p:graphicFrame>
        <p:nvGraphicFramePr>
          <p:cNvPr id="15" name="对象 14">
            <a:hlinkClick r:id="" action="ppaction://ole?verb="/>
          </p:cNvPr>
          <p:cNvGraphicFramePr>
            <a:graphicFrameLocks noChangeAspect="1"/>
          </p:cNvGraphicFramePr>
          <p:nvPr/>
        </p:nvGraphicFramePr>
        <p:xfrm>
          <a:off x="2771775" y="3942715"/>
          <a:ext cx="2599055" cy="904875"/>
        </p:xfrm>
        <a:graphic>
          <a:graphicData uri="http://schemas.openxmlformats.org/presentationml/2006/ole">
            <mc:AlternateContent xmlns:mc="http://schemas.openxmlformats.org/markup-compatibility/2006">
              <mc:Choice xmlns:v="urn:schemas-microsoft-com:vml" Requires="v">
                <p:oleObj spid="_x0000_s2052" name="" r:id="rId18" imgW="1422400" imgH="495300" progId="Equation.KSEE3">
                  <p:embed/>
                </p:oleObj>
              </mc:Choice>
              <mc:Fallback>
                <p:oleObj name="" r:id="rId18" imgW="1422400" imgH="495300" progId="Equation.KSEE3">
                  <p:embed/>
                  <p:pic>
                    <p:nvPicPr>
                      <p:cNvPr id="0" name="图片 2051"/>
                      <p:cNvPicPr/>
                      <p:nvPr/>
                    </p:nvPicPr>
                    <p:blipFill>
                      <a:blip r:embed="rId19"/>
                      <a:stretch>
                        <a:fillRect/>
                      </a:stretch>
                    </p:blipFill>
                    <p:spPr>
                      <a:xfrm>
                        <a:off x="2771775" y="3942715"/>
                        <a:ext cx="2599055" cy="904875"/>
                      </a:xfrm>
                      <a:prstGeom prst="rect">
                        <a:avLst/>
                      </a:prstGeom>
                      <a:ln>
                        <a:solidFill>
                          <a:schemeClr val="tx1"/>
                        </a:solidFill>
                      </a:ln>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644073" y="5395278"/>
          <a:ext cx="3885565" cy="842645"/>
        </p:xfrm>
        <a:graphic>
          <a:graphicData uri="http://schemas.openxmlformats.org/presentationml/2006/ole">
            <mc:AlternateContent xmlns:mc="http://schemas.openxmlformats.org/markup-compatibility/2006">
              <mc:Choice xmlns:v="urn:schemas-microsoft-com:vml" Requires="v">
                <p:oleObj spid="_x0000_s17" name="" r:id="rId20" imgW="2108200" imgH="457200" progId="Equation.KSEE3">
                  <p:embed/>
                </p:oleObj>
              </mc:Choice>
              <mc:Fallback>
                <p:oleObj name="" r:id="rId20" imgW="2108200" imgH="457200" progId="Equation.KSEE3">
                  <p:embed/>
                  <p:pic>
                    <p:nvPicPr>
                      <p:cNvPr id="0" name="图片 2049"/>
                      <p:cNvPicPr/>
                      <p:nvPr/>
                    </p:nvPicPr>
                    <p:blipFill>
                      <a:blip r:embed="rId21"/>
                      <a:stretch>
                        <a:fillRect/>
                      </a:stretch>
                    </p:blipFill>
                    <p:spPr>
                      <a:xfrm>
                        <a:off x="4644073" y="5395278"/>
                        <a:ext cx="3885565" cy="842645"/>
                      </a:xfrm>
                      <a:prstGeom prst="rect">
                        <a:avLst/>
                      </a:prstGeom>
                    </p:spPr>
                  </p:pic>
                </p:oleObj>
              </mc:Fallback>
            </mc:AlternateContent>
          </a:graphicData>
        </a:graphic>
      </p:graphicFrame>
      <p:sp>
        <p:nvSpPr>
          <p:cNvPr id="18" name="文本框 17"/>
          <p:cNvSpPr txBox="1"/>
          <p:nvPr/>
        </p:nvSpPr>
        <p:spPr>
          <a:xfrm>
            <a:off x="323850" y="6165215"/>
            <a:ext cx="254254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故可接受</a:t>
            </a:r>
            <a:endParaRPr lang="zh-CN" altLang="en-US" sz="2800" b="1">
              <a:latin typeface="黑体" panose="02010609060101010101" charset="-122"/>
              <a:ea typeface="黑体" panose="02010609060101010101" charset="-122"/>
            </a:endParaRPr>
          </a:p>
        </p:txBody>
      </p:sp>
      <p:graphicFrame>
        <p:nvGraphicFramePr>
          <p:cNvPr id="19" name="对象 18">
            <a:hlinkClick r:id="" action="ppaction://ole?verb="/>
          </p:cNvPr>
          <p:cNvGraphicFramePr>
            <a:graphicFrameLocks noChangeAspect="1"/>
          </p:cNvGraphicFramePr>
          <p:nvPr/>
        </p:nvGraphicFramePr>
        <p:xfrm>
          <a:off x="1994535" y="6191250"/>
          <a:ext cx="2505710" cy="469265"/>
        </p:xfrm>
        <a:graphic>
          <a:graphicData uri="http://schemas.openxmlformats.org/presentationml/2006/ole">
            <mc:AlternateContent xmlns:mc="http://schemas.openxmlformats.org/markup-compatibility/2006">
              <mc:Choice xmlns:v="urn:schemas-microsoft-com:vml" Requires="v">
                <p:oleObj spid="_x0000_s20" name="" r:id="rId22" imgW="1219200" imgH="228600" progId="Equation.KSEE3">
                  <p:embed/>
                </p:oleObj>
              </mc:Choice>
              <mc:Fallback>
                <p:oleObj name="" r:id="rId22" imgW="1219200" imgH="228600" progId="Equation.KSEE3">
                  <p:embed/>
                  <p:pic>
                    <p:nvPicPr>
                      <p:cNvPr id="0" name="图片 1029"/>
                      <p:cNvPicPr/>
                      <p:nvPr/>
                    </p:nvPicPr>
                    <p:blipFill>
                      <a:blip r:embed="rId23"/>
                      <a:stretch>
                        <a:fillRect/>
                      </a:stretch>
                    </p:blipFill>
                    <p:spPr>
                      <a:xfrm>
                        <a:off x="1994535" y="6191250"/>
                        <a:ext cx="2505710" cy="46926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1591310" y="5615305"/>
          <a:ext cx="2908935" cy="452120"/>
        </p:xfrm>
        <a:graphic>
          <a:graphicData uri="http://schemas.openxmlformats.org/presentationml/2006/ole">
            <mc:AlternateContent xmlns:mc="http://schemas.openxmlformats.org/markup-compatibility/2006">
              <mc:Choice xmlns:v="urn:schemas-microsoft-com:vml" Requires="v">
                <p:oleObj spid="_x0000_s22" name="" r:id="rId24" imgW="1308100" imgH="203200" progId="Equation.KSEE3">
                  <p:embed/>
                </p:oleObj>
              </mc:Choice>
              <mc:Fallback>
                <p:oleObj name="" r:id="rId24" imgW="1308100" imgH="203200" progId="Equation.KSEE3">
                  <p:embed/>
                  <p:pic>
                    <p:nvPicPr>
                      <p:cNvPr id="0" name="图片 2050"/>
                      <p:cNvPicPr/>
                      <p:nvPr/>
                    </p:nvPicPr>
                    <p:blipFill>
                      <a:blip r:embed="rId25"/>
                      <a:stretch>
                        <a:fillRect/>
                      </a:stretch>
                    </p:blipFill>
                    <p:spPr>
                      <a:xfrm>
                        <a:off x="1591310" y="5615305"/>
                        <a:ext cx="2908935" cy="4521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23" grpId="0" animBg="1"/>
      <p:bldP spid="7" grpId="0"/>
      <p:bldP spid="13"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圆角矩形 36"/>
          <p:cNvSpPr/>
          <p:nvPr/>
        </p:nvSpPr>
        <p:spPr>
          <a:xfrm>
            <a:off x="179705" y="548640"/>
            <a:ext cx="8424545" cy="28079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38455" y="723265"/>
            <a:ext cx="8388350" cy="2245360"/>
          </a:xfrm>
          <a:prstGeom prst="rect">
            <a:avLst/>
          </a:prstGeom>
          <a:noFill/>
        </p:spPr>
        <p:txBody>
          <a:bodyPr wrap="square" rtlCol="0">
            <a:spAutoFit/>
          </a:bodyPr>
          <a:p>
            <a:r>
              <a:rPr lang="en-US" altLang="zh-CN"/>
              <a:t>       </a:t>
            </a:r>
            <a:r>
              <a:rPr lang="zh-CN" altLang="en-US" sz="2800" b="1">
                <a:latin typeface="楷体_GB2312" charset="0"/>
                <a:ea typeface="楷体_GB2312" charset="0"/>
              </a:rPr>
              <a:t>假设检验是一个重要内容，它所解决的问题是</a:t>
            </a:r>
            <a:r>
              <a:rPr lang="en-US" altLang="zh-CN" sz="2800" b="1">
                <a:latin typeface="楷体_GB2312" charset="0"/>
                <a:ea typeface="楷体_GB2312" charset="0"/>
              </a:rPr>
              <a:t>:</a:t>
            </a:r>
            <a:r>
              <a:rPr lang="zh-CN" altLang="en-US" sz="2800" b="1">
                <a:latin typeface="楷体_GB2312" charset="0"/>
                <a:ea typeface="楷体_GB2312" charset="0"/>
              </a:rPr>
              <a:t>设总体</a:t>
            </a:r>
            <a:r>
              <a:rPr lang="en-US" altLang="zh-CN" sz="2800" b="1">
                <a:latin typeface="楷体_GB2312" charset="0"/>
                <a:ea typeface="楷体_GB2312" charset="0"/>
              </a:rPr>
              <a:t>X</a:t>
            </a:r>
            <a:r>
              <a:rPr lang="zh-CN" altLang="en-US" sz="2800" b="1">
                <a:latin typeface="楷体_GB2312" charset="0"/>
                <a:ea typeface="楷体_GB2312" charset="0"/>
              </a:rPr>
              <a:t>的分布函数       中的   为未知参数，现在对参数   提出假设：</a:t>
            </a:r>
            <a:r>
              <a:rPr lang="zh-CN" altLang="en-US" sz="2800" b="1">
                <a:solidFill>
                  <a:srgbClr val="FF0000"/>
                </a:solidFill>
                <a:latin typeface="楷体_GB2312" charset="0"/>
                <a:ea typeface="楷体_GB2312" charset="0"/>
              </a:rPr>
              <a:t>假设</a:t>
            </a:r>
            <a:r>
              <a:rPr lang="en-US" altLang="zh-CN" sz="2800" b="1">
                <a:solidFill>
                  <a:srgbClr val="FF0000"/>
                </a:solidFill>
                <a:latin typeface="楷体_GB2312" charset="0"/>
                <a:ea typeface="楷体_GB2312" charset="0"/>
              </a:rPr>
              <a:t>“   </a:t>
            </a:r>
            <a:r>
              <a:rPr lang="zh-CN" altLang="en-US" sz="2800" b="1">
                <a:solidFill>
                  <a:srgbClr val="FF0000"/>
                </a:solidFill>
                <a:latin typeface="楷体_GB2312" charset="0"/>
                <a:ea typeface="楷体_GB2312" charset="0"/>
              </a:rPr>
              <a:t>为其真值</a:t>
            </a:r>
            <a:r>
              <a:rPr lang="en-US" altLang="zh-CN" sz="2800" b="1">
                <a:latin typeface="楷体_GB2312" charset="0"/>
                <a:ea typeface="楷体_GB2312" charset="0"/>
              </a:rPr>
              <a:t>”.</a:t>
            </a:r>
            <a:r>
              <a:rPr lang="zh-CN" altLang="en-US" sz="2800" b="1">
                <a:latin typeface="楷体_GB2312" charset="0"/>
                <a:ea typeface="楷体_GB2312" charset="0"/>
              </a:rPr>
              <a:t>然后利用收集到的样本值            提供的信息检验这个假设是否正确，从而采</a:t>
            </a:r>
            <a:r>
              <a:rPr lang="zh-CN" altLang="en-US" sz="2800" b="1">
                <a:solidFill>
                  <a:schemeClr val="tx1"/>
                </a:solidFill>
                <a:latin typeface="楷体_GB2312" charset="0"/>
                <a:ea typeface="楷体_GB2312" charset="0"/>
              </a:rPr>
              <a:t>取</a:t>
            </a:r>
            <a:r>
              <a:rPr lang="zh-CN" altLang="en-US" sz="2800" b="1">
                <a:solidFill>
                  <a:srgbClr val="FF0000"/>
                </a:solidFill>
                <a:latin typeface="楷体_GB2312" charset="0"/>
                <a:ea typeface="楷体_GB2312" charset="0"/>
              </a:rPr>
              <a:t>接受</a:t>
            </a:r>
            <a:r>
              <a:rPr lang="zh-CN" altLang="en-US" sz="2800" b="1">
                <a:latin typeface="楷体_GB2312" charset="0"/>
                <a:ea typeface="楷体_GB2312" charset="0"/>
              </a:rPr>
              <a:t>和</a:t>
            </a:r>
            <a:r>
              <a:rPr lang="zh-CN" altLang="en-US" sz="2800" b="1">
                <a:solidFill>
                  <a:srgbClr val="FF0000"/>
                </a:solidFill>
                <a:latin typeface="楷体_GB2312" charset="0"/>
                <a:ea typeface="楷体_GB2312" charset="0"/>
              </a:rPr>
              <a:t>拒绝</a:t>
            </a:r>
            <a:r>
              <a:rPr lang="zh-CN" altLang="en-US" sz="2800" b="1">
                <a:latin typeface="楷体_GB2312" charset="0"/>
                <a:ea typeface="楷体_GB2312" charset="0"/>
              </a:rPr>
              <a:t>的态度</a:t>
            </a:r>
            <a:r>
              <a:rPr lang="zh-CN" altLang="en-US" sz="2400" b="1">
                <a:latin typeface="楷体_GB2312" charset="0"/>
                <a:ea typeface="楷体_GB2312" charset="0"/>
              </a:rPr>
              <a:t>。</a:t>
            </a:r>
            <a:endParaRPr lang="zh-CN" altLang="en-US" sz="2400" b="1">
              <a:latin typeface="楷体_GB2312" charset="0"/>
              <a:ea typeface="楷体_GB2312" charset="0"/>
            </a:endParaRPr>
          </a:p>
        </p:txBody>
      </p:sp>
      <p:graphicFrame>
        <p:nvGraphicFramePr>
          <p:cNvPr id="8" name="对象 7">
            <a:hlinkClick r:id="" action="ppaction://ole?verb="/>
          </p:cNvPr>
          <p:cNvGraphicFramePr>
            <a:graphicFrameLocks noChangeAspect="1"/>
          </p:cNvGraphicFramePr>
          <p:nvPr/>
        </p:nvGraphicFramePr>
        <p:xfrm>
          <a:off x="3131820" y="1199515"/>
          <a:ext cx="1239520" cy="483870"/>
        </p:xfrm>
        <a:graphic>
          <a:graphicData uri="http://schemas.openxmlformats.org/presentationml/2006/ole">
            <mc:AlternateContent xmlns:mc="http://schemas.openxmlformats.org/markup-compatibility/2006">
              <mc:Choice xmlns:v="urn:schemas-microsoft-com:vml" Requires="v">
                <p:oleObj spid="_x0000_s1027" name="" r:id="rId1" imgW="520700" imgH="203200" progId="Equation.KSEE3">
                  <p:embed/>
                </p:oleObj>
              </mc:Choice>
              <mc:Fallback>
                <p:oleObj name="" r:id="rId1" imgW="520700" imgH="203200" progId="Equation.KSEE3">
                  <p:embed/>
                  <p:pic>
                    <p:nvPicPr>
                      <p:cNvPr id="0" name="图片 1026"/>
                      <p:cNvPicPr/>
                      <p:nvPr/>
                    </p:nvPicPr>
                    <p:blipFill>
                      <a:blip r:embed="rId2"/>
                      <a:stretch>
                        <a:fillRect/>
                      </a:stretch>
                    </p:blipFill>
                    <p:spPr>
                      <a:xfrm>
                        <a:off x="3131820" y="1199515"/>
                        <a:ext cx="1239520" cy="48387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220335" y="1172845"/>
          <a:ext cx="358140" cy="454025"/>
        </p:xfrm>
        <a:graphic>
          <a:graphicData uri="http://schemas.openxmlformats.org/presentationml/2006/ole">
            <mc:AlternateContent xmlns:mc="http://schemas.openxmlformats.org/markup-compatibility/2006">
              <mc:Choice xmlns:v="urn:schemas-microsoft-com:vml" Requires="v">
                <p:oleObj spid="_x0000_s1028" name="" r:id="rId3" imgW="139700" imgH="177165" progId="Equation.KSEE3">
                  <p:embed/>
                </p:oleObj>
              </mc:Choice>
              <mc:Fallback>
                <p:oleObj name="" r:id="rId3" imgW="139700" imgH="177165" progId="Equation.KSEE3">
                  <p:embed/>
                  <p:pic>
                    <p:nvPicPr>
                      <p:cNvPr id="0" name="图片 1027"/>
                      <p:cNvPicPr/>
                      <p:nvPr/>
                    </p:nvPicPr>
                    <p:blipFill>
                      <a:blip r:embed="rId4"/>
                      <a:stretch>
                        <a:fillRect/>
                      </a:stretch>
                    </p:blipFill>
                    <p:spPr>
                      <a:xfrm>
                        <a:off x="5220335" y="1172845"/>
                        <a:ext cx="358140" cy="45402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619885" y="1628775"/>
          <a:ext cx="339090" cy="429895"/>
        </p:xfrm>
        <a:graphic>
          <a:graphicData uri="http://schemas.openxmlformats.org/presentationml/2006/ole">
            <mc:AlternateContent xmlns:mc="http://schemas.openxmlformats.org/markup-compatibility/2006">
              <mc:Choice xmlns:v="urn:schemas-microsoft-com:vml" Requires="v">
                <p:oleObj spid="_x0000_s3" name="" r:id="rId5" imgW="139700" imgH="177165" progId="Equation.KSEE3">
                  <p:embed/>
                </p:oleObj>
              </mc:Choice>
              <mc:Fallback>
                <p:oleObj name="" r:id="rId5" imgW="139700" imgH="177165" progId="Equation.KSEE3">
                  <p:embed/>
                  <p:pic>
                    <p:nvPicPr>
                      <p:cNvPr id="0" name="图片 1027"/>
                      <p:cNvPicPr/>
                      <p:nvPr/>
                    </p:nvPicPr>
                    <p:blipFill>
                      <a:blip r:embed="rId4"/>
                      <a:stretch>
                        <a:fillRect/>
                      </a:stretch>
                    </p:blipFill>
                    <p:spPr>
                      <a:xfrm>
                        <a:off x="1619885" y="1628775"/>
                        <a:ext cx="339090" cy="42989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003800" y="1560830"/>
          <a:ext cx="414020" cy="570865"/>
        </p:xfrm>
        <a:graphic>
          <a:graphicData uri="http://schemas.openxmlformats.org/presentationml/2006/ole">
            <mc:AlternateContent xmlns:mc="http://schemas.openxmlformats.org/markup-compatibility/2006">
              <mc:Choice xmlns:v="urn:schemas-microsoft-com:vml" Requires="v">
                <p:oleObj spid="_x0000_s12" name="" r:id="rId6" imgW="165100" imgH="228600" progId="Equation.KSEE3">
                  <p:embed/>
                </p:oleObj>
              </mc:Choice>
              <mc:Fallback>
                <p:oleObj name="" r:id="rId6" imgW="165100" imgH="228600" progId="Equation.KSEE3">
                  <p:embed/>
                  <p:pic>
                    <p:nvPicPr>
                      <p:cNvPr id="0" name="图片 1027"/>
                      <p:cNvPicPr/>
                      <p:nvPr/>
                    </p:nvPicPr>
                    <p:blipFill>
                      <a:blip r:embed="rId7"/>
                      <a:stretch>
                        <a:fillRect/>
                      </a:stretch>
                    </p:blipFill>
                    <p:spPr>
                      <a:xfrm>
                        <a:off x="5003800" y="1560830"/>
                        <a:ext cx="414020" cy="57086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3297555" y="1988820"/>
          <a:ext cx="1922780" cy="577215"/>
        </p:xfrm>
        <a:graphic>
          <a:graphicData uri="http://schemas.openxmlformats.org/presentationml/2006/ole">
            <mc:AlternateContent xmlns:mc="http://schemas.openxmlformats.org/markup-compatibility/2006">
              <mc:Choice xmlns:v="urn:schemas-microsoft-com:vml" Requires="v">
                <p:oleObj spid="_x0000_s14" name="" r:id="rId8" imgW="762000" imgH="228600" progId="Equation.KSEE3">
                  <p:embed/>
                </p:oleObj>
              </mc:Choice>
              <mc:Fallback>
                <p:oleObj name="" r:id="rId8" imgW="762000" imgH="228600" progId="Equation.KSEE3">
                  <p:embed/>
                  <p:pic>
                    <p:nvPicPr>
                      <p:cNvPr id="0" name="图片 1025"/>
                      <p:cNvPicPr/>
                      <p:nvPr/>
                    </p:nvPicPr>
                    <p:blipFill>
                      <a:blip r:embed="rId9"/>
                      <a:stretch>
                        <a:fillRect/>
                      </a:stretch>
                    </p:blipFill>
                    <p:spPr>
                      <a:xfrm>
                        <a:off x="3297555" y="1988820"/>
                        <a:ext cx="1922780" cy="57721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4139565" y="3213100"/>
          <a:ext cx="914400" cy="215900"/>
        </p:xfrm>
        <a:graphic>
          <a:graphicData uri="http://schemas.openxmlformats.org/presentationml/2006/ole">
            <mc:AlternateContent xmlns:mc="http://schemas.openxmlformats.org/markup-compatibility/2006">
              <mc:Choice xmlns:v="urn:schemas-microsoft-com:vml" Requires="v">
                <p:oleObj spid="_x0000_s1031" name="" r:id="rId10" imgW="914400" imgH="215900" progId="Equation.KSEE3">
                  <p:embed/>
                </p:oleObj>
              </mc:Choice>
              <mc:Fallback>
                <p:oleObj name="" r:id="rId10" imgW="914400" imgH="215900" progId="Equation.KSEE3">
                  <p:embed/>
                  <p:pic>
                    <p:nvPicPr>
                      <p:cNvPr id="0" name="图片 1030"/>
                      <p:cNvPicPr/>
                      <p:nvPr/>
                    </p:nvPicPr>
                    <p:blipFill>
                      <a:blip r:embed="rId11"/>
                      <a:stretch>
                        <a:fillRect/>
                      </a:stretch>
                    </p:blipFill>
                    <p:spPr>
                      <a:xfrm>
                        <a:off x="4139565" y="3213100"/>
                        <a:ext cx="914400" cy="2159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315" y="641350"/>
            <a:ext cx="8973820" cy="22453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zh-CN" altLang="en-US" sz="2800" b="1">
                <a:latin typeface="楷体_GB2312" charset="0"/>
                <a:ea typeface="楷体_GB2312" charset="0"/>
              </a:rPr>
              <a:t>引例 某车间用一台包装机包装食盐，设包得的袋装盐重服从正态分布</a:t>
            </a:r>
            <a:r>
              <a:rPr lang="en-US" altLang="zh-CN" sz="2800" b="1">
                <a:latin typeface="楷体_GB2312" charset="0"/>
                <a:ea typeface="楷体_GB2312" charset="0"/>
              </a:rPr>
              <a:t>.</a:t>
            </a:r>
            <a:r>
              <a:rPr lang="zh-CN" altLang="en-US" sz="2800" b="1">
                <a:latin typeface="楷体_GB2312" charset="0"/>
                <a:ea typeface="楷体_GB2312" charset="0"/>
              </a:rPr>
              <a:t>长期实践表明，其标准差为</a:t>
            </a:r>
            <a:r>
              <a:rPr lang="en-US" altLang="zh-CN" sz="2800" b="1">
                <a:latin typeface="楷体_GB2312" charset="0"/>
                <a:ea typeface="楷体_GB2312" charset="0"/>
              </a:rPr>
              <a:t>10g</a:t>
            </a:r>
            <a:r>
              <a:rPr lang="zh-CN" altLang="en-US" sz="2800" b="1">
                <a:latin typeface="楷体_GB2312" charset="0"/>
                <a:ea typeface="楷体_GB2312" charset="0"/>
              </a:rPr>
              <a:t>，当机器正常工作时，其均值为</a:t>
            </a:r>
            <a:r>
              <a:rPr lang="en-US" altLang="zh-CN" sz="2800" b="1">
                <a:latin typeface="楷体_GB2312" charset="0"/>
                <a:ea typeface="楷体_GB2312" charset="0"/>
              </a:rPr>
              <a:t>500g.</a:t>
            </a:r>
            <a:r>
              <a:rPr lang="zh-CN" altLang="en-US" sz="2800" b="1">
                <a:latin typeface="楷体_GB2312" charset="0"/>
                <a:ea typeface="楷体_GB2312" charset="0"/>
              </a:rPr>
              <a:t>为了检验某天包装机是否正常，从该天包装的盐中任取</a:t>
            </a:r>
            <a:r>
              <a:rPr lang="en-US" altLang="zh-CN" sz="2800" b="1">
                <a:latin typeface="楷体_GB2312" charset="0"/>
                <a:ea typeface="楷体_GB2312" charset="0"/>
              </a:rPr>
              <a:t>16</a:t>
            </a:r>
            <a:r>
              <a:rPr lang="zh-CN" altLang="en-US" sz="2800" b="1">
                <a:latin typeface="楷体_GB2312" charset="0"/>
                <a:ea typeface="楷体_GB2312" charset="0"/>
              </a:rPr>
              <a:t>袋，称得其样本平均值为</a:t>
            </a:r>
            <a:r>
              <a:rPr lang="en-US" altLang="zh-CN" sz="2800" b="1">
                <a:latin typeface="楷体_GB2312" charset="0"/>
                <a:ea typeface="楷体_GB2312" charset="0"/>
              </a:rPr>
              <a:t>510g</a:t>
            </a:r>
            <a:r>
              <a:rPr lang="zh-CN" altLang="en-US" sz="2800" b="1">
                <a:latin typeface="楷体_GB2312" charset="0"/>
                <a:ea typeface="楷体_GB2312" charset="0"/>
              </a:rPr>
              <a:t>，试问，该天机器工作是否正常？</a:t>
            </a:r>
            <a:endParaRPr lang="zh-CN" altLang="en-US" sz="2800" b="1">
              <a:latin typeface="楷体_GB2312" charset="0"/>
              <a:ea typeface="楷体_GB2312" charset="0"/>
            </a:endParaRPr>
          </a:p>
        </p:txBody>
      </p:sp>
      <p:sp>
        <p:nvSpPr>
          <p:cNvPr id="4" name="文本框 3"/>
          <p:cNvSpPr txBox="1"/>
          <p:nvPr/>
        </p:nvSpPr>
        <p:spPr>
          <a:xfrm>
            <a:off x="149860" y="3213100"/>
            <a:ext cx="8894445" cy="22453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zh-CN" altLang="en-US" sz="2800" b="1">
                <a:latin typeface="楷体_GB2312" charset="0"/>
                <a:ea typeface="楷体_GB2312" charset="0"/>
              </a:rPr>
              <a:t>设该天包装的袋装盐重              已知        未知，要判断该天机器工作是否正常，就是要判断这一天包装的袋装盐重</a:t>
            </a:r>
            <a:r>
              <a:rPr lang="en-US" altLang="zh-CN" sz="2800" b="1">
                <a:latin typeface="楷体_GB2312" charset="0"/>
                <a:ea typeface="楷体_GB2312" charset="0"/>
              </a:rPr>
              <a:t>X</a:t>
            </a:r>
            <a:r>
              <a:rPr lang="zh-CN" altLang="en-US" sz="2800" b="1">
                <a:latin typeface="楷体_GB2312" charset="0"/>
                <a:ea typeface="楷体_GB2312" charset="0"/>
              </a:rPr>
              <a:t>的均值是否等于</a:t>
            </a:r>
            <a:r>
              <a:rPr lang="en-US" altLang="zh-CN" sz="2800" b="1">
                <a:latin typeface="楷体_GB2312" charset="0"/>
                <a:ea typeface="楷体_GB2312" charset="0"/>
              </a:rPr>
              <a:t>500g</a:t>
            </a:r>
            <a:r>
              <a:rPr lang="zh-CN" altLang="en-US" sz="2800" b="1">
                <a:latin typeface="楷体_GB2312" charset="0"/>
                <a:ea typeface="楷体_GB2312" charset="0"/>
              </a:rPr>
              <a:t>，即是说要检验假设：     是否正确，这个问题就是有关正太总体方差已知时，对总体均值的假设检验</a:t>
            </a:r>
            <a:endParaRPr lang="zh-CN" altLang="en-US" sz="2800" b="1">
              <a:latin typeface="楷体_GB2312" charset="0"/>
              <a:ea typeface="楷体_GB2312" charset="0"/>
            </a:endParaRPr>
          </a:p>
        </p:txBody>
      </p:sp>
      <p:graphicFrame>
        <p:nvGraphicFramePr>
          <p:cNvPr id="25" name="对象 24">
            <a:hlinkClick r:id="" action="ppaction://ole?verb="/>
          </p:cNvPr>
          <p:cNvGraphicFramePr>
            <a:graphicFrameLocks noChangeAspect="1"/>
          </p:cNvGraphicFramePr>
          <p:nvPr/>
        </p:nvGraphicFramePr>
        <p:xfrm>
          <a:off x="4211955" y="3213100"/>
          <a:ext cx="1986915" cy="478790"/>
        </p:xfrm>
        <a:graphic>
          <a:graphicData uri="http://schemas.openxmlformats.org/presentationml/2006/ole">
            <mc:AlternateContent xmlns:mc="http://schemas.openxmlformats.org/markup-compatibility/2006">
              <mc:Choice xmlns:v="urn:schemas-microsoft-com:vml" Requires="v">
                <p:oleObj spid="_x0000_s26" name="" r:id="rId1" imgW="952500" imgH="228600" progId="Equation.KSEE3">
                  <p:embed/>
                </p:oleObj>
              </mc:Choice>
              <mc:Fallback>
                <p:oleObj name="" r:id="rId1" imgW="952500" imgH="228600" progId="Equation.KSEE3">
                  <p:embed/>
                  <p:pic>
                    <p:nvPicPr>
                      <p:cNvPr id="0" name="图片 1025"/>
                      <p:cNvPicPr/>
                      <p:nvPr/>
                    </p:nvPicPr>
                    <p:blipFill>
                      <a:blip r:embed="rId2"/>
                      <a:stretch>
                        <a:fillRect/>
                      </a:stretch>
                    </p:blipFill>
                    <p:spPr>
                      <a:xfrm>
                        <a:off x="4211955" y="3213100"/>
                        <a:ext cx="1986915" cy="47879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7452360" y="3235325"/>
          <a:ext cx="1335405" cy="445770"/>
        </p:xfrm>
        <a:graphic>
          <a:graphicData uri="http://schemas.openxmlformats.org/presentationml/2006/ole">
            <mc:AlternateContent xmlns:mc="http://schemas.openxmlformats.org/markup-compatibility/2006">
              <mc:Choice xmlns:v="urn:schemas-microsoft-com:vml" Requires="v">
                <p:oleObj spid="_x0000_s1025" name="" r:id="rId3" imgW="609600" imgH="203200" progId="Equation.KSEE3">
                  <p:embed/>
                </p:oleObj>
              </mc:Choice>
              <mc:Fallback>
                <p:oleObj name="" r:id="rId3" imgW="609600" imgH="203200" progId="Equation.KSEE3">
                  <p:embed/>
                  <p:pic>
                    <p:nvPicPr>
                      <p:cNvPr id="0" name="图片 1024"/>
                      <p:cNvPicPr/>
                      <p:nvPr/>
                    </p:nvPicPr>
                    <p:blipFill>
                      <a:blip r:embed="rId4"/>
                      <a:stretch>
                        <a:fillRect/>
                      </a:stretch>
                    </p:blipFill>
                    <p:spPr>
                      <a:xfrm>
                        <a:off x="7452360" y="3235325"/>
                        <a:ext cx="1335405" cy="44577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403350" y="4509135"/>
          <a:ext cx="1202690" cy="458470"/>
        </p:xfrm>
        <a:graphic>
          <a:graphicData uri="http://schemas.openxmlformats.org/presentationml/2006/ole">
            <mc:AlternateContent xmlns:mc="http://schemas.openxmlformats.org/markup-compatibility/2006">
              <mc:Choice xmlns:v="urn:schemas-microsoft-com:vml" Requires="v">
                <p:oleObj spid="_x0000_s1026" name="" r:id="rId5" imgW="533400" imgH="203200" progId="Equation.KSEE3">
                  <p:embed/>
                </p:oleObj>
              </mc:Choice>
              <mc:Fallback>
                <p:oleObj name="" r:id="rId5" imgW="533400" imgH="203200" progId="Equation.KSEE3">
                  <p:embed/>
                  <p:pic>
                    <p:nvPicPr>
                      <p:cNvPr id="0" name="图片 1025"/>
                      <p:cNvPicPr/>
                      <p:nvPr/>
                    </p:nvPicPr>
                    <p:blipFill>
                      <a:blip r:embed="rId6"/>
                      <a:stretch>
                        <a:fillRect/>
                      </a:stretch>
                    </p:blipFill>
                    <p:spPr>
                      <a:xfrm>
                        <a:off x="1403350" y="4509135"/>
                        <a:ext cx="1202690" cy="45847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4139565" y="3213100"/>
          <a:ext cx="914400" cy="215900"/>
        </p:xfrm>
        <a:graphic>
          <a:graphicData uri="http://schemas.openxmlformats.org/presentationml/2006/ole">
            <mc:AlternateContent xmlns:mc="http://schemas.openxmlformats.org/markup-compatibility/2006">
              <mc:Choice xmlns:v="urn:schemas-microsoft-com:vml" Requires="v">
                <p:oleObj spid="_x0000_s1031" name="" r:id="rId7" imgW="914400" imgH="215900" progId="Equation.KSEE3">
                  <p:embed/>
                </p:oleObj>
              </mc:Choice>
              <mc:Fallback>
                <p:oleObj name="" r:id="rId7" imgW="914400" imgH="215900" progId="Equation.KSEE3">
                  <p:embed/>
                  <p:pic>
                    <p:nvPicPr>
                      <p:cNvPr id="0" name="图片 1030"/>
                      <p:cNvPicPr/>
                      <p:nvPr/>
                    </p:nvPicPr>
                    <p:blipFill>
                      <a:blip r:embed="rId8"/>
                      <a:stretch>
                        <a:fillRect/>
                      </a:stretch>
                    </p:blipFill>
                    <p:spPr>
                      <a:xfrm>
                        <a:off x="4139565" y="3213100"/>
                        <a:ext cx="914400" cy="215900"/>
                      </a:xfrm>
                      <a:prstGeom prst="rect">
                        <a:avLst/>
                      </a:prstGeom>
                    </p:spPr>
                  </p:pic>
                </p:oleObj>
              </mc:Fallback>
            </mc:AlternateContent>
          </a:graphicData>
        </a:graphic>
      </p:graphicFrame>
      <p:sp>
        <p:nvSpPr>
          <p:cNvPr id="36" name="文本框 35"/>
          <p:cNvSpPr txBox="1"/>
          <p:nvPr/>
        </p:nvSpPr>
        <p:spPr>
          <a:xfrm>
            <a:off x="683260" y="116840"/>
            <a:ext cx="4206240"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1 </a:t>
            </a:r>
            <a:r>
              <a:rPr lang="zh-CN" altLang="en-US" sz="2800" b="1">
                <a:latin typeface="黑体" panose="02010609060101010101" charset="-122"/>
                <a:ea typeface="黑体" panose="02010609060101010101" charset="-122"/>
              </a:rPr>
              <a:t>引例及</a:t>
            </a:r>
            <a:r>
              <a:rPr lang="zh-CN" altLang="en-US" sz="2800" b="1">
                <a:solidFill>
                  <a:srgbClr val="FF0000"/>
                </a:solidFill>
                <a:latin typeface="黑体" panose="02010609060101010101" charset="-122"/>
                <a:ea typeface="黑体" panose="02010609060101010101" charset="-122"/>
              </a:rPr>
              <a:t>假设检验思路</a:t>
            </a:r>
            <a:endParaRPr lang="zh-CN" altLang="en-US" sz="2800" b="1">
              <a:solidFill>
                <a:srgbClr val="FF0000"/>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bldLvl="0" animBg="1"/>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nvSpPr>
        <p:spPr>
          <a:xfrm>
            <a:off x="163830" y="5229225"/>
            <a:ext cx="8856980" cy="1224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圆角矩形 2"/>
          <p:cNvSpPr/>
          <p:nvPr/>
        </p:nvSpPr>
        <p:spPr>
          <a:xfrm>
            <a:off x="92710" y="3195955"/>
            <a:ext cx="8892540" cy="1871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文本框 1"/>
          <p:cNvSpPr txBox="1"/>
          <p:nvPr/>
        </p:nvSpPr>
        <p:spPr>
          <a:xfrm>
            <a:off x="107315" y="641350"/>
            <a:ext cx="8973820" cy="22453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zh-CN" altLang="en-US" sz="2800" b="1">
                <a:latin typeface="楷体_GB2312" charset="0"/>
                <a:ea typeface="楷体_GB2312" charset="0"/>
              </a:rPr>
              <a:t>引例 某车间用一台包装机包装食盐，设包得的袋装盐重服从正态分布</a:t>
            </a:r>
            <a:r>
              <a:rPr lang="en-US" altLang="zh-CN" sz="2800" b="1">
                <a:latin typeface="楷体_GB2312" charset="0"/>
                <a:ea typeface="楷体_GB2312" charset="0"/>
              </a:rPr>
              <a:t>.</a:t>
            </a:r>
            <a:r>
              <a:rPr lang="zh-CN" altLang="en-US" sz="2800" b="1">
                <a:latin typeface="楷体_GB2312" charset="0"/>
                <a:ea typeface="楷体_GB2312" charset="0"/>
              </a:rPr>
              <a:t>长期实践表明，其标准差为</a:t>
            </a:r>
            <a:r>
              <a:rPr lang="en-US" altLang="zh-CN" sz="2800" b="1">
                <a:latin typeface="楷体_GB2312" charset="0"/>
                <a:ea typeface="楷体_GB2312" charset="0"/>
              </a:rPr>
              <a:t>10g</a:t>
            </a:r>
            <a:r>
              <a:rPr lang="zh-CN" altLang="en-US" sz="2800" b="1">
                <a:latin typeface="楷体_GB2312" charset="0"/>
                <a:ea typeface="楷体_GB2312" charset="0"/>
              </a:rPr>
              <a:t>，当机器正常工作时，其均值为</a:t>
            </a:r>
            <a:r>
              <a:rPr lang="en-US" altLang="zh-CN" sz="2800" b="1">
                <a:latin typeface="楷体_GB2312" charset="0"/>
                <a:ea typeface="楷体_GB2312" charset="0"/>
              </a:rPr>
              <a:t>500g.</a:t>
            </a:r>
            <a:r>
              <a:rPr lang="zh-CN" altLang="en-US" sz="2800" b="1">
                <a:latin typeface="楷体_GB2312" charset="0"/>
                <a:ea typeface="楷体_GB2312" charset="0"/>
              </a:rPr>
              <a:t>为了检验某天包装机是否正常，从该天包装的盐中任取</a:t>
            </a:r>
            <a:r>
              <a:rPr lang="en-US" altLang="zh-CN" sz="2800" b="1">
                <a:latin typeface="楷体_GB2312" charset="0"/>
                <a:ea typeface="楷体_GB2312" charset="0"/>
              </a:rPr>
              <a:t>16</a:t>
            </a:r>
            <a:r>
              <a:rPr lang="zh-CN" altLang="en-US" sz="2800" b="1">
                <a:latin typeface="楷体_GB2312" charset="0"/>
                <a:ea typeface="楷体_GB2312" charset="0"/>
              </a:rPr>
              <a:t>袋，称得其样本平均值为</a:t>
            </a:r>
            <a:r>
              <a:rPr lang="en-US" altLang="zh-CN" sz="2800" b="1">
                <a:latin typeface="楷体_GB2312" charset="0"/>
                <a:ea typeface="楷体_GB2312" charset="0"/>
              </a:rPr>
              <a:t>510g</a:t>
            </a:r>
            <a:r>
              <a:rPr lang="zh-CN" altLang="en-US" sz="2800" b="1">
                <a:latin typeface="楷体_GB2312" charset="0"/>
                <a:ea typeface="楷体_GB2312" charset="0"/>
              </a:rPr>
              <a:t>，试问，该天机器工作是否正常？</a:t>
            </a:r>
            <a:endParaRPr lang="zh-CN" altLang="en-US" sz="2800" b="1">
              <a:latin typeface="楷体_GB2312" charset="0"/>
              <a:ea typeface="楷体_GB2312" charset="0"/>
            </a:endParaRPr>
          </a:p>
        </p:txBody>
      </p:sp>
      <p:sp>
        <p:nvSpPr>
          <p:cNvPr id="15" name="文本框 14"/>
          <p:cNvSpPr txBox="1"/>
          <p:nvPr/>
        </p:nvSpPr>
        <p:spPr>
          <a:xfrm>
            <a:off x="107315" y="3253105"/>
            <a:ext cx="8970010" cy="1814830"/>
          </a:xfrm>
          <a:prstGeom prst="rect">
            <a:avLst/>
          </a:prstGeom>
          <a:noFill/>
        </p:spPr>
        <p:txBody>
          <a:bodyPr wrap="square" rtlCol="0">
            <a:spAutoFit/>
          </a:bodyPr>
          <a:p>
            <a:r>
              <a:rPr lang="en-US" altLang="zh-CN"/>
              <a:t>      </a:t>
            </a:r>
            <a:r>
              <a:rPr lang="zh-CN" altLang="zh-CN" sz="2800" b="1">
                <a:solidFill>
                  <a:srgbClr val="FF0000"/>
                </a:solidFill>
                <a:latin typeface="楷体_GB2312" charset="0"/>
                <a:ea typeface="楷体_GB2312" charset="0"/>
              </a:rPr>
              <a:t>思路</a:t>
            </a:r>
            <a:r>
              <a:rPr lang="zh-CN" altLang="zh-CN" sz="2800" b="1">
                <a:latin typeface="楷体_GB2312" charset="0"/>
                <a:ea typeface="楷体_GB2312" charset="0"/>
              </a:rPr>
              <a:t>：设          其中              未知，如果机器正常，则总体</a:t>
            </a:r>
            <a:r>
              <a:rPr lang="en-US" altLang="zh-CN" sz="2800" b="1">
                <a:latin typeface="楷体_GB2312" charset="0"/>
                <a:ea typeface="楷体_GB2312" charset="0"/>
              </a:rPr>
              <a:t>X</a:t>
            </a:r>
            <a:r>
              <a:rPr lang="zh-CN" altLang="en-US" sz="2800" b="1">
                <a:latin typeface="楷体_GB2312" charset="0"/>
                <a:ea typeface="楷体_GB2312" charset="0"/>
              </a:rPr>
              <a:t>的均值应该等于</a:t>
            </a:r>
            <a:r>
              <a:rPr lang="en-US" altLang="zh-CN" sz="2800" b="1">
                <a:latin typeface="楷体_GB2312" charset="0"/>
                <a:ea typeface="楷体_GB2312" charset="0"/>
              </a:rPr>
              <a:t>500g</a:t>
            </a:r>
            <a:r>
              <a:rPr lang="zh-CN" altLang="en-US" sz="2800" b="1">
                <a:latin typeface="楷体_GB2312" charset="0"/>
                <a:ea typeface="楷体_GB2312" charset="0"/>
              </a:rPr>
              <a:t>，为此提出如下假设</a:t>
            </a:r>
            <a:r>
              <a:rPr lang="en-US" altLang="zh-CN" sz="2800" b="1">
                <a:latin typeface="楷体_GB2312" charset="0"/>
                <a:ea typeface="楷体_GB2312" charset="0"/>
              </a:rPr>
              <a:t> </a:t>
            </a:r>
            <a:r>
              <a:rPr lang="zh-CN" altLang="en-US" sz="2800" b="1">
                <a:latin typeface="楷体_GB2312" charset="0"/>
                <a:ea typeface="楷体_GB2312" charset="0"/>
              </a:rPr>
              <a:t>：              </a:t>
            </a:r>
            <a:r>
              <a:rPr lang="en-US" altLang="zh-CN" sz="2800" b="1">
                <a:latin typeface="楷体_GB2312" charset="0"/>
                <a:ea typeface="楷体_GB2312" charset="0"/>
              </a:rPr>
              <a:t>      </a:t>
            </a:r>
            <a:r>
              <a:rPr lang="zh-CN" altLang="en-US" sz="2800" b="1">
                <a:latin typeface="楷体_GB2312" charset="0"/>
                <a:ea typeface="楷体_GB2312" charset="0"/>
              </a:rPr>
              <a:t>，常称   </a:t>
            </a:r>
            <a:r>
              <a:rPr lang="zh-CN" altLang="en-US" sz="2800" b="1">
                <a:solidFill>
                  <a:srgbClr val="FF0000"/>
                </a:solidFill>
                <a:latin typeface="楷体_GB2312" charset="0"/>
                <a:ea typeface="楷体_GB2312" charset="0"/>
              </a:rPr>
              <a:t>原假设</a:t>
            </a:r>
            <a:r>
              <a:rPr lang="zh-CN" altLang="en-US" sz="2800" b="1">
                <a:latin typeface="楷体_GB2312" charset="0"/>
                <a:ea typeface="楷体_GB2312" charset="0"/>
              </a:rPr>
              <a:t>，   为</a:t>
            </a:r>
            <a:r>
              <a:rPr lang="zh-CN" altLang="en-US" sz="2800" b="1">
                <a:solidFill>
                  <a:srgbClr val="FF0000"/>
                </a:solidFill>
                <a:latin typeface="楷体_GB2312" charset="0"/>
                <a:ea typeface="楷体_GB2312" charset="0"/>
              </a:rPr>
              <a:t>备择假设</a:t>
            </a:r>
            <a:r>
              <a:rPr lang="en-US" altLang="zh-CN" sz="2800" b="1">
                <a:latin typeface="楷体_GB2312" charset="0"/>
                <a:ea typeface="楷体_GB2312" charset="0"/>
              </a:rPr>
              <a:t>.</a:t>
            </a:r>
            <a:endParaRPr lang="en-US" altLang="zh-CN" sz="2800" b="1">
              <a:latin typeface="楷体_GB2312" charset="0"/>
              <a:ea typeface="楷体_GB2312" charset="0"/>
            </a:endParaRPr>
          </a:p>
        </p:txBody>
      </p:sp>
      <p:graphicFrame>
        <p:nvGraphicFramePr>
          <p:cNvPr id="16" name="对象 15">
            <a:hlinkClick r:id="" action="ppaction://ole?verb="/>
          </p:cNvPr>
          <p:cNvGraphicFramePr>
            <a:graphicFrameLocks noChangeAspect="1"/>
          </p:cNvGraphicFramePr>
          <p:nvPr/>
        </p:nvGraphicFramePr>
        <p:xfrm>
          <a:off x="1936115" y="3272155"/>
          <a:ext cx="1751965" cy="439420"/>
        </p:xfrm>
        <a:graphic>
          <a:graphicData uri="http://schemas.openxmlformats.org/presentationml/2006/ole">
            <mc:AlternateContent xmlns:mc="http://schemas.openxmlformats.org/markup-compatibility/2006">
              <mc:Choice xmlns:v="urn:schemas-microsoft-com:vml" Requires="v">
                <p:oleObj spid="_x0000_s17" name="" r:id="rId1" imgW="914400" imgH="228600" progId="Equation.KSEE3">
                  <p:embed/>
                </p:oleObj>
              </mc:Choice>
              <mc:Fallback>
                <p:oleObj name="" r:id="rId1" imgW="914400" imgH="228600" progId="Equation.KSEE3">
                  <p:embed/>
                  <p:pic>
                    <p:nvPicPr>
                      <p:cNvPr id="0" name="图片 1025"/>
                      <p:cNvPicPr/>
                      <p:nvPr/>
                    </p:nvPicPr>
                    <p:blipFill>
                      <a:blip r:embed="rId2"/>
                      <a:stretch>
                        <a:fillRect/>
                      </a:stretch>
                    </p:blipFill>
                    <p:spPr>
                      <a:xfrm>
                        <a:off x="1936115" y="3272155"/>
                        <a:ext cx="1751965" cy="43942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4499610" y="3303270"/>
          <a:ext cx="2343150" cy="474345"/>
        </p:xfrm>
        <a:graphic>
          <a:graphicData uri="http://schemas.openxmlformats.org/presentationml/2006/ole">
            <mc:AlternateContent xmlns:mc="http://schemas.openxmlformats.org/markup-compatibility/2006">
              <mc:Choice xmlns:v="urn:schemas-microsoft-com:vml" Requires="v">
                <p:oleObj spid="_x0000_s19" name="" r:id="rId3" imgW="1130300" imgH="228600" progId="Equation.KSEE3">
                  <p:embed/>
                </p:oleObj>
              </mc:Choice>
              <mc:Fallback>
                <p:oleObj name="" r:id="rId3" imgW="1130300" imgH="228600" progId="Equation.KSEE3">
                  <p:embed/>
                  <p:pic>
                    <p:nvPicPr>
                      <p:cNvPr id="0" name="图片 1024"/>
                      <p:cNvPicPr/>
                      <p:nvPr/>
                    </p:nvPicPr>
                    <p:blipFill>
                      <a:blip r:embed="rId4"/>
                      <a:stretch>
                        <a:fillRect/>
                      </a:stretch>
                    </p:blipFill>
                    <p:spPr>
                      <a:xfrm>
                        <a:off x="4499610" y="3303270"/>
                        <a:ext cx="2343150" cy="47434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1115695" y="4141470"/>
          <a:ext cx="3906520" cy="450850"/>
        </p:xfrm>
        <a:graphic>
          <a:graphicData uri="http://schemas.openxmlformats.org/presentationml/2006/ole">
            <mc:AlternateContent xmlns:mc="http://schemas.openxmlformats.org/markup-compatibility/2006">
              <mc:Choice xmlns:v="urn:schemas-microsoft-com:vml" Requires="v">
                <p:oleObj spid="_x0000_s1029" name="" r:id="rId5" imgW="1981200" imgH="228600" progId="Equation.KSEE3">
                  <p:embed/>
                </p:oleObj>
              </mc:Choice>
              <mc:Fallback>
                <p:oleObj name="" r:id="rId5" imgW="1981200" imgH="228600" progId="Equation.KSEE3">
                  <p:embed/>
                  <p:pic>
                    <p:nvPicPr>
                      <p:cNvPr id="0" name="图片 1028"/>
                      <p:cNvPicPr/>
                      <p:nvPr/>
                    </p:nvPicPr>
                    <p:blipFill>
                      <a:blip r:embed="rId6"/>
                      <a:stretch>
                        <a:fillRect/>
                      </a:stretch>
                    </p:blipFill>
                    <p:spPr>
                      <a:xfrm>
                        <a:off x="1115695" y="4141470"/>
                        <a:ext cx="3906520" cy="45085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083935" y="4105275"/>
          <a:ext cx="541655" cy="541655"/>
        </p:xfrm>
        <a:graphic>
          <a:graphicData uri="http://schemas.openxmlformats.org/presentationml/2006/ole">
            <mc:AlternateContent xmlns:mc="http://schemas.openxmlformats.org/markup-compatibility/2006">
              <mc:Choice xmlns:v="urn:schemas-microsoft-com:vml" Requires="v">
                <p:oleObj spid="_x0000_s1030" name="" r:id="rId7" imgW="228600" imgH="228600" progId="Equation.KSEE3">
                  <p:embed/>
                </p:oleObj>
              </mc:Choice>
              <mc:Fallback>
                <p:oleObj name="" r:id="rId7" imgW="228600" imgH="228600" progId="Equation.KSEE3">
                  <p:embed/>
                  <p:pic>
                    <p:nvPicPr>
                      <p:cNvPr id="0" name="图片 1029"/>
                      <p:cNvPicPr/>
                      <p:nvPr/>
                    </p:nvPicPr>
                    <p:blipFill>
                      <a:blip r:embed="rId8"/>
                      <a:stretch>
                        <a:fillRect/>
                      </a:stretch>
                    </p:blipFill>
                    <p:spPr>
                      <a:xfrm>
                        <a:off x="6083935" y="4105275"/>
                        <a:ext cx="541655" cy="54165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8100060" y="4140200"/>
          <a:ext cx="525780" cy="497205"/>
        </p:xfrm>
        <a:graphic>
          <a:graphicData uri="http://schemas.openxmlformats.org/presentationml/2006/ole">
            <mc:AlternateContent xmlns:mc="http://schemas.openxmlformats.org/markup-compatibility/2006">
              <mc:Choice xmlns:v="urn:schemas-microsoft-com:vml" Requires="v">
                <p:oleObj spid="_x0000_s23" name="" r:id="rId9" imgW="228600" imgH="215900" progId="Equation.KSEE3">
                  <p:embed/>
                </p:oleObj>
              </mc:Choice>
              <mc:Fallback>
                <p:oleObj name="" r:id="rId9" imgW="228600" imgH="215900" progId="Equation.KSEE3">
                  <p:embed/>
                  <p:pic>
                    <p:nvPicPr>
                      <p:cNvPr id="0" name="图片 1029"/>
                      <p:cNvPicPr/>
                      <p:nvPr/>
                    </p:nvPicPr>
                    <p:blipFill>
                      <a:blip r:embed="rId10"/>
                      <a:stretch>
                        <a:fillRect/>
                      </a:stretch>
                    </p:blipFill>
                    <p:spPr>
                      <a:xfrm>
                        <a:off x="8100060" y="4140200"/>
                        <a:ext cx="525780" cy="49720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4139565" y="3213100"/>
          <a:ext cx="914400" cy="215900"/>
        </p:xfrm>
        <a:graphic>
          <a:graphicData uri="http://schemas.openxmlformats.org/presentationml/2006/ole">
            <mc:AlternateContent xmlns:mc="http://schemas.openxmlformats.org/markup-compatibility/2006">
              <mc:Choice xmlns:v="urn:schemas-microsoft-com:vml" Requires="v">
                <p:oleObj spid="_x0000_s1031" name="" r:id="rId11" imgW="914400" imgH="215900" progId="Equation.KSEE3">
                  <p:embed/>
                </p:oleObj>
              </mc:Choice>
              <mc:Fallback>
                <p:oleObj name="" r:id="rId11" imgW="914400" imgH="215900" progId="Equation.KSEE3">
                  <p:embed/>
                  <p:pic>
                    <p:nvPicPr>
                      <p:cNvPr id="0" name="图片 1030"/>
                      <p:cNvPicPr/>
                      <p:nvPr/>
                    </p:nvPicPr>
                    <p:blipFill>
                      <a:blip r:embed="rId12"/>
                      <a:stretch>
                        <a:fillRect/>
                      </a:stretch>
                    </p:blipFill>
                    <p:spPr>
                      <a:xfrm>
                        <a:off x="4139565" y="3213100"/>
                        <a:ext cx="914400" cy="215900"/>
                      </a:xfrm>
                      <a:prstGeom prst="rect">
                        <a:avLst/>
                      </a:prstGeom>
                    </p:spPr>
                  </p:pic>
                </p:oleObj>
              </mc:Fallback>
            </mc:AlternateContent>
          </a:graphicData>
        </a:graphic>
      </p:graphicFrame>
      <p:sp>
        <p:nvSpPr>
          <p:cNvPr id="27" name="文本框 26"/>
          <p:cNvSpPr txBox="1"/>
          <p:nvPr/>
        </p:nvSpPr>
        <p:spPr>
          <a:xfrm>
            <a:off x="92710" y="5229225"/>
            <a:ext cx="8957945" cy="953135"/>
          </a:xfrm>
          <a:prstGeom prst="rect">
            <a:avLst/>
          </a:prstGeom>
          <a:noFill/>
        </p:spPr>
        <p:txBody>
          <a:bodyPr wrap="square" rtlCol="0">
            <a:spAutoFit/>
          </a:bodyPr>
          <a:p>
            <a:r>
              <a:rPr lang="en-US" altLang="zh-CN" sz="2400" b="1">
                <a:latin typeface="楷体_GB2312" charset="0"/>
                <a:ea typeface="楷体_GB2312" charset="0"/>
              </a:rPr>
              <a:t>   </a:t>
            </a:r>
            <a:r>
              <a:rPr lang="zh-CN" altLang="en-US" sz="2800" b="1">
                <a:latin typeface="楷体_GB2312" charset="0"/>
                <a:ea typeface="楷体_GB2312" charset="0"/>
              </a:rPr>
              <a:t>若检验的结果是原假设   正确，则</a:t>
            </a:r>
            <a:r>
              <a:rPr lang="zh-CN" altLang="en-US" sz="2800" b="1">
                <a:solidFill>
                  <a:srgbClr val="FF0000"/>
                </a:solidFill>
                <a:latin typeface="楷体_GB2312" charset="0"/>
                <a:ea typeface="楷体_GB2312" charset="0"/>
              </a:rPr>
              <a:t>不拒绝</a:t>
            </a:r>
            <a:r>
              <a:rPr lang="zh-CN" altLang="en-US" sz="2800" b="1">
                <a:latin typeface="楷体_GB2312" charset="0"/>
                <a:ea typeface="楷体_GB2312" charset="0"/>
              </a:rPr>
              <a:t>  ，否则就</a:t>
            </a:r>
            <a:r>
              <a:rPr lang="zh-CN" altLang="en-US" sz="2800" b="1">
                <a:solidFill>
                  <a:srgbClr val="FF0000"/>
                </a:solidFill>
                <a:latin typeface="楷体_GB2312" charset="0"/>
                <a:ea typeface="楷体_GB2312" charset="0"/>
              </a:rPr>
              <a:t>拒绝   而接受</a:t>
            </a:r>
            <a:endParaRPr lang="zh-CN" altLang="en-US" sz="2800" b="1">
              <a:solidFill>
                <a:srgbClr val="FF0000"/>
              </a:solidFill>
              <a:latin typeface="楷体_GB2312" charset="0"/>
              <a:ea typeface="楷体_GB2312" charset="0"/>
            </a:endParaRPr>
          </a:p>
        </p:txBody>
      </p:sp>
      <p:graphicFrame>
        <p:nvGraphicFramePr>
          <p:cNvPr id="28" name="对象 27">
            <a:hlinkClick r:id="" action="ppaction://ole?verb="/>
          </p:cNvPr>
          <p:cNvGraphicFramePr>
            <a:graphicFrameLocks noChangeAspect="1"/>
          </p:cNvGraphicFramePr>
          <p:nvPr/>
        </p:nvGraphicFramePr>
        <p:xfrm>
          <a:off x="7236460" y="5300980"/>
          <a:ext cx="443865" cy="443865"/>
        </p:xfrm>
        <a:graphic>
          <a:graphicData uri="http://schemas.openxmlformats.org/presentationml/2006/ole">
            <mc:AlternateContent xmlns:mc="http://schemas.openxmlformats.org/markup-compatibility/2006">
              <mc:Choice xmlns:v="urn:schemas-microsoft-com:vml" Requires="v">
                <p:oleObj spid="_x0000_s29" name="" r:id="rId13" imgW="228600" imgH="228600" progId="Equation.KSEE3">
                  <p:embed/>
                </p:oleObj>
              </mc:Choice>
              <mc:Fallback>
                <p:oleObj name="" r:id="rId13" imgW="228600" imgH="228600" progId="Equation.KSEE3">
                  <p:embed/>
                  <p:pic>
                    <p:nvPicPr>
                      <p:cNvPr id="0" name="图片 1029"/>
                      <p:cNvPicPr/>
                      <p:nvPr/>
                    </p:nvPicPr>
                    <p:blipFill>
                      <a:blip r:embed="rId8"/>
                      <a:stretch>
                        <a:fillRect/>
                      </a:stretch>
                    </p:blipFill>
                    <p:spPr>
                      <a:xfrm>
                        <a:off x="7236460" y="5300980"/>
                        <a:ext cx="443865" cy="44386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1331595" y="5704840"/>
          <a:ext cx="443865" cy="443865"/>
        </p:xfrm>
        <a:graphic>
          <a:graphicData uri="http://schemas.openxmlformats.org/presentationml/2006/ole">
            <mc:AlternateContent xmlns:mc="http://schemas.openxmlformats.org/markup-compatibility/2006">
              <mc:Choice xmlns:v="urn:schemas-microsoft-com:vml" Requires="v">
                <p:oleObj spid="_x0000_s31" name="" r:id="rId14" imgW="228600" imgH="228600" progId="Equation.KSEE3">
                  <p:embed/>
                </p:oleObj>
              </mc:Choice>
              <mc:Fallback>
                <p:oleObj name="" r:id="rId14" imgW="228600" imgH="228600" progId="Equation.KSEE3">
                  <p:embed/>
                  <p:pic>
                    <p:nvPicPr>
                      <p:cNvPr id="0" name="图片 1029"/>
                      <p:cNvPicPr/>
                      <p:nvPr/>
                    </p:nvPicPr>
                    <p:blipFill>
                      <a:blip r:embed="rId8"/>
                      <a:stretch>
                        <a:fillRect/>
                      </a:stretch>
                    </p:blipFill>
                    <p:spPr>
                      <a:xfrm>
                        <a:off x="1331595" y="5704840"/>
                        <a:ext cx="443865" cy="44386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2915920" y="5716905"/>
          <a:ext cx="456565" cy="431800"/>
        </p:xfrm>
        <a:graphic>
          <a:graphicData uri="http://schemas.openxmlformats.org/presentationml/2006/ole">
            <mc:AlternateContent xmlns:mc="http://schemas.openxmlformats.org/markup-compatibility/2006">
              <mc:Choice xmlns:v="urn:schemas-microsoft-com:vml" Requires="v">
                <p:oleObj spid="_x0000_s33" name="" r:id="rId15" imgW="228600" imgH="215900" progId="Equation.KSEE3">
                  <p:embed/>
                </p:oleObj>
              </mc:Choice>
              <mc:Fallback>
                <p:oleObj name="" r:id="rId15" imgW="228600" imgH="215900" progId="Equation.KSEE3">
                  <p:embed/>
                  <p:pic>
                    <p:nvPicPr>
                      <p:cNvPr id="0" name="图片 1029"/>
                      <p:cNvPicPr/>
                      <p:nvPr/>
                    </p:nvPicPr>
                    <p:blipFill>
                      <a:blip r:embed="rId10"/>
                      <a:stretch>
                        <a:fillRect/>
                      </a:stretch>
                    </p:blipFill>
                    <p:spPr>
                      <a:xfrm>
                        <a:off x="2915920" y="5716905"/>
                        <a:ext cx="456565" cy="431800"/>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4283710" y="5245100"/>
          <a:ext cx="459740" cy="459740"/>
        </p:xfrm>
        <a:graphic>
          <a:graphicData uri="http://schemas.openxmlformats.org/presentationml/2006/ole">
            <mc:AlternateContent xmlns:mc="http://schemas.openxmlformats.org/markup-compatibility/2006">
              <mc:Choice xmlns:v="urn:schemas-microsoft-com:vml" Requires="v">
                <p:oleObj spid="_x0000_s35" name="" r:id="rId16" imgW="228600" imgH="228600" progId="Equation.KSEE3">
                  <p:embed/>
                </p:oleObj>
              </mc:Choice>
              <mc:Fallback>
                <p:oleObj name="" r:id="rId16" imgW="228600" imgH="228600" progId="Equation.KSEE3">
                  <p:embed/>
                  <p:pic>
                    <p:nvPicPr>
                      <p:cNvPr id="0" name="图片 1029"/>
                      <p:cNvPicPr/>
                      <p:nvPr/>
                    </p:nvPicPr>
                    <p:blipFill>
                      <a:blip r:embed="rId8"/>
                      <a:stretch>
                        <a:fillRect/>
                      </a:stretch>
                    </p:blipFill>
                    <p:spPr>
                      <a:xfrm>
                        <a:off x="4283710" y="5245100"/>
                        <a:ext cx="459740" cy="459740"/>
                      </a:xfrm>
                      <a:prstGeom prst="rect">
                        <a:avLst/>
                      </a:prstGeom>
                    </p:spPr>
                  </p:pic>
                </p:oleObj>
              </mc:Fallback>
            </mc:AlternateContent>
          </a:graphicData>
        </a:graphic>
      </p:graphicFrame>
      <p:sp>
        <p:nvSpPr>
          <p:cNvPr id="36" name="文本框 35"/>
          <p:cNvSpPr txBox="1"/>
          <p:nvPr/>
        </p:nvSpPr>
        <p:spPr>
          <a:xfrm>
            <a:off x="683260" y="116840"/>
            <a:ext cx="4206240"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1 </a:t>
            </a:r>
            <a:r>
              <a:rPr lang="zh-CN" altLang="en-US" sz="2800" b="1">
                <a:latin typeface="黑体" panose="02010609060101010101" charset="-122"/>
                <a:ea typeface="黑体" panose="02010609060101010101" charset="-122"/>
              </a:rPr>
              <a:t>引例及</a:t>
            </a:r>
            <a:r>
              <a:rPr lang="zh-CN" altLang="en-US" sz="2800" b="1">
                <a:solidFill>
                  <a:srgbClr val="FF0000"/>
                </a:solidFill>
                <a:latin typeface="黑体" panose="02010609060101010101" charset="-122"/>
                <a:ea typeface="黑体" panose="02010609060101010101" charset="-122"/>
              </a:rPr>
              <a:t>假设检验思路</a:t>
            </a:r>
            <a:endParaRPr lang="zh-CN" altLang="en-US" sz="2800" b="1">
              <a:solidFill>
                <a:srgbClr val="FF0000"/>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animBg="1"/>
      <p:bldP spid="15" grpId="0"/>
      <p:bldP spid="7" grpId="0" animBg="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315" y="0"/>
            <a:ext cx="8997950" cy="19380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zh-CN" altLang="en-US" sz="2400" b="1">
                <a:latin typeface="楷体_GB2312" charset="0"/>
                <a:ea typeface="楷体_GB2312" charset="0"/>
              </a:rPr>
              <a:t>因为这是有关</a:t>
            </a:r>
            <a:r>
              <a:rPr lang="zh-CN" altLang="en-US" sz="2400" b="1">
                <a:solidFill>
                  <a:srgbClr val="FF0000"/>
                </a:solidFill>
                <a:latin typeface="楷体_GB2312" charset="0"/>
                <a:ea typeface="楷体_GB2312" charset="0"/>
              </a:rPr>
              <a:t>总体均值</a:t>
            </a:r>
            <a:r>
              <a:rPr lang="zh-CN" altLang="en-US" sz="2400" b="1">
                <a:latin typeface="楷体_GB2312" charset="0"/>
                <a:ea typeface="楷体_GB2312" charset="0"/>
              </a:rPr>
              <a:t>的假设检验，所以想到能否借助</a:t>
            </a:r>
            <a:r>
              <a:rPr lang="zh-CN" altLang="en-US" sz="2400" b="1">
                <a:solidFill>
                  <a:srgbClr val="FF0000"/>
                </a:solidFill>
                <a:latin typeface="楷体_GB2312" charset="0"/>
                <a:ea typeface="楷体_GB2312" charset="0"/>
              </a:rPr>
              <a:t>样本平均值 </a:t>
            </a:r>
            <a:r>
              <a:rPr lang="zh-CN" altLang="en-US" sz="2400" b="1">
                <a:latin typeface="楷体_GB2312" charset="0"/>
                <a:ea typeface="楷体_GB2312" charset="0"/>
              </a:rPr>
              <a:t> ，因为  是  的无偏估计，如果  正确，那么  与  </a:t>
            </a:r>
            <a:r>
              <a:rPr lang="en-US" altLang="zh-CN" sz="2400" b="1">
                <a:latin typeface="楷体_GB2312" charset="0"/>
                <a:ea typeface="楷体_GB2312" charset="0"/>
              </a:rPr>
              <a:t> </a:t>
            </a:r>
            <a:r>
              <a:rPr lang="zh-CN" altLang="en-US" sz="2400" b="1">
                <a:latin typeface="楷体_GB2312" charset="0"/>
                <a:ea typeface="楷体_GB2312" charset="0"/>
              </a:rPr>
              <a:t>的偏差</a:t>
            </a:r>
            <a:r>
              <a:rPr lang="en-US" altLang="zh-CN" sz="2400" b="1">
                <a:latin typeface="楷体_GB2312" charset="0"/>
                <a:ea typeface="楷体_GB2312" charset="0"/>
              </a:rPr>
              <a:t> </a:t>
            </a:r>
            <a:r>
              <a:rPr lang="zh-CN" altLang="en-US" sz="2400" b="1">
                <a:latin typeface="楷体_GB2312" charset="0"/>
                <a:ea typeface="楷体_GB2312" charset="0"/>
              </a:rPr>
              <a:t>     不应该太大，若      过大，我们就有理由怀疑   的准确性而拒绝   ，认为机器不正常，反之如果</a:t>
            </a:r>
            <a:r>
              <a:rPr lang="en-US" altLang="zh-CN" sz="2400" b="1">
                <a:latin typeface="楷体_GB2312" charset="0"/>
                <a:ea typeface="楷体_GB2312" charset="0"/>
              </a:rPr>
              <a:t> </a:t>
            </a:r>
            <a:r>
              <a:rPr lang="zh-CN" altLang="en-US" sz="2400" b="1">
                <a:latin typeface="楷体_GB2312" charset="0"/>
                <a:ea typeface="楷体_GB2312" charset="0"/>
              </a:rPr>
              <a:t>     不是太大，即是说   与   的差异是随机因素引起的，就不拒绝</a:t>
            </a:r>
            <a:endParaRPr lang="zh-CN" altLang="en-US" sz="2400" b="1">
              <a:latin typeface="楷体_GB2312" charset="0"/>
              <a:ea typeface="楷体_GB2312" charset="0"/>
            </a:endParaRPr>
          </a:p>
        </p:txBody>
      </p:sp>
      <p:graphicFrame>
        <p:nvGraphicFramePr>
          <p:cNvPr id="6" name="对象 5">
            <a:hlinkClick r:id="" action="ppaction://ole?verb="/>
          </p:cNvPr>
          <p:cNvGraphicFramePr>
            <a:graphicFrameLocks noChangeAspect="1"/>
          </p:cNvGraphicFramePr>
          <p:nvPr/>
        </p:nvGraphicFramePr>
        <p:xfrm>
          <a:off x="827405" y="404495"/>
          <a:ext cx="332105" cy="356870"/>
        </p:xfrm>
        <a:graphic>
          <a:graphicData uri="http://schemas.openxmlformats.org/presentationml/2006/ole">
            <mc:AlternateContent xmlns:mc="http://schemas.openxmlformats.org/markup-compatibility/2006">
              <mc:Choice xmlns:v="urn:schemas-microsoft-com:vml" Requires="v">
                <p:oleObj spid="_x0000_s2052" name="" r:id="rId1" imgW="177165" imgH="190500" progId="Equation.KSEE3">
                  <p:embed/>
                </p:oleObj>
              </mc:Choice>
              <mc:Fallback>
                <p:oleObj name="" r:id="rId1" imgW="177165" imgH="190500" progId="Equation.KSEE3">
                  <p:embed/>
                  <p:pic>
                    <p:nvPicPr>
                      <p:cNvPr id="0" name="图片 2051"/>
                      <p:cNvPicPr/>
                      <p:nvPr/>
                    </p:nvPicPr>
                    <p:blipFill>
                      <a:blip r:embed="rId2"/>
                      <a:stretch>
                        <a:fillRect/>
                      </a:stretch>
                    </p:blipFill>
                    <p:spPr>
                      <a:xfrm>
                        <a:off x="827405" y="404495"/>
                        <a:ext cx="332105" cy="35687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23240" y="692468"/>
          <a:ext cx="941070" cy="481965"/>
        </p:xfrm>
        <a:graphic>
          <a:graphicData uri="http://schemas.openxmlformats.org/presentationml/2006/ole">
            <mc:AlternateContent xmlns:mc="http://schemas.openxmlformats.org/markup-compatibility/2006">
              <mc:Choice xmlns:v="urn:schemas-microsoft-com:vml" Requires="v">
                <p:oleObj spid="_x0000_s3" name="" r:id="rId3" imgW="520700" imgH="266700" progId="Equation.KSEE3">
                  <p:embed/>
                </p:oleObj>
              </mc:Choice>
              <mc:Fallback>
                <p:oleObj name="" r:id="rId3" imgW="520700" imgH="266700" progId="Equation.KSEE3">
                  <p:embed/>
                  <p:pic>
                    <p:nvPicPr>
                      <p:cNvPr id="0" name="图片 2051"/>
                      <p:cNvPicPr/>
                      <p:nvPr/>
                    </p:nvPicPr>
                    <p:blipFill>
                      <a:blip r:embed="rId4"/>
                      <a:stretch>
                        <a:fillRect/>
                      </a:stretch>
                    </p:blipFill>
                    <p:spPr>
                      <a:xfrm>
                        <a:off x="523240" y="692468"/>
                        <a:ext cx="941070" cy="4819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7236460" y="404495"/>
          <a:ext cx="346075" cy="372110"/>
        </p:xfrm>
        <a:graphic>
          <a:graphicData uri="http://schemas.openxmlformats.org/presentationml/2006/ole">
            <mc:AlternateContent xmlns:mc="http://schemas.openxmlformats.org/markup-compatibility/2006">
              <mc:Choice xmlns:v="urn:schemas-microsoft-com:vml" Requires="v">
                <p:oleObj spid="_x0000_s9" name="" r:id="rId5" imgW="177165" imgH="190500" progId="Equation.KSEE3">
                  <p:embed/>
                </p:oleObj>
              </mc:Choice>
              <mc:Fallback>
                <p:oleObj name="" r:id="rId5" imgW="177165" imgH="190500" progId="Equation.KSEE3">
                  <p:embed/>
                  <p:pic>
                    <p:nvPicPr>
                      <p:cNvPr id="0" name="图片 2051"/>
                      <p:cNvPicPr/>
                      <p:nvPr/>
                    </p:nvPicPr>
                    <p:blipFill>
                      <a:blip r:embed="rId2"/>
                      <a:stretch>
                        <a:fillRect/>
                      </a:stretch>
                    </p:blipFill>
                    <p:spPr>
                      <a:xfrm>
                        <a:off x="7236460" y="404495"/>
                        <a:ext cx="346075" cy="37211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051050" y="381000"/>
          <a:ext cx="365760" cy="393065"/>
        </p:xfrm>
        <a:graphic>
          <a:graphicData uri="http://schemas.openxmlformats.org/presentationml/2006/ole">
            <mc:AlternateContent xmlns:mc="http://schemas.openxmlformats.org/markup-compatibility/2006">
              <mc:Choice xmlns:v="urn:schemas-microsoft-com:vml" Requires="v">
                <p:oleObj spid="_x0000_s11" name="" r:id="rId6" imgW="177165" imgH="190500" progId="Equation.KSEE3">
                  <p:embed/>
                </p:oleObj>
              </mc:Choice>
              <mc:Fallback>
                <p:oleObj name="" r:id="rId6" imgW="177165" imgH="190500" progId="Equation.KSEE3">
                  <p:embed/>
                  <p:pic>
                    <p:nvPicPr>
                      <p:cNvPr id="0" name="图片 2051"/>
                      <p:cNvPicPr/>
                      <p:nvPr/>
                    </p:nvPicPr>
                    <p:blipFill>
                      <a:blip r:embed="rId2"/>
                      <a:stretch>
                        <a:fillRect/>
                      </a:stretch>
                    </p:blipFill>
                    <p:spPr>
                      <a:xfrm>
                        <a:off x="2051050" y="381000"/>
                        <a:ext cx="365760" cy="39306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627630" y="441325"/>
          <a:ext cx="307975" cy="334645"/>
        </p:xfrm>
        <a:graphic>
          <a:graphicData uri="http://schemas.openxmlformats.org/presentationml/2006/ole">
            <mc:AlternateContent xmlns:mc="http://schemas.openxmlformats.org/markup-compatibility/2006">
              <mc:Choice xmlns:v="urn:schemas-microsoft-com:vml" Requires="v">
                <p:oleObj spid="_x0000_s2053" name="" r:id="rId7" imgW="152400" imgH="165100" progId="Equation.KSEE3">
                  <p:embed/>
                </p:oleObj>
              </mc:Choice>
              <mc:Fallback>
                <p:oleObj name="" r:id="rId7" imgW="152400" imgH="165100" progId="Equation.KSEE3">
                  <p:embed/>
                  <p:pic>
                    <p:nvPicPr>
                      <p:cNvPr id="0" name="图片 2052"/>
                      <p:cNvPicPr/>
                      <p:nvPr/>
                    </p:nvPicPr>
                    <p:blipFill>
                      <a:blip r:embed="rId8"/>
                      <a:stretch>
                        <a:fillRect/>
                      </a:stretch>
                    </p:blipFill>
                    <p:spPr>
                      <a:xfrm>
                        <a:off x="2627630" y="441325"/>
                        <a:ext cx="307975" cy="33464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5363845" y="356870"/>
          <a:ext cx="443865" cy="443865"/>
        </p:xfrm>
        <a:graphic>
          <a:graphicData uri="http://schemas.openxmlformats.org/presentationml/2006/ole">
            <mc:AlternateContent xmlns:mc="http://schemas.openxmlformats.org/markup-compatibility/2006">
              <mc:Choice xmlns:v="urn:schemas-microsoft-com:vml" Requires="v">
                <p:oleObj spid="_x0000_s28" name="" r:id="rId9" imgW="228600" imgH="228600" progId="Equation.KSEE3">
                  <p:embed/>
                </p:oleObj>
              </mc:Choice>
              <mc:Fallback>
                <p:oleObj name="" r:id="rId9" imgW="228600" imgH="228600" progId="Equation.KSEE3">
                  <p:embed/>
                  <p:pic>
                    <p:nvPicPr>
                      <p:cNvPr id="0" name="图片 1029"/>
                      <p:cNvPicPr/>
                      <p:nvPr/>
                    </p:nvPicPr>
                    <p:blipFill>
                      <a:blip r:embed="rId10"/>
                      <a:stretch>
                        <a:fillRect/>
                      </a:stretch>
                    </p:blipFill>
                    <p:spPr>
                      <a:xfrm>
                        <a:off x="5363845" y="356870"/>
                        <a:ext cx="443865" cy="44386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7884160" y="350520"/>
          <a:ext cx="392430" cy="470535"/>
        </p:xfrm>
        <a:graphic>
          <a:graphicData uri="http://schemas.openxmlformats.org/presentationml/2006/ole">
            <mc:AlternateContent xmlns:mc="http://schemas.openxmlformats.org/markup-compatibility/2006">
              <mc:Choice xmlns:v="urn:schemas-microsoft-com:vml" Requires="v">
                <p:oleObj spid="_x0000_s4" name="" r:id="rId11" imgW="190500" imgH="228600" progId="Equation.KSEE3">
                  <p:embed/>
                </p:oleObj>
              </mc:Choice>
              <mc:Fallback>
                <p:oleObj name="" r:id="rId11" imgW="190500" imgH="228600" progId="Equation.KSEE3">
                  <p:embed/>
                  <p:pic>
                    <p:nvPicPr>
                      <p:cNvPr id="0" name="图片 2052"/>
                      <p:cNvPicPr/>
                      <p:nvPr/>
                    </p:nvPicPr>
                    <p:blipFill>
                      <a:blip r:embed="rId12"/>
                      <a:stretch>
                        <a:fillRect/>
                      </a:stretch>
                    </p:blipFill>
                    <p:spPr>
                      <a:xfrm>
                        <a:off x="7884160" y="350520"/>
                        <a:ext cx="392430" cy="47053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3558540" y="692468"/>
          <a:ext cx="941070" cy="481965"/>
        </p:xfrm>
        <a:graphic>
          <a:graphicData uri="http://schemas.openxmlformats.org/presentationml/2006/ole">
            <mc:AlternateContent xmlns:mc="http://schemas.openxmlformats.org/markup-compatibility/2006">
              <mc:Choice xmlns:v="urn:schemas-microsoft-com:vml" Requires="v">
                <p:oleObj spid="_x0000_s15" name="" r:id="rId13" imgW="520700" imgH="266700" progId="Equation.KSEE3">
                  <p:embed/>
                </p:oleObj>
              </mc:Choice>
              <mc:Fallback>
                <p:oleObj name="" r:id="rId13" imgW="520700" imgH="266700" progId="Equation.KSEE3">
                  <p:embed/>
                  <p:pic>
                    <p:nvPicPr>
                      <p:cNvPr id="0" name="图片 2051"/>
                      <p:cNvPicPr/>
                      <p:nvPr/>
                    </p:nvPicPr>
                    <p:blipFill>
                      <a:blip r:embed="rId4"/>
                      <a:stretch>
                        <a:fillRect/>
                      </a:stretch>
                    </p:blipFill>
                    <p:spPr>
                      <a:xfrm>
                        <a:off x="3558540" y="692468"/>
                        <a:ext cx="941070" cy="48196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7858760" y="776605"/>
          <a:ext cx="443865" cy="443865"/>
        </p:xfrm>
        <a:graphic>
          <a:graphicData uri="http://schemas.openxmlformats.org/presentationml/2006/ole">
            <mc:AlternateContent xmlns:mc="http://schemas.openxmlformats.org/markup-compatibility/2006">
              <mc:Choice xmlns:v="urn:schemas-microsoft-com:vml" Requires="v">
                <p:oleObj spid="_x0000_s17" name="" r:id="rId14" imgW="228600" imgH="228600" progId="Equation.KSEE3">
                  <p:embed/>
                </p:oleObj>
              </mc:Choice>
              <mc:Fallback>
                <p:oleObj name="" r:id="rId14" imgW="228600" imgH="228600" progId="Equation.KSEE3">
                  <p:embed/>
                  <p:pic>
                    <p:nvPicPr>
                      <p:cNvPr id="0" name="图片 1029"/>
                      <p:cNvPicPr/>
                      <p:nvPr/>
                    </p:nvPicPr>
                    <p:blipFill>
                      <a:blip r:embed="rId10"/>
                      <a:stretch>
                        <a:fillRect/>
                      </a:stretch>
                    </p:blipFill>
                    <p:spPr>
                      <a:xfrm>
                        <a:off x="7858760" y="776605"/>
                        <a:ext cx="443865" cy="44386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1763395" y="1124585"/>
          <a:ext cx="443865" cy="443865"/>
        </p:xfrm>
        <a:graphic>
          <a:graphicData uri="http://schemas.openxmlformats.org/presentationml/2006/ole">
            <mc:AlternateContent xmlns:mc="http://schemas.openxmlformats.org/markup-compatibility/2006">
              <mc:Choice xmlns:v="urn:schemas-microsoft-com:vml" Requires="v">
                <p:oleObj spid="_x0000_s19" name="" r:id="rId15" imgW="228600" imgH="228600" progId="Equation.KSEE3">
                  <p:embed/>
                </p:oleObj>
              </mc:Choice>
              <mc:Fallback>
                <p:oleObj name="" r:id="rId15" imgW="228600" imgH="228600" progId="Equation.KSEE3">
                  <p:embed/>
                  <p:pic>
                    <p:nvPicPr>
                      <p:cNvPr id="0" name="图片 1029"/>
                      <p:cNvPicPr/>
                      <p:nvPr/>
                    </p:nvPicPr>
                    <p:blipFill>
                      <a:blip r:embed="rId10"/>
                      <a:stretch>
                        <a:fillRect/>
                      </a:stretch>
                    </p:blipFill>
                    <p:spPr>
                      <a:xfrm>
                        <a:off x="1763395" y="1124585"/>
                        <a:ext cx="443865" cy="44386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6193155" y="1086168"/>
          <a:ext cx="941070" cy="481965"/>
        </p:xfrm>
        <a:graphic>
          <a:graphicData uri="http://schemas.openxmlformats.org/presentationml/2006/ole">
            <mc:AlternateContent xmlns:mc="http://schemas.openxmlformats.org/markup-compatibility/2006">
              <mc:Choice xmlns:v="urn:schemas-microsoft-com:vml" Requires="v">
                <p:oleObj spid="_x0000_s21" name="" r:id="rId16" imgW="520700" imgH="266700" progId="Equation.KSEE3">
                  <p:embed/>
                </p:oleObj>
              </mc:Choice>
              <mc:Fallback>
                <p:oleObj name="" r:id="rId16" imgW="520700" imgH="266700" progId="Equation.KSEE3">
                  <p:embed/>
                  <p:pic>
                    <p:nvPicPr>
                      <p:cNvPr id="0" name="图片 2051"/>
                      <p:cNvPicPr/>
                      <p:nvPr/>
                    </p:nvPicPr>
                    <p:blipFill>
                      <a:blip r:embed="rId4"/>
                      <a:stretch>
                        <a:fillRect/>
                      </a:stretch>
                    </p:blipFill>
                    <p:spPr>
                      <a:xfrm>
                        <a:off x="6193155" y="1086168"/>
                        <a:ext cx="941070" cy="48196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827405" y="1484630"/>
          <a:ext cx="360680" cy="387985"/>
        </p:xfrm>
        <a:graphic>
          <a:graphicData uri="http://schemas.openxmlformats.org/presentationml/2006/ole">
            <mc:AlternateContent xmlns:mc="http://schemas.openxmlformats.org/markup-compatibility/2006">
              <mc:Choice xmlns:v="urn:schemas-microsoft-com:vml" Requires="v">
                <p:oleObj spid="_x0000_s23" name="" r:id="rId17" imgW="177165" imgH="190500" progId="Equation.KSEE3">
                  <p:embed/>
                </p:oleObj>
              </mc:Choice>
              <mc:Fallback>
                <p:oleObj name="" r:id="rId17" imgW="177165" imgH="190500" progId="Equation.KSEE3">
                  <p:embed/>
                  <p:pic>
                    <p:nvPicPr>
                      <p:cNvPr id="0" name="图片 2051"/>
                      <p:cNvPicPr/>
                      <p:nvPr/>
                    </p:nvPicPr>
                    <p:blipFill>
                      <a:blip r:embed="rId2"/>
                      <a:stretch>
                        <a:fillRect/>
                      </a:stretch>
                    </p:blipFill>
                    <p:spPr>
                      <a:xfrm>
                        <a:off x="827405" y="1484630"/>
                        <a:ext cx="360680" cy="38798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591310" y="1450975"/>
          <a:ext cx="406400" cy="487045"/>
        </p:xfrm>
        <a:graphic>
          <a:graphicData uri="http://schemas.openxmlformats.org/presentationml/2006/ole">
            <mc:AlternateContent xmlns:mc="http://schemas.openxmlformats.org/markup-compatibility/2006">
              <mc:Choice xmlns:v="urn:schemas-microsoft-com:vml" Requires="v">
                <p:oleObj spid="_x0000_s25" name="" r:id="rId18" imgW="190500" imgH="228600" progId="Equation.KSEE3">
                  <p:embed/>
                </p:oleObj>
              </mc:Choice>
              <mc:Fallback>
                <p:oleObj name="" r:id="rId18" imgW="190500" imgH="228600" progId="Equation.KSEE3">
                  <p:embed/>
                  <p:pic>
                    <p:nvPicPr>
                      <p:cNvPr id="0" name="图片 2052"/>
                      <p:cNvPicPr/>
                      <p:nvPr/>
                    </p:nvPicPr>
                    <p:blipFill>
                      <a:blip r:embed="rId12"/>
                      <a:stretch>
                        <a:fillRect/>
                      </a:stretch>
                    </p:blipFill>
                    <p:spPr>
                      <a:xfrm>
                        <a:off x="1591310" y="1450975"/>
                        <a:ext cx="406400" cy="48704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6948170" y="1476375"/>
          <a:ext cx="443865" cy="443865"/>
        </p:xfrm>
        <a:graphic>
          <a:graphicData uri="http://schemas.openxmlformats.org/presentationml/2006/ole">
            <mc:AlternateContent xmlns:mc="http://schemas.openxmlformats.org/markup-compatibility/2006">
              <mc:Choice xmlns:v="urn:schemas-microsoft-com:vml" Requires="v">
                <p:oleObj spid="_x0000_s29" name="" r:id="rId19" imgW="228600" imgH="228600" progId="Equation.KSEE3">
                  <p:embed/>
                </p:oleObj>
              </mc:Choice>
              <mc:Fallback>
                <p:oleObj name="" r:id="rId19" imgW="228600" imgH="228600" progId="Equation.KSEE3">
                  <p:embed/>
                  <p:pic>
                    <p:nvPicPr>
                      <p:cNvPr id="0" name="图片 1029"/>
                      <p:cNvPicPr/>
                      <p:nvPr/>
                    </p:nvPicPr>
                    <p:blipFill>
                      <a:blip r:embed="rId10"/>
                      <a:stretch>
                        <a:fillRect/>
                      </a:stretch>
                    </p:blipFill>
                    <p:spPr>
                      <a:xfrm>
                        <a:off x="6948170" y="1476375"/>
                        <a:ext cx="443865" cy="443865"/>
                      </a:xfrm>
                      <a:prstGeom prst="rect">
                        <a:avLst/>
                      </a:prstGeom>
                    </p:spPr>
                  </p:pic>
                </p:oleObj>
              </mc:Fallback>
            </mc:AlternateContent>
          </a:graphicData>
        </a:graphic>
      </p:graphicFrame>
      <p:sp>
        <p:nvSpPr>
          <p:cNvPr id="30" name="文本框 29"/>
          <p:cNvSpPr txBox="1"/>
          <p:nvPr/>
        </p:nvSpPr>
        <p:spPr>
          <a:xfrm>
            <a:off x="124460" y="1965325"/>
            <a:ext cx="8894445" cy="1863725"/>
          </a:xfrm>
          <a:prstGeom prst="rect">
            <a:avLst/>
          </a:prstGeom>
          <a:noFill/>
        </p:spPr>
        <p:txBody>
          <a:bodyPr wrap="square" rtlCol="0">
            <a:spAutoFit/>
          </a:bodyPr>
          <a:p>
            <a:pPr>
              <a:lnSpc>
                <a:spcPct val="120000"/>
              </a:lnSpc>
            </a:pPr>
            <a:r>
              <a:rPr lang="en-US" altLang="zh-CN"/>
              <a:t>      </a:t>
            </a:r>
            <a:r>
              <a:rPr lang="zh-CN" altLang="en-US" sz="2400" b="1">
                <a:latin typeface="楷体_GB2312" charset="0"/>
                <a:ea typeface="楷体_GB2312" charset="0"/>
              </a:rPr>
              <a:t>由于   正确时，统计量</a:t>
            </a:r>
            <a:r>
              <a:rPr lang="en-US" altLang="zh-CN" sz="2400" b="1">
                <a:latin typeface="楷体_GB2312" charset="0"/>
                <a:ea typeface="楷体_GB2312" charset="0"/>
              </a:rPr>
              <a:t>    </a:t>
            </a:r>
            <a:r>
              <a:rPr lang="zh-CN" altLang="en-US" sz="2400" b="1">
                <a:latin typeface="楷体_GB2312" charset="0"/>
                <a:ea typeface="楷体_GB2312" charset="0"/>
              </a:rPr>
              <a:t>           ，可以把对</a:t>
            </a:r>
            <a:r>
              <a:rPr lang="en-US" altLang="zh-CN" sz="2400" b="1">
                <a:latin typeface="楷体_GB2312" charset="0"/>
                <a:ea typeface="楷体_GB2312" charset="0"/>
              </a:rPr>
              <a:t> </a:t>
            </a:r>
            <a:r>
              <a:rPr lang="zh-CN" altLang="en-US" sz="2400" b="1">
                <a:latin typeface="楷体_GB2312" charset="0"/>
                <a:ea typeface="楷体_GB2312" charset="0"/>
              </a:rPr>
              <a:t>     的大小衡量归结为对  的大小衡量，称</a:t>
            </a:r>
            <a:r>
              <a:rPr lang="en-US" altLang="zh-CN" sz="2400" b="1">
                <a:latin typeface="楷体_GB2312" charset="0"/>
                <a:ea typeface="楷体_GB2312" charset="0"/>
              </a:rPr>
              <a:t>U</a:t>
            </a:r>
            <a:r>
              <a:rPr lang="zh-CN" altLang="en-US" sz="2400" b="1">
                <a:latin typeface="楷体_GB2312" charset="0"/>
                <a:ea typeface="楷体_GB2312" charset="0"/>
              </a:rPr>
              <a:t>为</a:t>
            </a:r>
            <a:r>
              <a:rPr lang="zh-CN" altLang="en-US" sz="2400" b="1">
                <a:solidFill>
                  <a:srgbClr val="FF0000"/>
                </a:solidFill>
                <a:latin typeface="楷体_GB2312" charset="0"/>
                <a:ea typeface="楷体_GB2312" charset="0"/>
              </a:rPr>
              <a:t>检验统计量</a:t>
            </a:r>
            <a:r>
              <a:rPr lang="zh-CN" altLang="en-US" sz="2400" b="1">
                <a:latin typeface="楷体_GB2312" charset="0"/>
                <a:ea typeface="楷体_GB2312" charset="0"/>
              </a:rPr>
              <a:t>，其方法是：先给定一个小正数  ，使得</a:t>
            </a:r>
            <a:r>
              <a:rPr lang="en-US" altLang="zh-CN" sz="2400" b="1">
                <a:latin typeface="楷体_GB2312" charset="0"/>
                <a:ea typeface="楷体_GB2312" charset="0"/>
              </a:rPr>
              <a:t>  </a:t>
            </a:r>
            <a:r>
              <a:rPr lang="zh-CN" altLang="en-US" sz="2400" b="1">
                <a:latin typeface="楷体_GB2312" charset="0"/>
                <a:ea typeface="楷体_GB2312" charset="0"/>
              </a:rPr>
              <a:t>           ，再计算</a:t>
            </a:r>
            <a:r>
              <a:rPr lang="en-US" altLang="zh-CN" sz="2400" b="1">
                <a:latin typeface="楷体_GB2312" charset="0"/>
                <a:ea typeface="楷体_GB2312" charset="0"/>
              </a:rPr>
              <a:t>U</a:t>
            </a:r>
            <a:r>
              <a:rPr lang="zh-CN" altLang="en-US" sz="2400" b="1">
                <a:latin typeface="楷体_GB2312" charset="0"/>
                <a:ea typeface="楷体_GB2312" charset="0"/>
              </a:rPr>
              <a:t>的观测值</a:t>
            </a:r>
            <a:r>
              <a:rPr lang="en-US" altLang="zh-CN" sz="2400" b="1">
                <a:latin typeface="楷体_GB2312" charset="0"/>
                <a:ea typeface="楷体_GB2312" charset="0"/>
              </a:rPr>
              <a:t>u,</a:t>
            </a:r>
            <a:r>
              <a:rPr lang="zh-CN" altLang="en-US" sz="2400" b="1">
                <a:latin typeface="楷体_GB2312" charset="0"/>
                <a:ea typeface="楷体_GB2312" charset="0"/>
              </a:rPr>
              <a:t>若       ，则拒绝</a:t>
            </a:r>
            <a:r>
              <a:rPr lang="en-US" altLang="zh-CN" sz="2400" b="1">
                <a:latin typeface="楷体_GB2312" charset="0"/>
                <a:ea typeface="楷体_GB2312" charset="0"/>
              </a:rPr>
              <a:t> </a:t>
            </a:r>
            <a:r>
              <a:rPr lang="zh-CN" altLang="en-US" sz="2400" b="1">
                <a:latin typeface="楷体_GB2312" charset="0"/>
                <a:ea typeface="楷体_GB2312" charset="0"/>
              </a:rPr>
              <a:t>  ，否则不拒绝</a:t>
            </a:r>
            <a:r>
              <a:rPr lang="en-US" altLang="zh-CN" sz="2400" b="1">
                <a:latin typeface="楷体_GB2312" charset="0"/>
                <a:ea typeface="楷体_GB2312" charset="0"/>
              </a:rPr>
              <a:t>   .</a:t>
            </a:r>
            <a:endParaRPr lang="en-US" altLang="zh-CN" sz="2400" b="1">
              <a:latin typeface="楷体_GB2312" charset="0"/>
              <a:ea typeface="楷体_GB2312" charset="0"/>
            </a:endParaRPr>
          </a:p>
        </p:txBody>
      </p:sp>
      <p:graphicFrame>
        <p:nvGraphicFramePr>
          <p:cNvPr id="31" name="对象 30">
            <a:hlinkClick r:id="" action="ppaction://ole?verb="/>
          </p:cNvPr>
          <p:cNvGraphicFramePr>
            <a:graphicFrameLocks noChangeAspect="1"/>
          </p:cNvGraphicFramePr>
          <p:nvPr/>
        </p:nvGraphicFramePr>
        <p:xfrm>
          <a:off x="1147445" y="2061210"/>
          <a:ext cx="443865" cy="443865"/>
        </p:xfrm>
        <a:graphic>
          <a:graphicData uri="http://schemas.openxmlformats.org/presentationml/2006/ole">
            <mc:AlternateContent xmlns:mc="http://schemas.openxmlformats.org/markup-compatibility/2006">
              <mc:Choice xmlns:v="urn:schemas-microsoft-com:vml" Requires="v">
                <p:oleObj spid="_x0000_s32" name="" r:id="rId20" imgW="228600" imgH="228600" progId="Equation.KSEE3">
                  <p:embed/>
                </p:oleObj>
              </mc:Choice>
              <mc:Fallback>
                <p:oleObj name="" r:id="rId20" imgW="228600" imgH="228600" progId="Equation.KSEE3">
                  <p:embed/>
                  <p:pic>
                    <p:nvPicPr>
                      <p:cNvPr id="0" name="图片 1029"/>
                      <p:cNvPicPr/>
                      <p:nvPr/>
                    </p:nvPicPr>
                    <p:blipFill>
                      <a:blip r:embed="rId10"/>
                      <a:stretch>
                        <a:fillRect/>
                      </a:stretch>
                    </p:blipFill>
                    <p:spPr>
                      <a:xfrm>
                        <a:off x="1147445" y="2061210"/>
                        <a:ext cx="443865" cy="443865"/>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3738245" y="1889760"/>
          <a:ext cx="2186305" cy="715645"/>
        </p:xfrm>
        <a:graphic>
          <a:graphicData uri="http://schemas.openxmlformats.org/presentationml/2006/ole">
            <mc:AlternateContent xmlns:mc="http://schemas.openxmlformats.org/markup-compatibility/2006">
              <mc:Choice xmlns:v="urn:schemas-microsoft-com:vml" Requires="v">
                <p:oleObj spid="_x0000_s1028" name="" r:id="rId21" imgW="1358900" imgH="444500" progId="Equation.KSEE3">
                  <p:embed/>
                </p:oleObj>
              </mc:Choice>
              <mc:Fallback>
                <p:oleObj name="" r:id="rId21" imgW="1358900" imgH="444500" progId="Equation.KSEE3">
                  <p:embed/>
                  <p:pic>
                    <p:nvPicPr>
                      <p:cNvPr id="0" name="图片 1027"/>
                      <p:cNvPicPr/>
                      <p:nvPr/>
                    </p:nvPicPr>
                    <p:blipFill>
                      <a:blip r:embed="rId22"/>
                      <a:stretch>
                        <a:fillRect/>
                      </a:stretch>
                    </p:blipFill>
                    <p:spPr>
                      <a:xfrm>
                        <a:off x="3738245" y="1889760"/>
                        <a:ext cx="2186305" cy="715645"/>
                      </a:xfrm>
                      <a:prstGeom prst="rect">
                        <a:avLst/>
                      </a:prstGeom>
                      <a:noFill/>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7524750" y="2061210"/>
          <a:ext cx="935355" cy="479425"/>
        </p:xfrm>
        <a:graphic>
          <a:graphicData uri="http://schemas.openxmlformats.org/presentationml/2006/ole">
            <mc:AlternateContent xmlns:mc="http://schemas.openxmlformats.org/markup-compatibility/2006">
              <mc:Choice xmlns:v="urn:schemas-microsoft-com:vml" Requires="v">
                <p:oleObj spid="_x0000_s2054" name="" r:id="rId23" imgW="520700" imgH="266700" progId="Equation.KSEE3">
                  <p:embed/>
                </p:oleObj>
              </mc:Choice>
              <mc:Fallback>
                <p:oleObj name="" r:id="rId23" imgW="520700" imgH="266700" progId="Equation.KSEE3">
                  <p:embed/>
                  <p:pic>
                    <p:nvPicPr>
                      <p:cNvPr id="0" name="图片 2053"/>
                      <p:cNvPicPr/>
                      <p:nvPr/>
                    </p:nvPicPr>
                    <p:blipFill>
                      <a:blip r:embed="rId24"/>
                      <a:stretch>
                        <a:fillRect/>
                      </a:stretch>
                    </p:blipFill>
                    <p:spPr>
                      <a:xfrm>
                        <a:off x="7524750" y="2061210"/>
                        <a:ext cx="935355" cy="47942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2627630" y="2511425"/>
          <a:ext cx="379095" cy="450215"/>
        </p:xfrm>
        <a:graphic>
          <a:graphicData uri="http://schemas.openxmlformats.org/presentationml/2006/ole">
            <mc:AlternateContent xmlns:mc="http://schemas.openxmlformats.org/markup-compatibility/2006">
              <mc:Choice xmlns:v="urn:schemas-microsoft-com:vml" Requires="v">
                <p:oleObj spid="_x0000_s2055" name="" r:id="rId25" imgW="203200" imgH="241300" progId="Equation.KSEE3">
                  <p:embed/>
                </p:oleObj>
              </mc:Choice>
              <mc:Fallback>
                <p:oleObj name="" r:id="rId25" imgW="203200" imgH="241300" progId="Equation.KSEE3">
                  <p:embed/>
                  <p:pic>
                    <p:nvPicPr>
                      <p:cNvPr id="0" name="图片 2054"/>
                      <p:cNvPicPr/>
                      <p:nvPr/>
                    </p:nvPicPr>
                    <p:blipFill>
                      <a:blip r:embed="rId26"/>
                      <a:stretch>
                        <a:fillRect/>
                      </a:stretch>
                    </p:blipFill>
                    <p:spPr>
                      <a:xfrm>
                        <a:off x="2627630" y="2511425"/>
                        <a:ext cx="379095" cy="4502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2672715" y="3021965"/>
          <a:ext cx="334010" cy="306705"/>
        </p:xfrm>
        <a:graphic>
          <a:graphicData uri="http://schemas.openxmlformats.org/presentationml/2006/ole">
            <mc:AlternateContent xmlns:mc="http://schemas.openxmlformats.org/markup-compatibility/2006">
              <mc:Choice xmlns:v="urn:schemas-microsoft-com:vml" Requires="v">
                <p:oleObj spid="_x0000_s2056" name="" r:id="rId27" imgW="152400" imgH="139700" progId="Equation.KSEE3">
                  <p:embed/>
                </p:oleObj>
              </mc:Choice>
              <mc:Fallback>
                <p:oleObj name="" r:id="rId27" imgW="152400" imgH="139700" progId="Equation.KSEE3">
                  <p:embed/>
                  <p:pic>
                    <p:nvPicPr>
                      <p:cNvPr id="0" name="图片 2055"/>
                      <p:cNvPicPr/>
                      <p:nvPr/>
                    </p:nvPicPr>
                    <p:blipFill>
                      <a:blip r:embed="rId28"/>
                      <a:stretch>
                        <a:fillRect/>
                      </a:stretch>
                    </p:blipFill>
                    <p:spPr>
                      <a:xfrm>
                        <a:off x="2672715" y="3021965"/>
                        <a:ext cx="334010" cy="30670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3851910" y="2915920"/>
          <a:ext cx="1959610" cy="553720"/>
        </p:xfrm>
        <a:graphic>
          <a:graphicData uri="http://schemas.openxmlformats.org/presentationml/2006/ole">
            <mc:AlternateContent xmlns:mc="http://schemas.openxmlformats.org/markup-compatibility/2006">
              <mc:Choice xmlns:v="urn:schemas-microsoft-com:vml" Requires="v">
                <p:oleObj spid="_x0000_s2057" name="" r:id="rId29" imgW="1079500" imgH="304800" progId="Equation.KSEE3">
                  <p:embed/>
                </p:oleObj>
              </mc:Choice>
              <mc:Fallback>
                <p:oleObj name="" r:id="rId29" imgW="1079500" imgH="304800" progId="Equation.KSEE3">
                  <p:embed/>
                  <p:pic>
                    <p:nvPicPr>
                      <p:cNvPr id="0" name="图片 2056"/>
                      <p:cNvPicPr/>
                      <p:nvPr/>
                    </p:nvPicPr>
                    <p:blipFill>
                      <a:blip r:embed="rId30"/>
                      <a:stretch>
                        <a:fillRect/>
                      </a:stretch>
                    </p:blipFill>
                    <p:spPr>
                      <a:xfrm>
                        <a:off x="3851910" y="2915920"/>
                        <a:ext cx="1959610" cy="55372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509270" y="3297555"/>
          <a:ext cx="1090930" cy="624205"/>
        </p:xfrm>
        <a:graphic>
          <a:graphicData uri="http://schemas.openxmlformats.org/presentationml/2006/ole">
            <mc:AlternateContent xmlns:mc="http://schemas.openxmlformats.org/markup-compatibility/2006">
              <mc:Choice xmlns:v="urn:schemas-microsoft-com:vml" Requires="v">
                <p:oleObj spid="_x0000_s5" name="" r:id="rId31" imgW="533400" imgH="304800" progId="Equation.KSEE3">
                  <p:embed/>
                </p:oleObj>
              </mc:Choice>
              <mc:Fallback>
                <p:oleObj name="" r:id="rId31" imgW="533400" imgH="304800" progId="Equation.KSEE3">
                  <p:embed/>
                  <p:pic>
                    <p:nvPicPr>
                      <p:cNvPr id="0" name="图片 2056"/>
                      <p:cNvPicPr/>
                      <p:nvPr/>
                    </p:nvPicPr>
                    <p:blipFill>
                      <a:blip r:embed="rId32"/>
                      <a:stretch>
                        <a:fillRect/>
                      </a:stretch>
                    </p:blipFill>
                    <p:spPr>
                      <a:xfrm>
                        <a:off x="509270" y="3297555"/>
                        <a:ext cx="1090930" cy="624205"/>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5148580" y="3357245"/>
          <a:ext cx="443865" cy="443865"/>
        </p:xfrm>
        <a:graphic>
          <a:graphicData uri="http://schemas.openxmlformats.org/presentationml/2006/ole">
            <mc:AlternateContent xmlns:mc="http://schemas.openxmlformats.org/markup-compatibility/2006">
              <mc:Choice xmlns:v="urn:schemas-microsoft-com:vml" Requires="v">
                <p:oleObj spid="_x0000_s40" name="" r:id="rId33" imgW="228600" imgH="228600" progId="Equation.KSEE3">
                  <p:embed/>
                </p:oleObj>
              </mc:Choice>
              <mc:Fallback>
                <p:oleObj name="" r:id="rId33" imgW="228600" imgH="228600" progId="Equation.KSEE3">
                  <p:embed/>
                  <p:pic>
                    <p:nvPicPr>
                      <p:cNvPr id="0" name="图片 1029"/>
                      <p:cNvPicPr/>
                      <p:nvPr/>
                    </p:nvPicPr>
                    <p:blipFill>
                      <a:blip r:embed="rId10"/>
                      <a:stretch>
                        <a:fillRect/>
                      </a:stretch>
                    </p:blipFill>
                    <p:spPr>
                      <a:xfrm>
                        <a:off x="5148580" y="3357245"/>
                        <a:ext cx="443865" cy="443865"/>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844165" y="3357245"/>
          <a:ext cx="443865" cy="443865"/>
        </p:xfrm>
        <a:graphic>
          <a:graphicData uri="http://schemas.openxmlformats.org/presentationml/2006/ole">
            <mc:AlternateContent xmlns:mc="http://schemas.openxmlformats.org/markup-compatibility/2006">
              <mc:Choice xmlns:v="urn:schemas-microsoft-com:vml" Requires="v">
                <p:oleObj spid="_x0000_s42" name="" r:id="rId34" imgW="228600" imgH="228600" progId="Equation.KSEE3">
                  <p:embed/>
                </p:oleObj>
              </mc:Choice>
              <mc:Fallback>
                <p:oleObj name="" r:id="rId34" imgW="228600" imgH="228600" progId="Equation.KSEE3">
                  <p:embed/>
                  <p:pic>
                    <p:nvPicPr>
                      <p:cNvPr id="0" name="图片 1029"/>
                      <p:cNvPicPr/>
                      <p:nvPr/>
                    </p:nvPicPr>
                    <p:blipFill>
                      <a:blip r:embed="rId10"/>
                      <a:stretch>
                        <a:fillRect/>
                      </a:stretch>
                    </p:blipFill>
                    <p:spPr>
                      <a:xfrm>
                        <a:off x="2844165" y="3357245"/>
                        <a:ext cx="443865" cy="443865"/>
                      </a:xfrm>
                      <a:prstGeom prst="rect">
                        <a:avLst/>
                      </a:prstGeom>
                    </p:spPr>
                  </p:pic>
                </p:oleObj>
              </mc:Fallback>
            </mc:AlternateContent>
          </a:graphicData>
        </a:graphic>
      </p:graphicFrame>
      <p:sp>
        <p:nvSpPr>
          <p:cNvPr id="43" name="文本框 42"/>
          <p:cNvSpPr txBox="1"/>
          <p:nvPr/>
        </p:nvSpPr>
        <p:spPr>
          <a:xfrm>
            <a:off x="252095" y="3830320"/>
            <a:ext cx="7058660" cy="457200"/>
          </a:xfrm>
          <a:prstGeom prst="rect">
            <a:avLst/>
          </a:prstGeom>
          <a:solidFill>
            <a:schemeClr val="accent6"/>
          </a:solidFill>
        </p:spPr>
        <p:txBody>
          <a:bodyPr wrap="square" rtlCol="0">
            <a:spAutoFit/>
          </a:bodyPr>
          <a:p>
            <a:r>
              <a:rPr lang="zh-CN" altLang="en-US" sz="2400" b="1">
                <a:latin typeface="黑体" panose="02010609060101010101" charset="-122"/>
                <a:ea typeface="黑体" panose="02010609060101010101" charset="-122"/>
              </a:rPr>
              <a:t>推断理由：小概率事件在一次试验中是不会发生的</a:t>
            </a:r>
            <a:endParaRPr lang="zh-CN" altLang="en-US" sz="2400" b="1">
              <a:latin typeface="黑体" panose="02010609060101010101" charset="-122"/>
              <a:ea typeface="黑体" panose="02010609060101010101" charset="-122"/>
            </a:endParaRPr>
          </a:p>
        </p:txBody>
      </p:sp>
      <p:sp>
        <p:nvSpPr>
          <p:cNvPr id="44" name="文本框 43"/>
          <p:cNvSpPr txBox="1"/>
          <p:nvPr/>
        </p:nvSpPr>
        <p:spPr>
          <a:xfrm>
            <a:off x="36830" y="4316730"/>
            <a:ext cx="9138920" cy="2306320"/>
          </a:xfrm>
          <a:prstGeom prst="rect">
            <a:avLst/>
          </a:prstGeom>
          <a:noFill/>
        </p:spPr>
        <p:txBody>
          <a:bodyPr wrap="square" rtlCol="0">
            <a:spAutoFit/>
          </a:bodyPr>
          <a:p>
            <a:pPr>
              <a:lnSpc>
                <a:spcPct val="120000"/>
              </a:lnSpc>
            </a:pPr>
            <a:r>
              <a:rPr lang="en-US" altLang="zh-CN"/>
              <a:t>       </a:t>
            </a:r>
            <a:r>
              <a:rPr lang="zh-CN" altLang="en-US" sz="2400" b="1">
                <a:latin typeface="楷体_GB2312" charset="0"/>
                <a:ea typeface="楷体_GB2312" charset="0"/>
              </a:rPr>
              <a:t>因为  通常取很小的值，如           ，由            知：事件       是一个小概率事件，若  正确，则在一次试验中，该事件实际上是不会发生的，在引例中。取       ，查表</a:t>
            </a:r>
            <a:r>
              <a:rPr lang="en-US" altLang="zh-CN" sz="2400" b="1">
                <a:latin typeface="楷体_GB2312" charset="0"/>
                <a:ea typeface="楷体_GB2312" charset="0"/>
              </a:rPr>
              <a:t>  </a:t>
            </a:r>
            <a:r>
              <a:rPr lang="zh-CN" altLang="en-US" sz="2400" b="1">
                <a:latin typeface="楷体_GB2312" charset="0"/>
                <a:ea typeface="楷体_GB2312" charset="0"/>
              </a:rPr>
              <a:t>      ，但现抽样结果</a:t>
            </a:r>
            <a:r>
              <a:rPr lang="en-US" altLang="zh-CN" sz="2400" b="1">
                <a:latin typeface="楷体_GB2312" charset="0"/>
                <a:ea typeface="楷体_GB2312" charset="0"/>
              </a:rPr>
              <a:t>     </a:t>
            </a:r>
            <a:r>
              <a:rPr lang="zh-CN" altLang="en-US" sz="2400" b="1">
                <a:latin typeface="楷体_GB2312" charset="0"/>
                <a:ea typeface="楷体_GB2312" charset="0"/>
              </a:rPr>
              <a:t>           ，则  的观测值为 </a:t>
            </a:r>
            <a:r>
              <a:rPr lang="en-US" altLang="zh-CN" sz="2400" b="1">
                <a:latin typeface="楷体_GB2312" charset="0"/>
                <a:ea typeface="楷体_GB2312" charset="0"/>
              </a:rPr>
              <a:t>   </a:t>
            </a:r>
            <a:r>
              <a:rPr lang="zh-CN" altLang="en-US" sz="2400" b="1">
                <a:latin typeface="楷体_GB2312" charset="0"/>
                <a:ea typeface="楷体_GB2312" charset="0"/>
              </a:rPr>
              <a:t>          ，小概率事件        在一次试验中竟然发生了，我们则应该怀疑</a:t>
            </a:r>
            <a:endParaRPr lang="zh-CN" altLang="en-US" sz="2400" b="1">
              <a:latin typeface="楷体_GB2312" charset="0"/>
              <a:ea typeface="楷体_GB2312" charset="0"/>
            </a:endParaRPr>
          </a:p>
        </p:txBody>
      </p:sp>
      <p:graphicFrame>
        <p:nvGraphicFramePr>
          <p:cNvPr id="45" name="对象 44">
            <a:hlinkClick r:id="" action="ppaction://ole?verb="/>
          </p:cNvPr>
          <p:cNvGraphicFramePr>
            <a:graphicFrameLocks noChangeAspect="1"/>
          </p:cNvGraphicFramePr>
          <p:nvPr/>
        </p:nvGraphicFramePr>
        <p:xfrm>
          <a:off x="1115695" y="4437380"/>
          <a:ext cx="334010" cy="306705"/>
        </p:xfrm>
        <a:graphic>
          <a:graphicData uri="http://schemas.openxmlformats.org/presentationml/2006/ole">
            <mc:AlternateContent xmlns:mc="http://schemas.openxmlformats.org/markup-compatibility/2006">
              <mc:Choice xmlns:v="urn:schemas-microsoft-com:vml" Requires="v">
                <p:oleObj spid="_x0000_s46" name="" r:id="rId35" imgW="152400" imgH="139700" progId="Equation.KSEE3">
                  <p:embed/>
                </p:oleObj>
              </mc:Choice>
              <mc:Fallback>
                <p:oleObj name="" r:id="rId35" imgW="152400" imgH="139700" progId="Equation.KSEE3">
                  <p:embed/>
                  <p:pic>
                    <p:nvPicPr>
                      <p:cNvPr id="0" name="图片 2055"/>
                      <p:cNvPicPr/>
                      <p:nvPr/>
                    </p:nvPicPr>
                    <p:blipFill>
                      <a:blip r:embed="rId28"/>
                      <a:stretch>
                        <a:fillRect/>
                      </a:stretch>
                    </p:blipFill>
                    <p:spPr>
                      <a:xfrm>
                        <a:off x="1115695" y="4437380"/>
                        <a:ext cx="334010" cy="306705"/>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4211955" y="4387850"/>
          <a:ext cx="1687195" cy="361315"/>
        </p:xfrm>
        <a:graphic>
          <a:graphicData uri="http://schemas.openxmlformats.org/presentationml/2006/ole">
            <mc:AlternateContent xmlns:mc="http://schemas.openxmlformats.org/markup-compatibility/2006">
              <mc:Choice xmlns:v="urn:schemas-microsoft-com:vml" Requires="v">
                <p:oleObj spid="_x0000_s2058" name="" r:id="rId36" imgW="889000" imgH="190500" progId="Equation.KSEE3">
                  <p:embed/>
                </p:oleObj>
              </mc:Choice>
              <mc:Fallback>
                <p:oleObj name="" r:id="rId36" imgW="889000" imgH="190500" progId="Equation.KSEE3">
                  <p:embed/>
                  <p:pic>
                    <p:nvPicPr>
                      <p:cNvPr id="0" name="图片 2057"/>
                      <p:cNvPicPr/>
                      <p:nvPr/>
                    </p:nvPicPr>
                    <p:blipFill>
                      <a:blip r:embed="rId37"/>
                      <a:stretch>
                        <a:fillRect/>
                      </a:stretch>
                    </p:blipFill>
                    <p:spPr>
                      <a:xfrm>
                        <a:off x="4211955" y="4387850"/>
                        <a:ext cx="1687195" cy="361315"/>
                      </a:xfrm>
                      <a:prstGeom prst="rect">
                        <a:avLst/>
                      </a:prstGeom>
                    </p:spPr>
                  </p:pic>
                </p:oleObj>
              </mc:Fallback>
            </mc:AlternateContent>
          </a:graphicData>
        </a:graphic>
      </p:graphicFrame>
      <p:graphicFrame>
        <p:nvGraphicFramePr>
          <p:cNvPr id="48" name="对象 47">
            <a:hlinkClick r:id="" action="ppaction://ole?verb="/>
          </p:cNvPr>
          <p:cNvGraphicFramePr>
            <a:graphicFrameLocks noChangeAspect="1"/>
          </p:cNvGraphicFramePr>
          <p:nvPr/>
        </p:nvGraphicFramePr>
        <p:xfrm>
          <a:off x="6487795" y="4387850"/>
          <a:ext cx="1844040" cy="521335"/>
        </p:xfrm>
        <a:graphic>
          <a:graphicData uri="http://schemas.openxmlformats.org/presentationml/2006/ole">
            <mc:AlternateContent xmlns:mc="http://schemas.openxmlformats.org/markup-compatibility/2006">
              <mc:Choice xmlns:v="urn:schemas-microsoft-com:vml" Requires="v">
                <p:oleObj spid="_x0000_s49" name="" r:id="rId38" imgW="1079500" imgH="304800" progId="Equation.KSEE3">
                  <p:embed/>
                </p:oleObj>
              </mc:Choice>
              <mc:Fallback>
                <p:oleObj name="" r:id="rId38" imgW="1079500" imgH="304800" progId="Equation.KSEE3">
                  <p:embed/>
                  <p:pic>
                    <p:nvPicPr>
                      <p:cNvPr id="0" name="图片 2056"/>
                      <p:cNvPicPr/>
                      <p:nvPr/>
                    </p:nvPicPr>
                    <p:blipFill>
                      <a:blip r:embed="rId30"/>
                      <a:stretch>
                        <a:fillRect/>
                      </a:stretch>
                    </p:blipFill>
                    <p:spPr>
                      <a:xfrm>
                        <a:off x="6487795" y="4387850"/>
                        <a:ext cx="1844040" cy="521335"/>
                      </a:xfrm>
                      <a:prstGeom prst="rect">
                        <a:avLst/>
                      </a:prstGeom>
                    </p:spPr>
                  </p:pic>
                </p:oleObj>
              </mc:Fallback>
            </mc:AlternateContent>
          </a:graphicData>
        </a:graphic>
      </p:graphicFrame>
      <p:graphicFrame>
        <p:nvGraphicFramePr>
          <p:cNvPr id="50" name="对象 49">
            <a:hlinkClick r:id="" action="ppaction://ole?verb="/>
          </p:cNvPr>
          <p:cNvGraphicFramePr>
            <a:graphicFrameLocks noChangeAspect="1"/>
          </p:cNvGraphicFramePr>
          <p:nvPr/>
        </p:nvGraphicFramePr>
        <p:xfrm>
          <a:off x="715645" y="4761230"/>
          <a:ext cx="1134110" cy="605790"/>
        </p:xfrm>
        <a:graphic>
          <a:graphicData uri="http://schemas.openxmlformats.org/presentationml/2006/ole">
            <mc:AlternateContent xmlns:mc="http://schemas.openxmlformats.org/markup-compatibility/2006">
              <mc:Choice xmlns:v="urn:schemas-microsoft-com:vml" Requires="v">
                <p:oleObj spid="_x0000_s51" name="" r:id="rId39" imgW="571500" imgH="304800" progId="Equation.KSEE3">
                  <p:embed/>
                </p:oleObj>
              </mc:Choice>
              <mc:Fallback>
                <p:oleObj name="" r:id="rId39" imgW="571500" imgH="304800" progId="Equation.KSEE3">
                  <p:embed/>
                  <p:pic>
                    <p:nvPicPr>
                      <p:cNvPr id="0" name="图片 2056"/>
                      <p:cNvPicPr/>
                      <p:nvPr/>
                    </p:nvPicPr>
                    <p:blipFill>
                      <a:blip r:embed="rId40"/>
                      <a:stretch>
                        <a:fillRect/>
                      </a:stretch>
                    </p:blipFill>
                    <p:spPr>
                      <a:xfrm>
                        <a:off x="715645" y="4761230"/>
                        <a:ext cx="1134110" cy="605790"/>
                      </a:xfrm>
                      <a:prstGeom prst="rect">
                        <a:avLst/>
                      </a:prstGeom>
                      <a:noFill/>
                    </p:spPr>
                  </p:pic>
                </p:oleObj>
              </mc:Fallback>
            </mc:AlternateContent>
          </a:graphicData>
        </a:graphic>
      </p:graphicFrame>
      <p:graphicFrame>
        <p:nvGraphicFramePr>
          <p:cNvPr id="52" name="对象 51">
            <a:hlinkClick r:id="" action="ppaction://ole?verb="/>
          </p:cNvPr>
          <p:cNvGraphicFramePr>
            <a:graphicFrameLocks noChangeAspect="1"/>
          </p:cNvGraphicFramePr>
          <p:nvPr/>
        </p:nvGraphicFramePr>
        <p:xfrm>
          <a:off x="4827270" y="4849495"/>
          <a:ext cx="443865" cy="443865"/>
        </p:xfrm>
        <a:graphic>
          <a:graphicData uri="http://schemas.openxmlformats.org/presentationml/2006/ole">
            <mc:AlternateContent xmlns:mc="http://schemas.openxmlformats.org/markup-compatibility/2006">
              <mc:Choice xmlns:v="urn:schemas-microsoft-com:vml" Requires="v">
                <p:oleObj spid="_x0000_s53" name="" r:id="rId41" imgW="228600" imgH="228600" progId="Equation.KSEE3">
                  <p:embed/>
                </p:oleObj>
              </mc:Choice>
              <mc:Fallback>
                <p:oleObj name="" r:id="rId41" imgW="228600" imgH="228600" progId="Equation.KSEE3">
                  <p:embed/>
                  <p:pic>
                    <p:nvPicPr>
                      <p:cNvPr id="0" name="图片 1029"/>
                      <p:cNvPicPr/>
                      <p:nvPr/>
                    </p:nvPicPr>
                    <p:blipFill>
                      <a:blip r:embed="rId10"/>
                      <a:stretch>
                        <a:fillRect/>
                      </a:stretch>
                    </p:blipFill>
                    <p:spPr>
                      <a:xfrm>
                        <a:off x="4827270" y="4849495"/>
                        <a:ext cx="443865" cy="443865"/>
                      </a:xfrm>
                      <a:prstGeom prst="rect">
                        <a:avLst/>
                      </a:prstGeom>
                    </p:spPr>
                  </p:pic>
                </p:oleObj>
              </mc:Fallback>
            </mc:AlternateContent>
          </a:graphicData>
        </a:graphic>
      </p:graphicFrame>
      <p:graphicFrame>
        <p:nvGraphicFramePr>
          <p:cNvPr id="54" name="对象 53">
            <a:hlinkClick r:id="" action="ppaction://ole?verb="/>
          </p:cNvPr>
          <p:cNvGraphicFramePr>
            <a:graphicFrameLocks noChangeAspect="1"/>
          </p:cNvGraphicFramePr>
          <p:nvPr/>
        </p:nvGraphicFramePr>
        <p:xfrm>
          <a:off x="5592128" y="5266373"/>
          <a:ext cx="1122045" cy="347980"/>
        </p:xfrm>
        <a:graphic>
          <a:graphicData uri="http://schemas.openxmlformats.org/presentationml/2006/ole">
            <mc:AlternateContent xmlns:mc="http://schemas.openxmlformats.org/markup-compatibility/2006">
              <mc:Choice xmlns:v="urn:schemas-microsoft-com:vml" Requires="v">
                <p:oleObj spid="_x0000_s55" name="" r:id="rId42" imgW="571500" imgH="177165" progId="Equation.KSEE3">
                  <p:embed/>
                </p:oleObj>
              </mc:Choice>
              <mc:Fallback>
                <p:oleObj name="" r:id="rId42" imgW="571500" imgH="177165" progId="Equation.KSEE3">
                  <p:embed/>
                  <p:pic>
                    <p:nvPicPr>
                      <p:cNvPr id="0" name="图片 2057"/>
                      <p:cNvPicPr/>
                      <p:nvPr/>
                    </p:nvPicPr>
                    <p:blipFill>
                      <a:blip r:embed="rId43"/>
                      <a:stretch>
                        <a:fillRect/>
                      </a:stretch>
                    </p:blipFill>
                    <p:spPr>
                      <a:xfrm>
                        <a:off x="5592128" y="5266373"/>
                        <a:ext cx="1122045" cy="347980"/>
                      </a:xfrm>
                      <a:prstGeom prst="rect">
                        <a:avLst/>
                      </a:prstGeom>
                    </p:spPr>
                  </p:pic>
                </p:oleObj>
              </mc:Fallback>
            </mc:AlternateContent>
          </a:graphicData>
        </a:graphic>
      </p:graphicFrame>
      <p:graphicFrame>
        <p:nvGraphicFramePr>
          <p:cNvPr id="56" name="对象 55">
            <a:hlinkClick r:id="" action="ppaction://ole?verb="/>
          </p:cNvPr>
          <p:cNvGraphicFramePr>
            <a:graphicFrameLocks noChangeAspect="1"/>
          </p:cNvGraphicFramePr>
          <p:nvPr/>
        </p:nvGraphicFramePr>
        <p:xfrm>
          <a:off x="7668260" y="5229225"/>
          <a:ext cx="1266190" cy="549910"/>
        </p:xfrm>
        <a:graphic>
          <a:graphicData uri="http://schemas.openxmlformats.org/presentationml/2006/ole">
            <mc:AlternateContent xmlns:mc="http://schemas.openxmlformats.org/markup-compatibility/2006">
              <mc:Choice xmlns:v="urn:schemas-microsoft-com:vml" Requires="v">
                <p:oleObj spid="_x0000_s2059" name="" r:id="rId44" imgW="673100" imgH="292100" progId="Equation.KSEE3">
                  <p:embed/>
                </p:oleObj>
              </mc:Choice>
              <mc:Fallback>
                <p:oleObj name="" r:id="rId44" imgW="673100" imgH="292100" progId="Equation.KSEE3">
                  <p:embed/>
                  <p:pic>
                    <p:nvPicPr>
                      <p:cNvPr id="0" name="图片 2058"/>
                      <p:cNvPicPr/>
                      <p:nvPr/>
                    </p:nvPicPr>
                    <p:blipFill>
                      <a:blip r:embed="rId45"/>
                      <a:stretch>
                        <a:fillRect/>
                      </a:stretch>
                    </p:blipFill>
                    <p:spPr>
                      <a:xfrm>
                        <a:off x="7668260" y="5229225"/>
                        <a:ext cx="1266190" cy="549910"/>
                      </a:xfrm>
                      <a:prstGeom prst="rect">
                        <a:avLst/>
                      </a:prstGeom>
                    </p:spPr>
                  </p:pic>
                </p:oleObj>
              </mc:Fallback>
            </mc:AlternateContent>
          </a:graphicData>
        </a:graphic>
      </p:graphicFrame>
      <p:graphicFrame>
        <p:nvGraphicFramePr>
          <p:cNvPr id="57" name="对象 56">
            <a:hlinkClick r:id="" action="ppaction://ole?verb="/>
          </p:cNvPr>
          <p:cNvGraphicFramePr>
            <a:graphicFrameLocks noChangeAspect="1"/>
          </p:cNvGraphicFramePr>
          <p:nvPr/>
        </p:nvGraphicFramePr>
        <p:xfrm>
          <a:off x="1997710" y="5683250"/>
          <a:ext cx="2420620" cy="404495"/>
        </p:xfrm>
        <a:graphic>
          <a:graphicData uri="http://schemas.openxmlformats.org/presentationml/2006/ole">
            <mc:AlternateContent xmlns:mc="http://schemas.openxmlformats.org/markup-compatibility/2006">
              <mc:Choice xmlns:v="urn:schemas-microsoft-com:vml" Requires="v">
                <p:oleObj spid="_x0000_s2060" name="" r:id="rId46" imgW="1473200" imgH="228600" progId="Equation.KSEE3">
                  <p:embed/>
                </p:oleObj>
              </mc:Choice>
              <mc:Fallback>
                <p:oleObj name="" r:id="rId46" imgW="1473200" imgH="228600" progId="Equation.KSEE3">
                  <p:embed/>
                  <p:pic>
                    <p:nvPicPr>
                      <p:cNvPr id="0" name="图片 2059"/>
                      <p:cNvPicPr/>
                      <p:nvPr/>
                    </p:nvPicPr>
                    <p:blipFill>
                      <a:blip r:embed="rId47"/>
                      <a:stretch>
                        <a:fillRect/>
                      </a:stretch>
                    </p:blipFill>
                    <p:spPr>
                      <a:xfrm>
                        <a:off x="1997710" y="5683250"/>
                        <a:ext cx="2420620" cy="404495"/>
                      </a:xfrm>
                      <a:prstGeom prst="rect">
                        <a:avLst/>
                      </a:prstGeom>
                    </p:spPr>
                  </p:pic>
                </p:oleObj>
              </mc:Fallback>
            </mc:AlternateContent>
          </a:graphicData>
        </a:graphic>
      </p:graphicFrame>
      <p:graphicFrame>
        <p:nvGraphicFramePr>
          <p:cNvPr id="58" name="对象 57">
            <a:hlinkClick r:id="" action="ppaction://ole?verb="/>
          </p:cNvPr>
          <p:cNvGraphicFramePr>
            <a:graphicFrameLocks noChangeAspect="1"/>
          </p:cNvGraphicFramePr>
          <p:nvPr/>
        </p:nvGraphicFramePr>
        <p:xfrm>
          <a:off x="4984750" y="5683250"/>
          <a:ext cx="379095" cy="450215"/>
        </p:xfrm>
        <a:graphic>
          <a:graphicData uri="http://schemas.openxmlformats.org/presentationml/2006/ole">
            <mc:AlternateContent xmlns:mc="http://schemas.openxmlformats.org/markup-compatibility/2006">
              <mc:Choice xmlns:v="urn:schemas-microsoft-com:vml" Requires="v">
                <p:oleObj spid="_x0000_s59" name="" r:id="rId48" imgW="203200" imgH="241300" progId="Equation.KSEE3">
                  <p:embed/>
                </p:oleObj>
              </mc:Choice>
              <mc:Fallback>
                <p:oleObj name="" r:id="rId48" imgW="203200" imgH="241300" progId="Equation.KSEE3">
                  <p:embed/>
                  <p:pic>
                    <p:nvPicPr>
                      <p:cNvPr id="0" name="图片 2054"/>
                      <p:cNvPicPr/>
                      <p:nvPr/>
                    </p:nvPicPr>
                    <p:blipFill>
                      <a:blip r:embed="rId26"/>
                      <a:stretch>
                        <a:fillRect/>
                      </a:stretch>
                    </p:blipFill>
                    <p:spPr>
                      <a:xfrm>
                        <a:off x="4984750" y="5683250"/>
                        <a:ext cx="379095" cy="450215"/>
                      </a:xfrm>
                      <a:prstGeom prst="rect">
                        <a:avLst/>
                      </a:prstGeom>
                    </p:spPr>
                  </p:pic>
                </p:oleObj>
              </mc:Fallback>
            </mc:AlternateContent>
          </a:graphicData>
        </a:graphic>
      </p:graphicFrame>
      <p:graphicFrame>
        <p:nvGraphicFramePr>
          <p:cNvPr id="60" name="对象 59">
            <a:hlinkClick r:id="" action="ppaction://ole?verb="/>
          </p:cNvPr>
          <p:cNvGraphicFramePr>
            <a:graphicFrameLocks noChangeAspect="1"/>
          </p:cNvGraphicFramePr>
          <p:nvPr/>
        </p:nvGraphicFramePr>
        <p:xfrm>
          <a:off x="6941185" y="5565140"/>
          <a:ext cx="2077720" cy="707390"/>
        </p:xfrm>
        <a:graphic>
          <a:graphicData uri="http://schemas.openxmlformats.org/presentationml/2006/ole">
            <mc:AlternateContent xmlns:mc="http://schemas.openxmlformats.org/markup-compatibility/2006">
              <mc:Choice xmlns:v="urn:schemas-microsoft-com:vml" Requires="v">
                <p:oleObj spid="_x0000_s2061" name="" r:id="rId49" imgW="1346200" imgH="457200" progId="Equation.KSEE3">
                  <p:embed/>
                </p:oleObj>
              </mc:Choice>
              <mc:Fallback>
                <p:oleObj name="" r:id="rId49" imgW="1346200" imgH="457200" progId="Equation.KSEE3">
                  <p:embed/>
                  <p:pic>
                    <p:nvPicPr>
                      <p:cNvPr id="0" name="图片 2060"/>
                      <p:cNvPicPr/>
                      <p:nvPr/>
                    </p:nvPicPr>
                    <p:blipFill>
                      <a:blip r:embed="rId50"/>
                      <a:stretch>
                        <a:fillRect/>
                      </a:stretch>
                    </p:blipFill>
                    <p:spPr>
                      <a:xfrm>
                        <a:off x="6941185" y="5565140"/>
                        <a:ext cx="2077720" cy="707390"/>
                      </a:xfrm>
                      <a:prstGeom prst="rect">
                        <a:avLst/>
                      </a:prstGeom>
                    </p:spPr>
                  </p:pic>
                </p:oleObj>
              </mc:Fallback>
            </mc:AlternateContent>
          </a:graphicData>
        </a:graphic>
      </p:graphicFrame>
      <p:graphicFrame>
        <p:nvGraphicFramePr>
          <p:cNvPr id="61" name="对象 60">
            <a:hlinkClick r:id="" action="ppaction://ole?verb="/>
          </p:cNvPr>
          <p:cNvGraphicFramePr>
            <a:graphicFrameLocks noChangeAspect="1"/>
          </p:cNvGraphicFramePr>
          <p:nvPr/>
        </p:nvGraphicFramePr>
        <p:xfrm>
          <a:off x="1577658" y="6164898"/>
          <a:ext cx="1311910" cy="438150"/>
        </p:xfrm>
        <a:graphic>
          <a:graphicData uri="http://schemas.openxmlformats.org/presentationml/2006/ole">
            <mc:AlternateContent xmlns:mc="http://schemas.openxmlformats.org/markup-compatibility/2006">
              <mc:Choice xmlns:v="urn:schemas-microsoft-com:vml" Requires="v">
                <p:oleObj spid="_x0000_s62" name="" r:id="rId51" imgW="723900" imgH="241300" progId="Equation.KSEE3">
                  <p:embed/>
                </p:oleObj>
              </mc:Choice>
              <mc:Fallback>
                <p:oleObj name="" r:id="rId51" imgW="723900" imgH="241300" progId="Equation.KSEE3">
                  <p:embed/>
                  <p:pic>
                    <p:nvPicPr>
                      <p:cNvPr id="0" name="图片 2056"/>
                      <p:cNvPicPr/>
                      <p:nvPr/>
                    </p:nvPicPr>
                    <p:blipFill>
                      <a:blip r:embed="rId52"/>
                      <a:stretch>
                        <a:fillRect/>
                      </a:stretch>
                    </p:blipFill>
                    <p:spPr>
                      <a:xfrm>
                        <a:off x="1577658" y="6164898"/>
                        <a:ext cx="1311910" cy="438150"/>
                      </a:xfrm>
                      <a:prstGeom prst="rect">
                        <a:avLst/>
                      </a:prstGeom>
                      <a:noFill/>
                    </p:spPr>
                  </p:pic>
                </p:oleObj>
              </mc:Fallback>
            </mc:AlternateContent>
          </a:graphicData>
        </a:graphic>
      </p:graphicFrame>
      <p:graphicFrame>
        <p:nvGraphicFramePr>
          <p:cNvPr id="63" name="对象 62">
            <a:hlinkClick r:id="" action="ppaction://ole?verb="/>
          </p:cNvPr>
          <p:cNvGraphicFramePr>
            <a:graphicFrameLocks noChangeAspect="1"/>
          </p:cNvGraphicFramePr>
          <p:nvPr/>
        </p:nvGraphicFramePr>
        <p:xfrm>
          <a:off x="8700135" y="6149975"/>
          <a:ext cx="443865" cy="443865"/>
        </p:xfrm>
        <a:graphic>
          <a:graphicData uri="http://schemas.openxmlformats.org/presentationml/2006/ole">
            <mc:AlternateContent xmlns:mc="http://schemas.openxmlformats.org/markup-compatibility/2006">
              <mc:Choice xmlns:v="urn:schemas-microsoft-com:vml" Requires="v">
                <p:oleObj spid="_x0000_s64" name="" r:id="rId53" imgW="228600" imgH="228600" progId="Equation.KSEE3">
                  <p:embed/>
                </p:oleObj>
              </mc:Choice>
              <mc:Fallback>
                <p:oleObj name="" r:id="rId53" imgW="228600" imgH="228600" progId="Equation.KSEE3">
                  <p:embed/>
                  <p:pic>
                    <p:nvPicPr>
                      <p:cNvPr id="0" name="图片 1029"/>
                      <p:cNvPicPr/>
                      <p:nvPr/>
                    </p:nvPicPr>
                    <p:blipFill>
                      <a:blip r:embed="rId10"/>
                      <a:stretch>
                        <a:fillRect/>
                      </a:stretch>
                    </p:blipFill>
                    <p:spPr>
                      <a:xfrm>
                        <a:off x="8700135" y="6149975"/>
                        <a:ext cx="443865" cy="443865"/>
                      </a:xfrm>
                      <a:prstGeom prst="rect">
                        <a:avLst/>
                      </a:prstGeom>
                    </p:spPr>
                  </p:pic>
                </p:oleObj>
              </mc:Fallback>
            </mc:AlternateContent>
          </a:graphicData>
        </a:graphic>
      </p:graphicFrame>
      <p:graphicFrame>
        <p:nvGraphicFramePr>
          <p:cNvPr id="65" name="对象 6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62" name="" r:id="rId54" imgW="914400" imgH="215900" progId="Equation.KSEE3">
                  <p:embed/>
                </p:oleObj>
              </mc:Choice>
              <mc:Fallback>
                <p:oleObj name="" r:id="rId54" imgW="914400" imgH="215900" progId="Equation.KSEE3">
                  <p:embed/>
                  <p:pic>
                    <p:nvPicPr>
                      <p:cNvPr id="0" name="图片 2061"/>
                      <p:cNvPicPr/>
                      <p:nvPr/>
                    </p:nvPicPr>
                    <p:blipFill>
                      <a:blip r:embed="rId55"/>
                      <a:stretch>
                        <a:fillRect/>
                      </a:stretch>
                    </p:blipFill>
                    <p:spPr>
                      <a:xfrm>
                        <a:off x="4114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3" grpId="0" animBg="1"/>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5605" y="1628775"/>
            <a:ext cx="6631940" cy="457200"/>
          </a:xfrm>
          <a:prstGeom prst="rect">
            <a:avLst/>
          </a:prstGeom>
          <a:noFill/>
        </p:spPr>
        <p:txBody>
          <a:bodyPr wrap="square" rtlCol="0">
            <a:spAutoFit/>
          </a:bodyPr>
          <a:p>
            <a:r>
              <a:rPr lang="en-US" altLang="zh-CN" sz="2400" b="1">
                <a:latin typeface="黑体" panose="02010609060101010101" charset="-122"/>
                <a:ea typeface="黑体" panose="02010609060101010101" charset="-122"/>
              </a:rPr>
              <a:t>2 </a:t>
            </a:r>
            <a:r>
              <a:rPr lang="zh-CN" altLang="en-US" sz="2400" b="1">
                <a:latin typeface="黑体" panose="02010609060101010101" charset="-122"/>
                <a:ea typeface="黑体" panose="02010609060101010101" charset="-122"/>
              </a:rPr>
              <a:t>假设检验可能产生的</a:t>
            </a:r>
            <a:r>
              <a:rPr lang="zh-CN" altLang="en-US" sz="2400" b="1">
                <a:solidFill>
                  <a:srgbClr val="FF0000"/>
                </a:solidFill>
                <a:latin typeface="黑体" panose="02010609060101010101" charset="-122"/>
                <a:ea typeface="黑体" panose="02010609060101010101" charset="-122"/>
              </a:rPr>
              <a:t>两类错误</a:t>
            </a:r>
            <a:endParaRPr lang="zh-CN" altLang="en-US" sz="2400" b="1">
              <a:solidFill>
                <a:srgbClr val="FF0000"/>
              </a:solidFill>
              <a:latin typeface="黑体" panose="02010609060101010101" charset="-122"/>
              <a:ea typeface="黑体" panose="02010609060101010101" charset="-122"/>
            </a:endParaRPr>
          </a:p>
        </p:txBody>
      </p:sp>
      <p:sp>
        <p:nvSpPr>
          <p:cNvPr id="3" name="文本框 2"/>
          <p:cNvSpPr txBox="1"/>
          <p:nvPr/>
        </p:nvSpPr>
        <p:spPr>
          <a:xfrm>
            <a:off x="107315" y="2204720"/>
            <a:ext cx="8978900" cy="415417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zh-CN" altLang="en-US" sz="2400" b="1">
                <a:latin typeface="楷体_GB2312" charset="0"/>
                <a:ea typeface="楷体_GB2312" charset="0"/>
              </a:rPr>
              <a:t>值得注意的是</a:t>
            </a:r>
            <a:r>
              <a:rPr lang="en-US" altLang="zh-CN" sz="2400" b="1">
                <a:latin typeface="楷体_GB2312" charset="0"/>
                <a:ea typeface="楷体_GB2312" charset="0"/>
              </a:rPr>
              <a:t>:</a:t>
            </a:r>
            <a:r>
              <a:rPr lang="zh-CN" altLang="en-US" sz="2400" b="1">
                <a:latin typeface="楷体_GB2312" charset="0"/>
                <a:ea typeface="楷体_GB2312" charset="0"/>
              </a:rPr>
              <a:t>上述反证法的思想是带有概率性质的。因为我们根据</a:t>
            </a:r>
            <a:r>
              <a:rPr lang="en-US" altLang="zh-CN" sz="2400" b="1">
                <a:latin typeface="楷体_GB2312" charset="0"/>
                <a:ea typeface="楷体_GB2312" charset="0"/>
              </a:rPr>
              <a:t>“</a:t>
            </a:r>
            <a:r>
              <a:rPr lang="zh-CN" altLang="en-US" sz="2400" b="1">
                <a:latin typeface="楷体_GB2312" charset="0"/>
                <a:ea typeface="楷体_GB2312" charset="0"/>
              </a:rPr>
              <a:t>小概率事件在一次实验中不可能发生</a:t>
            </a:r>
            <a:r>
              <a:rPr lang="en-US" altLang="zh-CN" sz="2400" b="1">
                <a:latin typeface="楷体_GB2312" charset="0"/>
                <a:ea typeface="楷体_GB2312" charset="0"/>
              </a:rPr>
              <a:t>”</a:t>
            </a:r>
            <a:r>
              <a:rPr lang="zh-CN" altLang="en-US" sz="2400" b="1">
                <a:latin typeface="楷体_GB2312" charset="0"/>
                <a:ea typeface="楷体_GB2312" charset="0"/>
              </a:rPr>
              <a:t>原则并不等于小概率事件在一次试验中绝对不发生。因此在检验过程中有可能犯两类错误：一种是假设   本身是正确的，而小概率事件发生了，我们否定了   ，这种</a:t>
            </a:r>
            <a:r>
              <a:rPr lang="zh-CN" altLang="en-US" sz="2400" b="1">
                <a:solidFill>
                  <a:srgbClr val="FF0000"/>
                </a:solidFill>
                <a:latin typeface="楷体_GB2312" charset="0"/>
                <a:ea typeface="楷体_GB2312" charset="0"/>
              </a:rPr>
              <a:t>弃真</a:t>
            </a:r>
            <a:r>
              <a:rPr lang="zh-CN" altLang="en-US" sz="2400" b="1">
                <a:latin typeface="楷体_GB2312" charset="0"/>
                <a:ea typeface="楷体_GB2312" charset="0"/>
              </a:rPr>
              <a:t>的错误称为</a:t>
            </a:r>
            <a:r>
              <a:rPr lang="zh-CN" altLang="en-US" sz="2400" b="1">
                <a:solidFill>
                  <a:srgbClr val="FF0000"/>
                </a:solidFill>
                <a:latin typeface="楷体_GB2312" charset="0"/>
                <a:ea typeface="楷体_GB2312" charset="0"/>
              </a:rPr>
              <a:t>第一类错误</a:t>
            </a:r>
            <a:r>
              <a:rPr lang="zh-CN" altLang="en-US" sz="2400" b="1">
                <a:latin typeface="楷体_GB2312" charset="0"/>
                <a:ea typeface="楷体_GB2312" charset="0"/>
              </a:rPr>
              <a:t>（</a:t>
            </a:r>
            <a:r>
              <a:rPr lang="zh-CN" altLang="en-US" sz="2400" b="1">
                <a:solidFill>
                  <a:srgbClr val="FF0000"/>
                </a:solidFill>
                <a:latin typeface="楷体_GB2312" charset="0"/>
                <a:ea typeface="楷体_GB2312" charset="0"/>
              </a:rPr>
              <a:t>弃真错误</a:t>
            </a:r>
            <a:r>
              <a:rPr lang="zh-CN" altLang="en-US" sz="2400" b="1">
                <a:latin typeface="楷体_GB2312" charset="0"/>
                <a:ea typeface="楷体_GB2312" charset="0"/>
              </a:rPr>
              <a:t>），由前面知道， 正是犯第一类错误的概率，所以在否定时，是冒着犯第一类错误风险的。另一方面， 本身不真，结果小概率事件没有发生，就认为   正确，这种以假当真的错误称为</a:t>
            </a:r>
            <a:r>
              <a:rPr lang="zh-CN" altLang="en-US" sz="2400" b="1">
                <a:solidFill>
                  <a:srgbClr val="FF0000"/>
                </a:solidFill>
                <a:latin typeface="楷体_GB2312" charset="0"/>
                <a:ea typeface="楷体_GB2312" charset="0"/>
              </a:rPr>
              <a:t>第二类错误</a:t>
            </a:r>
            <a:r>
              <a:rPr lang="zh-CN" altLang="en-US" sz="2400" b="1">
                <a:latin typeface="楷体_GB2312" charset="0"/>
                <a:ea typeface="楷体_GB2312" charset="0"/>
              </a:rPr>
              <a:t>（</a:t>
            </a:r>
            <a:r>
              <a:rPr lang="zh-CN" altLang="en-US" sz="2400" b="1">
                <a:solidFill>
                  <a:srgbClr val="FF0000"/>
                </a:solidFill>
                <a:latin typeface="楷体_GB2312" charset="0"/>
                <a:ea typeface="楷体_GB2312" charset="0"/>
              </a:rPr>
              <a:t>纳伪错误</a:t>
            </a:r>
            <a:r>
              <a:rPr lang="zh-CN" altLang="en-US" sz="2400" b="1">
                <a:latin typeface="楷体_GB2312" charset="0"/>
                <a:ea typeface="楷体_GB2312" charset="0"/>
              </a:rPr>
              <a:t>）。我们总希望犯两类错误的概率同时小，但往往是不实际的。在假设检验中，往往比较注重研究犯第一类错误的概率  ，故称</a:t>
            </a:r>
            <a:r>
              <a:rPr lang="en-US" altLang="zh-CN" sz="2400" b="1">
                <a:latin typeface="楷体_GB2312" charset="0"/>
                <a:ea typeface="楷体_GB2312" charset="0"/>
              </a:rPr>
              <a:t> </a:t>
            </a:r>
            <a:r>
              <a:rPr lang="zh-CN" altLang="en-US" sz="2400" b="1">
                <a:latin typeface="楷体_GB2312" charset="0"/>
                <a:ea typeface="楷体_GB2312" charset="0"/>
              </a:rPr>
              <a:t> 为检验的显著性水平，   称为置信度</a:t>
            </a:r>
            <a:r>
              <a:rPr lang="en-US" altLang="zh-CN" sz="2400" b="1">
                <a:latin typeface="楷体_GB2312" charset="0"/>
                <a:ea typeface="楷体_GB2312" charset="0"/>
              </a:rPr>
              <a:t>.</a:t>
            </a:r>
            <a:endParaRPr lang="en-US" altLang="zh-CN" sz="2400" b="1">
              <a:latin typeface="楷体_GB2312" charset="0"/>
              <a:ea typeface="楷体_GB2312" charset="0"/>
            </a:endParaRPr>
          </a:p>
        </p:txBody>
      </p:sp>
      <p:graphicFrame>
        <p:nvGraphicFramePr>
          <p:cNvPr id="26" name="对象 25">
            <a:hlinkClick r:id="" action="ppaction://ole?verb="/>
          </p:cNvPr>
          <p:cNvGraphicFramePr>
            <a:graphicFrameLocks noChangeAspect="1"/>
          </p:cNvGraphicFramePr>
          <p:nvPr/>
        </p:nvGraphicFramePr>
        <p:xfrm>
          <a:off x="2051685" y="4797425"/>
          <a:ext cx="443865" cy="443865"/>
        </p:xfrm>
        <a:graphic>
          <a:graphicData uri="http://schemas.openxmlformats.org/presentationml/2006/ole">
            <mc:AlternateContent xmlns:mc="http://schemas.openxmlformats.org/markup-compatibility/2006">
              <mc:Choice xmlns:v="urn:schemas-microsoft-com:vml" Requires="v">
                <p:oleObj spid="_x0000_s29" name="" r:id="rId1" imgW="228600" imgH="228600" progId="Equation.KSEE3">
                  <p:embed/>
                </p:oleObj>
              </mc:Choice>
              <mc:Fallback>
                <p:oleObj name="" r:id="rId1" imgW="228600" imgH="228600" progId="Equation.KSEE3">
                  <p:embed/>
                  <p:pic>
                    <p:nvPicPr>
                      <p:cNvPr id="0" name="图片 1029"/>
                      <p:cNvPicPr/>
                      <p:nvPr/>
                    </p:nvPicPr>
                    <p:blipFill>
                      <a:blip r:embed="rId2"/>
                      <a:stretch>
                        <a:fillRect/>
                      </a:stretch>
                    </p:blipFill>
                    <p:spPr>
                      <a:xfrm>
                        <a:off x="2051685" y="4797425"/>
                        <a:ext cx="443865" cy="44386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283710" y="4437380"/>
          <a:ext cx="443865" cy="443865"/>
        </p:xfrm>
        <a:graphic>
          <a:graphicData uri="http://schemas.openxmlformats.org/presentationml/2006/ole">
            <mc:AlternateContent xmlns:mc="http://schemas.openxmlformats.org/markup-compatibility/2006">
              <mc:Choice xmlns:v="urn:schemas-microsoft-com:vml" Requires="v">
                <p:oleObj spid="_x0000_s5" name="" r:id="rId3" imgW="228600" imgH="228600" progId="Equation.KSEE3">
                  <p:embed/>
                </p:oleObj>
              </mc:Choice>
              <mc:Fallback>
                <p:oleObj name="" r:id="rId3" imgW="228600" imgH="228600" progId="Equation.KSEE3">
                  <p:embed/>
                  <p:pic>
                    <p:nvPicPr>
                      <p:cNvPr id="0" name="图片 1029"/>
                      <p:cNvPicPr/>
                      <p:nvPr/>
                    </p:nvPicPr>
                    <p:blipFill>
                      <a:blip r:embed="rId2"/>
                      <a:stretch>
                        <a:fillRect/>
                      </a:stretch>
                    </p:blipFill>
                    <p:spPr>
                      <a:xfrm>
                        <a:off x="4283710" y="4437380"/>
                        <a:ext cx="443865" cy="44386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403350" y="3717290"/>
          <a:ext cx="443865" cy="443865"/>
        </p:xfrm>
        <a:graphic>
          <a:graphicData uri="http://schemas.openxmlformats.org/presentationml/2006/ole">
            <mc:AlternateContent xmlns:mc="http://schemas.openxmlformats.org/markup-compatibility/2006">
              <mc:Choice xmlns:v="urn:schemas-microsoft-com:vml" Requires="v">
                <p:oleObj spid="_x0000_s7" name="" r:id="rId4" imgW="228600" imgH="228600" progId="Equation.KSEE3">
                  <p:embed/>
                </p:oleObj>
              </mc:Choice>
              <mc:Fallback>
                <p:oleObj name="" r:id="rId4" imgW="228600" imgH="228600" progId="Equation.KSEE3">
                  <p:embed/>
                  <p:pic>
                    <p:nvPicPr>
                      <p:cNvPr id="0" name="图片 1029"/>
                      <p:cNvPicPr/>
                      <p:nvPr/>
                    </p:nvPicPr>
                    <p:blipFill>
                      <a:blip r:embed="rId2"/>
                      <a:stretch>
                        <a:fillRect/>
                      </a:stretch>
                    </p:blipFill>
                    <p:spPr>
                      <a:xfrm>
                        <a:off x="1403350" y="3717290"/>
                        <a:ext cx="443865" cy="4438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987675" y="3284855"/>
          <a:ext cx="443865" cy="443865"/>
        </p:xfrm>
        <a:graphic>
          <a:graphicData uri="http://schemas.openxmlformats.org/presentationml/2006/ole">
            <mc:AlternateContent xmlns:mc="http://schemas.openxmlformats.org/markup-compatibility/2006">
              <mc:Choice xmlns:v="urn:schemas-microsoft-com:vml" Requires="v">
                <p:oleObj spid="_x0000_s9" name="" r:id="rId5" imgW="228600" imgH="228600" progId="Equation.KSEE3">
                  <p:embed/>
                </p:oleObj>
              </mc:Choice>
              <mc:Fallback>
                <p:oleObj name="" r:id="rId5" imgW="228600" imgH="228600" progId="Equation.KSEE3">
                  <p:embed/>
                  <p:pic>
                    <p:nvPicPr>
                      <p:cNvPr id="0" name="图片 1029"/>
                      <p:cNvPicPr/>
                      <p:nvPr/>
                    </p:nvPicPr>
                    <p:blipFill>
                      <a:blip r:embed="rId2"/>
                      <a:stretch>
                        <a:fillRect/>
                      </a:stretch>
                    </p:blipFill>
                    <p:spPr>
                      <a:xfrm>
                        <a:off x="2987675" y="3284855"/>
                        <a:ext cx="443865" cy="44386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1619885" y="4077335"/>
          <a:ext cx="334010" cy="306705"/>
        </p:xfrm>
        <a:graphic>
          <a:graphicData uri="http://schemas.openxmlformats.org/presentationml/2006/ole">
            <mc:AlternateContent xmlns:mc="http://schemas.openxmlformats.org/markup-compatibility/2006">
              <mc:Choice xmlns:v="urn:schemas-microsoft-com:vml" Requires="v">
                <p:oleObj spid="_x0000_s2056" name="" r:id="rId6" imgW="152400" imgH="139700" progId="Equation.KSEE3">
                  <p:embed/>
                </p:oleObj>
              </mc:Choice>
              <mc:Fallback>
                <p:oleObj name="" r:id="rId6" imgW="152400" imgH="139700" progId="Equation.KSEE3">
                  <p:embed/>
                  <p:pic>
                    <p:nvPicPr>
                      <p:cNvPr id="0" name="图片 2055"/>
                      <p:cNvPicPr/>
                      <p:nvPr/>
                    </p:nvPicPr>
                    <p:blipFill>
                      <a:blip r:embed="rId7"/>
                      <a:stretch>
                        <a:fillRect/>
                      </a:stretch>
                    </p:blipFill>
                    <p:spPr>
                      <a:xfrm>
                        <a:off x="1619885" y="4077335"/>
                        <a:ext cx="334010" cy="30670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8460105" y="5589270"/>
          <a:ext cx="334010" cy="306705"/>
        </p:xfrm>
        <a:graphic>
          <a:graphicData uri="http://schemas.openxmlformats.org/presentationml/2006/ole">
            <mc:AlternateContent xmlns:mc="http://schemas.openxmlformats.org/markup-compatibility/2006">
              <mc:Choice xmlns:v="urn:schemas-microsoft-com:vml" Requires="v">
                <p:oleObj spid="_x0000_s11" name="" r:id="rId8" imgW="152400" imgH="139700" progId="Equation.KSEE3">
                  <p:embed/>
                </p:oleObj>
              </mc:Choice>
              <mc:Fallback>
                <p:oleObj name="" r:id="rId8" imgW="152400" imgH="139700" progId="Equation.KSEE3">
                  <p:embed/>
                  <p:pic>
                    <p:nvPicPr>
                      <p:cNvPr id="0" name="图片 2055"/>
                      <p:cNvPicPr/>
                      <p:nvPr/>
                    </p:nvPicPr>
                    <p:blipFill>
                      <a:blip r:embed="rId7"/>
                      <a:stretch>
                        <a:fillRect/>
                      </a:stretch>
                    </p:blipFill>
                    <p:spPr>
                      <a:xfrm>
                        <a:off x="8460105" y="5589270"/>
                        <a:ext cx="334010" cy="30670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827405" y="5918835"/>
          <a:ext cx="334010" cy="306705"/>
        </p:xfrm>
        <a:graphic>
          <a:graphicData uri="http://schemas.openxmlformats.org/presentationml/2006/ole">
            <mc:AlternateContent xmlns:mc="http://schemas.openxmlformats.org/markup-compatibility/2006">
              <mc:Choice xmlns:v="urn:schemas-microsoft-com:vml" Requires="v">
                <p:oleObj spid="_x0000_s13" name="" r:id="rId9" imgW="152400" imgH="139700" progId="Equation.KSEE3">
                  <p:embed/>
                </p:oleObj>
              </mc:Choice>
              <mc:Fallback>
                <p:oleObj name="" r:id="rId9" imgW="152400" imgH="139700" progId="Equation.KSEE3">
                  <p:embed/>
                  <p:pic>
                    <p:nvPicPr>
                      <p:cNvPr id="0" name="图片 2055"/>
                      <p:cNvPicPr/>
                      <p:nvPr/>
                    </p:nvPicPr>
                    <p:blipFill>
                      <a:blip r:embed="rId7"/>
                      <a:stretch>
                        <a:fillRect/>
                      </a:stretch>
                    </p:blipFill>
                    <p:spPr>
                      <a:xfrm>
                        <a:off x="827405" y="5918835"/>
                        <a:ext cx="334010" cy="30670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3923665" y="5877560"/>
          <a:ext cx="779780" cy="389255"/>
        </p:xfrm>
        <a:graphic>
          <a:graphicData uri="http://schemas.openxmlformats.org/presentationml/2006/ole">
            <mc:AlternateContent xmlns:mc="http://schemas.openxmlformats.org/markup-compatibility/2006">
              <mc:Choice xmlns:v="urn:schemas-microsoft-com:vml" Requires="v">
                <p:oleObj spid="_x0000_s15" name="" r:id="rId10" imgW="355600" imgH="177165" progId="Equation.KSEE3">
                  <p:embed/>
                </p:oleObj>
              </mc:Choice>
              <mc:Fallback>
                <p:oleObj name="" r:id="rId10" imgW="355600" imgH="177165" progId="Equation.KSEE3">
                  <p:embed/>
                  <p:pic>
                    <p:nvPicPr>
                      <p:cNvPr id="0" name="图片 2055"/>
                      <p:cNvPicPr/>
                      <p:nvPr/>
                    </p:nvPicPr>
                    <p:blipFill>
                      <a:blip r:embed="rId11"/>
                      <a:stretch>
                        <a:fillRect/>
                      </a:stretch>
                    </p:blipFill>
                    <p:spPr>
                      <a:xfrm>
                        <a:off x="3923665" y="5877560"/>
                        <a:ext cx="779780" cy="389255"/>
                      </a:xfrm>
                      <a:prstGeom prst="rect">
                        <a:avLst/>
                      </a:prstGeom>
                    </p:spPr>
                  </p:pic>
                </p:oleObj>
              </mc:Fallback>
            </mc:AlternateContent>
          </a:graphicData>
        </a:graphic>
      </p:graphicFrame>
      <p:sp>
        <p:nvSpPr>
          <p:cNvPr id="66" name="文本框 65"/>
          <p:cNvSpPr txBox="1"/>
          <p:nvPr/>
        </p:nvSpPr>
        <p:spPr>
          <a:xfrm>
            <a:off x="121920" y="60325"/>
            <a:ext cx="8900160" cy="156845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en-US" altLang="zh-CN" b="1"/>
              <a:t> </a:t>
            </a:r>
            <a:r>
              <a:rPr lang="zh-CN" altLang="en-US" sz="2400" b="1">
                <a:latin typeface="楷体_GB2312" charset="0"/>
                <a:ea typeface="楷体_GB2312" charset="0"/>
              </a:rPr>
              <a:t>这里包含了反证法思想</a:t>
            </a:r>
            <a:r>
              <a:rPr lang="en-US" altLang="zh-CN" sz="2400" b="1">
                <a:latin typeface="楷体_GB2312" charset="0"/>
                <a:ea typeface="楷体_GB2312" charset="0"/>
              </a:rPr>
              <a:t>,</a:t>
            </a:r>
            <a:r>
              <a:rPr lang="zh-CN" altLang="en-US" sz="2400" b="1">
                <a:latin typeface="楷体_GB2312" charset="0"/>
                <a:ea typeface="楷体_GB2312" charset="0"/>
              </a:rPr>
              <a:t>但它与一般反证法是有区别的，因这里仅仅是根据小概率事件的实际推断原理来证，小概率事件在一次试验中不可能发生并不表示小概率事件在一次试验中绝对不发生，所以这里的反正法是带有概率性质的。</a:t>
            </a:r>
            <a:endParaRPr lang="zh-CN" altLang="en-US" sz="2400" b="1">
              <a:latin typeface="楷体_GB2312" charset="0"/>
              <a:ea typeface="楷体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9725" y="63500"/>
            <a:ext cx="3974465" cy="521970"/>
          </a:xfrm>
          <a:prstGeom prst="rect">
            <a:avLst/>
          </a:prstGeom>
          <a:noFill/>
        </p:spPr>
        <p:txBody>
          <a:bodyPr wrap="square" rtlCol="0">
            <a:spAutoFit/>
          </a:bodyPr>
          <a:p>
            <a:r>
              <a:rPr lang="en-US" altLang="zh-CN" sz="2800" b="1">
                <a:solidFill>
                  <a:srgbClr val="FF0000"/>
                </a:solidFill>
                <a:latin typeface="楷体_GB2312" charset="0"/>
                <a:ea typeface="楷体_GB2312" charset="0"/>
              </a:rPr>
              <a:t>3 </a:t>
            </a:r>
            <a:r>
              <a:rPr lang="zh-CN" altLang="zh-CN" sz="2800" b="1">
                <a:solidFill>
                  <a:srgbClr val="FF0000"/>
                </a:solidFill>
                <a:latin typeface="楷体_GB2312" charset="0"/>
                <a:ea typeface="楷体_GB2312" charset="0"/>
              </a:rPr>
              <a:t>假设检验的一般步凑：</a:t>
            </a:r>
            <a:endParaRPr lang="zh-CN" altLang="zh-CN" sz="2800" b="1">
              <a:solidFill>
                <a:srgbClr val="FF0000"/>
              </a:solidFill>
              <a:latin typeface="楷体_GB2312" charset="0"/>
              <a:ea typeface="楷体_GB2312" charset="0"/>
            </a:endParaRPr>
          </a:p>
        </p:txBody>
      </p:sp>
      <p:sp>
        <p:nvSpPr>
          <p:cNvPr id="3" name="文本框 2"/>
          <p:cNvSpPr txBox="1"/>
          <p:nvPr/>
        </p:nvSpPr>
        <p:spPr>
          <a:xfrm>
            <a:off x="467360" y="774065"/>
            <a:ext cx="7682865" cy="52197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）根据实际情况写出原假设    备择假设</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a:t>
            </a:r>
            <a:endParaRPr lang="zh-CN" altLang="en-US" sz="2800" b="1">
              <a:latin typeface="黑体" panose="02010609060101010101" charset="-122"/>
              <a:ea typeface="黑体" panose="02010609060101010101" charset="-122"/>
            </a:endParaRPr>
          </a:p>
        </p:txBody>
      </p:sp>
      <p:sp>
        <p:nvSpPr>
          <p:cNvPr id="4" name="文本框 3"/>
          <p:cNvSpPr txBox="1"/>
          <p:nvPr/>
        </p:nvSpPr>
        <p:spPr>
          <a:xfrm>
            <a:off x="467995" y="1428115"/>
            <a:ext cx="7661910" cy="1383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）在    真实的情况下，根据样本做一个统计量</a:t>
            </a:r>
            <a:r>
              <a:rPr lang="en-US" altLang="zh-CN" sz="2800" b="1">
                <a:latin typeface="黑体" panose="02010609060101010101" charset="-122"/>
                <a:ea typeface="黑体" panose="02010609060101010101" charset="-122"/>
              </a:rPr>
              <a:t>U</a:t>
            </a:r>
            <a:r>
              <a:rPr lang="zh-CN" altLang="en-US" sz="2800" b="1">
                <a:latin typeface="黑体" panose="02010609060101010101" charset="-122"/>
                <a:ea typeface="黑体" panose="02010609060101010101" charset="-122"/>
              </a:rPr>
              <a:t>（尽量利用已知</a:t>
            </a:r>
            <a:r>
              <a:rPr lang="zh-CN" altLang="en-US" sz="2800" b="1">
                <a:latin typeface="楷体_GB2312" charset="0"/>
                <a:ea typeface="楷体_GB2312" charset="0"/>
              </a:rPr>
              <a:t>和假设参数，样本</a:t>
            </a:r>
            <a:r>
              <a:rPr lang="zh-CN" altLang="en-US" sz="2800" b="1">
                <a:latin typeface="黑体" panose="02010609060101010101" charset="-122"/>
                <a:ea typeface="黑体" panose="02010609060101010101" charset="-122"/>
              </a:rPr>
              <a:t>）且它服从已知分布</a:t>
            </a:r>
            <a:r>
              <a:rPr lang="en-US" altLang="zh-CN" sz="2800" b="1">
                <a:latin typeface="黑体" panose="02010609060101010101" charset="-122"/>
                <a:ea typeface="黑体" panose="02010609060101010101" charset="-122"/>
              </a:rPr>
              <a:t>.</a:t>
            </a:r>
            <a:endParaRPr lang="en-US" altLang="zh-CN" sz="2800" b="1">
              <a:latin typeface="黑体" panose="02010609060101010101" charset="-122"/>
              <a:ea typeface="黑体" panose="02010609060101010101" charset="-122"/>
            </a:endParaRPr>
          </a:p>
        </p:txBody>
      </p:sp>
      <p:sp>
        <p:nvSpPr>
          <p:cNvPr id="5" name="文本框 4"/>
          <p:cNvSpPr txBox="1"/>
          <p:nvPr/>
        </p:nvSpPr>
        <p:spPr>
          <a:xfrm>
            <a:off x="481330" y="2997200"/>
            <a:ext cx="7654290" cy="1383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en-US" altLang="zh-CN" sz="2800" b="1">
                <a:latin typeface="黑体" panose="02010609060101010101" charset="-122"/>
                <a:ea typeface="黑体" panose="02010609060101010101" charset="-122"/>
              </a:rPr>
              <a:t>3</a:t>
            </a:r>
            <a:r>
              <a:rPr lang="zh-CN" altLang="en-US" sz="2800" b="1">
                <a:latin typeface="黑体" panose="02010609060101010101" charset="-122"/>
                <a:ea typeface="黑体" panose="02010609060101010101" charset="-122"/>
              </a:rPr>
              <a:t>）在上述基础上查表，对小正数       （事先给定）找出分位点，造一个小概率事件</a:t>
            </a:r>
            <a:endParaRPr lang="zh-CN" altLang="en-US" sz="2800" b="1">
              <a:latin typeface="黑体" panose="02010609060101010101" charset="-122"/>
              <a:ea typeface="黑体" panose="02010609060101010101" charset="-122"/>
            </a:endParaRPr>
          </a:p>
          <a:p>
            <a:r>
              <a:rPr lang="zh-CN" altLang="en-US" sz="2800" b="1">
                <a:latin typeface="黑体" panose="02010609060101010101" charset="-122"/>
                <a:ea typeface="黑体" panose="02010609060101010101" charset="-122"/>
              </a:rPr>
              <a:t>     </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使</a:t>
            </a:r>
            <a:endParaRPr lang="zh-CN" altLang="en-US" sz="2800" b="1">
              <a:latin typeface="黑体" panose="02010609060101010101" charset="-122"/>
              <a:ea typeface="黑体" panose="02010609060101010101" charset="-122"/>
            </a:endParaRPr>
          </a:p>
        </p:txBody>
      </p:sp>
      <p:graphicFrame>
        <p:nvGraphicFramePr>
          <p:cNvPr id="6" name="对象 5">
            <a:hlinkClick r:id="" action="ppaction://ole?verb="/>
          </p:cNvPr>
          <p:cNvGraphicFramePr>
            <a:graphicFrameLocks noChangeAspect="1"/>
          </p:cNvGraphicFramePr>
          <p:nvPr/>
        </p:nvGraphicFramePr>
        <p:xfrm>
          <a:off x="7164070" y="824865"/>
          <a:ext cx="443865" cy="419735"/>
        </p:xfrm>
        <a:graphic>
          <a:graphicData uri="http://schemas.openxmlformats.org/presentationml/2006/ole">
            <mc:AlternateContent xmlns:mc="http://schemas.openxmlformats.org/markup-compatibility/2006">
              <mc:Choice xmlns:v="urn:schemas-microsoft-com:vml" Requires="v">
                <p:oleObj spid="_x0000_s7" name="" r:id="rId1" imgW="228600" imgH="215900" progId="Equation.KSEE3">
                  <p:embed/>
                </p:oleObj>
              </mc:Choice>
              <mc:Fallback>
                <p:oleObj name="" r:id="rId1" imgW="228600" imgH="215900" progId="Equation.KSEE3">
                  <p:embed/>
                  <p:pic>
                    <p:nvPicPr>
                      <p:cNvPr id="0" name="图片 1029"/>
                      <p:cNvPicPr/>
                      <p:nvPr/>
                    </p:nvPicPr>
                    <p:blipFill>
                      <a:blip r:embed="rId2"/>
                      <a:stretch>
                        <a:fillRect/>
                      </a:stretch>
                    </p:blipFill>
                    <p:spPr>
                      <a:xfrm>
                        <a:off x="7164070" y="824865"/>
                        <a:ext cx="443865" cy="41973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076190" y="836930"/>
          <a:ext cx="443865" cy="443865"/>
        </p:xfrm>
        <a:graphic>
          <a:graphicData uri="http://schemas.openxmlformats.org/presentationml/2006/ole">
            <mc:AlternateContent xmlns:mc="http://schemas.openxmlformats.org/markup-compatibility/2006">
              <mc:Choice xmlns:v="urn:schemas-microsoft-com:vml" Requires="v">
                <p:oleObj spid="_x0000_s9" name="" r:id="rId3" imgW="228600" imgH="228600" progId="Equation.KSEE3">
                  <p:embed/>
                </p:oleObj>
              </mc:Choice>
              <mc:Fallback>
                <p:oleObj name="" r:id="rId3" imgW="228600" imgH="228600" progId="Equation.KSEE3">
                  <p:embed/>
                  <p:pic>
                    <p:nvPicPr>
                      <p:cNvPr id="0" name="图片 1029"/>
                      <p:cNvPicPr/>
                      <p:nvPr/>
                    </p:nvPicPr>
                    <p:blipFill>
                      <a:blip r:embed="rId4"/>
                      <a:stretch>
                        <a:fillRect/>
                      </a:stretch>
                    </p:blipFill>
                    <p:spPr>
                      <a:xfrm>
                        <a:off x="5076190" y="836930"/>
                        <a:ext cx="443865" cy="44386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907540" y="1484630"/>
          <a:ext cx="443865" cy="443865"/>
        </p:xfrm>
        <a:graphic>
          <a:graphicData uri="http://schemas.openxmlformats.org/presentationml/2006/ole">
            <mc:AlternateContent xmlns:mc="http://schemas.openxmlformats.org/markup-compatibility/2006">
              <mc:Choice xmlns:v="urn:schemas-microsoft-com:vml" Requires="v">
                <p:oleObj spid="_x0000_s11" name="" r:id="rId5" imgW="228600" imgH="228600" progId="Equation.KSEE3">
                  <p:embed/>
                </p:oleObj>
              </mc:Choice>
              <mc:Fallback>
                <p:oleObj name="" r:id="rId5" imgW="228600" imgH="228600" progId="Equation.KSEE3">
                  <p:embed/>
                  <p:pic>
                    <p:nvPicPr>
                      <p:cNvPr id="0" name="图片 1029"/>
                      <p:cNvPicPr/>
                      <p:nvPr/>
                    </p:nvPicPr>
                    <p:blipFill>
                      <a:blip r:embed="rId4"/>
                      <a:stretch>
                        <a:fillRect/>
                      </a:stretch>
                    </p:blipFill>
                    <p:spPr>
                      <a:xfrm>
                        <a:off x="1907540" y="1484630"/>
                        <a:ext cx="443865" cy="44386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6287770" y="2997200"/>
          <a:ext cx="1320165" cy="459740"/>
        </p:xfrm>
        <a:graphic>
          <a:graphicData uri="http://schemas.openxmlformats.org/presentationml/2006/ole">
            <mc:AlternateContent xmlns:mc="http://schemas.openxmlformats.org/markup-compatibility/2006">
              <mc:Choice xmlns:v="urn:schemas-microsoft-com:vml" Requires="v">
                <p:oleObj spid="_x0000_s1025" name="" r:id="rId6" imgW="584200" imgH="203200" progId="Equation.KSEE3">
                  <p:embed/>
                </p:oleObj>
              </mc:Choice>
              <mc:Fallback>
                <p:oleObj name="" r:id="rId6" imgW="584200" imgH="203200" progId="Equation.KSEE3">
                  <p:embed/>
                  <p:pic>
                    <p:nvPicPr>
                      <p:cNvPr id="0" name="图片 1024"/>
                      <p:cNvPicPr/>
                      <p:nvPr/>
                    </p:nvPicPr>
                    <p:blipFill>
                      <a:blip r:embed="rId7"/>
                      <a:stretch>
                        <a:fillRect/>
                      </a:stretch>
                    </p:blipFill>
                    <p:spPr>
                      <a:xfrm>
                        <a:off x="6287770" y="2997200"/>
                        <a:ext cx="1320165" cy="45974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827405" y="3933190"/>
          <a:ext cx="998220" cy="410210"/>
        </p:xfrm>
        <a:graphic>
          <a:graphicData uri="http://schemas.openxmlformats.org/presentationml/2006/ole">
            <mc:AlternateContent xmlns:mc="http://schemas.openxmlformats.org/markup-compatibility/2006">
              <mc:Choice xmlns:v="urn:schemas-microsoft-com:vml" Requires="v">
                <p:oleObj spid="_x0000_s1026" name="" r:id="rId8" imgW="431800" imgH="177165" progId="Equation.KSEE3">
                  <p:embed/>
                </p:oleObj>
              </mc:Choice>
              <mc:Fallback>
                <p:oleObj name="" r:id="rId8" imgW="431800" imgH="177165" progId="Equation.KSEE3">
                  <p:embed/>
                  <p:pic>
                    <p:nvPicPr>
                      <p:cNvPr id="0" name="图片 1025"/>
                      <p:cNvPicPr/>
                      <p:nvPr/>
                    </p:nvPicPr>
                    <p:blipFill>
                      <a:blip r:embed="rId9"/>
                      <a:stretch>
                        <a:fillRect/>
                      </a:stretch>
                    </p:blipFill>
                    <p:spPr>
                      <a:xfrm>
                        <a:off x="827405" y="3933190"/>
                        <a:ext cx="998220" cy="41021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258060" y="3884295"/>
          <a:ext cx="2531745" cy="556895"/>
        </p:xfrm>
        <a:graphic>
          <a:graphicData uri="http://schemas.openxmlformats.org/presentationml/2006/ole">
            <mc:AlternateContent xmlns:mc="http://schemas.openxmlformats.org/markup-compatibility/2006">
              <mc:Choice xmlns:v="urn:schemas-microsoft-com:vml" Requires="v">
                <p:oleObj spid="_x0000_s1027" name="" r:id="rId10" imgW="1155700" imgH="254000" progId="Equation.KSEE3">
                  <p:embed/>
                </p:oleObj>
              </mc:Choice>
              <mc:Fallback>
                <p:oleObj name="" r:id="rId10" imgW="1155700" imgH="254000" progId="Equation.KSEE3">
                  <p:embed/>
                  <p:pic>
                    <p:nvPicPr>
                      <p:cNvPr id="0" name="图片 1026"/>
                      <p:cNvPicPr/>
                      <p:nvPr/>
                    </p:nvPicPr>
                    <p:blipFill>
                      <a:blip r:embed="rId11"/>
                      <a:stretch>
                        <a:fillRect/>
                      </a:stretch>
                    </p:blipFill>
                    <p:spPr>
                      <a:xfrm>
                        <a:off x="2258060" y="3884295"/>
                        <a:ext cx="2531745" cy="556895"/>
                      </a:xfrm>
                      <a:prstGeom prst="rect">
                        <a:avLst/>
                      </a:prstGeom>
                    </p:spPr>
                  </p:pic>
                </p:oleObj>
              </mc:Fallback>
            </mc:AlternateContent>
          </a:graphicData>
        </a:graphic>
      </p:graphicFrame>
      <p:sp>
        <p:nvSpPr>
          <p:cNvPr id="15" name="文本框 14"/>
          <p:cNvSpPr txBox="1"/>
          <p:nvPr/>
        </p:nvSpPr>
        <p:spPr>
          <a:xfrm>
            <a:off x="437515" y="4653280"/>
            <a:ext cx="7712710" cy="1383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en-US" altLang="zh-CN" sz="2800" b="1">
                <a:latin typeface="黑体" panose="02010609060101010101" charset="-122"/>
                <a:ea typeface="黑体" panose="02010609060101010101" charset="-122"/>
              </a:rPr>
              <a:t>4</a:t>
            </a:r>
            <a:r>
              <a:rPr lang="zh-CN" altLang="en-US" sz="2800" b="1">
                <a:latin typeface="黑体" panose="02010609060101010101" charset="-122"/>
                <a:ea typeface="黑体" panose="02010609060101010101" charset="-122"/>
              </a:rPr>
              <a:t>）代入样本值，计算</a:t>
            </a:r>
            <a:r>
              <a:rPr lang="en-US" altLang="zh-CN" sz="2800" b="1">
                <a:latin typeface="黑体" panose="02010609060101010101" charset="-122"/>
                <a:ea typeface="黑体" panose="02010609060101010101" charset="-122"/>
              </a:rPr>
              <a:t>U</a:t>
            </a:r>
            <a:r>
              <a:rPr lang="zh-CN" altLang="en-US" sz="2800" b="1">
                <a:latin typeface="黑体" panose="02010609060101010101" charset="-122"/>
                <a:ea typeface="黑体" panose="02010609060101010101" charset="-122"/>
              </a:rPr>
              <a:t>的取值，若     ，则小概率事件发生了，则认为    不是小概率事件，则拒绝   而接受  ，否则不拒绝</a:t>
            </a:r>
            <a:endParaRPr lang="zh-CN" altLang="en-US" sz="2800" b="1">
              <a:latin typeface="黑体" panose="02010609060101010101" charset="-122"/>
              <a:ea typeface="黑体" panose="02010609060101010101" charset="-122"/>
            </a:endParaRPr>
          </a:p>
        </p:txBody>
      </p:sp>
      <p:graphicFrame>
        <p:nvGraphicFramePr>
          <p:cNvPr id="16" name="对象 15">
            <a:hlinkClick r:id="" action="ppaction://ole?verb="/>
          </p:cNvPr>
          <p:cNvGraphicFramePr>
            <a:graphicFrameLocks noChangeAspect="1"/>
          </p:cNvGraphicFramePr>
          <p:nvPr/>
        </p:nvGraphicFramePr>
        <p:xfrm>
          <a:off x="6299835" y="4725035"/>
          <a:ext cx="865505" cy="355600"/>
        </p:xfrm>
        <a:graphic>
          <a:graphicData uri="http://schemas.openxmlformats.org/presentationml/2006/ole">
            <mc:AlternateContent xmlns:mc="http://schemas.openxmlformats.org/markup-compatibility/2006">
              <mc:Choice xmlns:v="urn:schemas-microsoft-com:vml" Requires="v">
                <p:oleObj spid="_x0000_s17" name="" r:id="rId12" imgW="431800" imgH="177165" progId="Equation.KSEE3">
                  <p:embed/>
                </p:oleObj>
              </mc:Choice>
              <mc:Fallback>
                <p:oleObj name="" r:id="rId12" imgW="431800" imgH="177165" progId="Equation.KSEE3">
                  <p:embed/>
                  <p:pic>
                    <p:nvPicPr>
                      <p:cNvPr id="0" name="图片 1025"/>
                      <p:cNvPicPr/>
                      <p:nvPr/>
                    </p:nvPicPr>
                    <p:blipFill>
                      <a:blip r:embed="rId13"/>
                      <a:stretch>
                        <a:fillRect/>
                      </a:stretch>
                    </p:blipFill>
                    <p:spPr>
                      <a:xfrm>
                        <a:off x="6299835" y="4725035"/>
                        <a:ext cx="865505" cy="3556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4789805" y="5179695"/>
          <a:ext cx="807085" cy="331470"/>
        </p:xfrm>
        <a:graphic>
          <a:graphicData uri="http://schemas.openxmlformats.org/presentationml/2006/ole">
            <mc:AlternateContent xmlns:mc="http://schemas.openxmlformats.org/markup-compatibility/2006">
              <mc:Choice xmlns:v="urn:schemas-microsoft-com:vml" Requires="v">
                <p:oleObj spid="_x0000_s19" name="" r:id="rId14" imgW="431800" imgH="177165" progId="Equation.KSEE3">
                  <p:embed/>
                </p:oleObj>
              </mc:Choice>
              <mc:Fallback>
                <p:oleObj name="" r:id="rId14" imgW="431800" imgH="177165" progId="Equation.KSEE3">
                  <p:embed/>
                  <p:pic>
                    <p:nvPicPr>
                      <p:cNvPr id="0" name="图片 1025"/>
                      <p:cNvPicPr/>
                      <p:nvPr/>
                    </p:nvPicPr>
                    <p:blipFill>
                      <a:blip r:embed="rId9"/>
                      <a:stretch>
                        <a:fillRect/>
                      </a:stretch>
                    </p:blipFill>
                    <p:spPr>
                      <a:xfrm>
                        <a:off x="4789805" y="5179695"/>
                        <a:ext cx="807085" cy="33147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5795645" y="5521960"/>
          <a:ext cx="443865" cy="443865"/>
        </p:xfrm>
        <a:graphic>
          <a:graphicData uri="http://schemas.openxmlformats.org/presentationml/2006/ole">
            <mc:AlternateContent xmlns:mc="http://schemas.openxmlformats.org/markup-compatibility/2006">
              <mc:Choice xmlns:v="urn:schemas-microsoft-com:vml" Requires="v">
                <p:oleObj spid="_x0000_s21" name="" r:id="rId15" imgW="228600" imgH="228600" progId="Equation.KSEE3">
                  <p:embed/>
                </p:oleObj>
              </mc:Choice>
              <mc:Fallback>
                <p:oleObj name="" r:id="rId15" imgW="228600" imgH="228600" progId="Equation.KSEE3">
                  <p:embed/>
                  <p:pic>
                    <p:nvPicPr>
                      <p:cNvPr id="0" name="图片 1029"/>
                      <p:cNvPicPr/>
                      <p:nvPr/>
                    </p:nvPicPr>
                    <p:blipFill>
                      <a:blip r:embed="rId4"/>
                      <a:stretch>
                        <a:fillRect/>
                      </a:stretch>
                    </p:blipFill>
                    <p:spPr>
                      <a:xfrm>
                        <a:off x="5795645" y="5521960"/>
                        <a:ext cx="443865" cy="44386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1619885" y="5542280"/>
          <a:ext cx="443865" cy="443865"/>
        </p:xfrm>
        <a:graphic>
          <a:graphicData uri="http://schemas.openxmlformats.org/presentationml/2006/ole">
            <mc:AlternateContent xmlns:mc="http://schemas.openxmlformats.org/markup-compatibility/2006">
              <mc:Choice xmlns:v="urn:schemas-microsoft-com:vml" Requires="v">
                <p:oleObj spid="_x0000_s23" name="" r:id="rId16" imgW="228600" imgH="228600" progId="Equation.KSEE3">
                  <p:embed/>
                </p:oleObj>
              </mc:Choice>
              <mc:Fallback>
                <p:oleObj name="" r:id="rId16" imgW="228600" imgH="228600" progId="Equation.KSEE3">
                  <p:embed/>
                  <p:pic>
                    <p:nvPicPr>
                      <p:cNvPr id="0" name="图片 1029"/>
                      <p:cNvPicPr/>
                      <p:nvPr/>
                    </p:nvPicPr>
                    <p:blipFill>
                      <a:blip r:embed="rId4"/>
                      <a:stretch>
                        <a:fillRect/>
                      </a:stretch>
                    </p:blipFill>
                    <p:spPr>
                      <a:xfrm>
                        <a:off x="1619885" y="5542280"/>
                        <a:ext cx="443865" cy="44386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203575" y="5567680"/>
          <a:ext cx="443865" cy="419735"/>
        </p:xfrm>
        <a:graphic>
          <a:graphicData uri="http://schemas.openxmlformats.org/presentationml/2006/ole">
            <mc:AlternateContent xmlns:mc="http://schemas.openxmlformats.org/markup-compatibility/2006">
              <mc:Choice xmlns:v="urn:schemas-microsoft-com:vml" Requires="v">
                <p:oleObj spid="_x0000_s25" name="" r:id="rId17" imgW="228600" imgH="215900" progId="Equation.KSEE3">
                  <p:embed/>
                </p:oleObj>
              </mc:Choice>
              <mc:Fallback>
                <p:oleObj name="" r:id="rId17" imgW="228600" imgH="215900" progId="Equation.KSEE3">
                  <p:embed/>
                  <p:pic>
                    <p:nvPicPr>
                      <p:cNvPr id="0" name="图片 1029"/>
                      <p:cNvPicPr/>
                      <p:nvPr/>
                    </p:nvPicPr>
                    <p:blipFill>
                      <a:blip r:embed="rId2"/>
                      <a:stretch>
                        <a:fillRect/>
                      </a:stretch>
                    </p:blipFill>
                    <p:spPr>
                      <a:xfrm>
                        <a:off x="3203575" y="5567680"/>
                        <a:ext cx="443865" cy="419735"/>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3693160" y="5326380"/>
          <a:ext cx="914400" cy="215900"/>
        </p:xfrm>
        <a:graphic>
          <a:graphicData uri="http://schemas.openxmlformats.org/presentationml/2006/ole">
            <mc:AlternateContent xmlns:mc="http://schemas.openxmlformats.org/markup-compatibility/2006">
              <mc:Choice xmlns:v="urn:schemas-microsoft-com:vml" Requires="v">
                <p:oleObj spid="_x0000_s1030" name="" r:id="rId18" imgW="914400" imgH="215900" progId="Equation.KSEE3">
                  <p:embed/>
                </p:oleObj>
              </mc:Choice>
              <mc:Fallback>
                <p:oleObj name="" r:id="rId18" imgW="914400" imgH="215900" progId="Equation.KSEE3">
                  <p:embed/>
                  <p:pic>
                    <p:nvPicPr>
                      <p:cNvPr id="0" name="图片 1029"/>
                      <p:cNvPicPr/>
                      <p:nvPr/>
                    </p:nvPicPr>
                    <p:blipFill>
                      <a:blip r:embed="rId19"/>
                      <a:stretch>
                        <a:fillRect/>
                      </a:stretch>
                    </p:blipFill>
                    <p:spPr>
                      <a:xfrm>
                        <a:off x="3693160" y="5326380"/>
                        <a:ext cx="914400" cy="215900"/>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1" name="" r:id="rId20" imgW="914400" imgH="215900" progId="Equation.KSEE3">
                  <p:embed/>
                </p:oleObj>
              </mc:Choice>
              <mc:Fallback>
                <p:oleObj name="" r:id="rId20" imgW="914400" imgH="215900" progId="Equation.KSEE3">
                  <p:embed/>
                  <p:pic>
                    <p:nvPicPr>
                      <p:cNvPr id="0" name="图片 1030"/>
                      <p:cNvPicPr/>
                      <p:nvPr/>
                    </p:nvPicPr>
                    <p:blipFill>
                      <a:blip r:embed="rId19"/>
                      <a:stretch>
                        <a:fillRect/>
                      </a:stretch>
                    </p:blipFill>
                    <p:spPr>
                      <a:xfrm>
                        <a:off x="4114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文本框 25"/>
          <p:cNvSpPr txBox="1"/>
          <p:nvPr/>
        </p:nvSpPr>
        <p:spPr>
          <a:xfrm>
            <a:off x="594360" y="260985"/>
            <a:ext cx="6731000" cy="521970"/>
          </a:xfrm>
          <a:prstGeom prst="rect">
            <a:avLst/>
          </a:prstGeom>
          <a:noFill/>
        </p:spPr>
        <p:txBody>
          <a:bodyPr wrap="square" rtlCol="0">
            <a:spAutoFit/>
          </a:bodyPr>
          <a:p>
            <a:r>
              <a:rPr lang="en-US" altLang="zh-CN" sz="2800" b="1">
                <a:latin typeface="楷体_GB2312" charset="0"/>
                <a:ea typeface="楷体_GB2312" charset="0"/>
              </a:rPr>
              <a:t>4 </a:t>
            </a:r>
            <a:r>
              <a:rPr lang="zh-CN" altLang="en-US" sz="2800" b="1">
                <a:latin typeface="楷体_GB2312" charset="0"/>
                <a:ea typeface="楷体_GB2312" charset="0"/>
              </a:rPr>
              <a:t>单个正太总体的参数假设检验</a:t>
            </a:r>
            <a:endParaRPr lang="zh-CN" altLang="en-US" sz="2800" b="1">
              <a:latin typeface="楷体_GB2312" charset="0"/>
              <a:ea typeface="楷体_GB2312" charset="0"/>
            </a:endParaRPr>
          </a:p>
        </p:txBody>
      </p:sp>
      <p:sp>
        <p:nvSpPr>
          <p:cNvPr id="27" name="文本框 26"/>
          <p:cNvSpPr txBox="1"/>
          <p:nvPr/>
        </p:nvSpPr>
        <p:spPr>
          <a:xfrm>
            <a:off x="323215" y="983615"/>
            <a:ext cx="8661400" cy="95313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zh-CN" altLang="en-US" sz="2800" b="1">
                <a:latin typeface="黑体" panose="02010609060101010101" charset="-122"/>
                <a:ea typeface="黑体" panose="02010609060101010101" charset="-122"/>
              </a:rPr>
              <a:t>设总体</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                   是来自总体</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的一个容量为</a:t>
            </a:r>
            <a:r>
              <a:rPr lang="en-US" altLang="zh-CN" sz="2800" b="1">
                <a:latin typeface="黑体" panose="02010609060101010101" charset="-122"/>
                <a:ea typeface="黑体" panose="02010609060101010101" charset="-122"/>
              </a:rPr>
              <a:t>n</a:t>
            </a:r>
            <a:r>
              <a:rPr lang="zh-CN" altLang="en-US" sz="2800" b="1">
                <a:latin typeface="黑体" panose="02010609060101010101" charset="-122"/>
                <a:ea typeface="黑体" panose="02010609060101010101" charset="-122"/>
              </a:rPr>
              <a:t>的样本</a:t>
            </a:r>
            <a:endParaRPr lang="zh-CN" altLang="en-US" sz="2800" b="1">
              <a:latin typeface="黑体" panose="02010609060101010101" charset="-122"/>
              <a:ea typeface="黑体" panose="02010609060101010101" charset="-122"/>
            </a:endParaRPr>
          </a:p>
        </p:txBody>
      </p:sp>
      <p:graphicFrame>
        <p:nvGraphicFramePr>
          <p:cNvPr id="28" name="对象 27">
            <a:hlinkClick r:id="" action="ppaction://ole?verb="/>
          </p:cNvPr>
          <p:cNvGraphicFramePr>
            <a:graphicFrameLocks noChangeAspect="1"/>
          </p:cNvGraphicFramePr>
          <p:nvPr/>
        </p:nvGraphicFramePr>
        <p:xfrm>
          <a:off x="1475740" y="1015365"/>
          <a:ext cx="3485515" cy="466090"/>
        </p:xfrm>
        <a:graphic>
          <a:graphicData uri="http://schemas.openxmlformats.org/presentationml/2006/ole">
            <mc:AlternateContent xmlns:mc="http://schemas.openxmlformats.org/markup-compatibility/2006">
              <mc:Choice xmlns:v="urn:schemas-microsoft-com:vml" Requires="v">
                <p:oleObj spid="_x0000_s1028" name="" r:id="rId1" imgW="1803400" imgH="241300" progId="Equation.KSEE3">
                  <p:embed/>
                </p:oleObj>
              </mc:Choice>
              <mc:Fallback>
                <p:oleObj name="" r:id="rId1" imgW="1803400" imgH="241300" progId="Equation.KSEE3">
                  <p:embed/>
                  <p:pic>
                    <p:nvPicPr>
                      <p:cNvPr id="0" name="图片 1027"/>
                      <p:cNvPicPr/>
                      <p:nvPr/>
                    </p:nvPicPr>
                    <p:blipFill>
                      <a:blip r:embed="rId2"/>
                      <a:stretch>
                        <a:fillRect/>
                      </a:stretch>
                    </p:blipFill>
                    <p:spPr>
                      <a:xfrm>
                        <a:off x="1475740" y="1015365"/>
                        <a:ext cx="3485515" cy="466090"/>
                      </a:xfrm>
                      <a:prstGeom prst="rect">
                        <a:avLst/>
                      </a:prstGeom>
                    </p:spPr>
                  </p:pic>
                </p:oleObj>
              </mc:Fallback>
            </mc:AlternateContent>
          </a:graphicData>
        </a:graphic>
      </p:graphicFrame>
      <p:sp>
        <p:nvSpPr>
          <p:cNvPr id="29" name="文本框 28"/>
          <p:cNvSpPr txBox="1"/>
          <p:nvPr/>
        </p:nvSpPr>
        <p:spPr>
          <a:xfrm>
            <a:off x="594360" y="2349500"/>
            <a:ext cx="7392035" cy="52197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）已知   ，假设检验          （见引例）</a:t>
            </a:r>
            <a:endParaRPr lang="zh-CN" altLang="en-US" sz="2800" b="1">
              <a:latin typeface="黑体" panose="02010609060101010101" charset="-122"/>
              <a:ea typeface="黑体" panose="02010609060101010101" charset="-122"/>
            </a:endParaRPr>
          </a:p>
        </p:txBody>
      </p:sp>
      <p:graphicFrame>
        <p:nvGraphicFramePr>
          <p:cNvPr id="30" name="对象 29">
            <a:hlinkClick r:id="" action="ppaction://ole?verb="/>
          </p:cNvPr>
          <p:cNvGraphicFramePr>
            <a:graphicFrameLocks noChangeAspect="1"/>
          </p:cNvGraphicFramePr>
          <p:nvPr/>
        </p:nvGraphicFramePr>
        <p:xfrm>
          <a:off x="1979930" y="2349500"/>
          <a:ext cx="457200" cy="457200"/>
        </p:xfrm>
        <a:graphic>
          <a:graphicData uri="http://schemas.openxmlformats.org/presentationml/2006/ole">
            <mc:AlternateContent xmlns:mc="http://schemas.openxmlformats.org/markup-compatibility/2006">
              <mc:Choice xmlns:v="urn:schemas-microsoft-com:vml" Requires="v">
                <p:oleObj spid="_x0000_s1029" name="" r:id="rId3" imgW="203200" imgH="203200" progId="Equation.KSEE3">
                  <p:embed/>
                </p:oleObj>
              </mc:Choice>
              <mc:Fallback>
                <p:oleObj name="" r:id="rId3" imgW="203200" imgH="203200" progId="Equation.KSEE3">
                  <p:embed/>
                  <p:pic>
                    <p:nvPicPr>
                      <p:cNvPr id="0" name="图片 1028"/>
                      <p:cNvPicPr/>
                      <p:nvPr/>
                    </p:nvPicPr>
                    <p:blipFill>
                      <a:blip r:embed="rId4"/>
                      <a:stretch>
                        <a:fillRect/>
                      </a:stretch>
                    </p:blipFill>
                    <p:spPr>
                      <a:xfrm>
                        <a:off x="1979930" y="2349500"/>
                        <a:ext cx="457200" cy="457200"/>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3693160" y="5326380"/>
          <a:ext cx="914400" cy="215900"/>
        </p:xfrm>
        <a:graphic>
          <a:graphicData uri="http://schemas.openxmlformats.org/presentationml/2006/ole">
            <mc:AlternateContent xmlns:mc="http://schemas.openxmlformats.org/markup-compatibility/2006">
              <mc:Choice xmlns:v="urn:schemas-microsoft-com:vml" Requires="v">
                <p:oleObj spid="_x0000_s1030" name="" r:id="rId5" imgW="914400" imgH="215900" progId="Equation.KSEE3">
                  <p:embed/>
                </p:oleObj>
              </mc:Choice>
              <mc:Fallback>
                <p:oleObj name="" r:id="rId5" imgW="914400" imgH="215900" progId="Equation.KSEE3">
                  <p:embed/>
                  <p:pic>
                    <p:nvPicPr>
                      <p:cNvPr id="0" name="图片 1029"/>
                      <p:cNvPicPr/>
                      <p:nvPr/>
                    </p:nvPicPr>
                    <p:blipFill>
                      <a:blip r:embed="rId6"/>
                      <a:stretch>
                        <a:fillRect/>
                      </a:stretch>
                    </p:blipFill>
                    <p:spPr>
                      <a:xfrm>
                        <a:off x="3693160" y="5326380"/>
                        <a:ext cx="914400" cy="215900"/>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1" name="" r:id="rId7" imgW="914400" imgH="215900" progId="Equation.KSEE3">
                  <p:embed/>
                </p:oleObj>
              </mc:Choice>
              <mc:Fallback>
                <p:oleObj name="" r:id="rId7" imgW="914400" imgH="215900" progId="Equation.KSEE3">
                  <p:embed/>
                  <p:pic>
                    <p:nvPicPr>
                      <p:cNvPr id="0" name="图片 1030"/>
                      <p:cNvPicPr/>
                      <p:nvPr/>
                    </p:nvPicPr>
                    <p:blipFill>
                      <a:blip r:embed="rId6"/>
                      <a:stretch>
                        <a:fillRect/>
                      </a:stretch>
                    </p:blipFill>
                    <p:spPr>
                      <a:xfrm>
                        <a:off x="4114800" y="3321050"/>
                        <a:ext cx="914400" cy="215900"/>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4355783" y="2423160"/>
          <a:ext cx="1455420" cy="443865"/>
        </p:xfrm>
        <a:graphic>
          <a:graphicData uri="http://schemas.openxmlformats.org/presentationml/2006/ole">
            <mc:AlternateContent xmlns:mc="http://schemas.openxmlformats.org/markup-compatibility/2006">
              <mc:Choice xmlns:v="urn:schemas-microsoft-com:vml" Requires="v">
                <p:oleObj spid="_x0000_s34" name="" r:id="rId8" imgW="749300" imgH="228600" progId="Equation.KSEE3">
                  <p:embed/>
                </p:oleObj>
              </mc:Choice>
              <mc:Fallback>
                <p:oleObj name="" r:id="rId8" imgW="749300" imgH="228600" progId="Equation.KSEE3">
                  <p:embed/>
                  <p:pic>
                    <p:nvPicPr>
                      <p:cNvPr id="0" name="图片 1029"/>
                      <p:cNvPicPr/>
                      <p:nvPr/>
                    </p:nvPicPr>
                    <p:blipFill>
                      <a:blip r:embed="rId9"/>
                      <a:stretch>
                        <a:fillRect/>
                      </a:stretch>
                    </p:blipFill>
                    <p:spPr>
                      <a:xfrm>
                        <a:off x="4355783" y="2423160"/>
                        <a:ext cx="1455420" cy="443865"/>
                      </a:xfrm>
                      <a:prstGeom prst="rect">
                        <a:avLst/>
                      </a:prstGeom>
                    </p:spPr>
                  </p:pic>
                </p:oleObj>
              </mc:Fallback>
            </mc:AlternateContent>
          </a:graphicData>
        </a:graphic>
      </p:graphicFrame>
      <p:sp>
        <p:nvSpPr>
          <p:cNvPr id="35" name="文本框 34"/>
          <p:cNvSpPr txBox="1"/>
          <p:nvPr/>
        </p:nvSpPr>
        <p:spPr>
          <a:xfrm>
            <a:off x="594360" y="3353435"/>
            <a:ext cx="7426325" cy="52197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）未知   ，假设检验</a:t>
            </a:r>
            <a:endParaRPr lang="zh-CN" altLang="en-US" sz="2800" b="1">
              <a:latin typeface="黑体" panose="02010609060101010101" charset="-122"/>
              <a:ea typeface="黑体" panose="02010609060101010101" charset="-122"/>
            </a:endParaRPr>
          </a:p>
        </p:txBody>
      </p:sp>
      <p:graphicFrame>
        <p:nvGraphicFramePr>
          <p:cNvPr id="36" name="对象 35">
            <a:hlinkClick r:id="" action="ppaction://ole?verb="/>
          </p:cNvPr>
          <p:cNvGraphicFramePr>
            <a:graphicFrameLocks noChangeAspect="1"/>
          </p:cNvGraphicFramePr>
          <p:nvPr/>
        </p:nvGraphicFramePr>
        <p:xfrm>
          <a:off x="1979930" y="3380105"/>
          <a:ext cx="457200" cy="457200"/>
        </p:xfrm>
        <a:graphic>
          <a:graphicData uri="http://schemas.openxmlformats.org/presentationml/2006/ole">
            <mc:AlternateContent xmlns:mc="http://schemas.openxmlformats.org/markup-compatibility/2006">
              <mc:Choice xmlns:v="urn:schemas-microsoft-com:vml" Requires="v">
                <p:oleObj spid="_x0000_s37" name="" r:id="rId10" imgW="203200" imgH="203200" progId="Equation.KSEE3">
                  <p:embed/>
                </p:oleObj>
              </mc:Choice>
              <mc:Fallback>
                <p:oleObj name="" r:id="rId10" imgW="203200" imgH="203200" progId="Equation.KSEE3">
                  <p:embed/>
                  <p:pic>
                    <p:nvPicPr>
                      <p:cNvPr id="0" name="图片 1028"/>
                      <p:cNvPicPr/>
                      <p:nvPr/>
                    </p:nvPicPr>
                    <p:blipFill>
                      <a:blip r:embed="rId4"/>
                      <a:stretch>
                        <a:fillRect/>
                      </a:stretch>
                    </p:blipFill>
                    <p:spPr>
                      <a:xfrm>
                        <a:off x="1979930" y="3380105"/>
                        <a:ext cx="457200" cy="45720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355783" y="3428365"/>
          <a:ext cx="1455420" cy="443865"/>
        </p:xfrm>
        <a:graphic>
          <a:graphicData uri="http://schemas.openxmlformats.org/presentationml/2006/ole">
            <mc:AlternateContent xmlns:mc="http://schemas.openxmlformats.org/markup-compatibility/2006">
              <mc:Choice xmlns:v="urn:schemas-microsoft-com:vml" Requires="v">
                <p:oleObj spid="_x0000_s39" name="" r:id="rId11" imgW="749300" imgH="228600" progId="Equation.KSEE3">
                  <p:embed/>
                </p:oleObj>
              </mc:Choice>
              <mc:Fallback>
                <p:oleObj name="" r:id="rId11" imgW="749300" imgH="228600" progId="Equation.KSEE3">
                  <p:embed/>
                  <p:pic>
                    <p:nvPicPr>
                      <p:cNvPr id="0" name="图片 1029"/>
                      <p:cNvPicPr/>
                      <p:nvPr/>
                    </p:nvPicPr>
                    <p:blipFill>
                      <a:blip r:embed="rId9"/>
                      <a:stretch>
                        <a:fillRect/>
                      </a:stretch>
                    </p:blipFill>
                    <p:spPr>
                      <a:xfrm>
                        <a:off x="4355783" y="3428365"/>
                        <a:ext cx="1455420" cy="4438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950" y="44450"/>
            <a:ext cx="8973820" cy="22453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a:t>       </a:t>
            </a:r>
            <a:r>
              <a:rPr lang="zh-CN" altLang="en-US" sz="2800" b="1">
                <a:latin typeface="楷体_GB2312" charset="0"/>
                <a:ea typeface="楷体_GB2312" charset="0"/>
              </a:rPr>
              <a:t>引例 某车间用一台包装机包装食盐，设包得的袋装盐重服从正态分布</a:t>
            </a:r>
            <a:r>
              <a:rPr lang="en-US" altLang="zh-CN" sz="2800" b="1">
                <a:latin typeface="楷体_GB2312" charset="0"/>
                <a:ea typeface="楷体_GB2312" charset="0"/>
              </a:rPr>
              <a:t>.</a:t>
            </a:r>
            <a:r>
              <a:rPr lang="zh-CN" altLang="en-US" sz="2800" b="1">
                <a:latin typeface="楷体_GB2312" charset="0"/>
                <a:ea typeface="楷体_GB2312" charset="0"/>
              </a:rPr>
              <a:t>长期实践表明，其标准差为</a:t>
            </a:r>
            <a:r>
              <a:rPr lang="en-US" altLang="zh-CN" sz="2800" b="1">
                <a:latin typeface="楷体_GB2312" charset="0"/>
                <a:ea typeface="楷体_GB2312" charset="0"/>
              </a:rPr>
              <a:t>10g</a:t>
            </a:r>
            <a:r>
              <a:rPr lang="zh-CN" altLang="en-US" sz="2800" b="1">
                <a:latin typeface="楷体_GB2312" charset="0"/>
                <a:ea typeface="楷体_GB2312" charset="0"/>
              </a:rPr>
              <a:t>，当机器正常工作时，其均值为</a:t>
            </a:r>
            <a:r>
              <a:rPr lang="en-US" altLang="zh-CN" sz="2800" b="1">
                <a:latin typeface="楷体_GB2312" charset="0"/>
                <a:ea typeface="楷体_GB2312" charset="0"/>
              </a:rPr>
              <a:t>500g.</a:t>
            </a:r>
            <a:r>
              <a:rPr lang="zh-CN" altLang="en-US" sz="2800" b="1">
                <a:latin typeface="楷体_GB2312" charset="0"/>
                <a:ea typeface="楷体_GB2312" charset="0"/>
              </a:rPr>
              <a:t>为了检验某天包装机是否正常，从该天包装的盐中任取</a:t>
            </a:r>
            <a:r>
              <a:rPr lang="en-US" altLang="zh-CN" sz="2800" b="1">
                <a:latin typeface="楷体_GB2312" charset="0"/>
                <a:ea typeface="楷体_GB2312" charset="0"/>
              </a:rPr>
              <a:t>16</a:t>
            </a:r>
            <a:r>
              <a:rPr lang="zh-CN" altLang="en-US" sz="2800" b="1">
                <a:latin typeface="楷体_GB2312" charset="0"/>
                <a:ea typeface="楷体_GB2312" charset="0"/>
              </a:rPr>
              <a:t>袋，称得其样本平均值为</a:t>
            </a:r>
            <a:r>
              <a:rPr lang="en-US" altLang="zh-CN" sz="2800" b="1">
                <a:latin typeface="楷体_GB2312" charset="0"/>
                <a:ea typeface="楷体_GB2312" charset="0"/>
              </a:rPr>
              <a:t>510g</a:t>
            </a:r>
            <a:r>
              <a:rPr lang="zh-CN" altLang="en-US" sz="2800" b="1">
                <a:latin typeface="楷体_GB2312" charset="0"/>
                <a:ea typeface="楷体_GB2312" charset="0"/>
              </a:rPr>
              <a:t>，试问，该天机器工作是否正常？（</a:t>
            </a:r>
            <a:r>
              <a:rPr lang="en-US" altLang="zh-CN" sz="2800" b="1">
                <a:latin typeface="楷体_GB2312" charset="0"/>
                <a:ea typeface="楷体_GB2312" charset="0"/>
              </a:rPr>
              <a:t>       </a:t>
            </a:r>
            <a:r>
              <a:rPr lang="zh-CN" altLang="en-US" sz="2800" b="1">
                <a:latin typeface="楷体_GB2312" charset="0"/>
                <a:ea typeface="楷体_GB2312" charset="0"/>
              </a:rPr>
              <a:t>）</a:t>
            </a:r>
            <a:endParaRPr lang="zh-CN" altLang="en-US" sz="2800" b="1">
              <a:latin typeface="楷体_GB2312" charset="0"/>
              <a:ea typeface="楷体_GB2312" charset="0"/>
            </a:endParaRPr>
          </a:p>
        </p:txBody>
      </p:sp>
      <p:sp>
        <p:nvSpPr>
          <p:cNvPr id="3" name="文本框 2"/>
          <p:cNvSpPr txBox="1"/>
          <p:nvPr/>
        </p:nvSpPr>
        <p:spPr>
          <a:xfrm>
            <a:off x="0" y="2421255"/>
            <a:ext cx="8239125" cy="521970"/>
          </a:xfrm>
          <a:prstGeom prst="rect">
            <a:avLst/>
          </a:prstGeom>
          <a:noFill/>
        </p:spPr>
        <p:txBody>
          <a:bodyPr wrap="none" rtlCol="0" anchor="t">
            <a:spAutoFit/>
          </a:bodyPr>
          <a:p>
            <a:r>
              <a:rPr lang="zh-CN" altLang="en-US" sz="2800" b="1">
                <a:latin typeface="黑体" panose="02010609060101010101" charset="-122"/>
                <a:ea typeface="黑体" panose="02010609060101010101" charset="-122"/>
                <a:sym typeface="+mn-ea"/>
              </a:rPr>
              <a:t>解：由于袋装盐          ，  已知，待检假设为</a:t>
            </a:r>
            <a:r>
              <a:rPr lang="en-US" altLang="zh-CN" sz="2800" b="1">
                <a:latin typeface="黑体" panose="02010609060101010101" charset="-122"/>
                <a:ea typeface="黑体" panose="02010609060101010101" charset="-122"/>
                <a:sym typeface="+mn-ea"/>
              </a:rPr>
              <a:t>;</a:t>
            </a:r>
            <a:endParaRPr lang="zh-CN" altLang="en-US" sz="2800"/>
          </a:p>
        </p:txBody>
      </p:sp>
      <p:graphicFrame>
        <p:nvGraphicFramePr>
          <p:cNvPr id="27" name="对象 26">
            <a:hlinkClick r:id="" action="ppaction://ole?verb="/>
          </p:cNvPr>
          <p:cNvGraphicFramePr>
            <a:graphicFrameLocks noChangeAspect="1"/>
          </p:cNvGraphicFramePr>
          <p:nvPr/>
        </p:nvGraphicFramePr>
        <p:xfrm>
          <a:off x="2628265" y="2421255"/>
          <a:ext cx="1800225" cy="443865"/>
        </p:xfrm>
        <a:graphic>
          <a:graphicData uri="http://schemas.openxmlformats.org/presentationml/2006/ole">
            <mc:AlternateContent xmlns:mc="http://schemas.openxmlformats.org/markup-compatibility/2006">
              <mc:Choice xmlns:v="urn:schemas-microsoft-com:vml" Requires="v">
                <p:oleObj spid="_x0000_s1028" name="" r:id="rId1" imgW="927100" imgH="228600" progId="Equation.KSEE3">
                  <p:embed/>
                </p:oleObj>
              </mc:Choice>
              <mc:Fallback>
                <p:oleObj name="" r:id="rId1" imgW="927100" imgH="228600" progId="Equation.KSEE3">
                  <p:embed/>
                  <p:pic>
                    <p:nvPicPr>
                      <p:cNvPr id="0" name="图片 1027"/>
                      <p:cNvPicPr/>
                      <p:nvPr/>
                    </p:nvPicPr>
                    <p:blipFill>
                      <a:blip r:embed="rId2"/>
                      <a:stretch>
                        <a:fillRect/>
                      </a:stretch>
                    </p:blipFill>
                    <p:spPr>
                      <a:xfrm>
                        <a:off x="2628265" y="2421255"/>
                        <a:ext cx="1800225" cy="443865"/>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4645025" y="2379980"/>
          <a:ext cx="525780" cy="525780"/>
        </p:xfrm>
        <a:graphic>
          <a:graphicData uri="http://schemas.openxmlformats.org/presentationml/2006/ole">
            <mc:AlternateContent xmlns:mc="http://schemas.openxmlformats.org/markup-compatibility/2006">
              <mc:Choice xmlns:v="urn:schemas-microsoft-com:vml" Requires="v">
                <p:oleObj spid="_x0000_s1029" name="" r:id="rId3" imgW="203200" imgH="203200" progId="Equation.KSEE3">
                  <p:embed/>
                </p:oleObj>
              </mc:Choice>
              <mc:Fallback>
                <p:oleObj name="" r:id="rId3" imgW="203200" imgH="203200" progId="Equation.KSEE3">
                  <p:embed/>
                  <p:pic>
                    <p:nvPicPr>
                      <p:cNvPr id="0" name="图片 1028"/>
                      <p:cNvPicPr/>
                      <p:nvPr/>
                    </p:nvPicPr>
                    <p:blipFill>
                      <a:blip r:embed="rId4"/>
                      <a:stretch>
                        <a:fillRect/>
                      </a:stretch>
                    </p:blipFill>
                    <p:spPr>
                      <a:xfrm>
                        <a:off x="4645025" y="2379980"/>
                        <a:ext cx="525780" cy="525780"/>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899795" y="2853055"/>
          <a:ext cx="4146550" cy="478155"/>
        </p:xfrm>
        <a:graphic>
          <a:graphicData uri="http://schemas.openxmlformats.org/presentationml/2006/ole">
            <mc:AlternateContent xmlns:mc="http://schemas.openxmlformats.org/markup-compatibility/2006">
              <mc:Choice xmlns:v="urn:schemas-microsoft-com:vml" Requires="v">
                <p:oleObj spid="_x0000_s33" name="" r:id="rId5" imgW="1981200" imgH="228600" progId="Equation.KSEE3">
                  <p:embed/>
                </p:oleObj>
              </mc:Choice>
              <mc:Fallback>
                <p:oleObj name="" r:id="rId5" imgW="1981200" imgH="228600" progId="Equation.KSEE3">
                  <p:embed/>
                  <p:pic>
                    <p:nvPicPr>
                      <p:cNvPr id="0" name="图片 1029"/>
                      <p:cNvPicPr/>
                      <p:nvPr/>
                    </p:nvPicPr>
                    <p:blipFill>
                      <a:blip r:embed="rId6"/>
                      <a:stretch>
                        <a:fillRect/>
                      </a:stretch>
                    </p:blipFill>
                    <p:spPr>
                      <a:xfrm>
                        <a:off x="899795" y="2853055"/>
                        <a:ext cx="4146550" cy="478155"/>
                      </a:xfrm>
                      <a:prstGeom prst="rect">
                        <a:avLst/>
                      </a:prstGeom>
                    </p:spPr>
                  </p:pic>
                </p:oleObj>
              </mc:Fallback>
            </mc:AlternateContent>
          </a:graphicData>
        </a:graphic>
      </p:graphicFrame>
      <p:sp>
        <p:nvSpPr>
          <p:cNvPr id="4" name="文本框 3"/>
          <p:cNvSpPr txBox="1"/>
          <p:nvPr/>
        </p:nvSpPr>
        <p:spPr>
          <a:xfrm>
            <a:off x="611505" y="3429000"/>
            <a:ext cx="3939540" cy="521970"/>
          </a:xfrm>
          <a:prstGeom prst="rect">
            <a:avLst/>
          </a:prstGeom>
          <a:noFill/>
        </p:spPr>
        <p:txBody>
          <a:bodyPr wrap="none" rtlCol="0" anchor="t">
            <a:spAutoFit/>
          </a:bodyPr>
          <a:p>
            <a:r>
              <a:rPr lang="zh-CN" altLang="en-US" sz="2800" b="1">
                <a:latin typeface="黑体" panose="02010609060101010101" charset="-122"/>
                <a:ea typeface="黑体" panose="02010609060101010101" charset="-122"/>
                <a:sym typeface="+mn-ea"/>
              </a:rPr>
              <a:t>当   成立时，统计量：</a:t>
            </a:r>
            <a:endParaRPr lang="zh-CN" altLang="en-US" sz="2800"/>
          </a:p>
        </p:txBody>
      </p:sp>
      <p:graphicFrame>
        <p:nvGraphicFramePr>
          <p:cNvPr id="8" name="对象 7">
            <a:hlinkClick r:id="" action="ppaction://ole?verb="/>
          </p:cNvPr>
          <p:cNvGraphicFramePr>
            <a:graphicFrameLocks noChangeAspect="1"/>
          </p:cNvGraphicFramePr>
          <p:nvPr/>
        </p:nvGraphicFramePr>
        <p:xfrm>
          <a:off x="1115695" y="3467735"/>
          <a:ext cx="443865" cy="443865"/>
        </p:xfrm>
        <a:graphic>
          <a:graphicData uri="http://schemas.openxmlformats.org/presentationml/2006/ole">
            <mc:AlternateContent xmlns:mc="http://schemas.openxmlformats.org/markup-compatibility/2006">
              <mc:Choice xmlns:v="urn:schemas-microsoft-com:vml" Requires="v">
                <p:oleObj spid="_x0000_s9" name="" r:id="rId7" imgW="228600" imgH="228600" progId="Equation.KSEE3">
                  <p:embed/>
                </p:oleObj>
              </mc:Choice>
              <mc:Fallback>
                <p:oleObj name="" r:id="rId7" imgW="228600" imgH="228600" progId="Equation.KSEE3">
                  <p:embed/>
                  <p:pic>
                    <p:nvPicPr>
                      <p:cNvPr id="0" name="图片 1029"/>
                      <p:cNvPicPr/>
                      <p:nvPr/>
                    </p:nvPicPr>
                    <p:blipFill>
                      <a:blip r:embed="rId8"/>
                      <a:stretch>
                        <a:fillRect/>
                      </a:stretch>
                    </p:blipFill>
                    <p:spPr>
                      <a:xfrm>
                        <a:off x="1115695" y="3467735"/>
                        <a:ext cx="443865" cy="44386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4284345" y="3349625"/>
          <a:ext cx="2230755" cy="730250"/>
        </p:xfrm>
        <a:graphic>
          <a:graphicData uri="http://schemas.openxmlformats.org/presentationml/2006/ole">
            <mc:AlternateContent xmlns:mc="http://schemas.openxmlformats.org/markup-compatibility/2006">
              <mc:Choice xmlns:v="urn:schemas-microsoft-com:vml" Requires="v">
                <p:oleObj spid="_x0000_s6" name="" r:id="rId9" imgW="1358900" imgH="444500" progId="Equation.KSEE3">
                  <p:embed/>
                </p:oleObj>
              </mc:Choice>
              <mc:Fallback>
                <p:oleObj name="" r:id="rId9" imgW="1358900" imgH="444500" progId="Equation.KSEE3">
                  <p:embed/>
                  <p:pic>
                    <p:nvPicPr>
                      <p:cNvPr id="0" name="图片 1027"/>
                      <p:cNvPicPr/>
                      <p:nvPr/>
                    </p:nvPicPr>
                    <p:blipFill>
                      <a:blip r:embed="rId10"/>
                      <a:stretch>
                        <a:fillRect/>
                      </a:stretch>
                    </p:blipFill>
                    <p:spPr>
                      <a:xfrm>
                        <a:off x="4284345" y="3349625"/>
                        <a:ext cx="2230755" cy="730250"/>
                      </a:xfrm>
                      <a:prstGeom prst="rect">
                        <a:avLst/>
                      </a:prstGeom>
                      <a:noFill/>
                    </p:spPr>
                  </p:pic>
                </p:oleObj>
              </mc:Fallback>
            </mc:AlternateContent>
          </a:graphicData>
        </a:graphic>
      </p:graphicFrame>
      <p:sp>
        <p:nvSpPr>
          <p:cNvPr id="14" name="文本框 13"/>
          <p:cNvSpPr txBox="1"/>
          <p:nvPr/>
        </p:nvSpPr>
        <p:spPr>
          <a:xfrm>
            <a:off x="611505" y="4149090"/>
            <a:ext cx="289560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构造小概率事件</a:t>
            </a:r>
            <a:endParaRPr lang="zh-CN" altLang="en-US" sz="2800" b="1">
              <a:latin typeface="黑体" panose="02010609060101010101" charset="-122"/>
              <a:ea typeface="黑体" panose="02010609060101010101" charset="-122"/>
            </a:endParaRPr>
          </a:p>
        </p:txBody>
      </p:sp>
      <p:graphicFrame>
        <p:nvGraphicFramePr>
          <p:cNvPr id="15" name="对象 14">
            <a:hlinkClick r:id="" action="ppaction://ole?verb="/>
          </p:cNvPr>
          <p:cNvGraphicFramePr>
            <a:graphicFrameLocks noChangeAspect="1"/>
          </p:cNvGraphicFramePr>
          <p:nvPr/>
        </p:nvGraphicFramePr>
        <p:xfrm>
          <a:off x="3348355" y="4182745"/>
          <a:ext cx="2413635" cy="488315"/>
        </p:xfrm>
        <a:graphic>
          <a:graphicData uri="http://schemas.openxmlformats.org/presentationml/2006/ole">
            <mc:AlternateContent xmlns:mc="http://schemas.openxmlformats.org/markup-compatibility/2006">
              <mc:Choice xmlns:v="urn:schemas-microsoft-com:vml" Requires="v">
                <p:oleObj spid="_x0000_s2052" name="" r:id="rId11" imgW="1320165" imgH="266700" progId="Equation.KSEE3">
                  <p:embed/>
                </p:oleObj>
              </mc:Choice>
              <mc:Fallback>
                <p:oleObj name="" r:id="rId11" imgW="1320165" imgH="266700" progId="Equation.KSEE3">
                  <p:embed/>
                  <p:pic>
                    <p:nvPicPr>
                      <p:cNvPr id="0" name="图片 2051"/>
                      <p:cNvPicPr/>
                      <p:nvPr/>
                    </p:nvPicPr>
                    <p:blipFill>
                      <a:blip r:embed="rId12"/>
                      <a:stretch>
                        <a:fillRect/>
                      </a:stretch>
                    </p:blipFill>
                    <p:spPr>
                      <a:xfrm>
                        <a:off x="3348355" y="4182745"/>
                        <a:ext cx="2413635" cy="488315"/>
                      </a:xfrm>
                      <a:prstGeom prst="rect">
                        <a:avLst/>
                      </a:prstGeom>
                      <a:ln>
                        <a:solidFill>
                          <a:schemeClr val="tx1"/>
                        </a:solidFill>
                      </a:ln>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7020560" y="1845310"/>
          <a:ext cx="1127125" cy="364490"/>
        </p:xfrm>
        <a:graphic>
          <a:graphicData uri="http://schemas.openxmlformats.org/presentationml/2006/ole">
            <mc:AlternateContent xmlns:mc="http://schemas.openxmlformats.org/markup-compatibility/2006">
              <mc:Choice xmlns:v="urn:schemas-microsoft-com:vml" Requires="v">
                <p:oleObj spid="_x0000_s1025" name="" r:id="rId13" imgW="571500" imgH="177165" progId="Equation.KSEE3">
                  <p:embed/>
                </p:oleObj>
              </mc:Choice>
              <mc:Fallback>
                <p:oleObj name="" r:id="rId13" imgW="571500" imgH="177165" progId="Equation.KSEE3">
                  <p:embed/>
                  <p:pic>
                    <p:nvPicPr>
                      <p:cNvPr id="0" name="图片 1024"/>
                      <p:cNvPicPr/>
                      <p:nvPr/>
                    </p:nvPicPr>
                    <p:blipFill>
                      <a:blip r:embed="rId14"/>
                      <a:stretch>
                        <a:fillRect/>
                      </a:stretch>
                    </p:blipFill>
                    <p:spPr>
                      <a:xfrm>
                        <a:off x="7020560" y="1845310"/>
                        <a:ext cx="1127125" cy="364490"/>
                      </a:xfrm>
                      <a:prstGeom prst="rect">
                        <a:avLst/>
                      </a:prstGeom>
                    </p:spPr>
                  </p:pic>
                </p:oleObj>
              </mc:Fallback>
            </mc:AlternateContent>
          </a:graphicData>
        </a:graphic>
      </p:graphicFrame>
      <p:graphicFrame>
        <p:nvGraphicFramePr>
          <p:cNvPr id="56" name="对象 55">
            <a:hlinkClick r:id="" action="ppaction://ole?verb="/>
          </p:cNvPr>
          <p:cNvGraphicFramePr>
            <a:graphicFrameLocks noChangeAspect="1"/>
          </p:cNvGraphicFramePr>
          <p:nvPr/>
        </p:nvGraphicFramePr>
        <p:xfrm>
          <a:off x="6514783" y="4182745"/>
          <a:ext cx="1386205" cy="430530"/>
        </p:xfrm>
        <a:graphic>
          <a:graphicData uri="http://schemas.openxmlformats.org/presentationml/2006/ole">
            <mc:AlternateContent xmlns:mc="http://schemas.openxmlformats.org/markup-compatibility/2006">
              <mc:Choice xmlns:v="urn:schemas-microsoft-com:vml" Requires="v">
                <p:oleObj spid="_x0000_s2059" name="" r:id="rId15" imgW="736600" imgH="228600" progId="Equation.KSEE3">
                  <p:embed/>
                </p:oleObj>
              </mc:Choice>
              <mc:Fallback>
                <p:oleObj name="" r:id="rId15" imgW="736600" imgH="228600" progId="Equation.KSEE3">
                  <p:embed/>
                  <p:pic>
                    <p:nvPicPr>
                      <p:cNvPr id="0" name="图片 2058"/>
                      <p:cNvPicPr/>
                      <p:nvPr/>
                    </p:nvPicPr>
                    <p:blipFill>
                      <a:blip r:embed="rId16"/>
                      <a:stretch>
                        <a:fillRect/>
                      </a:stretch>
                    </p:blipFill>
                    <p:spPr>
                      <a:xfrm>
                        <a:off x="6514783" y="4182745"/>
                        <a:ext cx="1386205" cy="430530"/>
                      </a:xfrm>
                      <a:prstGeom prst="rect">
                        <a:avLst/>
                      </a:prstGeom>
                    </p:spPr>
                  </p:pic>
                </p:oleObj>
              </mc:Fallback>
            </mc:AlternateContent>
          </a:graphicData>
        </a:graphic>
      </p:graphicFrame>
      <p:graphicFrame>
        <p:nvGraphicFramePr>
          <p:cNvPr id="57" name="对象 56">
            <a:hlinkClick r:id="" action="ppaction://ole?verb="/>
          </p:cNvPr>
          <p:cNvGraphicFramePr>
            <a:graphicFrameLocks noChangeAspect="1"/>
          </p:cNvGraphicFramePr>
          <p:nvPr/>
        </p:nvGraphicFramePr>
        <p:xfrm>
          <a:off x="683895" y="5085715"/>
          <a:ext cx="2420620" cy="404495"/>
        </p:xfrm>
        <a:graphic>
          <a:graphicData uri="http://schemas.openxmlformats.org/presentationml/2006/ole">
            <mc:AlternateContent xmlns:mc="http://schemas.openxmlformats.org/markup-compatibility/2006">
              <mc:Choice xmlns:v="urn:schemas-microsoft-com:vml" Requires="v">
                <p:oleObj spid="_x0000_s2060" name="" r:id="rId17" imgW="1473200" imgH="228600" progId="Equation.KSEE3">
                  <p:embed/>
                </p:oleObj>
              </mc:Choice>
              <mc:Fallback>
                <p:oleObj name="" r:id="rId17" imgW="1473200" imgH="228600" progId="Equation.KSEE3">
                  <p:embed/>
                  <p:pic>
                    <p:nvPicPr>
                      <p:cNvPr id="0" name="图片 2059"/>
                      <p:cNvPicPr/>
                      <p:nvPr/>
                    </p:nvPicPr>
                    <p:blipFill>
                      <a:blip r:embed="rId18"/>
                      <a:stretch>
                        <a:fillRect/>
                      </a:stretch>
                    </p:blipFill>
                    <p:spPr>
                      <a:xfrm>
                        <a:off x="683895" y="5085715"/>
                        <a:ext cx="2420620" cy="404495"/>
                      </a:xfrm>
                      <a:prstGeom prst="rect">
                        <a:avLst/>
                      </a:prstGeom>
                    </p:spPr>
                  </p:pic>
                </p:oleObj>
              </mc:Fallback>
            </mc:AlternateContent>
          </a:graphicData>
        </a:graphic>
      </p:graphicFrame>
      <p:graphicFrame>
        <p:nvGraphicFramePr>
          <p:cNvPr id="60" name="对象 59">
            <a:hlinkClick r:id="" action="ppaction://ole?verb="/>
          </p:cNvPr>
          <p:cNvGraphicFramePr>
            <a:graphicFrameLocks noChangeAspect="1"/>
          </p:cNvGraphicFramePr>
          <p:nvPr/>
        </p:nvGraphicFramePr>
        <p:xfrm>
          <a:off x="3275965" y="4933950"/>
          <a:ext cx="2715260" cy="748030"/>
        </p:xfrm>
        <a:graphic>
          <a:graphicData uri="http://schemas.openxmlformats.org/presentationml/2006/ole">
            <mc:AlternateContent xmlns:mc="http://schemas.openxmlformats.org/markup-compatibility/2006">
              <mc:Choice xmlns:v="urn:schemas-microsoft-com:vml" Requires="v">
                <p:oleObj spid="_x0000_s2061" name="" r:id="rId19" imgW="1663700" imgH="457200" progId="Equation.KSEE3">
                  <p:embed/>
                </p:oleObj>
              </mc:Choice>
              <mc:Fallback>
                <p:oleObj name="" r:id="rId19" imgW="1663700" imgH="457200" progId="Equation.KSEE3">
                  <p:embed/>
                  <p:pic>
                    <p:nvPicPr>
                      <p:cNvPr id="0" name="图片 2060"/>
                      <p:cNvPicPr/>
                      <p:nvPr/>
                    </p:nvPicPr>
                    <p:blipFill>
                      <a:blip r:embed="rId20"/>
                      <a:stretch>
                        <a:fillRect/>
                      </a:stretch>
                    </p:blipFill>
                    <p:spPr>
                      <a:xfrm>
                        <a:off x="3275965" y="4933950"/>
                        <a:ext cx="2715260" cy="748030"/>
                      </a:xfrm>
                      <a:prstGeom prst="rect">
                        <a:avLst/>
                      </a:prstGeom>
                    </p:spPr>
                  </p:pic>
                </p:oleObj>
              </mc:Fallback>
            </mc:AlternateContent>
          </a:graphicData>
        </a:graphic>
      </p:graphicFrame>
      <p:sp>
        <p:nvSpPr>
          <p:cNvPr id="18" name="文本框 17"/>
          <p:cNvSpPr txBox="1"/>
          <p:nvPr/>
        </p:nvSpPr>
        <p:spPr>
          <a:xfrm>
            <a:off x="788035" y="5681980"/>
            <a:ext cx="454279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故拒绝</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接受</a:t>
            </a:r>
            <a:endParaRPr lang="zh-CN" altLang="en-US" sz="2800" b="1">
              <a:latin typeface="黑体" panose="02010609060101010101" charset="-122"/>
              <a:ea typeface="黑体" panose="02010609060101010101" charset="-122"/>
            </a:endParaRPr>
          </a:p>
        </p:txBody>
      </p:sp>
      <p:graphicFrame>
        <p:nvGraphicFramePr>
          <p:cNvPr id="7" name="对象 6">
            <a:hlinkClick r:id="" action="ppaction://ole?verb="/>
          </p:cNvPr>
          <p:cNvGraphicFramePr>
            <a:graphicFrameLocks noChangeAspect="1"/>
          </p:cNvGraphicFramePr>
          <p:nvPr/>
        </p:nvGraphicFramePr>
        <p:xfrm>
          <a:off x="1979930" y="5760085"/>
          <a:ext cx="443865" cy="443865"/>
        </p:xfrm>
        <a:graphic>
          <a:graphicData uri="http://schemas.openxmlformats.org/presentationml/2006/ole">
            <mc:AlternateContent xmlns:mc="http://schemas.openxmlformats.org/markup-compatibility/2006">
              <mc:Choice xmlns:v="urn:schemas-microsoft-com:vml" Requires="v">
                <p:oleObj spid="_x0000_s10" name="" r:id="rId21" imgW="228600" imgH="228600" progId="Equation.KSEE3">
                  <p:embed/>
                </p:oleObj>
              </mc:Choice>
              <mc:Fallback>
                <p:oleObj name="" r:id="rId21" imgW="228600" imgH="228600" progId="Equation.KSEE3">
                  <p:embed/>
                  <p:pic>
                    <p:nvPicPr>
                      <p:cNvPr id="0" name="图片 1029"/>
                      <p:cNvPicPr/>
                      <p:nvPr/>
                    </p:nvPicPr>
                    <p:blipFill>
                      <a:blip r:embed="rId8"/>
                      <a:stretch>
                        <a:fillRect/>
                      </a:stretch>
                    </p:blipFill>
                    <p:spPr>
                      <a:xfrm>
                        <a:off x="1979930" y="5760085"/>
                        <a:ext cx="443865" cy="44386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420110" y="5733415"/>
          <a:ext cx="419735" cy="443865"/>
        </p:xfrm>
        <a:graphic>
          <a:graphicData uri="http://schemas.openxmlformats.org/presentationml/2006/ole">
            <mc:AlternateContent xmlns:mc="http://schemas.openxmlformats.org/markup-compatibility/2006">
              <mc:Choice xmlns:v="urn:schemas-microsoft-com:vml" Requires="v">
                <p:oleObj spid="_x0000_s12" name="" r:id="rId22" imgW="215900" imgH="228600" progId="Equation.KSEE3">
                  <p:embed/>
                </p:oleObj>
              </mc:Choice>
              <mc:Fallback>
                <p:oleObj name="" r:id="rId22" imgW="215900" imgH="228600" progId="Equation.KSEE3">
                  <p:embed/>
                  <p:pic>
                    <p:nvPicPr>
                      <p:cNvPr id="0" name="图片 1029"/>
                      <p:cNvPicPr/>
                      <p:nvPr/>
                    </p:nvPicPr>
                    <p:blipFill>
                      <a:blip r:embed="rId23"/>
                      <a:stretch>
                        <a:fillRect/>
                      </a:stretch>
                    </p:blipFill>
                    <p:spPr>
                      <a:xfrm>
                        <a:off x="3420110" y="5733415"/>
                        <a:ext cx="419735" cy="4438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2386</Words>
  <Application>WPS 演示</Application>
  <PresentationFormat>全屏显示(4:3)</PresentationFormat>
  <Paragraphs>75</Paragraphs>
  <Slides>10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109</vt:i4>
      </vt:variant>
      <vt:variant>
        <vt:lpstr>幻灯片标题</vt:lpstr>
      </vt:variant>
      <vt:variant>
        <vt:i4>10</vt:i4>
      </vt:variant>
    </vt:vector>
  </HeadingPairs>
  <TitlesOfParts>
    <vt:vector size="129" baseType="lpstr">
      <vt:lpstr>Arial</vt:lpstr>
      <vt:lpstr>宋体</vt:lpstr>
      <vt:lpstr>Wingdings</vt:lpstr>
      <vt:lpstr>楷体_GB2312</vt:lpstr>
      <vt:lpstr>新宋体</vt:lpstr>
      <vt:lpstr>黑体</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概率统计  假设检验  西南石油大学理学院蒋尚武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&amp;2.3   随机变量的分布函数（离散）</dc:title>
  <dc:creator>dell</dc:creator>
  <cp:lastModifiedBy>Administrator</cp:lastModifiedBy>
  <cp:revision>83</cp:revision>
  <dcterms:created xsi:type="dcterms:W3CDTF">2016-01-14T06:52:00Z</dcterms:created>
  <dcterms:modified xsi:type="dcterms:W3CDTF">2022-04-04T07:40:04Z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A5ACB0EC325F49C98841A5E82CCAF87A</vt:lpwstr>
  </property>
</Properties>
</file>