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6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.wmf"/><Relationship Id="rId8" Type="http://schemas.openxmlformats.org/officeDocument/2006/relationships/image" Target="../media/image19.wmf"/><Relationship Id="rId7" Type="http://schemas.openxmlformats.org/officeDocument/2006/relationships/image" Target="../media/image18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1.wmf"/><Relationship Id="rId11" Type="http://schemas.openxmlformats.org/officeDocument/2006/relationships/image" Target="../media/image25.wmf"/><Relationship Id="rId10" Type="http://schemas.openxmlformats.org/officeDocument/2006/relationships/image" Target="../media/image23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.wmf"/><Relationship Id="rId8" Type="http://schemas.openxmlformats.org/officeDocument/2006/relationships/image" Target="../media/image33.wmf"/><Relationship Id="rId7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0" Type="http://schemas.openxmlformats.org/officeDocument/2006/relationships/image" Target="../media/image35.wmf"/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48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3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64.wmf"/><Relationship Id="rId4" Type="http://schemas.openxmlformats.org/officeDocument/2006/relationships/image" Target="../media/image63.wmf"/><Relationship Id="rId3" Type="http://schemas.openxmlformats.org/officeDocument/2006/relationships/image" Target="../media/image62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7" Type="http://schemas.openxmlformats.org/officeDocument/2006/relationships/image" Target="../media/image72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4.png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7" Type="http://schemas.openxmlformats.org/officeDocument/2006/relationships/vmlDrawing" Target="../drawings/vmlDrawing1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8.wmf"/><Relationship Id="rId14" Type="http://schemas.openxmlformats.org/officeDocument/2006/relationships/oleObject" Target="../embeddings/oleObject7.bin"/><Relationship Id="rId13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3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Relationship Id="rId30" Type="http://schemas.openxmlformats.org/officeDocument/2006/relationships/vmlDrawing" Target="../drawings/vmlDrawing2.vml"/><Relationship Id="rId3" Type="http://schemas.openxmlformats.org/officeDocument/2006/relationships/image" Target="../media/image10.png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25.wmf"/><Relationship Id="rId27" Type="http://schemas.openxmlformats.org/officeDocument/2006/relationships/oleObject" Target="../embeddings/oleObject18.bin"/><Relationship Id="rId26" Type="http://schemas.openxmlformats.org/officeDocument/2006/relationships/image" Target="../media/image24.png"/><Relationship Id="rId25" Type="http://schemas.openxmlformats.org/officeDocument/2006/relationships/image" Target="../media/image23.wmf"/><Relationship Id="rId24" Type="http://schemas.openxmlformats.org/officeDocument/2006/relationships/oleObject" Target="../embeddings/oleObject17.bin"/><Relationship Id="rId23" Type="http://schemas.openxmlformats.org/officeDocument/2006/relationships/image" Target="../media/image22.png"/><Relationship Id="rId22" Type="http://schemas.openxmlformats.org/officeDocument/2006/relationships/image" Target="../media/image21.png"/><Relationship Id="rId21" Type="http://schemas.openxmlformats.org/officeDocument/2006/relationships/image" Target="../media/image20.wmf"/><Relationship Id="rId20" Type="http://schemas.openxmlformats.org/officeDocument/2006/relationships/oleObject" Target="../embeddings/oleObject16.bin"/><Relationship Id="rId2" Type="http://schemas.openxmlformats.org/officeDocument/2006/relationships/image" Target="../media/image9.wmf"/><Relationship Id="rId19" Type="http://schemas.openxmlformats.org/officeDocument/2006/relationships/image" Target="../media/image19.wmf"/><Relationship Id="rId18" Type="http://schemas.openxmlformats.org/officeDocument/2006/relationships/oleObject" Target="../embeddings/oleObject15.bin"/><Relationship Id="rId17" Type="http://schemas.openxmlformats.org/officeDocument/2006/relationships/image" Target="../media/image18.wmf"/><Relationship Id="rId16" Type="http://schemas.openxmlformats.org/officeDocument/2006/relationships/oleObject" Target="../embeddings/oleObject14.bin"/><Relationship Id="rId15" Type="http://schemas.openxmlformats.org/officeDocument/2006/relationships/image" Target="../media/image17.wmf"/><Relationship Id="rId14" Type="http://schemas.openxmlformats.org/officeDocument/2006/relationships/oleObject" Target="../embeddings/oleObject13.bin"/><Relationship Id="rId13" Type="http://schemas.openxmlformats.org/officeDocument/2006/relationships/image" Target="../media/image16.wmf"/><Relationship Id="rId12" Type="http://schemas.openxmlformats.org/officeDocument/2006/relationships/oleObject" Target="../embeddings/oleObject12.bin"/><Relationship Id="rId11" Type="http://schemas.openxmlformats.org/officeDocument/2006/relationships/image" Target="../media/image15.png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0.bin"/><Relationship Id="rId24" Type="http://schemas.openxmlformats.org/officeDocument/2006/relationships/vmlDrawing" Target="../drawings/vmlDrawing3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37.png"/><Relationship Id="rId21" Type="http://schemas.openxmlformats.org/officeDocument/2006/relationships/image" Target="../media/image36.png"/><Relationship Id="rId20" Type="http://schemas.openxmlformats.org/officeDocument/2006/relationships/image" Target="../media/image35.wmf"/><Relationship Id="rId2" Type="http://schemas.openxmlformats.org/officeDocument/2006/relationships/image" Target="../media/image26.wmf"/><Relationship Id="rId19" Type="http://schemas.openxmlformats.org/officeDocument/2006/relationships/oleObject" Target="../embeddings/oleObject28.bin"/><Relationship Id="rId18" Type="http://schemas.openxmlformats.org/officeDocument/2006/relationships/image" Target="../media/image34.wmf"/><Relationship Id="rId17" Type="http://schemas.openxmlformats.org/officeDocument/2006/relationships/oleObject" Target="../embeddings/oleObject27.bin"/><Relationship Id="rId16" Type="http://schemas.openxmlformats.org/officeDocument/2006/relationships/image" Target="../media/image33.wmf"/><Relationship Id="rId15" Type="http://schemas.openxmlformats.org/officeDocument/2006/relationships/oleObject" Target="../embeddings/oleObject26.bin"/><Relationship Id="rId14" Type="http://schemas.openxmlformats.org/officeDocument/2006/relationships/image" Target="../media/image32.wmf"/><Relationship Id="rId13" Type="http://schemas.openxmlformats.org/officeDocument/2006/relationships/oleObject" Target="../embeddings/oleObject25.bin"/><Relationship Id="rId12" Type="http://schemas.openxmlformats.org/officeDocument/2006/relationships/image" Target="../media/image31.wmf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30.wmf"/><Relationship Id="rId1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8" Type="http://schemas.openxmlformats.org/officeDocument/2006/relationships/image" Target="../media/image42.png"/><Relationship Id="rId7" Type="http://schemas.openxmlformats.org/officeDocument/2006/relationships/image" Target="../media/image41.png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30.bin"/><Relationship Id="rId21" Type="http://schemas.openxmlformats.org/officeDocument/2006/relationships/vmlDrawing" Target="../drawings/vmlDrawing4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38.wmf"/><Relationship Id="rId19" Type="http://schemas.openxmlformats.org/officeDocument/2006/relationships/image" Target="../media/image49.png"/><Relationship Id="rId18" Type="http://schemas.openxmlformats.org/officeDocument/2006/relationships/image" Target="../media/image48.wmf"/><Relationship Id="rId17" Type="http://schemas.openxmlformats.org/officeDocument/2006/relationships/oleObject" Target="../embeddings/oleObject35.bin"/><Relationship Id="rId16" Type="http://schemas.openxmlformats.org/officeDocument/2006/relationships/image" Target="../media/image47.wmf"/><Relationship Id="rId15" Type="http://schemas.openxmlformats.org/officeDocument/2006/relationships/oleObject" Target="../embeddings/oleObject34.bin"/><Relationship Id="rId14" Type="http://schemas.openxmlformats.org/officeDocument/2006/relationships/image" Target="../media/image46.wmf"/><Relationship Id="rId13" Type="http://schemas.openxmlformats.org/officeDocument/2006/relationships/oleObject" Target="../embeddings/oleObject33.bin"/><Relationship Id="rId12" Type="http://schemas.openxmlformats.org/officeDocument/2006/relationships/image" Target="../media/image45.wmf"/><Relationship Id="rId11" Type="http://schemas.openxmlformats.org/officeDocument/2006/relationships/oleObject" Target="../embeddings/oleObject32.bin"/><Relationship Id="rId10" Type="http://schemas.openxmlformats.org/officeDocument/2006/relationships/image" Target="../media/image44.png"/><Relationship Id="rId1" Type="http://schemas.openxmlformats.org/officeDocument/2006/relationships/oleObject" Target="../embeddings/oleObject29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image" Target="../media/image51.png"/><Relationship Id="rId5" Type="http://schemas.openxmlformats.org/officeDocument/2006/relationships/tags" Target="../tags/tag3.xml"/><Relationship Id="rId4" Type="http://schemas.openxmlformats.org/officeDocument/2006/relationships/image" Target="../media/image50.wmf"/><Relationship Id="rId3" Type="http://schemas.openxmlformats.org/officeDocument/2006/relationships/oleObject" Target="../embeddings/oleObject36.bin"/><Relationship Id="rId2" Type="http://schemas.openxmlformats.org/officeDocument/2006/relationships/tags" Target="../tags/tag2.xml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2.wmf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57.png"/><Relationship Id="rId6" Type="http://schemas.openxmlformats.org/officeDocument/2006/relationships/image" Target="../media/image56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53.wmf"/><Relationship Id="rId1" Type="http://schemas.openxmlformats.org/officeDocument/2006/relationships/oleObject" Target="../embeddings/oleObject38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62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58.wmf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64.wmf"/><Relationship Id="rId11" Type="http://schemas.openxmlformats.org/officeDocument/2006/relationships/oleObject" Target="../embeddings/oleObject44.bin"/><Relationship Id="rId10" Type="http://schemas.openxmlformats.org/officeDocument/2006/relationships/image" Target="../media/image63.wmf"/><Relationship Id="rId1" Type="http://schemas.openxmlformats.org/officeDocument/2006/relationships/oleObject" Target="../embeddings/oleObject40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69.wmf"/><Relationship Id="rId8" Type="http://schemas.openxmlformats.org/officeDocument/2006/relationships/oleObject" Target="../embeddings/oleObject48.bin"/><Relationship Id="rId7" Type="http://schemas.openxmlformats.org/officeDocument/2006/relationships/image" Target="../media/image68.wmf"/><Relationship Id="rId6" Type="http://schemas.openxmlformats.org/officeDocument/2006/relationships/oleObject" Target="../embeddings/oleObject47.bin"/><Relationship Id="rId5" Type="http://schemas.openxmlformats.org/officeDocument/2006/relationships/image" Target="../media/image67.png"/><Relationship Id="rId4" Type="http://schemas.openxmlformats.org/officeDocument/2006/relationships/image" Target="../media/image66.wmf"/><Relationship Id="rId3" Type="http://schemas.openxmlformats.org/officeDocument/2006/relationships/oleObject" Target="../embeddings/oleObject46.bin"/><Relationship Id="rId21" Type="http://schemas.openxmlformats.org/officeDocument/2006/relationships/vmlDrawing" Target="../drawings/vmlDrawing8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65.wmf"/><Relationship Id="rId19" Type="http://schemas.openxmlformats.org/officeDocument/2006/relationships/image" Target="../media/image75.png"/><Relationship Id="rId18" Type="http://schemas.openxmlformats.org/officeDocument/2006/relationships/image" Target="../media/image74.png"/><Relationship Id="rId17" Type="http://schemas.openxmlformats.org/officeDocument/2006/relationships/image" Target="../media/image73.wmf"/><Relationship Id="rId16" Type="http://schemas.openxmlformats.org/officeDocument/2006/relationships/oleObject" Target="../embeddings/oleObject52.bin"/><Relationship Id="rId15" Type="http://schemas.openxmlformats.org/officeDocument/2006/relationships/image" Target="../media/image72.wmf"/><Relationship Id="rId14" Type="http://schemas.openxmlformats.org/officeDocument/2006/relationships/oleObject" Target="../embeddings/oleObject51.bin"/><Relationship Id="rId13" Type="http://schemas.openxmlformats.org/officeDocument/2006/relationships/image" Target="../media/image71.wmf"/><Relationship Id="rId12" Type="http://schemas.openxmlformats.org/officeDocument/2006/relationships/oleObject" Target="../embeddings/oleObject50.bin"/><Relationship Id="rId11" Type="http://schemas.openxmlformats.org/officeDocument/2006/relationships/image" Target="../media/image70.wmf"/><Relationship Id="rId10" Type="http://schemas.openxmlformats.org/officeDocument/2006/relationships/oleObject" Target="../embeddings/oleObject49.bin"/><Relationship Id="rId1" Type="http://schemas.openxmlformats.org/officeDocument/2006/relationships/oleObject" Target="../embeddings/oleObject4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zh-CN" sz="8800" b="1"/>
              <a:t>概率和频率</a:t>
            </a:r>
            <a:endParaRPr lang="zh-CN" altLang="zh-CN" sz="8800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 sz="3600" b="1"/>
              <a:t>概率，古典概型，几何概型</a:t>
            </a:r>
            <a:endParaRPr lang="zh-CN" altLang="en-US" sz="3600" b="1"/>
          </a:p>
        </p:txBody>
      </p:sp>
      <p:sp>
        <p:nvSpPr>
          <p:cNvPr id="4" name="文本框 3"/>
          <p:cNvSpPr txBox="1"/>
          <p:nvPr/>
        </p:nvSpPr>
        <p:spPr>
          <a:xfrm>
            <a:off x="7494905" y="4667250"/>
            <a:ext cx="38404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ym typeface="+mn-ea"/>
              </a:rPr>
              <a:t>西南石油大学理学院蒋尚武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35330" y="88265"/>
            <a:ext cx="25241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一   、概率的概念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9610" y="475615"/>
            <a:ext cx="25520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rgbClr val="FF0000"/>
                </a:solidFill>
                <a:sym typeface="+mn-ea"/>
              </a:rPr>
              <a:t> 1 .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  频率的概念</a:t>
            </a:r>
            <a:endParaRPr lang="zh-CN" altLang="en-US" sz="24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9465" y="995045"/>
            <a:ext cx="1007427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/>
              <a:t>若随机事件</a:t>
            </a:r>
            <a:r>
              <a:rPr lang="en-US" altLang="zh-CN" sz="2400" b="1"/>
              <a:t>A</a:t>
            </a:r>
            <a:r>
              <a:rPr lang="zh-CN" altLang="en-US" sz="2400" b="1"/>
              <a:t>在</a:t>
            </a:r>
            <a:r>
              <a:rPr lang="en-US" altLang="zh-CN" sz="2400" b="1"/>
              <a:t>N</a:t>
            </a:r>
            <a:r>
              <a:rPr lang="zh-CN" altLang="en-US" sz="2400" b="1"/>
              <a:t>次试验中发生了</a:t>
            </a:r>
            <a:r>
              <a:rPr lang="en-US" altLang="zh-CN" sz="2400" b="1"/>
              <a:t>m</a:t>
            </a:r>
            <a:r>
              <a:rPr lang="zh-CN" altLang="en-US" sz="2400" b="1"/>
              <a:t>次，则称                     为事件</a:t>
            </a:r>
            <a:r>
              <a:rPr lang="en-US" altLang="zh-CN" sz="2400" b="1"/>
              <a:t>A</a:t>
            </a:r>
            <a:r>
              <a:rPr lang="zh-CN" altLang="en-US" sz="2400" b="1"/>
              <a:t>发生的频率</a:t>
            </a:r>
            <a:endParaRPr lang="zh-CN" altLang="en-US" sz="2400" b="1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40208" y="824548"/>
          <a:ext cx="1518920" cy="782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787400" imgH="405765" progId="Equation.KSEE3">
                  <p:embed/>
                </p:oleObj>
              </mc:Choice>
              <mc:Fallback>
                <p:oleObj name="" r:id="rId1" imgW="787400" imgH="4057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6740208" y="824548"/>
                        <a:ext cx="1518920" cy="782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4038" y="1537970"/>
          <a:ext cx="222440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889000" imgH="228600" progId="Equation.KSEE3">
                  <p:embed/>
                </p:oleObj>
              </mc:Choice>
              <mc:Fallback>
                <p:oleObj name="" r:id="rId3" imgW="8890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5634038" y="1537970"/>
                        <a:ext cx="2224405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57250" y="1614805"/>
            <a:ext cx="10972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/>
              <a:t>性质：</a:t>
            </a:r>
            <a:endParaRPr lang="zh-CN" altLang="en-US" sz="2400" b="1"/>
          </a:p>
        </p:txBody>
      </p:sp>
      <p:sp>
        <p:nvSpPr>
          <p:cNvPr id="11" name="文本框 10"/>
          <p:cNvSpPr txBox="1"/>
          <p:nvPr/>
        </p:nvSpPr>
        <p:spPr>
          <a:xfrm>
            <a:off x="2098675" y="2237740"/>
            <a:ext cx="274955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ym typeface="+mn-ea"/>
              </a:rPr>
              <a:t>3  </a:t>
            </a:r>
            <a:r>
              <a:rPr lang="zh-CN" altLang="en-US" sz="2400" b="1">
                <a:sym typeface="+mn-ea"/>
              </a:rPr>
              <a:t>若</a:t>
            </a:r>
            <a:r>
              <a:rPr lang="en-US" altLang="zh-CN" sz="2400" b="1">
                <a:sym typeface="+mn-ea"/>
              </a:rPr>
              <a:t>A,B</a:t>
            </a:r>
            <a:r>
              <a:rPr lang="zh-CN" altLang="en-US" sz="2400" b="1">
                <a:sym typeface="+mn-ea"/>
              </a:rPr>
              <a:t>互斥，则有</a:t>
            </a:r>
            <a:endParaRPr lang="zh-CN" altLang="en-US" sz="2400" b="1">
              <a:sym typeface="+mn-ea"/>
            </a:endParaRPr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65370" y="2197735"/>
          <a:ext cx="4490085" cy="553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1854200" imgH="228600" progId="Equation.KSEE3">
                  <p:embed/>
                </p:oleObj>
              </mc:Choice>
              <mc:Fallback>
                <p:oleObj name="" r:id="rId5" imgW="18542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4865370" y="2197735"/>
                        <a:ext cx="4490085" cy="553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218440" y="3346450"/>
            <a:ext cx="11847830" cy="1191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ym typeface="+mn-ea"/>
              </a:rPr>
              <a:t>        </a:t>
            </a:r>
            <a:r>
              <a:rPr lang="zh-CN" altLang="en-US" sz="2400" b="1">
                <a:sym typeface="+mn-ea"/>
              </a:rPr>
              <a:t>若随机事件</a:t>
            </a:r>
            <a:r>
              <a:rPr lang="en-US" altLang="zh-CN" sz="2400" b="1">
                <a:sym typeface="+mn-ea"/>
              </a:rPr>
              <a:t>A</a:t>
            </a:r>
            <a:r>
              <a:rPr lang="zh-CN" altLang="en-US" sz="2400" b="1">
                <a:sym typeface="+mn-ea"/>
              </a:rPr>
              <a:t>在</a:t>
            </a:r>
            <a:r>
              <a:rPr lang="en-US" altLang="zh-CN" sz="2400" b="1">
                <a:sym typeface="+mn-ea"/>
              </a:rPr>
              <a:t>N</a:t>
            </a:r>
            <a:r>
              <a:rPr lang="zh-CN" altLang="en-US" sz="2400" b="1">
                <a:sym typeface="+mn-ea"/>
              </a:rPr>
              <a:t>次试验中发生了</a:t>
            </a:r>
            <a:r>
              <a:rPr lang="en-US" altLang="zh-CN" sz="2400" b="1">
                <a:sym typeface="+mn-ea"/>
              </a:rPr>
              <a:t>m</a:t>
            </a:r>
            <a:r>
              <a:rPr lang="zh-CN" altLang="en-US" sz="2400" b="1">
                <a:sym typeface="+mn-ea"/>
              </a:rPr>
              <a:t>次，则称                     为事件</a:t>
            </a:r>
            <a:r>
              <a:rPr lang="en-US" altLang="zh-CN" sz="2400" b="1">
                <a:sym typeface="+mn-ea"/>
              </a:rPr>
              <a:t>A</a:t>
            </a:r>
            <a:r>
              <a:rPr lang="zh-CN" altLang="en-US" sz="2400" b="1">
                <a:sym typeface="+mn-ea"/>
              </a:rPr>
              <a:t>发生的频率</a:t>
            </a:r>
            <a:r>
              <a:rPr lang="en-US" altLang="zh-CN" sz="2400" b="1">
                <a:sym typeface="+mn-ea"/>
              </a:rPr>
              <a:t>.</a:t>
            </a:r>
            <a:endParaRPr lang="en-US" altLang="zh-CN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当在大量重复试验中其频率                    具有稳定性，并且趋近稳定值</a:t>
            </a:r>
            <a:r>
              <a:rPr lang="en-US" altLang="zh-CN" sz="2400" b="1">
                <a:sym typeface="+mn-ea"/>
              </a:rPr>
              <a:t>p</a:t>
            </a:r>
            <a:r>
              <a:rPr lang="zh-CN" altLang="en-US" sz="2400" b="1">
                <a:sym typeface="+mn-ea"/>
              </a:rPr>
              <a:t>，则称</a:t>
            </a:r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p</a:t>
            </a:r>
            <a:r>
              <a:rPr lang="zh-CN" altLang="en-US" sz="2400" b="1">
                <a:sym typeface="+mn-ea"/>
              </a:rPr>
              <a:t>是事件</a:t>
            </a:r>
            <a:r>
              <a:rPr lang="en-US" altLang="zh-CN" sz="2400" b="1">
                <a:sym typeface="+mn-ea"/>
              </a:rPr>
              <a:t>A</a:t>
            </a:r>
            <a:r>
              <a:rPr lang="zh-CN" altLang="en-US" sz="2400" b="1">
                <a:sym typeface="+mn-ea"/>
              </a:rPr>
              <a:t>发生的概率，记为</a:t>
            </a:r>
            <a:r>
              <a:rPr lang="en-US" altLang="zh-CN" sz="2400" b="1">
                <a:sym typeface="+mn-ea"/>
              </a:rPr>
              <a:t>P(A)</a:t>
            </a:r>
            <a:r>
              <a:rPr lang="zh-CN" altLang="en-US" sz="2400" b="1">
                <a:sym typeface="+mn-ea"/>
              </a:rPr>
              <a:t>。</a:t>
            </a:r>
            <a:endParaRPr lang="zh-CN" altLang="en-US" sz="2400" b="1"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6744335" y="3114040"/>
            <a:ext cx="1428750" cy="7620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22300" y="2757805"/>
            <a:ext cx="221932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ym typeface="+mn-ea"/>
              </a:rPr>
              <a:t>  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  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概率的概念</a:t>
            </a:r>
            <a:endParaRPr lang="zh-CN" altLang="en-US" sz="2400" b="1">
              <a:solidFill>
                <a:srgbClr val="FF0000"/>
              </a:solidFill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3982720" y="3550920"/>
            <a:ext cx="1428750" cy="762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823595" y="4603115"/>
            <a:ext cx="10972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ym typeface="+mn-ea"/>
              </a:rPr>
              <a:t>公理：</a:t>
            </a:r>
            <a:endParaRPr lang="zh-CN" altLang="en-US"/>
          </a:p>
        </p:txBody>
      </p:sp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19420" y="4595495"/>
          <a:ext cx="204914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8" imgW="762000" imgH="203200" progId="Equation.KSEE3">
                  <p:embed/>
                </p:oleObj>
              </mc:Choice>
              <mc:Fallback>
                <p:oleObj name="" r:id="rId8" imgW="762000" imgH="203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>
                      <a:xfrm>
                        <a:off x="5519420" y="4595495"/>
                        <a:ext cx="2049145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2241550" y="5189855"/>
            <a:ext cx="274955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ym typeface="+mn-ea"/>
              </a:rPr>
              <a:t>3  </a:t>
            </a:r>
            <a:r>
              <a:rPr lang="zh-CN" altLang="en-US" sz="2400" b="1">
                <a:sym typeface="+mn-ea"/>
              </a:rPr>
              <a:t>若</a:t>
            </a:r>
            <a:r>
              <a:rPr lang="en-US" altLang="zh-CN" sz="2400" b="1">
                <a:sym typeface="+mn-ea"/>
              </a:rPr>
              <a:t>A,B</a:t>
            </a:r>
            <a:r>
              <a:rPr lang="zh-CN" altLang="en-US" sz="2400" b="1">
                <a:sym typeface="+mn-ea"/>
              </a:rPr>
              <a:t>互斥，则有</a:t>
            </a:r>
            <a:endParaRPr lang="zh-CN" altLang="en-US"/>
          </a:p>
        </p:txBody>
      </p:sp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10150" y="5215255"/>
          <a:ext cx="3785235" cy="48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0" imgW="1600200" imgH="203200" progId="Equation.KSEE3">
                  <p:embed/>
                </p:oleObj>
              </mc:Choice>
              <mc:Fallback>
                <p:oleObj name="" r:id="rId10" imgW="1600200" imgH="2032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>
                      <a:xfrm>
                        <a:off x="5010150" y="5215255"/>
                        <a:ext cx="3785235" cy="480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705485" y="5630545"/>
            <a:ext cx="27597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olidFill>
                  <a:srgbClr val="FF0000"/>
                </a:solidFill>
                <a:sym typeface="+mn-ea"/>
              </a:rPr>
              <a:t> 3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  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概率的基本性质</a:t>
            </a:r>
            <a:endParaRPr lang="zh-CN" altLang="en-US" sz="2400" b="1">
              <a:solidFill>
                <a:srgbClr val="FF0000"/>
              </a:solidFill>
              <a:sym typeface="+mn-ea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09483" y="1548765"/>
          <a:ext cx="29559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2" imgW="1181100" imgH="228600" progId="Equation.KSEE3">
                  <p:embed/>
                </p:oleObj>
              </mc:Choice>
              <mc:Fallback>
                <p:oleObj name="" r:id="rId12" imgW="11811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>
                      <a:xfrm>
                        <a:off x="2209483" y="1548765"/>
                        <a:ext cx="2955925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86318" y="4641850"/>
          <a:ext cx="27654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4" imgW="1104900" imgH="203200" progId="Equation.KSEE3">
                  <p:embed/>
                </p:oleObj>
              </mc:Choice>
              <mc:Fallback>
                <p:oleObj name="" r:id="rId14" imgW="11049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>
                      <a:xfrm>
                        <a:off x="2286318" y="4641850"/>
                        <a:ext cx="2765425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9" grpId="0"/>
      <p:bldP spid="11" grpId="0"/>
      <p:bldP spid="17" grpId="0"/>
      <p:bldP spid="15" grpId="0"/>
      <p:bldP spid="19" grpId="0"/>
      <p:bldP spid="22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72993" y="682625"/>
          <a:ext cx="162369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736600" imgH="203200" progId="Equation.KSEE3">
                  <p:embed/>
                </p:oleObj>
              </mc:Choice>
              <mc:Fallback>
                <p:oleObj name="" r:id="rId1" imgW="7366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9972993" y="682625"/>
                        <a:ext cx="162369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1185" y="153670"/>
            <a:ext cx="1543050" cy="480060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47645" y="742950"/>
          <a:ext cx="1809115" cy="417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4" imgW="825500" imgH="190500" progId="Equation.KSEE3">
                  <p:embed/>
                </p:oleObj>
              </mc:Choice>
              <mc:Fallback>
                <p:oleObj name="" r:id="rId4" imgW="825500" imgH="1905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2747645" y="742950"/>
                        <a:ext cx="1809115" cy="417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830830" y="184150"/>
            <a:ext cx="1755140" cy="408940"/>
          </a:xfrm>
          <a:prstGeom prst="rect">
            <a:avLst/>
          </a:prstGeom>
        </p:spPr>
      </p:pic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82795" y="689610"/>
          <a:ext cx="1796415" cy="49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7" imgW="736600" imgH="203200" progId="Equation.KSEE3">
                  <p:embed/>
                </p:oleObj>
              </mc:Choice>
              <mc:Fallback>
                <p:oleObj name="" r:id="rId7" imgW="736600" imgH="2032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4582795" y="689610"/>
                        <a:ext cx="1796415" cy="495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84303" y="702945"/>
          <a:ext cx="334264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9" imgW="1485900" imgH="203200" progId="Equation.KSEE3">
                  <p:embed/>
                </p:oleObj>
              </mc:Choice>
              <mc:Fallback>
                <p:oleObj name="" r:id="rId9" imgW="1485900" imgH="2032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6484303" y="702945"/>
                        <a:ext cx="334264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5397500" y="169545"/>
            <a:ext cx="2750185" cy="4483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12140" y="1386840"/>
            <a:ext cx="4584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ym typeface="+mn-ea"/>
              </a:rPr>
              <a:t>2)</a:t>
            </a:r>
            <a:r>
              <a:rPr lang="zh-CN" altLang="en-US" sz="2400" b="1">
                <a:sym typeface="+mn-ea"/>
              </a:rPr>
              <a:t>若</a:t>
            </a:r>
            <a:r>
              <a:rPr lang="en-US" altLang="zh-CN" sz="2400" b="1">
                <a:sym typeface="+mn-ea"/>
              </a:rPr>
              <a:t>A</a:t>
            </a:r>
            <a:r>
              <a:rPr lang="en-US" altLang="zh-CN" sz="2400" b="1" baseline="-25000">
                <a:sym typeface="+mn-ea"/>
              </a:rPr>
              <a:t>1</a:t>
            </a:r>
            <a:r>
              <a:rPr lang="zh-CN" altLang="en-US" sz="2400" b="1" baseline="-25000">
                <a:sym typeface="+mn-ea"/>
              </a:rPr>
              <a:t>，</a:t>
            </a:r>
            <a:r>
              <a:rPr lang="en-US" altLang="zh-CN" sz="2400" b="1">
                <a:sym typeface="+mn-ea"/>
              </a:rPr>
              <a:t>A</a:t>
            </a:r>
            <a:r>
              <a:rPr lang="en-US" altLang="zh-CN" sz="2400" b="1" baseline="-25000">
                <a:sym typeface="+mn-ea"/>
              </a:rPr>
              <a:t>2</a:t>
            </a:r>
            <a:r>
              <a:rPr lang="zh-CN" altLang="en-US" sz="2400" b="1">
                <a:sym typeface="+mn-ea"/>
              </a:rPr>
              <a:t>，</a:t>
            </a:r>
            <a:r>
              <a:rPr lang="en-US" altLang="zh-CN" sz="2400" b="1">
                <a:sym typeface="+mn-ea"/>
              </a:rPr>
              <a:t>A</a:t>
            </a:r>
            <a:r>
              <a:rPr lang="en-US" altLang="zh-CN" sz="2400" b="1" baseline="-25000">
                <a:sym typeface="+mn-ea"/>
              </a:rPr>
              <a:t>3</a:t>
            </a:r>
            <a:r>
              <a:rPr lang="zh-CN" altLang="en-US" sz="2400" b="1" baseline="-25000">
                <a:sym typeface="+mn-ea"/>
              </a:rPr>
              <a:t>，</a:t>
            </a:r>
            <a:r>
              <a:rPr lang="en-US" altLang="zh-CN" sz="2400" b="1" baseline="-25000">
                <a:sym typeface="+mn-ea"/>
              </a:rPr>
              <a:t>...</a:t>
            </a:r>
            <a:r>
              <a:rPr lang="en-US" altLang="zh-CN" sz="2400" b="1">
                <a:sym typeface="+mn-ea"/>
              </a:rPr>
              <a:t>A</a:t>
            </a:r>
            <a:r>
              <a:rPr lang="en-US" altLang="zh-CN" sz="2400" b="1" baseline="-25000">
                <a:sym typeface="+mn-ea"/>
              </a:rPr>
              <a:t>n</a:t>
            </a:r>
            <a:r>
              <a:rPr lang="zh-CN" altLang="en-US" sz="2400" b="1">
                <a:sym typeface="+mn-ea"/>
              </a:rPr>
              <a:t>两两互斥，则</a:t>
            </a:r>
            <a:endParaRPr lang="zh-CN" altLang="en-US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33340" y="1367155"/>
          <a:ext cx="6751955" cy="514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2" imgW="2997200" imgH="228600" progId="Equation.KSEE3">
                  <p:embed/>
                </p:oleObj>
              </mc:Choice>
              <mc:Fallback>
                <p:oleObj name="" r:id="rId12" imgW="29972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>
                      <a:xfrm>
                        <a:off x="5133340" y="1367155"/>
                        <a:ext cx="6751955" cy="514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50875" y="2152015"/>
            <a:ext cx="366522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ym typeface="+mn-ea"/>
              </a:rPr>
              <a:t>3)</a:t>
            </a:r>
            <a:r>
              <a:rPr lang="zh-CN" altLang="en-US" sz="2400" b="1">
                <a:sym typeface="+mn-ea"/>
              </a:rPr>
              <a:t>设</a:t>
            </a:r>
            <a:r>
              <a:rPr lang="en-US" altLang="zh-CN" sz="2400" b="1">
                <a:sym typeface="+mn-ea"/>
              </a:rPr>
              <a:t>A</a:t>
            </a:r>
            <a:r>
              <a:rPr lang="zh-CN" altLang="en-US" sz="2400" b="1">
                <a:sym typeface="+mn-ea"/>
              </a:rPr>
              <a:t>是任意随机事件，则</a:t>
            </a:r>
            <a:endParaRPr lang="zh-CN" altLang="en-US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67835" y="2099945"/>
          <a:ext cx="2558415" cy="554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4" imgW="1054100" imgH="228600" progId="Equation.KSEE3">
                  <p:embed/>
                </p:oleObj>
              </mc:Choice>
              <mc:Fallback>
                <p:oleObj name="" r:id="rId14" imgW="10541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>
                      <a:xfrm>
                        <a:off x="4267835" y="2099945"/>
                        <a:ext cx="2558415" cy="554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2920" y="2741613"/>
          <a:ext cx="10429875" cy="532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6" imgW="4495800" imgH="228600" progId="Equation.KSEE3">
                  <p:embed/>
                </p:oleObj>
              </mc:Choice>
              <mc:Fallback>
                <p:oleObj name="" r:id="rId16" imgW="44958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>
                      <a:xfrm>
                        <a:off x="502920" y="2741613"/>
                        <a:ext cx="10429875" cy="532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575310" y="3430270"/>
            <a:ext cx="268986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ym typeface="+mn-ea"/>
              </a:rPr>
              <a:t>4)</a:t>
            </a:r>
            <a:r>
              <a:rPr lang="zh-CN" altLang="en-US" sz="2400" b="1">
                <a:sym typeface="+mn-ea"/>
              </a:rPr>
              <a:t>如果               ，则</a:t>
            </a:r>
            <a:endParaRPr lang="zh-CN" altLang="en-US"/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65358" y="4120515"/>
          <a:ext cx="2049145" cy="52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18" imgW="1054100" imgH="203200" progId="Equation.KSEE3">
                  <p:embed/>
                </p:oleObj>
              </mc:Choice>
              <mc:Fallback>
                <p:oleObj name="" r:id="rId18" imgW="1054100" imgH="203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>
                      <a:xfrm>
                        <a:off x="4765358" y="4120515"/>
                        <a:ext cx="2049145" cy="521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51835" y="3406140"/>
          <a:ext cx="3482975" cy="49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20" imgW="1587500" imgH="203200" progId="Equation.KSEE3">
                  <p:embed/>
                </p:oleObj>
              </mc:Choice>
              <mc:Fallback>
                <p:oleObj name="" r:id="rId20" imgW="1587500" imgH="2032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>
                      <a:xfrm>
                        <a:off x="3251835" y="3406140"/>
                        <a:ext cx="3482975" cy="496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721360" y="4179570"/>
            <a:ext cx="99822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证明</a:t>
            </a:r>
            <a:r>
              <a:rPr lang="zh-CN" altLang="en-US"/>
              <a:t>    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2"/>
          <a:srcRect/>
          <a:stretch>
            <a:fillRect/>
          </a:stretch>
        </p:blipFill>
        <p:spPr>
          <a:xfrm>
            <a:off x="1592580" y="3360420"/>
            <a:ext cx="895350" cy="4572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3"/>
          <a:srcRect/>
          <a:stretch>
            <a:fillRect/>
          </a:stretch>
        </p:blipFill>
        <p:spPr>
          <a:xfrm>
            <a:off x="1670050" y="4137660"/>
            <a:ext cx="2829560" cy="49212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668780" y="4668520"/>
            <a:ext cx="26212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故</a:t>
            </a:r>
            <a:r>
              <a:rPr lang="en-US" altLang="zh-CN" sz="2800" b="1">
                <a:sym typeface="+mn-ea"/>
              </a:rPr>
              <a:t>B</a:t>
            </a:r>
            <a:r>
              <a:rPr lang="zh-CN" altLang="en-US" sz="2800" b="1">
                <a:sym typeface="+mn-ea"/>
              </a:rPr>
              <a:t>与</a:t>
            </a:r>
            <a:r>
              <a:rPr lang="en-US" altLang="zh-CN" sz="2800" b="1">
                <a:sym typeface="+mn-ea"/>
              </a:rPr>
              <a:t>A-B</a:t>
            </a:r>
            <a:r>
              <a:rPr lang="zh-CN" altLang="en-US" sz="2800" b="1">
                <a:sym typeface="+mn-ea"/>
              </a:rPr>
              <a:t>互斥</a:t>
            </a:r>
            <a:endParaRPr lang="zh-CN" altLang="en-US" sz="2800"/>
          </a:p>
        </p:txBody>
      </p:sp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4853" y="5777548"/>
          <a:ext cx="9682480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24" imgW="4381500" imgH="215900" progId="Equation.KSEE3">
                  <p:embed/>
                </p:oleObj>
              </mc:Choice>
              <mc:Fallback>
                <p:oleObj name="" r:id="rId24" imgW="4381500" imgH="2159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>
                      <a:xfrm>
                        <a:off x="724853" y="5777548"/>
                        <a:ext cx="9682480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图片 24"/>
          <p:cNvPicPr>
            <a:picLocks noChangeAspect="1"/>
          </p:cNvPicPr>
          <p:nvPr/>
        </p:nvPicPr>
        <p:blipFill>
          <a:blip r:embed="rId26"/>
          <a:srcRect/>
          <a:stretch>
            <a:fillRect/>
          </a:stretch>
        </p:blipFill>
        <p:spPr>
          <a:xfrm>
            <a:off x="1668145" y="5212080"/>
            <a:ext cx="4466590" cy="485775"/>
          </a:xfrm>
          <a:prstGeom prst="rect">
            <a:avLst/>
          </a:prstGeom>
        </p:spPr>
      </p:pic>
      <p:sp>
        <p:nvSpPr>
          <p:cNvPr id="26" name="椭圆 25"/>
          <p:cNvSpPr/>
          <p:nvPr/>
        </p:nvSpPr>
        <p:spPr>
          <a:xfrm>
            <a:off x="7223760" y="3508375"/>
            <a:ext cx="4096385" cy="20885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010525" y="3861435"/>
            <a:ext cx="2545715" cy="13868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8999220" y="4414520"/>
            <a:ext cx="652780" cy="7512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799705" y="4178935"/>
            <a:ext cx="1637665" cy="92138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54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</a:t>
            </a:r>
            <a:endParaRPr lang="zh-CN" altLang="en-US" sz="54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 flipH="1">
            <a:off x="9330055" y="4450715"/>
            <a:ext cx="76200" cy="92138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54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</a:t>
            </a:r>
            <a:endParaRPr lang="en-US" altLang="zh-CN" sz="54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8505" y="6332220"/>
            <a:ext cx="433705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 b="1">
                <a:sym typeface="+mn-ea"/>
              </a:rPr>
              <a:t>推论   当                时，                   </a:t>
            </a:r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2"/>
          <a:srcRect/>
          <a:stretch>
            <a:fillRect/>
          </a:stretch>
        </p:blipFill>
        <p:spPr>
          <a:xfrm>
            <a:off x="2005330" y="6313170"/>
            <a:ext cx="895350" cy="457200"/>
          </a:xfrm>
          <a:prstGeom prst="rect">
            <a:avLst/>
          </a:prstGeom>
        </p:spPr>
      </p:pic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43960" y="6296660"/>
          <a:ext cx="2040890" cy="48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27" imgW="862965" imgH="203200" progId="Equation.KSEE3">
                  <p:embed/>
                </p:oleObj>
              </mc:Choice>
              <mc:Fallback>
                <p:oleObj name="" r:id="rId27" imgW="862965" imgH="203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>
                      <a:xfrm>
                        <a:off x="3743960" y="6296660"/>
                        <a:ext cx="2040890" cy="480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4" grpId="0"/>
      <p:bldP spid="26" grpId="0" bldLvl="0" animBg="1"/>
      <p:bldP spid="28" grpId="0" bldLvl="0" animBg="1"/>
      <p:bldP spid="30" grpId="0"/>
      <p:bldP spid="29" grpId="0" bldLvl="0" animBg="1"/>
      <p:bldP spid="31" grpId="0"/>
      <p:bldP spid="17" grpId="0"/>
      <p:bldP spid="23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3690" y="309245"/>
            <a:ext cx="391795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ym typeface="+mn-ea"/>
              </a:rPr>
              <a:t>5)</a:t>
            </a:r>
            <a:r>
              <a:rPr lang="zh-CN" altLang="en-US" sz="2400" b="1">
                <a:sym typeface="+mn-ea"/>
              </a:rPr>
              <a:t>设</a:t>
            </a:r>
            <a:r>
              <a:rPr lang="en-US" altLang="zh-CN" sz="2400" b="1">
                <a:sym typeface="+mn-ea"/>
              </a:rPr>
              <a:t>A,B</a:t>
            </a:r>
            <a:r>
              <a:rPr lang="zh-CN" altLang="en-US" sz="2400" b="1">
                <a:sym typeface="+mn-ea"/>
              </a:rPr>
              <a:t>是任意随机事件，则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67493" y="332740"/>
          <a:ext cx="5137150" cy="41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2171700" imgH="203200" progId="Equation.KSEE3">
                  <p:embed/>
                </p:oleObj>
              </mc:Choice>
              <mc:Fallback>
                <p:oleObj name="" r:id="rId1" imgW="21717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4067493" y="332740"/>
                        <a:ext cx="5137150" cy="415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64820" y="880745"/>
            <a:ext cx="100012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ym typeface="+mn-ea"/>
              </a:rPr>
              <a:t>证明   </a:t>
            </a:r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28078" y="915670"/>
          <a:ext cx="7018020" cy="456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2552700" imgH="203200" progId="Equation.KSEE3">
                  <p:embed/>
                </p:oleObj>
              </mc:Choice>
              <mc:Fallback>
                <p:oleObj name="" r:id="rId3" imgW="25527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1128078" y="915670"/>
                        <a:ext cx="7018020" cy="456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6800" y="1396365"/>
          <a:ext cx="791654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5" imgW="3288665" imgH="431800" progId="Equation.KSEE3">
                  <p:embed/>
                </p:oleObj>
              </mc:Choice>
              <mc:Fallback>
                <p:oleObj name="" r:id="rId5" imgW="3288665" imgH="4318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1066800" y="1396365"/>
                        <a:ext cx="7916545" cy="98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9334500" y="412750"/>
            <a:ext cx="2545715" cy="18116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191115" y="718820"/>
            <a:ext cx="1566545" cy="1028065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431020" y="724535"/>
            <a:ext cx="1191260" cy="99568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连接符 23"/>
          <p:cNvCxnSpPr>
            <a:stCxn id="16" idx="1"/>
            <a:endCxn id="18" idx="5"/>
          </p:cNvCxnSpPr>
          <p:nvPr/>
        </p:nvCxnSpPr>
        <p:spPr>
          <a:xfrm>
            <a:off x="10420350" y="869315"/>
            <a:ext cx="27305" cy="70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6" idx="2"/>
            <a:endCxn id="16" idx="3"/>
          </p:cNvCxnSpPr>
          <p:nvPr/>
        </p:nvCxnSpPr>
        <p:spPr>
          <a:xfrm>
            <a:off x="10191115" y="1233170"/>
            <a:ext cx="229235" cy="363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8" idx="7"/>
            <a:endCxn id="18" idx="6"/>
          </p:cNvCxnSpPr>
          <p:nvPr/>
        </p:nvCxnSpPr>
        <p:spPr>
          <a:xfrm>
            <a:off x="10447655" y="870585"/>
            <a:ext cx="174625" cy="351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9685655" y="711200"/>
            <a:ext cx="368300" cy="92138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54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</a:t>
            </a:r>
            <a:endParaRPr lang="en-US" altLang="zh-CN" sz="54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769918" y="805815"/>
            <a:ext cx="555625" cy="9213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54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B</a:t>
            </a:r>
            <a:endParaRPr lang="en-US" altLang="zh-CN" sz="54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33330" y="1049020"/>
          <a:ext cx="553720" cy="360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7" imgW="254000" imgH="165100" progId="Equation.KSEE3">
                  <p:embed/>
                </p:oleObj>
              </mc:Choice>
              <mc:Fallback>
                <p:oleObj name="" r:id="rId7" imgW="254000" imgH="1651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10133330" y="1049020"/>
                        <a:ext cx="553720" cy="360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437515" y="2479675"/>
            <a:ext cx="7924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ym typeface="+mn-ea"/>
              </a:rPr>
              <a:t>推论</a:t>
            </a:r>
            <a:endParaRPr lang="zh-CN" altLang="en-US"/>
          </a:p>
        </p:txBody>
      </p:sp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04290" y="2506345"/>
          <a:ext cx="31432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9" imgW="1600200" imgH="203200" progId="Equation.KSEE3">
                  <p:embed/>
                </p:oleObj>
              </mc:Choice>
              <mc:Fallback>
                <p:oleObj name="" r:id="rId9" imgW="1600200" imgH="2032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1304290" y="2506345"/>
                        <a:ext cx="314325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427355" y="3020695"/>
            <a:ext cx="506222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ym typeface="+mn-ea"/>
              </a:rPr>
              <a:t>EX1   </a:t>
            </a:r>
            <a:r>
              <a:rPr lang="zh-CN" altLang="en-US" sz="2400" b="1">
                <a:sym typeface="+mn-ea"/>
              </a:rPr>
              <a:t>设</a:t>
            </a:r>
            <a:r>
              <a:rPr lang="en-US" altLang="zh-CN" sz="2400" b="1">
                <a:sym typeface="+mn-ea"/>
              </a:rPr>
              <a:t>A,B</a:t>
            </a:r>
            <a:r>
              <a:rPr lang="zh-CN" altLang="en-US" sz="2400" b="1">
                <a:sym typeface="+mn-ea"/>
              </a:rPr>
              <a:t>为两个事件，且                   </a:t>
            </a:r>
            <a:endParaRPr lang="zh-CN" altLang="en-US"/>
          </a:p>
        </p:txBody>
      </p:sp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44645" y="3025775"/>
          <a:ext cx="4911725" cy="464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11" imgW="2451100" imgH="203200" progId="Equation.KSEE3">
                  <p:embed/>
                </p:oleObj>
              </mc:Choice>
              <mc:Fallback>
                <p:oleObj name="" r:id="rId11" imgW="2451100" imgH="2032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>
                      <a:xfrm>
                        <a:off x="4144645" y="3025775"/>
                        <a:ext cx="4911725" cy="464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1129665" y="3526790"/>
            <a:ext cx="7924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ym typeface="+mn-ea"/>
              </a:rPr>
              <a:t>求：</a:t>
            </a:r>
            <a:endParaRPr lang="zh-CN" altLang="en-US"/>
          </a:p>
        </p:txBody>
      </p:sp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99895" y="3484880"/>
          <a:ext cx="4259580" cy="51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13" imgW="1981200" imgH="241300" progId="Equation.KSEE3">
                  <p:embed/>
                </p:oleObj>
              </mc:Choice>
              <mc:Fallback>
                <p:oleObj name="" r:id="rId13" imgW="1981200" imgH="2413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>
                      <a:xfrm>
                        <a:off x="1699895" y="3484880"/>
                        <a:ext cx="4259580" cy="51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526415" y="3998595"/>
            <a:ext cx="12357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ym typeface="+mn-ea"/>
              </a:rPr>
              <a:t>解：由  </a:t>
            </a:r>
            <a:endParaRPr lang="zh-CN" altLang="en-US"/>
          </a:p>
        </p:txBody>
      </p:sp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17650" y="4052570"/>
          <a:ext cx="10077450" cy="48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" r:id="rId15" imgW="4520565" imgH="203200" progId="Equation.KSEE3">
                  <p:embed/>
                </p:oleObj>
              </mc:Choice>
              <mc:Fallback>
                <p:oleObj name="" r:id="rId15" imgW="4520565" imgH="203200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>
                      <a:xfrm>
                        <a:off x="1517650" y="4052570"/>
                        <a:ext cx="10077450" cy="483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39838" y="4596130"/>
          <a:ext cx="4812030" cy="529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" r:id="rId17" imgW="2019300" imgH="203200" progId="Equation.KSEE3">
                  <p:embed/>
                </p:oleObj>
              </mc:Choice>
              <mc:Fallback>
                <p:oleObj name="" r:id="rId17" imgW="2019300" imgH="203200" progId="Equation.KSEE3">
                  <p:embed/>
                  <p:pic>
                    <p:nvPicPr>
                      <p:cNvPr id="0" name="图片 1034"/>
                      <p:cNvPicPr/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>
                      <a:xfrm>
                        <a:off x="1239838" y="4596130"/>
                        <a:ext cx="4812030" cy="529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文本框 41"/>
          <p:cNvSpPr txBox="1"/>
          <p:nvPr/>
        </p:nvSpPr>
        <p:spPr>
          <a:xfrm>
            <a:off x="1145540" y="5158740"/>
            <a:ext cx="4876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ym typeface="+mn-ea"/>
              </a:rPr>
              <a:t>而</a:t>
            </a:r>
            <a:endParaRPr lang="zh-CN" altLang="en-US"/>
          </a:p>
        </p:txBody>
      </p:sp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41755" y="6226175"/>
          <a:ext cx="5932170" cy="569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" r:id="rId19" imgW="2514600" imgH="241300" progId="Equation.KSEE3">
                  <p:embed/>
                </p:oleObj>
              </mc:Choice>
              <mc:Fallback>
                <p:oleObj name="" r:id="rId19" imgW="2514600" imgH="241300" progId="Equation.KSEE3">
                  <p:embed/>
                  <p:pic>
                    <p:nvPicPr>
                      <p:cNvPr id="0" name="图片 1035"/>
                      <p:cNvPicPr/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>
                      <a:xfrm>
                        <a:off x="1341755" y="6226175"/>
                        <a:ext cx="5932170" cy="569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" name="图片 43"/>
          <p:cNvPicPr>
            <a:picLocks noChangeAspect="1"/>
          </p:cNvPicPr>
          <p:nvPr/>
        </p:nvPicPr>
        <p:blipFill>
          <a:blip r:embed="rId21"/>
          <a:srcRect/>
          <a:stretch>
            <a:fillRect/>
          </a:stretch>
        </p:blipFill>
        <p:spPr>
          <a:xfrm>
            <a:off x="1627505" y="5125085"/>
            <a:ext cx="7761605" cy="54292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22"/>
          <a:srcRect/>
          <a:stretch>
            <a:fillRect/>
          </a:stretch>
        </p:blipFill>
        <p:spPr>
          <a:xfrm>
            <a:off x="1541780" y="5660390"/>
            <a:ext cx="3656965" cy="57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ldLvl="0" animBg="1"/>
      <p:bldP spid="28" grpId="0"/>
      <p:bldP spid="28" grpId="1"/>
      <p:bldP spid="16" grpId="0" bldLvl="0" animBg="1"/>
      <p:bldP spid="29" grpId="0"/>
      <p:bldP spid="5" grpId="0"/>
      <p:bldP spid="31" grpId="0"/>
      <p:bldP spid="34" grpId="0"/>
      <p:bldP spid="36" grpId="0"/>
      <p:bldP spid="38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76555" y="1619885"/>
            <a:ext cx="7919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ym typeface="+mn-ea"/>
              </a:rPr>
              <a:t> </a:t>
            </a:r>
            <a:r>
              <a:rPr lang="zh-CN" altLang="en-US" sz="2800" b="1">
                <a:sym typeface="+mn-ea"/>
              </a:rPr>
              <a:t>性质</a:t>
            </a:r>
            <a:r>
              <a:rPr lang="en-US" altLang="zh-CN" sz="2800" b="1">
                <a:sym typeface="+mn-ea"/>
              </a:rPr>
              <a:t>5</a:t>
            </a:r>
            <a:r>
              <a:rPr lang="zh-CN" altLang="en-US" sz="2800" b="1">
                <a:sym typeface="+mn-ea"/>
              </a:rPr>
              <a:t>）推广  设</a:t>
            </a:r>
            <a:r>
              <a:rPr lang="en-US" altLang="zh-CN" sz="2800" b="1">
                <a:sym typeface="+mn-ea"/>
              </a:rPr>
              <a:t>A,B</a:t>
            </a:r>
            <a:r>
              <a:rPr lang="zh-CN" altLang="en-US" sz="2800" b="1">
                <a:sym typeface="+mn-ea"/>
              </a:rPr>
              <a:t>，</a:t>
            </a:r>
            <a:r>
              <a:rPr lang="en-US" altLang="zh-CN" sz="2800" b="1">
                <a:sym typeface="+mn-ea"/>
              </a:rPr>
              <a:t>C</a:t>
            </a:r>
            <a:r>
              <a:rPr lang="zh-CN" altLang="en-US" sz="2800" b="1">
                <a:sym typeface="+mn-ea"/>
              </a:rPr>
              <a:t>是任意随机事件，则</a:t>
            </a:r>
            <a:endParaRPr lang="zh-CN" altLang="en-US" sz="2800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8315" y="2913380"/>
          <a:ext cx="8282305" cy="1057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886200" imgH="431800" progId="Equation.KSEE3">
                  <p:embed/>
                </p:oleObj>
              </mc:Choice>
              <mc:Fallback>
                <p:oleObj name="" r:id="rId1" imgW="38862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488315" y="2913380"/>
                        <a:ext cx="8282305" cy="1057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2065" y="17145"/>
            <a:ext cx="72675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ym typeface="+mn-ea"/>
              </a:rPr>
              <a:t>       </a:t>
            </a:r>
            <a:r>
              <a:rPr lang="zh-CN" altLang="en-US" sz="2800" b="1">
                <a:sym typeface="+mn-ea"/>
              </a:rPr>
              <a:t>例</a:t>
            </a:r>
            <a:r>
              <a:rPr lang="en-US" altLang="zh-CN" sz="2800" b="1">
                <a:sym typeface="+mn-ea"/>
              </a:rPr>
              <a:t>2  </a:t>
            </a:r>
            <a:r>
              <a:rPr lang="zh-CN" altLang="en-US" sz="2800" b="1">
                <a:sym typeface="+mn-ea"/>
              </a:rPr>
              <a:t>设</a:t>
            </a:r>
            <a:r>
              <a:rPr lang="en-US" altLang="zh-CN" sz="2800" b="1">
                <a:sym typeface="+mn-ea"/>
              </a:rPr>
              <a:t>A,B</a:t>
            </a:r>
            <a:r>
              <a:rPr lang="zh-CN" altLang="en-US" sz="2800" b="1">
                <a:sym typeface="+mn-ea"/>
              </a:rPr>
              <a:t>为两个事件，则                    是</a:t>
            </a:r>
            <a:r>
              <a:rPr lang="zh-CN" altLang="en-US" sz="2400" b="1">
                <a:sym typeface="+mn-ea"/>
              </a:rPr>
              <a:t>：</a:t>
            </a:r>
            <a:endParaRPr lang="zh-CN" altLang="en-US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51070" y="33020"/>
          <a:ext cx="141986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622300" imgH="203200" progId="Equation.KSEE3">
                  <p:embed/>
                </p:oleObj>
              </mc:Choice>
              <mc:Fallback>
                <p:oleObj name="" r:id="rId3" imgW="6223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4751070" y="33020"/>
                        <a:ext cx="1419860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51070" y="987425"/>
          <a:ext cx="3715385" cy="522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5" imgW="1714500" imgH="241300" progId="Equation.KSEE3">
                  <p:embed/>
                </p:oleObj>
              </mc:Choice>
              <mc:Fallback>
                <p:oleObj name="" r:id="rId5" imgW="1714500" imgH="2413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4751070" y="987425"/>
                        <a:ext cx="3715385" cy="522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86740" y="504825"/>
            <a:ext cx="2574290" cy="5448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4751070" y="539115"/>
            <a:ext cx="3802380" cy="53467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586740" y="1098550"/>
            <a:ext cx="2871470" cy="55499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rcRect t="-17766" b="17766"/>
          <a:stretch>
            <a:fillRect/>
          </a:stretch>
        </p:blipFill>
        <p:spPr>
          <a:xfrm>
            <a:off x="488315" y="2141855"/>
            <a:ext cx="9883775" cy="57975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28270" y="4163060"/>
            <a:ext cx="201231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ym typeface="+mn-ea"/>
              </a:rPr>
              <a:t>      </a:t>
            </a:r>
            <a:r>
              <a:rPr lang="zh-CN" altLang="en-US" sz="2800" b="1">
                <a:sym typeface="+mn-ea"/>
              </a:rPr>
              <a:t>例</a:t>
            </a:r>
            <a:r>
              <a:rPr lang="en-US" altLang="zh-CN" sz="2800" b="1">
                <a:sym typeface="+mn-ea"/>
              </a:rPr>
              <a:t>3  </a:t>
            </a:r>
            <a:r>
              <a:rPr lang="zh-CN" altLang="en-US" sz="2800" b="1">
                <a:sym typeface="+mn-ea"/>
              </a:rPr>
              <a:t>设有</a:t>
            </a:r>
            <a:endParaRPr lang="zh-CN" altLang="en-US" sz="2800"/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40585" y="3924300"/>
          <a:ext cx="3752215" cy="944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1" imgW="1612900" imgH="405765" progId="Equation.KSEE3">
                  <p:embed/>
                </p:oleObj>
              </mc:Choice>
              <mc:Fallback>
                <p:oleObj name="" r:id="rId11" imgW="1612900" imgH="405765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>
                      <a:xfrm>
                        <a:off x="2140585" y="3924300"/>
                        <a:ext cx="3752215" cy="944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5040" y="4163060"/>
          <a:ext cx="1826895" cy="513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3" imgW="723900" imgH="203200" progId="Equation.KSEE3">
                  <p:embed/>
                </p:oleObj>
              </mc:Choice>
              <mc:Fallback>
                <p:oleObj name="" r:id="rId13" imgW="723900" imgH="2032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>
                      <a:xfrm>
                        <a:off x="6035040" y="4163060"/>
                        <a:ext cx="1826895" cy="513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61935" y="4032250"/>
          <a:ext cx="3364865" cy="708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15" imgW="1447800" imgH="304800" progId="Equation.KSEE3">
                  <p:embed/>
                </p:oleObj>
              </mc:Choice>
              <mc:Fallback>
                <p:oleObj name="" r:id="rId15" imgW="1447800" imgH="3048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>
                      <a:xfrm>
                        <a:off x="7861935" y="4032250"/>
                        <a:ext cx="3364865" cy="708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776605" y="4708525"/>
            <a:ext cx="6096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sym typeface="+mn-ea"/>
              </a:rPr>
              <a:t>求</a:t>
            </a:r>
            <a:r>
              <a:rPr lang="en-US" altLang="zh-CN" sz="2400" b="1">
                <a:sym typeface="+mn-ea"/>
              </a:rPr>
              <a:t> </a:t>
            </a:r>
            <a:endParaRPr lang="zh-CN" altLang="en-US"/>
          </a:p>
        </p:txBody>
      </p:sp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6740" y="5231130"/>
          <a:ext cx="11240135" cy="1373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17" imgW="4470400" imgH="545465" progId="Equation.KSEE3">
                  <p:embed/>
                </p:oleObj>
              </mc:Choice>
              <mc:Fallback>
                <p:oleObj name="" r:id="rId17" imgW="4470400" imgH="545465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>
                      <a:xfrm>
                        <a:off x="586740" y="5231130"/>
                        <a:ext cx="11240135" cy="1373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图片 20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>
          <a:xfrm>
            <a:off x="1940560" y="4685030"/>
            <a:ext cx="1438275" cy="542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14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466725" y="600710"/>
            <a:ext cx="74764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rgbClr val="FF0000"/>
                </a:solidFill>
                <a:sym typeface="+mn-ea"/>
              </a:rPr>
              <a:t>       </a:t>
            </a:r>
            <a:r>
              <a:rPr lang="zh-CN" altLang="en-US" sz="3600" b="1">
                <a:solidFill>
                  <a:srgbClr val="FF0000"/>
                </a:solidFill>
                <a:sym typeface="+mn-ea"/>
              </a:rPr>
              <a:t>二    、古典概型</a:t>
            </a:r>
            <a:endParaRPr lang="zh-CN" altLang="en-US" sz="36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6725" y="1510665"/>
            <a:ext cx="108978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ym typeface="+mn-ea"/>
              </a:rPr>
              <a:t>      </a:t>
            </a:r>
            <a:r>
              <a:rPr lang="zh-CN" altLang="en-US" sz="2400" b="1">
                <a:sym typeface="+mn-ea"/>
              </a:rPr>
              <a:t>在概率的发展史上，人们最早研究的随机试验是</a:t>
            </a:r>
            <a:r>
              <a:rPr lang="en-US" altLang="zh-CN" sz="2400" b="1">
                <a:sym typeface="+mn-ea"/>
              </a:rPr>
              <a:t>“</a:t>
            </a:r>
            <a:r>
              <a:rPr lang="zh-CN" altLang="en-US" sz="2400" b="1">
                <a:sym typeface="+mn-ea"/>
              </a:rPr>
              <a:t>抛硬币，掷骰子</a:t>
            </a:r>
            <a:r>
              <a:rPr lang="en-US" altLang="zh-CN" sz="2400" b="1">
                <a:sym typeface="+mn-ea"/>
              </a:rPr>
              <a:t>”</a:t>
            </a:r>
            <a:r>
              <a:rPr lang="zh-CN" altLang="en-US" sz="2400" b="1">
                <a:sym typeface="+mn-ea"/>
              </a:rPr>
              <a:t>之类问题的概率计算，</a:t>
            </a:r>
            <a:endParaRPr lang="zh-CN" altLang="en-US" sz="2400" b="1">
              <a:sym typeface="+mn-ea"/>
            </a:endParaRPr>
          </a:p>
          <a:p>
            <a:r>
              <a:rPr lang="en-US" altLang="zh-CN" sz="2400" b="1"/>
              <a:t>      </a:t>
            </a:r>
            <a:r>
              <a:rPr lang="zh-CN" altLang="en-US" sz="2400" b="1"/>
              <a:t>这些实验的共同特点是：</a:t>
            </a:r>
            <a:endParaRPr lang="zh-CN" altLang="en-US" sz="2400" b="1"/>
          </a:p>
        </p:txBody>
      </p:sp>
      <p:sp>
        <p:nvSpPr>
          <p:cNvPr id="11" name="文本框 10"/>
          <p:cNvSpPr txBox="1"/>
          <p:nvPr/>
        </p:nvSpPr>
        <p:spPr>
          <a:xfrm>
            <a:off x="801370" y="2828290"/>
            <a:ext cx="85667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ym typeface="+mn-ea"/>
              </a:rPr>
              <a:t>1</a:t>
            </a:r>
            <a:r>
              <a:rPr lang="zh-CN" altLang="en-US" sz="2400" b="1">
                <a:sym typeface="+mn-ea"/>
              </a:rPr>
              <a:t>）试验的全部可能的结果是有限个，即样本空间是有限集合；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68350" y="3429000"/>
            <a:ext cx="110051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ym typeface="+mn-ea"/>
              </a:rPr>
              <a:t>2</a:t>
            </a:r>
            <a:r>
              <a:rPr lang="zh-CN" altLang="en-US" sz="2400" b="1">
                <a:sym typeface="+mn-ea"/>
              </a:rPr>
              <a:t>）每次试验中，各样本点出现的可能性相同，即每个基本事件发生的概率相等。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70585" y="415734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ym typeface="+mn-ea"/>
              </a:rPr>
              <a:t>具备上述特点的概型为古典概型。</a:t>
            </a:r>
            <a:endParaRPr lang="zh-CN" altLang="en-US" sz="2400" b="1"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534035" y="4822190"/>
            <a:ext cx="1147445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ym typeface="+mn-ea"/>
              </a:rPr>
              <a:t>古典概型的计算方法：设样本空间   有</a:t>
            </a:r>
            <a:r>
              <a:rPr lang="en-US" altLang="zh-CN" sz="2400" b="1">
                <a:sym typeface="+mn-ea"/>
              </a:rPr>
              <a:t>n</a:t>
            </a:r>
            <a:r>
              <a:rPr lang="zh-CN" altLang="en-US" sz="2400" b="1">
                <a:sym typeface="+mn-ea"/>
              </a:rPr>
              <a:t>个样本点，</a:t>
            </a:r>
            <a:r>
              <a:rPr lang="en-US" altLang="zh-CN" sz="2400" b="1">
                <a:sym typeface="+mn-ea"/>
              </a:rPr>
              <a:t>A</a:t>
            </a:r>
            <a:r>
              <a:rPr lang="zh-CN" altLang="en-US" sz="2400" b="1">
                <a:sym typeface="+mn-ea"/>
              </a:rPr>
              <a:t>是     中事件且</a:t>
            </a:r>
            <a:r>
              <a:rPr lang="en-US" altLang="zh-CN" sz="2400" b="1">
                <a:sym typeface="+mn-ea"/>
              </a:rPr>
              <a:t>A</a:t>
            </a:r>
            <a:r>
              <a:rPr lang="zh-CN" altLang="en-US" sz="2400" b="1">
                <a:sym typeface="+mn-ea"/>
              </a:rPr>
              <a:t>中有</a:t>
            </a:r>
            <a:r>
              <a:rPr lang="en-US" altLang="zh-CN" sz="2400" b="1">
                <a:sym typeface="+mn-ea"/>
              </a:rPr>
              <a:t>k</a:t>
            </a:r>
            <a:r>
              <a:rPr lang="zh-CN" altLang="en-US" sz="2400" b="1">
                <a:sym typeface="+mn-ea"/>
              </a:rPr>
              <a:t>个样本点，</a:t>
            </a:r>
            <a:endParaRPr lang="zh-CN" altLang="en-US"/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183505" y="4885690"/>
          <a:ext cx="312420" cy="312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165100" imgH="165100" progId="Equation.KSEE3">
                  <p:embed/>
                </p:oleObj>
              </mc:Choice>
              <mc:Fallback>
                <p:oleObj name="" r:id="rId3" imgW="165100" imgH="1651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5183505" y="4885690"/>
                        <a:ext cx="312420" cy="312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图片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7943215" y="4871085"/>
            <a:ext cx="314325" cy="314325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7"/>
            </p:custDataLst>
          </p:nvPr>
        </p:nvSpPr>
        <p:spPr>
          <a:xfrm>
            <a:off x="466725" y="5646420"/>
            <a:ext cx="34156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ym typeface="+mn-ea"/>
              </a:rPr>
              <a:t>则事件</a:t>
            </a:r>
            <a:r>
              <a:rPr lang="en-US" altLang="zh-CN" sz="2400" b="1">
                <a:sym typeface="+mn-ea"/>
              </a:rPr>
              <a:t>A</a:t>
            </a:r>
            <a:r>
              <a:rPr lang="zh-CN" altLang="en-US" sz="2400" b="1">
                <a:sym typeface="+mn-ea"/>
              </a:rPr>
              <a:t>发生的概率为：</a:t>
            </a:r>
            <a:endParaRPr lang="zh-CN" altLang="en-US"/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3777933" y="5486083"/>
          <a:ext cx="1301115" cy="815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9" imgW="647700" imgH="405765" progId="Equation.KSEE3">
                  <p:embed/>
                </p:oleObj>
              </mc:Choice>
              <mc:Fallback>
                <p:oleObj name="" r:id="rId9" imgW="647700" imgH="405765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3777933" y="5486083"/>
                        <a:ext cx="1301115" cy="815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  <p:bldP spid="17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545" y="114935"/>
            <a:ext cx="65906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ym typeface="+mn-ea"/>
              </a:rPr>
              <a:t>      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-219075" y="184150"/>
            <a:ext cx="11859260" cy="891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ym typeface="+mn-ea"/>
              </a:rPr>
              <a:t>   </a:t>
            </a:r>
            <a:r>
              <a:rPr lang="en-US" altLang="zh-CN" sz="2800" b="1">
                <a:sym typeface="+mn-ea"/>
              </a:rPr>
              <a:t> </a:t>
            </a:r>
            <a:r>
              <a:rPr lang="zh-CN" altLang="en-US" sz="2400" b="1">
                <a:sym typeface="+mn-ea"/>
              </a:rPr>
              <a:t>例</a:t>
            </a:r>
            <a:r>
              <a:rPr lang="en-US" altLang="zh-CN" sz="2400" b="1">
                <a:sym typeface="+mn-ea"/>
              </a:rPr>
              <a:t>5   </a:t>
            </a:r>
            <a:r>
              <a:rPr lang="zh-CN" altLang="en-US" sz="2400" b="1">
                <a:sym typeface="+mn-ea"/>
              </a:rPr>
              <a:t>设袋中有</a:t>
            </a:r>
            <a:r>
              <a:rPr lang="en-US" altLang="zh-CN" sz="2400" b="1">
                <a:sym typeface="+mn-ea"/>
              </a:rPr>
              <a:t>10</a:t>
            </a:r>
            <a:r>
              <a:rPr lang="zh-CN" altLang="en-US" sz="2400" b="1">
                <a:sym typeface="+mn-ea"/>
              </a:rPr>
              <a:t>个外形相同的有色球</a:t>
            </a:r>
            <a:r>
              <a:rPr lang="en-US" altLang="zh-CN" sz="2400" b="1">
                <a:sym typeface="+mn-ea"/>
              </a:rPr>
              <a:t>6</a:t>
            </a:r>
            <a:r>
              <a:rPr lang="zh-CN" altLang="en-US" sz="2400" b="1">
                <a:sym typeface="+mn-ea"/>
              </a:rPr>
              <a:t>红</a:t>
            </a:r>
            <a:r>
              <a:rPr lang="en-US" altLang="zh-CN" sz="2400" b="1">
                <a:sym typeface="+mn-ea"/>
              </a:rPr>
              <a:t>4</a:t>
            </a:r>
            <a:r>
              <a:rPr lang="zh-CN" altLang="en-US" sz="2400" b="1">
                <a:sym typeface="+mn-ea"/>
              </a:rPr>
              <a:t>白，现从中任取</a:t>
            </a:r>
            <a:r>
              <a:rPr lang="en-US" altLang="zh-CN" sz="2400" b="1">
                <a:sym typeface="+mn-ea"/>
              </a:rPr>
              <a:t>3</a:t>
            </a:r>
            <a:r>
              <a:rPr lang="zh-CN" altLang="en-US" sz="2400" b="1">
                <a:sym typeface="+mn-ea"/>
              </a:rPr>
              <a:t>个球，求抽到的球</a:t>
            </a:r>
            <a:r>
              <a:rPr lang="en-US" altLang="zh-CN" sz="2400" b="1">
                <a:sym typeface="+mn-ea"/>
              </a:rPr>
              <a:t>3</a:t>
            </a:r>
            <a:r>
              <a:rPr lang="zh-CN" altLang="en-US" sz="2400" b="1">
                <a:sym typeface="+mn-ea"/>
              </a:rPr>
              <a:t>个都是</a:t>
            </a:r>
            <a:endParaRPr lang="zh-CN" altLang="en-US" sz="2400" b="1">
              <a:sym typeface="+mn-ea"/>
            </a:endParaRPr>
          </a:p>
          <a:p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294640" y="1296670"/>
            <a:ext cx="1155128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ym typeface="+mn-ea"/>
              </a:rPr>
              <a:t>      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注意：我们今天开始解决概率问题必须要合理的用字母表示事件，因为只有合理的表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示事件才能利用概率的性质和运算方法解决比较复杂的概率问题。以后还要利用高等数学知识解决概率的计算。</a:t>
            </a:r>
            <a:endParaRPr lang="zh-CN" altLang="en-US" sz="2400" b="1">
              <a:solidFill>
                <a:srgbClr val="FF0000"/>
              </a:solidFill>
              <a:sym typeface="+mn-ea"/>
            </a:endParaRPr>
          </a:p>
          <a:p>
            <a:endParaRPr lang="zh-CN" altLang="en-US" sz="2400" b="1">
              <a:solidFill>
                <a:srgbClr val="FF0000"/>
              </a:solidFill>
              <a:sym typeface="+mn-ea"/>
            </a:endParaRPr>
          </a:p>
          <a:p>
            <a:endParaRPr lang="zh-CN" altLang="en-US" sz="24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2760" y="2644775"/>
            <a:ext cx="86569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ym typeface="+mn-ea"/>
              </a:rPr>
              <a:t>解   设</a:t>
            </a:r>
            <a:r>
              <a:rPr lang="en-US" altLang="zh-CN" sz="2400" b="1">
                <a:sym typeface="+mn-ea"/>
              </a:rPr>
              <a:t>A</a:t>
            </a:r>
            <a:r>
              <a:rPr lang="zh-CN" altLang="en-US" sz="2400" b="1">
                <a:sym typeface="+mn-ea"/>
              </a:rPr>
              <a:t>表示：</a:t>
            </a:r>
            <a:r>
              <a:rPr lang="en-US" altLang="zh-CN" sz="2400" b="1">
                <a:sym typeface="+mn-ea"/>
              </a:rPr>
              <a:t>“</a:t>
            </a:r>
            <a:r>
              <a:rPr lang="zh-CN" altLang="en-US" sz="2400" b="1">
                <a:sym typeface="+mn-ea"/>
              </a:rPr>
              <a:t>抽到</a:t>
            </a:r>
            <a:r>
              <a:rPr lang="en-US" altLang="zh-CN" sz="2400" b="1">
                <a:sym typeface="+mn-ea"/>
              </a:rPr>
              <a:t>3</a:t>
            </a:r>
            <a:r>
              <a:rPr lang="zh-CN" altLang="en-US" sz="2400" b="1">
                <a:sym typeface="+mn-ea"/>
              </a:rPr>
              <a:t>个球都是红球</a:t>
            </a:r>
            <a:r>
              <a:rPr lang="en-US" altLang="zh-CN" sz="2400" b="1">
                <a:sym typeface="+mn-ea"/>
              </a:rPr>
              <a:t>”</a:t>
            </a:r>
            <a:r>
              <a:rPr lang="zh-CN" altLang="en-US" sz="2400" b="1">
                <a:sym typeface="+mn-ea"/>
              </a:rPr>
              <a:t>，</a:t>
            </a:r>
            <a:r>
              <a:rPr lang="en-US" altLang="zh-CN" sz="2400" b="1">
                <a:sym typeface="+mn-ea"/>
              </a:rPr>
              <a:t>B</a:t>
            </a:r>
            <a:r>
              <a:rPr lang="zh-CN" altLang="en-US" sz="2400" b="1">
                <a:sym typeface="+mn-ea"/>
              </a:rPr>
              <a:t>表示：</a:t>
            </a:r>
            <a:r>
              <a:rPr lang="en-US" altLang="zh-CN" sz="2400" b="1">
                <a:sym typeface="+mn-ea"/>
              </a:rPr>
              <a:t>“</a:t>
            </a:r>
            <a:r>
              <a:rPr lang="zh-CN" altLang="en-US" sz="2400" b="1">
                <a:sym typeface="+mn-ea"/>
              </a:rPr>
              <a:t>抽到</a:t>
            </a:r>
            <a:r>
              <a:rPr lang="en-US" altLang="zh-CN" sz="2400" b="1">
                <a:sym typeface="+mn-ea"/>
              </a:rPr>
              <a:t>2</a:t>
            </a:r>
            <a:r>
              <a:rPr lang="zh-CN" altLang="en-US" sz="2400" b="1">
                <a:sym typeface="+mn-ea"/>
              </a:rPr>
              <a:t>红</a:t>
            </a:r>
            <a:r>
              <a:rPr lang="en-US" altLang="zh-CN" sz="2400" b="1">
                <a:sym typeface="+mn-ea"/>
              </a:rPr>
              <a:t>1</a:t>
            </a:r>
            <a:r>
              <a:rPr lang="zh-CN" altLang="en-US" sz="2400" b="1">
                <a:sym typeface="+mn-ea"/>
              </a:rPr>
              <a:t>白</a:t>
            </a:r>
            <a:r>
              <a:rPr lang="en-US" altLang="zh-CN" sz="2400" b="1">
                <a:sym typeface="+mn-ea"/>
              </a:rPr>
              <a:t>”</a:t>
            </a:r>
            <a:r>
              <a:rPr lang="zh-CN" altLang="en-US" sz="2400" b="1">
                <a:sym typeface="+mn-ea"/>
              </a:rPr>
              <a:t>。</a:t>
            </a:r>
            <a:endParaRPr lang="zh-CN" altLang="en-US" sz="2400" b="1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10615" y="3321685"/>
            <a:ext cx="32308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ym typeface="+mn-ea"/>
              </a:rPr>
              <a:t>样本空间含有的样本点</a:t>
            </a:r>
            <a:endParaRPr lang="zh-CN" altLang="en-US"/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63085" y="4067810"/>
          <a:ext cx="868045" cy="549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1" imgW="381000" imgH="241300" progId="Equation.KSEE3">
                  <p:embed/>
                </p:oleObj>
              </mc:Choice>
              <mc:Fallback>
                <p:oleObj name="" r:id="rId1" imgW="381000" imgH="2413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4363085" y="4067810"/>
                        <a:ext cx="868045" cy="549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276725" y="3267075"/>
            <a:ext cx="485775" cy="4667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233035" y="3321685"/>
            <a:ext cx="32308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ym typeface="+mn-ea"/>
              </a:rPr>
              <a:t>事件</a:t>
            </a:r>
            <a:r>
              <a:rPr lang="en-US" altLang="zh-CN" sz="2400" b="1">
                <a:sym typeface="+mn-ea"/>
              </a:rPr>
              <a:t>A</a:t>
            </a:r>
            <a:r>
              <a:rPr lang="zh-CN" altLang="en-US" sz="2400" b="1">
                <a:sym typeface="+mn-ea"/>
              </a:rPr>
              <a:t>含有的样本点数</a:t>
            </a:r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383270" y="3321685"/>
            <a:ext cx="419100" cy="4667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110615" y="4107180"/>
            <a:ext cx="30968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ym typeface="+mn-ea"/>
              </a:rPr>
              <a:t>事件</a:t>
            </a:r>
            <a:r>
              <a:rPr lang="en-US" altLang="zh-CN" sz="2400" b="1">
                <a:sym typeface="+mn-ea"/>
              </a:rPr>
              <a:t>B</a:t>
            </a:r>
            <a:r>
              <a:rPr lang="zh-CN" altLang="en-US" sz="2400" b="1">
                <a:sym typeface="+mn-ea"/>
              </a:rPr>
              <a:t>含有的样本点数</a:t>
            </a:r>
            <a:endParaRPr lang="zh-CN" altLang="en-US"/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24045" y="4674235"/>
          <a:ext cx="2440305" cy="976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5" imgW="1143000" imgH="457200" progId="Equation.KSEE3">
                  <p:embed/>
                </p:oleObj>
              </mc:Choice>
              <mc:Fallback>
                <p:oleObj name="" r:id="rId5" imgW="1143000" imgH="457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4424045" y="4674235"/>
                        <a:ext cx="2440305" cy="976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110615" y="4674235"/>
            <a:ext cx="2362200" cy="9810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763270" y="749300"/>
            <a:ext cx="56730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ym typeface="+mn-ea"/>
              </a:rPr>
              <a:t>红球，以及抽到</a:t>
            </a:r>
            <a:r>
              <a:rPr lang="en-US" altLang="zh-CN" sz="2400" b="1">
                <a:sym typeface="+mn-ea"/>
              </a:rPr>
              <a:t>2</a:t>
            </a:r>
            <a:r>
              <a:rPr lang="zh-CN" altLang="en-US" sz="2400" b="1">
                <a:sym typeface="+mn-ea"/>
              </a:rPr>
              <a:t>红</a:t>
            </a:r>
            <a:r>
              <a:rPr lang="en-US" altLang="zh-CN" sz="2400" b="1">
                <a:sym typeface="+mn-ea"/>
              </a:rPr>
              <a:t>1</a:t>
            </a:r>
            <a:r>
              <a:rPr lang="zh-CN" altLang="en-US" sz="2400" b="1">
                <a:sym typeface="+mn-ea"/>
              </a:rPr>
              <a:t>白的概率各是多少？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3" grpId="0"/>
      <p:bldP spid="16" grpId="0"/>
      <p:bldP spid="20" grpId="0"/>
      <p:bldP spid="11" grpId="1"/>
      <p:bldP spid="23" grpId="0"/>
      <p:bldP spid="11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文本框 19"/>
          <p:cNvSpPr txBox="1"/>
          <p:nvPr/>
        </p:nvSpPr>
        <p:spPr>
          <a:xfrm>
            <a:off x="-53340" y="5636260"/>
            <a:ext cx="12097385" cy="826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 b="1">
                <a:sym typeface="+mn-ea"/>
              </a:rPr>
              <a:t>        </a:t>
            </a:r>
            <a:r>
              <a:rPr lang="zh-CN" altLang="en-US" sz="2400" b="1">
                <a:sym typeface="+mn-ea"/>
              </a:rPr>
              <a:t>解   显然样本空间      </a:t>
            </a:r>
            <a:r>
              <a:rPr lang="en-US" altLang="zh-CN" sz="2400" b="1">
                <a:sym typeface="+mn-ea"/>
              </a:rPr>
              <a:t>=[0,60]</a:t>
            </a:r>
            <a:r>
              <a:rPr lang="zh-CN" altLang="en-US" sz="2400" b="1">
                <a:sym typeface="+mn-ea"/>
              </a:rPr>
              <a:t>（单位分钟），设</a:t>
            </a:r>
            <a:r>
              <a:rPr lang="en-US" altLang="zh-CN" sz="2400" b="1">
                <a:sym typeface="+mn-ea"/>
              </a:rPr>
              <a:t>A</a:t>
            </a:r>
            <a:r>
              <a:rPr lang="zh-CN" altLang="en-US" sz="2400" b="1">
                <a:sym typeface="+mn-ea"/>
              </a:rPr>
              <a:t>表示</a:t>
            </a:r>
            <a:r>
              <a:rPr lang="en-US" altLang="zh-CN" sz="2400" b="1">
                <a:sym typeface="+mn-ea"/>
              </a:rPr>
              <a:t>“</a:t>
            </a:r>
            <a:r>
              <a:rPr lang="zh-CN" altLang="en-US" sz="2400" b="1">
                <a:sym typeface="+mn-ea"/>
              </a:rPr>
              <a:t>等待时间不超过</a:t>
            </a:r>
            <a:r>
              <a:rPr lang="en-US" altLang="zh-CN" sz="2400" b="1">
                <a:sym typeface="+mn-ea"/>
              </a:rPr>
              <a:t>10</a:t>
            </a:r>
            <a:r>
              <a:rPr lang="zh-CN" altLang="en-US" sz="2400" b="1">
                <a:sym typeface="+mn-ea"/>
              </a:rPr>
              <a:t>分钟，则</a:t>
            </a:r>
            <a:r>
              <a:rPr lang="en-US" altLang="zh-CN" sz="2400" b="1">
                <a:sym typeface="+mn-ea"/>
              </a:rPr>
              <a:t>A=[50,60],</a:t>
            </a:r>
            <a:r>
              <a:rPr lang="zh-CN" altLang="en-US" sz="2400" b="1">
                <a:sym typeface="+mn-ea"/>
              </a:rPr>
              <a:t>所以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-20320" y="50165"/>
            <a:ext cx="27038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olidFill>
                  <a:srgbClr val="FF0000"/>
                </a:solidFill>
                <a:sym typeface="+mn-ea"/>
              </a:rPr>
              <a:t>       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三、   几何概型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605" y="452755"/>
            <a:ext cx="12163425" cy="826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ym typeface="+mn-ea"/>
              </a:rPr>
              <a:t>       </a:t>
            </a:r>
            <a:r>
              <a:rPr lang="zh-CN" altLang="en-US" sz="2400" b="1">
                <a:sym typeface="+mn-ea"/>
              </a:rPr>
              <a:t>引入  古典概型的样本空间的样本点是有限个，每个结果是等可能。但实际中，我们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会遇到样本空间是无限集合，并且每个样本点发生的可能性也是相等。即：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86995" y="1204595"/>
            <a:ext cx="125145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ym typeface="+mn-ea"/>
              </a:rPr>
              <a:t>        1</a:t>
            </a:r>
            <a:r>
              <a:rPr lang="zh-CN" altLang="en-US" sz="2400" b="1">
                <a:sym typeface="+mn-ea"/>
              </a:rPr>
              <a:t>）</a:t>
            </a:r>
            <a:r>
              <a:rPr lang="en-US" altLang="zh-CN" sz="2400" b="1">
                <a:sym typeface="+mn-ea"/>
              </a:rPr>
              <a:t> </a:t>
            </a:r>
            <a:r>
              <a:rPr lang="zh-CN" altLang="en-US" sz="2400" b="1">
                <a:sym typeface="+mn-ea"/>
              </a:rPr>
              <a:t>样本空间    是直线上的某个区间，或平面，空间的某个区域，从而有无限个样本点。</a:t>
            </a:r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89810" y="1245870"/>
          <a:ext cx="348615" cy="34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65100" imgH="165100" progId="Equation.KSEE3">
                  <p:embed/>
                </p:oleObj>
              </mc:Choice>
              <mc:Fallback>
                <p:oleObj name="" r:id="rId1" imgW="1651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289810" y="1245870"/>
                        <a:ext cx="348615" cy="348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-86360" y="1657350"/>
            <a:ext cx="72898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ym typeface="+mn-ea"/>
              </a:rPr>
              <a:t>        2)   </a:t>
            </a:r>
            <a:r>
              <a:rPr lang="zh-CN" altLang="en-US" sz="2400" b="1">
                <a:sym typeface="+mn-ea"/>
              </a:rPr>
              <a:t>每个样本点对应的基本事件的发生是等可能的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-236855" y="2092325"/>
            <a:ext cx="1143635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ym typeface="+mn-ea"/>
              </a:rPr>
              <a:t>        </a:t>
            </a:r>
            <a:r>
              <a:rPr lang="zh-CN" altLang="en-US" sz="2400" b="1">
                <a:sym typeface="+mn-ea"/>
              </a:rPr>
              <a:t>例</a:t>
            </a:r>
            <a:r>
              <a:rPr lang="en-US" altLang="zh-CN" sz="2400" b="1">
                <a:sym typeface="+mn-ea"/>
              </a:rPr>
              <a:t>6   </a:t>
            </a:r>
            <a:r>
              <a:rPr lang="zh-CN" altLang="en-US" sz="2400" b="1">
                <a:sym typeface="+mn-ea"/>
              </a:rPr>
              <a:t>用计算机随机的在</a:t>
            </a:r>
            <a:r>
              <a:rPr lang="en-US" altLang="zh-CN" sz="2400" b="1">
                <a:sym typeface="+mn-ea"/>
              </a:rPr>
              <a:t>[0,1]</a:t>
            </a:r>
            <a:r>
              <a:rPr lang="zh-CN" altLang="en-US" sz="2400" b="1">
                <a:sym typeface="+mn-ea"/>
              </a:rPr>
              <a:t>区间上打出一个随机数</a:t>
            </a:r>
            <a:r>
              <a:rPr lang="en-US" altLang="zh-CN" sz="2400" b="1">
                <a:sym typeface="+mn-ea"/>
              </a:rPr>
              <a:t>x,</a:t>
            </a:r>
            <a:r>
              <a:rPr lang="zh-CN" altLang="en-US" sz="2400" b="1">
                <a:sym typeface="+mn-ea"/>
              </a:rPr>
              <a:t>求随机数</a:t>
            </a:r>
            <a:r>
              <a:rPr lang="en-US" altLang="zh-CN" sz="2400" b="1">
                <a:sym typeface="+mn-ea"/>
              </a:rPr>
              <a:t>x</a:t>
            </a:r>
            <a:r>
              <a:rPr lang="zh-CN" altLang="en-US" sz="2400" b="1">
                <a:sym typeface="+mn-ea"/>
              </a:rPr>
              <a:t>小于        的概率？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-219710" y="2578100"/>
            <a:ext cx="105537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ym typeface="+mn-ea"/>
              </a:rPr>
              <a:t>        </a:t>
            </a:r>
            <a:r>
              <a:rPr lang="zh-CN" altLang="en-US" sz="2400" b="1">
                <a:sym typeface="+mn-ea"/>
              </a:rPr>
              <a:t>例</a:t>
            </a:r>
            <a:r>
              <a:rPr lang="en-US" altLang="zh-CN" sz="2400" b="1">
                <a:sym typeface="+mn-ea"/>
              </a:rPr>
              <a:t>7   </a:t>
            </a:r>
            <a:r>
              <a:rPr lang="zh-CN" altLang="en-US" sz="2400" b="1">
                <a:sym typeface="+mn-ea"/>
              </a:rPr>
              <a:t>随机地在单位圆中任意掷点</a:t>
            </a:r>
            <a:r>
              <a:rPr lang="en-US" altLang="zh-CN" sz="2400" b="1">
                <a:sym typeface="+mn-ea"/>
              </a:rPr>
              <a:t>M</a:t>
            </a:r>
            <a:r>
              <a:rPr lang="zh-CN" altLang="en-US" sz="2400" b="1">
                <a:sym typeface="+mn-ea"/>
              </a:rPr>
              <a:t>，求</a:t>
            </a:r>
            <a:r>
              <a:rPr lang="en-US" altLang="zh-CN" sz="2400" b="1">
                <a:sym typeface="+mn-ea"/>
              </a:rPr>
              <a:t>M</a:t>
            </a:r>
            <a:r>
              <a:rPr lang="zh-CN" altLang="en-US" sz="2400" b="1">
                <a:sym typeface="+mn-ea"/>
              </a:rPr>
              <a:t>点到原点距离小于       的概率？   </a:t>
            </a:r>
            <a:endParaRPr lang="zh-CN" altLang="en-US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05925" y="1902460"/>
          <a:ext cx="415290" cy="786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139700" imgH="393700" progId="Equation.KSEE3">
                  <p:embed/>
                </p:oleObj>
              </mc:Choice>
              <mc:Fallback>
                <p:oleObj name="" r:id="rId3" imgW="139700" imgH="3937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9305925" y="1902460"/>
                        <a:ext cx="415290" cy="786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379460" y="2313305"/>
            <a:ext cx="457200" cy="7905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-36195" y="3183255"/>
            <a:ext cx="12172950" cy="11918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ym typeface="+mn-ea"/>
              </a:rPr>
              <a:t>       </a:t>
            </a:r>
            <a:r>
              <a:rPr lang="zh-CN" altLang="en-US" sz="2400" b="1">
                <a:sym typeface="+mn-ea"/>
              </a:rPr>
              <a:t>定义  设随机试验</a:t>
            </a:r>
            <a:r>
              <a:rPr lang="en-US" altLang="zh-CN" sz="2400" b="1">
                <a:sym typeface="+mn-ea"/>
              </a:rPr>
              <a:t>E</a:t>
            </a:r>
            <a:r>
              <a:rPr lang="zh-CN" altLang="en-US" sz="2400" b="1">
                <a:sym typeface="+mn-ea"/>
              </a:rPr>
              <a:t>的每个结果是等可能地落入区域     上的一点</a:t>
            </a:r>
            <a:r>
              <a:rPr lang="en-US" altLang="zh-CN" sz="2400" b="1">
                <a:sym typeface="+mn-ea"/>
              </a:rPr>
              <a:t>M</a:t>
            </a:r>
            <a:r>
              <a:rPr lang="zh-CN" altLang="en-US" sz="2400" b="1">
                <a:sym typeface="+mn-ea"/>
              </a:rPr>
              <a:t>（称随机点</a:t>
            </a:r>
            <a:r>
              <a:rPr lang="en-US" altLang="zh-CN" sz="2400" b="1">
                <a:sym typeface="+mn-ea"/>
              </a:rPr>
              <a:t>),</a:t>
            </a:r>
            <a:r>
              <a:rPr lang="zh-CN" altLang="en-US" sz="2400" b="1">
                <a:sym typeface="+mn-ea"/>
              </a:rPr>
              <a:t>且  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 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则点落入区域</a:t>
            </a:r>
            <a:r>
              <a:rPr lang="en-US" altLang="zh-CN" sz="2400" b="1">
                <a:sym typeface="+mn-ea"/>
              </a:rPr>
              <a:t>D</a:t>
            </a:r>
            <a:r>
              <a:rPr lang="zh-CN" altLang="en-US" sz="2400" b="1">
                <a:sym typeface="+mn-ea"/>
              </a:rPr>
              <a:t>（事件</a:t>
            </a:r>
            <a:r>
              <a:rPr lang="en-US" altLang="zh-CN" sz="2400" b="1">
                <a:sym typeface="+mn-ea"/>
              </a:rPr>
              <a:t>A</a:t>
            </a:r>
            <a:r>
              <a:rPr lang="zh-CN" altLang="en-US" sz="2400" b="1">
                <a:sym typeface="+mn-ea"/>
              </a:rPr>
              <a:t>）上的概率为                              为事件</a:t>
            </a:r>
            <a:r>
              <a:rPr lang="en-US" altLang="zh-CN" sz="2400" b="1">
                <a:sym typeface="+mn-ea"/>
              </a:rPr>
              <a:t>A</a:t>
            </a:r>
            <a:r>
              <a:rPr lang="zh-CN" altLang="en-US" sz="2400" b="1">
                <a:sym typeface="+mn-ea"/>
              </a:rPr>
              <a:t>发生的概率，叫几何概率。   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359650" y="3169285"/>
            <a:ext cx="352425" cy="352425"/>
          </a:xfrm>
          <a:prstGeom prst="rect">
            <a:avLst/>
          </a:prstGeom>
        </p:spPr>
      </p:pic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14710" y="3154045"/>
          <a:ext cx="1101090" cy="397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457200" imgH="165100" progId="Equation.KSEE3">
                  <p:embed/>
                </p:oleObj>
              </mc:Choice>
              <mc:Fallback>
                <p:oleObj name="" r:id="rId7" imgW="457200" imgH="1651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11014710" y="3154045"/>
                        <a:ext cx="1101090" cy="397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56765" y="5988368"/>
          <a:ext cx="2948940" cy="829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9" imgW="1536700" imgH="431800" progId="Equation.KSEE3">
                  <p:embed/>
                </p:oleObj>
              </mc:Choice>
              <mc:Fallback>
                <p:oleObj name="" r:id="rId9" imgW="15367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2056765" y="5988368"/>
                        <a:ext cx="2948940" cy="829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322580" y="4389120"/>
            <a:ext cx="70269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ym typeface="+mn-ea"/>
              </a:rPr>
              <a:t>  </a:t>
            </a:r>
            <a:r>
              <a:rPr lang="zh-CN" altLang="en-US" sz="2400" b="1">
                <a:sym typeface="+mn-ea"/>
              </a:rPr>
              <a:t>注：测度指一维长度，二维是面积，三维是体积。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-29210" y="4891405"/>
            <a:ext cx="12241530" cy="8261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ym typeface="+mn-ea"/>
              </a:rPr>
              <a:t>       </a:t>
            </a:r>
            <a:r>
              <a:rPr lang="zh-CN" altLang="en-US" sz="2400" b="1">
                <a:sym typeface="+mn-ea"/>
              </a:rPr>
              <a:t>例</a:t>
            </a:r>
            <a:r>
              <a:rPr lang="en-US" altLang="zh-CN" sz="2400" b="1">
                <a:sym typeface="+mn-ea"/>
              </a:rPr>
              <a:t>8  </a:t>
            </a:r>
            <a:r>
              <a:rPr lang="zh-CN" altLang="en-US" sz="2400" b="1">
                <a:sym typeface="+mn-ea"/>
              </a:rPr>
              <a:t>设电台每到整点均报时，一人早上醒来后打开收音机，求他等待时间不超过</a:t>
            </a:r>
            <a:r>
              <a:rPr lang="en-US" altLang="zh-CN" sz="2400" b="1">
                <a:sym typeface="+mn-ea"/>
              </a:rPr>
              <a:t>10</a:t>
            </a:r>
            <a:r>
              <a:rPr lang="zh-CN" altLang="en-US" sz="2400" b="1">
                <a:sym typeface="+mn-ea"/>
              </a:rPr>
              <a:t>分钟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的概率？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995930" y="5657850"/>
            <a:ext cx="352425" cy="352425"/>
          </a:xfrm>
          <a:prstGeom prst="rect">
            <a:avLst/>
          </a:prstGeom>
        </p:spPr>
      </p:pic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36185" y="3724275"/>
          <a:ext cx="194183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1" imgW="1104900" imgH="419100" progId="Equation.KSEE3">
                  <p:embed/>
                </p:oleObj>
              </mc:Choice>
              <mc:Fallback>
                <p:oleObj name="" r:id="rId11" imgW="1104900" imgH="4191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>
                      <a:xfrm>
                        <a:off x="5036185" y="3724275"/>
                        <a:ext cx="194183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9" grpId="0"/>
      <p:bldP spid="12" grpId="0"/>
      <p:bldP spid="16" grpId="0"/>
      <p:bldP spid="17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515" y="33020"/>
            <a:ext cx="12033885" cy="8261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ym typeface="+mn-ea"/>
              </a:rPr>
              <a:t>      </a:t>
            </a:r>
            <a:r>
              <a:rPr lang="zh-CN" altLang="en-US" sz="2400" b="1">
                <a:sym typeface="+mn-ea"/>
              </a:rPr>
              <a:t>例</a:t>
            </a:r>
            <a:r>
              <a:rPr lang="en-US" altLang="zh-CN" sz="2400" b="1">
                <a:sym typeface="+mn-ea"/>
              </a:rPr>
              <a:t>9   </a:t>
            </a:r>
            <a:r>
              <a:rPr lang="zh-CN" altLang="en-US" sz="2400" b="1">
                <a:sym typeface="+mn-ea"/>
              </a:rPr>
              <a:t>（会面问题）甲乙二人相约于某一小时如（</a:t>
            </a:r>
            <a:r>
              <a:rPr lang="en-US" altLang="zh-CN" sz="2400" b="1">
                <a:sym typeface="+mn-ea"/>
              </a:rPr>
              <a:t>3-4</a:t>
            </a:r>
            <a:r>
              <a:rPr lang="zh-CN" altLang="en-US" sz="2400" b="1">
                <a:sym typeface="+mn-ea"/>
              </a:rPr>
              <a:t>之间）在某地会面，先到者等候</a:t>
            </a:r>
            <a:r>
              <a:rPr lang="en-US" altLang="zh-CN" sz="2400" b="1">
                <a:sym typeface="+mn-ea"/>
              </a:rPr>
              <a:t>15</a:t>
            </a:r>
            <a:endParaRPr lang="en-US" altLang="zh-CN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分钟方可离去，求甲乙二人会面概率。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10160" y="870585"/>
            <a:ext cx="1124712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ym typeface="+mn-ea"/>
              </a:rPr>
              <a:t>        </a:t>
            </a:r>
            <a:r>
              <a:rPr lang="zh-CN" altLang="en-US" sz="2400" b="1">
                <a:sym typeface="+mn-ea"/>
              </a:rPr>
              <a:t>解  </a:t>
            </a:r>
            <a:r>
              <a:rPr lang="en-US" altLang="zh-CN" sz="2400" b="1">
                <a:sym typeface="+mn-ea"/>
              </a:rPr>
              <a:t>  </a:t>
            </a:r>
            <a:r>
              <a:rPr lang="zh-CN" altLang="en-US" sz="2400" b="1">
                <a:sym typeface="+mn-ea"/>
              </a:rPr>
              <a:t>设甲乙两人在</a:t>
            </a:r>
            <a:r>
              <a:rPr lang="en-US" altLang="zh-CN" sz="2400" b="1">
                <a:sym typeface="+mn-ea"/>
              </a:rPr>
              <a:t>1</a:t>
            </a:r>
            <a:r>
              <a:rPr lang="zh-CN" altLang="en-US" sz="2400" b="1">
                <a:sym typeface="+mn-ea"/>
              </a:rPr>
              <a:t>小时内到预定点的时刻分别是</a:t>
            </a:r>
            <a:r>
              <a:rPr lang="en-US" altLang="zh-CN" sz="2400" b="1">
                <a:sym typeface="+mn-ea"/>
              </a:rPr>
              <a:t>X</a:t>
            </a:r>
            <a:r>
              <a:rPr lang="zh-CN" altLang="en-US" sz="2400" b="1">
                <a:sym typeface="+mn-ea"/>
              </a:rPr>
              <a:t>时刻和</a:t>
            </a:r>
            <a:r>
              <a:rPr lang="en-US" altLang="zh-CN" sz="2400" b="1">
                <a:sym typeface="+mn-ea"/>
              </a:rPr>
              <a:t>Y</a:t>
            </a:r>
            <a:r>
              <a:rPr lang="zh-CN" altLang="en-US" sz="2400" b="1">
                <a:sym typeface="+mn-ea"/>
              </a:rPr>
              <a:t>时刻（单位分钟），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165" y="1323340"/>
            <a:ext cx="11899900" cy="8261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ym typeface="+mn-ea"/>
              </a:rPr>
              <a:t>由于二人在</a:t>
            </a:r>
            <a:r>
              <a:rPr lang="en-US" altLang="zh-CN" sz="2400" b="1">
                <a:sym typeface="+mn-ea"/>
              </a:rPr>
              <a:t>[0,60]</a:t>
            </a:r>
            <a:r>
              <a:rPr lang="zh-CN" altLang="en-US" sz="2400" b="1">
                <a:sym typeface="+mn-ea"/>
              </a:rPr>
              <a:t>内取值是随机的，也就是在</a:t>
            </a:r>
            <a:r>
              <a:rPr lang="en-US" altLang="zh-CN" sz="2400" b="1">
                <a:sym typeface="+mn-ea"/>
              </a:rPr>
              <a:t>[0,60]</a:t>
            </a:r>
            <a:r>
              <a:rPr lang="zh-CN" altLang="en-US" sz="2400" b="1">
                <a:sym typeface="+mn-ea"/>
              </a:rPr>
              <a:t>等可能取值，因此随机试验类似于向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平面区域                                                         上随机掷点，其在           上任意点处是等可能的。</a:t>
            </a:r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37640" y="1652905"/>
          <a:ext cx="4093210" cy="514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019300" imgH="254000" progId="Equation.KSEE3">
                  <p:embed/>
                </p:oleObj>
              </mc:Choice>
              <mc:Fallback>
                <p:oleObj name="" r:id="rId1" imgW="2019300" imgH="254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437640" y="1652905"/>
                        <a:ext cx="4093210" cy="514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99705" y="1633220"/>
          <a:ext cx="93726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368300" imgH="203200" progId="Equation.KSEE3">
                  <p:embed/>
                </p:oleObj>
              </mc:Choice>
              <mc:Fallback>
                <p:oleObj name="" r:id="rId3" imgW="3683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7799705" y="1633220"/>
                        <a:ext cx="93726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23240" y="2377440"/>
            <a:ext cx="5999480" cy="8261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ym typeface="+mn-ea"/>
              </a:rPr>
              <a:t>记</a:t>
            </a:r>
            <a:r>
              <a:rPr lang="en-US" altLang="zh-CN" sz="2400" b="1">
                <a:sym typeface="+mn-ea"/>
              </a:rPr>
              <a:t>A</a:t>
            </a:r>
            <a:r>
              <a:rPr lang="zh-CN" altLang="en-US" sz="2400" b="1">
                <a:sym typeface="+mn-ea"/>
              </a:rPr>
              <a:t>表示</a:t>
            </a:r>
            <a:r>
              <a:rPr lang="en-US" altLang="zh-CN" sz="2400" b="1">
                <a:sym typeface="+mn-ea"/>
              </a:rPr>
              <a:t>“</a:t>
            </a:r>
            <a:r>
              <a:rPr lang="zh-CN" altLang="en-US" sz="2400" b="1">
                <a:sym typeface="+mn-ea"/>
              </a:rPr>
              <a:t>两人能够会面</a:t>
            </a:r>
            <a:r>
              <a:rPr lang="en-US" altLang="zh-CN" sz="2400" b="1">
                <a:sym typeface="+mn-ea"/>
              </a:rPr>
              <a:t>”</a:t>
            </a:r>
            <a:r>
              <a:rPr lang="zh-CN" altLang="en-US" sz="2400" b="1">
                <a:sym typeface="+mn-ea"/>
              </a:rPr>
              <a:t>，</a:t>
            </a:r>
            <a:r>
              <a:rPr lang="en-US" altLang="zh-CN" sz="2400" b="1">
                <a:sym typeface="+mn-ea"/>
              </a:rPr>
              <a:t>A</a:t>
            </a:r>
            <a:r>
              <a:rPr lang="zh-CN" altLang="en-US" sz="2400" b="1">
                <a:sym typeface="+mn-ea"/>
              </a:rPr>
              <a:t>发生就是随机点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落在区域     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428105" y="2379345"/>
            <a:ext cx="942975" cy="523875"/>
          </a:xfrm>
          <a:prstGeom prst="rect">
            <a:avLst/>
          </a:prstGeom>
        </p:spPr>
      </p:pic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54200" y="2718435"/>
          <a:ext cx="267462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6" imgW="1409700" imgH="279400" progId="Equation.KSEE3">
                  <p:embed/>
                </p:oleObj>
              </mc:Choice>
              <mc:Fallback>
                <p:oleObj name="" r:id="rId6" imgW="1409700" imgH="2794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>
                      <a:xfrm>
                        <a:off x="1854200" y="2718435"/>
                        <a:ext cx="2674620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3725" y="3371215"/>
          <a:ext cx="5354955" cy="816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8" imgW="2831465" imgH="431800" progId="Equation.KSEE3">
                  <p:embed/>
                </p:oleObj>
              </mc:Choice>
              <mc:Fallback>
                <p:oleObj name="" r:id="rId8" imgW="2831465" imgH="4318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>
                      <a:xfrm>
                        <a:off x="593725" y="3371215"/>
                        <a:ext cx="5354955" cy="816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189230" y="4304665"/>
            <a:ext cx="82550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ym typeface="+mn-ea"/>
              </a:rPr>
              <a:t>      </a:t>
            </a:r>
            <a:r>
              <a:rPr lang="zh-CN" altLang="en-US" sz="2400" b="1">
                <a:sym typeface="+mn-ea"/>
              </a:rPr>
              <a:t>例</a:t>
            </a:r>
            <a:r>
              <a:rPr lang="en-US" altLang="zh-CN" sz="2400" b="1">
                <a:sym typeface="+mn-ea"/>
              </a:rPr>
              <a:t>10   </a:t>
            </a:r>
            <a:r>
              <a:rPr lang="zh-CN" altLang="en-US" sz="2400" b="1">
                <a:sym typeface="+mn-ea"/>
              </a:rPr>
              <a:t>从</a:t>
            </a:r>
            <a:r>
              <a:rPr lang="en-US" altLang="zh-CN" sz="2400" b="1">
                <a:sym typeface="+mn-ea"/>
              </a:rPr>
              <a:t>[0,1]</a:t>
            </a:r>
            <a:r>
              <a:rPr lang="zh-CN" altLang="zh-CN" sz="2400" b="1">
                <a:sym typeface="+mn-ea"/>
              </a:rPr>
              <a:t>上任取三个数，求三数之和不大于</a:t>
            </a:r>
            <a:r>
              <a:rPr lang="en-US" altLang="zh-CN" sz="2400" b="1">
                <a:sym typeface="+mn-ea"/>
              </a:rPr>
              <a:t>1</a:t>
            </a:r>
            <a:r>
              <a:rPr lang="zh-CN" altLang="en-US" sz="2400" b="1">
                <a:sym typeface="+mn-ea"/>
              </a:rPr>
              <a:t>的概率。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41350" y="4857750"/>
            <a:ext cx="63258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ym typeface="+mn-ea"/>
              </a:rPr>
              <a:t>解</a:t>
            </a:r>
            <a:r>
              <a:rPr lang="en-US" altLang="zh-CN" sz="2400" b="1">
                <a:sym typeface="+mn-ea"/>
              </a:rPr>
              <a:t>   </a:t>
            </a:r>
            <a:r>
              <a:rPr lang="zh-CN" altLang="en-US" sz="2400" b="1">
                <a:sym typeface="+mn-ea"/>
              </a:rPr>
              <a:t>设                  分别表示这三数，则样本空间</a:t>
            </a:r>
            <a:endParaRPr lang="zh-CN" altLang="en-US"/>
          </a:p>
        </p:txBody>
      </p:sp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86865" y="4845050"/>
          <a:ext cx="111252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" r:id="rId10" imgW="393700" imgH="165100" progId="Equation.KSEE3">
                  <p:embed/>
                </p:oleObj>
              </mc:Choice>
              <mc:Fallback>
                <p:oleObj name="" r:id="rId10" imgW="393700" imgH="1651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>
                      <a:xfrm>
                        <a:off x="1586865" y="4845050"/>
                        <a:ext cx="1112520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71323" y="4839335"/>
          <a:ext cx="5207000" cy="464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" r:id="rId12" imgW="2705100" imgH="241300" progId="Equation.KSEE3">
                  <p:embed/>
                </p:oleObj>
              </mc:Choice>
              <mc:Fallback>
                <p:oleObj name="" r:id="rId12" imgW="2705100" imgH="241300" progId="Equation.KSEE3">
                  <p:embed/>
                  <p:pic>
                    <p:nvPicPr>
                      <p:cNvPr id="0" name="图片 2058"/>
                      <p:cNvPicPr/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>
                      <a:xfrm>
                        <a:off x="6771323" y="4839335"/>
                        <a:ext cx="5207000" cy="464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文本框 36"/>
          <p:cNvSpPr txBox="1"/>
          <p:nvPr/>
        </p:nvSpPr>
        <p:spPr>
          <a:xfrm>
            <a:off x="622300" y="5377180"/>
            <a:ext cx="52050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ym typeface="+mn-ea"/>
              </a:rPr>
              <a:t>设  </a:t>
            </a:r>
            <a:r>
              <a:rPr lang="en-US" altLang="zh-CN" sz="2400" b="1">
                <a:sym typeface="+mn-ea"/>
              </a:rPr>
              <a:t>A</a:t>
            </a:r>
            <a:r>
              <a:rPr lang="zh-CN" altLang="en-US" sz="2400" b="1">
                <a:sym typeface="+mn-ea"/>
              </a:rPr>
              <a:t>表示</a:t>
            </a:r>
            <a:r>
              <a:rPr lang="en-US" altLang="zh-CN" sz="2400" b="1">
                <a:sym typeface="+mn-ea"/>
              </a:rPr>
              <a:t>“</a:t>
            </a:r>
            <a:r>
              <a:rPr lang="zh-CN" altLang="en-US" sz="2400" b="1">
                <a:sym typeface="+mn-ea"/>
              </a:rPr>
              <a:t>三数之和不大于</a:t>
            </a:r>
            <a:r>
              <a:rPr lang="en-US" altLang="zh-CN" sz="2400" b="1">
                <a:sym typeface="+mn-ea"/>
              </a:rPr>
              <a:t>1”</a:t>
            </a:r>
            <a:r>
              <a:rPr lang="zh-CN" altLang="en-US" sz="2400" b="1">
                <a:sym typeface="+mn-ea"/>
              </a:rPr>
              <a:t>，则有</a:t>
            </a:r>
            <a:endParaRPr lang="zh-CN" altLang="en-US" sz="2400" b="1">
              <a:sym typeface="+mn-ea"/>
            </a:endParaRPr>
          </a:p>
        </p:txBody>
      </p:sp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78463" y="5394643"/>
          <a:ext cx="346519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" r:id="rId14" imgW="1688465" imgH="241300" progId="Equation.KSEE3">
                  <p:embed/>
                </p:oleObj>
              </mc:Choice>
              <mc:Fallback>
                <p:oleObj name="" r:id="rId14" imgW="1688465" imgH="241300" progId="Equation.KSEE3">
                  <p:embed/>
                  <p:pic>
                    <p:nvPicPr>
                      <p:cNvPr id="0" name="图片 2059"/>
                      <p:cNvPicPr/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>
                      <a:xfrm>
                        <a:off x="5478463" y="5394643"/>
                        <a:ext cx="3465195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570230" y="6012180"/>
            <a:ext cx="227393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ym typeface="+mn-ea"/>
              </a:rPr>
              <a:t>于是有                 </a:t>
            </a:r>
            <a:endParaRPr lang="zh-CN" altLang="en-US"/>
          </a:p>
        </p:txBody>
      </p:sp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71638" y="5836920"/>
          <a:ext cx="3532505" cy="846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" r:id="rId16" imgW="1803400" imgH="431800" progId="Equation.KSEE3">
                  <p:embed/>
                </p:oleObj>
              </mc:Choice>
              <mc:Fallback>
                <p:oleObj name="" r:id="rId16" imgW="1803400" imgH="431800" progId="Equation.KSEE3">
                  <p:embed/>
                  <p:pic>
                    <p:nvPicPr>
                      <p:cNvPr id="0" name="图片 2060"/>
                      <p:cNvPicPr/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>
                      <a:xfrm>
                        <a:off x="1671638" y="5836920"/>
                        <a:ext cx="3532505" cy="846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39660" y="2183130"/>
            <a:ext cx="2264410" cy="21209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549130" y="2146300"/>
            <a:ext cx="2518410" cy="2363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8" grpId="0"/>
      <p:bldP spid="33" grpId="0"/>
      <p:bldP spid="34" grpId="0"/>
      <p:bldP spid="37" grpId="0"/>
      <p:bldP spid="40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commondata" val="eyJoZGlkIjoiMjlmYjBjMDgxNTYxNDAzYTM1NjdmN2M4MmE5ZTk2YW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1928</Words>
  <Application>WPS 演示</Application>
  <PresentationFormat>宽屏</PresentationFormat>
  <Paragraphs>147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52</vt:i4>
      </vt:variant>
      <vt:variant>
        <vt:lpstr>幻灯片标题</vt:lpstr>
      </vt:variant>
      <vt:variant>
        <vt:i4>9</vt:i4>
      </vt:variant>
    </vt:vector>
  </HeadingPairs>
  <TitlesOfParts>
    <vt:vector size="6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概率和频率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32</cp:revision>
  <dcterms:created xsi:type="dcterms:W3CDTF">2015-11-05T05:23:00Z</dcterms:created>
  <dcterms:modified xsi:type="dcterms:W3CDTF">2024-03-03T02:55:18Z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68F527469F0F4A739724B6A3E554CC8C_12</vt:lpwstr>
  </property>
</Properties>
</file>