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58" r:id="rId5"/>
    <p:sldId id="259" r:id="rId6"/>
    <p:sldId id="268" r:id="rId7"/>
    <p:sldId id="269" r:id="rId8"/>
    <p:sldId id="260" r:id="rId9"/>
    <p:sldId id="261" r:id="rId10"/>
    <p:sldId id="279" r:id="rId11"/>
    <p:sldId id="280" r:id="rId12"/>
    <p:sldId id="270" r:id="rId13"/>
    <p:sldId id="264" r:id="rId14"/>
    <p:sldId id="281" r:id="rId15"/>
    <p:sldId id="265" r:id="rId16"/>
    <p:sldId id="266" r:id="rId17"/>
    <p:sldId id="28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1.wmf"/><Relationship Id="rId7" Type="http://schemas.openxmlformats.org/officeDocument/2006/relationships/image" Target="../media/image96.wmf"/><Relationship Id="rId2" Type="http://schemas.openxmlformats.org/officeDocument/2006/relationships/image" Target="../media/image77.wmf"/><Relationship Id="rId1" Type="http://schemas.openxmlformats.org/officeDocument/2006/relationships/image" Target="../media/image93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74.wmf"/><Relationship Id="rId9" Type="http://schemas.openxmlformats.org/officeDocument/2006/relationships/image" Target="../media/image9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12" Type="http://schemas.openxmlformats.org/officeDocument/2006/relationships/image" Target="../media/image4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2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40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139.wmf"/><Relationship Id="rId17" Type="http://schemas.openxmlformats.org/officeDocument/2006/relationships/image" Target="../media/image144.wmf"/><Relationship Id="rId2" Type="http://schemas.openxmlformats.org/officeDocument/2006/relationships/image" Target="../media/image129.wmf"/><Relationship Id="rId16" Type="http://schemas.openxmlformats.org/officeDocument/2006/relationships/image" Target="../media/image143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5" Type="http://schemas.openxmlformats.org/officeDocument/2006/relationships/image" Target="../media/image14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Relationship Id="rId14" Type="http://schemas.openxmlformats.org/officeDocument/2006/relationships/image" Target="../media/image14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image" Target="../media/image156.wmf"/><Relationship Id="rId3" Type="http://schemas.openxmlformats.org/officeDocument/2006/relationships/image" Target="../media/image147.wmf"/><Relationship Id="rId7" Type="http://schemas.openxmlformats.org/officeDocument/2006/relationships/image" Target="../media/image150.wmf"/><Relationship Id="rId12" Type="http://schemas.openxmlformats.org/officeDocument/2006/relationships/image" Target="../media/image155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49.wmf"/><Relationship Id="rId11" Type="http://schemas.openxmlformats.org/officeDocument/2006/relationships/image" Target="../media/image154.wmf"/><Relationship Id="rId5" Type="http://schemas.openxmlformats.org/officeDocument/2006/relationships/image" Target="../media/image4.wmf"/><Relationship Id="rId10" Type="http://schemas.openxmlformats.org/officeDocument/2006/relationships/image" Target="../media/image153.wmf"/><Relationship Id="rId4" Type="http://schemas.openxmlformats.org/officeDocument/2006/relationships/image" Target="../media/image148.wmf"/><Relationship Id="rId9" Type="http://schemas.openxmlformats.org/officeDocument/2006/relationships/image" Target="../media/image15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12" Type="http://schemas.openxmlformats.org/officeDocument/2006/relationships/image" Target="../media/image168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11" Type="http://schemas.openxmlformats.org/officeDocument/2006/relationships/image" Target="../media/image167.wmf"/><Relationship Id="rId5" Type="http://schemas.openxmlformats.org/officeDocument/2006/relationships/image" Target="../media/image161.wmf"/><Relationship Id="rId10" Type="http://schemas.openxmlformats.org/officeDocument/2006/relationships/image" Target="../media/image166.wmf"/><Relationship Id="rId4" Type="http://schemas.openxmlformats.org/officeDocument/2006/relationships/image" Target="../media/image160.wmf"/><Relationship Id="rId9" Type="http://schemas.openxmlformats.org/officeDocument/2006/relationships/image" Target="../media/image16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18" Type="http://schemas.openxmlformats.org/officeDocument/2006/relationships/image" Target="../media/image42.wmf"/><Relationship Id="rId3" Type="http://schemas.openxmlformats.org/officeDocument/2006/relationships/image" Target="../media/image27.wmf"/><Relationship Id="rId21" Type="http://schemas.openxmlformats.org/officeDocument/2006/relationships/image" Target="../media/image44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17" Type="http://schemas.openxmlformats.org/officeDocument/2006/relationships/image" Target="../media/image41.wmf"/><Relationship Id="rId25" Type="http://schemas.openxmlformats.org/officeDocument/2006/relationships/image" Target="../media/image47.wmf"/><Relationship Id="rId2" Type="http://schemas.openxmlformats.org/officeDocument/2006/relationships/image" Target="../media/image26.wmf"/><Relationship Id="rId16" Type="http://schemas.openxmlformats.org/officeDocument/2006/relationships/image" Target="../media/image40.wmf"/><Relationship Id="rId20" Type="http://schemas.openxmlformats.org/officeDocument/2006/relationships/image" Target="../media/image43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24" Type="http://schemas.openxmlformats.org/officeDocument/2006/relationships/image" Target="../media/image7.wmf"/><Relationship Id="rId5" Type="http://schemas.openxmlformats.org/officeDocument/2006/relationships/image" Target="../media/image29.wmf"/><Relationship Id="rId15" Type="http://schemas.openxmlformats.org/officeDocument/2006/relationships/image" Target="../media/image39.wmf"/><Relationship Id="rId23" Type="http://schemas.openxmlformats.org/officeDocument/2006/relationships/image" Target="../media/image46.wmf"/><Relationship Id="rId10" Type="http://schemas.openxmlformats.org/officeDocument/2006/relationships/image" Target="../media/image34.wmf"/><Relationship Id="rId19" Type="http://schemas.openxmlformats.org/officeDocument/2006/relationships/image" Target="../media/image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Relationship Id="rId22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50.wmf"/><Relationship Id="rId7" Type="http://schemas.openxmlformats.org/officeDocument/2006/relationships/image" Target="../media/image53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4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5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48.wmf"/><Relationship Id="rId7" Type="http://schemas.openxmlformats.org/officeDocument/2006/relationships/image" Target="../media/image54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53.wmf"/><Relationship Id="rId5" Type="http://schemas.openxmlformats.org/officeDocument/2006/relationships/image" Target="../media/image4.wmf"/><Relationship Id="rId4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2.wmf"/><Relationship Id="rId1" Type="http://schemas.openxmlformats.org/officeDocument/2006/relationships/image" Target="../media/image48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9.wmf"/><Relationship Id="rId7" Type="http://schemas.openxmlformats.org/officeDocument/2006/relationships/image" Target="../media/image72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4.wmf"/><Relationship Id="rId11" Type="http://schemas.openxmlformats.org/officeDocument/2006/relationships/image" Target="../media/image76.wmf"/><Relationship Id="rId5" Type="http://schemas.openxmlformats.org/officeDocument/2006/relationships/image" Target="../media/image71.wmf"/><Relationship Id="rId10" Type="http://schemas.openxmlformats.org/officeDocument/2006/relationships/image" Target="../media/image75.wmf"/><Relationship Id="rId4" Type="http://schemas.openxmlformats.org/officeDocument/2006/relationships/image" Target="../media/image70.wmf"/><Relationship Id="rId9" Type="http://schemas.openxmlformats.org/officeDocument/2006/relationships/image" Target="../media/image7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6.wmf"/><Relationship Id="rId5" Type="http://schemas.openxmlformats.org/officeDocument/2006/relationships/image" Target="../media/image81.wmf"/><Relationship Id="rId10" Type="http://schemas.openxmlformats.org/officeDocument/2006/relationships/image" Target="../media/image85.wmf"/><Relationship Id="rId4" Type="http://schemas.openxmlformats.org/officeDocument/2006/relationships/image" Target="../media/image80.wmf"/><Relationship Id="rId9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92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4.wmf"/><Relationship Id="rId5" Type="http://schemas.openxmlformats.org/officeDocument/2006/relationships/image" Target="../media/image91.wmf"/><Relationship Id="rId4" Type="http://schemas.openxmlformats.org/officeDocument/2006/relationships/image" Target="../media/image7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77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9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0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11.wmf"/><Relationship Id="rId18" Type="http://schemas.openxmlformats.org/officeDocument/2006/relationships/oleObject" Target="../embeddings/oleObject147.bin"/><Relationship Id="rId3" Type="http://schemas.openxmlformats.org/officeDocument/2006/relationships/image" Target="../media/image116.png"/><Relationship Id="rId21" Type="http://schemas.openxmlformats.org/officeDocument/2006/relationships/image" Target="../media/image115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144.bin"/><Relationship Id="rId17" Type="http://schemas.openxmlformats.org/officeDocument/2006/relationships/image" Target="../media/image1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6.bin"/><Relationship Id="rId20" Type="http://schemas.openxmlformats.org/officeDocument/2006/relationships/oleObject" Target="../embeddings/oleObject14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5" Type="http://schemas.openxmlformats.org/officeDocument/2006/relationships/image" Target="../media/image112.wmf"/><Relationship Id="rId10" Type="http://schemas.openxmlformats.org/officeDocument/2006/relationships/oleObject" Target="../embeddings/oleObject143.bin"/><Relationship Id="rId19" Type="http://schemas.openxmlformats.org/officeDocument/2006/relationships/image" Target="../media/image114.wmf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14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24.wmf"/><Relationship Id="rId26" Type="http://schemas.openxmlformats.org/officeDocument/2006/relationships/image" Target="../media/image4.w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27.w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22.wmf"/><Relationship Id="rId22" Type="http://schemas.openxmlformats.org/officeDocument/2006/relationships/image" Target="../media/image126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35.wmf"/><Relationship Id="rId26" Type="http://schemas.openxmlformats.org/officeDocument/2006/relationships/image" Target="../media/image139.wmf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0.bin"/><Relationship Id="rId34" Type="http://schemas.openxmlformats.org/officeDocument/2006/relationships/image" Target="../media/image143.wmf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68.bin"/><Relationship Id="rId25" Type="http://schemas.openxmlformats.org/officeDocument/2006/relationships/oleObject" Target="../embeddings/oleObject172.bin"/><Relationship Id="rId33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29" Type="http://schemas.openxmlformats.org/officeDocument/2006/relationships/oleObject" Target="../embeddings/oleObject17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138.wmf"/><Relationship Id="rId32" Type="http://schemas.openxmlformats.org/officeDocument/2006/relationships/image" Target="../media/image142.wmf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1.bin"/><Relationship Id="rId28" Type="http://schemas.openxmlformats.org/officeDocument/2006/relationships/image" Target="../media/image140.wmf"/><Relationship Id="rId36" Type="http://schemas.openxmlformats.org/officeDocument/2006/relationships/image" Target="../media/image144.wmf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69.bin"/><Relationship Id="rId31" Type="http://schemas.openxmlformats.org/officeDocument/2006/relationships/oleObject" Target="../embeddings/oleObject175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33.wmf"/><Relationship Id="rId22" Type="http://schemas.openxmlformats.org/officeDocument/2006/relationships/image" Target="../media/image137.wmf"/><Relationship Id="rId27" Type="http://schemas.openxmlformats.org/officeDocument/2006/relationships/oleObject" Target="../embeddings/oleObject173.bin"/><Relationship Id="rId30" Type="http://schemas.openxmlformats.org/officeDocument/2006/relationships/image" Target="../media/image141.wmf"/><Relationship Id="rId35" Type="http://schemas.openxmlformats.org/officeDocument/2006/relationships/oleObject" Target="../embeddings/oleObject177.bin"/><Relationship Id="rId8" Type="http://schemas.openxmlformats.org/officeDocument/2006/relationships/image" Target="../media/image13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185.bin"/><Relationship Id="rId26" Type="http://schemas.openxmlformats.org/officeDocument/2006/relationships/oleObject" Target="../embeddings/oleObject18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52.wmf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82.bin"/><Relationship Id="rId17" Type="http://schemas.openxmlformats.org/officeDocument/2006/relationships/image" Target="../media/image150.wmf"/><Relationship Id="rId25" Type="http://schemas.openxmlformats.org/officeDocument/2006/relationships/image" Target="../media/image15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4.bin"/><Relationship Id="rId20" Type="http://schemas.openxmlformats.org/officeDocument/2006/relationships/oleObject" Target="../embeddings/oleObject186.bin"/><Relationship Id="rId29" Type="http://schemas.openxmlformats.org/officeDocument/2006/relationships/image" Target="../media/image156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79.bin"/><Relationship Id="rId11" Type="http://schemas.openxmlformats.org/officeDocument/2006/relationships/image" Target="../media/image148.wmf"/><Relationship Id="rId24" Type="http://schemas.openxmlformats.org/officeDocument/2006/relationships/oleObject" Target="../embeddings/oleObject188.bin"/><Relationship Id="rId5" Type="http://schemas.openxmlformats.org/officeDocument/2006/relationships/image" Target="../media/image145.wmf"/><Relationship Id="rId15" Type="http://schemas.openxmlformats.org/officeDocument/2006/relationships/image" Target="../media/image149.wmf"/><Relationship Id="rId23" Type="http://schemas.openxmlformats.org/officeDocument/2006/relationships/image" Target="../media/image153.wmf"/><Relationship Id="rId28" Type="http://schemas.openxmlformats.org/officeDocument/2006/relationships/oleObject" Target="../embeddings/oleObject190.bin"/><Relationship Id="rId10" Type="http://schemas.openxmlformats.org/officeDocument/2006/relationships/oleObject" Target="../embeddings/oleObject181.bin"/><Relationship Id="rId19" Type="http://schemas.openxmlformats.org/officeDocument/2006/relationships/image" Target="../media/image151.wmf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83.bin"/><Relationship Id="rId22" Type="http://schemas.openxmlformats.org/officeDocument/2006/relationships/oleObject" Target="../embeddings/oleObject187.bin"/><Relationship Id="rId27" Type="http://schemas.openxmlformats.org/officeDocument/2006/relationships/image" Target="../media/image15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image" Target="../media/image161.wmf"/><Relationship Id="rId18" Type="http://schemas.openxmlformats.org/officeDocument/2006/relationships/oleObject" Target="../embeddings/oleObject198.bin"/><Relationship Id="rId26" Type="http://schemas.openxmlformats.org/officeDocument/2006/relationships/image" Target="../media/image167.w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65.wmf"/><Relationship Id="rId7" Type="http://schemas.openxmlformats.org/officeDocument/2006/relationships/image" Target="../media/image158.wmf"/><Relationship Id="rId12" Type="http://schemas.openxmlformats.org/officeDocument/2006/relationships/oleObject" Target="../embeddings/oleObject195.bin"/><Relationship Id="rId17" Type="http://schemas.openxmlformats.org/officeDocument/2006/relationships/image" Target="../media/image163.wmf"/><Relationship Id="rId25" Type="http://schemas.openxmlformats.org/officeDocument/2006/relationships/oleObject" Target="../embeddings/oleObject20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7.bin"/><Relationship Id="rId20" Type="http://schemas.openxmlformats.org/officeDocument/2006/relationships/oleObject" Target="../embeddings/oleObject199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60.wmf"/><Relationship Id="rId24" Type="http://schemas.openxmlformats.org/officeDocument/2006/relationships/image" Target="../media/image166.wmf"/><Relationship Id="rId5" Type="http://schemas.openxmlformats.org/officeDocument/2006/relationships/image" Target="../media/image157.wmf"/><Relationship Id="rId15" Type="http://schemas.openxmlformats.org/officeDocument/2006/relationships/image" Target="../media/image162.wmf"/><Relationship Id="rId23" Type="http://schemas.openxmlformats.org/officeDocument/2006/relationships/oleObject" Target="../embeddings/oleObject201.bin"/><Relationship Id="rId28" Type="http://schemas.openxmlformats.org/officeDocument/2006/relationships/image" Target="../media/image168.wmf"/><Relationship Id="rId10" Type="http://schemas.openxmlformats.org/officeDocument/2006/relationships/oleObject" Target="../embeddings/oleObject194.bin"/><Relationship Id="rId19" Type="http://schemas.openxmlformats.org/officeDocument/2006/relationships/image" Target="../media/image164.wmf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59.wmf"/><Relationship Id="rId14" Type="http://schemas.openxmlformats.org/officeDocument/2006/relationships/oleObject" Target="../embeddings/oleObject196.bin"/><Relationship Id="rId22" Type="http://schemas.openxmlformats.org/officeDocument/2006/relationships/oleObject" Target="../embeddings/oleObject200.bin"/><Relationship Id="rId27" Type="http://schemas.openxmlformats.org/officeDocument/2006/relationships/oleObject" Target="../embeddings/oleObject20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8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9.wmf"/><Relationship Id="rId10" Type="http://schemas.openxmlformats.org/officeDocument/2006/relationships/image" Target="../media/image4.wmf"/><Relationship Id="rId19" Type="http://schemas.openxmlformats.org/officeDocument/2006/relationships/image" Target="../media/image7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0.wmf"/><Relationship Id="rId32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2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7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9" Type="http://schemas.openxmlformats.org/officeDocument/2006/relationships/oleObject" Target="../embeddings/oleObject46.bin"/><Relationship Id="rId21" Type="http://schemas.openxmlformats.org/officeDocument/2006/relationships/oleObject" Target="../embeddings/oleObject37.bin"/><Relationship Id="rId34" Type="http://schemas.openxmlformats.org/officeDocument/2006/relationships/image" Target="../media/image40.wmf"/><Relationship Id="rId42" Type="http://schemas.openxmlformats.org/officeDocument/2006/relationships/image" Target="../media/image43.wmf"/><Relationship Id="rId47" Type="http://schemas.openxmlformats.org/officeDocument/2006/relationships/oleObject" Target="../embeddings/oleObject50.bin"/><Relationship Id="rId50" Type="http://schemas.openxmlformats.org/officeDocument/2006/relationships/oleObject" Target="../embeddings/oleObject52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9" Type="http://schemas.openxmlformats.org/officeDocument/2006/relationships/oleObject" Target="../embeddings/oleObject41.bin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5.wmf"/><Relationship Id="rId32" Type="http://schemas.openxmlformats.org/officeDocument/2006/relationships/image" Target="../media/image39.wmf"/><Relationship Id="rId37" Type="http://schemas.openxmlformats.org/officeDocument/2006/relationships/oleObject" Target="../embeddings/oleObject45.bin"/><Relationship Id="rId40" Type="http://schemas.openxmlformats.org/officeDocument/2006/relationships/image" Target="../media/image4.wmf"/><Relationship Id="rId45" Type="http://schemas.openxmlformats.org/officeDocument/2006/relationships/oleObject" Target="../embeddings/oleObject49.bin"/><Relationship Id="rId53" Type="http://schemas.openxmlformats.org/officeDocument/2006/relationships/image" Target="../media/image47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4" Type="http://schemas.openxmlformats.org/officeDocument/2006/relationships/image" Target="../media/image44.wmf"/><Relationship Id="rId52" Type="http://schemas.openxmlformats.org/officeDocument/2006/relationships/oleObject" Target="../embeddings/oleObject53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38.wmf"/><Relationship Id="rId35" Type="http://schemas.openxmlformats.org/officeDocument/2006/relationships/oleObject" Target="../embeddings/oleObject44.bin"/><Relationship Id="rId43" Type="http://schemas.openxmlformats.org/officeDocument/2006/relationships/oleObject" Target="../embeddings/oleObject48.bin"/><Relationship Id="rId48" Type="http://schemas.openxmlformats.org/officeDocument/2006/relationships/image" Target="../media/image46.wmf"/><Relationship Id="rId8" Type="http://schemas.openxmlformats.org/officeDocument/2006/relationships/image" Target="../media/image27.wmf"/><Relationship Id="rId51" Type="http://schemas.openxmlformats.org/officeDocument/2006/relationships/image" Target="../media/image7.wmf"/><Relationship Id="rId3" Type="http://schemas.openxmlformats.org/officeDocument/2006/relationships/oleObject" Target="../embeddings/oleObject28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3.bin"/><Relationship Id="rId38" Type="http://schemas.openxmlformats.org/officeDocument/2006/relationships/image" Target="../media/image42.wmf"/><Relationship Id="rId46" Type="http://schemas.openxmlformats.org/officeDocument/2006/relationships/image" Target="../media/image45.wmf"/><Relationship Id="rId20" Type="http://schemas.openxmlformats.org/officeDocument/2006/relationships/image" Target="../media/image33.wmf"/><Relationship Id="rId41" Type="http://schemas.openxmlformats.org/officeDocument/2006/relationships/oleObject" Target="../embeddings/oleObject4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37.wmf"/><Relationship Id="rId36" Type="http://schemas.openxmlformats.org/officeDocument/2006/relationships/image" Target="../media/image41.wmf"/><Relationship Id="rId49" Type="http://schemas.openxmlformats.org/officeDocument/2006/relationships/oleObject" Target="../embeddings/oleObject5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9.bin"/><Relationship Id="rId18" Type="http://schemas.openxmlformats.org/officeDocument/2006/relationships/oleObject" Target="../embeddings/oleObject62.bin"/><Relationship Id="rId26" Type="http://schemas.openxmlformats.org/officeDocument/2006/relationships/oleObject" Target="../embeddings/oleObject68.bin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2.wmf"/><Relationship Id="rId17" Type="http://schemas.openxmlformats.org/officeDocument/2006/relationships/image" Target="../media/image53.wmf"/><Relationship Id="rId25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1.bin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6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74.bin"/><Relationship Id="rId18" Type="http://schemas.openxmlformats.org/officeDocument/2006/relationships/oleObject" Target="../embeddings/oleObject77.bin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4.wmf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image" Target="../media/image53.wmf"/><Relationship Id="rId23" Type="http://schemas.openxmlformats.org/officeDocument/2006/relationships/image" Target="../media/image58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72.bin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8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62.wmf"/><Relationship Id="rId3" Type="http://schemas.openxmlformats.org/officeDocument/2006/relationships/tags" Target="../tags/tag2.xml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87.bin"/><Relationship Id="rId2" Type="http://schemas.openxmlformats.org/officeDocument/2006/relationships/tags" Target="../tags/tag1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6.png"/><Relationship Id="rId11" Type="http://schemas.openxmlformats.org/officeDocument/2006/relationships/oleObject" Target="../embeddings/oleObject84.bin"/><Relationship Id="rId5" Type="http://schemas.openxmlformats.org/officeDocument/2006/relationships/image" Target="../media/image65.png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88.bin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72.w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7.bin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1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4.wmf"/><Relationship Id="rId22" Type="http://schemas.openxmlformats.org/officeDocument/2006/relationships/image" Target="../media/image7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84.wmf"/><Relationship Id="rId26" Type="http://schemas.openxmlformats.org/officeDocument/2006/relationships/oleObject" Target="../embeddings/oleObject115.bin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110.bin"/><Relationship Id="rId25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wmf"/><Relationship Id="rId20" Type="http://schemas.openxmlformats.org/officeDocument/2006/relationships/oleObject" Target="../embeddings/oleObject11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07.bin"/><Relationship Id="rId24" Type="http://schemas.openxmlformats.org/officeDocument/2006/relationships/oleObject" Target="../embeddings/oleObject114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10" Type="http://schemas.openxmlformats.org/officeDocument/2006/relationships/image" Target="../media/image80.wmf"/><Relationship Id="rId19" Type="http://schemas.openxmlformats.org/officeDocument/2006/relationships/image" Target="../media/image87.png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82.wmf"/><Relationship Id="rId22" Type="http://schemas.openxmlformats.org/officeDocument/2006/relationships/image" Target="../media/image4.wmf"/><Relationship Id="rId27" Type="http://schemas.openxmlformats.org/officeDocument/2006/relationships/image" Target="../media/image8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/>
              <a:t>概率统计</a:t>
            </a:r>
            <a:br>
              <a:rPr lang="zh-CN" altLang="zh-CN"/>
            </a:br>
            <a:r>
              <a:rPr lang="zh-CN" altLang="zh-CN"/>
              <a:t/>
            </a:r>
            <a:br>
              <a:rPr lang="zh-CN" altLang="zh-CN"/>
            </a:br>
            <a:r>
              <a:rPr lang="zh-CN" altLang="zh-CN" sz="3200" b="1"/>
              <a:t>一维连续随机变量及其分布</a:t>
            </a:r>
            <a:br>
              <a:rPr lang="zh-CN" altLang="zh-CN" sz="3200" b="1"/>
            </a:br>
            <a:endParaRPr lang="zh-CN" altLang="zh-CN" sz="3200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西南石油大学理学院 蒋尚武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66750" y="67945"/>
            <a:ext cx="508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zh-CN" altLang="en-US" sz="2400" b="1" u="none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二．指数分布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241425" y="4572635"/>
            <a:ext cx="50800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sz="2800" b="1" u="none"/>
              <a:t>⑴所求概率为</a:t>
            </a:r>
            <a:r>
              <a:rPr lang="zh-CN" sz="2800" b="1" u="none"/>
              <a:t>：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66750" y="1476375"/>
            <a:ext cx="8225790" cy="18148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sz="2800" b="1" u="none"/>
              <a:t>⑴某人购买了一台该厂生产的电视机，问其寿命超过4万小时的概率是多少？</a:t>
            </a:r>
          </a:p>
          <a:p>
            <a:pPr marL="0" indent="0" algn="l"/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⑵某单位一次购买了10台这种电视机，问至少两台寿命大于4万小时的概率又是多少？</a:t>
            </a:r>
            <a:r>
              <a:rPr lang="zh-CN" altLang="en-US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endParaRPr lang="zh-CN" altLang="en-US" sz="2400" b="1"/>
          </a:p>
        </p:txBody>
      </p:sp>
      <p:sp>
        <p:nvSpPr>
          <p:cNvPr id="31" name="文本框 30"/>
          <p:cNvSpPr txBox="1"/>
          <p:nvPr/>
        </p:nvSpPr>
        <p:spPr>
          <a:xfrm>
            <a:off x="715010" y="3722370"/>
            <a:ext cx="44602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/>
            <a:r>
              <a:rPr lang="zh-CN" sz="2800" b="1">
                <a:sym typeface="+mn-ea"/>
              </a:rPr>
              <a:t>解：  </a:t>
            </a:r>
            <a:r>
              <a:rPr sz="2800" b="1">
                <a:sym typeface="+mn-ea"/>
              </a:rPr>
              <a:t>由题意</a:t>
            </a:r>
            <a:r>
              <a:rPr lang="en-US" sz="2800" b="1">
                <a:sym typeface="+mn-ea"/>
              </a:rPr>
              <a:t>    </a:t>
            </a:r>
            <a:r>
              <a:rPr lang="zh-CN" altLang="en-US" sz="2800" b="1">
                <a:sym typeface="+mn-ea"/>
              </a:rPr>
              <a:t>的</a:t>
            </a:r>
            <a:r>
              <a:rPr sz="2800" b="1">
                <a:sym typeface="+mn-ea"/>
              </a:rPr>
              <a:t>密度函数</a:t>
            </a:r>
            <a:r>
              <a:rPr lang="zh-CN" sz="2800" b="1"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9400" y="523240"/>
            <a:ext cx="7953375" cy="9531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800" b="1" u="none"/>
              <a:t>例</a:t>
            </a:r>
            <a:r>
              <a:rPr lang="en-US" sz="2800" b="1" u="none"/>
              <a:t>3</a:t>
            </a:r>
            <a:r>
              <a:rPr sz="2800" b="1" u="none"/>
              <a:t>  多年统计表明，某厂生产的电视机</a:t>
            </a:r>
          </a:p>
          <a:p>
            <a:pPr marL="0" indent="0" algn="l"/>
            <a:r>
              <a:rPr sz="2800" b="1" u="none"/>
              <a:t>寿命</a:t>
            </a:r>
            <a:r>
              <a:rPr lang="en-US" sz="2800" b="1" u="none"/>
              <a:t>                       </a:t>
            </a:r>
            <a:r>
              <a:rPr sz="2800" b="1" u="none"/>
              <a:t>(单位：万小时）</a:t>
            </a:r>
          </a:p>
        </p:txBody>
      </p:sp>
      <p:graphicFrame>
        <p:nvGraphicFramePr>
          <p:cNvPr id="19" name="对象 -2147482565"/>
          <p:cNvGraphicFramePr>
            <a:graphicFrameLocks noChangeAspect="1"/>
          </p:cNvGraphicFramePr>
          <p:nvPr/>
        </p:nvGraphicFramePr>
        <p:xfrm>
          <a:off x="4993640" y="3210560"/>
          <a:ext cx="3799840" cy="154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r:id="rId3" imgW="1511300" imgH="558800" progId="Equation.KSEE3">
                  <p:embed/>
                </p:oleObj>
              </mc:Choice>
              <mc:Fallback>
                <p:oleObj r:id="rId3" imgW="1511300" imgH="5588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3640" y="3210560"/>
                        <a:ext cx="3799840" cy="1545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-2147482564"/>
          <p:cNvGraphicFramePr>
            <a:graphicFrameLocks noChangeAspect="1"/>
          </p:cNvGraphicFramePr>
          <p:nvPr/>
        </p:nvGraphicFramePr>
        <p:xfrm>
          <a:off x="1360170" y="5247640"/>
          <a:ext cx="1412240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r:id="rId5" imgW="673100" imgH="254000" progId="Equation.KSEE3">
                  <p:embed/>
                </p:oleObj>
              </mc:Choice>
              <mc:Fallback>
                <p:oleObj r:id="rId5" imgW="673100" imgH="254000" progId="Equation.KSEE3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0170" y="5247640"/>
                        <a:ext cx="1412240" cy="532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30165" y="5094605"/>
          <a:ext cx="4014470" cy="75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r:id="rId7" imgW="1688465" imgH="316865" progId="Equation.KSEE3">
                  <p:embed/>
                </p:oleObj>
              </mc:Choice>
              <mc:Fallback>
                <p:oleObj r:id="rId7" imgW="1688465" imgH="316865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0165" y="5094605"/>
                        <a:ext cx="4014470" cy="753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-2147482574"/>
          <p:cNvGraphicFramePr>
            <a:graphicFrameLocks noChangeAspect="1"/>
          </p:cNvGraphicFramePr>
          <p:nvPr/>
        </p:nvGraphicFramePr>
        <p:xfrm>
          <a:off x="8989695" y="523240"/>
          <a:ext cx="2887980" cy="117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r:id="rId9" imgW="1371600" imgH="558800" progId="Equation.KSEE3">
                  <p:embed/>
                </p:oleObj>
              </mc:Choice>
              <mc:Fallback>
                <p:oleObj r:id="rId9" imgW="1371600" imgH="558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89695" y="523240"/>
                        <a:ext cx="2887980" cy="117729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41108" y="1004570"/>
          <a:ext cx="1649730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r:id="rId11" imgW="711200" imgH="203200" progId="Equation.KSEE3">
                  <p:embed/>
                </p:oleObj>
              </mc:Choice>
              <mc:Fallback>
                <p:oleObj r:id="rId11" imgW="711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41108" y="1004570"/>
                        <a:ext cx="1649730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51455" y="3802698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r:id="rId13" imgW="177165" imgH="165100" progId="Equation.KSEE3">
                  <p:embed/>
                </p:oleObj>
              </mc:Choice>
              <mc:Fallback>
                <p:oleObj r:id="rId13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51455" y="3802698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-2147482564"/>
          <p:cNvGraphicFramePr>
            <a:graphicFrameLocks noChangeAspect="1"/>
          </p:cNvGraphicFramePr>
          <p:nvPr/>
        </p:nvGraphicFramePr>
        <p:xfrm>
          <a:off x="2772410" y="5145405"/>
          <a:ext cx="2357755" cy="65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r:id="rId15" imgW="1193800" imgH="330200" progId="Equation.KSEE3">
                  <p:embed/>
                </p:oleObj>
              </mc:Choice>
              <mc:Fallback>
                <p:oleObj r:id="rId15" imgW="1193800" imgH="330200" progId="Equation.KSEE3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72410" y="5145405"/>
                        <a:ext cx="2357755" cy="652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66750" y="67945"/>
            <a:ext cx="508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zh-CN" altLang="en-US" sz="2400" b="1" u="none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二．指数分布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66750" y="1476375"/>
            <a:ext cx="8225790" cy="18148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sz="2800" b="1" u="none"/>
              <a:t>⑴某人购买了一台该厂生产的电视机，问其寿命超过4万小时的概率是多少？</a:t>
            </a:r>
          </a:p>
          <a:p>
            <a:pPr marL="0" indent="0" algn="l"/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⑵某单位一次购买了10台这种电视机，问至少两台寿命大于4万小时的概率又是多少？</a:t>
            </a:r>
            <a:r>
              <a:rPr lang="zh-CN" altLang="en-US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279400" y="523240"/>
            <a:ext cx="7953375" cy="9531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800" b="1" u="none"/>
              <a:t>例</a:t>
            </a:r>
            <a:r>
              <a:rPr lang="en-US" sz="2800" b="1" u="none"/>
              <a:t>3</a:t>
            </a:r>
            <a:r>
              <a:rPr sz="2800" b="1" u="none"/>
              <a:t>  多年统计表明，某厂生产的电视机</a:t>
            </a:r>
          </a:p>
          <a:p>
            <a:pPr marL="0" indent="0" algn="l"/>
            <a:r>
              <a:rPr sz="2800" b="1" u="none"/>
              <a:t>寿命</a:t>
            </a:r>
            <a:r>
              <a:rPr lang="en-US" sz="2800" b="1" u="none"/>
              <a:t>                       </a:t>
            </a:r>
            <a:r>
              <a:rPr sz="2800" b="1" u="none"/>
              <a:t>(单位：万小时）</a:t>
            </a:r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99430" y="1925638"/>
          <a:ext cx="1389380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r:id="rId3" imgW="584200" imgH="177165" progId="Equation.KSEE3">
                  <p:embed/>
                </p:oleObj>
              </mc:Choice>
              <mc:Fallback>
                <p:oleObj r:id="rId3" imgW="584200" imgH="177165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99430" y="1925638"/>
                        <a:ext cx="1389380" cy="42164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-2147482574"/>
          <p:cNvGraphicFramePr>
            <a:graphicFrameLocks noChangeAspect="1"/>
          </p:cNvGraphicFramePr>
          <p:nvPr/>
        </p:nvGraphicFramePr>
        <p:xfrm>
          <a:off x="8989695" y="523240"/>
          <a:ext cx="2887980" cy="117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r:id="rId5" imgW="1371600" imgH="558800" progId="Equation.KSEE3">
                  <p:embed/>
                </p:oleObj>
              </mc:Choice>
              <mc:Fallback>
                <p:oleObj r:id="rId5" imgW="1371600" imgH="558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89695" y="523240"/>
                        <a:ext cx="2887980" cy="117729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41108" y="1004570"/>
          <a:ext cx="1649730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r:id="rId7" imgW="711200" imgH="203200" progId="Equation.KSEE3">
                  <p:embed/>
                </p:oleObj>
              </mc:Choice>
              <mc:Fallback>
                <p:oleObj r:id="rId7" imgW="711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41108" y="1004570"/>
                        <a:ext cx="1649730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61975" y="3291205"/>
            <a:ext cx="109397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 b="1">
                <a:solidFill>
                  <a:srgbClr val="FF0000"/>
                </a:solidFill>
                <a:sym typeface="+mn-ea"/>
              </a:rPr>
              <a:t>10台电视机每台寿命有的超过4万小时，有的不超过4万小时，超过4万小时的概率是0.4493，现有10台，每台寿命是多少是相互独立的</a:t>
            </a:r>
            <a:r>
              <a:rPr lang="en-US" sz="2400" b="1">
                <a:sym typeface="+mn-ea"/>
              </a:rPr>
              <a:t>.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732790" y="4121150"/>
            <a:ext cx="93275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ym typeface="+mn-ea"/>
              </a:rPr>
              <a:t>解（</a:t>
            </a:r>
            <a:r>
              <a:rPr lang="en-US" altLang="zh-CN" sz="2800" b="1">
                <a:sym typeface="+mn-ea"/>
              </a:rPr>
              <a:t>2</a:t>
            </a:r>
            <a:r>
              <a:rPr lang="zh-CN" altLang="en-US" sz="2800" b="1">
                <a:sym typeface="+mn-ea"/>
              </a:rPr>
              <a:t>）</a:t>
            </a:r>
            <a:r>
              <a:rPr lang="zh-CN" sz="2800" b="1">
                <a:sym typeface="+mn-ea"/>
              </a:rPr>
              <a:t>：</a:t>
            </a:r>
            <a:r>
              <a:rPr sz="2800" b="1">
                <a:sym typeface="+mn-ea"/>
              </a:rPr>
              <a:t>设</a:t>
            </a:r>
            <a:r>
              <a:rPr lang="en-US" sz="2800" b="1">
                <a:sym typeface="+mn-ea"/>
              </a:rPr>
              <a:t>     </a:t>
            </a:r>
            <a:r>
              <a:rPr lang="zh-CN" sz="2800" b="1">
                <a:sym typeface="+mn-ea"/>
              </a:rPr>
              <a:t>表示</a:t>
            </a:r>
            <a:r>
              <a:rPr lang="en-US" altLang="zh-CN" sz="2800" b="1">
                <a:sym typeface="+mn-ea"/>
              </a:rPr>
              <a:t>“</a:t>
            </a:r>
            <a:r>
              <a:rPr sz="2800" b="1">
                <a:sym typeface="+mn-ea"/>
              </a:rPr>
              <a:t>10台电视机中寿命大于4万小时的台数</a:t>
            </a:r>
            <a:endParaRPr lang="zh-CN" altLang="en-US" sz="2800"/>
          </a:p>
        </p:txBody>
      </p:sp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90838" y="4176713"/>
          <a:ext cx="332740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r:id="rId9" imgW="152400" imgH="165100" progId="Equation.KSEE3">
                  <p:embed/>
                </p:oleObj>
              </mc:Choice>
              <mc:Fallback>
                <p:oleObj r:id="rId9" imgW="152400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0838" y="4176713"/>
                        <a:ext cx="332740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2473" y="4743768"/>
          <a:ext cx="283464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r:id="rId11" imgW="1308100" imgH="215900" progId="Equation.KSEE3">
                  <p:embed/>
                </p:oleObj>
              </mc:Choice>
              <mc:Fallback>
                <p:oleObj r:id="rId11" imgW="1308100" imgH="2159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2473" y="4743768"/>
                        <a:ext cx="2834640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10590" y="5212715"/>
          <a:ext cx="1862455" cy="59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r:id="rId13" imgW="774065" imgH="254000" progId="Equation.KSEE3">
                  <p:embed/>
                </p:oleObj>
              </mc:Choice>
              <mc:Fallback>
                <p:oleObj r:id="rId13" imgW="774065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0590" y="5212715"/>
                        <a:ext cx="1862455" cy="593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73045" y="5213350"/>
          <a:ext cx="4057650" cy="59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r:id="rId15" imgW="1688465" imgH="254000" progId="Equation.KSEE3">
                  <p:embed/>
                </p:oleObj>
              </mc:Choice>
              <mc:Fallback>
                <p:oleObj r:id="rId15" imgW="1688465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73045" y="5213350"/>
                        <a:ext cx="4057650" cy="59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14335" y="5935980"/>
          <a:ext cx="1225550" cy="36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r:id="rId17" imgW="584200" imgH="177165" progId="Equation.KSEE3">
                  <p:embed/>
                </p:oleObj>
              </mc:Choice>
              <mc:Fallback>
                <p:oleObj r:id="rId17" imgW="584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14335" y="5935980"/>
                        <a:ext cx="1225550" cy="36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10590" y="5935980"/>
          <a:ext cx="7163435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r:id="rId19" imgW="3340100" imgH="241300" progId="Equation.KSEE3">
                  <p:embed/>
                </p:oleObj>
              </mc:Choice>
              <mc:Fallback>
                <p:oleObj r:id="rId19" imgW="3340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10590" y="5935980"/>
                        <a:ext cx="7163435" cy="502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2100" y="871220"/>
            <a:ext cx="11541760" cy="212280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：设随机变量X的密度函数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             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          </a:t>
            </a:r>
          </a:p>
          <a:p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均为常数，则称随机变量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服从参数是 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的正态分布。</a:t>
            </a:r>
          </a:p>
          <a:p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2290" y="186055"/>
            <a:ext cx="592074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sz="2800" b="1" u="none"/>
              <a:t>三、</a:t>
            </a:r>
            <a:r>
              <a:rPr sz="2800" b="1" u="none">
                <a:solidFill>
                  <a:srgbClr val="FF0000"/>
                </a:solidFill>
              </a:rPr>
              <a:t>正态分布</a:t>
            </a:r>
            <a:r>
              <a:rPr lang="zh-CN" sz="2800" b="1" u="none"/>
              <a:t>（最重要的一个分布）</a:t>
            </a:r>
            <a:r>
              <a:rPr sz="2400" b="1" u="none"/>
              <a:t> 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61025" y="561340"/>
          <a:ext cx="511238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r:id="rId3" imgW="2286000" imgH="482600" progId="Equation.KSEE3">
                  <p:embed/>
                </p:oleObj>
              </mc:Choice>
              <mc:Fallback>
                <p:oleObj r:id="rId3" imgW="2286000" imgH="482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1025" y="561340"/>
                        <a:ext cx="5112385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8755" y="1779905"/>
          <a:ext cx="1471295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r:id="rId5" imgW="711200" imgH="203200" progId="Equation.KSEE3">
                  <p:embed/>
                </p:oleObj>
              </mc:Choice>
              <mc:Fallback>
                <p:oleObj r:id="rId5" imgW="7112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755" y="1779905"/>
                        <a:ext cx="1471295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56500" y="1779905"/>
          <a:ext cx="742950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r:id="rId7" imgW="368300" imgH="228600" progId="Equation.KSEE3">
                  <p:embed/>
                </p:oleObj>
              </mc:Choice>
              <mc:Fallback>
                <p:oleObj r:id="rId7" imgW="3683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6500" y="1779905"/>
                        <a:ext cx="742950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8438" y="2332038"/>
          <a:ext cx="2832100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r:id="rId9" imgW="1219200" imgH="228600" progId="Equation.KSEE3">
                  <p:embed/>
                </p:oleObj>
              </mc:Choice>
              <mc:Fallback>
                <p:oleObj r:id="rId9" imgW="12192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438" y="2332038"/>
                        <a:ext cx="2832100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478155" y="3190240"/>
            <a:ext cx="302069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800" b="1" u="none">
                <a:solidFill>
                  <a:srgbClr val="000000"/>
                </a:solidFill>
                <a:latin typeface="方正姚体" charset="0"/>
                <a:ea typeface="方正姚体" charset="0"/>
                <a:cs typeface="方正姚体" charset="0"/>
              </a:rPr>
              <a:t>2 </a:t>
            </a:r>
            <a:r>
              <a:rPr lang="zh-CN" altLang="en-US" sz="2800" b="1" u="none">
                <a:solidFill>
                  <a:srgbClr val="000000"/>
                </a:solidFill>
                <a:latin typeface="方正姚体" charset="0"/>
                <a:ea typeface="方正姚体" charset="0"/>
                <a:cs typeface="方正姚体" charset="0"/>
              </a:rPr>
              <a:t>正态分布函数</a:t>
            </a:r>
            <a:endParaRPr lang="zh-CN" altLang="en-US" sz="2800" b="1"/>
          </a:p>
        </p:txBody>
      </p:sp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59125" y="2951480"/>
          <a:ext cx="58737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r:id="rId11" imgW="2730500" imgH="482600" progId="Equation.KSEE3">
                  <p:embed/>
                </p:oleObj>
              </mc:Choice>
              <mc:Fallback>
                <p:oleObj r:id="rId11" imgW="2730500" imgH="482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59125" y="2951480"/>
                        <a:ext cx="5873750" cy="1038225"/>
                      </a:xfrm>
                      <a:prstGeom prst="rect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542290" y="3989705"/>
            <a:ext cx="27292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方正姚体" charset="0"/>
                <a:ea typeface="方正姚体" charset="0"/>
                <a:cs typeface="方正姚体" charset="0"/>
                <a:sym typeface="+mn-ea"/>
              </a:rPr>
              <a:t>3 </a:t>
            </a:r>
            <a:r>
              <a:rPr lang="zh-CN" altLang="en-US" sz="2800" b="1">
                <a:solidFill>
                  <a:srgbClr val="000000"/>
                </a:solidFill>
                <a:latin typeface="方正姚体" charset="0"/>
                <a:ea typeface="宋体" panose="02010600030101010101" pitchFamily="2" charset="-122"/>
                <a:cs typeface="方正姚体" charset="0"/>
                <a:sym typeface="+mn-ea"/>
              </a:rPr>
              <a:t>标准</a:t>
            </a:r>
            <a:r>
              <a:rPr lang="zh-CN" altLang="en-US" sz="2800" b="1">
                <a:solidFill>
                  <a:srgbClr val="000000"/>
                </a:solidFill>
                <a:latin typeface="方正姚体" charset="0"/>
                <a:ea typeface="方正姚体" charset="0"/>
                <a:cs typeface="方正姚体" charset="0"/>
                <a:sym typeface="+mn-ea"/>
              </a:rPr>
              <a:t>正态分布</a:t>
            </a:r>
            <a:endParaRPr lang="zh-CN" altLang="en-US" sz="2800"/>
          </a:p>
        </p:txBody>
      </p:sp>
      <p:sp>
        <p:nvSpPr>
          <p:cNvPr id="28" name="文本框 27"/>
          <p:cNvSpPr txBox="1"/>
          <p:nvPr/>
        </p:nvSpPr>
        <p:spPr>
          <a:xfrm>
            <a:off x="358775" y="4579620"/>
            <a:ext cx="11408410" cy="953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：设随机变量X的密度函数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           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则称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服从标准正态分布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   </a:t>
            </a:r>
            <a:endParaRPr lang="zh-CN" altLang="en-US" sz="2400"/>
          </a:p>
        </p:txBody>
      </p: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00675" y="4254500"/>
          <a:ext cx="4516755" cy="107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r:id="rId13" imgW="1981200" imgH="469900" progId="Equation.KSEE3">
                  <p:embed/>
                </p:oleObj>
              </mc:Choice>
              <mc:Fallback>
                <p:oleObj r:id="rId13" imgW="1981200" imgH="469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00675" y="4254500"/>
                        <a:ext cx="4516755" cy="10718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3189605" y="5048250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记为</a:t>
            </a:r>
          </a:p>
        </p:txBody>
      </p:sp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66845" y="5080000"/>
          <a:ext cx="1866265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r:id="rId15" imgW="774065" imgH="203200" progId="Equation.KSEE3">
                  <p:embed/>
                </p:oleObj>
              </mc:Choice>
              <mc:Fallback>
                <p:oleObj r:id="rId15" imgW="774065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66845" y="5080000"/>
                        <a:ext cx="1866265" cy="4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358775" y="5906135"/>
            <a:ext cx="51282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标准正态分布的分布函数</a:t>
            </a:r>
            <a:endParaRPr lang="zh-CN" altLang="en-US" sz="2800"/>
          </a:p>
        </p:txBody>
      </p:sp>
      <p:graphicFrame>
        <p:nvGraphicFramePr>
          <p:cNvPr id="34" name="对象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34535" y="5652770"/>
          <a:ext cx="5229225" cy="102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r:id="rId17" imgW="2387600" imgH="469900" progId="Equation.KSEE3">
                  <p:embed/>
                </p:oleObj>
              </mc:Choice>
              <mc:Fallback>
                <p:oleObj r:id="rId17" imgW="2387600" imgH="469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34535" y="5652770"/>
                        <a:ext cx="5229225" cy="102933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0" grpId="0"/>
      <p:bldP spid="27" grpId="0"/>
      <p:bldP spid="28" grpId="0" animBg="1"/>
      <p:bldP spid="31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195" y="0"/>
            <a:ext cx="5357495" cy="24631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0865" y="190500"/>
            <a:ext cx="61353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方正姚体" charset="0"/>
                <a:ea typeface="宋体" panose="02010600030101010101" pitchFamily="2" charset="-122"/>
                <a:cs typeface="方正姚体" charset="0"/>
                <a:sym typeface="+mn-ea"/>
              </a:rPr>
              <a:t>注意到标准</a:t>
            </a:r>
            <a:r>
              <a:rPr lang="zh-CN" altLang="en-US" sz="2800" b="1">
                <a:solidFill>
                  <a:srgbClr val="000000"/>
                </a:solidFill>
                <a:latin typeface="方正姚体" charset="0"/>
                <a:ea typeface="方正姚体" charset="0"/>
                <a:cs typeface="方正姚体" charset="0"/>
                <a:sym typeface="+mn-ea"/>
              </a:rPr>
              <a:t>正态分布密度是</a:t>
            </a:r>
            <a:r>
              <a:rPr lang="zh-CN" altLang="en-US" sz="2800" b="1">
                <a:solidFill>
                  <a:srgbClr val="FF0000"/>
                </a:solidFill>
                <a:latin typeface="方正姚体" charset="0"/>
                <a:ea typeface="方正姚体" charset="0"/>
                <a:cs typeface="方正姚体" charset="0"/>
                <a:sym typeface="+mn-ea"/>
              </a:rPr>
              <a:t>偶函数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8975" y="2079625"/>
          <a:ext cx="30734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4" imgW="29565600" imgH="7924800" progId="Equation.DSMT4">
                  <p:embed/>
                </p:oleObj>
              </mc:Choice>
              <mc:Fallback>
                <p:oleObj name="Equation" r:id="rId4" imgW="29565600" imgH="7924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8975" y="2079625"/>
                        <a:ext cx="3073400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550"/>
          <p:cNvGraphicFramePr>
            <a:graphicFrameLocks noChangeAspect="1"/>
          </p:cNvGraphicFramePr>
          <p:nvPr/>
        </p:nvGraphicFramePr>
        <p:xfrm>
          <a:off x="3891915" y="2233295"/>
          <a:ext cx="92138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r:id="rId6" imgW="431800" imgH="241300" progId="Equation.KSEE3">
                  <p:embed/>
                </p:oleObj>
              </mc:Choice>
              <mc:Fallback>
                <p:oleObj r:id="rId6" imgW="4318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>
                        <a:biLevel thresh="50000"/>
                      </a:blip>
                      <a:stretch>
                        <a:fillRect/>
                      </a:stretch>
                    </p:blipFill>
                    <p:spPr>
                      <a:xfrm>
                        <a:off x="3891915" y="2233295"/>
                        <a:ext cx="921385" cy="51498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38100">
                        <a:solidFill>
                          <a:schemeClr val="accent6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459"/>
          <p:cNvGraphicFramePr>
            <a:graphicFrameLocks noChangeAspect="1"/>
          </p:cNvGraphicFramePr>
          <p:nvPr/>
        </p:nvGraphicFramePr>
        <p:xfrm>
          <a:off x="4886325" y="2098675"/>
          <a:ext cx="23066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8" imgW="24384000" imgH="7924800" progId="Equation.DSMT4">
                  <p:embed/>
                </p:oleObj>
              </mc:Choice>
              <mc:Fallback>
                <p:oleObj name="Equation" r:id="rId8" imgW="24384000" imgH="79248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86325" y="2098675"/>
                        <a:ext cx="2306638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548"/>
          <p:cNvGraphicFramePr>
            <a:graphicFrameLocks noChangeAspect="1"/>
          </p:cNvGraphicFramePr>
          <p:nvPr/>
        </p:nvGraphicFramePr>
        <p:xfrm>
          <a:off x="1360488" y="3074988"/>
          <a:ext cx="1968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10" imgW="19507200" imgH="7924800" progId="Equation.DSMT4">
                  <p:embed/>
                </p:oleObj>
              </mc:Choice>
              <mc:Fallback>
                <p:oleObj name="Equation" r:id="rId10" imgW="19507200" imgH="79248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60488" y="3074988"/>
                        <a:ext cx="1968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547"/>
          <p:cNvGraphicFramePr>
            <a:graphicFrameLocks noChangeAspect="1"/>
          </p:cNvGraphicFramePr>
          <p:nvPr/>
        </p:nvGraphicFramePr>
        <p:xfrm>
          <a:off x="3363913" y="3049588"/>
          <a:ext cx="26733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12" imgW="24384000" imgH="7924800" progId="Equation.DSMT4">
                  <p:embed/>
                </p:oleObj>
              </mc:Choice>
              <mc:Fallback>
                <p:oleObj name="Equation" r:id="rId12" imgW="24384000" imgH="79248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63913" y="3049588"/>
                        <a:ext cx="2673350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147435" y="3265805"/>
          <a:ext cx="1739265" cy="50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r:id="rId14" imgW="698500" imgH="203200" progId="Equation.KSEE3">
                  <p:embed/>
                </p:oleObj>
              </mc:Choice>
              <mc:Fallback>
                <p:oleObj r:id="rId14" imgW="698500" imgH="2032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47435" y="3265805"/>
                        <a:ext cx="1739265" cy="506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93725" y="4220845"/>
            <a:ext cx="30429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/>
              <a:t>这是重要结论；即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762375" y="4123690"/>
          <a:ext cx="4006215" cy="71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r:id="rId16" imgW="1143000" imgH="203200" progId="Equation.KSEE3">
                  <p:embed/>
                </p:oleObj>
              </mc:Choice>
              <mc:Fallback>
                <p:oleObj r:id="rId16" imgW="1143000" imgH="2032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62375" y="4123690"/>
                        <a:ext cx="4006215" cy="71247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662430" y="5132705"/>
            <a:ext cx="5403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/>
              <a:t>令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517140" y="5106670"/>
          <a:ext cx="2870200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r:id="rId18" imgW="1079500" imgH="203200" progId="Equation.KSEE3">
                  <p:embed/>
                </p:oleObj>
              </mc:Choice>
              <mc:Fallback>
                <p:oleObj r:id="rId18" imgW="1079500" imgH="2032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17140" y="5106670"/>
                        <a:ext cx="2870200" cy="540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65213" y="703263"/>
          <a:ext cx="51784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20" imgW="47548800" imgH="11277600" progId="Equation.DSMT4">
                  <p:embed/>
                </p:oleObj>
              </mc:Choice>
              <mc:Fallback>
                <p:oleObj name="Equation" r:id="rId20" imgW="47548800" imgH="11277600" progId="Equation.DSMT4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65213" y="703263"/>
                        <a:ext cx="5178425" cy="12287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511810" y="349885"/>
            <a:ext cx="755967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800" b="1" u="none"/>
              <a:t>4.一般正态分布与标准正态分布之间的关系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3700" y="2733675"/>
            <a:ext cx="38614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证：由分布函数可知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40385" y="1156335"/>
            <a:ext cx="11214735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lstStyle/>
          <a:p>
            <a:pPr algn="l"/>
            <a:r>
              <a:rPr sz="2800" b="1">
                <a:solidFill>
                  <a:srgbClr val="FF0000"/>
                </a:solidFill>
                <a:sym typeface="+mn-ea"/>
              </a:rPr>
              <a:t>定理</a:t>
            </a:r>
            <a:r>
              <a:rPr sz="2800" b="1">
                <a:sym typeface="+mn-ea"/>
              </a:rPr>
              <a:t>：设随机变量                       </a:t>
            </a:r>
            <a:r>
              <a:rPr lang="zh-CN" sz="2800" b="1">
                <a:sym typeface="+mn-ea"/>
              </a:rPr>
              <a:t>，</a:t>
            </a:r>
            <a:r>
              <a:rPr sz="2800" b="1">
                <a:sym typeface="+mn-ea"/>
              </a:rPr>
              <a:t>分布函数为</a:t>
            </a:r>
            <a:r>
              <a:rPr lang="en-US" sz="2800" b="1">
                <a:sym typeface="+mn-ea"/>
              </a:rPr>
              <a:t>         </a:t>
            </a:r>
            <a:r>
              <a:rPr sz="2800" b="1">
                <a:sym typeface="+mn-ea"/>
              </a:rPr>
              <a:t>,对每一个</a:t>
            </a:r>
            <a:r>
              <a:rPr lang="zh-CN" sz="2800" b="1">
                <a:sym typeface="+mn-ea"/>
              </a:rPr>
              <a:t>实数</a:t>
            </a:r>
            <a:r>
              <a:rPr lang="en-US" altLang="zh-CN" sz="2800" b="1">
                <a:sym typeface="+mn-ea"/>
              </a:rPr>
              <a:t>     </a:t>
            </a:r>
            <a:r>
              <a:rPr sz="2800" b="1">
                <a:sym typeface="+mn-ea"/>
              </a:rPr>
              <a:t>,均有</a:t>
            </a:r>
          </a:p>
          <a:p>
            <a:pPr algn="l"/>
            <a:endParaRPr sz="2800" b="1">
              <a:sym typeface="+mn-ea"/>
            </a:endParaRPr>
          </a:p>
          <a:p>
            <a:pPr algn="l"/>
            <a:endParaRPr sz="2800" b="1">
              <a:sym typeface="+mn-ea"/>
            </a:endParaRPr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56635" y="1181735"/>
          <a:ext cx="181991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r:id="rId3" imgW="914400" imgH="228600" progId="Equation.KSEE3">
                  <p:embed/>
                </p:oleObj>
              </mc:Choice>
              <mc:Fallback>
                <p:oleObj r:id="rId3" imgW="9144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6635" y="1181735"/>
                        <a:ext cx="1819910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820035" y="1636395"/>
          <a:ext cx="282194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r:id="rId5" imgW="1117600" imgH="405765" progId="Equation.KSEE3">
                  <p:embed/>
                </p:oleObj>
              </mc:Choice>
              <mc:Fallback>
                <p:oleObj r:id="rId5" imgW="1117600" imgH="405765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0035" y="1636395"/>
                        <a:ext cx="2821940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5490" y="3327400"/>
          <a:ext cx="4668520" cy="124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r:id="rId7" imgW="1803400" imgH="482600" progId="Equation.KSEE3">
                  <p:embed/>
                </p:oleObj>
              </mc:Choice>
              <mc:Fallback>
                <p:oleObj r:id="rId7" imgW="1803400" imgH="482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5490" y="3327400"/>
                        <a:ext cx="4668520" cy="124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-2147482529"/>
          <p:cNvGraphicFramePr>
            <a:graphicFrameLocks noChangeAspect="1"/>
          </p:cNvGraphicFramePr>
          <p:nvPr/>
        </p:nvGraphicFramePr>
        <p:xfrm>
          <a:off x="5403215" y="3480435"/>
          <a:ext cx="111252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r:id="rId9" imgW="584200" imgH="457200" progId="Equation.KSEE3">
                  <p:embed/>
                </p:oleObj>
              </mc:Choice>
              <mc:Fallback>
                <p:oleObj r:id="rId9" imgW="584200" imgH="45720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03215" y="3480435"/>
                        <a:ext cx="1112520" cy="8699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bg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-2147482528"/>
          <p:cNvGraphicFramePr>
            <a:graphicFrameLocks noChangeAspect="1"/>
          </p:cNvGraphicFramePr>
          <p:nvPr/>
        </p:nvGraphicFramePr>
        <p:xfrm>
          <a:off x="6598285" y="3326130"/>
          <a:ext cx="26606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r:id="rId11" imgW="1091565" imgH="482600" progId="Equation.KSEE3">
                  <p:embed/>
                </p:oleObj>
              </mc:Choice>
              <mc:Fallback>
                <p:oleObj r:id="rId11" imgW="1091565" imgH="482600" progId="Equation.KSEE3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98285" y="3326130"/>
                        <a:ext cx="2660650" cy="117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-2147482527"/>
          <p:cNvGraphicFramePr>
            <a:graphicFrameLocks noChangeAspect="1"/>
          </p:cNvGraphicFramePr>
          <p:nvPr/>
        </p:nvGraphicFramePr>
        <p:xfrm>
          <a:off x="9435465" y="3481070"/>
          <a:ext cx="171069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r:id="rId13" imgW="736600" imgH="405765" progId="Equation.KSEE3">
                  <p:embed/>
                </p:oleObj>
              </mc:Choice>
              <mc:Fallback>
                <p:oleObj r:id="rId13" imgW="736600" imgH="405765" progId="Equation.KSEE3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435465" y="3481070"/>
                        <a:ext cx="1710690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540385" y="4648835"/>
            <a:ext cx="11572875" cy="1641475"/>
          </a:xfrm>
          <a:prstGeom prst="rect">
            <a:avLst/>
          </a:prstGeom>
          <a:noFill/>
          <a:ln w="9525">
            <a:solidFill>
              <a:schemeClr val="accent2"/>
            </a:solidFill>
            <a:miter/>
          </a:ln>
        </p:spPr>
        <p:txBody>
          <a:bodyPr wrap="square">
            <a:spAutoFit/>
          </a:bodyPr>
          <a:lstStyle/>
          <a:p>
            <a:pPr marL="0" indent="0" algn="l">
              <a:lnSpc>
                <a:spcPct val="120000"/>
              </a:lnSpc>
            </a:pPr>
            <a:r>
              <a:rPr lang="en-US" altLang="zh-CN" sz="2400" b="1" u="none">
                <a:solidFill>
                  <a:srgbClr val="7030A0"/>
                </a:solidFill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</a:rPr>
              <a:t>      </a:t>
            </a:r>
            <a:r>
              <a:rPr lang="zh-CN" altLang="en-US" sz="2800" b="1" u="none">
                <a:solidFill>
                  <a:srgbClr val="7030A0"/>
                </a:solidFill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</a:rPr>
              <a:t>此定理表明</a:t>
            </a:r>
            <a:r>
              <a:rPr sz="2800" b="1">
                <a:solidFill>
                  <a:srgbClr val="7030A0"/>
                </a:solidFill>
                <a:sym typeface="+mn-ea"/>
              </a:rPr>
              <a:t>随机变量                         </a:t>
            </a:r>
            <a:r>
              <a:rPr lang="zh-CN" sz="2800" b="1">
                <a:solidFill>
                  <a:srgbClr val="7030A0"/>
                </a:solidFill>
                <a:sym typeface="+mn-ea"/>
              </a:rPr>
              <a:t>，它服从一般正态分布</a:t>
            </a:r>
            <a:r>
              <a:rPr sz="2800" b="1">
                <a:solidFill>
                  <a:srgbClr val="7030A0"/>
                </a:solidFill>
                <a:sym typeface="+mn-ea"/>
              </a:rPr>
              <a:t> </a:t>
            </a:r>
            <a:r>
              <a:rPr lang="zh-CN" sz="2800" b="1">
                <a:solidFill>
                  <a:srgbClr val="7030A0"/>
                </a:solidFill>
                <a:sym typeface="+mn-ea"/>
              </a:rPr>
              <a:t>，则随机变量</a:t>
            </a:r>
            <a:r>
              <a:rPr lang="en-US" altLang="zh-CN" sz="2800" b="1">
                <a:solidFill>
                  <a:srgbClr val="7030A0"/>
                </a:solidFill>
                <a:sym typeface="+mn-ea"/>
              </a:rPr>
              <a:t>    </a:t>
            </a:r>
            <a:r>
              <a:rPr lang="zh-CN" altLang="en-US" sz="2800" b="1">
                <a:solidFill>
                  <a:srgbClr val="7030A0"/>
                </a:solidFill>
                <a:sym typeface="+mn-ea"/>
              </a:rPr>
              <a:t>在</a:t>
            </a:r>
            <a:r>
              <a:rPr sz="28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     </a:t>
            </a:r>
            <a:r>
              <a:rPr lang="zh-CN" altLang="en-US" sz="28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处的分布函数值为标准正态分布函数在          的函数值，即一般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正态分布可以转化为标准正态分布来计算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.</a:t>
            </a:r>
          </a:p>
        </p:txBody>
      </p:sp>
      <p:graphicFrame>
        <p:nvGraphicFramePr>
          <p:cNvPr id="34" name="对象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0235" y="4747260"/>
          <a:ext cx="18402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r:id="rId15" imgW="914400" imgH="228600" progId="Equation.KSEE3">
                  <p:embed/>
                </p:oleObj>
              </mc:Choice>
              <mc:Fallback>
                <p:oleObj r:id="rId15" imgW="9144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20235" y="4747260"/>
                        <a:ext cx="18402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88465" y="5299710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r:id="rId17" imgW="139700" imgH="139700" progId="Equation.KSEE3">
                  <p:embed/>
                </p:oleObj>
              </mc:Choice>
              <mc:Fallback>
                <p:oleObj r:id="rId17" imgW="139700" imgH="139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88465" y="5299710"/>
                        <a:ext cx="35877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527"/>
          <p:cNvGraphicFramePr>
            <a:graphicFrameLocks noChangeAspect="1"/>
          </p:cNvGraphicFramePr>
          <p:nvPr/>
        </p:nvGraphicFramePr>
        <p:xfrm>
          <a:off x="8201025" y="5073650"/>
          <a:ext cx="789940" cy="813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r:id="rId19" imgW="393700" imgH="405765" progId="Equation.KSEE3">
                  <p:embed/>
                </p:oleObj>
              </mc:Choice>
              <mc:Fallback>
                <p:oleObj r:id="rId19" imgW="393700" imgH="405765" progId="Equation.KSEE3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01025" y="5073650"/>
                        <a:ext cx="789940" cy="813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55535" y="1179830"/>
          <a:ext cx="81026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r:id="rId21" imgW="368300" imgH="203200" progId="Equation.KSEE3">
                  <p:embed/>
                </p:oleObj>
              </mc:Choice>
              <mc:Fallback>
                <p:oleObj r:id="rId21" imgW="3683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55535" y="1179830"/>
                        <a:ext cx="81026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423525" y="1192530"/>
          <a:ext cx="42672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r:id="rId23" imgW="139700" imgH="139700" progId="Equation.KSEE3">
                  <p:embed/>
                </p:oleObj>
              </mc:Choice>
              <mc:Fallback>
                <p:oleObj r:id="rId23" imgW="139700" imgH="139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423525" y="1192530"/>
                        <a:ext cx="42672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56945" y="5299393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r:id="rId25" imgW="177165" imgH="165100" progId="Equation.KSEE3">
                  <p:embed/>
                </p:oleObj>
              </mc:Choice>
              <mc:Fallback>
                <p:oleObj r:id="rId25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56945" y="5299393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4130" y="81915"/>
            <a:ext cx="168122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sz="2400" b="1">
                <a:sym typeface="+mn-ea"/>
              </a:rPr>
              <a:t>5.标准正态分布的计算以及标准正态分布表的查法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7620" y="638810"/>
            <a:ext cx="382524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 </a:t>
            </a:r>
            <a:r>
              <a:rPr sz="2400" b="1" u="none"/>
              <a:t>设                         ,求</a:t>
            </a:r>
            <a:r>
              <a:rPr lang="zh-CN" altLang="en-US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567690" y="1152525"/>
            <a:ext cx="487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/>
              <a:t>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5145" y="5394325"/>
            <a:ext cx="489585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2400" b="1"/>
              <a:t>练习</a:t>
            </a:r>
            <a:r>
              <a:rPr lang="en-US" altLang="zh-CN" sz="2400" b="1"/>
              <a:t>: </a:t>
            </a:r>
            <a:r>
              <a:rPr lang="zh-CN" altLang="en-US" sz="2400" b="1"/>
              <a:t>设                              求</a:t>
            </a:r>
          </a:p>
        </p:txBody>
      </p:sp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45895" y="669290"/>
          <a:ext cx="172402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9" r:id="rId3" imgW="774065" imgH="203200" progId="Equation.KSEE3">
                  <p:embed/>
                </p:oleObj>
              </mc:Choice>
              <mc:Fallback>
                <p:oleObj r:id="rId3" imgW="774065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5895" y="669290"/>
                        <a:ext cx="1724025" cy="45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30320" y="469900"/>
          <a:ext cx="7243445" cy="6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0" r:id="rId5" imgW="3492500" imgH="330200" progId="Equation.KSEE3">
                  <p:embed/>
                </p:oleObj>
              </mc:Choice>
              <mc:Fallback>
                <p:oleObj r:id="rId5" imgW="3492500" imgH="330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0320" y="469900"/>
                        <a:ext cx="7243445" cy="685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83310" y="1011555"/>
          <a:ext cx="3159760" cy="63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1" r:id="rId7" imgW="1638300" imgH="330200" progId="Equation.KSEE3">
                  <p:embed/>
                </p:oleObj>
              </mc:Choice>
              <mc:Fallback>
                <p:oleObj r:id="rId7" imgW="1638300" imgH="330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3310" y="1011555"/>
                        <a:ext cx="3159760" cy="63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4060190" y="1201420"/>
            <a:ext cx="172974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400" b="0" u="none">
                <a:latin typeface="方正姚体" charset="0"/>
                <a:ea typeface="方正姚体" charset="0"/>
                <a:cs typeface="方正姚体" charset="0"/>
              </a:rPr>
              <a:t>=0.7888</a:t>
            </a:r>
            <a:endParaRPr lang="zh-CN" altLang="en-US" sz="2400"/>
          </a:p>
        </p:txBody>
      </p:sp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8165" y="1569720"/>
          <a:ext cx="5137785" cy="6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r:id="rId9" imgW="2476500" imgH="330200" progId="Equation.KSEE3">
                  <p:embed/>
                </p:oleObj>
              </mc:Choice>
              <mc:Fallback>
                <p:oleObj r:id="rId9" imgW="2476500" imgH="330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8165" y="1569720"/>
                        <a:ext cx="5137785" cy="685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23585" y="1780540"/>
          <a:ext cx="360743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" r:id="rId11" imgW="1892300" imgH="203200" progId="Equation.KSEE3">
                  <p:embed/>
                </p:oleObj>
              </mc:Choice>
              <mc:Fallback>
                <p:oleObj r:id="rId11" imgW="18923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23585" y="1780540"/>
                        <a:ext cx="360743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585470" y="2216150"/>
          <a:ext cx="542798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" r:id="rId13" imgW="3606165" imgH="330200" progId="Equation.DSMT4">
                  <p:embed/>
                </p:oleObj>
              </mc:Choice>
              <mc:Fallback>
                <p:oleObj r:id="rId13" imgW="3606165" imgH="330200" progId="Equation.DSMT4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5470" y="2216150"/>
                        <a:ext cx="542798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43625" y="2437765"/>
          <a:ext cx="4944110" cy="40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5" r:id="rId15" imgW="2501900" imgH="203200" progId="Equation.KSEE3">
                  <p:embed/>
                </p:oleObj>
              </mc:Choice>
              <mc:Fallback>
                <p:oleObj r:id="rId15" imgW="2501900" imgH="2032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43625" y="2437765"/>
                        <a:ext cx="4944110" cy="40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07365" y="2944495"/>
            <a:ext cx="1249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</a:t>
            </a:r>
          </a:p>
        </p:txBody>
      </p:sp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39265" y="2940685"/>
          <a:ext cx="189547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6" r:id="rId17" imgW="850900" imgH="203200" progId="Equation.KSEE3">
                  <p:embed/>
                </p:oleObj>
              </mc:Choice>
              <mc:Fallback>
                <p:oleObj r:id="rId17" imgW="8509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39265" y="2940685"/>
                        <a:ext cx="1895475" cy="45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3662680" y="2943860"/>
            <a:ext cx="48768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 b="1">
                <a:sym typeface="+mn-ea"/>
              </a:rPr>
              <a:t>求</a:t>
            </a:r>
            <a:endParaRPr lang="zh-CN" altLang="en-US" sz="2400"/>
          </a:p>
        </p:txBody>
      </p:sp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57980" y="2757805"/>
          <a:ext cx="7243445" cy="6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r:id="rId19" imgW="3492500" imgH="330200" progId="Equation.KSEE3">
                  <p:embed/>
                </p:oleObj>
              </mc:Choice>
              <mc:Fallback>
                <p:oleObj r:id="rId19" imgW="3492500" imgH="330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57980" y="2757805"/>
                        <a:ext cx="7243445" cy="685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0715" y="3449320"/>
          <a:ext cx="766635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r:id="rId21" imgW="3974465" imgH="405765" progId="Equation.KSEE3">
                  <p:embed/>
                </p:oleObj>
              </mc:Choice>
              <mc:Fallback>
                <p:oleObj r:id="rId21" imgW="3974465" imgH="4057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0715" y="3449320"/>
                        <a:ext cx="7666355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1345" y="4056380"/>
          <a:ext cx="5137785" cy="6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r:id="rId23" imgW="2476500" imgH="330200" progId="Equation.KSEE3">
                  <p:embed/>
                </p:oleObj>
              </mc:Choice>
              <mc:Fallback>
                <p:oleObj r:id="rId23" imgW="2476500" imgH="330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1345" y="4056380"/>
                        <a:ext cx="5137785" cy="685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15635" y="4100195"/>
          <a:ext cx="597979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r:id="rId25" imgW="3136900" imgH="405765" progId="Equation.KSEE3">
                  <p:embed/>
                </p:oleObj>
              </mc:Choice>
              <mc:Fallback>
                <p:oleObj r:id="rId25" imgW="3136900" imgH="405765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15635" y="4100195"/>
                        <a:ext cx="5979795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/>
          <p:nvPr/>
        </p:nvGraphicFramePr>
        <p:xfrm>
          <a:off x="581025" y="4653915"/>
          <a:ext cx="542798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r:id="rId27" imgW="3606165" imgH="330200" progId="Equation.DSMT4">
                  <p:embed/>
                </p:oleObj>
              </mc:Choice>
              <mc:Fallback>
                <p:oleObj r:id="rId27" imgW="3606165" imgH="330200" progId="Equation.DSMT4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81025" y="4653915"/>
                        <a:ext cx="542798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69648" y="4692015"/>
          <a:ext cx="605853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" r:id="rId29" imgW="3225800" imgH="405765" progId="Equation.KSEE3">
                  <p:embed/>
                </p:oleObj>
              </mc:Choice>
              <mc:Fallback>
                <p:oleObj r:id="rId29" imgW="3225800" imgH="405765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069648" y="4692015"/>
                        <a:ext cx="605853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98955" y="5428615"/>
          <a:ext cx="195262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3" r:id="rId31" imgW="876300" imgH="203200" progId="Equation.KSEE3">
                  <p:embed/>
                </p:oleObj>
              </mc:Choice>
              <mc:Fallback>
                <p:oleObj r:id="rId31" imgW="8763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798955" y="5428615"/>
                        <a:ext cx="1952625" cy="45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48455" y="5397500"/>
          <a:ext cx="1393190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4" r:id="rId33" imgW="723900" imgH="266700" progId="Equation.KSEE3">
                  <p:embed/>
                </p:oleObj>
              </mc:Choice>
              <mc:Fallback>
                <p:oleObj r:id="rId33" imgW="723900" imgH="2667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148455" y="5397500"/>
                        <a:ext cx="1393190" cy="51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5335" y="5993765"/>
          <a:ext cx="10119360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5" r:id="rId35" imgW="5257800" imgH="266700" progId="Equation.KSEE3">
                  <p:embed/>
                </p:oleObj>
              </mc:Choice>
              <mc:Fallback>
                <p:oleObj r:id="rId35" imgW="5257800" imgH="2667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75335" y="5993765"/>
                        <a:ext cx="10119360" cy="51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4" grpId="0"/>
      <p:bldP spid="7" grpId="0"/>
      <p:bldP spid="9" grpId="0"/>
      <p:bldP spid="102" grpId="0"/>
      <p:bldP spid="22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24155"/>
            <a:ext cx="1213040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2400" b="1" u="none"/>
              <a:t>      </a:t>
            </a:r>
            <a:r>
              <a:rPr lang="zh-CN" altLang="en-US" sz="2800" b="1" u="none"/>
              <a:t>例</a:t>
            </a:r>
            <a:r>
              <a:rPr lang="en-US" altLang="zh-CN" sz="2800" b="1" u="none"/>
              <a:t>5   </a:t>
            </a:r>
            <a:r>
              <a:rPr sz="2800" b="1" u="none"/>
              <a:t>设电池的寿命</a:t>
            </a:r>
            <a:r>
              <a:rPr lang="en-US" sz="2800" b="1" u="none"/>
              <a:t>  </a:t>
            </a:r>
            <a:r>
              <a:rPr sz="2800" b="1" u="none"/>
              <a:t>（单位：h）是一个随机变量</a:t>
            </a:r>
            <a:r>
              <a:rPr lang="zh-CN" sz="2800" b="1" u="none"/>
              <a:t>它服从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443230" y="746125"/>
            <a:ext cx="11533505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b="1"/>
              <a:t>⑴求这样的电池寿命在250h以上的概率</a:t>
            </a:r>
          </a:p>
          <a:p>
            <a:pPr algn="l"/>
            <a:r>
              <a:rPr lang="zh-CN" altLang="en-US" sz="2800" b="1"/>
              <a:t>⑵求一个数</a:t>
            </a:r>
            <a:r>
              <a:rPr lang="en-US" altLang="zh-CN" sz="2800" b="1"/>
              <a:t>    </a:t>
            </a:r>
            <a:r>
              <a:rPr lang="zh-CN" altLang="en-US" sz="2800" b="1"/>
              <a:t>,</a:t>
            </a:r>
            <a:r>
              <a:rPr lang="en-US" altLang="zh-CN" sz="2800" b="1"/>
              <a:t> </a:t>
            </a:r>
            <a:r>
              <a:rPr lang="zh-CN" altLang="en-US" sz="2800" b="1"/>
              <a:t>使得电池寿命取区间</a:t>
            </a:r>
            <a:r>
              <a:rPr lang="en-US" altLang="zh-CN" sz="2800" b="1"/>
              <a:t>                           </a:t>
            </a:r>
            <a:r>
              <a:rPr lang="zh-CN" altLang="en-US" sz="2800" b="1"/>
              <a:t>内的值的概率不少于0.9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52195" y="1718945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b="1">
                <a:sym typeface="+mn-ea"/>
              </a:rPr>
              <a:t>解：</a:t>
            </a:r>
          </a:p>
        </p:txBody>
      </p:sp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198610" y="204470"/>
          <a:ext cx="2432050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r:id="rId4" imgW="1091565" imgH="228600" progId="Equation.KSEE3">
                  <p:embed/>
                </p:oleObj>
              </mc:Choice>
              <mc:Fallback>
                <p:oleObj r:id="rId4" imgW="1091565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98610" y="204470"/>
                        <a:ext cx="2432050" cy="509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31060" y="1553210"/>
          <a:ext cx="229806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r:id="rId6" imgW="1104900" imgH="330200" progId="Equation.KSEE3">
                  <p:embed/>
                </p:oleObj>
              </mc:Choice>
              <mc:Fallback>
                <p:oleObj r:id="rId6" imgW="1104900" imgH="330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1060" y="1553210"/>
                        <a:ext cx="2298065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50085" y="3285490"/>
          <a:ext cx="3921125" cy="65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r:id="rId8" imgW="1968500" imgH="330200" progId="Equation.KSEE3">
                  <p:embed/>
                </p:oleObj>
              </mc:Choice>
              <mc:Fallback>
                <p:oleObj r:id="rId8" imgW="1968500" imgH="330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0085" y="3285490"/>
                        <a:ext cx="3921125" cy="659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50085" y="4058920"/>
          <a:ext cx="2526665" cy="87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r:id="rId10" imgW="1282700" imgH="444500" progId="Equation.KSEE3">
                  <p:embed/>
                </p:oleObj>
              </mc:Choice>
              <mc:Fallback>
                <p:oleObj r:id="rId10" imgW="1282700" imgH="4445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50085" y="4058920"/>
                        <a:ext cx="2526665" cy="87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19475" y="304483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r:id="rId12" imgW="177165" imgH="165100" progId="Equation.KSEE3">
                  <p:embed/>
                </p:oleObj>
              </mc:Choice>
              <mc:Fallback>
                <p:oleObj r:id="rId12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19475" y="304483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49818" y="1246823"/>
          <a:ext cx="306070" cy="30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r:id="rId14" imgW="139700" imgH="139700" progId="Equation.KSEE3">
                  <p:embed/>
                </p:oleObj>
              </mc:Choice>
              <mc:Fallback>
                <p:oleObj r:id="rId14" imgW="139700" imgH="1397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49818" y="1246823"/>
                        <a:ext cx="306070" cy="30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63298" y="1247140"/>
          <a:ext cx="2156460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r:id="rId16" imgW="1117600" imgH="203200" progId="Equation.KSEE3">
                  <p:embed/>
                </p:oleObj>
              </mc:Choice>
              <mc:Fallback>
                <p:oleObj r:id="rId16" imgW="11176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63298" y="1247140"/>
                        <a:ext cx="2156460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2498" y="2387600"/>
          <a:ext cx="482663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r:id="rId18" imgW="2501900" imgH="405765" progId="Equation.KSEE3">
                  <p:embed/>
                </p:oleObj>
              </mc:Choice>
              <mc:Fallback>
                <p:oleObj r:id="rId18" imgW="2501900" imgH="4057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202498" y="2387600"/>
                        <a:ext cx="4826635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11675" y="1699260"/>
          <a:ext cx="26066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r:id="rId20" imgW="1155700" imgH="254000" progId="Equation.KSEE3">
                  <p:embed/>
                </p:oleObj>
              </mc:Choice>
              <mc:Fallback>
                <p:oleObj r:id="rId20" imgW="1155700" imgH="25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11675" y="1699260"/>
                        <a:ext cx="26066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71210" y="3227070"/>
          <a:ext cx="5371465" cy="88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r:id="rId22" imgW="2463165" imgH="405765" progId="Equation.KSEE3">
                  <p:embed/>
                </p:oleObj>
              </mc:Choice>
              <mc:Fallback>
                <p:oleObj r:id="rId22" imgW="2463165" imgH="4057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871210" y="3227070"/>
                        <a:ext cx="5371465" cy="886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84065" y="4006215"/>
          <a:ext cx="1836420" cy="89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r:id="rId24" imgW="914400" imgH="444500" progId="Equation.KSEE3">
                  <p:embed/>
                </p:oleObj>
              </mc:Choice>
              <mc:Fallback>
                <p:oleObj r:id="rId24" imgW="914400" imgH="4445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584065" y="4006215"/>
                        <a:ext cx="1836420" cy="892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50085" y="5165725"/>
          <a:ext cx="282003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r:id="rId26" imgW="1257300" imgH="444500" progId="Equation.KSEE3">
                  <p:embed/>
                </p:oleObj>
              </mc:Choice>
              <mc:Fallback>
                <p:oleObj r:id="rId26" imgW="1257300" imgH="4445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950085" y="5165725"/>
                        <a:ext cx="2820035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95265" y="5165725"/>
          <a:ext cx="415861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r:id="rId28" imgW="1854200" imgH="444500" progId="Equation.KSEE3">
                  <p:embed/>
                </p:oleObj>
              </mc:Choice>
              <mc:Fallback>
                <p:oleObj r:id="rId28" imgW="1854200" imgH="4445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295265" y="5165725"/>
                        <a:ext cx="4158615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82750" y="4902200"/>
            <a:ext cx="47059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l"/>
            <a:r>
              <a:rPr lang="zh-CN" altLang="zh-CN" sz="2800" b="1">
                <a:sym typeface="+mn-ea"/>
              </a:rPr>
              <a:t>近似地服从</a:t>
            </a:r>
            <a:r>
              <a:rPr lang="en-US" altLang="zh-CN" sz="2800" b="1">
                <a:sym typeface="+mn-ea"/>
              </a:rPr>
              <a:t>           </a:t>
            </a:r>
            <a:r>
              <a:rPr lang="zh-CN" altLang="en-US" sz="2800" b="1">
                <a:sym typeface="+mn-ea"/>
              </a:rPr>
              <a:t>的泊松分布</a:t>
            </a:r>
            <a:r>
              <a:rPr lang="en-US" altLang="zh-CN" b="1">
                <a:sym typeface="+mn-ea"/>
              </a:rPr>
              <a:t>.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261110" y="4224020"/>
            <a:ext cx="72275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ym typeface="+mn-ea"/>
              </a:rPr>
              <a:t>由（</a:t>
            </a:r>
            <a:r>
              <a:rPr lang="en-US" altLang="zh-CN" sz="2800" b="1">
                <a:sym typeface="+mn-ea"/>
              </a:rPr>
              <a:t>1)</a:t>
            </a:r>
            <a:r>
              <a:rPr lang="zh-CN" altLang="en-US" sz="2800" b="1">
                <a:sym typeface="+mn-ea"/>
              </a:rPr>
              <a:t>可知</a:t>
            </a:r>
            <a:r>
              <a:rPr lang="en-US" altLang="zh-CN" sz="2800" b="1">
                <a:sym typeface="+mn-ea"/>
              </a:rPr>
              <a:t>                                          </a:t>
            </a:r>
            <a:r>
              <a:rPr lang="zh-CN" altLang="en-US" sz="2800" b="1">
                <a:sym typeface="+mn-ea"/>
              </a:rPr>
              <a:t> 则  </a:t>
            </a:r>
            <a:r>
              <a:rPr lang="zh-CN" altLang="en-US" b="1">
                <a:sym typeface="+mn-ea"/>
              </a:rPr>
              <a:t>                          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100455" y="3480435"/>
            <a:ext cx="1058799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sz="2800" b="1" u="none"/>
              <a:t>⑵设</a:t>
            </a:r>
            <a:r>
              <a:rPr lang="en-US" sz="2800" b="1" u="none"/>
              <a:t>    </a:t>
            </a:r>
            <a:r>
              <a:rPr lang="zh-CN" sz="2800" b="1" u="none"/>
              <a:t>表示</a:t>
            </a:r>
            <a:r>
              <a:rPr sz="2800" b="1" u="none"/>
              <a:t>“50次测量中误差的绝对值大于0.98mm的次数”</a:t>
            </a:r>
            <a:r>
              <a:rPr lang="zh-CN" sz="2800" b="1" u="none"/>
              <a:t>，</a:t>
            </a:r>
            <a:r>
              <a:rPr lang="zh-CN" altLang="en-US" sz="2800" b="1" u="none"/>
              <a:t>          </a:t>
            </a:r>
            <a:endParaRPr lang="en-US" altLang="zh-CN" sz="2800" b="1" u="none"/>
          </a:p>
        </p:txBody>
      </p:sp>
      <p:sp>
        <p:nvSpPr>
          <p:cNvPr id="17" name="文本框 16"/>
          <p:cNvSpPr txBox="1"/>
          <p:nvPr/>
        </p:nvSpPr>
        <p:spPr>
          <a:xfrm>
            <a:off x="128270" y="259715"/>
            <a:ext cx="11795125" cy="18148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</a:t>
            </a:r>
            <a:r>
              <a:rPr sz="2800" b="1" u="none"/>
              <a:t>设对某型工件长度的测量误差</a:t>
            </a:r>
            <a:r>
              <a:rPr lang="en-US" sz="2800" b="1" u="none"/>
              <a:t>                           </a:t>
            </a:r>
            <a:r>
              <a:rPr sz="2800" b="1" u="none"/>
              <a:t>.(单位：mm) </a:t>
            </a:r>
          </a:p>
          <a:p>
            <a:pPr marL="0" indent="0" algn="l"/>
            <a:r>
              <a:rPr sz="2800" b="1" u="none"/>
              <a:t> </a:t>
            </a:r>
            <a:r>
              <a:rPr lang="en-US" sz="2800" b="1" u="none"/>
              <a:t>   </a:t>
            </a:r>
            <a:r>
              <a:rPr sz="2800" b="1" u="none"/>
              <a:t> </a:t>
            </a:r>
            <a:r>
              <a:rPr lang="zh-CN" sz="2800" b="1" u="none"/>
              <a:t>求</a:t>
            </a:r>
            <a:r>
              <a:rPr sz="2800" b="1" u="none"/>
              <a:t>⑴对此工件测量一次，求误差的绝对值不大于0.98mm的概率</a:t>
            </a:r>
            <a:r>
              <a:rPr lang="en-US" altLang="zh-CN" sz="2800" b="1" u="none"/>
              <a:t>.</a:t>
            </a:r>
            <a:endParaRPr lang="zh-CN" sz="2800" b="1" u="none"/>
          </a:p>
          <a:p>
            <a:pPr marL="0" indent="0" algn="l"/>
            <a:r>
              <a:rPr sz="2800" b="1" u="none"/>
              <a:t> </a:t>
            </a:r>
            <a:r>
              <a:rPr lang="en-US" sz="2800" b="1" u="none"/>
              <a:t>         </a:t>
            </a:r>
            <a:r>
              <a:rPr sz="2800" b="1" u="none"/>
              <a:t>⑵对此工件独立地测量50次，求至少两次测量误差的绝对值</a:t>
            </a:r>
            <a:r>
              <a:rPr lang="en-US" sz="2800" b="1" u="none"/>
              <a:t>     </a:t>
            </a:r>
          </a:p>
          <a:p>
            <a:pPr marL="0" indent="0" algn="l"/>
            <a:r>
              <a:rPr lang="en-US" sz="2800" b="1" u="none"/>
              <a:t>         </a:t>
            </a:r>
            <a:r>
              <a:rPr sz="2800" b="1" u="none"/>
              <a:t>大于</a:t>
            </a:r>
            <a:r>
              <a:rPr lang="en-US" sz="2800" b="1" u="none"/>
              <a:t> </a:t>
            </a:r>
            <a:r>
              <a:rPr sz="2800" b="1" u="none"/>
              <a:t>0.98mm的概率</a:t>
            </a:r>
          </a:p>
        </p:txBody>
      </p:sp>
      <p:graphicFrame>
        <p:nvGraphicFramePr>
          <p:cNvPr id="2" name="对象 76"/>
          <p:cNvGraphicFramePr>
            <a:graphicFrameLocks noChangeAspect="1"/>
          </p:cNvGraphicFramePr>
          <p:nvPr/>
        </p:nvGraphicFramePr>
        <p:xfrm>
          <a:off x="6957060" y="4294505"/>
          <a:ext cx="2165350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r:id="rId4" imgW="977900" imgH="203200" progId="Equation.KSEE3">
                  <p:embed/>
                </p:oleObj>
              </mc:Choice>
              <mc:Fallback>
                <p:oleObj r:id="rId4" imgW="977900" imgH="203200" progId="Equation.KSEE3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57060" y="4294505"/>
                        <a:ext cx="2165350" cy="451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27075" y="2136140"/>
            <a:ext cx="557403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 （</a:t>
            </a:r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）显然           ，故  </a:t>
            </a:r>
            <a:r>
              <a:rPr lang="zh-CN" altLang="en-US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endParaRPr lang="zh-CN" altLang="en-US" sz="2400" b="1"/>
          </a:p>
        </p:txBody>
      </p:sp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80385" y="2221230"/>
          <a:ext cx="1910715" cy="4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r:id="rId6" imgW="889000" imgH="203200" progId="Equation.KSEE3">
                  <p:embed/>
                </p:oleObj>
              </mc:Choice>
              <mc:Fallback>
                <p:oleObj r:id="rId6" imgW="889000" imgH="2032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0385" y="2221230"/>
                        <a:ext cx="1910715" cy="43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465"/>
          <p:cNvGraphicFramePr>
            <a:graphicFrameLocks noChangeAspect="1"/>
          </p:cNvGraphicFramePr>
          <p:nvPr/>
        </p:nvGraphicFramePr>
        <p:xfrm>
          <a:off x="1465898" y="2832735"/>
          <a:ext cx="1931035" cy="56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r:id="rId8" imgW="914400" imgH="266700" progId="Equation.KSEE3">
                  <p:embed/>
                </p:oleObj>
              </mc:Choice>
              <mc:Fallback>
                <p:oleObj r:id="rId8" imgW="914400" imgH="266700" progId="Equation.KSEE3">
                  <p:embed/>
                  <p:pic>
                    <p:nvPicPr>
                      <p:cNvPr id="0" name="图片 3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65898" y="2832735"/>
                        <a:ext cx="1931035" cy="563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-2147482465"/>
          <p:cNvGraphicFramePr>
            <a:graphicFrameLocks noChangeAspect="1"/>
          </p:cNvGraphicFramePr>
          <p:nvPr/>
        </p:nvGraphicFramePr>
        <p:xfrm>
          <a:off x="3204528" y="4223703"/>
          <a:ext cx="2902585" cy="62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r:id="rId10" imgW="1422400" imgH="304800" progId="Equation.KSEE3">
                  <p:embed/>
                </p:oleObj>
              </mc:Choice>
              <mc:Fallback>
                <p:oleObj r:id="rId10" imgW="1422400" imgH="304800" progId="Equation.KSEE3">
                  <p:embed/>
                  <p:pic>
                    <p:nvPicPr>
                      <p:cNvPr id="0" name="图片 3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04528" y="4223703"/>
                        <a:ext cx="2902585" cy="623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38530" y="5603558"/>
          <a:ext cx="1394460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r:id="rId12" imgW="647700" imgH="254000" progId="Equation.KSEE3">
                  <p:embed/>
                </p:oleObj>
              </mc:Choice>
              <mc:Fallback>
                <p:oleObj r:id="rId12" imgW="647700" imgH="2540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38530" y="5603558"/>
                        <a:ext cx="1394460" cy="54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07430" y="337503"/>
          <a:ext cx="2179320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r:id="rId14" imgW="977900" imgH="203200" progId="Equation.KSEE3">
                  <p:embed/>
                </p:oleObj>
              </mc:Choice>
              <mc:Fallback>
                <p:oleObj r:id="rId14" imgW="9779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07430" y="337503"/>
                        <a:ext cx="2179320" cy="45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465"/>
          <p:cNvGraphicFramePr>
            <a:graphicFrameLocks noChangeAspect="1"/>
          </p:cNvGraphicFramePr>
          <p:nvPr/>
        </p:nvGraphicFramePr>
        <p:xfrm>
          <a:off x="6561773" y="2686050"/>
          <a:ext cx="394271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r:id="rId16" imgW="1866900" imgH="405765" progId="Equation.KSEE3">
                  <p:embed/>
                </p:oleObj>
              </mc:Choice>
              <mc:Fallback>
                <p:oleObj r:id="rId16" imgW="1866900" imgH="405765" progId="Equation.KSEE3">
                  <p:embed/>
                  <p:pic>
                    <p:nvPicPr>
                      <p:cNvPr id="0" name="图片 3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61773" y="2686050"/>
                        <a:ext cx="3942715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-2147482465"/>
          <p:cNvGraphicFramePr>
            <a:graphicFrameLocks noChangeAspect="1"/>
          </p:cNvGraphicFramePr>
          <p:nvPr/>
        </p:nvGraphicFramePr>
        <p:xfrm>
          <a:off x="3397250" y="2851468"/>
          <a:ext cx="3164840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r:id="rId18" imgW="1498600" imgH="254000" progId="Equation.KSEE3">
                  <p:embed/>
                </p:oleObj>
              </mc:Choice>
              <mc:Fallback>
                <p:oleObj r:id="rId18" imgW="1498600" imgH="254000" progId="Equation.KSEE3">
                  <p:embed/>
                  <p:pic>
                    <p:nvPicPr>
                      <p:cNvPr id="0" name="图片 3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397250" y="2851468"/>
                        <a:ext cx="3164840" cy="537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03730" y="3505518"/>
          <a:ext cx="339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r:id="rId20" imgW="152400" imgH="165100" progId="Equation.KSEE3">
                  <p:embed/>
                </p:oleObj>
              </mc:Choice>
              <mc:Fallback>
                <p:oleObj r:id="rId20" imgW="152400" imgH="1651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03730" y="3505518"/>
                        <a:ext cx="33972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66215" y="4955223"/>
          <a:ext cx="339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r:id="rId22" imgW="152400" imgH="165100" progId="Equation.KSEE3">
                  <p:embed/>
                </p:oleObj>
              </mc:Choice>
              <mc:Fallback>
                <p:oleObj r:id="rId22" imgW="152400" imgH="1651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66215" y="4955223"/>
                        <a:ext cx="33972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61385" y="4955223"/>
          <a:ext cx="1019175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r:id="rId23" imgW="457200" imgH="203200" progId="Equation.KSEE3">
                  <p:embed/>
                </p:oleObj>
              </mc:Choice>
              <mc:Fallback>
                <p:oleObj r:id="rId23" imgW="4572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461385" y="4955223"/>
                        <a:ext cx="1019175" cy="45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32673" y="5636578"/>
          <a:ext cx="3635375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" r:id="rId25" imgW="1688465" imgH="254000" progId="Equation.KSEE3">
                  <p:embed/>
                </p:oleObj>
              </mc:Choice>
              <mc:Fallback>
                <p:oleObj r:id="rId25" imgW="1688465" imgH="2540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332673" y="5636578"/>
                        <a:ext cx="3635375" cy="54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85815" y="5408930"/>
          <a:ext cx="461899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" r:id="rId27" imgW="2145665" imgH="419100" progId="Equation.KSEE3">
                  <p:embed/>
                </p:oleObj>
              </mc:Choice>
              <mc:Fallback>
                <p:oleObj r:id="rId27" imgW="2145665" imgH="4191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885815" y="5408930"/>
                        <a:ext cx="461899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7" grpId="0"/>
      <p:bldP spid="21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6510" y="24765"/>
            <a:ext cx="52755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一维连续型随机变量的分布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3860" y="548005"/>
            <a:ext cx="48101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b="1">
                <a:sym typeface="+mn-ea"/>
              </a:rPr>
              <a:t>一   一维连续随机变量的定义</a:t>
            </a:r>
            <a:r>
              <a:rPr lang="en-US" altLang="zh-CN" sz="2800" b="1">
                <a:sym typeface="+mn-ea"/>
              </a:rPr>
              <a:t>.</a:t>
            </a:r>
            <a:endParaRPr lang="zh-CN" altLang="en-US" sz="24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7085" y="1069975"/>
            <a:ext cx="10577195" cy="1770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400" b="1">
                <a:sym typeface="+mn-ea"/>
              </a:rPr>
              <a:t>     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定义</a:t>
            </a:r>
            <a:r>
              <a:rPr lang="zh-CN" altLang="en-US" sz="2800" b="1">
                <a:sym typeface="+mn-ea"/>
              </a:rPr>
              <a:t>  设</a:t>
            </a:r>
            <a:r>
              <a:rPr lang="en-US" altLang="zh-CN" sz="2800" b="1">
                <a:sym typeface="+mn-ea"/>
              </a:rPr>
              <a:t>    </a:t>
            </a:r>
            <a:r>
              <a:rPr lang="zh-CN" altLang="en-US" sz="2800" b="1">
                <a:sym typeface="+mn-ea"/>
              </a:rPr>
              <a:t>是随机变量,</a:t>
            </a:r>
            <a:r>
              <a:rPr lang="en-US" altLang="zh-CN" sz="2800" b="1">
                <a:sym typeface="+mn-ea"/>
              </a:rPr>
              <a:t>           </a:t>
            </a:r>
            <a:r>
              <a:rPr lang="zh-CN" altLang="en-US" sz="2800" b="1">
                <a:sym typeface="+mn-ea"/>
              </a:rPr>
              <a:t>是它的分布函数，如果存在某个非负函数</a:t>
            </a:r>
            <a:r>
              <a:rPr lang="en-US" altLang="zh-CN" sz="2800" b="1">
                <a:sym typeface="+mn-ea"/>
              </a:rPr>
              <a:t>          </a:t>
            </a:r>
            <a:r>
              <a:rPr lang="zh-CN" altLang="en-US" sz="2800" b="1">
                <a:sym typeface="+mn-ea"/>
              </a:rPr>
              <a:t>，使得对任意的实数</a:t>
            </a:r>
            <a:r>
              <a:rPr lang="en-US" altLang="zh-CN" sz="2800" b="1">
                <a:sym typeface="+mn-ea"/>
              </a:rPr>
              <a:t>     </a:t>
            </a:r>
            <a:r>
              <a:rPr lang="zh-CN" altLang="en-US" sz="2800" b="1">
                <a:sym typeface="+mn-ea"/>
              </a:rPr>
              <a:t>，有  </a:t>
            </a:r>
            <a:r>
              <a:rPr lang="en-US" altLang="zh-CN" sz="2800" b="1">
                <a:sym typeface="+mn-ea"/>
              </a:rPr>
              <a:t>    </a:t>
            </a:r>
            <a:r>
              <a:rPr lang="zh-CN" altLang="en-US" sz="2800" b="1">
                <a:sym typeface="+mn-ea"/>
              </a:rPr>
              <a:t>                        ，则称随机变量</a:t>
            </a:r>
            <a:r>
              <a:rPr lang="en-US" altLang="zh-CN" sz="2800" b="1">
                <a:sym typeface="+mn-ea"/>
              </a:rPr>
              <a:t>    </a:t>
            </a:r>
            <a:r>
              <a:rPr lang="zh-CN" altLang="en-US" sz="2800" b="1">
                <a:sym typeface="+mn-ea"/>
              </a:rPr>
              <a:t>为连续型随机变量，</a:t>
            </a:r>
            <a:r>
              <a:rPr lang="en-US" altLang="zh-CN" sz="2800" b="1">
                <a:sym typeface="+mn-ea"/>
              </a:rPr>
              <a:t>        </a:t>
            </a:r>
            <a:r>
              <a:rPr lang="zh-CN" altLang="en-US" sz="2800" b="1">
                <a:sym typeface="+mn-ea"/>
              </a:rPr>
              <a:t>为随机变量</a:t>
            </a:r>
            <a:r>
              <a:rPr lang="en-US" altLang="zh-CN" sz="2800" b="1">
                <a:sym typeface="+mn-ea"/>
              </a:rPr>
              <a:t>    </a:t>
            </a:r>
            <a:r>
              <a:rPr lang="zh-CN" altLang="en-US" sz="2800" b="1">
                <a:sym typeface="+mn-ea"/>
              </a:rPr>
              <a:t>的密度函数</a:t>
            </a:r>
            <a:r>
              <a:rPr lang="en-US" altLang="zh-CN" sz="2800" b="1">
                <a:sym typeface="+mn-ea"/>
              </a:rPr>
              <a:t>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94435" y="3910965"/>
            <a:ext cx="25774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b="1">
                <a:sym typeface="+mn-ea"/>
              </a:rPr>
              <a:t> </a:t>
            </a:r>
            <a:r>
              <a:rPr lang="en-US" altLang="zh-CN" sz="2800" b="1">
                <a:sym typeface="+mn-ea"/>
              </a:rPr>
              <a:t>1</a:t>
            </a:r>
            <a:r>
              <a:rPr lang="zh-CN" altLang="en-US" sz="2800" b="1">
                <a:sym typeface="+mn-ea"/>
              </a:rPr>
              <a:t>：在离散型中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94435" y="5006340"/>
            <a:ext cx="27965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400" b="1">
                <a:sym typeface="+mn-ea"/>
              </a:rPr>
              <a:t> </a:t>
            </a:r>
            <a:r>
              <a:rPr lang="en-US" altLang="zh-CN" sz="2800" b="1">
                <a:sym typeface="+mn-ea"/>
              </a:rPr>
              <a:t>2</a:t>
            </a:r>
            <a:r>
              <a:rPr lang="zh-CN" altLang="en-US" sz="2800" b="1">
                <a:sym typeface="+mn-ea"/>
              </a:rPr>
              <a:t>：</a:t>
            </a:r>
            <a:r>
              <a:rPr sz="2800" b="1">
                <a:sym typeface="+mn-ea"/>
              </a:rPr>
              <a:t>在连续型中</a:t>
            </a:r>
            <a:r>
              <a:rPr sz="2400" b="1">
                <a:sym typeface="+mn-ea"/>
              </a:rPr>
              <a:t>   </a:t>
            </a:r>
            <a:endParaRPr lang="zh-CN" altLang="en-US" sz="2400" b="1"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37400" y="1656080"/>
          <a:ext cx="2397125" cy="65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r:id="rId3" imgW="1206500" imgH="330200" progId="Equation.KSEE3">
                  <p:embed/>
                </p:oleObj>
              </mc:Choice>
              <mc:Fallback>
                <p:oleObj r:id="rId3" imgW="12065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7400" y="1656080"/>
                        <a:ext cx="2397125" cy="655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69895" y="3063875"/>
          <a:ext cx="2945130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r:id="rId5" imgW="1130300" imgH="203200" progId="Equation.KSEE3">
                  <p:embed/>
                </p:oleObj>
              </mc:Choice>
              <mc:Fallback>
                <p:oleObj r:id="rId5" imgW="11303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9895" y="3063875"/>
                        <a:ext cx="2945130" cy="528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88448" y="5048250"/>
          <a:ext cx="2483485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r:id="rId7" imgW="1130300" imgH="203200" progId="Equation.KSEE3">
                  <p:embed/>
                </p:oleObj>
              </mc:Choice>
              <mc:Fallback>
                <p:oleObj r:id="rId7" imgW="11303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88448" y="5048250"/>
                        <a:ext cx="2483485" cy="44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27340" y="2359343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r:id="rId9" imgW="177165" imgH="165100" progId="Equation.KSEE3">
                  <p:embed/>
                </p:oleObj>
              </mc:Choice>
              <mc:Fallback>
                <p:oleObj r:id="rId9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27340" y="2359343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42465" y="2356168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r:id="rId11" imgW="177165" imgH="165100" progId="Equation.KSEE3">
                  <p:embed/>
                </p:oleObj>
              </mc:Choice>
              <mc:Fallback>
                <p:oleObj r:id="rId11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42465" y="2356168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0278" y="1855153"/>
          <a:ext cx="306070" cy="30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r:id="rId12" imgW="139700" imgH="139700" progId="Equation.KSEE3">
                  <p:embed/>
                </p:oleObj>
              </mc:Choice>
              <mc:Fallback>
                <p:oleObj r:id="rId12" imgW="139700" imgH="1397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30278" y="1855153"/>
                        <a:ext cx="306070" cy="30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20315" y="1247458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r:id="rId14" imgW="177165" imgH="165100" progId="Equation.KSEE3">
                  <p:embed/>
                </p:oleObj>
              </mc:Choice>
              <mc:Fallback>
                <p:oleObj r:id="rId14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0315" y="1247458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86388" y="2314258"/>
          <a:ext cx="80518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r:id="rId15" imgW="368300" imgH="203200" progId="Equation.KSEE3">
                  <p:embed/>
                </p:oleObj>
              </mc:Choice>
              <mc:Fallback>
                <p:oleObj r:id="rId15" imgW="368300" imgH="2032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86388" y="2314258"/>
                        <a:ext cx="80518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42148" y="1785938"/>
          <a:ext cx="80518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r:id="rId17" imgW="368300" imgH="203200" progId="Equation.KSEE3">
                  <p:embed/>
                </p:oleObj>
              </mc:Choice>
              <mc:Fallback>
                <p:oleObj r:id="rId17" imgW="368300" imgH="2032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42148" y="1785938"/>
                        <a:ext cx="80518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38713" y="1205548"/>
          <a:ext cx="80518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r:id="rId18" imgW="368300" imgH="203200" progId="Equation.KSEE3">
                  <p:embed/>
                </p:oleObj>
              </mc:Choice>
              <mc:Fallback>
                <p:oleObj r:id="rId18" imgW="368300" imgH="2032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38713" y="1205548"/>
                        <a:ext cx="80518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1194435" y="3053080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sym typeface="+mn-ea"/>
              </a:rPr>
              <a:t>说明</a:t>
            </a:r>
          </a:p>
        </p:txBody>
      </p:sp>
      <p:graphicFrame>
        <p:nvGraphicFramePr>
          <p:cNvPr id="48" name="对象 4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31628" y="3816350"/>
          <a:ext cx="3927475" cy="85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r:id="rId20" imgW="1688465" imgH="368300" progId="Equation.KSEE3">
                  <p:embed/>
                </p:oleObj>
              </mc:Choice>
              <mc:Fallback>
                <p:oleObj r:id="rId20" imgW="1688465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31628" y="3816350"/>
                        <a:ext cx="3927475" cy="855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69405" y="4822825"/>
          <a:ext cx="1966595" cy="76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r:id="rId22" imgW="850900" imgH="330200" progId="Equation.KSEE3">
                  <p:embed/>
                </p:oleObj>
              </mc:Choice>
              <mc:Fallback>
                <p:oleObj r:id="rId22" imgW="8509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669405" y="4822825"/>
                        <a:ext cx="1966595" cy="763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485775" y="1782445"/>
            <a:ext cx="107613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ym typeface="+mn-ea"/>
              </a:rPr>
              <a:t>2</a:t>
            </a:r>
            <a:r>
              <a:rPr lang="zh-CN" altLang="en-US" sz="2800" b="1">
                <a:sym typeface="+mn-ea"/>
              </a:rPr>
              <a:t>  </a:t>
            </a:r>
            <a:r>
              <a:rPr lang="en-US" altLang="zh-CN" sz="2800" b="1">
                <a:sym typeface="+mn-ea"/>
              </a:rPr>
              <a:t>    </a:t>
            </a:r>
            <a:r>
              <a:rPr lang="zh-CN" altLang="en-US" sz="2800" b="1">
                <a:sym typeface="+mn-ea"/>
              </a:rPr>
              <a:t>                               </a:t>
            </a:r>
            <a:r>
              <a:rPr lang="en-US" altLang="zh-CN" sz="2800" b="1">
                <a:sym typeface="+mn-ea"/>
              </a:rPr>
              <a:t>     </a:t>
            </a:r>
            <a:r>
              <a:rPr lang="zh-CN" altLang="en-US" sz="2800" b="1">
                <a:sym typeface="+mn-ea"/>
              </a:rPr>
              <a:t> ，即密度函数在整个实数区间上的积分是</a:t>
            </a:r>
            <a:r>
              <a:rPr lang="en-US" altLang="zh-CN" sz="2800" b="1">
                <a:sym typeface="+mn-ea"/>
              </a:rPr>
              <a:t>1.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63855" y="1183005"/>
            <a:ext cx="47771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ym typeface="+mn-ea"/>
              </a:rPr>
              <a:t>  1                    </a:t>
            </a:r>
            <a:r>
              <a:rPr lang="en-US" altLang="zh-CN" sz="2800" b="1">
                <a:sym typeface="+mn-ea"/>
              </a:rPr>
              <a:t>    </a:t>
            </a:r>
            <a:r>
              <a:rPr lang="zh-CN" altLang="zh-CN" sz="2800" b="1">
                <a:sym typeface="+mn-ea"/>
              </a:rPr>
              <a:t>密度非负</a:t>
            </a:r>
            <a:r>
              <a:rPr lang="en-US" altLang="zh-CN" sz="2800" b="1">
                <a:sym typeface="+mn-ea"/>
              </a:rPr>
              <a:t>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6720" y="116205"/>
            <a:ext cx="48101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b="1">
                <a:sym typeface="+mn-ea"/>
              </a:rPr>
              <a:t>一   一维连续随机变量的定义</a:t>
            </a:r>
            <a:r>
              <a:rPr lang="en-US" altLang="zh-CN" sz="2800" b="1">
                <a:sym typeface="+mn-ea"/>
              </a:rPr>
              <a:t>.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0070" y="654050"/>
            <a:ext cx="38392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2800" b="1">
                <a:sym typeface="+mn-ea"/>
              </a:rPr>
              <a:t>连型</a:t>
            </a:r>
            <a:r>
              <a:rPr lang="zh-CN" sz="2800" b="1">
                <a:sym typeface="+mn-ea"/>
              </a:rPr>
              <a:t>型变量的分布函数</a:t>
            </a:r>
            <a:r>
              <a:rPr sz="2400" b="1">
                <a:sym typeface="+mn-ea"/>
              </a:rPr>
              <a:t>        </a:t>
            </a:r>
            <a:endParaRPr lang="zh-CN" altLang="en-US" sz="2400" b="1">
              <a:sym typeface="+mn-ea"/>
            </a:endParaRPr>
          </a:p>
        </p:txBody>
      </p:sp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99280" y="537845"/>
          <a:ext cx="4700270" cy="75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r:id="rId3" imgW="2057400" imgH="330200" progId="Equation.KSEE3">
                  <p:embed/>
                </p:oleObj>
              </mc:Choice>
              <mc:Fallback>
                <p:oleObj r:id="rId3" imgW="20574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9280" y="537845"/>
                        <a:ext cx="4700270" cy="755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94105" y="1205865"/>
          <a:ext cx="135509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r:id="rId5" imgW="596900" imgH="203200" progId="Equation.KSEE3">
                  <p:embed/>
                </p:oleObj>
              </mc:Choice>
              <mc:Fallback>
                <p:oleObj r:id="rId5" imgW="5969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4105" y="1205865"/>
                        <a:ext cx="1355090" cy="46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621"/>
          <p:cNvGraphicFramePr>
            <a:graphicFrameLocks noChangeAspect="1"/>
          </p:cNvGraphicFramePr>
          <p:nvPr/>
        </p:nvGraphicFramePr>
        <p:xfrm>
          <a:off x="1094105" y="1711960"/>
          <a:ext cx="3195320" cy="67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r:id="rId7" imgW="1562100" imgH="330200" progId="Equation.KSEE3">
                  <p:embed/>
                </p:oleObj>
              </mc:Choice>
              <mc:Fallback>
                <p:oleObj r:id="rId7" imgW="1562100" imgH="330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4105" y="1711960"/>
                        <a:ext cx="3195320" cy="675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619"/>
          <p:cNvGraphicFramePr>
            <a:graphicFrameLocks noChangeAspect="1"/>
          </p:cNvGraphicFramePr>
          <p:nvPr/>
        </p:nvGraphicFramePr>
        <p:xfrm>
          <a:off x="495935" y="2439670"/>
          <a:ext cx="2559050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r:id="rId9" imgW="1117600" imgH="254000" progId="Equation.KSEE3">
                  <p:embed/>
                </p:oleObj>
              </mc:Choice>
              <mc:Fallback>
                <p:oleObj r:id="rId9" imgW="1117600" imgH="254000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935" y="2439670"/>
                        <a:ext cx="2559050" cy="582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-2147482619"/>
          <p:cNvGraphicFramePr>
            <a:graphicFrameLocks noChangeAspect="1"/>
          </p:cNvGraphicFramePr>
          <p:nvPr/>
        </p:nvGraphicFramePr>
        <p:xfrm>
          <a:off x="560070" y="3098165"/>
          <a:ext cx="179895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r:id="rId11" imgW="889000" imgH="254000" progId="Equation.KSEE3">
                  <p:embed/>
                </p:oleObj>
              </mc:Choice>
              <mc:Fallback>
                <p:oleObj r:id="rId11" imgW="889000" imgH="254000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0070" y="3098165"/>
                        <a:ext cx="179895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495935" y="3618230"/>
            <a:ext cx="11148695" cy="829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400" b="1" u="none">
                <a:solidFill>
                  <a:srgbClr val="0000FF"/>
                </a:solidFill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</a:rPr>
              <a:t>   </a:t>
            </a:r>
            <a:r>
              <a:rPr lang="zh-CN" altLang="en-US" sz="2400" b="1" u="none">
                <a:solidFill>
                  <a:srgbClr val="0000FF"/>
                </a:solidFill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</a:rPr>
              <a:t>此式表明</a:t>
            </a:r>
            <a:r>
              <a:rPr lang="zh-CN" altLang="en-US" sz="2400" b="1" u="none">
                <a:solidFill>
                  <a:srgbClr val="000000"/>
                </a:solidFill>
                <a:latin typeface="方正姚体" charset="0"/>
                <a:ea typeface="方正姚体" charset="0"/>
                <a:cs typeface="方正姚体" charset="0"/>
              </a:rPr>
              <a:t>：</a:t>
            </a:r>
            <a:r>
              <a:rPr lang="zh-CN" altLang="en-US" sz="2400" b="1" u="none">
                <a:solidFill>
                  <a:srgbClr val="FF0000"/>
                </a:solidFill>
                <a:latin typeface="方正姚体" charset="0"/>
                <a:ea typeface="方正姚体" charset="0"/>
                <a:cs typeface="方正姚体" charset="0"/>
              </a:rPr>
              <a:t>对连续型而言，随机变量取某个定值的概率为</a:t>
            </a:r>
            <a:r>
              <a:rPr lang="en-US" altLang="zh-CN" sz="2400" b="1" u="none">
                <a:solidFill>
                  <a:srgbClr val="FF0000"/>
                </a:solidFill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</a:rPr>
              <a:t>0</a:t>
            </a:r>
            <a:r>
              <a:rPr lang="zh-CN" altLang="en-US" sz="2400" b="1" u="none">
                <a:solidFill>
                  <a:srgbClr val="FF0000"/>
                </a:solidFill>
                <a:latin typeface="方正姚体" charset="0"/>
                <a:ea typeface="方正姚体" charset="0"/>
                <a:cs typeface="方正姚体" charset="0"/>
              </a:rPr>
              <a:t>，但这里并不一定是不可能事件</a:t>
            </a:r>
            <a:r>
              <a:rPr lang="en-US" altLang="zh-CN" sz="2400" b="1" u="none">
                <a:solidFill>
                  <a:srgbClr val="FF0000"/>
                </a:solidFill>
                <a:latin typeface="方正姚体" charset="0"/>
                <a:ea typeface="方正姚体" charset="0"/>
                <a:cs typeface="方正姚体" charset="0"/>
              </a:rPr>
              <a:t>.</a:t>
            </a:r>
          </a:p>
        </p:txBody>
      </p:sp>
      <p:graphicFrame>
        <p:nvGraphicFramePr>
          <p:cNvPr id="31" name="对象 -2147482619"/>
          <p:cNvGraphicFramePr>
            <a:graphicFrameLocks noChangeAspect="1"/>
          </p:cNvGraphicFramePr>
          <p:nvPr/>
        </p:nvGraphicFramePr>
        <p:xfrm>
          <a:off x="485775" y="4323080"/>
          <a:ext cx="10751185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r:id="rId13" imgW="4953000" imgH="330200" progId="Equation.KSEE3">
                  <p:embed/>
                </p:oleObj>
              </mc:Choice>
              <mc:Fallback>
                <p:oleObj r:id="rId13" imgW="4953000" imgH="330200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5775" y="4323080"/>
                        <a:ext cx="10751185" cy="716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26720" y="5002530"/>
            <a:ext cx="437769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800" b="1" u="none">
                <a:solidFill>
                  <a:srgbClr val="000000"/>
                </a:solidFill>
                <a:latin typeface="方正姚体" charset="0"/>
                <a:ea typeface="方正姚体" charset="0"/>
                <a:cs typeface="方正姚体" charset="0"/>
              </a:rPr>
              <a:t>6   </a:t>
            </a:r>
            <a:r>
              <a:rPr lang="zh-CN" altLang="en-US" sz="2800" b="1" u="none">
                <a:solidFill>
                  <a:srgbClr val="000000"/>
                </a:solidFill>
                <a:latin typeface="方正姚体" charset="0"/>
                <a:ea typeface="方正姚体" charset="0"/>
                <a:cs typeface="方正姚体" charset="0"/>
              </a:rPr>
              <a:t>在</a:t>
            </a:r>
            <a:r>
              <a:rPr lang="en-US" altLang="zh-CN" sz="2800" b="1" u="none">
                <a:solidFill>
                  <a:srgbClr val="000000"/>
                </a:solidFill>
                <a:latin typeface="方正姚体" charset="0"/>
                <a:ea typeface="方正姚体" charset="0"/>
                <a:cs typeface="方正姚体" charset="0"/>
              </a:rPr>
              <a:t>      </a:t>
            </a:r>
            <a:r>
              <a:rPr lang="zh-CN" altLang="en-US" sz="2800" b="1" u="none">
                <a:solidFill>
                  <a:srgbClr val="000000"/>
                </a:solidFill>
                <a:latin typeface="方正姚体" charset="0"/>
                <a:ea typeface="方正姚体" charset="0"/>
                <a:cs typeface="方正姚体" charset="0"/>
              </a:rPr>
              <a:t>的连续点处有</a:t>
            </a:r>
            <a:endParaRPr lang="zh-CN" altLang="en-US" sz="2800" b="1"/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37710" y="5043805"/>
          <a:ext cx="2189480" cy="50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r:id="rId15" imgW="889000" imgH="203200" progId="Equation.KSEE3">
                  <p:embed/>
                </p:oleObj>
              </mc:Choice>
              <mc:Fallback>
                <p:oleObj r:id="rId15" imgW="889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37710" y="5043805"/>
                        <a:ext cx="2189480" cy="500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53795" y="5582285"/>
          <a:ext cx="3075305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r:id="rId17" imgW="1346200" imgH="330200" progId="Equation.KSEE3">
                  <p:embed/>
                </p:oleObj>
              </mc:Choice>
              <mc:Fallback>
                <p:oleObj r:id="rId17" imgW="13462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53795" y="5582285"/>
                        <a:ext cx="3075305" cy="754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-2147482619"/>
          <p:cNvGraphicFramePr>
            <a:graphicFrameLocks noChangeAspect="1"/>
          </p:cNvGraphicFramePr>
          <p:nvPr/>
        </p:nvGraphicFramePr>
        <p:xfrm>
          <a:off x="10090150" y="2292985"/>
          <a:ext cx="1891665" cy="78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r:id="rId19" imgW="800100" imgH="330200" progId="Equation.KSEE3">
                  <p:embed/>
                </p:oleObj>
              </mc:Choice>
              <mc:Fallback>
                <p:oleObj r:id="rId19" imgW="800100" imgH="330200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090150" y="2292985"/>
                        <a:ext cx="1891665" cy="780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619"/>
          <p:cNvGraphicFramePr>
            <a:graphicFrameLocks noChangeAspect="1"/>
          </p:cNvGraphicFramePr>
          <p:nvPr/>
        </p:nvGraphicFramePr>
        <p:xfrm>
          <a:off x="6405880" y="2326640"/>
          <a:ext cx="3684270" cy="74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r:id="rId21" imgW="1638300" imgH="330200" progId="Equation.KSEE3">
                  <p:embed/>
                </p:oleObj>
              </mc:Choice>
              <mc:Fallback>
                <p:oleObj r:id="rId21" imgW="1638300" imgH="330200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05880" y="2326640"/>
                        <a:ext cx="3684270" cy="7423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-2147482619"/>
          <p:cNvGraphicFramePr>
            <a:graphicFrameLocks noChangeAspect="1"/>
          </p:cNvGraphicFramePr>
          <p:nvPr/>
        </p:nvGraphicFramePr>
        <p:xfrm>
          <a:off x="2976880" y="2456815"/>
          <a:ext cx="3505835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r:id="rId23" imgW="1574800" imgH="254000" progId="Equation.KSEE3">
                  <p:embed/>
                </p:oleObj>
              </mc:Choice>
              <mc:Fallback>
                <p:oleObj r:id="rId23" imgW="1574800" imgH="254000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976880" y="2456815"/>
                        <a:ext cx="3505835" cy="565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-2147482619"/>
          <p:cNvGraphicFramePr>
            <a:graphicFrameLocks noChangeAspect="1"/>
          </p:cNvGraphicFramePr>
          <p:nvPr/>
        </p:nvGraphicFramePr>
        <p:xfrm>
          <a:off x="4537710" y="2991485"/>
          <a:ext cx="2285365" cy="7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r:id="rId25" imgW="1041400" imgH="330200" progId="Equation.KSEE3">
                  <p:embed/>
                </p:oleObj>
              </mc:Choice>
              <mc:Fallback>
                <p:oleObj r:id="rId25" imgW="1041400" imgH="330200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37710" y="2991485"/>
                        <a:ext cx="2285365" cy="724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-2147482619"/>
          <p:cNvGraphicFramePr>
            <a:graphicFrameLocks noChangeAspect="1"/>
          </p:cNvGraphicFramePr>
          <p:nvPr/>
        </p:nvGraphicFramePr>
        <p:xfrm>
          <a:off x="2271395" y="3117850"/>
          <a:ext cx="2266315" cy="55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r:id="rId27" imgW="1041400" imgH="254000" progId="Equation.KSEE3">
                  <p:embed/>
                </p:oleObj>
              </mc:Choice>
              <mc:Fallback>
                <p:oleObj r:id="rId27" imgW="1041400" imgH="254000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271395" y="3117850"/>
                        <a:ext cx="2266315" cy="553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295225"/>
              </p:ext>
            </p:extLst>
          </p:nvPr>
        </p:nvGraphicFramePr>
        <p:xfrm>
          <a:off x="1153795" y="5033010"/>
          <a:ext cx="836295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r:id="rId29" imgW="368300" imgH="203200" progId="Equation.KSEE3">
                  <p:embed/>
                </p:oleObj>
              </mc:Choice>
              <mc:Fallback>
                <p:oleObj r:id="rId29" imgW="3683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53795" y="5033010"/>
                        <a:ext cx="836295" cy="46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716145" y="5692140"/>
          <a:ext cx="2707640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r:id="rId31" imgW="1016000" imgH="203200" progId="Equation.KSEE3">
                  <p:embed/>
                </p:oleObj>
              </mc:Choice>
              <mc:Fallback>
                <p:oleObj r:id="rId31" imgW="1016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716145" y="5692140"/>
                        <a:ext cx="2707640" cy="54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/>
      <p:bldP spid="10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736205" y="1017270"/>
            <a:ext cx="27311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ym typeface="+mn-ea"/>
              </a:rPr>
              <a:t>求</a:t>
            </a:r>
            <a:r>
              <a:rPr lang="en-US" altLang="zh-CN" sz="2800" b="1">
                <a:sym typeface="+mn-ea"/>
              </a:rPr>
              <a:t>    </a:t>
            </a:r>
            <a:r>
              <a:rPr lang="zh-CN" altLang="en-US" sz="2800" b="1">
                <a:sym typeface="+mn-ea"/>
              </a:rPr>
              <a:t>的分布函数</a:t>
            </a:r>
            <a:r>
              <a:rPr lang="en-US" altLang="zh-CN" sz="2800" b="1">
                <a:sym typeface="+mn-ea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4785" y="198755"/>
            <a:ext cx="106673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400" b="1">
                <a:sym typeface="+mn-ea"/>
              </a:rPr>
              <a:t>     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例</a:t>
            </a:r>
            <a:r>
              <a:rPr lang="en-US" altLang="zh-CN" sz="2800" b="1">
                <a:sym typeface="+mn-ea"/>
              </a:rPr>
              <a:t>1  </a:t>
            </a:r>
            <a:r>
              <a:rPr sz="2800" b="1">
                <a:sym typeface="+mn-ea"/>
              </a:rPr>
              <a:t>设随机变量</a:t>
            </a:r>
            <a:r>
              <a:rPr lang="en-US" sz="2800" b="1">
                <a:sym typeface="+mn-ea"/>
              </a:rPr>
              <a:t>    </a:t>
            </a:r>
            <a:r>
              <a:rPr sz="2800" b="1">
                <a:sym typeface="+mn-ea"/>
              </a:rPr>
              <a:t>的密度函数为                                                  </a:t>
            </a:r>
          </a:p>
          <a:p>
            <a:pPr algn="l"/>
            <a:endParaRPr lang="zh-CN" sz="2800" b="1">
              <a:sym typeface="+mn-ea"/>
            </a:endParaRPr>
          </a:p>
          <a:p>
            <a:pPr algn="l"/>
            <a:r>
              <a:rPr lang="zh-CN" sz="2800" b="1">
                <a:sym typeface="+mn-ea"/>
              </a:rPr>
              <a:t>求</a:t>
            </a:r>
            <a:r>
              <a:rPr lang="en-US" altLang="zh-CN" sz="2800" b="1">
                <a:sym typeface="+mn-ea"/>
              </a:rPr>
              <a:t>     </a:t>
            </a:r>
            <a:r>
              <a:rPr lang="zh-CN" sz="2800" b="1">
                <a:sym typeface="+mn-ea"/>
              </a:rPr>
              <a:t>系数</a:t>
            </a:r>
            <a:r>
              <a:rPr lang="en-US" altLang="zh-CN" sz="2800" b="1">
                <a:sym typeface="+mn-ea"/>
              </a:rPr>
              <a:t>    </a:t>
            </a:r>
            <a:r>
              <a:rPr lang="zh-CN" altLang="en-US" sz="2800" b="1">
                <a:sym typeface="+mn-ea"/>
              </a:rPr>
              <a:t>；</a:t>
            </a:r>
            <a:r>
              <a:rPr lang="en-US" altLang="zh-CN" sz="2800" b="1">
                <a:sym typeface="+mn-ea"/>
              </a:rPr>
              <a:t>        </a:t>
            </a:r>
            <a:r>
              <a:rPr lang="zh-CN" altLang="en-US" sz="2800" b="1">
                <a:sym typeface="+mn-ea"/>
              </a:rPr>
              <a:t>计算概率                              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0825" y="1734820"/>
            <a:ext cx="16998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sym typeface="+mn-ea"/>
              </a:rPr>
              <a:t>解</a:t>
            </a:r>
            <a:r>
              <a:rPr lang="zh-CN" altLang="en-US" sz="2400" b="1">
                <a:sym typeface="+mn-ea"/>
              </a:rPr>
              <a:t>（</a:t>
            </a:r>
            <a:r>
              <a:rPr lang="en-US" altLang="zh-CN" sz="2400" b="1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）由  </a:t>
            </a:r>
            <a:endParaRPr lang="en-US" altLang="zh-CN" sz="2400" b="1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8625" y="3388995"/>
            <a:ext cx="34817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 b="1">
                <a:sym typeface="+mn-ea"/>
              </a:rPr>
              <a:t> </a:t>
            </a:r>
            <a:r>
              <a:rPr lang="zh-CN" sz="2400" b="1">
                <a:sym typeface="+mn-ea"/>
              </a:rPr>
              <a:t>（</a:t>
            </a:r>
            <a:r>
              <a:rPr lang="en-US" altLang="zh-CN" sz="2400" b="1">
                <a:sym typeface="+mn-ea"/>
              </a:rPr>
              <a:t>3</a:t>
            </a:r>
            <a:r>
              <a:rPr lang="zh-CN" altLang="en-US" sz="2400" b="1">
                <a:sym typeface="+mn-ea"/>
              </a:rPr>
              <a:t>）当              时</a:t>
            </a:r>
            <a:endParaRPr sz="2400" b="1">
              <a:sym typeface="+mn-ea"/>
            </a:endParaRPr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30375" y="3381375"/>
          <a:ext cx="87820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r:id="rId3" imgW="368300" imgH="177165" progId="Equation.KSEE3">
                  <p:embed/>
                </p:oleObj>
              </mc:Choice>
              <mc:Fallback>
                <p:oleObj r:id="rId3" imgW="368300" imgH="177165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0375" y="3381375"/>
                        <a:ext cx="87820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94388" y="-66675"/>
          <a:ext cx="3700462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Equation" r:id="rId5" imgW="43281600" imgH="17983200" progId="Equation.DSMT4">
                  <p:embed/>
                </p:oleObj>
              </mc:Choice>
              <mc:Fallback>
                <p:oleObj name="Equation" r:id="rId5" imgW="43281600" imgH="17983200" progId="Equation.DSMT4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4388" y="-66675"/>
                        <a:ext cx="3700462" cy="153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00563" y="1047750"/>
          <a:ext cx="23574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" name="Equation" r:id="rId7" imgW="25298400" imgH="6096000" progId="Equation.DSMT4">
                  <p:embed/>
                </p:oleObj>
              </mc:Choice>
              <mc:Fallback>
                <p:oleObj name="Equation" r:id="rId7" imgW="25298400" imgH="6096000" progId="Equation.DSMT4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0563" y="1047750"/>
                        <a:ext cx="235743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10"/>
          <p:cNvGraphicFramePr>
            <a:graphicFrameLocks noChangeAspect="1"/>
          </p:cNvGraphicFramePr>
          <p:nvPr/>
        </p:nvGraphicFramePr>
        <p:xfrm>
          <a:off x="1868805" y="1590040"/>
          <a:ext cx="2041525" cy="6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r:id="rId9" imgW="965200" imgH="330200" progId="Equation.KSEE3">
                  <p:embed/>
                </p:oleObj>
              </mc:Choice>
              <mc:Fallback>
                <p:oleObj r:id="rId9" imgW="965200" imgH="330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68805" y="1590040"/>
                        <a:ext cx="2041525" cy="697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609"/>
          <p:cNvGraphicFramePr>
            <a:graphicFrameLocks noChangeAspect="1"/>
          </p:cNvGraphicFramePr>
          <p:nvPr/>
        </p:nvGraphicFramePr>
        <p:xfrm>
          <a:off x="3987165" y="1570355"/>
          <a:ext cx="2837815" cy="78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r:id="rId11" imgW="1459865" imgH="405765" progId="Equation.KSEE3">
                  <p:embed/>
                </p:oleObj>
              </mc:Choice>
              <mc:Fallback>
                <p:oleObj r:id="rId11" imgW="1459865" imgH="405765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87165" y="1570355"/>
                        <a:ext cx="2837815" cy="789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58000" y="1564640"/>
          <a:ext cx="1263650" cy="79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r:id="rId13" imgW="647700" imgH="405765" progId="Equation.KSEE3">
                  <p:embed/>
                </p:oleObj>
              </mc:Choice>
              <mc:Fallback>
                <p:oleObj r:id="rId13" imgW="647700" imgH="405765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58000" y="1564640"/>
                        <a:ext cx="1263650" cy="792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9288" y="2608263"/>
          <a:ext cx="29829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Equation" r:id="rId15" imgW="35052000" imgH="6096000" progId="Equation.DSMT4">
                  <p:embed/>
                </p:oleObj>
              </mc:Choice>
              <mc:Fallback>
                <p:oleObj name="Equation" r:id="rId15" imgW="35052000" imgH="6096000" progId="Equation.DSMT4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9288" y="2608263"/>
                        <a:ext cx="2982912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605"/>
          <p:cNvGraphicFramePr>
            <a:graphicFrameLocks noChangeAspect="1"/>
          </p:cNvGraphicFramePr>
          <p:nvPr/>
        </p:nvGraphicFramePr>
        <p:xfrm>
          <a:off x="3551555" y="2407285"/>
          <a:ext cx="3934460" cy="86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" r:id="rId17" imgW="1803400" imgH="405765" progId="Equation.KSEE3">
                  <p:embed/>
                </p:oleObj>
              </mc:Choice>
              <mc:Fallback>
                <p:oleObj r:id="rId17" imgW="1803400" imgH="405765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51555" y="2407285"/>
                        <a:ext cx="3934460" cy="862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2602"/>
          <p:cNvGraphicFramePr>
            <a:graphicFrameLocks noChangeAspect="1"/>
          </p:cNvGraphicFramePr>
          <p:nvPr/>
        </p:nvGraphicFramePr>
        <p:xfrm>
          <a:off x="3136900" y="3282315"/>
          <a:ext cx="3976370" cy="65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r:id="rId19" imgW="2005965" imgH="330200" progId="Equation.KSEE3">
                  <p:embed/>
                </p:oleObj>
              </mc:Choice>
              <mc:Fallback>
                <p:oleObj r:id="rId19" imgW="2005965" imgH="330200" progId="Equation.KSEE3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36900" y="3282315"/>
                        <a:ext cx="3976370" cy="654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765175" y="4091940"/>
            <a:ext cx="27495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ym typeface="+mn-ea"/>
              </a:rPr>
              <a:t>当                   时</a:t>
            </a:r>
          </a:p>
        </p:txBody>
      </p:sp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21740" y="4110355"/>
          <a:ext cx="1325245" cy="40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r:id="rId21" imgW="584200" imgH="177165" progId="Equation.KSEE3">
                  <p:embed/>
                </p:oleObj>
              </mc:Choice>
              <mc:Fallback>
                <p:oleObj r:id="rId21" imgW="584200" imgH="177165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21740" y="4110355"/>
                        <a:ext cx="1325245" cy="40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601"/>
          <p:cNvGraphicFramePr>
            <a:graphicFrameLocks noChangeAspect="1"/>
          </p:cNvGraphicFramePr>
          <p:nvPr/>
        </p:nvGraphicFramePr>
        <p:xfrm>
          <a:off x="3049905" y="3972560"/>
          <a:ext cx="400177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" r:id="rId23" imgW="1892300" imgH="330200" progId="Equation.KSEE3">
                  <p:embed/>
                </p:oleObj>
              </mc:Choice>
              <mc:Fallback>
                <p:oleObj r:id="rId23" imgW="1892300" imgH="330200" progId="Equation.KSEE3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49905" y="3972560"/>
                        <a:ext cx="400177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-2147482600"/>
          <p:cNvGraphicFramePr>
            <a:graphicFrameLocks noChangeAspect="1"/>
          </p:cNvGraphicFramePr>
          <p:nvPr/>
        </p:nvGraphicFramePr>
        <p:xfrm>
          <a:off x="2959100" y="4707255"/>
          <a:ext cx="2262505" cy="87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" r:id="rId25" imgW="862965" imgH="405765" progId="Equation.KSEE3">
                  <p:embed/>
                </p:oleObj>
              </mc:Choice>
              <mc:Fallback>
                <p:oleObj r:id="rId25" imgW="862965" imgH="405765" progId="Equation.KSEE3">
                  <p:embed/>
                  <p:pic>
                    <p:nvPicPr>
                      <p:cNvPr id="0" name="图片 3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59100" y="4707255"/>
                        <a:ext cx="2262505" cy="871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21605" y="4741545"/>
          <a:ext cx="170307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r:id="rId27" imgW="850900" imgH="405765" progId="Equation.KSEE3">
                  <p:embed/>
                </p:oleObj>
              </mc:Choice>
              <mc:Fallback>
                <p:oleObj r:id="rId27" imgW="850900" imgH="405765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221605" y="4741545"/>
                        <a:ext cx="170307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-2147482601"/>
          <p:cNvGraphicFramePr>
            <a:graphicFrameLocks noChangeAspect="1"/>
          </p:cNvGraphicFramePr>
          <p:nvPr/>
        </p:nvGraphicFramePr>
        <p:xfrm>
          <a:off x="2446655" y="5602605"/>
          <a:ext cx="2874645" cy="71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" r:id="rId29" imgW="1320165" imgH="330200" progId="Equation.KSEE3">
                  <p:embed/>
                </p:oleObj>
              </mc:Choice>
              <mc:Fallback>
                <p:oleObj r:id="rId29" imgW="1320165" imgH="330200" progId="Equation.KSEE3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46655" y="5602605"/>
                        <a:ext cx="2874645" cy="719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-2147482458"/>
          <p:cNvGraphicFramePr>
            <a:graphicFrameLocks noChangeAspect="1"/>
          </p:cNvGraphicFramePr>
          <p:nvPr/>
        </p:nvGraphicFramePr>
        <p:xfrm>
          <a:off x="5391785" y="5576570"/>
          <a:ext cx="1362710" cy="768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" r:id="rId31" imgW="584200" imgH="330200" progId="Equation.KSEE3">
                  <p:embed/>
                </p:oleObj>
              </mc:Choice>
              <mc:Fallback>
                <p:oleObj r:id="rId31" imgW="584200" imgH="330200" progId="Equation.KSEE3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391785" y="5576570"/>
                        <a:ext cx="1362710" cy="768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-2147482594"/>
          <p:cNvGraphicFramePr>
            <a:graphicFrameLocks noChangeAspect="1"/>
          </p:cNvGraphicFramePr>
          <p:nvPr/>
        </p:nvGraphicFramePr>
        <p:xfrm>
          <a:off x="6824980" y="5467350"/>
          <a:ext cx="2370455" cy="88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r:id="rId33" imgW="1091565" imgH="405765" progId="Equation.KSEE3">
                  <p:embed/>
                </p:oleObj>
              </mc:Choice>
              <mc:Fallback>
                <p:oleObj r:id="rId33" imgW="1091565" imgH="405765" progId="Equation.KSEE3">
                  <p:embed/>
                  <p:pic>
                    <p:nvPicPr>
                      <p:cNvPr id="0" name="图片 36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824980" y="5467350"/>
                        <a:ext cx="2370455" cy="881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-2147482593"/>
          <p:cNvGraphicFramePr>
            <a:graphicFrameLocks noChangeAspect="1"/>
          </p:cNvGraphicFramePr>
          <p:nvPr/>
        </p:nvGraphicFramePr>
        <p:xfrm>
          <a:off x="9195435" y="5527040"/>
          <a:ext cx="1522730" cy="76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r:id="rId35" imgW="660400" imgH="330200" progId="Equation.KSEE3">
                  <p:embed/>
                </p:oleObj>
              </mc:Choice>
              <mc:Fallback>
                <p:oleObj r:id="rId35" imgW="660400" imgH="330200" progId="Equation.KSEE3">
                  <p:embed/>
                  <p:pic>
                    <p:nvPicPr>
                      <p:cNvPr id="0" name="图片 3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195435" y="5527040"/>
                        <a:ext cx="1522730" cy="761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-2147482592"/>
          <p:cNvGraphicFramePr>
            <a:graphicFrameLocks noChangeAspect="1"/>
          </p:cNvGraphicFramePr>
          <p:nvPr/>
        </p:nvGraphicFramePr>
        <p:xfrm>
          <a:off x="7736205" y="2553335"/>
          <a:ext cx="3679825" cy="230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r:id="rId37" imgW="2070100" imgH="1295400" progId="Equation.KSEE3">
                  <p:embed/>
                </p:oleObj>
              </mc:Choice>
              <mc:Fallback>
                <p:oleObj r:id="rId37" imgW="2070100" imgH="1295400" progId="Equation.KSEE3">
                  <p:embed/>
                  <p:pic>
                    <p:nvPicPr>
                      <p:cNvPr id="0" name="图片 38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736205" y="2553335"/>
                        <a:ext cx="3679825" cy="230378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7736205" y="4875530"/>
            <a:ext cx="3840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sym typeface="+mn-ea"/>
              </a:rPr>
              <a:t>可以看出分布函数是连续的</a:t>
            </a:r>
          </a:p>
        </p:txBody>
      </p: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36900" y="286068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" r:id="rId39" imgW="177165" imgH="165100" progId="Equation.KSEE3">
                  <p:embed/>
                </p:oleObj>
              </mc:Choice>
              <mc:Fallback>
                <p:oleObj r:id="rId39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136900" y="286068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23073" y="1098233"/>
          <a:ext cx="360680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r:id="rId41" imgW="165100" imgH="165100" progId="Equation.KSEE3">
                  <p:embed/>
                </p:oleObj>
              </mc:Choice>
              <mc:Fallback>
                <p:oleObj r:id="rId41" imgW="165100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723073" y="1098233"/>
                        <a:ext cx="360680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0078" y="1098233"/>
          <a:ext cx="47371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" r:id="rId43" imgW="215900" imgH="177165" progId="Equation.KSEE3">
                  <p:embed/>
                </p:oleObj>
              </mc:Choice>
              <mc:Fallback>
                <p:oleObj r:id="rId43" imgW="215900" imgH="177165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20078" y="1098233"/>
                        <a:ext cx="47371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46668" y="1136968"/>
          <a:ext cx="50292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" r:id="rId45" imgW="228600" imgH="177165" progId="Equation.KSEE3">
                  <p:embed/>
                </p:oleObj>
              </mc:Choice>
              <mc:Fallback>
                <p:oleObj r:id="rId45" imgW="228600" imgH="177165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546668" y="1136968"/>
                        <a:ext cx="50292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52958" y="1103948"/>
          <a:ext cx="50292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" r:id="rId47" imgW="228600" imgH="177165" progId="Equation.KSEE3">
                  <p:embed/>
                </p:oleObj>
              </mc:Choice>
              <mc:Fallback>
                <p:oleObj r:id="rId47" imgW="228600" imgH="177165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7152958" y="1103948"/>
                        <a:ext cx="50292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70545" y="1095693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" r:id="rId49" imgW="177165" imgH="165100" progId="Equation.KSEE3">
                  <p:embed/>
                </p:oleObj>
              </mc:Choice>
              <mc:Fallback>
                <p:oleObj r:id="rId49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170545" y="1095693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266363" y="1056323"/>
          <a:ext cx="80518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" r:id="rId50" imgW="368300" imgH="203200" progId="Equation.KSEE3">
                  <p:embed/>
                </p:oleObj>
              </mc:Choice>
              <mc:Fallback>
                <p:oleObj r:id="rId50" imgW="368300" imgH="2032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0266363" y="1056323"/>
                        <a:ext cx="80518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681355" y="5751195"/>
            <a:ext cx="16948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sym typeface="+mn-ea"/>
              </a:rPr>
              <a:t>当             时</a:t>
            </a:r>
          </a:p>
        </p:txBody>
      </p:sp>
      <p:graphicFrame>
        <p:nvGraphicFramePr>
          <p:cNvPr id="56" name="对象 5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01725" y="5781040"/>
          <a:ext cx="854075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" r:id="rId52" imgW="355600" imgH="177165" progId="Equation.KSEE3">
                  <p:embed/>
                </p:oleObj>
              </mc:Choice>
              <mc:Fallback>
                <p:oleObj r:id="rId52" imgW="355600" imgH="177165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101725" y="5781040"/>
                        <a:ext cx="854075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25" grpId="0"/>
      <p:bldP spid="40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99745" y="19685"/>
            <a:ext cx="6386830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sz="32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常见</a:t>
            </a:r>
            <a:r>
              <a:rPr lang="zh-CN" sz="32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一维</a:t>
            </a:r>
            <a:r>
              <a:rPr sz="32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连续型随机变量的分布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9900" y="478155"/>
            <a:ext cx="50800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 </a:t>
            </a:r>
            <a:r>
              <a:rPr lang="zh-CN" altLang="en-US" sz="2800" b="1" u="none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均匀分布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735" y="1054735"/>
            <a:ext cx="12114530" cy="9531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800" b="1" u="none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：设随机变量</a:t>
            </a:r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的密度函数 </a:t>
            </a:r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则称随机变量</a:t>
            </a:r>
          </a:p>
          <a:p>
            <a:pPr marL="0" indent="0" algn="l"/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在区间</a:t>
            </a:r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上服从均匀分布，           </a:t>
            </a:r>
            <a:r>
              <a:rPr lang="zh-CN" altLang="en-US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8165" y="3646805"/>
            <a:ext cx="586994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由密度函数在实数上积分为</a:t>
            </a:r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可知</a:t>
            </a:r>
            <a:r>
              <a:rPr lang="zh-CN" altLang="en-US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99745" y="2642870"/>
            <a:ext cx="1139317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说明</a:t>
            </a: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随机变量</a:t>
            </a:r>
            <a:r>
              <a:rPr 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服从</a:t>
            </a: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均匀分布，即</a:t>
            </a:r>
            <a:r>
              <a:rPr 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上的密度函数为一常数c,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08355" y="5400675"/>
            <a:ext cx="299910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故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的密度函数：</a:t>
            </a:r>
            <a:endParaRPr lang="zh-CN" altLang="en-US" sz="2800" b="1"/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18175" y="570865"/>
          <a:ext cx="3156585" cy="1437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r:id="rId3" imgW="1562100" imgH="711200" progId="Equation.KSEE3">
                  <p:embed/>
                </p:oleObj>
              </mc:Choice>
              <mc:Fallback>
                <p:oleObj r:id="rId3" imgW="1562100" imgH="7112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8175" y="570865"/>
                        <a:ext cx="3156585" cy="143700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23365" y="2062480"/>
          <a:ext cx="1745615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r:id="rId5" imgW="800100" imgH="254000" progId="Equation.KSEE3">
                  <p:embed/>
                </p:oleObj>
              </mc:Choice>
              <mc:Fallback>
                <p:oleObj r:id="rId5" imgW="800100" imgH="2540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3365" y="2062480"/>
                        <a:ext cx="1745615" cy="5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457"/>
          <p:cNvGraphicFramePr>
            <a:graphicFrameLocks noChangeAspect="1"/>
          </p:cNvGraphicFramePr>
          <p:nvPr/>
        </p:nvGraphicFramePr>
        <p:xfrm>
          <a:off x="1271270" y="4159885"/>
          <a:ext cx="2369820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r:id="rId7" imgW="1091565" imgH="330200" progId="Equation.KSEE3">
                  <p:embed/>
                </p:oleObj>
              </mc:Choice>
              <mc:Fallback>
                <p:oleObj r:id="rId7" imgW="1091565" imgH="3302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1270" y="4159885"/>
                        <a:ext cx="2369820" cy="716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455"/>
          <p:cNvGraphicFramePr>
            <a:graphicFrameLocks noChangeAspect="1"/>
          </p:cNvGraphicFramePr>
          <p:nvPr/>
        </p:nvGraphicFramePr>
        <p:xfrm>
          <a:off x="3702050" y="4168140"/>
          <a:ext cx="96647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r:id="rId9" imgW="431800" imgH="330200" progId="Equation.KSEE3">
                  <p:embed/>
                </p:oleObj>
              </mc:Choice>
              <mc:Fallback>
                <p:oleObj r:id="rId9" imgW="431800" imgH="330200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02050" y="4168140"/>
                        <a:ext cx="966470" cy="73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72243" y="4878705"/>
          <a:ext cx="3543935" cy="161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r:id="rId11" imgW="1562100" imgH="711200" progId="Equation.KSEE3">
                  <p:embed/>
                </p:oleObj>
              </mc:Choice>
              <mc:Fallback>
                <p:oleObj r:id="rId11" imgW="1562100" imgH="7112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72243" y="4878705"/>
                        <a:ext cx="3543935" cy="161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20745" y="1090613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r:id="rId13" imgW="177165" imgH="165100" progId="Equation.KSEE3">
                  <p:embed/>
                </p:oleObj>
              </mc:Choice>
              <mc:Fallback>
                <p:oleObj r:id="rId13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20745" y="1090613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314430" y="1109028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r:id="rId15" imgW="177165" imgH="165100" progId="Equation.KSEE3">
                  <p:embed/>
                </p:oleObj>
              </mc:Choice>
              <mc:Fallback>
                <p:oleObj r:id="rId15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314430" y="1109028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25475" y="2062480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记为</a:t>
            </a:r>
            <a:endParaRPr lang="zh-CN" altLang="en-US" sz="2800"/>
          </a:p>
        </p:txBody>
      </p:sp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77895" y="2101850"/>
          <a:ext cx="3430270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r:id="rId16" imgW="1511300" imgH="215900" progId="Equation.KSEE3">
                  <p:embed/>
                </p:oleObj>
              </mc:Choice>
              <mc:Fallback>
                <p:oleObj r:id="rId16" imgW="1511300" imgH="2159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77895" y="2101850"/>
                        <a:ext cx="3430270" cy="49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00120" y="2720023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r:id="rId18" imgW="177165" imgH="165100" progId="Equation.KSEE3">
                  <p:embed/>
                </p:oleObj>
              </mc:Choice>
              <mc:Fallback>
                <p:oleObj r:id="rId18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00120" y="2720023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69423" y="2647315"/>
          <a:ext cx="80391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r:id="rId19" imgW="368300" imgH="254000" progId="Equation.KSEE3">
                  <p:embed/>
                </p:oleObj>
              </mc:Choice>
              <mc:Fallback>
                <p:oleObj r:id="rId19" imgW="368300" imgH="2540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69423" y="2647315"/>
                        <a:ext cx="803910" cy="5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95310" y="2720023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r:id="rId21" imgW="177165" imgH="165100" progId="Equation.KSEE3">
                  <p:embed/>
                </p:oleObj>
              </mc:Choice>
              <mc:Fallback>
                <p:oleObj r:id="rId21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95310" y="2720023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874443" y="2671445"/>
          <a:ext cx="80391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r:id="rId22" imgW="368300" imgH="254000" progId="Equation.KSEE3">
                  <p:embed/>
                </p:oleObj>
              </mc:Choice>
              <mc:Fallback>
                <p:oleObj r:id="rId22" imgW="368300" imgH="2540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874443" y="2671445"/>
                        <a:ext cx="803910" cy="5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-2147482455"/>
          <p:cNvGraphicFramePr>
            <a:graphicFrameLocks noChangeAspect="1"/>
          </p:cNvGraphicFramePr>
          <p:nvPr/>
        </p:nvGraphicFramePr>
        <p:xfrm>
          <a:off x="4729480" y="4091305"/>
          <a:ext cx="302006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r:id="rId23" imgW="1409700" imgH="405765" progId="Equation.KSEE3">
                  <p:embed/>
                </p:oleObj>
              </mc:Choice>
              <mc:Fallback>
                <p:oleObj r:id="rId23" imgW="1409700" imgH="405765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729480" y="4091305"/>
                        <a:ext cx="3020060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71270" y="5470843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r:id="rId25" imgW="177165" imgH="165100" progId="Equation.KSEE3">
                  <p:embed/>
                </p:oleObj>
              </mc:Choice>
              <mc:Fallback>
                <p:oleObj r:id="rId25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71270" y="5470843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23048" y="1459865"/>
          <a:ext cx="80391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r:id="rId26" imgW="368300" imgH="254000" progId="Equation.KSEE3">
                  <p:embed/>
                </p:oleObj>
              </mc:Choice>
              <mc:Fallback>
                <p:oleObj r:id="rId26" imgW="368300" imgH="2540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23048" y="1459865"/>
                        <a:ext cx="803910" cy="5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99745" y="19685"/>
            <a:ext cx="561276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常见</a:t>
            </a:r>
            <a:r>
              <a:rPr 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一维</a:t>
            </a:r>
            <a:r>
              <a:rPr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连续型随机变量的分布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5295" y="569595"/>
            <a:ext cx="508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zh-CN" altLang="en-US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 </a:t>
            </a:r>
            <a:r>
              <a:rPr lang="zh-CN" altLang="en-US" sz="2400" b="1" u="none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均匀分布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99060" y="5560695"/>
            <a:ext cx="1023112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1600" b="0" u="none">
                <a:solidFill>
                  <a:srgbClr val="000000"/>
                </a:solidFill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</a:rPr>
              <a:t>         </a:t>
            </a:r>
            <a:r>
              <a:rPr lang="zh-CN" altLang="en-US" sz="2800" b="1" u="none">
                <a:solidFill>
                  <a:srgbClr val="000000"/>
                </a:solidFill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</a:rPr>
              <a:t>积分与起点无关，  故</a:t>
            </a:r>
            <a:r>
              <a:rPr lang="zh-CN" altLang="en-US" sz="2800" b="1" u="none">
                <a:solidFill>
                  <a:srgbClr val="FF0000"/>
                </a:solidFill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</a:rPr>
              <a:t>一维均匀分布本质上是一维几何概率</a:t>
            </a:r>
            <a:r>
              <a:rPr lang="en-US" altLang="zh-CN" sz="2400" b="1" u="none">
                <a:solidFill>
                  <a:srgbClr val="FF0000"/>
                </a:solidFill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</a:rPr>
              <a:t>.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37185" y="2746375"/>
            <a:ext cx="1110869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  <a:sym typeface="+mn-ea"/>
              </a:rPr>
              <a:t>      </a:t>
            </a:r>
            <a:r>
              <a:rPr lang="zh-CN" altLang="en-US" sz="2800" b="1">
                <a:solidFill>
                  <a:srgbClr val="000000"/>
                </a:solidFill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  <a:sym typeface="+mn-ea"/>
              </a:rPr>
              <a:t>若随机变量</a:t>
            </a:r>
            <a:r>
              <a:rPr lang="en-US" altLang="zh-CN" sz="2800" b="1">
                <a:solidFill>
                  <a:srgbClr val="000000"/>
                </a:solidFill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  <a:sym typeface="+mn-ea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方正姚体" charset="0"/>
                <a:ea typeface="方正姚体" charset="0"/>
                <a:cs typeface="方正姚体" charset="0"/>
                <a:sym typeface="+mn-ea"/>
              </a:rPr>
              <a:t>在区间</a:t>
            </a:r>
            <a:r>
              <a:rPr lang="en-US" altLang="zh-CN" sz="2800" b="1">
                <a:solidFill>
                  <a:srgbClr val="000000"/>
                </a:solidFill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  <a:sym typeface="+mn-ea"/>
              </a:rPr>
              <a:t>      </a:t>
            </a:r>
            <a:r>
              <a:rPr lang="zh-CN" altLang="en-US" sz="2800" b="1">
                <a:solidFill>
                  <a:srgbClr val="000000"/>
                </a:solidFill>
                <a:latin typeface="方正姚体" charset="0"/>
                <a:ea typeface="方正姚体" charset="0"/>
                <a:cs typeface="方正姚体" charset="0"/>
                <a:sym typeface="+mn-ea"/>
              </a:rPr>
              <a:t>上服从均匀分布，则</a:t>
            </a:r>
            <a:r>
              <a:rPr lang="en-US" altLang="zh-CN" sz="2800" b="1">
                <a:solidFill>
                  <a:srgbClr val="000000"/>
                </a:solidFill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  <a:sym typeface="+mn-ea"/>
              </a:rPr>
              <a:t>   </a:t>
            </a:r>
            <a:r>
              <a:rPr lang="zh-CN" altLang="en-US" sz="2800" b="1">
                <a:solidFill>
                  <a:srgbClr val="000000"/>
                </a:solidFill>
                <a:latin typeface="方正姚体" charset="0"/>
                <a:ea typeface="方正姚体" charset="0"/>
                <a:cs typeface="方正姚体" charset="0"/>
                <a:sym typeface="+mn-ea"/>
              </a:rPr>
              <a:t>落入该区间中任一相等长度的子区间内概率相同，即</a:t>
            </a:r>
            <a:r>
              <a:rPr lang="en-US" altLang="zh-CN" sz="2800" b="1">
                <a:solidFill>
                  <a:srgbClr val="000000"/>
                </a:solidFill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  <a:sym typeface="+mn-ea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方正姚体" charset="0"/>
                <a:ea typeface="方正姚体" charset="0"/>
                <a:cs typeface="方正姚体" charset="0"/>
                <a:sym typeface="+mn-ea"/>
              </a:rPr>
              <a:t>落入任何子区间的概率仅与该区间的长度成正比，而与其</a:t>
            </a:r>
            <a:r>
              <a:rPr lang="zh-CN" altLang="en-US" sz="2800" b="1">
                <a:solidFill>
                  <a:srgbClr val="FF0000"/>
                </a:solidFill>
                <a:latin typeface="方正姚体" charset="0"/>
                <a:ea typeface="方正姚体" charset="0"/>
                <a:cs typeface="方正姚体" charset="0"/>
                <a:sym typeface="+mn-ea"/>
              </a:rPr>
              <a:t>位置无关</a:t>
            </a:r>
            <a:r>
              <a:rPr lang="zh-CN" altLang="en-US" sz="2800" b="1">
                <a:solidFill>
                  <a:srgbClr val="000000"/>
                </a:solidFill>
                <a:latin typeface="方正姚体" charset="0"/>
                <a:ea typeface="方正姚体" charset="0"/>
                <a:cs typeface="方正姚体" charset="0"/>
                <a:sym typeface="+mn-ea"/>
              </a:rPr>
              <a:t>。</a:t>
            </a:r>
            <a:endParaRPr lang="zh-CN" altLang="en-US" sz="2800"/>
          </a:p>
        </p:txBody>
      </p:sp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40765" y="4131310"/>
          <a:ext cx="27114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r:id="rId3" imgW="1219200" imgH="254000" progId="Equation.KSEE3">
                  <p:embed/>
                </p:oleObj>
              </mc:Choice>
              <mc:Fallback>
                <p:oleObj r:id="rId3" imgW="1219200" imgH="2540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0765" y="4131310"/>
                        <a:ext cx="2711450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454"/>
          <p:cNvGraphicFramePr>
            <a:graphicFrameLocks noChangeAspect="1"/>
          </p:cNvGraphicFramePr>
          <p:nvPr/>
        </p:nvGraphicFramePr>
        <p:xfrm>
          <a:off x="1123315" y="4821555"/>
          <a:ext cx="2545715" cy="61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r:id="rId5" imgW="1054100" imgH="254000" progId="Equation.KSEE3">
                  <p:embed/>
                </p:oleObj>
              </mc:Choice>
              <mc:Fallback>
                <p:oleObj r:id="rId5" imgW="1054100" imgH="254000" progId="Equation.KSEE3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3315" y="4821555"/>
                        <a:ext cx="2545715" cy="614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18175" y="570865"/>
          <a:ext cx="3156585" cy="1437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r:id="rId7" imgW="1562100" imgH="711200" progId="Equation.KSEE3">
                  <p:embed/>
                </p:oleObj>
              </mc:Choice>
              <mc:Fallback>
                <p:oleObj r:id="rId7" imgW="1562100" imgH="7112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8175" y="570865"/>
                        <a:ext cx="3156585" cy="143700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23365" y="2062480"/>
          <a:ext cx="1745615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r:id="rId9" imgW="800100" imgH="254000" progId="Equation.KSEE3">
                  <p:embed/>
                </p:oleObj>
              </mc:Choice>
              <mc:Fallback>
                <p:oleObj r:id="rId9" imgW="800100" imgH="2540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3365" y="2062480"/>
                        <a:ext cx="1745615" cy="5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20745" y="1090613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r:id="rId11" imgW="177165" imgH="165100" progId="Equation.KSEE3">
                  <p:embed/>
                </p:oleObj>
              </mc:Choice>
              <mc:Fallback>
                <p:oleObj r:id="rId11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20745" y="1090613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314430" y="1152208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r:id="rId13" imgW="177165" imgH="165100" progId="Equation.KSEE3">
                  <p:embed/>
                </p:oleObj>
              </mc:Choice>
              <mc:Fallback>
                <p:oleObj r:id="rId13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14430" y="1152208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625475" y="2062480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记为</a:t>
            </a:r>
            <a:endParaRPr lang="zh-CN" altLang="en-US" sz="2800"/>
          </a:p>
        </p:txBody>
      </p:sp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77895" y="2101850"/>
          <a:ext cx="3430270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r:id="rId14" imgW="1511300" imgH="215900" progId="Equation.KSEE3">
                  <p:embed/>
                </p:oleObj>
              </mc:Choice>
              <mc:Fallback>
                <p:oleObj r:id="rId14" imgW="1511300" imgH="2159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77895" y="2101850"/>
                        <a:ext cx="3430270" cy="49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23048" y="1459865"/>
          <a:ext cx="80391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r:id="rId16" imgW="368300" imgH="254000" progId="Equation.KSEE3">
                  <p:embed/>
                </p:oleObj>
              </mc:Choice>
              <mc:Fallback>
                <p:oleObj r:id="rId16" imgW="368300" imgH="2540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23048" y="1459865"/>
                        <a:ext cx="803910" cy="5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38735" y="1054735"/>
            <a:ext cx="12114530" cy="1691640"/>
          </a:xfrm>
          <a:prstGeom prst="rect">
            <a:avLst/>
          </a:prstGeom>
          <a:noFill/>
          <a:ln w="28575" cmpd="dbl">
            <a:noFill/>
            <a:prstDash val="lgDash"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800" b="1" u="none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：设随机变量</a:t>
            </a:r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的密度函数 </a:t>
            </a:r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则称随机变量</a:t>
            </a:r>
          </a:p>
          <a:p>
            <a:pPr marL="0" indent="0" algn="l"/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在区间</a:t>
            </a:r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上服从均匀分布，           </a:t>
            </a:r>
            <a:r>
              <a:rPr lang="zh-CN" altLang="en-US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</a:p>
          <a:p>
            <a:pPr marL="0" indent="0" algn="l"/>
            <a:endParaRPr lang="zh-CN" altLang="en-US" sz="2400" b="1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</a:p>
        </p:txBody>
      </p: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02255" y="2838133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r:id="rId18" imgW="177165" imgH="165100" progId="Equation.KSEE3">
                  <p:embed/>
                </p:oleObj>
              </mc:Choice>
              <mc:Fallback>
                <p:oleObj r:id="rId18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02255" y="2838133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35650" y="3242628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r:id="rId19" imgW="177165" imgH="165100" progId="Equation.KSEE3">
                  <p:embed/>
                </p:oleObj>
              </mc:Choice>
              <mc:Fallback>
                <p:oleObj r:id="rId19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35650" y="3242628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79740" y="2838133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r:id="rId20" imgW="177165" imgH="165100" progId="Equation.KSEE3">
                  <p:embed/>
                </p:oleObj>
              </mc:Choice>
              <mc:Fallback>
                <p:oleObj r:id="rId20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79740" y="2838133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39578" y="2795270"/>
          <a:ext cx="80391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r:id="rId21" imgW="368300" imgH="254000" progId="Equation.KSEE3">
                  <p:embed/>
                </p:oleObj>
              </mc:Choice>
              <mc:Fallback>
                <p:oleObj r:id="rId21" imgW="368300" imgH="2540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39578" y="2795270"/>
                        <a:ext cx="803910" cy="5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-2147482454"/>
          <p:cNvGraphicFramePr>
            <a:graphicFrameLocks noChangeAspect="1"/>
          </p:cNvGraphicFramePr>
          <p:nvPr/>
        </p:nvGraphicFramePr>
        <p:xfrm>
          <a:off x="3669030" y="4646295"/>
          <a:ext cx="294386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r:id="rId22" imgW="1358900" imgH="405765" progId="Equation.KSEE3">
                  <p:embed/>
                </p:oleObj>
              </mc:Choice>
              <mc:Fallback>
                <p:oleObj r:id="rId22" imgW="1358900" imgH="405765" progId="Equation.KSEE3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669030" y="4646295"/>
                        <a:ext cx="294386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28840" y="3152140"/>
            <a:ext cx="3578225" cy="225107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23100" y="0"/>
            <a:ext cx="3870960" cy="2278380"/>
          </a:xfrm>
          <a:prstGeom prst="rect">
            <a:avLst/>
          </a:prstGeom>
        </p:spPr>
      </p:pic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71040" y="492760"/>
          <a:ext cx="3255010" cy="1482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r:id="rId7" imgW="1562100" imgH="711200" progId="Equation.KSEE3">
                  <p:embed/>
                </p:oleObj>
              </mc:Choice>
              <mc:Fallback>
                <p:oleObj r:id="rId7" imgW="1562100" imgH="7112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1040" y="492760"/>
                        <a:ext cx="3255010" cy="148209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71040" y="2428875"/>
          <a:ext cx="2837180" cy="50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r:id="rId9" imgW="1130300" imgH="203200" progId="Equation.KSEE3">
                  <p:embed/>
                </p:oleObj>
              </mc:Choice>
              <mc:Fallback>
                <p:oleObj r:id="rId9" imgW="11303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1040" y="2428875"/>
                        <a:ext cx="2837180" cy="509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02460" y="4023360"/>
          <a:ext cx="1243330" cy="50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r:id="rId11" imgW="495300" imgH="203200" progId="Equation.KSEE3">
                  <p:embed/>
                </p:oleObj>
              </mc:Choice>
              <mc:Fallback>
                <p:oleObj r:id="rId11" imgW="4953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2460" y="4023360"/>
                        <a:ext cx="1243330" cy="509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86960" y="2179955"/>
          <a:ext cx="2136140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r:id="rId13" imgW="850900" imgH="330200" progId="Equation.KSEE3">
                  <p:embed/>
                </p:oleObj>
              </mc:Choice>
              <mc:Fallback>
                <p:oleObj r:id="rId13" imgW="8509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86960" y="2179955"/>
                        <a:ext cx="2136140" cy="828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95320" y="3152140"/>
          <a:ext cx="513080" cy="251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r:id="rId15" imgW="177165" imgH="254000" progId="Equation.KSEE3">
                  <p:embed/>
                </p:oleObj>
              </mc:Choice>
              <mc:Fallback>
                <p:oleObj r:id="rId15" imgW="177165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95320" y="3152140"/>
                        <a:ext cx="513080" cy="251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58248" y="3391853"/>
          <a:ext cx="1467485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r:id="rId17" imgW="584200" imgH="203200" progId="Equation.KSEE3">
                  <p:embed/>
                </p:oleObj>
              </mc:Choice>
              <mc:Fallback>
                <p:oleObj r:id="rId17" imgW="5842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58248" y="3391853"/>
                        <a:ext cx="1467485" cy="509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19793" y="3817620"/>
          <a:ext cx="2506345" cy="92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r:id="rId19" imgW="1104900" imgH="405765" progId="Equation.KSEE3">
                  <p:embed/>
                </p:oleObj>
              </mc:Choice>
              <mc:Fallback>
                <p:oleObj r:id="rId19" imgW="1104900" imgH="4057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19793" y="3817620"/>
                        <a:ext cx="2506345" cy="920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58566" y="4892993"/>
          <a:ext cx="1723390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r:id="rId21" imgW="685800" imgH="203200" progId="Equation.KSEE3">
                  <p:embed/>
                </p:oleObj>
              </mc:Choice>
              <mc:Fallback>
                <p:oleObj r:id="rId21" imgW="6858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58566" y="4892993"/>
                        <a:ext cx="1723390" cy="509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43560" y="153035"/>
            <a:ext cx="10852150" cy="1383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  </a:t>
            </a:r>
            <a:r>
              <a:rPr sz="2800" b="1" u="none"/>
              <a:t>设随机变量</a:t>
            </a:r>
            <a:r>
              <a:rPr lang="en-US" sz="2800" b="1" u="none"/>
              <a:t>                      </a:t>
            </a:r>
            <a:r>
              <a:rPr sz="2800" b="1" u="none"/>
              <a:t>,现对</a:t>
            </a:r>
            <a:r>
              <a:rPr lang="en-US" sz="2800" b="1" u="none"/>
              <a:t>     </a:t>
            </a:r>
            <a:r>
              <a:rPr sz="2800" b="1" u="none"/>
              <a:t>进行观测，求一次观测中观测值大于3的概率，若对</a:t>
            </a:r>
            <a:r>
              <a:rPr lang="en-US" sz="2800" b="1" u="none"/>
              <a:t>     </a:t>
            </a:r>
            <a:r>
              <a:rPr sz="2800" b="1" u="none"/>
              <a:t>进行三次独立观测，</a:t>
            </a:r>
            <a:r>
              <a:rPr lang="zh-CN" sz="2800" b="1" u="none"/>
              <a:t>求</a:t>
            </a:r>
            <a:r>
              <a:rPr sz="2800" b="1" u="none"/>
              <a:t>至少有两次观测值大于3的概率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35000" y="1892300"/>
            <a:ext cx="1066927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2800" b="1" u="none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由于 </a:t>
            </a:r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，所以</a:t>
            </a:r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的密度函数为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79145" y="5226685"/>
            <a:ext cx="732853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此题是离散型和连续性联合出现的一种类型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35940" y="3446780"/>
            <a:ext cx="84289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设三次观测中，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代表测量值大于3发生的次数，则</a:t>
            </a:r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08190" y="1343660"/>
          <a:ext cx="355663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r:id="rId3" imgW="1422400" imgH="647700" progId="Equation.KSEE3">
                  <p:embed/>
                </p:oleObj>
              </mc:Choice>
              <mc:Fallback>
                <p:oleObj r:id="rId3" imgW="1422400" imgH="6477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8190" y="1343660"/>
                        <a:ext cx="3556635" cy="161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452"/>
          <p:cNvGraphicFramePr>
            <a:graphicFrameLocks noChangeAspect="1"/>
          </p:cNvGraphicFramePr>
          <p:nvPr/>
        </p:nvGraphicFramePr>
        <p:xfrm>
          <a:off x="1149668" y="2662555"/>
          <a:ext cx="1620520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r:id="rId5" imgW="800100" imgH="254000" progId="Equation.KSEE3">
                  <p:embed/>
                </p:oleObj>
              </mc:Choice>
              <mc:Fallback>
                <p:oleObj r:id="rId5" imgW="800100" imgH="254000" progId="Equation.KSEE3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9668" y="2662555"/>
                        <a:ext cx="1620520" cy="513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847455" y="3281680"/>
          <a:ext cx="165036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r:id="rId7" imgW="762000" imgH="405765" progId="Equation.KSEE3">
                  <p:embed/>
                </p:oleObj>
              </mc:Choice>
              <mc:Fallback>
                <p:oleObj r:id="rId7" imgW="762000" imgH="405765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47455" y="3281680"/>
                        <a:ext cx="1650365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49985" y="4394200"/>
          <a:ext cx="202057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r:id="rId9" imgW="774065" imgH="254000" progId="Equation.KSEE3">
                  <p:embed/>
                </p:oleObj>
              </mc:Choice>
              <mc:Fallback>
                <p:oleObj r:id="rId9" imgW="774065" imgH="2540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9985" y="4394200"/>
                        <a:ext cx="202057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93173" y="153035"/>
          <a:ext cx="171831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r:id="rId11" imgW="787400" imgH="254000" progId="Equation.KSEE3">
                  <p:embed/>
                </p:oleObj>
              </mc:Choice>
              <mc:Fallback>
                <p:oleObj r:id="rId11" imgW="787400" imgH="2540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93173" y="153035"/>
                        <a:ext cx="1718310" cy="5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50385" y="663893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r:id="rId13" imgW="177165" imgH="165100" progId="Equation.KSEE3">
                  <p:embed/>
                </p:oleObj>
              </mc:Choice>
              <mc:Fallback>
                <p:oleObj r:id="rId13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50385" y="663893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60795" y="249238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r:id="rId15" imgW="177165" imgH="165100" progId="Equation.KSEE3">
                  <p:embed/>
                </p:oleObj>
              </mc:Choice>
              <mc:Fallback>
                <p:oleObj r:id="rId15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60795" y="249238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38973" y="1892300"/>
          <a:ext cx="171831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r:id="rId16" imgW="787400" imgH="254000" progId="Equation.KSEE3">
                  <p:embed/>
                </p:oleObj>
              </mc:Choice>
              <mc:Fallback>
                <p:oleObj r:id="rId16" imgW="787400" imgH="2540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38973" y="1892300"/>
                        <a:ext cx="1718310" cy="5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2452"/>
          <p:cNvGraphicFramePr>
            <a:graphicFrameLocks noChangeAspect="1"/>
          </p:cNvGraphicFramePr>
          <p:nvPr/>
        </p:nvGraphicFramePr>
        <p:xfrm>
          <a:off x="4623435" y="2449195"/>
          <a:ext cx="2955925" cy="81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r:id="rId17" imgW="1459865" imgH="405765" progId="Equation.KSEE3">
                  <p:embed/>
                </p:oleObj>
              </mc:Choice>
              <mc:Fallback>
                <p:oleObj r:id="rId17" imgW="1459865" imgH="405765" progId="Equation.KSEE3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23435" y="2449195"/>
                        <a:ext cx="2955925" cy="819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-2147482452"/>
          <p:cNvGraphicFramePr>
            <a:graphicFrameLocks noChangeAspect="1"/>
          </p:cNvGraphicFramePr>
          <p:nvPr/>
        </p:nvGraphicFramePr>
        <p:xfrm>
          <a:off x="2770505" y="2514600"/>
          <a:ext cx="1877695" cy="70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r:id="rId19" imgW="876300" imgH="330200" progId="Equation.KSEE3">
                  <p:embed/>
                </p:oleObj>
              </mc:Choice>
              <mc:Fallback>
                <p:oleObj r:id="rId19" imgW="876300" imgH="330200" progId="Equation.KSEE3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70505" y="2514600"/>
                        <a:ext cx="1877695" cy="706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24543" y="3520123"/>
          <a:ext cx="332740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r:id="rId21" imgW="152400" imgH="165100" progId="Equation.KSEE3">
                  <p:embed/>
                </p:oleObj>
              </mc:Choice>
              <mc:Fallback>
                <p:oleObj r:id="rId21" imgW="152400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24543" y="3520123"/>
                        <a:ext cx="332740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70238" y="4239260"/>
          <a:ext cx="3852545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r:id="rId23" imgW="1816100" imgH="405765" progId="Equation.KSEE3">
                  <p:embed/>
                </p:oleObj>
              </mc:Choice>
              <mc:Fallback>
                <p:oleObj r:id="rId23" imgW="1816100" imgH="405765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70238" y="4239260"/>
                        <a:ext cx="3852545" cy="71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23100" y="4194810"/>
          <a:ext cx="754380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r:id="rId25" imgW="355600" imgH="405765" progId="Equation.KSEE3">
                  <p:embed/>
                </p:oleObj>
              </mc:Choice>
              <mc:Fallback>
                <p:oleObj r:id="rId25" imgW="355600" imgH="405765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023100" y="4194810"/>
                        <a:ext cx="754380" cy="71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66750" y="67945"/>
            <a:ext cx="50800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二．</a:t>
            </a:r>
            <a:r>
              <a:rPr lang="zh-CN" altLang="en-US" sz="2800" b="1" u="none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指数分布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4185" y="607695"/>
            <a:ext cx="10153650" cy="1383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800" b="1" u="none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800" b="1" u="none"/>
              <a:t>设随机变量</a:t>
            </a:r>
            <a:r>
              <a:rPr lang="en-US" sz="2800" b="1" u="none"/>
              <a:t>     </a:t>
            </a:r>
            <a:r>
              <a:rPr sz="2800" b="1" u="none"/>
              <a:t>的密度函数为</a:t>
            </a:r>
            <a:r>
              <a:rPr lang="zh-CN" sz="2800" b="1" u="none"/>
              <a:t>：</a:t>
            </a:r>
            <a:r>
              <a:rPr sz="2800" b="1" u="none"/>
              <a:t>                                   </a:t>
            </a:r>
          </a:p>
          <a:p>
            <a:pPr marL="0" indent="0" algn="l"/>
            <a:r>
              <a:rPr sz="2800" b="1" u="none"/>
              <a:t> 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则称随机变量</a:t>
            </a:r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服从参数为</a:t>
            </a:r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的指数分布，</a:t>
            </a:r>
          </a:p>
          <a:p>
            <a:pPr marL="0" indent="0" algn="l"/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记为        ，其中  是常数</a:t>
            </a:r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en-US" sz="2800" b="1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715" y="2124710"/>
            <a:ext cx="295084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其分布函数为：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4030" y="5025390"/>
            <a:ext cx="11204575" cy="9531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2400" b="1" u="none"/>
              <a:t>      </a:t>
            </a:r>
            <a:r>
              <a:rPr sz="2800" b="1" u="none">
                <a:solidFill>
                  <a:srgbClr val="FF0000"/>
                </a:solidFill>
              </a:rPr>
              <a:t>注：指数分布通常用来描述各种寿命的分布。如：电子元件寿命，动物的寿命分布</a:t>
            </a:r>
          </a:p>
        </p:txBody>
      </p:sp>
      <p:graphicFrame>
        <p:nvGraphicFramePr>
          <p:cNvPr id="2" name="对象 -2147482574"/>
          <p:cNvGraphicFramePr>
            <a:graphicFrameLocks noChangeAspect="1"/>
          </p:cNvGraphicFramePr>
          <p:nvPr/>
        </p:nvGraphicFramePr>
        <p:xfrm>
          <a:off x="7392670" y="304165"/>
          <a:ext cx="2887980" cy="117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r:id="rId3" imgW="1371600" imgH="558800" progId="Equation.KSEE3">
                  <p:embed/>
                </p:oleObj>
              </mc:Choice>
              <mc:Fallback>
                <p:oleObj r:id="rId3" imgW="1371600" imgH="558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2670" y="304165"/>
                        <a:ext cx="2887980" cy="1177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18260" y="1518920"/>
          <a:ext cx="144335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r:id="rId5" imgW="622300" imgH="203200" progId="Equation.KSEE3">
                  <p:embed/>
                </p:oleObj>
              </mc:Choice>
              <mc:Fallback>
                <p:oleObj r:id="rId5" imgW="6223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8260" y="1518920"/>
                        <a:ext cx="1443355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571"/>
          <p:cNvGraphicFramePr>
            <a:graphicFrameLocks noChangeAspect="1"/>
          </p:cNvGraphicFramePr>
          <p:nvPr/>
        </p:nvGraphicFramePr>
        <p:xfrm>
          <a:off x="5010150" y="1102995"/>
          <a:ext cx="32448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r:id="rId7" imgW="139700" imgH="177165" progId="Equation.KSEE3">
                  <p:embed/>
                </p:oleObj>
              </mc:Choice>
              <mc:Fallback>
                <p:oleObj r:id="rId7" imgW="139700" imgH="17716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10150" y="1102995"/>
                        <a:ext cx="324485" cy="378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570"/>
          <p:cNvGraphicFramePr>
            <a:graphicFrameLocks noChangeAspect="1"/>
          </p:cNvGraphicFramePr>
          <p:nvPr/>
        </p:nvGraphicFramePr>
        <p:xfrm>
          <a:off x="911860" y="2780665"/>
          <a:ext cx="2936875" cy="63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r:id="rId9" imgW="1181100" imgH="254000" progId="Equation.KSEE3">
                  <p:embed/>
                </p:oleObj>
              </mc:Choice>
              <mc:Fallback>
                <p:oleObj r:id="rId9" imgW="1181100" imgH="2540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1860" y="2780665"/>
                        <a:ext cx="2936875" cy="632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-2147482569"/>
          <p:cNvGraphicFramePr>
            <a:graphicFrameLocks noChangeAspect="1"/>
          </p:cNvGraphicFramePr>
          <p:nvPr/>
        </p:nvGraphicFramePr>
        <p:xfrm>
          <a:off x="668655" y="4054475"/>
          <a:ext cx="3049905" cy="74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r:id="rId11" imgW="1346200" imgH="330200" progId="Equation.KSEE3">
                  <p:embed/>
                </p:oleObj>
              </mc:Choice>
              <mc:Fallback>
                <p:oleObj r:id="rId11" imgW="1346200" imgH="3302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8655" y="4054475"/>
                        <a:ext cx="3049905" cy="748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-2147482568"/>
          <p:cNvGraphicFramePr>
            <a:graphicFrameLocks noChangeAspect="1"/>
          </p:cNvGraphicFramePr>
          <p:nvPr/>
        </p:nvGraphicFramePr>
        <p:xfrm>
          <a:off x="5391785" y="4060825"/>
          <a:ext cx="2805430" cy="73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r:id="rId13" imgW="1320165" imgH="330200" progId="Equation.KSEE3">
                  <p:embed/>
                </p:oleObj>
              </mc:Choice>
              <mc:Fallback>
                <p:oleObj r:id="rId13" imgW="1320165" imgH="3302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91785" y="4060825"/>
                        <a:ext cx="2805430" cy="734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97215" y="3985895"/>
          <a:ext cx="292735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r:id="rId15" imgW="1193800" imgH="279400" progId="Equation.KSEE3">
                  <p:embed/>
                </p:oleObj>
              </mc:Choice>
              <mc:Fallback>
                <p:oleObj r:id="rId15" imgW="1193800" imgH="2794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97215" y="3985895"/>
                        <a:ext cx="2927350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-2147482566"/>
          <p:cNvGraphicFramePr>
            <a:graphicFrameLocks noChangeAspect="1"/>
          </p:cNvGraphicFramePr>
          <p:nvPr/>
        </p:nvGraphicFramePr>
        <p:xfrm>
          <a:off x="6539865" y="2377440"/>
          <a:ext cx="254254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r:id="rId17" imgW="1117600" imgH="622300" progId="Equation.KSEE3">
                  <p:embed/>
                </p:oleObj>
              </mc:Choice>
              <mc:Fallback>
                <p:oleObj r:id="rId17" imgW="1117600" imgH="622300" progId="Equation.KSEE3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39865" y="2377440"/>
                        <a:ext cx="2542540" cy="1416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82405" y="1555115"/>
            <a:ext cx="2839085" cy="2276475"/>
          </a:xfrm>
          <a:prstGeom prst="rect">
            <a:avLst/>
          </a:prstGeom>
        </p:spPr>
      </p:pic>
      <p:graphicFrame>
        <p:nvGraphicFramePr>
          <p:cNvPr id="26" name="对象 -2147482571"/>
          <p:cNvGraphicFramePr>
            <a:graphicFrameLocks noChangeAspect="1"/>
          </p:cNvGraphicFramePr>
          <p:nvPr/>
        </p:nvGraphicFramePr>
        <p:xfrm>
          <a:off x="3848735" y="1473835"/>
          <a:ext cx="363220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r:id="rId20" imgW="139700" imgH="177165" progId="Equation.KSEE3">
                  <p:embed/>
                </p:oleObj>
              </mc:Choice>
              <mc:Fallback>
                <p:oleObj r:id="rId20" imgW="139700" imgH="17716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48735" y="1473835"/>
                        <a:ext cx="363220" cy="423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23435" y="712153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r:id="rId21" imgW="177165" imgH="165100" progId="Equation.KSEE3">
                  <p:embed/>
                </p:oleObj>
              </mc:Choice>
              <mc:Fallback>
                <p:oleObj r:id="rId21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23435" y="712153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61615" y="1102678"/>
          <a:ext cx="3867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r:id="rId23" imgW="177165" imgH="165100" progId="Equation.KSEE3">
                  <p:embed/>
                </p:oleObj>
              </mc:Choice>
              <mc:Fallback>
                <p:oleObj r:id="rId23" imgW="177165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61615" y="1102678"/>
                        <a:ext cx="3867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-2147482570"/>
          <p:cNvGraphicFramePr>
            <a:graphicFrameLocks noChangeAspect="1"/>
          </p:cNvGraphicFramePr>
          <p:nvPr/>
        </p:nvGraphicFramePr>
        <p:xfrm>
          <a:off x="3718560" y="2339975"/>
          <a:ext cx="2924175" cy="149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r:id="rId24" imgW="1320165" imgH="673100" progId="Equation.KSEE3">
                  <p:embed/>
                </p:oleObj>
              </mc:Choice>
              <mc:Fallback>
                <p:oleObj r:id="rId24" imgW="1320165" imgH="6731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718560" y="2339975"/>
                        <a:ext cx="2924175" cy="1491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-2147482568"/>
          <p:cNvGraphicFramePr>
            <a:graphicFrameLocks noChangeAspect="1"/>
          </p:cNvGraphicFramePr>
          <p:nvPr/>
        </p:nvGraphicFramePr>
        <p:xfrm>
          <a:off x="3718243" y="4060825"/>
          <a:ext cx="1673225" cy="73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r:id="rId26" imgW="787400" imgH="330200" progId="Equation.KSEE3">
                  <p:embed/>
                </p:oleObj>
              </mc:Choice>
              <mc:Fallback>
                <p:oleObj r:id="rId26" imgW="787400" imgH="3302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718243" y="4060825"/>
                        <a:ext cx="1673225" cy="734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14,&quot;width&quot;:495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72,&quot;width&quot;:539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794</Words>
  <Application>Microsoft Office PowerPoint</Application>
  <PresentationFormat>宽屏</PresentationFormat>
  <Paragraphs>102</Paragraphs>
  <Slides>17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方正姚体</vt:lpstr>
      <vt:lpstr>宋体</vt:lpstr>
      <vt:lpstr>Arial</vt:lpstr>
      <vt:lpstr>Calibri</vt:lpstr>
      <vt:lpstr>Calibri Light</vt:lpstr>
      <vt:lpstr>Trebuchet MS</vt:lpstr>
      <vt:lpstr>Office 主题</vt:lpstr>
      <vt:lpstr>Equation.KSEE3</vt:lpstr>
      <vt:lpstr>Equation</vt:lpstr>
      <vt:lpstr>MathType 7.0 Equation</vt:lpstr>
      <vt:lpstr>概率统计  一维连续随机变量及其分布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SWPU</cp:lastModifiedBy>
  <cp:revision>79</cp:revision>
  <dcterms:created xsi:type="dcterms:W3CDTF">2016-02-20T01:06:00Z</dcterms:created>
  <dcterms:modified xsi:type="dcterms:W3CDTF">2023-03-06T03:14:42Z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32C9032DDB114858BA759848DE91F8A5</vt:lpwstr>
  </property>
</Properties>
</file>