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83" r:id="rId4"/>
    <p:sldId id="275" r:id="rId5"/>
    <p:sldId id="285" r:id="rId6"/>
    <p:sldId id="284" r:id="rId7"/>
    <p:sldId id="286" r:id="rId8"/>
    <p:sldId id="276" r:id="rId9"/>
    <p:sldId id="277" r:id="rId10"/>
    <p:sldId id="294" r:id="rId11"/>
    <p:sldId id="278" r:id="rId12"/>
    <p:sldId id="280" r:id="rId13"/>
    <p:sldId id="295" r:id="rId14"/>
    <p:sldId id="281" r:id="rId15"/>
    <p:sldId id="296" r:id="rId16"/>
    <p:sldId id="282" r:id="rId17"/>
    <p:sldId id="297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49" autoAdjust="0"/>
  </p:normalViewPr>
  <p:slideViewPr>
    <p:cSldViewPr>
      <p:cViewPr varScale="1">
        <p:scale>
          <a:sx n="66" d="100"/>
          <a:sy n="66" d="100"/>
        </p:scale>
        <p:origin x="1312" y="52"/>
      </p:cViewPr>
      <p:guideLst>
        <p:guide orient="horz" pos="21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5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12" Type="http://schemas.openxmlformats.org/officeDocument/2006/relationships/image" Target="../media/image104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11" Type="http://schemas.openxmlformats.org/officeDocument/2006/relationships/image" Target="../media/image103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Relationship Id="rId14" Type="http://schemas.openxmlformats.org/officeDocument/2006/relationships/image" Target="../media/image10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1.wmf"/><Relationship Id="rId10" Type="http://schemas.openxmlformats.org/officeDocument/2006/relationships/image" Target="../media/image11.wmf"/><Relationship Id="rId4" Type="http://schemas.openxmlformats.org/officeDocument/2006/relationships/image" Target="../media/image2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7.wmf"/><Relationship Id="rId7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.wmf"/><Relationship Id="rId11" Type="http://schemas.openxmlformats.org/officeDocument/2006/relationships/image" Target="../media/image24.wmf"/><Relationship Id="rId5" Type="http://schemas.openxmlformats.org/officeDocument/2006/relationships/image" Target="../media/image19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8.wmf"/><Relationship Id="rId18" Type="http://schemas.openxmlformats.org/officeDocument/2006/relationships/image" Target="../media/image63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7.wmf"/><Relationship Id="rId17" Type="http://schemas.openxmlformats.org/officeDocument/2006/relationships/image" Target="../media/image62.wmf"/><Relationship Id="rId2" Type="http://schemas.openxmlformats.org/officeDocument/2006/relationships/image" Target="../media/image48.wmf"/><Relationship Id="rId16" Type="http://schemas.openxmlformats.org/officeDocument/2006/relationships/image" Target="../media/image61.wmf"/><Relationship Id="rId20" Type="http://schemas.openxmlformats.org/officeDocument/2006/relationships/image" Target="../media/image65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6.wmf"/><Relationship Id="rId5" Type="http://schemas.openxmlformats.org/officeDocument/2006/relationships/image" Target="../media/image51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19" Type="http://schemas.openxmlformats.org/officeDocument/2006/relationships/image" Target="../media/image64.wmf"/><Relationship Id="rId4" Type="http://schemas.openxmlformats.org/officeDocument/2006/relationships/image" Target="../media/image50.wmf"/><Relationship Id="rId9" Type="http://schemas.openxmlformats.org/officeDocument/2006/relationships/image" Target="../media/image45.wmf"/><Relationship Id="rId14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5" Type="http://schemas.openxmlformats.org/officeDocument/2006/relationships/image" Target="../media/image82.wmf"/><Relationship Id="rId10" Type="http://schemas.openxmlformats.org/officeDocument/2006/relationships/image" Target="../media/image87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67D4-2362-4772-8974-083076A13701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56-56DB-4E9C-ABAC-36AF0987C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73.wmf"/><Relationship Id="rId3" Type="http://schemas.openxmlformats.org/officeDocument/2006/relationships/image" Target="../media/image74.pn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72.wmf"/><Relationship Id="rId5" Type="http://schemas.openxmlformats.org/officeDocument/2006/relationships/image" Target="../media/image76.png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75.png"/><Relationship Id="rId9" Type="http://schemas.openxmlformats.org/officeDocument/2006/relationships/image" Target="../media/image71.wmf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85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83.wmf"/><Relationship Id="rId22" Type="http://schemas.openxmlformats.org/officeDocument/2006/relationships/image" Target="../media/image8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0.wmf"/><Relationship Id="rId26" Type="http://schemas.openxmlformats.org/officeDocument/2006/relationships/image" Target="../media/image104.w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3.wmf"/><Relationship Id="rId32" Type="http://schemas.openxmlformats.org/officeDocument/2006/relationships/oleObject" Target="../embeddings/oleObject120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05.wmf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13.bin"/><Relationship Id="rId31" Type="http://schemas.openxmlformats.org/officeDocument/2006/relationships/image" Target="../media/image10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Relationship Id="rId27" Type="http://schemas.openxmlformats.org/officeDocument/2006/relationships/oleObject" Target="../embeddings/oleObject117.bin"/><Relationship Id="rId30" Type="http://schemas.openxmlformats.org/officeDocument/2006/relationships/oleObject" Target="../embeddings/oleObject1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29" Type="http://schemas.openxmlformats.org/officeDocument/2006/relationships/image" Target="../media/image11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oleObject" Target="../embeddings/oleObject134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1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" Type="http://schemas.openxmlformats.org/officeDocument/2006/relationships/oleObject" Target="../embeddings/oleObject135.bin"/><Relationship Id="rId21" Type="http://schemas.openxmlformats.org/officeDocument/2006/relationships/oleObject" Target="../embeddings/oleObject144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32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2.wmf"/><Relationship Id="rId26" Type="http://schemas.openxmlformats.org/officeDocument/2006/relationships/image" Target="../media/image156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55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57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Relationship Id="rId27" Type="http://schemas.openxmlformats.org/officeDocument/2006/relationships/oleObject" Target="../embeddings/oleObject17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2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14.png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.wmf"/><Relationship Id="rId23" Type="http://schemas.openxmlformats.org/officeDocument/2006/relationships/image" Target="../media/image10.wmf"/><Relationship Id="rId10" Type="http://schemas.openxmlformats.org/officeDocument/2006/relationships/image" Target="../media/image6.wmf"/><Relationship Id="rId19" Type="http://schemas.openxmlformats.org/officeDocument/2006/relationships/image" Target="../media/image8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1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7" Type="http://schemas.openxmlformats.org/officeDocument/2006/relationships/image" Target="../media/image1.wmf"/><Relationship Id="rId25" Type="http://schemas.openxmlformats.org/officeDocument/2006/relationships/image" Target="../media/image2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3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5.png"/><Relationship Id="rId23" Type="http://schemas.openxmlformats.org/officeDocument/2006/relationships/image" Target="../media/image22.wmf"/><Relationship Id="rId10" Type="http://schemas.openxmlformats.org/officeDocument/2006/relationships/image" Target="../media/image17.wmf"/><Relationship Id="rId19" Type="http://schemas.openxmlformats.org/officeDocument/2006/relationships/image" Target="../media/image20.wmf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1.bin"/><Relationship Id="rId3" Type="http://schemas.openxmlformats.org/officeDocument/2006/relationships/tags" Target="../tags/tag2.xml"/><Relationship Id="rId21" Type="http://schemas.openxmlformats.org/officeDocument/2006/relationships/image" Target="../media/image30.wmf"/><Relationship Id="rId7" Type="http://schemas.openxmlformats.org/officeDocument/2006/relationships/image" Target="../media/image26.wmf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" Type="http://schemas.openxmlformats.org/officeDocument/2006/relationships/tags" Target="../tags/tag1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7.bin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4.png"/><Relationship Id="rId23" Type="http://schemas.openxmlformats.org/officeDocument/2006/relationships/image" Target="../media/image31.wmf"/><Relationship Id="rId10" Type="http://schemas.openxmlformats.org/officeDocument/2006/relationships/image" Target="../media/image13.png"/><Relationship Id="rId19" Type="http://schemas.openxmlformats.org/officeDocument/2006/relationships/image" Target="../media/image29.wmf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7.wmf"/><Relationship Id="rId14" Type="http://schemas.openxmlformats.org/officeDocument/2006/relationships/image" Target="../media/image25.png"/><Relationship Id="rId22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26" Type="http://schemas.openxmlformats.org/officeDocument/2006/relationships/oleObject" Target="../embeddings/oleObject46.bin"/><Relationship Id="rId39" Type="http://schemas.openxmlformats.org/officeDocument/2006/relationships/oleObject" Target="../embeddings/oleObject54.bin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50.bin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35.bin"/><Relationship Id="rId2" Type="http://schemas.openxmlformats.org/officeDocument/2006/relationships/tags" Target="../tags/tag3.xml"/><Relationship Id="rId16" Type="http://schemas.openxmlformats.org/officeDocument/2006/relationships/image" Target="../media/image36.wmf"/><Relationship Id="rId20" Type="http://schemas.openxmlformats.org/officeDocument/2006/relationships/oleObject" Target="../embeddings/oleObject43.bin"/><Relationship Id="rId29" Type="http://schemas.openxmlformats.org/officeDocument/2006/relationships/image" Target="../media/image42.wmf"/><Relationship Id="rId41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49.bin"/><Relationship Id="rId37" Type="http://schemas.openxmlformats.org/officeDocument/2006/relationships/oleObject" Target="../embeddings/oleObject52.bin"/><Relationship Id="rId40" Type="http://schemas.openxmlformats.org/officeDocument/2006/relationships/oleObject" Target="../embeddings/oleObject5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1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42.bin"/><Relationship Id="rId31" Type="http://schemas.openxmlformats.org/officeDocument/2006/relationships/image" Target="../media/image43.wmf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5.wmf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8.bin"/><Relationship Id="rId35" Type="http://schemas.openxmlformats.org/officeDocument/2006/relationships/image" Target="../media/image45.wmf"/><Relationship Id="rId8" Type="http://schemas.openxmlformats.org/officeDocument/2006/relationships/image" Target="../media/image33.wmf"/><Relationship Id="rId3" Type="http://schemas.openxmlformats.org/officeDocument/2006/relationships/slideLayout" Target="../slideLayouts/slideLayout6.xml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5" Type="http://schemas.openxmlformats.org/officeDocument/2006/relationships/image" Target="../media/image40.wmf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5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5.bin"/><Relationship Id="rId26" Type="http://schemas.openxmlformats.org/officeDocument/2006/relationships/image" Target="../media/image45.wmf"/><Relationship Id="rId39" Type="http://schemas.openxmlformats.org/officeDocument/2006/relationships/oleObject" Target="../embeddings/oleObject78.bin"/><Relationship Id="rId21" Type="http://schemas.openxmlformats.org/officeDocument/2006/relationships/oleObject" Target="../embeddings/oleObject67.bin"/><Relationship Id="rId34" Type="http://schemas.openxmlformats.org/officeDocument/2006/relationships/oleObject" Target="../embeddings/oleObject75.bin"/><Relationship Id="rId42" Type="http://schemas.openxmlformats.org/officeDocument/2006/relationships/image" Target="../media/image60.wmf"/><Relationship Id="rId47" Type="http://schemas.openxmlformats.org/officeDocument/2006/relationships/image" Target="../media/image62.wmf"/><Relationship Id="rId50" Type="http://schemas.openxmlformats.org/officeDocument/2006/relationships/oleObject" Target="../embeddings/oleObject84.bin"/><Relationship Id="rId7" Type="http://schemas.openxmlformats.org/officeDocument/2006/relationships/oleObject" Target="../embeddings/oleObject58.bin"/><Relationship Id="rId2" Type="http://schemas.openxmlformats.org/officeDocument/2006/relationships/tags" Target="../tags/tag4.xml"/><Relationship Id="rId16" Type="http://schemas.openxmlformats.org/officeDocument/2006/relationships/oleObject" Target="../embeddings/oleObject63.bin"/><Relationship Id="rId29" Type="http://schemas.openxmlformats.org/officeDocument/2006/relationships/oleObject" Target="../embeddings/oleObject71.bin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54.wmf"/><Relationship Id="rId32" Type="http://schemas.openxmlformats.org/officeDocument/2006/relationships/oleObject" Target="../embeddings/oleObject73.bin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59.wmf"/><Relationship Id="rId45" Type="http://schemas.openxmlformats.org/officeDocument/2006/relationships/oleObject" Target="../embeddings/oleObject81.bin"/><Relationship Id="rId53" Type="http://schemas.openxmlformats.org/officeDocument/2006/relationships/image" Target="../media/image65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4" Type="http://schemas.openxmlformats.org/officeDocument/2006/relationships/image" Target="../media/image61.wmf"/><Relationship Id="rId52" Type="http://schemas.openxmlformats.org/officeDocument/2006/relationships/oleObject" Target="../embeddings/oleObject85.bin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2.bin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76.bin"/><Relationship Id="rId43" Type="http://schemas.openxmlformats.org/officeDocument/2006/relationships/oleObject" Target="../embeddings/oleObject80.bin"/><Relationship Id="rId48" Type="http://schemas.openxmlformats.org/officeDocument/2006/relationships/oleObject" Target="../embeddings/oleObject83.bin"/><Relationship Id="rId8" Type="http://schemas.openxmlformats.org/officeDocument/2006/relationships/image" Target="../media/image48.wmf"/><Relationship Id="rId51" Type="http://schemas.openxmlformats.org/officeDocument/2006/relationships/image" Target="../media/image64.wmf"/><Relationship Id="rId3" Type="http://schemas.openxmlformats.org/officeDocument/2006/relationships/slideLayout" Target="../slideLayouts/slideLayout6.xml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9.bin"/><Relationship Id="rId33" Type="http://schemas.openxmlformats.org/officeDocument/2006/relationships/oleObject" Target="../embeddings/oleObject74.bin"/><Relationship Id="rId38" Type="http://schemas.openxmlformats.org/officeDocument/2006/relationships/image" Target="../media/image58.wmf"/><Relationship Id="rId46" Type="http://schemas.openxmlformats.org/officeDocument/2006/relationships/oleObject" Target="../embeddings/oleObject82.bin"/><Relationship Id="rId20" Type="http://schemas.openxmlformats.org/officeDocument/2006/relationships/image" Target="../media/image52.wmf"/><Relationship Id="rId41" Type="http://schemas.openxmlformats.org/officeDocument/2006/relationships/oleObject" Target="../embeddings/oleObject7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wmf"/><Relationship Id="rId15" Type="http://schemas.openxmlformats.org/officeDocument/2006/relationships/image" Target="../media/image51.wmf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55.wmf"/><Relationship Id="rId36" Type="http://schemas.openxmlformats.org/officeDocument/2006/relationships/image" Target="../media/image57.wmf"/><Relationship Id="rId49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01608" cy="6048672"/>
          </a:xfrm>
        </p:spPr>
        <p:txBody>
          <a:bodyPr/>
          <a:lstStyle/>
          <a:p>
            <a:r>
              <a:rPr lang="zh-CN" altLang="zh-CN" sz="6000" dirty="0"/>
              <a:t>概率统计</a:t>
            </a:r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3600" b="1" dirty="0" smtClean="0"/>
              <a:t>随机变量函数的分布（离散一维连续</a:t>
            </a:r>
            <a:r>
              <a:rPr lang="zh-CN" altLang="en-US" sz="3600" dirty="0" smtClean="0"/>
              <a:t>）</a:t>
            </a:r>
            <a:br>
              <a:rPr lang="zh-CN" altLang="en-US" sz="3600" dirty="0" smtClean="0"/>
            </a:br>
            <a:r>
              <a:rPr lang="zh-CN" altLang="en-US" sz="4000" dirty="0" smtClean="0"/>
              <a:t/>
            </a:r>
            <a:br>
              <a:rPr lang="zh-CN" altLang="en-US" sz="4000" dirty="0" smtClean="0"/>
            </a:br>
            <a:r>
              <a:rPr lang="zh-CN" altLang="en-US" sz="2400" dirty="0" smtClean="0"/>
              <a:t>西南石油大学理学院蒋尚武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107315" y="188595"/>
            <a:ext cx="8731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     </a:t>
            </a:r>
            <a:r>
              <a:rPr lang="zh-CN" altLang="en-US" sz="2800" b="1"/>
              <a:t>例</a:t>
            </a:r>
            <a:r>
              <a:rPr lang="en-US" altLang="zh-CN" sz="2800" b="1"/>
              <a:t>3   </a:t>
            </a:r>
            <a:r>
              <a:rPr lang="zh-CN" altLang="en-US" sz="2800" b="1"/>
              <a:t>设</a:t>
            </a:r>
            <a:r>
              <a:rPr lang="en-US" altLang="zh-CN" sz="2800" b="1"/>
              <a:t>X,Y</a:t>
            </a:r>
            <a:r>
              <a:rPr lang="zh-CN" altLang="en-US" sz="2800" b="1"/>
              <a:t>是两个独立的随机变量，其分布律分别是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783590"/>
            <a:ext cx="2283460" cy="93154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721995"/>
            <a:ext cx="2272030" cy="95504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187450" y="1844675"/>
            <a:ext cx="3545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求：</a:t>
            </a:r>
            <a:r>
              <a:rPr lang="en-US" altLang="zh-CN" sz="2800" b="1"/>
              <a:t>Z=XY</a:t>
            </a:r>
            <a:r>
              <a:rPr lang="zh-CN" altLang="en-US" sz="2800" b="1"/>
              <a:t>的概率分布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41985" y="2366645"/>
            <a:ext cx="8197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解，给出边缘分布，由独立性可知</a:t>
            </a:r>
            <a:r>
              <a:rPr lang="en-US" altLang="zh-CN" sz="2800" b="1"/>
              <a:t>X</a:t>
            </a:r>
            <a:r>
              <a:rPr lang="zh-CN" altLang="en-US" sz="2800" b="1"/>
              <a:t>，</a:t>
            </a:r>
            <a:r>
              <a:rPr lang="en-US" altLang="zh-CN" sz="2800" b="1"/>
              <a:t>Y</a:t>
            </a:r>
            <a:r>
              <a:rPr lang="zh-CN" altLang="en-US" sz="2800" b="1"/>
              <a:t>的联合分布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55" y="3068955"/>
            <a:ext cx="3141345" cy="2012950"/>
          </a:xfrm>
          <a:prstGeom prst="rect">
            <a:avLst/>
          </a:prstGeom>
        </p:spPr>
      </p:pic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89430" y="3573145"/>
          <a:ext cx="509270" cy="29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r:id="rId6" imgW="304800" imgH="177165" progId="Equation.KSEE3">
                  <p:embed/>
                </p:oleObj>
              </mc:Choice>
              <mc:Fallback>
                <p:oleObj r:id="rId6" imgW="304800" imgH="177165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9430" y="3573145"/>
                        <a:ext cx="509270" cy="296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22220" y="4110355"/>
          <a:ext cx="49657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r:id="rId8" imgW="304800" imgH="177165" progId="Equation.KSEE3">
                  <p:embed/>
                </p:oleObj>
              </mc:Choice>
              <mc:Fallback>
                <p:oleObj r:id="rId8" imgW="304800" imgH="177165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2220" y="4110355"/>
                        <a:ext cx="49657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6570" y="4110355"/>
          <a:ext cx="55054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r:id="rId10" imgW="316865" imgH="177165" progId="Equation.KSEE3">
                  <p:embed/>
                </p:oleObj>
              </mc:Choice>
              <mc:Fallback>
                <p:oleObj r:id="rId10" imgW="316865" imgH="177165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6570" y="4110355"/>
                        <a:ext cx="55054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17775" y="3562350"/>
          <a:ext cx="51943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r:id="rId12" imgW="316865" imgH="177165" progId="Equation.KSEE3">
                  <p:embed/>
                </p:oleObj>
              </mc:Choice>
              <mc:Fallback>
                <p:oleObj r:id="rId12" imgW="316865" imgH="177165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17775" y="3562350"/>
                        <a:ext cx="51943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51910" y="3446780"/>
            <a:ext cx="5181600" cy="1532255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4932045" y="2924810"/>
            <a:ext cx="2173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Z</a:t>
            </a:r>
            <a:r>
              <a:rPr lang="zh-CN" altLang="en-US" sz="2800" b="1"/>
              <a:t>的分布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2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7185" y="188595"/>
            <a:ext cx="8555355" cy="136779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23850" y="4185285"/>
            <a:ext cx="8640445" cy="2437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0840" y="4584700"/>
            <a:ext cx="84874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（１）若Ｘ，Ｙ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相互独立</a:t>
            </a:r>
            <a:r>
              <a:rPr lang="zh-CN" altLang="en-US" sz="2800" b="1">
                <a:sym typeface="+mn-ea"/>
              </a:rPr>
              <a:t>，且</a:t>
            </a:r>
            <a:r>
              <a:rPr lang="en-US" altLang="zh-CN" sz="2800" b="1">
                <a:sym typeface="+mn-ea"/>
              </a:rPr>
              <a:t>       </a:t>
            </a:r>
            <a:r>
              <a:rPr lang="zh-CN" altLang="en-US" sz="2800" b="1">
                <a:sym typeface="+mn-ea"/>
              </a:rPr>
              <a:t>　　　</a:t>
            </a:r>
            <a:r>
              <a:rPr lang="zh-CN" altLang="en-US" b="1">
                <a:sym typeface="+mn-ea"/>
              </a:rPr>
              <a:t>　　　　　　，</a:t>
            </a:r>
            <a:r>
              <a:rPr lang="zh-CN" altLang="en-US" sz="2800" b="1">
                <a:sym typeface="+mn-ea"/>
              </a:rPr>
              <a:t>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060" y="114300"/>
            <a:ext cx="609473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　　</a:t>
            </a:r>
            <a:r>
              <a:rPr lang="zh-CN" altLang="en-US" sz="2800" b="1"/>
              <a:t>例</a:t>
            </a:r>
            <a:r>
              <a:rPr lang="en-US" altLang="zh-CN" sz="2800" b="1"/>
              <a:t>4  </a:t>
            </a:r>
            <a:r>
              <a:rPr lang="zh-CN" altLang="en-US" sz="2800" b="1"/>
              <a:t>设（</a:t>
            </a:r>
            <a:r>
              <a:rPr lang="en-US" altLang="zh-CN" sz="2800" b="1"/>
              <a:t>X,Y)</a:t>
            </a:r>
            <a:r>
              <a:rPr lang="zh-CN" altLang="en-US" sz="2800" b="1">
                <a:solidFill>
                  <a:srgbClr val="FF0000"/>
                </a:solidFill>
              </a:rPr>
              <a:t>相互独立</a:t>
            </a:r>
            <a:r>
              <a:rPr lang="zh-CN" altLang="en-US" sz="2800" b="1"/>
              <a:t>，其分布是：</a:t>
            </a:r>
            <a:endParaRPr lang="zh-CN" altLang="en-US" sz="2400" b="1"/>
          </a:p>
          <a:p>
            <a:endParaRPr lang="zh-CN" altLang="en-US" sz="2400" b="1"/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64995" y="594360"/>
          <a:ext cx="455485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r:id="rId3" imgW="2997200" imgH="304800" progId="Equation.KSEE3">
                  <p:embed/>
                </p:oleObj>
              </mc:Choice>
              <mc:Fallback>
                <p:oleObj r:id="rId3" imgW="2997200" imgH="304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995" y="594360"/>
                        <a:ext cx="4554855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95605" y="1628775"/>
            <a:ext cx="7275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解　显然Ｚ的取值为　　　．对每一个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0515" y="1663065"/>
          <a:ext cx="159385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r:id="rId5" imgW="774065" imgH="203200" progId="Equation.KSEE3">
                  <p:embed/>
                </p:oleObj>
              </mc:Choice>
              <mc:Fallback>
                <p:oleObj r:id="rId5" imgW="774065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60515" y="1663065"/>
                        <a:ext cx="1593850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80155" y="1710690"/>
          <a:ext cx="115189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r:id="rId7" imgW="545465" imgH="203200" progId="Equation.KSEE3">
                  <p:embed/>
                </p:oleObj>
              </mc:Choice>
              <mc:Fallback>
                <p:oleObj r:id="rId7" imgW="545465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80155" y="1710690"/>
                        <a:ext cx="115189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3850" y="2186305"/>
          <a:ext cx="376301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r:id="rId9" imgW="1688465" imgH="254000" progId="Equation.KSEE3">
                  <p:embed/>
                </p:oleObj>
              </mc:Choice>
              <mc:Fallback>
                <p:oleObj r:id="rId9" imgW="1688465" imgH="2540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850" y="2186305"/>
                        <a:ext cx="3763010" cy="56642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86860" y="2042160"/>
          <a:ext cx="4678045" cy="91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r:id="rId11" imgW="2540000" imgH="495300" progId="Equation.KSEE3">
                  <p:embed/>
                </p:oleObj>
              </mc:Choice>
              <mc:Fallback>
                <p:oleObj r:id="rId11" imgW="2540000" imgH="495300" progId="Equation.KSEE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6860" y="2042160"/>
                        <a:ext cx="4678045" cy="91249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3850" y="3068955"/>
          <a:ext cx="309689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r:id="rId13" imgW="1548765" imgH="444500" progId="Equation.KSEE3">
                  <p:embed/>
                </p:oleObj>
              </mc:Choice>
              <mc:Fallback>
                <p:oleObj r:id="rId13" imgW="1548765" imgH="4445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3068955"/>
                        <a:ext cx="3096895" cy="889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0745" y="3068955"/>
          <a:ext cx="388556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r:id="rId15" imgW="1943100" imgH="444500" progId="Equation.KSEE3">
                  <p:embed/>
                </p:oleObj>
              </mc:Choice>
              <mc:Fallback>
                <p:oleObj r:id="rId15" imgW="1943100" imgH="4445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0745" y="3068955"/>
                        <a:ext cx="3885565" cy="889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713855" y="568960"/>
            <a:ext cx="2178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离散卷积公式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0980" y="4135120"/>
            <a:ext cx="7807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　</a:t>
            </a:r>
            <a:r>
              <a:rPr lang="zh-CN" altLang="en-US" sz="2800" b="1"/>
              <a:t>定理（</a:t>
            </a:r>
            <a:r>
              <a:rPr lang="zh-CN" altLang="en-US" sz="2800" b="1">
                <a:solidFill>
                  <a:srgbClr val="FF0000"/>
                </a:solidFill>
              </a:rPr>
              <a:t>二项分布和泊松分布的可加性</a:t>
            </a:r>
            <a:r>
              <a:rPr lang="zh-CN" altLang="en-US" sz="2800" b="1"/>
              <a:t>）</a:t>
            </a:r>
            <a:endParaRPr lang="zh-CN" altLang="en-US" sz="2400" b="1"/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76190" y="5558790"/>
          <a:ext cx="2908935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r:id="rId17" imgW="1384300" imgH="228600" progId="Equation.KSEE3">
                  <p:embed/>
                </p:oleObj>
              </mc:Choice>
              <mc:Fallback>
                <p:oleObj r:id="rId17" imgW="1384300" imgH="2286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76190" y="5558790"/>
                        <a:ext cx="2908935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205" y="6039485"/>
          <a:ext cx="2964180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r:id="rId19" imgW="1231265" imgH="228600" progId="Equation.KSEE3">
                  <p:embed/>
                </p:oleObj>
              </mc:Choice>
              <mc:Fallback>
                <p:oleObj r:id="rId19" imgW="1231265" imgH="2286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59205" y="6039485"/>
                        <a:ext cx="2964180" cy="55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395605" y="5517515"/>
            <a:ext cx="49777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（</a:t>
            </a:r>
            <a:r>
              <a:rPr lang="zh-CN" altLang="en-US" sz="2800">
                <a:sym typeface="+mn-ea"/>
              </a:rPr>
              <a:t>２）若Ｘ，Ｙ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相互独立</a:t>
            </a:r>
            <a:r>
              <a:rPr lang="zh-CN" altLang="en-US" sz="2800">
                <a:sym typeface="+mn-ea"/>
              </a:rPr>
              <a:t>，且</a:t>
            </a:r>
            <a:endParaRPr lang="zh-CN" altLang="en-US" sz="2800"/>
          </a:p>
        </p:txBody>
      </p:sp>
      <p:sp>
        <p:nvSpPr>
          <p:cNvPr id="28" name="文本框 27"/>
          <p:cNvSpPr txBox="1"/>
          <p:nvPr/>
        </p:nvSpPr>
        <p:spPr>
          <a:xfrm>
            <a:off x="8028940" y="5589270"/>
            <a:ext cx="942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则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8085" y="5085080"/>
          <a:ext cx="3105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r:id="rId21" imgW="1308100" imgH="203200" progId="Equation.KSEE3">
                  <p:embed/>
                </p:oleObj>
              </mc:Choice>
              <mc:Fallback>
                <p:oleObj r:id="rId21" imgW="1308100" imgH="2032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88085" y="5085080"/>
                        <a:ext cx="31051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15695" y="1101725"/>
            <a:ext cx="3757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求：Ｚ＝Ｘ＋Ｙ的分布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76190" y="4649470"/>
          <a:ext cx="313690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r:id="rId23" imgW="1625600" imgH="203200" progId="Equation.KSEE3">
                  <p:embed/>
                </p:oleObj>
              </mc:Choice>
              <mc:Fallback>
                <p:oleObj r:id="rId23" imgW="1625600" imgH="203200" progId="Equation.KSEE3">
                  <p:embed/>
                  <p:pic>
                    <p:nvPicPr>
                      <p:cNvPr id="0" name="图片 512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76190" y="4649470"/>
                        <a:ext cx="313690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08215" y="2995295"/>
          <a:ext cx="1626235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r:id="rId25" imgW="698500" imgH="444500" progId="Equation.KSEE3">
                  <p:embed/>
                </p:oleObj>
              </mc:Choice>
              <mc:Fallback>
                <p:oleObj r:id="rId25" imgW="698500" imgH="4445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08215" y="2995295"/>
                        <a:ext cx="1626235" cy="103568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chemeClr val="accent2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/>
      <p:bldP spid="9" grpId="0"/>
      <p:bldP spid="21" grpId="0"/>
      <p:bldP spid="22" grpId="0"/>
      <p:bldP spid="2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360" y="188595"/>
            <a:ext cx="61283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>
                <a:latin typeface="Impact" panose="020B0806030902050204" charset="0"/>
                <a:ea typeface="黑体" panose="02010609060101010101" charset="-122"/>
              </a:rPr>
              <a:t>三  一维连续随机变量函数的分布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836295"/>
            <a:ext cx="837628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是连续随机变量的时候，其函数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通常也是连续型随机变量。只要知道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的密度函数（即分布密度）    ，就可以知道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19885" y="1941195"/>
          <a:ext cx="88709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3" imgW="431800" imgH="228600" progId="Equation.KSEE3">
                  <p:embed/>
                </p:oleObj>
              </mc:Choice>
              <mc:Fallback>
                <p:oleObj r:id="rId3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885" y="1941195"/>
                        <a:ext cx="88709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0515" y="1965960"/>
          <a:ext cx="81534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5" imgW="419100" imgH="228600" progId="Equation.KSEE3">
                  <p:embed/>
                </p:oleObj>
              </mc:Choice>
              <mc:Fallback>
                <p:oleObj r:id="rId5" imgW="419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6660515" y="1965960"/>
                        <a:ext cx="81534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67360" y="2607945"/>
            <a:ext cx="8281670" cy="1641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解决这一类的方法就是分布函数法，即是从分布函数的定义出发，通过等概论事件的转化，建立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与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的分布函数之间的关系，进而解决求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的分布问题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  <a:endParaRPr lang="zh-CN" altLang="en-US" sz="2800"/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6995" y="980123"/>
          <a:ext cx="126111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7" imgW="647700" imgH="203200" progId="Equation.KSEE3">
                  <p:embed/>
                </p:oleObj>
              </mc:Choice>
              <mc:Fallback>
                <p:oleObj r:id="rId7" imgW="647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6436995" y="980123"/>
                        <a:ext cx="1261110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605" y="45085"/>
            <a:ext cx="533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Impact" panose="020B0806030902050204" charset="0"/>
                <a:ea typeface="黑体" panose="02010609060101010101" charset="-122"/>
              </a:rPr>
              <a:t>三  一维连续随机变量函数的分布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49275"/>
            <a:ext cx="9004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1505" y="581025"/>
            <a:ext cx="8124190" cy="953135"/>
          </a:xfrm>
          <a:prstGeom prst="rect">
            <a:avLst/>
          </a:pr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设随机变量                   ，求  的密度 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8550" y="549275"/>
          <a:ext cx="3177540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r:id="rId3" imgW="1536700" imgH="266700" progId="Equation.KSEE3">
                  <p:embed/>
                </p:oleObj>
              </mc:Choice>
              <mc:Fallback>
                <p:oleObj r:id="rId3" imgW="15367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8550" y="549275"/>
                        <a:ext cx="3177540" cy="55181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40015" y="639445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r:id="rId5" imgW="152400" imgH="165100" progId="Equation.KSEE3">
                  <p:embed/>
                </p:oleObj>
              </mc:Choice>
              <mc:Fallback>
                <p:oleObj r:id="rId5" imgW="1524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0015" y="639445"/>
                        <a:ext cx="34290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350" y="1083310"/>
          <a:ext cx="82740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r:id="rId7" imgW="419100" imgH="228600" progId="Equation.KSEE3">
                  <p:embed/>
                </p:oleObj>
              </mc:Choice>
              <mc:Fallback>
                <p:oleObj r:id="rId7" imgW="419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1083310"/>
                        <a:ext cx="82740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115" y="1572260"/>
            <a:ext cx="350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解：  的取值范围是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75405" y="1652270"/>
          <a:ext cx="99949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r:id="rId9" imgW="482600" imgH="203200" progId="Equation.KSEE3">
                  <p:embed/>
                </p:oleObj>
              </mc:Choice>
              <mc:Fallback>
                <p:oleObj r:id="rId9" imgW="4826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75405" y="1652270"/>
                        <a:ext cx="999490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874895" y="1588770"/>
            <a:ext cx="2833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对任意的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,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2521585"/>
          <a:ext cx="100520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r:id="rId11" imgW="419100" imgH="228600" progId="Equation.KSEE3">
                  <p:embed/>
                </p:oleObj>
              </mc:Choice>
              <mc:Fallback>
                <p:oleObj r:id="rId11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2521585"/>
                        <a:ext cx="100520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3032125"/>
          <a:ext cx="338391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r:id="rId13" imgW="1422400" imgH="482600" progId="Equation.KSEE3">
                  <p:embed/>
                </p:oleObj>
              </mc:Choice>
              <mc:Fallback>
                <p:oleObj r:id="rId13" imgW="1422400" imgH="482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5650" y="3032125"/>
                        <a:ext cx="3383915" cy="1149350"/>
                      </a:xfrm>
                      <a:prstGeom prst="rect">
                        <a:avLst/>
                      </a:prstGeom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0855" y="2530475"/>
          <a:ext cx="167767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r:id="rId15" imgW="787400" imgH="254000" progId="Equation.KSEE3">
                  <p:embed/>
                </p:oleObj>
              </mc:Choice>
              <mc:Fallback>
                <p:oleObj r:id="rId15" imgW="787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0855" y="2530475"/>
                        <a:ext cx="167767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47720" y="2447925"/>
          <a:ext cx="1942465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r:id="rId17" imgW="850900" imgH="279400" progId="Equation.KSEE3">
                  <p:embed/>
                </p:oleObj>
              </mc:Choice>
              <mc:Fallback>
                <p:oleObj r:id="rId17" imgW="850900" imgH="279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47720" y="2447925"/>
                        <a:ext cx="1942465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19700" y="2460625"/>
          <a:ext cx="211201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r:id="rId19" imgW="965200" imgH="254000" progId="Equation.KSEE3">
                  <p:embed/>
                </p:oleObj>
              </mc:Choice>
              <mc:Fallback>
                <p:oleObj r:id="rId19" imgW="9652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19700" y="2460625"/>
                        <a:ext cx="211201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左箭头 23"/>
          <p:cNvSpPr/>
          <p:nvPr/>
        </p:nvSpPr>
        <p:spPr>
          <a:xfrm>
            <a:off x="4211320" y="3158490"/>
            <a:ext cx="2604770" cy="84455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499610" y="3346450"/>
            <a:ext cx="23164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一般不积出来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115" y="4436745"/>
          <a:ext cx="1584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r:id="rId21" imgW="660400" imgH="228600" progId="Equation.KSEE3">
                  <p:embed/>
                </p:oleObj>
              </mc:Choice>
              <mc:Fallback>
                <p:oleObj r:id="rId21" imgW="6604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9115" y="4436745"/>
                        <a:ext cx="158432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6315" y="4046220"/>
          <a:ext cx="3025775" cy="105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r:id="rId23" imgW="1384300" imgH="482600" progId="Equation.KSEE3">
                  <p:embed/>
                </p:oleObj>
              </mc:Choice>
              <mc:Fallback>
                <p:oleObj r:id="rId23" imgW="1384300" imgH="482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66315" y="4046220"/>
                        <a:ext cx="3025775" cy="105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63845" y="3943350"/>
          <a:ext cx="2758440" cy="113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r:id="rId25" imgW="1206500" imgH="495300" progId="Equation.KSEE3">
                  <p:embed/>
                </p:oleObj>
              </mc:Choice>
              <mc:Fallback>
                <p:oleObj r:id="rId25" imgW="1206500" imgH="495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63845" y="3943350"/>
                        <a:ext cx="2758440" cy="11391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4908" y="5119370"/>
          <a:ext cx="6306820" cy="154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r:id="rId27" imgW="3340100" imgH="812800" progId="Equation.KSEE3">
                  <p:embed/>
                </p:oleObj>
              </mc:Choice>
              <mc:Fallback>
                <p:oleObj r:id="rId27" imgW="3340100" imgH="812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64908" y="5119370"/>
                        <a:ext cx="6306820" cy="1542415"/>
                      </a:xfrm>
                      <a:prstGeom prst="rect">
                        <a:avLst/>
                      </a:prstGeom>
                      <a:ln w="34925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20495" y="1665605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r:id="rId29" imgW="152400" imgH="165100" progId="Equation.KSEE3">
                  <p:embed/>
                </p:oleObj>
              </mc:Choice>
              <mc:Fallback>
                <p:oleObj r:id="rId29" imgW="1524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0495" y="1665605"/>
                        <a:ext cx="34290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331595" y="2061210"/>
            <a:ext cx="30448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的分布函数为：</a:t>
            </a:r>
            <a:endParaRPr lang="zh-CN" altLang="en-US" sz="2800"/>
          </a:p>
        </p:txBody>
      </p:sp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00483" y="1646238"/>
          <a:ext cx="828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r:id="rId30" imgW="368300" imgH="203200" progId="Equation.KSEE3">
                  <p:embed/>
                </p:oleObj>
              </mc:Choice>
              <mc:Fallback>
                <p:oleObj r:id="rId30" imgW="3683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400483" y="1646238"/>
                        <a:ext cx="8286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2143760"/>
          <a:ext cx="342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r:id="rId32" imgW="152400" imgH="165100" progId="Equation.KSEE3">
                  <p:embed/>
                </p:oleObj>
              </mc:Choice>
              <mc:Fallback>
                <p:oleObj r:id="rId32" imgW="1524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740" y="2143760"/>
                        <a:ext cx="342900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/>
      <p:bldP spid="14" grpId="0"/>
      <p:bldP spid="24" grpId="0" animBg="1"/>
      <p:bldP spid="25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315" y="45085"/>
            <a:ext cx="8889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有密度函数    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则求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</a:t>
            </a:r>
          </a:p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方法如下：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775" y="100330"/>
          <a:ext cx="83121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r:id="rId3" imgW="431800" imgH="228600" progId="Equation.KSEE3">
                  <p:embed/>
                </p:oleObj>
              </mc:Choice>
              <mc:Fallback>
                <p:oleObj r:id="rId3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75" y="100330"/>
                        <a:ext cx="831215" cy="44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6415" y="530860"/>
          <a:ext cx="781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r:id="rId5" imgW="419100" imgH="228600" progId="Equation.KSEE3">
                  <p:embed/>
                </p:oleObj>
              </mc:Choice>
              <mc:Fallback>
                <p:oleObj r:id="rId5" imgW="419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526415" y="530860"/>
                        <a:ext cx="7810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9905" y="1009015"/>
            <a:ext cx="83337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第一步：先确定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的值域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，即随机变量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的取值范围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115" y="1972310"/>
            <a:ext cx="8001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第二步：对于任意的        ，求出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的分布函数；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6415" y="2584450"/>
          <a:ext cx="86423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r:id="rId7" imgW="419100" imgH="228600" progId="Equation.KSEE3">
                  <p:embed/>
                </p:oleObj>
              </mc:Choice>
              <mc:Fallback>
                <p:oleObj r:id="rId7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415" y="2584450"/>
                        <a:ext cx="86423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90650" y="2545715"/>
          <a:ext cx="162496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r:id="rId9" imgW="787400" imgH="254000" progId="Equation.KSEE3">
                  <p:embed/>
                </p:oleObj>
              </mc:Choice>
              <mc:Fallback>
                <p:oleObj r:id="rId9" imgW="787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0650" y="2545715"/>
                        <a:ext cx="1624965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9895" y="2545715"/>
          <a:ext cx="209740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r:id="rId11" imgW="1016000" imgH="254000" progId="Equation.KSEE3">
                  <p:embed/>
                </p:oleObj>
              </mc:Choice>
              <mc:Fallback>
                <p:oleObj r:id="rId11" imgW="10160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69895" y="2545715"/>
                        <a:ext cx="209740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3800" y="2562860"/>
          <a:ext cx="212471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r:id="rId13" imgW="1028700" imgH="254000" progId="Equation.KSEE3">
                  <p:embed/>
                </p:oleObj>
              </mc:Choice>
              <mc:Fallback>
                <p:oleObj r:id="rId13" imgW="10287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03800" y="2562860"/>
                        <a:ext cx="212471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56755" y="2479675"/>
          <a:ext cx="1939925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r:id="rId15" imgW="939800" imgH="405765" progId="Equation.KSEE3">
                  <p:embed/>
                </p:oleObj>
              </mc:Choice>
              <mc:Fallback>
                <p:oleObj r:id="rId15" imgW="9398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56755" y="2479675"/>
                        <a:ext cx="1939925" cy="8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22935" y="3284855"/>
            <a:ext cx="789749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+mn-ea"/>
              </a:rPr>
              <a:t>其中</a:t>
            </a:r>
            <a:r>
              <a:rPr lang="en-US" altLang="zh-CN" sz="2400" b="1">
                <a:solidFill>
                  <a:srgbClr val="FF0000"/>
                </a:solidFill>
                <a:latin typeface="+mn-ea"/>
              </a:rPr>
              <a:t>G(y)</a:t>
            </a: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由不等式        解出，积分部分一般不积出</a:t>
            </a: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75965" y="3319145"/>
          <a:ext cx="116840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r:id="rId17" imgW="634365" imgH="203200" progId="Equation.KSEE3">
                  <p:embed/>
                </p:oleObj>
              </mc:Choice>
              <mc:Fallback>
                <p:oleObj r:id="rId17" imgW="634365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5965" y="3319145"/>
                        <a:ext cx="116840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67360" y="3940175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第三步：利用变上限函数求导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02555" y="3874135"/>
          <a:ext cx="364109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r:id="rId19" imgW="1663700" imgH="266700" progId="Equation.KSEE3">
                  <p:embed/>
                </p:oleObj>
              </mc:Choice>
              <mc:Fallback>
                <p:oleObj r:id="rId19" imgW="1663700" imgH="266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02555" y="3874135"/>
                        <a:ext cx="3641090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39115" y="5142865"/>
            <a:ext cx="325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第四步：总结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3530" y="4682490"/>
          <a:ext cx="4850765" cy="14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r:id="rId21" imgW="2374265" imgH="711200" progId="Equation.KSEE3">
                  <p:embed/>
                </p:oleObj>
              </mc:Choice>
              <mc:Fallback>
                <p:oleObj r:id="rId21" imgW="2374265" imgH="711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43530" y="4682490"/>
                        <a:ext cx="4850765" cy="14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41446" y="100013"/>
          <a:ext cx="126111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r:id="rId23" imgW="647700" imgH="203200" progId="Equation.KSEE3">
                  <p:embed/>
                </p:oleObj>
              </mc:Choice>
              <mc:Fallback>
                <p:oleObj r:id="rId23" imgW="647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3941446" y="100013"/>
                        <a:ext cx="1261110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23665" y="2018665"/>
          <a:ext cx="138239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r:id="rId25" imgW="609600" imgH="203200" progId="Equation.KSEE3">
                  <p:embed/>
                </p:oleObj>
              </mc:Choice>
              <mc:Fallback>
                <p:oleObj r:id="rId25" imgW="609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23665" y="2018665"/>
                        <a:ext cx="138239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1489710"/>
          <a:ext cx="117729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r:id="rId27" imgW="609600" imgH="203200" progId="Equation.KSEE3">
                  <p:embed/>
                </p:oleObj>
              </mc:Choice>
              <mc:Fallback>
                <p:oleObj r:id="rId27" imgW="609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75740" y="1489710"/>
                        <a:ext cx="117729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27538" y="1097280"/>
          <a:ext cx="71183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r:id="rId28" imgW="368300" imgH="203200" progId="Equation.KSEE3">
                  <p:embed/>
                </p:oleObj>
              </mc:Choice>
              <mc:Fallback>
                <p:oleObj r:id="rId28" imgW="368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427538" y="1097280"/>
                        <a:ext cx="711835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6" grpId="0" animBg="1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323850" y="188595"/>
            <a:ext cx="7994015" cy="1210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设随机变量            求        的密度函数</a:t>
            </a:r>
            <a:endParaRPr lang="zh-CN" altLang="en-US" sz="2800"/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7675" y="332740"/>
          <a:ext cx="183451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r:id="rId3" imgW="952500" imgH="228600" progId="Equation.KSEE3">
                  <p:embed/>
                </p:oleObj>
              </mc:Choice>
              <mc:Fallback>
                <p:oleObj r:id="rId3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332740"/>
                        <a:ext cx="183451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3220" y="116205"/>
          <a:ext cx="152336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r:id="rId5" imgW="711200" imgH="405765" progId="Equation.KSEE3">
                  <p:embed/>
                </p:oleObj>
              </mc:Choice>
              <mc:Fallback>
                <p:oleObj r:id="rId5" imgW="7112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3220" y="116205"/>
                        <a:ext cx="1523365" cy="87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1759585"/>
          <a:ext cx="222885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r:id="rId7" imgW="1079500" imgH="228600" progId="Equation.KSEE3">
                  <p:embed/>
                </p:oleObj>
              </mc:Choice>
              <mc:Fallback>
                <p:oleObj r:id="rId7" imgW="1079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740" y="1759585"/>
                        <a:ext cx="2228850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35710" y="836295"/>
          <a:ext cx="98742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r:id="rId9" imgW="419100" imgH="228600" progId="Equation.KSEE3">
                  <p:embed/>
                </p:oleObj>
              </mc:Choice>
              <mc:Fallback>
                <p:oleObj r:id="rId9" imgW="419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1235710" y="836295"/>
                        <a:ext cx="98742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55650" y="1736725"/>
            <a:ext cx="84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解：</a:t>
            </a:r>
          </a:p>
        </p:txBody>
      </p: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6010" y="1412875"/>
          <a:ext cx="432181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r:id="rId11" imgW="2019300" imgH="482600" progId="Equation.KSEE3">
                  <p:embed/>
                </p:oleObj>
              </mc:Choice>
              <mc:Fallback>
                <p:oleObj r:id="rId11" imgW="2019300" imgH="482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6010" y="1412875"/>
                        <a:ext cx="4321810" cy="103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3895" y="2708910"/>
          <a:ext cx="86423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r:id="rId13" imgW="419100" imgH="228600" progId="Equation.KSEE3">
                  <p:embed/>
                </p:oleObj>
              </mc:Choice>
              <mc:Fallback>
                <p:oleObj r:id="rId13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895" y="2708910"/>
                        <a:ext cx="86423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19885" y="2673985"/>
          <a:ext cx="133159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r:id="rId15" imgW="787400" imgH="254000" progId="Equation.KSEE3">
                  <p:embed/>
                </p:oleObj>
              </mc:Choice>
              <mc:Fallback>
                <p:oleObj r:id="rId15" imgW="787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9885" y="2673985"/>
                        <a:ext cx="1331595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91815" y="2458085"/>
          <a:ext cx="211455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r:id="rId17" imgW="1117600" imgH="444500" progId="Equation.KSEE3">
                  <p:embed/>
                </p:oleObj>
              </mc:Choice>
              <mc:Fallback>
                <p:oleObj r:id="rId17" imgW="11176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91815" y="2458085"/>
                        <a:ext cx="2114550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46700" y="2667000"/>
          <a:ext cx="193548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r:id="rId19" imgW="1168400" imgH="254000" progId="Equation.KSEE3">
                  <p:embed/>
                </p:oleObj>
              </mc:Choice>
              <mc:Fallback>
                <p:oleObj r:id="rId19" imgW="1168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346700" y="2667000"/>
                        <a:ext cx="193548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4030" y="3284855"/>
          <a:ext cx="3522345" cy="111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r:id="rId21" imgW="1524000" imgH="482600" progId="Equation.KSEE3">
                  <p:embed/>
                </p:oleObj>
              </mc:Choice>
              <mc:Fallback>
                <p:oleObj r:id="rId21" imgW="1524000" imgH="482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64030" y="3284855"/>
                        <a:ext cx="3522345" cy="111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8210" y="4725035"/>
          <a:ext cx="968375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r:id="rId23" imgW="419100" imgH="228600" progId="Equation.KSEE3">
                  <p:embed/>
                </p:oleObj>
              </mc:Choice>
              <mc:Fallback>
                <p:oleObj r:id="rId23" imgW="419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918210" y="4725035"/>
                        <a:ext cx="968375" cy="52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7540" y="4436745"/>
          <a:ext cx="286956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r:id="rId25" imgW="1397000" imgH="482600" progId="Equation.KSEE3">
                  <p:embed/>
                </p:oleObj>
              </mc:Choice>
              <mc:Fallback>
                <p:oleObj r:id="rId25" imgW="1397000" imgH="482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07540" y="4436745"/>
                        <a:ext cx="2869565" cy="99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87900" y="4437380"/>
          <a:ext cx="1518920" cy="97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r:id="rId27" imgW="749300" imgH="482600" progId="Equation.KSEE3">
                  <p:embed/>
                </p:oleObj>
              </mc:Choice>
              <mc:Fallback>
                <p:oleObj r:id="rId27" imgW="749300" imgH="482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87900" y="4437380"/>
                        <a:ext cx="1518920" cy="97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581660" y="5661025"/>
            <a:ext cx="1641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由此可知</a:t>
            </a:r>
          </a:p>
        </p:txBody>
      </p:sp>
      <p:graphicFrame>
        <p:nvGraphicFramePr>
          <p:cNvPr id="54" name="对象 5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95830" y="5723255"/>
          <a:ext cx="191389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r:id="rId29" imgW="952500" imgH="228600" progId="Equation.KSEE3">
                  <p:embed/>
                </p:oleObj>
              </mc:Choice>
              <mc:Fallback>
                <p:oleObj r:id="rId29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95830" y="5723255"/>
                        <a:ext cx="191389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9575" y="5526405"/>
          <a:ext cx="265620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r:id="rId31" imgW="1308100" imgH="405765" progId="Equation.KSEE3">
                  <p:embed/>
                </p:oleObj>
              </mc:Choice>
              <mc:Fallback>
                <p:oleObj r:id="rId31" imgW="13081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19575" y="5526405"/>
                        <a:ext cx="265620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83895" y="102870"/>
            <a:ext cx="7345045" cy="17284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4970" y="102870"/>
            <a:ext cx="8226425" cy="1383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      ，若                    </a:t>
            </a:r>
          </a:p>
          <a:p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71160" y="102870"/>
          <a:ext cx="88582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r:id="rId3" imgW="431800" imgH="228600" progId="Equation.KSEE3">
                  <p:embed/>
                </p:oleObj>
              </mc:Choice>
              <mc:Fallback>
                <p:oleObj r:id="rId3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71160" y="102870"/>
                        <a:ext cx="885825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1730" y="620395"/>
          <a:ext cx="253936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r:id="rId5" imgW="1206500" imgH="203200" progId="Equation.KSEE3">
                  <p:embed/>
                </p:oleObj>
              </mc:Choice>
              <mc:Fallback>
                <p:oleObj r:id="rId5" imgW="12065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30" y="620395"/>
                        <a:ext cx="253936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3485" y="939800"/>
          <a:ext cx="254127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r:id="rId7" imgW="1320165" imgH="405765" progId="Equation.KSEE3">
                  <p:embed/>
                </p:oleObj>
              </mc:Choice>
              <mc:Fallback>
                <p:oleObj r:id="rId7" imgW="1320165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2483485" y="939800"/>
                        <a:ext cx="254127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043305" y="1124585"/>
            <a:ext cx="1325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试证明：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0735" y="1900555"/>
            <a:ext cx="4670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证明：  由分布函数法有：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3595" y="2636520"/>
          <a:ext cx="101219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r:id="rId9" imgW="419100" imgH="228600" progId="Equation.KSEE3">
                  <p:embed/>
                </p:oleObj>
              </mc:Choice>
              <mc:Fallback>
                <p:oleObj r:id="rId9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3595" y="2636520"/>
                        <a:ext cx="101219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74520" y="2632710"/>
          <a:ext cx="1722755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r:id="rId11" imgW="787400" imgH="254000" progId="Equation.KSEE3">
                  <p:embed/>
                </p:oleObj>
              </mc:Choice>
              <mc:Fallback>
                <p:oleObj r:id="rId11" imgW="787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4520" y="2632710"/>
                        <a:ext cx="1722755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6010" y="2581910"/>
          <a:ext cx="247650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r:id="rId13" imgW="1091565" imgH="254000" progId="Equation.KSEE3">
                  <p:embed/>
                </p:oleObj>
              </mc:Choice>
              <mc:Fallback>
                <p:oleObj r:id="rId13" imgW="1091565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36010" y="2581910"/>
                        <a:ext cx="2476500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2510" y="2413000"/>
          <a:ext cx="2271395" cy="92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r:id="rId15" imgW="1091565" imgH="444500" progId="Equation.KSEE3">
                  <p:embed/>
                </p:oleObj>
              </mc:Choice>
              <mc:Fallback>
                <p:oleObj r:id="rId15" imgW="1091565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2510" y="2413000"/>
                        <a:ext cx="2271395" cy="92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1640" y="3317875"/>
          <a:ext cx="238569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r:id="rId17" imgW="1002665" imgH="381000" progId="Equation.KSEE3">
                  <p:embed/>
                </p:oleObj>
              </mc:Choice>
              <mc:Fallback>
                <p:oleObj r:id="rId17" imgW="1002665" imgH="381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1640" y="3317875"/>
                        <a:ext cx="2385695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840" y="4509135"/>
          <a:ext cx="282321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r:id="rId19" imgW="1066800" imgH="228600" progId="Equation.KSEE3">
                  <p:embed/>
                </p:oleObj>
              </mc:Choice>
              <mc:Fallback>
                <p:oleObj r:id="rId19" imgW="10668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59840" y="4509135"/>
                        <a:ext cx="282321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228080" y="4580890"/>
            <a:ext cx="1964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问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k&lt;0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如何办？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1955" y="4220845"/>
          <a:ext cx="2094865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21" imgW="1231265" imgH="596900" progId="Equation.KSEE3">
                  <p:embed/>
                </p:oleObj>
              </mc:Choice>
              <mc:Fallback>
                <p:oleObj r:id="rId21" imgW="1231265" imgH="5969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11955" y="4220845"/>
                        <a:ext cx="2094865" cy="101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331470" y="476250"/>
            <a:ext cx="8481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4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且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有密度函数     ，求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495" y="548640"/>
          <a:ext cx="95567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r:id="rId3" imgW="495300" imgH="190500" progId="Equation.KSEE3">
                  <p:embed/>
                </p:oleObj>
              </mc:Choice>
              <mc:Fallback>
                <p:oleObj r:id="rId3" imgW="495300" imgH="190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495" y="548640"/>
                        <a:ext cx="955675" cy="36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59655" y="537845"/>
          <a:ext cx="86931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r:id="rId5" imgW="431800" imgH="228600" progId="Equation.KSEE3">
                  <p:embed/>
                </p:oleObj>
              </mc:Choice>
              <mc:Fallback>
                <p:oleObj r:id="rId5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9655" y="537845"/>
                        <a:ext cx="86931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331470" y="1124585"/>
            <a:ext cx="3826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 显然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的取值范围是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01770" y="1124585"/>
          <a:ext cx="172720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r:id="rId7" imgW="711200" imgH="203200" progId="Equation.KSEE3">
                  <p:embed/>
                </p:oleObj>
              </mc:Choice>
              <mc:Fallback>
                <p:oleObj r:id="rId7" imgW="711200" imgH="2032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1770" y="1124585"/>
                        <a:ext cx="1727200" cy="4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6084570" y="1096010"/>
            <a:ext cx="2078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     时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13525" y="1124585"/>
          <a:ext cx="76962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r:id="rId9" imgW="368300" imgH="203200" progId="Equation.KSEE3">
                  <p:embed/>
                </p:oleObj>
              </mc:Choice>
              <mc:Fallback>
                <p:oleObj r:id="rId9" imgW="368300" imgH="2032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3525" y="1124585"/>
                        <a:ext cx="76962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2140" y="1700530"/>
          <a:ext cx="86423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r:id="rId11" imgW="419100" imgH="228600" progId="Equation.KSEE3">
                  <p:embed/>
                </p:oleObj>
              </mc:Choice>
              <mc:Fallback>
                <p:oleObj r:id="rId11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2140" y="1700530"/>
                        <a:ext cx="86423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6375" y="1700530"/>
          <a:ext cx="162496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r:id="rId13" imgW="787400" imgH="254000" progId="Equation.KSEE3">
                  <p:embed/>
                </p:oleObj>
              </mc:Choice>
              <mc:Fallback>
                <p:oleObj r:id="rId13" imgW="787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6375" y="1700530"/>
                        <a:ext cx="1624965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31820" y="1647825"/>
          <a:ext cx="183578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r:id="rId15" imgW="889000" imgH="279400" progId="Equation.KSEE3">
                  <p:embed/>
                </p:oleObj>
              </mc:Choice>
              <mc:Fallback>
                <p:oleObj r:id="rId15" imgW="889000" imgH="279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1820" y="1647825"/>
                        <a:ext cx="1835785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60290" y="1608455"/>
          <a:ext cx="2882900" cy="65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r:id="rId17" imgW="1397000" imgH="316865" progId="Equation.KSEE3">
                  <p:embed/>
                </p:oleObj>
              </mc:Choice>
              <mc:Fallback>
                <p:oleObj r:id="rId17" imgW="1397000" imgH="3168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60290" y="1608455"/>
                        <a:ext cx="2882900" cy="65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985" y="2060575"/>
          <a:ext cx="222821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r:id="rId19" imgW="977900" imgH="381000" progId="Equation.KSEE3">
                  <p:embed/>
                </p:oleObj>
              </mc:Choice>
              <mc:Fallback>
                <p:oleObj r:id="rId19" imgW="977900" imgH="381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3985" y="2060575"/>
                        <a:ext cx="2228215" cy="86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4190" y="2996565"/>
          <a:ext cx="199898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r:id="rId21" imgW="1066800" imgH="228600" progId="Equation.KSEE3">
                  <p:embed/>
                </p:oleObj>
              </mc:Choice>
              <mc:Fallback>
                <p:oleObj r:id="rId21" imgW="10668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4190" y="2996565"/>
                        <a:ext cx="1998980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595" y="4436745"/>
          <a:ext cx="5379720" cy="18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r:id="rId23" imgW="2768600" imgH="965200" progId="Equation.KSEE3">
                  <p:embed/>
                </p:oleObj>
              </mc:Choice>
              <mc:Fallback>
                <p:oleObj r:id="rId23" imgW="2768600" imgH="965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31595" y="4436745"/>
                        <a:ext cx="5379720" cy="1880870"/>
                      </a:xfrm>
                      <a:prstGeom prst="rect">
                        <a:avLst/>
                      </a:prstGeom>
                      <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</a:gra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423" y="3644900"/>
          <a:ext cx="3156585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r:id="rId25" imgW="1841500" imgH="457200" progId="Equation.KSEE3">
                  <p:embed/>
                </p:oleObj>
              </mc:Choice>
              <mc:Fallback>
                <p:oleObj r:id="rId25" imgW="1841500" imgH="457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75423" y="3644900"/>
                        <a:ext cx="3156585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29840" y="2780665"/>
          <a:ext cx="408368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r:id="rId27" imgW="2145665" imgH="457200" progId="Equation.KSEE3">
                  <p:embed/>
                </p:oleObj>
              </mc:Choice>
              <mc:Fallback>
                <p:oleObj r:id="rId27" imgW="2145665" imgH="457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29840" y="2780665"/>
                        <a:ext cx="4083685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39750" y="476250"/>
            <a:ext cx="5080000" cy="58356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3200" b="1" u="none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一、随机变量函数概念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9750" y="1124585"/>
            <a:ext cx="7866380" cy="26765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设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是一个随机变量，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Y=g(X)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的函数，那么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也是一个随机变量。因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取一些随机值时，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亦随着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的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变化而变化，因此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取一些相应的随机值，故一般地，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也是一个随机变量。当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是离散型，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Y=g(X)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也是离散型的；当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是连续型的，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Y=g(X)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通常也是连续型</a:t>
            </a:r>
            <a:r>
              <a:rPr lang="en-US" altLang="zh-CN" sz="24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125855" y="5229225"/>
            <a:ext cx="55308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u="none" dirty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）</a:t>
            </a:r>
            <a:r>
              <a:rPr lang="zh-CN" altLang="en-US" sz="2800" b="1" u="none" dirty="0" smtClean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随机变量            </a:t>
            </a:r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11505" y="188595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sz="2800" b="1" u="none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二、离散随机变量函数的分布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5775" y="764540"/>
            <a:ext cx="8173085" cy="138366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设离散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随机变量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有概率分布，我们如何根据已知的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的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分布来寻求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的函数</a:t>
            </a:r>
            <a:r>
              <a:rPr lang="en-US" altLang="zh-CN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Y=g(X)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的分布呢？首先来看一维离散型随机变量函数的分布。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683895" y="2202180"/>
            <a:ext cx="552894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、一维离散型随机变量函数分布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828040" y="2722245"/>
            <a:ext cx="582866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引例  设随机变量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的概率分布为：</a:t>
            </a:r>
            <a:endParaRPr lang="zh-CN" altLang="en-US" sz="2800" b="1"/>
          </a:p>
        </p:txBody>
      </p:sp>
      <p:sp>
        <p:nvSpPr>
          <p:cNvPr id="18" name="文本框 17"/>
          <p:cNvSpPr txBox="1"/>
          <p:nvPr/>
        </p:nvSpPr>
        <p:spPr>
          <a:xfrm>
            <a:off x="683895" y="4509135"/>
            <a:ext cx="61785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求（</a:t>
            </a:r>
            <a:r>
              <a:rPr lang="en-US" altLang="zh-CN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b="1" u="none" dirty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）</a:t>
            </a:r>
            <a:r>
              <a:rPr lang="zh-CN" altLang="en-US" sz="2800" b="1" u="none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随机变量            </a:t>
            </a:r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</a:t>
            </a:r>
            <a:endParaRPr lang="zh-CN" altLang="en-US" sz="2800" b="1" dirty="0"/>
          </a:p>
        </p:txBody>
      </p:sp>
      <p:graphicFrame>
        <p:nvGraphicFramePr>
          <p:cNvPr id="8" name="对象 -2147482246"/>
          <p:cNvGraphicFramePr>
            <a:graphicFrameLocks noChangeAspect="1"/>
          </p:cNvGraphicFramePr>
          <p:nvPr/>
        </p:nvGraphicFramePr>
        <p:xfrm>
          <a:off x="3564255" y="5255895"/>
          <a:ext cx="110807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3" imgW="495300" imgH="165100" progId="Equation.KSEE3">
                  <p:embed/>
                </p:oleObj>
              </mc:Choice>
              <mc:Fallback>
                <p:oleObj r:id="rId3" imgW="495300" imgH="1651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4255" y="5255895"/>
                        <a:ext cx="1108075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5" y="3356610"/>
            <a:ext cx="8322945" cy="1016635"/>
          </a:xfrm>
          <a:prstGeom prst="rect">
            <a:avLst/>
          </a:prstGeom>
        </p:spPr>
      </p:pic>
      <p:graphicFrame>
        <p:nvGraphicFramePr>
          <p:cNvPr id="2" name="对象 -2147482247"/>
          <p:cNvGraphicFramePr>
            <a:graphicFrameLocks noChangeAspect="1"/>
          </p:cNvGraphicFramePr>
          <p:nvPr/>
        </p:nvGraphicFramePr>
        <p:xfrm>
          <a:off x="3564255" y="4565015"/>
          <a:ext cx="97345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6" imgW="482600" imgH="190500" progId="Equation.KSEE3">
                  <p:embed/>
                </p:oleObj>
              </mc:Choice>
              <mc:Fallback>
                <p:oleObj r:id="rId6" imgW="482600" imgH="1905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4255" y="4565015"/>
                        <a:ext cx="973455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  <p:bldP spid="6" grpId="0"/>
      <p:bldP spid="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631190"/>
            <a:ext cx="6512560" cy="97155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4660" y="2668905"/>
            <a:ext cx="798004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4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</a:t>
            </a:r>
            <a:r>
              <a:rPr lang="zh-CN" altLang="en-US" sz="24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解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）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可以取</a:t>
            </a:r>
            <a:r>
              <a:rPr lang="en-US" altLang="zh-CN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-2 -1 0 1 2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，则</a:t>
            </a:r>
            <a:r>
              <a:rPr lang="en-US" altLang="zh-CN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可以取</a:t>
            </a:r>
            <a:r>
              <a:rPr lang="en-US" altLang="zh-CN" sz="2800" b="1" u="none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4 1 0.</a:t>
            </a:r>
          </a:p>
        </p:txBody>
      </p:sp>
      <p:graphicFrame>
        <p:nvGraphicFramePr>
          <p:cNvPr id="2" name="对象 -2147482592"/>
          <p:cNvGraphicFramePr>
            <a:graphicFrameLocks noChangeAspect="1"/>
          </p:cNvGraphicFramePr>
          <p:nvPr/>
        </p:nvGraphicFramePr>
        <p:xfrm>
          <a:off x="4135755" y="3242310"/>
          <a:ext cx="3126740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r:id="rId5" imgW="1612900" imgH="304800" progId="Equation.KSEE3">
                  <p:embed/>
                </p:oleObj>
              </mc:Choice>
              <mc:Fallback>
                <p:oleObj r:id="rId5" imgW="1612900" imgH="304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5755" y="3242310"/>
                        <a:ext cx="3126740" cy="591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3470" y="3242945"/>
          <a:ext cx="1355090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7" imgW="647700" imgH="254000" progId="Equation.KSEE3">
                  <p:embed/>
                </p:oleObj>
              </mc:Choice>
              <mc:Fallback>
                <p:oleObj r:id="rId7" imgW="6477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93470" y="3242945"/>
                        <a:ext cx="1355090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245"/>
          <p:cNvGraphicFramePr>
            <a:graphicFrameLocks noChangeAspect="1"/>
          </p:cNvGraphicFramePr>
          <p:nvPr/>
        </p:nvGraphicFramePr>
        <p:xfrm>
          <a:off x="4091305" y="4480878"/>
          <a:ext cx="70739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9" imgW="381000" imgH="304800" progId="Equation.KSEE3">
                  <p:embed/>
                </p:oleObj>
              </mc:Choice>
              <mc:Fallback>
                <p:oleObj r:id="rId9" imgW="381000" imgH="304800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1305" y="4480878"/>
                        <a:ext cx="707390" cy="5657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15920" y="5085080"/>
            <a:ext cx="4460240" cy="1119505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971550" y="5410200"/>
            <a:ext cx="21780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的分布为</a:t>
            </a:r>
            <a:r>
              <a:rPr lang="zh-CN" altLang="en-US" sz="24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</a:t>
            </a:r>
            <a:endParaRPr lang="zh-CN" altLang="en-US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755650" y="1628775"/>
            <a:ext cx="61785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求（</a:t>
            </a:r>
            <a:r>
              <a:rPr lang="en-US" altLang="zh-CN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b="1" u="none" dirty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）</a:t>
            </a:r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随机变量 </a:t>
            </a:r>
            <a:r>
              <a:rPr lang="zh-CN" altLang="en-US" sz="2800" b="1" u="none" dirty="0" smtClean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       </a:t>
            </a:r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</a:t>
            </a:r>
            <a:endParaRPr lang="zh-CN" altLang="en-US" sz="2800" b="1" dirty="0"/>
          </a:p>
        </p:txBody>
      </p:sp>
      <p:graphicFrame>
        <p:nvGraphicFramePr>
          <p:cNvPr id="27" name="对象 -2147482247"/>
          <p:cNvGraphicFramePr>
            <a:graphicFrameLocks noChangeAspect="1"/>
          </p:cNvGraphicFramePr>
          <p:nvPr/>
        </p:nvGraphicFramePr>
        <p:xfrm>
          <a:off x="3636010" y="1697355"/>
          <a:ext cx="97345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12" imgW="482600" imgH="190500" progId="Equation.KSEE3">
                  <p:embed/>
                </p:oleObj>
              </mc:Choice>
              <mc:Fallback>
                <p:oleObj r:id="rId12" imgW="482600" imgH="1905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36010" y="1697355"/>
                        <a:ext cx="973455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1259205" y="2158365"/>
            <a:ext cx="55308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（</a:t>
            </a:r>
            <a:r>
              <a:rPr lang="en-US" altLang="zh-CN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u="none" dirty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）</a:t>
            </a:r>
            <a:r>
              <a:rPr lang="zh-CN" altLang="en-US" sz="2800" b="1" u="none" dirty="0" smtClean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随机变量            </a:t>
            </a:r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</a:t>
            </a:r>
            <a:endParaRPr lang="zh-CN" altLang="en-US" sz="2800" b="1" dirty="0"/>
          </a:p>
        </p:txBody>
      </p:sp>
      <p:graphicFrame>
        <p:nvGraphicFramePr>
          <p:cNvPr id="40" name="对象 -2147482246"/>
          <p:cNvGraphicFramePr>
            <a:graphicFrameLocks noChangeAspect="1"/>
          </p:cNvGraphicFramePr>
          <p:nvPr/>
        </p:nvGraphicFramePr>
        <p:xfrm>
          <a:off x="3707765" y="2225675"/>
          <a:ext cx="110807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14" imgW="495300" imgH="165100" progId="Equation.KSEE3">
                  <p:embed/>
                </p:oleObj>
              </mc:Choice>
              <mc:Fallback>
                <p:oleObj r:id="rId14" imgW="495300" imgH="1651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07765" y="2225675"/>
                        <a:ext cx="1108075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899160" y="137160"/>
            <a:ext cx="582866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引例  设随机变量</a:t>
            </a:r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的概率分布为：</a:t>
            </a:r>
            <a:endParaRPr lang="zh-CN" altLang="en-US" sz="2800" b="1"/>
          </a:p>
        </p:txBody>
      </p:sp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1730" y="3235960"/>
          <a:ext cx="176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16" imgW="862965" imgH="279400" progId="Equation.KSEE3">
                  <p:embed/>
                </p:oleObj>
              </mc:Choice>
              <mc:Fallback>
                <p:oleObj r:id="rId16" imgW="862965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11730" y="3235960"/>
                        <a:ext cx="17653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3470" y="3860800"/>
          <a:ext cx="127571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18" imgW="634365" imgH="254000" progId="Equation.KSEE3">
                  <p:embed/>
                </p:oleObj>
              </mc:Choice>
              <mc:Fallback>
                <p:oleObj r:id="rId18" imgW="634365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3470" y="3860800"/>
                        <a:ext cx="1275715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90458" y="3826510"/>
          <a:ext cx="174180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20" imgW="850900" imgH="279400" progId="Equation.KSEE3">
                  <p:embed/>
                </p:oleObj>
              </mc:Choice>
              <mc:Fallback>
                <p:oleObj r:id="rId20" imgW="8509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90458" y="3826510"/>
                        <a:ext cx="174180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-2147482592"/>
          <p:cNvGraphicFramePr>
            <a:graphicFrameLocks noChangeAspect="1"/>
          </p:cNvGraphicFramePr>
          <p:nvPr/>
        </p:nvGraphicFramePr>
        <p:xfrm>
          <a:off x="4154170" y="3842385"/>
          <a:ext cx="3126740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22" imgW="1612900" imgH="304800" progId="Equation.KSEE3">
                  <p:embed/>
                </p:oleObj>
              </mc:Choice>
              <mc:Fallback>
                <p:oleObj r:id="rId22" imgW="1612900" imgH="304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54170" y="3842385"/>
                        <a:ext cx="3126740" cy="591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9018" y="4509135"/>
          <a:ext cx="130302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24" imgW="647700" imgH="254000" progId="Equation.KSEE3">
                  <p:embed/>
                </p:oleObj>
              </mc:Choice>
              <mc:Fallback>
                <p:oleObj r:id="rId24" imgW="6477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29018" y="4509135"/>
                        <a:ext cx="1303020" cy="51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1731" y="4504373"/>
          <a:ext cx="1638300" cy="52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r:id="rId26" imgW="800100" imgH="254000" progId="Equation.KSEE3">
                  <p:embed/>
                </p:oleObj>
              </mc:Choice>
              <mc:Fallback>
                <p:oleObj r:id="rId26" imgW="8001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411731" y="4504373"/>
                        <a:ext cx="1638300" cy="52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0" y="59690"/>
            <a:ext cx="6762750" cy="10090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6235" y="1732280"/>
            <a:ext cx="84321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解</a:t>
            </a:r>
            <a:r>
              <a:rPr lang="zh-CN" altLang="en-US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（</a:t>
            </a:r>
            <a:r>
              <a:rPr lang="en-US" altLang="zh-CN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2</a:t>
            </a:r>
            <a:r>
              <a:rPr lang="zh-CN" altLang="en-US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）</a:t>
            </a:r>
            <a:r>
              <a:rPr lang="en-US" altLang="zh-CN" sz="28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X</a:t>
            </a:r>
            <a:r>
              <a:rPr lang="zh-CN" altLang="en-US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取</a:t>
            </a:r>
            <a:r>
              <a:rPr lang="en-US" altLang="zh-CN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-2 -1 0 1 2</a:t>
            </a:r>
            <a:r>
              <a:rPr lang="zh-CN" altLang="en-US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，则</a:t>
            </a:r>
            <a:r>
              <a:rPr lang="en-US" altLang="zh-CN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Z</a:t>
            </a:r>
            <a:r>
              <a:rPr lang="zh-CN" altLang="en-US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可以取</a:t>
            </a:r>
            <a:r>
              <a:rPr lang="en-US" altLang="zh-CN" sz="2800" b="1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-4 -2 0  +2 4.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115" y="2283460"/>
          <a:ext cx="327914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r:id="rId5" imgW="1701800" imgH="254000" progId="Equation.KSEE3">
                  <p:embed/>
                </p:oleObj>
              </mc:Choice>
              <mc:Fallback>
                <p:oleObj r:id="rId5" imgW="17018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115" y="2283460"/>
                        <a:ext cx="327914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3410" y="3418840"/>
          <a:ext cx="320484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7" imgW="1701800" imgH="254000" progId="Equation.KSEE3">
                  <p:embed/>
                </p:oleObj>
              </mc:Choice>
              <mc:Fallback>
                <p:oleObj r:id="rId7" imgW="17018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410" y="3418840"/>
                        <a:ext cx="3204845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3410" y="4678680"/>
          <a:ext cx="3129915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9" imgW="1524000" imgH="254000" progId="Equation.KSEE3">
                  <p:embed/>
                </p:oleObj>
              </mc:Choice>
              <mc:Fallback>
                <p:oleObj r:id="rId9" imgW="15240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3410" y="4678680"/>
                        <a:ext cx="3129915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3723" y="2743835"/>
          <a:ext cx="223266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r:id="rId11" imgW="1130300" imgH="304800" progId="Equation.KSEE3">
                  <p:embed/>
                </p:oleObj>
              </mc:Choice>
              <mc:Fallback>
                <p:oleObj r:id="rId11" imgW="1130300" imgH="30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3723" y="2743835"/>
                        <a:ext cx="223266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4040" y="3429635"/>
          <a:ext cx="292608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13" imgW="1524000" imgH="254000" progId="Equation.KSEE3">
                  <p:embed/>
                </p:oleObj>
              </mc:Choice>
              <mc:Fallback>
                <p:oleObj r:id="rId13" imgW="15240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4040" y="3429635"/>
                        <a:ext cx="292608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1910" y="5020945"/>
            <a:ext cx="4644390" cy="938530"/>
          </a:xfrm>
          <a:prstGeom prst="rect">
            <a:avLst/>
          </a:prstGeom>
        </p:spPr>
      </p:pic>
      <p:sp>
        <p:nvSpPr>
          <p:cNvPr id="101" name="文本框 100"/>
          <p:cNvSpPr txBox="1"/>
          <p:nvPr/>
        </p:nvSpPr>
        <p:spPr>
          <a:xfrm>
            <a:off x="4353560" y="4512310"/>
            <a:ext cx="229298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Z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的分布为：</a:t>
            </a:r>
            <a:endParaRPr lang="zh-CN" altLang="en-US" sz="2800" b="1"/>
          </a:p>
        </p:txBody>
      </p:sp>
      <p:sp>
        <p:nvSpPr>
          <p:cNvPr id="39" name="文本框 38"/>
          <p:cNvSpPr txBox="1"/>
          <p:nvPr/>
        </p:nvSpPr>
        <p:spPr>
          <a:xfrm>
            <a:off x="539115" y="1181100"/>
            <a:ext cx="55308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求（</a:t>
            </a:r>
            <a:r>
              <a:rPr lang="en-US" altLang="zh-CN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u="none" dirty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）</a:t>
            </a:r>
            <a:r>
              <a:rPr lang="zh-CN" altLang="en-US" sz="2800" b="1" u="none" dirty="0" smtClean="0">
                <a:latin typeface="华文新魏" panose="02010800040101010101" charset="-122"/>
                <a:ea typeface="宋体" panose="02010600030101010101" pitchFamily="2" charset="-122"/>
                <a:cs typeface="华文新魏" panose="02010800040101010101" charset="-122"/>
              </a:rPr>
              <a:t>随机变量           </a:t>
            </a:r>
            <a:r>
              <a:rPr lang="zh-CN" altLang="en-US" sz="2800" b="1" u="none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</a:t>
            </a:r>
            <a:endParaRPr lang="zh-CN" altLang="en-US" sz="2800" b="1" dirty="0"/>
          </a:p>
        </p:txBody>
      </p:sp>
      <p:graphicFrame>
        <p:nvGraphicFramePr>
          <p:cNvPr id="40" name="对象 -2147482246"/>
          <p:cNvGraphicFramePr>
            <a:graphicFrameLocks noChangeAspect="1"/>
          </p:cNvGraphicFramePr>
          <p:nvPr/>
        </p:nvGraphicFramePr>
        <p:xfrm>
          <a:off x="3275965" y="1268730"/>
          <a:ext cx="110807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16" imgW="495300" imgH="165100" progId="Equation.KSEE3">
                  <p:embed/>
                </p:oleObj>
              </mc:Choice>
              <mc:Fallback>
                <p:oleObj r:id="rId16" imgW="495300" imgH="1651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75965" y="1268730"/>
                        <a:ext cx="1108075" cy="368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2505" y="2708910"/>
          <a:ext cx="237236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r:id="rId18" imgW="1231265" imgH="304800" progId="Equation.KSEE3">
                  <p:embed/>
                </p:oleObj>
              </mc:Choice>
              <mc:Fallback>
                <p:oleObj r:id="rId18" imgW="1231265" imgH="30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2505" y="2708910"/>
                        <a:ext cx="237236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2188" y="3835400"/>
          <a:ext cx="2319020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r:id="rId20" imgW="1231265" imgH="304800" progId="Equation.KSEE3">
                  <p:embed/>
                </p:oleObj>
              </mc:Choice>
              <mc:Fallback>
                <p:oleObj r:id="rId20" imgW="1231265" imgH="30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92188" y="3835400"/>
                        <a:ext cx="2319020" cy="57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5229225"/>
          <a:ext cx="2181225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r:id="rId22" imgW="1143000" imgH="304800" progId="Equation.KSEE3">
                  <p:embed/>
                </p:oleObj>
              </mc:Choice>
              <mc:Fallback>
                <p:oleObj r:id="rId22" imgW="1143000" imgH="30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71550" y="5229225"/>
                        <a:ext cx="2181225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43755" y="3877945"/>
          <a:ext cx="199326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r:id="rId24" imgW="1143000" imgH="304800" progId="Equation.KSEE3">
                  <p:embed/>
                </p:oleObj>
              </mc:Choice>
              <mc:Fallback>
                <p:oleObj r:id="rId24" imgW="1143000" imgH="30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43755" y="3877945"/>
                        <a:ext cx="199326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4040" y="2282825"/>
          <a:ext cx="301053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r:id="rId26" imgW="1524000" imgH="254000" progId="Equation.KSEE3">
                  <p:embed/>
                </p:oleObj>
              </mc:Choice>
              <mc:Fallback>
                <p:oleObj r:id="rId26" imgW="15240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384040" y="2282825"/>
                        <a:ext cx="301053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431925" y="3963670"/>
          <a:ext cx="6032500" cy="113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</a:t>
                      </a:r>
                      <a:r>
                        <a:rPr lang="en-US" sz="2000"/>
                        <a:t> -2          -1         0           1          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05585" y="4570730"/>
          <a:ext cx="967105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r:id="rId6" imgW="685800" imgH="254000" progId="Equation.KSEE3">
                  <p:embed/>
                </p:oleObj>
              </mc:Choice>
              <mc:Fallback>
                <p:oleObj r:id="rId6" imgW="6858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5585" y="4570730"/>
                        <a:ext cx="967105" cy="48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7765" y="4518025"/>
          <a:ext cx="338455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8" imgW="228600" imgH="304800" progId="Equation.KSEE3">
                  <p:embed/>
                </p:oleObj>
              </mc:Choice>
              <mc:Fallback>
                <p:oleObj r:id="rId8" imgW="2286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7765" y="4518025"/>
                        <a:ext cx="338455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695" y="133985"/>
            <a:ext cx="6988810" cy="1042670"/>
          </a:xfrm>
          <a:prstGeom prst="rect">
            <a:avLst/>
          </a:prstGeom>
        </p:spPr>
      </p:pic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41695" y="4460875"/>
          <a:ext cx="35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11" imgW="228600" imgH="304800" progId="Equation.KSEE3">
                  <p:embed/>
                </p:oleObj>
              </mc:Choice>
              <mc:Fallback>
                <p:oleObj r:id="rId11" imgW="2286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1695" y="4460875"/>
                        <a:ext cx="3524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35605" y="4512945"/>
          <a:ext cx="35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13" imgW="228600" imgH="304800" progId="Equation.KSEE3">
                  <p:embed/>
                </p:oleObj>
              </mc:Choice>
              <mc:Fallback>
                <p:oleObj r:id="rId13" imgW="2286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35605" y="4512945"/>
                        <a:ext cx="3524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图片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99385" y="2426970"/>
            <a:ext cx="4728845" cy="95567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0810" y="1372235"/>
            <a:ext cx="4757420" cy="973455"/>
          </a:xfrm>
          <a:prstGeom prst="rect">
            <a:avLst/>
          </a:prstGeom>
        </p:spPr>
      </p:pic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51020" y="4509135"/>
          <a:ext cx="35687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16" imgW="228600" imgH="304800" progId="Equation.KSEE3">
                  <p:embed/>
                </p:oleObj>
              </mc:Choice>
              <mc:Fallback>
                <p:oleObj r:id="rId16" imgW="2286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1020" y="4509135"/>
                        <a:ext cx="356870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48580" y="4509135"/>
          <a:ext cx="352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17" imgW="228600" imgH="304800" progId="Equation.KSEE3">
                  <p:embed/>
                </p:oleObj>
              </mc:Choice>
              <mc:Fallback>
                <p:oleObj r:id="rId17" imgW="228600" imgH="304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8580" y="4509135"/>
                        <a:ext cx="3524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683260" y="2708910"/>
            <a:ext cx="21780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Z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的分布为：</a:t>
            </a:r>
            <a:endParaRPr lang="zh-CN" altLang="en-US" sz="2800" b="1"/>
          </a:p>
        </p:txBody>
      </p:sp>
      <p:sp>
        <p:nvSpPr>
          <p:cNvPr id="37" name="文本框 36"/>
          <p:cNvSpPr txBox="1"/>
          <p:nvPr/>
        </p:nvSpPr>
        <p:spPr>
          <a:xfrm>
            <a:off x="755650" y="3401695"/>
            <a:ext cx="700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将三个表合在一张表观察，能发现什么规律？</a:t>
            </a:r>
          </a:p>
        </p:txBody>
      </p:sp>
      <p:graphicFrame>
        <p:nvGraphicFramePr>
          <p:cNvPr id="38" name="表格 37"/>
          <p:cNvGraphicFramePr/>
          <p:nvPr>
            <p:custDataLst>
              <p:tags r:id="rId3"/>
            </p:custDataLst>
          </p:nvPr>
        </p:nvGraphicFramePr>
        <p:xfrm>
          <a:off x="1431925" y="5138420"/>
          <a:ext cx="6032500" cy="999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23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</a:t>
                      </a:r>
                      <a:r>
                        <a:rPr lang="en-US" sz="2000"/>
                        <a:t>  4            1           0           1           4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2000"/>
                        <a:t>-4           -2           0           2          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8130" y="5165725"/>
          <a:ext cx="98996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18" imgW="495300" imgH="190500" progId="Equation.KSEE3">
                  <p:embed/>
                </p:oleObj>
              </mc:Choice>
              <mc:Fallback>
                <p:oleObj r:id="rId18" imgW="4953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48130" y="5165725"/>
                        <a:ext cx="98996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11505" y="1628775"/>
            <a:ext cx="21780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Y</a:t>
            </a:r>
            <a:r>
              <a:rPr lang="zh-CN" altLang="en-US" sz="2800" b="1" u="none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的分布为：</a:t>
            </a:r>
            <a:endParaRPr lang="zh-CN" altLang="en-US" sz="2800" b="1"/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1295" y="5702935"/>
          <a:ext cx="104394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r:id="rId20" imgW="533400" imgH="165100" progId="Equation.KSEE3">
                  <p:embed/>
                </p:oleObj>
              </mc:Choice>
              <mc:Fallback>
                <p:oleObj r:id="rId20" imgW="5334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71295" y="5702935"/>
                        <a:ext cx="104394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5785" y="4034790"/>
          <a:ext cx="360045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r:id="rId22" imgW="177165" imgH="165100" progId="Equation.KSEE3">
                  <p:embed/>
                </p:oleObj>
              </mc:Choice>
              <mc:Fallback>
                <p:oleObj r:id="rId22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35785" y="4034790"/>
                        <a:ext cx="360045" cy="3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5605" y="332740"/>
            <a:ext cx="8792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通过上述引例，可以总结出</a:t>
            </a:r>
            <a:r>
              <a:rPr lang="en-US" altLang="zh-CN" sz="2800" b="1"/>
              <a:t>               </a:t>
            </a:r>
            <a:r>
              <a:rPr lang="zh-CN" altLang="en-US" sz="2800" b="1"/>
              <a:t>的分布的一般方法：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5610" y="1052830"/>
            <a:ext cx="8498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设</a:t>
            </a:r>
            <a:r>
              <a:rPr lang="en-US" altLang="zh-CN" sz="2800" b="1"/>
              <a:t>    </a:t>
            </a:r>
            <a:r>
              <a:rPr lang="zh-CN" altLang="en-US" sz="2800" b="1"/>
              <a:t>有分布                                            ，则</a:t>
            </a:r>
            <a:r>
              <a:rPr lang="en-US" altLang="zh-CN" sz="2800" b="1"/>
              <a:t>               </a:t>
            </a:r>
            <a:r>
              <a:rPr lang="zh-CN" altLang="en-US" sz="2800" b="1"/>
              <a:t>的分布律为如下表：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39340" y="1052830"/>
          <a:ext cx="3432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r:id="rId5" imgW="1739900" imgH="254000" progId="Equation.KSEE3">
                  <p:embed/>
                </p:oleObj>
              </mc:Choice>
              <mc:Fallback>
                <p:oleObj r:id="rId5" imgW="17399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340" y="1052830"/>
                        <a:ext cx="3432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83895" y="4494530"/>
            <a:ext cx="768477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在该表格中，如有若干个</a:t>
            </a:r>
            <a:r>
              <a:rPr lang="en-US" altLang="zh-CN" sz="2800" b="1">
                <a:solidFill>
                  <a:srgbClr val="FF0000"/>
                </a:solidFill>
              </a:rPr>
              <a:t>                                   </a:t>
            </a:r>
            <a:r>
              <a:rPr lang="zh-CN" altLang="en-US" sz="2800" b="1">
                <a:solidFill>
                  <a:srgbClr val="FF0000"/>
                </a:solidFill>
              </a:rPr>
              <a:t>相等，则合并，相应的概率相加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9160" y="1124585"/>
          <a:ext cx="36449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r:id="rId7" imgW="177165" imgH="165100" progId="Equation.KSEE3">
                  <p:embed/>
                </p:oleObj>
              </mc:Choice>
              <mc:Fallback>
                <p:oleObj r:id="rId7" imgW="177165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160" y="1124585"/>
                        <a:ext cx="364490" cy="34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87900" y="404495"/>
          <a:ext cx="121793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r:id="rId9" imgW="647700" imgH="203200" progId="Equation.KSEE3">
                  <p:embed/>
                </p:oleObj>
              </mc:Choice>
              <mc:Fallback>
                <p:oleObj r:id="rId9" imgW="647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87900" y="404495"/>
                        <a:ext cx="121793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15735" y="1112520"/>
          <a:ext cx="121793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r:id="rId11" imgW="647700" imgH="203200" progId="Equation.KSEE3">
                  <p:embed/>
                </p:oleObj>
              </mc:Choice>
              <mc:Fallback>
                <p:oleObj r:id="rId11" imgW="647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15735" y="1112520"/>
                        <a:ext cx="121793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755650" y="2082800"/>
          <a:ext cx="7458710" cy="20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noFill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7450" y="2184400"/>
          <a:ext cx="48641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r:id="rId12" imgW="177165" imgH="165100" progId="Equation.KSEE3">
                  <p:embed/>
                </p:oleObj>
              </mc:Choice>
              <mc:Fallback>
                <p:oleObj r:id="rId12" imgW="177165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2184400"/>
                        <a:ext cx="48641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27630" y="2115185"/>
          <a:ext cx="49022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r:id="rId13" imgW="177165" imgH="228600" progId="Equation.KSEE3">
                  <p:embed/>
                </p:oleObj>
              </mc:Choice>
              <mc:Fallback>
                <p:oleObj r:id="rId13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27630" y="2115185"/>
                        <a:ext cx="490220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79520" y="2101215"/>
          <a:ext cx="518160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r:id="rId15" imgW="190500" imgH="228600" progId="Equation.KSEE3">
                  <p:embed/>
                </p:oleObj>
              </mc:Choice>
              <mc:Fallback>
                <p:oleObj r:id="rId15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79520" y="2101215"/>
                        <a:ext cx="518160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39473" y="2101215"/>
          <a:ext cx="55054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r:id="rId17" imgW="190500" imgH="228600" progId="Equation.KSEE3">
                  <p:embed/>
                </p:oleObj>
              </mc:Choice>
              <mc:Fallback>
                <p:oleObj r:id="rId17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39473" y="2101215"/>
                        <a:ext cx="55054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3644900"/>
          <a:ext cx="121793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r:id="rId19" imgW="647700" imgH="203200" progId="Equation.KSEE3">
                  <p:embed/>
                </p:oleObj>
              </mc:Choice>
              <mc:Fallback>
                <p:oleObj r:id="rId19" imgW="647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1550" y="3644900"/>
                        <a:ext cx="121793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7620" y="3573145"/>
          <a:ext cx="87185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r:id="rId20" imgW="393700" imgH="228600" progId="Equation.KSEE3">
                  <p:embed/>
                </p:oleObj>
              </mc:Choice>
              <mc:Fallback>
                <p:oleObj r:id="rId20" imgW="393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47620" y="3573145"/>
                        <a:ext cx="87185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7765" y="3573145"/>
          <a:ext cx="87185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r:id="rId22" imgW="393700" imgH="228600" progId="Equation.KSEE3">
                  <p:embed/>
                </p:oleObj>
              </mc:Choice>
              <mc:Fallback>
                <p:oleObj r:id="rId22" imgW="393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07765" y="3573145"/>
                        <a:ext cx="87185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11863" y="3500755"/>
          <a:ext cx="89916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r:id="rId24" imgW="405765" imgH="228600" progId="Equation.KSEE3">
                  <p:embed/>
                </p:oleObj>
              </mc:Choice>
              <mc:Fallback>
                <p:oleObj r:id="rId24" imgW="4057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11863" y="3500755"/>
                        <a:ext cx="89916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5525" y="3007678"/>
          <a:ext cx="124206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r:id="rId26" imgW="660400" imgH="203200" progId="Equation.KSEE3">
                  <p:embed/>
                </p:oleObj>
              </mc:Choice>
              <mc:Fallback>
                <p:oleObj r:id="rId26" imgW="6604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25525" y="3007678"/>
                        <a:ext cx="124206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38755" y="2783840"/>
          <a:ext cx="49022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r:id="rId28" imgW="177165" imgH="228600" progId="Equation.KSEE3">
                  <p:embed/>
                </p:oleObj>
              </mc:Choice>
              <mc:Fallback>
                <p:oleObj r:id="rId28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38755" y="2783840"/>
                        <a:ext cx="490220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09048" y="2781300"/>
          <a:ext cx="52768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r:id="rId30" imgW="190500" imgH="228600" progId="Equation.KSEE3">
                  <p:embed/>
                </p:oleObj>
              </mc:Choice>
              <mc:Fallback>
                <p:oleObj r:id="rId30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809048" y="2781300"/>
                        <a:ext cx="527685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83618" y="2750820"/>
          <a:ext cx="52768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r:id="rId32" imgW="190500" imgH="228600" progId="Equation.KSEE3">
                  <p:embed/>
                </p:oleObj>
              </mc:Choice>
              <mc:Fallback>
                <p:oleObj r:id="rId32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83618" y="2750820"/>
                        <a:ext cx="527685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64070" y="235585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r:id="rId34" imgW="177165" imgH="101600" progId="Equation.KSEE3">
                  <p:embed/>
                </p:oleObj>
              </mc:Choice>
              <mc:Fallback>
                <p:oleObj r:id="rId34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164070" y="235585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03800" y="310896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r:id="rId36" imgW="177165" imgH="101600" progId="Equation.KSEE3">
                  <p:embed/>
                </p:oleObj>
              </mc:Choice>
              <mc:Fallback>
                <p:oleObj r:id="rId36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003800" y="310896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28205" y="303784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r:id="rId37" imgW="177165" imgH="101600" progId="Equation.KSEE3">
                  <p:embed/>
                </p:oleObj>
              </mc:Choice>
              <mc:Fallback>
                <p:oleObj r:id="rId37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228205" y="303784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69840" y="234886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r:id="rId38" imgW="177165" imgH="101600" progId="Equation.KSEE3">
                  <p:embed/>
                </p:oleObj>
              </mc:Choice>
              <mc:Fallback>
                <p:oleObj r:id="rId38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069840" y="234886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86350" y="368617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r:id="rId39" imgW="177165" imgH="101600" progId="Equation.KSEE3">
                  <p:embed/>
                </p:oleObj>
              </mc:Choice>
              <mc:Fallback>
                <p:oleObj r:id="rId39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086350" y="368617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43445" y="361378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r:id="rId40" imgW="177165" imgH="101600" progId="Equation.KSEE3">
                  <p:embed/>
                </p:oleObj>
              </mc:Choice>
              <mc:Fallback>
                <p:oleObj r:id="rId40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243445" y="361378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59973" y="4494530"/>
          <a:ext cx="244856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r:id="rId41" imgW="1104900" imgH="228600" progId="Equation.KSEE3">
                  <p:embed/>
                </p:oleObj>
              </mc:Choice>
              <mc:Fallback>
                <p:oleObj r:id="rId41" imgW="1104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859973" y="4494530"/>
                        <a:ext cx="244856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95605" y="5299710"/>
            <a:ext cx="85883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solidFill>
                  <a:srgbClr val="FF0000"/>
                </a:solidFill>
              </a:rPr>
              <a:t>说明   在上述表中，如果                                      中有相同数据时则合并，并把对应的概率相加。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62780" y="5317490"/>
          <a:ext cx="283273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r:id="rId5" imgW="1358900" imgH="241300" progId="Equation.KSEE3">
                  <p:embed/>
                </p:oleObj>
              </mc:Choice>
              <mc:Fallback>
                <p:oleObj r:id="rId5" imgW="13589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2780" y="5317490"/>
                        <a:ext cx="2832735" cy="452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467995" y="404495"/>
            <a:ext cx="592836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en-US" altLang="zh-CN" sz="2800" b="1" u="none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u="none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、二维离散型随机变量函数的分布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7995" y="923925"/>
            <a:ext cx="746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      </a:t>
            </a:r>
            <a:r>
              <a:rPr lang="zh-CN" altLang="en-US" sz="2800" b="1"/>
              <a:t>设</a:t>
            </a:r>
            <a:r>
              <a:rPr lang="en-US" altLang="zh-CN" sz="2800" b="1"/>
              <a:t>           </a:t>
            </a:r>
            <a:r>
              <a:rPr lang="zh-CN" altLang="en-US" sz="2800" b="1"/>
              <a:t>是二维离散型随机变量，其分布：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84985" y="1412875"/>
          <a:ext cx="432371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r:id="rId7" imgW="2298700" imgH="292100" progId="Equation.KSEE3">
                  <p:embed/>
                </p:oleObj>
              </mc:Choice>
              <mc:Fallback>
                <p:oleObj r:id="rId7" imgW="2298700" imgH="292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4985" y="1412875"/>
                        <a:ext cx="4323715" cy="550545"/>
                      </a:xfrm>
                      <a:prstGeom prst="rect">
                        <a:avLst/>
                      </a:prstGeom>
                      <a:ln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</a:gra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7995" y="1988820"/>
            <a:ext cx="7717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      </a:t>
            </a:r>
            <a:r>
              <a:rPr lang="zh-CN" altLang="en-US" sz="2800" b="1"/>
              <a:t>设</a:t>
            </a:r>
            <a:r>
              <a:rPr lang="en-US" altLang="zh-CN" sz="2800" b="1"/>
              <a:t>                ,</a:t>
            </a:r>
            <a:r>
              <a:rPr lang="zh-CN" altLang="en-US" sz="2800" b="1"/>
              <a:t>即</a:t>
            </a:r>
            <a:r>
              <a:rPr lang="en-US" altLang="zh-CN" sz="2800" b="1"/>
              <a:t>    </a:t>
            </a:r>
            <a:r>
              <a:rPr lang="zh-CN" altLang="en-US" sz="2800" b="1"/>
              <a:t>是</a:t>
            </a:r>
            <a:r>
              <a:rPr lang="en-US" altLang="zh-CN" sz="2800" b="1"/>
              <a:t>          </a:t>
            </a:r>
            <a:r>
              <a:rPr lang="zh-CN" altLang="en-US" sz="2800" b="1"/>
              <a:t>的函数，则</a:t>
            </a:r>
            <a:r>
              <a:rPr lang="en-US" altLang="zh-CN" sz="2800" b="1"/>
              <a:t>     </a:t>
            </a:r>
            <a:r>
              <a:rPr lang="zh-CN" altLang="en-US" sz="2800" b="1"/>
              <a:t>是离散型的随机变量，类似一维可以得出</a:t>
            </a:r>
            <a:r>
              <a:rPr lang="en-US" altLang="zh-CN" sz="2800" b="1"/>
              <a:t>    </a:t>
            </a:r>
            <a:r>
              <a:rPr lang="zh-CN" altLang="en-US" sz="2800" b="1"/>
              <a:t>的分布：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985" y="102901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r:id="rId9" imgW="457200" imgH="203200" progId="Equation.KSEE3">
                  <p:embed/>
                </p:oleObj>
              </mc:Choice>
              <mc:Fallback>
                <p:oleObj r:id="rId9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985" y="1029018"/>
                        <a:ext cx="8604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0065" y="2084705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r:id="rId11" imgW="165100" imgH="165100" progId="Equation.KSEE3">
                  <p:embed/>
                </p:oleObj>
              </mc:Choice>
              <mc:Fallback>
                <p:oleObj r:id="rId11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0065" y="2084705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8400" y="208438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r:id="rId13" imgW="457200" imgH="203200" progId="Equation.KSEE3">
                  <p:embed/>
                </p:oleObj>
              </mc:Choice>
              <mc:Fallback>
                <p:oleObj r:id="rId13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8400" y="2084388"/>
                        <a:ext cx="8604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913" y="2060258"/>
          <a:ext cx="13868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r:id="rId14" imgW="736600" imgH="215900" progId="Equation.KSEE3">
                  <p:embed/>
                </p:oleObj>
              </mc:Choice>
              <mc:Fallback>
                <p:oleObj r:id="rId14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31913" y="2060258"/>
                        <a:ext cx="138684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40425" y="249301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" r:id="rId16" imgW="165100" imgH="165100" progId="Equation.KSEE3">
                  <p:embed/>
                </p:oleObj>
              </mc:Choice>
              <mc:Fallback>
                <p:oleObj r:id="rId16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0425" y="249301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96355" y="2084705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r:id="rId17" imgW="165100" imgH="165100" progId="Equation.KSEE3">
                  <p:embed/>
                </p:oleObj>
              </mc:Choice>
              <mc:Fallback>
                <p:oleObj r:id="rId17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96355" y="2084705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2"/>
            </p:custDataLst>
          </p:nvPr>
        </p:nvGraphicFramePr>
        <p:xfrm>
          <a:off x="467995" y="3034030"/>
          <a:ext cx="8350885" cy="20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noFill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3320" y="317658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r:id="rId18" imgW="457200" imgH="203200" progId="Equation.KSEE3">
                  <p:embed/>
                </p:oleObj>
              </mc:Choice>
              <mc:Fallback>
                <p:oleObj r:id="rId18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3320" y="3176588"/>
                        <a:ext cx="860425" cy="38354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1000" y="3854768"/>
          <a:ext cx="2030730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r:id="rId19" imgW="1079500" imgH="241300" progId="Equation.KSEE3">
                  <p:embed/>
                </p:oleObj>
              </mc:Choice>
              <mc:Fallback>
                <p:oleObj r:id="rId19" imgW="10795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1000" y="3854768"/>
                        <a:ext cx="2030730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49195" y="3168015"/>
          <a:ext cx="89471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r:id="rId21" imgW="558800" imgH="228600" progId="Equation.KSEE3">
                  <p:embed/>
                </p:oleObj>
              </mc:Choice>
              <mc:Fallback>
                <p:oleObj r:id="rId21" imgW="558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49195" y="3168015"/>
                        <a:ext cx="894715" cy="4095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4255" y="3161030"/>
          <a:ext cx="81534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r:id="rId23" imgW="558800" imgH="228600" progId="Equation.KSEE3">
                  <p:embed/>
                </p:oleObj>
              </mc:Choice>
              <mc:Fallback>
                <p:oleObj r:id="rId23" imgW="558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64255" y="3161030"/>
                        <a:ext cx="815340" cy="4095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83430" y="327469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r:id="rId25" imgW="177165" imgH="101600" progId="Equation.KSEE3">
                  <p:embed/>
                </p:oleObj>
              </mc:Choice>
              <mc:Fallback>
                <p:oleObj r:id="rId25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3430" y="327469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08270" y="3176905"/>
          <a:ext cx="1019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r:id="rId27" imgW="571500" imgH="228600" progId="Equation.KSEE3">
                  <p:embed/>
                </p:oleObj>
              </mc:Choice>
              <mc:Fallback>
                <p:oleObj r:id="rId27" imgW="571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08270" y="3176905"/>
                        <a:ext cx="1019175" cy="4095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88760" y="3213100"/>
          <a:ext cx="99631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r:id="rId29" imgW="558800" imgH="228600" progId="Equation.KSEE3">
                  <p:embed/>
                </p:oleObj>
              </mc:Choice>
              <mc:Fallback>
                <p:oleObj r:id="rId29" imgW="558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88760" y="3213100"/>
                        <a:ext cx="996315" cy="4095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10855" y="396875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r:id="rId31" imgW="177165" imgH="101600" progId="Equation.KSEE3">
                  <p:embed/>
                </p:oleObj>
              </mc:Choice>
              <mc:Fallback>
                <p:oleObj r:id="rId31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10855" y="396875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89145" y="393827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r:id="rId32" imgW="177165" imgH="101600" progId="Equation.KSEE3">
                  <p:embed/>
                </p:oleObj>
              </mc:Choice>
              <mc:Fallback>
                <p:oleObj r:id="rId32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9145" y="393827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92440" y="335661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r:id="rId33" imgW="177165" imgH="101600" progId="Equation.KSEE3">
                  <p:embed/>
                </p:oleObj>
              </mc:Choice>
              <mc:Fallback>
                <p:oleObj r:id="rId33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92440" y="335661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10855" y="458089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r:id="rId34" imgW="177165" imgH="101600" progId="Equation.KSEE3">
                  <p:embed/>
                </p:oleObj>
              </mc:Choice>
              <mc:Fallback>
                <p:oleObj r:id="rId34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110855" y="458089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38755" y="3695065"/>
          <a:ext cx="61341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r:id="rId35" imgW="228600" imgH="228600" progId="Equation.KSEE3">
                  <p:embed/>
                </p:oleObj>
              </mc:Choice>
              <mc:Fallback>
                <p:oleObj r:id="rId35" imgW="22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38755" y="3695065"/>
                        <a:ext cx="61341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7935" y="3724910"/>
          <a:ext cx="58102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r:id="rId37" imgW="228600" imgH="228600" progId="Equation.KSEE3">
                  <p:embed/>
                </p:oleObj>
              </mc:Choice>
              <mc:Fallback>
                <p:oleObj r:id="rId37" imgW="22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797935" y="3724910"/>
                        <a:ext cx="581025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92595" y="3769995"/>
          <a:ext cx="58864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r:id="rId39" imgW="228600" imgH="228600" progId="Equation.KSEE3">
                  <p:embed/>
                </p:oleObj>
              </mc:Choice>
              <mc:Fallback>
                <p:oleObj r:id="rId39" imgW="22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792595" y="3769995"/>
                        <a:ext cx="58864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08625" y="3695065"/>
          <a:ext cx="62420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r:id="rId41" imgW="241300" imgH="228600" progId="Equation.KSEE3">
                  <p:embed/>
                </p:oleObj>
              </mc:Choice>
              <mc:Fallback>
                <p:oleObj r:id="rId41" imgW="241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508625" y="3695065"/>
                        <a:ext cx="624205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59563" y="4508500"/>
          <a:ext cx="101917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r:id="rId43" imgW="596900" imgH="228600" progId="Equation.KSEE3">
                  <p:embed/>
                </p:oleObj>
              </mc:Choice>
              <mc:Fallback>
                <p:oleObj r:id="rId43" imgW="596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659563" y="4508500"/>
                        <a:ext cx="1019175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99610" y="458724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r:id="rId45" imgW="177165" imgH="101600" progId="Equation.KSEE3">
                  <p:embed/>
                </p:oleObj>
              </mc:Choice>
              <mc:Fallback>
                <p:oleObj r:id="rId45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99610" y="458724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11730" y="4509770"/>
          <a:ext cx="99695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r:id="rId46" imgW="584200" imgH="228600" progId="Equation.KSEE3">
                  <p:embed/>
                </p:oleObj>
              </mc:Choice>
              <mc:Fallback>
                <p:oleObj r:id="rId46" imgW="584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411730" y="4509770"/>
                        <a:ext cx="996950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8988" y="4505008"/>
          <a:ext cx="13868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r:id="rId48" imgW="736600" imgH="215900" progId="Equation.KSEE3">
                  <p:embed/>
                </p:oleObj>
              </mc:Choice>
              <mc:Fallback>
                <p:oleObj r:id="rId48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88988" y="4505008"/>
                        <a:ext cx="1386840" cy="40767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25520" y="4509135"/>
          <a:ext cx="8928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r:id="rId50" imgW="596900" imgH="228600" progId="Equation.KSEE3">
                  <p:embed/>
                </p:oleObj>
              </mc:Choice>
              <mc:Fallback>
                <p:oleObj r:id="rId50" imgW="596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525520" y="4509135"/>
                        <a:ext cx="892810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25098" y="4513580"/>
          <a:ext cx="101917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r:id="rId52" imgW="596900" imgH="228600" progId="Equation.KSEE3">
                  <p:embed/>
                </p:oleObj>
              </mc:Choice>
              <mc:Fallback>
                <p:oleObj r:id="rId52" imgW="596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225098" y="4513580"/>
                        <a:ext cx="1019175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560" y="189230"/>
            <a:ext cx="4895850" cy="1383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       </a:t>
            </a:r>
            <a:r>
              <a:rPr lang="zh-CN" altLang="en-US" sz="2800" b="1"/>
              <a:t>例</a:t>
            </a:r>
            <a:r>
              <a:rPr lang="en-US" altLang="zh-CN" sz="2800" b="1"/>
              <a:t>2  </a:t>
            </a:r>
            <a:r>
              <a:rPr lang="zh-CN" altLang="en-US" sz="2800" b="1"/>
              <a:t>设（</a:t>
            </a:r>
            <a:r>
              <a:rPr lang="en-US" altLang="zh-CN" sz="2800" b="1"/>
              <a:t>X,Y)</a:t>
            </a:r>
            <a:r>
              <a:rPr lang="zh-CN" altLang="en-US" sz="2800" b="1"/>
              <a:t>的联合分布如右图，求</a:t>
            </a:r>
            <a:r>
              <a:rPr lang="en-US" altLang="zh-CN" sz="2800" b="1"/>
              <a:t>Z=XY</a:t>
            </a:r>
            <a:r>
              <a:rPr lang="zh-CN" altLang="en-US" sz="2800" b="1"/>
              <a:t>和</a:t>
            </a:r>
            <a:r>
              <a:rPr lang="en-US" altLang="zh-CN" sz="2800" b="1"/>
              <a:t>W=X+Y</a:t>
            </a:r>
            <a:r>
              <a:rPr lang="zh-CN" altLang="en-US" sz="2800" b="1"/>
              <a:t>的概率分布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945" y="189230"/>
            <a:ext cx="3489960" cy="23901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2996565"/>
            <a:ext cx="7180580" cy="23012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8105" y="1700530"/>
            <a:ext cx="48533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       </a:t>
            </a:r>
            <a:r>
              <a:rPr lang="zh-CN" altLang="zh-CN" sz="2800" b="1"/>
              <a:t>解 重新整理（</a:t>
            </a:r>
            <a:r>
              <a:rPr lang="en-US" altLang="zh-CN" sz="2800" b="1"/>
              <a:t>X,Y</a:t>
            </a:r>
            <a:r>
              <a:rPr lang="zh-CN" altLang="en-US" sz="2800" b="1"/>
              <a:t>）的分布，列表如下，从而</a:t>
            </a:r>
            <a:r>
              <a:rPr lang="en-US" altLang="zh-CN" sz="2800" b="1"/>
              <a:t>Z</a:t>
            </a:r>
            <a:r>
              <a:rPr lang="zh-CN" altLang="en-US" sz="2800" b="1"/>
              <a:t>和</a:t>
            </a:r>
            <a:r>
              <a:rPr lang="en-US" altLang="zh-CN" sz="2800" b="1"/>
              <a:t>W</a:t>
            </a:r>
            <a:r>
              <a:rPr lang="zh-CN" altLang="en-US" sz="2800" b="1"/>
              <a:t>的分布可求出</a:t>
            </a:r>
            <a:r>
              <a:rPr lang="zh-CN" altLang="en-US" sz="2400" b="1"/>
              <a:t>。</a:t>
            </a:r>
          </a:p>
          <a:p>
            <a:endParaRPr lang="zh-CN" altLang="en-US" sz="2400" b="1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5368290"/>
            <a:ext cx="4268470" cy="101536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410" y="5368290"/>
            <a:ext cx="4431030" cy="96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24cb9d5-24c9-4178-87af-fecfcf2a2a24}"/>
  <p:tag name="TABLE_ENDDRAG_ORIGIN_RECT" val="475*89"/>
  <p:tag name="TABLE_ENDDRAG_RECT" val="118*311*475*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22453b-b049-46a7-a792-39d8c7d5b85b}"/>
  <p:tag name="TABLE_ENDDRAG_ORIGIN_RECT" val="474*78"/>
  <p:tag name="TABLE_ENDDRAG_RECT" val="118*403*475*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c2cedbe-fc83-4f33-8654-d5d6f75df4e5}"/>
  <p:tag name="TABLE_ENDDRAG_ORIGIN_RECT" val="587*162"/>
  <p:tag name="TABLE_ENDDRAG_RECT" val="59*152*587*1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c2cedbe-fc83-4f33-8654-d5d6f75df4e5}"/>
  <p:tag name="TABLE_ENDDRAG_ORIGIN_RECT" val="587*162"/>
  <p:tag name="TABLE_ENDDRAG_RECT" val="59*152*587*162"/>
  <p:tag name="KSO_WM_UNIT_PLACING_PICTURE_USER_VIEWPORT" val="{&quot;height&quot;:3246,&quot;width&quot;:1315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788</Words>
  <Application>Microsoft Office PowerPoint</Application>
  <PresentationFormat>全屏显示(4:3)</PresentationFormat>
  <Paragraphs>78</Paragraphs>
  <Slides>17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华文新魏</vt:lpstr>
      <vt:lpstr>宋体</vt:lpstr>
      <vt:lpstr>Arial</vt:lpstr>
      <vt:lpstr>Calibri</vt:lpstr>
      <vt:lpstr>Impact</vt:lpstr>
      <vt:lpstr>Office 主题​​</vt:lpstr>
      <vt:lpstr>Equation.KSEE3</vt:lpstr>
      <vt:lpstr>概率统计  随机变量函数的分布（离散一维连续）  西南石油大学理学院蒋尚武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&amp;2.3   随机变量的分布函数（离散）</dc:title>
  <dc:creator>dell</dc:creator>
  <cp:lastModifiedBy>SWPU</cp:lastModifiedBy>
  <cp:revision>88</cp:revision>
  <dcterms:created xsi:type="dcterms:W3CDTF">2016-01-14T06:52:00Z</dcterms:created>
  <dcterms:modified xsi:type="dcterms:W3CDTF">2022-03-22T09:46:38Z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8DE75D81C38E472A9530E9DF999577C4</vt:lpwstr>
  </property>
</Properties>
</file>