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363" r:id="rId4"/>
    <p:sldId id="364" r:id="rId6"/>
    <p:sldId id="328" r:id="rId7"/>
    <p:sldId id="329" r:id="rId8"/>
    <p:sldId id="330" r:id="rId9"/>
    <p:sldId id="367" r:id="rId10"/>
    <p:sldId id="368" r:id="rId11"/>
    <p:sldId id="369" r:id="rId12"/>
    <p:sldId id="331" r:id="rId13"/>
    <p:sldId id="332" r:id="rId14"/>
    <p:sldId id="333" r:id="rId15"/>
    <p:sldId id="370" r:id="rId16"/>
    <p:sldId id="334" r:id="rId17"/>
    <p:sldId id="340" r:id="rId18"/>
    <p:sldId id="339" r:id="rId19"/>
    <p:sldId id="338" r:id="rId20"/>
    <p:sldId id="337" r:id="rId21"/>
    <p:sldId id="335" r:id="rId22"/>
    <p:sldId id="336" r:id="rId23"/>
    <p:sldId id="341" r:id="rId24"/>
    <p:sldId id="342" r:id="rId25"/>
    <p:sldId id="374" r:id="rId26"/>
    <p:sldId id="343" r:id="rId27"/>
    <p:sldId id="344" r:id="rId28"/>
    <p:sldId id="345" r:id="rId29"/>
    <p:sldId id="371" r:id="rId30"/>
    <p:sldId id="346" r:id="rId31"/>
    <p:sldId id="378" r:id="rId32"/>
    <p:sldId id="379" r:id="rId33"/>
    <p:sldId id="372" r:id="rId34"/>
    <p:sldId id="347" r:id="rId35"/>
    <p:sldId id="375" r:id="rId36"/>
    <p:sldId id="348" r:id="rId37"/>
    <p:sldId id="349" r:id="rId38"/>
    <p:sldId id="350" r:id="rId39"/>
    <p:sldId id="351" r:id="rId40"/>
    <p:sldId id="376" r:id="rId41"/>
    <p:sldId id="352" r:id="rId42"/>
    <p:sldId id="353" r:id="rId43"/>
    <p:sldId id="354" r:id="rId44"/>
    <p:sldId id="380" r:id="rId45"/>
    <p:sldId id="355" r:id="rId46"/>
    <p:sldId id="356" r:id="rId47"/>
    <p:sldId id="357" r:id="rId48"/>
    <p:sldId id="358" r:id="rId49"/>
    <p:sldId id="359" r:id="rId50"/>
    <p:sldId id="377" r:id="rId51"/>
    <p:sldId id="360" r:id="rId52"/>
    <p:sldId id="373" r:id="rId53"/>
    <p:sldId id="362" r:id="rId54"/>
    <p:sldId id="361" r:id="rId55"/>
    <p:sldId id="366" r:id="rId5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8C4C4A4-BFAB-47AA-845D-128872E676B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19866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7117A61-67C7-4515-B001-D713CE4A5DDC}" type="slidenum">
              <a:rPr lang="zh-CN" altLang="en-US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B1B1-48C1-47C8-9423-B5B7465A2BF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43018-D6FD-41F1-B462-F1C191CE53BB}" type="slidenum">
              <a:rPr lang="zh-CN" altLang="en-US"/>
            </a:fld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模板-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623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0"/>
          <p:cNvSpPr txBox="1">
            <a:spLocks noChangeArrowheads="1"/>
          </p:cNvSpPr>
          <p:nvPr userDrawn="1"/>
        </p:nvSpPr>
        <p:spPr bwMode="auto">
          <a:xfrm>
            <a:off x="8591551" y="6308726"/>
            <a:ext cx="26881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200" b="1">
                <a:solidFill>
                  <a:srgbClr val="0D0D0D"/>
                </a:solidFill>
                <a:latin typeface="方正兰亭中黑简体"/>
                <a:ea typeface="方正兰亭中黑简体"/>
                <a:cs typeface="HYDaSongJ"/>
              </a:rPr>
              <a:t>计算机应用技术系</a:t>
            </a:r>
            <a:endParaRPr kumimoji="1" lang="en-US" altLang="zh-CN" sz="1200" b="1">
              <a:solidFill>
                <a:srgbClr val="0D0D0D"/>
              </a:solidFill>
              <a:latin typeface="方正兰亭中黑简体"/>
              <a:ea typeface="方正兰亭中黑简体"/>
              <a:cs typeface="HYDaSongJ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49300" y="6230939"/>
            <a:ext cx="50165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615667" y="6197601"/>
            <a:ext cx="218521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35432" y="12065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516584" y="980660"/>
            <a:ext cx="11158832" cy="49686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1095568" y="6273801"/>
            <a:ext cx="827617" cy="365125"/>
          </a:xfrm>
        </p:spPr>
        <p:txBody>
          <a:bodyPr/>
          <a:lstStyle>
            <a:lvl1pPr>
              <a:defRPr sz="2000"/>
            </a:lvl1pPr>
          </a:lstStyle>
          <a:p>
            <a:fld id="{E1515BF0-1818-4B70-A4D2-C09B74398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260351"/>
            <a:ext cx="8737600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27051" y="1125538"/>
            <a:ext cx="10972800" cy="45259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84167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08D6083-2EA5-4C66-93C0-86A7342E3F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3B1B1-48C1-47C8-9423-B5B7465A2BF2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43018-D6FD-41F1-B462-F1C191CE53BB}" type="slidenum">
              <a:rPr lang="zh-CN" altLang="en-US"/>
            </a:fld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623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0"/>
          <p:cNvSpPr txBox="1">
            <a:spLocks noChangeArrowheads="1"/>
          </p:cNvSpPr>
          <p:nvPr userDrawn="1"/>
        </p:nvSpPr>
        <p:spPr bwMode="auto">
          <a:xfrm>
            <a:off x="8591551" y="6308726"/>
            <a:ext cx="26881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200" b="1">
                <a:solidFill>
                  <a:srgbClr val="0D0D0D"/>
                </a:solidFill>
                <a:latin typeface="方正兰亭中黑简体"/>
                <a:ea typeface="方正兰亭中黑简体"/>
                <a:cs typeface="HYDaSongJ"/>
              </a:rPr>
              <a:t>计算机应用技术系</a:t>
            </a:r>
            <a:endParaRPr kumimoji="1" lang="en-US" altLang="zh-CN" sz="1200" b="1">
              <a:solidFill>
                <a:srgbClr val="0D0D0D"/>
              </a:solidFill>
              <a:latin typeface="方正兰亭中黑简体"/>
              <a:ea typeface="方正兰亭中黑简体"/>
              <a:cs typeface="HYDaSongJ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49300" y="6230939"/>
            <a:ext cx="50165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615667" y="6197601"/>
            <a:ext cx="218521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C4AA-18E5-499A-A7C9-082E98E5DE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9CB5C-25FA-425C-9B27-AC77A561DA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D932D-3E9A-45FC-A6A6-84614ECD22C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88E4F-CD37-497D-835C-1430AEDC839E}" type="slidenum">
              <a:rPr lang="zh-CN" altLang="en-US"/>
            </a:fld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6DFD-AA97-42F7-BB95-AD64EA90EDE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C6F1F-9ADD-46F1-9BD4-089D88155CAE}" type="slidenum">
              <a:rPr lang="zh-CN" altLang="en-US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BCC4E-544C-4359-85F4-EC21ABF9974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E8443-D5E1-430E-BC61-654D556B199E}" type="slidenum">
              <a:rPr lang="zh-CN" altLang="en-US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1F575-9A2A-44DB-89DF-B7DC631A509C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AC558-0E90-4195-A4E5-31068144D6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204E4-478A-43D6-9335-C0C168961D0C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F65A2-AAB8-46A0-B29F-7D6D31887218}" type="slidenum">
              <a:rPr lang="zh-CN" altLang="en-US"/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E6868-9078-46C8-B3C2-2332F19BE99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AF968-C8DF-4EAF-93BC-08E0FC1B46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623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0"/>
          <p:cNvSpPr txBox="1">
            <a:spLocks noChangeArrowheads="1"/>
          </p:cNvSpPr>
          <p:nvPr userDrawn="1"/>
        </p:nvSpPr>
        <p:spPr bwMode="auto">
          <a:xfrm>
            <a:off x="8591551" y="6308726"/>
            <a:ext cx="26881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200" b="1">
                <a:solidFill>
                  <a:srgbClr val="0D0D0D"/>
                </a:solidFill>
                <a:latin typeface="方正兰亭中黑简体"/>
                <a:ea typeface="方正兰亭中黑简体"/>
                <a:cs typeface="HYDaSongJ"/>
              </a:rPr>
              <a:t>计算机应用技术系</a:t>
            </a:r>
            <a:endParaRPr kumimoji="1" lang="en-US" altLang="zh-CN" sz="1200" b="1">
              <a:solidFill>
                <a:srgbClr val="0D0D0D"/>
              </a:solidFill>
              <a:latin typeface="方正兰亭中黑简体"/>
              <a:ea typeface="方正兰亭中黑简体"/>
              <a:cs typeface="HYDaSongJ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49300" y="6230939"/>
            <a:ext cx="50165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615667" y="6197601"/>
            <a:ext cx="218521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ts val="32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C4AA-18E5-499A-A7C9-082E98E5DE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9CB5C-25FA-425C-9B27-AC77A561DA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470C4-961C-423E-B0D8-A656977AEA6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3B32-3F97-465F-9D25-CD3B5D10F7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ACB6-59D7-46F8-8751-80DDFB53C32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EA4D3-B6AD-4583-BE47-C036024FFE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3F5D5-3BE1-48A9-9466-E644839D3E3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534C9-B80D-4160-A8EC-91B21CFCA41E}" type="slidenum">
              <a:rPr lang="zh-CN" altLang="en-US"/>
            </a:fld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0"/>
            <a:ext cx="1215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7"/>
          <p:cNvSpPr txBox="1">
            <a:spLocks noChangeArrowheads="1"/>
          </p:cNvSpPr>
          <p:nvPr userDrawn="1"/>
        </p:nvSpPr>
        <p:spPr bwMode="auto">
          <a:xfrm>
            <a:off x="1007533" y="5734050"/>
            <a:ext cx="3937000" cy="306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b="1" dirty="0">
                <a:solidFill>
                  <a:srgbClr val="0D0D0D"/>
                </a:solidFill>
                <a:latin typeface="方正兰亭中黑简体" pitchFamily="2" charset="-122"/>
                <a:ea typeface="方正兰亭中黑简体" pitchFamily="2" charset="-122"/>
                <a:cs typeface="FZLanTingHeiS-B-GB"/>
              </a:rPr>
              <a:t>计算机应用技术系</a:t>
            </a:r>
            <a:endParaRPr kumimoji="1" lang="en-US" altLang="zh-CN" sz="1400" b="1" dirty="0">
              <a:solidFill>
                <a:srgbClr val="0D0D0D"/>
              </a:solidFill>
              <a:latin typeface="方正兰亭中黑简体" pitchFamily="2" charset="-122"/>
              <a:ea typeface="方正兰亭中黑简体" pitchFamily="2" charset="-122"/>
              <a:cs typeface="FZLanTingHeiS-B-GB"/>
            </a:endParaRPr>
          </a:p>
        </p:txBody>
      </p:sp>
      <p:pic>
        <p:nvPicPr>
          <p:cNvPr id="4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876118" y="231776"/>
            <a:ext cx="10033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9245389" y="404813"/>
            <a:ext cx="219964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University of Petroleum</a:t>
            </a:r>
            <a:endParaRPr lang="en-US" altLang="zh-CN" sz="1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1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0"/>
            <a:ext cx="1215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"/>
          <p:cNvSpPr>
            <a:spLocks noChangeArrowheads="1"/>
          </p:cNvSpPr>
          <p:nvPr userDrawn="1"/>
        </p:nvSpPr>
        <p:spPr bwMode="auto">
          <a:xfrm>
            <a:off x="9169401" y="1773238"/>
            <a:ext cx="289983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"/>
          <p:cNvSpPr>
            <a:spLocks noChangeArrowheads="1"/>
          </p:cNvSpPr>
          <p:nvPr userDrawn="1"/>
        </p:nvSpPr>
        <p:spPr bwMode="auto">
          <a:xfrm>
            <a:off x="9446684" y="2276476"/>
            <a:ext cx="241088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FFFFFF"/>
                </a:solidFill>
                <a:latin typeface="方正兰亭中黑简体"/>
                <a:ea typeface="方正兰亭中黑简体"/>
                <a:cs typeface="方正兰亭中黑简体"/>
              </a:rPr>
              <a:t>目 录</a:t>
            </a:r>
            <a:endParaRPr lang="zh-CN" altLang="en-US" sz="2400" b="1">
              <a:solidFill>
                <a:srgbClr val="FFFFFF"/>
              </a:solidFill>
              <a:latin typeface="方正兰亭中黑简体"/>
              <a:ea typeface="方正兰亭中黑简体"/>
              <a:cs typeface="方正兰亭中黑简体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PPT模板-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7938"/>
            <a:ext cx="1215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791452" y="5580063"/>
            <a:ext cx="74083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8898256" y="5516563"/>
            <a:ext cx="219964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University of Petroleum</a:t>
            </a:r>
            <a:endParaRPr lang="en-US" altLang="zh-CN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103307" y="2420860"/>
            <a:ext cx="11617613" cy="4968690"/>
          </a:xfrm>
        </p:spPr>
        <p:txBody>
          <a:bodyPr/>
          <a:lstStyle>
            <a:lvl1pPr marL="0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5400" b="1" kern="2200" dirty="0" smtClean="0">
                <a:solidFill>
                  <a:srgbClr val="CD0A2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模板-1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623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0"/>
          <p:cNvSpPr txBox="1">
            <a:spLocks noChangeArrowheads="1"/>
          </p:cNvSpPr>
          <p:nvPr userDrawn="1"/>
        </p:nvSpPr>
        <p:spPr bwMode="auto">
          <a:xfrm>
            <a:off x="8591551" y="6308726"/>
            <a:ext cx="268816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200" b="1">
                <a:solidFill>
                  <a:srgbClr val="0D0D0D"/>
                </a:solidFill>
                <a:latin typeface="方正兰亭中黑简体"/>
                <a:ea typeface="方正兰亭中黑简体"/>
                <a:cs typeface="HYDaSongJ"/>
              </a:rPr>
              <a:t>计算机应用技术系</a:t>
            </a:r>
            <a:endParaRPr kumimoji="1" lang="en-US" altLang="zh-CN" sz="1200" b="1">
              <a:solidFill>
                <a:srgbClr val="0D0D0D"/>
              </a:solidFill>
              <a:latin typeface="方正兰亭中黑简体"/>
              <a:ea typeface="方正兰亭中黑简体"/>
              <a:cs typeface="HYDaSongJ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49300" y="6230939"/>
            <a:ext cx="501651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615667" y="6197601"/>
            <a:ext cx="218521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35432" y="12065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516584" y="980660"/>
            <a:ext cx="11158832" cy="49686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1095568" y="6273801"/>
            <a:ext cx="827617" cy="365125"/>
          </a:xfrm>
        </p:spPr>
        <p:txBody>
          <a:bodyPr/>
          <a:lstStyle>
            <a:lvl1pPr>
              <a:defRPr sz="2000"/>
            </a:lvl1pPr>
          </a:lstStyle>
          <a:p>
            <a:fld id="{E1515BF0-1818-4B70-A4D2-C09B74398C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E6868-9078-46C8-B3C2-2332F19BE99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AF968-C8DF-4EAF-93BC-08E0FC1B46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470C4-961C-423E-B0D8-A656977AEA68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3B32-3F97-465F-9D25-CD3B5D10F7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ACB6-59D7-46F8-8751-80DDFB53C32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EA4D3-B6AD-4583-BE47-C036024FFE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3F5D5-3BE1-48A9-9466-E644839D3E3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534C9-B80D-4160-A8EC-91B21CFCA41E}" type="slidenum">
              <a:rPr lang="zh-CN" altLang="en-US"/>
            </a:fld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1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0"/>
            <a:ext cx="1215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7"/>
          <p:cNvSpPr txBox="1">
            <a:spLocks noChangeArrowheads="1"/>
          </p:cNvSpPr>
          <p:nvPr userDrawn="1"/>
        </p:nvSpPr>
        <p:spPr bwMode="auto">
          <a:xfrm>
            <a:off x="1007533" y="5734050"/>
            <a:ext cx="3937000" cy="3063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b="1" dirty="0">
                <a:solidFill>
                  <a:srgbClr val="0D0D0D"/>
                </a:solidFill>
                <a:latin typeface="方正兰亭中黑简体" pitchFamily="2" charset="-122"/>
                <a:ea typeface="方正兰亭中黑简体" pitchFamily="2" charset="-122"/>
                <a:cs typeface="FZLanTingHeiS-B-GB"/>
              </a:rPr>
              <a:t>计算机应用技术系</a:t>
            </a:r>
            <a:endParaRPr kumimoji="1" lang="en-US" altLang="zh-CN" sz="1400" b="1" dirty="0">
              <a:solidFill>
                <a:srgbClr val="0D0D0D"/>
              </a:solidFill>
              <a:latin typeface="方正兰亭中黑简体" pitchFamily="2" charset="-122"/>
              <a:ea typeface="方正兰亭中黑简体" pitchFamily="2" charset="-122"/>
              <a:cs typeface="FZLanTingHeiS-B-GB"/>
            </a:endParaRPr>
          </a:p>
        </p:txBody>
      </p:sp>
      <p:pic>
        <p:nvPicPr>
          <p:cNvPr id="4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876118" y="231776"/>
            <a:ext cx="10033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9245389" y="404813"/>
            <a:ext cx="219964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University of Petroleum</a:t>
            </a:r>
            <a:endParaRPr lang="en-US" altLang="zh-CN" sz="1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1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0"/>
            <a:ext cx="1215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"/>
          <p:cNvSpPr>
            <a:spLocks noChangeArrowheads="1"/>
          </p:cNvSpPr>
          <p:nvPr userDrawn="1"/>
        </p:nvSpPr>
        <p:spPr bwMode="auto">
          <a:xfrm>
            <a:off x="9169401" y="1773238"/>
            <a:ext cx="289983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"/>
          <p:cNvSpPr>
            <a:spLocks noChangeArrowheads="1"/>
          </p:cNvSpPr>
          <p:nvPr userDrawn="1"/>
        </p:nvSpPr>
        <p:spPr bwMode="auto">
          <a:xfrm>
            <a:off x="9446684" y="2276476"/>
            <a:ext cx="241088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srgbClr val="FFFFFF"/>
                </a:solidFill>
                <a:latin typeface="方正兰亭中黑简体"/>
                <a:ea typeface="方正兰亭中黑简体"/>
                <a:cs typeface="方正兰亭中黑简体"/>
              </a:rPr>
              <a:t>目 录</a:t>
            </a:r>
            <a:endParaRPr lang="zh-CN" altLang="en-US" sz="2400" b="1">
              <a:solidFill>
                <a:srgbClr val="FFFFFF"/>
              </a:solidFill>
              <a:latin typeface="方正兰亭中黑简体"/>
              <a:ea typeface="方正兰亭中黑简体"/>
              <a:cs typeface="方正兰亭中黑简体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PPT模板-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7938"/>
            <a:ext cx="121581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www.upc.edu.cn/images/news-h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18"/>
          <a:stretch>
            <a:fillRect/>
          </a:stretch>
        </p:blipFill>
        <p:spPr bwMode="auto">
          <a:xfrm>
            <a:off x="7791452" y="5580063"/>
            <a:ext cx="74083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8898256" y="5516563"/>
            <a:ext cx="2199640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</a:t>
            </a: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University of Petroleum</a:t>
            </a:r>
            <a:endParaRPr lang="en-US" altLang="zh-CN" sz="11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1103307" y="2420860"/>
            <a:ext cx="11617613" cy="4968690"/>
          </a:xfrm>
        </p:spPr>
        <p:txBody>
          <a:bodyPr/>
          <a:lstStyle>
            <a:lvl1pPr marL="0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zh-CN" altLang="en-US" sz="5400" b="1" kern="2200" dirty="0" smtClean="0">
                <a:solidFill>
                  <a:srgbClr val="CD0A2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image" Target="../media/image7.png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36D8AE-06A4-484C-B854-F5B040EDFEB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03E20FA3-B562-422F-B121-A41220D62CD3}" type="slidenum">
              <a:rPr lang="zh-CN" altLang="en-US">
                <a:latin typeface="Arial" panose="020B0604020202020204"/>
                <a:ea typeface="黑体" panose="02010609060101010101" pitchFamily="49" charset="-122"/>
              </a:rPr>
            </a:fld>
            <a:r>
              <a:rPr lang="en-US" altLang="zh-CN">
                <a:latin typeface="Arial" panose="020B0604020202020204"/>
                <a:ea typeface="黑体" panose="02010609060101010101" pitchFamily="49" charset="-122"/>
              </a:rPr>
              <a:t>5</a:t>
            </a:r>
            <a:endParaRPr lang="zh-CN" altLang="en-US"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031" name="Picture 3" descr="C:\Users\wumin\Desktop\++4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6526214"/>
            <a:ext cx="1272116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36D8AE-06A4-484C-B854-F5B040EDFEB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03E20FA3-B562-422F-B121-A41220D62CD3}" type="slidenum">
              <a:rPr lang="zh-CN" altLang="en-US">
                <a:latin typeface="Arial" panose="020B0604020202020204"/>
                <a:ea typeface="黑体" panose="02010609060101010101" pitchFamily="49" charset="-122"/>
              </a:rPr>
            </a:fld>
            <a:r>
              <a:rPr lang="en-US" altLang="zh-CN">
                <a:latin typeface="Arial" panose="020B0604020202020204"/>
                <a:ea typeface="黑体" panose="02010609060101010101" pitchFamily="49" charset="-122"/>
              </a:rPr>
              <a:t>5</a:t>
            </a:r>
            <a:endParaRPr lang="zh-CN" altLang="en-US"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031" name="Picture 3" descr="C:\Users\wumin\Desktop\++4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5" y="6526214"/>
            <a:ext cx="1272116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0" y="692150"/>
            <a:ext cx="12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986331" y="1380191"/>
            <a:ext cx="813752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4000" b="1" dirty="0" smtClean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b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ea typeface="思源黑体 CN Medium"/>
                <a:cs typeface="思源黑体 CN Medium"/>
              </a:rPr>
            </a:b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语言教学团队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ea typeface="思源黑体 CN Medium"/>
              <a:cs typeface="思源黑体 CN Medium"/>
            </a:endParaRPr>
          </a:p>
        </p:txBody>
      </p:sp>
      <p:sp>
        <p:nvSpPr>
          <p:cNvPr name="文本框 13" id="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8895-576B-4C3E-BE36-B32FC81969CD}" type="slidenum">
              <a:rPr lang="en-US" altLang="zh-CN"/>
            </a:fld>
            <a:endParaRPr lang="en-US" altLang="zh-CN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27126" y="970063"/>
            <a:ext cx="9937426" cy="303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 基本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类型：由系统事先定义好的不可再分割的类型，可以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直接</a:t>
            </a:r>
            <a:r>
              <a:rPr kumimoji="1" lang="zh-CN" altLang="en-US" sz="2400" b="1" dirty="0">
                <a:latin typeface="Arial" panose="020B0604020202020204" pitchFamily="34" charset="0"/>
              </a:rPr>
              <a:t>利用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这些  类型</a:t>
            </a:r>
            <a:r>
              <a:rPr kumimoji="1" lang="zh-CN" altLang="en-US" sz="2400" b="1" dirty="0">
                <a:latin typeface="Arial" panose="020B0604020202020204" pitchFamily="34" charset="0"/>
              </a:rPr>
              <a:t>名定义数据。</a:t>
            </a:r>
            <a:endParaRPr kumimoji="1" lang="zh-CN" altLang="en-US" sz="2400" b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 构造类型</a:t>
            </a:r>
            <a:r>
              <a:rPr kumimoji="1" lang="zh-CN" altLang="en-US" sz="2400" b="1" dirty="0">
                <a:latin typeface="Arial" panose="020B0604020202020204" pitchFamily="34" charset="0"/>
              </a:rPr>
              <a:t>：由基本类型组成的更为复杂的类型。</a:t>
            </a:r>
            <a:endParaRPr kumimoji="1" lang="zh-CN" altLang="en-US" sz="2400" b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 指针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类型：一种特殊的、具有重要作用的数据类型，其值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用来</a:t>
            </a:r>
            <a:r>
              <a:rPr kumimoji="1" lang="zh-CN" altLang="en-US" sz="2400" b="1" dirty="0">
                <a:latin typeface="Arial" panose="020B0604020202020204" pitchFamily="34" charset="0"/>
              </a:rPr>
              <a:t>表示某个量在内存中的地址。</a:t>
            </a:r>
            <a:endParaRPr kumimoji="1" lang="zh-CN" altLang="en-US" sz="2400" b="1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Arial" panose="020B0604020202020204" pitchFamily="34" charset="0"/>
              </a:rPr>
              <a:t> 空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类型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：要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用于特殊指针变量和无返回值函数的说明。 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127126" y="4297180"/>
            <a:ext cx="9937426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注意：</a:t>
            </a:r>
            <a:r>
              <a:rPr kumimoji="1" lang="zh-CN" altLang="en-US" sz="2400" b="1" dirty="0">
                <a:latin typeface="Arial" panose="020B0604020202020204" pitchFamily="34" charset="0"/>
              </a:rPr>
              <a:t>数据类型的位数和取值范围与所运行环境有很大关系（本书以</a:t>
            </a:r>
            <a:r>
              <a:rPr kumimoji="1" lang="en-US" altLang="zh-CN" sz="2400" b="1" dirty="0"/>
              <a:t>Windows</a:t>
            </a:r>
            <a:r>
              <a:rPr kumimoji="1" lang="zh-CN" altLang="en-US" sz="2400" b="1" dirty="0"/>
              <a:t>下</a:t>
            </a:r>
            <a:r>
              <a:rPr kumimoji="1" lang="zh-CN" altLang="en-US" sz="2400" b="1" dirty="0" smtClean="0"/>
              <a:t>的</a:t>
            </a:r>
            <a:r>
              <a:rPr kumimoji="1" lang="en-US" altLang="zh-CN" sz="2400" b="1" dirty="0"/>
              <a:t>Code::Blocks 17.12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为</a:t>
            </a:r>
            <a:r>
              <a:rPr kumimoji="1" lang="zh-CN" altLang="en-US" sz="2400" b="1" dirty="0">
                <a:latin typeface="Arial" panose="020B0604020202020204" pitchFamily="34" charset="0"/>
              </a:rPr>
              <a:t>准 ）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数据类型 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265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 build="p"/>
      <p:bldP spid="112657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2397-CFA8-472B-AA15-EC5A7A8EC38E}" type="slidenum">
              <a:rPr lang="en-US" altLang="zh-CN"/>
            </a:fld>
            <a:endParaRPr lang="en-US" altLang="zh-CN"/>
          </a:p>
        </p:txBody>
      </p:sp>
      <p:sp>
        <p:nvSpPr>
          <p:cNvPr id="113955" name="Text Box 291"/>
          <p:cNvSpPr txBox="1">
            <a:spLocks noChangeArrowheads="1"/>
          </p:cNvSpPr>
          <p:nvPr/>
        </p:nvSpPr>
        <p:spPr bwMode="auto">
          <a:xfrm>
            <a:off x="3935414" y="965672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r>
              <a:rPr lang="zh-CN" altLang="en-US" sz="2800" b="1" dirty="0">
                <a:latin typeface="Arial" panose="020B0604020202020204" pitchFamily="34" charset="0"/>
              </a:rPr>
              <a:t>语言的基本数据类型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数据类型 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3352" y="1685676"/>
          <a:ext cx="11665297" cy="4263604"/>
        </p:xfrm>
        <a:graphic>
          <a:graphicData uri="http://schemas.openxmlformats.org/drawingml/2006/table">
            <a:tbl>
              <a:tblPr/>
              <a:tblGrid>
                <a:gridCol w="2452356"/>
                <a:gridCol w="3070529"/>
                <a:gridCol w="1702687"/>
                <a:gridCol w="4439725"/>
              </a:tblGrid>
              <a:tr h="32118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 据 类 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取 值 范 围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-128~127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unsigned char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无符号字符型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0~255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短整型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-32768~32767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unsigned short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无符号短整型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0~65535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-2147483648~2147483647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unsigned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0~4294967295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-2147483648~2147483647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unsigned long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无符号长整型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0~4294967295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 long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长长整型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lang="en-US" sz="20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~2</a:t>
                      </a:r>
                      <a:r>
                        <a:rPr lang="en-US" sz="20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8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unsigned long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无符号长整型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0~2</a:t>
                      </a:r>
                      <a:r>
                        <a:rPr lang="en-US" sz="20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8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float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单精度实型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(10</a:t>
                      </a:r>
                      <a:r>
                        <a:rPr lang="en-US" sz="20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-38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~10</a:t>
                      </a:r>
                      <a:r>
                        <a:rPr lang="en-US" sz="20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6~7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位精度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81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double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双精度实型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±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(10</a:t>
                      </a:r>
                      <a:r>
                        <a:rPr lang="en-US" sz="20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-308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~10</a:t>
                      </a:r>
                      <a:r>
                        <a:rPr lang="en-US" sz="20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308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15~16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位精度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文本框 1" id="11395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5864" y="1700214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701800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5864" y="2457450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87713" y="245903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2455864" y="321468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3287713" y="321468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常量和变量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16"/>
          <p:cNvSpPr/>
          <p:nvPr/>
        </p:nvSpPr>
        <p:spPr>
          <a:xfrm>
            <a:off x="2455864" y="397033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3287713" y="39719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2455864" y="4727575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3287713" y="4729164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2456533" y="5517232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3288382" y="5518821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数值型数据间的混合运算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1536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35" name="Rectangle 23"/>
          <p:cNvSpPr>
            <a:spLocks noGrp="1" noChangeArrowheads="1"/>
          </p:cNvSpPr>
          <p:nvPr>
            <p:ph idx="1"/>
          </p:nvPr>
        </p:nvSpPr>
        <p:spPr>
          <a:xfrm>
            <a:off x="803722" y="2493045"/>
            <a:ext cx="6428145" cy="576263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一、整型常量</a:t>
            </a:r>
            <a:endParaRPr lang="zh-CN" altLang="en-US" sz="280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BC68F-DE39-4FBC-9565-B8C4965706ED}" type="slidenum">
              <a:rPr lang="en-US" altLang="zh-CN"/>
            </a:fld>
            <a:endParaRPr lang="en-US" altLang="zh-CN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343472" y="908720"/>
            <a:ext cx="892977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在程序运行过程中，其值不能被改变的量</a:t>
            </a:r>
            <a:endParaRPr lang="zh-CN" altLang="en-US" sz="2400"/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1343470" y="1484982"/>
            <a:ext cx="966409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55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33805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41475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/>
              <a:t>常量区分为不同类型，</a:t>
            </a:r>
            <a:r>
              <a:rPr lang="zh-CN" altLang="en-US" sz="2400" dirty="0" smtClean="0"/>
              <a:t>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3.2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'a'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hello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"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包</a:t>
            </a:r>
            <a:r>
              <a:rPr lang="zh-CN" altLang="en-US" sz="2400" dirty="0"/>
              <a:t>括</a:t>
            </a:r>
            <a:r>
              <a:rPr lang="zh-CN" altLang="en-US" sz="2400" dirty="0">
                <a:solidFill>
                  <a:srgbClr val="0000FF"/>
                </a:solidFill>
              </a:rPr>
              <a:t>整型常量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实型常量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字符型常量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00FF"/>
                </a:solidFill>
              </a:rPr>
              <a:t>字符串常量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0000FF"/>
                </a:solidFill>
              </a:rPr>
              <a:t>符号常量</a:t>
            </a:r>
            <a:r>
              <a:rPr lang="zh-CN" altLang="en-US" sz="2400" dirty="0"/>
              <a:t>等。 </a:t>
            </a:r>
            <a:endParaRPr lang="zh-CN" altLang="en-US" sz="2400" dirty="0"/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1343472" y="3069306"/>
            <a:ext cx="10010328" cy="316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55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33805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41475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/>
              <a:t>整</a:t>
            </a:r>
            <a:r>
              <a:rPr lang="zh-CN" altLang="en-US" sz="2400" dirty="0">
                <a:latin typeface="Times New Roman" panose="02020603050405020304" pitchFamily="18" charset="0"/>
              </a:rPr>
              <a:t>型常量是以补码的形式存储在内存中的，最高位（即符号位）为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表示正数，为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表示负数。也允许使用无符号整数，即将最高位不看作符号位，而用来表示数值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短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整型</a:t>
            </a:r>
            <a:r>
              <a:rPr lang="zh-CN" altLang="en-US" sz="2400" dirty="0">
                <a:latin typeface="Times New Roman" panose="02020603050405020304" pitchFamily="18" charset="0"/>
              </a:rPr>
              <a:t>数在内存中一般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</a:rPr>
              <a:t>字节（</a:t>
            </a:r>
            <a:r>
              <a:rPr lang="en-US" altLang="zh-CN" sz="2400" dirty="0">
                <a:latin typeface="Times New Roman" panose="02020603050405020304" pitchFamily="18" charset="0"/>
              </a:rPr>
              <a:t>16bit</a:t>
            </a:r>
            <a:r>
              <a:rPr lang="zh-CN" altLang="en-US" sz="2400" dirty="0">
                <a:latin typeface="Times New Roman" panose="02020603050405020304" pitchFamily="18" charset="0"/>
              </a:rPr>
              <a:t>）存储，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整型</a:t>
            </a:r>
            <a:r>
              <a:rPr lang="zh-CN" altLang="en-US" sz="2400" dirty="0">
                <a:latin typeface="Times New Roman" panose="02020603050405020304" pitchFamily="18" charset="0"/>
              </a:rPr>
              <a:t>数和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长整型</a:t>
            </a:r>
            <a:r>
              <a:rPr lang="zh-CN" altLang="en-US" sz="2400" dirty="0">
                <a:latin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</a:rPr>
              <a:t>字节（</a:t>
            </a:r>
            <a:r>
              <a:rPr lang="en-US" altLang="zh-CN" sz="2400" dirty="0">
                <a:latin typeface="Times New Roman" panose="02020603050405020304" pitchFamily="18" charset="0"/>
              </a:rPr>
              <a:t>32bit</a:t>
            </a:r>
            <a:r>
              <a:rPr lang="zh-CN" altLang="en-US" sz="2400" dirty="0">
                <a:latin typeface="Times New Roman" panose="02020603050405020304" pitchFamily="18" charset="0"/>
              </a:rPr>
              <a:t>）存储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长长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整型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Times New Roman" panose="02020603050405020304" pitchFamily="18" charset="0"/>
              </a:rPr>
              <a:t>字节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64bit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存储。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无</a:t>
            </a:r>
            <a:r>
              <a:rPr lang="zh-CN" altLang="en-US" sz="2400" dirty="0">
                <a:latin typeface="Times New Roman" panose="02020603050405020304" pitchFamily="18" charset="0"/>
              </a:rPr>
              <a:t>符号短整型、整型、长整型、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长</a:t>
            </a:r>
            <a:r>
              <a:rPr lang="zh-CN" altLang="en-US" sz="2400" dirty="0">
                <a:latin typeface="Times New Roman" panose="02020603050405020304" pitchFamily="18" charset="0"/>
              </a:rPr>
              <a:t>长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整型</a:t>
            </a:r>
            <a:r>
              <a:rPr lang="zh-CN" altLang="en-US" sz="2400" dirty="0">
                <a:latin typeface="Times New Roman" panose="02020603050405020304" pitchFamily="18" charset="0"/>
              </a:rPr>
              <a:t>比相应的有符号短整型、整型、长整型、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长</a:t>
            </a:r>
            <a:r>
              <a:rPr lang="zh-CN" altLang="en-US" sz="2400" dirty="0">
                <a:latin typeface="Times New Roman" panose="02020603050405020304" pitchFamily="18" charset="0"/>
              </a:rPr>
              <a:t>长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整型</a:t>
            </a:r>
            <a:r>
              <a:rPr lang="zh-CN" altLang="en-US" sz="2400" dirty="0">
                <a:latin typeface="Times New Roman" panose="02020603050405020304" pitchFamily="18" charset="0"/>
              </a:rPr>
              <a:t>表示的数的范围在正数的方向上扩大了一倍，但不能表示负数。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573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5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5" grpId="0" build="p"/>
      <p:bldP spid="115730" grpId="0" autoUpdateAnimBg="0" build="p"/>
      <p:bldP spid="115733" grpId="0" autoUpdateAnimBg="0" build="p"/>
      <p:bldP spid="115738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B5A8-8D42-4C8D-84F6-493A5EC656DD}" type="slidenum">
              <a:rPr lang="en-US" altLang="zh-CN"/>
            </a:fld>
            <a:endParaRPr lang="en-US" altLang="zh-CN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199456" y="2854549"/>
            <a:ext cx="1036915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长度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长整型（后缀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L|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23L	023L   -0x123L   23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023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-0x123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无</a:t>
            </a:r>
            <a:r>
              <a:rPr lang="zh-CN" altLang="en-US" sz="2400" dirty="0">
                <a:latin typeface="Times New Roman" panose="02020603050405020304" pitchFamily="18" charset="0"/>
              </a:rPr>
              <a:t>后缀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L|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</a:rPr>
              <a:t>根据大小决定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符号位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无符号整型（后缀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U|u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23U   256U   0xFFU   23u   256u   0xFFu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	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无</a:t>
            </a:r>
            <a:r>
              <a:rPr lang="zh-CN" altLang="en-US" sz="2400" dirty="0">
                <a:latin typeface="Times New Roman" panose="02020603050405020304" pitchFamily="18" charset="0"/>
              </a:rPr>
              <a:t>后缀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U|u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</a:rPr>
              <a:t>整数都是有符号的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1199456" y="1052736"/>
            <a:ext cx="871378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数制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十进制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23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   -123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八进制（前缀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023   0   -0123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十六进制（前缀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0x|0X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0x23   0x0   -0x123   0X3A   0X23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186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 build="p"/>
      <p:bldP spid="121864" grpId="0" autoUpdateAnimBg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ACDC-42C8-44DD-856C-B7B5088A72E8}" type="slidenum">
              <a:rPr lang="en-US" altLang="zh-CN"/>
            </a:fld>
            <a:endParaRPr lang="en-US" altLang="zh-CN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127448" y="965169"/>
            <a:ext cx="561625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二、实</a:t>
            </a:r>
            <a:r>
              <a:rPr lang="zh-CN" altLang="en-US" sz="2800" dirty="0" smtClean="0"/>
              <a:t>型</a:t>
            </a:r>
            <a:r>
              <a:rPr kumimoji="1" lang="zh-CN" altLang="en-US" sz="2800" dirty="0">
                <a:ea typeface="楷体_GB2312" pitchFamily="49" charset="-122"/>
              </a:rPr>
              <a:t>（浮点型）</a:t>
            </a:r>
            <a:r>
              <a:rPr lang="zh-CN" altLang="en-US" sz="2800" dirty="0" smtClean="0"/>
              <a:t>常量</a:t>
            </a:r>
            <a:endParaRPr lang="zh-CN" altLang="en-US" sz="2800" dirty="0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847850" y="1530003"/>
            <a:ext cx="1008079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、书写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形式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小数形式：	</a:t>
            </a:r>
            <a:r>
              <a:rPr lang="en-US" altLang="zh-CN" sz="2400" dirty="0">
                <a:latin typeface="Times New Roman" panose="02020603050405020304" pitchFamily="18" charset="0"/>
              </a:rPr>
              <a:t>0.123     345.0     -34.      .679     0.0       0.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</a:rPr>
              <a:t>小数点不能省略，不能只有一个小数点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指数形式：	</a:t>
            </a:r>
            <a:r>
              <a:rPr lang="en-US" altLang="zh-CN" sz="2400" dirty="0">
                <a:latin typeface="Times New Roman" panose="02020603050405020304" pitchFamily="18" charset="0"/>
              </a:rPr>
              <a:t>1.4E-3		-45e7		1e0	0e0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科学计数法：</a:t>
            </a:r>
            <a:r>
              <a:rPr lang="en-US" altLang="zh-CN" sz="2400" dirty="0">
                <a:latin typeface="Times New Roman" panose="02020603050405020304" pitchFamily="18" charset="0"/>
              </a:rPr>
              <a:t>1.4x10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-3</a:t>
            </a:r>
            <a:r>
              <a:rPr lang="en-US" altLang="zh-CN" sz="2400" dirty="0">
                <a:latin typeface="Times New Roman" panose="02020603050405020304" pitchFamily="18" charset="0"/>
              </a:rPr>
              <a:t>	-45x10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7</a:t>
            </a:r>
            <a:r>
              <a:rPr lang="en-US" altLang="zh-CN" sz="2400" dirty="0">
                <a:latin typeface="Times New Roman" panose="02020603050405020304" pitchFamily="18" charset="0"/>
              </a:rPr>
              <a:t>	1	0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e/E</a:t>
            </a:r>
            <a:r>
              <a:rPr lang="zh-CN" altLang="en-US" sz="2400" dirty="0">
                <a:latin typeface="Times New Roman" panose="02020603050405020304" pitchFamily="18" charset="0"/>
              </a:rPr>
              <a:t>后面的整数不能省略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精度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单精度（后缀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F|f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6~7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Times New Roman" panose="02020603050405020304" pitchFamily="18" charset="0"/>
              </a:rPr>
              <a:t>有效数字，如：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0.12345678F       3.4f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双精度：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15~16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Times New Roman" panose="02020603050405020304" pitchFamily="18" charset="0"/>
              </a:rPr>
              <a:t>有效数字，如：</a:t>
            </a:r>
            <a:r>
              <a:rPr lang="en-US" altLang="zh-CN" sz="2400" dirty="0">
                <a:latin typeface="Times New Roman" panose="02020603050405020304" pitchFamily="18" charset="0"/>
              </a:rPr>
              <a:t>0.0123456789012345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无后缀实数的精度缺省为双精度。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084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ACFF-FD0B-490E-BB46-A03CA11D1CB9}" type="slidenum">
              <a:rPr lang="en-US" altLang="zh-CN"/>
            </a:fld>
            <a:endParaRPr lang="en-US" altLang="zh-CN"/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017588" y="933452"/>
            <a:ext cx="8388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三、字符常量</a:t>
            </a:r>
            <a:endParaRPr lang="zh-CN" altLang="en-US" sz="2800" dirty="0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703388" y="1340768"/>
            <a:ext cx="993722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字符常量的界定符为一对单引号，表示一个单字节字符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、普通字符：</a:t>
            </a:r>
            <a:r>
              <a:rPr lang="en-US" altLang="zh-CN" sz="2400" dirty="0">
                <a:latin typeface="Times New Roman" panose="02020603050405020304" pitchFamily="18" charset="0"/>
              </a:rPr>
              <a:t>'a'      'A'       '0'      '  '     '+'       '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'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		  '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</a:rPr>
              <a:t>'  </a:t>
            </a:r>
            <a:r>
              <a:rPr lang="zh-CN" altLang="en-US" sz="2400" dirty="0">
                <a:latin typeface="Times New Roman" panose="02020603050405020304" pitchFamily="18" charset="0"/>
              </a:rPr>
              <a:t>和   </a:t>
            </a:r>
            <a:r>
              <a:rPr lang="en-US" altLang="zh-CN" sz="2400" dirty="0">
                <a:latin typeface="Times New Roman" panose="02020603050405020304" pitchFamily="18" charset="0"/>
              </a:rPr>
              <a:t>'\'  </a:t>
            </a:r>
            <a:r>
              <a:rPr lang="zh-CN" altLang="en-US" sz="2400" dirty="0">
                <a:latin typeface="Times New Roman" panose="02020603050405020304" pitchFamily="18" charset="0"/>
              </a:rPr>
              <a:t>是非法字符常量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、转义字符：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）字符表示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'\n'     '\t'     '\\'    '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\'</a:t>
            </a:r>
            <a:r>
              <a:rPr lang="en-US" altLang="zh-CN" sz="2400" dirty="0">
                <a:latin typeface="Times New Roman" panose="02020603050405020304" pitchFamily="18" charset="0"/>
              </a:rPr>
              <a:t>'     ……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）八进制数字表示（</a:t>
            </a:r>
            <a:r>
              <a:rPr lang="en-US" altLang="zh-CN" sz="2400" dirty="0">
                <a:latin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Times New Roman" panose="02020603050405020304" pitchFamily="18" charset="0"/>
              </a:rPr>
              <a:t>ddd</a:t>
            </a:r>
            <a:r>
              <a:rPr lang="zh-CN" altLang="en-US" sz="2400" dirty="0">
                <a:latin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Times New Roman" panose="02020603050405020304" pitchFamily="18" charset="0"/>
              </a:rPr>
              <a:t>'\123'   '\3'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注意数字的取值范围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）十六进制数字表示（</a:t>
            </a:r>
            <a:r>
              <a:rPr lang="en-US" altLang="zh-CN" sz="2400" dirty="0">
                <a:latin typeface="Times New Roman" panose="02020603050405020304" pitchFamily="18" charset="0"/>
              </a:rPr>
              <a:t>\</a:t>
            </a:r>
            <a:r>
              <a:rPr lang="en-US" altLang="zh-CN" sz="2400" dirty="0" err="1">
                <a:latin typeface="Times New Roman" panose="02020603050405020304" pitchFamily="18" charset="0"/>
              </a:rPr>
              <a:t>xdd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'\</a:t>
            </a:r>
            <a:r>
              <a:rPr lang="en-US" altLang="zh-CN" sz="2400" dirty="0" err="1">
                <a:latin typeface="Times New Roman" panose="02020603050405020304" pitchFamily="18" charset="0"/>
              </a:rPr>
              <a:t>xFF</a:t>
            </a:r>
            <a:r>
              <a:rPr lang="en-US" altLang="zh-CN" sz="2400" dirty="0">
                <a:latin typeface="Times New Roman" panose="02020603050405020304" pitchFamily="18" charset="0"/>
              </a:rPr>
              <a:t>'     '\x5'      	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说明：字符可用对应的编码（整数）表示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如：用  </a:t>
            </a:r>
            <a:r>
              <a:rPr lang="en-US" altLang="zh-CN" sz="2400" dirty="0">
                <a:latin typeface="Times New Roman" panose="02020603050405020304" pitchFamily="18" charset="0"/>
              </a:rPr>
              <a:t>065     53      0x35   </a:t>
            </a:r>
            <a:r>
              <a:rPr lang="zh-CN" altLang="en-US" sz="2400" dirty="0">
                <a:latin typeface="Times New Roman" panose="02020603050405020304" pitchFamily="18" charset="0"/>
              </a:rPr>
              <a:t>表示 </a:t>
            </a:r>
            <a:r>
              <a:rPr lang="en-US" altLang="zh-CN" sz="2400" dirty="0">
                <a:latin typeface="Times New Roman" panose="02020603050405020304" pitchFamily="18" charset="0"/>
              </a:rPr>
              <a:t>'5'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中经常将字符常量等价为整数参与运算：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如：</a:t>
            </a:r>
            <a:r>
              <a:rPr lang="en-US" altLang="zh-CN" sz="2400" dirty="0">
                <a:latin typeface="Times New Roman" panose="02020603050405020304" pitchFamily="18" charset="0"/>
              </a:rPr>
              <a:t>'A' +32  </a:t>
            </a:r>
            <a:r>
              <a:rPr lang="zh-CN" altLang="en-US" sz="2400" dirty="0">
                <a:latin typeface="Times New Roman" panose="02020603050405020304" pitchFamily="18" charset="0"/>
              </a:rPr>
              <a:t>结果为   </a:t>
            </a:r>
            <a:r>
              <a:rPr lang="en-US" altLang="zh-CN" sz="2400" dirty="0">
                <a:latin typeface="Times New Roman" panose="02020603050405020304" pitchFamily="18" charset="0"/>
              </a:rPr>
              <a:t>'a'         '0' - 48  </a:t>
            </a:r>
            <a:r>
              <a:rPr lang="zh-CN" altLang="en-US" sz="2400" dirty="0">
                <a:latin typeface="Times New Roman" panose="02020603050405020304" pitchFamily="18" charset="0"/>
              </a:rPr>
              <a:t>为  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981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DB87-0BDB-460C-AF9F-0DFB0BF603A6}" type="slidenum">
              <a:rPr lang="en-US" altLang="zh-CN"/>
            </a:fld>
            <a:endParaRPr lang="en-US" altLang="zh-CN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199456" y="836712"/>
            <a:ext cx="6156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四、字符串常量</a:t>
            </a:r>
            <a:endParaRPr lang="zh-CN" altLang="en-US" sz="2800" dirty="0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524000" y="1382456"/>
            <a:ext cx="91440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字符串由若干字符（含转义字符）组成，用双引号界定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如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"hello"          "a"             "123"          ""          "\n"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"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Tom\tis\076\n</a:t>
            </a:r>
            <a:r>
              <a:rPr lang="en-US" altLang="zh-CN" sz="2400" dirty="0">
                <a:latin typeface="Times New Roman" panose="02020603050405020304" pitchFamily="18" charset="0"/>
              </a:rPr>
              <a:t>"  </a:t>
            </a:r>
            <a:r>
              <a:rPr lang="zh-CN" altLang="en-US" sz="2400" dirty="0">
                <a:latin typeface="Times New Roman" panose="02020603050405020304" pitchFamily="18" charset="0"/>
              </a:rPr>
              <a:t>含几个字符？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没有长度为零的字符（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''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），但有长度为零的字符串（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""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25475" indent="-625475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注：双引号在一行内成对出现，长字符串可写在多行上，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自动    连接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整体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例如，输出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hello, I'm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xu.Who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are you?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，如下写法是可以的：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("</a:t>
            </a:r>
            <a:r>
              <a:rPr lang="en-US" altLang="zh-CN" sz="2400" dirty="0">
                <a:latin typeface="Times New Roman" panose="02020603050405020304" pitchFamily="18" charset="0"/>
              </a:rPr>
              <a:t>hello, I'm""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xu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.");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("</a:t>
            </a:r>
            <a:r>
              <a:rPr lang="en-US" altLang="zh-CN" sz="2400" dirty="0">
                <a:latin typeface="Times New Roman" panose="02020603050405020304" pitchFamily="18" charset="0"/>
              </a:rPr>
              <a:t>Who are you?");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思考</a:t>
            </a:r>
            <a:r>
              <a:rPr lang="zh-CN" altLang="en-US" sz="2400" dirty="0">
                <a:latin typeface="Times New Roman" panose="02020603050405020304" pitchFamily="18" charset="0"/>
              </a:rPr>
              <a:t>：字符串中的 </a:t>
            </a:r>
            <a:r>
              <a:rPr lang="en-US" altLang="zh-CN" sz="2400" dirty="0">
                <a:latin typeface="Times New Roman" panose="02020603050405020304" pitchFamily="18" charset="0"/>
              </a:rPr>
              <a:t>' </a:t>
            </a:r>
            <a:r>
              <a:rPr lang="zh-CN" altLang="en-US" sz="2400" dirty="0">
                <a:latin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</a:rPr>
              <a:t>" </a:t>
            </a:r>
            <a:r>
              <a:rPr lang="zh-CN" altLang="en-US" sz="2400" dirty="0">
                <a:latin typeface="Times New Roman" panose="02020603050405020304" pitchFamily="18" charset="0"/>
              </a:rPr>
              <a:t>如何表示？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答案： </a:t>
            </a:r>
            <a:r>
              <a:rPr lang="en-US" altLang="zh-CN" sz="2400" dirty="0"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</a:rPr>
              <a:t>"         "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\"</a:t>
            </a:r>
            <a:r>
              <a:rPr lang="en-US" altLang="zh-CN" sz="2400" dirty="0">
                <a:latin typeface="Times New Roman" panose="02020603050405020304" pitchFamily="18" charset="0"/>
              </a:rPr>
              <a:t>"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区别字符常量 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\'</a:t>
            </a:r>
            <a:r>
              <a:rPr lang="en-US" altLang="zh-CN" sz="2400" dirty="0">
                <a:latin typeface="Times New Roman" panose="02020603050405020304" pitchFamily="18" charset="0"/>
              </a:rPr>
              <a:t>'    '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</a:rPr>
              <a:t>'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879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04EE-1956-4FFC-9142-EDA9EE41E88E}" type="slidenum">
              <a:rPr lang="en-US" altLang="zh-CN"/>
            </a:fld>
            <a:endParaRPr lang="en-US" altLang="zh-CN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9163" y="2420888"/>
            <a:ext cx="70929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习惯上，符号常量名用大写，变量用小写</a:t>
            </a:r>
            <a:endParaRPr lang="zh-CN" altLang="en-US" sz="2400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595314" y="1412975"/>
            <a:ext cx="64436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用一个标识符代表的一个常量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	</a:t>
            </a:r>
            <a:r>
              <a:rPr lang="zh-CN" altLang="en-US" sz="2400" dirty="0" smtClean="0"/>
              <a:t>定义方法：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#define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标识符 </a:t>
            </a:r>
            <a:r>
              <a:rPr lang="zh-CN" altLang="en-US" sz="2400" dirty="0">
                <a:solidFill>
                  <a:srgbClr val="0000FF"/>
                </a:solidFill>
              </a:rPr>
              <a:t>常量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71464" y="909092"/>
            <a:ext cx="6156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五、符号常量</a:t>
            </a:r>
            <a:endParaRPr lang="zh-CN" altLang="en-US" sz="2800" dirty="0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882651" y="2852936"/>
            <a:ext cx="8424862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PRICE 30</a:t>
            </a:r>
            <a:endParaRPr kumimoji="1"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#include &lt;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stdio.h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{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, total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10;			/* 10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是常量  *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     total =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* PRICE;	/*  PRICE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是符号常量 *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("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total=%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d\n",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total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    return 0;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}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674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utoUpdateAnimBg="0"/>
      <p:bldP spid="116742" grpId="0" autoUpdateAnimBg="0" build="p"/>
      <p:bldP spid="11674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30A4-6D08-4E8E-AB09-1EC111CC6CBE}" type="slidenum">
              <a:rPr lang="en-US" altLang="zh-CN"/>
            </a:fld>
            <a:endParaRPr lang="en-US" altLang="zh-CN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405383" y="1776660"/>
            <a:ext cx="605948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标识符的格式：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）只能使用字母、数字或下划线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）首字符必须为字母或下划线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）字符个数不超过</a:t>
            </a:r>
            <a:r>
              <a:rPr lang="en-US" altLang="zh-CN" sz="2400" dirty="0">
                <a:latin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</a:rPr>
              <a:t>个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）区分大小写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）不能使用关键字（保留字）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sum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_word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lotus_1_2_3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3df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$12</a:t>
            </a:r>
            <a:r>
              <a:rPr lang="zh-CN" altLang="en-US" sz="2400" dirty="0">
                <a:latin typeface="Times New Roman" panose="02020603050405020304" pitchFamily="18" charset="0"/>
              </a:rPr>
              <a:t>，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a+b</a:t>
            </a:r>
            <a:r>
              <a:rPr lang="zh-CN" altLang="en-US" sz="2400" dirty="0">
                <a:latin typeface="Times New Roman" panose="02020603050405020304" pitchFamily="18" charset="0"/>
              </a:rPr>
              <a:t>，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M.D.John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381572" y="836712"/>
            <a:ext cx="7451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 b="1">
                <a:ea typeface="楷体_GB2312" pitchFamily="49" charset="-122"/>
              </a:rPr>
              <a:t>变量：是值可以改变的量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1381571" y="1344861"/>
            <a:ext cx="66595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/>
              <a:t>定义方法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0000FF"/>
                </a:solidFill>
              </a:rPr>
              <a:t>数据类型  标识符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1343472" y="5450136"/>
            <a:ext cx="7705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注意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  <a:r>
              <a:rPr lang="en-US" altLang="zh-CN" sz="2400" dirty="0"/>
              <a:t>	</a:t>
            </a:r>
            <a:r>
              <a:rPr lang="zh-CN" altLang="en-US" sz="2400" dirty="0"/>
              <a:t>标识符要“</a:t>
            </a:r>
            <a:r>
              <a:rPr lang="zh-CN" altLang="en-US" sz="2400" dirty="0">
                <a:solidFill>
                  <a:srgbClr val="0000FF"/>
                </a:solidFill>
              </a:rPr>
              <a:t>见名</a:t>
            </a:r>
            <a:r>
              <a:rPr lang="zh-CN" altLang="en-US" sz="2400" dirty="0" smtClean="0">
                <a:solidFill>
                  <a:srgbClr val="0000FF"/>
                </a:solidFill>
              </a:rPr>
              <a:t>知义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，变量应“</a:t>
            </a:r>
            <a:r>
              <a:rPr lang="zh-CN" altLang="en-US" sz="2400" dirty="0">
                <a:solidFill>
                  <a:srgbClr val="0000FF"/>
                </a:solidFill>
              </a:rPr>
              <a:t>先定义后使用</a:t>
            </a:r>
            <a:r>
              <a:rPr lang="zh-CN" altLang="en-US" sz="2400" dirty="0"/>
              <a:t>”</a:t>
            </a:r>
            <a:endParaRPr lang="zh-CN" altLang="en-US" sz="2400" dirty="0"/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777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autoUpdateAnimBg="0" build="p"/>
      <p:bldP spid="117769" grpId="0" autoUpdateAnimBg="0"/>
      <p:bldP spid="117770" grpId="0" autoUpdateAnimBg="0" build="p"/>
      <p:bldP spid="1177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5864" y="1700214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701800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5864" y="2457450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87713" y="245903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2455864" y="321468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3287713" y="321468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常量和变量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16"/>
          <p:cNvSpPr/>
          <p:nvPr/>
        </p:nvSpPr>
        <p:spPr>
          <a:xfrm>
            <a:off x="2455864" y="397033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3287713" y="39719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2455864" y="4727575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3287713" y="4729164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2456533" y="5517232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3288382" y="5518821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数值型数据间的混合运算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1536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4C3D-274B-43D3-805C-91ED8941CBF2}" type="slidenum">
              <a:rPr lang="en-US" altLang="zh-CN"/>
            </a:fld>
            <a:endParaRPr lang="en-US" altLang="zh-CN"/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220554" y="917046"/>
            <a:ext cx="4587414" cy="389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#define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PRICE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30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, total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10;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total =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* PRICE;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("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total=%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d\n",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total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return 0;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036905" y="2113832"/>
            <a:ext cx="1880941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en-US" altLang="zh-CN" sz="2400" b="1" dirty="0">
                <a:ea typeface="楷体_GB2312" pitchFamily="49" charset="-122"/>
              </a:rPr>
              <a:t>←  </a:t>
            </a:r>
            <a:r>
              <a:rPr kumimoji="1" lang="zh-CN" altLang="en-US" sz="2400" b="1" dirty="0">
                <a:ea typeface="楷体_GB2312" pitchFamily="49" charset="-122"/>
              </a:rPr>
              <a:t>定义变量</a:t>
            </a:r>
            <a:endParaRPr kumimoji="1" lang="zh-CN" altLang="en-US" sz="2400" b="1" dirty="0">
              <a:ea typeface="楷体_GB2312" pitchFamily="49" charset="-122"/>
            </a:endParaRPr>
          </a:p>
          <a:p>
            <a:pPr>
              <a:spcBef>
                <a:spcPct val="25000"/>
              </a:spcBef>
            </a:pPr>
            <a:r>
              <a:rPr kumimoji="1" lang="zh-CN" altLang="en-US" sz="2400" b="1" dirty="0">
                <a:ea typeface="楷体_GB2312" pitchFamily="49" charset="-122"/>
              </a:rPr>
              <a:t>←  赋值</a:t>
            </a:r>
            <a:endParaRPr kumimoji="1" lang="zh-CN" altLang="en-US" sz="2400" b="1" dirty="0">
              <a:ea typeface="楷体_GB2312" pitchFamily="49" charset="-122"/>
            </a:endParaRPr>
          </a:p>
          <a:p>
            <a:pPr>
              <a:spcBef>
                <a:spcPct val="25000"/>
              </a:spcBef>
            </a:pPr>
            <a:r>
              <a:rPr kumimoji="1" lang="zh-CN" altLang="en-US" sz="2400" b="1" dirty="0">
                <a:ea typeface="楷体_GB2312" pitchFamily="49" charset="-122"/>
              </a:rPr>
              <a:t>←  赋值</a:t>
            </a:r>
            <a:endParaRPr kumimoji="1" lang="zh-CN" altLang="en-US" sz="2400" b="1" dirty="0">
              <a:ea typeface="楷体_GB2312" pitchFamily="49" charset="-122"/>
            </a:endParaRP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608889" y="4037013"/>
            <a:ext cx="1177223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_GB2312" pitchFamily="49" charset="-122"/>
              </a:rPr>
              <a:t>int  x;</a:t>
            </a:r>
            <a:endParaRPr kumimoji="1" lang="en-US" altLang="zh-CN" sz="2400" b="1"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_GB2312" pitchFamily="49" charset="-122"/>
              </a:rPr>
              <a:t>x = -10;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9327026" y="4499110"/>
            <a:ext cx="707570" cy="54524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9336088" y="4524720"/>
            <a:ext cx="6477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 b="1">
              <a:ea typeface="楷体_GB2312" pitchFamily="49" charset="-122"/>
            </a:endParaRP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9377032" y="4553209"/>
            <a:ext cx="592127" cy="4638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a typeface="楷体_GB2312" pitchFamily="49" charset="-122"/>
              </a:rPr>
              <a:t>-10</a:t>
            </a:r>
            <a:endParaRPr kumimoji="1" lang="en-US" altLang="zh-CN" sz="2400" b="1" dirty="0">
              <a:ea typeface="楷体_GB2312" pitchFamily="49" charset="-122"/>
            </a:endParaRP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9313897" y="3705057"/>
            <a:ext cx="80051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ea typeface="楷体_GB2312" pitchFamily="49" charset="-122"/>
              </a:rPr>
              <a:t>内存</a:t>
            </a:r>
            <a:endParaRPr kumimoji="1" lang="zh-CN" altLang="en-US" sz="2400" b="1" dirty="0">
              <a:ea typeface="楷体_GB2312" pitchFamily="49" charset="-122"/>
            </a:endParaRP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0114415" y="4368800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ea typeface="楷体_GB2312" pitchFamily="49" charset="-122"/>
              </a:rPr>
              <a:t>x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14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289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122888" grpId="0" autoUpdateAnimBg="0" build="p"/>
      <p:bldP spid="122890" grpId="0" autoUpdateAnimBg="0"/>
      <p:bldP spid="122891" grpId="0" animBg="1"/>
      <p:bldP spid="122892" grpId="0" animBg="1" autoUpdateAnimBg="0"/>
      <p:bldP spid="122893" grpId="0" animBg="1" autoUpdateAnimBg="0"/>
      <p:bldP spid="122894" grpId="0" autoUpdateAnimBg="0"/>
      <p:bldP spid="12289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770-337D-4F83-8C67-C590F7D782B3}" type="slidenum">
              <a:rPr lang="en-US" altLang="zh-CN"/>
            </a:fld>
            <a:endParaRPr lang="en-US" altLang="zh-CN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1524000" y="1035082"/>
            <a:ext cx="9144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800" b="1">
                <a:ea typeface="楷体_GB2312" pitchFamily="49" charset="-122"/>
              </a:rPr>
              <a:t>一、整型变量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1812924" y="1557339"/>
            <a:ext cx="9395644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、有效位数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短整型：以</a:t>
            </a:r>
            <a:r>
              <a:rPr lang="en-US" altLang="zh-CN" sz="2400" dirty="0">
                <a:latin typeface="Times New Roman" panose="02020603050405020304" pitchFamily="18" charset="0"/>
              </a:rPr>
              <a:t>short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</a:rPr>
              <a:t>short</a:t>
            </a:r>
            <a:r>
              <a:rPr lang="zh-CN" altLang="en-US" sz="2400" dirty="0">
                <a:latin typeface="Times New Roman" panose="02020603050405020304" pitchFamily="18" charset="0"/>
              </a:rPr>
              <a:t>说明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，如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short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h,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h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Sum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基本型（整型）：</a:t>
            </a:r>
            <a:r>
              <a:rPr lang="zh-CN" altLang="en-US" sz="2400" dirty="0">
                <a:latin typeface="Times New Roman" panose="02020603050405020304" pitchFamily="18" charset="0"/>
              </a:rPr>
              <a:t>以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说明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，如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iSum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长整型：以 </a:t>
            </a:r>
            <a:r>
              <a:rPr lang="en-US" altLang="zh-CN" sz="2400" dirty="0">
                <a:latin typeface="Times New Roman" panose="02020603050405020304" pitchFamily="18" charset="0"/>
              </a:rPr>
              <a:t>long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</a:rPr>
              <a:t>说明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，如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long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l,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lSum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长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长</a:t>
            </a:r>
            <a:r>
              <a:rPr lang="zh-CN" altLang="en-US" sz="2400" dirty="0">
                <a:latin typeface="Times New Roman" panose="02020603050405020304" pitchFamily="18" charset="0"/>
              </a:rPr>
              <a:t>整型：以 </a:t>
            </a:r>
            <a:r>
              <a:rPr lang="en-US" altLang="zh-CN" sz="2400" dirty="0">
                <a:latin typeface="Times New Roman" panose="02020603050405020304" pitchFamily="18" charset="0"/>
              </a:rPr>
              <a:t>long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long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long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long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说明，如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long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long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ll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llSum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391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 autoUpdateAnimBg="0"/>
      <p:bldP spid="123916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8770-337D-4F83-8C67-C590F7D782B3}" type="slidenum">
              <a:rPr lang="en-US" altLang="zh-CN"/>
            </a:fld>
            <a:endParaRPr lang="en-US" altLang="zh-CN"/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1812924" y="1124744"/>
            <a:ext cx="831552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38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657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2076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495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952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409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867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324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、符号位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</a:rPr>
              <a:t>signed</a:t>
            </a:r>
            <a:r>
              <a:rPr lang="zh-CN" altLang="en-US" sz="2400" dirty="0">
                <a:latin typeface="Times New Roman" panose="02020603050405020304" pitchFamily="18" charset="0"/>
              </a:rPr>
              <a:t>（常常省略）、</a:t>
            </a:r>
            <a:r>
              <a:rPr lang="en-US" altLang="zh-CN" sz="2400" dirty="0">
                <a:latin typeface="Times New Roman" panose="02020603050405020304" pitchFamily="18" charset="0"/>
              </a:rPr>
              <a:t>unsigned</a:t>
            </a:r>
            <a:r>
              <a:rPr lang="zh-CN" altLang="en-US" sz="2400" dirty="0">
                <a:latin typeface="Times New Roman" panose="02020603050405020304" pitchFamily="18" charset="0"/>
              </a:rPr>
              <a:t>说明符号位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如：	无符号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整型    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unsigned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无符号短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整型   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unsigned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short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无符号长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整型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unsigned  long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        无</a:t>
            </a:r>
            <a:r>
              <a:rPr lang="zh-CN" altLang="en-US" sz="2400" dirty="0">
                <a:latin typeface="Times New Roman" panose="02020603050405020304" pitchFamily="18" charset="0"/>
              </a:rPr>
              <a:t>符号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长</a:t>
            </a:r>
            <a:r>
              <a:rPr lang="zh-CN" altLang="en-US" sz="2400" dirty="0">
                <a:latin typeface="Times New Roman" panose="02020603050405020304" pitchFamily="18" charset="0"/>
              </a:rPr>
              <a:t>长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整型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unsigned  long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long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1812924" y="4061482"/>
            <a:ext cx="7920038" cy="12025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例如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:     </a:t>
            </a:r>
            <a:r>
              <a:rPr kumimoji="1"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  a , b;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  <a:p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              </a:t>
            </a:r>
            <a:r>
              <a:rPr kumimoji="1"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long  </a:t>
            </a:r>
            <a:r>
              <a:rPr kumimoji="1"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, </a:t>
            </a:r>
            <a:r>
              <a:rPr kumimoji="1"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,  j;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  <a:p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              unsigned </a:t>
            </a:r>
            <a:r>
              <a:rPr kumimoji="1"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 short  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c,  d;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5969512" y="4005064"/>
            <a:ext cx="358287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en-US" altLang="zh-CN" sz="2400" b="1" dirty="0" smtClean="0">
                <a:solidFill>
                  <a:srgbClr val="FFFF00"/>
                </a:solidFill>
                <a:ea typeface="楷体_GB2312" pitchFamily="49" charset="-122"/>
                <a:sym typeface="Wingdings" panose="05000000000000000000" pitchFamily="2" charset="2"/>
              </a:rPr>
              <a:t>  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signed </a:t>
            </a:r>
            <a:r>
              <a:rPr kumimoji="1"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  a , b;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spcBef>
                <a:spcPct val="25000"/>
              </a:spcBef>
            </a:pPr>
            <a:r>
              <a:rPr kumimoji="1" lang="en-US" altLang="zh-CN" sz="2400" b="1" dirty="0" smtClean="0">
                <a:solidFill>
                  <a:srgbClr val="FFFF00"/>
                </a:solidFill>
                <a:ea typeface="楷体_GB2312" pitchFamily="49" charset="-122"/>
                <a:sym typeface="Wingdings" panose="05000000000000000000" pitchFamily="2" charset="2"/>
              </a:rPr>
              <a:t>  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signed long  </a:t>
            </a:r>
            <a:r>
              <a:rPr kumimoji="1"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, </a:t>
            </a:r>
            <a:r>
              <a:rPr kumimoji="1" lang="en-US" altLang="zh-CN" sz="2400" b="1" dirty="0" err="1">
                <a:solidFill>
                  <a:srgbClr val="FFFF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,  j</a:t>
            </a:r>
            <a:r>
              <a:rPr kumimoji="1"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392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 autoUpdateAnimBg="0" build="p"/>
      <p:bldP spid="123918" grpId="0" animBg="1" autoUpdateAnimBg="0"/>
      <p:bldP spid="123919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7" name="Rectangle 9"/>
          <p:cNvSpPr>
            <a:spLocks noGrp="1" noChangeArrowheads="1"/>
          </p:cNvSpPr>
          <p:nvPr>
            <p:ph idx="1"/>
          </p:nvPr>
        </p:nvSpPr>
        <p:spPr>
          <a:xfrm>
            <a:off x="1558926" y="3344864"/>
            <a:ext cx="8964613" cy="18129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字符变量用来存放字符，且只能存放一个字符。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例如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c1, c2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unsigned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c3, c4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CD05-5166-45C6-B46E-3C2E0A900B27}" type="slidenum">
              <a:rPr lang="en-US" altLang="zh-CN"/>
            </a:fld>
            <a:endParaRPr lang="en-US" altLang="zh-CN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524000" y="1035082"/>
            <a:ext cx="9144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800" b="1" dirty="0">
                <a:ea typeface="楷体_GB2312" pitchFamily="49" charset="-122"/>
              </a:rPr>
              <a:t>二、实</a:t>
            </a:r>
            <a:r>
              <a:rPr kumimoji="1" lang="zh-CN" altLang="en-US" sz="2800" b="1" dirty="0" smtClean="0">
                <a:ea typeface="楷体_GB2312" pitchFamily="49" charset="-122"/>
              </a:rPr>
              <a:t>型（浮点型）变量</a:t>
            </a:r>
            <a:endParaRPr kumimoji="1" lang="zh-CN" altLang="en-US" sz="2800" b="1" dirty="0">
              <a:ea typeface="楷体_GB2312" pitchFamily="49" charset="-122"/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1882775" y="1700214"/>
            <a:ext cx="73088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单精度（</a:t>
            </a:r>
            <a:r>
              <a:rPr lang="en-US" altLang="zh-CN" sz="2400" dirty="0">
                <a:latin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Times New Roman" panose="02020603050405020304" pitchFamily="18" charset="0"/>
              </a:rPr>
              <a:t>型）：    如   </a:t>
            </a:r>
            <a:r>
              <a:rPr lang="en-US" altLang="zh-CN" sz="2400" dirty="0">
                <a:latin typeface="Times New Roman" panose="02020603050405020304" pitchFamily="18" charset="0"/>
              </a:rPr>
              <a:t>float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x, y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双精度（</a:t>
            </a:r>
            <a:r>
              <a:rPr lang="en-US" altLang="zh-CN" sz="2400" dirty="0">
                <a:latin typeface="Times New Roman" panose="02020603050405020304" pitchFamily="18" charset="0"/>
              </a:rPr>
              <a:t>double</a:t>
            </a:r>
            <a:r>
              <a:rPr lang="zh-CN" altLang="en-US" sz="2400" dirty="0">
                <a:latin typeface="Times New Roman" panose="02020603050405020304" pitchFamily="18" charset="0"/>
              </a:rPr>
              <a:t>型）：如   </a:t>
            </a:r>
            <a:r>
              <a:rPr lang="en-US" altLang="zh-CN" sz="2400" dirty="0">
                <a:latin typeface="Times New Roman" panose="02020603050405020304" pitchFamily="18" charset="0"/>
              </a:rPr>
              <a:t>double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a, b, c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524000" y="5085184"/>
            <a:ext cx="91440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字符型变量的赋值方法：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</a:rPr>
              <a:t>c1 = 'a';       c2 = '\101';     c3 = 53;          c4 = '\n';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1558925" y="2690845"/>
            <a:ext cx="9144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800" b="1">
                <a:ea typeface="楷体_GB2312" pitchFamily="49" charset="-122"/>
              </a:rPr>
              <a:t>三、字符变量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494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4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4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autoUpdateAnimBg="0" build="p"/>
      <p:bldP spid="124931" grpId="0" autoUpdateAnimBg="0"/>
      <p:bldP spid="124936" grpId="0" autoUpdateAnimBg="0" build="p"/>
      <p:bldP spid="124938" grpId="0" autoUpdateAnimBg="0" build="p"/>
      <p:bldP spid="1249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C71C-7D15-490E-B604-1B193B7DD84B}" type="slidenum">
              <a:rPr lang="en-US" altLang="zh-CN"/>
            </a:fld>
            <a:endParaRPr lang="en-US" altLang="zh-CN"/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2063552" y="1124744"/>
            <a:ext cx="74168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main</a:t>
            </a:r>
            <a:r>
              <a:rPr lang="en-US" altLang="zh-CN" sz="2400" dirty="0">
                <a:latin typeface="Times New Roman" panose="02020603050405020304" pitchFamily="18" charset="0"/>
              </a:rPr>
              <a:t>( 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{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char  c1, c2;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c1 = 'a'; 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c2 </a:t>
            </a:r>
            <a:r>
              <a:rPr lang="en-US" altLang="zh-CN" sz="2400" dirty="0">
                <a:latin typeface="Times New Roman" panose="02020603050405020304" pitchFamily="18" charset="0"/>
              </a:rPr>
              <a:t>= 'b';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("%c %</a:t>
            </a:r>
            <a:r>
              <a:rPr lang="en-US" altLang="zh-CN" sz="2400" dirty="0">
                <a:latin typeface="Times New Roman" panose="02020603050405020304" pitchFamily="18" charset="0"/>
              </a:rPr>
              <a:t>c\n", c1,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c2);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c1 = 97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c2 = 98;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("%c %</a:t>
            </a:r>
            <a:r>
              <a:rPr lang="en-US" altLang="zh-CN" sz="2400" dirty="0">
                <a:latin typeface="Times New Roman" panose="02020603050405020304" pitchFamily="18" charset="0"/>
              </a:rPr>
              <a:t>c\n", c1,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c2);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return 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596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FBB2-BF1C-49C0-9182-8DA1AF986593}" type="slidenum">
              <a:rPr lang="en-US" altLang="zh-CN"/>
            </a:fld>
            <a:endParaRPr lang="en-US" altLang="zh-CN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524001" y="836712"/>
            <a:ext cx="76676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kumimoji="1" lang="zh-CN" altLang="en-US" sz="2800" b="1">
                <a:ea typeface="楷体_GB2312" pitchFamily="49" charset="-122"/>
              </a:rPr>
              <a:t>四、变量的初始化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847851" y="1812880"/>
            <a:ext cx="35274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2476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#include &lt;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stdio.h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main( )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 = 3;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float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f = 3.56;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char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 = 'a';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 j, k = 5; 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 3, y = 5;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……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1524000" y="1430405"/>
            <a:ext cx="9144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变量在声明的同时可以给其赋值，称为变量的初始化。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1597025" y="5260118"/>
            <a:ext cx="88201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a typeface="楷体_GB2312" pitchFamily="49" charset="-122"/>
              </a:rPr>
              <a:t>如果变量没有被初始化，变量的初始值将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不能确定</a:t>
            </a:r>
            <a:r>
              <a:rPr kumimoji="1" lang="zh-CN" altLang="en-US" sz="2400" b="1" dirty="0">
                <a:ea typeface="楷体_GB2312" pitchFamily="49" charset="-122"/>
              </a:rPr>
              <a:t>，变量参与运算前，必须显示地赋值，否则运算无效！</a:t>
            </a:r>
            <a:endParaRPr kumimoji="1" lang="zh-CN" altLang="en-US" sz="2400" b="1" dirty="0">
              <a:ea typeface="楷体_GB2312" pitchFamily="49" charset="-122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7032104" y="2553459"/>
            <a:ext cx="3959373" cy="1571842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先定义后使用：</a:t>
            </a:r>
            <a:endParaRPr kumimoji="1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、必须首先声明；</a:t>
            </a:r>
            <a:endParaRPr kumimoji="1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、参与运算前必须先赋值</a:t>
            </a:r>
            <a:endParaRPr kumimoji="1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常量和变量 </a:t>
            </a:r>
            <a:r>
              <a:rPr lang="en-US" altLang="zh-CN" sz="2400" b="1" dirty="0" smtClean="0">
                <a:solidFill>
                  <a:srgbClr val="FF0000"/>
                </a:solidFill>
                <a:sym typeface="+mn-lt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变量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698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5" grpId="0" autoUpdateAnimBg="0"/>
      <p:bldP spid="126986" grpId="0" autoUpdateAnimBg="0"/>
      <p:bldP spid="126987" grpId="0" autoUpdateAnimBg="0"/>
      <p:bldP spid="12698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5864" y="1700214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701800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5864" y="2457450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87713" y="245903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2455864" y="321468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3287713" y="321468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常量和变量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16"/>
          <p:cNvSpPr/>
          <p:nvPr/>
        </p:nvSpPr>
        <p:spPr>
          <a:xfrm>
            <a:off x="2455864" y="397033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3287713" y="39719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2455864" y="4727575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3287713" y="4729164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2456533" y="5517232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3288382" y="5518821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数值型数据间的混合运算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1536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C4A7-4FE7-45EA-AC74-5810F2D299E0}" type="slidenum">
              <a:rPr lang="en-US" altLang="zh-CN"/>
            </a:fld>
            <a:endParaRPr lang="en-US" altLang="zh-CN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11423" y="836712"/>
            <a:ext cx="10483929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</a:rPr>
              <a:t>        C</a:t>
            </a:r>
            <a:r>
              <a:rPr kumimoji="1" lang="zh-CN" altLang="en-US" sz="2400" b="1" dirty="0">
                <a:latin typeface="Arial" panose="020B0604020202020204" pitchFamily="34" charset="0"/>
              </a:rPr>
              <a:t>语言提供了丰富的内部函数，又叫库函数，也称标准函数，其定义按函数类型存放在不同的“头文件”中，使用时应该在源文件中的开始位置包含上相应的头文件。</a:t>
            </a:r>
            <a:endParaRPr kumimoji="1"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984448" y="2094012"/>
            <a:ext cx="1029612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</a:rPr>
              <a:t>       </a:t>
            </a:r>
            <a:r>
              <a:rPr kumimoji="1" lang="zh-CN" altLang="en-US" sz="2400" b="1" dirty="0">
                <a:latin typeface="Arial" panose="020B0604020202020204" pitchFamily="34" charset="0"/>
              </a:rPr>
              <a:t>例如，使用数学函数时，应该在源文件中的开始位置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使用下列形式</a:t>
            </a:r>
            <a:r>
              <a:rPr kumimoji="1" lang="zh-CN" altLang="en-US" sz="2400" b="1" dirty="0" smtClean="0"/>
              <a:t>把头文件“</a:t>
            </a:r>
            <a:r>
              <a:rPr kumimoji="1" lang="en-US" altLang="zh-CN" sz="2400" b="1" dirty="0" err="1"/>
              <a:t>math.h</a:t>
            </a:r>
            <a:r>
              <a:rPr kumimoji="1" lang="zh-CN" altLang="en-US" sz="2400" b="1" dirty="0" smtClean="0"/>
              <a:t>”</a:t>
            </a:r>
            <a:r>
              <a:rPr kumimoji="1" lang="en-US" altLang="zh-CN" sz="2400" b="1" dirty="0" smtClean="0"/>
              <a:t> 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包含</a:t>
            </a:r>
            <a:r>
              <a:rPr kumimoji="1" lang="zh-CN" altLang="en-US" sz="2400" b="1" dirty="0">
                <a:latin typeface="Arial" panose="020B0604020202020204" pitchFamily="34" charset="0"/>
              </a:rPr>
              <a:t>到源文件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中</a:t>
            </a:r>
            <a:r>
              <a:rPr kumimoji="1" lang="zh-CN" altLang="en-US" sz="2400" b="1" dirty="0">
                <a:latin typeface="Arial" panose="020B0604020202020204" pitchFamily="34" charset="0"/>
              </a:rPr>
              <a:t>。</a:t>
            </a:r>
            <a:endParaRPr kumimoji="1" lang="en-US" altLang="zh-CN" sz="2400" b="1" dirty="0" smtClean="0">
              <a:latin typeface="Arial" panose="020B0604020202020204" pitchFamily="34" charset="0"/>
            </a:endParaRPr>
          </a:p>
          <a:p>
            <a:r>
              <a:rPr kumimoji="1" lang="zh-CN" altLang="en-US" sz="24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           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#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include &lt;</a:t>
            </a:r>
            <a:r>
              <a:rPr kumimoji="1" lang="en-US" altLang="zh-CN" sz="2400" b="1" dirty="0" err="1" smtClean="0">
                <a:solidFill>
                  <a:srgbClr val="0000FF"/>
                </a:solidFill>
              </a:rPr>
              <a:t>math.h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&gt;  </a:t>
            </a:r>
            <a:r>
              <a:rPr kumimoji="1" lang="zh-CN" altLang="en-US" sz="2400" b="1" dirty="0" smtClean="0"/>
              <a:t>或   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#include 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"</a:t>
            </a:r>
            <a:r>
              <a:rPr kumimoji="1" lang="en-US" altLang="zh-CN" sz="2400" b="1" dirty="0" err="1">
                <a:solidFill>
                  <a:srgbClr val="0000FF"/>
                </a:solidFill>
              </a:rPr>
              <a:t>math.h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"</a:t>
            </a:r>
            <a:endParaRPr kumimoji="1"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984450" y="3284637"/>
            <a:ext cx="10296126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kumimoji="1" lang="en-US" altLang="zh-CN" sz="2400" b="1">
                <a:latin typeface="Arial" panose="020B0604020202020204" pitchFamily="34" charset="0"/>
              </a:rPr>
              <a:t>       </a:t>
            </a:r>
            <a:r>
              <a:rPr kumimoji="1" lang="zh-CN" altLang="en-US" sz="2400" b="1">
                <a:latin typeface="Arial" panose="020B0604020202020204" pitchFamily="34" charset="0"/>
              </a:rPr>
              <a:t>引用内部函数时，只需要写出相应的函数名，并在后面的括号中给出所要计算的自变量值，即可得到所需要的函数值。例如，</a:t>
            </a:r>
            <a:r>
              <a:rPr kumimoji="1" lang="en-US" altLang="zh-CN" sz="2400" b="1"/>
              <a:t>sqrt(4.0)</a:t>
            </a:r>
            <a:r>
              <a:rPr kumimoji="1" lang="zh-CN" altLang="en-US" sz="2400" b="1"/>
              <a:t>得</a:t>
            </a:r>
            <a:r>
              <a:rPr kumimoji="1" lang="en-US" altLang="zh-CN" sz="2400" b="1"/>
              <a:t>2.0</a:t>
            </a:r>
            <a:r>
              <a:rPr kumimoji="1" lang="zh-CN" altLang="en-US" sz="2400" b="1"/>
              <a:t>，</a:t>
            </a:r>
            <a:r>
              <a:rPr kumimoji="1" lang="en-US" altLang="zh-CN" sz="2400" b="1"/>
              <a:t>fabs(-100.0) </a:t>
            </a:r>
            <a:r>
              <a:rPr kumimoji="1" lang="zh-CN" altLang="en-US" sz="2400" b="1"/>
              <a:t>得</a:t>
            </a:r>
            <a:r>
              <a:rPr kumimoji="1" lang="en-US" altLang="zh-CN" sz="2400" b="1"/>
              <a:t>100.0</a:t>
            </a:r>
            <a:r>
              <a:rPr kumimoji="1" lang="zh-CN" altLang="en-US" sz="2400" b="1"/>
              <a:t>。</a:t>
            </a:r>
            <a:endParaRPr kumimoji="1" lang="zh-CN" altLang="en-US" sz="2400" b="1"/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055885" y="4495384"/>
            <a:ext cx="1029612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kumimoji="1" lang="zh-CN" altLang="en-US" sz="2400" b="1">
                <a:latin typeface="Arial" panose="020B0604020202020204" pitchFamily="34" charset="0"/>
              </a:rPr>
              <a:t>使用标准函数时，必须</a:t>
            </a: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注意</a:t>
            </a:r>
            <a:r>
              <a:rPr kumimoji="1" lang="zh-CN" altLang="en-US" sz="2400" b="1">
                <a:latin typeface="Arial" panose="020B0604020202020204" pitchFamily="34" charset="0"/>
              </a:rPr>
              <a:t>以下两点：</a:t>
            </a:r>
            <a:endParaRPr kumimoji="1" lang="zh-CN" altLang="en-US" sz="2400" b="1">
              <a:latin typeface="Arial" panose="020B0604020202020204" pitchFamily="34" charset="0"/>
            </a:endParaRPr>
          </a:p>
          <a:p>
            <a:r>
              <a:rPr kumimoji="1" lang="zh-CN" altLang="en-US" sz="2400" b="1">
                <a:latin typeface="Arial" panose="020B0604020202020204" pitchFamily="34" charset="0"/>
              </a:rPr>
              <a:t>（</a:t>
            </a:r>
            <a:r>
              <a:rPr kumimoji="1" lang="en-US" altLang="zh-CN" sz="2400" b="1">
                <a:latin typeface="Arial" panose="020B0604020202020204" pitchFamily="34" charset="0"/>
              </a:rPr>
              <a:t>1</a:t>
            </a:r>
            <a:r>
              <a:rPr kumimoji="1" lang="zh-CN" altLang="en-US" sz="2400" b="1">
                <a:latin typeface="Arial" panose="020B0604020202020204" pitchFamily="34" charset="0"/>
              </a:rPr>
              <a:t>）使用三角函数时，必须注意角度的单位是“</a:t>
            </a: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弧度</a:t>
            </a:r>
            <a:r>
              <a:rPr kumimoji="1" lang="zh-CN" altLang="en-US" sz="2400" b="1">
                <a:latin typeface="Arial" panose="020B0604020202020204" pitchFamily="34" charset="0"/>
              </a:rPr>
              <a:t>”；</a:t>
            </a:r>
            <a:endParaRPr kumimoji="1" lang="zh-CN" altLang="en-US" sz="2400" b="1">
              <a:latin typeface="Arial" panose="020B0604020202020204" pitchFamily="34" charset="0"/>
            </a:endParaRPr>
          </a:p>
          <a:p>
            <a:r>
              <a:rPr kumimoji="1" lang="zh-CN" altLang="en-US" sz="2400" b="1">
                <a:latin typeface="Arial" panose="020B0604020202020204" pitchFamily="34" charset="0"/>
              </a:rPr>
              <a:t>（</a:t>
            </a:r>
            <a:r>
              <a:rPr kumimoji="1" lang="en-US" altLang="zh-CN" sz="2400" b="1">
                <a:latin typeface="Arial" panose="020B0604020202020204" pitchFamily="34" charset="0"/>
              </a:rPr>
              <a:t>2</a:t>
            </a:r>
            <a:r>
              <a:rPr kumimoji="1" lang="zh-CN" altLang="en-US" sz="2400" b="1">
                <a:latin typeface="Arial" panose="020B0604020202020204" pitchFamily="34" charset="0"/>
              </a:rPr>
              <a:t>）引用标准函数时，自变量要写在括号里面，自变量可以是常量、变量或表达式。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endParaRPr kumimoji="1" lang="zh-CN" altLang="en-US" sz="2400">
              <a:latin typeface="Arial" panose="020B0604020202020204" pitchFamily="34" charset="0"/>
            </a:endParaRPr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函数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80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7" grpId="0" autoUpdateAnimBg="0"/>
      <p:bldP spid="128008" grpId="0" autoUpdateAnimBg="0"/>
      <p:bldP spid="1280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C4A7-4FE7-45EA-AC74-5810F2D299E0}" type="slidenum">
              <a:rPr lang="en-US" altLang="zh-CN"/>
            </a:fld>
            <a:endParaRPr lang="en-US" altLang="zh-CN"/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函数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27026" y="1459623"/>
          <a:ext cx="7065317" cy="4389120"/>
        </p:xfrm>
        <a:graphic>
          <a:graphicData uri="http://schemas.openxmlformats.org/drawingml/2006/table">
            <a:tbl>
              <a:tblPr/>
              <a:tblGrid>
                <a:gridCol w="2686629"/>
                <a:gridCol w="4378688"/>
              </a:tblGrid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函数名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71500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能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fabs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的绝对值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sqrt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的平方根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sin(x)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cos(x)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tan(x)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2400" kern="100" baseline="30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的值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lang="en-US" sz="24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，即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ln x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log10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</a:t>
                      </a:r>
                      <a:r>
                        <a:rPr lang="en-US" sz="24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floor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求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小于或等于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的最大整数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ceil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求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大于</a:t>
                      </a: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的最小整数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en-US" altLang="zh-CN" sz="24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85775" algn="just">
                        <a:spcAft>
                          <a:spcPts val="0"/>
                        </a:spcAft>
                        <a:tabLst>
                          <a:tab pos="266700" algn="l"/>
                          <a:tab pos="533400" algn="l"/>
                          <a:tab pos="800100" algn="l"/>
                          <a:tab pos="1066800" algn="l"/>
                          <a:tab pos="1333500" algn="l"/>
                        </a:tabLst>
                      </a:pP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四舍五入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7728" y="836712"/>
            <a:ext cx="360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485775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常用数学函数</a:t>
            </a: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</a:pPr>
            <a:endParaRPr kumimoji="0" lang="zh-CN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name="文本框 1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C4A7-4FE7-45EA-AC74-5810F2D299E0}" type="slidenum">
              <a:rPr lang="en-US" altLang="zh-CN"/>
            </a:fld>
            <a:endParaRPr lang="en-US" altLang="zh-CN"/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函数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400" y="836712"/>
            <a:ext cx="75608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math.h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main()</a:t>
            </a:r>
            <a:endParaRPr lang="en-US" altLang="zh-CN" b="1" dirty="0"/>
          </a:p>
          <a:p>
            <a:r>
              <a:rPr lang="en-US" altLang="zh-CN" b="1" dirty="0"/>
              <a:t>{</a:t>
            </a:r>
            <a:endParaRPr lang="en-US" altLang="zh-CN" b="1" dirty="0"/>
          </a:p>
          <a:p>
            <a:pPr lvl="1"/>
            <a:r>
              <a:rPr lang="en-US" altLang="zh-CN" b="1" dirty="0"/>
              <a:t>   float val1, val2, val3, val4;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   val1 = 1.6;</a:t>
            </a:r>
            <a:endParaRPr lang="en-US" altLang="zh-CN" b="1" dirty="0"/>
          </a:p>
          <a:p>
            <a:pPr lvl="1"/>
            <a:r>
              <a:rPr lang="en-US" altLang="zh-CN" b="1" dirty="0"/>
              <a:t>   val2 = 1.2;</a:t>
            </a:r>
            <a:endParaRPr lang="en-US" altLang="zh-CN" b="1" dirty="0"/>
          </a:p>
          <a:p>
            <a:pPr lvl="1"/>
            <a:r>
              <a:rPr lang="en-US" altLang="zh-CN" b="1" dirty="0"/>
              <a:t>   val3 = 2.8;</a:t>
            </a:r>
            <a:endParaRPr lang="en-US" altLang="zh-CN" b="1" dirty="0"/>
          </a:p>
          <a:p>
            <a:pPr lvl="1"/>
            <a:r>
              <a:rPr lang="en-US" altLang="zh-CN" b="1" dirty="0"/>
              <a:t>   val4 = 2.3;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("</a:t>
            </a:r>
            <a:r>
              <a:rPr lang="en-US" altLang="zh-CN" b="1" dirty="0"/>
              <a:t>%.</a:t>
            </a:r>
            <a:r>
              <a:rPr lang="en-US" altLang="zh-CN" b="1" dirty="0" smtClean="0"/>
              <a:t>1lf, %.1lf, </a:t>
            </a:r>
            <a:r>
              <a:rPr lang="en-US" altLang="zh-CN" b="1" dirty="0"/>
              <a:t>%.1lf</a:t>
            </a:r>
            <a:r>
              <a:rPr lang="en-US" altLang="zh-CN" b="1" dirty="0" smtClean="0"/>
              <a:t>\n</a:t>
            </a:r>
            <a:r>
              <a:rPr lang="en-US" altLang="zh-CN" b="1" dirty="0"/>
              <a:t>", ceil(val1</a:t>
            </a:r>
            <a:r>
              <a:rPr lang="en-US" altLang="zh-CN" b="1" dirty="0" smtClean="0"/>
              <a:t>), floor(val1), round(val1</a:t>
            </a:r>
            <a:r>
              <a:rPr lang="en-US" altLang="zh-CN" b="1" dirty="0"/>
              <a:t>)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pPr lvl="1"/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("%.1lf, %.1lf, %.1lf\n", </a:t>
            </a:r>
            <a:r>
              <a:rPr lang="en-US" altLang="zh-CN" b="1" dirty="0" smtClean="0"/>
              <a:t>ceil(val2), floor(val2), round(val2));</a:t>
            </a:r>
            <a:endParaRPr lang="en-US" altLang="zh-CN" b="1" dirty="0"/>
          </a:p>
          <a:p>
            <a:pPr lvl="1"/>
            <a:r>
              <a:rPr lang="en-US" altLang="zh-CN" b="1" dirty="0" smtClean="0"/>
              <a:t>   </a:t>
            </a:r>
            <a:r>
              <a:rPr lang="en-US" altLang="zh-CN" b="1" dirty="0" err="1" smtClean="0"/>
              <a:t>printf</a:t>
            </a:r>
            <a:r>
              <a:rPr lang="en-US" altLang="zh-CN" b="1" dirty="0"/>
              <a:t>("%.1lf, %.1lf, %.1lf\n", </a:t>
            </a:r>
            <a:r>
              <a:rPr lang="en-US" altLang="zh-CN" b="1" dirty="0" smtClean="0"/>
              <a:t>ceil(val3), floor(val3), round(val3));</a:t>
            </a:r>
            <a:endParaRPr lang="en-US" altLang="zh-CN" b="1" dirty="0"/>
          </a:p>
          <a:p>
            <a:pPr lvl="1"/>
            <a:r>
              <a:rPr lang="en-US" altLang="zh-CN" b="1" dirty="0" smtClean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("%.1lf, %.1lf, %.1lf\n", </a:t>
            </a:r>
            <a:r>
              <a:rPr lang="en-US" altLang="zh-CN" b="1" dirty="0" smtClean="0"/>
              <a:t>ceil(val4), floor(val4), round(val4));</a:t>
            </a:r>
            <a:endParaRPr lang="en-US" altLang="zh-CN" b="1" dirty="0"/>
          </a:p>
          <a:p>
            <a:pPr lvl="1"/>
            <a:r>
              <a:rPr lang="en-US" altLang="zh-CN" b="1" dirty="0" smtClean="0"/>
              <a:t>   </a:t>
            </a:r>
            <a:endParaRPr lang="en-US" altLang="zh-CN" b="1" dirty="0"/>
          </a:p>
          <a:p>
            <a:pPr lvl="1"/>
            <a:r>
              <a:rPr lang="en-US" altLang="zh-CN" b="1" dirty="0"/>
              <a:t>   return(0);</a:t>
            </a:r>
            <a:endParaRPr lang="en-US" altLang="zh-CN" b="1" dirty="0"/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3975" y="845056"/>
            <a:ext cx="7262989" cy="2808312"/>
          </a:xfrm>
          <a:prstGeom prst="rect">
            <a:avLst/>
          </a:prstGeom>
        </p:spPr>
      </p:pic>
      <p:sp>
        <p:nvSpPr>
          <p:cNvPr name="文本框 1" id="1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AB1D-9667-47B8-9499-6B9C249E4439}" type="slidenum">
              <a:rPr lang="en-US" altLang="zh-CN"/>
            </a:fld>
            <a:endParaRPr lang="en-US" altLang="zh-CN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99456" y="3237018"/>
            <a:ext cx="7704138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Arial" panose="020B0604020202020204" pitchFamily="34" charset="0"/>
              </a:rPr>
              <a:t>根据实际问题设计应用程序大致要经过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以下步骤</a:t>
            </a:r>
            <a:r>
              <a:rPr kumimoji="1" lang="zh-CN" altLang="en-US" sz="2400" b="1" dirty="0">
                <a:latin typeface="Arial" panose="020B0604020202020204" pitchFamily="34" charset="0"/>
              </a:rPr>
              <a:t>：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endParaRPr kumimoji="1"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分析问题</a:t>
            </a:r>
            <a:r>
              <a:rPr kumimoji="1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kumimoji="1"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编写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程序</a:t>
            </a:r>
            <a:r>
              <a:rPr kumimoji="1"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kumimoji="1"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运行并调试程序</a:t>
            </a:r>
            <a:r>
              <a:rPr kumimoji="1" lang="zh-CN" altLang="en-US" sz="2400" dirty="0">
                <a:latin typeface="Arial" panose="020B0604020202020204" pitchFamily="34" charset="0"/>
              </a:rPr>
              <a:t> </a:t>
            </a:r>
            <a:endParaRPr kumimoji="1"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4464" y="105273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</a:pPr>
            <a:r>
              <a:rPr lang="zh-CN" altLang="zh-CN" sz="2400" b="1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</a:t>
            </a:r>
            <a:r>
              <a:rPr lang="zh-CN" altLang="zh-CN" sz="2400" b="1" kern="100" dirty="0"/>
              <a:t>灵奖获得者、</a:t>
            </a:r>
            <a:r>
              <a:rPr lang="en-US" altLang="zh-CN" sz="2400" b="1" kern="100" dirty="0"/>
              <a:t>Pascal</a:t>
            </a:r>
            <a:r>
              <a:rPr lang="zh-CN" altLang="zh-CN" sz="2400" b="1" kern="100" dirty="0"/>
              <a:t>之父、著名计算机科学</a:t>
            </a:r>
            <a:r>
              <a:rPr lang="zh-CN" altLang="zh-CN" sz="2400" b="1" kern="100" dirty="0" smtClean="0"/>
              <a:t>家</a:t>
            </a:r>
            <a:endParaRPr lang="en-US" altLang="zh-CN" sz="2400" b="1" kern="100" dirty="0" smtClean="0"/>
          </a:p>
          <a:p>
            <a:pPr algn="just">
              <a:spcAft>
                <a:spcPts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</a:pPr>
            <a:r>
              <a:rPr lang="en-US" altLang="zh-CN" sz="2400" b="1" kern="100" dirty="0" smtClean="0"/>
              <a:t>Nicklaus </a:t>
            </a:r>
            <a:r>
              <a:rPr lang="en-US" altLang="zh-CN" sz="2400" b="1" kern="100" dirty="0"/>
              <a:t>Wirth</a:t>
            </a:r>
            <a:r>
              <a:rPr lang="zh-CN" altLang="zh-CN" sz="2400" b="1" kern="100" dirty="0"/>
              <a:t>曾经提出一个公式</a:t>
            </a:r>
            <a:r>
              <a:rPr lang="zh-CN" altLang="zh-CN" sz="2400" b="1" kern="100" dirty="0" smtClean="0"/>
              <a:t>：</a:t>
            </a:r>
            <a:endParaRPr lang="en-US" altLang="zh-CN" sz="2400" b="1" kern="100" dirty="0" smtClean="0"/>
          </a:p>
          <a:p>
            <a:pPr algn="just">
              <a:spcAft>
                <a:spcPts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</a:tabLst>
            </a:pPr>
            <a:endParaRPr lang="zh-CN" altLang="zh-CN" sz="2400" b="1" kern="100" dirty="0"/>
          </a:p>
          <a:p>
            <a:r>
              <a:rPr lang="en-US" altLang="zh-CN" sz="2400" b="1" kern="100" dirty="0" smtClean="0">
                <a:cs typeface="Times New Roman" panose="02020603050405020304" pitchFamily="18" charset="0"/>
              </a:rPr>
              <a:t>                </a:t>
            </a:r>
            <a:r>
              <a:rPr lang="zh-CN" altLang="zh-CN" sz="2400" b="1" kern="1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算法</a:t>
            </a:r>
            <a:r>
              <a:rPr lang="zh-CN" altLang="zh-CN" sz="2400" b="1" kern="100" dirty="0" smtClean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0000FF"/>
                </a:solidFill>
                <a:ea typeface="Times New Roman" panose="02020603050405020304" pitchFamily="18" charset="0"/>
              </a:rPr>
              <a:t>+ </a:t>
            </a:r>
            <a:r>
              <a:rPr lang="zh-CN" altLang="zh-CN" sz="2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数据结构</a:t>
            </a:r>
            <a:r>
              <a:rPr lang="zh-CN" altLang="zh-CN" sz="2400" b="1" kern="100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0000FF"/>
                </a:solidFill>
                <a:ea typeface="Times New Roman" panose="02020603050405020304" pitchFamily="18" charset="0"/>
              </a:rPr>
              <a:t>= </a:t>
            </a:r>
            <a:r>
              <a:rPr lang="zh-CN" altLang="zh-CN" sz="2400" b="1" kern="100" dirty="0">
                <a:solidFill>
                  <a:srgbClr val="0000FF"/>
                </a:solidFill>
                <a:cs typeface="Times New Roman" panose="02020603050405020304" pitchFamily="18" charset="0"/>
              </a:rPr>
              <a:t>程序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name="文本框 1" id="10855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108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8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08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 autoUpdateAnimBg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5864" y="1700214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701800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5864" y="2457450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87713" y="245903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2455864" y="321468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3287713" y="321468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常量和变量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16"/>
          <p:cNvSpPr/>
          <p:nvPr/>
        </p:nvSpPr>
        <p:spPr>
          <a:xfrm>
            <a:off x="2455864" y="397033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3287713" y="39719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2455864" y="4727575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3287713" y="4729164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2456533" y="5517232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3288382" y="5518821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数值型数据间的混合运算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1536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528E-0D2B-4CFC-8584-A8402895DCEC}" type="slidenum">
              <a:rPr lang="en-US" altLang="zh-CN"/>
            </a:fld>
            <a:endParaRPr lang="en-US" altLang="zh-CN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1018805" y="899492"/>
            <a:ext cx="911981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C </a:t>
            </a:r>
            <a:r>
              <a:rPr lang="zh-CN" altLang="en-US" sz="2400">
                <a:solidFill>
                  <a:srgbClr val="0000FF"/>
                </a:solidFill>
              </a:rPr>
              <a:t>运算符的种类：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1018805" y="4468030"/>
            <a:ext cx="1072919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表达式</a:t>
            </a:r>
            <a:r>
              <a:rPr kumimoji="1" lang="zh-CN" altLang="en-US" sz="2400" b="1" dirty="0">
                <a:ea typeface="楷体_GB2312" pitchFamily="49" charset="-122"/>
              </a:rPr>
              <a:t>是常量、变量、数组元素、函数等运算对象和运算符以及括号的有意义组合。类似数学算式或公式，但写法</a:t>
            </a:r>
            <a:r>
              <a:rPr kumimoji="1" lang="zh-CN" altLang="en-US" sz="2400" b="1" dirty="0" smtClean="0">
                <a:ea typeface="楷体_GB2312" pitchFamily="49" charset="-122"/>
              </a:rPr>
              <a:t>有所不同。</a:t>
            </a:r>
            <a:endParaRPr kumimoji="1" lang="zh-CN" altLang="en-US" sz="2400" b="1" dirty="0">
              <a:ea typeface="楷体_GB2312" pitchFamily="49" charset="-122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1018805" y="5495304"/>
            <a:ext cx="67597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注意</a:t>
            </a:r>
            <a:r>
              <a:rPr kumimoji="1" lang="zh-CN" altLang="en-US" sz="2400" b="1" dirty="0">
                <a:ea typeface="楷体_GB2312" pitchFamily="49" charset="-122"/>
              </a:rPr>
              <a:t>：运算符具有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优先级</a:t>
            </a:r>
            <a:r>
              <a:rPr kumimoji="1" lang="zh-CN" altLang="en-US" sz="2400" b="1" dirty="0"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结合性</a:t>
            </a:r>
            <a:r>
              <a:rPr kumimoji="1" lang="zh-CN" altLang="en-US" sz="2400" b="1" dirty="0">
                <a:ea typeface="楷体_GB2312" pitchFamily="49" charset="-122"/>
              </a:rPr>
              <a:t>。</a:t>
            </a:r>
            <a:endParaRPr kumimoji="1" lang="zh-CN" altLang="en-US" sz="2400" b="1" dirty="0">
              <a:ea typeface="楷体_GB2312" pitchFamily="49" charset="-122"/>
            </a:endParaRP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1450854" y="1258888"/>
            <a:ext cx="10082336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704975" algn="l"/>
                <a:tab pos="4572000" algn="l"/>
                <a:tab pos="7532370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04975" algn="l"/>
                <a:tab pos="4572000" algn="l"/>
                <a:tab pos="753237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04975" algn="l"/>
                <a:tab pos="4572000" algn="l"/>
                <a:tab pos="753237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04975" algn="l"/>
                <a:tab pos="4572000" algn="l"/>
                <a:tab pos="75323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04975" algn="l"/>
                <a:tab pos="4572000" algn="l"/>
                <a:tab pos="75323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  <a:tab pos="4572000" algn="l"/>
                <a:tab pos="75323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  <a:tab pos="4572000" algn="l"/>
                <a:tab pos="75323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  <a:tab pos="4572000" algn="l"/>
                <a:tab pos="75323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  <a:tab pos="4572000" algn="l"/>
                <a:tab pos="75323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/>
              <a:t>算术运算符	</a:t>
            </a:r>
            <a:r>
              <a:rPr lang="en-US" altLang="zh-CN" sz="2400" dirty="0">
                <a:solidFill>
                  <a:srgbClr val="FF0000"/>
                </a:solidFill>
              </a:rPr>
              <a:t>+  -  *  /  </a:t>
            </a:r>
            <a:r>
              <a:rPr lang="en-US" altLang="zh-CN" sz="2400" dirty="0" smtClean="0">
                <a:solidFill>
                  <a:srgbClr val="FF0000"/>
                </a:solidFill>
              </a:rPr>
              <a:t>%  ++  --</a:t>
            </a:r>
            <a:r>
              <a:rPr lang="en-US" altLang="zh-CN" sz="2400" dirty="0"/>
              <a:t>	</a:t>
            </a:r>
            <a:r>
              <a:rPr lang="zh-CN" altLang="en-US" sz="2400" dirty="0" smtClean="0"/>
              <a:t>指针</a:t>
            </a:r>
            <a:r>
              <a:rPr lang="zh-CN" altLang="en-US" sz="2400" dirty="0"/>
              <a:t>运算符	*  </a:t>
            </a:r>
            <a:r>
              <a:rPr lang="en-US" altLang="zh-CN" sz="2400" dirty="0"/>
              <a:t>&amp;</a:t>
            </a: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关系运算符	</a:t>
            </a:r>
            <a:r>
              <a:rPr lang="en-US" altLang="zh-CN" sz="2400" dirty="0"/>
              <a:t>&gt;  &lt;  = =  &gt;=  &lt;=  !=	</a:t>
            </a:r>
            <a:r>
              <a:rPr lang="zh-CN" altLang="en-US" sz="2400" dirty="0"/>
              <a:t>求字节数运算符	</a:t>
            </a:r>
            <a:r>
              <a:rPr lang="en-US" altLang="zh-CN" sz="2400" dirty="0" err="1"/>
              <a:t>sizeof</a:t>
            </a: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逻辑运算符	</a:t>
            </a:r>
            <a:r>
              <a:rPr lang="en-US" altLang="zh-CN" sz="2400" dirty="0"/>
              <a:t>!  &amp;&amp;   ||	</a:t>
            </a:r>
            <a:r>
              <a:rPr lang="zh-CN" altLang="en-US" sz="2400" dirty="0"/>
              <a:t>强制类型转换运算符	</a:t>
            </a:r>
            <a:r>
              <a:rPr lang="en-US" altLang="zh-CN" sz="2400" dirty="0"/>
              <a:t>(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位运算符	</a:t>
            </a:r>
            <a:r>
              <a:rPr lang="en-US" altLang="zh-CN" sz="2400" dirty="0"/>
              <a:t>&lt;&lt;   &gt;&gt;   ~  |   ^   &amp;	</a:t>
            </a:r>
            <a:r>
              <a:rPr lang="zh-CN" altLang="en-US" sz="2400" dirty="0"/>
              <a:t>分量运算符	． </a:t>
            </a:r>
            <a:r>
              <a:rPr lang="en-US" altLang="zh-CN" sz="2400" dirty="0"/>
              <a:t>-&gt;</a:t>
            </a: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赋值运算符	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/>
              <a:t>	</a:t>
            </a:r>
            <a:r>
              <a:rPr lang="zh-CN" altLang="en-US" sz="2400" dirty="0"/>
              <a:t>下标运算符	</a:t>
            </a:r>
            <a:r>
              <a:rPr lang="en-US" altLang="zh-CN" sz="2400" dirty="0"/>
              <a:t>[  ]</a:t>
            </a: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条件运算符	</a:t>
            </a:r>
            <a:r>
              <a:rPr lang="en-US" altLang="zh-CN" sz="2400" dirty="0">
                <a:solidFill>
                  <a:srgbClr val="0000FF"/>
                </a:solidFill>
              </a:rPr>
              <a:t>? 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	其他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逗号运算符	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2903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 build="p"/>
      <p:bldP spid="129032" grpId="0" autoUpdateAnimBg="0" build="p"/>
      <p:bldP spid="129033" grpId="0" autoUpdateAnimBg="0"/>
      <p:bldP spid="12903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25688" y="1571625"/>
            <a:ext cx="95250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5716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9DD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09DD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87713" y="2370138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51313" y="2362200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算术运算符与算术表达式</a:t>
            </a:r>
            <a:endParaRPr lang="zh-CN" altLang="en-US" sz="2400" b="1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51313" y="3232150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</a:rPr>
              <a:t>赋值运算符与赋值表达式</a:t>
            </a:r>
            <a:endParaRPr lang="zh-CN" altLang="en-US" sz="2400" b="1" kern="0" dirty="0">
              <a:solidFill>
                <a:schemeClr val="accent2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278188" y="3238500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60813" y="4071094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逗号运算符与逗号表达式</a:t>
            </a:r>
            <a:endParaRPr lang="zh-CN" altLang="en-US" sz="2400" b="1" kern="0" dirty="0">
              <a:solidFill>
                <a:schemeClr val="accent2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87688" y="4077444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2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1F42-B919-4E34-BEF3-B81EE25A9DA6}" type="slidenum">
              <a:rPr lang="en-US" altLang="zh-CN"/>
            </a:fld>
            <a:endParaRPr lang="en-US" altLang="zh-CN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084389" y="1997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>
              <a:ea typeface="楷体_GB2312" pitchFamily="49" charset="-122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271465" y="793800"/>
            <a:ext cx="3851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、基本的算术运算符</a:t>
            </a:r>
            <a:endParaRPr lang="zh-CN" altLang="en-US" sz="2400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1576264" y="1463725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endParaRPr lang="zh-CN" altLang="zh-CN" sz="2400"/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1306390" y="1297037"/>
            <a:ext cx="88566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+ </a:t>
            </a:r>
            <a:r>
              <a:rPr lang="zh-CN" altLang="en-US" sz="2400">
                <a:latin typeface="Times New Roman" panose="02020603050405020304" pitchFamily="18" charset="0"/>
              </a:rPr>
              <a:t>（加法运算符，或正值运算符）：如 </a:t>
            </a:r>
            <a:r>
              <a:rPr lang="en-US" altLang="zh-CN" sz="2400">
                <a:latin typeface="Times New Roman" panose="02020603050405020304" pitchFamily="18" charset="0"/>
              </a:rPr>
              <a:t>2 + 3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+6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-  </a:t>
            </a:r>
            <a:r>
              <a:rPr lang="zh-CN" altLang="en-US" sz="2400">
                <a:latin typeface="Times New Roman" panose="02020603050405020304" pitchFamily="18" charset="0"/>
              </a:rPr>
              <a:t>（减法运算符，或负值运算符）：如 </a:t>
            </a:r>
            <a:r>
              <a:rPr lang="en-US" altLang="zh-CN" sz="2400">
                <a:latin typeface="Times New Roman" panose="02020603050405020304" pitchFamily="18" charset="0"/>
              </a:rPr>
              <a:t>3 - 4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-6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* </a:t>
            </a:r>
            <a:r>
              <a:rPr lang="zh-CN" altLang="en-US" sz="2400">
                <a:latin typeface="Times New Roman" panose="02020603050405020304" pitchFamily="18" charset="0"/>
              </a:rPr>
              <a:t>（乘法运算符）：如 </a:t>
            </a:r>
            <a:r>
              <a:rPr lang="en-US" altLang="zh-CN" sz="2400">
                <a:latin typeface="Times New Roman" panose="02020603050405020304" pitchFamily="18" charset="0"/>
              </a:rPr>
              <a:t>3 * 4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/  </a:t>
            </a:r>
            <a:r>
              <a:rPr lang="zh-CN" altLang="en-US" sz="2400">
                <a:latin typeface="Times New Roman" panose="02020603050405020304" pitchFamily="18" charset="0"/>
              </a:rPr>
              <a:t>（除法运算符）：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1450852" y="3070276"/>
            <a:ext cx="87487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两个整数相除，其值为整数</a:t>
            </a:r>
            <a:r>
              <a:rPr lang="zh-CN" altLang="en-US" sz="2400" dirty="0">
                <a:latin typeface="Times New Roman" panose="02020603050405020304" pitchFamily="18" charset="0"/>
              </a:rPr>
              <a:t>，如 </a:t>
            </a:r>
            <a:r>
              <a:rPr lang="en-US" altLang="zh-CN" sz="2400" dirty="0">
                <a:latin typeface="Times New Roman" panose="02020603050405020304" pitchFamily="18" charset="0"/>
              </a:rPr>
              <a:t>5 / 3</a:t>
            </a:r>
            <a:r>
              <a:rPr lang="zh-CN" altLang="en-US" sz="2400" dirty="0">
                <a:latin typeface="Times New Roman" panose="02020603050405020304" pitchFamily="18" charset="0"/>
              </a:rPr>
              <a:t>值为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除数、被除数中有一个为负值时，结果向零取整，如</a:t>
            </a:r>
            <a:r>
              <a:rPr lang="en-US" altLang="zh-CN" sz="2400" dirty="0">
                <a:latin typeface="Times New Roman" panose="02020603050405020304" pitchFamily="18" charset="0"/>
              </a:rPr>
              <a:t>-5/3</a:t>
            </a:r>
            <a:r>
              <a:rPr lang="zh-CN" altLang="en-US" sz="2400" dirty="0">
                <a:latin typeface="Times New Roman" panose="02020603050405020304" pitchFamily="18" charset="0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除数、被除数中有一个为实数时，结果为 </a:t>
            </a:r>
            <a:r>
              <a:rPr lang="en-US" altLang="zh-CN" sz="2400" dirty="0">
                <a:latin typeface="Times New Roman" panose="02020603050405020304" pitchFamily="18" charset="0"/>
              </a:rPr>
              <a:t>double </a:t>
            </a:r>
            <a:r>
              <a:rPr lang="zh-CN" altLang="en-US" sz="2400" dirty="0">
                <a:latin typeface="Times New Roman" panose="02020603050405020304" pitchFamily="18" charset="0"/>
              </a:rPr>
              <a:t>型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1666752" y="5345163"/>
            <a:ext cx="7129462" cy="5746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miter lim="800000"/>
          </a:ln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-7 % 4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7 % -4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-7 % -4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的值为多少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?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1271464" y="443711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	% </a:t>
            </a:r>
            <a:r>
              <a:rPr lang="zh-CN" altLang="en-US" sz="2400"/>
              <a:t>（模（求余）运算符</a:t>
            </a:r>
            <a:r>
              <a:rPr lang="zh-CN" altLang="en-US" sz="2400" b="0"/>
              <a:t>）： </a:t>
            </a:r>
            <a:r>
              <a:rPr lang="en-US" altLang="zh-CN" sz="2400">
                <a:solidFill>
                  <a:srgbClr val="0000FF"/>
                </a:solidFill>
              </a:rPr>
              <a:t>% </a:t>
            </a:r>
            <a:r>
              <a:rPr lang="zh-CN" altLang="en-US" sz="2400">
                <a:solidFill>
                  <a:srgbClr val="0000FF"/>
                </a:solidFill>
              </a:rPr>
              <a:t>两侧均为整型数据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1595314" y="4940351"/>
            <a:ext cx="6121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 </a:t>
            </a:r>
            <a:r>
              <a:rPr lang="en-US" altLang="zh-CN" sz="2400">
                <a:latin typeface="Times New Roman" panose="02020603050405020304" pitchFamily="18" charset="0"/>
              </a:rPr>
              <a:t>7 % 4 </a:t>
            </a:r>
            <a:r>
              <a:rPr lang="zh-CN" altLang="en-US" sz="2400">
                <a:latin typeface="Times New Roman" panose="02020603050405020304" pitchFamily="18" charset="0"/>
              </a:rPr>
              <a:t>的值为 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7138865" y="5345162"/>
            <a:ext cx="26638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-3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-3</a:t>
            </a:r>
            <a:r>
              <a:rPr lang="zh-CN" altLang="en-US" sz="2400">
                <a:latin typeface="Times New Roman" panose="02020603050405020304" pitchFamily="18" charset="0"/>
              </a:rPr>
              <a:t>）  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算术运算符与算术表达式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006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4" grpId="0" autoUpdateAnimBg="0" build="p"/>
      <p:bldP spid="130055" grpId="0" autoUpdateAnimBg="0" build="p"/>
      <p:bldP spid="130056" grpId="0" animBg="1" autoUpdateAnimBg="0"/>
      <p:bldP spid="130057" grpId="0" autoUpdateAnimBg="0"/>
      <p:bldP spid="130058" grpId="0" autoUpdateAnimBg="0"/>
      <p:bldP spid="13005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5BA-3F62-4306-9A63-202076A1025C}" type="slidenum">
              <a:rPr lang="en-US" altLang="zh-CN"/>
            </a:fld>
            <a:endParaRPr lang="en-US" altLang="zh-CN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343472" y="936501"/>
            <a:ext cx="9144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、算术表达式和运算符的优先级与结合性</a:t>
            </a:r>
            <a:endParaRPr lang="zh-CN" altLang="en-US" sz="2400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343472" y="1701676"/>
            <a:ext cx="91440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）用算术运算符和括号将运算对象（操作数）连接起来的、符合 </a:t>
            </a:r>
            <a:r>
              <a:rPr lang="en-US" altLang="zh-CN" sz="2400" dirty="0">
                <a:latin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</a:rPr>
              <a:t>语言语法规则的式子，称作算术表达式。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如：</a:t>
            </a:r>
            <a:r>
              <a:rPr lang="en-US" altLang="zh-CN" sz="2400" dirty="0">
                <a:latin typeface="Times New Roman" panose="02020603050405020304" pitchFamily="18" charset="0"/>
              </a:rPr>
              <a:t>-123     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       10*(alpha+1.5)*sin(beta)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1343472" y="3212976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）运算符的优先级和结合性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优先级：算术运算符先 *、 </a:t>
            </a:r>
            <a:r>
              <a:rPr lang="en-US" altLang="zh-CN" sz="2400" dirty="0">
                <a:latin typeface="Times New Roman" panose="02020603050405020304" pitchFamily="18" charset="0"/>
              </a:rPr>
              <a:t>/ 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% </a:t>
            </a:r>
            <a:r>
              <a:rPr lang="zh-CN" altLang="en-US" sz="2400" dirty="0">
                <a:latin typeface="Times New Roman" panose="02020603050405020304" pitchFamily="18" charset="0"/>
              </a:rPr>
              <a:t>后 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结合性：左结合，即表达式从左向右进行计算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	如： </a:t>
            </a:r>
            <a:r>
              <a:rPr lang="en-US" altLang="zh-CN" sz="2400" dirty="0">
                <a:latin typeface="Times New Roman" panose="02020603050405020304" pitchFamily="18" charset="0"/>
              </a:rPr>
              <a:t>a + b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(c </a:t>
            </a:r>
            <a:r>
              <a:rPr lang="en-US" altLang="zh-CN" sz="2400" dirty="0">
                <a:latin typeface="Times New Roman" panose="02020603050405020304" pitchFamily="18" charset="0"/>
              </a:rPr>
              <a:t>+ d %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e) - </a:t>
            </a:r>
            <a:r>
              <a:rPr lang="en-US" altLang="zh-CN" sz="2400" dirty="0">
                <a:latin typeface="Times New Roman" panose="02020603050405020304" pitchFamily="18" charset="0"/>
              </a:rPr>
              <a:t>3.3 + '4' * '3'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算术运算符与算术表达式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108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utoUpdateAnimBg="0"/>
      <p:bldP spid="13107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D5D6-5DB2-4B12-9F37-0C91FEF10F33}" type="slidenum">
              <a:rPr lang="en-US" altLang="zh-CN"/>
            </a:fld>
            <a:endParaRPr lang="en-US" altLang="zh-CN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272480" y="1052736"/>
            <a:ext cx="7524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3</a:t>
            </a:r>
            <a:r>
              <a:rPr lang="zh-CN" altLang="en-US" sz="2400"/>
              <a:t>、自增、自减运算符</a:t>
            </a:r>
            <a:endParaRPr lang="zh-CN" altLang="en-US" sz="240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704281" y="1673447"/>
            <a:ext cx="81010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++i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--i    </a:t>
            </a:r>
            <a:r>
              <a:rPr lang="zh-CN" altLang="en-US" sz="2400">
                <a:latin typeface="Times New Roman" panose="02020603050405020304" pitchFamily="18" charset="0"/>
              </a:rPr>
              <a:t>在使用 </a:t>
            </a:r>
            <a:r>
              <a:rPr lang="en-US" altLang="zh-CN" sz="2400">
                <a:latin typeface="Times New Roman" panose="02020603050405020304" pitchFamily="18" charset="0"/>
              </a:rPr>
              <a:t>i </a:t>
            </a:r>
            <a:r>
              <a:rPr lang="zh-CN" altLang="en-US" sz="2400">
                <a:latin typeface="Times New Roman" panose="02020603050405020304" pitchFamily="18" charset="0"/>
              </a:rPr>
              <a:t>之前，先使 </a:t>
            </a:r>
            <a:r>
              <a:rPr lang="en-US" altLang="zh-CN" sz="2400">
                <a:latin typeface="Times New Roman" panose="02020603050405020304" pitchFamily="18" charset="0"/>
              </a:rPr>
              <a:t>i </a:t>
            </a:r>
            <a:r>
              <a:rPr lang="zh-CN" altLang="en-US" sz="2400">
                <a:latin typeface="Times New Roman" panose="02020603050405020304" pitchFamily="18" charset="0"/>
              </a:rPr>
              <a:t>的值加 </a:t>
            </a:r>
            <a:r>
              <a:rPr lang="en-US" altLang="zh-CN" sz="2400">
                <a:latin typeface="Times New Roman" panose="02020603050405020304" pitchFamily="18" charset="0"/>
              </a:rPr>
              <a:t>1 </a:t>
            </a:r>
            <a:r>
              <a:rPr lang="zh-CN" altLang="en-US" sz="2400">
                <a:latin typeface="Times New Roman" panose="02020603050405020304" pitchFamily="18" charset="0"/>
              </a:rPr>
              <a:t>或减 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i++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i--    </a:t>
            </a:r>
            <a:r>
              <a:rPr lang="zh-CN" altLang="en-US" sz="2400">
                <a:latin typeface="Times New Roman" panose="02020603050405020304" pitchFamily="18" charset="0"/>
              </a:rPr>
              <a:t>在使用 </a:t>
            </a:r>
            <a:r>
              <a:rPr lang="en-US" altLang="zh-CN" sz="2400">
                <a:latin typeface="Times New Roman" panose="02020603050405020304" pitchFamily="18" charset="0"/>
              </a:rPr>
              <a:t>i </a:t>
            </a:r>
            <a:r>
              <a:rPr lang="zh-CN" altLang="en-US" sz="2400">
                <a:latin typeface="Times New Roman" panose="02020603050405020304" pitchFamily="18" charset="0"/>
              </a:rPr>
              <a:t>之后，使 </a:t>
            </a:r>
            <a:r>
              <a:rPr lang="en-US" altLang="zh-CN" sz="2400">
                <a:latin typeface="Times New Roman" panose="02020603050405020304" pitchFamily="18" charset="0"/>
              </a:rPr>
              <a:t>i </a:t>
            </a:r>
            <a:r>
              <a:rPr lang="zh-CN" altLang="en-US" sz="2400">
                <a:latin typeface="Times New Roman" panose="02020603050405020304" pitchFamily="18" charset="0"/>
              </a:rPr>
              <a:t>的值加 </a:t>
            </a:r>
            <a:r>
              <a:rPr lang="en-US" altLang="zh-CN" sz="2400">
                <a:latin typeface="Times New Roman" panose="02020603050405020304" pitchFamily="18" charset="0"/>
              </a:rPr>
              <a:t>1 </a:t>
            </a:r>
            <a:r>
              <a:rPr lang="zh-CN" altLang="en-US" sz="2400">
                <a:latin typeface="Times New Roman" panose="02020603050405020304" pitchFamily="18" charset="0"/>
              </a:rPr>
              <a:t>或减 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272480" y="2752947"/>
            <a:ext cx="91440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注意：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）自增、自减运算符只能用于变量，而不能用于常量或表达式</a:t>
            </a:r>
            <a:endParaRPr lang="zh-CN" altLang="en-US" sz="2400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2099568" y="3689573"/>
            <a:ext cx="6769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</a:rPr>
              <a:t>5++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</a:rPr>
              <a:t>)++</a:t>
            </a:r>
            <a:r>
              <a:rPr lang="zh-CN" altLang="en-US" sz="2400" dirty="0">
                <a:latin typeface="Times New Roman" panose="02020603050405020304" pitchFamily="18" charset="0"/>
              </a:rPr>
              <a:t>不合法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2099569" y="4697635"/>
            <a:ext cx="4897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++  </a:t>
            </a:r>
            <a:r>
              <a:rPr lang="zh-CN" altLang="en-US" sz="2400" dirty="0">
                <a:latin typeface="Times New Roman" panose="02020603050405020304" pitchFamily="18" charset="0"/>
              </a:rPr>
              <a:t>相当于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++)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272480" y="4194398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++ </a:t>
            </a:r>
            <a:r>
              <a:rPr lang="zh-CN" altLang="en-US" sz="2400">
                <a:latin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</a:rPr>
              <a:t>-- </a:t>
            </a:r>
            <a:r>
              <a:rPr lang="zh-CN" altLang="en-US" sz="2400">
                <a:latin typeface="Times New Roman" panose="02020603050405020304" pitchFamily="18" charset="0"/>
              </a:rPr>
              <a:t>的优先级高于算术运算符，结合方向是“自右向左”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算术运算符与算术表达式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210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 build="p"/>
      <p:bldP spid="132101" grpId="0" autoUpdateAnimBg="0"/>
      <p:bldP spid="132102" grpId="0" autoUpdateAnimBg="0"/>
      <p:bldP spid="132103" grpId="0" autoUpdateAnimBg="0"/>
      <p:bldP spid="13210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6D4CC-2B2D-422D-84F2-3F39B521BE90}" type="slidenum">
              <a:rPr lang="en-US" altLang="zh-CN"/>
            </a:fld>
            <a:endParaRPr lang="en-US" altLang="zh-CN"/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2208213" y="1595439"/>
            <a:ext cx="6767512" cy="378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#include &lt;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stdio.h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main()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0, j;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j =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("%d %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d\n",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j);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0;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j = ++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("%d %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d\n",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j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return 0;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kumimoji="1" lang="en-US" altLang="zh-CN" sz="2400" b="1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5879976" y="3355901"/>
            <a:ext cx="2057400" cy="865187"/>
          </a:xfrm>
          <a:prstGeom prst="wedgeRoundRectCallout">
            <a:avLst>
              <a:gd name="adj1" fmla="val -67361"/>
              <a:gd name="adj2" fmla="val 62662"/>
              <a:gd name="adj3" fmla="val 16667"/>
            </a:avLst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结果：</a:t>
            </a:r>
            <a:r>
              <a:rPr kumimoji="1"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1 1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5735960" y="2076031"/>
            <a:ext cx="1981200" cy="779463"/>
          </a:xfrm>
          <a:prstGeom prst="wedgeRoundRectCallout">
            <a:avLst>
              <a:gd name="adj1" fmla="val -58894"/>
              <a:gd name="adj2" fmla="val 92769"/>
              <a:gd name="adj3" fmla="val 16667"/>
            </a:avLst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结果：</a:t>
            </a:r>
            <a:r>
              <a:rPr kumimoji="1"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1 0</a:t>
            </a:r>
            <a:endParaRPr kumimoji="1" lang="en-US" altLang="zh-CN" sz="24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算术运算符与算术表达式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313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9" grpId="0" autoUpdateAnimBg="0"/>
      <p:bldP spid="133130" grpId="0" animBg="1" autoUpdateAnimBg="0"/>
      <p:bldP spid="13313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25688" y="1571625"/>
            <a:ext cx="95250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5716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9DD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09DD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87713" y="2370138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51313" y="2362200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</a:rPr>
              <a:t>算术运算符与算术表达式</a:t>
            </a:r>
            <a:endParaRPr lang="zh-CN" altLang="en-US" sz="2400" b="1" dirty="0">
              <a:solidFill>
                <a:schemeClr val="accent2"/>
              </a:solidFill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51313" y="3232150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赋值运算符与赋值表达式</a:t>
            </a:r>
            <a:endParaRPr lang="zh-CN" altLang="en-US" sz="2400" b="1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278188" y="3238500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60813" y="4071094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accent2"/>
                </a:solidFill>
              </a:rPr>
              <a:t>逗号运算符与逗号表达式</a:t>
            </a:r>
            <a:endParaRPr lang="zh-CN" altLang="en-US" sz="2400" b="1" kern="0" dirty="0">
              <a:solidFill>
                <a:schemeClr val="accent2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87688" y="4077444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2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A8B-6F60-48A4-8BDB-B39F6CE6B297}" type="slidenum">
              <a:rPr lang="en-US" altLang="zh-CN"/>
            </a:fld>
            <a:endParaRPr lang="en-US" altLang="zh-CN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487488" y="1016944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/>
              <a:t>、赋值运算符</a:t>
            </a:r>
            <a:r>
              <a:rPr lang="zh-CN" altLang="en-US" sz="2400" smtClean="0"/>
              <a:t>“</a:t>
            </a:r>
            <a:r>
              <a:rPr lang="en-US" altLang="zh-CN" sz="2400" smtClean="0"/>
              <a:t>=”</a:t>
            </a:r>
            <a:endParaRPr lang="en-US" altLang="zh-CN" sz="2400" dirty="0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774826" y="1451920"/>
            <a:ext cx="774065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用法：变量 </a:t>
            </a:r>
            <a:r>
              <a:rPr lang="en-US" altLang="zh-CN" sz="2400"/>
              <a:t>= </a:t>
            </a:r>
            <a:r>
              <a:rPr lang="zh-CN" altLang="en-US" sz="2400"/>
              <a:t>表达式</a:t>
            </a:r>
            <a:endParaRPr lang="zh-CN" altLang="en-US" sz="2400"/>
          </a:p>
          <a:p>
            <a:pPr>
              <a:buFontTx/>
              <a:buNone/>
            </a:pPr>
            <a:r>
              <a:rPr lang="zh-CN" altLang="en-US" sz="2400"/>
              <a:t>作用：将表达式的值赋给变量（构成赋值表达式）</a:t>
            </a:r>
            <a:endParaRPr lang="zh-CN" altLang="en-US" sz="2400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776413" y="2533007"/>
            <a:ext cx="8604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</a:rPr>
              <a:t>a = 5		         5  =&gt;   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ave</a:t>
            </a:r>
            <a:r>
              <a:rPr lang="en-US" altLang="zh-CN" sz="2400" dirty="0">
                <a:latin typeface="Times New Roman" panose="02020603050405020304" pitchFamily="18" charset="0"/>
              </a:rPr>
              <a:t> = ( a + b ) / 2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先</a:t>
            </a:r>
            <a:r>
              <a:rPr lang="zh-CN" altLang="en-US" sz="2400" dirty="0">
                <a:latin typeface="Times New Roman" panose="02020603050405020304" pitchFamily="18" charset="0"/>
              </a:rPr>
              <a:t>计算（</a:t>
            </a:r>
            <a:r>
              <a:rPr lang="en-US" altLang="zh-CN" sz="2400" dirty="0" err="1">
                <a:latin typeface="Times New Roman" panose="02020603050405020304" pitchFamily="18" charset="0"/>
              </a:rPr>
              <a:t>a+b</a:t>
            </a:r>
            <a:r>
              <a:rPr lang="en-US" altLang="zh-CN" sz="2400" dirty="0">
                <a:latin typeface="Times New Roman" panose="02020603050405020304" pitchFamily="18" charset="0"/>
              </a:rPr>
              <a:t>)/2</a:t>
            </a:r>
            <a:r>
              <a:rPr lang="zh-CN" altLang="en-US" sz="2400" dirty="0">
                <a:latin typeface="Times New Roman" panose="02020603050405020304" pitchFamily="18" charset="0"/>
              </a:rPr>
              <a:t>，结果赋给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ave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x = y = z            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首先 </a:t>
            </a:r>
            <a:r>
              <a:rPr lang="en-US" altLang="zh-CN" sz="2400" dirty="0">
                <a:latin typeface="Times New Roman" panose="02020603050405020304" pitchFamily="18" charset="0"/>
              </a:rPr>
              <a:t>z =&gt; y</a:t>
            </a:r>
            <a:r>
              <a:rPr lang="zh-CN" altLang="en-US" sz="2400" dirty="0">
                <a:latin typeface="Times New Roman" panose="02020603050405020304" pitchFamily="18" charset="0"/>
              </a:rPr>
              <a:t>，然后（</a:t>
            </a:r>
            <a:r>
              <a:rPr lang="en-US" altLang="zh-CN" sz="2400" dirty="0">
                <a:latin typeface="Times New Roman" panose="02020603050405020304" pitchFamily="18" charset="0"/>
              </a:rPr>
              <a:t>y=z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</a:rPr>
              <a:t>=&gt; x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738314" y="3901431"/>
            <a:ext cx="83169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与数学上的等式不同！</a:t>
            </a:r>
            <a:endParaRPr kumimoji="1"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1811338" y="4477694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5 = x	   x+1 = y * a + 3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都是</a:t>
            </a:r>
            <a:r>
              <a:rPr lang="zh-CN" altLang="en-US" sz="2400" dirty="0">
                <a:latin typeface="Times New Roman" panose="02020603050405020304" pitchFamily="18" charset="0"/>
              </a:rPr>
              <a:t>非法的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1738314" y="5125394"/>
            <a:ext cx="64767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在 </a:t>
            </a:r>
            <a:r>
              <a:rPr kumimoji="1" lang="en-US" altLang="zh-CN" sz="2400" b="1">
                <a:ea typeface="楷体_GB2312" pitchFamily="49" charset="-122"/>
              </a:rPr>
              <a:t>C </a:t>
            </a:r>
            <a:r>
              <a:rPr kumimoji="1" lang="zh-CN" altLang="en-US" sz="2400" b="1">
                <a:ea typeface="楷体_GB2312" pitchFamily="49" charset="-122"/>
              </a:rPr>
              <a:t>语言中判断是否相等用关系运算（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==</a:t>
            </a:r>
            <a:r>
              <a:rPr kumimoji="1" lang="zh-CN" altLang="en-US" sz="2400" b="1">
                <a:ea typeface="楷体_GB2312" pitchFamily="49" charset="-122"/>
              </a:rPr>
              <a:t>）。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517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5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 build="p"/>
      <p:bldP spid="135173" grpId="0" autoUpdateAnimBg="0" build="p"/>
      <p:bldP spid="135174" grpId="0" autoUpdateAnimBg="0"/>
      <p:bldP spid="135175" grpId="0" autoUpdateAnimBg="0" build="p"/>
      <p:bldP spid="1351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DF5F-2918-4632-B8A2-97BD4D9B1CBF}" type="slidenum">
              <a:rPr lang="en-US" altLang="zh-CN"/>
            </a:fld>
            <a:endParaRPr lang="en-US" altLang="zh-CN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1343472" y="4075211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）整型数据赋给实型变量时，数值不变，但以浮点数形式存储到变量中。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343472" y="836712"/>
            <a:ext cx="9144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2</a:t>
            </a:r>
            <a:r>
              <a:rPr lang="zh-CN" altLang="en-US" sz="2400"/>
              <a:t>、赋值结果与类型转换</a:t>
            </a:r>
            <a:endParaRPr lang="zh-CN" altLang="en-US" sz="2400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343472" y="2059086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）实型数据（包括单、双精度）赋给整型变量时，舍弃实数的小数部分。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343472" y="2922686"/>
            <a:ext cx="9144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如：</a:t>
            </a:r>
            <a:r>
              <a:rPr lang="zh-CN" altLang="zh-CN" sz="2400">
                <a:latin typeface="Times New Roman" panose="02020603050405020304" pitchFamily="18" charset="0"/>
              </a:rPr>
              <a:t>设 </a:t>
            </a:r>
            <a:r>
              <a:rPr lang="en-US" altLang="zh-CN" sz="2400">
                <a:latin typeface="Times New Roman" panose="02020603050405020304" pitchFamily="18" charset="0"/>
              </a:rPr>
              <a:t>i </a:t>
            </a:r>
            <a:r>
              <a:rPr lang="zh-CN" altLang="zh-CN" sz="2400">
                <a:latin typeface="Times New Roman" panose="02020603050405020304" pitchFamily="18" charset="0"/>
              </a:rPr>
              <a:t>为整型变量，执行  </a:t>
            </a:r>
            <a:r>
              <a:rPr lang="en-US" altLang="zh-CN" sz="2400">
                <a:latin typeface="Times New Roman" panose="02020603050405020304" pitchFamily="18" charset="0"/>
              </a:rPr>
              <a:t>i = 5.34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i </a:t>
            </a:r>
            <a:r>
              <a:rPr lang="zh-CN" altLang="zh-CN" sz="2400">
                <a:latin typeface="Times New Roman" panose="02020603050405020304" pitchFamily="18" charset="0"/>
              </a:rPr>
              <a:t>的值为 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343472" y="4867373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如：对 </a:t>
            </a:r>
            <a:r>
              <a:rPr lang="en-US" altLang="zh-CN" sz="2400">
                <a:latin typeface="Times New Roman" panose="02020603050405020304" pitchFamily="18" charset="0"/>
              </a:rPr>
              <a:t>float </a:t>
            </a:r>
            <a:r>
              <a:rPr lang="zh-CN" altLang="en-US" sz="2400">
                <a:latin typeface="Times New Roman" panose="02020603050405020304" pitchFamily="18" charset="0"/>
              </a:rPr>
              <a:t>型变量 </a:t>
            </a:r>
            <a:r>
              <a:rPr lang="en-US" altLang="zh-CN" sz="2400">
                <a:latin typeface="Times New Roman" panose="02020603050405020304" pitchFamily="18" charset="0"/>
              </a:rPr>
              <a:t>f </a:t>
            </a:r>
            <a:r>
              <a:rPr lang="zh-CN" altLang="en-US" sz="2400">
                <a:latin typeface="Times New Roman" panose="02020603050405020304" pitchFamily="18" charset="0"/>
              </a:rPr>
              <a:t>，执行 </a:t>
            </a:r>
            <a:r>
              <a:rPr lang="en-US" altLang="zh-CN" sz="2400">
                <a:latin typeface="Times New Roman" panose="02020603050405020304" pitchFamily="18" charset="0"/>
              </a:rPr>
              <a:t>f = 23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f </a:t>
            </a:r>
            <a:r>
              <a:rPr lang="zh-CN" altLang="en-US" sz="2400">
                <a:latin typeface="Times New Roman" panose="02020603050405020304" pitchFamily="18" charset="0"/>
              </a:rPr>
              <a:t>的值为 </a:t>
            </a:r>
            <a:r>
              <a:rPr lang="en-US" altLang="zh-CN" sz="2400">
                <a:latin typeface="Times New Roman" panose="02020603050405020304" pitchFamily="18" charset="0"/>
              </a:rPr>
              <a:t>23.000000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343472" y="1455836"/>
            <a:ext cx="891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）如果两边的类型一致，就直接赋值；否则需要进行类型转换。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620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6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 build="p"/>
      <p:bldP spid="136197" grpId="0" autoUpdateAnimBg="0" build="p"/>
      <p:bldP spid="136198" grpId="0" autoUpdateAnimBg="0" build="p"/>
      <p:bldP spid="136199" grpId="0" autoUpdateAnimBg="0" build="p"/>
      <p:bldP spid="136200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9168-30F3-4F58-9D61-A660DE4ED207}" type="slidenum">
              <a:rPr lang="en-US" altLang="zh-CN"/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95400" y="836513"/>
            <a:ext cx="7704856" cy="50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Arial" panose="020B0604020202020204" pitchFamily="34" charset="0"/>
              </a:rPr>
              <a:t>【</a:t>
            </a:r>
            <a:r>
              <a:rPr kumimoji="1" lang="zh-CN" altLang="en-US" sz="2400" b="1" dirty="0">
                <a:latin typeface="Arial" panose="020B0604020202020204" pitchFamily="34" charset="0"/>
              </a:rPr>
              <a:t>例</a:t>
            </a:r>
            <a:r>
              <a:rPr kumimoji="1" lang="en-US" altLang="zh-CN" sz="2400" b="1" dirty="0">
                <a:latin typeface="Arial" panose="020B0604020202020204" pitchFamily="34" charset="0"/>
              </a:rPr>
              <a:t>2.1】</a:t>
            </a:r>
            <a:r>
              <a:rPr kumimoji="1" lang="zh-CN" altLang="en-US" sz="2400" b="1" dirty="0">
                <a:latin typeface="Arial" panose="020B0604020202020204" pitchFamily="34" charset="0"/>
              </a:rPr>
              <a:t>求三个整数中的最小数。</a:t>
            </a:r>
            <a:endParaRPr kumimoji="1"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95400" y="1355221"/>
            <a:ext cx="7343775" cy="50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Arial" panose="020B0604020202020204" pitchFamily="34" charset="0"/>
              </a:rPr>
              <a:t>采用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自顶向下、逐步细化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结构化程序设计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的</a:t>
            </a:r>
            <a:r>
              <a:rPr kumimoji="1" lang="zh-CN" altLang="en-US" sz="2400" b="1" dirty="0">
                <a:latin typeface="Arial" panose="020B0604020202020204" pitchFamily="34" charset="0"/>
              </a:rPr>
              <a:t>方法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695400" y="1673490"/>
            <a:ext cx="10801200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/>
              <a:t>本题从整体上（即顶层）可以分为三个步骤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第一</a:t>
            </a:r>
            <a:r>
              <a:rPr kumimoji="1" lang="zh-CN" altLang="en-US" sz="2400" b="1" dirty="0"/>
              <a:t>步，输入三个整数，分别赋给</a:t>
            </a:r>
            <a:r>
              <a:rPr kumimoji="1" lang="en-US" altLang="zh-CN" sz="2400" b="1" dirty="0"/>
              <a:t>a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/>
              <a:t>b</a:t>
            </a:r>
            <a:r>
              <a:rPr kumimoji="1" lang="zh-CN" altLang="en-US" sz="2400" b="1" dirty="0"/>
              <a:t>、</a:t>
            </a:r>
            <a:r>
              <a:rPr kumimoji="1" lang="en-US" altLang="zh-CN" sz="2400" b="1" dirty="0"/>
              <a:t>c</a:t>
            </a:r>
            <a:r>
              <a:rPr kumimoji="1" lang="zh-CN" altLang="en-US" sz="2400" b="1" dirty="0" smtClean="0"/>
              <a:t>；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第二</a:t>
            </a:r>
            <a:r>
              <a:rPr kumimoji="1" lang="zh-CN" altLang="en-US" sz="2400" b="1" dirty="0"/>
              <a:t>步，求出三个整数中的最小数，赋给</a:t>
            </a:r>
            <a:r>
              <a:rPr kumimoji="1" lang="en-US" altLang="zh-CN" sz="2400" b="1" dirty="0"/>
              <a:t>m</a:t>
            </a:r>
            <a:r>
              <a:rPr kumimoji="1" lang="zh-CN" altLang="en-US" sz="2400" b="1" dirty="0" smtClean="0"/>
              <a:t>；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第三</a:t>
            </a:r>
            <a:r>
              <a:rPr kumimoji="1" lang="zh-CN" altLang="en-US" sz="2400" b="1" dirty="0"/>
              <a:t>步，输出求得的最小数</a:t>
            </a:r>
            <a:r>
              <a:rPr kumimoji="1" lang="en-US" altLang="zh-CN" sz="2400" b="1" dirty="0"/>
              <a:t>m</a:t>
            </a:r>
            <a:r>
              <a:rPr kumimoji="1" lang="zh-CN" altLang="en-US" sz="2400" b="1" dirty="0"/>
              <a:t>。其中，第一步和第三步可以分别用</a:t>
            </a:r>
            <a:r>
              <a:rPr kumimoji="1" lang="en-US" altLang="zh-CN" sz="2400" b="1" dirty="0" err="1"/>
              <a:t>scanf</a:t>
            </a:r>
            <a:r>
              <a:rPr kumimoji="1" lang="zh-CN" altLang="en-US" sz="2400" b="1" dirty="0"/>
              <a:t>和</a:t>
            </a:r>
            <a:r>
              <a:rPr kumimoji="1" lang="en-US" altLang="zh-CN" sz="2400" b="1" dirty="0" err="1"/>
              <a:t>printf</a:t>
            </a:r>
            <a:r>
              <a:rPr kumimoji="1" lang="zh-CN" altLang="en-US" sz="2400" b="1" dirty="0"/>
              <a:t>实现，已经不用再细化；而第二步需要继续细化，给出更具体的求解步骤。</a:t>
            </a:r>
            <a:endParaRPr kumimoji="1" lang="zh-CN" altLang="en-US" sz="2400" dirty="0"/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95400" y="3892428"/>
            <a:ext cx="10801200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</a:rPr>
              <a:t>第二步细化，即设计第二层算法，可以分为两步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：</a:t>
            </a:r>
            <a:endParaRPr kumimoji="1" lang="en-US" altLang="zh-CN" sz="2400" b="1" dirty="0" smtClean="0">
              <a:solidFill>
                <a:srgbClr val="0000FF"/>
              </a:solidFill>
            </a:endParaRP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先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求出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a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中小的数，赋给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m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；</a:t>
            </a:r>
            <a:endParaRPr kumimoji="1" lang="en-US" altLang="zh-CN" sz="2400" b="1" dirty="0" smtClean="0">
              <a:solidFill>
                <a:srgbClr val="0000FF"/>
              </a:solidFill>
            </a:endParaRP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再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求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c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与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m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中小的数，赋给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m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。</a:t>
            </a:r>
            <a:endParaRPr kumimoji="1" lang="en-US" altLang="zh-CN" sz="2400" b="1" dirty="0" smtClean="0">
              <a:solidFill>
                <a:srgbClr val="0000FF"/>
              </a:solidFill>
            </a:endParaRP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这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两步可以调用第一章例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1.5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中的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min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函数实现。至此，整个算法就设计完毕了，共两层，每一步都已经可以实现，不需要再细化了。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name="文本框 1" id="10957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 build="p"/>
      <p:bldP spid="109573" grpId="0" autoUpdateAnimBg="0" build="p"/>
      <p:bldP spid="109575" grpId="0" autoUpdateAnimBg="0" build="p"/>
      <p:bldP spid="12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4FFE-1E47-4E0F-B750-A63D317820DD}" type="slidenum">
              <a:rPr lang="en-US" altLang="zh-CN"/>
            </a:fld>
            <a:endParaRPr lang="en-US" altLang="zh-CN"/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631504" y="1166963"/>
            <a:ext cx="7056437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400" b="1" dirty="0" smtClean="0">
                <a:ea typeface="楷体_GB2312" pitchFamily="49" charset="-122"/>
              </a:rPr>
              <a:t>#include &lt;</a:t>
            </a:r>
            <a:r>
              <a:rPr kumimoji="1" lang="en-US" altLang="zh-CN" sz="2400" b="1" dirty="0" err="1" smtClean="0">
                <a:ea typeface="楷体_GB2312" pitchFamily="49" charset="-122"/>
              </a:rPr>
              <a:t>stdio.h</a:t>
            </a:r>
            <a:r>
              <a:rPr kumimoji="1" lang="en-US" altLang="zh-CN" sz="2400" b="1" dirty="0" smtClean="0">
                <a:ea typeface="楷体_GB2312" pitchFamily="49" charset="-122"/>
              </a:rPr>
              <a:t>&gt;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 err="1" smtClean="0"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ea typeface="楷体_GB2312" pitchFamily="49" charset="-122"/>
              </a:rPr>
              <a:t> main ( )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 smtClean="0">
                <a:ea typeface="楷体_GB2312" pitchFamily="49" charset="-122"/>
              </a:rPr>
              <a:t>{</a:t>
            </a:r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float f;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 = 5.34;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f = 23;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ea typeface="楷体_GB2312" pitchFamily="49" charset="-122"/>
              </a:rPr>
              <a:t>("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=%</a:t>
            </a:r>
            <a:r>
              <a:rPr kumimoji="1" lang="en-US" altLang="zh-CN" sz="2400" b="1" dirty="0" err="1">
                <a:ea typeface="楷体_GB2312" pitchFamily="49" charset="-122"/>
              </a:rPr>
              <a:t>d,f</a:t>
            </a:r>
            <a:r>
              <a:rPr kumimoji="1" lang="en-US" altLang="zh-CN" sz="2400" b="1" dirty="0">
                <a:ea typeface="楷体_GB2312" pitchFamily="49" charset="-122"/>
              </a:rPr>
              <a:t>=%f\n",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, </a:t>
            </a:r>
            <a:r>
              <a:rPr kumimoji="1" lang="en-US" altLang="zh-CN" sz="2400" b="1" dirty="0" smtClean="0">
                <a:ea typeface="楷体_GB2312" pitchFamily="49" charset="-122"/>
              </a:rPr>
              <a:t>f);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ea typeface="楷体_GB2312" pitchFamily="49" charset="-122"/>
              </a:rPr>
              <a:t>           return 0;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}</a:t>
            </a:r>
            <a:endParaRPr kumimoji="1" lang="en-US" altLang="zh-CN" sz="2400" b="1" dirty="0">
              <a:ea typeface="楷体_GB2312" pitchFamily="49" charset="-122"/>
            </a:endParaRP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6168008" y="1930152"/>
            <a:ext cx="2819400" cy="1066800"/>
          </a:xfrm>
          <a:prstGeom prst="wedgeRoundRectCallout">
            <a:avLst>
              <a:gd name="adj1" fmla="val -60361"/>
              <a:gd name="adj2" fmla="val 99852"/>
              <a:gd name="adj3" fmla="val 16667"/>
            </a:avLst>
          </a:prstGeom>
          <a:solidFill>
            <a:srgbClr val="CCFF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结果：</a:t>
            </a:r>
            <a:r>
              <a:rPr kumimoji="1" lang="en-US" altLang="zh-CN" sz="2400" b="1">
                <a:ea typeface="楷体_GB2312" pitchFamily="49" charset="-122"/>
              </a:rPr>
              <a:t>i=5,f=23.000000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722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短</a:t>
            </a:r>
            <a:r>
              <a:rPr lang="zh-CN" altLang="en-US" sz="3200" dirty="0"/>
              <a:t>类型赋值给长类型</a:t>
            </a:r>
            <a:r>
              <a:rPr lang="zh-CN" altLang="en-US" sz="3200" dirty="0" smtClean="0"/>
              <a:t>，可以</a:t>
            </a:r>
            <a:endParaRPr lang="en-US" altLang="zh-CN" sz="3200" dirty="0" smtClean="0"/>
          </a:p>
          <a:p>
            <a:r>
              <a:rPr lang="zh-CN" altLang="en-US" sz="3200" dirty="0"/>
              <a:t>长类型赋值给短</a:t>
            </a:r>
            <a:r>
              <a:rPr lang="zh-CN" altLang="en-US" sz="3200" dirty="0" smtClean="0"/>
              <a:t>类型，</a:t>
            </a:r>
            <a:r>
              <a:rPr lang="zh-CN" altLang="en-US" sz="3200" dirty="0" smtClean="0">
                <a:solidFill>
                  <a:srgbClr val="FF0000"/>
                </a:solidFill>
              </a:rPr>
              <a:t>小心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571C4-54C5-4DE0-89AF-0032AA02A0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CB5C-25FA-425C-9B27-AC77A561DAB0}" type="slidenum">
              <a:rPr lang="zh-CN" altLang="en-US" smtClean="0"/>
            </a:fld>
            <a:endParaRPr lang="zh-CN" altLang="en-US"/>
          </a:p>
        </p:txBody>
      </p:sp>
      <p:sp>
        <p:nvSpPr>
          <p:cNvPr name="文本框 1" id="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11901-53CC-44A8-A52C-32EC3065C1A0}" type="slidenum">
              <a:rPr lang="en-US" altLang="zh-CN"/>
            </a:fld>
            <a:endParaRPr lang="en-US" altLang="zh-CN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524000" y="1223964"/>
            <a:ext cx="91440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/>
              <a:t>）无</a:t>
            </a:r>
            <a:r>
              <a:rPr lang="zh-CN" altLang="en-US" sz="2400" dirty="0" smtClean="0"/>
              <a:t>符号“整”型</a:t>
            </a:r>
            <a:r>
              <a:rPr lang="zh-CN" altLang="en-US" sz="2400" dirty="0"/>
              <a:t>与有符号</a:t>
            </a:r>
            <a:r>
              <a:rPr lang="zh-CN" altLang="en-US" sz="2400" dirty="0" smtClean="0"/>
              <a:t>“整”型</a:t>
            </a:r>
            <a:endParaRPr lang="zh-CN" altLang="en-US" sz="2400" dirty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811339" y="1844676"/>
            <a:ext cx="6804941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38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657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2076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495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952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409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867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324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main( 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	unsigned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short </a:t>
            </a:r>
            <a:r>
              <a:rPr lang="en-US" altLang="zh-CN" sz="2400" dirty="0">
                <a:latin typeface="Times New Roman" panose="02020603050405020304" pitchFamily="18" charset="0"/>
              </a:rPr>
              <a:t>a;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short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b = -1;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a = b;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(“%</a:t>
            </a:r>
            <a:r>
              <a:rPr lang="en-US" altLang="zh-CN" sz="2400" dirty="0" err="1">
                <a:latin typeface="Times New Roman" panose="02020603050405020304" pitchFamily="18" charset="0"/>
              </a:rPr>
              <a:t>hd</a:t>
            </a:r>
            <a:r>
              <a:rPr lang="en-US" altLang="zh-CN" sz="2400" dirty="0">
                <a:latin typeface="Times New Roman" panose="02020603050405020304" pitchFamily="18" charset="0"/>
              </a:rPr>
              <a:t>  -&gt;  %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u\n”, </a:t>
            </a:r>
            <a:r>
              <a:rPr lang="en-US" altLang="zh-CN" sz="2400" dirty="0">
                <a:latin typeface="Times New Roman" panose="02020603050405020304" pitchFamily="18" charset="0"/>
              </a:rPr>
              <a:t>b,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a); //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hd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短整型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a = 65534u;  b = a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("%</a:t>
            </a:r>
            <a:r>
              <a:rPr lang="en-US" altLang="zh-CN" sz="2400" dirty="0" err="1">
                <a:latin typeface="Times New Roman" panose="02020603050405020304" pitchFamily="18" charset="0"/>
              </a:rPr>
              <a:t>hd</a:t>
            </a:r>
            <a:r>
              <a:rPr lang="en-US" altLang="zh-CN" sz="2400" dirty="0">
                <a:latin typeface="Times New Roman" panose="02020603050405020304" pitchFamily="18" charset="0"/>
              </a:rPr>
              <a:t>  -&gt;  %u\n", b,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a);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return 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;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38245" name="Group 5"/>
          <p:cNvGrpSpPr/>
          <p:nvPr/>
        </p:nvGrpSpPr>
        <p:grpSpPr bwMode="auto">
          <a:xfrm>
            <a:off x="5576889" y="1844675"/>
            <a:ext cx="4354366" cy="1473200"/>
            <a:chOff x="2544" y="1152"/>
            <a:chExt cx="2000" cy="773"/>
          </a:xfrm>
        </p:grpSpPr>
        <p:sp>
          <p:nvSpPr>
            <p:cNvPr id="138246" name="AutoShape 6"/>
            <p:cNvSpPr>
              <a:spLocks noChangeArrowheads="1"/>
            </p:cNvSpPr>
            <p:nvPr/>
          </p:nvSpPr>
          <p:spPr bwMode="auto">
            <a:xfrm>
              <a:off x="3408" y="1440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38247" name="Group 7"/>
            <p:cNvGrpSpPr/>
            <p:nvPr/>
          </p:nvGrpSpPr>
          <p:grpSpPr bwMode="auto">
            <a:xfrm>
              <a:off x="2544" y="1152"/>
              <a:ext cx="2000" cy="245"/>
              <a:chOff x="2880" y="2496"/>
              <a:chExt cx="2000" cy="245"/>
            </a:xfrm>
          </p:grpSpPr>
          <p:grpSp>
            <p:nvGrpSpPr>
              <p:cNvPr id="138248" name="Group 8"/>
              <p:cNvGrpSpPr/>
              <p:nvPr/>
            </p:nvGrpSpPr>
            <p:grpSpPr bwMode="auto">
              <a:xfrm>
                <a:off x="2880" y="2496"/>
                <a:ext cx="1694" cy="245"/>
                <a:chOff x="3504" y="2784"/>
                <a:chExt cx="1694" cy="200"/>
              </a:xfrm>
            </p:grpSpPr>
            <p:sp>
              <p:nvSpPr>
                <p:cNvPr id="13824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1694" cy="2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   1  11  11  11  11  11  11  11     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>
              <p:nvSpPr>
                <p:cNvPr id="1382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144" cy="200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38251" name="Text Box 11"/>
              <p:cNvSpPr txBox="1">
                <a:spLocks noChangeArrowheads="1"/>
              </p:cNvSpPr>
              <p:nvPr/>
            </p:nvSpPr>
            <p:spPr bwMode="auto">
              <a:xfrm>
                <a:off x="4640" y="2496"/>
                <a:ext cx="240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ea typeface="楷体_GB2312" pitchFamily="49" charset="-122"/>
                  </a:rPr>
                  <a:t>b</a:t>
                </a:r>
                <a:endParaRPr kumimoji="1" lang="en-US" altLang="zh-CN" sz="2400" b="1" dirty="0">
                  <a:ea typeface="楷体_GB2312" pitchFamily="49" charset="-122"/>
                </a:endParaRPr>
              </a:p>
            </p:txBody>
          </p:sp>
        </p:grpSp>
        <p:grpSp>
          <p:nvGrpSpPr>
            <p:cNvPr id="138252" name="Group 12"/>
            <p:cNvGrpSpPr/>
            <p:nvPr/>
          </p:nvGrpSpPr>
          <p:grpSpPr bwMode="auto">
            <a:xfrm>
              <a:off x="2544" y="1680"/>
              <a:ext cx="2000" cy="245"/>
              <a:chOff x="2880" y="1968"/>
              <a:chExt cx="2000" cy="245"/>
            </a:xfrm>
          </p:grpSpPr>
          <p:sp>
            <p:nvSpPr>
              <p:cNvPr id="138253" name="Text Box 13"/>
              <p:cNvSpPr txBox="1">
                <a:spLocks noChangeArrowheads="1"/>
              </p:cNvSpPr>
              <p:nvPr/>
            </p:nvSpPr>
            <p:spPr bwMode="auto">
              <a:xfrm>
                <a:off x="2880" y="1968"/>
                <a:ext cx="169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11   11  11  11  11  11  11  11     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38254" name="Text Box 14"/>
              <p:cNvSpPr txBox="1">
                <a:spLocks noChangeArrowheads="1"/>
              </p:cNvSpPr>
              <p:nvPr/>
            </p:nvSpPr>
            <p:spPr bwMode="auto">
              <a:xfrm>
                <a:off x="4640" y="1968"/>
                <a:ext cx="240" cy="2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a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</p:grpSp>
      </p:grpSp>
      <p:sp>
        <p:nvSpPr>
          <p:cNvPr id="17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825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1D65-0B91-478E-AF54-154EA55B35BA}" type="slidenum">
              <a:rPr lang="en-US" altLang="zh-CN"/>
            </a:fld>
            <a:endParaRPr lang="en-US" altLang="zh-CN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524001" y="1628775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①</a:t>
            </a:r>
            <a:r>
              <a:rPr lang="en-US" altLang="zh-CN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短”</a:t>
            </a:r>
            <a:r>
              <a:rPr lang="zh-CN" altLang="en-US" sz="2400" dirty="0"/>
              <a:t>数据赋给“长”变量</a:t>
            </a:r>
            <a:endParaRPr lang="zh-CN" altLang="en-US" sz="2400" dirty="0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524000" y="113665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char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、</a:t>
            </a:r>
            <a:r>
              <a:rPr lang="en-US" altLang="zh-CN" sz="2400" dirty="0"/>
              <a:t>long</a:t>
            </a:r>
            <a:r>
              <a:rPr lang="zh-CN" altLang="en-US" sz="2400" dirty="0"/>
              <a:t>等类型的转换</a:t>
            </a:r>
            <a:endParaRPr lang="zh-CN" altLang="en-US" sz="2400" dirty="0"/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690938" y="2233614"/>
            <a:ext cx="6227762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76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95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14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71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28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86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943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若最高位为 </a:t>
            </a:r>
            <a:r>
              <a:rPr lang="en-US" altLang="zh-CN" sz="2400"/>
              <a:t>1</a:t>
            </a:r>
            <a:r>
              <a:rPr lang="zh-CN" altLang="en-US" sz="2400"/>
              <a:t>（负数），则变量高字节位补 </a:t>
            </a:r>
            <a:r>
              <a:rPr lang="en-US" altLang="zh-CN" sz="2400"/>
              <a:t>1</a:t>
            </a:r>
            <a:r>
              <a:rPr lang="zh-CN" altLang="en-US" sz="2400"/>
              <a:t>；反之，补 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135188" y="2205038"/>
            <a:ext cx="172865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b="1">
                <a:ea typeface="楷体_GB2312" pitchFamily="49" charset="-122"/>
              </a:rPr>
              <a:t>符号扩展：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143672" y="2996952"/>
            <a:ext cx="568960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400" b="1" dirty="0">
                <a:ea typeface="楷体_GB2312" pitchFamily="49" charset="-122"/>
              </a:rPr>
              <a:t>#include &lt;</a:t>
            </a:r>
            <a:r>
              <a:rPr kumimoji="1" lang="en-US" altLang="zh-CN" sz="2400" b="1" dirty="0" err="1">
                <a:ea typeface="楷体_GB2312" pitchFamily="49" charset="-122"/>
              </a:rPr>
              <a:t>stdio.h</a:t>
            </a:r>
            <a:r>
              <a:rPr kumimoji="1" lang="en-US" altLang="zh-CN" sz="2400" b="1" dirty="0">
                <a:ea typeface="楷体_GB2312" pitchFamily="49" charset="-122"/>
              </a:rPr>
              <a:t>&gt;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 err="1" smtClean="0"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ea typeface="楷体_GB2312" pitchFamily="49" charset="-122"/>
              </a:rPr>
              <a:t> main( )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 smtClean="0">
                <a:ea typeface="楷体_GB2312" pitchFamily="49" charset="-122"/>
              </a:rPr>
              <a:t>{</a:t>
            </a:r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ea typeface="楷体_GB2312" pitchFamily="49" charset="-122"/>
              </a:rPr>
              <a:t>char c;  short </a:t>
            </a:r>
            <a:r>
              <a:rPr kumimoji="1" lang="en-US" altLang="zh-CN" sz="2400" b="1" dirty="0" err="1"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c = 43;	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 = c;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ea typeface="楷体_GB2312" pitchFamily="49" charset="-122"/>
              </a:rPr>
              <a:t>("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a typeface="楷体_GB2312" pitchFamily="49" charset="-122"/>
              </a:rPr>
              <a:t>= %</a:t>
            </a:r>
            <a:r>
              <a:rPr kumimoji="1" lang="en-US" altLang="zh-CN" sz="2400" b="1" dirty="0" err="1">
                <a:ea typeface="楷体_GB2312" pitchFamily="49" charset="-122"/>
              </a:rPr>
              <a:t>hd</a:t>
            </a:r>
            <a:r>
              <a:rPr kumimoji="1" lang="en-US" altLang="zh-CN" sz="2400" b="1" dirty="0">
                <a:ea typeface="楷体_GB2312" pitchFamily="49" charset="-122"/>
              </a:rPr>
              <a:t>\n", 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);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c = '\376';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 = c;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ea typeface="楷体_GB2312" pitchFamily="49" charset="-122"/>
              </a:rPr>
              <a:t>("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a typeface="楷体_GB2312" pitchFamily="49" charset="-122"/>
              </a:rPr>
              <a:t>= %</a:t>
            </a:r>
            <a:r>
              <a:rPr kumimoji="1" lang="en-US" altLang="zh-CN" sz="2400" b="1" dirty="0" err="1">
                <a:ea typeface="楷体_GB2312" pitchFamily="49" charset="-122"/>
              </a:rPr>
              <a:t>hd</a:t>
            </a:r>
            <a:r>
              <a:rPr kumimoji="1" lang="en-US" altLang="zh-CN" sz="2400" b="1" dirty="0">
                <a:ea typeface="楷体_GB2312" pitchFamily="49" charset="-122"/>
              </a:rPr>
              <a:t>\n", 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);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ea typeface="楷体_GB2312" pitchFamily="49" charset="-122"/>
              </a:rPr>
              <a:t>           </a:t>
            </a:r>
            <a:r>
              <a:rPr kumimoji="1" lang="en-US" altLang="zh-CN" sz="2400" b="1" dirty="0">
                <a:ea typeface="楷体_GB2312" pitchFamily="49" charset="-122"/>
              </a:rPr>
              <a:t>return 0;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}</a:t>
            </a:r>
            <a:endParaRPr kumimoji="1" lang="en-US" altLang="zh-CN" sz="2400" b="1" dirty="0">
              <a:ea typeface="楷体_GB2312" pitchFamily="49" charset="-122"/>
            </a:endParaRPr>
          </a:p>
        </p:txBody>
      </p:sp>
      <p:grpSp>
        <p:nvGrpSpPr>
          <p:cNvPr id="139272" name="Group 8"/>
          <p:cNvGrpSpPr/>
          <p:nvPr/>
        </p:nvGrpSpPr>
        <p:grpSpPr bwMode="auto">
          <a:xfrm>
            <a:off x="1737088" y="4797152"/>
            <a:ext cx="2028462" cy="463550"/>
            <a:chOff x="17" y="2657"/>
            <a:chExt cx="1087" cy="292"/>
          </a:xfrm>
        </p:grpSpPr>
        <p:sp>
          <p:nvSpPr>
            <p:cNvPr id="139273" name="Text Box 9"/>
            <p:cNvSpPr txBox="1">
              <a:spLocks noChangeArrowheads="1"/>
            </p:cNvSpPr>
            <p:nvPr/>
          </p:nvSpPr>
          <p:spPr bwMode="auto">
            <a:xfrm>
              <a:off x="17" y="2657"/>
              <a:ext cx="668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kumimoji="1" lang="en-US" altLang="zh-CN" sz="2400" b="1">
                  <a:ea typeface="楷体_GB2312" pitchFamily="49" charset="-122"/>
                </a:rPr>
                <a:t>c</a:t>
              </a:r>
              <a:r>
                <a:rPr kumimoji="1" lang="zh-CN" altLang="en-US" sz="2400" b="1">
                  <a:ea typeface="楷体_GB2312" pitchFamily="49" charset="-122"/>
                </a:rPr>
                <a:t>的值？</a:t>
              </a:r>
              <a:endParaRPr kumimoji="1" lang="zh-CN" altLang="en-US" sz="2400" b="1">
                <a:ea typeface="楷体_GB2312" pitchFamily="49" charset="-122"/>
              </a:endParaRPr>
            </a:p>
          </p:txBody>
        </p:sp>
        <p:sp>
          <p:nvSpPr>
            <p:cNvPr id="139274" name="Line 10"/>
            <p:cNvSpPr>
              <a:spLocks noChangeShapeType="1"/>
            </p:cNvSpPr>
            <p:nvPr/>
          </p:nvSpPr>
          <p:spPr bwMode="auto">
            <a:xfrm flipV="1">
              <a:off x="720" y="28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302534" y="1628775"/>
            <a:ext cx="203803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保持数值不变</a:t>
            </a:r>
            <a:endParaRPr kumimoji="1"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4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3927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9" grpId="0" autoUpdateAnimBg="0"/>
      <p:bldP spid="139270" grpId="0" autoUpdateAnimBg="0"/>
      <p:bldP spid="139271" grpId="0" autoUpdateAnimBg="0"/>
      <p:bldP spid="13927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546A-9C5C-4163-B400-7B0157E9FDD3}" type="slidenum">
              <a:rPr lang="en-US" altLang="zh-CN"/>
            </a:fld>
            <a:endParaRPr lang="en-US" altLang="zh-CN"/>
          </a:p>
        </p:txBody>
      </p:sp>
      <p:grpSp>
        <p:nvGrpSpPr>
          <p:cNvPr id="140291" name="Group 3"/>
          <p:cNvGrpSpPr/>
          <p:nvPr/>
        </p:nvGrpSpPr>
        <p:grpSpPr bwMode="auto">
          <a:xfrm>
            <a:off x="3162347" y="1255714"/>
            <a:ext cx="8190237" cy="466725"/>
            <a:chOff x="3072" y="1248"/>
            <a:chExt cx="2258" cy="208"/>
          </a:xfrm>
        </p:grpSpPr>
        <p:sp>
          <p:nvSpPr>
            <p:cNvPr id="140292" name="Text Box 4"/>
            <p:cNvSpPr txBox="1">
              <a:spLocks noChangeArrowheads="1"/>
            </p:cNvSpPr>
            <p:nvPr/>
          </p:nvSpPr>
          <p:spPr bwMode="auto">
            <a:xfrm rot="10800000" flipH="1" flipV="1">
              <a:off x="4560" y="1248"/>
              <a:ext cx="770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 0 0    1 0    1 0    1 1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40293" name="Text Box 5"/>
            <p:cNvSpPr txBox="1">
              <a:spLocks noChangeArrowheads="1"/>
            </p:cNvSpPr>
            <p:nvPr/>
          </p:nvSpPr>
          <p:spPr bwMode="auto">
            <a:xfrm>
              <a:off x="3072" y="1248"/>
              <a:ext cx="148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43</a:t>
              </a:r>
              <a:r>
                <a:rPr kumimoji="1" lang="zh-CN" altLang="en-US" sz="2400" b="1">
                  <a:ea typeface="楷体_GB2312" pitchFamily="49" charset="-122"/>
                </a:rPr>
                <a:t>号字符</a:t>
              </a:r>
              <a:r>
                <a:rPr kumimoji="1" lang="en-US" altLang="zh-CN" sz="2400" b="1">
                  <a:ea typeface="楷体_GB2312" pitchFamily="49" charset="-122"/>
                </a:rPr>
                <a:t>'+'   '\53' 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</p:grpSp>
      <p:grpSp>
        <p:nvGrpSpPr>
          <p:cNvPr id="140294" name="Group 6"/>
          <p:cNvGrpSpPr/>
          <p:nvPr/>
        </p:nvGrpSpPr>
        <p:grpSpPr bwMode="auto">
          <a:xfrm>
            <a:off x="5254764" y="2538058"/>
            <a:ext cx="6094147" cy="478192"/>
            <a:chOff x="3505" y="2010"/>
            <a:chExt cx="1680" cy="242"/>
          </a:xfrm>
        </p:grpSpPr>
        <p:grpSp>
          <p:nvGrpSpPr>
            <p:cNvPr id="140295" name="Group 7"/>
            <p:cNvGrpSpPr/>
            <p:nvPr/>
          </p:nvGrpSpPr>
          <p:grpSpPr bwMode="auto">
            <a:xfrm>
              <a:off x="3621" y="2010"/>
              <a:ext cx="1564" cy="242"/>
              <a:chOff x="3525" y="2202"/>
              <a:chExt cx="1564" cy="242"/>
            </a:xfrm>
          </p:grpSpPr>
          <p:sp>
            <p:nvSpPr>
              <p:cNvPr id="140296" name="Text Box 8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4320" y="2202"/>
                <a:ext cx="769" cy="2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 0 0    1 0    1 0    1 1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grpSp>
            <p:nvGrpSpPr>
              <p:cNvPr id="140297" name="Group 9"/>
              <p:cNvGrpSpPr/>
              <p:nvPr/>
            </p:nvGrpSpPr>
            <p:grpSpPr bwMode="auto">
              <a:xfrm>
                <a:off x="3525" y="2202"/>
                <a:ext cx="794" cy="242"/>
                <a:chOff x="2565" y="2538"/>
                <a:chExt cx="794" cy="242"/>
              </a:xfrm>
            </p:grpSpPr>
            <p:sp>
              <p:nvSpPr>
                <p:cNvPr id="1402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65" y="2538"/>
                  <a:ext cx="794" cy="2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dirty="0">
                      <a:ea typeface="楷体_GB2312" pitchFamily="49" charset="-122"/>
                    </a:rPr>
                    <a:t>      0    0 0    0 0    0 0</a:t>
                  </a:r>
                  <a:endParaRPr kumimoji="1" lang="en-US" altLang="zh-CN" sz="2400" b="1" dirty="0">
                    <a:ea typeface="楷体_GB2312" pitchFamily="49" charset="-122"/>
                  </a:endParaRPr>
                </a:p>
              </p:txBody>
            </p:sp>
            <p:sp>
              <p:nvSpPr>
                <p:cNvPr id="14029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8" y="2544"/>
                  <a:ext cx="118" cy="236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ea typeface="楷体_GB2312" pitchFamily="49" charset="-122"/>
                    </a:rPr>
                    <a:t> 0 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40300" name="Text Box 12"/>
            <p:cNvSpPr txBox="1">
              <a:spLocks noChangeArrowheads="1"/>
            </p:cNvSpPr>
            <p:nvPr/>
          </p:nvSpPr>
          <p:spPr bwMode="auto">
            <a:xfrm>
              <a:off x="3505" y="2016"/>
              <a:ext cx="19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err="1">
                  <a:ea typeface="楷体_GB2312" pitchFamily="49" charset="-122"/>
                </a:rPr>
                <a:t>i</a:t>
              </a:r>
              <a:endParaRPr kumimoji="1" lang="en-US" altLang="zh-CN" sz="2400" b="1" dirty="0">
                <a:ea typeface="楷体_GB2312" pitchFamily="49" charset="-122"/>
              </a:endParaRPr>
            </a:p>
          </p:txBody>
        </p:sp>
      </p:grpSp>
      <p:sp>
        <p:nvSpPr>
          <p:cNvPr id="140301" name="AutoShape 13"/>
          <p:cNvSpPr>
            <a:spLocks noChangeArrowheads="1"/>
          </p:cNvSpPr>
          <p:nvPr/>
        </p:nvSpPr>
        <p:spPr bwMode="auto">
          <a:xfrm>
            <a:off x="9952085" y="1903413"/>
            <a:ext cx="871537" cy="539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40302" name="Group 14"/>
          <p:cNvGrpSpPr/>
          <p:nvPr/>
        </p:nvGrpSpPr>
        <p:grpSpPr bwMode="auto">
          <a:xfrm>
            <a:off x="3251246" y="3989392"/>
            <a:ext cx="8027978" cy="471213"/>
            <a:chOff x="3120" y="2253"/>
            <a:chExt cx="2213" cy="210"/>
          </a:xfrm>
        </p:grpSpPr>
        <p:sp>
          <p:nvSpPr>
            <p:cNvPr id="140303" name="Text Box 15"/>
            <p:cNvSpPr txBox="1">
              <a:spLocks noChangeArrowheads="1"/>
            </p:cNvSpPr>
            <p:nvPr/>
          </p:nvSpPr>
          <p:spPr bwMode="auto">
            <a:xfrm rot="10800000" flipH="1" flipV="1">
              <a:off x="4560" y="2253"/>
              <a:ext cx="773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 1 1    1 1    1 1    1 0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40304" name="Text Box 16"/>
            <p:cNvSpPr txBox="1">
              <a:spLocks noChangeArrowheads="1"/>
            </p:cNvSpPr>
            <p:nvPr/>
          </p:nvSpPr>
          <p:spPr bwMode="auto">
            <a:xfrm>
              <a:off x="3120" y="2256"/>
              <a:ext cx="14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254</a:t>
              </a:r>
              <a:r>
                <a:rPr kumimoji="1" lang="zh-CN" altLang="en-US" sz="2400" b="1">
                  <a:ea typeface="楷体_GB2312" pitchFamily="49" charset="-122"/>
                </a:rPr>
                <a:t>号字符   </a:t>
              </a:r>
              <a:r>
                <a:rPr kumimoji="1" lang="en-US" altLang="zh-CN" sz="2400" b="1">
                  <a:ea typeface="楷体_GB2312" pitchFamily="49" charset="-122"/>
                </a:rPr>
                <a:t>'\376'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</p:grpSp>
      <p:grpSp>
        <p:nvGrpSpPr>
          <p:cNvPr id="140305" name="Group 17"/>
          <p:cNvGrpSpPr/>
          <p:nvPr/>
        </p:nvGrpSpPr>
        <p:grpSpPr bwMode="auto">
          <a:xfrm>
            <a:off x="5185137" y="5280026"/>
            <a:ext cx="6108657" cy="474663"/>
            <a:chOff x="3509" y="2012"/>
            <a:chExt cx="1684" cy="212"/>
          </a:xfrm>
        </p:grpSpPr>
        <p:grpSp>
          <p:nvGrpSpPr>
            <p:cNvPr id="140306" name="Group 18"/>
            <p:cNvGrpSpPr/>
            <p:nvPr/>
          </p:nvGrpSpPr>
          <p:grpSpPr bwMode="auto">
            <a:xfrm>
              <a:off x="3621" y="2012"/>
              <a:ext cx="1572" cy="212"/>
              <a:chOff x="3525" y="2204"/>
              <a:chExt cx="1572" cy="212"/>
            </a:xfrm>
          </p:grpSpPr>
          <p:sp>
            <p:nvSpPr>
              <p:cNvPr id="140307" name="Text Box 19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4324" y="2204"/>
                <a:ext cx="773" cy="2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 1 1    1 1    1 1    1 0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grpSp>
            <p:nvGrpSpPr>
              <p:cNvPr id="140308" name="Group 20"/>
              <p:cNvGrpSpPr/>
              <p:nvPr/>
            </p:nvGrpSpPr>
            <p:grpSpPr bwMode="auto">
              <a:xfrm>
                <a:off x="3525" y="2204"/>
                <a:ext cx="797" cy="212"/>
                <a:chOff x="2565" y="2540"/>
                <a:chExt cx="797" cy="212"/>
              </a:xfrm>
            </p:grpSpPr>
            <p:sp>
              <p:nvSpPr>
                <p:cNvPr id="14030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65" y="2540"/>
                  <a:ext cx="797" cy="2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      1    1 1    1 1    1 1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>
              <p:nvSpPr>
                <p:cNvPr id="1403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566" y="2544"/>
                  <a:ext cx="118" cy="208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ea typeface="楷体_GB2312" pitchFamily="49" charset="-122"/>
                    </a:rPr>
                    <a:t> 1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3509" y="2016"/>
              <a:ext cx="19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 err="1">
                  <a:ea typeface="楷体_GB2312" pitchFamily="49" charset="-122"/>
                </a:rPr>
                <a:t>i</a:t>
              </a:r>
              <a:endParaRPr kumimoji="1" lang="en-US" altLang="zh-CN" sz="2400" b="1" dirty="0">
                <a:ea typeface="楷体_GB2312" pitchFamily="49" charset="-122"/>
              </a:endParaRPr>
            </a:p>
          </p:txBody>
        </p:sp>
      </p:grpSp>
      <p:sp>
        <p:nvSpPr>
          <p:cNvPr id="140312" name="AutoShape 24"/>
          <p:cNvSpPr>
            <a:spLocks noChangeArrowheads="1"/>
          </p:cNvSpPr>
          <p:nvPr/>
        </p:nvSpPr>
        <p:spPr bwMode="auto">
          <a:xfrm>
            <a:off x="9693321" y="4641850"/>
            <a:ext cx="871538" cy="539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7" name="圆角矩形 18"/>
          <p:cNvSpPr/>
          <p:nvPr/>
        </p:nvSpPr>
        <p:spPr>
          <a:xfrm>
            <a:off x="3359197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79005" y="1072843"/>
            <a:ext cx="4520851" cy="341850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2400" b="1" dirty="0">
                <a:ea typeface="楷体_GB2312" pitchFamily="49" charset="-122"/>
              </a:rPr>
              <a:t>#include &lt;</a:t>
            </a:r>
            <a:r>
              <a:rPr kumimoji="1" lang="en-US" altLang="zh-CN" sz="2400" b="1" dirty="0" err="1">
                <a:ea typeface="楷体_GB2312" pitchFamily="49" charset="-122"/>
              </a:rPr>
              <a:t>stdio.h</a:t>
            </a:r>
            <a:r>
              <a:rPr kumimoji="1" lang="en-US" altLang="zh-CN" sz="2400" b="1" dirty="0">
                <a:ea typeface="楷体_GB2312" pitchFamily="49" charset="-122"/>
              </a:rPr>
              <a:t>&gt;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 err="1" smtClean="0"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ea typeface="楷体_GB2312" pitchFamily="49" charset="-122"/>
              </a:rPr>
              <a:t> main( )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 smtClean="0">
                <a:ea typeface="楷体_GB2312" pitchFamily="49" charset="-122"/>
              </a:rPr>
              <a:t>{</a:t>
            </a:r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ea typeface="楷体_GB2312" pitchFamily="49" charset="-122"/>
              </a:rPr>
              <a:t>char c;  short </a:t>
            </a:r>
            <a:r>
              <a:rPr kumimoji="1" lang="en-US" altLang="zh-CN" sz="2400" b="1" dirty="0" err="1"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c = 43;	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 = c;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ea typeface="楷体_GB2312" pitchFamily="49" charset="-122"/>
              </a:rPr>
              <a:t>("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a typeface="楷体_GB2312" pitchFamily="49" charset="-122"/>
              </a:rPr>
              <a:t>= %</a:t>
            </a:r>
            <a:r>
              <a:rPr kumimoji="1" lang="en-US" altLang="zh-CN" sz="2400" b="1" dirty="0" err="1">
                <a:ea typeface="楷体_GB2312" pitchFamily="49" charset="-122"/>
              </a:rPr>
              <a:t>hd</a:t>
            </a:r>
            <a:r>
              <a:rPr kumimoji="1" lang="en-US" altLang="zh-CN" sz="2400" b="1" dirty="0">
                <a:ea typeface="楷体_GB2312" pitchFamily="49" charset="-122"/>
              </a:rPr>
              <a:t>\n", 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);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c = '\376';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 = c;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ea typeface="楷体_GB2312" pitchFamily="49" charset="-122"/>
              </a:rPr>
              <a:t>("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a typeface="楷体_GB2312" pitchFamily="49" charset="-122"/>
              </a:rPr>
              <a:t>= %</a:t>
            </a:r>
            <a:r>
              <a:rPr kumimoji="1" lang="en-US" altLang="zh-CN" sz="2400" b="1" dirty="0" err="1">
                <a:ea typeface="楷体_GB2312" pitchFamily="49" charset="-122"/>
              </a:rPr>
              <a:t>hd</a:t>
            </a:r>
            <a:r>
              <a:rPr kumimoji="1" lang="en-US" altLang="zh-CN" sz="2400" b="1" dirty="0">
                <a:ea typeface="楷体_GB2312" pitchFamily="49" charset="-122"/>
              </a:rPr>
              <a:t>\n", 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);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ea typeface="楷体_GB2312" pitchFamily="49" charset="-122"/>
              </a:rPr>
              <a:t>           </a:t>
            </a:r>
            <a:r>
              <a:rPr kumimoji="1" lang="en-US" altLang="zh-CN" sz="2400" b="1" dirty="0">
                <a:ea typeface="楷体_GB2312" pitchFamily="49" charset="-122"/>
              </a:rPr>
              <a:t>return 0;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}</a:t>
            </a:r>
            <a:endParaRPr kumimoji="1" lang="en-US" altLang="zh-CN" sz="2400" b="1" dirty="0">
              <a:ea typeface="楷体_GB2312" pitchFamily="49" charset="-122"/>
            </a:endParaRPr>
          </a:p>
        </p:txBody>
      </p:sp>
      <p:sp>
        <p:nvSpPr>
          <p:cNvPr name="文本框 1" id="14031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203E-16D8-434D-B372-990968D45D0F}" type="slidenum">
              <a:rPr lang="en-US" altLang="zh-CN"/>
            </a:fld>
            <a:endParaRPr lang="en-US" altLang="zh-CN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509955" y="1280104"/>
            <a:ext cx="4465637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400" b="1" dirty="0">
                <a:ea typeface="楷体_GB2312" pitchFamily="49" charset="-122"/>
              </a:rPr>
              <a:t>#include &lt;</a:t>
            </a:r>
            <a:r>
              <a:rPr kumimoji="1" lang="en-US" altLang="zh-CN" sz="2400" b="1" dirty="0" err="1">
                <a:ea typeface="楷体_GB2312" pitchFamily="49" charset="-122"/>
              </a:rPr>
              <a:t>stdio.h</a:t>
            </a:r>
            <a:r>
              <a:rPr kumimoji="1" lang="en-US" altLang="zh-CN" sz="2400" b="1" dirty="0">
                <a:ea typeface="楷体_GB2312" pitchFamily="49" charset="-122"/>
              </a:rPr>
              <a:t>&gt;</a:t>
            </a:r>
            <a:endParaRPr kumimoji="1" lang="zh-CN" altLang="en-US" sz="2400" b="1" dirty="0">
              <a:ea typeface="楷体_GB2312" pitchFamily="49" charset="-122"/>
            </a:endParaRPr>
          </a:p>
          <a:p>
            <a:r>
              <a:rPr kumimoji="1" lang="en-US" altLang="zh-CN" sz="2400" b="1" dirty="0" err="1" smtClean="0"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ea typeface="楷体_GB2312" pitchFamily="49" charset="-122"/>
              </a:rPr>
              <a:t> main( </a:t>
            </a:r>
            <a:r>
              <a:rPr kumimoji="1" lang="en-US" altLang="zh-CN" sz="2400" b="1" dirty="0">
                <a:ea typeface="楷体_GB2312" pitchFamily="49" charset="-122"/>
              </a:rPr>
              <a:t>)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{	short </a:t>
            </a:r>
            <a:r>
              <a:rPr kumimoji="1" lang="en-US" altLang="zh-CN" sz="2400" b="1" dirty="0" err="1"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long l = 6324232L;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>
                <a:ea typeface="楷体_GB2312" pitchFamily="49" charset="-122"/>
              </a:rPr>
              <a:t>i</a:t>
            </a:r>
            <a:r>
              <a:rPr kumimoji="1" lang="en-US" altLang="zh-CN" sz="2400" b="1" dirty="0">
                <a:ea typeface="楷体_GB2312" pitchFamily="49" charset="-122"/>
              </a:rPr>
              <a:t> = l;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ea typeface="楷体_GB2312" pitchFamily="49" charset="-122"/>
              </a:rPr>
              <a:t>printf</a:t>
            </a:r>
            <a:r>
              <a:rPr kumimoji="1" lang="en-US" altLang="zh-CN" sz="2400" b="1" dirty="0" smtClean="0">
                <a:ea typeface="楷体_GB2312" pitchFamily="49" charset="-122"/>
              </a:rPr>
              <a:t>("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 </a:t>
            </a:r>
            <a:r>
              <a:rPr kumimoji="1" lang="en-US" altLang="zh-CN" sz="2400" b="1" dirty="0">
                <a:ea typeface="楷体_GB2312" pitchFamily="49" charset="-122"/>
              </a:rPr>
              <a:t>= %</a:t>
            </a:r>
            <a:r>
              <a:rPr kumimoji="1" lang="en-US" altLang="zh-CN" sz="2400" b="1" dirty="0" err="1">
                <a:ea typeface="楷体_GB2312" pitchFamily="49" charset="-122"/>
              </a:rPr>
              <a:t>hd</a:t>
            </a:r>
            <a:r>
              <a:rPr kumimoji="1" lang="en-US" altLang="zh-CN" sz="2400" b="1" dirty="0">
                <a:ea typeface="楷体_GB2312" pitchFamily="49" charset="-122"/>
              </a:rPr>
              <a:t>\n", </a:t>
            </a:r>
            <a:r>
              <a:rPr kumimoji="1" lang="en-US" altLang="zh-CN" sz="2400" b="1" dirty="0" err="1" smtClean="0"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ea typeface="楷体_GB2312" pitchFamily="49" charset="-122"/>
              </a:rPr>
              <a:t>);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ea typeface="楷体_GB2312" pitchFamily="49" charset="-122"/>
              </a:rPr>
              <a:t>           return </a:t>
            </a:r>
            <a:r>
              <a:rPr kumimoji="1" lang="en-US" altLang="zh-CN" sz="2400" b="1" dirty="0">
                <a:ea typeface="楷体_GB2312" pitchFamily="49" charset="-122"/>
              </a:rPr>
              <a:t>0;</a:t>
            </a:r>
            <a:endParaRPr kumimoji="1" lang="en-US" altLang="zh-CN" sz="2400" b="1" dirty="0">
              <a:ea typeface="楷体_GB2312" pitchFamily="49" charset="-122"/>
            </a:endParaRPr>
          </a:p>
          <a:p>
            <a:r>
              <a:rPr kumimoji="1" lang="en-US" altLang="zh-CN" sz="2400" b="1" dirty="0">
                <a:ea typeface="楷体_GB2312" pitchFamily="49" charset="-122"/>
              </a:rPr>
              <a:t>}</a:t>
            </a:r>
            <a:endParaRPr kumimoji="1" lang="en-US" altLang="zh-CN" sz="2400" b="1" dirty="0">
              <a:ea typeface="楷体_GB2312" pitchFamily="49" charset="-122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1524000" y="1152526"/>
            <a:ext cx="914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② </a:t>
            </a:r>
            <a:r>
              <a:rPr lang="en-US" altLang="zh-CN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长”</a:t>
            </a:r>
            <a:r>
              <a:rPr lang="zh-CN" altLang="en-US" sz="2400" dirty="0"/>
              <a:t>数据赋给“短”变量</a:t>
            </a:r>
            <a:endParaRPr lang="zh-CN" altLang="en-US" sz="2400" dirty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920759" y="1662113"/>
            <a:ext cx="110989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zh-CN" altLang="en-US" sz="2400" b="1">
                <a:ea typeface="楷体_GB2312" pitchFamily="49" charset="-122"/>
              </a:rPr>
              <a:t>截断：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1919288" y="2133600"/>
            <a:ext cx="39243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400" b="1">
                <a:ea typeface="楷体_GB2312" pitchFamily="49" charset="-122"/>
              </a:rPr>
              <a:t>只将数据的低字节位原封不动送到变量中</a:t>
            </a:r>
            <a:endParaRPr kumimoji="1" lang="zh-CN" altLang="en-US" sz="2400" b="1">
              <a:ea typeface="楷体_GB2312" pitchFamily="49" charset="-122"/>
            </a:endParaRPr>
          </a:p>
        </p:txBody>
      </p:sp>
      <p:grpSp>
        <p:nvGrpSpPr>
          <p:cNvPr id="141319" name="Group 7"/>
          <p:cNvGrpSpPr/>
          <p:nvPr/>
        </p:nvGrpSpPr>
        <p:grpSpPr bwMode="auto">
          <a:xfrm>
            <a:off x="1271587" y="4581526"/>
            <a:ext cx="9361488" cy="1439863"/>
            <a:chOff x="336" y="2160"/>
            <a:chExt cx="4992" cy="782"/>
          </a:xfrm>
        </p:grpSpPr>
        <p:sp>
          <p:nvSpPr>
            <p:cNvPr id="141320" name="AutoShape 8"/>
            <p:cNvSpPr>
              <a:spLocks noChangeArrowheads="1"/>
            </p:cNvSpPr>
            <p:nvPr/>
          </p:nvSpPr>
          <p:spPr bwMode="auto">
            <a:xfrm>
              <a:off x="4080" y="2448"/>
              <a:ext cx="240" cy="18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141321" name="Group 9"/>
            <p:cNvGrpSpPr/>
            <p:nvPr/>
          </p:nvGrpSpPr>
          <p:grpSpPr bwMode="auto">
            <a:xfrm>
              <a:off x="2448" y="2688"/>
              <a:ext cx="2880" cy="254"/>
              <a:chOff x="2736" y="2688"/>
              <a:chExt cx="2880" cy="254"/>
            </a:xfrm>
          </p:grpSpPr>
          <p:grpSp>
            <p:nvGrpSpPr>
              <p:cNvPr id="141322" name="Group 10"/>
              <p:cNvGrpSpPr/>
              <p:nvPr/>
            </p:nvGrpSpPr>
            <p:grpSpPr bwMode="auto">
              <a:xfrm>
                <a:off x="3600" y="2688"/>
                <a:ext cx="2016" cy="254"/>
                <a:chOff x="3504" y="2784"/>
                <a:chExt cx="2016" cy="235"/>
              </a:xfrm>
            </p:grpSpPr>
            <p:sp>
              <p:nvSpPr>
                <p:cNvPr id="1413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2016" cy="2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  0  00  00  00  00  00  10  00     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>
              <p:nvSpPr>
                <p:cNvPr id="1413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04" y="2784"/>
                  <a:ext cx="144" cy="235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4132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86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i = -32760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</p:grpSp>
        <p:grpSp>
          <p:nvGrpSpPr>
            <p:cNvPr id="141326" name="Group 14"/>
            <p:cNvGrpSpPr/>
            <p:nvPr/>
          </p:nvGrpSpPr>
          <p:grpSpPr bwMode="auto">
            <a:xfrm>
              <a:off x="336" y="2160"/>
              <a:ext cx="4992" cy="254"/>
              <a:chOff x="336" y="2160"/>
              <a:chExt cx="4992" cy="254"/>
            </a:xfrm>
          </p:grpSpPr>
          <p:grpSp>
            <p:nvGrpSpPr>
              <p:cNvPr id="141327" name="Group 15"/>
              <p:cNvGrpSpPr/>
              <p:nvPr/>
            </p:nvGrpSpPr>
            <p:grpSpPr bwMode="auto">
              <a:xfrm>
                <a:off x="1296" y="2160"/>
                <a:ext cx="4032" cy="254"/>
                <a:chOff x="768" y="3456"/>
                <a:chExt cx="4032" cy="235"/>
              </a:xfrm>
            </p:grpSpPr>
            <p:sp>
              <p:nvSpPr>
                <p:cNvPr id="1413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84" y="3456"/>
                  <a:ext cx="2016" cy="2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dirty="0">
                      <a:ea typeface="楷体_GB2312" pitchFamily="49" charset="-122"/>
                    </a:rPr>
                    <a:t>10  00  00  00  00  00  10  00     </a:t>
                  </a:r>
                  <a:endParaRPr kumimoji="1" lang="en-US" altLang="zh-CN" sz="2400" b="1" dirty="0">
                    <a:ea typeface="楷体_GB2312" pitchFamily="49" charset="-122"/>
                  </a:endParaRPr>
                </a:p>
              </p:txBody>
            </p:sp>
            <p:sp>
              <p:nvSpPr>
                <p:cNvPr id="1413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68" y="3456"/>
                  <a:ext cx="144" cy="235"/>
                </a:xfrm>
                <a:prstGeom prst="rect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kumimoji="1" lang="en-US" altLang="zh-CN" sz="2400" b="1">
                      <a:ea typeface="楷体_GB2312" pitchFamily="49" charset="-122"/>
                    </a:rPr>
                    <a:t>0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>
              <p:nvSpPr>
                <p:cNvPr id="1413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68" y="3456"/>
                  <a:ext cx="2016" cy="2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   0  00  00  00  01  10  00  00     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41331" name="Text Box 19"/>
              <p:cNvSpPr txBox="1">
                <a:spLocks noChangeArrowheads="1"/>
              </p:cNvSpPr>
              <p:nvPr/>
            </p:nvSpPr>
            <p:spPr bwMode="auto">
              <a:xfrm>
                <a:off x="336" y="2160"/>
                <a:ext cx="9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l</a:t>
                </a:r>
                <a:r>
                  <a:rPr kumimoji="1" lang="en-US" altLang="zh-CN" sz="2400" b="1">
                    <a:ea typeface="楷体_GB2312" pitchFamily="49" charset="-122"/>
                  </a:rPr>
                  <a:t>=6324232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</p:grpSp>
      </p:grp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8766680" y="1641328"/>
            <a:ext cx="3276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程序编译时有警告错</a:t>
            </a:r>
            <a:endParaRPr kumimoji="1" lang="zh-CN" altLang="en-US" sz="24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3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4133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7" grpId="0" autoUpdateAnimBg="0"/>
      <p:bldP spid="141318" grpId="0" autoUpdateAnimBg="0"/>
      <p:bldP spid="14133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783E-D69A-4370-A40A-1973DC07A41B}" type="slidenum">
              <a:rPr lang="en-US" altLang="zh-CN"/>
            </a:fld>
            <a:endParaRPr lang="en-US" altLang="zh-CN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524000" y="1196976"/>
            <a:ext cx="8604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/>
              <a:t>3</a:t>
            </a:r>
            <a:r>
              <a:rPr lang="zh-CN" altLang="en-US" sz="2400"/>
              <a:t>、复合赋值运算符</a:t>
            </a:r>
            <a:endParaRPr lang="zh-CN" altLang="en-US" sz="240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992313" y="3429001"/>
            <a:ext cx="79565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1969770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38250" indent="-285750">
              <a:spcBef>
                <a:spcPct val="20000"/>
              </a:spcBef>
              <a:buChar char="–"/>
              <a:tabLst>
                <a:tab pos="196977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657350" indent="-228600">
              <a:spcBef>
                <a:spcPct val="20000"/>
              </a:spcBef>
              <a:buChar char="•"/>
              <a:tabLst>
                <a:tab pos="196977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2076450" indent="-228600">
              <a:spcBef>
                <a:spcPct val="20000"/>
              </a:spcBef>
              <a:buChar char="–"/>
              <a:tabLst>
                <a:tab pos="19697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495550" indent="-228600">
              <a:spcBef>
                <a:spcPct val="20000"/>
              </a:spcBef>
              <a:buChar char="»"/>
              <a:tabLst>
                <a:tab pos="19697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95275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9697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40995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9697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86715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9697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32435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96977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例如：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 += 3	</a:t>
            </a:r>
            <a:r>
              <a:rPr lang="zh-CN" altLang="en-US" sz="2400" dirty="0">
                <a:latin typeface="Times New Roman" panose="02020603050405020304" pitchFamily="18" charset="0"/>
              </a:rPr>
              <a:t>等价于   </a:t>
            </a:r>
            <a:r>
              <a:rPr lang="en-US" altLang="zh-CN" sz="2400" dirty="0">
                <a:latin typeface="Times New Roman" panose="02020603050405020304" pitchFamily="18" charset="0"/>
              </a:rPr>
              <a:t>a = a + 3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x *= y + 8	</a:t>
            </a:r>
            <a:r>
              <a:rPr lang="zh-CN" altLang="en-US" sz="2400" dirty="0">
                <a:latin typeface="Times New Roman" panose="02020603050405020304" pitchFamily="18" charset="0"/>
              </a:rPr>
              <a:t>等价于   </a:t>
            </a:r>
            <a:r>
              <a:rPr lang="en-US" altLang="zh-CN" sz="2400" dirty="0">
                <a:latin typeface="Times New Roman" panose="02020603050405020304" pitchFamily="18" charset="0"/>
              </a:rPr>
              <a:t>x = x *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注意有括号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x %= 3	</a:t>
            </a:r>
            <a:r>
              <a:rPr lang="zh-CN" altLang="en-US" sz="2400" dirty="0">
                <a:latin typeface="Times New Roman" panose="02020603050405020304" pitchFamily="18" charset="0"/>
              </a:rPr>
              <a:t>等价于   </a:t>
            </a:r>
            <a:r>
              <a:rPr lang="en-US" altLang="zh-CN" sz="2400" dirty="0">
                <a:latin typeface="Times New Roman" panose="02020603050405020304" pitchFamily="18" charset="0"/>
              </a:rPr>
              <a:t>x = x % 3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495551" y="2420938"/>
            <a:ext cx="669607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400" b="1">
                <a:ea typeface="楷体_GB2312" pitchFamily="49" charset="-122"/>
              </a:rPr>
              <a:t>算术运算：</a:t>
            </a:r>
            <a:r>
              <a:rPr kumimoji="1" lang="en-US" altLang="zh-CN" sz="2400" b="1">
                <a:ea typeface="楷体_GB2312" pitchFamily="49" charset="-122"/>
              </a:rPr>
              <a:t>+=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- =</a:t>
            </a:r>
            <a:r>
              <a:rPr kumimoji="1" lang="zh-CN" altLang="en-US" sz="2400" b="1">
                <a:ea typeface="楷体_GB2312" pitchFamily="49" charset="-122"/>
              </a:rPr>
              <a:t>，*</a:t>
            </a:r>
            <a:r>
              <a:rPr kumimoji="1" lang="en-US" altLang="zh-CN" sz="2400" b="1">
                <a:ea typeface="楷体_GB2312" pitchFamily="49" charset="-122"/>
              </a:rPr>
              <a:t>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/=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%=</a:t>
            </a:r>
            <a:endParaRPr kumimoji="1" lang="en-US" altLang="zh-CN" sz="2400" b="1">
              <a:ea typeface="楷体_GB2312" pitchFamily="49" charset="-122"/>
            </a:endParaRPr>
          </a:p>
          <a:p>
            <a:r>
              <a:rPr kumimoji="1" lang="zh-CN" altLang="en-US" sz="2400" b="1">
                <a:ea typeface="楷体_GB2312" pitchFamily="49" charset="-122"/>
              </a:rPr>
              <a:t>位运算：   </a:t>
            </a:r>
            <a:r>
              <a:rPr kumimoji="1" lang="en-US" altLang="zh-CN" sz="2400" b="1">
                <a:ea typeface="楷体_GB2312" pitchFamily="49" charset="-122"/>
              </a:rPr>
              <a:t>&lt;&lt;=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&gt;&gt;=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&amp;=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^=</a:t>
            </a:r>
            <a:r>
              <a:rPr kumimoji="1" lang="zh-CN" altLang="en-US" sz="2400" b="1">
                <a:ea typeface="楷体_GB2312" pitchFamily="49" charset="-122"/>
              </a:rPr>
              <a:t>，</a:t>
            </a:r>
            <a:r>
              <a:rPr kumimoji="1" lang="en-US" altLang="zh-CN" sz="2400" b="1">
                <a:ea typeface="楷体_GB2312" pitchFamily="49" charset="-122"/>
              </a:rPr>
              <a:t>|=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811338" y="1917700"/>
            <a:ext cx="7956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赋值运算符与其他运算符的组合构成复合的运算符</a:t>
            </a:r>
            <a:endParaRPr lang="zh-CN" altLang="en-US" sz="2400"/>
          </a:p>
        </p:txBody>
      </p:sp>
      <p:sp>
        <p:nvSpPr>
          <p:cNvPr id="9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赋值运算符与赋值表达式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4234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 build="p"/>
      <p:bldP spid="142341" grpId="0" autoUpdateAnimBg="0"/>
      <p:bldP spid="14234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2325688" y="1571625"/>
            <a:ext cx="95250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5716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9DD9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09DD9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287713" y="2370138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51313" y="2362200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</a:rPr>
              <a:t>算术运算符与算术表达式</a:t>
            </a:r>
            <a:endParaRPr lang="zh-CN" altLang="en-US" sz="2400" b="1" dirty="0">
              <a:solidFill>
                <a:schemeClr val="accent2"/>
              </a:solidFill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51313" y="3232150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</a:rPr>
              <a:t>赋值运算符与赋值表达式</a:t>
            </a:r>
            <a:endParaRPr lang="zh-CN" altLang="en-US" sz="2400" b="1" dirty="0">
              <a:solidFill>
                <a:schemeClr val="accent2"/>
              </a:solidFill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278188" y="3238500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60813" y="4071094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逗号运算符与逗号表达式</a:t>
            </a:r>
            <a:endParaRPr lang="zh-CN" altLang="en-US" sz="2400" b="1" dirty="0">
              <a:solidFill>
                <a:srgbClr val="FF0000"/>
              </a:solidFill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87688" y="4077444"/>
            <a:ext cx="804862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2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5793-F3E7-499E-8EA1-5D90B4EE7865}" type="slidenum">
              <a:rPr lang="en-US" altLang="zh-CN"/>
            </a:fld>
            <a:endParaRPr lang="en-US" altLang="zh-CN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524000" y="1087439"/>
            <a:ext cx="91440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形式：表达式</a:t>
            </a:r>
            <a:r>
              <a:rPr lang="en-US" altLang="zh-CN" sz="2400">
                <a:latin typeface="Times New Roman" panose="02020603050405020304" pitchFamily="18" charset="0"/>
              </a:rPr>
              <a:t>1, </a:t>
            </a:r>
            <a:r>
              <a:rPr lang="zh-CN" altLang="en-US" sz="2400">
                <a:latin typeface="Times New Roman" panose="02020603050405020304" pitchFamily="18" charset="0"/>
              </a:rPr>
              <a:t>表达式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作用：用于连接表达式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524000" y="2060576"/>
            <a:ext cx="80279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38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657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2076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495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952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409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867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324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计算过程：先求解表达式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，再求解表达式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。整个逗号表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   达式的值是表达式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的值。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5159375" y="1555751"/>
            <a:ext cx="4114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</a:t>
            </a:r>
            <a:r>
              <a:rPr lang="en-US" altLang="zh-CN" sz="2400">
                <a:latin typeface="Times New Roman" panose="02020603050405020304" pitchFamily="18" charset="0"/>
              </a:rPr>
              <a:t>:   3+5, 6+8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3287713" y="4151314"/>
            <a:ext cx="30972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382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65735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207645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49555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9527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4099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8671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3243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</a:rPr>
              <a:t>:  x=(a=3, 6*3)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x=a=3,6*a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668463" y="3141664"/>
            <a:ext cx="45720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逗号表达式可组合   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1631950" y="3648075"/>
            <a:ext cx="86106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逗号运算符的优先级最低，结合方向自左到右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1631950" y="5084764"/>
            <a:ext cx="72723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并不是任何地方出现的逗号都是逗号运算符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2713039" y="5516563"/>
            <a:ext cx="66246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如：</a:t>
            </a:r>
            <a:r>
              <a:rPr lang="en-US" altLang="zh-CN" sz="24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</a:rPr>
              <a:t>("%d, %d, %d\n", a, b,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c);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4511675" y="3141664"/>
            <a:ext cx="5003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如：</a:t>
            </a:r>
            <a:r>
              <a:rPr lang="en-US" altLang="zh-CN" sz="2400">
                <a:latin typeface="Times New Roman" panose="02020603050405020304" pitchFamily="18" charset="0"/>
              </a:rPr>
              <a:t>(a=3*5, a*4), a+5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3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逗号运算符与逗号表达式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4337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 build="p"/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utoUpdateAnimBg="0"/>
      <p:bldP spid="143369" grpId="0" autoUpdateAnimBg="0"/>
      <p:bldP spid="143370" grpId="0" autoUpdateAnimBg="0"/>
      <p:bldP spid="14337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5864" y="1700214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701800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5864" y="2457450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87713" y="245903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2455864" y="321468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3287713" y="321468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常量和变量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16"/>
          <p:cNvSpPr/>
          <p:nvPr/>
        </p:nvSpPr>
        <p:spPr>
          <a:xfrm>
            <a:off x="2455864" y="397033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3287713" y="39719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2455864" y="4727575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3287713" y="4729164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2456533" y="5517232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3288382" y="5518821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数值型数据间的混合运算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1536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A2F0-10C6-4110-82F9-04D9EA7D5516}" type="slidenum">
              <a:rPr lang="en-US" altLang="zh-CN"/>
            </a:fld>
            <a:endParaRPr lang="en-US" altLang="zh-CN"/>
          </a:p>
        </p:txBody>
      </p:sp>
      <p:sp>
        <p:nvSpPr>
          <p:cNvPr id="110676" name="Rectangle 84"/>
          <p:cNvSpPr>
            <a:spLocks noChangeArrowheads="1"/>
          </p:cNvSpPr>
          <p:nvPr/>
        </p:nvSpPr>
        <p:spPr bwMode="auto">
          <a:xfrm>
            <a:off x="1524695" y="46284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4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456" y="692696"/>
            <a:ext cx="102971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#include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  <a:endParaRPr lang="en-US" altLang="zh-CN" sz="2400" b="1" dirty="0"/>
          </a:p>
          <a:p>
            <a:r>
              <a:rPr lang="en-US" altLang="zh-CN" sz="2400" b="1" dirty="0"/>
              <a:t>/* </a:t>
            </a:r>
            <a:r>
              <a:rPr lang="zh-CN" altLang="en-US" sz="2400" b="1" dirty="0"/>
              <a:t>定义函数</a:t>
            </a:r>
            <a:r>
              <a:rPr lang="en-US" altLang="zh-CN" sz="2400" b="1" dirty="0"/>
              <a:t>min</a:t>
            </a:r>
            <a:r>
              <a:rPr lang="zh-CN" altLang="en-US" sz="2400" b="1" dirty="0"/>
              <a:t>，用于求两个整数中较小的数</a:t>
            </a:r>
            <a:endParaRPr lang="zh-CN" altLang="en-US" sz="2400" b="1" dirty="0"/>
          </a:p>
          <a:p>
            <a:r>
              <a:rPr lang="zh-CN" altLang="en-US" sz="2400" b="1" dirty="0"/>
              <a:t>   函数类型为</a:t>
            </a:r>
            <a:r>
              <a:rPr lang="en-US" altLang="zh-CN" sz="2400" b="1" dirty="0" err="1" smtClean="0"/>
              <a:t>int</a:t>
            </a:r>
            <a:r>
              <a:rPr lang="zh-CN" altLang="en-US" sz="2400" b="1" dirty="0" smtClean="0"/>
              <a:t>，有</a:t>
            </a:r>
            <a:r>
              <a:rPr lang="zh-CN" altLang="en-US" sz="2400" b="1" dirty="0"/>
              <a:t>两个形式参数，类型都为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*/</a:t>
            </a:r>
            <a:endParaRPr lang="en-US" altLang="zh-CN" sz="2400" b="1" dirty="0"/>
          </a:p>
          <a:p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min(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y)				/* </a:t>
            </a:r>
            <a:r>
              <a:rPr lang="zh-CN" altLang="en-US" sz="2400" b="1" dirty="0"/>
              <a:t>定义</a:t>
            </a:r>
            <a:r>
              <a:rPr lang="en-US" altLang="zh-CN" sz="2400" b="1" dirty="0" smtClean="0"/>
              <a:t>min</a:t>
            </a:r>
            <a:r>
              <a:rPr lang="zh-CN" altLang="en-US" sz="2400" b="1" dirty="0" smtClean="0"/>
              <a:t>函数</a:t>
            </a:r>
            <a:r>
              <a:rPr lang="zh-CN" altLang="en-US" sz="2400" b="1" dirty="0"/>
              <a:t>*</a:t>
            </a:r>
            <a:r>
              <a:rPr lang="en-US" altLang="zh-CN" sz="2400" b="1" dirty="0"/>
              <a:t>/</a:t>
            </a:r>
            <a:endParaRPr lang="en-US" altLang="zh-CN" sz="2400" b="1" dirty="0"/>
          </a:p>
          <a:p>
            <a:r>
              <a:rPr lang="en-US" altLang="zh-CN" sz="2400" b="1" dirty="0" smtClean="0"/>
              <a:t>{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return(x </a:t>
            </a:r>
            <a:r>
              <a:rPr lang="en-US" altLang="zh-CN" sz="2400" b="1" dirty="0"/>
              <a:t>&lt; y ? x : </a:t>
            </a:r>
            <a:r>
              <a:rPr lang="en-US" altLang="zh-CN" sz="2400" b="1" dirty="0" smtClean="0"/>
              <a:t>y); </a:t>
            </a:r>
            <a:r>
              <a:rPr lang="en-US" altLang="zh-CN" sz="2400" b="1" dirty="0"/>
              <a:t>		</a:t>
            </a:r>
            <a:r>
              <a:rPr lang="en-US" altLang="zh-CN" sz="2400" b="1" dirty="0" smtClean="0"/>
              <a:t>	/* </a:t>
            </a:r>
            <a:r>
              <a:rPr lang="zh-CN" altLang="en-US" sz="2400" b="1" dirty="0"/>
              <a:t>求出两数中较小的数并返回*</a:t>
            </a:r>
            <a:r>
              <a:rPr lang="en-US" altLang="zh-CN" sz="2400" b="1" dirty="0"/>
              <a:t>/</a:t>
            </a:r>
            <a:endParaRPr lang="en-US" altLang="zh-CN" sz="2400" b="1" dirty="0"/>
          </a:p>
          <a:p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main()</a:t>
            </a:r>
            <a:endParaRPr lang="en-US" altLang="zh-CN" sz="2400" b="1" dirty="0"/>
          </a:p>
          <a:p>
            <a:r>
              <a:rPr lang="en-US" altLang="zh-CN" sz="2400" b="1" dirty="0" smtClean="0"/>
              <a:t>{</a:t>
            </a:r>
            <a:r>
              <a:rPr lang="en-US" altLang="zh-CN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a, b, c, m;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("Input three integer number: ");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("%</a:t>
            </a:r>
            <a:r>
              <a:rPr lang="en-US" altLang="zh-CN" sz="2400" b="1" dirty="0" err="1"/>
              <a:t>d%d%d</a:t>
            </a:r>
            <a:r>
              <a:rPr lang="en-US" altLang="zh-CN" sz="2400" b="1" dirty="0"/>
              <a:t>", &amp;a, &amp;</a:t>
            </a:r>
            <a:r>
              <a:rPr lang="en-US" altLang="zh-CN" sz="2400" b="1" dirty="0" err="1"/>
              <a:t>b,&amp;c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r>
              <a:rPr lang="en-US" altLang="zh-CN" sz="2400" b="1" dirty="0"/>
              <a:t>	m = min(a, b);			</a:t>
            </a:r>
            <a:r>
              <a:rPr lang="en-US" altLang="zh-CN" sz="2400" b="1" dirty="0" smtClean="0"/>
              <a:t>/* </a:t>
            </a:r>
            <a:r>
              <a:rPr lang="zh-CN" altLang="en-US" sz="2400" b="1" dirty="0"/>
              <a:t>进行第一次函数调用*</a:t>
            </a:r>
            <a:r>
              <a:rPr lang="en-US" altLang="zh-CN" sz="2400" b="1" dirty="0"/>
              <a:t>/</a:t>
            </a:r>
            <a:endParaRPr lang="en-US" altLang="zh-CN" sz="2400" b="1" dirty="0"/>
          </a:p>
          <a:p>
            <a:r>
              <a:rPr lang="en-US" altLang="zh-CN" sz="2400" b="1" dirty="0" smtClean="0"/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 = min(c, m);</a:t>
            </a:r>
            <a:r>
              <a:rPr lang="en-US" altLang="zh-CN" sz="2400" b="1" dirty="0" smtClean="0"/>
              <a:t>			/* </a:t>
            </a:r>
            <a:r>
              <a:rPr lang="zh-CN" altLang="en-US" sz="2400" b="1" dirty="0" smtClean="0"/>
              <a:t>进行第二次函数调用*</a:t>
            </a:r>
            <a:r>
              <a:rPr lang="en-US" altLang="zh-CN" sz="2400" b="1" dirty="0" smtClean="0"/>
              <a:t>/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("min=%d\n", m);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	return 0;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}</a:t>
            </a:r>
            <a:endParaRPr lang="en-US" altLang="zh-CN" sz="2400" b="1" dirty="0"/>
          </a:p>
        </p:txBody>
      </p:sp>
      <p:sp>
        <p:nvSpPr>
          <p:cNvPr name="文本框 1" id="11067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Text Box 5"/>
          <p:cNvSpPr txBox="1">
            <a:spLocks noGrp="1" noChangeArrowheads="1"/>
          </p:cNvSpPr>
          <p:nvPr>
            <p:ph idx="1"/>
          </p:nvPr>
        </p:nvSpPr>
        <p:spPr>
          <a:xfrm>
            <a:off x="1271464" y="784636"/>
            <a:ext cx="7092950" cy="433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/>
              <a:t>整型、实型、字符型数据可以混合运算</a:t>
            </a:r>
            <a:endParaRPr lang="zh-CN" altLang="en-US" sz="2400" dirty="0"/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D3FF-0991-4B79-BB34-FECCC82D94B8}" type="slidenum">
              <a:rPr lang="en-US" altLang="zh-CN"/>
            </a:fld>
            <a:endParaRPr lang="en-US" altLang="zh-CN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306390" y="1649824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运算时，不同类型的数据要先转换成同一类型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1881064" y="1192624"/>
            <a:ext cx="7850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如：</a:t>
            </a:r>
            <a:r>
              <a:rPr kumimoji="1" lang="en-US" altLang="zh-CN" sz="2400" b="1">
                <a:ea typeface="楷体_GB2312" pitchFamily="49" charset="-122"/>
              </a:rPr>
              <a:t>10 + 'a' + 12.3 - 3.14</a:t>
            </a:r>
            <a:r>
              <a:rPr kumimoji="1" lang="zh-CN" altLang="en-US" sz="2400" b="1">
                <a:ea typeface="楷体_GB2312" pitchFamily="49" charset="-122"/>
              </a:rPr>
              <a:t>＊</a:t>
            </a:r>
            <a:r>
              <a:rPr kumimoji="1" lang="en-US" altLang="zh-CN" sz="2400" b="1">
                <a:ea typeface="楷体_GB2312" pitchFamily="49" charset="-122"/>
              </a:rPr>
              <a:t>'\x12'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601913" y="383058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 b="1">
              <a:ea typeface="楷体_GB2312" pitchFamily="49" charset="-122"/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6831139" y="2420888"/>
            <a:ext cx="1027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float</a:t>
            </a:r>
            <a:endParaRPr kumimoji="1" lang="en-US" altLang="zh-CN" sz="2800" b="1">
              <a:ea typeface="楷体_GB2312" pitchFamily="49" charset="-122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6023992" y="270892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511824" y="2420888"/>
            <a:ext cx="154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b="1" dirty="0">
                <a:ea typeface="楷体_GB2312" pitchFamily="49" charset="-122"/>
              </a:rPr>
              <a:t>double</a:t>
            </a:r>
            <a:endParaRPr kumimoji="1" lang="en-US" altLang="zh-CN" sz="2800" b="1" dirty="0">
              <a:ea typeface="楷体_GB2312" pitchFamily="49" charset="-122"/>
            </a:endParaRP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4591177" y="3189238"/>
            <a:ext cx="1252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long</a:t>
            </a:r>
            <a:endParaRPr kumimoji="1" lang="en-US" altLang="zh-CN" sz="2800" b="1">
              <a:ea typeface="楷体_GB2312" pitchFamily="49" charset="-122"/>
            </a:endParaRP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655840" y="3990007"/>
            <a:ext cx="154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ea typeface="楷体_GB2312" pitchFamily="49" charset="-122"/>
              </a:rPr>
              <a:t>unsigned</a:t>
            </a:r>
            <a:endParaRPr kumimoji="1" lang="en-US" altLang="zh-CN" sz="2800" b="1" dirty="0">
              <a:ea typeface="楷体_GB2312" pitchFamily="49" charset="-122"/>
            </a:endParaRP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4866930" y="4989463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ea typeface="楷体_GB2312" pitchFamily="49" charset="-122"/>
              </a:rPr>
              <a:t>int</a:t>
            </a:r>
            <a:endParaRPr kumimoji="1" lang="en-US" altLang="zh-CN" sz="2800" b="1" dirty="0">
              <a:ea typeface="楷体_GB2312" pitchFamily="49" charset="-122"/>
            </a:endParaRP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6313613" y="4989463"/>
            <a:ext cx="184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char, short</a:t>
            </a:r>
            <a:endParaRPr kumimoji="1" lang="en-US" altLang="zh-CN" sz="2800" b="1">
              <a:ea typeface="楷体_GB2312" pitchFamily="49" charset="-122"/>
            </a:endParaRP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H="1">
            <a:off x="5553299" y="5281562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V="1">
            <a:off x="5158979" y="2960637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6" name="AutoShape 18"/>
          <p:cNvSpPr>
            <a:spLocks noChangeArrowheads="1"/>
          </p:cNvSpPr>
          <p:nvPr/>
        </p:nvSpPr>
        <p:spPr bwMode="auto">
          <a:xfrm>
            <a:off x="6960096" y="2951529"/>
            <a:ext cx="2587129" cy="919401"/>
          </a:xfrm>
          <a:prstGeom prst="wedgeRoundRectCallout">
            <a:avLst>
              <a:gd name="adj1" fmla="val -66758"/>
              <a:gd name="adj2" fmla="val -54467"/>
              <a:gd name="adj3" fmla="val 16667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CC"/>
                </a:solidFill>
                <a:ea typeface="楷体_GB2312" pitchFamily="49" charset="-122"/>
              </a:rPr>
              <a:t>float </a:t>
            </a:r>
            <a:r>
              <a:rPr kumimoji="1"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型先转换成 </a:t>
            </a:r>
            <a:r>
              <a:rPr kumimoji="1" lang="en-US" altLang="zh-CN" sz="2400" dirty="0">
                <a:solidFill>
                  <a:srgbClr val="FFFFCC"/>
                </a:solidFill>
                <a:ea typeface="楷体_GB2312" pitchFamily="49" charset="-122"/>
              </a:rPr>
              <a:t>double </a:t>
            </a:r>
            <a:r>
              <a:rPr kumimoji="1"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型</a:t>
            </a:r>
            <a:endParaRPr kumimoji="1"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5427" name="AutoShape 19"/>
          <p:cNvSpPr>
            <a:spLocks noChangeArrowheads="1"/>
          </p:cNvSpPr>
          <p:nvPr/>
        </p:nvSpPr>
        <p:spPr bwMode="auto">
          <a:xfrm>
            <a:off x="6960096" y="4014946"/>
            <a:ext cx="2587130" cy="919401"/>
          </a:xfrm>
          <a:prstGeom prst="wedgeRoundRectCallout">
            <a:avLst>
              <a:gd name="adj1" fmla="val -82200"/>
              <a:gd name="adj2" fmla="val 66685"/>
              <a:gd name="adj3" fmla="val 16667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CC"/>
                </a:solidFill>
                <a:ea typeface="楷体_GB2312" pitchFamily="49" charset="-122"/>
              </a:rPr>
              <a:t>char </a:t>
            </a:r>
            <a:r>
              <a:rPr kumimoji="1"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和 </a:t>
            </a:r>
            <a:r>
              <a:rPr kumimoji="1" lang="en-US" altLang="zh-CN" sz="2400" dirty="0">
                <a:solidFill>
                  <a:srgbClr val="FFFFCC"/>
                </a:solidFill>
                <a:ea typeface="楷体_GB2312" pitchFamily="49" charset="-122"/>
              </a:rPr>
              <a:t>short </a:t>
            </a:r>
            <a:r>
              <a:rPr kumimoji="1"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型先转换成 </a:t>
            </a:r>
            <a:r>
              <a:rPr kumimoji="1" lang="en-US" altLang="zh-CN" sz="2400" dirty="0" err="1">
                <a:solidFill>
                  <a:srgbClr val="FFFFCC"/>
                </a:solidFill>
                <a:ea typeface="楷体_GB2312" pitchFamily="49" charset="-122"/>
              </a:rPr>
              <a:t>int</a:t>
            </a:r>
            <a:r>
              <a:rPr kumimoji="1" lang="en-US" altLang="zh-CN" sz="2400" dirty="0">
                <a:solidFill>
                  <a:srgbClr val="FFFFCC"/>
                </a:solidFill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rgbClr val="FFFFCC"/>
                </a:solidFill>
                <a:ea typeface="楷体_GB2312" pitchFamily="49" charset="-122"/>
              </a:rPr>
              <a:t>型</a:t>
            </a:r>
            <a:endParaRPr kumimoji="1"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5158979" y="3752800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V="1">
            <a:off x="5158979" y="4632275"/>
            <a:ext cx="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30" name="AutoShape 22"/>
          <p:cNvSpPr>
            <a:spLocks noChangeArrowheads="1"/>
          </p:cNvSpPr>
          <p:nvPr/>
        </p:nvSpPr>
        <p:spPr bwMode="auto">
          <a:xfrm>
            <a:off x="1063029" y="4474646"/>
            <a:ext cx="2587130" cy="1328023"/>
          </a:xfrm>
          <a:prstGeom prst="wedgeRoundRectCallout">
            <a:avLst>
              <a:gd name="adj1" fmla="val 94721"/>
              <a:gd name="adj2" fmla="val -83149"/>
              <a:gd name="adj3" fmla="val 16667"/>
            </a:avLst>
          </a:prstGeom>
          <a:solidFill>
            <a:srgbClr val="0033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sz="2400" dirty="0">
                <a:solidFill>
                  <a:srgbClr val="FFFFCC"/>
                </a:solidFill>
                <a:ea typeface="楷体_GB2312" pitchFamily="49" charset="-122"/>
              </a:rPr>
              <a:t>不同类型数据按照类型级别由低到高的顺序转换</a:t>
            </a:r>
            <a:endParaRPr kumimoji="1" lang="zh-CN" altLang="en-US" sz="2400" dirty="0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 flipV="1">
            <a:off x="4259388" y="3336875"/>
            <a:ext cx="0" cy="14398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970463" y="4989463"/>
            <a:ext cx="43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低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4021263" y="2498675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高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2198539" y="2153061"/>
            <a:ext cx="14192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kumimoji="1" lang="zh-CN" altLang="en-US" sz="2400" b="1">
                <a:ea typeface="楷体_GB2312" pitchFamily="49" charset="-122"/>
              </a:rPr>
              <a:t>转换规则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26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数值型数据间的混合运算 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4543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 build="p"/>
      <p:bldP spid="145414" grpId="0" autoUpdateAnimBg="0"/>
      <p:bldP spid="145415" grpId="0" autoUpdateAnimBg="0"/>
      <p:bldP spid="145417" grpId="0" autoUpdateAnimBg="0"/>
      <p:bldP spid="145418" grpId="0" animBg="1"/>
      <p:bldP spid="145419" grpId="0" autoUpdateAnimBg="0"/>
      <p:bldP spid="145420" grpId="0" autoUpdateAnimBg="0"/>
      <p:bldP spid="145421" grpId="0" autoUpdateAnimBg="0"/>
      <p:bldP spid="145422" grpId="0" autoUpdateAnimBg="0"/>
      <p:bldP spid="145423" grpId="0" autoUpdateAnimBg="0"/>
      <p:bldP spid="145424" grpId="0" animBg="1"/>
      <p:bldP spid="145425" grpId="0" animBg="1"/>
      <p:bldP spid="145426" grpId="0" animBg="1" autoUpdateAnimBg="0"/>
      <p:bldP spid="145427" grpId="0" animBg="1" autoUpdateAnimBg="0"/>
      <p:bldP spid="145428" grpId="0" animBg="1"/>
      <p:bldP spid="145429" grpId="0" animBg="1"/>
      <p:bldP spid="145430" grpId="0" animBg="1" autoUpdateAnimBg="0"/>
      <p:bldP spid="145431" grpId="0" animBg="1"/>
      <p:bldP spid="145432" grpId="0" autoUpdateAnimBg="0"/>
      <p:bldP spid="145433" grpId="0" autoUpdateAnimBg="0"/>
      <p:bldP spid="14543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6A67-A9C7-4913-B439-C38B9DFE0CC1}" type="slidenum">
              <a:rPr lang="en-US" altLang="zh-CN"/>
            </a:fld>
            <a:endParaRPr lang="en-US" altLang="zh-CN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983432" y="2016739"/>
            <a:ext cx="464343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dirty="0"/>
              <a:t>可以利用</a:t>
            </a:r>
            <a:r>
              <a:rPr lang="zh-CN" altLang="en-US" sz="2400" dirty="0">
                <a:solidFill>
                  <a:srgbClr val="0000FF"/>
                </a:solidFill>
              </a:rPr>
              <a:t>强制类型转换</a:t>
            </a:r>
            <a:r>
              <a:rPr lang="zh-CN" altLang="en-US" sz="2400" dirty="0"/>
              <a:t>运算符将一个表达式转换成所需类型。</a:t>
            </a:r>
            <a:endParaRPr lang="zh-CN" altLang="en-US" sz="2400" dirty="0"/>
          </a:p>
          <a:p>
            <a:pPr>
              <a:buFontTx/>
              <a:buNone/>
            </a:pPr>
            <a:r>
              <a:rPr lang="zh-CN" altLang="en-US" sz="2400" dirty="0"/>
              <a:t>如：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(double)a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)(x </a:t>
            </a:r>
            <a:r>
              <a:rPr lang="en-US" altLang="zh-CN" sz="2400" dirty="0">
                <a:latin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y)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</a:rPr>
              <a:t>与 </a:t>
            </a:r>
            <a:r>
              <a:rPr lang="en-US" altLang="zh-CN" sz="2400" dirty="0">
                <a:latin typeface="Times New Roman" panose="02020603050405020304" pitchFamily="18" charset="0"/>
              </a:rPr>
              <a:t>(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)x </a:t>
            </a:r>
            <a:r>
              <a:rPr lang="en-US" altLang="zh-CN" sz="2400" dirty="0">
                <a:latin typeface="Times New Roman" panose="02020603050405020304" pitchFamily="18" charset="0"/>
              </a:rPr>
              <a:t>+ y</a:t>
            </a:r>
            <a:r>
              <a:rPr lang="zh-CN" altLang="en-US" sz="2400" dirty="0">
                <a:latin typeface="Times New Roman" panose="02020603050405020304" pitchFamily="18" charset="0"/>
              </a:rPr>
              <a:t>不同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(float)(8 </a:t>
            </a:r>
            <a:r>
              <a:rPr lang="en-US" altLang="zh-CN" sz="2400" dirty="0">
                <a:latin typeface="Times New Roman" panose="02020603050405020304" pitchFamily="18" charset="0"/>
              </a:rPr>
              <a:t>%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600056" y="1819493"/>
            <a:ext cx="4284663" cy="434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main( 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	float  x;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x = 3.6;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)x </a:t>
            </a:r>
            <a:r>
              <a:rPr lang="en-US" altLang="zh-CN" sz="2400" dirty="0">
                <a:latin typeface="Times New Roman" panose="02020603050405020304" pitchFamily="18" charset="0"/>
              </a:rPr>
              <a:t>+ 2;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("%</a:t>
            </a:r>
            <a:r>
              <a:rPr lang="en-US" altLang="zh-CN" sz="2400" dirty="0">
                <a:latin typeface="Times New Roman" panose="02020603050405020304" pitchFamily="18" charset="0"/>
              </a:rPr>
              <a:t>f,  %d\n", x,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);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return </a:t>
            </a:r>
            <a:r>
              <a:rPr lang="en-US" altLang="zh-CN" sz="2400" dirty="0">
                <a:latin typeface="Times New Roman" panose="02020603050405020304" pitchFamily="18" charset="0"/>
              </a:rPr>
              <a:t>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983432" y="1092946"/>
            <a:ext cx="105131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a typeface="楷体_GB2312" pitchFamily="49" charset="-122"/>
              </a:rPr>
              <a:t>同一运算符相连的运算数的数据类型自动从短类型向长类型转化，如上例</a:t>
            </a:r>
            <a:endParaRPr kumimoji="1" lang="zh-CN" altLang="en-US" sz="2400" b="1" dirty="0">
              <a:ea typeface="楷体_GB2312" pitchFamily="49" charset="-122"/>
            </a:endParaRPr>
          </a:p>
        </p:txBody>
      </p:sp>
      <p:sp>
        <p:nvSpPr>
          <p:cNvPr id="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19"/>
          <p:cNvSpPr/>
          <p:nvPr/>
        </p:nvSpPr>
        <p:spPr>
          <a:xfrm>
            <a:off x="2711450" y="40943"/>
            <a:ext cx="4032250" cy="6162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数值型数据间的混合运算 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4439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389" grpId="0"/>
      <p:bldP spid="14439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351089" y="2420939"/>
            <a:ext cx="8209532" cy="42485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t>谢谢！</a:t>
            </a:r>
          </a:p>
        </p:txBody>
      </p:sp>
      <p:sp>
        <p:nvSpPr>
          <p:cNvPr name="文本框 1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9168-30F3-4F58-9D61-A660DE4ED207}" type="slidenum">
              <a:rPr lang="en-US" altLang="zh-CN"/>
            </a:fld>
            <a:endParaRPr lang="en-US" altLang="zh-CN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95400" y="853921"/>
            <a:ext cx="7704856" cy="46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400" b="1" dirty="0">
                <a:latin typeface="Arial" panose="020B0604020202020204" pitchFamily="34" charset="0"/>
              </a:rPr>
              <a:t>【</a:t>
            </a:r>
            <a:r>
              <a:rPr kumimoji="1" lang="zh-CN" altLang="en-US" sz="2400" b="1" dirty="0">
                <a:latin typeface="Arial" panose="020B0604020202020204" pitchFamily="34" charset="0"/>
              </a:rPr>
              <a:t>例</a:t>
            </a:r>
            <a:r>
              <a:rPr kumimoji="1" lang="en-US" altLang="zh-CN" sz="2400" b="1" dirty="0">
                <a:latin typeface="Arial" panose="020B0604020202020204" pitchFamily="34" charset="0"/>
              </a:rPr>
              <a:t>2.2】</a:t>
            </a:r>
            <a:r>
              <a:rPr kumimoji="1" lang="zh-CN" altLang="en-US" sz="2400" b="1" dirty="0">
                <a:latin typeface="Arial" panose="020B0604020202020204" pitchFamily="34" charset="0"/>
              </a:rPr>
              <a:t>求圆的面积。</a:t>
            </a:r>
            <a:endParaRPr kumimoji="1"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95400" y="1560069"/>
            <a:ext cx="7343775" cy="50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400" b="1" dirty="0">
                <a:latin typeface="Arial" panose="020B0604020202020204" pitchFamily="34" charset="0"/>
              </a:rPr>
              <a:t>采用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自顶向下、逐步细化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结构化程序设计</a:t>
            </a:r>
            <a:r>
              <a:rPr kumimoji="1" lang="zh-CN" altLang="en-US" sz="2400" b="1" dirty="0" smtClean="0">
                <a:latin typeface="Arial" panose="020B0604020202020204" pitchFamily="34" charset="0"/>
              </a:rPr>
              <a:t>的</a:t>
            </a:r>
            <a:r>
              <a:rPr kumimoji="1" lang="zh-CN" altLang="en-US" sz="2400" b="1" dirty="0">
                <a:latin typeface="Arial" panose="020B0604020202020204" pitchFamily="34" charset="0"/>
              </a:rPr>
              <a:t>方法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695400" y="2348880"/>
            <a:ext cx="10801200" cy="249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/>
              <a:t>本题从整体上（即顶层）可以分为三个步骤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第一</a:t>
            </a:r>
            <a:r>
              <a:rPr kumimoji="1" lang="zh-CN" altLang="en-US" sz="2400" b="1" dirty="0"/>
              <a:t>步，用</a:t>
            </a:r>
            <a:r>
              <a:rPr kumimoji="1" lang="en-US" altLang="zh-CN" sz="2400" b="1" dirty="0" err="1"/>
              <a:t>scanf</a:t>
            </a:r>
            <a:r>
              <a:rPr kumimoji="1" lang="zh-CN" altLang="en-US" sz="2400" b="1" dirty="0"/>
              <a:t>输入圆的半径，赋给</a:t>
            </a:r>
            <a:r>
              <a:rPr kumimoji="1" lang="en-US" altLang="zh-CN" sz="2400" b="1" dirty="0"/>
              <a:t>r</a:t>
            </a:r>
            <a:r>
              <a:rPr kumimoji="1" lang="zh-CN" altLang="en-US" sz="2400" b="1" dirty="0" smtClean="0"/>
              <a:t>；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第二</a:t>
            </a:r>
            <a:r>
              <a:rPr kumimoji="1" lang="zh-CN" altLang="en-US" sz="2400" b="1" dirty="0"/>
              <a:t>步，利用面积公式求出圆的面积，赋给</a:t>
            </a:r>
            <a:r>
              <a:rPr kumimoji="1" lang="en-US" altLang="zh-CN" sz="2400" b="1" dirty="0"/>
              <a:t>area</a:t>
            </a:r>
            <a:r>
              <a:rPr kumimoji="1" lang="zh-CN" altLang="en-US" sz="2400" b="1" dirty="0" smtClean="0"/>
              <a:t>；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第三</a:t>
            </a:r>
            <a:r>
              <a:rPr kumimoji="1" lang="zh-CN" altLang="en-US" sz="2400" b="1" dirty="0"/>
              <a:t>步，用</a:t>
            </a:r>
            <a:r>
              <a:rPr kumimoji="1" lang="en-US" altLang="zh-CN" sz="2400" b="1" dirty="0" err="1"/>
              <a:t>printf</a:t>
            </a:r>
            <a:r>
              <a:rPr kumimoji="1" lang="zh-CN" altLang="en-US" sz="2400" b="1" dirty="0"/>
              <a:t>输出求得的积</a:t>
            </a:r>
            <a:r>
              <a:rPr kumimoji="1" lang="en-US" altLang="zh-CN" sz="2400" b="1" dirty="0"/>
              <a:t>area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 smtClean="0"/>
              <a:t>这</a:t>
            </a:r>
            <a:r>
              <a:rPr kumimoji="1" lang="zh-CN" altLang="en-US" sz="2400" b="1" dirty="0"/>
              <a:t>三步都已实现，这个算法只有一层，不用再细化。</a:t>
            </a:r>
            <a:endParaRPr kumimoji="1" lang="zh-CN" altLang="en-US" sz="2400" dirty="0"/>
          </a:p>
        </p:txBody>
      </p:sp>
      <p:sp>
        <p:nvSpPr>
          <p:cNvPr id="10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0957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9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9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9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 build="p"/>
      <p:bldP spid="109573" grpId="0" autoUpdateAnimBg="0" build="p"/>
      <p:bldP spid="109575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A2F0-10C6-4110-82F9-04D9EA7D5516}" type="slidenum">
              <a:rPr lang="en-US" altLang="zh-CN"/>
            </a:fld>
            <a:endParaRPr lang="en-US" altLang="zh-CN"/>
          </a:p>
        </p:txBody>
      </p:sp>
      <p:sp>
        <p:nvSpPr>
          <p:cNvPr id="110676" name="Rectangle 84"/>
          <p:cNvSpPr>
            <a:spLocks noChangeArrowheads="1"/>
          </p:cNvSpPr>
          <p:nvPr/>
        </p:nvSpPr>
        <p:spPr bwMode="auto">
          <a:xfrm>
            <a:off x="1524695" y="46284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64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392" y="1052736"/>
            <a:ext cx="113052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#</a:t>
            </a:r>
            <a:r>
              <a:rPr lang="en-US" altLang="zh-CN" sz="2400" b="1" dirty="0"/>
              <a:t>define PI 3.14				</a:t>
            </a:r>
            <a:r>
              <a:rPr lang="en-US" altLang="zh-CN" sz="2400" b="1" dirty="0" smtClean="0"/>
              <a:t>/* </a:t>
            </a:r>
            <a:r>
              <a:rPr lang="zh-CN" altLang="en-US" sz="2400" b="1" dirty="0"/>
              <a:t>定义符号常量*</a:t>
            </a:r>
            <a:r>
              <a:rPr lang="en-US" altLang="zh-CN" sz="2400" b="1" dirty="0"/>
              <a:t>/</a:t>
            </a:r>
            <a:endParaRPr lang="en-US" altLang="zh-CN" sz="2400" b="1" dirty="0"/>
          </a:p>
          <a:p>
            <a:r>
              <a:rPr lang="en-US" altLang="zh-CN" sz="2400" b="1" dirty="0" smtClean="0"/>
              <a:t>#</a:t>
            </a:r>
            <a:r>
              <a:rPr lang="en-US" altLang="zh-CN" sz="2400" b="1" dirty="0"/>
              <a:t>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  <a:endParaRPr lang="en-US" altLang="zh-CN" sz="2400" b="1" dirty="0"/>
          </a:p>
          <a:p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main()</a:t>
            </a:r>
            <a:endParaRPr lang="en-US" altLang="zh-CN" sz="2400" b="1" dirty="0"/>
          </a:p>
          <a:p>
            <a:r>
              <a:rPr lang="en-US" altLang="zh-CN" sz="2400" b="1" dirty="0" smtClean="0"/>
              <a:t>{</a:t>
            </a:r>
            <a:endParaRPr lang="en-US" altLang="zh-CN" sz="2400" b="1" dirty="0"/>
          </a:p>
          <a:p>
            <a:r>
              <a:rPr lang="en-US" altLang="zh-CN" sz="2400" b="1" dirty="0"/>
              <a:t>	double r, area;		</a:t>
            </a:r>
            <a:r>
              <a:rPr lang="en-US" altLang="zh-CN" sz="2400" b="1" dirty="0" smtClean="0"/>
              <a:t>	/* </a:t>
            </a:r>
            <a:r>
              <a:rPr lang="zh-CN" altLang="en-US" sz="2400" b="1" dirty="0"/>
              <a:t>定义双精度变量*</a:t>
            </a:r>
            <a:r>
              <a:rPr lang="en-US" altLang="zh-CN" sz="2400" b="1" dirty="0"/>
              <a:t>/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("Input r:");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FF0000"/>
                </a:solidFill>
              </a:rPr>
              <a:t>%lf</a:t>
            </a:r>
            <a:r>
              <a:rPr lang="en-US" altLang="zh-CN" sz="2400" b="1" dirty="0"/>
              <a:t>", &amp;r);		</a:t>
            </a:r>
            <a:r>
              <a:rPr lang="en-US" altLang="zh-CN" sz="2400" b="1" dirty="0" smtClean="0"/>
              <a:t>	/* </a:t>
            </a:r>
            <a:r>
              <a:rPr lang="en-US" altLang="zh-CN" sz="2400" b="1" dirty="0"/>
              <a:t>%lf</a:t>
            </a:r>
            <a:r>
              <a:rPr lang="zh-CN" altLang="en-US" sz="2400" b="1" dirty="0"/>
              <a:t>对应双精度变量，如</a:t>
            </a:r>
            <a:r>
              <a:rPr lang="en-US" altLang="zh-CN" sz="2400" b="1" dirty="0"/>
              <a:t>%d</a:t>
            </a:r>
            <a:r>
              <a:rPr lang="zh-CN" altLang="en-US" sz="2400" b="1" dirty="0"/>
              <a:t>对应</a:t>
            </a:r>
            <a:r>
              <a:rPr lang="en-US" altLang="zh-CN" sz="2400" b="1" dirty="0" err="1" smtClean="0"/>
              <a:t>int</a:t>
            </a:r>
            <a:r>
              <a:rPr lang="zh-CN" altLang="en-US" sz="2400" b="1" dirty="0" smtClean="0"/>
              <a:t>*</a:t>
            </a:r>
            <a:r>
              <a:rPr lang="en-US" altLang="zh-CN" sz="2400" b="1" dirty="0" smtClean="0"/>
              <a:t>/</a:t>
            </a:r>
            <a:endParaRPr lang="en-US" altLang="zh-CN" sz="2400" b="1" dirty="0"/>
          </a:p>
          <a:p>
            <a:r>
              <a:rPr lang="en-US" altLang="zh-CN" sz="2400" b="1" dirty="0"/>
              <a:t>	area=PI*r*r;			</a:t>
            </a:r>
            <a:r>
              <a:rPr lang="en-US" altLang="zh-CN" sz="2400" b="1" dirty="0" smtClean="0"/>
              <a:t>	/* </a:t>
            </a:r>
            <a:r>
              <a:rPr lang="zh-CN" altLang="en-US" sz="2400" b="1" dirty="0"/>
              <a:t>引用符号常量</a:t>
            </a:r>
            <a:r>
              <a:rPr lang="en-US" altLang="zh-CN" sz="2400" b="1" dirty="0"/>
              <a:t>PI</a:t>
            </a:r>
            <a:r>
              <a:rPr lang="zh-CN" altLang="en-US" sz="2400" b="1" dirty="0"/>
              <a:t>，编译前替换为</a:t>
            </a:r>
            <a:r>
              <a:rPr lang="en-US" altLang="zh-CN" sz="2400" b="1" dirty="0"/>
              <a:t>3.14*/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("Area=%.2f\n", area</a:t>
            </a:r>
            <a:r>
              <a:rPr lang="en-US" altLang="zh-CN" sz="2400" b="1" dirty="0" smtClean="0"/>
              <a:t>);	/* </a:t>
            </a:r>
            <a:r>
              <a:rPr lang="en-US" altLang="zh-CN" sz="2400" b="1" dirty="0"/>
              <a:t>%.2f</a:t>
            </a:r>
            <a:r>
              <a:rPr lang="zh-CN" altLang="en-US" sz="2400" b="1" dirty="0"/>
              <a:t>输出实型，保留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位小数*</a:t>
            </a:r>
            <a:r>
              <a:rPr lang="en-US" altLang="zh-CN" sz="2400" b="1" dirty="0"/>
              <a:t>/</a:t>
            </a:r>
            <a:endParaRPr lang="en-US" altLang="zh-CN" sz="2400" b="1" dirty="0"/>
          </a:p>
          <a:p>
            <a:r>
              <a:rPr lang="en-US" altLang="zh-CN" sz="2400" b="1" dirty="0"/>
              <a:t>	return 0;</a:t>
            </a:r>
            <a:endParaRPr lang="en-US" altLang="zh-CN" sz="2400" b="1" dirty="0"/>
          </a:p>
          <a:p>
            <a:r>
              <a:rPr lang="en-US" altLang="zh-CN" sz="2400" b="1" dirty="0" smtClean="0"/>
              <a:t>}</a:t>
            </a:r>
            <a:endParaRPr lang="en-US" altLang="zh-CN" sz="2400" b="1" dirty="0"/>
          </a:p>
        </p:txBody>
      </p:sp>
      <p:sp>
        <p:nvSpPr>
          <p:cNvPr name="文本框 1" id="110677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2"/>
          <p:cNvSpPr txBox="1">
            <a:spLocks noChangeArrowheads="1"/>
          </p:cNvSpPr>
          <p:nvPr/>
        </p:nvSpPr>
        <p:spPr bwMode="auto">
          <a:xfrm>
            <a:off x="2027239" y="66675"/>
            <a:ext cx="813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第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2</a:t>
            </a:r>
            <a:r>
              <a:rPr kumimoji="1" lang="zh-CN" altLang="en-US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章 </a:t>
            </a:r>
            <a:r>
              <a:rPr kumimoji="1" lang="en-US" altLang="zh-CN" sz="4000" b="1" dirty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C</a:t>
            </a:r>
            <a:r>
              <a:rPr kumimoji="1" lang="zh-CN" altLang="en-US" sz="4000" b="1" dirty="0" smtClean="0">
                <a:solidFill>
                  <a:srgbClr val="CD0A20"/>
                </a:solidFill>
                <a:latin typeface="黑体" panose="02010609060101010101" pitchFamily="49" charset="-122"/>
                <a:cs typeface="思源黑体 CN Medium"/>
              </a:rPr>
              <a:t>语言基础 </a:t>
            </a:r>
            <a:endParaRPr kumimoji="1" lang="en-US" altLang="zh-CN" sz="2000" b="1" dirty="0">
              <a:solidFill>
                <a:srgbClr val="CD0A20"/>
              </a:solidFill>
              <a:latin typeface="黑体" panose="02010609060101010101" pitchFamily="49" charset="-122"/>
              <a:cs typeface="思源黑体 CN Medium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55864" y="1700214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87713" y="1701800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程序设计步骤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55864" y="2457450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87713" y="245903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16"/>
          <p:cNvSpPr/>
          <p:nvPr/>
        </p:nvSpPr>
        <p:spPr>
          <a:xfrm>
            <a:off x="2455864" y="321468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17"/>
          <p:cNvSpPr/>
          <p:nvPr/>
        </p:nvSpPr>
        <p:spPr>
          <a:xfrm>
            <a:off x="3287713" y="3214689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常量和变量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16"/>
          <p:cNvSpPr/>
          <p:nvPr/>
        </p:nvSpPr>
        <p:spPr>
          <a:xfrm>
            <a:off x="2455864" y="3970339"/>
            <a:ext cx="746125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17"/>
          <p:cNvSpPr/>
          <p:nvPr/>
        </p:nvSpPr>
        <p:spPr>
          <a:xfrm>
            <a:off x="3287713" y="3971925"/>
            <a:ext cx="4895850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16"/>
          <p:cNvSpPr/>
          <p:nvPr/>
        </p:nvSpPr>
        <p:spPr>
          <a:xfrm>
            <a:off x="2455864" y="4727575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17"/>
          <p:cNvSpPr/>
          <p:nvPr/>
        </p:nvSpPr>
        <p:spPr>
          <a:xfrm>
            <a:off x="3287713" y="4729164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运算符和表达式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6"/>
          <p:cNvSpPr/>
          <p:nvPr/>
        </p:nvSpPr>
        <p:spPr>
          <a:xfrm>
            <a:off x="2456533" y="5517232"/>
            <a:ext cx="746125" cy="64928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7"/>
          <p:cNvSpPr/>
          <p:nvPr/>
        </p:nvSpPr>
        <p:spPr>
          <a:xfrm>
            <a:off x="3288382" y="5518821"/>
            <a:ext cx="4895850" cy="649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78BD7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数值型数据间的混合运算</a:t>
            </a:r>
            <a:endParaRPr lang="zh-CN" altLang="en-US" sz="2400" b="1" kern="0" dirty="0">
              <a:solidFill>
                <a:srgbClr val="078BD7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3" id="1536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1987-CBF4-491D-84DD-33CEA9B1EF74}" type="slidenum">
              <a:rPr lang="en-US" altLang="zh-CN"/>
            </a:fld>
            <a:endParaRPr lang="en-US" altLang="zh-CN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23392" y="836712"/>
            <a:ext cx="10729192" cy="153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>
                <a:latin typeface="Arial" panose="020B0604020202020204" pitchFamily="34" charset="0"/>
              </a:rPr>
              <a:t>数据类型决定了数据对象的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存储形式</a:t>
            </a:r>
            <a:r>
              <a:rPr kumimoji="1" lang="zh-CN" altLang="en-US" sz="2400" b="1" dirty="0">
                <a:latin typeface="Arial" panose="020B0604020202020204" pitchFamily="34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取值范围</a:t>
            </a:r>
            <a:r>
              <a:rPr kumimoji="1" lang="zh-CN" altLang="en-US" sz="2400" b="1" dirty="0">
                <a:latin typeface="Arial" panose="020B0604020202020204" pitchFamily="34" charset="0"/>
              </a:rPr>
              <a:t>以及能进行的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运算</a:t>
            </a:r>
            <a:r>
              <a:rPr kumimoji="1" lang="zh-CN" altLang="en-US" sz="2400" b="1" dirty="0">
                <a:latin typeface="Arial" panose="020B0604020202020204" pitchFamily="34" charset="0"/>
              </a:rPr>
              <a:t>。在</a:t>
            </a:r>
            <a:r>
              <a:rPr kumimoji="1" lang="en-US" altLang="zh-CN" sz="2400" b="1" dirty="0">
                <a:latin typeface="Arial" panose="020B0604020202020204" pitchFamily="34" charset="0"/>
              </a:rPr>
              <a:t>C</a:t>
            </a:r>
            <a:r>
              <a:rPr kumimoji="1" lang="zh-CN" altLang="en-US" sz="2400" b="1" dirty="0">
                <a:latin typeface="Arial" panose="020B0604020202020204" pitchFamily="34" charset="0"/>
              </a:rPr>
              <a:t>语言中，数据类型一般包括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基本数据类型</a:t>
            </a:r>
            <a:r>
              <a:rPr kumimoji="1" lang="zh-CN" altLang="en-US" sz="2400" b="1" dirty="0">
                <a:latin typeface="Arial" panose="020B0604020202020204" pitchFamily="34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构造数据类型</a:t>
            </a:r>
            <a:r>
              <a:rPr kumimoji="1" lang="zh-CN" altLang="en-US" sz="2400" b="1" dirty="0">
                <a:latin typeface="Arial" panose="020B0604020202020204" pitchFamily="34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指针类型</a:t>
            </a:r>
            <a:r>
              <a:rPr kumimoji="1" lang="zh-CN" altLang="en-US" sz="2400" b="1" dirty="0">
                <a:latin typeface="Arial" panose="020B0604020202020204" pitchFamily="34" charset="0"/>
              </a:rPr>
              <a:t>和</a:t>
            </a:r>
            <a:r>
              <a:rPr kumimoji="1"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空类型</a:t>
            </a:r>
            <a:r>
              <a:rPr kumimoji="1" lang="zh-CN" altLang="en-US" sz="2400" b="1" dirty="0">
                <a:latin typeface="Arial" panose="020B0604020202020204" pitchFamily="34" charset="0"/>
              </a:rPr>
              <a:t>等四大类。 </a:t>
            </a:r>
            <a:endParaRPr kumimoji="1"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111637" name="Group 21"/>
          <p:cNvGrpSpPr/>
          <p:nvPr/>
        </p:nvGrpSpPr>
        <p:grpSpPr bwMode="auto">
          <a:xfrm>
            <a:off x="1199456" y="2060848"/>
            <a:ext cx="8640763" cy="3606591"/>
            <a:chOff x="480" y="844"/>
            <a:chExt cx="4560" cy="2310"/>
          </a:xfrm>
        </p:grpSpPr>
        <p:sp>
          <p:nvSpPr>
            <p:cNvPr id="111638" name="Rectangle 22"/>
            <p:cNvSpPr>
              <a:spLocks noChangeArrowheads="1"/>
            </p:cNvSpPr>
            <p:nvPr/>
          </p:nvSpPr>
          <p:spPr bwMode="auto">
            <a:xfrm>
              <a:off x="480" y="1993"/>
              <a:ext cx="81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 b="1">
                  <a:ea typeface="楷体_GB2312" pitchFamily="49" charset="-122"/>
                </a:rPr>
                <a:t>数据类型</a:t>
              </a:r>
              <a:endParaRPr kumimoji="1" lang="zh-CN" altLang="en-US" sz="2400" b="1">
                <a:ea typeface="楷体_GB2312" pitchFamily="49" charset="-122"/>
              </a:endParaRPr>
            </a:p>
          </p:txBody>
        </p:sp>
        <p:sp>
          <p:nvSpPr>
            <p:cNvPr id="111639" name="AutoShape 23"/>
            <p:cNvSpPr/>
            <p:nvPr/>
          </p:nvSpPr>
          <p:spPr bwMode="auto">
            <a:xfrm>
              <a:off x="2160" y="937"/>
              <a:ext cx="192" cy="822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40" name="Rectangle 24"/>
            <p:cNvSpPr>
              <a:spLocks noChangeArrowheads="1"/>
            </p:cNvSpPr>
            <p:nvPr/>
          </p:nvSpPr>
          <p:spPr bwMode="auto">
            <a:xfrm>
              <a:off x="1440" y="2569"/>
              <a:ext cx="81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 b="1">
                  <a:ea typeface="楷体_GB2312" pitchFamily="49" charset="-122"/>
                </a:rPr>
                <a:t>指针类型</a:t>
              </a:r>
              <a:endParaRPr kumimoji="1" lang="zh-CN" altLang="en-US" sz="2400" b="1">
                <a:ea typeface="楷体_GB2312" pitchFamily="49" charset="-122"/>
              </a:endParaRPr>
            </a:p>
          </p:txBody>
        </p:sp>
        <p:sp>
          <p:nvSpPr>
            <p:cNvPr id="111641" name="Rectangle 25"/>
            <p:cNvSpPr>
              <a:spLocks noChangeArrowheads="1"/>
            </p:cNvSpPr>
            <p:nvPr/>
          </p:nvSpPr>
          <p:spPr bwMode="auto">
            <a:xfrm>
              <a:off x="1440" y="2087"/>
              <a:ext cx="81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 b="1">
                  <a:ea typeface="楷体_GB2312" pitchFamily="49" charset="-122"/>
                </a:rPr>
                <a:t>构造类型</a:t>
              </a:r>
              <a:endParaRPr kumimoji="1" lang="zh-CN" altLang="en-US" sz="2400" b="1">
                <a:ea typeface="楷体_GB2312" pitchFamily="49" charset="-122"/>
              </a:endParaRPr>
            </a:p>
          </p:txBody>
        </p:sp>
        <p:sp>
          <p:nvSpPr>
            <p:cNvPr id="111642" name="Rectangle 26"/>
            <p:cNvSpPr>
              <a:spLocks noChangeArrowheads="1"/>
            </p:cNvSpPr>
            <p:nvPr/>
          </p:nvSpPr>
          <p:spPr bwMode="auto">
            <a:xfrm>
              <a:off x="1440" y="1225"/>
              <a:ext cx="816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基本类型</a:t>
              </a:r>
              <a:endParaRPr kumimoji="1" lang="zh-CN" altLang="en-US"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11643" name="Rectangle 27"/>
            <p:cNvSpPr>
              <a:spLocks noChangeArrowheads="1"/>
            </p:cNvSpPr>
            <p:nvPr/>
          </p:nvSpPr>
          <p:spPr bwMode="auto">
            <a:xfrm>
              <a:off x="1440" y="2857"/>
              <a:ext cx="115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 b="1">
                  <a:ea typeface="楷体_GB2312" pitchFamily="49" charset="-122"/>
                </a:rPr>
                <a:t>空类型  </a:t>
              </a:r>
              <a:r>
                <a:rPr kumimoji="1" lang="en-US" altLang="zh-CN" sz="2400" b="1">
                  <a:ea typeface="楷体_GB2312" pitchFamily="49" charset="-122"/>
                </a:rPr>
                <a:t>void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1644" name="AutoShape 28"/>
            <p:cNvSpPr/>
            <p:nvPr/>
          </p:nvSpPr>
          <p:spPr bwMode="auto">
            <a:xfrm>
              <a:off x="1296" y="1397"/>
              <a:ext cx="114" cy="1661"/>
            </a:xfrm>
            <a:prstGeom prst="leftBrace">
              <a:avLst>
                <a:gd name="adj1" fmla="val 7291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45" name="AutoShape 29"/>
            <p:cNvSpPr/>
            <p:nvPr/>
          </p:nvSpPr>
          <p:spPr bwMode="auto">
            <a:xfrm>
              <a:off x="2160" y="1993"/>
              <a:ext cx="192" cy="576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46" name="Rectangle 30"/>
            <p:cNvSpPr>
              <a:spLocks noChangeArrowheads="1"/>
            </p:cNvSpPr>
            <p:nvPr/>
          </p:nvSpPr>
          <p:spPr bwMode="auto">
            <a:xfrm>
              <a:off x="2304" y="844"/>
              <a:ext cx="2640" cy="1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2400" b="1" dirty="0">
                  <a:ea typeface="楷体_GB2312" pitchFamily="49" charset="-122"/>
                </a:rPr>
                <a:t>整型  </a:t>
              </a:r>
              <a:r>
                <a:rPr kumimoji="1" lang="en-US" altLang="zh-CN" sz="2400" b="1" dirty="0" err="1">
                  <a:ea typeface="楷体_GB2312" pitchFamily="49" charset="-122"/>
                </a:rPr>
                <a:t>int</a:t>
              </a:r>
              <a:endParaRPr kumimoji="1" lang="en-US" altLang="zh-CN" sz="2400" b="1" dirty="0">
                <a:ea typeface="楷体_GB2312" pitchFamily="49" charset="-122"/>
              </a:endParaRPr>
            </a:p>
            <a:p>
              <a:r>
                <a:rPr kumimoji="1" lang="zh-CN" altLang="en-US" sz="2400" b="1" dirty="0">
                  <a:ea typeface="楷体_GB2312" pitchFamily="49" charset="-122"/>
                </a:rPr>
                <a:t>（含枚举类型）</a:t>
              </a:r>
              <a:endParaRPr kumimoji="1" lang="zh-CN" altLang="en-US" sz="2400" b="1" dirty="0"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2400" b="1" dirty="0">
                  <a:ea typeface="楷体_GB2312" pitchFamily="49" charset="-122"/>
                </a:rPr>
                <a:t>实型（浮点型）</a:t>
              </a:r>
              <a:endParaRPr kumimoji="1" lang="zh-CN" altLang="en-US" sz="2400" b="1" dirty="0"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2400" b="1" dirty="0">
                  <a:ea typeface="楷体_GB2312" pitchFamily="49" charset="-122"/>
                </a:rPr>
                <a:t>字符型  </a:t>
              </a:r>
              <a:r>
                <a:rPr kumimoji="1" lang="en-US" altLang="zh-CN" sz="2400" b="1" dirty="0">
                  <a:ea typeface="楷体_GB2312" pitchFamily="49" charset="-122"/>
                </a:rPr>
                <a:t>char</a:t>
              </a:r>
              <a:endParaRPr kumimoji="1" lang="en-US" altLang="zh-CN" sz="2400" b="1" dirty="0">
                <a:ea typeface="楷体_GB2312" pitchFamily="49" charset="-122"/>
              </a:endParaRPr>
            </a:p>
          </p:txBody>
        </p:sp>
        <p:sp>
          <p:nvSpPr>
            <p:cNvPr id="111647" name="AutoShape 31"/>
            <p:cNvSpPr/>
            <p:nvPr/>
          </p:nvSpPr>
          <p:spPr bwMode="auto">
            <a:xfrm>
              <a:off x="3456" y="1174"/>
              <a:ext cx="192" cy="501"/>
            </a:xfrm>
            <a:prstGeom prst="lef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648" name="Rectangle 32"/>
            <p:cNvSpPr>
              <a:spLocks noChangeArrowheads="1"/>
            </p:cNvSpPr>
            <p:nvPr/>
          </p:nvSpPr>
          <p:spPr bwMode="auto">
            <a:xfrm>
              <a:off x="2352" y="1852"/>
              <a:ext cx="624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zh-CN" altLang="en-US" sz="2400" b="1">
                  <a:ea typeface="楷体_GB2312" pitchFamily="49" charset="-122"/>
                </a:rPr>
                <a:t>数组</a:t>
              </a:r>
              <a:endParaRPr kumimoji="1" lang="zh-CN" altLang="en-US" sz="2400" b="1">
                <a:ea typeface="楷体_GB2312" pitchFamily="49" charset="-122"/>
              </a:endParaRPr>
            </a:p>
            <a:p>
              <a:r>
                <a:rPr kumimoji="1" lang="zh-CN" altLang="en-US" sz="2400" b="1">
                  <a:ea typeface="楷体_GB2312" pitchFamily="49" charset="-122"/>
                </a:rPr>
                <a:t>结构体</a:t>
              </a:r>
              <a:endParaRPr kumimoji="1" lang="zh-CN" altLang="en-US" sz="2400" b="1">
                <a:ea typeface="楷体_GB2312" pitchFamily="49" charset="-122"/>
              </a:endParaRPr>
            </a:p>
            <a:p>
              <a:r>
                <a:rPr kumimoji="1" lang="zh-CN" altLang="en-US" sz="2400" b="1">
                  <a:ea typeface="楷体_GB2312" pitchFamily="49" charset="-122"/>
                </a:rPr>
                <a:t>共用体</a:t>
              </a:r>
              <a:endParaRPr kumimoji="1" lang="zh-CN" altLang="en-US" sz="2400" b="1">
                <a:ea typeface="楷体_GB2312" pitchFamily="49" charset="-122"/>
              </a:endParaRPr>
            </a:p>
          </p:txBody>
        </p:sp>
        <p:sp>
          <p:nvSpPr>
            <p:cNvPr id="111649" name="Rectangle 33"/>
            <p:cNvSpPr>
              <a:spLocks noChangeArrowheads="1"/>
            </p:cNvSpPr>
            <p:nvPr/>
          </p:nvSpPr>
          <p:spPr bwMode="auto">
            <a:xfrm>
              <a:off x="3648" y="989"/>
              <a:ext cx="1392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b="1">
                  <a:ea typeface="楷体_GB2312" pitchFamily="49" charset="-122"/>
                </a:rPr>
                <a:t>单精度  </a:t>
              </a:r>
              <a:r>
                <a:rPr kumimoji="1" lang="en-US" altLang="zh-CN" sz="2400" b="1">
                  <a:ea typeface="楷体_GB2312" pitchFamily="49" charset="-122"/>
                </a:rPr>
                <a:t>float </a:t>
              </a:r>
              <a:endParaRPr kumimoji="1" lang="en-US" altLang="zh-CN" sz="2400" b="1">
                <a:ea typeface="楷体_GB2312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2400" b="1">
                  <a:ea typeface="楷体_GB2312" pitchFamily="49" charset="-122"/>
                </a:rPr>
                <a:t>双精度  </a:t>
              </a:r>
              <a:r>
                <a:rPr kumimoji="1" lang="en-US" altLang="zh-CN" sz="2400" b="1">
                  <a:ea typeface="楷体_GB2312" pitchFamily="49" charset="-122"/>
                </a:rPr>
                <a:t>double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</p:grpSp>
      <p:sp>
        <p:nvSpPr>
          <p:cNvPr id="18" name="圆角矩形 18"/>
          <p:cNvSpPr/>
          <p:nvPr/>
        </p:nvSpPr>
        <p:spPr>
          <a:xfrm>
            <a:off x="1847851" y="17463"/>
            <a:ext cx="804863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9"/>
          <p:cNvSpPr/>
          <p:nvPr/>
        </p:nvSpPr>
        <p:spPr>
          <a:xfrm>
            <a:off x="2711450" y="9525"/>
            <a:ext cx="4032250" cy="6477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solidFill>
              <a:srgbClr val="31AFF8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+mn-lt"/>
              </a:rPr>
              <a:t>数据类型 </a:t>
            </a:r>
            <a:endParaRPr lang="zh-CN" altLang="en-US" sz="2400" b="1" kern="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name="文本框 1" id="11165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E6636B02012BD195C019CE06C16E30F4C33D02E32711A616D0819A1A3DEC08F98FFCE503BC41BA966B45D6F0472B73A72FC0F2BE2AA537FE6A04217657FCC2FDBF2DB6715F2B3FB871C24A61410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utoUpdateAnimBg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10783</Words>
  <Application>WPS 演示</Application>
  <PresentationFormat>宽屏</PresentationFormat>
  <Paragraphs>1239</Paragraphs>
  <Slides>52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Arial</vt:lpstr>
      <vt:lpstr>黑体</vt:lpstr>
      <vt:lpstr>Calibri</vt:lpstr>
      <vt:lpstr>方正兰亭中黑简体</vt:lpstr>
      <vt:lpstr>HYDaSongJ</vt:lpstr>
      <vt:lpstr>微软雅黑</vt:lpstr>
      <vt:lpstr>方正兰亭中黑简体</vt:lpstr>
      <vt:lpstr>FZLanTingHeiS-B-GB</vt:lpstr>
      <vt:lpstr>思源黑体 CN Medium</vt:lpstr>
      <vt:lpstr>楷体_GB2312</vt:lpstr>
      <vt:lpstr>新宋体</vt:lpstr>
      <vt:lpstr>Arial Unicode MS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原则：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中国石油大学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C语言程序设计基础</dc:title>
  <dc:creator>于广斌</dc:creator>
  <cp:lastModifiedBy>lucky</cp:lastModifiedBy>
  <cp:revision>180</cp:revision>
  <dcterms:created xsi:type="dcterms:W3CDTF">2007-07-19T09:53:00Z</dcterms:created>
  <dcterms:modified xsi:type="dcterms:W3CDTF">2022-02-10T09:49:56Z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36EDAC66EEB14FB981DA00A04CEB559C</vt:lpwstr>
  </property>
  <property fmtid="{D5CDD505-2E9C-101B-9397-08002B2CF9AE}" pid="3" name="KSOProductBuildVer">
    <vt:lpwstr>2052-11.1.0.11294</vt:lpwstr>
  </property>
  <property fmtid="{D5CDD505-2E9C-101B-9397-08002B2CF9AE}" pid="4" name="property1">
    <vt:lpwstr>E6636B02012BD195C019CE06C16E30F4C33D02E32711A616D0819A1A3DEC08F98FFCE503BC41BA966B45D6F0472B73A72FC0F2BE2AA537FE6A04217657FCC2FDBF2DB6715F2B3FB871C24A61410</vt:lpwstr>
  </property>
</Properties>
</file>