
<file path=[Content_Types].xml><?xml version="1.0" encoding="utf-8"?>
<Types xmlns="http://schemas.openxmlformats.org/package/2006/content-types">
  <Default Extension="png" ContentType="image/png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60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5" d="100"/>
          <a:sy n="85" d="100"/>
        </p:scale>
        <p:origin x="-41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835F4BBD-E947-48A5-8E59-80185805CED3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5CC01E0-4FDA-404F-BCC8-662115145743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2D5E28F-8E34-43D2-BE25-95E76496FD98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FEBBC25A-F4AD-4B59-A198-07D0E68B8709}" type="slidenum">
              <a:rPr lang="zh-CN" altLang="en-US" smtClean="0"/>
              <a:pPr/>
              <a:t>12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9224832-4BF0-488B-9E5E-0D26679757F6}" type="slidenum">
              <a:rPr lang="zh-CN" altLang="en-US" smtClean="0"/>
              <a:pPr/>
              <a:t>13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956204D5-2D2D-43B7-B5A9-3D08CA50A625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3CEACC0-2DBD-4FF7-8789-C18F1F976ECD}" type="slidenum">
              <a:rPr lang="zh-CN" altLang="en-US" smtClean="0"/>
              <a:pPr/>
              <a:t>15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18E283A-21BF-41C9-88AC-E3E619266618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B254131-622A-488C-9E2B-F56B9EAA049F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65FF1A8-BAD7-42D6-B57D-525261580AB1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752A64E-C9EA-4E25-95E2-F81BE2B18C89}" type="slidenum">
              <a:rPr lang="zh-CN" altLang="en-US" smtClean="0"/>
              <a:pPr/>
              <a:t>19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1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BA61DB59-8B2C-4E0F-90A6-11E76894F39A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1BA0D311-F459-4A86-9BF5-96031586B4BE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61A6A208-C6AC-493C-B960-CEC849CEECD3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433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D46F6599-EFA6-40A7-A81B-DC04B2F7AD6B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2CD73870-1B2A-44DA-BDAB-93D10AB27CAB}" type="slidenum">
              <a:rPr lang="zh-CN" altLang="en-US" smtClean="0"/>
              <a:pPr/>
              <a:t>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01A30AAD-9BC5-406C-9327-4BD04F8C3F96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4F11DC6A-179C-4776-B029-90727B83DD55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FEE89A2-DC37-48EE-9979-05EA6A98ADEC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E21FDA6-2937-4C96-B832-9EA41CD535E5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50749862-0587-44C6-AD51-9889B435EE3D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34566A2B-D444-410F-8D2A-BAC935319CDA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443163" y="3243263"/>
            <a:ext cx="43132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en-US" altLang="zh-CN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C</a:t>
            </a:r>
            <a:r>
              <a:rPr lang="zh-CN" altLang="en-US" sz="4000" b="1" dirty="0" smtClean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语言概述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88" y="5387216"/>
            <a:ext cx="927494" cy="1086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9521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 txBox="1">
            <a:spLocks/>
          </p:cNvSpPr>
          <p:nvPr/>
        </p:nvSpPr>
        <p:spPr bwMode="auto">
          <a:xfrm>
            <a:off x="914400" y="1600200"/>
            <a:ext cx="7708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en-US"/>
              <a:t>进入安装界面后，选择安装路径，进行安装。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sp>
        <p:nvSpPr>
          <p:cNvPr id="13315" name="标题 1"/>
          <p:cNvSpPr>
            <a:spLocks noChangeArrowheads="1"/>
          </p:cNvSpPr>
          <p:nvPr/>
        </p:nvSpPr>
        <p:spPr bwMode="auto">
          <a:xfrm>
            <a:off x="1743294" y="157436"/>
            <a:ext cx="35956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54737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1.2.2 Visual Studio2013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下载与安装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13317" name="图片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300288"/>
            <a:ext cx="3397250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04334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 txBox="1">
            <a:spLocks/>
          </p:cNvSpPr>
          <p:nvPr/>
        </p:nvSpPr>
        <p:spPr bwMode="auto">
          <a:xfrm>
            <a:off x="914400" y="1600200"/>
            <a:ext cx="77089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en-US"/>
              <a:t>安装完成后，</a:t>
            </a:r>
            <a:r>
              <a:rPr lang="zh-CN" altLang="zh-CN"/>
              <a:t>点击 “启动（</a:t>
            </a:r>
            <a:r>
              <a:rPr lang="en-US" altLang="zh-CN"/>
              <a:t>L</a:t>
            </a:r>
            <a:r>
              <a:rPr lang="zh-CN" altLang="zh-CN"/>
              <a:t>）”，启动</a:t>
            </a:r>
            <a:r>
              <a:rPr lang="en-US" altLang="zh-CN"/>
              <a:t>Visual Studio</a:t>
            </a:r>
            <a:r>
              <a:rPr lang="zh-CN" altLang="zh-CN"/>
              <a:t>开发工具</a:t>
            </a:r>
            <a:r>
              <a:rPr lang="zh-CN" altLang="en-US"/>
              <a:t>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sp>
        <p:nvSpPr>
          <p:cNvPr id="14339" name="标题 1"/>
          <p:cNvSpPr>
            <a:spLocks noChangeArrowheads="1"/>
          </p:cNvSpPr>
          <p:nvPr/>
        </p:nvSpPr>
        <p:spPr bwMode="auto">
          <a:xfrm>
            <a:off x="1743294" y="196850"/>
            <a:ext cx="35956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54737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1.2.2 Visual Studio2013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下载与安装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14341" name="图片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325688"/>
            <a:ext cx="2878137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63521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 txBox="1">
            <a:spLocks/>
          </p:cNvSpPr>
          <p:nvPr/>
        </p:nvSpPr>
        <p:spPr bwMode="auto">
          <a:xfrm>
            <a:off x="914400" y="1600200"/>
            <a:ext cx="7381875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程序启动后进入欢迎界面</a:t>
            </a:r>
            <a:r>
              <a:rPr lang="zh-CN" altLang="en-US"/>
              <a:t>，不登录，选择“以后再说”。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sp>
        <p:nvSpPr>
          <p:cNvPr id="15363" name="标题 1"/>
          <p:cNvSpPr>
            <a:spLocks noChangeArrowheads="1"/>
          </p:cNvSpPr>
          <p:nvPr/>
        </p:nvSpPr>
        <p:spPr bwMode="auto">
          <a:xfrm>
            <a:off x="1743294" y="196850"/>
            <a:ext cx="35956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54737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1.2.2 Visual Studio2013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下载与安装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15365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50" y="2192338"/>
            <a:ext cx="3198813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80557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 txBox="1">
            <a:spLocks/>
          </p:cNvSpPr>
          <p:nvPr/>
        </p:nvSpPr>
        <p:spPr bwMode="auto">
          <a:xfrm>
            <a:off x="914400" y="1600200"/>
            <a:ext cx="45720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en-US"/>
              <a:t>系统启动成功，然后进入主界面。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sp>
        <p:nvSpPr>
          <p:cNvPr id="16387" name="标题 1"/>
          <p:cNvSpPr>
            <a:spLocks noChangeArrowheads="1"/>
          </p:cNvSpPr>
          <p:nvPr/>
        </p:nvSpPr>
        <p:spPr bwMode="auto">
          <a:xfrm>
            <a:off x="1719263" y="196850"/>
            <a:ext cx="35956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54737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1.2.2 Visual Studio2013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下载与安装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16389" name="图片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325688"/>
            <a:ext cx="5300662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35863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新建项目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7412" name="内容占位符 2"/>
          <p:cNvSpPr txBox="1">
            <a:spLocks/>
          </p:cNvSpPr>
          <p:nvPr/>
        </p:nvSpPr>
        <p:spPr bwMode="auto">
          <a:xfrm>
            <a:off x="952500" y="1600200"/>
            <a:ext cx="784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启动</a:t>
            </a:r>
            <a:r>
              <a:rPr lang="en-US" altLang="zh-CN"/>
              <a:t>Visual Studio</a:t>
            </a:r>
            <a:r>
              <a:rPr lang="zh-CN" altLang="zh-CN"/>
              <a:t>开发工具，在菜单栏中选择【文件】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zh-CN"/>
              <a:t>【新建项目】</a:t>
            </a:r>
            <a:r>
              <a:rPr lang="zh-CN" altLang="en-US"/>
              <a:t>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pic>
        <p:nvPicPr>
          <p:cNvPr id="1741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2339975"/>
            <a:ext cx="5324475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975661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新建项目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436" name="内容占位符 2"/>
          <p:cNvSpPr txBox="1">
            <a:spLocks/>
          </p:cNvSpPr>
          <p:nvPr/>
        </p:nvSpPr>
        <p:spPr bwMode="auto">
          <a:xfrm>
            <a:off x="952500" y="1600200"/>
            <a:ext cx="78422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点击图中所示的【新建项目】菜单，此时会弹出新建项目窗口，在新建项目窗口中可以选择创建的项目类型，设置项目名称、位置、解决方案名称等</a:t>
            </a:r>
            <a:r>
              <a:rPr lang="zh-CN" altLang="en-US"/>
              <a:t>。</a:t>
            </a:r>
          </a:p>
        </p:txBody>
      </p:sp>
      <p:pic>
        <p:nvPicPr>
          <p:cNvPr id="1843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643188"/>
            <a:ext cx="549116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43961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新建项目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9460" name="内容占位符 2"/>
          <p:cNvSpPr txBox="1">
            <a:spLocks/>
          </p:cNvSpPr>
          <p:nvPr/>
        </p:nvSpPr>
        <p:spPr bwMode="auto">
          <a:xfrm>
            <a:off x="952500" y="1600200"/>
            <a:ext cx="7653338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在此，选择空项目，</a:t>
            </a:r>
            <a:r>
              <a:rPr lang="zh-CN" altLang="en-US"/>
              <a:t>然后设置项目名称</a:t>
            </a:r>
            <a:r>
              <a:rPr lang="zh-CN" altLang="zh-CN"/>
              <a:t>，</a:t>
            </a:r>
            <a:r>
              <a:rPr lang="zh-CN" altLang="en-US"/>
              <a:t>项目的位置</a:t>
            </a:r>
            <a:r>
              <a:rPr lang="zh-CN" altLang="zh-CN"/>
              <a:t>，</a:t>
            </a:r>
            <a:r>
              <a:rPr lang="zh-CN" altLang="en-US"/>
              <a:t>命名项目解决方案</a:t>
            </a:r>
            <a:r>
              <a:rPr lang="zh-CN" altLang="zh-CN"/>
              <a:t>。最后点击【确定】按钮，至此便完成了项目的创建</a:t>
            </a:r>
            <a:r>
              <a:rPr lang="zh-CN" altLang="en-US"/>
              <a:t>。</a:t>
            </a:r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5707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2078037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添加源文件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0484" name="内容占位符 2"/>
          <p:cNvSpPr txBox="1">
            <a:spLocks/>
          </p:cNvSpPr>
          <p:nvPr/>
        </p:nvSpPr>
        <p:spPr bwMode="auto">
          <a:xfrm>
            <a:off x="952500" y="1600200"/>
            <a:ext cx="78422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项目创建完成后，就可以在</a:t>
            </a:r>
            <a:r>
              <a:rPr lang="en-US" altLang="zh-CN"/>
              <a:t>Program01</a:t>
            </a:r>
            <a:r>
              <a:rPr lang="zh-CN" altLang="zh-CN"/>
              <a:t>项目中添加</a:t>
            </a:r>
            <a:r>
              <a:rPr lang="en-US" altLang="zh-CN"/>
              <a:t>C</a:t>
            </a:r>
            <a:r>
              <a:rPr lang="zh-CN" altLang="zh-CN"/>
              <a:t>语言源文件了。在</a:t>
            </a:r>
            <a:r>
              <a:rPr lang="en-US" altLang="zh-CN"/>
              <a:t>Program01</a:t>
            </a:r>
            <a:r>
              <a:rPr lang="zh-CN" altLang="zh-CN"/>
              <a:t>项目中的源文件夹上点击鼠标右键，在弹出的菜单中依次选择【添加】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zh-CN"/>
              <a:t>【新建项】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20485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2905125"/>
            <a:ext cx="527685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2163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编写代码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1508" name="内容占位符 2"/>
          <p:cNvSpPr txBox="1">
            <a:spLocks/>
          </p:cNvSpPr>
          <p:nvPr/>
        </p:nvSpPr>
        <p:spPr bwMode="auto">
          <a:xfrm>
            <a:off x="952500" y="1600200"/>
            <a:ext cx="76263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点击图中的【添加】按钮，</a:t>
            </a:r>
            <a:r>
              <a:rPr lang="en-US" altLang="zh-CN"/>
              <a:t>HelloWorld.c</a:t>
            </a:r>
            <a:r>
              <a:rPr lang="zh-CN" altLang="zh-CN"/>
              <a:t>源文件便创建成功，此时，在解决方案资源管理器的源文件夹中便可以看到</a:t>
            </a:r>
            <a:r>
              <a:rPr lang="en-US" altLang="zh-CN"/>
              <a:t>HelloWorld.c</a:t>
            </a:r>
            <a:r>
              <a:rPr lang="zh-CN" altLang="zh-CN"/>
              <a:t>文件</a:t>
            </a:r>
            <a:r>
              <a:rPr lang="zh-CN" altLang="en-US"/>
              <a:t>。</a:t>
            </a:r>
            <a:endParaRPr lang="zh-CN" altLang="zh-CN"/>
          </a:p>
        </p:txBody>
      </p:sp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38798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编写代码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2532" name="内容占位符 2"/>
          <p:cNvSpPr txBox="1">
            <a:spLocks/>
          </p:cNvSpPr>
          <p:nvPr/>
        </p:nvSpPr>
        <p:spPr bwMode="auto">
          <a:xfrm>
            <a:off x="952500" y="1600200"/>
            <a:ext cx="7626350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点击图中的【添加】按钮，</a:t>
            </a:r>
            <a:r>
              <a:rPr lang="en-US" altLang="zh-CN"/>
              <a:t>HelloWorld.c</a:t>
            </a:r>
            <a:r>
              <a:rPr lang="zh-CN" altLang="zh-CN"/>
              <a:t>源文件便创建成功，此时，在解决方案资源管理器的源文件夹中便可以看到</a:t>
            </a:r>
            <a:r>
              <a:rPr lang="en-US" altLang="zh-CN"/>
              <a:t>HelloWorld.c</a:t>
            </a:r>
            <a:r>
              <a:rPr lang="zh-CN" altLang="zh-CN"/>
              <a:t>文件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2253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2643188"/>
            <a:ext cx="521335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0258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1734207" y="16619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预习检查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481013" y="1801813"/>
            <a:ext cx="7975600" cy="190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en-US" altLang="zh-CN" sz="2400"/>
              <a:t>C</a:t>
            </a:r>
            <a:r>
              <a:rPr lang="zh-CN" altLang="en-US" sz="2400"/>
              <a:t>语言的特点</a:t>
            </a:r>
            <a:endParaRPr lang="en-US" altLang="zh-CN" sz="240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/>
              <a:t>编写一个</a:t>
            </a:r>
            <a:r>
              <a:rPr lang="en-US" altLang="zh-CN" sz="2400"/>
              <a:t>HelloWorld</a:t>
            </a:r>
            <a:r>
              <a:rPr lang="zh-CN" altLang="en-US" sz="2400"/>
              <a:t>程序</a:t>
            </a:r>
            <a:endParaRPr lang="en-US" altLang="zh-CN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87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编写代码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23556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2043113"/>
            <a:ext cx="5373687" cy="355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36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 txBox="1">
            <a:spLocks/>
          </p:cNvSpPr>
          <p:nvPr/>
        </p:nvSpPr>
        <p:spPr bwMode="auto">
          <a:xfrm>
            <a:off x="914400" y="1562100"/>
            <a:ext cx="7696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/>
              <a:t>在图的编辑区中编写</a:t>
            </a:r>
            <a:r>
              <a:rPr lang="en-US" altLang="zh-CN" dirty="0" err="1"/>
              <a:t>HelloWorld.c</a:t>
            </a:r>
            <a:r>
              <a:rPr lang="zh-CN" altLang="zh-CN" dirty="0"/>
              <a:t>程序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en-US" altLang="zh-CN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en-US" altLang="zh-CN" sz="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编写代码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444625" y="2581275"/>
            <a:ext cx="4900613" cy="27178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#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("Hello, world\n");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	return 0;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标注 3"/>
          <p:cNvSpPr>
            <a:spLocks noChangeArrowheads="1"/>
          </p:cNvSpPr>
          <p:nvPr/>
        </p:nvSpPr>
        <p:spPr bwMode="auto">
          <a:xfrm>
            <a:off x="6469063" y="1457325"/>
            <a:ext cx="2435225" cy="3046413"/>
          </a:xfrm>
          <a:prstGeom prst="wedgeRectCallout">
            <a:avLst>
              <a:gd name="adj1" fmla="val -166986"/>
              <a:gd name="adj2" fmla="val -4347"/>
            </a:avLst>
          </a:prstGeom>
          <a:noFill/>
          <a:ln w="9525">
            <a:solidFill>
              <a:srgbClr val="21A5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600"/>
              <a:t>此</a:t>
            </a:r>
            <a:r>
              <a:rPr lang="zh-CN" altLang="zh-CN" sz="1600"/>
              <a:t>行</a:t>
            </a:r>
            <a:r>
              <a:rPr lang="zh-CN" altLang="en-US" sz="1600"/>
              <a:t>代码</a:t>
            </a:r>
            <a:r>
              <a:rPr lang="zh-CN" altLang="zh-CN" sz="1600"/>
              <a:t>的作用是进行相关的预处理操作。其中字符“</a:t>
            </a:r>
            <a:r>
              <a:rPr lang="en-US" altLang="zh-CN" sz="1600"/>
              <a:t>#</a:t>
            </a:r>
            <a:r>
              <a:rPr lang="zh-CN" altLang="zh-CN" sz="1600"/>
              <a:t>”是预处理标志，用来对文本进行预处理操作，“</a:t>
            </a:r>
            <a:r>
              <a:rPr lang="en-US" altLang="zh-CN" sz="1600"/>
              <a:t>include</a:t>
            </a:r>
            <a:r>
              <a:rPr lang="zh-CN" altLang="zh-CN" sz="1600"/>
              <a:t>”是预处理指令，它后面跟着一对尖括号，表示头文件在尖括号内读入。“</a:t>
            </a:r>
            <a:r>
              <a:rPr lang="en-US" altLang="zh-CN" sz="1600"/>
              <a:t>stdio.h</a:t>
            </a:r>
            <a:r>
              <a:rPr lang="zh-CN" altLang="zh-CN" sz="1600"/>
              <a:t>”是标准输入输出头文件，由于在代码</a:t>
            </a:r>
            <a:r>
              <a:rPr lang="en-US" altLang="zh-CN" sz="1600"/>
              <a:t>4</a:t>
            </a:r>
            <a:r>
              <a:rPr lang="zh-CN" altLang="zh-CN" sz="1600"/>
              <a:t>行用到了</a:t>
            </a:r>
            <a:r>
              <a:rPr lang="en-US" altLang="zh-CN" sz="1600"/>
              <a:t>printf()</a:t>
            </a:r>
            <a:r>
              <a:rPr lang="zh-CN" altLang="zh-CN" sz="1600"/>
              <a:t>输出函数，所以需加此头文件。</a:t>
            </a:r>
            <a:endParaRPr lang="zh-CN" altLang="en-US" sz="1600"/>
          </a:p>
        </p:txBody>
      </p:sp>
      <p:sp>
        <p:nvSpPr>
          <p:cNvPr id="25" name="矩形标注 24"/>
          <p:cNvSpPr>
            <a:spLocks noChangeArrowheads="1"/>
          </p:cNvSpPr>
          <p:nvPr/>
        </p:nvSpPr>
        <p:spPr bwMode="auto">
          <a:xfrm>
            <a:off x="6469063" y="1457325"/>
            <a:ext cx="2435225" cy="3784600"/>
          </a:xfrm>
          <a:prstGeom prst="wedgeRectCallout">
            <a:avLst>
              <a:gd name="adj1" fmla="val -199380"/>
              <a:gd name="adj2" fmla="val -2153"/>
            </a:avLst>
          </a:prstGeom>
          <a:noFill/>
          <a:ln w="9525">
            <a:solidFill>
              <a:srgbClr val="21A5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600"/>
              <a:t>此行</a:t>
            </a:r>
            <a:r>
              <a:rPr lang="zh-CN" altLang="zh-CN" sz="1600"/>
              <a:t>代码声明了一个</a:t>
            </a:r>
            <a:r>
              <a:rPr lang="en-US" altLang="zh-CN" sz="1600"/>
              <a:t>main()</a:t>
            </a:r>
            <a:r>
              <a:rPr lang="zh-CN" altLang="zh-CN" sz="1600"/>
              <a:t>函数，该函数是程序的入口，每一个</a:t>
            </a:r>
            <a:r>
              <a:rPr lang="en-US" altLang="zh-CN" sz="1600"/>
              <a:t>C</a:t>
            </a:r>
            <a:r>
              <a:rPr lang="zh-CN" altLang="zh-CN" sz="1600"/>
              <a:t>程序必须有且仅有一个</a:t>
            </a:r>
            <a:r>
              <a:rPr lang="en-US" altLang="zh-CN" sz="1600"/>
              <a:t>main()</a:t>
            </a:r>
            <a:r>
              <a:rPr lang="zh-CN" altLang="zh-CN" sz="1600"/>
              <a:t>函数，程序总是从</a:t>
            </a:r>
            <a:r>
              <a:rPr lang="en-US" altLang="zh-CN" sz="1600"/>
              <a:t>main()</a:t>
            </a:r>
            <a:r>
              <a:rPr lang="zh-CN" altLang="zh-CN" sz="1600"/>
              <a:t>函数开始执行。</a:t>
            </a:r>
            <a:r>
              <a:rPr lang="en-US" altLang="zh-CN" sz="1600"/>
              <a:t>main()</a:t>
            </a:r>
            <a:r>
              <a:rPr lang="zh-CN" altLang="zh-CN" sz="1600"/>
              <a:t>函数前面的“</a:t>
            </a:r>
            <a:r>
              <a:rPr lang="en-US" altLang="zh-CN" sz="1600"/>
              <a:t>int</a:t>
            </a:r>
            <a:r>
              <a:rPr lang="zh-CN" altLang="zh-CN" sz="1600"/>
              <a:t>”表示该函数的返回值类型是整型。代码</a:t>
            </a:r>
            <a:r>
              <a:rPr lang="en-US" altLang="zh-CN" sz="1600"/>
              <a:t>3~6</a:t>
            </a:r>
            <a:r>
              <a:rPr lang="zh-CN" altLang="zh-CN" sz="1600"/>
              <a:t>行“</a:t>
            </a:r>
            <a:r>
              <a:rPr lang="en-US" altLang="zh-CN" sz="1600"/>
              <a:t>{}</a:t>
            </a:r>
            <a:r>
              <a:rPr lang="zh-CN" altLang="zh-CN" sz="1600"/>
              <a:t>”中的内容是函数体，程序的相关操作都要写在函数体中。</a:t>
            </a:r>
          </a:p>
          <a:p>
            <a:r>
              <a:rPr lang="zh-CN" altLang="zh-CN" sz="1600"/>
              <a:t>代码</a:t>
            </a:r>
            <a:r>
              <a:rPr lang="en-US" altLang="zh-CN" sz="1600"/>
              <a:t>4</a:t>
            </a:r>
            <a:r>
              <a:rPr lang="zh-CN" altLang="zh-CN" sz="1600"/>
              <a:t>行调用了一个用于格式化输出的函数</a:t>
            </a:r>
            <a:r>
              <a:rPr lang="en-US" altLang="zh-CN" sz="1600"/>
              <a:t>printf()</a:t>
            </a:r>
            <a:r>
              <a:rPr lang="zh-CN" altLang="zh-CN" sz="1600"/>
              <a:t>，该函数用于输出一行信息，可以简单。</a:t>
            </a:r>
            <a:endParaRPr lang="zh-CN" altLang="en-US" sz="1600"/>
          </a:p>
        </p:txBody>
      </p:sp>
      <p:sp>
        <p:nvSpPr>
          <p:cNvPr id="26" name="矩形标注 25"/>
          <p:cNvSpPr>
            <a:spLocks noChangeArrowheads="1"/>
          </p:cNvSpPr>
          <p:nvPr/>
        </p:nvSpPr>
        <p:spPr bwMode="auto">
          <a:xfrm>
            <a:off x="6469063" y="2200275"/>
            <a:ext cx="2435225" cy="2800350"/>
          </a:xfrm>
          <a:prstGeom prst="wedgeRectCallout">
            <a:avLst>
              <a:gd name="adj1" fmla="val -139287"/>
              <a:gd name="adj2" fmla="val 16213"/>
            </a:avLst>
          </a:prstGeom>
          <a:noFill/>
          <a:ln w="9525">
            <a:solidFill>
              <a:srgbClr val="21A5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600"/>
              <a:t>此行</a:t>
            </a:r>
            <a:r>
              <a:rPr lang="zh-CN" altLang="zh-CN" sz="1600"/>
              <a:t>代码调用了一个用于格式化输出的函数</a:t>
            </a:r>
            <a:r>
              <a:rPr lang="en-US" altLang="zh-CN" sz="1600"/>
              <a:t>printf()</a:t>
            </a:r>
            <a:r>
              <a:rPr lang="zh-CN" altLang="zh-CN" sz="1600"/>
              <a:t>，该函数用于输出一行信息，可以简单理解为向控制台输出文字或符号等。</a:t>
            </a:r>
            <a:r>
              <a:rPr lang="en-US" altLang="zh-CN" sz="1600"/>
              <a:t>printf()</a:t>
            </a:r>
            <a:r>
              <a:rPr lang="zh-CN" altLang="zh-CN" sz="1600"/>
              <a:t>函数括号中的内容称为函数的参数，括号内可以看到输出的字符串“</a:t>
            </a:r>
            <a:r>
              <a:rPr lang="en-US" altLang="zh-CN" sz="1600"/>
              <a:t>Hello, world\n</a:t>
            </a:r>
            <a:r>
              <a:rPr lang="zh-CN" altLang="zh-CN" sz="1600"/>
              <a:t>”，其中“</a:t>
            </a:r>
            <a:r>
              <a:rPr lang="en-US" altLang="zh-CN" sz="1600"/>
              <a:t>\n</a:t>
            </a:r>
            <a:r>
              <a:rPr lang="zh-CN" altLang="zh-CN" sz="1600"/>
              <a:t>”表示换行操作，它不会输出到控制台</a:t>
            </a:r>
            <a:endParaRPr lang="zh-CN" altLang="en-US" sz="1600"/>
          </a:p>
        </p:txBody>
      </p:sp>
      <p:sp>
        <p:nvSpPr>
          <p:cNvPr id="27" name="矩形标注 26"/>
          <p:cNvSpPr>
            <a:spLocks noChangeArrowheads="1"/>
          </p:cNvSpPr>
          <p:nvPr/>
        </p:nvSpPr>
        <p:spPr bwMode="auto">
          <a:xfrm>
            <a:off x="6484938" y="2816225"/>
            <a:ext cx="2433637" cy="1568450"/>
          </a:xfrm>
          <a:prstGeom prst="wedgeRectCallout">
            <a:avLst>
              <a:gd name="adj1" fmla="val -193745"/>
              <a:gd name="adj2" fmla="val 54648"/>
            </a:avLst>
          </a:prstGeom>
          <a:noFill/>
          <a:ln w="9525">
            <a:solidFill>
              <a:srgbClr val="21A5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1600"/>
              <a:t>此行</a:t>
            </a:r>
            <a:r>
              <a:rPr lang="zh-CN" altLang="zh-CN" sz="1600"/>
              <a:t>代码中</a:t>
            </a:r>
            <a:r>
              <a:rPr lang="en-US" altLang="zh-CN" sz="1600"/>
              <a:t>return</a:t>
            </a:r>
            <a:r>
              <a:rPr lang="zh-CN" altLang="zh-CN" sz="1600"/>
              <a:t>语句的作用是将函数的执行结果返回，后面紧跟着函数的返回值，返回值一般用</a:t>
            </a:r>
            <a:r>
              <a:rPr lang="en-US" altLang="zh-CN" sz="1600"/>
              <a:t>0</a:t>
            </a:r>
            <a:r>
              <a:rPr lang="zh-CN" altLang="zh-CN" sz="1600"/>
              <a:t>或</a:t>
            </a:r>
            <a:r>
              <a:rPr lang="en-US" altLang="zh-CN" sz="1600"/>
              <a:t>-1</a:t>
            </a:r>
            <a:r>
              <a:rPr lang="zh-CN" altLang="zh-CN" sz="1600"/>
              <a:t>表示，</a:t>
            </a:r>
            <a:r>
              <a:rPr lang="en-US" altLang="zh-CN" sz="1600"/>
              <a:t>0</a:t>
            </a:r>
            <a:r>
              <a:rPr lang="zh-CN" altLang="zh-CN" sz="1600"/>
              <a:t>表示正常，</a:t>
            </a:r>
            <a:r>
              <a:rPr lang="en-US" altLang="zh-CN" sz="1600"/>
              <a:t>-1</a:t>
            </a:r>
            <a:r>
              <a:rPr lang="zh-CN" altLang="zh-CN" sz="1600"/>
              <a:t>表示异常</a:t>
            </a:r>
            <a:endParaRPr lang="zh-CN" altLang="en-US" sz="1600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619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962025"/>
            <a:ext cx="17684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程序运行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5604" name="内容占位符 2"/>
          <p:cNvSpPr txBox="1">
            <a:spLocks/>
          </p:cNvSpPr>
          <p:nvPr/>
        </p:nvSpPr>
        <p:spPr bwMode="auto">
          <a:xfrm>
            <a:off x="952500" y="1600200"/>
            <a:ext cx="76263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en-US" altLang="zh-CN"/>
              <a:t>HelloWorld</a:t>
            </a:r>
            <a:r>
              <a:rPr lang="zh-CN" altLang="zh-CN"/>
              <a:t>程序编写完成并保存后，就可以对</a:t>
            </a:r>
            <a:r>
              <a:rPr lang="en-US" altLang="zh-CN"/>
              <a:t>HelloWorld</a:t>
            </a:r>
            <a:r>
              <a:rPr lang="zh-CN" altLang="zh-CN"/>
              <a:t>程序进行编译和运行操作了。选择【调试】</a:t>
            </a:r>
            <a:r>
              <a:rPr lang="en-US" altLang="zh-CN">
                <a:sym typeface="Wingdings" pitchFamily="2" charset="2"/>
              </a:rPr>
              <a:t></a:t>
            </a:r>
            <a:r>
              <a:rPr lang="zh-CN" altLang="zh-CN"/>
              <a:t>【开始执行（不调试）】选项，或者直接使用快捷键</a:t>
            </a:r>
            <a:r>
              <a:rPr lang="en-US" altLang="zh-CN"/>
              <a:t>Ctrl+F5</a:t>
            </a:r>
            <a:r>
              <a:rPr lang="zh-CN" altLang="zh-CN"/>
              <a:t>来运行程序</a:t>
            </a:r>
            <a:r>
              <a:rPr lang="zh-CN" altLang="en-US"/>
              <a:t>。</a:t>
            </a:r>
            <a:endParaRPr lang="zh-CN" altLang="zh-CN"/>
          </a:p>
        </p:txBody>
      </p:sp>
      <p:pic>
        <p:nvPicPr>
          <p:cNvPr id="56322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2979738"/>
            <a:ext cx="50784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552825"/>
            <a:ext cx="61817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703387" y="186230"/>
            <a:ext cx="70913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第一个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C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程序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9417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5"/>
          <p:cNvSpPr>
            <a:spLocks noChangeArrowheads="1"/>
          </p:cNvSpPr>
          <p:nvPr/>
        </p:nvSpPr>
        <p:spPr bwMode="auto">
          <a:xfrm>
            <a:off x="885825" y="1468438"/>
            <a:ext cx="7308850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VS</a:t>
            </a:r>
            <a:r>
              <a:rPr lang="zh-CN" altLang="zh-CN">
                <a:latin typeface="楷体" pitchFamily="49" charset="-122"/>
                <a:ea typeface="楷体" pitchFamily="49" charset="-122"/>
              </a:rPr>
              <a:t>中直接点击运行按钮或使用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F5</a:t>
            </a:r>
            <a:r>
              <a:rPr lang="zh-CN" altLang="zh-CN">
                <a:latin typeface="楷体" pitchFamily="49" charset="-122"/>
                <a:ea typeface="楷体" pitchFamily="49" charset="-122"/>
              </a:rPr>
              <a:t>键，是在调试状态下运行程序，运行结束后窗口会消失。</a:t>
            </a:r>
            <a:endParaRPr lang="en-US" altLang="zh-CN">
              <a:latin typeface="楷体" pitchFamily="49" charset="-122"/>
              <a:ea typeface="楷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latin typeface="楷体" pitchFamily="49" charset="-122"/>
                <a:ea typeface="楷体" pitchFamily="49" charset="-122"/>
              </a:rPr>
              <a:t>此时我们若想看到程序的运行结果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，有三种方法：</a:t>
            </a:r>
            <a:endParaRPr lang="zh-CN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6627" name="标题 1"/>
          <p:cNvSpPr>
            <a:spLocks noChangeArrowheads="1"/>
          </p:cNvSpPr>
          <p:nvPr/>
        </p:nvSpPr>
        <p:spPr bwMode="auto">
          <a:xfrm>
            <a:off x="1781175" y="136525"/>
            <a:ext cx="30607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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脚下留心</a:t>
            </a:r>
            <a:endParaRPr lang="zh-CN" altLang="en-US" sz="3600" b="1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828800" y="3000375"/>
            <a:ext cx="1595438" cy="3063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Ctrl+F5</a:t>
            </a:r>
            <a:endParaRPr lang="zh-CN" altLang="en-US" sz="1400" b="1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2" name="折角形 21"/>
          <p:cNvSpPr/>
          <p:nvPr/>
        </p:nvSpPr>
        <p:spPr>
          <a:xfrm>
            <a:off x="1839913" y="3457575"/>
            <a:ext cx="1584325" cy="2714625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这个快捷键组合在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vs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中的意义是运行程序但不调试，可以让运行界面暂停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23" name="折角形 22"/>
          <p:cNvSpPr/>
          <p:nvPr/>
        </p:nvSpPr>
        <p:spPr>
          <a:xfrm>
            <a:off x="3600450" y="3457575"/>
            <a:ext cx="1593850" cy="271462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getchar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函数调用，表示获取一个字符，在输入字符之前程序将会停在运行界面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5337175" y="3457575"/>
            <a:ext cx="2032000" cy="2714625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在程序的头部添加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#include &lt;</a:t>
            </a:r>
            <a:r>
              <a:rPr lang="en-US" altLang="zh-CN" sz="1400" dirty="0" err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stdlib.h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main()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函数尾部加上“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system(“pause” );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”语句执行</a:t>
            </a:r>
            <a:r>
              <a:rPr lang="en-US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system()</a:t>
            </a:r>
            <a:r>
              <a:rPr lang="zh-CN" altLang="zh-CN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函数调用，该函数也起到使程序运行到这句话时暂停的作用</a:t>
            </a:r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600450" y="2984500"/>
            <a:ext cx="1593850" cy="3063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getchar()</a:t>
            </a:r>
            <a:r>
              <a:rPr lang="zh-CN" altLang="en-US" sz="14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函数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43525" y="2984500"/>
            <a:ext cx="2025650" cy="306388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4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</a:rPr>
              <a:t>system(“pause)</a:t>
            </a:r>
            <a:endParaRPr lang="zh-CN" altLang="en-US" sz="1400" b="1">
              <a:solidFill>
                <a:schemeClr val="bg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9797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2668588"/>
            <a:ext cx="244792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可选过程 4"/>
          <p:cNvSpPr/>
          <p:nvPr/>
        </p:nvSpPr>
        <p:spPr>
          <a:xfrm>
            <a:off x="2608263" y="1833563"/>
            <a:ext cx="5507037" cy="2860675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本章首先讲解了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语言历史与特点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，然后讲解了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语言开发的主流工具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以及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系统平台中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Visual </a:t>
            </a:r>
            <a:r>
              <a:rPr lang="en-US" altLang="zh-CN"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Studio2013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的安装，并演示了如何编写一个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。通过本章的学习，初学者能够对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语言有一个概念上的认识。对于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语言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程序的编写可以通过后面章节的学习逐渐掌握。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2" name="标题 1"/>
          <p:cNvSpPr>
            <a:spLocks noChangeArrowheads="1"/>
          </p:cNvSpPr>
          <p:nvPr/>
        </p:nvSpPr>
        <p:spPr bwMode="auto">
          <a:xfrm>
            <a:off x="1732783" y="157436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本章小结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62089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ChangeArrowheads="1"/>
          </p:cNvSpPr>
          <p:nvPr/>
        </p:nvSpPr>
        <p:spPr bwMode="auto">
          <a:xfrm>
            <a:off x="1735862" y="176705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76" name="组合 23"/>
          <p:cNvGrpSpPr>
            <a:grpSpLocks/>
          </p:cNvGrpSpPr>
          <p:nvPr/>
        </p:nvGrpSpPr>
        <p:grpSpPr bwMode="auto">
          <a:xfrm flipH="1" flipV="1">
            <a:off x="298450" y="2525713"/>
            <a:ext cx="2547938" cy="1139825"/>
            <a:chOff x="5477187" y="4225925"/>
            <a:chExt cx="3194826" cy="1209015"/>
          </a:xfrm>
        </p:grpSpPr>
        <p:grpSp>
          <p:nvGrpSpPr>
            <p:cNvPr id="77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82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8" name="组合 41"/>
            <p:cNvGrpSpPr>
              <a:grpSpLocks/>
            </p:cNvGrpSpPr>
            <p:nvPr/>
          </p:nvGrpSpPr>
          <p:grpSpPr bwMode="auto">
            <a:xfrm flipH="1">
              <a:off x="8068509" y="4880949"/>
              <a:ext cx="603504" cy="553991"/>
              <a:chOff x="1256847" y="3607535"/>
              <a:chExt cx="605213" cy="553298"/>
            </a:xfrm>
          </p:grpSpPr>
          <p:sp>
            <p:nvSpPr>
              <p:cNvPr id="80" name="椭圆 79"/>
              <p:cNvSpPr/>
              <p:nvPr/>
            </p:nvSpPr>
            <p:spPr bwMode="auto">
              <a:xfrm>
                <a:off x="1256847" y="3647897"/>
                <a:ext cx="604843" cy="474256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10800000">
                <a:off x="1328709" y="3607535"/>
                <a:ext cx="335358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矩形 51"/>
            <p:cNvSpPr>
              <a:spLocks noChangeArrowheads="1"/>
            </p:cNvSpPr>
            <p:nvPr/>
          </p:nvSpPr>
          <p:spPr bwMode="auto">
            <a:xfrm rot="10800000">
              <a:off x="5477187" y="4339296"/>
              <a:ext cx="2553112" cy="486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Calibri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语言历史与特点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  <p:grpSp>
        <p:nvGrpSpPr>
          <p:cNvPr id="84" name="组合 3"/>
          <p:cNvGrpSpPr>
            <a:grpSpLocks/>
          </p:cNvGrpSpPr>
          <p:nvPr/>
        </p:nvGrpSpPr>
        <p:grpSpPr bwMode="auto">
          <a:xfrm>
            <a:off x="1557338" y="1658938"/>
            <a:ext cx="5245100" cy="4035425"/>
            <a:chOff x="1398335" y="1722030"/>
            <a:chExt cx="5245100" cy="4035236"/>
          </a:xfrm>
        </p:grpSpPr>
        <p:graphicFrame>
          <p:nvGraphicFramePr>
            <p:cNvPr id="85" name="图表 2"/>
            <p:cNvGraphicFramePr>
              <a:graphicFrameLocks/>
            </p:cNvGraphicFramePr>
            <p:nvPr/>
          </p:nvGraphicFramePr>
          <p:xfrm>
            <a:off x="1398335" y="1722030"/>
            <a:ext cx="5245100" cy="4035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r:id="rId5" imgW="5249111" imgH="4035902" progId="Excel.Chart.8">
                    <p:embed/>
                  </p:oleObj>
                </mc:Choice>
                <mc:Fallback>
                  <p:oleObj r:id="rId5" imgW="5249111" imgH="4035902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245100" cy="4035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 bwMode="auto">
            <a:xfrm rot="2719682">
              <a:off x="4600346" y="2872904"/>
              <a:ext cx="1042939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87" name="TextBox 86"/>
            <p:cNvSpPr txBox="1"/>
            <p:nvPr/>
          </p:nvSpPr>
          <p:spPr bwMode="auto">
            <a:xfrm rot="6997465" flipV="1">
              <a:off x="2748528" y="267527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88" name="TextBox 87"/>
            <p:cNvSpPr txBox="1"/>
            <p:nvPr/>
          </p:nvSpPr>
          <p:spPr bwMode="auto">
            <a:xfrm rot="10800000" flipH="1" flipV="1">
              <a:off x="3884360" y="4382555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89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90" name="弧形 89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1" name="弧形 90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2" name="弧形 91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93" name="组合 1"/>
          <p:cNvGrpSpPr>
            <a:grpSpLocks/>
          </p:cNvGrpSpPr>
          <p:nvPr/>
        </p:nvGrpSpPr>
        <p:grpSpPr bwMode="auto">
          <a:xfrm>
            <a:off x="4309994" y="5056188"/>
            <a:ext cx="2754382" cy="974725"/>
            <a:chOff x="4241844" y="5106718"/>
            <a:chExt cx="2444956" cy="975166"/>
          </a:xfrm>
        </p:grpSpPr>
        <p:grpSp>
          <p:nvGrpSpPr>
            <p:cNvPr id="94" name="组合 38"/>
            <p:cNvGrpSpPr>
              <a:grpSpLocks/>
            </p:cNvGrpSpPr>
            <p:nvPr/>
          </p:nvGrpSpPr>
          <p:grpSpPr bwMode="auto">
            <a:xfrm rot="5400000" flipV="1">
              <a:off x="4976739" y="4371823"/>
              <a:ext cx="975166" cy="2444956"/>
              <a:chOff x="6453786" y="4116782"/>
              <a:chExt cx="1384080" cy="1119918"/>
            </a:xfrm>
          </p:grpSpPr>
          <p:grpSp>
            <p:nvGrpSpPr>
              <p:cNvPr id="96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2"/>
                <a:ext cx="1070796" cy="916901"/>
                <a:chOff x="1766924" y="2196994"/>
                <a:chExt cx="1070903" cy="916544"/>
              </a:xfrm>
            </p:grpSpPr>
            <p:cxnSp>
              <p:nvCxnSpPr>
                <p:cNvPr id="100" name="直接连接符 39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392095" y="2596067"/>
                  <a:ext cx="798146" cy="0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chemeClr val="accent1">
                      <a:lumMod val="75000"/>
                    </a:schemeClr>
                  </a:solidFill>
                  <a:round/>
                  <a:headEnd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97" name="组合 41"/>
              <p:cNvGrpSpPr>
                <a:grpSpLocks/>
              </p:cNvGrpSpPr>
              <p:nvPr/>
            </p:nvGrpSpPr>
            <p:grpSpPr bwMode="auto">
              <a:xfrm flipH="1">
                <a:off x="7096233" y="5035987"/>
                <a:ext cx="741633" cy="200713"/>
                <a:chOff x="2093354" y="3762366"/>
                <a:chExt cx="743734" cy="200461"/>
              </a:xfrm>
            </p:grpSpPr>
            <p:sp>
              <p:nvSpPr>
                <p:cNvPr id="98" name="椭圆 97"/>
                <p:cNvSpPr/>
                <p:nvPr/>
              </p:nvSpPr>
              <p:spPr bwMode="auto">
                <a:xfrm rot="5400000">
                  <a:off x="2345763" y="3541579"/>
                  <a:ext cx="200489" cy="642007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Arial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 rot="5400000">
                  <a:off x="2381417" y="3501352"/>
                  <a:ext cx="167611" cy="743734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95" name="矩形 4"/>
            <p:cNvSpPr>
              <a:spLocks noChangeArrowheads="1"/>
            </p:cNvSpPr>
            <p:nvPr/>
          </p:nvSpPr>
          <p:spPr bwMode="auto">
            <a:xfrm>
              <a:off x="4420117" y="5276840"/>
              <a:ext cx="1941150" cy="49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r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en-US" altLang="zh-CN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C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宋体" charset="-122"/>
                </a:rPr>
                <a:t>语言开发环境搭建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endParaRPr>
            </a:p>
          </p:txBody>
        </p:sp>
      </p:grpSp>
      <p:grpSp>
        <p:nvGrpSpPr>
          <p:cNvPr id="102" name="组合 6"/>
          <p:cNvGrpSpPr>
            <a:grpSpLocks/>
          </p:cNvGrpSpPr>
          <p:nvPr/>
        </p:nvGrpSpPr>
        <p:grpSpPr bwMode="auto">
          <a:xfrm>
            <a:off x="5805488" y="2406650"/>
            <a:ext cx="3322637" cy="1127125"/>
            <a:chOff x="5856655" y="1605962"/>
            <a:chExt cx="3326366" cy="1127550"/>
          </a:xfrm>
        </p:grpSpPr>
        <p:sp>
          <p:nvSpPr>
            <p:cNvPr id="103" name="矩形 5"/>
            <p:cNvSpPr>
              <a:spLocks noChangeArrowheads="1"/>
            </p:cNvSpPr>
            <p:nvPr/>
          </p:nvSpPr>
          <p:spPr bwMode="auto">
            <a:xfrm flipH="1">
              <a:off x="5856655" y="2121858"/>
              <a:ext cx="3326366" cy="459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 typeface="Arial" charset="0"/>
                <a:buNone/>
              </a:pPr>
              <a:r>
                <a:rPr lang="en-US" altLang="zh-CN" b="1" dirty="0" err="1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HelloWord</a:t>
              </a: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程序的编写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104" name="组合 16"/>
            <p:cNvGrpSpPr>
              <a:grpSpLocks/>
            </p:cNvGrpSpPr>
            <p:nvPr/>
          </p:nvGrpSpPr>
          <p:grpSpPr bwMode="auto">
            <a:xfrm flipH="1">
              <a:off x="5947983" y="2081607"/>
              <a:ext cx="2697268" cy="651905"/>
              <a:chOff x="1338278" y="2657188"/>
              <a:chExt cx="2820377" cy="652213"/>
            </a:xfrm>
          </p:grpSpPr>
          <p:cxnSp>
            <p:nvCxnSpPr>
              <p:cNvPr id="108" name="直接连接符 7"/>
              <p:cNvCxnSpPr>
                <a:cxnSpLocks noChangeShapeType="1"/>
              </p:cNvCxnSpPr>
              <p:nvPr/>
            </p:nvCxnSpPr>
            <p:spPr bwMode="auto">
              <a:xfrm>
                <a:off x="1338278" y="2657188"/>
                <a:ext cx="372268" cy="652213"/>
              </a:xfrm>
              <a:prstGeom prst="line">
                <a:avLst/>
              </a:prstGeom>
              <a:noFill/>
              <a:ln w="2857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chemeClr val="accent1">
                    <a:lumMod val="75000"/>
                  </a:schemeClr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5" name="组合 15"/>
            <p:cNvGrpSpPr>
              <a:grpSpLocks/>
            </p:cNvGrpSpPr>
            <p:nvPr/>
          </p:nvGrpSpPr>
          <p:grpSpPr bwMode="auto">
            <a:xfrm flipH="1">
              <a:off x="8467240" y="1605962"/>
              <a:ext cx="489404" cy="520699"/>
              <a:chOff x="1697266" y="3848201"/>
              <a:chExt cx="511741" cy="520945"/>
            </a:xfrm>
          </p:grpSpPr>
          <p:sp>
            <p:nvSpPr>
              <p:cNvPr id="106" name="椭圆 105"/>
              <p:cNvSpPr/>
              <p:nvPr/>
            </p:nvSpPr>
            <p:spPr bwMode="auto">
              <a:xfrm>
                <a:off x="1696534" y="3864089"/>
                <a:ext cx="511840" cy="47347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Arial" pitchFamily="34" charset="0"/>
                  <a:ea typeface="宋体" pitchFamily="2" charset="-122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804552" y="3848201"/>
                <a:ext cx="335688" cy="521142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0161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399891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1.1.1 C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语言的起源与发展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93850"/>
            <a:ext cx="7975600" cy="4846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smtClean="0"/>
              <a:t>1963</a:t>
            </a:r>
            <a:r>
              <a:rPr lang="zh-CN" altLang="zh-CN" sz="1800" dirty="0" smtClean="0"/>
              <a:t>年，剑桥大学将</a:t>
            </a:r>
            <a:r>
              <a:rPr lang="en-US" altLang="zh-CN" sz="1800" dirty="0" smtClean="0"/>
              <a:t>ALGOL 60</a:t>
            </a:r>
            <a:r>
              <a:rPr lang="zh-CN" altLang="zh-CN" sz="1800" dirty="0" smtClean="0"/>
              <a:t>语言发展成为</a:t>
            </a:r>
            <a:r>
              <a:rPr lang="en-US" altLang="zh-CN" sz="1800" dirty="0" smtClean="0"/>
              <a:t>CPL(Combined Programming Language)</a:t>
            </a:r>
            <a:r>
              <a:rPr lang="zh-CN" altLang="zh-CN" sz="1800" dirty="0" smtClean="0"/>
              <a:t>语言</a:t>
            </a:r>
            <a:r>
              <a:rPr lang="zh-CN" altLang="en-US" sz="1800" dirty="0" smtClean="0"/>
              <a:t>。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1967</a:t>
            </a:r>
            <a:r>
              <a:rPr lang="zh-CN" altLang="zh-CN" sz="1800" dirty="0" smtClean="0"/>
              <a:t>年，剑桥大学的马丁</a:t>
            </a:r>
            <a:r>
              <a:rPr lang="en-US" altLang="zh-CN" sz="1800" dirty="0" smtClean="0"/>
              <a:t>·</a:t>
            </a:r>
            <a:r>
              <a:rPr lang="zh-CN" altLang="zh-CN" sz="1800" dirty="0" smtClean="0"/>
              <a:t>理查兹（</a:t>
            </a:r>
            <a:r>
              <a:rPr lang="en-US" altLang="zh-CN" sz="1800" dirty="0" err="1" smtClean="0"/>
              <a:t>Matin</a:t>
            </a:r>
            <a:r>
              <a:rPr lang="en-US" altLang="zh-CN" sz="1800" dirty="0" smtClean="0"/>
              <a:t> Richards</a:t>
            </a:r>
            <a:r>
              <a:rPr lang="zh-CN" altLang="zh-CN" sz="1800" dirty="0" smtClean="0"/>
              <a:t>）对</a:t>
            </a:r>
            <a:r>
              <a:rPr lang="en-US" altLang="zh-CN" sz="1800" dirty="0" smtClean="0"/>
              <a:t>CPL</a:t>
            </a:r>
            <a:r>
              <a:rPr lang="zh-CN" altLang="zh-CN" sz="1800" dirty="0" smtClean="0"/>
              <a:t>语言进行了简化，于是产生了</a:t>
            </a:r>
            <a:r>
              <a:rPr lang="en-US" altLang="zh-CN" sz="1800" dirty="0" smtClean="0"/>
              <a:t>BCPL</a:t>
            </a:r>
            <a:r>
              <a:rPr lang="zh-CN" altLang="zh-CN" sz="1800" dirty="0" smtClean="0"/>
              <a:t>语言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1970</a:t>
            </a:r>
            <a:r>
              <a:rPr lang="zh-CN" altLang="zh-CN" sz="1800" dirty="0" smtClean="0"/>
              <a:t>年，美国贝尔实验室的肯</a:t>
            </a:r>
            <a:r>
              <a:rPr lang="en-US" altLang="zh-CN" sz="1800" dirty="0" smtClean="0"/>
              <a:t>·</a:t>
            </a:r>
            <a:r>
              <a:rPr lang="zh-CN" altLang="zh-CN" sz="1800" dirty="0" smtClean="0"/>
              <a:t>汤普森（</a:t>
            </a:r>
            <a:r>
              <a:rPr lang="en-US" altLang="zh-CN" sz="1800" dirty="0" smtClean="0"/>
              <a:t>Ken Thompson</a:t>
            </a:r>
            <a:r>
              <a:rPr lang="zh-CN" altLang="zh-CN" sz="1800" dirty="0" smtClean="0"/>
              <a:t>）将</a:t>
            </a:r>
            <a:r>
              <a:rPr lang="en-US" altLang="zh-CN" sz="1800" dirty="0" smtClean="0"/>
              <a:t>BCPL</a:t>
            </a:r>
            <a:r>
              <a:rPr lang="zh-CN" altLang="zh-CN" sz="1800" dirty="0" smtClean="0"/>
              <a:t>进行了修改，并为它起了一个有趣的名字——“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语言”，其含义是将</a:t>
            </a:r>
            <a:r>
              <a:rPr lang="en-US" altLang="zh-CN" sz="1800" dirty="0" smtClean="0"/>
              <a:t>CPL</a:t>
            </a:r>
            <a:r>
              <a:rPr lang="zh-CN" altLang="zh-CN" sz="1800" dirty="0" smtClean="0"/>
              <a:t>语言煮干，提炼出它的精华，同时他用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语言写了第一个</a:t>
            </a:r>
            <a:r>
              <a:rPr lang="en-US" altLang="zh-CN" sz="1800" dirty="0" smtClean="0"/>
              <a:t>UNIX</a:t>
            </a:r>
            <a:r>
              <a:rPr lang="zh-CN" altLang="zh-CN" sz="1800" dirty="0" smtClean="0"/>
              <a:t>操作系统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</a:pPr>
            <a:r>
              <a:rPr lang="en-US" altLang="zh-CN" sz="1800" dirty="0" smtClean="0"/>
              <a:t>1973</a:t>
            </a:r>
            <a:r>
              <a:rPr lang="zh-CN" altLang="zh-CN" sz="1800" dirty="0" smtClean="0"/>
              <a:t>年，美国贝尔实验室的丹尼斯</a:t>
            </a:r>
            <a:r>
              <a:rPr lang="en-US" altLang="zh-CN" sz="1800" dirty="0" smtClean="0"/>
              <a:t>·</a:t>
            </a:r>
            <a:r>
              <a:rPr lang="zh-CN" altLang="zh-CN" sz="1800" dirty="0" smtClean="0"/>
              <a:t>里奇（</a:t>
            </a:r>
            <a:r>
              <a:rPr lang="en-US" altLang="zh-CN" sz="1800" dirty="0" smtClean="0"/>
              <a:t>Dennis </a:t>
            </a:r>
            <a:r>
              <a:rPr lang="en-US" altLang="zh-CN" sz="1800" dirty="0" err="1" smtClean="0"/>
              <a:t>M.Ritchie</a:t>
            </a:r>
            <a:r>
              <a:rPr lang="zh-CN" altLang="zh-CN" sz="1800" dirty="0" smtClean="0"/>
              <a:t>）在</a:t>
            </a:r>
            <a:r>
              <a:rPr lang="en-US" altLang="zh-CN" sz="1800" dirty="0" smtClean="0"/>
              <a:t>B</a:t>
            </a:r>
            <a:r>
              <a:rPr lang="zh-CN" altLang="zh-CN" sz="1800" dirty="0" smtClean="0"/>
              <a:t>语言的基础上设计出了一种新的语言，他取了</a:t>
            </a:r>
            <a:r>
              <a:rPr lang="en-US" altLang="zh-CN" sz="1800" dirty="0" smtClean="0"/>
              <a:t>BCPL</a:t>
            </a:r>
            <a:r>
              <a:rPr lang="zh-CN" altLang="zh-CN" sz="1800" dirty="0" smtClean="0"/>
              <a:t>的第二个字母作为这种语言的名字，即</a:t>
            </a:r>
            <a:r>
              <a:rPr lang="en-US" altLang="zh-CN" sz="1800" dirty="0" smtClean="0"/>
              <a:t>C</a:t>
            </a:r>
            <a:r>
              <a:rPr lang="zh-CN" altLang="zh-CN" sz="1800" dirty="0" smtClean="0"/>
              <a:t>语言</a:t>
            </a:r>
            <a:endParaRPr lang="en-US" altLang="zh-CN" sz="1800" dirty="0" smtClean="0"/>
          </a:p>
        </p:txBody>
      </p:sp>
      <p:sp>
        <p:nvSpPr>
          <p:cNvPr id="7172" name="标题 1"/>
          <p:cNvSpPr>
            <a:spLocks noChangeArrowheads="1"/>
          </p:cNvSpPr>
          <p:nvPr/>
        </p:nvSpPr>
        <p:spPr bwMode="auto">
          <a:xfrm>
            <a:off x="1732783" y="173640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 	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历史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98257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60388" y="962025"/>
            <a:ext cx="399891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1.1.1 C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语言的起源与发展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593850"/>
            <a:ext cx="8297862" cy="48466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lnSpc>
                <a:spcPct val="150000"/>
              </a:lnSpc>
              <a:buFontTx/>
              <a:buNone/>
              <a:defRPr/>
            </a:pPr>
            <a:r>
              <a:rPr lang="zh-CN" altLang="zh-CN" sz="1800" dirty="0"/>
              <a:t>美国国家标准学会（</a:t>
            </a:r>
            <a:r>
              <a:rPr lang="en-US" altLang="zh-CN" sz="1800" dirty="0"/>
              <a:t>ANSI</a:t>
            </a:r>
            <a:r>
              <a:rPr lang="zh-CN" altLang="zh-CN" sz="1800" dirty="0"/>
              <a:t>）为</a:t>
            </a:r>
            <a:r>
              <a:rPr lang="en-US" altLang="zh-CN" sz="1800" dirty="0"/>
              <a:t>C</a:t>
            </a:r>
            <a:r>
              <a:rPr lang="zh-CN" altLang="zh-CN" sz="1800" dirty="0"/>
              <a:t>语言制定了一套</a:t>
            </a:r>
            <a:r>
              <a:rPr lang="en-US" altLang="zh-CN" sz="1800" dirty="0"/>
              <a:t>ANSI</a:t>
            </a:r>
            <a:r>
              <a:rPr lang="zh-CN" altLang="zh-CN" sz="1800" dirty="0"/>
              <a:t>标准，即</a:t>
            </a:r>
            <a:r>
              <a:rPr lang="en-US" altLang="zh-CN" sz="1800" dirty="0"/>
              <a:t>C</a:t>
            </a:r>
            <a:r>
              <a:rPr lang="zh-CN" altLang="zh-CN" sz="1800" dirty="0"/>
              <a:t>语言标准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zh-CN" altLang="zh-CN" sz="1800" dirty="0"/>
              <a:t>在</a:t>
            </a:r>
            <a:r>
              <a:rPr lang="en-US" altLang="zh-CN" sz="1800" dirty="0"/>
              <a:t>1989</a:t>
            </a:r>
            <a:r>
              <a:rPr lang="zh-CN" altLang="zh-CN" sz="1800" dirty="0"/>
              <a:t>年美国国家标准学会</a:t>
            </a:r>
            <a:r>
              <a:rPr lang="en-US" altLang="zh-CN" sz="1800" dirty="0"/>
              <a:t>(ANSI</a:t>
            </a:r>
            <a:r>
              <a:rPr lang="zh-CN" altLang="zh-CN" sz="1800" dirty="0"/>
              <a:t>）通过的</a:t>
            </a:r>
            <a:r>
              <a:rPr lang="en-US" altLang="zh-CN" sz="1800" dirty="0"/>
              <a:t>C</a:t>
            </a:r>
            <a:r>
              <a:rPr lang="zh-CN" altLang="zh-CN" sz="1800" dirty="0"/>
              <a:t>语言标准</a:t>
            </a:r>
            <a:r>
              <a:rPr lang="en-US" altLang="zh-CN" sz="1800" dirty="0"/>
              <a:t>ANSI X3.159-1989</a:t>
            </a:r>
            <a:r>
              <a:rPr lang="zh-CN" altLang="zh-CN" sz="1800" dirty="0"/>
              <a:t>，被称为</a:t>
            </a:r>
            <a:r>
              <a:rPr lang="en-US" altLang="zh-CN" sz="1800" dirty="0"/>
              <a:t>C89 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zh-CN" sz="1800" dirty="0"/>
              <a:t>在</a:t>
            </a:r>
            <a:r>
              <a:rPr lang="en-US" altLang="zh-CN" sz="1800" dirty="0"/>
              <a:t>1990</a:t>
            </a:r>
            <a:r>
              <a:rPr lang="zh-CN" altLang="zh-CN" sz="1800" dirty="0"/>
              <a:t>年，国际标准化组织</a:t>
            </a:r>
            <a:r>
              <a:rPr lang="en-US" altLang="zh-CN" sz="1800" dirty="0"/>
              <a:t>ISO</a:t>
            </a:r>
            <a:r>
              <a:rPr lang="zh-CN" altLang="zh-CN" sz="1800" dirty="0"/>
              <a:t>批准了</a:t>
            </a:r>
            <a:r>
              <a:rPr lang="en-US" altLang="zh-CN" sz="1800" dirty="0"/>
              <a:t>ANSI C</a:t>
            </a:r>
            <a:r>
              <a:rPr lang="zh-CN" altLang="zh-CN" sz="1800" dirty="0"/>
              <a:t>成为国际标准，于是</a:t>
            </a:r>
            <a:r>
              <a:rPr lang="en-US" altLang="zh-CN" sz="1800" dirty="0"/>
              <a:t>ISO C</a:t>
            </a:r>
            <a:r>
              <a:rPr lang="zh-CN" altLang="zh-CN" sz="1800" dirty="0"/>
              <a:t>诞生了，该标准被称为</a:t>
            </a:r>
            <a:r>
              <a:rPr lang="en-US" altLang="zh-CN" sz="1800" dirty="0"/>
              <a:t>C90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1">
              <a:lnSpc>
                <a:spcPct val="150000"/>
              </a:lnSpc>
              <a:defRPr/>
            </a:pPr>
            <a:r>
              <a:rPr lang="zh-CN" altLang="en-US" sz="1800" dirty="0"/>
              <a:t>在</a:t>
            </a:r>
            <a:r>
              <a:rPr lang="en-US" altLang="zh-CN" sz="1800" dirty="0"/>
              <a:t>1994</a:t>
            </a:r>
            <a:r>
              <a:rPr lang="zh-CN" altLang="zh-CN" sz="1800" dirty="0"/>
              <a:t>年、</a:t>
            </a:r>
            <a:r>
              <a:rPr lang="en-US" altLang="zh-CN" sz="1800" dirty="0"/>
              <a:t>1996</a:t>
            </a:r>
            <a:r>
              <a:rPr lang="zh-CN" altLang="zh-CN" sz="1800" dirty="0"/>
              <a:t>年分别出版了</a:t>
            </a:r>
            <a:r>
              <a:rPr lang="en-US" altLang="zh-CN" sz="1800" dirty="0"/>
              <a:t>C90</a:t>
            </a:r>
            <a:r>
              <a:rPr lang="zh-CN" altLang="zh-CN" sz="1800" dirty="0"/>
              <a:t>的技术勘误文档，更正了一些印刷错误，</a:t>
            </a:r>
            <a:r>
              <a:rPr lang="en-US" altLang="zh-CN" sz="1800" dirty="0"/>
              <a:t>ISO</a:t>
            </a:r>
            <a:r>
              <a:rPr lang="zh-CN" altLang="zh-CN" sz="1800" dirty="0"/>
              <a:t>于并在</a:t>
            </a:r>
            <a:r>
              <a:rPr lang="en-US" altLang="zh-CN" sz="1800" dirty="0"/>
              <a:t>1995</a:t>
            </a:r>
            <a:r>
              <a:rPr lang="zh-CN" altLang="zh-CN" sz="1800" dirty="0"/>
              <a:t>年通过了一份</a:t>
            </a:r>
            <a:r>
              <a:rPr lang="en-US" altLang="zh-CN" sz="1800" dirty="0"/>
              <a:t>C90</a:t>
            </a:r>
            <a:r>
              <a:rPr lang="zh-CN" altLang="zh-CN" sz="1800" dirty="0"/>
              <a:t>的技术补充，对</a:t>
            </a:r>
            <a:r>
              <a:rPr lang="en-US" altLang="zh-CN" sz="1800" dirty="0"/>
              <a:t>C90</a:t>
            </a:r>
            <a:r>
              <a:rPr lang="zh-CN" altLang="zh-CN" sz="1800" dirty="0"/>
              <a:t>进行了微小的扩充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经扩充后的</a:t>
            </a:r>
            <a:r>
              <a:rPr lang="en-US" altLang="zh-CN" sz="1800" dirty="0"/>
              <a:t>ISO C</a:t>
            </a:r>
            <a:r>
              <a:rPr lang="zh-CN" altLang="zh-CN" sz="1800" dirty="0"/>
              <a:t>被成为</a:t>
            </a:r>
            <a:r>
              <a:rPr lang="en-US" altLang="zh-CN" sz="1800" dirty="0"/>
              <a:t>C95 </a:t>
            </a:r>
            <a:r>
              <a:rPr lang="zh-CN" altLang="en-US" sz="1800" dirty="0" smtClean="0"/>
              <a:t>。</a:t>
            </a:r>
            <a:endParaRPr lang="en-US" altLang="zh-CN" sz="1800" dirty="0"/>
          </a:p>
          <a:p>
            <a:pPr lvl="1">
              <a:lnSpc>
                <a:spcPct val="150000"/>
              </a:lnSpc>
              <a:defRPr/>
            </a:pPr>
            <a:r>
              <a:rPr lang="en-US" altLang="zh-CN" sz="1800" dirty="0"/>
              <a:t>1999</a:t>
            </a:r>
            <a:r>
              <a:rPr lang="zh-CN" altLang="zh-CN" sz="1800" dirty="0"/>
              <a:t>年，</a:t>
            </a:r>
            <a:r>
              <a:rPr lang="en-US" altLang="zh-CN" sz="1800" dirty="0"/>
              <a:t>ANSI</a:t>
            </a:r>
            <a:r>
              <a:rPr lang="zh-CN" altLang="zh-CN" sz="1800" dirty="0"/>
              <a:t>和</a:t>
            </a:r>
            <a:r>
              <a:rPr lang="en-US" altLang="zh-CN" sz="1800" dirty="0"/>
              <a:t>ISO</a:t>
            </a:r>
            <a:r>
              <a:rPr lang="zh-CN" altLang="zh-CN" sz="1800" dirty="0"/>
              <a:t>又通过了</a:t>
            </a:r>
            <a:r>
              <a:rPr lang="en-US" altLang="zh-CN" sz="1800" dirty="0"/>
              <a:t>C99</a:t>
            </a:r>
            <a:r>
              <a:rPr lang="zh-CN" altLang="zh-CN" sz="1800" dirty="0" smtClean="0"/>
              <a:t>标准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8196" name="标题 1"/>
          <p:cNvSpPr>
            <a:spLocks noChangeArrowheads="1"/>
          </p:cNvSpPr>
          <p:nvPr/>
        </p:nvSpPr>
        <p:spPr bwMode="auto">
          <a:xfrm>
            <a:off x="1606659" y="196850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 	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历史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和特点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72125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560388" y="962025"/>
            <a:ext cx="2078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400" b="1">
                <a:solidFill>
                  <a:srgbClr val="009ED6"/>
                </a:solidFill>
                <a:latin typeface="楷体" pitchFamily="49" charset="-122"/>
                <a:ea typeface="楷体" pitchFamily="49" charset="-122"/>
              </a:rPr>
              <a:t>计算机语言</a:t>
            </a:r>
            <a:endParaRPr lang="en-US" altLang="zh-CN" sz="2400" b="1">
              <a:solidFill>
                <a:srgbClr val="009ED6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852738" y="3163888"/>
            <a:ext cx="1549400" cy="1470025"/>
          </a:xfrm>
          <a:custGeom>
            <a:avLst/>
            <a:gdLst>
              <a:gd name="connsiteX0" fmla="*/ 0 w 1159557"/>
              <a:gd name="connsiteY0" fmla="*/ 579779 h 1159557"/>
              <a:gd name="connsiteX1" fmla="*/ 579779 w 1159557"/>
              <a:gd name="connsiteY1" fmla="*/ 0 h 1159557"/>
              <a:gd name="connsiteX2" fmla="*/ 1159558 w 1159557"/>
              <a:gd name="connsiteY2" fmla="*/ 579779 h 1159557"/>
              <a:gd name="connsiteX3" fmla="*/ 579779 w 1159557"/>
              <a:gd name="connsiteY3" fmla="*/ 1159558 h 1159557"/>
              <a:gd name="connsiteX4" fmla="*/ 0 w 1159557"/>
              <a:gd name="connsiteY4" fmla="*/ 579779 h 115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9557" h="1159557">
                <a:moveTo>
                  <a:pt x="0" y="579779"/>
                </a:moveTo>
                <a:cubicBezTo>
                  <a:pt x="0" y="259576"/>
                  <a:pt x="259576" y="0"/>
                  <a:pt x="579779" y="0"/>
                </a:cubicBezTo>
                <a:cubicBezTo>
                  <a:pt x="899982" y="0"/>
                  <a:pt x="1159558" y="259576"/>
                  <a:pt x="1159558" y="579779"/>
                </a:cubicBezTo>
                <a:cubicBezTo>
                  <a:pt x="1159558" y="899982"/>
                  <a:pt x="899982" y="1159558"/>
                  <a:pt x="579779" y="1159558"/>
                </a:cubicBezTo>
                <a:cubicBezTo>
                  <a:pt x="259576" y="1159558"/>
                  <a:pt x="0" y="899982"/>
                  <a:pt x="0" y="579779"/>
                </a:cubicBezTo>
                <a:close/>
              </a:path>
            </a:pathLst>
          </a:cu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185053" tIns="185053" rIns="185053" bIns="185053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计算机语言</a:t>
            </a:r>
          </a:p>
        </p:txBody>
      </p:sp>
      <p:sp>
        <p:nvSpPr>
          <p:cNvPr id="7" name="任意多边形 6"/>
          <p:cNvSpPr/>
          <p:nvPr/>
        </p:nvSpPr>
        <p:spPr>
          <a:xfrm rot="16200000">
            <a:off x="3486150" y="2720975"/>
            <a:ext cx="280988" cy="420688"/>
          </a:xfrm>
          <a:custGeom>
            <a:avLst/>
            <a:gdLst>
              <a:gd name="connsiteX0" fmla="*/ 0 w 221031"/>
              <a:gd name="connsiteY0" fmla="*/ 78850 h 394249"/>
              <a:gd name="connsiteX1" fmla="*/ 110516 w 221031"/>
              <a:gd name="connsiteY1" fmla="*/ 78850 h 394249"/>
              <a:gd name="connsiteX2" fmla="*/ 110516 w 221031"/>
              <a:gd name="connsiteY2" fmla="*/ 0 h 394249"/>
              <a:gd name="connsiteX3" fmla="*/ 221031 w 221031"/>
              <a:gd name="connsiteY3" fmla="*/ 197125 h 394249"/>
              <a:gd name="connsiteX4" fmla="*/ 110516 w 221031"/>
              <a:gd name="connsiteY4" fmla="*/ 394249 h 394249"/>
              <a:gd name="connsiteX5" fmla="*/ 110516 w 221031"/>
              <a:gd name="connsiteY5" fmla="*/ 315399 h 394249"/>
              <a:gd name="connsiteX6" fmla="*/ 0 w 221031"/>
              <a:gd name="connsiteY6" fmla="*/ 315399 h 394249"/>
              <a:gd name="connsiteX7" fmla="*/ 0 w 221031"/>
              <a:gd name="connsiteY7" fmla="*/ 78850 h 39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1031" h="394249">
                <a:moveTo>
                  <a:pt x="0" y="78850"/>
                </a:moveTo>
                <a:lnTo>
                  <a:pt x="110516" y="78850"/>
                </a:lnTo>
                <a:lnTo>
                  <a:pt x="110516" y="0"/>
                </a:lnTo>
                <a:lnTo>
                  <a:pt x="221031" y="197125"/>
                </a:lnTo>
                <a:lnTo>
                  <a:pt x="110516" y="394249"/>
                </a:lnTo>
                <a:lnTo>
                  <a:pt x="110516" y="315399"/>
                </a:lnTo>
                <a:lnTo>
                  <a:pt x="0" y="315399"/>
                </a:lnTo>
                <a:lnTo>
                  <a:pt x="0" y="7885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-2" tIns="78850" rIns="66310" bIns="78849" spcCol="1270" anchor="ctr"/>
          <a:lstStyle/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676525" y="1641475"/>
            <a:ext cx="1901825" cy="1122363"/>
          </a:xfrm>
          <a:custGeom>
            <a:avLst/>
            <a:gdLst>
              <a:gd name="connsiteX0" fmla="*/ 0 w 1788535"/>
              <a:gd name="connsiteY0" fmla="*/ 442823 h 885646"/>
              <a:gd name="connsiteX1" fmla="*/ 894268 w 1788535"/>
              <a:gd name="connsiteY1" fmla="*/ 0 h 885646"/>
              <a:gd name="connsiteX2" fmla="*/ 1788536 w 1788535"/>
              <a:gd name="connsiteY2" fmla="*/ 442823 h 885646"/>
              <a:gd name="connsiteX3" fmla="*/ 894268 w 1788535"/>
              <a:gd name="connsiteY3" fmla="*/ 885646 h 885646"/>
              <a:gd name="connsiteX4" fmla="*/ 0 w 1788535"/>
              <a:gd name="connsiteY4" fmla="*/ 442823 h 88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535" h="885646">
                <a:moveTo>
                  <a:pt x="0" y="442823"/>
                </a:moveTo>
                <a:cubicBezTo>
                  <a:pt x="0" y="198259"/>
                  <a:pt x="400377" y="0"/>
                  <a:pt x="894268" y="0"/>
                </a:cubicBezTo>
                <a:cubicBezTo>
                  <a:pt x="1388159" y="0"/>
                  <a:pt x="1788536" y="198259"/>
                  <a:pt x="1788536" y="442823"/>
                </a:cubicBezTo>
                <a:cubicBezTo>
                  <a:pt x="1788536" y="687387"/>
                  <a:pt x="1388159" y="885646"/>
                  <a:pt x="894268" y="885646"/>
                </a:cubicBezTo>
                <a:cubicBezTo>
                  <a:pt x="400377" y="885646"/>
                  <a:pt x="0" y="687387"/>
                  <a:pt x="0" y="442823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7165" tIns="144940" rIns="277165" bIns="144940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机器语言</a:t>
            </a:r>
          </a:p>
        </p:txBody>
      </p:sp>
      <p:sp>
        <p:nvSpPr>
          <p:cNvPr id="9" name="任意多边形 8"/>
          <p:cNvSpPr/>
          <p:nvPr/>
        </p:nvSpPr>
        <p:spPr>
          <a:xfrm rot="1998111">
            <a:off x="4203700" y="4322763"/>
            <a:ext cx="236538" cy="500062"/>
          </a:xfrm>
          <a:custGeom>
            <a:avLst/>
            <a:gdLst>
              <a:gd name="connsiteX0" fmla="*/ 0 w 222028"/>
              <a:gd name="connsiteY0" fmla="*/ 78850 h 394249"/>
              <a:gd name="connsiteX1" fmla="*/ 111014 w 222028"/>
              <a:gd name="connsiteY1" fmla="*/ 78850 h 394249"/>
              <a:gd name="connsiteX2" fmla="*/ 111014 w 222028"/>
              <a:gd name="connsiteY2" fmla="*/ 0 h 394249"/>
              <a:gd name="connsiteX3" fmla="*/ 222028 w 222028"/>
              <a:gd name="connsiteY3" fmla="*/ 197125 h 394249"/>
              <a:gd name="connsiteX4" fmla="*/ 111014 w 222028"/>
              <a:gd name="connsiteY4" fmla="*/ 394249 h 394249"/>
              <a:gd name="connsiteX5" fmla="*/ 111014 w 222028"/>
              <a:gd name="connsiteY5" fmla="*/ 315399 h 394249"/>
              <a:gd name="connsiteX6" fmla="*/ 0 w 222028"/>
              <a:gd name="connsiteY6" fmla="*/ 315399 h 394249"/>
              <a:gd name="connsiteX7" fmla="*/ 0 w 222028"/>
              <a:gd name="connsiteY7" fmla="*/ 78850 h 39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028" h="394249">
                <a:moveTo>
                  <a:pt x="0" y="78850"/>
                </a:moveTo>
                <a:lnTo>
                  <a:pt x="111014" y="78850"/>
                </a:lnTo>
                <a:lnTo>
                  <a:pt x="111014" y="0"/>
                </a:lnTo>
                <a:lnTo>
                  <a:pt x="222028" y="197125"/>
                </a:lnTo>
                <a:lnTo>
                  <a:pt x="111014" y="394249"/>
                </a:lnTo>
                <a:lnTo>
                  <a:pt x="111014" y="315399"/>
                </a:lnTo>
                <a:lnTo>
                  <a:pt x="0" y="315399"/>
                </a:lnTo>
                <a:lnTo>
                  <a:pt x="0" y="7885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0" tIns="78849" rIns="66607" bIns="78850" spcCol="1270" anchor="ctr"/>
          <a:lstStyle/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221163" y="4591050"/>
            <a:ext cx="1662112" cy="1104900"/>
          </a:xfrm>
          <a:custGeom>
            <a:avLst/>
            <a:gdLst>
              <a:gd name="connsiteX0" fmla="*/ 0 w 1563396"/>
              <a:gd name="connsiteY0" fmla="*/ 435443 h 870885"/>
              <a:gd name="connsiteX1" fmla="*/ 781698 w 1563396"/>
              <a:gd name="connsiteY1" fmla="*/ 0 h 870885"/>
              <a:gd name="connsiteX2" fmla="*/ 1563396 w 1563396"/>
              <a:gd name="connsiteY2" fmla="*/ 435443 h 870885"/>
              <a:gd name="connsiteX3" fmla="*/ 781698 w 1563396"/>
              <a:gd name="connsiteY3" fmla="*/ 870886 h 870885"/>
              <a:gd name="connsiteX4" fmla="*/ 0 w 1563396"/>
              <a:gd name="connsiteY4" fmla="*/ 435443 h 87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3396" h="870885">
                <a:moveTo>
                  <a:pt x="0" y="435443"/>
                </a:moveTo>
                <a:cubicBezTo>
                  <a:pt x="0" y="194954"/>
                  <a:pt x="349978" y="0"/>
                  <a:pt x="781698" y="0"/>
                </a:cubicBezTo>
                <a:cubicBezTo>
                  <a:pt x="1213418" y="0"/>
                  <a:pt x="1563396" y="194954"/>
                  <a:pt x="1563396" y="435443"/>
                </a:cubicBezTo>
                <a:cubicBezTo>
                  <a:pt x="1563396" y="675932"/>
                  <a:pt x="1213418" y="870886"/>
                  <a:pt x="781698" y="870886"/>
                </a:cubicBezTo>
                <a:cubicBezTo>
                  <a:pt x="349978" y="870886"/>
                  <a:pt x="0" y="675932"/>
                  <a:pt x="0" y="435443"/>
                </a:cubicBezTo>
                <a:close/>
              </a:path>
            </a:pathLst>
          </a:custGeom>
          <a:solidFill>
            <a:srgbClr val="5C8DD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44194" tIns="142778" rIns="244194" bIns="142778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高级语言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9658963">
            <a:off x="2794000" y="4316413"/>
            <a:ext cx="212725" cy="500062"/>
          </a:xfrm>
          <a:custGeom>
            <a:avLst/>
            <a:gdLst>
              <a:gd name="connsiteX0" fmla="*/ 0 w 199829"/>
              <a:gd name="connsiteY0" fmla="*/ 78850 h 394249"/>
              <a:gd name="connsiteX1" fmla="*/ 99915 w 199829"/>
              <a:gd name="connsiteY1" fmla="*/ 78850 h 394249"/>
              <a:gd name="connsiteX2" fmla="*/ 99915 w 199829"/>
              <a:gd name="connsiteY2" fmla="*/ 0 h 394249"/>
              <a:gd name="connsiteX3" fmla="*/ 199829 w 199829"/>
              <a:gd name="connsiteY3" fmla="*/ 197125 h 394249"/>
              <a:gd name="connsiteX4" fmla="*/ 99915 w 199829"/>
              <a:gd name="connsiteY4" fmla="*/ 394249 h 394249"/>
              <a:gd name="connsiteX5" fmla="*/ 99915 w 199829"/>
              <a:gd name="connsiteY5" fmla="*/ 315399 h 394249"/>
              <a:gd name="connsiteX6" fmla="*/ 0 w 199829"/>
              <a:gd name="connsiteY6" fmla="*/ 315399 h 394249"/>
              <a:gd name="connsiteX7" fmla="*/ 0 w 199829"/>
              <a:gd name="connsiteY7" fmla="*/ 78850 h 394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829" h="394249">
                <a:moveTo>
                  <a:pt x="199828" y="315399"/>
                </a:moveTo>
                <a:lnTo>
                  <a:pt x="99914" y="315399"/>
                </a:lnTo>
                <a:lnTo>
                  <a:pt x="99914" y="394249"/>
                </a:lnTo>
                <a:lnTo>
                  <a:pt x="1" y="197124"/>
                </a:lnTo>
                <a:lnTo>
                  <a:pt x="99914" y="0"/>
                </a:lnTo>
                <a:lnTo>
                  <a:pt x="99914" y="78850"/>
                </a:lnTo>
                <a:lnTo>
                  <a:pt x="199828" y="78850"/>
                </a:lnTo>
                <a:lnTo>
                  <a:pt x="199828" y="315399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9948" tIns="78850" rIns="1" bIns="78849" spcCol="1270" anchor="ctr"/>
          <a:lstStyle/>
          <a:p>
            <a:pPr algn="ctr" defTabSz="444500">
              <a:lnSpc>
                <a:spcPct val="90000"/>
              </a:lnSpc>
              <a:spcAft>
                <a:spcPct val="35000"/>
              </a:spcAft>
              <a:defRPr/>
            </a:pPr>
            <a:endParaRPr lang="zh-CN" altLang="en-US" sz="1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1276350" y="4581525"/>
            <a:ext cx="1885950" cy="1016000"/>
          </a:xfrm>
          <a:custGeom>
            <a:avLst/>
            <a:gdLst>
              <a:gd name="connsiteX0" fmla="*/ 0 w 1773983"/>
              <a:gd name="connsiteY0" fmla="*/ 400691 h 801381"/>
              <a:gd name="connsiteX1" fmla="*/ 886992 w 1773983"/>
              <a:gd name="connsiteY1" fmla="*/ 0 h 801381"/>
              <a:gd name="connsiteX2" fmla="*/ 1773984 w 1773983"/>
              <a:gd name="connsiteY2" fmla="*/ 400691 h 801381"/>
              <a:gd name="connsiteX3" fmla="*/ 886992 w 1773983"/>
              <a:gd name="connsiteY3" fmla="*/ 801382 h 801381"/>
              <a:gd name="connsiteX4" fmla="*/ 0 w 1773983"/>
              <a:gd name="connsiteY4" fmla="*/ 400691 h 80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83" h="801381">
                <a:moveTo>
                  <a:pt x="0" y="400691"/>
                </a:moveTo>
                <a:cubicBezTo>
                  <a:pt x="0" y="179395"/>
                  <a:pt x="397120" y="0"/>
                  <a:pt x="886992" y="0"/>
                </a:cubicBezTo>
                <a:cubicBezTo>
                  <a:pt x="1376864" y="0"/>
                  <a:pt x="1773984" y="179395"/>
                  <a:pt x="1773984" y="400691"/>
                </a:cubicBezTo>
                <a:cubicBezTo>
                  <a:pt x="1773984" y="621987"/>
                  <a:pt x="1376864" y="801382"/>
                  <a:pt x="886992" y="801382"/>
                </a:cubicBezTo>
                <a:cubicBezTo>
                  <a:pt x="397120" y="801382"/>
                  <a:pt x="0" y="621987"/>
                  <a:pt x="0" y="400691"/>
                </a:cubicBezTo>
                <a:close/>
              </a:path>
            </a:pathLst>
          </a:custGeom>
          <a:solidFill>
            <a:srgbClr val="8198FB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75034" tIns="132600" rIns="275034" bIns="132600" spcCol="1270" anchor="ctr"/>
          <a:lstStyle/>
          <a:p>
            <a:pPr algn="ctr" defTabSz="53340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sz="20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汇编语言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779587" y="196850"/>
            <a:ext cx="30575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  <a:defRPr/>
            </a:pPr>
            <a:r>
              <a:rPr lang="en-US" altLang="zh-CN" sz="36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</a:t>
            </a:r>
            <a:r>
              <a:rPr lang="zh-CN" altLang="en-US" sz="3600" b="1" spc="300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多学一招</a:t>
            </a:r>
            <a:endParaRPr lang="zh-CN" altLang="en-US" sz="3600" b="1" dirty="0">
              <a:solidFill>
                <a:srgbClr val="0070C0"/>
              </a:solidFill>
              <a:latin typeface="楷体" pitchFamily="49" charset="-122"/>
              <a:ea typeface="楷体" pitchFamily="49" charset="-122"/>
              <a:sym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63299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ChangeArrowheads="1"/>
          </p:cNvSpPr>
          <p:nvPr/>
        </p:nvSpPr>
        <p:spPr bwMode="auto">
          <a:xfrm>
            <a:off x="1696243" y="157436"/>
            <a:ext cx="51482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 	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历史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和特点</a:t>
            </a:r>
          </a:p>
        </p:txBody>
      </p:sp>
      <p:sp>
        <p:nvSpPr>
          <p:cNvPr id="30" name="椭圆 29"/>
          <p:cNvSpPr/>
          <p:nvPr/>
        </p:nvSpPr>
        <p:spPr bwMode="auto">
          <a:xfrm rot="574600">
            <a:off x="1157288" y="1703388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166813" y="170973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1338263" y="2046288"/>
            <a:ext cx="6594475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/>
          <p:cNvSpPr/>
          <p:nvPr/>
        </p:nvSpPr>
        <p:spPr bwMode="auto">
          <a:xfrm rot="574600">
            <a:off x="1158875" y="234791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71575" y="2330450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1355725" y="2687638"/>
            <a:ext cx="5645150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 bwMode="auto">
          <a:xfrm rot="574600">
            <a:off x="1177925" y="29765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85863" y="2981325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414463" y="3335338"/>
            <a:ext cx="6089650" cy="1587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 bwMode="auto">
          <a:xfrm rot="574600">
            <a:off x="1169988" y="361156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177925" y="3616325"/>
            <a:ext cx="347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1379538" y="3998913"/>
            <a:ext cx="4470400" cy="7937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 bwMode="auto">
          <a:xfrm rot="574600">
            <a:off x="1187450" y="426085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195388" y="4265613"/>
            <a:ext cx="3476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1436688" y="4613275"/>
            <a:ext cx="4870450" cy="952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616075" y="4248150"/>
            <a:ext cx="4846638" cy="379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语言编写的程序可移植性好（与汇编语言相比）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89088" y="2957513"/>
            <a:ext cx="6076950" cy="412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语言是</a:t>
            </a:r>
            <a:r>
              <a:rPr lang="zh-CN" altLang="en-US" sz="1600" dirty="0"/>
              <a:t>理想的结构化程序设计语言</a:t>
            </a:r>
            <a:r>
              <a:rPr lang="zh-CN" altLang="zh-CN" sz="1600" dirty="0"/>
              <a:t>，符合现代编程风格的要求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92263" y="3594100"/>
            <a:ext cx="4437062" cy="412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语言语法限制不太严格，程序设计自由度大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539875" y="2319338"/>
            <a:ext cx="5461000" cy="377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语言既具有高级语言的功能，又具有低级语言的许多功能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椭圆 49"/>
          <p:cNvSpPr/>
          <p:nvPr/>
        </p:nvSpPr>
        <p:spPr bwMode="auto">
          <a:xfrm rot="574600">
            <a:off x="1193800" y="489902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1201738" y="490378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6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403350" y="5273675"/>
            <a:ext cx="4446588" cy="793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622425" y="4886325"/>
            <a:ext cx="4435475" cy="377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语言生成目标代码质量高，程序执行效率高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535113" y="1654175"/>
            <a:ext cx="6488112" cy="4127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1600" dirty="0"/>
              <a:t>C</a:t>
            </a:r>
            <a:r>
              <a:rPr lang="zh-CN" altLang="zh-CN" sz="1600" dirty="0"/>
              <a:t>语言简洁、紧凑，使用方便、灵活，具有丰富的运算符和数据结构</a:t>
            </a:r>
            <a:r>
              <a:rPr lang="zh-CN" altLang="en-US" sz="1600" dirty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6000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 animBg="1"/>
      <p:bldP spid="34" grpId="0"/>
      <p:bldP spid="36" grpId="0" animBg="1"/>
      <p:bldP spid="37" grpId="0"/>
      <p:bldP spid="40" grpId="0" animBg="1"/>
      <p:bldP spid="41" grpId="0"/>
      <p:bldP spid="43" grpId="0" animBg="1"/>
      <p:bldP spid="44" grpId="0"/>
      <p:bldP spid="46" grpId="0"/>
      <p:bldP spid="47" grpId="0"/>
      <p:bldP spid="48" grpId="0"/>
      <p:bldP spid="49" grpId="0"/>
      <p:bldP spid="50" grpId="0" animBg="1"/>
      <p:bldP spid="51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08063" y="2300288"/>
            <a:ext cx="1595437" cy="33972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Visual Studio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折角形 15"/>
          <p:cNvSpPr/>
          <p:nvPr/>
        </p:nvSpPr>
        <p:spPr>
          <a:xfrm>
            <a:off x="1019175" y="2757488"/>
            <a:ext cx="1584325" cy="2879725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Visual Studio</a:t>
            </a:r>
            <a:r>
              <a:rPr lang="zh-CN" altLang="en-US" sz="1400" dirty="0">
                <a:solidFill>
                  <a:schemeClr val="tx1"/>
                </a:solidFill>
              </a:rPr>
              <a:t>（简称</a:t>
            </a:r>
            <a:r>
              <a:rPr lang="en-US" altLang="en-US" sz="1400" dirty="0">
                <a:solidFill>
                  <a:schemeClr val="tx1"/>
                </a:solidFill>
              </a:rPr>
              <a:t>VS</a:t>
            </a:r>
            <a:r>
              <a:rPr lang="zh-CN" altLang="en-US" sz="1400" dirty="0">
                <a:solidFill>
                  <a:schemeClr val="tx1"/>
                </a:solidFill>
              </a:rPr>
              <a:t>）是由微软公司发布的集成开发环境。它包括了整个软件生命周期中所需要的大部分工具。</a:t>
            </a:r>
            <a:endParaRPr lang="zh-CN" altLang="en-US" sz="1400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7" name="折角形 16"/>
          <p:cNvSpPr/>
          <p:nvPr/>
        </p:nvSpPr>
        <p:spPr>
          <a:xfrm>
            <a:off x="2779713" y="2757488"/>
            <a:ext cx="1593850" cy="2879725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>
              <a:lnSpc>
                <a:spcPct val="150000"/>
              </a:lnSpc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Code::Block</a:t>
            </a:r>
            <a:r>
              <a:rPr lang="zh-CN" altLang="en-US" sz="1400" dirty="0">
                <a:solidFill>
                  <a:schemeClr val="tx1"/>
                </a:solidFill>
              </a:rPr>
              <a:t>是一个免费的跨平台</a:t>
            </a:r>
            <a:r>
              <a:rPr lang="en-US" altLang="en-US" sz="1400" dirty="0">
                <a:solidFill>
                  <a:schemeClr val="tx1"/>
                </a:solidFill>
              </a:rPr>
              <a:t>IDE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1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最大特点是它支持通过插件的方式对</a:t>
            </a:r>
            <a:r>
              <a:rPr lang="en-US" altLang="en-US" sz="1400" dirty="0">
                <a:solidFill>
                  <a:schemeClr val="tx1"/>
                </a:solidFill>
              </a:rPr>
              <a:t>IDE</a:t>
            </a:r>
            <a:r>
              <a:rPr lang="zh-CN" altLang="en-US" sz="1400" dirty="0">
                <a:solidFill>
                  <a:schemeClr val="tx1"/>
                </a:solidFill>
              </a:rPr>
              <a:t>自身功能进行扩展。</a:t>
            </a:r>
          </a:p>
        </p:txBody>
      </p:sp>
      <p:sp>
        <p:nvSpPr>
          <p:cNvPr id="19" name="折角形 18"/>
          <p:cNvSpPr/>
          <p:nvPr/>
        </p:nvSpPr>
        <p:spPr>
          <a:xfrm>
            <a:off x="4516438" y="2757488"/>
            <a:ext cx="1601787" cy="2879725"/>
          </a:xfrm>
          <a:prstGeom prst="foldedCorner">
            <a:avLst/>
          </a:prstGeom>
          <a:solidFill>
            <a:srgbClr val="CDFFE4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Eclipse</a:t>
            </a:r>
            <a:r>
              <a:rPr lang="zh-CN" altLang="en-US" sz="1400" dirty="0">
                <a:solidFill>
                  <a:schemeClr val="tx1"/>
                </a:solidFill>
              </a:rPr>
              <a:t>是一种被广泛使用的免费跨平台</a:t>
            </a:r>
            <a:r>
              <a:rPr lang="en-US" altLang="en-US" sz="1400" dirty="0">
                <a:solidFill>
                  <a:schemeClr val="tx1"/>
                </a:solidFill>
              </a:rPr>
              <a:t>IDE</a:t>
            </a:r>
            <a:r>
              <a:rPr lang="zh-CN" altLang="en-US" sz="1400" dirty="0">
                <a:solidFill>
                  <a:schemeClr val="tx1"/>
                </a:solidFill>
              </a:rPr>
              <a:t>，用户可以根据需要安装多种不同的插件来扩展</a:t>
            </a:r>
            <a:r>
              <a:rPr lang="en-US" altLang="en-US" sz="1400" dirty="0">
                <a:solidFill>
                  <a:schemeClr val="tx1"/>
                </a:solidFill>
              </a:rPr>
              <a:t>Eclipse</a:t>
            </a:r>
            <a:r>
              <a:rPr lang="zh-CN" altLang="en-US" sz="1400" dirty="0">
                <a:solidFill>
                  <a:schemeClr val="tx1"/>
                </a:solidFill>
              </a:rPr>
              <a:t>的功能。</a:t>
            </a:r>
          </a:p>
        </p:txBody>
      </p:sp>
      <p:sp>
        <p:nvSpPr>
          <p:cNvPr id="11270" name="标题 1"/>
          <p:cNvSpPr>
            <a:spLocks noChangeArrowheads="1"/>
          </p:cNvSpPr>
          <p:nvPr/>
        </p:nvSpPr>
        <p:spPr bwMode="auto">
          <a:xfrm>
            <a:off x="1799431" y="178457"/>
            <a:ext cx="309721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20" name="矩形 19"/>
          <p:cNvSpPr/>
          <p:nvPr/>
        </p:nvSpPr>
        <p:spPr>
          <a:xfrm>
            <a:off x="560388" y="962025"/>
            <a:ext cx="3775075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1.2.1 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主流开发工具介绍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3320" name="矩形 1"/>
          <p:cNvSpPr>
            <a:spLocks noChangeArrowheads="1"/>
          </p:cNvSpPr>
          <p:nvPr/>
        </p:nvSpPr>
        <p:spPr bwMode="auto">
          <a:xfrm>
            <a:off x="919163" y="1609725"/>
            <a:ext cx="70437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语言常用的几种主流开发工具</a:t>
            </a:r>
            <a:r>
              <a:rPr lang="zh-CN" altLang="zh-CN" dirty="0">
                <a:latin typeface="+mn-lt"/>
                <a:ea typeface="+mn-ea"/>
              </a:rPr>
              <a:t>：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779713" y="2284413"/>
            <a:ext cx="1593850" cy="33813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Code::Block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22788" y="2284413"/>
            <a:ext cx="1595437" cy="338137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Eclipse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03963" y="2287588"/>
            <a:ext cx="1595437" cy="339725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50000">
                <a:srgbClr val="00B0F0"/>
              </a:gs>
              <a:gs pos="100000">
                <a:srgbClr val="9FD8FF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Vim</a:t>
            </a:r>
            <a:endParaRPr lang="zh-CN" altLang="en-US" sz="16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折角形 22"/>
          <p:cNvSpPr/>
          <p:nvPr/>
        </p:nvSpPr>
        <p:spPr>
          <a:xfrm>
            <a:off x="6296025" y="2757488"/>
            <a:ext cx="1603375" cy="2879725"/>
          </a:xfrm>
          <a:prstGeom prst="foldedCorner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en-US" sz="1400" dirty="0">
                <a:solidFill>
                  <a:schemeClr val="tx1"/>
                </a:solidFill>
              </a:rPr>
              <a:t>Vim</a:t>
            </a:r>
            <a:r>
              <a:rPr lang="zh-CN" altLang="en-US" sz="1400" dirty="0">
                <a:solidFill>
                  <a:schemeClr val="tx1"/>
                </a:solidFill>
              </a:rPr>
              <a:t>本身并不是一个用于开发计算机程序的</a:t>
            </a:r>
            <a:r>
              <a:rPr lang="en-US" altLang="en-US" sz="1400" dirty="0">
                <a:solidFill>
                  <a:schemeClr val="tx1"/>
                </a:solidFill>
              </a:rPr>
              <a:t>IDE</a:t>
            </a:r>
            <a:r>
              <a:rPr lang="zh-CN" altLang="en-US" sz="1400" dirty="0">
                <a:solidFill>
                  <a:schemeClr val="tx1"/>
                </a:solidFill>
              </a:rPr>
              <a:t>，而是一款功能非常强大的文本编辑器，它是</a:t>
            </a:r>
            <a:r>
              <a:rPr lang="en-US" altLang="en-US" sz="1400" dirty="0">
                <a:solidFill>
                  <a:schemeClr val="tx1"/>
                </a:solidFill>
              </a:rPr>
              <a:t>UNIX</a:t>
            </a:r>
            <a:r>
              <a:rPr lang="zh-CN" altLang="en-US" sz="1400" dirty="0">
                <a:solidFill>
                  <a:schemeClr val="tx1"/>
                </a:solidFill>
              </a:rPr>
              <a:t>系统上</a:t>
            </a:r>
            <a:r>
              <a:rPr lang="en-US" altLang="en-US" sz="1400" dirty="0">
                <a:solidFill>
                  <a:schemeClr val="tx1"/>
                </a:solidFill>
              </a:rPr>
              <a:t>Vi</a:t>
            </a:r>
            <a:r>
              <a:rPr lang="zh-CN" altLang="en-US" sz="1400" dirty="0">
                <a:solidFill>
                  <a:schemeClr val="tx1"/>
                </a:solidFill>
              </a:rPr>
              <a:t>编辑器的升级版。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5934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 txBox="1">
            <a:spLocks/>
          </p:cNvSpPr>
          <p:nvPr/>
        </p:nvSpPr>
        <p:spPr bwMode="auto">
          <a:xfrm>
            <a:off x="914400" y="1639888"/>
            <a:ext cx="7708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charset="0"/>
              <a:buChar char="−"/>
            </a:pPr>
            <a:r>
              <a:rPr lang="zh-CN" altLang="zh-CN"/>
              <a:t>从微软的官网下载</a:t>
            </a:r>
            <a:r>
              <a:rPr lang="en-US" altLang="zh-CN"/>
              <a:t>VS2013_RTM_DskExp_CHS.iso</a:t>
            </a:r>
            <a:r>
              <a:rPr lang="zh-CN" altLang="zh-CN"/>
              <a:t>镜像文件，在本地可以直接解压或者通过虚拟光驱来进行安装，解压后以管理员身份运行安装程序，此时显示</a:t>
            </a:r>
            <a:r>
              <a:rPr lang="en-US" altLang="zh-CN"/>
              <a:t>Visual Studio</a:t>
            </a:r>
            <a:r>
              <a:rPr lang="zh-CN" altLang="zh-CN"/>
              <a:t>界面</a:t>
            </a:r>
            <a:r>
              <a:rPr lang="zh-CN" altLang="en-US"/>
              <a:t>。</a:t>
            </a:r>
            <a:endParaRPr lang="zh-CN" altLang="zh-CN"/>
          </a:p>
          <a:p>
            <a:pPr>
              <a:spcBef>
                <a:spcPct val="20000"/>
              </a:spcBef>
              <a:buFontTx/>
              <a:buChar char="•"/>
            </a:pPr>
            <a:endParaRPr lang="zh-CN" altLang="en-US" sz="3200"/>
          </a:p>
        </p:txBody>
      </p:sp>
      <p:sp>
        <p:nvSpPr>
          <p:cNvPr id="12291" name="标题 1"/>
          <p:cNvSpPr>
            <a:spLocks noChangeArrowheads="1"/>
          </p:cNvSpPr>
          <p:nvPr/>
        </p:nvSpPr>
        <p:spPr bwMode="auto">
          <a:xfrm>
            <a:off x="1743294" y="167947"/>
            <a:ext cx="3595688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571500" indent="-5715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.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 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开发环境</a:t>
            </a: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54737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1.2.2 Visual Studio2013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下载与安装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pic>
        <p:nvPicPr>
          <p:cNvPr id="1229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3213100"/>
            <a:ext cx="4675187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750253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B45F5566-28BF-4029-B0BD-451E6110F2C2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dQa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DnUGh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OdQa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DnUGh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OdQa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51BoS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OdQaEl0Pke4XQAAAGIAAAAcAAAAdW5pdmVyc2FsL2xvY2FsX3NldHRpbmdzLnhtbBXKOw5AQBAA0N4pJtP7dQpLp9TgABMmIpmdEbvxuT26V7y6vb3AyUfYTB2WWYHAOtuy6epwGru0QgiRdCExZYdqCG2T1GIzycAxfjHALvTwMbL/ELkn/0++MG+SF1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nUGhJcYP8DhoIAADbHQAAKQAAAHVuaXZlcnNhbC9za2luX2N1c3RvbWl6YXRpb25fc2V0dGluZ3MueG1srVlbb+PGFX7vrxioSNG+WBfqZkQrgJeRTUSiFJG2d1sUAiWNZcIUqZIjex3oIS3aIBsgSICkRZqmXWyx3S3Q1C0CtEizbX7NWt485S/0DC8WScsyubsiCJhnzvedM2fOnLm44R4bljh3qT013tGpYVsqodSwJm7zBwg1RrZpOz2HuIS6+ZXkwLDG9qlsHdpMBlKX6tZYd8Yia3WbBdTyfqhe4+tSHb7KQrmEamVcwnUk4YoIbductM2J0CaVimIjn6DweR0yIhZdz9rIx1qvA2TLJQ6VrTG53+Ti2tGmeA92HH1sgJ7brJbZswitLqQye1C5WKlV8KLEcxxXRWJFKkqFRa22XeOLCBfKlQK3EOolrsShYqVS3K4uirVShYOv1nYVWMp4u4rKtXK5JC1KuARoxPOCVBIXNW67WOTBGq5vi4tWS6gVCqhYLHJlaVGpci2hgECbAw6eq7MAchIncNUFL/DFOodaYktolRdYwlWxguolXC0UFmVB4AqFVXBXvYuGayVN3Z0wnLcQrh2Cta0st/JrkqsxmjsOKGtkOjN1SpClT8mdnEVOc0FCeskbNod+xKW+EMQM3ARsI+/9FYo9u9HEj8qRMb6TG84pta2tkW1RcGbLsp2pbuaaP/RzI/A8DdI+IU4W3KE+IitzNe+XFhbYgnyFZxNoZE9nunXWtif21lAfHU8ce26NU7l5dDYjjmlYx6Bd2K6JeKMh03CpTMk05h+usyc9bAb1yCXMvSpmTyqkqQ+JGVoseL8MuJXJ2yOSgJ4YrkE9KF9kzyboTJ+Q+ADUefZsxlhgJT5qNfbcDqLkPgV1jk3v0kZ1Uz8jTtyIXw43ouzZfJY1n2aOPWHBjuNuH+grnGlDdbEmzMMCe1KBWAeZwVSjFITN67+UUAw+k7WkMQUrMLjR4hKIPMqeMBC7nR6v3Bu0uzvdgSDv5JqiPysRm5Y/LlXr94uV6k8a+QCXkknt8O12nAt5ZJVCOi5F63fbAyDE7YGC72q55o8m9M3km5mqu6e1ZQXnmhePn15+89WLp+9d/OHbzCy9Pt4Hh0xwIvGmodrr97GiDdS2LOGBrA6UruYFr401LOWay8/+cfHxk8tnTy+f/f351x88//rd5ZePLj//9fJfH714+v6L839e/O+33//3YQpLUp8/kJWdgdbtttUBVqRQkmtePvtk+ceHl58+u/zy0+xMfV7FffD0kyff/f7xy8EHXn74DMsH7y6/eJCZZ1fe2W3DqzFfvvvbZ8+/Oc/M0cMKBCNVDDpYVfkdPBC6d2HIIIM+fpIR1X0LbD06vzj/PCPwHla9vEgBU/h9eYfX5K7CUquPVa0vi15e3bPnaKRbyLbMM6SPRoBDsMCcGPbcBcmJQU7JGLmmMSZuZkMqfnsPklrm276hI/2EIGp7rAEnMixEjwiaGCcEvHDGxElhBqaaiCU2YG/vyT8dtHi5jaUBjKDUPRhoXmFg9nQHtmg2Rbpp2qwbYFofn+jWiKAhGelzl6AzUBsbY09tpkPnmTO/mBvvIJ36LqI3gjmpSPjuG1uv7J2staHSHOiOBUU5O1usLlzv8hT2muA6LPkzeltfIvHYel2OvIbe9XhVvbFracbo1fuVcOElOqVC3uM+rJ1QEwTDzgTCHciYXBNPdcPMBJSVFpjzjsiwwXcQO7dkIlC6AYdio1eg2YexiDmyD2OUjeIAC6qssaiTIduzpgB7o+fnwfrcYScLk8Cx7Sp/huTQhhphEv0ERhbkhusn1NbL2cuaKGElZvUyWtoDIgXcmngXIQgcM40p27yno93r4DCafjmOheT17SY2mfI7sfzlny8ef+gzpyBUMd8Xdwcir4gYJsHFR79b/jsDDjKYudTW1EGbFxjD8qtHsI9Y/uqvy4d/WT74Fnp58d5vLs7/k57T395JuMUDbxhBj2xrays9TdIv3x3Ycv3pi6wkMEtZncJXZD9TbErcn6fg0XghDvU+UgKDjXIIzbhd9hIiiCavaby424GcgU1Mn7j23Bml2mFESTp8/y2oFd6mLdfs6M4x1BrNts2sRF4MWNWjmX142bNDlOOVKziLgCb3BrwkeSctOGOZxujYXwjHSEfBpQoy4ciVgU/c5RUoSQlKMjZodk5vUQhrA0xT/ztMQrYpXLdGXAlWx1c4HttzGjsNW9SxzR67R7h+cQYK7NpjaJImdeawkIRfUQ33yD7tzqlpWKR5qJsuqEVFSdUe+NBj+8eAMi5LavfJqWGNI6qBIKm3b5vzKRH93kTdiDckYaIoePdsUcSV7JrnsLcPmiKur4RJfYXcp9f0I8KkvspWzy4cJq6Bki1RZHj3IehOVJ5m6ECHWDoIwwCHX3Ed5kGb3YG5EZcCQVxzao9J09sEaMaUsOGHHGSyqMP5GzxuWFdLdodhhmdqcHRKNKyyN785fRvUoCa5Obe9fsAMjI6+971uAgQ662aAf1ebDIYvRfRsRu7k4Fihj46m7LY8hwKOOzkWTv/6+ybcLCxnrJpFkJ43m6FTr6Z7JT2TSYtV8mymbH+ubwY18tfi1MhvGqFGQHvzAFrz6ZA4GHLAIGFyxmVR7SNjcmTCS/e9k3kcdkNjFE+PgNqCg0WIiQhiaUV0Z3QUzhX/I9o+nZvUMMkJMQOdiCASms29b7gwNzanNk/b5JBGkzuQZJ4DQaFbZWJUO95wI8w7x6zF+S3ZFh2qD12v92tqVbjyrIrVmrUorNEs2aNe+YJY2q6xBbo3hb+Rjy6yUKKu/QcrKQMo8N34/9v/A1BLAwQUAAIACADoUGhJM91K5mcaAADkRQAAFwAAAHVuaXZlcnNhbC91bml2ZXJzYWwucG5n7XwLVBPXvjc9nlbbqrTH26Ko5LT09OGDV0VUSFLrA6tVqqjIKxERUo0QlZd523KvtlVMrUqwlqS+eIdRkAQSkmhRUIPEB0kIIYkejJEMSYQwiZmQyU2gx6Keb63vrnXv/e5dH6ywZs1k//b+/V97//+Z2fP9V+tip7wR+Iafn9+UL1Yt3+Dn92qmn9+E3Emvea9EMQbmew+v5GyI/dyvtmNWn/fkz4Sla5f6+V1kvTmc9qr3/PXdqxJz/Pymtvj+X2kjVWz381tB/mL50o37cGZt6qHag4nIA9qH2P2ozx4f+fbdPbF1H/1FsODSD8D8HUu/n/95eFLge+fOFP88qXhr5LehlVsqDmz7fuGtlTPjibgLWdumzbV58Pfy2qILaps6ThKUlIgcbJv/VOXNZiCRWFvXgTnZU8A3FUXpFrlaoyR77A0A3dzDlg5n+Pn+pl7or2loUtqFFnOaXe9x6zUJPqn87sM7C1OXoDLxdEhhf/UV36VG6s5DaFSmnma7ZX91BNzo2nlMDEikSx1fjpxbJN3brVRLk7Gb8Cff+W6H4kMq3jF59MvZLfN8x8tHZ2SO9HekPezNkVbbDyT6jvuDP20fgc06mfau9/DXp6YEKcVuqgY4dIdIjz52Tvhq3jTTwtyo3ojJ9b6GhUwnm7mYarsVZW0P/2mIqciqmHlHe+TqSL9hTwEPDERPO/yBWCR8W2teNYqZ8MXqPEFw+MhIkz/4RPGs+Y/nNhZE/2WE4+XPftowDvgfBiisFOgoYH+DChdNhRQJcqQXi0zoOgl31wIDcBLXlB27rcTnltO/dBuZiFENAlKG/dEpko78wzn0JrwGisThwfgx3VGWl55zsyVKkebo9BGPfC3+QGLfgogRSrPUx9M2LykabRu7MKPkxLrgUU5H187IPH/v+gjZ3dtfhAiddCtVH021qwlypN/7yYpDQ53qHDm6wPi3vSOOvj/4VET76igRienSEFgY+LE6mBVzFz6GdR6LDl1MGBFiUd0nLTW5OdWxN5VPkib0B0ifXrMxcVVX+EGRyXIq3FdujYH+PoZcdnZk67oWkNJIH7gWYI1pkI+h98j+tJfFZc4shIIzBIq/Uk/G3gockffIrpthc7U9O3fzPLcTTBGhzw09Gos920Z64NM8XX3JM5qf/PamMdTmYHocBZy7zzUX3WQOgwY2XmLrxIzR0yltRLNSMGcLdi//QBfMKlTYVot7hq4n/aPJ7CXtylVDPTnyUk/za2dgo+FtqoZZnLsvko+BOuNJ/heO7fgl8nftdr7X0i+Qus22B9C1AHyMxxj4Nchl8z3z+mCF4yceUL2CTi2Ek6hDd2JDIzv+IaLpdmz7auEMRfA9Ve8udzP1knBkcrl/vWxy/V0zaQYhNDBj7v+NZf+jztBZDUgodhgE9M6PvqDWSFpBIr1KNPv7keG3hkHKZFIpHUzWL2EumH0h7gXv/J8esBtIzQOtajxiwHPciNWDqEnIIxLHfTfU/ZfdMoVqL32tSpVPLyoX/hFbodLhQXWhP2af/fIEf7/oTfheqAHzx7AllP6Lbd3vTexiPx/M5Evzfjnw/KW8CVMvxI2N5OzmV+w7xuhWURRliGUOxaqbLI5S+qmx0N61lQ8sJxJwaeUc2uAN+8tfh7dbTqXZF6z9Q9Yy4UDZ9EzHrTDqz2Vj5NHui59c78osQa99nsonB9T0T9s5ZZWW/A9G4/3Kxijdv7T0S2Zkxt37Q7dbq2aSfkjL10+uL3+B+7UwEemA+t6CMcoxtZ7aVqKNaunf8fM43XG6/wvpCsDJ9Sy0vavJQk725mUeOCQO6x7SyDUS2uAAi9lMh1eY6PShsyi0x7nCap0j5VzzThZP7ZpUKQIgJoCjwbjLSl6SV3O6pZ+AsZ20YaO8iz5Th2FWV4XnZc1YACypK66iwit2Hk7VyVdYAcZ8thuapwTqg9JVVuuPAirwsprMP6bZuR4nVy5BIIDr2ae+sgf+lB+0EDx6XuqgSgswO0NYK1MP3IKNlCbKySqqHoqAhik4camhT3M6l0wRyykw7J4nry5X2IpZGWT4DE6gswzyVTiG01AfSnvgXT3r6SKQnSwVp79sO413gRtcpTLfX1SpLNye2NpRxagpV/yauLO/Zr0NUuGxTBTEm2QyQpconk3iYZh+PHAZ+0pjay8kWLMFJ6lCge7QCTsri/Fx6PcbdXgxMsgvxjvO4JhkLeSXjAXYgGB9aH2MGFeO4VO4snsmo/bxP1XDEn16PnrRh4rBx3evReRuhtKnlCsiNiovJC57NLhQGF5Q3dppMIcEZ7ubZ2aC6XimVRW4hY2Pm1KmMZ4wcANA+RXYCDoEMWIMp4qRgmO6GEcyXnaTtlmZonK2gRy5XflrUwydvHxnEQ8agvY3NXdspru+pVwyDa7qyviz+YAauncTVt1rQLqEqkQPzc1nl6uwBfOBnC9f9l7RjZb+JDTwmirjl1Sc8f3I68rgbOKvPKblgDowW6U/mO8GE3EfJko7YGPAlPoAN3wk62VmBTklvPBct5x4j3vRQNY8qDtwLzCdzawlEb9KJ7qbkw7Irw3y/lR8sUFStBTdzWfoptTLBKu3BG1KDrYMDoTqy/OdytehPfP0QD4Pl0nenu2mkd0UptZRwmMRnE9NZAVlFqb45SBLJZTwYoFaqfizKacD0O/nUs49HmymuKGniS0ZU86sgfbKvkpq6YO5AdDAPMUkIY0G5av0pHyykwIP1kVeCAnFkwS6tg1RN4sDN4FmxSQRQut8KzkOMAJcHKplkJjEpLUt/KeR2YMbn7fG6Y7T/X9BN7K9Do8dmIa9g0jqSWO/m4iiXZi9ez+9EoDGyNKZzkIrjyy6LOlUwWOEMXmLL3tFYlcTHAiMbb/UBOI9sLoNiwzk334lWzBSL/9XlART+3y/t6gX70h91vb+jzsbqYYTCV2VH3Fpgx3WS0OFfyjk4HafPmv4Y3q44dN7Yhb4TMGzfhqxT7fyGZVFH4zYsYH3zGC7V43Ye2fymGFHFK3g/6G092b4DFKd9Yd2l0X4DLdZM07ofxUhX44UJXXeqpczERuBhUWeNhm5TKQjJ8RyksBZ7Lp9EJNr/8afdr8nmBWz17jYmgrtwRt6t0hp7n13ABGDLmh6fghfzoe4rFhUJpduV9vS7BHLHk7wj9mNyVSCx2HylAZrBrQnJWN5qpRWVKd3dhR0MCVm3288pVxtx/OqEVRPrY9chxl+0lKA9E08/15dUFpyaDy2Npl1JnJvyFmz/WgFRAlAk8gwnKXa0tzcMWg7D7k+8eYhEKM49s+hE/phA7EEJ9UazApZLRYFsujuwagX+Qr16fzXbspiTJeCwpNDE/R3tyYXnYQ+7qEwppwGY++FyKvDGzkOxCH1mPc0MCTedO/R9x9xFjFLA1eCbsU90NxpKzbRO8FOV4XKirEHfgWSZW0bsPjXlAYD2AYbq3DZZCYkKU7jt2ph52C4EpyH6l1b+7zxRB1hyS3pU45qYi/mK0qEk0siNyvB+S2ZRSJw4NLK25ST8EVcOUe6sSVbLA2MVsXhD3RXeXNh/d2I40pZJzg/dcEc1T4hsvBNiCKb3jOlXtuGU7i6JVJIput8QanLDqoztje3f6zZxFrOe6W+9VYgHjQmy94STv4VFJarwBpmShLSpItLTNIh/MA04lepQetFky+DbLyO6VhY7EiIA7gk7dCLvXrzwTlsptgToZAVeE4DBrxHP7UMLH4lt5KBIwEcCcKfFFlWiwoXZTuNlA92TfltjbZCyMOVYTooXG/fmFp4VqdNNd9Kcl3UF7/sBzJpFT6YUHTkkIGsvSw8XCYLjqsO3MTeU+Ca/7ZSnizhfeZurrpYr2uz90GTVBm54q9LvHXK4BII1oYlk4hovlI2X6ozhyUr2oSHr0LEFP8rIOsiRmL+jjrthWCrXdKu7Npy9uHmTS3GQVtW5Drlx4lnMyqv7HVnvVUczucI3O++Hnk8BBAwroJwH2Qvts4VuacrPSktO8RuQxZPr9sgLoXakgB8XDVrB9kJ73FOB9sMWdltusCjApKxTPV8KKcasch5+n9KfJuFLf31cgzVSLD2nykHH70w0uyIdsb9CahGW/0hJiJxiK0d8lyN6Xnpp87IDA1MVcVFtet0L5uBFTN43flYGLMkf8bWUAoFujot7hesmPZ4GWowa2r2vhfmljxU+CkGMmyTcz20GekgV+9BHFxPSlT9C6xx/vW+mUftduiZSO82dKfpkeIF5uklPFLahaBMmW+yshnBFxtowTS7jesZVrf4Y2mIzRStdx5Jsx94UQFL2vM9RwFLX+RVzJPLE4yeO0DgdtAJnt4cBbw0jfGRCTgIvY2Ym8oEug5xcOiBq9OMLbvQ326OEr3UeLOrdnzBGif030xIESZjuHuxSG+pfkffxPGbXuOAccA4YBwwDhgHjAPGAeOAccA4YBwwDhgHjAPGAeOAccA4YBwwDhgHjAP+vwU8tRRIqQTK0XMFCVFnnt1yeaIAGFC/S+9BSl9f+RMCCKfkBT+7sfOtkUO19BdF6Ro/vbbqrtq5tkJzW3tYFvbcDiu/+9dHR/aLzRy51eO3KOI/uEnrn3RR50JcUo9rZNfX/t7w/7wR1Utb+omAON/eJKdb+qdxn15VL/NH59rvF/rrFkF7FG0JKAK9WQtMGNnYdlHXJswyLazCr3H2E7DU82gejo8jkN2WLP1KiNjE1vz9xEE1G0fp609gGBK6/e1lVSwBxmJRjcATBn57M7Sna+Jc3fyGcgVQ74IAhayHz3tSZXLAEdxD1cLBMFdfHFPo9iMJ4UYRXp5Hf/Qpd7EKTQIDmAMBcom9ARCDfUxHAbPAHi21RRuD6EN3CtBcqlFN4NJdOZ7O+DhxLxnUsylNkE1pcuwiN5HoYLJ1n25wSIZIcEOEh9nNrKG9KOf12Fa8MY/n4V4VDWBxBzFzkDLaLN/unHXQfalowHFDcz+eC290Ld5Sze7DFZBMjuFs7BPbzZb+rNTLYK+FgVatn6Dyd9/2L2Wlam0Ci9SDFKB5K7UUStF+QyzjYWwHs0cyy7GSbiH+yJM75e4euRjdoXzaNIw7jvIMoKS7NwKqahSYBxqKjQruocBokCyTqwBNH3K4p8gRLk5xJ4FmFddAQWDIUkx1r3JRNOzFR6IMvT6b51dNfBgz/KTFrH/dUeWKqckD6hMgKjMKdTzPkMZ3/Zp9yKLKqQis2/nXahTxsQmXyVspzl5QHbuqtu0CJZlNpqbg6TpVMAGddKm1C3bmN9e8LWEAJmNkWaiUILsgak5xk7cELU1dZoTv8LDDLdieI6JDh5DDs2CMSXVhmEZpgiNDmRyrIox6OLYb/2j9wDNizOQ6l+g+J497sMGSZ69BJudyDy6bnul/aXiunj17A7ErmUUMGPhO3VupP2a2pk4pgXrzwwBuKCuTN5A7YyXxfgqubB4zaOdQDwZuQMiwWPxYfv209SwDx1x3TzZ/ghneUaAR046bzuhiHRJV9s02r5NfNsfr0y+5qPd1edxDo+PqmAKJvibN/nPx0RqqLgn9/h73d9fWFX0jOxvR5BDqRRkl2iPHIZu5MbGYjZ9Hqqc6F9B8HiK09taFsjES8LEkyPpvFjqQB+SE5lpneuNGU41AULxTUpesNabzqKXiatKO2/SQ2pth1LWyVUo0KSv6ME8xPUEedTMowUF14KbWazWhB9QyUOdIciwJgHxbaMwy/EqHxMu5UbzOgN2t6MOgiFrwl2/lDHu92dg7Z3K96tLh7VrbuxBQjh+KiLypdNj7JYKPHZvp0d9C0yVIUD00ZNC8cxxylKRWs/GSdz5LlHiI6Cxy8qE+avs65spaFybEtdcKhbkmMp9MJOCRQbacw0SchbF3RsS5l1e6nv+7RH0nCZwdHkvBHKH8hpdi+d/X4OENrsVNNY5dJdp8tTE11gE21com10cKQ/TH8qtbJQas8FLX1MyemRC59pu9TnGl/lAGjfegnoHfuQjfasuo4KHYr+S4l0D5ykJC0WlQpT5yltgnv/6e9SySgjOkk4EDaj1i1mOovo11tAbPr9Knh6Rf4xf2jShJM5WuJ2pdr3l9yU7uO88+Mqif23RDKJf52J1BdnVyj1pse2ccUBOrjhJnNIfUuVXXA2SCsK7VJJaoHKOCeH+6GXHV98xWLhmHXp1HhmEs0nCYL5PxmNbitxs4OOy6swS3pCAu9KCERTkl66KeZGUEHgSqXZR5eZdxdEgRje8jGLHWoHDXw2NxHCzAwbj9t3ldTahS21tnkn5hXdPKcJtHbUg3Ub/PZ1qj/6Y1Zng9In5vqTWKWPKqpckCXuycJFqA3tAguXZFGMoYOGTe1y22Nphl7POUU2siO3BGz9tmXZQ3aARr6P53LFaaar3/DyaOpITDLFXxpL1BsKPHklOvFHdULh5y3QrM/IZa66LUxEpDFB93i9v/foafnu1lpQwVVRTHPq7FlsH2Nxwm5iXfNmK1ZPAEcImpj+60IharxL3/V7PNZOXIpJ90o7/eQdFuYLJ50hZlIZcvr77IxwmC9m8kEVzDsscYrNcZvzSptvhfFj7uTcT4a/U37oFKm0mlKeqElkDkpIX7RTykPZfL9S6ajUYh0GZYfyFvd/krl5CzW0ET80vTWwWxfKqeqGGHagpTWFd5jj2l3jARk7y8sllxdFO8We+orULWiRDBCuL0FE4CE+BJ9Uo9thre4y7o7MtbI97lLqX0+TbA6Ri6iOshCpm2WtqbD3xayaI6I1Vtm84OUQIq8MYN7kBl8C6KFp41L0u6aZsbZssTxEUUdXbyoo3uk30Y7LSWebvleXjWGtDz4HGN5+C5bsT/TtKIKfs6L2KGmBdWj5oRLZSCqSuKvgffvoBkixDqI9gqlJ1dxP4mXJxddBTcs9d9/zy8B/1IWXhm5/1UnOMtrZHgNfc5Bg8i4lZ2GVRNMVKGGJLLgHpc9oyv74EhhY7BxTUoMIcfI8WgZIXXqmCnNvBrkVx+NSz6qYDpEtTHBpEfDkcReJzNchA3cZ/AAu6pPJLhGF6Blh7JdDd2ilNGI4KddyJY+7v6LFZKwsXh2fyVV7Knp1Yt9U5p8p9wBTNwxJIeJLWhVVbVenPIYZaZRsyYstndDeZcuERneDXzTZ4L/AJI5p7KaObJ1XYnZC9+UOCu6AEf+9S06+xKFXyLev+biR0Y+A6LQ+9PR1EP+jOfthCwtk+xOUjEa0nXvbY+P/Sd+hqMj33MwQsdYq9rZszzhGrt6y8FoKu8RvetoEH+6KGvXA6xrOpWBRIkmsyUnV3IfpsfNNDE2E50i3NmTPT6k4w38QYkrcOHxoeKDp+EFpqyFJoaI+qMa9i7lB1LMarCxNlNHUb7EpP8S4fz5PTMKBzZcKLet5UIi8ITT0ivf4R13rCxK9k8VZ/u3ScTtKrevR+Ak/Ll+iQEXwtfpDJGlffFbOv5JT2y6clYJZaEl/w+6/X2lXOzPZKCTZFPFV81Dpfyk7BMF9APoN75GSdY2UpxZlyukRIALt6lgPFqfOuNatPvgZFea1KlSO3mQk6xSZUqRaCvf8YViCM7ZbUT+yC91doq2NdVhf3U6x7bSrQVsVcZTwpRtLZJ0WOIps9WnYc8T3JNxKxKhFtjyVg94pBNh6G2pDYpQnaiblkMIscU36o2+H0c7Yw7Wn+6OJaSL08O+lsSU9/PwYqzK1Wix1al7OxyQfCjjDzuKe+a9yF0cR1rAw9vXBG81xcTKUOLa/CePBSadhSuv0vP/ktL/03fo4HI/Df4vcTBeCwUT2DC5UyKPc4zFNcTwRxuY9KQ+XMbt8yutYCGOV5z1w1LKYoVngkb8OmySUlYXC5tzSjXmiX9qVpZ/qg2DQ0q3EzPVIp3Dbnlm6XPIYc7uScsOcemZyaYsKZN+vj86Gbl1iGf1xtNRo3R00oablUD7m6goQUVhY9aObhOq5JtysWzzq/UZ+TyTPj4CuCi18+aKkwgjxp9aHQVfgcKzwJxtaNuhsE7byZ0Sx2lP1lsdV5H/MR5ly3pZOBCetEzM/VvagGCmcC0E+SoOeKgVPDBHc17AIfPOElpHIxDHsZJQEPjbOF7PxWYJLjaMy5KSqf08wsIY3FqpA43BITX5Fmp3vCWdR+5vuaZmH05XFeKq0Aaf4e+TilULX6HiwyVa+Q3MmZkJozkf5Nrz88cvGk3MPrbGDX0xdmS7O8elgoBdrU3k1CZ0jwQc1+NtGHpJg/thNVz17sWWPJCes+s55twklGZcP7Y4d0uhzT+Nh3jG+FVbyjdvqL/bWtaSWp4O6dsTH8vZibgeTZuidoapfkdGdr85HOXs/GNlv7VDt5kE3V19sFmSjecQZtbqOHNfJ9c7rPwEW/uC2G8gZwfj5nqm1+4MO6MVj/BUetK8aWUBfIY25eupsY5Xs9pw9gv2rEIlMCEEkisfd7EyQZ6T6/4M57MTkcJYqOWjxqx05HSJ/nQWiaj4dmnBvf4yo7o2b3WE1FrHeQtII4gtzzSu4CYdp3yYJY3b9yFf/pbQEdshfnJz8NDXj9Uo5AHKP5ZVJTGl3U2E//1YSnjQQDjtJvS9APVDdA6NbWOO17V/d41VSFdrHWX7maZXBX53MIGyklLnqOCYRXJr5yu9Q3iIdyvI9pDPYOhXPrTFlT2xK514l3idQ7+fk+8nmrADbMSxLeqx3Atves4JW7n5M9hvS8J8G/1FiXUmZ4nqYZpjiISrXeYeguBAQ8l+moIxnkjjiP9crQ3X4HTxaVs7dC1qWWWHeVhG1WAFRczHbzZsqspgbVIFDCV/C/JU3iQOxPEP6hFCc72k9xKUqlnrg6KOTtSt/Y1rXV1bUrNi7M1LWr31mWV++C+cjlm8CjrFy3T47Z+FVdtzButxH6c/n8q7ERWqt6Fc00e8/IQkCcY+/IQb3Fr9fDlfx4pHS3Va+2Seg839tZIgx5qw7XNxpZdENZjw5rfHAXRG66EiNHtm32P7sp1vleVnBh9VYmwO4VIdUs7OhDUciYh7YK7DPFd/2LFuuW1n2/99t8BUEsDBBQAAgAIAOhQaEmJd2BCSgAAAGsAAAAbAAAAdW5pdmVyc2FsL3VuaXZlcnNhbC5wbmcueG1ss7GvyM1RKEstKs7Mz7NVMtQzULK34+WyKShKLctMLVeoAIoBBSFASaESyDVCcMszU0oygEIGFgYIwYzUzPSMElslC0OEoD7QTABQSwECAAAUAAIACADnUGhJGCZD8i4EAAB/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+R7hdAAAAYgAAABwAAAAAAAAAAQAAAAAAnxIAAHVuaXZlcnNhbC9sb2NhbF9zZXR0aW5ncy54bWxQSwECAAAUAAIACAB2uMNEzoIJN+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=="/>
  <p:tag name="ISPRING_PRESENTATION_TITLE" val="chapter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4c6c3067bdecdfa022c9a7d7651c1c534b7276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1章 初识C语言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第一个C程序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脚下留心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历史和特点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历史和特点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历史和特点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历史和特点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开发环境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1597</Words>
  <Application>Microsoft Office PowerPoint</Application>
  <PresentationFormat>全屏显示(4:3)</PresentationFormat>
  <Paragraphs>147</Paragraphs>
  <Slides>25</Slides>
  <Notes>25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7" baseType="lpstr">
      <vt:lpstr>Office 主题​​</vt:lpstr>
      <vt:lpstr>Microsoft Excel 图表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chapter01</dc:title>
  <dc:creator>lucius</dc:creator>
  <cp:lastModifiedBy>郑瑶瑶</cp:lastModifiedBy>
  <cp:revision>22</cp:revision>
  <dcterms:created xsi:type="dcterms:W3CDTF">2016-08-25T05:15:17Z</dcterms:created>
  <dcterms:modified xsi:type="dcterms:W3CDTF">2018-01-09T08:43:48Z</dcterms:modified>
</cp:coreProperties>
</file>