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xls" ContentType="application/vnd.ms-exce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ppt/tags/tag19.xml" ContentType="application/vnd.openxmlformats-officedocument.presentationml.tags+xml"/>
  <Override PartName="/ppt/notesSlides/notesSlide18.xml" ContentType="application/vnd.openxmlformats-officedocument.presentationml.notesSlide+xml"/>
  <Override PartName="/ppt/tags/tag20.xml" ContentType="application/vnd.openxmlformats-officedocument.presentationml.tags+xml"/>
  <Override PartName="/ppt/notesSlides/notesSlide19.xml" ContentType="application/vnd.openxmlformats-officedocument.presentationml.notesSlide+xml"/>
  <Override PartName="/ppt/tags/tag21.xml" ContentType="application/vnd.openxmlformats-officedocument.presentationml.tags+xml"/>
  <Override PartName="/ppt/notesSlides/notesSlide20.xml" ContentType="application/vnd.openxmlformats-officedocument.presentationml.notesSlide+xml"/>
  <Override PartName="/ppt/tags/tag22.xml" ContentType="application/vnd.openxmlformats-officedocument.presentationml.tags+xml"/>
  <Override PartName="/ppt/notesSlides/notesSlide21.xml" ContentType="application/vnd.openxmlformats-officedocument.presentationml.notesSlide+xml"/>
  <Override PartName="/ppt/tags/tag23.xml" ContentType="application/vnd.openxmlformats-officedocument.presentationml.tags+xml"/>
  <Override PartName="/ppt/notesSlides/notesSlide22.xml" ContentType="application/vnd.openxmlformats-officedocument.presentationml.notesSlide+xml"/>
  <Override PartName="/ppt/tags/tag24.xml" ContentType="application/vnd.openxmlformats-officedocument.presentationml.tags+xml"/>
  <Override PartName="/ppt/notesSlides/notesSlide23.xml" ContentType="application/vnd.openxmlformats-officedocument.presentationml.notesSlide+xml"/>
  <Override PartName="/ppt/tags/tag25.xml" ContentType="application/vnd.openxmlformats-officedocument.presentationml.tags+xml"/>
  <Override PartName="/ppt/notesSlides/notesSlide24.xml" ContentType="application/vnd.openxmlformats-officedocument.presentationml.notesSlide+xml"/>
  <Override PartName="/ppt/tags/tag26.xml" ContentType="application/vnd.openxmlformats-officedocument.presentationml.tags+xml"/>
  <Override PartName="/ppt/notesSlides/notesSlide25.xml" ContentType="application/vnd.openxmlformats-officedocument.presentationml.notesSlide+xml"/>
  <Override PartName="/ppt/tags/tag27.xml" ContentType="application/vnd.openxmlformats-officedocument.presentationml.tags+xml"/>
  <Override PartName="/ppt/notesSlides/notesSlide26.xml" ContentType="application/vnd.openxmlformats-officedocument.presentationml.notesSlide+xml"/>
  <Override PartName="/ppt/tags/tag28.xml" ContentType="application/vnd.openxmlformats-officedocument.presentationml.tags+xml"/>
  <Override PartName="/ppt/notesSlides/notesSlide27.xml" ContentType="application/vnd.openxmlformats-officedocument.presentationml.notesSlide+xml"/>
  <Override PartName="/ppt/tags/tag29.xml" ContentType="application/vnd.openxmlformats-officedocument.presentationml.tags+xml"/>
  <Override PartName="/ppt/notesSlides/notesSlide28.xml" ContentType="application/vnd.openxmlformats-officedocument.presentationml.notesSlide+xml"/>
  <Override PartName="/ppt/tags/tag30.xml" ContentType="application/vnd.openxmlformats-officedocument.presentationml.tags+xml"/>
  <Override PartName="/ppt/notesSlides/notesSlide29.xml" ContentType="application/vnd.openxmlformats-officedocument.presentationml.notesSlide+xml"/>
  <Override PartName="/ppt/tags/tag31.xml" ContentType="application/vnd.openxmlformats-officedocument.presentationml.tags+xml"/>
  <Override PartName="/ppt/notesSlides/notesSlide30.xml" ContentType="application/vnd.openxmlformats-officedocument.presentationml.notesSlide+xml"/>
  <Override PartName="/ppt/tags/tag32.xml" ContentType="application/vnd.openxmlformats-officedocument.presentationml.tags+xml"/>
  <Override PartName="/ppt/notesSlides/notesSlide31.xml" ContentType="application/vnd.openxmlformats-officedocument.presentationml.notesSlide+xml"/>
  <Override PartName="/ppt/tags/tag33.xml" ContentType="application/vnd.openxmlformats-officedocument.presentationml.tags+xml"/>
  <Override PartName="/ppt/notesSlides/notesSlide32.xml" ContentType="application/vnd.openxmlformats-officedocument.presentationml.notesSlide+xml"/>
  <Override PartName="/ppt/tags/tag34.xml" ContentType="application/vnd.openxmlformats-officedocument.presentationml.tags+xml"/>
  <Override PartName="/ppt/notesSlides/notesSlide33.xml" ContentType="application/vnd.openxmlformats-officedocument.presentationml.notesSlide+xml"/>
  <Override PartName="/ppt/tags/tag35.xml" ContentType="application/vnd.openxmlformats-officedocument.presentationml.tags+xml"/>
  <Override PartName="/ppt/notesSlides/notesSlide34.xml" ContentType="application/vnd.openxmlformats-officedocument.presentationml.notesSlide+xml"/>
  <Override PartName="/ppt/tags/tag36.xml" ContentType="application/vnd.openxmlformats-officedocument.presentationml.tags+xml"/>
  <Override PartName="/ppt/notesSlides/notesSlide35.xml" ContentType="application/vnd.openxmlformats-officedocument.presentationml.notesSlide+xml"/>
  <Override PartName="/ppt/tags/tag37.xml" ContentType="application/vnd.openxmlformats-officedocument.presentationml.tags+xml"/>
  <Override PartName="/ppt/notesSlides/notesSlide36.xml" ContentType="application/vnd.openxmlformats-officedocument.presentationml.notesSlide+xml"/>
  <Override PartName="/ppt/tags/tag38.xml" ContentType="application/vnd.openxmlformats-officedocument.presentationml.tags+xml"/>
  <Override PartName="/ppt/notesSlides/notesSlide37.xml" ContentType="application/vnd.openxmlformats-officedocument.presentationml.notesSlide+xml"/>
  <Override PartName="/ppt/tags/tag39.xml" ContentType="application/vnd.openxmlformats-officedocument.presentationml.tags+xml"/>
  <Override PartName="/ppt/notesSlides/notesSlide38.xml" ContentType="application/vnd.openxmlformats-officedocument.presentationml.notesSlide+xml"/>
  <Override PartName="/ppt/tags/tag40.xml" ContentType="application/vnd.openxmlformats-officedocument.presentationml.tags+xml"/>
  <Override PartName="/ppt/notesSlides/notesSlide39.xml" ContentType="application/vnd.openxmlformats-officedocument.presentationml.notesSlide+xml"/>
  <Override PartName="/ppt/tags/tag41.xml" ContentType="application/vnd.openxmlformats-officedocument.presentationml.tags+xml"/>
  <Override PartName="/ppt/notesSlides/notesSlide40.xml" ContentType="application/vnd.openxmlformats-officedocument.presentationml.notesSlide+xml"/>
  <Override PartName="/ppt/tags/tag42.xml" ContentType="application/vnd.openxmlformats-officedocument.presentationml.tags+xml"/>
  <Override PartName="/ppt/notesSlides/notesSlide41.xml" ContentType="application/vnd.openxmlformats-officedocument.presentationml.notesSlide+xml"/>
  <Override PartName="/ppt/tags/tag43.xml" ContentType="application/vnd.openxmlformats-officedocument.presentationml.tags+xml"/>
  <Override PartName="/ppt/notesSlides/notesSlide42.xml" ContentType="application/vnd.openxmlformats-officedocument.presentationml.notesSlide+xml"/>
  <Override PartName="/ppt/tags/tag44.xml" ContentType="application/vnd.openxmlformats-officedocument.presentationml.tags+xml"/>
  <Override PartName="/ppt/notesSlides/notesSlide43.xml" ContentType="application/vnd.openxmlformats-officedocument.presentationml.notesSlide+xml"/>
  <Override PartName="/ppt/tags/tag45.xml" ContentType="application/vnd.openxmlformats-officedocument.presentationml.tags+xml"/>
  <Override PartName="/ppt/notesSlides/notesSlide44.xml" ContentType="application/vnd.openxmlformats-officedocument.presentationml.notesSlide+xml"/>
  <Override PartName="/ppt/tags/tag46.xml" ContentType="application/vnd.openxmlformats-officedocument.presentationml.tags+xml"/>
  <Override PartName="/ppt/notesSlides/notesSlide45.xml" ContentType="application/vnd.openxmlformats-officedocument.presentationml.notesSlide+xml"/>
  <Override PartName="/ppt/tags/tag47.xml" ContentType="application/vnd.openxmlformats-officedocument.presentationml.tags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418" r:id="rId2"/>
    <p:sldId id="419" r:id="rId3"/>
    <p:sldId id="420" r:id="rId4"/>
    <p:sldId id="421" r:id="rId5"/>
    <p:sldId id="422" r:id="rId6"/>
    <p:sldId id="423" r:id="rId7"/>
    <p:sldId id="424" r:id="rId8"/>
    <p:sldId id="425" r:id="rId9"/>
    <p:sldId id="426" r:id="rId10"/>
    <p:sldId id="427" r:id="rId11"/>
    <p:sldId id="428" r:id="rId12"/>
    <p:sldId id="429" r:id="rId13"/>
    <p:sldId id="430" r:id="rId14"/>
    <p:sldId id="431" r:id="rId15"/>
    <p:sldId id="432" r:id="rId16"/>
    <p:sldId id="433" r:id="rId17"/>
    <p:sldId id="434" r:id="rId18"/>
    <p:sldId id="435" r:id="rId19"/>
    <p:sldId id="436" r:id="rId20"/>
    <p:sldId id="437" r:id="rId21"/>
    <p:sldId id="438" r:id="rId22"/>
    <p:sldId id="439" r:id="rId23"/>
    <p:sldId id="440" r:id="rId24"/>
    <p:sldId id="441" r:id="rId25"/>
    <p:sldId id="442" r:id="rId26"/>
    <p:sldId id="443" r:id="rId27"/>
    <p:sldId id="444" r:id="rId28"/>
    <p:sldId id="445" r:id="rId29"/>
    <p:sldId id="446" r:id="rId30"/>
    <p:sldId id="447" r:id="rId31"/>
    <p:sldId id="448" r:id="rId32"/>
    <p:sldId id="449" r:id="rId33"/>
    <p:sldId id="450" r:id="rId34"/>
    <p:sldId id="451" r:id="rId35"/>
    <p:sldId id="452" r:id="rId36"/>
    <p:sldId id="453" r:id="rId37"/>
    <p:sldId id="454" r:id="rId38"/>
    <p:sldId id="455" r:id="rId39"/>
    <p:sldId id="456" r:id="rId40"/>
    <p:sldId id="457" r:id="rId41"/>
    <p:sldId id="458" r:id="rId42"/>
    <p:sldId id="459" r:id="rId43"/>
    <p:sldId id="460" r:id="rId44"/>
    <p:sldId id="461" r:id="rId45"/>
    <p:sldId id="462" r:id="rId46"/>
    <p:sldId id="260" r:id="rId47"/>
  </p:sldIdLst>
  <p:sldSz cx="9144000" cy="6858000" type="screen4x3"/>
  <p:notesSz cx="6858000" cy="9144000"/>
  <p:custDataLst>
    <p:tags r:id="rId4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6" d="100"/>
          <a:sy n="96" d="100"/>
        </p:scale>
        <p:origin x="-11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51CB6-B1E1-4D18-AC1B-B9F89CB36E05}" type="datetimeFigureOut">
              <a:rPr lang="zh-CN" altLang="en-US" smtClean="0"/>
              <a:t>2018/1/9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4D8174-1906-437C-B9B4-8430A381E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924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2051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6423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9003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1394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4610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5791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6341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587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7250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4049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500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5126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3919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4494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7659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C71EC6-FA5B-4B07-AF39-358C432BFE88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98205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181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755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9471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4896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4109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394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5401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6917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1684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9945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1423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C71EC6-FA5B-4B07-AF39-358C432BFE88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98205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36252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9716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42242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C71EC6-FA5B-4B07-AF39-358C432BFE88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982057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246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79AC8D06-D954-4818-BDE9-5BC874D7EE39}" type="slidenum">
              <a:rPr lang="zh-CN" altLang="en-US" smtClean="0"/>
              <a:pPr/>
              <a:t>4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89002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C71EC6-FA5B-4B07-AF39-358C432BFE88}" type="slidenum">
              <a:rPr lang="zh-CN" altLang="en-US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982057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80605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0517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8755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4060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fld id="{A3DF5170-8A0D-43AE-A108-EB1D46CE06DD}" type="slidenum">
              <a:rPr lang="zh-CN" altLang="en-US"/>
              <a:pPr eaLnBrk="1" hangingPunct="1">
                <a:buFontTx/>
                <a:buNone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1676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C71EC6-FA5B-4B07-AF39-358C432BFE88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9820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123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186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763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182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" y="-1"/>
            <a:ext cx="914078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52281"/>
            <a:ext cx="7772400" cy="2157681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2018/1/9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332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2018/1/9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95551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2018/1/9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133745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2018/1/9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84991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2018/1/9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25124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2018/1/9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94740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2" y="0"/>
            <a:ext cx="91463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547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88397-7984-4816-A3BC-987D45041CB5}" type="datetimeFigureOut">
              <a:rPr lang="zh-CN" altLang="en-US" smtClean="0"/>
              <a:t>2018/1/9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48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70" r:id="rId6"/>
    <p:sldLayoutId id="2147483673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3.bin"/><Relationship Id="rId2" Type="http://schemas.openxmlformats.org/officeDocument/2006/relationships/tags" Target="../tags/tag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Relationship Id="rId5" Type="http://schemas.openxmlformats.org/officeDocument/2006/relationships/image" Target="../media/image15.png"/><Relationship Id="rId4" Type="http://schemas.openxmlformats.org/officeDocument/2006/relationships/hyperlink" Target="video/034010003.flv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Relationship Id="rId4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oleObject" Target="../embeddings/Microsoft_Excel_97-2003_Worksheet1.xls"/><Relationship Id="rId4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Relationship Id="rId4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Relationship Id="rId4" Type="http://schemas.openxmlformats.org/officeDocument/2006/relationships/image" Target="../media/image1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012358" y="3243838"/>
            <a:ext cx="331237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r>
              <a:rPr lang="zh-CN" altLang="en-US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第</a:t>
            </a:r>
            <a:r>
              <a:rPr lang="en-US" altLang="zh-CN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10</a:t>
            </a:r>
            <a:r>
              <a:rPr lang="zh-CN" altLang="en-US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章  </a:t>
            </a:r>
            <a:r>
              <a:rPr lang="zh-CN" altLang="en-US" sz="4000" b="1" dirty="0">
                <a:solidFill>
                  <a:schemeClr val="bg1"/>
                </a:solidFill>
                <a:latin typeface="+mj-lt"/>
                <a:ea typeface="微软雅黑" pitchFamily="34" charset="-122"/>
                <a:sym typeface="微软雅黑" pitchFamily="34" charset="-122"/>
              </a:rPr>
              <a:t>文件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98" y="5450278"/>
            <a:ext cx="927494" cy="108649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06245456"/>
      </p:ext>
    </p:extLst>
  </p:cSld>
  <p:clrMapOvr>
    <a:masterClrMapping/>
  </p:clrMapOvr>
  <p:transition advTm="237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" name="标题 1"/>
          <p:cNvSpPr>
            <a:spLocks noChangeArrowheads="1"/>
          </p:cNvSpPr>
          <p:nvPr/>
        </p:nvSpPr>
        <p:spPr bwMode="auto">
          <a:xfrm>
            <a:off x="1643057" y="136416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必备知识</a:t>
            </a:r>
            <a:endParaRPr lang="zh-CN" altLang="en-US" sz="3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0388" y="962025"/>
            <a:ext cx="1149674" cy="574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09ED6"/>
                </a:solidFill>
                <a:latin typeface="+mn-lt"/>
                <a:ea typeface="+mn-ea"/>
              </a:rPr>
              <a:t>文件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914400" y="1625600"/>
            <a:ext cx="7556500" cy="13382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−"/>
              <a:defRPr/>
            </a:pPr>
            <a:r>
              <a:rPr lang="zh-CN" altLang="en-US" sz="1800" kern="1200" smtClean="0"/>
              <a:t>所谓“文件”一般指存储在外部介质上数据的集合。</a:t>
            </a:r>
            <a:r>
              <a:rPr lang="zh-CN" altLang="zh-CN" sz="1800" smtClean="0"/>
              <a:t>操作系统是以文件为单位对数据进行管理的，也就是说，如果想找存放在外部介质上的数据，必须先按文件名找到指定的文件，然后从文件中读取数据。</a:t>
            </a:r>
            <a:endParaRPr lang="zh-CN" altLang="zh-CN" sz="1800" kern="1200" dirty="0"/>
          </a:p>
        </p:txBody>
      </p:sp>
      <p:pic>
        <p:nvPicPr>
          <p:cNvPr id="13" name="图片 12" descr="untitle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24956" y="3203319"/>
            <a:ext cx="2258108" cy="22310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267205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内容占位符 2"/>
          <p:cNvSpPr>
            <a:spLocks noGrp="1"/>
          </p:cNvSpPr>
          <p:nvPr>
            <p:ph idx="1"/>
          </p:nvPr>
        </p:nvSpPr>
        <p:spPr bwMode="auto">
          <a:xfrm>
            <a:off x="914400" y="1625600"/>
            <a:ext cx="7556500" cy="8699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−"/>
              <a:defRPr/>
            </a:pPr>
            <a:r>
              <a:rPr lang="zh-CN" altLang="en-US" sz="1800" kern="1200" dirty="0"/>
              <a:t>一个文件要有唯一的文件标识，以便用户识别和引用。文件标识包括</a:t>
            </a:r>
            <a:r>
              <a:rPr lang="en-US" altLang="zh-CN" sz="1800" kern="1200" dirty="0"/>
              <a:t>3</a:t>
            </a:r>
            <a:r>
              <a:rPr lang="zh-CN" altLang="en-US" sz="1800" kern="1200" dirty="0"/>
              <a:t>部分，分别为</a:t>
            </a:r>
            <a:r>
              <a:rPr lang="zh-CN" altLang="en-US" sz="1800" b="1" kern="1200" dirty="0">
                <a:solidFill>
                  <a:srgbClr val="FF0000"/>
                </a:solidFill>
              </a:rPr>
              <a:t>文件路径</a:t>
            </a:r>
            <a:r>
              <a:rPr lang="zh-CN" altLang="en-US" sz="1800" kern="1200" dirty="0"/>
              <a:t>、</a:t>
            </a:r>
            <a:r>
              <a:rPr lang="zh-CN" altLang="en-US" sz="1800" b="1" kern="1200" dirty="0">
                <a:solidFill>
                  <a:srgbClr val="FF0000"/>
                </a:solidFill>
              </a:rPr>
              <a:t>文件名主干</a:t>
            </a:r>
            <a:r>
              <a:rPr lang="zh-CN" altLang="en-US" sz="1800" kern="1200" dirty="0"/>
              <a:t>和</a:t>
            </a:r>
            <a:r>
              <a:rPr lang="zh-CN" altLang="en-US" sz="1800" b="1" kern="1200" dirty="0">
                <a:solidFill>
                  <a:srgbClr val="FF0000"/>
                </a:solidFill>
              </a:rPr>
              <a:t>文件后缀</a:t>
            </a:r>
            <a:r>
              <a:rPr lang="zh-CN" altLang="en-US" sz="1800" kern="1200" dirty="0"/>
              <a:t>。</a:t>
            </a:r>
            <a:endParaRPr lang="en-US" altLang="zh-CN" sz="1800" kern="1200" dirty="0"/>
          </a:p>
        </p:txBody>
      </p:sp>
      <p:sp>
        <p:nvSpPr>
          <p:cNvPr id="16" name="矩形 15"/>
          <p:cNvSpPr/>
          <p:nvPr/>
        </p:nvSpPr>
        <p:spPr>
          <a:xfrm>
            <a:off x="560388" y="962025"/>
            <a:ext cx="1234633" cy="574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dirty="0" smtClean="0">
                <a:solidFill>
                  <a:srgbClr val="009ED6"/>
                </a:solidFill>
                <a:latin typeface="+mn-lt"/>
                <a:ea typeface="+mn-ea"/>
              </a:rPr>
              <a:t> </a:t>
            </a:r>
            <a:r>
              <a:rPr lang="zh-CN" altLang="en-US" sz="2400" b="1" dirty="0" smtClean="0">
                <a:solidFill>
                  <a:srgbClr val="009ED6"/>
                </a:solidFill>
                <a:latin typeface="+mn-lt"/>
                <a:ea typeface="+mn-ea"/>
              </a:rPr>
              <a:t>文件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163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6391" name="对象 2"/>
          <p:cNvGraphicFramePr>
            <a:graphicFrameLocks noChangeAspect="1"/>
          </p:cNvGraphicFramePr>
          <p:nvPr/>
        </p:nvGraphicFramePr>
        <p:xfrm>
          <a:off x="2219325" y="2908300"/>
          <a:ext cx="3948113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4" r:id="rId5" imgW="2518818" imgH="1150997" progId="Visio.Drawing.11">
                  <p:embed/>
                </p:oleObj>
              </mc:Choice>
              <mc:Fallback>
                <p:oleObj r:id="rId5" imgW="2518818" imgH="115099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9325" y="2908300"/>
                        <a:ext cx="3948113" cy="180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标题 1"/>
          <p:cNvSpPr>
            <a:spLocks noChangeArrowheads="1"/>
          </p:cNvSpPr>
          <p:nvPr/>
        </p:nvSpPr>
        <p:spPr bwMode="auto">
          <a:xfrm>
            <a:off x="1397241" y="136525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必备知识</a:t>
            </a:r>
            <a:endParaRPr lang="zh-CN" altLang="en-US" sz="3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5477281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内容占位符 2"/>
          <p:cNvSpPr>
            <a:spLocks noGrp="1"/>
          </p:cNvSpPr>
          <p:nvPr>
            <p:ph idx="1"/>
          </p:nvPr>
        </p:nvSpPr>
        <p:spPr bwMode="auto">
          <a:xfrm>
            <a:off x="914400" y="1625600"/>
            <a:ext cx="7556500" cy="45403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−"/>
              <a:defRPr/>
            </a:pPr>
            <a:r>
              <a:rPr lang="zh-CN" altLang="en-US" sz="1800" kern="1200" dirty="0"/>
              <a:t>根据数据的组织形式，数据文件可分为文本文件和二进制文件</a:t>
            </a:r>
            <a:r>
              <a:rPr lang="zh-CN" altLang="en-US" sz="1800" kern="1200" dirty="0" smtClean="0"/>
              <a:t>。</a:t>
            </a:r>
            <a:endParaRPr lang="en-US" altLang="zh-CN" sz="1800" kern="1200" dirty="0" smtClean="0"/>
          </a:p>
        </p:txBody>
      </p:sp>
      <p:sp>
        <p:nvSpPr>
          <p:cNvPr id="16" name="矩形 15"/>
          <p:cNvSpPr/>
          <p:nvPr/>
        </p:nvSpPr>
        <p:spPr>
          <a:xfrm>
            <a:off x="560388" y="962025"/>
            <a:ext cx="1149674" cy="574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09ED6"/>
                </a:solidFill>
                <a:latin typeface="+mn-lt"/>
                <a:ea typeface="+mn-ea"/>
              </a:rPr>
              <a:t>文件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174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415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416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0801608"/>
              </p:ext>
            </p:extLst>
          </p:nvPr>
        </p:nvGraphicFramePr>
        <p:xfrm>
          <a:off x="1984375" y="3374390"/>
          <a:ext cx="4938713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2" r:id="rId5" imgW="5813177" imgH="953135" progId="Visio.Drawing.11">
                  <p:embed/>
                </p:oleObj>
              </mc:Choice>
              <mc:Fallback>
                <p:oleObj r:id="rId5" imgW="5813177" imgH="95313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4375" y="3374390"/>
                        <a:ext cx="4938713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7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418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7419" name="对象 11"/>
          <p:cNvGraphicFramePr>
            <a:graphicFrameLocks noChangeAspect="1"/>
          </p:cNvGraphicFramePr>
          <p:nvPr/>
        </p:nvGraphicFramePr>
        <p:xfrm>
          <a:off x="1412875" y="5319713"/>
          <a:ext cx="6318250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3" r:id="rId7" imgW="8693176" imgH="953135" progId="Visio.Drawing.11">
                  <p:embed/>
                </p:oleObj>
              </mc:Choice>
              <mc:Fallback>
                <p:oleObj r:id="rId7" imgW="8693176" imgH="95313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75" y="5319713"/>
                        <a:ext cx="6318250" cy="693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标题 1"/>
          <p:cNvSpPr>
            <a:spLocks noChangeArrowheads="1"/>
          </p:cNvSpPr>
          <p:nvPr/>
        </p:nvSpPr>
        <p:spPr bwMode="auto">
          <a:xfrm>
            <a:off x="1552407" y="136524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必备知识</a:t>
            </a:r>
            <a:endParaRPr lang="zh-CN" altLang="en-US" sz="3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15" name="内容占位符 2"/>
          <p:cNvSpPr txBox="1">
            <a:spLocks/>
          </p:cNvSpPr>
          <p:nvPr/>
        </p:nvSpPr>
        <p:spPr bwMode="auto">
          <a:xfrm>
            <a:off x="906655" y="2093128"/>
            <a:ext cx="7556500" cy="139422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en-US" altLang="zh-CN" sz="18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、二进制文件</a:t>
            </a:r>
            <a:endParaRPr lang="en-US" altLang="zh-CN" sz="1800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−"/>
              <a:defRPr/>
            </a:pPr>
            <a:r>
              <a:rPr lang="zh-CN" altLang="zh-CN" sz="1800" dirty="0" smtClean="0"/>
              <a:t>数据在内存中是以二进制形式存储的，如果不加转换地输出到外存，就是二进制文件。</a:t>
            </a:r>
            <a:r>
              <a:rPr lang="en-US" altLang="zh-CN" sz="1800" dirty="0" smtClean="0"/>
              <a:t> </a:t>
            </a:r>
          </a:p>
        </p:txBody>
      </p:sp>
      <p:sp>
        <p:nvSpPr>
          <p:cNvPr id="17" name="内容占位符 2"/>
          <p:cNvSpPr txBox="1">
            <a:spLocks/>
          </p:cNvSpPr>
          <p:nvPr/>
        </p:nvSpPr>
        <p:spPr bwMode="auto">
          <a:xfrm>
            <a:off x="906655" y="4227681"/>
            <a:ext cx="7556500" cy="97872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en-US" altLang="zh-CN" sz="18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、文本文件</a:t>
            </a:r>
            <a:endParaRPr lang="en-US" altLang="zh-CN" sz="1800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−"/>
              <a:defRPr/>
            </a:pPr>
            <a:r>
              <a:rPr lang="zh-CN" altLang="zh-CN" sz="1800" dirty="0" smtClean="0"/>
              <a:t>文本文件又称为</a:t>
            </a:r>
            <a:r>
              <a:rPr lang="en-US" altLang="zh-CN" sz="1800" dirty="0" smtClean="0"/>
              <a:t>ASCII</a:t>
            </a:r>
            <a:r>
              <a:rPr lang="zh-CN" altLang="zh-CN" sz="1800" dirty="0" smtClean="0"/>
              <a:t>文件，每一个字节放一个字符的</a:t>
            </a:r>
            <a:r>
              <a:rPr lang="en-US" altLang="zh-CN" sz="1800" dirty="0" smtClean="0"/>
              <a:t>ASCII</a:t>
            </a:r>
            <a:r>
              <a:rPr lang="zh-CN" altLang="zh-CN" sz="1800" dirty="0" smtClean="0"/>
              <a:t>码。</a:t>
            </a:r>
            <a:r>
              <a:rPr lang="en-US" altLang="zh-CN" sz="1800" dirty="0" smtClean="0"/>
              <a:t> </a:t>
            </a:r>
            <a:endParaRPr lang="zh-CN" altLang="zh-CN" sz="1800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0913352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560388" y="962025"/>
            <a:ext cx="23871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09ED6"/>
                </a:solidFill>
                <a:latin typeface="+mn-lt"/>
                <a:ea typeface="+mn-ea"/>
              </a:rPr>
              <a:t>文件</a:t>
            </a:r>
            <a:r>
              <a:rPr lang="zh-CN" altLang="en-US" sz="2400" b="1" dirty="0">
                <a:solidFill>
                  <a:srgbClr val="009ED6"/>
                </a:solidFill>
                <a:latin typeface="+mn-lt"/>
                <a:ea typeface="+mn-ea"/>
              </a:rPr>
              <a:t>的缓冲区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18437" name="内容占位符 2"/>
          <p:cNvSpPr>
            <a:spLocks noGrp="1"/>
          </p:cNvSpPr>
          <p:nvPr>
            <p:ph idx="1"/>
          </p:nvPr>
        </p:nvSpPr>
        <p:spPr bwMode="auto">
          <a:xfrm>
            <a:off x="889000" y="1536700"/>
            <a:ext cx="7556500" cy="26400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−"/>
              <a:defRPr/>
            </a:pPr>
            <a:r>
              <a:rPr lang="en-US" altLang="zh-CN" sz="1800" kern="1200" dirty="0"/>
              <a:t>ANSI C</a:t>
            </a:r>
            <a:r>
              <a:rPr lang="zh-CN" altLang="en-US" sz="1800" kern="1200" dirty="0"/>
              <a:t>标准采用“缓冲文件系统”处理文件。缓冲文件系统的特点是在内存开辟一个“缓冲区”，为程序的每一个文件使用</a:t>
            </a:r>
            <a:r>
              <a:rPr lang="zh-CN" altLang="en-US" sz="1800" kern="1200" dirty="0" smtClean="0"/>
              <a:t>。</a:t>
            </a:r>
            <a:endParaRPr lang="en-US" altLang="zh-CN" sz="1800" kern="1200" dirty="0"/>
          </a:p>
          <a:p>
            <a:pPr>
              <a:lnSpc>
                <a:spcPct val="150000"/>
              </a:lnSpc>
              <a:buFont typeface="Arial" pitchFamily="34" charset="0"/>
              <a:buChar char="−"/>
              <a:defRPr/>
            </a:pPr>
            <a:r>
              <a:rPr lang="zh-CN" altLang="en-US" sz="1800" kern="1200" dirty="0"/>
              <a:t>当程序执行读文件操作时，先将一批文件内容读到缓冲区中，然后再将内容从缓冲区逐个读到程序中。当程序执行写文件操作时，先将数据写入到缓冲区中，待缓冲区装满后再将数据从缓冲区一起写入到磁盘文件中。</a:t>
            </a:r>
          </a:p>
        </p:txBody>
      </p:sp>
      <p:sp>
        <p:nvSpPr>
          <p:cNvPr id="184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8439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3981582"/>
              </p:ext>
            </p:extLst>
          </p:nvPr>
        </p:nvGraphicFramePr>
        <p:xfrm>
          <a:off x="2758395" y="3902075"/>
          <a:ext cx="4162425" cy="224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2" r:id="rId5" imgW="3041154" imgH="1651454" progId="Visio.Drawing.11">
                  <p:embed/>
                </p:oleObj>
              </mc:Choice>
              <mc:Fallback>
                <p:oleObj r:id="rId5" imgW="3041154" imgH="165145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8395" y="3902075"/>
                        <a:ext cx="4162425" cy="224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617958" y="136525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必备知识</a:t>
            </a:r>
            <a:endParaRPr lang="zh-CN" altLang="en-US" sz="3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8869046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560388" y="962025"/>
            <a:ext cx="17684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09ED6"/>
                </a:solidFill>
                <a:latin typeface="+mn-lt"/>
                <a:ea typeface="+mn-ea"/>
              </a:rPr>
              <a:t>文件</a:t>
            </a:r>
            <a:r>
              <a:rPr lang="zh-CN" altLang="en-US" sz="2400" b="1" dirty="0">
                <a:solidFill>
                  <a:srgbClr val="009ED6"/>
                </a:solidFill>
                <a:latin typeface="+mn-lt"/>
                <a:ea typeface="+mn-ea"/>
              </a:rPr>
              <a:t>指针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19461" name="内容占位符 2"/>
          <p:cNvSpPr>
            <a:spLocks noGrp="1"/>
          </p:cNvSpPr>
          <p:nvPr>
            <p:ph idx="1"/>
          </p:nvPr>
        </p:nvSpPr>
        <p:spPr bwMode="auto">
          <a:xfrm>
            <a:off x="888999" y="1536700"/>
            <a:ext cx="7574155" cy="86953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−"/>
              <a:defRPr/>
            </a:pPr>
            <a:r>
              <a:rPr lang="zh-CN" altLang="en-US" sz="1800" kern="1200" dirty="0"/>
              <a:t>在</a:t>
            </a:r>
            <a:r>
              <a:rPr lang="en-US" altLang="zh-CN" sz="1800" kern="1200" dirty="0"/>
              <a:t>C</a:t>
            </a:r>
            <a:r>
              <a:rPr lang="zh-CN" altLang="en-US" sz="1800" kern="1200" dirty="0"/>
              <a:t>语言中，对文件的所有操作都必须依靠文件指针来完成</a:t>
            </a:r>
            <a:r>
              <a:rPr lang="zh-CN" altLang="en-US" sz="1800" kern="1200" dirty="0" smtClean="0"/>
              <a:t>。文件</a:t>
            </a:r>
            <a:r>
              <a:rPr lang="zh-CN" altLang="en-US" sz="1800" kern="1200" dirty="0"/>
              <a:t>指针的定义格式如下所示</a:t>
            </a:r>
            <a:r>
              <a:rPr lang="zh-CN" altLang="en-US" sz="1800" kern="1200" dirty="0" smtClean="0"/>
              <a:t>：</a:t>
            </a:r>
            <a:endParaRPr lang="en-US" altLang="zh-CN" sz="1800" kern="1200" dirty="0" smtClean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1331913" y="2540000"/>
            <a:ext cx="6973887" cy="1338263"/>
          </a:xfrm>
          <a:prstGeom prst="rect">
            <a:avLst/>
          </a:prstGeom>
          <a:noFill/>
          <a:ln w="31750">
            <a:solidFill>
              <a:srgbClr val="00ACE6"/>
            </a:solidFill>
            <a:prstDash val="solid"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   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* 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变量</a:t>
            </a:r>
            <a:r>
              <a:rPr lang="zh-CN" altLang="en-US" smtClean="0">
                <a:latin typeface="Arial" panose="020B0604020202020204" pitchFamily="34" charset="0"/>
                <a:cs typeface="Arial" panose="020B0604020202020204" pitchFamily="34" charset="0"/>
              </a:rPr>
              <a:t>名</a:t>
            </a: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mtClean="0">
                <a:latin typeface="Arial" panose="020B0604020202020204" pitchFamily="34" charset="0"/>
                <a:cs typeface="Arial" panose="020B0604020202020204" pitchFamily="34" charset="0"/>
              </a:rPr>
              <a:t>                  例</a:t>
            </a:r>
            <a:endParaRPr lang="en-US" altLang="zh-CN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mtClean="0"/>
              <a:t>                  FILE </a:t>
            </a:r>
            <a:r>
              <a:rPr lang="en-US" altLang="zh-CN"/>
              <a:t>* fp</a:t>
            </a:r>
            <a:r>
              <a:rPr lang="en-US" altLang="zh-CN" smtClean="0"/>
              <a:t>;</a:t>
            </a:r>
            <a:endParaRPr lang="zh-CN" altLang="zh-CN"/>
          </a:p>
        </p:txBody>
      </p:sp>
      <p:sp>
        <p:nvSpPr>
          <p:cNvPr id="19463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9464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9502796"/>
              </p:ext>
            </p:extLst>
          </p:nvPr>
        </p:nvGraphicFramePr>
        <p:xfrm>
          <a:off x="2852421" y="4472900"/>
          <a:ext cx="3604577" cy="19656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6" r:id="rId5" imgW="4354956" imgH="2381354" progId="Visio.Drawing.11">
                  <p:embed/>
                </p:oleObj>
              </mc:Choice>
              <mc:Fallback>
                <p:oleObj r:id="rId5" imgW="4354956" imgH="238135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2421" y="4472900"/>
                        <a:ext cx="3604577" cy="19656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标题 1"/>
          <p:cNvSpPr>
            <a:spLocks noChangeArrowheads="1"/>
          </p:cNvSpPr>
          <p:nvPr/>
        </p:nvSpPr>
        <p:spPr bwMode="auto">
          <a:xfrm>
            <a:off x="1702041" y="136524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必备知识</a:t>
            </a:r>
            <a:endParaRPr lang="zh-CN" altLang="en-US" sz="3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887792" y="4020125"/>
            <a:ext cx="7574155" cy="45403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−"/>
              <a:defRPr/>
            </a:pPr>
            <a:r>
              <a:rPr lang="zh-CN" altLang="zh-CN" sz="1800" dirty="0" smtClean="0"/>
              <a:t>一个文件指针变量只能指向一个文件</a:t>
            </a:r>
            <a:r>
              <a:rPr lang="zh-CN" altLang="en-US" sz="1800" dirty="0" smtClean="0"/>
              <a:t>。</a:t>
            </a:r>
            <a:endParaRPr lang="zh-CN" altLang="en-US" sz="1800" kern="1200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6796169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build="p"/>
      <p:bldP spid="17" grpId="0" animBg="1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560388" y="962025"/>
            <a:ext cx="30059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09ED6"/>
                </a:solidFill>
                <a:latin typeface="+mn-lt"/>
                <a:ea typeface="+mn-ea"/>
              </a:rPr>
              <a:t>文件的打开与关闭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21509" name="内容占位符 2"/>
          <p:cNvSpPr txBox="1">
            <a:spLocks/>
          </p:cNvSpPr>
          <p:nvPr/>
        </p:nvSpPr>
        <p:spPr bwMode="auto">
          <a:xfrm>
            <a:off x="889000" y="1625600"/>
            <a:ext cx="7556500" cy="175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dirty="0">
                <a:latin typeface="+mn-lt"/>
                <a:ea typeface="+mn-ea"/>
              </a:rPr>
              <a:t>操作文件之前首先要打开文件，不打开文件就不能对其进行读写。</a:t>
            </a:r>
            <a:r>
              <a:rPr lang="en-US" altLang="zh-CN" dirty="0">
                <a:latin typeface="+mn-lt"/>
                <a:ea typeface="+mn-ea"/>
              </a:rPr>
              <a:t>C</a:t>
            </a:r>
            <a:r>
              <a:rPr lang="zh-CN" altLang="en-US" dirty="0">
                <a:latin typeface="+mn-lt"/>
                <a:ea typeface="+mn-ea"/>
              </a:rPr>
              <a:t>语言提供了</a:t>
            </a:r>
            <a:r>
              <a:rPr lang="en-US" altLang="zh-CN" dirty="0" err="1">
                <a:latin typeface="+mn-lt"/>
                <a:ea typeface="+mn-ea"/>
              </a:rPr>
              <a:t>fopen</a:t>
            </a:r>
            <a:r>
              <a:rPr lang="en-US" altLang="zh-CN" dirty="0">
                <a:latin typeface="+mn-lt"/>
                <a:ea typeface="+mn-ea"/>
              </a:rPr>
              <a:t>()</a:t>
            </a:r>
            <a:r>
              <a:rPr lang="zh-CN" altLang="en-US" dirty="0">
                <a:latin typeface="+mn-lt"/>
                <a:ea typeface="+mn-ea"/>
              </a:rPr>
              <a:t>函数，该函数用于打开文件，其返回值类型为文件指针。</a:t>
            </a:r>
            <a:endParaRPr lang="en-US" altLang="zh-CN" dirty="0">
              <a:latin typeface="+mn-lt"/>
              <a:ea typeface="+mn-ea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en-US" altLang="zh-CN" dirty="0" err="1">
                <a:latin typeface="+mn-lt"/>
                <a:ea typeface="+mn-ea"/>
              </a:rPr>
              <a:t>fopen</a:t>
            </a:r>
            <a:r>
              <a:rPr lang="en-US" altLang="zh-CN" dirty="0">
                <a:latin typeface="+mn-lt"/>
                <a:ea typeface="+mn-ea"/>
              </a:rPr>
              <a:t>()</a:t>
            </a:r>
            <a:r>
              <a:rPr lang="zh-CN" altLang="en-US" dirty="0">
                <a:latin typeface="+mn-lt"/>
                <a:ea typeface="+mn-ea"/>
              </a:rPr>
              <a:t>函数的函数声明如下：</a:t>
            </a:r>
          </a:p>
        </p:txBody>
      </p:sp>
      <p:sp>
        <p:nvSpPr>
          <p:cNvPr id="21510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1306513" y="3670300"/>
            <a:ext cx="6973887" cy="508000"/>
          </a:xfrm>
          <a:prstGeom prst="rect">
            <a:avLst/>
          </a:prstGeom>
          <a:noFill/>
          <a:ln w="31750">
            <a:solidFill>
              <a:srgbClr val="00ACE6"/>
            </a:solidFill>
            <a:prstDash val="solid"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FILE * </a:t>
            </a:r>
            <a:r>
              <a:rPr lang="en-US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fopen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(char* filename, char* mode);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标题 1"/>
          <p:cNvSpPr>
            <a:spLocks noChangeArrowheads="1"/>
          </p:cNvSpPr>
          <p:nvPr/>
        </p:nvSpPr>
        <p:spPr bwMode="auto">
          <a:xfrm>
            <a:off x="1681020" y="136525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必备知识</a:t>
            </a:r>
            <a:endParaRPr lang="zh-CN" altLang="en-US" sz="3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45982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内容占位符 2"/>
          <p:cNvSpPr txBox="1">
            <a:spLocks/>
          </p:cNvSpPr>
          <p:nvPr/>
        </p:nvSpPr>
        <p:spPr bwMode="auto">
          <a:xfrm>
            <a:off x="889000" y="1625600"/>
            <a:ext cx="7646988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dirty="0">
                <a:latin typeface="+mn-lt"/>
                <a:ea typeface="+mn-ea"/>
              </a:rPr>
              <a:t>打开文件并对文件操作结束后要关闭文件。关闭是释放缓冲区和其他资源的过程，不关闭文件就会慢慢耗光系统资源。</a:t>
            </a:r>
            <a:r>
              <a:rPr lang="en-US" altLang="zh-CN" dirty="0">
                <a:latin typeface="+mn-lt"/>
                <a:ea typeface="+mn-ea"/>
              </a:rPr>
              <a:t>C</a:t>
            </a:r>
            <a:r>
              <a:rPr lang="zh-CN" altLang="en-US" dirty="0">
                <a:latin typeface="+mn-lt"/>
                <a:ea typeface="+mn-ea"/>
              </a:rPr>
              <a:t>语言提供了一个</a:t>
            </a:r>
            <a:r>
              <a:rPr lang="en-US" altLang="zh-CN" dirty="0" err="1">
                <a:latin typeface="+mn-lt"/>
                <a:ea typeface="+mn-ea"/>
              </a:rPr>
              <a:t>fclose</a:t>
            </a:r>
            <a:r>
              <a:rPr lang="en-US" altLang="zh-CN" dirty="0">
                <a:latin typeface="+mn-lt"/>
                <a:ea typeface="+mn-ea"/>
              </a:rPr>
              <a:t>()</a:t>
            </a:r>
            <a:r>
              <a:rPr lang="zh-CN" altLang="en-US" dirty="0">
                <a:latin typeface="+mn-lt"/>
                <a:ea typeface="+mn-ea"/>
              </a:rPr>
              <a:t>函数，该函数用于关闭文件，其返回值类型为</a:t>
            </a:r>
            <a:r>
              <a:rPr lang="en-US" altLang="zh-CN" dirty="0" err="1">
                <a:latin typeface="+mn-lt"/>
                <a:ea typeface="+mn-ea"/>
              </a:rPr>
              <a:t>int</a:t>
            </a:r>
            <a:r>
              <a:rPr lang="zh-CN" altLang="en-US">
                <a:latin typeface="+mn-lt"/>
                <a:ea typeface="+mn-ea"/>
              </a:rPr>
              <a:t>类型</a:t>
            </a:r>
            <a:r>
              <a:rPr lang="zh-CN" altLang="en-US" smtClean="0">
                <a:latin typeface="+mn-lt"/>
                <a:ea typeface="+mn-ea"/>
              </a:rPr>
              <a:t>。</a:t>
            </a:r>
            <a:endParaRPr lang="en-US" altLang="zh-CN" smtClean="0">
              <a:latin typeface="+mn-lt"/>
              <a:ea typeface="+mn-ea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endParaRPr lang="en-US" altLang="zh-CN" sz="800" dirty="0">
              <a:latin typeface="+mn-lt"/>
              <a:ea typeface="+mn-ea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en-US" altLang="zh-CN" dirty="0" err="1">
                <a:latin typeface="+mn-lt"/>
                <a:ea typeface="+mn-ea"/>
              </a:rPr>
              <a:t>fclose</a:t>
            </a:r>
            <a:r>
              <a:rPr lang="en-US" altLang="zh-CN" dirty="0">
                <a:latin typeface="+mn-lt"/>
                <a:ea typeface="+mn-ea"/>
              </a:rPr>
              <a:t>()</a:t>
            </a:r>
            <a:r>
              <a:rPr lang="zh-CN" altLang="en-US" dirty="0">
                <a:latin typeface="+mn-lt"/>
                <a:ea typeface="+mn-ea"/>
              </a:rPr>
              <a:t>函数的函数声明如下：</a:t>
            </a:r>
          </a:p>
        </p:txBody>
      </p:sp>
      <p:sp>
        <p:nvSpPr>
          <p:cNvPr id="22534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1306513" y="3771900"/>
            <a:ext cx="6973887" cy="508000"/>
          </a:xfrm>
          <a:prstGeom prst="rect">
            <a:avLst/>
          </a:prstGeom>
          <a:noFill/>
          <a:ln w="31750">
            <a:solidFill>
              <a:srgbClr val="00ACE6"/>
            </a:solidFill>
            <a:prstDash val="solid"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   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fclose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(FILE *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标题 1"/>
          <p:cNvSpPr>
            <a:spLocks noChangeArrowheads="1"/>
          </p:cNvSpPr>
          <p:nvPr/>
        </p:nvSpPr>
        <p:spPr bwMode="auto">
          <a:xfrm>
            <a:off x="1712551" y="136525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必备知识</a:t>
            </a:r>
            <a:endParaRPr lang="zh-CN" altLang="en-US" sz="3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60388" y="962025"/>
            <a:ext cx="30059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09ED6"/>
                </a:solidFill>
                <a:latin typeface="+mn-lt"/>
                <a:ea typeface="+mn-ea"/>
              </a:rPr>
              <a:t>文件的打开与关闭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445271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内容占位符 2"/>
          <p:cNvSpPr txBox="1">
            <a:spLocks/>
          </p:cNvSpPr>
          <p:nvPr/>
        </p:nvSpPr>
        <p:spPr bwMode="auto">
          <a:xfrm>
            <a:off x="889000" y="1625600"/>
            <a:ext cx="764698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dirty="0" smtClean="0">
                <a:latin typeface="+mn-lt"/>
                <a:ea typeface="+mn-ea"/>
              </a:rPr>
              <a:t>用</a:t>
            </a:r>
            <a:r>
              <a:rPr lang="en-US" altLang="zh-CN" dirty="0" err="1" smtClean="0">
                <a:latin typeface="+mn-lt"/>
                <a:ea typeface="+mn-ea"/>
              </a:rPr>
              <a:t>fopen</a:t>
            </a:r>
            <a:r>
              <a:rPr lang="en-US" altLang="zh-CN" dirty="0" smtClean="0">
                <a:latin typeface="+mn-lt"/>
                <a:ea typeface="+mn-ea"/>
              </a:rPr>
              <a:t>()</a:t>
            </a:r>
            <a:r>
              <a:rPr lang="zh-CN" altLang="en-US" dirty="0" smtClean="0">
                <a:latin typeface="+mn-lt"/>
                <a:ea typeface="+mn-ea"/>
              </a:rPr>
              <a:t>函数打开文件，需要确定文件的打开模式。文件常用的打开模式如下表所示。</a:t>
            </a:r>
            <a:endParaRPr lang="en-US" altLang="zh-CN" dirty="0" smtClean="0">
              <a:latin typeface="+mn-lt"/>
              <a:ea typeface="+mn-ea"/>
            </a:endParaRPr>
          </a:p>
        </p:txBody>
      </p:sp>
      <p:sp>
        <p:nvSpPr>
          <p:cNvPr id="22534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ACE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0" name="标题 1"/>
          <p:cNvSpPr>
            <a:spLocks noChangeArrowheads="1"/>
          </p:cNvSpPr>
          <p:nvPr/>
        </p:nvSpPr>
        <p:spPr bwMode="auto">
          <a:xfrm>
            <a:off x="1470813" y="136524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必备知识</a:t>
            </a:r>
            <a:endParaRPr lang="zh-CN" altLang="en-US" sz="3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60388" y="962025"/>
            <a:ext cx="30059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09ED6"/>
                </a:solidFill>
                <a:latin typeface="+mn-lt"/>
                <a:ea typeface="+mn-ea"/>
              </a:rPr>
              <a:t>文件的打开与关闭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399764"/>
              </p:ext>
            </p:extLst>
          </p:nvPr>
        </p:nvGraphicFramePr>
        <p:xfrm>
          <a:off x="1417321" y="2560360"/>
          <a:ext cx="6743699" cy="37343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8689"/>
                <a:gridCol w="1137585"/>
                <a:gridCol w="4384952"/>
                <a:gridCol w="272473"/>
              </a:tblGrid>
              <a:tr h="27565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</a:rPr>
                        <a:t>打开模式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名称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描述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01581">
                <a:tc>
                  <a:txBody>
                    <a:bodyPr/>
                    <a:lstStyle/>
                    <a:p>
                      <a:pPr indent="145415" algn="l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r/</a:t>
                      </a:r>
                      <a:r>
                        <a:rPr lang="en-US" sz="1400" kern="100" dirty="0" err="1">
                          <a:effectLst/>
                        </a:rPr>
                        <a:t>rb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只读模式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以只读的形式打开一个文本文件</a:t>
                      </a:r>
                      <a:r>
                        <a:rPr lang="en-US" sz="1200" kern="100" dirty="0">
                          <a:effectLst/>
                        </a:rPr>
                        <a:t>/</a:t>
                      </a:r>
                      <a:r>
                        <a:rPr lang="zh-CN" sz="1200" kern="100" dirty="0">
                          <a:effectLst/>
                        </a:rPr>
                        <a:t>二进制文件，如果文件不存在或无法找到，</a:t>
                      </a:r>
                      <a:r>
                        <a:rPr lang="en-US" sz="1200" kern="100" dirty="0" err="1">
                          <a:effectLst/>
                        </a:rPr>
                        <a:t>fopen</a:t>
                      </a:r>
                      <a:r>
                        <a:rPr lang="en-US" sz="1200" kern="100" dirty="0">
                          <a:effectLst/>
                        </a:rPr>
                        <a:t>()</a:t>
                      </a:r>
                      <a:r>
                        <a:rPr lang="zh-CN" sz="1200" kern="100" dirty="0">
                          <a:effectLst/>
                        </a:rPr>
                        <a:t>函数调用失败，返回</a:t>
                      </a:r>
                      <a:r>
                        <a:rPr lang="en-US" sz="1200" kern="100" dirty="0">
                          <a:effectLst/>
                        </a:rPr>
                        <a:t>NULL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51316">
                <a:tc>
                  <a:txBody>
                    <a:bodyPr/>
                    <a:lstStyle/>
                    <a:p>
                      <a:pPr indent="145415"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w/wb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只写模式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以只写的形式创建一个文本文件</a:t>
                      </a:r>
                      <a:r>
                        <a:rPr lang="en-US" sz="1200" kern="100" dirty="0">
                          <a:effectLst/>
                        </a:rPr>
                        <a:t>/</a:t>
                      </a:r>
                      <a:r>
                        <a:rPr lang="zh-CN" sz="1200" kern="100" dirty="0">
                          <a:effectLst/>
                        </a:rPr>
                        <a:t>二进制文件，如果文件已存在，重写文件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01581">
                <a:tc>
                  <a:txBody>
                    <a:bodyPr/>
                    <a:lstStyle/>
                    <a:p>
                      <a:pPr indent="145415"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a/ab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追加模式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以只写的形式打开一个文本文件</a:t>
                      </a:r>
                      <a:r>
                        <a:rPr lang="en-US" sz="1200" kern="100" dirty="0">
                          <a:effectLst/>
                        </a:rPr>
                        <a:t>/</a:t>
                      </a:r>
                      <a:r>
                        <a:rPr lang="zh-CN" sz="1200" kern="100" dirty="0">
                          <a:effectLst/>
                        </a:rPr>
                        <a:t>二进制文件，只允许在该文件末尾追加数据，如果文件不存在，则创建新文件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51316">
                <a:tc>
                  <a:txBody>
                    <a:bodyPr/>
                    <a:lstStyle/>
                    <a:p>
                      <a:pPr indent="145415"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r+/rb+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读取</a:t>
                      </a:r>
                      <a:r>
                        <a:rPr lang="en-US" sz="1200" kern="100" dirty="0">
                          <a:effectLst/>
                        </a:rPr>
                        <a:t>/</a:t>
                      </a:r>
                      <a:r>
                        <a:rPr lang="zh-CN" sz="1200" kern="100" dirty="0">
                          <a:effectLst/>
                        </a:rPr>
                        <a:t>更新模式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以读</a:t>
                      </a:r>
                      <a:r>
                        <a:rPr lang="en-US" sz="1200" kern="100" dirty="0">
                          <a:effectLst/>
                        </a:rPr>
                        <a:t>/</a:t>
                      </a:r>
                      <a:r>
                        <a:rPr lang="zh-CN" sz="1200" kern="100" dirty="0">
                          <a:effectLst/>
                        </a:rPr>
                        <a:t>写的形式打开一个文本文件</a:t>
                      </a:r>
                      <a:r>
                        <a:rPr lang="en-US" sz="1200" kern="100" dirty="0">
                          <a:effectLst/>
                        </a:rPr>
                        <a:t>/</a:t>
                      </a:r>
                      <a:r>
                        <a:rPr lang="zh-CN" sz="1200" kern="100" dirty="0">
                          <a:effectLst/>
                        </a:rPr>
                        <a:t>二进制文件，如果文件不存在，</a:t>
                      </a:r>
                      <a:r>
                        <a:rPr lang="en-US" sz="1200" kern="100" dirty="0" err="1">
                          <a:effectLst/>
                        </a:rPr>
                        <a:t>fopen</a:t>
                      </a:r>
                      <a:r>
                        <a:rPr lang="en-US" sz="1200" kern="100" dirty="0">
                          <a:effectLst/>
                        </a:rPr>
                        <a:t>()</a:t>
                      </a:r>
                      <a:r>
                        <a:rPr lang="zh-CN" sz="1200" kern="100" dirty="0">
                          <a:effectLst/>
                        </a:rPr>
                        <a:t>函数调用失败，返回</a:t>
                      </a:r>
                      <a:r>
                        <a:rPr lang="en-US" sz="1200" kern="100" dirty="0">
                          <a:effectLst/>
                        </a:rPr>
                        <a:t>NULL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</a:tr>
              <a:tr h="551316">
                <a:tc>
                  <a:txBody>
                    <a:bodyPr/>
                    <a:lstStyle/>
                    <a:p>
                      <a:pPr indent="145415" algn="l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w+/</a:t>
                      </a:r>
                      <a:r>
                        <a:rPr lang="en-US" sz="1400" kern="100" dirty="0" err="1">
                          <a:effectLst/>
                        </a:rPr>
                        <a:t>wb</a:t>
                      </a:r>
                      <a:r>
                        <a:rPr lang="en-US" sz="1400" kern="100" dirty="0">
                          <a:effectLst/>
                        </a:rPr>
                        <a:t>+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写入</a:t>
                      </a:r>
                      <a:r>
                        <a:rPr lang="en-US" sz="1200" kern="100" dirty="0">
                          <a:effectLst/>
                        </a:rPr>
                        <a:t>/</a:t>
                      </a:r>
                      <a:r>
                        <a:rPr lang="zh-CN" sz="1200" kern="100" dirty="0">
                          <a:effectLst/>
                        </a:rPr>
                        <a:t>更新模式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以读</a:t>
                      </a:r>
                      <a:r>
                        <a:rPr lang="en-US" sz="1200" kern="100" dirty="0">
                          <a:effectLst/>
                        </a:rPr>
                        <a:t>/</a:t>
                      </a:r>
                      <a:r>
                        <a:rPr lang="zh-CN" sz="1200" kern="100" dirty="0">
                          <a:effectLst/>
                        </a:rPr>
                        <a:t>写的形式创建一个文本文件</a:t>
                      </a:r>
                      <a:r>
                        <a:rPr lang="en-US" sz="1200" kern="100" dirty="0">
                          <a:effectLst/>
                        </a:rPr>
                        <a:t>/</a:t>
                      </a:r>
                      <a:r>
                        <a:rPr lang="zh-CN" sz="1200" kern="100" dirty="0">
                          <a:effectLst/>
                        </a:rPr>
                        <a:t>二进制文件，如果文件已存在，则重写文件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01581">
                <a:tc>
                  <a:txBody>
                    <a:bodyPr/>
                    <a:lstStyle/>
                    <a:p>
                      <a:pPr indent="145415" algn="l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a+ab+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200" kern="100">
                          <a:effectLst/>
                        </a:rPr>
                        <a:t>追加</a:t>
                      </a:r>
                      <a:r>
                        <a:rPr lang="en-US" sz="1200" kern="100">
                          <a:effectLst/>
                        </a:rPr>
                        <a:t>/</a:t>
                      </a:r>
                      <a:r>
                        <a:rPr lang="zh-CN" sz="1200" kern="100">
                          <a:effectLst/>
                        </a:rPr>
                        <a:t>更新模式</a:t>
                      </a:r>
                      <a:endParaRPr lang="zh-CN" sz="12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effectLst/>
                        </a:rPr>
                        <a:t>打开一个文本</a:t>
                      </a:r>
                      <a:r>
                        <a:rPr lang="en-US" sz="1200" kern="100" dirty="0">
                          <a:effectLst/>
                        </a:rPr>
                        <a:t>/</a:t>
                      </a:r>
                      <a:r>
                        <a:rPr lang="zh-CN" sz="1200" kern="100" dirty="0">
                          <a:effectLst/>
                        </a:rPr>
                        <a:t>二进制文件，允许进行读取操作，但只允许在文件末尾添加数据，若文件不存在，则创建新文件</a:t>
                      </a:r>
                      <a:endParaRPr lang="zh-CN" sz="12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1756647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内容占位符 2"/>
          <p:cNvSpPr txBox="1">
            <a:spLocks/>
          </p:cNvSpPr>
          <p:nvPr/>
        </p:nvSpPr>
        <p:spPr bwMode="auto">
          <a:xfrm>
            <a:off x="889000" y="1625600"/>
            <a:ext cx="7786688" cy="97872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b="1" kern="0" dirty="0" smtClean="0">
                <a:latin typeface="Arial" pitchFamily="34" charset="0"/>
                <a:cs typeface="Arial" panose="020B0604020202020204" pitchFamily="34" charset="0"/>
              </a:rPr>
              <a:t>（</a:t>
            </a:r>
            <a:r>
              <a:rPr lang="en-US" altLang="zh-CN" b="1" kern="0" dirty="0" smtClean="0">
                <a:latin typeface="Arial" pitchFamily="34" charset="0"/>
                <a:cs typeface="Arial" panose="020B0604020202020204" pitchFamily="34" charset="0"/>
              </a:rPr>
              <a:t>1</a:t>
            </a:r>
            <a:r>
              <a:rPr lang="zh-CN" altLang="en-US" b="1" kern="0" dirty="0" smtClean="0">
                <a:latin typeface="Arial" pitchFamily="34" charset="0"/>
                <a:cs typeface="Arial" panose="020B0604020202020204" pitchFamily="34" charset="0"/>
              </a:rPr>
              <a:t>）</a:t>
            </a:r>
            <a:r>
              <a:rPr lang="zh-CN" altLang="en-US" b="1" kern="0" dirty="0" smtClean="0">
                <a:latin typeface="Arial" pitchFamily="34" charset="0"/>
                <a:ea typeface="宋体" pitchFamily="2" charset="-122"/>
                <a:cs typeface="Arial" panose="020B0604020202020204" pitchFamily="34" charset="0"/>
              </a:rPr>
              <a:t>、写文本文件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en-US" altLang="zh-CN" dirty="0" err="1" smtClean="0">
                <a:latin typeface="+mn-lt"/>
                <a:ea typeface="+mn-ea"/>
              </a:rPr>
              <a:t>fputc</a:t>
            </a:r>
            <a:r>
              <a:rPr lang="en-US" altLang="zh-CN" dirty="0" smtClean="0">
                <a:latin typeface="+mn-lt"/>
                <a:ea typeface="+mn-ea"/>
              </a:rPr>
              <a:t>()</a:t>
            </a:r>
            <a:r>
              <a:rPr lang="zh-CN" altLang="en-US" dirty="0" smtClean="0">
                <a:latin typeface="+mn-lt"/>
                <a:ea typeface="+mn-ea"/>
              </a:rPr>
              <a:t>函数用于向文件中写入一个字符，其语法格式如下：</a:t>
            </a:r>
            <a:endParaRPr lang="en-US" altLang="zh-CN" dirty="0" smtClean="0">
              <a:latin typeface="+mn-lt"/>
              <a:ea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60388" y="962025"/>
            <a:ext cx="1459054" cy="574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09ED6"/>
                </a:solidFill>
                <a:latin typeface="+mn-lt"/>
                <a:ea typeface="+mn-ea"/>
              </a:rPr>
              <a:t>写文件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1319213" y="2794000"/>
            <a:ext cx="6973887" cy="554038"/>
          </a:xfrm>
          <a:prstGeom prst="rect">
            <a:avLst/>
          </a:prstGeom>
          <a:noFill/>
          <a:ln w="31750">
            <a:solidFill>
              <a:srgbClr val="00ACE6"/>
            </a:solidFill>
            <a:prstDash val="solid"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fputc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(char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FILE *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fp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algn="ctr">
              <a:lnSpc>
                <a:spcPct val="150000"/>
              </a:lnSpc>
              <a:defRPr/>
            </a:pPr>
            <a:endParaRPr lang="en-US" altLang="zh-CN" sz="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标题 1"/>
          <p:cNvSpPr>
            <a:spLocks noChangeArrowheads="1"/>
          </p:cNvSpPr>
          <p:nvPr/>
        </p:nvSpPr>
        <p:spPr bwMode="auto">
          <a:xfrm>
            <a:off x="1723062" y="94374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必备知识</a:t>
            </a:r>
            <a:endParaRPr lang="zh-CN" altLang="en-US" sz="3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27" name="内容占位符 2"/>
          <p:cNvSpPr txBox="1">
            <a:spLocks/>
          </p:cNvSpPr>
          <p:nvPr/>
        </p:nvSpPr>
        <p:spPr bwMode="auto">
          <a:xfrm>
            <a:off x="912812" y="3526790"/>
            <a:ext cx="7786688" cy="86953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en-US" altLang="zh-CN" dirty="0" err="1" smtClean="0">
                <a:latin typeface="+mn-lt"/>
                <a:ea typeface="+mn-ea"/>
              </a:rPr>
              <a:t>ch</a:t>
            </a:r>
            <a:r>
              <a:rPr lang="zh-CN" altLang="zh-CN" dirty="0">
                <a:latin typeface="+mn-lt"/>
                <a:ea typeface="+mn-ea"/>
              </a:rPr>
              <a:t>表示写入的内容，</a:t>
            </a:r>
            <a:r>
              <a:rPr lang="en-US" altLang="zh-CN" dirty="0" err="1">
                <a:latin typeface="+mn-lt"/>
                <a:ea typeface="+mn-ea"/>
              </a:rPr>
              <a:t>fp</a:t>
            </a:r>
            <a:r>
              <a:rPr lang="zh-CN" altLang="zh-CN" dirty="0">
                <a:latin typeface="+mn-lt"/>
                <a:ea typeface="+mn-ea"/>
              </a:rPr>
              <a:t>表示一个文件指针，</a:t>
            </a:r>
            <a:r>
              <a:rPr lang="en-US" altLang="zh-CN" dirty="0" err="1">
                <a:latin typeface="+mn-lt"/>
                <a:ea typeface="+mn-ea"/>
              </a:rPr>
              <a:t>int</a:t>
            </a:r>
            <a:r>
              <a:rPr lang="zh-CN" altLang="zh-CN" dirty="0">
                <a:latin typeface="+mn-lt"/>
                <a:ea typeface="+mn-ea"/>
              </a:rPr>
              <a:t>表示函数返回值的类型为整数类型。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73166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560388" y="962025"/>
            <a:ext cx="1459054" cy="574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09ED6"/>
                </a:solidFill>
                <a:latin typeface="+mn-lt"/>
                <a:ea typeface="+mn-ea"/>
              </a:rPr>
              <a:t>写文件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889000" y="1625600"/>
            <a:ext cx="7786688" cy="97872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b="1" kern="0" dirty="0" smtClean="0">
                <a:latin typeface="Arial" pitchFamily="34" charset="0"/>
                <a:cs typeface="Arial" panose="020B0604020202020204" pitchFamily="34" charset="0"/>
              </a:rPr>
              <a:t>（</a:t>
            </a:r>
            <a:r>
              <a:rPr lang="en-US" altLang="zh-CN" b="1" kern="0" dirty="0" smtClean="0">
                <a:latin typeface="Arial" pitchFamily="34" charset="0"/>
                <a:cs typeface="Arial" panose="020B0604020202020204" pitchFamily="34" charset="0"/>
              </a:rPr>
              <a:t>1</a:t>
            </a:r>
            <a:r>
              <a:rPr lang="zh-CN" altLang="en-US" b="1" kern="0" dirty="0" smtClean="0">
                <a:latin typeface="Arial" pitchFamily="34" charset="0"/>
                <a:cs typeface="Arial" panose="020B0604020202020204" pitchFamily="34" charset="0"/>
              </a:rPr>
              <a:t>）</a:t>
            </a:r>
            <a:r>
              <a:rPr lang="zh-CN" altLang="en-US" b="1" kern="0" dirty="0" smtClean="0">
                <a:latin typeface="Arial" pitchFamily="34" charset="0"/>
                <a:ea typeface="宋体" pitchFamily="2" charset="-122"/>
                <a:cs typeface="Arial" panose="020B0604020202020204" pitchFamily="34" charset="0"/>
              </a:rPr>
              <a:t>、写文本文件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en-US" altLang="zh-CN" dirty="0" err="1" smtClean="0">
                <a:latin typeface="+mn-lt"/>
                <a:ea typeface="+mn-ea"/>
              </a:rPr>
              <a:t>fputs</a:t>
            </a:r>
            <a:r>
              <a:rPr lang="en-US" altLang="zh-CN" dirty="0" smtClean="0">
                <a:latin typeface="+mn-lt"/>
                <a:ea typeface="+mn-ea"/>
              </a:rPr>
              <a:t>()</a:t>
            </a:r>
            <a:r>
              <a:rPr lang="zh-CN" altLang="en-US" dirty="0" smtClean="0">
                <a:latin typeface="+mn-lt"/>
                <a:ea typeface="+mn-ea"/>
              </a:rPr>
              <a:t>函数将字符串写入文件，其函数声明如下：</a:t>
            </a:r>
            <a:endParaRPr lang="en-US" altLang="zh-CN" dirty="0" smtClean="0">
              <a:latin typeface="+mn-lt"/>
              <a:ea typeface="+mn-ea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306513" y="2806700"/>
            <a:ext cx="6973887" cy="508000"/>
          </a:xfrm>
          <a:prstGeom prst="rect">
            <a:avLst/>
          </a:prstGeom>
          <a:noFill/>
          <a:ln w="31750">
            <a:solidFill>
              <a:srgbClr val="00ACE6"/>
            </a:solidFill>
            <a:prstDash val="solid"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fputs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char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FILE *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file);</a:t>
            </a:r>
            <a:endParaRPr lang="en-US" altLang="zh-CN" sz="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标题 1"/>
          <p:cNvSpPr>
            <a:spLocks noChangeArrowheads="1"/>
          </p:cNvSpPr>
          <p:nvPr/>
        </p:nvSpPr>
        <p:spPr bwMode="auto">
          <a:xfrm>
            <a:off x="1407751" y="146926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必备知识</a:t>
            </a:r>
            <a:endParaRPr lang="zh-CN" altLang="en-US" sz="3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27" name="内容占位符 2"/>
          <p:cNvSpPr txBox="1">
            <a:spLocks/>
          </p:cNvSpPr>
          <p:nvPr/>
        </p:nvSpPr>
        <p:spPr bwMode="auto">
          <a:xfrm>
            <a:off x="849226" y="3474512"/>
            <a:ext cx="7786688" cy="128503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zh-CN" dirty="0" smtClean="0">
                <a:latin typeface="+mn-lt"/>
                <a:ea typeface="+mn-ea"/>
              </a:rPr>
              <a:t>参数</a:t>
            </a:r>
            <a:r>
              <a:rPr lang="en-US" altLang="zh-CN" dirty="0" err="1">
                <a:latin typeface="+mn-lt"/>
                <a:ea typeface="+mn-ea"/>
              </a:rPr>
              <a:t>str</a:t>
            </a:r>
            <a:r>
              <a:rPr lang="zh-CN" altLang="zh-CN" dirty="0">
                <a:latin typeface="+mn-lt"/>
                <a:ea typeface="+mn-ea"/>
              </a:rPr>
              <a:t>表示指向待写入的字符串的字符指针；参数</a:t>
            </a:r>
            <a:r>
              <a:rPr lang="en-US" altLang="zh-CN" dirty="0">
                <a:latin typeface="+mn-lt"/>
                <a:ea typeface="+mn-ea"/>
              </a:rPr>
              <a:t>file</a:t>
            </a:r>
            <a:r>
              <a:rPr lang="zh-CN" altLang="zh-CN" dirty="0">
                <a:latin typeface="+mn-lt"/>
                <a:ea typeface="+mn-ea"/>
              </a:rPr>
              <a:t>表示文件指针，该指针指向需要写入字符串的文件；返回值类型</a:t>
            </a:r>
            <a:r>
              <a:rPr lang="en-US" altLang="zh-CN" dirty="0" err="1">
                <a:latin typeface="+mn-lt"/>
                <a:ea typeface="+mn-ea"/>
              </a:rPr>
              <a:t>int</a:t>
            </a:r>
            <a:r>
              <a:rPr lang="zh-CN" altLang="zh-CN" dirty="0">
                <a:latin typeface="+mn-lt"/>
                <a:ea typeface="+mn-ea"/>
              </a:rPr>
              <a:t>类型表示函数返回值的类型为整型。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625791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ChangeArrowheads="1"/>
          </p:cNvSpPr>
          <p:nvPr/>
        </p:nvSpPr>
        <p:spPr bwMode="auto">
          <a:xfrm>
            <a:off x="1744083" y="115613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作业</a:t>
            </a:r>
            <a:r>
              <a:rPr lang="zh-CN" altLang="en-US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点评</a:t>
            </a:r>
          </a:p>
        </p:txBody>
      </p:sp>
      <p:sp>
        <p:nvSpPr>
          <p:cNvPr id="5123" name="内容占位符 2"/>
          <p:cNvSpPr txBox="1">
            <a:spLocks/>
          </p:cNvSpPr>
          <p:nvPr/>
        </p:nvSpPr>
        <p:spPr bwMode="auto">
          <a:xfrm>
            <a:off x="481013" y="1789271"/>
            <a:ext cx="7975600" cy="1796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400" dirty="0" smtClean="0"/>
              <a:t>请简述一下结构体和共用体的异同。</a:t>
            </a:r>
            <a:endParaRPr lang="en-US" altLang="zh-CN" sz="2400" dirty="0" smtClean="0"/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400" dirty="0" smtClean="0"/>
              <a:t>请分析一下结构体数组与链表的区别。</a:t>
            </a:r>
            <a:endParaRPr lang="en-US" altLang="zh-CN" sz="2400" dirty="0" smtClean="0"/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endParaRPr lang="en-US" altLang="zh-CN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3977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560388" y="962025"/>
            <a:ext cx="1459054" cy="574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09ED6"/>
                </a:solidFill>
                <a:latin typeface="+mn-lt"/>
                <a:ea typeface="+mn-ea"/>
              </a:rPr>
              <a:t>写文件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18" name="内容占位符 2"/>
          <p:cNvSpPr txBox="1">
            <a:spLocks/>
          </p:cNvSpPr>
          <p:nvPr/>
        </p:nvSpPr>
        <p:spPr bwMode="auto">
          <a:xfrm>
            <a:off x="889000" y="1625600"/>
            <a:ext cx="7735888" cy="97872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b="1" kern="0" dirty="0" smtClean="0">
                <a:latin typeface="Arial" pitchFamily="34" charset="0"/>
                <a:cs typeface="Arial" panose="020B0604020202020204" pitchFamily="34" charset="0"/>
              </a:rPr>
              <a:t>（</a:t>
            </a:r>
            <a:r>
              <a:rPr lang="en-US" altLang="zh-CN" b="1" kern="0" dirty="0" smtClean="0">
                <a:latin typeface="Arial" pitchFamily="34" charset="0"/>
                <a:cs typeface="Arial" panose="020B0604020202020204" pitchFamily="34" charset="0"/>
              </a:rPr>
              <a:t>2</a:t>
            </a:r>
            <a:r>
              <a:rPr lang="zh-CN" altLang="en-US" b="1" kern="0" dirty="0" smtClean="0">
                <a:latin typeface="Arial" pitchFamily="34" charset="0"/>
                <a:cs typeface="Arial" panose="020B0604020202020204" pitchFamily="34" charset="0"/>
              </a:rPr>
              <a:t>）</a:t>
            </a:r>
            <a:r>
              <a:rPr lang="zh-CN" altLang="en-US" b="1" kern="0" dirty="0" smtClean="0">
                <a:latin typeface="Arial" pitchFamily="34" charset="0"/>
                <a:ea typeface="宋体" pitchFamily="2" charset="-122"/>
                <a:cs typeface="Arial" panose="020B0604020202020204" pitchFamily="34" charset="0"/>
              </a:rPr>
              <a:t>、写二进制文件</a:t>
            </a:r>
            <a:endParaRPr lang="zh-CN" altLang="en-US" b="1" kern="0" dirty="0">
              <a:latin typeface="Arial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en-US" altLang="zh-CN" dirty="0" err="1">
                <a:latin typeface="+mn-lt"/>
                <a:ea typeface="+mn-ea"/>
              </a:rPr>
              <a:t>fwrite</a:t>
            </a:r>
            <a:r>
              <a:rPr lang="en-US" altLang="zh-CN" dirty="0">
                <a:latin typeface="+mn-lt"/>
                <a:ea typeface="+mn-ea"/>
              </a:rPr>
              <a:t>()</a:t>
            </a:r>
            <a:r>
              <a:rPr lang="zh-CN" altLang="en-US" dirty="0">
                <a:latin typeface="+mn-lt"/>
                <a:ea typeface="+mn-ea"/>
              </a:rPr>
              <a:t>函数用于以二进制的形式将数据写入文件，其函数声明如下</a:t>
            </a:r>
            <a:r>
              <a:rPr lang="zh-CN" altLang="en-US" dirty="0" smtClean="0">
                <a:latin typeface="+mn-lt"/>
                <a:ea typeface="+mn-ea"/>
              </a:rPr>
              <a:t>：</a:t>
            </a:r>
            <a:endParaRPr lang="en-US" altLang="zh-CN" dirty="0">
              <a:latin typeface="+mn-lt"/>
              <a:ea typeface="+mn-ea"/>
            </a:endParaRP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1312863" y="2763520"/>
            <a:ext cx="6972300" cy="923925"/>
          </a:xfrm>
          <a:prstGeom prst="rect">
            <a:avLst/>
          </a:prstGeom>
          <a:noFill/>
          <a:ln w="31750">
            <a:solidFill>
              <a:srgbClr val="00ACE6"/>
            </a:solidFill>
            <a:prstDash val="solid"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unsigned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fwrite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void *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, unsigned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size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	unsigned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count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, FILE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* file);</a:t>
            </a:r>
          </a:p>
        </p:txBody>
      </p:sp>
      <p:sp>
        <p:nvSpPr>
          <p:cNvPr id="26" name="标题 1"/>
          <p:cNvSpPr>
            <a:spLocks noChangeArrowheads="1"/>
          </p:cNvSpPr>
          <p:nvPr/>
        </p:nvSpPr>
        <p:spPr bwMode="auto">
          <a:xfrm>
            <a:off x="1617958" y="115395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必备知识</a:t>
            </a:r>
            <a:endParaRPr lang="zh-CN" altLang="en-US" sz="3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27" name="内容占位符 2"/>
          <p:cNvSpPr txBox="1">
            <a:spLocks/>
          </p:cNvSpPr>
          <p:nvPr/>
        </p:nvSpPr>
        <p:spPr bwMode="auto">
          <a:xfrm>
            <a:off x="931069" y="3854450"/>
            <a:ext cx="7735888" cy="170053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zh-CN" dirty="0" smtClean="0">
                <a:latin typeface="+mn-lt"/>
                <a:ea typeface="+mn-ea"/>
              </a:rPr>
              <a:t>参数</a:t>
            </a:r>
            <a:r>
              <a:rPr lang="en-US" altLang="zh-CN" dirty="0" err="1">
                <a:latin typeface="+mn-lt"/>
                <a:ea typeface="+mn-ea"/>
              </a:rPr>
              <a:t>str</a:t>
            </a:r>
            <a:r>
              <a:rPr lang="zh-CN" altLang="en-US" dirty="0">
                <a:latin typeface="+mn-lt"/>
                <a:ea typeface="+mn-ea"/>
              </a:rPr>
              <a:t>为</a:t>
            </a:r>
            <a:r>
              <a:rPr lang="zh-CN" altLang="zh-CN" dirty="0">
                <a:latin typeface="+mn-lt"/>
                <a:ea typeface="+mn-ea"/>
              </a:rPr>
              <a:t>指向待写入数据的指针；</a:t>
            </a:r>
            <a:r>
              <a:rPr lang="en-US" altLang="zh-CN" dirty="0">
                <a:latin typeface="+mn-lt"/>
                <a:ea typeface="+mn-ea"/>
              </a:rPr>
              <a:t>size</a:t>
            </a:r>
            <a:r>
              <a:rPr lang="zh-CN" altLang="en-US" dirty="0">
                <a:latin typeface="+mn-lt"/>
                <a:ea typeface="+mn-ea"/>
              </a:rPr>
              <a:t>为</a:t>
            </a:r>
            <a:r>
              <a:rPr lang="zh-CN" altLang="zh-CN" dirty="0">
                <a:latin typeface="+mn-lt"/>
                <a:ea typeface="+mn-ea"/>
              </a:rPr>
              <a:t>待写入数据的字节数；</a:t>
            </a:r>
            <a:r>
              <a:rPr lang="en-US" altLang="zh-CN" dirty="0">
                <a:latin typeface="+mn-lt"/>
                <a:ea typeface="+mn-ea"/>
              </a:rPr>
              <a:t>count</a:t>
            </a:r>
            <a:r>
              <a:rPr lang="zh-CN" altLang="en-US" dirty="0">
                <a:latin typeface="+mn-lt"/>
                <a:ea typeface="+mn-ea"/>
              </a:rPr>
              <a:t>为</a:t>
            </a:r>
            <a:r>
              <a:rPr lang="zh-CN" altLang="zh-CN" dirty="0">
                <a:latin typeface="+mn-lt"/>
                <a:ea typeface="+mn-ea"/>
              </a:rPr>
              <a:t>待写入</a:t>
            </a:r>
            <a:r>
              <a:rPr lang="en-US" altLang="zh-CN" dirty="0">
                <a:latin typeface="+mn-lt"/>
                <a:ea typeface="+mn-ea"/>
              </a:rPr>
              <a:t>size</a:t>
            </a:r>
            <a:r>
              <a:rPr lang="zh-CN" altLang="zh-CN" dirty="0">
                <a:latin typeface="+mn-lt"/>
                <a:ea typeface="+mn-ea"/>
              </a:rPr>
              <a:t>个字节的数据的个数；</a:t>
            </a:r>
            <a:r>
              <a:rPr lang="en-US" altLang="zh-CN" dirty="0">
                <a:latin typeface="+mn-lt"/>
                <a:ea typeface="+mn-ea"/>
              </a:rPr>
              <a:t>file</a:t>
            </a:r>
            <a:r>
              <a:rPr lang="zh-CN" altLang="en-US" dirty="0">
                <a:latin typeface="+mn-lt"/>
                <a:ea typeface="+mn-ea"/>
              </a:rPr>
              <a:t>为</a:t>
            </a:r>
            <a:r>
              <a:rPr lang="zh-CN" altLang="zh-CN" dirty="0">
                <a:latin typeface="+mn-lt"/>
                <a:ea typeface="+mn-ea"/>
              </a:rPr>
              <a:t>文件指针，该指针指向需要写入字符的文件；返回值类型</a:t>
            </a:r>
            <a:r>
              <a:rPr lang="en-US" altLang="zh-CN" dirty="0">
                <a:latin typeface="+mn-lt"/>
                <a:ea typeface="+mn-ea"/>
              </a:rPr>
              <a:t>unsigned </a:t>
            </a:r>
            <a:r>
              <a:rPr lang="en-US" altLang="zh-CN" dirty="0" err="1">
                <a:latin typeface="+mn-lt"/>
                <a:ea typeface="+mn-ea"/>
              </a:rPr>
              <a:t>int</a:t>
            </a:r>
            <a:r>
              <a:rPr lang="zh-CN" altLang="zh-CN" dirty="0">
                <a:latin typeface="+mn-lt"/>
                <a:ea typeface="+mn-ea"/>
              </a:rPr>
              <a:t>型表示函数返回值的类型为无符号整型</a:t>
            </a:r>
            <a:r>
              <a:rPr lang="zh-CN" altLang="en-US" dirty="0">
                <a:latin typeface="+mn-lt"/>
                <a:ea typeface="+mn-ea"/>
              </a:rPr>
              <a:t>。</a:t>
            </a:r>
            <a:endParaRPr lang="zh-CN" altLang="zh-CN" dirty="0">
              <a:latin typeface="+mn-lt"/>
              <a:ea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85766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560388" y="962025"/>
            <a:ext cx="14590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09ED6"/>
                </a:solidFill>
                <a:latin typeface="+mn-lt"/>
                <a:ea typeface="+mn-ea"/>
              </a:rPr>
              <a:t>写</a:t>
            </a:r>
            <a:r>
              <a:rPr lang="zh-CN" altLang="en-US" sz="2400" b="1" dirty="0">
                <a:solidFill>
                  <a:srgbClr val="009ED6"/>
                </a:solidFill>
                <a:latin typeface="+mn-lt"/>
                <a:ea typeface="+mn-ea"/>
              </a:rPr>
              <a:t>文件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18" name="内容占位符 2"/>
          <p:cNvSpPr txBox="1">
            <a:spLocks/>
          </p:cNvSpPr>
          <p:nvPr/>
        </p:nvSpPr>
        <p:spPr bwMode="auto">
          <a:xfrm>
            <a:off x="889000" y="1625600"/>
            <a:ext cx="7786688" cy="97872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b="1" kern="0" dirty="0" smtClean="0">
                <a:latin typeface="Arial" pitchFamily="34" charset="0"/>
                <a:cs typeface="Arial" panose="020B0604020202020204" pitchFamily="34" charset="0"/>
              </a:rPr>
              <a:t>（</a:t>
            </a:r>
            <a:r>
              <a:rPr lang="en-US" altLang="zh-CN" b="1" kern="0" dirty="0" smtClean="0">
                <a:latin typeface="Arial" pitchFamily="34" charset="0"/>
                <a:cs typeface="Arial" panose="020B0604020202020204" pitchFamily="34" charset="0"/>
              </a:rPr>
              <a:t>2</a:t>
            </a:r>
            <a:r>
              <a:rPr lang="zh-CN" altLang="en-US" b="1" kern="0" dirty="0" smtClean="0">
                <a:latin typeface="Arial" pitchFamily="34" charset="0"/>
                <a:cs typeface="Arial" panose="020B0604020202020204" pitchFamily="34" charset="0"/>
              </a:rPr>
              <a:t>）</a:t>
            </a:r>
            <a:r>
              <a:rPr lang="zh-CN" altLang="en-US" b="1" kern="0" dirty="0" smtClean="0">
                <a:latin typeface="Arial" pitchFamily="34" charset="0"/>
                <a:ea typeface="宋体" pitchFamily="2" charset="-122"/>
                <a:cs typeface="Arial" panose="020B0604020202020204" pitchFamily="34" charset="0"/>
              </a:rPr>
              <a:t>、写二进制文件</a:t>
            </a:r>
            <a:endParaRPr lang="zh-CN" altLang="en-US" b="1" kern="0" dirty="0">
              <a:latin typeface="Arial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en-US" altLang="zh-CN" dirty="0" err="1">
                <a:latin typeface="+mn-lt"/>
                <a:ea typeface="+mn-ea"/>
              </a:rPr>
              <a:t>fprintf</a:t>
            </a:r>
            <a:r>
              <a:rPr lang="en-US" altLang="zh-CN" dirty="0">
                <a:latin typeface="+mn-lt"/>
                <a:ea typeface="+mn-ea"/>
              </a:rPr>
              <a:t>()</a:t>
            </a:r>
            <a:r>
              <a:rPr lang="zh-CN" altLang="en-US" dirty="0">
                <a:latin typeface="+mn-lt"/>
                <a:ea typeface="+mn-ea"/>
              </a:rPr>
              <a:t>函数用于格式化输出数据到文件，其函数声明如下</a:t>
            </a:r>
            <a:r>
              <a:rPr lang="zh-CN" altLang="en-US" dirty="0" smtClean="0">
                <a:latin typeface="+mn-lt"/>
                <a:ea typeface="+mn-ea"/>
              </a:rPr>
              <a:t>：</a:t>
            </a:r>
            <a:endParaRPr lang="en-US" altLang="zh-CN" dirty="0">
              <a:latin typeface="+mn-lt"/>
              <a:ea typeface="+mn-ea"/>
            </a:endParaRP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1306513" y="2806700"/>
            <a:ext cx="6973887" cy="508000"/>
          </a:xfrm>
          <a:prstGeom prst="rect">
            <a:avLst/>
          </a:prstGeom>
          <a:noFill/>
          <a:ln w="31750">
            <a:solidFill>
              <a:srgbClr val="00ACE6"/>
            </a:solidFill>
            <a:prstDash val="solid"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fr-FR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int </a:t>
            </a:r>
            <a:r>
              <a:rPr lang="fr-FR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fprintf</a:t>
            </a:r>
            <a:r>
              <a:rPr lang="fr-FR" altLang="zh-CN" dirty="0">
                <a:latin typeface="Arial" panose="020B0604020202020204" pitchFamily="34" charset="0"/>
                <a:cs typeface="Arial" panose="020B0604020202020204" pitchFamily="34" charset="0"/>
              </a:rPr>
              <a:t>(FILE * file, const char * format, ...);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标题 1"/>
          <p:cNvSpPr>
            <a:spLocks noChangeArrowheads="1"/>
          </p:cNvSpPr>
          <p:nvPr/>
        </p:nvSpPr>
        <p:spPr bwMode="auto">
          <a:xfrm>
            <a:off x="1681021" y="136524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必备知识</a:t>
            </a:r>
            <a:endParaRPr lang="zh-CN" altLang="en-US" sz="3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21" name="内容占位符 2"/>
          <p:cNvSpPr txBox="1">
            <a:spLocks/>
          </p:cNvSpPr>
          <p:nvPr/>
        </p:nvSpPr>
        <p:spPr bwMode="auto">
          <a:xfrm>
            <a:off x="860656" y="3495040"/>
            <a:ext cx="7786688" cy="128503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zh-CN" dirty="0" smtClean="0">
                <a:latin typeface="+mn-lt"/>
                <a:ea typeface="+mn-ea"/>
              </a:rPr>
              <a:t>参数</a:t>
            </a:r>
            <a:r>
              <a:rPr lang="en-US" altLang="zh-CN" dirty="0">
                <a:latin typeface="+mn-lt"/>
                <a:ea typeface="+mn-ea"/>
              </a:rPr>
              <a:t>file</a:t>
            </a:r>
            <a:r>
              <a:rPr lang="zh-CN" altLang="zh-CN" dirty="0">
                <a:latin typeface="+mn-lt"/>
                <a:ea typeface="+mn-ea"/>
              </a:rPr>
              <a:t>表示文件指针，该指针指向需要写入字符串的文件；参数</a:t>
            </a:r>
            <a:r>
              <a:rPr lang="en-US" altLang="zh-CN" dirty="0">
                <a:latin typeface="+mn-lt"/>
                <a:ea typeface="+mn-ea"/>
              </a:rPr>
              <a:t>format</a:t>
            </a:r>
            <a:r>
              <a:rPr lang="zh-CN" altLang="zh-CN" dirty="0">
                <a:latin typeface="+mn-lt"/>
                <a:ea typeface="+mn-ea"/>
              </a:rPr>
              <a:t>表示以什么样的字符串格式输出到文件中；返回值类型</a:t>
            </a:r>
            <a:r>
              <a:rPr lang="en-US" altLang="zh-CN" dirty="0" err="1">
                <a:latin typeface="+mn-lt"/>
                <a:ea typeface="+mn-ea"/>
              </a:rPr>
              <a:t>int</a:t>
            </a:r>
            <a:r>
              <a:rPr lang="zh-CN" altLang="zh-CN" dirty="0">
                <a:latin typeface="+mn-lt"/>
                <a:ea typeface="+mn-ea"/>
              </a:rPr>
              <a:t>型表示函数返回值的类型为整型。</a:t>
            </a:r>
            <a:endParaRPr lang="zh-CN" altLang="en-US" dirty="0">
              <a:latin typeface="+mn-lt"/>
              <a:ea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484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622634" y="136525"/>
            <a:ext cx="465669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案例实现</a:t>
            </a:r>
            <a:endParaRPr lang="zh-CN" altLang="en-US" sz="3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761867" y="5679008"/>
            <a:ext cx="7479730" cy="408623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案例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代码（详见教材代码实现）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2" name="矩形 28"/>
          <p:cNvSpPr>
            <a:spLocks noChangeArrowheads="1"/>
          </p:cNvSpPr>
          <p:nvPr/>
        </p:nvSpPr>
        <p:spPr bwMode="auto">
          <a:xfrm>
            <a:off x="863599" y="1123950"/>
            <a:ext cx="7783513" cy="442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</a:pPr>
            <a:r>
              <a:rPr lang="zh-CN" altLang="en-US" dirty="0" smtClean="0">
                <a:latin typeface="+mn-ea"/>
                <a:ea typeface="+mn-ea"/>
              </a:rPr>
              <a:t>案例设计</a:t>
            </a:r>
            <a:endParaRPr lang="zh-CN" altLang="zh-CN" dirty="0">
              <a:latin typeface="+mn-ea"/>
              <a:ea typeface="+mn-ea"/>
            </a:endParaRPr>
          </a:p>
        </p:txBody>
      </p:sp>
      <p:cxnSp>
        <p:nvCxnSpPr>
          <p:cNvPr id="20" name="直接连接符 19"/>
          <p:cNvCxnSpPr/>
          <p:nvPr/>
        </p:nvCxnSpPr>
        <p:spPr bwMode="auto">
          <a:xfrm>
            <a:off x="941266" y="5421238"/>
            <a:ext cx="7120933" cy="0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椭圆 20"/>
          <p:cNvSpPr/>
          <p:nvPr/>
        </p:nvSpPr>
        <p:spPr bwMode="auto">
          <a:xfrm rot="574600">
            <a:off x="1157871" y="1704044"/>
            <a:ext cx="361950" cy="363537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1167396" y="1710394"/>
            <a:ext cx="347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b="1">
                <a:solidFill>
                  <a:schemeClr val="bg1"/>
                </a:solidFill>
                <a:latin typeface="Verdana" pitchFamily="34" charset="0"/>
              </a:rPr>
              <a:t>1</a:t>
            </a:r>
            <a:endParaRPr lang="zh-CN" altLang="en-US" b="1">
              <a:solidFill>
                <a:schemeClr val="bg1"/>
              </a:solidFill>
              <a:latin typeface="Verdana" pitchFamily="34" charset="0"/>
            </a:endParaRPr>
          </a:p>
        </p:txBody>
      </p:sp>
      <p:cxnSp>
        <p:nvCxnSpPr>
          <p:cNvPr id="23" name="直接连接符 22"/>
          <p:cNvCxnSpPr/>
          <p:nvPr/>
        </p:nvCxnSpPr>
        <p:spPr>
          <a:xfrm flipV="1">
            <a:off x="1338846" y="2046197"/>
            <a:ext cx="2235141" cy="4762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 bwMode="auto">
          <a:xfrm rot="574600">
            <a:off x="1159458" y="2294222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1172158" y="2276759"/>
            <a:ext cx="349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b="1">
                <a:solidFill>
                  <a:schemeClr val="bg1"/>
                </a:solidFill>
                <a:latin typeface="Verdana" pitchFamily="34" charset="0"/>
              </a:rPr>
              <a:t>2</a:t>
            </a:r>
            <a:endParaRPr lang="zh-CN" altLang="en-US" b="1">
              <a:solidFill>
                <a:schemeClr val="bg1"/>
              </a:solidFill>
              <a:latin typeface="Verdana" pitchFamily="34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flipV="1">
            <a:off x="1356308" y="2646647"/>
            <a:ext cx="5880832" cy="56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 bwMode="auto">
          <a:xfrm rot="574600">
            <a:off x="1177668" y="2868983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1185605" y="2873746"/>
            <a:ext cx="349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b="1">
                <a:solidFill>
                  <a:schemeClr val="bg1"/>
                </a:solidFill>
                <a:latin typeface="Verdana" pitchFamily="34" charset="0"/>
              </a:rPr>
              <a:t>3</a:t>
            </a:r>
            <a:endParaRPr lang="zh-CN" altLang="en-US" b="1">
              <a:solidFill>
                <a:schemeClr val="bg1"/>
              </a:solidFill>
              <a:latin typeface="Verdana" pitchFamily="34" charset="0"/>
            </a:endParaRPr>
          </a:p>
        </p:txBody>
      </p:sp>
      <p:cxnSp>
        <p:nvCxnSpPr>
          <p:cNvPr id="29" name="直接连接符 28"/>
          <p:cNvCxnSpPr/>
          <p:nvPr/>
        </p:nvCxnSpPr>
        <p:spPr>
          <a:xfrm flipV="1">
            <a:off x="1414112" y="3228504"/>
            <a:ext cx="2780019" cy="1513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553196" y="1663021"/>
            <a:ext cx="2031325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zh-CN" sz="1600" dirty="0"/>
              <a:t>打开一个</a:t>
            </a:r>
            <a:r>
              <a:rPr lang="zh-CN" altLang="zh-CN" sz="1600" dirty="0" smtClean="0"/>
              <a:t>文本文件</a:t>
            </a:r>
            <a:r>
              <a:rPr lang="zh-CN" altLang="en-US" sz="1600" dirty="0" smtClean="0"/>
              <a:t>；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椭圆 35"/>
          <p:cNvSpPr/>
          <p:nvPr/>
        </p:nvSpPr>
        <p:spPr bwMode="auto">
          <a:xfrm rot="574600">
            <a:off x="1169637" y="3449801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1177574" y="3454564"/>
            <a:ext cx="3481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b="1" dirty="0">
                <a:solidFill>
                  <a:schemeClr val="bg1"/>
                </a:solidFill>
                <a:latin typeface="Verdana" pitchFamily="34" charset="0"/>
              </a:rPr>
              <a:t>4</a:t>
            </a:r>
            <a:endParaRPr lang="zh-CN" altLang="en-US" b="1" dirty="0">
              <a:solidFill>
                <a:schemeClr val="bg1"/>
              </a:solidFill>
              <a:latin typeface="Verdana" pitchFamily="34" charset="0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1379187" y="3837899"/>
            <a:ext cx="2450049" cy="6961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 bwMode="auto">
          <a:xfrm rot="574600">
            <a:off x="1187567" y="4045952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1195504" y="4050715"/>
            <a:ext cx="3481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b="1" dirty="0">
                <a:solidFill>
                  <a:schemeClr val="bg1"/>
                </a:solidFill>
                <a:latin typeface="Verdana" pitchFamily="34" charset="0"/>
              </a:rPr>
              <a:t>5</a:t>
            </a:r>
            <a:endParaRPr lang="zh-CN" altLang="en-US" b="1" dirty="0">
              <a:solidFill>
                <a:schemeClr val="bg1"/>
              </a:solidFill>
              <a:latin typeface="Verdana" pitchFamily="34" charset="0"/>
            </a:endParaRPr>
          </a:p>
        </p:txBody>
      </p:sp>
      <p:cxnSp>
        <p:nvCxnSpPr>
          <p:cNvPr id="41" name="直接连接符 40"/>
          <p:cNvCxnSpPr/>
          <p:nvPr/>
        </p:nvCxnSpPr>
        <p:spPr>
          <a:xfrm flipV="1">
            <a:off x="1437458" y="4397630"/>
            <a:ext cx="5236409" cy="9526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1616072" y="4033067"/>
            <a:ext cx="5057795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1600" dirty="0" smtClean="0"/>
              <a:t>调</a:t>
            </a:r>
            <a:r>
              <a:rPr lang="zh-CN" altLang="zh-CN" sz="1600" dirty="0" smtClean="0"/>
              <a:t>用</a:t>
            </a:r>
            <a:r>
              <a:rPr lang="en-US" altLang="zh-CN" sz="1600" dirty="0" err="1"/>
              <a:t>fputs</a:t>
            </a:r>
            <a:r>
              <a:rPr lang="en-US" altLang="zh-CN" sz="1600" dirty="0"/>
              <a:t>()</a:t>
            </a:r>
            <a:r>
              <a:rPr lang="zh-CN" altLang="zh-CN" sz="1600" dirty="0"/>
              <a:t>函数、</a:t>
            </a:r>
            <a:r>
              <a:rPr lang="en-US" altLang="zh-CN" sz="1600" dirty="0" err="1"/>
              <a:t>fputc</a:t>
            </a:r>
            <a:r>
              <a:rPr lang="en-US" altLang="zh-CN" sz="1600" dirty="0"/>
              <a:t>()</a:t>
            </a:r>
            <a:r>
              <a:rPr lang="zh-CN" altLang="zh-CN" sz="1600" dirty="0"/>
              <a:t>函数和</a:t>
            </a:r>
            <a:r>
              <a:rPr lang="en-US" altLang="zh-CN" sz="1600" dirty="0" err="1"/>
              <a:t>fwrite</a:t>
            </a:r>
            <a:r>
              <a:rPr lang="en-US" altLang="zh-CN" sz="1600" dirty="0"/>
              <a:t>()</a:t>
            </a:r>
            <a:r>
              <a:rPr lang="zh-CN" altLang="zh-CN" sz="1600" dirty="0"/>
              <a:t>函数写入</a:t>
            </a:r>
            <a:r>
              <a:rPr lang="zh-CN" altLang="zh-CN" sz="1600" dirty="0" smtClean="0"/>
              <a:t>数据</a:t>
            </a:r>
            <a:r>
              <a:rPr lang="zh-CN" altLang="en-US" sz="1600" dirty="0" smtClean="0"/>
              <a:t>；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588630" y="2849939"/>
            <a:ext cx="2704587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1600" dirty="0" smtClean="0"/>
              <a:t>调</a:t>
            </a:r>
            <a:r>
              <a:rPr lang="zh-CN" altLang="zh-CN" sz="1600" dirty="0" smtClean="0"/>
              <a:t>用</a:t>
            </a:r>
            <a:r>
              <a:rPr lang="en-US" altLang="zh-CN" sz="1600" dirty="0" err="1"/>
              <a:t>fclose</a:t>
            </a:r>
            <a:r>
              <a:rPr lang="en-US" altLang="zh-CN" sz="1600" dirty="0"/>
              <a:t>()</a:t>
            </a:r>
            <a:r>
              <a:rPr lang="zh-CN" altLang="zh-CN" sz="1600" dirty="0"/>
              <a:t>函数关闭</a:t>
            </a:r>
            <a:r>
              <a:rPr lang="zh-CN" altLang="zh-CN" sz="1600" dirty="0" smtClean="0"/>
              <a:t>文件</a:t>
            </a:r>
            <a:r>
              <a:rPr lang="zh-CN" altLang="en-US" sz="1600" dirty="0" smtClean="0"/>
              <a:t>；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592726" y="3432439"/>
            <a:ext cx="2236510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zh-CN" sz="1600" dirty="0"/>
              <a:t>打开一个二进制</a:t>
            </a:r>
            <a:r>
              <a:rPr lang="zh-CN" altLang="zh-CN" sz="1600" dirty="0" smtClean="0"/>
              <a:t>文件</a:t>
            </a:r>
            <a:r>
              <a:rPr lang="zh-CN" altLang="en-US" sz="1600" dirty="0" smtClean="0"/>
              <a:t>；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539746" y="2265603"/>
            <a:ext cx="5697394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1600" dirty="0" smtClean="0"/>
              <a:t>调</a:t>
            </a:r>
            <a:r>
              <a:rPr lang="zh-CN" altLang="zh-CN" sz="1600" dirty="0" smtClean="0"/>
              <a:t>用</a:t>
            </a:r>
            <a:r>
              <a:rPr lang="en-US" altLang="zh-CN" sz="1600" dirty="0" err="1"/>
              <a:t>fputs</a:t>
            </a:r>
            <a:r>
              <a:rPr lang="en-US" altLang="zh-CN" sz="1600" dirty="0"/>
              <a:t>()</a:t>
            </a:r>
            <a:r>
              <a:rPr lang="zh-CN" altLang="zh-CN" sz="1600" dirty="0"/>
              <a:t>函数、</a:t>
            </a:r>
            <a:r>
              <a:rPr lang="en-US" altLang="zh-CN" sz="1600" dirty="0" err="1"/>
              <a:t>fputc</a:t>
            </a:r>
            <a:r>
              <a:rPr lang="en-US" altLang="zh-CN" sz="1600" dirty="0"/>
              <a:t>()</a:t>
            </a:r>
            <a:r>
              <a:rPr lang="zh-CN" altLang="zh-CN" sz="1600" dirty="0"/>
              <a:t>函数和</a:t>
            </a:r>
            <a:r>
              <a:rPr lang="en-US" altLang="zh-CN" sz="1600" dirty="0" err="1"/>
              <a:t>fprintf</a:t>
            </a:r>
            <a:r>
              <a:rPr lang="en-US" altLang="zh-CN" sz="1600" dirty="0"/>
              <a:t>()</a:t>
            </a:r>
            <a:r>
              <a:rPr lang="zh-CN" altLang="zh-CN" sz="1600" dirty="0"/>
              <a:t>函数向其中写入</a:t>
            </a:r>
            <a:r>
              <a:rPr lang="zh-CN" altLang="zh-CN" sz="1600" dirty="0" smtClean="0"/>
              <a:t>数据</a:t>
            </a:r>
            <a:r>
              <a:rPr lang="zh-CN" altLang="en-US" sz="1600" dirty="0" smtClean="0"/>
              <a:t>；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椭圆 45"/>
          <p:cNvSpPr/>
          <p:nvPr/>
        </p:nvSpPr>
        <p:spPr bwMode="auto">
          <a:xfrm rot="574600">
            <a:off x="1194129" y="4630150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1202066" y="4634913"/>
            <a:ext cx="3481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b="1" dirty="0">
                <a:solidFill>
                  <a:schemeClr val="bg1"/>
                </a:solidFill>
                <a:latin typeface="Verdana" pitchFamily="34" charset="0"/>
              </a:rPr>
              <a:t>6</a:t>
            </a:r>
            <a:endParaRPr lang="zh-CN" altLang="en-US" b="1" dirty="0">
              <a:solidFill>
                <a:schemeClr val="bg1"/>
              </a:solidFill>
              <a:latin typeface="Verdana" pitchFamily="34" charset="0"/>
            </a:endParaRPr>
          </a:p>
        </p:txBody>
      </p:sp>
      <p:cxnSp>
        <p:nvCxnSpPr>
          <p:cNvPr id="48" name="直接连接符 47"/>
          <p:cNvCxnSpPr/>
          <p:nvPr/>
        </p:nvCxnSpPr>
        <p:spPr>
          <a:xfrm flipV="1">
            <a:off x="1403679" y="4995275"/>
            <a:ext cx="2893045" cy="9526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622634" y="4617265"/>
            <a:ext cx="2704587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1600" dirty="0" smtClean="0"/>
              <a:t>调</a:t>
            </a:r>
            <a:r>
              <a:rPr lang="zh-CN" altLang="zh-CN" sz="1600" dirty="0" smtClean="0"/>
              <a:t>用</a:t>
            </a:r>
            <a:r>
              <a:rPr lang="en-US" altLang="zh-CN" sz="1600" dirty="0" err="1"/>
              <a:t>fclose</a:t>
            </a:r>
            <a:r>
              <a:rPr lang="en-US" altLang="zh-CN" sz="1600" dirty="0"/>
              <a:t>()</a:t>
            </a:r>
            <a:r>
              <a:rPr lang="zh-CN" altLang="zh-CN" sz="1600" dirty="0"/>
              <a:t>函数关闭</a:t>
            </a:r>
            <a:r>
              <a:rPr lang="zh-CN" altLang="zh-CN" sz="1600" dirty="0" smtClean="0"/>
              <a:t>文件</a:t>
            </a:r>
            <a:r>
              <a:rPr lang="zh-CN" altLang="en-US" sz="1600" dirty="0" smtClean="0"/>
              <a:t>；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1424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 animBg="1"/>
      <p:bldP spid="22" grpId="0"/>
      <p:bldP spid="24" grpId="0" animBg="1"/>
      <p:bldP spid="25" grpId="0"/>
      <p:bldP spid="27" grpId="0" animBg="1"/>
      <p:bldP spid="28" grpId="0"/>
      <p:bldP spid="34" grpId="0"/>
      <p:bldP spid="36" grpId="0" animBg="1"/>
      <p:bldP spid="37" grpId="0"/>
      <p:bldP spid="39" grpId="0" animBg="1"/>
      <p:bldP spid="40" grpId="0"/>
      <p:bldP spid="42" grpId="0"/>
      <p:bldP spid="43" grpId="0"/>
      <p:bldP spid="44" grpId="0"/>
      <p:bldP spid="45" grpId="0"/>
      <p:bldP spid="46" grpId="0" animBg="1"/>
      <p:bldP spid="47" grpId="0"/>
      <p:bldP spid="4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标题 1"/>
          <p:cNvSpPr>
            <a:spLocks noChangeArrowheads="1"/>
          </p:cNvSpPr>
          <p:nvPr/>
        </p:nvSpPr>
        <p:spPr bwMode="auto">
          <a:xfrm>
            <a:off x="1491834" y="136525"/>
            <a:ext cx="567055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2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案例描述</a:t>
            </a:r>
            <a:endParaRPr lang="zh-CN" altLang="en-US" sz="3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 bwMode="auto">
          <a:xfrm>
            <a:off x="481013" y="1640125"/>
            <a:ext cx="7975600" cy="15341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2000" dirty="0" smtClean="0"/>
              <a:t>      </a:t>
            </a:r>
            <a:r>
              <a:rPr lang="zh-CN" altLang="zh-CN" sz="2000" dirty="0" smtClean="0"/>
              <a:t>信息</a:t>
            </a:r>
            <a:r>
              <a:rPr lang="zh-CN" altLang="zh-CN" sz="2000" dirty="0"/>
              <a:t>的存储是为了方便对信息的重复使用。一般对信息的操作包含增加、删除、修改和查询这四项，这四项操作都基于已存在的文件。本案例的目标是实现学生信息的读取，要求从案例</a:t>
            </a:r>
            <a:r>
              <a:rPr lang="en-US" altLang="zh-CN" sz="2000" dirty="0"/>
              <a:t>1</a:t>
            </a:r>
            <a:r>
              <a:rPr lang="zh-CN" altLang="zh-CN" sz="2000" dirty="0"/>
              <a:t>生成的文件中，读取学生信息，输出到屏幕上</a:t>
            </a:r>
            <a:r>
              <a:rPr lang="zh-CN" altLang="en-US" sz="2000" dirty="0" smtClean="0"/>
              <a:t>。</a:t>
            </a:r>
            <a:endParaRPr lang="en-US" altLang="zh-CN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5579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ChangeArrowheads="1"/>
          </p:cNvSpPr>
          <p:nvPr/>
        </p:nvSpPr>
        <p:spPr bwMode="auto">
          <a:xfrm>
            <a:off x="1554896" y="136525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2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zh-CN" altLang="en-US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分析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481012" y="1640125"/>
            <a:ext cx="8088221" cy="152108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000" dirty="0" smtClean="0"/>
              <a:t>       </a:t>
            </a:r>
            <a:r>
              <a:rPr lang="zh-CN" altLang="zh-CN" sz="2000" dirty="0" smtClean="0"/>
              <a:t>本</a:t>
            </a:r>
            <a:r>
              <a:rPr lang="zh-CN" altLang="zh-CN" sz="2000" dirty="0"/>
              <a:t>案例的实现基于案例</a:t>
            </a:r>
            <a:r>
              <a:rPr lang="en-US" altLang="zh-CN" sz="2000" dirty="0"/>
              <a:t>1</a:t>
            </a:r>
            <a:r>
              <a:rPr lang="zh-CN" altLang="zh-CN" sz="2000" dirty="0"/>
              <a:t>中已存在的文件，通过案例</a:t>
            </a:r>
            <a:r>
              <a:rPr lang="en-US" altLang="zh-CN" sz="2000" dirty="0"/>
              <a:t>1</a:t>
            </a:r>
            <a:r>
              <a:rPr lang="zh-CN" altLang="zh-CN" sz="2000" dirty="0"/>
              <a:t>的学习可知，在对文件进行操作之前需要先打开文件，之后才能逐一读取文件中的内容。案例</a:t>
            </a:r>
            <a:r>
              <a:rPr lang="en-US" altLang="zh-CN" sz="2000" dirty="0"/>
              <a:t>1</a:t>
            </a:r>
            <a:r>
              <a:rPr lang="zh-CN" altLang="zh-CN" sz="2000" dirty="0"/>
              <a:t>中生成了两个文件，一个为文本文件，一个为二进制文件，因为其存放形式不同，所以在打开时需要使用不同的打开模式</a:t>
            </a:r>
            <a:r>
              <a:rPr lang="zh-CN" altLang="zh-CN" sz="2000" dirty="0" smtClean="0"/>
              <a:t>。</a:t>
            </a:r>
            <a:endParaRPr lang="en-US" altLang="zh-CN" sz="20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6289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7" descr="总结小人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5226" y="466725"/>
            <a:ext cx="3649663" cy="5924550"/>
          </a:xfrm>
          <a:prstGeom prst="rect">
            <a:avLst/>
          </a:prstGeom>
          <a:noFill/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>
            <a:spLocks noChangeArrowheads="1"/>
          </p:cNvSpPr>
          <p:nvPr/>
        </p:nvSpPr>
        <p:spPr bwMode="auto">
          <a:xfrm>
            <a:off x="1754593" y="136525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2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必备知识</a:t>
            </a:r>
            <a:endParaRPr lang="zh-CN" altLang="en-US" sz="3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16" name="椭圆 15"/>
          <p:cNvSpPr/>
          <p:nvPr/>
        </p:nvSpPr>
        <p:spPr bwMode="auto">
          <a:xfrm rot="574600">
            <a:off x="2632397" y="3130599"/>
            <a:ext cx="438214" cy="421848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endParaRPr lang="zh-CN" altLang="en-US" sz="2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2658811" y="3133156"/>
            <a:ext cx="2920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bg1"/>
                </a:solidFill>
                <a:latin typeface="Verdana" pitchFamily="34" charset="0"/>
              </a:rPr>
              <a:t>1</a:t>
            </a:r>
            <a:endParaRPr lang="zh-CN" altLang="en-US" sz="20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2924311" y="3561968"/>
            <a:ext cx="1116528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2928710" y="4229815"/>
            <a:ext cx="1950086" cy="21806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085208" y="3063683"/>
            <a:ext cx="2080823" cy="453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2000" b="1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读文件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119116" y="3737372"/>
            <a:ext cx="194342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2000" b="1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文件位置指针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椭圆 26"/>
          <p:cNvSpPr/>
          <p:nvPr/>
        </p:nvSpPr>
        <p:spPr bwMode="auto">
          <a:xfrm rot="574600">
            <a:off x="2658062" y="3816886"/>
            <a:ext cx="438214" cy="421848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endParaRPr lang="zh-CN" altLang="en-US" sz="2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2684476" y="3819443"/>
            <a:ext cx="2920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bg1"/>
                </a:solidFill>
                <a:latin typeface="Verdana" pitchFamily="34" charset="0"/>
              </a:rPr>
              <a:t>2</a:t>
            </a:r>
            <a:endParaRPr lang="zh-CN" altLang="en-US" sz="2000" b="1" dirty="0">
              <a:solidFill>
                <a:schemeClr val="bg1"/>
              </a:solidFill>
              <a:latin typeface="Verdana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530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34"/>
    </mc:Choice>
    <mc:Fallback xmlns="">
      <p:transition spd="slow" advTm="44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20" grpId="0"/>
      <p:bldP spid="21" grpId="0"/>
      <p:bldP spid="27" grpId="0" animBg="1"/>
      <p:bldP spid="2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内容占位符 2"/>
          <p:cNvSpPr txBox="1">
            <a:spLocks/>
          </p:cNvSpPr>
          <p:nvPr/>
        </p:nvSpPr>
        <p:spPr bwMode="auto">
          <a:xfrm>
            <a:off x="889000" y="1625600"/>
            <a:ext cx="7877175" cy="97872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b="1" kern="0" dirty="0" smtClean="0">
                <a:latin typeface="Arial" pitchFamily="34" charset="0"/>
                <a:ea typeface="宋体" pitchFamily="2" charset="-122"/>
                <a:cs typeface="Arial" panose="020B0604020202020204" pitchFamily="34" charset="0"/>
              </a:rPr>
              <a:t>（</a:t>
            </a:r>
            <a:r>
              <a:rPr lang="en-US" altLang="zh-CN" b="1" kern="0" dirty="0" smtClean="0">
                <a:latin typeface="Arial" pitchFamily="34" charset="0"/>
                <a:ea typeface="宋体" pitchFamily="2" charset="-122"/>
                <a:cs typeface="Arial" panose="020B0604020202020204" pitchFamily="34" charset="0"/>
              </a:rPr>
              <a:t>1</a:t>
            </a:r>
            <a:r>
              <a:rPr lang="zh-CN" altLang="en-US" b="1" kern="0" dirty="0" smtClean="0">
                <a:latin typeface="Arial" pitchFamily="34" charset="0"/>
                <a:ea typeface="宋体" pitchFamily="2" charset="-122"/>
                <a:cs typeface="Arial" panose="020B0604020202020204" pitchFamily="34" charset="0"/>
              </a:rPr>
              <a:t>）、读文本文件</a:t>
            </a:r>
            <a:endParaRPr lang="zh-CN" altLang="en-US" b="1" kern="0" dirty="0">
              <a:latin typeface="Arial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en-US" altLang="zh-CN" dirty="0" err="1">
                <a:latin typeface="+mn-lt"/>
                <a:ea typeface="+mn-ea"/>
              </a:rPr>
              <a:t>fgetc</a:t>
            </a:r>
            <a:r>
              <a:rPr lang="en-US" altLang="zh-CN" dirty="0">
                <a:latin typeface="+mn-lt"/>
                <a:ea typeface="+mn-ea"/>
              </a:rPr>
              <a:t>()</a:t>
            </a:r>
            <a:r>
              <a:rPr lang="zh-CN" altLang="en-US" dirty="0">
                <a:latin typeface="+mn-lt"/>
                <a:ea typeface="+mn-ea"/>
              </a:rPr>
              <a:t>函数用于读取文件的字符，其语法格式如下</a:t>
            </a:r>
            <a:r>
              <a:rPr lang="zh-CN" altLang="en-US" dirty="0" smtClean="0">
                <a:latin typeface="+mn-lt"/>
                <a:ea typeface="+mn-ea"/>
              </a:rPr>
              <a:t>：</a:t>
            </a:r>
            <a:endParaRPr lang="zh-CN" altLang="zh-CN" dirty="0">
              <a:latin typeface="+mn-lt"/>
              <a:ea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60388" y="962025"/>
            <a:ext cx="14590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09ED6"/>
                </a:solidFill>
                <a:latin typeface="+mn-lt"/>
                <a:ea typeface="+mn-ea"/>
              </a:rPr>
              <a:t>读文件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1331913" y="2806700"/>
            <a:ext cx="6973887" cy="457200"/>
          </a:xfrm>
          <a:prstGeom prst="rect">
            <a:avLst/>
          </a:prstGeom>
          <a:noFill/>
          <a:ln w="31750">
            <a:solidFill>
              <a:srgbClr val="00ACE6"/>
            </a:solidFill>
            <a:prstDash val="solid"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	char </a:t>
            </a:r>
            <a:r>
              <a:rPr lang="en-US" altLang="zh-CN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fgetc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(FILE *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fp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19" name="标题 1"/>
          <p:cNvSpPr>
            <a:spLocks noChangeArrowheads="1"/>
          </p:cNvSpPr>
          <p:nvPr/>
        </p:nvSpPr>
        <p:spPr bwMode="auto">
          <a:xfrm>
            <a:off x="1702041" y="19685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2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必备知识</a:t>
            </a:r>
            <a:endParaRPr lang="zh-CN" altLang="en-US" sz="3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20" name="内容占位符 2"/>
          <p:cNvSpPr txBox="1">
            <a:spLocks/>
          </p:cNvSpPr>
          <p:nvPr/>
        </p:nvSpPr>
        <p:spPr bwMode="auto">
          <a:xfrm>
            <a:off x="889000" y="3487420"/>
            <a:ext cx="7877175" cy="45403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zh-CN" dirty="0" smtClean="0">
                <a:latin typeface="+mn-lt"/>
                <a:ea typeface="+mn-ea"/>
              </a:rPr>
              <a:t>参数</a:t>
            </a:r>
            <a:r>
              <a:rPr lang="en-US" altLang="zh-CN" dirty="0" err="1">
                <a:latin typeface="+mn-lt"/>
                <a:ea typeface="+mn-ea"/>
              </a:rPr>
              <a:t>fp</a:t>
            </a:r>
            <a:r>
              <a:rPr lang="zh-CN" altLang="zh-CN" dirty="0">
                <a:latin typeface="+mn-lt"/>
                <a:ea typeface="+mn-ea"/>
              </a:rPr>
              <a:t>表示一个文件指针变量，</a:t>
            </a:r>
            <a:r>
              <a:rPr lang="en-US" altLang="zh-CN" dirty="0">
                <a:latin typeface="+mn-lt"/>
                <a:ea typeface="+mn-ea"/>
              </a:rPr>
              <a:t>char</a:t>
            </a:r>
            <a:r>
              <a:rPr lang="zh-CN" altLang="zh-CN" dirty="0">
                <a:latin typeface="+mn-lt"/>
                <a:ea typeface="+mn-ea"/>
              </a:rPr>
              <a:t>表示函数返回值的类型为字符类型。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13658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560388" y="962025"/>
            <a:ext cx="14590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09ED6"/>
                </a:solidFill>
                <a:latin typeface="+mn-lt"/>
                <a:ea typeface="+mn-ea"/>
              </a:rPr>
              <a:t>读文件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889000" y="1625600"/>
            <a:ext cx="7786688" cy="139422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b="1" kern="0" dirty="0" smtClean="0">
                <a:latin typeface="Arial" pitchFamily="34" charset="0"/>
                <a:cs typeface="Arial" panose="020B0604020202020204" pitchFamily="34" charset="0"/>
              </a:rPr>
              <a:t>（</a:t>
            </a:r>
            <a:r>
              <a:rPr lang="en-US" altLang="zh-CN" b="1" kern="0" dirty="0" smtClean="0">
                <a:latin typeface="Arial" pitchFamily="34" charset="0"/>
                <a:cs typeface="Arial" panose="020B0604020202020204" pitchFamily="34" charset="0"/>
              </a:rPr>
              <a:t>1</a:t>
            </a:r>
            <a:r>
              <a:rPr lang="zh-CN" altLang="en-US" b="1" kern="0" dirty="0" smtClean="0">
                <a:latin typeface="Arial" pitchFamily="34" charset="0"/>
                <a:cs typeface="Arial" panose="020B0604020202020204" pitchFamily="34" charset="0"/>
              </a:rPr>
              <a:t>）、读文本文件</a:t>
            </a:r>
            <a:endParaRPr lang="zh-CN" altLang="en-US" b="1" kern="0" dirty="0">
              <a:latin typeface="Arial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en-US" altLang="zh-CN" dirty="0" err="1">
                <a:latin typeface="+mn-lt"/>
                <a:ea typeface="+mn-ea"/>
              </a:rPr>
              <a:t>fgets</a:t>
            </a:r>
            <a:r>
              <a:rPr lang="en-US" altLang="zh-CN" dirty="0">
                <a:latin typeface="+mn-lt"/>
                <a:ea typeface="+mn-ea"/>
              </a:rPr>
              <a:t>()</a:t>
            </a:r>
            <a:r>
              <a:rPr lang="zh-CN" altLang="en-US" dirty="0">
                <a:latin typeface="+mn-lt"/>
                <a:ea typeface="+mn-ea"/>
              </a:rPr>
              <a:t>函数用于从文件中读取一行字符串，或读取指定长度的字符串，其函数声明如下</a:t>
            </a:r>
            <a:r>
              <a:rPr lang="zh-CN" altLang="en-US" dirty="0" smtClean="0">
                <a:latin typeface="+mn-lt"/>
                <a:ea typeface="+mn-ea"/>
              </a:rPr>
              <a:t>：</a:t>
            </a:r>
            <a:endParaRPr lang="en-US" altLang="zh-CN" dirty="0">
              <a:latin typeface="+mn-lt"/>
              <a:ea typeface="+mn-ea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1370013" y="3149600"/>
            <a:ext cx="6921500" cy="508000"/>
          </a:xfrm>
          <a:prstGeom prst="rect">
            <a:avLst/>
          </a:prstGeom>
          <a:noFill/>
          <a:ln w="31750">
            <a:solidFill>
              <a:srgbClr val="00ACE6"/>
            </a:solidFill>
            <a:prstDash val="solid"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	char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US" altLang="zh-CN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fgets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(char *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buf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maxCount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, FILE * file);</a:t>
            </a:r>
            <a:endParaRPr lang="en-US" altLang="zh-CN" sz="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标题 1"/>
          <p:cNvSpPr>
            <a:spLocks noChangeArrowheads="1"/>
          </p:cNvSpPr>
          <p:nvPr/>
        </p:nvSpPr>
        <p:spPr bwMode="auto">
          <a:xfrm>
            <a:off x="1512855" y="204405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2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必备知识</a:t>
            </a:r>
            <a:endParaRPr lang="zh-CN" altLang="en-US" sz="3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 bwMode="auto">
          <a:xfrm>
            <a:off x="914559" y="3816142"/>
            <a:ext cx="7786688" cy="128503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zh-CN" dirty="0" smtClean="0">
                <a:latin typeface="+mn-lt"/>
                <a:ea typeface="+mn-ea"/>
              </a:rPr>
              <a:t>参数</a:t>
            </a:r>
            <a:r>
              <a:rPr lang="en-US" altLang="zh-CN" dirty="0" err="1">
                <a:latin typeface="+mn-lt"/>
                <a:ea typeface="+mn-ea"/>
              </a:rPr>
              <a:t>buf</a:t>
            </a:r>
            <a:r>
              <a:rPr lang="zh-CN" altLang="zh-CN" dirty="0">
                <a:latin typeface="+mn-lt"/>
                <a:ea typeface="+mn-ea"/>
              </a:rPr>
              <a:t>指向用来存储文件数据的数组的地址；参数</a:t>
            </a:r>
            <a:r>
              <a:rPr lang="en-US" altLang="zh-CN" dirty="0" err="1">
                <a:latin typeface="+mn-lt"/>
                <a:ea typeface="+mn-ea"/>
              </a:rPr>
              <a:t>maxCount</a:t>
            </a:r>
            <a:r>
              <a:rPr lang="zh-CN" altLang="zh-CN" dirty="0">
                <a:latin typeface="+mn-lt"/>
                <a:ea typeface="+mn-ea"/>
              </a:rPr>
              <a:t>指明存储数据的大小；参数</a:t>
            </a:r>
            <a:r>
              <a:rPr lang="en-US" altLang="zh-CN" dirty="0">
                <a:latin typeface="+mn-lt"/>
                <a:ea typeface="+mn-ea"/>
              </a:rPr>
              <a:t>file</a:t>
            </a:r>
            <a:r>
              <a:rPr lang="zh-CN" altLang="zh-CN" dirty="0">
                <a:latin typeface="+mn-lt"/>
                <a:ea typeface="+mn-ea"/>
              </a:rPr>
              <a:t>是将要读取的文件的文件指针。返回值类型</a:t>
            </a:r>
            <a:r>
              <a:rPr lang="en-US" altLang="zh-CN" dirty="0">
                <a:latin typeface="+mn-lt"/>
                <a:ea typeface="+mn-ea"/>
              </a:rPr>
              <a:t>char *</a:t>
            </a:r>
            <a:r>
              <a:rPr lang="zh-CN" altLang="zh-CN" dirty="0">
                <a:latin typeface="+mn-lt"/>
                <a:ea typeface="+mn-ea"/>
              </a:rPr>
              <a:t>型表示函数返回值的类型是字符型指针。</a:t>
            </a:r>
            <a:endParaRPr lang="zh-CN" altLang="en-US" dirty="0">
              <a:latin typeface="+mn-lt"/>
              <a:ea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85594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560388" y="962025"/>
            <a:ext cx="14590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09ED6"/>
                </a:solidFill>
                <a:latin typeface="+mn-lt"/>
                <a:ea typeface="+mn-ea"/>
              </a:rPr>
              <a:t>读文件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18" name="内容占位符 2"/>
          <p:cNvSpPr txBox="1">
            <a:spLocks/>
          </p:cNvSpPr>
          <p:nvPr/>
        </p:nvSpPr>
        <p:spPr bwMode="auto">
          <a:xfrm>
            <a:off x="889000" y="1625600"/>
            <a:ext cx="7899400" cy="97872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b="1" kern="0" dirty="0" smtClean="0">
                <a:latin typeface="Arial" pitchFamily="34" charset="0"/>
                <a:cs typeface="Arial" panose="020B0604020202020204" pitchFamily="34" charset="0"/>
              </a:rPr>
              <a:t>（</a:t>
            </a:r>
            <a:r>
              <a:rPr lang="en-US" altLang="zh-CN" b="1" kern="0" dirty="0" smtClean="0">
                <a:latin typeface="Arial" pitchFamily="34" charset="0"/>
                <a:cs typeface="Arial" panose="020B0604020202020204" pitchFamily="34" charset="0"/>
              </a:rPr>
              <a:t>2</a:t>
            </a:r>
            <a:r>
              <a:rPr lang="zh-CN" altLang="en-US" b="1" kern="0" dirty="0" smtClean="0">
                <a:latin typeface="Arial" pitchFamily="34" charset="0"/>
                <a:cs typeface="Arial" panose="020B0604020202020204" pitchFamily="34" charset="0"/>
              </a:rPr>
              <a:t>）</a:t>
            </a:r>
            <a:r>
              <a:rPr lang="zh-CN" altLang="en-US" b="1" kern="0" dirty="0" smtClean="0">
                <a:latin typeface="Arial" pitchFamily="34" charset="0"/>
                <a:ea typeface="宋体" pitchFamily="2" charset="-122"/>
                <a:cs typeface="Arial" panose="020B0604020202020204" pitchFamily="34" charset="0"/>
              </a:rPr>
              <a:t>、读二进制文件</a:t>
            </a:r>
            <a:endParaRPr lang="zh-CN" altLang="en-US" b="1" kern="0" dirty="0">
              <a:latin typeface="Arial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en-US" altLang="zh-CN" dirty="0" err="1">
                <a:latin typeface="+mn-lt"/>
                <a:ea typeface="+mn-ea"/>
              </a:rPr>
              <a:t>fread</a:t>
            </a:r>
            <a:r>
              <a:rPr lang="en-US" altLang="zh-CN" dirty="0">
                <a:latin typeface="+mn-lt"/>
                <a:ea typeface="+mn-ea"/>
              </a:rPr>
              <a:t>()</a:t>
            </a:r>
            <a:r>
              <a:rPr lang="zh-CN" altLang="en-US" dirty="0">
                <a:latin typeface="+mn-lt"/>
                <a:ea typeface="+mn-ea"/>
              </a:rPr>
              <a:t>函数用于在程序中以二进制的形式来读取文件，其函数声明如下</a:t>
            </a:r>
            <a:r>
              <a:rPr lang="zh-CN" altLang="en-US" dirty="0" smtClean="0">
                <a:latin typeface="+mn-lt"/>
                <a:ea typeface="+mn-ea"/>
              </a:rPr>
              <a:t>：</a:t>
            </a:r>
            <a:endParaRPr lang="en-US" altLang="zh-CN" dirty="0">
              <a:latin typeface="+mn-lt"/>
              <a:ea typeface="+mn-ea"/>
            </a:endParaRP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1319213" y="2819400"/>
            <a:ext cx="7089775" cy="923925"/>
          </a:xfrm>
          <a:prstGeom prst="rect">
            <a:avLst/>
          </a:prstGeom>
          <a:noFill/>
          <a:ln w="31750">
            <a:solidFill>
              <a:srgbClr val="00ACE6"/>
            </a:solidFill>
            <a:prstDash val="solid"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unsigned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fread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(void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dstBuf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, unsigned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elementSize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	unsigned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count, FILE * file);</a:t>
            </a:r>
          </a:p>
        </p:txBody>
      </p:sp>
      <p:sp>
        <p:nvSpPr>
          <p:cNvPr id="20" name="标题 1"/>
          <p:cNvSpPr>
            <a:spLocks noChangeArrowheads="1"/>
          </p:cNvSpPr>
          <p:nvPr/>
        </p:nvSpPr>
        <p:spPr bwMode="auto">
          <a:xfrm>
            <a:off x="1596938" y="136416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2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必备知识</a:t>
            </a:r>
            <a:endParaRPr lang="zh-CN" altLang="en-US" sz="3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21" name="内容占位符 2"/>
          <p:cNvSpPr txBox="1">
            <a:spLocks/>
          </p:cNvSpPr>
          <p:nvPr/>
        </p:nvSpPr>
        <p:spPr bwMode="auto">
          <a:xfrm>
            <a:off x="902970" y="3858468"/>
            <a:ext cx="7899400" cy="211602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zh-CN" dirty="0" smtClean="0">
                <a:latin typeface="+mn-lt"/>
                <a:ea typeface="+mn-ea"/>
              </a:rPr>
              <a:t>参数</a:t>
            </a:r>
            <a:r>
              <a:rPr lang="en-US" altLang="zh-CN" dirty="0" err="1">
                <a:latin typeface="+mn-lt"/>
                <a:ea typeface="+mn-ea"/>
              </a:rPr>
              <a:t>dstBuf</a:t>
            </a:r>
            <a:r>
              <a:rPr lang="zh-CN" altLang="zh-CN" dirty="0">
                <a:latin typeface="+mn-lt"/>
                <a:ea typeface="+mn-ea"/>
              </a:rPr>
              <a:t>表示指向要接收数据的内存空间的指针；参数</a:t>
            </a:r>
            <a:r>
              <a:rPr lang="en-US" altLang="zh-CN" dirty="0" err="1">
                <a:latin typeface="+mn-lt"/>
                <a:ea typeface="+mn-ea"/>
              </a:rPr>
              <a:t>elementSize</a:t>
            </a:r>
            <a:r>
              <a:rPr lang="zh-CN" altLang="zh-CN" dirty="0">
                <a:latin typeface="+mn-lt"/>
                <a:ea typeface="+mn-ea"/>
              </a:rPr>
              <a:t>表示接收的数据项的字节数；参数</a:t>
            </a:r>
            <a:r>
              <a:rPr lang="en-US" altLang="zh-CN" dirty="0">
                <a:latin typeface="+mn-lt"/>
                <a:ea typeface="+mn-ea"/>
              </a:rPr>
              <a:t>count</a:t>
            </a:r>
            <a:r>
              <a:rPr lang="zh-CN" altLang="zh-CN" dirty="0">
                <a:latin typeface="+mn-lt"/>
                <a:ea typeface="+mn-ea"/>
              </a:rPr>
              <a:t>表示每次函数运行时要读取的数据项的个数，每个数据项是</a:t>
            </a:r>
            <a:r>
              <a:rPr lang="en-US" altLang="zh-CN" dirty="0" err="1">
                <a:latin typeface="+mn-lt"/>
                <a:ea typeface="+mn-ea"/>
              </a:rPr>
              <a:t>elementSize</a:t>
            </a:r>
            <a:r>
              <a:rPr lang="zh-CN" altLang="zh-CN" dirty="0">
                <a:latin typeface="+mn-lt"/>
                <a:ea typeface="+mn-ea"/>
              </a:rPr>
              <a:t>个字节；参数</a:t>
            </a:r>
            <a:r>
              <a:rPr lang="en-US" altLang="zh-CN" dirty="0">
                <a:latin typeface="+mn-lt"/>
                <a:ea typeface="+mn-ea"/>
              </a:rPr>
              <a:t>file</a:t>
            </a:r>
            <a:r>
              <a:rPr lang="zh-CN" altLang="zh-CN" dirty="0">
                <a:latin typeface="+mn-lt"/>
                <a:ea typeface="+mn-ea"/>
              </a:rPr>
              <a:t>表示文件指针，该指针指向需要写入字符的文件；返回值类型</a:t>
            </a:r>
            <a:r>
              <a:rPr lang="en-US" altLang="zh-CN" dirty="0">
                <a:latin typeface="+mn-lt"/>
                <a:ea typeface="+mn-ea"/>
              </a:rPr>
              <a:t>unsigned </a:t>
            </a:r>
            <a:r>
              <a:rPr lang="en-US" altLang="zh-CN" dirty="0" err="1">
                <a:latin typeface="+mn-lt"/>
                <a:ea typeface="+mn-ea"/>
              </a:rPr>
              <a:t>int</a:t>
            </a:r>
            <a:r>
              <a:rPr lang="zh-CN" altLang="zh-CN" dirty="0">
                <a:latin typeface="+mn-lt"/>
                <a:ea typeface="+mn-ea"/>
              </a:rPr>
              <a:t>型表示函数返回值的类型为无符号整型。</a:t>
            </a:r>
            <a:endParaRPr lang="zh-CN" altLang="en-US" dirty="0">
              <a:latin typeface="+mn-lt"/>
              <a:ea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69462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内容占位符 2"/>
          <p:cNvSpPr txBox="1">
            <a:spLocks/>
          </p:cNvSpPr>
          <p:nvPr/>
        </p:nvSpPr>
        <p:spPr bwMode="auto">
          <a:xfrm>
            <a:off x="889000" y="1625600"/>
            <a:ext cx="7786688" cy="978729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b="1" kern="0" dirty="0" smtClean="0">
                <a:latin typeface="Arial" pitchFamily="34" charset="0"/>
                <a:cs typeface="Arial" panose="020B0604020202020204" pitchFamily="34" charset="0"/>
              </a:rPr>
              <a:t>（</a:t>
            </a:r>
            <a:r>
              <a:rPr lang="en-US" altLang="zh-CN" b="1" kern="0" dirty="0" smtClean="0">
                <a:latin typeface="Arial" pitchFamily="34" charset="0"/>
                <a:cs typeface="Arial" panose="020B0604020202020204" pitchFamily="34" charset="0"/>
              </a:rPr>
              <a:t>2</a:t>
            </a:r>
            <a:r>
              <a:rPr lang="zh-CN" altLang="en-US" b="1" kern="0" dirty="0" smtClean="0">
                <a:latin typeface="Arial" pitchFamily="34" charset="0"/>
                <a:cs typeface="Arial" panose="020B0604020202020204" pitchFamily="34" charset="0"/>
              </a:rPr>
              <a:t>）</a:t>
            </a:r>
            <a:r>
              <a:rPr lang="zh-CN" altLang="en-US" b="1" kern="0" dirty="0" smtClean="0">
                <a:latin typeface="Arial" pitchFamily="34" charset="0"/>
                <a:ea typeface="宋体" pitchFamily="2" charset="-122"/>
                <a:cs typeface="Arial" panose="020B0604020202020204" pitchFamily="34" charset="0"/>
              </a:rPr>
              <a:t>、读二进制文件</a:t>
            </a:r>
            <a:endParaRPr lang="zh-CN" altLang="en-US" b="1" kern="0" dirty="0">
              <a:latin typeface="Arial" pitchFamily="34" charset="0"/>
              <a:ea typeface="宋体" pitchFamily="2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en-US" altLang="zh-CN" dirty="0" err="1">
                <a:latin typeface="+mn-lt"/>
                <a:ea typeface="+mn-ea"/>
              </a:rPr>
              <a:t>fscanf</a:t>
            </a:r>
            <a:r>
              <a:rPr lang="en-US" altLang="zh-CN" dirty="0">
                <a:latin typeface="+mn-lt"/>
                <a:ea typeface="+mn-ea"/>
              </a:rPr>
              <a:t>()</a:t>
            </a:r>
            <a:r>
              <a:rPr lang="zh-CN" altLang="en-US" dirty="0">
                <a:latin typeface="+mn-lt"/>
                <a:ea typeface="+mn-ea"/>
              </a:rPr>
              <a:t>函数用于从文件中格式化读取数据，其函数声明如下</a:t>
            </a:r>
            <a:r>
              <a:rPr lang="zh-CN" altLang="en-US" dirty="0" smtClean="0">
                <a:latin typeface="+mn-lt"/>
                <a:ea typeface="+mn-ea"/>
              </a:rPr>
              <a:t>：</a:t>
            </a:r>
            <a:endParaRPr lang="en-US" altLang="zh-CN" dirty="0">
              <a:latin typeface="+mn-lt"/>
              <a:ea typeface="+mn-ea"/>
            </a:endParaRP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1293813" y="2806700"/>
            <a:ext cx="7089775" cy="508000"/>
          </a:xfrm>
          <a:prstGeom prst="rect">
            <a:avLst/>
          </a:prstGeom>
          <a:noFill/>
          <a:ln w="31750">
            <a:solidFill>
              <a:srgbClr val="00ACE6"/>
            </a:solidFill>
            <a:prstDash val="solid"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fr-FR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int </a:t>
            </a:r>
            <a:r>
              <a:rPr lang="fr-FR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fscanf</a:t>
            </a:r>
            <a:r>
              <a:rPr lang="fr-FR" altLang="zh-CN" dirty="0">
                <a:latin typeface="Arial" panose="020B0604020202020204" pitchFamily="34" charset="0"/>
                <a:cs typeface="Arial" panose="020B0604020202020204" pitchFamily="34" charset="0"/>
              </a:rPr>
              <a:t>(FILE * file, const char * format, ...);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60388" y="962025"/>
            <a:ext cx="14590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09ED6"/>
                </a:solidFill>
                <a:latin typeface="+mn-lt"/>
                <a:ea typeface="+mn-ea"/>
              </a:rPr>
              <a:t>读文件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17" name="标题 1"/>
          <p:cNvSpPr>
            <a:spLocks noChangeArrowheads="1"/>
          </p:cNvSpPr>
          <p:nvPr/>
        </p:nvSpPr>
        <p:spPr bwMode="auto">
          <a:xfrm>
            <a:off x="1659999" y="136524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2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必备知识</a:t>
            </a:r>
            <a:endParaRPr lang="zh-CN" altLang="en-US" sz="3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20" name="内容占位符 2"/>
          <p:cNvSpPr txBox="1">
            <a:spLocks/>
          </p:cNvSpPr>
          <p:nvPr/>
        </p:nvSpPr>
        <p:spPr bwMode="auto">
          <a:xfrm>
            <a:off x="889000" y="3498215"/>
            <a:ext cx="7786688" cy="128503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zh-CN" dirty="0" smtClean="0">
                <a:latin typeface="+mn-lt"/>
                <a:ea typeface="+mn-ea"/>
              </a:rPr>
              <a:t>参数</a:t>
            </a:r>
            <a:r>
              <a:rPr lang="en-US" altLang="zh-CN" dirty="0">
                <a:latin typeface="+mn-lt"/>
                <a:ea typeface="+mn-ea"/>
              </a:rPr>
              <a:t>file</a:t>
            </a:r>
            <a:r>
              <a:rPr lang="zh-CN" altLang="zh-CN" dirty="0">
                <a:latin typeface="+mn-lt"/>
                <a:ea typeface="+mn-ea"/>
              </a:rPr>
              <a:t>表示文件指针，该指针指向需要读取字符串的文件；参数</a:t>
            </a:r>
            <a:r>
              <a:rPr lang="en-US" altLang="zh-CN" dirty="0">
                <a:latin typeface="+mn-lt"/>
                <a:ea typeface="+mn-ea"/>
              </a:rPr>
              <a:t>format</a:t>
            </a:r>
            <a:r>
              <a:rPr lang="zh-CN" altLang="zh-CN" dirty="0">
                <a:latin typeface="+mn-lt"/>
                <a:ea typeface="+mn-ea"/>
              </a:rPr>
              <a:t>表示文件中的字符串以什么样的格式输入到程序中；返回值类型</a:t>
            </a:r>
            <a:r>
              <a:rPr lang="en-US" altLang="zh-CN" dirty="0" err="1">
                <a:latin typeface="+mn-lt"/>
                <a:ea typeface="+mn-ea"/>
              </a:rPr>
              <a:t>int</a:t>
            </a:r>
            <a:r>
              <a:rPr lang="zh-CN" altLang="zh-CN" dirty="0">
                <a:latin typeface="+mn-lt"/>
                <a:ea typeface="+mn-ea"/>
              </a:rPr>
              <a:t>型表示函数返回值的类型为整型。</a:t>
            </a:r>
            <a:endParaRPr lang="en-US" altLang="zh-CN" dirty="0">
              <a:latin typeface="+mn-lt"/>
              <a:ea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21161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ChangeArrowheads="1"/>
          </p:cNvSpPr>
          <p:nvPr/>
        </p:nvSpPr>
        <p:spPr bwMode="auto">
          <a:xfrm>
            <a:off x="1807145" y="155684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预习</a:t>
            </a:r>
            <a:r>
              <a:rPr lang="zh-CN" altLang="en-US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检查</a:t>
            </a:r>
          </a:p>
        </p:txBody>
      </p:sp>
      <p:sp>
        <p:nvSpPr>
          <p:cNvPr id="6147" name="内容占位符 2"/>
          <p:cNvSpPr txBox="1">
            <a:spLocks/>
          </p:cNvSpPr>
          <p:nvPr/>
        </p:nvSpPr>
        <p:spPr bwMode="auto">
          <a:xfrm>
            <a:off x="481013" y="1801311"/>
            <a:ext cx="7975600" cy="1904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400" dirty="0" smtClean="0"/>
              <a:t>什么是文件</a:t>
            </a:r>
            <a:endParaRPr lang="en-US" altLang="zh-CN" sz="2400" dirty="0" smtClean="0"/>
          </a:p>
          <a:p>
            <a:pPr lvl="1">
              <a:lnSpc>
                <a:spcPct val="15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400" dirty="0" smtClean="0"/>
              <a:t>怎么打开和关闭文件</a:t>
            </a:r>
            <a:endParaRPr lang="en-US" altLang="zh-CN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1416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内容占位符 2"/>
          <p:cNvSpPr txBox="1">
            <a:spLocks/>
          </p:cNvSpPr>
          <p:nvPr/>
        </p:nvSpPr>
        <p:spPr bwMode="auto">
          <a:xfrm>
            <a:off x="889000" y="1625600"/>
            <a:ext cx="7786688" cy="13938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b="1" kern="0" dirty="0">
                <a:latin typeface="Arial" pitchFamily="34" charset="0"/>
                <a:ea typeface="宋体" pitchFamily="2" charset="-122"/>
                <a:cs typeface="Arial" panose="020B0604020202020204" pitchFamily="34" charset="0"/>
              </a:rPr>
              <a:t>1</a:t>
            </a:r>
            <a:r>
              <a:rPr lang="zh-CN" altLang="en-US" b="1" kern="0" dirty="0">
                <a:latin typeface="Arial" pitchFamily="34" charset="0"/>
                <a:ea typeface="宋体" pitchFamily="2" charset="-122"/>
                <a:cs typeface="Arial" panose="020B0604020202020204" pitchFamily="34" charset="0"/>
              </a:rPr>
              <a:t>、</a:t>
            </a:r>
            <a:r>
              <a:rPr lang="en-US" altLang="zh-CN" b="1" kern="0" dirty="0">
                <a:latin typeface="Arial" pitchFamily="34" charset="0"/>
                <a:ea typeface="宋体" pitchFamily="2" charset="-122"/>
                <a:cs typeface="Arial" panose="020B0604020202020204" pitchFamily="34" charset="0"/>
              </a:rPr>
              <a:t>rewind()</a:t>
            </a:r>
            <a:r>
              <a:rPr lang="zh-CN" altLang="en-US" b="1" kern="0" dirty="0">
                <a:latin typeface="Arial" pitchFamily="34" charset="0"/>
                <a:ea typeface="宋体" pitchFamily="2" charset="-122"/>
                <a:cs typeface="Arial" panose="020B0604020202020204" pitchFamily="34" charset="0"/>
              </a:rPr>
              <a:t>函数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en-US" altLang="zh-CN" dirty="0">
                <a:latin typeface="+mn-lt"/>
                <a:ea typeface="+mn-ea"/>
              </a:rPr>
              <a:t>rewind()</a:t>
            </a:r>
            <a:r>
              <a:rPr lang="zh-CN" altLang="en-US" dirty="0">
                <a:latin typeface="+mn-lt"/>
                <a:ea typeface="+mn-ea"/>
              </a:rPr>
              <a:t>函数的作用是将文件位置指针指向文件开头，该函数的定义的语法格式如下所示：</a:t>
            </a:r>
          </a:p>
        </p:txBody>
      </p:sp>
      <p:sp>
        <p:nvSpPr>
          <p:cNvPr id="17" name="矩形 16"/>
          <p:cNvSpPr/>
          <p:nvPr/>
        </p:nvSpPr>
        <p:spPr>
          <a:xfrm>
            <a:off x="560388" y="962025"/>
            <a:ext cx="2387192" cy="574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09ED6"/>
                </a:solidFill>
                <a:latin typeface="+mn-lt"/>
                <a:ea typeface="+mn-ea"/>
              </a:rPr>
              <a:t>文件</a:t>
            </a:r>
            <a:r>
              <a:rPr lang="zh-CN" altLang="en-US" sz="2400" b="1" dirty="0">
                <a:solidFill>
                  <a:srgbClr val="009ED6"/>
                </a:solidFill>
                <a:latin typeface="+mn-lt"/>
                <a:ea typeface="+mn-ea"/>
              </a:rPr>
              <a:t>位置</a:t>
            </a:r>
            <a:r>
              <a:rPr lang="zh-CN" altLang="en-US" sz="2400" b="1" dirty="0" smtClean="0">
                <a:solidFill>
                  <a:srgbClr val="009ED6"/>
                </a:solidFill>
                <a:latin typeface="+mn-lt"/>
                <a:ea typeface="+mn-ea"/>
              </a:rPr>
              <a:t>指针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1344613" y="3175000"/>
            <a:ext cx="6973887" cy="508000"/>
          </a:xfrm>
          <a:prstGeom prst="rect">
            <a:avLst/>
          </a:prstGeom>
          <a:noFill/>
          <a:ln w="31750">
            <a:solidFill>
              <a:srgbClr val="00ACE6"/>
            </a:solidFill>
            <a:prstDash val="solid"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fr-FR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fr-FR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rewind</a:t>
            </a:r>
            <a:r>
              <a:rPr lang="fr-FR" altLang="zh-CN" dirty="0">
                <a:latin typeface="Arial" panose="020B0604020202020204" pitchFamily="34" charset="0"/>
                <a:cs typeface="Arial" panose="020B0604020202020204" pitchFamily="34" charset="0"/>
              </a:rPr>
              <a:t>(FILE * fp);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标题 1"/>
          <p:cNvSpPr>
            <a:spLocks noChangeArrowheads="1"/>
          </p:cNvSpPr>
          <p:nvPr/>
        </p:nvSpPr>
        <p:spPr bwMode="auto">
          <a:xfrm>
            <a:off x="1753984" y="136525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2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必备知识</a:t>
            </a:r>
            <a:endParaRPr lang="zh-CN" altLang="en-US" sz="3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18947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内容占位符 2"/>
          <p:cNvSpPr txBox="1">
            <a:spLocks/>
          </p:cNvSpPr>
          <p:nvPr/>
        </p:nvSpPr>
        <p:spPr bwMode="auto">
          <a:xfrm>
            <a:off x="889000" y="1625600"/>
            <a:ext cx="7988300" cy="139422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b="1" kern="0" dirty="0">
                <a:latin typeface="Arial" pitchFamily="34" charset="0"/>
                <a:ea typeface="宋体" pitchFamily="2" charset="-122"/>
                <a:cs typeface="Arial" panose="020B0604020202020204" pitchFamily="34" charset="0"/>
              </a:rPr>
              <a:t>2</a:t>
            </a:r>
            <a:r>
              <a:rPr lang="zh-CN" altLang="en-US" b="1" kern="0" dirty="0">
                <a:latin typeface="Arial" pitchFamily="34" charset="0"/>
                <a:ea typeface="宋体" pitchFamily="2" charset="-122"/>
                <a:cs typeface="Arial" panose="020B0604020202020204" pitchFamily="34" charset="0"/>
              </a:rPr>
              <a:t>、</a:t>
            </a:r>
            <a:r>
              <a:rPr lang="en-US" altLang="zh-CN" b="1" kern="0" dirty="0" err="1">
                <a:latin typeface="Arial" pitchFamily="34" charset="0"/>
                <a:ea typeface="宋体" pitchFamily="2" charset="-122"/>
                <a:cs typeface="Arial" panose="020B0604020202020204" pitchFamily="34" charset="0"/>
              </a:rPr>
              <a:t>fseek</a:t>
            </a:r>
            <a:r>
              <a:rPr lang="en-US" altLang="zh-CN" b="1" kern="0" dirty="0">
                <a:latin typeface="Arial" pitchFamily="34" charset="0"/>
                <a:ea typeface="宋体" pitchFamily="2" charset="-122"/>
                <a:cs typeface="Arial" panose="020B0604020202020204" pitchFamily="34" charset="0"/>
              </a:rPr>
              <a:t>()</a:t>
            </a:r>
            <a:r>
              <a:rPr lang="zh-CN" altLang="en-US" b="1" kern="0" dirty="0">
                <a:latin typeface="Arial" pitchFamily="34" charset="0"/>
                <a:ea typeface="宋体" pitchFamily="2" charset="-122"/>
                <a:cs typeface="Arial" panose="020B0604020202020204" pitchFamily="34" charset="0"/>
              </a:rPr>
              <a:t>函数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en-US" altLang="zh-CN" dirty="0" err="1">
                <a:latin typeface="+mn-lt"/>
                <a:ea typeface="+mn-ea"/>
              </a:rPr>
              <a:t>fseek</a:t>
            </a:r>
            <a:r>
              <a:rPr lang="en-US" altLang="zh-CN" dirty="0">
                <a:latin typeface="+mn-lt"/>
                <a:ea typeface="+mn-ea"/>
              </a:rPr>
              <a:t>()</a:t>
            </a:r>
            <a:r>
              <a:rPr lang="zh-CN" altLang="en-US" dirty="0">
                <a:latin typeface="+mn-lt"/>
                <a:ea typeface="+mn-ea"/>
              </a:rPr>
              <a:t>函数的作用是将文件位置指针指向指定位置，该函数定义的语法格式如下所示</a:t>
            </a:r>
            <a:r>
              <a:rPr lang="zh-CN" altLang="en-US" dirty="0" smtClean="0">
                <a:latin typeface="+mn-lt"/>
                <a:ea typeface="+mn-ea"/>
              </a:rPr>
              <a:t>：</a:t>
            </a:r>
            <a:endParaRPr lang="en-US" altLang="zh-CN" dirty="0">
              <a:latin typeface="+mn-lt"/>
              <a:ea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60388" y="962025"/>
            <a:ext cx="23871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09ED6"/>
                </a:solidFill>
                <a:latin typeface="+mn-lt"/>
                <a:ea typeface="+mn-ea"/>
              </a:rPr>
              <a:t>文件</a:t>
            </a:r>
            <a:r>
              <a:rPr lang="zh-CN" altLang="en-US" sz="2400" b="1" dirty="0">
                <a:solidFill>
                  <a:srgbClr val="009ED6"/>
                </a:solidFill>
                <a:latin typeface="+mn-lt"/>
                <a:ea typeface="+mn-ea"/>
              </a:rPr>
              <a:t>位置</a:t>
            </a:r>
            <a:r>
              <a:rPr lang="zh-CN" altLang="en-US" sz="2400" b="1" dirty="0" smtClean="0">
                <a:solidFill>
                  <a:srgbClr val="009ED6"/>
                </a:solidFill>
                <a:latin typeface="+mn-lt"/>
                <a:ea typeface="+mn-ea"/>
              </a:rPr>
              <a:t>指针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1357313" y="3035300"/>
            <a:ext cx="6973887" cy="508000"/>
          </a:xfrm>
          <a:prstGeom prst="rect">
            <a:avLst/>
          </a:prstGeom>
          <a:noFill/>
          <a:ln w="31750">
            <a:solidFill>
              <a:srgbClr val="00ACE6"/>
            </a:solidFill>
            <a:prstDash val="solid"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fseek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(FILE *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fp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, long offset,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origin);</a:t>
            </a:r>
          </a:p>
        </p:txBody>
      </p:sp>
      <p:sp>
        <p:nvSpPr>
          <p:cNvPr id="18" name="标题 1"/>
          <p:cNvSpPr>
            <a:spLocks noChangeArrowheads="1"/>
          </p:cNvSpPr>
          <p:nvPr/>
        </p:nvSpPr>
        <p:spPr bwMode="auto">
          <a:xfrm>
            <a:off x="1628469" y="136525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2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必备知识</a:t>
            </a:r>
            <a:endParaRPr lang="zh-CN" altLang="en-US" sz="3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19" name="内容占位符 2"/>
          <p:cNvSpPr txBox="1">
            <a:spLocks/>
          </p:cNvSpPr>
          <p:nvPr/>
        </p:nvSpPr>
        <p:spPr bwMode="auto">
          <a:xfrm>
            <a:off x="889000" y="3711161"/>
            <a:ext cx="7988300" cy="175432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zh-CN" dirty="0" smtClean="0">
                <a:latin typeface="+mn-lt"/>
                <a:ea typeface="+mn-ea"/>
              </a:rPr>
              <a:t>参数</a:t>
            </a:r>
            <a:r>
              <a:rPr lang="en-US" altLang="zh-CN" dirty="0">
                <a:latin typeface="+mn-lt"/>
                <a:ea typeface="+mn-ea"/>
              </a:rPr>
              <a:t>origin</a:t>
            </a:r>
            <a:r>
              <a:rPr lang="zh-CN" altLang="zh-CN" dirty="0">
                <a:latin typeface="+mn-lt"/>
                <a:ea typeface="+mn-ea"/>
              </a:rPr>
              <a:t>的值有三个，具体如下：</a:t>
            </a:r>
            <a:endParaRPr lang="en-US" altLang="zh-CN" dirty="0">
              <a:latin typeface="+mn-lt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000" dirty="0">
                <a:ea typeface="宋体" pitchFamily="2" charset="-122"/>
              </a:rPr>
              <a:t>          ●     </a:t>
            </a:r>
            <a:r>
              <a:rPr lang="en-US" altLang="zh-CN" dirty="0">
                <a:ea typeface="宋体" pitchFamily="2" charset="-122"/>
              </a:rPr>
              <a:t>SEEK_SET</a:t>
            </a:r>
            <a:r>
              <a:rPr lang="zh-CN" altLang="zh-CN" dirty="0">
                <a:ea typeface="宋体" pitchFamily="2" charset="-122"/>
              </a:rPr>
              <a:t>：对应的数字值为</a:t>
            </a:r>
            <a:r>
              <a:rPr lang="en-US" altLang="zh-CN" dirty="0">
                <a:ea typeface="宋体" pitchFamily="2" charset="-122"/>
              </a:rPr>
              <a:t>0</a:t>
            </a:r>
            <a:r>
              <a:rPr lang="zh-CN" altLang="zh-CN" dirty="0">
                <a:ea typeface="宋体" pitchFamily="2" charset="-122"/>
              </a:rPr>
              <a:t>，表示从文件开头进行偏移；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000" dirty="0">
                <a:ea typeface="宋体" pitchFamily="2" charset="-122"/>
              </a:rPr>
              <a:t>          ●     </a:t>
            </a:r>
            <a:r>
              <a:rPr lang="en-US" altLang="zh-CN" dirty="0">
                <a:ea typeface="宋体" pitchFamily="2" charset="-122"/>
              </a:rPr>
              <a:t>SEEK_CUR</a:t>
            </a:r>
            <a:r>
              <a:rPr lang="zh-CN" altLang="zh-CN" dirty="0">
                <a:ea typeface="宋体" pitchFamily="2" charset="-122"/>
              </a:rPr>
              <a:t>：对应的数字值为</a:t>
            </a:r>
            <a:r>
              <a:rPr lang="en-US" altLang="zh-CN" dirty="0">
                <a:ea typeface="宋体" pitchFamily="2" charset="-122"/>
              </a:rPr>
              <a:t>1</a:t>
            </a:r>
            <a:r>
              <a:rPr lang="zh-CN" altLang="zh-CN" dirty="0">
                <a:ea typeface="宋体" pitchFamily="2" charset="-122"/>
              </a:rPr>
              <a:t>，相对于当前位置进行偏移；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000" dirty="0">
                <a:ea typeface="宋体" pitchFamily="2" charset="-122"/>
              </a:rPr>
              <a:t>          ●     </a:t>
            </a:r>
            <a:r>
              <a:rPr lang="en-US" altLang="zh-CN" dirty="0">
                <a:ea typeface="宋体" pitchFamily="2" charset="-122"/>
              </a:rPr>
              <a:t>SEEK_END</a:t>
            </a:r>
            <a:r>
              <a:rPr lang="zh-CN" altLang="zh-CN" dirty="0">
                <a:ea typeface="宋体" pitchFamily="2" charset="-122"/>
              </a:rPr>
              <a:t>：对应的数字值为</a:t>
            </a:r>
            <a:r>
              <a:rPr lang="en-US" altLang="zh-CN" dirty="0">
                <a:ea typeface="宋体" pitchFamily="2" charset="-122"/>
              </a:rPr>
              <a:t>2</a:t>
            </a:r>
            <a:r>
              <a:rPr lang="zh-CN" altLang="zh-CN" dirty="0">
                <a:ea typeface="宋体" pitchFamily="2" charset="-122"/>
              </a:rPr>
              <a:t>，相对于文件末尾进行偏移。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83311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内容占位符 2"/>
          <p:cNvSpPr txBox="1">
            <a:spLocks/>
          </p:cNvSpPr>
          <p:nvPr/>
        </p:nvSpPr>
        <p:spPr bwMode="auto">
          <a:xfrm>
            <a:off x="889000" y="1625600"/>
            <a:ext cx="7786688" cy="139422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b="1" kern="0" dirty="0">
                <a:latin typeface="Arial" pitchFamily="34" charset="0"/>
                <a:ea typeface="宋体" pitchFamily="2" charset="-122"/>
                <a:cs typeface="Arial" panose="020B0604020202020204" pitchFamily="34" charset="0"/>
              </a:rPr>
              <a:t>3</a:t>
            </a:r>
            <a:r>
              <a:rPr lang="zh-CN" altLang="en-US" b="1" kern="0" dirty="0">
                <a:latin typeface="Arial" pitchFamily="34" charset="0"/>
                <a:ea typeface="宋体" pitchFamily="2" charset="-122"/>
                <a:cs typeface="Arial" panose="020B0604020202020204" pitchFamily="34" charset="0"/>
              </a:rPr>
              <a:t>、</a:t>
            </a:r>
            <a:r>
              <a:rPr lang="en-US" altLang="zh-CN" b="1" kern="0" dirty="0" err="1">
                <a:latin typeface="Arial" pitchFamily="34" charset="0"/>
                <a:ea typeface="宋体" pitchFamily="2" charset="-122"/>
                <a:cs typeface="Arial" panose="020B0604020202020204" pitchFamily="34" charset="0"/>
              </a:rPr>
              <a:t>ftell</a:t>
            </a:r>
            <a:r>
              <a:rPr lang="en-US" altLang="zh-CN" b="1" kern="0" dirty="0">
                <a:latin typeface="Arial" pitchFamily="34" charset="0"/>
                <a:ea typeface="宋体" pitchFamily="2" charset="-122"/>
                <a:cs typeface="Arial" panose="020B0604020202020204" pitchFamily="34" charset="0"/>
              </a:rPr>
              <a:t>()</a:t>
            </a:r>
            <a:r>
              <a:rPr lang="zh-CN" altLang="en-US" b="1" kern="0" dirty="0">
                <a:latin typeface="Arial" pitchFamily="34" charset="0"/>
                <a:ea typeface="宋体" pitchFamily="2" charset="-122"/>
                <a:cs typeface="Arial" panose="020B0604020202020204" pitchFamily="34" charset="0"/>
              </a:rPr>
              <a:t>函数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en-US" altLang="zh-CN" dirty="0" err="1">
                <a:latin typeface="+mn-lt"/>
                <a:ea typeface="+mn-ea"/>
              </a:rPr>
              <a:t>ftell</a:t>
            </a:r>
            <a:r>
              <a:rPr lang="en-US" altLang="zh-CN" dirty="0">
                <a:latin typeface="+mn-lt"/>
                <a:ea typeface="+mn-ea"/>
              </a:rPr>
              <a:t>()</a:t>
            </a:r>
            <a:r>
              <a:rPr lang="zh-CN" altLang="en-US" dirty="0">
                <a:latin typeface="+mn-lt"/>
                <a:ea typeface="+mn-ea"/>
              </a:rPr>
              <a:t>函数的作用是获取文件位置指针的当前位置，该函数定义的语法格式如下所示</a:t>
            </a:r>
            <a:r>
              <a:rPr lang="zh-CN" altLang="en-US" dirty="0" smtClean="0">
                <a:latin typeface="+mn-lt"/>
                <a:ea typeface="+mn-ea"/>
              </a:rPr>
              <a:t>：</a:t>
            </a:r>
            <a:endParaRPr lang="en-US" altLang="zh-CN" dirty="0">
              <a:latin typeface="+mn-lt"/>
              <a:ea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60388" y="962025"/>
            <a:ext cx="23871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09ED6"/>
                </a:solidFill>
                <a:latin typeface="+mn-lt"/>
                <a:ea typeface="+mn-ea"/>
              </a:rPr>
              <a:t>文件</a:t>
            </a:r>
            <a:r>
              <a:rPr lang="zh-CN" altLang="en-US" sz="2400" b="1" dirty="0">
                <a:solidFill>
                  <a:srgbClr val="009ED6"/>
                </a:solidFill>
                <a:latin typeface="+mn-lt"/>
                <a:ea typeface="+mn-ea"/>
              </a:rPr>
              <a:t>位置</a:t>
            </a:r>
            <a:r>
              <a:rPr lang="zh-CN" altLang="en-US" sz="2400" b="1" dirty="0" smtClean="0">
                <a:solidFill>
                  <a:srgbClr val="009ED6"/>
                </a:solidFill>
                <a:latin typeface="+mn-lt"/>
                <a:ea typeface="+mn-ea"/>
              </a:rPr>
              <a:t>指针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1344613" y="3184525"/>
            <a:ext cx="6973887" cy="508000"/>
          </a:xfrm>
          <a:prstGeom prst="rect">
            <a:avLst/>
          </a:prstGeom>
          <a:noFill/>
          <a:ln w="31750">
            <a:solidFill>
              <a:srgbClr val="00ACE6"/>
            </a:solidFill>
            <a:prstDash val="solid"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fr-FR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long </a:t>
            </a:r>
            <a:r>
              <a:rPr lang="fr-FR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ftell</a:t>
            </a:r>
            <a:r>
              <a:rPr lang="fr-FR" altLang="zh-CN" dirty="0">
                <a:latin typeface="Arial" panose="020B0604020202020204" pitchFamily="34" charset="0"/>
                <a:cs typeface="Arial" panose="020B0604020202020204" pitchFamily="34" charset="0"/>
              </a:rPr>
              <a:t>(FILE * fp);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标题 1"/>
          <p:cNvSpPr>
            <a:spLocks noChangeArrowheads="1"/>
          </p:cNvSpPr>
          <p:nvPr/>
        </p:nvSpPr>
        <p:spPr bwMode="auto">
          <a:xfrm>
            <a:off x="1638979" y="125905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2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必备知识</a:t>
            </a:r>
            <a:endParaRPr lang="zh-CN" altLang="en-US" sz="3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25" name="内容占位符 2"/>
          <p:cNvSpPr txBox="1">
            <a:spLocks/>
          </p:cNvSpPr>
          <p:nvPr/>
        </p:nvSpPr>
        <p:spPr bwMode="auto">
          <a:xfrm>
            <a:off x="889000" y="3888421"/>
            <a:ext cx="7786688" cy="86953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en-US" altLang="zh-CN" dirty="0" err="1" smtClean="0">
                <a:latin typeface="+mn-lt"/>
                <a:ea typeface="+mn-ea"/>
              </a:rPr>
              <a:t>ftell</a:t>
            </a:r>
            <a:r>
              <a:rPr lang="en-US" altLang="zh-CN" dirty="0">
                <a:latin typeface="+mn-lt"/>
                <a:ea typeface="+mn-ea"/>
              </a:rPr>
              <a:t>()</a:t>
            </a:r>
            <a:r>
              <a:rPr lang="zh-CN" altLang="zh-CN" dirty="0">
                <a:latin typeface="+mn-lt"/>
                <a:ea typeface="+mn-ea"/>
              </a:rPr>
              <a:t>函数调用成功后，返回文件位置指针的当前位置，但如果当文件不存在或发生其他错误时，则函数的返回值为</a:t>
            </a:r>
            <a:r>
              <a:rPr lang="en-US" altLang="zh-CN" dirty="0">
                <a:latin typeface="+mn-lt"/>
                <a:ea typeface="+mn-ea"/>
              </a:rPr>
              <a:t>-</a:t>
            </a:r>
            <a:r>
              <a:rPr lang="en-US" altLang="zh-CN" dirty="0" err="1">
                <a:latin typeface="+mn-lt"/>
                <a:ea typeface="+mn-ea"/>
              </a:rPr>
              <a:t>1L</a:t>
            </a:r>
            <a:r>
              <a:rPr lang="zh-CN" altLang="zh-CN" dirty="0">
                <a:latin typeface="+mn-lt"/>
                <a:ea typeface="+mn-ea"/>
              </a:rPr>
              <a:t>。</a:t>
            </a:r>
            <a:endParaRPr lang="zh-CN" altLang="en-US" dirty="0">
              <a:latin typeface="+mn-lt"/>
              <a:ea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54996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439283" y="146926"/>
            <a:ext cx="465669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2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案例实现</a:t>
            </a:r>
            <a:endParaRPr lang="zh-CN" altLang="en-US" sz="3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950085" y="4020025"/>
            <a:ext cx="7479730" cy="408623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案例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代码（详见教材代码实现）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2" name="矩形 28"/>
          <p:cNvSpPr>
            <a:spLocks noChangeArrowheads="1"/>
          </p:cNvSpPr>
          <p:nvPr/>
        </p:nvSpPr>
        <p:spPr bwMode="auto">
          <a:xfrm>
            <a:off x="863599" y="1123950"/>
            <a:ext cx="7783513" cy="442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</a:pPr>
            <a:r>
              <a:rPr lang="zh-CN" altLang="en-US" dirty="0" smtClean="0">
                <a:latin typeface="+mn-ea"/>
                <a:ea typeface="+mn-ea"/>
              </a:rPr>
              <a:t>案例设计</a:t>
            </a:r>
            <a:endParaRPr lang="zh-CN" altLang="zh-CN" dirty="0">
              <a:latin typeface="+mn-ea"/>
              <a:ea typeface="+mn-ea"/>
            </a:endParaRPr>
          </a:p>
        </p:txBody>
      </p:sp>
      <p:cxnSp>
        <p:nvCxnSpPr>
          <p:cNvPr id="20" name="直接连接符 19"/>
          <p:cNvCxnSpPr/>
          <p:nvPr/>
        </p:nvCxnSpPr>
        <p:spPr bwMode="auto">
          <a:xfrm>
            <a:off x="1129484" y="3762255"/>
            <a:ext cx="7120933" cy="0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内容占位符 2"/>
          <p:cNvSpPr>
            <a:spLocks noGrp="1"/>
          </p:cNvSpPr>
          <p:nvPr>
            <p:ph idx="1"/>
          </p:nvPr>
        </p:nvSpPr>
        <p:spPr bwMode="auto">
          <a:xfrm>
            <a:off x="716147" y="1640124"/>
            <a:ext cx="8075156" cy="161252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2000" dirty="0" smtClean="0"/>
              <a:t>       </a:t>
            </a:r>
            <a:r>
              <a:rPr lang="zh-CN" altLang="zh-CN" sz="2000" dirty="0" smtClean="0"/>
              <a:t>读取</a:t>
            </a:r>
            <a:r>
              <a:rPr lang="zh-CN" altLang="zh-CN" sz="2000" dirty="0"/>
              <a:t>文件之前应保证文件已经存在，本案例设计读取案例</a:t>
            </a:r>
            <a:r>
              <a:rPr lang="en-US" altLang="zh-CN" sz="2000" dirty="0"/>
              <a:t>1</a:t>
            </a:r>
            <a:r>
              <a:rPr lang="zh-CN" altLang="zh-CN" sz="2000" dirty="0"/>
              <a:t>中生成的文件。文件读取时同样需要打开和关闭，本案例中将使用不同的打开模式打开文本文件和二进制文件，之后分别使用</a:t>
            </a:r>
            <a:r>
              <a:rPr lang="en-US" altLang="zh-CN" sz="2000" dirty="0" err="1"/>
              <a:t>fgetc</a:t>
            </a:r>
            <a:r>
              <a:rPr lang="en-US" altLang="zh-CN" sz="2000" dirty="0"/>
              <a:t>()</a:t>
            </a:r>
            <a:r>
              <a:rPr lang="zh-CN" altLang="zh-CN" sz="2000" dirty="0"/>
              <a:t>和</a:t>
            </a:r>
            <a:r>
              <a:rPr lang="en-US" altLang="zh-CN" sz="2000" dirty="0" err="1"/>
              <a:t>fscanf</a:t>
            </a:r>
            <a:r>
              <a:rPr lang="en-US" altLang="zh-CN" sz="2000" dirty="0"/>
              <a:t>()</a:t>
            </a:r>
            <a:r>
              <a:rPr lang="zh-CN" altLang="zh-CN" sz="2000" dirty="0"/>
              <a:t>函数获取文本文件中的内容，使用</a:t>
            </a:r>
            <a:r>
              <a:rPr lang="en-US" altLang="zh-CN" sz="2000" dirty="0" err="1"/>
              <a:t>fread</a:t>
            </a:r>
            <a:r>
              <a:rPr lang="en-US" altLang="zh-CN" sz="2000" dirty="0"/>
              <a:t>()</a:t>
            </a:r>
            <a:r>
              <a:rPr lang="zh-CN" altLang="zh-CN" sz="2000" dirty="0"/>
              <a:t>函数读取二进制文件中的内容</a:t>
            </a:r>
            <a:r>
              <a:rPr lang="zh-CN" altLang="en-US" sz="2000" dirty="0" smtClean="0"/>
              <a:t>。</a:t>
            </a:r>
            <a:endParaRPr lang="en-US" altLang="zh-CN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899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标题 1"/>
          <p:cNvSpPr>
            <a:spLocks noChangeArrowheads="1"/>
          </p:cNvSpPr>
          <p:nvPr/>
        </p:nvSpPr>
        <p:spPr bwMode="auto">
          <a:xfrm>
            <a:off x="1523365" y="136416"/>
            <a:ext cx="567055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3】-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案例描述</a:t>
            </a:r>
            <a:endParaRPr lang="zh-CN" altLang="en-US" sz="3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 bwMode="auto">
          <a:xfrm>
            <a:off x="481013" y="1640125"/>
            <a:ext cx="7975600" cy="15341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2000" dirty="0" smtClean="0"/>
              <a:t>     </a:t>
            </a:r>
            <a:r>
              <a:rPr lang="zh-CN" altLang="zh-CN" sz="2000" dirty="0" smtClean="0"/>
              <a:t>编程</a:t>
            </a:r>
            <a:r>
              <a:rPr lang="zh-CN" altLang="zh-CN" sz="2000" dirty="0"/>
              <a:t>实现学生成绩的存储和删除，具体要求如下：</a:t>
            </a:r>
          </a:p>
          <a:p>
            <a:pPr marL="0" indent="0">
              <a:buNone/>
            </a:pPr>
            <a:r>
              <a:rPr lang="en-US" altLang="zh-CN" sz="2000" dirty="0" smtClean="0"/>
              <a:t>   </a:t>
            </a:r>
            <a:r>
              <a:rPr lang="zh-CN" altLang="en-US" sz="2000" dirty="0"/>
              <a:t>（</a:t>
            </a:r>
            <a:r>
              <a:rPr lang="en-US" altLang="zh-CN" sz="2000" dirty="0" smtClean="0"/>
              <a:t>1</a:t>
            </a:r>
            <a:r>
              <a:rPr lang="zh-CN" altLang="en-US" sz="2000" dirty="0"/>
              <a:t>）</a:t>
            </a:r>
            <a:r>
              <a:rPr lang="zh-CN" altLang="zh-CN" sz="2000" dirty="0" smtClean="0"/>
              <a:t>根据</a:t>
            </a:r>
            <a:r>
              <a:rPr lang="zh-CN" altLang="zh-CN" sz="2000" dirty="0"/>
              <a:t>输入的路径和文件名创建或打开文件，通过输入设备输入多条学生信息，将输入的学生信息保存到磁盘文件中；</a:t>
            </a:r>
          </a:p>
          <a:p>
            <a:pPr marL="0" indent="0">
              <a:buNone/>
            </a:pPr>
            <a:r>
              <a:rPr lang="en-US" altLang="zh-CN" sz="2000" dirty="0" smtClean="0"/>
              <a:t>   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）</a:t>
            </a:r>
            <a:r>
              <a:rPr lang="zh-CN" altLang="zh-CN" sz="2000" dirty="0" smtClean="0"/>
              <a:t>根据</a:t>
            </a:r>
            <a:r>
              <a:rPr lang="zh-CN" altLang="zh-CN" sz="2000" dirty="0"/>
              <a:t>用户输入的学生姓名，删除成绩表中对应的记录</a:t>
            </a:r>
            <a:r>
              <a:rPr lang="zh-CN" altLang="en-US" sz="2000" dirty="0" smtClean="0"/>
              <a:t>。</a:t>
            </a:r>
            <a:endParaRPr lang="en-US" altLang="zh-CN" sz="2000" dirty="0"/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6392316" y="1028384"/>
            <a:ext cx="2171702" cy="546101"/>
            <a:chOff x="4176716" y="1071564"/>
            <a:chExt cx="2654816" cy="668156"/>
          </a:xfrm>
        </p:grpSpPr>
        <p:sp>
          <p:nvSpPr>
            <p:cNvPr id="5" name="矩形 4">
              <a:hlinkClick r:id="rId4" action="ppaction://hlinkfile"/>
            </p:cNvPr>
            <p:cNvSpPr>
              <a:spLocks noChangeArrowheads="1"/>
            </p:cNvSpPr>
            <p:nvPr/>
          </p:nvSpPr>
          <p:spPr bwMode="auto">
            <a:xfrm>
              <a:off x="4482037" y="1224670"/>
              <a:ext cx="1687723" cy="376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dirty="0">
                  <a:solidFill>
                    <a:srgbClr val="F3B600"/>
                  </a:solidFill>
                  <a:latin typeface="微软雅黑" pitchFamily="34" charset="-122"/>
                  <a:ea typeface="微软雅黑" pitchFamily="34" charset="-122"/>
                </a:rPr>
                <a:t>[</a:t>
              </a:r>
              <a:r>
                <a:rPr lang="zh-CN" altLang="en-US" sz="1400" dirty="0">
                  <a:solidFill>
                    <a:srgbClr val="F3B600"/>
                  </a:solidFill>
                  <a:latin typeface="微软雅黑" pitchFamily="34" charset="-122"/>
                  <a:ea typeface="微软雅黑" pitchFamily="34" charset="-122"/>
                </a:rPr>
                <a:t>点击播放视频</a:t>
              </a:r>
              <a:r>
                <a:rPr lang="en-US" altLang="zh-CN" sz="1400" dirty="0">
                  <a:solidFill>
                    <a:srgbClr val="F3B600"/>
                  </a:solidFill>
                  <a:latin typeface="微软雅黑" pitchFamily="34" charset="-122"/>
                  <a:ea typeface="微软雅黑" pitchFamily="34" charset="-122"/>
                </a:rPr>
                <a:t>]</a:t>
              </a: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2152" y="1071564"/>
              <a:ext cx="757245" cy="6681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立方体 7"/>
            <p:cNvSpPr>
              <a:spLocks noChangeArrowheads="1"/>
            </p:cNvSpPr>
            <p:nvPr/>
          </p:nvSpPr>
          <p:spPr bwMode="auto">
            <a:xfrm>
              <a:off x="4231054" y="1367690"/>
              <a:ext cx="270137" cy="270137"/>
            </a:xfrm>
            <a:prstGeom prst="cube">
              <a:avLst>
                <a:gd name="adj" fmla="val 25000"/>
              </a:avLst>
            </a:prstGeom>
            <a:solidFill>
              <a:srgbClr val="F3B600"/>
            </a:solidFill>
            <a:ln w="19050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buFont typeface="Arial" charset="0"/>
                <a:buNone/>
              </a:pPr>
              <a:endParaRPr lang="zh-CN" altLang="en-US"/>
            </a:p>
          </p:txBody>
        </p:sp>
        <p:sp>
          <p:nvSpPr>
            <p:cNvPr id="9" name="半闭框 8"/>
            <p:cNvSpPr/>
            <p:nvPr/>
          </p:nvSpPr>
          <p:spPr bwMode="auto">
            <a:xfrm>
              <a:off x="4176716" y="1250257"/>
              <a:ext cx="108677" cy="137904"/>
            </a:xfrm>
            <a:prstGeom prst="halfFrame">
              <a:avLst/>
            </a:prstGeom>
            <a:solidFill>
              <a:srgbClr val="F3B600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0" name="半闭框 9"/>
            <p:cNvSpPr/>
            <p:nvPr/>
          </p:nvSpPr>
          <p:spPr bwMode="auto">
            <a:xfrm flipH="1" flipV="1">
              <a:off x="6722855" y="1502758"/>
              <a:ext cx="108677" cy="135962"/>
            </a:xfrm>
            <a:prstGeom prst="halfFrame">
              <a:avLst/>
            </a:prstGeom>
            <a:solidFill>
              <a:srgbClr val="F3B600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latin typeface="Arial" pitchFamily="34" charset="0"/>
                <a:ea typeface="宋体" pitchFamily="2" charset="-122"/>
              </a:endParaRPr>
            </a:p>
          </p:txBody>
        </p:sp>
        <p:cxnSp>
          <p:nvCxnSpPr>
            <p:cNvPr id="11" name="直接连接符 10"/>
            <p:cNvCxnSpPr>
              <a:cxnSpLocks noChangeShapeType="1"/>
            </p:cNvCxnSpPr>
            <p:nvPr/>
          </p:nvCxnSpPr>
          <p:spPr bwMode="auto">
            <a:xfrm>
              <a:off x="4570355" y="1618751"/>
              <a:ext cx="1558199" cy="0"/>
            </a:xfrm>
            <a:prstGeom prst="line">
              <a:avLst/>
            </a:prstGeom>
            <a:noFill/>
            <a:ln w="19050" algn="ctr">
              <a:solidFill>
                <a:srgbClr val="F3B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602927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ChangeArrowheads="1"/>
          </p:cNvSpPr>
          <p:nvPr/>
        </p:nvSpPr>
        <p:spPr bwMode="auto">
          <a:xfrm>
            <a:off x="1533876" y="136525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3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zh-CN" altLang="en-US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分析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481011" y="1640125"/>
            <a:ext cx="8049035" cy="310169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000" dirty="0" smtClean="0"/>
              <a:t>       </a:t>
            </a:r>
            <a:r>
              <a:rPr lang="zh-CN" altLang="zh-CN" sz="2000" dirty="0" smtClean="0"/>
              <a:t>存储</a:t>
            </a:r>
            <a:r>
              <a:rPr lang="zh-CN" altLang="zh-CN" sz="2000" dirty="0"/>
              <a:t>一条信息的方法在案例</a:t>
            </a:r>
            <a:r>
              <a:rPr lang="en-US" altLang="zh-CN" sz="2000" dirty="0"/>
              <a:t>1</a:t>
            </a:r>
            <a:r>
              <a:rPr lang="zh-CN" altLang="zh-CN" sz="2000" dirty="0"/>
              <a:t>中已经实现，本案例中需要实现的是存储多条信息到文件中，与案例</a:t>
            </a:r>
            <a:r>
              <a:rPr lang="en-US" altLang="zh-CN" sz="2000" dirty="0"/>
              <a:t>1</a:t>
            </a:r>
            <a:r>
              <a:rPr lang="zh-CN" altLang="zh-CN" sz="2000" dirty="0"/>
              <a:t>的不同在于在打开和关闭文件之间将会进行多次写操作。</a:t>
            </a:r>
          </a:p>
          <a:p>
            <a:pPr marL="0" indent="0">
              <a:buNone/>
            </a:pPr>
            <a:r>
              <a:rPr lang="en-US" altLang="zh-CN" sz="2000" dirty="0" smtClean="0"/>
              <a:t>       </a:t>
            </a:r>
            <a:r>
              <a:rPr lang="zh-CN" altLang="zh-CN" sz="2000" dirty="0" smtClean="0"/>
              <a:t>删除</a:t>
            </a:r>
            <a:r>
              <a:rPr lang="zh-CN" altLang="zh-CN" sz="2000" dirty="0"/>
              <a:t>信息的基本方法是：将文件中的数据读到辅助变量中，检测辅助变量中是否包含要删除的信息，如果有，则删除此条信息，然后以重写的方式打开文件，使用辅助变量中的数据覆盖原文件中的数据。</a:t>
            </a:r>
          </a:p>
          <a:p>
            <a:pPr marL="0" indent="0">
              <a:buNone/>
            </a:pPr>
            <a:r>
              <a:rPr lang="en-US" altLang="zh-CN" sz="2000" dirty="0" smtClean="0"/>
              <a:t>       </a:t>
            </a:r>
            <a:r>
              <a:rPr lang="zh-CN" altLang="zh-CN" sz="2000" dirty="0" smtClean="0"/>
              <a:t>经过</a:t>
            </a:r>
            <a:r>
              <a:rPr lang="zh-CN" altLang="zh-CN" sz="2000" dirty="0"/>
              <a:t>以上分析可知，删除学生信息的主要步骤依然是文件信息的读写。文件信息的读写方式在案例</a:t>
            </a:r>
            <a:r>
              <a:rPr lang="en-US" altLang="zh-CN" sz="2000" dirty="0"/>
              <a:t>1</a:t>
            </a:r>
            <a:r>
              <a:rPr lang="zh-CN" altLang="zh-CN" sz="2000" dirty="0"/>
              <a:t>和案例</a:t>
            </a:r>
            <a:r>
              <a:rPr lang="en-US" altLang="zh-CN" sz="2000" dirty="0"/>
              <a:t>2</a:t>
            </a:r>
            <a:r>
              <a:rPr lang="zh-CN" altLang="zh-CN" sz="2000" dirty="0"/>
              <a:t>中已经学习，本案例不再赘述</a:t>
            </a:r>
            <a:r>
              <a:rPr lang="zh-CN" altLang="zh-CN" sz="2000" dirty="0" smtClean="0"/>
              <a:t>。</a:t>
            </a:r>
            <a:endParaRPr lang="en-US" altLang="zh-CN" sz="20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5724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712552" y="136525"/>
            <a:ext cx="465669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3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案例实现</a:t>
            </a:r>
            <a:endParaRPr lang="zh-CN" altLang="en-US" sz="3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12" name="矩形 28"/>
          <p:cNvSpPr>
            <a:spLocks noChangeArrowheads="1"/>
          </p:cNvSpPr>
          <p:nvPr/>
        </p:nvSpPr>
        <p:spPr bwMode="auto">
          <a:xfrm>
            <a:off x="863599" y="1123950"/>
            <a:ext cx="7783513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</a:pPr>
            <a:r>
              <a:rPr lang="zh-CN" altLang="en-US" dirty="0" smtClean="0">
                <a:latin typeface="+mn-ea"/>
                <a:ea typeface="+mn-ea"/>
              </a:rPr>
              <a:t>案例设计</a:t>
            </a:r>
            <a:endParaRPr lang="en-US" altLang="zh-CN" dirty="0" smtClean="0">
              <a:latin typeface="+mn-ea"/>
              <a:ea typeface="+mn-ea"/>
            </a:endParaRPr>
          </a:p>
          <a:p>
            <a:pPr eaLnBrk="0" hangingPunct="0">
              <a:lnSpc>
                <a:spcPct val="150000"/>
              </a:lnSpc>
              <a:spcBef>
                <a:spcPct val="20000"/>
              </a:spcBef>
            </a:pPr>
            <a:r>
              <a:rPr lang="zh-CN" altLang="en-US" dirty="0" smtClean="0">
                <a:latin typeface="+mn-ea"/>
                <a:ea typeface="+mn-ea"/>
              </a:rPr>
              <a:t>   信息的写入和存储</a:t>
            </a:r>
            <a:endParaRPr lang="en-US" altLang="zh-CN" dirty="0" smtClean="0">
              <a:latin typeface="+mn-ea"/>
              <a:ea typeface="+mn-ea"/>
            </a:endParaRPr>
          </a:p>
        </p:txBody>
      </p:sp>
      <p:sp>
        <p:nvSpPr>
          <p:cNvPr id="21" name="椭圆 20"/>
          <p:cNvSpPr/>
          <p:nvPr/>
        </p:nvSpPr>
        <p:spPr bwMode="auto">
          <a:xfrm rot="574600">
            <a:off x="1157871" y="2200438"/>
            <a:ext cx="361950" cy="363537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1167396" y="2206788"/>
            <a:ext cx="347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b="1">
                <a:solidFill>
                  <a:schemeClr val="bg1"/>
                </a:solidFill>
                <a:latin typeface="Verdana" pitchFamily="34" charset="0"/>
              </a:rPr>
              <a:t>1</a:t>
            </a:r>
            <a:endParaRPr lang="zh-CN" altLang="en-US" b="1">
              <a:solidFill>
                <a:schemeClr val="bg1"/>
              </a:solidFill>
              <a:latin typeface="Verdana" pitchFamily="34" charset="0"/>
            </a:endParaRPr>
          </a:p>
        </p:txBody>
      </p:sp>
      <p:cxnSp>
        <p:nvCxnSpPr>
          <p:cNvPr id="23" name="直接连接符 22"/>
          <p:cNvCxnSpPr/>
          <p:nvPr/>
        </p:nvCxnSpPr>
        <p:spPr>
          <a:xfrm flipV="1">
            <a:off x="1338846" y="2537980"/>
            <a:ext cx="4913072" cy="9374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 bwMode="auto">
          <a:xfrm rot="574600">
            <a:off x="1159458" y="2790616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1172158" y="2773153"/>
            <a:ext cx="349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b="1">
                <a:solidFill>
                  <a:schemeClr val="bg1"/>
                </a:solidFill>
                <a:latin typeface="Verdana" pitchFamily="34" charset="0"/>
              </a:rPr>
              <a:t>2</a:t>
            </a:r>
            <a:endParaRPr lang="zh-CN" altLang="en-US" b="1">
              <a:solidFill>
                <a:schemeClr val="bg1"/>
              </a:solidFill>
              <a:latin typeface="Verdana" pitchFamily="34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flipV="1">
            <a:off x="1356308" y="3129594"/>
            <a:ext cx="5932766" cy="1905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 bwMode="auto">
          <a:xfrm rot="574600">
            <a:off x="1177668" y="3365377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1185605" y="3370140"/>
            <a:ext cx="349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b="1">
                <a:solidFill>
                  <a:schemeClr val="bg1"/>
                </a:solidFill>
                <a:latin typeface="Verdana" pitchFamily="34" charset="0"/>
              </a:rPr>
              <a:t>3</a:t>
            </a:r>
            <a:endParaRPr lang="zh-CN" altLang="en-US" b="1">
              <a:solidFill>
                <a:schemeClr val="bg1"/>
              </a:solidFill>
              <a:latin typeface="Verdana" pitchFamily="34" charset="0"/>
            </a:endParaRPr>
          </a:p>
        </p:txBody>
      </p:sp>
      <p:cxnSp>
        <p:nvCxnSpPr>
          <p:cNvPr id="29" name="直接连接符 28"/>
          <p:cNvCxnSpPr/>
          <p:nvPr/>
        </p:nvCxnSpPr>
        <p:spPr>
          <a:xfrm flipV="1">
            <a:off x="1414112" y="3724898"/>
            <a:ext cx="7335453" cy="1513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553196" y="2159415"/>
            <a:ext cx="4698722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zh-CN" sz="1600" dirty="0"/>
              <a:t>构造学生结构体，结构体中包含学生姓名和</a:t>
            </a:r>
            <a:r>
              <a:rPr lang="zh-CN" altLang="zh-CN" sz="1600" dirty="0" smtClean="0"/>
              <a:t>成绩</a:t>
            </a:r>
            <a:r>
              <a:rPr lang="zh-CN" altLang="en-US" sz="1600" dirty="0" smtClean="0"/>
              <a:t>；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588630" y="3346333"/>
            <a:ext cx="7160935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zh-CN" sz="1600" dirty="0"/>
              <a:t>使用追加方式</a:t>
            </a:r>
            <a:r>
              <a:rPr lang="zh-CN" altLang="zh-CN" sz="1600" dirty="0" smtClean="0"/>
              <a:t>打开一</a:t>
            </a:r>
            <a:r>
              <a:rPr lang="zh-CN" altLang="zh-CN" sz="1600" dirty="0"/>
              <a:t>个二进制文件，将结构体数组中的数据逐条写入文件</a:t>
            </a:r>
            <a:r>
              <a:rPr lang="zh-CN" altLang="zh-CN" sz="1600" dirty="0" smtClean="0"/>
              <a:t>中</a:t>
            </a:r>
            <a:r>
              <a:rPr lang="zh-CN" altLang="en-US" sz="1600" dirty="0" smtClean="0"/>
              <a:t>；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539746" y="2761997"/>
            <a:ext cx="5724644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zh-CN" sz="1600" dirty="0"/>
              <a:t>定义一个学生结构体变量数组，保存写入的每一条学生</a:t>
            </a:r>
            <a:r>
              <a:rPr lang="zh-CN" altLang="zh-CN" sz="1600" dirty="0" smtClean="0"/>
              <a:t>信息</a:t>
            </a:r>
            <a:r>
              <a:rPr lang="zh-CN" altLang="en-US" sz="1600" dirty="0" smtClean="0"/>
              <a:t>；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8227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24" grpId="0" animBg="1"/>
      <p:bldP spid="25" grpId="0"/>
      <p:bldP spid="27" grpId="0" animBg="1"/>
      <p:bldP spid="28" grpId="0"/>
      <p:bldP spid="34" grpId="0"/>
      <p:bldP spid="43" grpId="0"/>
      <p:bldP spid="4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630662" y="136525"/>
            <a:ext cx="465669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3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案例实现</a:t>
            </a:r>
            <a:endParaRPr lang="zh-CN" altLang="en-US" sz="3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12" name="矩形 28"/>
          <p:cNvSpPr>
            <a:spLocks noChangeArrowheads="1"/>
          </p:cNvSpPr>
          <p:nvPr/>
        </p:nvSpPr>
        <p:spPr bwMode="auto">
          <a:xfrm>
            <a:off x="863599" y="1123950"/>
            <a:ext cx="7783513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</a:pPr>
            <a:r>
              <a:rPr lang="zh-CN" altLang="en-US" dirty="0" smtClean="0">
                <a:latin typeface="+mn-ea"/>
                <a:ea typeface="+mn-ea"/>
              </a:rPr>
              <a:t>案例设计</a:t>
            </a:r>
            <a:endParaRPr lang="en-US" altLang="zh-CN" dirty="0" smtClean="0">
              <a:latin typeface="+mn-ea"/>
              <a:ea typeface="+mn-ea"/>
            </a:endParaRPr>
          </a:p>
          <a:p>
            <a:pPr eaLnBrk="0" hangingPunct="0">
              <a:lnSpc>
                <a:spcPct val="150000"/>
              </a:lnSpc>
              <a:spcBef>
                <a:spcPct val="20000"/>
              </a:spcBef>
            </a:pPr>
            <a:r>
              <a:rPr lang="zh-CN" altLang="en-US" dirty="0" smtClean="0">
                <a:latin typeface="+mn-ea"/>
                <a:ea typeface="+mn-ea"/>
              </a:rPr>
              <a:t>   信息的写入和存储</a:t>
            </a:r>
            <a:endParaRPr lang="en-US" altLang="zh-CN" dirty="0" smtClean="0">
              <a:latin typeface="+mn-ea"/>
              <a:ea typeface="+mn-ea"/>
            </a:endParaRPr>
          </a:p>
        </p:txBody>
      </p:sp>
      <p:sp>
        <p:nvSpPr>
          <p:cNvPr id="16" name="椭圆 15"/>
          <p:cNvSpPr/>
          <p:nvPr/>
        </p:nvSpPr>
        <p:spPr bwMode="auto">
          <a:xfrm rot="574600">
            <a:off x="1157871" y="2200438"/>
            <a:ext cx="361950" cy="363537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1167396" y="2206788"/>
            <a:ext cx="347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b="1">
                <a:solidFill>
                  <a:schemeClr val="bg1"/>
                </a:solidFill>
                <a:latin typeface="Verdana" pitchFamily="34" charset="0"/>
              </a:rPr>
              <a:t>1</a:t>
            </a:r>
            <a:endParaRPr lang="zh-CN" altLang="en-US" b="1">
              <a:solidFill>
                <a:schemeClr val="bg1"/>
              </a:solidFill>
              <a:latin typeface="Verdana" pitchFamily="34" charset="0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1338846" y="2547353"/>
            <a:ext cx="2861228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 bwMode="auto">
          <a:xfrm rot="574600">
            <a:off x="1159458" y="2790616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1172158" y="2773153"/>
            <a:ext cx="349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b="1">
                <a:solidFill>
                  <a:schemeClr val="bg1"/>
                </a:solidFill>
                <a:latin typeface="Verdana" pitchFamily="34" charset="0"/>
              </a:rPr>
              <a:t>2</a:t>
            </a:r>
            <a:endParaRPr lang="zh-CN" altLang="en-US" b="1">
              <a:solidFill>
                <a:schemeClr val="bg1"/>
              </a:solidFill>
              <a:latin typeface="Verdana" pitchFamily="34" charset="0"/>
            </a:endParaRPr>
          </a:p>
        </p:txBody>
      </p:sp>
      <p:cxnSp>
        <p:nvCxnSpPr>
          <p:cNvPr id="30" name="直接连接符 29"/>
          <p:cNvCxnSpPr/>
          <p:nvPr/>
        </p:nvCxnSpPr>
        <p:spPr>
          <a:xfrm flipV="1">
            <a:off x="1356308" y="3129594"/>
            <a:ext cx="5702898" cy="1905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 bwMode="auto">
          <a:xfrm rot="574600">
            <a:off x="1177668" y="3365377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1185605" y="3370140"/>
            <a:ext cx="349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b="1">
                <a:solidFill>
                  <a:schemeClr val="bg1"/>
                </a:solidFill>
                <a:latin typeface="Verdana" pitchFamily="34" charset="0"/>
              </a:rPr>
              <a:t>3</a:t>
            </a:r>
            <a:endParaRPr lang="zh-CN" altLang="en-US" b="1">
              <a:solidFill>
                <a:schemeClr val="bg1"/>
              </a:solidFill>
              <a:latin typeface="Verdana" pitchFamily="34" charset="0"/>
            </a:endParaRPr>
          </a:p>
        </p:txBody>
      </p:sp>
      <p:cxnSp>
        <p:nvCxnSpPr>
          <p:cNvPr id="33" name="直接连接符 32"/>
          <p:cNvCxnSpPr/>
          <p:nvPr/>
        </p:nvCxnSpPr>
        <p:spPr>
          <a:xfrm flipV="1">
            <a:off x="1414112" y="3724898"/>
            <a:ext cx="4738494" cy="1513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1553196" y="2159415"/>
            <a:ext cx="2646878" cy="37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zh-CN" sz="1600" dirty="0"/>
              <a:t>由用户输入一个学生</a:t>
            </a:r>
            <a:r>
              <a:rPr lang="zh-CN" altLang="zh-CN" sz="1600" dirty="0" smtClean="0"/>
              <a:t>姓名</a:t>
            </a:r>
            <a:r>
              <a:rPr lang="zh-CN" altLang="en-US" sz="1600" dirty="0" smtClean="0"/>
              <a:t>；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椭圆 35"/>
          <p:cNvSpPr/>
          <p:nvPr/>
        </p:nvSpPr>
        <p:spPr bwMode="auto">
          <a:xfrm rot="574600">
            <a:off x="1169637" y="3946195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1177574" y="3950958"/>
            <a:ext cx="3481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b="1" dirty="0">
                <a:solidFill>
                  <a:schemeClr val="bg1"/>
                </a:solidFill>
                <a:latin typeface="Verdana" pitchFamily="34" charset="0"/>
              </a:rPr>
              <a:t>4</a:t>
            </a:r>
            <a:endParaRPr lang="zh-CN" altLang="en-US" b="1" dirty="0">
              <a:solidFill>
                <a:schemeClr val="bg1"/>
              </a:solidFill>
              <a:latin typeface="Verdana" pitchFamily="34" charset="0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1379187" y="4334293"/>
            <a:ext cx="1834496" cy="1439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 bwMode="auto">
          <a:xfrm rot="574600">
            <a:off x="1187567" y="4542346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1195504" y="4547109"/>
            <a:ext cx="3481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b="1" dirty="0">
                <a:solidFill>
                  <a:schemeClr val="bg1"/>
                </a:solidFill>
                <a:latin typeface="Verdana" pitchFamily="34" charset="0"/>
              </a:rPr>
              <a:t>5</a:t>
            </a:r>
            <a:endParaRPr lang="zh-CN" altLang="en-US" b="1" dirty="0">
              <a:solidFill>
                <a:schemeClr val="bg1"/>
              </a:solidFill>
              <a:latin typeface="Verdana" pitchFamily="34" charset="0"/>
            </a:endParaRPr>
          </a:p>
        </p:txBody>
      </p:sp>
      <p:cxnSp>
        <p:nvCxnSpPr>
          <p:cNvPr id="41" name="直接连接符 40"/>
          <p:cNvCxnSpPr/>
          <p:nvPr/>
        </p:nvCxnSpPr>
        <p:spPr>
          <a:xfrm flipV="1">
            <a:off x="1437458" y="4894024"/>
            <a:ext cx="6426382" cy="9526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1616072" y="4529461"/>
            <a:ext cx="6340197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zh-CN" sz="1600" dirty="0"/>
              <a:t>以重写的方式打开文件，将数组中的信息写入文件，之后关闭</a:t>
            </a:r>
            <a:r>
              <a:rPr lang="zh-CN" altLang="zh-CN" sz="1600" dirty="0" smtClean="0"/>
              <a:t>文件</a:t>
            </a:r>
            <a:r>
              <a:rPr lang="zh-CN" altLang="en-US" sz="1600" dirty="0" smtClean="0"/>
              <a:t>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588630" y="3346333"/>
            <a:ext cx="4698722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zh-CN" sz="1600" dirty="0"/>
              <a:t>检测数组中是否包含要删除的</a:t>
            </a:r>
            <a:r>
              <a:rPr lang="zh-CN" altLang="zh-CN" sz="1600" dirty="0" smtClean="0"/>
              <a:t>信息</a:t>
            </a:r>
            <a:r>
              <a:rPr lang="zh-CN" altLang="en-US" sz="1600" dirty="0" smtClean="0"/>
              <a:t>，作相应处理；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592726" y="3928833"/>
            <a:ext cx="1620957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1600" dirty="0" smtClean="0"/>
              <a:t>查找学生信息；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539746" y="2761997"/>
            <a:ext cx="5519460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1600" dirty="0" smtClean="0"/>
              <a:t>打开文件，将文件中信息存储到结构体数组中，关闭文件；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1049253" y="5509189"/>
            <a:ext cx="7479730" cy="408623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案例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代码（详见教材代码实现）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49" name="直接连接符 48"/>
          <p:cNvCxnSpPr/>
          <p:nvPr/>
        </p:nvCxnSpPr>
        <p:spPr bwMode="auto">
          <a:xfrm>
            <a:off x="1228652" y="5251419"/>
            <a:ext cx="7120933" cy="0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2116429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9" grpId="0" animBg="1"/>
      <p:bldP spid="20" grpId="0"/>
      <p:bldP spid="31" grpId="0" animBg="1"/>
      <p:bldP spid="32" grpId="0"/>
      <p:bldP spid="35" grpId="0"/>
      <p:bldP spid="36" grpId="0" animBg="1"/>
      <p:bldP spid="37" grpId="0"/>
      <p:bldP spid="39" grpId="0" animBg="1"/>
      <p:bldP spid="40" grpId="0"/>
      <p:bldP spid="42" grpId="0"/>
      <p:bldP spid="44" grpId="0"/>
      <p:bldP spid="46" grpId="0"/>
      <p:bldP spid="47" grpId="0"/>
      <p:bldP spid="4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标题 1"/>
          <p:cNvSpPr>
            <a:spLocks noChangeArrowheads="1"/>
          </p:cNvSpPr>
          <p:nvPr/>
        </p:nvSpPr>
        <p:spPr bwMode="auto">
          <a:xfrm>
            <a:off x="1670510" y="115395"/>
            <a:ext cx="567055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4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案例描述</a:t>
            </a:r>
            <a:endParaRPr lang="zh-CN" altLang="en-US" sz="3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 bwMode="auto">
          <a:xfrm>
            <a:off x="481013" y="1640125"/>
            <a:ext cx="7975600" cy="1429646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2000" dirty="0" smtClean="0"/>
              <a:t>       </a:t>
            </a:r>
            <a:r>
              <a:rPr lang="zh-CN" altLang="zh-CN" sz="2000" dirty="0" smtClean="0"/>
              <a:t>近些年</a:t>
            </a:r>
            <a:r>
              <a:rPr lang="zh-CN" altLang="zh-CN" sz="2000" dirty="0"/>
              <a:t>来，因为信息泄露造成财产损失的事件时有发生。随着科技的发展，信息的传播与获取越来越方便，为了防止因信息泄露造成的各种危机，信息加密技术应得到充分的重视。本案例要求设计程序，对已经存在的文件进行加密和解密</a:t>
            </a:r>
            <a:r>
              <a:rPr lang="zh-CN" altLang="en-US" sz="2000" dirty="0" smtClean="0"/>
              <a:t>。</a:t>
            </a:r>
            <a:endParaRPr lang="en-US" altLang="zh-CN" sz="2000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640" y="3069771"/>
            <a:ext cx="3693600" cy="3037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81972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ChangeArrowheads="1"/>
          </p:cNvSpPr>
          <p:nvPr/>
        </p:nvSpPr>
        <p:spPr bwMode="auto">
          <a:xfrm>
            <a:off x="1491834" y="136524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4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zh-CN" altLang="en-US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分析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481011" y="1640125"/>
            <a:ext cx="8049035" cy="163865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000" dirty="0" smtClean="0"/>
              <a:t>       </a:t>
            </a:r>
            <a:r>
              <a:rPr lang="zh-CN" altLang="zh-CN" sz="2000" dirty="0" smtClean="0"/>
              <a:t>文件</a:t>
            </a:r>
            <a:r>
              <a:rPr lang="zh-CN" altLang="zh-CN" sz="2000" dirty="0"/>
              <a:t>加密的目的是保证信息的安全，加密的原理是根据某种原则，对源文件中的信息进行修改，使加密后的文件在与源文件仍保持联系的情况下，不会直接反映出源文件中存储的信息，并且加密后的文件能根据某种原则，还原出源文件的内容</a:t>
            </a:r>
            <a:r>
              <a:rPr lang="zh-CN" altLang="zh-CN" sz="2000" dirty="0" smtClean="0"/>
              <a:t>。</a:t>
            </a:r>
            <a:endParaRPr lang="en-US" altLang="zh-CN" sz="20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4357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>
            <a:grpSpLocks/>
          </p:cNvGrpSpPr>
          <p:nvPr/>
        </p:nvGrpSpPr>
        <p:grpSpPr bwMode="auto">
          <a:xfrm flipH="1" flipV="1">
            <a:off x="250855" y="2525713"/>
            <a:ext cx="2710153" cy="1139825"/>
            <a:chOff x="5320409" y="4225925"/>
            <a:chExt cx="3351604" cy="1209015"/>
          </a:xfrm>
        </p:grpSpPr>
        <p:grpSp>
          <p:nvGrpSpPr>
            <p:cNvPr id="7198" name="组合 38"/>
            <p:cNvGrpSpPr>
              <a:grpSpLocks/>
            </p:cNvGrpSpPr>
            <p:nvPr/>
          </p:nvGrpSpPr>
          <p:grpSpPr bwMode="auto">
            <a:xfrm rot="10800000">
              <a:off x="5687902" y="4225925"/>
              <a:ext cx="2669052" cy="686411"/>
              <a:chOff x="934464" y="2318309"/>
              <a:chExt cx="2669329" cy="686148"/>
            </a:xfrm>
          </p:grpSpPr>
          <p:cxnSp>
            <p:nvCxnSpPr>
              <p:cNvPr id="7203" name="直接连接符 39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934464" y="2318309"/>
                <a:ext cx="298001" cy="686148"/>
              </a:xfrm>
              <a:prstGeom prst="line">
                <a:avLst/>
              </a:prstGeom>
              <a:noFill/>
              <a:ln w="28575" algn="ctr">
                <a:solidFill>
                  <a:srgbClr val="00ACE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204" name="直接连接符 40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1222939" y="3004457"/>
                <a:ext cx="2380854" cy="0"/>
              </a:xfrm>
              <a:prstGeom prst="line">
                <a:avLst/>
              </a:prstGeom>
              <a:noFill/>
              <a:ln w="28575" algn="ctr">
                <a:solidFill>
                  <a:srgbClr val="00ACE6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7199" name="组合 41"/>
            <p:cNvGrpSpPr>
              <a:grpSpLocks/>
            </p:cNvGrpSpPr>
            <p:nvPr/>
          </p:nvGrpSpPr>
          <p:grpSpPr bwMode="auto">
            <a:xfrm flipH="1">
              <a:off x="8068509" y="4880949"/>
              <a:ext cx="603504" cy="553991"/>
              <a:chOff x="1256847" y="3607535"/>
              <a:chExt cx="605213" cy="553298"/>
            </a:xfrm>
          </p:grpSpPr>
          <p:sp>
            <p:nvSpPr>
              <p:cNvPr id="28" name="椭圆 27"/>
              <p:cNvSpPr/>
              <p:nvPr/>
            </p:nvSpPr>
            <p:spPr bwMode="auto">
              <a:xfrm>
                <a:off x="1256847" y="3647897"/>
                <a:ext cx="604419" cy="474256"/>
              </a:xfrm>
              <a:prstGeom prst="ellipse">
                <a:avLst/>
              </a:prstGeom>
              <a:solidFill>
                <a:srgbClr val="3BCCFF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 rot="10800000">
                <a:off x="1327723" y="3607535"/>
                <a:ext cx="334694" cy="553298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200" name="矩形 51"/>
            <p:cNvSpPr>
              <a:spLocks noChangeArrowheads="1"/>
            </p:cNvSpPr>
            <p:nvPr/>
          </p:nvSpPr>
          <p:spPr bwMode="auto">
            <a:xfrm rot="10800000">
              <a:off x="5320409" y="4392220"/>
              <a:ext cx="2762196" cy="5234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457200" indent="-457200" eaLnBrk="1" hangingPunct="1">
                <a:lnSpc>
                  <a:spcPts val="3600"/>
                </a:lnSpc>
              </a:pPr>
              <a:r>
                <a:rPr lang="zh-CN" altLang="en-US" b="1" dirty="0" smtClean="0">
                  <a:solidFill>
                    <a:srgbClr val="00ACE6"/>
                  </a:solidFill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文件概述</a:t>
              </a:r>
              <a:endParaRPr lang="en-US" altLang="zh-CN" b="1" dirty="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endParaRPr>
            </a:p>
          </p:txBody>
        </p:sp>
      </p:grp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1570038" y="1647825"/>
            <a:ext cx="5245100" cy="4035425"/>
            <a:chOff x="1398335" y="1722030"/>
            <a:chExt cx="5245100" cy="4035236"/>
          </a:xfrm>
        </p:grpSpPr>
        <p:graphicFrame>
          <p:nvGraphicFramePr>
            <p:cNvPr id="7194" name="图表 2"/>
            <p:cNvGraphicFramePr>
              <a:graphicFrameLocks/>
            </p:cNvGraphicFramePr>
            <p:nvPr/>
          </p:nvGraphicFramePr>
          <p:xfrm>
            <a:off x="1398335" y="1722030"/>
            <a:ext cx="5245100" cy="4035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00" r:id="rId5" imgW="5249111" imgH="4035902" progId="Excel.Chart.8">
                    <p:embed/>
                  </p:oleObj>
                </mc:Choice>
                <mc:Fallback>
                  <p:oleObj r:id="rId5" imgW="5249111" imgH="4035902" progId="Excel.Chart.8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8335" y="1722030"/>
                          <a:ext cx="5245100" cy="4035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" name="TextBox 39"/>
            <p:cNvSpPr txBox="1"/>
            <p:nvPr/>
          </p:nvSpPr>
          <p:spPr bwMode="auto">
            <a:xfrm rot="2719682">
              <a:off x="4600346" y="2872905"/>
              <a:ext cx="1042938" cy="369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pc="300">
                  <a:latin typeface="微软雅黑" panose="020B0503020204020204" pitchFamily="34" charset="-122"/>
                  <a:ea typeface="微软雅黑" panose="020B0503020204020204" pitchFamily="34" charset="-122"/>
                </a:rPr>
                <a:t>重点</a:t>
              </a:r>
            </a:p>
          </p:txBody>
        </p:sp>
        <p:sp>
          <p:nvSpPr>
            <p:cNvPr id="37" name="TextBox 36"/>
            <p:cNvSpPr txBox="1"/>
            <p:nvPr/>
          </p:nvSpPr>
          <p:spPr bwMode="auto">
            <a:xfrm rot="6997465" flipV="1">
              <a:off x="2748528" y="2675271"/>
              <a:ext cx="1041351" cy="3698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pc="300">
                  <a:latin typeface="微软雅黑" panose="020B0503020204020204" pitchFamily="34" charset="-122"/>
                  <a:ea typeface="微软雅黑" panose="020B0503020204020204" pitchFamily="34" charset="-122"/>
                </a:rPr>
                <a:t>了解</a:t>
              </a:r>
            </a:p>
          </p:txBody>
        </p:sp>
        <p:sp>
          <p:nvSpPr>
            <p:cNvPr id="38" name="TextBox 37"/>
            <p:cNvSpPr txBox="1"/>
            <p:nvPr/>
          </p:nvSpPr>
          <p:spPr bwMode="auto">
            <a:xfrm rot="10800000" flipH="1" flipV="1">
              <a:off x="3819272" y="4427003"/>
              <a:ext cx="1041400" cy="3682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pc="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</a:p>
          </p:txBody>
        </p:sp>
      </p:grpSp>
      <p:grpSp>
        <p:nvGrpSpPr>
          <p:cNvPr id="7173" name="组合 2"/>
          <p:cNvGrpSpPr>
            <a:grpSpLocks/>
          </p:cNvGrpSpPr>
          <p:nvPr/>
        </p:nvGrpSpPr>
        <p:grpSpPr bwMode="auto">
          <a:xfrm>
            <a:off x="3692525" y="2878138"/>
            <a:ext cx="1203325" cy="1201737"/>
            <a:chOff x="3692088" y="2878838"/>
            <a:chExt cx="1203191" cy="1201737"/>
          </a:xfrm>
        </p:grpSpPr>
        <p:sp>
          <p:nvSpPr>
            <p:cNvPr id="33" name="弧形 32"/>
            <p:cNvSpPr/>
            <p:nvPr/>
          </p:nvSpPr>
          <p:spPr bwMode="auto">
            <a:xfrm rot="5400000">
              <a:off x="3692815" y="2878111"/>
              <a:ext cx="1201737" cy="1203191"/>
            </a:xfrm>
            <a:prstGeom prst="arc">
              <a:avLst>
                <a:gd name="adj1" fmla="val 5382197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oval" w="sm" len="sm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4" name="弧形 33"/>
            <p:cNvSpPr/>
            <p:nvPr/>
          </p:nvSpPr>
          <p:spPr bwMode="auto">
            <a:xfrm>
              <a:off x="3795265" y="2996313"/>
              <a:ext cx="990490" cy="992187"/>
            </a:xfrm>
            <a:prstGeom prst="arc">
              <a:avLst>
                <a:gd name="adj1" fmla="val 10763236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5" name="弧形 34"/>
            <p:cNvSpPr/>
            <p:nvPr/>
          </p:nvSpPr>
          <p:spPr bwMode="auto">
            <a:xfrm rot="16200000">
              <a:off x="3891251" y="3136849"/>
              <a:ext cx="822325" cy="753978"/>
            </a:xfrm>
            <a:prstGeom prst="arc">
              <a:avLst>
                <a:gd name="adj1" fmla="val 16251812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531297" y="5057940"/>
            <a:ext cx="3621456" cy="1135917"/>
            <a:chOff x="4241841" y="5106726"/>
            <a:chExt cx="2384227" cy="952932"/>
          </a:xfrm>
        </p:grpSpPr>
        <p:grpSp>
          <p:nvGrpSpPr>
            <p:cNvPr id="7183" name="组合 38"/>
            <p:cNvGrpSpPr>
              <a:grpSpLocks/>
            </p:cNvGrpSpPr>
            <p:nvPr/>
          </p:nvGrpSpPr>
          <p:grpSpPr bwMode="auto">
            <a:xfrm rot="5400000" flipV="1">
              <a:off x="4957489" y="4391078"/>
              <a:ext cx="952932" cy="2384227"/>
              <a:chOff x="6453786" y="4116782"/>
              <a:chExt cx="1352521" cy="1092101"/>
            </a:xfrm>
          </p:grpSpPr>
          <p:grpSp>
            <p:nvGrpSpPr>
              <p:cNvPr id="7185" name="组合 38"/>
              <p:cNvGrpSpPr>
                <a:grpSpLocks/>
              </p:cNvGrpSpPr>
              <p:nvPr/>
            </p:nvGrpSpPr>
            <p:grpSpPr bwMode="auto">
              <a:xfrm rot="10800000">
                <a:off x="6453786" y="4116782"/>
                <a:ext cx="1070796" cy="916901"/>
                <a:chOff x="1766924" y="2196994"/>
                <a:chExt cx="1070903" cy="916544"/>
              </a:xfrm>
            </p:grpSpPr>
            <p:cxnSp>
              <p:nvCxnSpPr>
                <p:cNvPr id="7189" name="直接连接符 39"/>
                <p:cNvCxnSpPr>
                  <a:cxnSpLocks noChangeShapeType="1"/>
                </p:cNvCxnSpPr>
                <p:nvPr/>
              </p:nvCxnSpPr>
              <p:spPr bwMode="auto">
                <a:xfrm rot="-5400000" flipH="1" flipV="1">
                  <a:off x="1392095" y="2596067"/>
                  <a:ext cx="798146" cy="0"/>
                </a:xfrm>
                <a:prstGeom prst="line">
                  <a:avLst/>
                </a:prstGeom>
                <a:noFill/>
                <a:ln w="28575" algn="ctr">
                  <a:solidFill>
                    <a:srgbClr val="00ACE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7190" name="直接连接符 40"/>
                <p:cNvCxnSpPr>
                  <a:cxnSpLocks noChangeShapeType="1"/>
                </p:cNvCxnSpPr>
                <p:nvPr/>
              </p:nvCxnSpPr>
              <p:spPr bwMode="auto">
                <a:xfrm rot="16200000" flipH="1">
                  <a:off x="2244643" y="2520354"/>
                  <a:ext cx="115465" cy="1070903"/>
                </a:xfrm>
                <a:prstGeom prst="line">
                  <a:avLst/>
                </a:prstGeom>
                <a:noFill/>
                <a:ln w="28575" algn="ctr">
                  <a:solidFill>
                    <a:srgbClr val="00ACE6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7186" name="组合 41"/>
              <p:cNvGrpSpPr>
                <a:grpSpLocks/>
              </p:cNvGrpSpPr>
              <p:nvPr/>
            </p:nvGrpSpPr>
            <p:grpSpPr bwMode="auto">
              <a:xfrm flipH="1">
                <a:off x="7154180" y="5035100"/>
                <a:ext cx="652127" cy="173783"/>
                <a:chOff x="2125003" y="3761485"/>
                <a:chExt cx="653975" cy="173565"/>
              </a:xfrm>
            </p:grpSpPr>
            <p:sp>
              <p:nvSpPr>
                <p:cNvPr id="44" name="椭圆 43"/>
                <p:cNvSpPr/>
                <p:nvPr/>
              </p:nvSpPr>
              <p:spPr bwMode="auto">
                <a:xfrm rot="5400000">
                  <a:off x="2365209" y="3521282"/>
                  <a:ext cx="173562" cy="653974"/>
                </a:xfrm>
                <a:prstGeom prst="ellipse">
                  <a:avLst/>
                </a:prstGeom>
                <a:solidFill>
                  <a:srgbClr val="3BCCFF"/>
                </a:solidFill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extLst/>
              </p:spPr>
              <p:txBody>
                <a:bodyPr/>
                <a:lstStyle/>
                <a:p>
                  <a:pPr eaLnBrk="1" hangingPunct="1">
                    <a:buFont typeface="Arial" pitchFamily="34" charset="0"/>
                    <a:buNone/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 rot="5400000">
                  <a:off x="2381465" y="3552225"/>
                  <a:ext cx="141050" cy="623645"/>
                </a:xfrm>
                <a:prstGeom prst="rect">
                  <a:avLst/>
                </a:prstGeom>
                <a:noFill/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zh-CN" altLang="en-US" sz="2800" b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7184" name="矩形 4"/>
            <p:cNvSpPr>
              <a:spLocks noChangeArrowheads="1"/>
            </p:cNvSpPr>
            <p:nvPr/>
          </p:nvSpPr>
          <p:spPr bwMode="auto">
            <a:xfrm>
              <a:off x="4534941" y="5304131"/>
              <a:ext cx="1979841" cy="413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457200" indent="-457200" eaLnBrk="1" hangingPunct="1">
                <a:lnSpc>
                  <a:spcPts val="3600"/>
                </a:lnSpc>
                <a:buFont typeface="Calibri" pitchFamily="34" charset="0"/>
                <a:buNone/>
              </a:pPr>
              <a:r>
                <a:rPr lang="zh-CN" altLang="en-US" b="1" dirty="0" smtClean="0">
                  <a:solidFill>
                    <a:srgbClr val="00ACE6"/>
                  </a:solidFill>
                  <a:latin typeface="+mn-lt"/>
                  <a:ea typeface="微软雅黑" pitchFamily="34" charset="-122"/>
                  <a:sym typeface="宋体" pitchFamily="2" charset="-122"/>
                </a:rPr>
                <a:t>文件的随机读写</a:t>
              </a:r>
              <a:endParaRPr lang="en-US" altLang="zh-CN" b="1" dirty="0" smtClean="0">
                <a:solidFill>
                  <a:srgbClr val="00ACE6"/>
                </a:solidFill>
                <a:latin typeface="+mn-lt"/>
                <a:ea typeface="微软雅黑" pitchFamily="34" charset="-122"/>
                <a:sym typeface="宋体" pitchFamily="2" charset="-122"/>
              </a:endParaRPr>
            </a:p>
          </p:txBody>
        </p:sp>
      </p:grpSp>
      <p:grpSp>
        <p:nvGrpSpPr>
          <p:cNvPr id="2052" name="组合 6"/>
          <p:cNvGrpSpPr>
            <a:grpSpLocks/>
          </p:cNvGrpSpPr>
          <p:nvPr/>
        </p:nvGrpSpPr>
        <p:grpSpPr bwMode="auto">
          <a:xfrm>
            <a:off x="5821363" y="2406255"/>
            <a:ext cx="3404913" cy="1127515"/>
            <a:chOff x="5873304" y="1605962"/>
            <a:chExt cx="3325632" cy="1127550"/>
          </a:xfrm>
        </p:grpSpPr>
        <p:sp>
          <p:nvSpPr>
            <p:cNvPr id="5128" name="矩形 5"/>
            <p:cNvSpPr>
              <a:spLocks noChangeArrowheads="1"/>
            </p:cNvSpPr>
            <p:nvPr/>
          </p:nvSpPr>
          <p:spPr bwMode="auto">
            <a:xfrm flipH="1">
              <a:off x="5873304" y="1633639"/>
              <a:ext cx="3325632" cy="923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150000"/>
                </a:lnSpc>
                <a:buFont typeface="Arial" pitchFamily="34" charset="0"/>
                <a:buNone/>
                <a:defRPr/>
              </a:pPr>
              <a:r>
                <a:rPr lang="zh-CN" altLang="en-US" b="1" dirty="0" smtClean="0">
                  <a:solidFill>
                    <a:srgbClr val="00ACE6"/>
                  </a:solidFill>
                  <a:latin typeface="+mn-lt"/>
                  <a:ea typeface="微软雅黑" pitchFamily="34" charset="-122"/>
                  <a:sym typeface="微软雅黑" pitchFamily="34" charset="-122"/>
                </a:rPr>
                <a:t>文件的打开与关闭</a:t>
              </a:r>
              <a:endParaRPr lang="en-US" altLang="zh-CN" b="1" dirty="0" smtClean="0">
                <a:solidFill>
                  <a:srgbClr val="00ACE6"/>
                </a:solidFill>
                <a:latin typeface="+mn-lt"/>
                <a:ea typeface="微软雅黑" pitchFamily="34" charset="-122"/>
                <a:sym typeface="微软雅黑" pitchFamily="34" charset="-122"/>
              </a:endParaRPr>
            </a:p>
            <a:p>
              <a:pPr eaLnBrk="1" hangingPunct="1">
                <a:lnSpc>
                  <a:spcPct val="150000"/>
                </a:lnSpc>
                <a:buFont typeface="Arial" pitchFamily="34" charset="0"/>
                <a:buNone/>
                <a:defRPr/>
              </a:pPr>
              <a:r>
                <a:rPr lang="zh-CN" altLang="en-US" b="1" dirty="0" smtClean="0">
                  <a:solidFill>
                    <a:srgbClr val="00ACE6"/>
                  </a:solidFill>
                  <a:latin typeface="+mn-lt"/>
                  <a:ea typeface="微软雅黑" pitchFamily="34" charset="-122"/>
                  <a:sym typeface="微软雅黑" pitchFamily="34" charset="-122"/>
                </a:rPr>
                <a:t>文件的读写</a:t>
              </a:r>
              <a:endParaRPr lang="en-US" altLang="zh-CN" b="1" dirty="0" smtClean="0">
                <a:solidFill>
                  <a:srgbClr val="00ACE6"/>
                </a:solidFill>
                <a:latin typeface="+mn-lt"/>
                <a:ea typeface="微软雅黑" pitchFamily="34" charset="-122"/>
                <a:sym typeface="微软雅黑" pitchFamily="34" charset="-122"/>
              </a:endParaRPr>
            </a:p>
          </p:txBody>
        </p:sp>
        <p:grpSp>
          <p:nvGrpSpPr>
            <p:cNvPr id="7177" name="组合 16"/>
            <p:cNvGrpSpPr>
              <a:grpSpLocks/>
            </p:cNvGrpSpPr>
            <p:nvPr/>
          </p:nvGrpSpPr>
          <p:grpSpPr bwMode="auto">
            <a:xfrm flipH="1">
              <a:off x="5947983" y="2081607"/>
              <a:ext cx="2697268" cy="651905"/>
              <a:chOff x="1338278" y="2657188"/>
              <a:chExt cx="2820377" cy="652213"/>
            </a:xfrm>
          </p:grpSpPr>
          <p:cxnSp>
            <p:nvCxnSpPr>
              <p:cNvPr id="7181" name="直接连接符 7"/>
              <p:cNvCxnSpPr>
                <a:cxnSpLocks noChangeShapeType="1"/>
              </p:cNvCxnSpPr>
              <p:nvPr/>
            </p:nvCxnSpPr>
            <p:spPr bwMode="auto">
              <a:xfrm>
                <a:off x="1338278" y="2657188"/>
                <a:ext cx="372268" cy="652213"/>
              </a:xfrm>
              <a:prstGeom prst="line">
                <a:avLst/>
              </a:prstGeom>
              <a:noFill/>
              <a:ln w="28575" algn="ctr">
                <a:solidFill>
                  <a:srgbClr val="00ACE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182" name="直接连接符 10"/>
              <p:cNvCxnSpPr>
                <a:cxnSpLocks noChangeShapeType="1"/>
              </p:cNvCxnSpPr>
              <p:nvPr/>
            </p:nvCxnSpPr>
            <p:spPr bwMode="auto">
              <a:xfrm>
                <a:off x="1714278" y="3309401"/>
                <a:ext cx="2444377" cy="0"/>
              </a:xfrm>
              <a:prstGeom prst="line">
                <a:avLst/>
              </a:prstGeom>
              <a:noFill/>
              <a:ln w="28575" algn="ctr">
                <a:solidFill>
                  <a:srgbClr val="00ACE6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7178" name="组合 15"/>
            <p:cNvGrpSpPr>
              <a:grpSpLocks/>
            </p:cNvGrpSpPr>
            <p:nvPr/>
          </p:nvGrpSpPr>
          <p:grpSpPr bwMode="auto">
            <a:xfrm flipH="1">
              <a:off x="8467240" y="1605962"/>
              <a:ext cx="489404" cy="520699"/>
              <a:chOff x="1697266" y="3848201"/>
              <a:chExt cx="511741" cy="520945"/>
            </a:xfrm>
          </p:grpSpPr>
          <p:sp>
            <p:nvSpPr>
              <p:cNvPr id="12" name="椭圆 11"/>
              <p:cNvSpPr/>
              <p:nvPr/>
            </p:nvSpPr>
            <p:spPr bwMode="auto">
              <a:xfrm>
                <a:off x="1696456" y="3864476"/>
                <a:ext cx="511727" cy="473312"/>
              </a:xfrm>
              <a:prstGeom prst="ellipse">
                <a:avLst/>
              </a:prstGeom>
              <a:solidFill>
                <a:srgbClr val="3BCCFF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804450" y="3848593"/>
                <a:ext cx="335613" cy="520961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39" name="标题 1"/>
          <p:cNvSpPr>
            <a:spLocks noChangeArrowheads="1"/>
          </p:cNvSpPr>
          <p:nvPr/>
        </p:nvSpPr>
        <p:spPr bwMode="auto">
          <a:xfrm>
            <a:off x="1844233" y="187215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学习目标</a:t>
            </a:r>
            <a:endParaRPr lang="zh-CN" altLang="en-US" sz="3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19448409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75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491835" y="136524"/>
            <a:ext cx="465669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4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案例实现</a:t>
            </a:r>
            <a:endParaRPr lang="zh-CN" altLang="en-US" sz="3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12" name="矩形 28"/>
          <p:cNvSpPr>
            <a:spLocks noChangeArrowheads="1"/>
          </p:cNvSpPr>
          <p:nvPr/>
        </p:nvSpPr>
        <p:spPr bwMode="auto">
          <a:xfrm>
            <a:off x="863599" y="1123950"/>
            <a:ext cx="7783513" cy="3167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</a:pPr>
            <a:r>
              <a:rPr lang="zh-CN" altLang="en-US" dirty="0" smtClean="0">
                <a:latin typeface="+mn-ea"/>
                <a:ea typeface="+mn-ea"/>
              </a:rPr>
              <a:t>案例设计</a:t>
            </a:r>
            <a:endParaRPr lang="en-US" altLang="zh-CN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dirty="0" smtClean="0">
                <a:latin typeface="+mn-ea"/>
                <a:ea typeface="+mn-ea"/>
              </a:rPr>
              <a:t>    </a:t>
            </a:r>
            <a:r>
              <a:rPr lang="zh-CN" altLang="zh-CN" dirty="0" smtClean="0">
                <a:latin typeface="+mn-ea"/>
                <a:ea typeface="+mn-ea"/>
              </a:rPr>
              <a:t>根据</a:t>
            </a:r>
            <a:r>
              <a:rPr lang="zh-CN" altLang="zh-CN" dirty="0">
                <a:latin typeface="+mn-ea"/>
                <a:ea typeface="+mn-ea"/>
              </a:rPr>
              <a:t>案例分析，本案例中的文件可分为三个：源文件，加密文件和解密后的</a:t>
            </a:r>
            <a:r>
              <a:rPr lang="zh-CN" altLang="zh-CN" dirty="0" smtClean="0">
                <a:latin typeface="+mn-ea"/>
                <a:ea typeface="+mn-ea"/>
              </a:rPr>
              <a:t>文件。</a:t>
            </a:r>
            <a:endParaRPr lang="en-US" altLang="zh-CN" dirty="0" smtClean="0">
              <a:latin typeface="+mn-ea"/>
              <a:ea typeface="+mn-ea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dirty="0" smtClean="0"/>
              <a:t>       </a:t>
            </a:r>
            <a:r>
              <a:rPr lang="zh-CN" altLang="zh-CN" dirty="0" smtClean="0"/>
              <a:t>使用</a:t>
            </a:r>
            <a:r>
              <a:rPr lang="zh-CN" altLang="zh-CN" dirty="0"/>
              <a:t>异或的方式对源文件进行</a:t>
            </a:r>
            <a:r>
              <a:rPr lang="zh-CN" altLang="zh-CN" dirty="0" smtClean="0"/>
              <a:t>加密</a:t>
            </a:r>
            <a:r>
              <a:rPr lang="zh-CN" altLang="en-US" dirty="0" smtClean="0"/>
              <a:t>。</a:t>
            </a:r>
            <a:r>
              <a:rPr lang="zh-CN" altLang="zh-CN" dirty="0"/>
              <a:t>为了保证源文件的完整，这里将加密后的信息存放到新的文件中，所以将运算的结果存储到加密</a:t>
            </a:r>
            <a:r>
              <a:rPr lang="zh-CN" altLang="zh-CN" dirty="0" smtClean="0"/>
              <a:t>文件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altLang="zh-CN" dirty="0" smtClean="0"/>
              <a:t>       </a:t>
            </a:r>
            <a:r>
              <a:rPr lang="zh-CN" altLang="zh-CN" dirty="0" smtClean="0"/>
              <a:t>若要</a:t>
            </a:r>
            <a:r>
              <a:rPr lang="zh-CN" altLang="zh-CN" dirty="0"/>
              <a:t>根据加密文件获取源文件中存储的信息，需要逐个读取加密文件中的字符，使其与密码再次异或，获取解密后的</a:t>
            </a:r>
            <a:r>
              <a:rPr lang="zh-CN" altLang="zh-CN" dirty="0" smtClean="0"/>
              <a:t>信息</a:t>
            </a:r>
            <a:r>
              <a:rPr lang="zh-CN" altLang="en-US" dirty="0" smtClean="0"/>
              <a:t>。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1127631" y="4869102"/>
            <a:ext cx="7479730" cy="408623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案例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代码（详见教材代码实现）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49" name="直接连接符 48"/>
          <p:cNvCxnSpPr/>
          <p:nvPr/>
        </p:nvCxnSpPr>
        <p:spPr bwMode="auto">
          <a:xfrm>
            <a:off x="1307030" y="4611332"/>
            <a:ext cx="7120933" cy="0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1469417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标题 1"/>
          <p:cNvSpPr>
            <a:spLocks noChangeArrowheads="1"/>
          </p:cNvSpPr>
          <p:nvPr/>
        </p:nvSpPr>
        <p:spPr bwMode="auto">
          <a:xfrm>
            <a:off x="1596938" y="125903"/>
            <a:ext cx="567055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5】-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案例描述</a:t>
            </a:r>
            <a:endParaRPr lang="zh-CN" altLang="en-US" sz="3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 bwMode="auto">
          <a:xfrm>
            <a:off x="481013" y="1640124"/>
            <a:ext cx="7975600" cy="250080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2000" dirty="0" smtClean="0"/>
              <a:t>       </a:t>
            </a:r>
            <a:r>
              <a:rPr lang="zh-CN" altLang="zh-CN" sz="2000" dirty="0" smtClean="0"/>
              <a:t>随着</a:t>
            </a:r>
            <a:r>
              <a:rPr lang="zh-CN" altLang="zh-CN" sz="2000" dirty="0"/>
              <a:t>科技的发展，计算机的普及，计算机软件在诸多领域都得到了广泛的应用。如今，管理系统不再是大公司的专利，许多小型的管理系统，如餐厅的餐饮管理系统、超市的收银系统、学校的学生选课系统等都已逐步普及到了我们的生活中。</a:t>
            </a:r>
          </a:p>
          <a:p>
            <a:pPr marL="0" indent="0">
              <a:buNone/>
            </a:pPr>
            <a:r>
              <a:rPr lang="en-US" altLang="zh-CN" sz="2000" dirty="0" smtClean="0"/>
              <a:t>       </a:t>
            </a:r>
            <a:r>
              <a:rPr lang="zh-CN" altLang="zh-CN" sz="2000" dirty="0" smtClean="0"/>
              <a:t>本</a:t>
            </a:r>
            <a:r>
              <a:rPr lang="zh-CN" altLang="zh-CN" sz="2000" dirty="0"/>
              <a:t>案例要求实现一个基于单链表的图书管理系统，该系统可实现图书信息的增加、浏览、查询、更新、删除这五项功能，并能将链表中存储的数据保存到文件</a:t>
            </a:r>
            <a:r>
              <a:rPr lang="zh-CN" altLang="zh-CN" sz="2000" dirty="0" smtClean="0"/>
              <a:t>中</a:t>
            </a:r>
            <a:r>
              <a:rPr lang="zh-CN" altLang="en-US" sz="2000" dirty="0" smtClean="0"/>
              <a:t>。</a:t>
            </a:r>
            <a:endParaRPr lang="en-US" altLang="zh-CN" sz="2000" dirty="0"/>
          </a:p>
        </p:txBody>
      </p:sp>
      <p:pic>
        <p:nvPicPr>
          <p:cNvPr id="4199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314" y="3967842"/>
            <a:ext cx="3133725" cy="24193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44781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ChangeArrowheads="1"/>
          </p:cNvSpPr>
          <p:nvPr/>
        </p:nvSpPr>
        <p:spPr bwMode="auto">
          <a:xfrm>
            <a:off x="1628469" y="104884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5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zh-CN" altLang="en-US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分析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481011" y="1640125"/>
            <a:ext cx="8049035" cy="210891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000" dirty="0" smtClean="0"/>
              <a:t>       </a:t>
            </a:r>
            <a:r>
              <a:rPr lang="zh-CN" altLang="zh-CN" sz="2000" dirty="0" smtClean="0"/>
              <a:t>本</a:t>
            </a:r>
            <a:r>
              <a:rPr lang="zh-CN" altLang="zh-CN" sz="2000" dirty="0"/>
              <a:t>案例要求实现基于单链表的图书管理系统，并能实现增删改查这几项基本功能。第</a:t>
            </a:r>
            <a:r>
              <a:rPr lang="en-US" altLang="zh-CN" sz="2000" dirty="0"/>
              <a:t>9</a:t>
            </a:r>
            <a:r>
              <a:rPr lang="zh-CN" altLang="zh-CN" sz="2000" dirty="0"/>
              <a:t>章的案例</a:t>
            </a:r>
            <a:r>
              <a:rPr lang="en-US" altLang="zh-CN" sz="2000" dirty="0"/>
              <a:t>6</a:t>
            </a:r>
            <a:r>
              <a:rPr lang="zh-CN" altLang="zh-CN" sz="2000" dirty="0"/>
              <a:t>对单链表的定义与基础操作进行了详细地讲解，掌握单链表的基础操作是完成本案例的前提。另外图书信息应包含多项数据，所以链表结点中应为结构体类型的数据。当需要将链表中的数据保存到本地时，可以使用文件读写将数据写入创建的文件</a:t>
            </a:r>
            <a:r>
              <a:rPr lang="zh-CN" altLang="zh-CN" sz="2000" dirty="0" smtClean="0"/>
              <a:t>中。</a:t>
            </a:r>
            <a:endParaRPr lang="en-US" altLang="zh-CN" sz="20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6169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691531" y="125905"/>
            <a:ext cx="465669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5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案例实现</a:t>
            </a:r>
            <a:endParaRPr lang="zh-CN" altLang="en-US" sz="3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12" name="矩形 28"/>
          <p:cNvSpPr>
            <a:spLocks noChangeArrowheads="1"/>
          </p:cNvSpPr>
          <p:nvPr/>
        </p:nvSpPr>
        <p:spPr bwMode="auto">
          <a:xfrm>
            <a:off x="863599" y="1123950"/>
            <a:ext cx="7783513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</a:pPr>
            <a:r>
              <a:rPr lang="zh-CN" altLang="en-US" dirty="0" smtClean="0">
                <a:latin typeface="+mn-ea"/>
                <a:ea typeface="+mn-ea"/>
              </a:rPr>
              <a:t>案例设计</a:t>
            </a:r>
            <a:r>
              <a:rPr lang="en-US" altLang="zh-CN" dirty="0">
                <a:latin typeface="+mn-ea"/>
                <a:ea typeface="+mn-ea"/>
              </a:rPr>
              <a:t> </a:t>
            </a:r>
            <a:endParaRPr lang="en-US" altLang="zh-CN" dirty="0" smtClean="0">
              <a:latin typeface="+mn-ea"/>
              <a:ea typeface="+mn-ea"/>
            </a:endParaRPr>
          </a:p>
          <a:p>
            <a:pPr eaLnBrk="0" hangingPunct="0">
              <a:lnSpc>
                <a:spcPct val="150000"/>
              </a:lnSpc>
              <a:spcBef>
                <a:spcPct val="20000"/>
              </a:spcBef>
            </a:pPr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en-US" altLang="zh-CN" dirty="0" smtClean="0">
                <a:latin typeface="+mn-ea"/>
                <a:ea typeface="+mn-ea"/>
              </a:rPr>
              <a:t>  </a:t>
            </a:r>
            <a:r>
              <a:rPr lang="zh-CN" altLang="en-US" dirty="0" smtClean="0">
                <a:latin typeface="+mn-ea"/>
                <a:ea typeface="+mn-ea"/>
              </a:rPr>
              <a:t>功能函数设计如下：</a:t>
            </a:r>
            <a:endParaRPr lang="en-US" altLang="zh-CN" dirty="0" smtClean="0">
              <a:latin typeface="+mn-ea"/>
              <a:ea typeface="+mn-ea"/>
            </a:endParaRPr>
          </a:p>
        </p:txBody>
      </p:sp>
      <p:sp>
        <p:nvSpPr>
          <p:cNvPr id="21" name="椭圆 20"/>
          <p:cNvSpPr/>
          <p:nvPr/>
        </p:nvSpPr>
        <p:spPr bwMode="auto">
          <a:xfrm rot="574600">
            <a:off x="1157871" y="2278816"/>
            <a:ext cx="361950" cy="363537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1167396" y="2285166"/>
            <a:ext cx="347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b="1">
                <a:solidFill>
                  <a:schemeClr val="bg1"/>
                </a:solidFill>
                <a:latin typeface="Verdana" pitchFamily="34" charset="0"/>
              </a:rPr>
              <a:t>1</a:t>
            </a:r>
            <a:endParaRPr lang="zh-CN" altLang="en-US" b="1">
              <a:solidFill>
                <a:schemeClr val="bg1"/>
              </a:solidFill>
              <a:latin typeface="Verdana" pitchFamily="34" charset="0"/>
            </a:endParaRPr>
          </a:p>
        </p:txBody>
      </p:sp>
      <p:cxnSp>
        <p:nvCxnSpPr>
          <p:cNvPr id="23" name="直接连接符 22"/>
          <p:cNvCxnSpPr/>
          <p:nvPr/>
        </p:nvCxnSpPr>
        <p:spPr>
          <a:xfrm flipV="1">
            <a:off x="1338846" y="2616358"/>
            <a:ext cx="7000350" cy="9373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 bwMode="auto">
          <a:xfrm rot="574600">
            <a:off x="1159458" y="2868994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1172158" y="2851531"/>
            <a:ext cx="349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b="1">
                <a:solidFill>
                  <a:schemeClr val="bg1"/>
                </a:solidFill>
                <a:latin typeface="Verdana" pitchFamily="34" charset="0"/>
              </a:rPr>
              <a:t>2</a:t>
            </a:r>
            <a:endParaRPr lang="zh-CN" altLang="en-US" b="1">
              <a:solidFill>
                <a:schemeClr val="bg1"/>
              </a:solidFill>
              <a:latin typeface="Verdana" pitchFamily="34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flipV="1">
            <a:off x="1356308" y="3207972"/>
            <a:ext cx="7152638" cy="1905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 bwMode="auto">
          <a:xfrm rot="574600">
            <a:off x="1177668" y="3443755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1185605" y="3448518"/>
            <a:ext cx="349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b="1">
                <a:solidFill>
                  <a:schemeClr val="bg1"/>
                </a:solidFill>
                <a:latin typeface="Verdana" pitchFamily="34" charset="0"/>
              </a:rPr>
              <a:t>3</a:t>
            </a:r>
            <a:endParaRPr lang="zh-CN" altLang="en-US" b="1">
              <a:solidFill>
                <a:schemeClr val="bg1"/>
              </a:solidFill>
              <a:latin typeface="Verdana" pitchFamily="34" charset="0"/>
            </a:endParaRPr>
          </a:p>
        </p:txBody>
      </p:sp>
      <p:cxnSp>
        <p:nvCxnSpPr>
          <p:cNvPr id="29" name="直接连接符 28"/>
          <p:cNvCxnSpPr/>
          <p:nvPr/>
        </p:nvCxnSpPr>
        <p:spPr>
          <a:xfrm flipV="1">
            <a:off x="1414112" y="3803276"/>
            <a:ext cx="6881273" cy="1513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553196" y="2237793"/>
            <a:ext cx="6955750" cy="37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zh-CN" sz="1600" dirty="0"/>
              <a:t>图书信息录入。该函数应实现增加数据的功能，其实质为链表结点的</a:t>
            </a:r>
            <a:r>
              <a:rPr lang="zh-CN" altLang="zh-CN" sz="1600" dirty="0" smtClean="0"/>
              <a:t>添加</a:t>
            </a:r>
            <a:r>
              <a:rPr lang="zh-CN" altLang="en-US" sz="1600" dirty="0" smtClean="0"/>
              <a:t>；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椭圆 35"/>
          <p:cNvSpPr/>
          <p:nvPr/>
        </p:nvSpPr>
        <p:spPr bwMode="auto">
          <a:xfrm rot="574600">
            <a:off x="1169637" y="4024573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1177574" y="4029336"/>
            <a:ext cx="3481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b="1" dirty="0">
                <a:solidFill>
                  <a:schemeClr val="bg1"/>
                </a:solidFill>
                <a:latin typeface="Verdana" pitchFamily="34" charset="0"/>
              </a:rPr>
              <a:t>4</a:t>
            </a:r>
            <a:endParaRPr lang="zh-CN" altLang="en-US" b="1" dirty="0">
              <a:solidFill>
                <a:schemeClr val="bg1"/>
              </a:solidFill>
              <a:latin typeface="Verdana" pitchFamily="34" charset="0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1379187" y="4412671"/>
            <a:ext cx="6916198" cy="6961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 bwMode="auto">
          <a:xfrm rot="574600">
            <a:off x="1187567" y="4620724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1195504" y="4625487"/>
            <a:ext cx="3481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b="1" dirty="0">
                <a:solidFill>
                  <a:schemeClr val="bg1"/>
                </a:solidFill>
                <a:latin typeface="Verdana" pitchFamily="34" charset="0"/>
              </a:rPr>
              <a:t>5</a:t>
            </a:r>
            <a:endParaRPr lang="zh-CN" altLang="en-US" b="1" dirty="0">
              <a:solidFill>
                <a:schemeClr val="bg1"/>
              </a:solidFill>
              <a:latin typeface="Verdana" pitchFamily="34" charset="0"/>
            </a:endParaRPr>
          </a:p>
        </p:txBody>
      </p:sp>
      <p:cxnSp>
        <p:nvCxnSpPr>
          <p:cNvPr id="41" name="直接连接符 40"/>
          <p:cNvCxnSpPr/>
          <p:nvPr/>
        </p:nvCxnSpPr>
        <p:spPr>
          <a:xfrm flipV="1">
            <a:off x="1437458" y="4972402"/>
            <a:ext cx="6518811" cy="9526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1616072" y="4607839"/>
            <a:ext cx="6340197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zh-CN" sz="1600" dirty="0"/>
              <a:t>图书信息删除。该函数借助查询功能，查找链表中的数据</a:t>
            </a:r>
            <a:r>
              <a:rPr lang="zh-CN" altLang="zh-CN" sz="1600" dirty="0" smtClean="0"/>
              <a:t>，</a:t>
            </a:r>
            <a:r>
              <a:rPr lang="zh-CN" altLang="en-US" sz="1600" dirty="0" smtClean="0"/>
              <a:t>并删除；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588630" y="3424711"/>
            <a:ext cx="6750566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zh-CN" sz="1600" dirty="0"/>
              <a:t>图书信息查询。该函数应能根据用户输入的某项信息</a:t>
            </a:r>
            <a:r>
              <a:rPr lang="zh-CN" altLang="zh-CN" sz="1600" dirty="0" smtClean="0"/>
              <a:t>，</a:t>
            </a:r>
            <a:r>
              <a:rPr lang="zh-CN" altLang="en-US" sz="1600" dirty="0" smtClean="0"/>
              <a:t>查找记录并输出；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592726" y="4007211"/>
            <a:ext cx="6750566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zh-CN" sz="1600" dirty="0"/>
              <a:t>图书信息修改。该函数应能根据用户输入的某项信息</a:t>
            </a:r>
            <a:r>
              <a:rPr lang="zh-CN" altLang="zh-CN" sz="1600" dirty="0" smtClean="0"/>
              <a:t>，</a:t>
            </a:r>
            <a:r>
              <a:rPr lang="zh-CN" altLang="en-US" sz="1600" dirty="0" smtClean="0"/>
              <a:t>修改信息并保存；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539746" y="2840375"/>
            <a:ext cx="7160935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zh-CN" sz="1600" dirty="0"/>
              <a:t>图书信息浏览。该函数应实现链表中书籍信息的输出，其实质为链表的</a:t>
            </a:r>
            <a:r>
              <a:rPr lang="zh-CN" altLang="zh-CN" sz="1600" dirty="0" smtClean="0"/>
              <a:t>遍历</a:t>
            </a:r>
            <a:r>
              <a:rPr lang="zh-CN" altLang="en-US" sz="1600" dirty="0" smtClean="0"/>
              <a:t>；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378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24" grpId="0" animBg="1"/>
      <p:bldP spid="25" grpId="0"/>
      <p:bldP spid="27" grpId="0" animBg="1"/>
      <p:bldP spid="28" grpId="0"/>
      <p:bldP spid="34" grpId="0"/>
      <p:bldP spid="36" grpId="0" animBg="1"/>
      <p:bldP spid="37" grpId="0"/>
      <p:bldP spid="39" grpId="0" animBg="1"/>
      <p:bldP spid="40" grpId="0"/>
      <p:bldP spid="42" grpId="0"/>
      <p:bldP spid="43" grpId="0"/>
      <p:bldP spid="44" grpId="0"/>
      <p:bldP spid="4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503113" y="115395"/>
            <a:ext cx="465669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5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案例实现</a:t>
            </a:r>
            <a:endParaRPr lang="zh-CN" altLang="en-US" sz="3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12" name="矩形 28"/>
          <p:cNvSpPr>
            <a:spLocks noChangeArrowheads="1"/>
          </p:cNvSpPr>
          <p:nvPr/>
        </p:nvSpPr>
        <p:spPr bwMode="auto">
          <a:xfrm>
            <a:off x="863599" y="1123950"/>
            <a:ext cx="7783513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</a:pPr>
            <a:r>
              <a:rPr lang="zh-CN" altLang="en-US" dirty="0" smtClean="0">
                <a:latin typeface="+mn-ea"/>
                <a:ea typeface="+mn-ea"/>
              </a:rPr>
              <a:t>案例设计</a:t>
            </a:r>
            <a:r>
              <a:rPr lang="en-US" altLang="zh-CN" dirty="0">
                <a:latin typeface="+mn-ea"/>
                <a:ea typeface="+mn-ea"/>
              </a:rPr>
              <a:t> </a:t>
            </a:r>
            <a:endParaRPr lang="en-US" altLang="zh-CN" dirty="0" smtClean="0">
              <a:latin typeface="+mn-ea"/>
              <a:ea typeface="+mn-ea"/>
            </a:endParaRPr>
          </a:p>
          <a:p>
            <a:pPr eaLnBrk="0" hangingPunct="0">
              <a:lnSpc>
                <a:spcPct val="150000"/>
              </a:lnSpc>
              <a:spcBef>
                <a:spcPct val="20000"/>
              </a:spcBef>
            </a:pPr>
            <a:r>
              <a:rPr lang="en-US" altLang="zh-CN" dirty="0">
                <a:latin typeface="+mn-ea"/>
                <a:ea typeface="+mn-ea"/>
              </a:rPr>
              <a:t> </a:t>
            </a:r>
            <a:r>
              <a:rPr lang="en-US" altLang="zh-CN" dirty="0" smtClean="0">
                <a:latin typeface="+mn-ea"/>
                <a:ea typeface="+mn-ea"/>
              </a:rPr>
              <a:t>  </a:t>
            </a:r>
            <a:r>
              <a:rPr lang="zh-CN" altLang="en-US" dirty="0" smtClean="0">
                <a:latin typeface="+mn-ea"/>
                <a:ea typeface="+mn-ea"/>
              </a:rPr>
              <a:t>功能函数设计如下：</a:t>
            </a:r>
            <a:endParaRPr lang="en-US" altLang="zh-CN" dirty="0" smtClean="0">
              <a:latin typeface="+mn-ea"/>
              <a:ea typeface="+mn-ea"/>
            </a:endParaRPr>
          </a:p>
        </p:txBody>
      </p:sp>
      <p:sp>
        <p:nvSpPr>
          <p:cNvPr id="21" name="椭圆 20"/>
          <p:cNvSpPr/>
          <p:nvPr/>
        </p:nvSpPr>
        <p:spPr bwMode="auto">
          <a:xfrm rot="574600">
            <a:off x="1157871" y="2278816"/>
            <a:ext cx="361950" cy="363537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1167396" y="2285166"/>
            <a:ext cx="3481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b="1" dirty="0">
                <a:solidFill>
                  <a:schemeClr val="bg1"/>
                </a:solidFill>
                <a:latin typeface="Verdana" pitchFamily="34" charset="0"/>
              </a:rPr>
              <a:t>6</a:t>
            </a:r>
            <a:endParaRPr lang="zh-CN" altLang="en-US" b="1" dirty="0">
              <a:solidFill>
                <a:schemeClr val="bg1"/>
              </a:solidFill>
              <a:latin typeface="Verdana" pitchFamily="34" charset="0"/>
            </a:endParaRPr>
          </a:p>
        </p:txBody>
      </p:sp>
      <p:cxnSp>
        <p:nvCxnSpPr>
          <p:cNvPr id="23" name="直接连接符 22"/>
          <p:cNvCxnSpPr/>
          <p:nvPr/>
        </p:nvCxnSpPr>
        <p:spPr>
          <a:xfrm flipV="1">
            <a:off x="1338846" y="2616358"/>
            <a:ext cx="5323441" cy="9374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 bwMode="auto">
          <a:xfrm rot="574600">
            <a:off x="1159458" y="2868994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1172158" y="2851531"/>
            <a:ext cx="3481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b="1" dirty="0">
                <a:solidFill>
                  <a:schemeClr val="bg1"/>
                </a:solidFill>
                <a:latin typeface="Verdana" pitchFamily="34" charset="0"/>
              </a:rPr>
              <a:t>7</a:t>
            </a:r>
            <a:endParaRPr lang="zh-CN" altLang="en-US" b="1" dirty="0">
              <a:solidFill>
                <a:schemeClr val="bg1"/>
              </a:solidFill>
              <a:latin typeface="Verdana" pitchFamily="34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1356308" y="3227022"/>
            <a:ext cx="1394026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 bwMode="auto">
          <a:xfrm rot="574600">
            <a:off x="1177668" y="3443755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1185605" y="3448518"/>
            <a:ext cx="3481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b="1" dirty="0">
                <a:solidFill>
                  <a:schemeClr val="bg1"/>
                </a:solidFill>
                <a:latin typeface="Verdana" pitchFamily="34" charset="0"/>
              </a:rPr>
              <a:t>8</a:t>
            </a:r>
            <a:endParaRPr lang="zh-CN" altLang="en-US" b="1" dirty="0">
              <a:solidFill>
                <a:schemeClr val="bg1"/>
              </a:solidFill>
              <a:latin typeface="Verdana" pitchFamily="34" charset="0"/>
            </a:endParaRPr>
          </a:p>
        </p:txBody>
      </p:sp>
      <p:cxnSp>
        <p:nvCxnSpPr>
          <p:cNvPr id="29" name="直接连接符 28"/>
          <p:cNvCxnSpPr/>
          <p:nvPr/>
        </p:nvCxnSpPr>
        <p:spPr>
          <a:xfrm flipV="1">
            <a:off x="1414112" y="3803276"/>
            <a:ext cx="6309531" cy="1513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553196" y="2237793"/>
            <a:ext cx="5109091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zh-CN" sz="1600" dirty="0"/>
              <a:t>图书信息保存。该函数应能将链表中的数据写入文件</a:t>
            </a:r>
            <a:r>
              <a:rPr lang="zh-CN" altLang="en-US" sz="1600" dirty="0" smtClean="0"/>
              <a:t>；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588630" y="3424711"/>
            <a:ext cx="6135013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zh-CN" sz="1600" dirty="0"/>
              <a:t>菜单函数。本函数可展示功能菜单，提供用户与程序交互的入口</a:t>
            </a:r>
            <a:r>
              <a:rPr lang="zh-CN" altLang="en-US" sz="1600" dirty="0" smtClean="0"/>
              <a:t>；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539746" y="2840375"/>
            <a:ext cx="1210588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zh-CN" sz="1600" dirty="0"/>
              <a:t>创建书单</a:t>
            </a:r>
            <a:r>
              <a:rPr lang="zh-CN" altLang="en-US" sz="1600" dirty="0" smtClean="0"/>
              <a:t>；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1153757" y="4751535"/>
            <a:ext cx="7479730" cy="408623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案例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代码（详见教材代码实现）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31" name="直接连接符 30"/>
          <p:cNvCxnSpPr/>
          <p:nvPr/>
        </p:nvCxnSpPr>
        <p:spPr bwMode="auto">
          <a:xfrm>
            <a:off x="1333156" y="4493765"/>
            <a:ext cx="7120933" cy="0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320647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24" grpId="0" animBg="1"/>
      <p:bldP spid="25" grpId="0"/>
      <p:bldP spid="27" grpId="0" animBg="1"/>
      <p:bldP spid="28" grpId="0"/>
      <p:bldP spid="34" grpId="0"/>
      <p:bldP spid="43" grpId="0"/>
      <p:bldP spid="45" grpId="0"/>
      <p:bldP spid="3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0513" y="2668588"/>
            <a:ext cx="2447925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流程图: 可选过程 4"/>
          <p:cNvSpPr/>
          <p:nvPr/>
        </p:nvSpPr>
        <p:spPr>
          <a:xfrm>
            <a:off x="2608263" y="1811338"/>
            <a:ext cx="5651500" cy="2247424"/>
          </a:xfrm>
          <a:prstGeom prst="flowChartAlternateProcess">
            <a:avLst/>
          </a:prstGeom>
          <a:noFill/>
          <a:ln w="31750">
            <a:solidFill>
              <a:srgbClr val="00ACE6"/>
            </a:solidFill>
            <a:prstDash val="dash"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>
            <a:spAutoFit/>
          </a:bodyPr>
          <a:lstStyle/>
          <a:p>
            <a:r>
              <a:rPr lang="zh-CN" altLang="zh-CN" b="1" dirty="0" smtClean="0"/>
              <a:t>本章</a:t>
            </a:r>
            <a:r>
              <a:rPr lang="zh-CN" altLang="zh-CN" b="1" dirty="0"/>
              <a:t>主要讲解</a:t>
            </a:r>
            <a:r>
              <a:rPr lang="en-US" altLang="zh-CN" b="1" dirty="0"/>
              <a:t>C</a:t>
            </a:r>
            <a:r>
              <a:rPr lang="zh-CN" altLang="zh-CN" b="1" dirty="0"/>
              <a:t>语言中</a:t>
            </a:r>
            <a:r>
              <a:rPr lang="zh-CN" altLang="zh-CN" b="1" dirty="0">
                <a:solidFill>
                  <a:srgbClr val="FF0000"/>
                </a:solidFill>
              </a:rPr>
              <a:t>文件的相关概念</a:t>
            </a:r>
            <a:r>
              <a:rPr lang="zh-CN" altLang="zh-CN" b="1" dirty="0"/>
              <a:t>，包括计算机中的流、文件的定义、文件的缓冲区、文件指针、文件的位置指针等，同时也讲解了文件的相关操作，如文件的打开与关闭、文件的读写、文件中信息的删除等。通过本章的学习，读者应掌握</a:t>
            </a:r>
            <a:r>
              <a:rPr lang="en-US" altLang="zh-CN" b="1" dirty="0"/>
              <a:t>C</a:t>
            </a:r>
            <a:r>
              <a:rPr lang="zh-CN" altLang="zh-CN" b="1" dirty="0"/>
              <a:t>语言中文件的基本知识与初级操作方式，并能够使用</a:t>
            </a:r>
            <a:r>
              <a:rPr lang="en-US" altLang="zh-CN" b="1" dirty="0"/>
              <a:t>C</a:t>
            </a:r>
            <a:r>
              <a:rPr lang="zh-CN" altLang="zh-CN" b="1" dirty="0"/>
              <a:t>语言代码操作文件。</a:t>
            </a:r>
          </a:p>
        </p:txBody>
      </p:sp>
      <p:sp>
        <p:nvSpPr>
          <p:cNvPr id="18436" name="标题 1"/>
          <p:cNvSpPr>
            <a:spLocks noChangeArrowheads="1"/>
          </p:cNvSpPr>
          <p:nvPr/>
        </p:nvSpPr>
        <p:spPr bwMode="auto">
          <a:xfrm>
            <a:off x="1769260" y="136416"/>
            <a:ext cx="3151281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 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本章</a:t>
            </a:r>
            <a:r>
              <a:rPr lang="zh-CN" altLang="en-US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小结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92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53612320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标题 1"/>
          <p:cNvSpPr>
            <a:spLocks noChangeArrowheads="1"/>
          </p:cNvSpPr>
          <p:nvPr/>
        </p:nvSpPr>
        <p:spPr bwMode="auto">
          <a:xfrm>
            <a:off x="1523365" y="157218"/>
            <a:ext cx="567055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案例描述</a:t>
            </a:r>
            <a:endParaRPr lang="zh-CN" altLang="en-US" sz="3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 bwMode="auto">
          <a:xfrm>
            <a:off x="481013" y="1640124"/>
            <a:ext cx="7975600" cy="188684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2000" dirty="0" smtClean="0"/>
              <a:t>       </a:t>
            </a:r>
            <a:r>
              <a:rPr lang="zh-CN" altLang="zh-CN" sz="2000" dirty="0" smtClean="0"/>
              <a:t>新学</a:t>
            </a:r>
            <a:r>
              <a:rPr lang="zh-CN" altLang="zh-CN" sz="2000" dirty="0"/>
              <a:t>年伊始，许多大一新生来校报道，为了方便对学生信息的统一管理，校方需要将学生的相关信息制作成学生信息表，存储到磁盘中。学生信息表中包含学号、姓名、年龄、性别四项信息，编程实现学生信息表的文本形式存储和二进制形式存储，并将生成的文件存储到</a:t>
            </a:r>
            <a:r>
              <a:rPr lang="en-US" altLang="zh-CN" sz="2000" dirty="0"/>
              <a:t>D</a:t>
            </a:r>
            <a:r>
              <a:rPr lang="zh-CN" altLang="zh-CN" sz="2000" dirty="0"/>
              <a:t>盘的</a:t>
            </a:r>
            <a:r>
              <a:rPr lang="en-US" altLang="zh-CN" sz="2000" dirty="0"/>
              <a:t>Stu</a:t>
            </a:r>
            <a:r>
              <a:rPr lang="zh-CN" altLang="zh-CN" sz="2000" dirty="0"/>
              <a:t>文件夹</a:t>
            </a:r>
            <a:r>
              <a:rPr lang="zh-CN" altLang="zh-CN" sz="2000" dirty="0" smtClean="0"/>
              <a:t>中</a:t>
            </a:r>
            <a:r>
              <a:rPr lang="zh-CN" altLang="en-US" sz="2000" dirty="0" smtClean="0"/>
              <a:t>。</a:t>
            </a:r>
            <a:endParaRPr lang="en-US" altLang="zh-CN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242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ChangeArrowheads="1"/>
          </p:cNvSpPr>
          <p:nvPr/>
        </p:nvSpPr>
        <p:spPr bwMode="auto">
          <a:xfrm>
            <a:off x="1428772" y="136525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zh-CN" altLang="en-US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分析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481012" y="1640124"/>
            <a:ext cx="8088221" cy="301025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000" dirty="0" smtClean="0"/>
              <a:t>       </a:t>
            </a:r>
            <a:r>
              <a:rPr lang="zh-CN" altLang="zh-CN" sz="2000" dirty="0" smtClean="0"/>
              <a:t>本</a:t>
            </a:r>
            <a:r>
              <a:rPr lang="zh-CN" altLang="zh-CN" sz="2000" dirty="0"/>
              <a:t>案例中学生信息的存储不借助既定的表格（如</a:t>
            </a:r>
            <a:r>
              <a:rPr lang="en-US" altLang="zh-CN" sz="2000" dirty="0"/>
              <a:t>excel</a:t>
            </a:r>
            <a:r>
              <a:rPr lang="zh-CN" altLang="zh-CN" sz="2000" dirty="0"/>
              <a:t>），而是将学生信息直接存储到文本文件或二进制文件中。在进行存储之前，应先有文件，因为要存储到两种形式的文件中，所以分别创建两个文件。在存储学生信息时，可以以每位学生的每一项信息为单位进行存储，也可以构造学生信息结构体，以每位学生的所有信息为单位进行存储。</a:t>
            </a:r>
          </a:p>
          <a:p>
            <a:pPr marL="0" indent="0">
              <a:buNone/>
            </a:pPr>
            <a:r>
              <a:rPr lang="en-US" altLang="zh-CN" sz="2000" dirty="0" smtClean="0"/>
              <a:t>       </a:t>
            </a:r>
            <a:r>
              <a:rPr lang="zh-CN" altLang="zh-CN" sz="2000" dirty="0" smtClean="0"/>
              <a:t>在</a:t>
            </a:r>
            <a:r>
              <a:rPr lang="zh-CN" altLang="zh-CN" sz="2000" dirty="0"/>
              <a:t>实现学生信息存储之前，需要先了解一下计算机中文件及文件存储的相关知识，以及针对计算机文件的相关操作，下面将针对所需知识逐一讲解</a:t>
            </a:r>
            <a:r>
              <a:rPr lang="zh-CN" altLang="zh-CN" sz="2000" dirty="0" smtClean="0"/>
              <a:t>。</a:t>
            </a:r>
            <a:endParaRPr lang="en-US" altLang="zh-CN" sz="20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675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7" descr="总结小人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5226" y="466725"/>
            <a:ext cx="3649663" cy="5924550"/>
          </a:xfrm>
          <a:prstGeom prst="rect">
            <a:avLst/>
          </a:prstGeom>
          <a:noFill/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>
            <a:spLocks noChangeArrowheads="1"/>
          </p:cNvSpPr>
          <p:nvPr/>
        </p:nvSpPr>
        <p:spPr bwMode="auto">
          <a:xfrm>
            <a:off x="1551797" y="139974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必备知识</a:t>
            </a:r>
            <a:endParaRPr lang="zh-CN" altLang="en-US" sz="3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16" name="椭圆 15"/>
          <p:cNvSpPr/>
          <p:nvPr/>
        </p:nvSpPr>
        <p:spPr bwMode="auto">
          <a:xfrm rot="574600">
            <a:off x="2740347" y="1972642"/>
            <a:ext cx="438214" cy="421848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endParaRPr lang="zh-CN" altLang="en-US" sz="2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2766761" y="1975199"/>
            <a:ext cx="2920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bg1"/>
                </a:solidFill>
                <a:latin typeface="Verdana" pitchFamily="34" charset="0"/>
              </a:rPr>
              <a:t>1</a:t>
            </a:r>
            <a:endParaRPr lang="zh-CN" altLang="en-US" sz="20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3032261" y="2404011"/>
            <a:ext cx="1863045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3013800" y="3071858"/>
            <a:ext cx="1112129" cy="21806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193158" y="1905726"/>
            <a:ext cx="208082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2000" b="1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计算机中的流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204206" y="2579415"/>
            <a:ext cx="106688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2000" b="1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椭圆 26"/>
          <p:cNvSpPr/>
          <p:nvPr/>
        </p:nvSpPr>
        <p:spPr bwMode="auto">
          <a:xfrm rot="574600">
            <a:off x="2743152" y="2658929"/>
            <a:ext cx="438214" cy="421848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endParaRPr lang="zh-CN" altLang="en-US" sz="2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2769566" y="2661486"/>
            <a:ext cx="2920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bg1"/>
                </a:solidFill>
                <a:latin typeface="Verdana" pitchFamily="34" charset="0"/>
              </a:rPr>
              <a:t>2</a:t>
            </a:r>
            <a:endParaRPr lang="zh-CN" altLang="en-US" sz="20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23" name="椭圆 22"/>
          <p:cNvSpPr/>
          <p:nvPr/>
        </p:nvSpPr>
        <p:spPr bwMode="auto">
          <a:xfrm rot="574600">
            <a:off x="2739287" y="3292155"/>
            <a:ext cx="438214" cy="421848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endParaRPr lang="zh-CN" altLang="en-US" sz="2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2765701" y="3294712"/>
            <a:ext cx="2920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bg1"/>
                </a:solidFill>
                <a:latin typeface="Verdana" pitchFamily="34" charset="0"/>
              </a:rPr>
              <a:t>3</a:t>
            </a:r>
            <a:endParaRPr lang="zh-CN" altLang="en-US" sz="20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flipV="1">
            <a:off x="3031201" y="3717682"/>
            <a:ext cx="1932685" cy="5842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V="1">
            <a:off x="3022537" y="4391371"/>
            <a:ext cx="1549463" cy="21806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3192098" y="3225239"/>
            <a:ext cx="208082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2000" b="1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文件的缓冲区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212943" y="3898928"/>
            <a:ext cx="135905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2000" b="1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文件指针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椭圆 31"/>
          <p:cNvSpPr/>
          <p:nvPr/>
        </p:nvSpPr>
        <p:spPr bwMode="auto">
          <a:xfrm rot="574600">
            <a:off x="2764952" y="3978442"/>
            <a:ext cx="438214" cy="421848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endParaRPr lang="zh-CN" altLang="en-US" sz="2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2791366" y="3980999"/>
            <a:ext cx="2920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bg1"/>
                </a:solidFill>
                <a:latin typeface="Verdana" pitchFamily="34" charset="0"/>
              </a:rPr>
              <a:t>4</a:t>
            </a:r>
            <a:endParaRPr lang="zh-CN" altLang="en-US" sz="20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34" name="椭圆 33"/>
          <p:cNvSpPr/>
          <p:nvPr/>
        </p:nvSpPr>
        <p:spPr bwMode="auto">
          <a:xfrm rot="574600">
            <a:off x="2777867" y="4620048"/>
            <a:ext cx="438214" cy="421848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endParaRPr lang="zh-CN" altLang="en-US" sz="2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2804281" y="4622605"/>
            <a:ext cx="2920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bg1"/>
                </a:solidFill>
                <a:latin typeface="Verdana" pitchFamily="34" charset="0"/>
              </a:rPr>
              <a:t>5</a:t>
            </a:r>
            <a:endParaRPr lang="zh-CN" altLang="en-US" sz="20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3069781" y="5051417"/>
            <a:ext cx="2338242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3062750" y="5741070"/>
            <a:ext cx="1336610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3230678" y="4553132"/>
            <a:ext cx="236022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2000" b="1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文件的打开与关闭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253155" y="5226821"/>
            <a:ext cx="114620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2000" b="1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写文件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椭圆 39"/>
          <p:cNvSpPr/>
          <p:nvPr/>
        </p:nvSpPr>
        <p:spPr bwMode="auto">
          <a:xfrm rot="574600">
            <a:off x="2792102" y="5306335"/>
            <a:ext cx="438214" cy="421848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endParaRPr lang="zh-CN" altLang="en-US" sz="2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2818516" y="5308892"/>
            <a:ext cx="2920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bg1"/>
                </a:solidFill>
                <a:latin typeface="Verdana" pitchFamily="34" charset="0"/>
              </a:rPr>
              <a:t>6</a:t>
            </a:r>
            <a:endParaRPr lang="zh-CN" altLang="en-US" sz="2000" b="1" dirty="0">
              <a:solidFill>
                <a:schemeClr val="bg1"/>
              </a:solidFill>
              <a:latin typeface="Verdana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78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34"/>
    </mc:Choice>
    <mc:Fallback xmlns="">
      <p:transition spd="slow" advTm="44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20" grpId="0"/>
      <p:bldP spid="21" grpId="0"/>
      <p:bldP spid="27" grpId="0" animBg="1"/>
      <p:bldP spid="28" grpId="0"/>
      <p:bldP spid="23" grpId="0" animBg="1"/>
      <p:bldP spid="25" grpId="0"/>
      <p:bldP spid="30" grpId="0"/>
      <p:bldP spid="31" grpId="0"/>
      <p:bldP spid="32" grpId="0" animBg="1"/>
      <p:bldP spid="33" grpId="0"/>
      <p:bldP spid="34" grpId="0" animBg="1"/>
      <p:bldP spid="35" grpId="0"/>
      <p:bldP spid="38" grpId="0"/>
      <p:bldP spid="39" grpId="0"/>
      <p:bldP spid="40" grpId="0" animBg="1"/>
      <p:bldP spid="4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560388" y="962025"/>
            <a:ext cx="23871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09ED6"/>
                </a:solidFill>
                <a:latin typeface="+mn-lt"/>
                <a:ea typeface="+mn-ea"/>
              </a:rPr>
              <a:t>计算机</a:t>
            </a:r>
            <a:r>
              <a:rPr lang="zh-CN" altLang="en-US" sz="2400" b="1" dirty="0">
                <a:solidFill>
                  <a:srgbClr val="009ED6"/>
                </a:solidFill>
                <a:latin typeface="+mn-lt"/>
                <a:ea typeface="+mn-ea"/>
              </a:rPr>
              <a:t>中的流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12293" name="内容占位符 2"/>
          <p:cNvSpPr>
            <a:spLocks noGrp="1"/>
          </p:cNvSpPr>
          <p:nvPr>
            <p:ph idx="1"/>
          </p:nvPr>
        </p:nvSpPr>
        <p:spPr bwMode="auto">
          <a:xfrm>
            <a:off x="914400" y="1625600"/>
            <a:ext cx="7556500" cy="9239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−"/>
              <a:defRPr/>
            </a:pPr>
            <a:r>
              <a:rPr lang="zh-CN" altLang="en-US" sz="1800" kern="1200" dirty="0"/>
              <a:t>在</a:t>
            </a:r>
            <a:r>
              <a:rPr lang="en-US" altLang="zh-CN" sz="1800" kern="1200" dirty="0"/>
              <a:t>C</a:t>
            </a:r>
            <a:r>
              <a:rPr lang="zh-CN" altLang="en-US" sz="1800" kern="1200" dirty="0"/>
              <a:t>语言中将通过不同输入</a:t>
            </a:r>
            <a:r>
              <a:rPr lang="en-US" altLang="zh-CN" sz="1800" kern="1200" dirty="0"/>
              <a:t>/</a:t>
            </a:r>
            <a:r>
              <a:rPr lang="zh-CN" altLang="en-US" sz="1800" kern="1200" dirty="0"/>
              <a:t>输出设备（键盘、内存、显示器、网络等）之间的数据传输抽象表述为“</a:t>
            </a:r>
            <a:r>
              <a:rPr lang="zh-CN" altLang="en-US" sz="1800" b="1" kern="1200" dirty="0">
                <a:solidFill>
                  <a:srgbClr val="FF0000"/>
                </a:solidFill>
              </a:rPr>
              <a:t>流</a:t>
            </a:r>
            <a:r>
              <a:rPr lang="zh-CN" altLang="en-US" sz="1800" kern="1200" dirty="0"/>
              <a:t>”。</a:t>
            </a:r>
            <a:endParaRPr lang="zh-CN" altLang="zh-CN" sz="1800" kern="1200" dirty="0"/>
          </a:p>
        </p:txBody>
      </p:sp>
      <p:grpSp>
        <p:nvGrpSpPr>
          <p:cNvPr id="2" name="组合 1"/>
          <p:cNvGrpSpPr/>
          <p:nvPr/>
        </p:nvGrpSpPr>
        <p:grpSpPr>
          <a:xfrm>
            <a:off x="2463800" y="2900363"/>
            <a:ext cx="3943350" cy="952500"/>
            <a:chOff x="2463800" y="2900363"/>
            <a:chExt cx="3943350" cy="952500"/>
          </a:xfrm>
        </p:grpSpPr>
        <p:sp>
          <p:nvSpPr>
            <p:cNvPr id="21" name="流程图: 磁盘 20"/>
            <p:cNvSpPr/>
            <p:nvPr/>
          </p:nvSpPr>
          <p:spPr bwMode="auto">
            <a:xfrm>
              <a:off x="2463800" y="2900363"/>
              <a:ext cx="898525" cy="896937"/>
            </a:xfrm>
            <a:prstGeom prst="flowChartMagneticDisk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zh-CN" altLang="en-US" sz="2000" dirty="0"/>
                <a:t>源</a:t>
              </a:r>
            </a:p>
          </p:txBody>
        </p:sp>
        <p:sp>
          <p:nvSpPr>
            <p:cNvPr id="23" name="双波形 22"/>
            <p:cNvSpPr/>
            <p:nvPr/>
          </p:nvSpPr>
          <p:spPr bwMode="auto">
            <a:xfrm>
              <a:off x="3362325" y="3082925"/>
              <a:ext cx="2284413" cy="600075"/>
            </a:xfrm>
            <a:prstGeom prst="doubleWav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>
                <a:defRPr/>
              </a:pPr>
              <a:r>
                <a:rPr lang="zh-CN" altLang="en-US" sz="2000" dirty="0"/>
                <a:t>       输 入 流</a:t>
              </a:r>
            </a:p>
          </p:txBody>
        </p:sp>
        <p:sp>
          <p:nvSpPr>
            <p:cNvPr id="25" name="折角形 24"/>
            <p:cNvSpPr/>
            <p:nvPr/>
          </p:nvSpPr>
          <p:spPr bwMode="auto">
            <a:xfrm>
              <a:off x="5646738" y="2951163"/>
              <a:ext cx="760412" cy="901700"/>
            </a:xfrm>
            <a:prstGeom prst="foldedCorner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zh-CN" altLang="en-US" sz="2000" dirty="0"/>
                <a:t>程</a:t>
              </a:r>
              <a:endParaRPr lang="en-US" altLang="zh-CN" sz="2000" dirty="0"/>
            </a:p>
            <a:p>
              <a:pPr algn="ctr">
                <a:defRPr/>
              </a:pPr>
              <a:r>
                <a:rPr lang="zh-CN" altLang="en-US" sz="2000" dirty="0"/>
                <a:t>序</a:t>
              </a:r>
            </a:p>
          </p:txBody>
        </p:sp>
        <p:cxnSp>
          <p:nvCxnSpPr>
            <p:cNvPr id="27" name="直接箭头连接符 26"/>
            <p:cNvCxnSpPr/>
            <p:nvPr/>
          </p:nvCxnSpPr>
          <p:spPr bwMode="auto">
            <a:xfrm>
              <a:off x="4889500" y="3390900"/>
              <a:ext cx="495300" cy="0"/>
            </a:xfrm>
            <a:prstGeom prst="straightConnector1">
              <a:avLst/>
            </a:prstGeom>
            <a:ln w="19050">
              <a:headEnd type="none" w="med" len="med"/>
              <a:tailEnd type="arrow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/>
        </p:nvGrpSpPr>
        <p:grpSpPr>
          <a:xfrm>
            <a:off x="2463800" y="3998913"/>
            <a:ext cx="3943350" cy="922337"/>
            <a:chOff x="2463800" y="3998913"/>
            <a:chExt cx="3943350" cy="922337"/>
          </a:xfrm>
        </p:grpSpPr>
        <p:sp>
          <p:nvSpPr>
            <p:cNvPr id="24" name="双波形 23"/>
            <p:cNvSpPr/>
            <p:nvPr/>
          </p:nvSpPr>
          <p:spPr bwMode="auto">
            <a:xfrm>
              <a:off x="3362325" y="4189413"/>
              <a:ext cx="2284413" cy="598487"/>
            </a:xfrm>
            <a:prstGeom prst="doubleWav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zh-CN" altLang="en-US" sz="2000"/>
                <a:t>    输出流</a:t>
              </a:r>
              <a:endParaRPr lang="zh-CN" altLang="en-US" sz="2000" dirty="0"/>
            </a:p>
          </p:txBody>
        </p:sp>
        <p:sp>
          <p:nvSpPr>
            <p:cNvPr id="26" name="折角形 25"/>
            <p:cNvSpPr/>
            <p:nvPr/>
          </p:nvSpPr>
          <p:spPr bwMode="auto">
            <a:xfrm>
              <a:off x="5646738" y="4021138"/>
              <a:ext cx="760412" cy="900112"/>
            </a:xfrm>
            <a:prstGeom prst="foldedCorner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zh-CN" altLang="en-US" sz="2000"/>
                <a:t>程</a:t>
              </a:r>
              <a:endParaRPr lang="en-US" altLang="zh-CN" sz="2000"/>
            </a:p>
            <a:p>
              <a:pPr algn="ctr">
                <a:defRPr/>
              </a:pPr>
              <a:r>
                <a:rPr lang="zh-CN" altLang="en-US" sz="2000"/>
                <a:t>序</a:t>
              </a:r>
              <a:endParaRPr lang="zh-CN" altLang="en-US" sz="2000" dirty="0"/>
            </a:p>
          </p:txBody>
        </p:sp>
        <p:sp>
          <p:nvSpPr>
            <p:cNvPr id="28" name="流程图: 磁盘 27"/>
            <p:cNvSpPr/>
            <p:nvPr/>
          </p:nvSpPr>
          <p:spPr bwMode="auto">
            <a:xfrm>
              <a:off x="2463800" y="3998913"/>
              <a:ext cx="898525" cy="896937"/>
            </a:xfrm>
            <a:prstGeom prst="flowChartMagneticDisk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anchor="ctr">
              <a:spAutoFit/>
            </a:bodyPr>
            <a:lstStyle/>
            <a:p>
              <a:pPr algn="ctr">
                <a:defRPr/>
              </a:pPr>
              <a:r>
                <a:rPr lang="zh-CN" altLang="en-US" sz="2000"/>
                <a:t>目标</a:t>
              </a:r>
              <a:endParaRPr lang="zh-CN" altLang="en-US" sz="2000" dirty="0"/>
            </a:p>
          </p:txBody>
        </p:sp>
        <p:cxnSp>
          <p:nvCxnSpPr>
            <p:cNvPr id="29" name="直接箭头连接符 28"/>
            <p:cNvCxnSpPr/>
            <p:nvPr/>
          </p:nvCxnSpPr>
          <p:spPr bwMode="auto">
            <a:xfrm>
              <a:off x="3681413" y="4489450"/>
              <a:ext cx="493712" cy="0"/>
            </a:xfrm>
            <a:prstGeom prst="straightConnector1">
              <a:avLst/>
            </a:prstGeom>
            <a:ln w="19050">
              <a:headEnd type="arrow" w="med" len="med"/>
              <a:tailEnd type="none"/>
            </a:ln>
            <a:ex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标题 1"/>
          <p:cNvSpPr>
            <a:spLocks noChangeArrowheads="1"/>
          </p:cNvSpPr>
          <p:nvPr/>
        </p:nvSpPr>
        <p:spPr bwMode="auto">
          <a:xfrm>
            <a:off x="1495890" y="183274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必备知识</a:t>
            </a:r>
            <a:endParaRPr lang="zh-CN" altLang="en-US" sz="3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30765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"/>
          <p:cNvGrpSpPr>
            <a:grpSpLocks/>
          </p:cNvGrpSpPr>
          <p:nvPr/>
        </p:nvGrpSpPr>
        <p:grpSpPr bwMode="auto">
          <a:xfrm>
            <a:off x="2379663" y="844550"/>
            <a:ext cx="6891337" cy="4414838"/>
            <a:chOff x="2379663" y="623888"/>
            <a:chExt cx="7170737" cy="4635500"/>
          </a:xfrm>
        </p:grpSpPr>
        <p:pic>
          <p:nvPicPr>
            <p:cNvPr id="14342" name="Picture 6" descr="云朵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9663" y="623888"/>
              <a:ext cx="7170737" cy="4635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43" name="Text Box 7"/>
            <p:cNvSpPr txBox="1">
              <a:spLocks noChangeArrowheads="1"/>
            </p:cNvSpPr>
            <p:nvPr/>
          </p:nvSpPr>
          <p:spPr bwMode="auto">
            <a:xfrm>
              <a:off x="4619922" y="2002473"/>
              <a:ext cx="4043362" cy="6786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1" hangingPunct="1">
                <a:buFont typeface="Arial" charset="0"/>
                <a:buNone/>
              </a:pPr>
              <a:r>
                <a:rPr lang="zh-CN" altLang="en-US" sz="3600" b="1">
                  <a:solidFill>
                    <a:schemeClr val="bg1"/>
                  </a:solidFill>
                  <a:ea typeface="黑体" pitchFamily="49" charset="-122"/>
                </a:rPr>
                <a:t>什么是文件？</a:t>
              </a:r>
            </a:p>
          </p:txBody>
        </p:sp>
      </p:grpSp>
      <p:pic>
        <p:nvPicPr>
          <p:cNvPr id="4101" name="Picture 8" descr="问小人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38" y="2405063"/>
            <a:ext cx="3411537" cy="352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标题 1"/>
          <p:cNvSpPr>
            <a:spLocks noChangeArrowheads="1"/>
          </p:cNvSpPr>
          <p:nvPr/>
        </p:nvSpPr>
        <p:spPr bwMode="auto">
          <a:xfrm>
            <a:off x="1481325" y="136525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必备知识</a:t>
            </a:r>
            <a:endParaRPr lang="zh-CN" altLang="en-US" sz="3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40196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10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37D439F4-BB6E-42AE-834A-ABB4FE0FC0B7"/>
  <p:tag name="ISPRING_SCORM_RATE_SLIDES" val="1"/>
  <p:tag name="ISPRING_SCORM_RATE_QUIZZES" val="0"/>
  <p:tag name="ISPRING_SCORM_PASSING_SCORE" val="100.0000000000"/>
  <p:tag name="ISPRINGONLINEFOLDERID" val="0"/>
  <p:tag name="ISPRINGONLINEFOLDERPATH" val="Content List"/>
  <p:tag name="ISPRINGCLOUDFOLDERID" val="0"/>
  <p:tag name="ISPRINGCLOUDFOLDERPATH" val="Content List"/>
  <p:tag name="ISPRING_PLAYERS_CUSTOMIZATION" val="UEsDBBQAAgAIAOdQaEkYJkPyLgQAAH8OAAAdAAAAdW5pdmVyc2FsL2NvbW1vbl9tZXNzYWdlcy5sbmetl19v21QUwN8n7TtcWRqCB7INadMk0kw38W1izbEz+6Z/QMi6je8ya45vsZ2w8jQQTBQJbdIGGmNQFZUWiRHQJNBYYZ+mcbonvgLHdrIlGRC73YOlXCvnd/4fn1u8eL3joh73A0d4C9LZwhkJca8lbMdrL0hNuvjmBQkFIfNs5gqPL0iekNDF0skTRZd57S5rc/h98gRCxQ4PAjgGpfj04owce0FqlK2KXm9gbdVS9apulZWqVKqIzjrzNpAq2uL1t85fuH723Pk3iqdHclkwZh2r6jQIJaRzZzKANGroqgU0oloaWaFS6bV2+Pbsk4+jN6mqaEQqDXb2hk8eHe7dHHzzNB+iYZAlMMUF9TPPXE7TMIhGLVNVZGIppqXpNAmYSiiRpVJ075fB7d3h/t5w/+eDx58fPL4RPdwe3v8k+u3W4d5nh/1fB399+fefW/PUyAZeVrSqRXVdNS2iyeM3Umm4fyf6dmt4d3/48G5OjIFNYoCNd3affb1zBFkrKYVUPNq8ET3YzAepKdWaCg+NrXj2072DJ/18gAbRIADz/a4T08RVYpX1FUgQVMrt3Twi+iXQst0f9O/nkVolZpL/eTIaXlKqmCq6FtePQUxqKJWkeFZFF7WYh4TnbiDWaoEcWvd5zxHdAN70HP4Bt1HgOjYP8mkxyeUmlK2C1VTLVdbjKBQJcgREjofCqxy1nR4HE3yb+/N0QBtViByn53JTecdaxIpKZAvyJevLFk3aPVbGfI48ESLmuiJ2APQyu8e8FkdrvMW6AUcb8DfbsZO/rTNwO7bk/a7zIWJhah86NWo5TSYrpwrHM02hKsyPZeZ7MIJzoqYa/mVnO90APA1D3lkP53kxEYnCK7HiuH41sGn+p1NZ8nJMj2b053XHhBInBnz5oOXLjsguQepQH1KJdJjjZpdStEVQ1PB5wL2Q+0jxruTQqekjgCbQURlLEPkpE5YgIznkl0nZVGgcY74WOCGfJ5kkKs33v9dIC9YEl4f8RZ2s8SsC+t/lrAdJhPdOkBZO4QjKchXEeLLGI3ByTo8oGhjUZiGsZAhMcp0O+G9nYDbrZBzBdLxOReIVff//T09qfvTR94OdL1LsPJpJsFGpWRWsVQiU+eDWV9HvWYWgTGNjVGpaKi7H4tGjbfjyRx//GG39EG0+BecGNz8d9P/ICEw3MJksYoCOo5aQCoVCRsasRakhsBh99yAXATownjvkOeldTYQ8eG8ehOLytFxyyCI1Wl7HcnlW2CTxo/BhSnGlVofagJ3D4IHo+q35O8EkoY6NSzABkr1KKtWZfw3GBxXCzUVJ/I5HWJhP+5F2+EnA8aZw7DVVGhaW5eSWA/cb12ldS79eNmLJHIuvOy5cd7LCKjWswYiZ4XHbCXMCk6k+bnfov/Q8rrR4aXtpyD8/BclVsXh64ub4D1BLAwQUAAIACADnUGhJCswVnxYEAAALEAAAJwAAAHVuaXZlcnNhbC9mbGFzaF9wdWJsaXNoaW5nX3NldHRpbmdzLnhtbNVXUW8bRRB+969YHSpv9SVtQtJwdhUltmrhOKE+RCuEovXdxLdkb/e43bPrPhVUKoqEqISQUKiogkrCAwRUCakQ6I9BtZ03/gJzPseJY6ecVQVSWSfrZr/5dmZ29ttb6+otn5MGhIpJkTOms1MGAeFIl4l6znjHLl6cN4jSVLiUSwE5Q0iDXM1nrCCqcaa8KmiNUEWQRqiFQOcMT+tgwTSbzWaWqSCMRyWPNPKrrCN9MwhBgdAQmgGnLfzTrQCUkc9kCLES04p0Iw6EuRiCYHF0lBc5VZ5hJrAadTbroYyEuyS5DElYr+WM1+YX498hJqFaZj6IODmVR2Ns1gvUdVkcD+VVdhuIB6zuYeBzMwZpMld7OePy1KWYBuHmKE2PPEmCxjRLErMRus/vg6Yu1TR5TSbUcEurQ0NicluC+syxcYTEBcgZy/Z6tVxaLqxXVu1Cdf2avVJOYpjAyS7csCdwskt2uTAJPi39tZtrhevlUuWtdXt1tWyX1o68sKJDBbHM4YpZWFkZhQ4MCmZpL/JrgjKO3XaijAo09iunYR1sWWS4ihuUKzDIBwHU344oZ7qFbT2Fbb0JECyqABx9PV62nKHDCIwjuoQQA8O1HPTE7JVBT8zND6VuJrMfpTU2SotqTR0PmwdtvdAs87jpELYhxVBq8TupSe4OEgK/Bm6F+nBsT1Q3mSgictogG7gIHFNdDBnlBmEaU3cGziqqKc10bxcWjyMJcuFuB7JSHSmF49FQDVV8UPW48Z38exWpQb2flCIxnQbtfP1z+8FOd3+3u//T86efPX96p/PjdnfrbufXLw52Pz3Y+6X951d///EoDdVNGRE/UpqgmAQcNBDtAfkwYrdJDTZkCIQDbaDsoJ0pojhzITsRcUCVOiKlOuEgF5JNUKosF25cIFoS6jaocCYkx9UHP9BnwU8xdyFxCs5lE9xjFFgZh0YKSAthLnN7sDRpZv+HxXWoIFLwFqEOqoAiqLUNJiOFlgaDOLFeoCotn0cbENcidu67EiZ6mddxI+FkoQthGrap6UuXZ2bfmJu/spA1/7qzc/GFTn1lXOM0ni2RxqVTpTed1wkB/henF8jwiG9Rhn7cm+7IpOOPlr4EjoqEZcbiNV7LepJ7HqWs8+j7zv1n3f0vO98+TNXyT7Y7D+93Pv6h77h1t33vk/beb2l82493u78/Odi91/7mWRp8r/5pgK9z/ebJJ5VfHbEnnpT7PlW+D3bSwLrbe+29rVTzfvRd+/Hnibqkwb9LQ4HnwSsBreDRVe99VhI8vDjzGW7JV0KbTpOJl5e1/0SaXuozK9G1s5SmbDZ7Zl1w7qX/LMt7niqWvA0uRkM3Icsce+eMR3wmmI91jD9tBhfV/OzMFN6txg5lMsg2fIHPZ/4BUEsDBBQAAgAIAOdQaEkE5wPRtgIAAFMKAAAhAAAAdW5pdmVyc2FsL2ZsYXNoX3NraW5fc2V0dGluZ3MueG1slVZtT9swEP6+X1F13wl7LZNMJSidhMQGGojvTnJNrDp2ZDtl/ffzK7HbpM16Qqrvnsd3vreC5Jaw5YfZDBWccvEMShFWSaMJuhkpr+d5pxRnFwVnCpi6YFw0mM6XH3/aD8os8hyL70BM5WxwAb2bhf1MoXgf3xZGxggFb1rM9g+84hc5LraV4B0rz4ZW71sQlLCtRl7+WKzWow4okepeQZPEtL4yMo3SCpASTEjf10bOsijOgQZPl/YzkdO7Ov36A9qOSKIs7eaTkTFaiytIk3x1Y2Qcz/TtaVUWRk4TFPxVGvrls5FRKMV7EOnld1+NjDJ427X/0yOt4JVJaMo5XcR3DuW41ONnoro0cpZgHmQcna2CT499610E8l/juUdmXAWnTyavBwvBFD2nsFSiA5SFk7PJmr89dkrPByw3mEoNiFU96EkH/YQ7Ga5JdT3uD7wRVkYgr+gRr5x2DaxcvLHT1NATVqtbuyti7LsuilDAziujEHtlj/yt83qEjJQ98pmSEh4Z3R/BDy2OE2p8i301T6dfW4FhfQwJC6dgNZ4ezOTKyLVXBEzDS1hKE84LacCUDWVW50LKjmJCDO9IhRXh7JfB5Xv7GImyA4NvteHGQoooCkP9ZmPUWzqulz2n7eitaT+6X4X+ce48U3qJX8+xUrioG/2rJOczz9NTohMzz4YZZk1qOIh7tuERx/oeIzVYbEG8cE6numFcgZx6PXezNQZHWZQDlA1nGflLhtLPuiYHsdZVIxDaJtU5XE2qmuo/9UrgDcqUMGJ0TFXr6xgm710ZKXwLABZFHXrWHZyl6agiFHZAvTVS2AePvQxJ3aNj7XajHmCj4obzmkkd6RdF3ykxLjUMEF51XMMMZzm/hBXOpX1ZMvdhB/eDn2zlsMtM68XencK3UnKzth+nUCvNP5P/AFBLAwQUAAIACADnUGhJagDFHuoDAAAcDwAAJgAAAHVuaXZlcnNhbC9odG1sX3B1Ymxpc2hpbmdfc2V0dGluZ3MueG1s1Vfvb9tEGP6ev+JkNL7NbveDdsXJVLWpGpGlZTViE0LVxXexj53vjO+cLPs00JgYEmISQkJlYioaLR+goElIg8L+GLQk/ca/wHtxmi5NWxyxH0yRFfn1+z73Ps+9fmy7F69HHDVpopgURWvanrIQFb4kTARF6x1v6fSshZTGgmAuBS1aQlroYqngxmmdMxWuUa0hVSGAEWou1kUr1Dqec5xWq2UzFSfmquSpBnxl+zJy4oQqKjRNnJjjNvzpdkyVVSoUEHKz0CVJUk4RI9CCYKY7zJd1xC0ny6pj/1qQyFSQBcllgpKgXrRem503v/2cDGmRRVQYbqoEQRPWc5gQZtrBfI3doCikLAih75lzFmoxosOidXbqjIGBdGccpg+eccAGZkECGaEH+BHVmGCNs9NsQU2va7UfyEKkLXDEfA+uIMO/aC1662vVymJ5vbbildfWl71L1ayHCYq88hVvgiKv4lXLk+TnhV++ulq+XK3U3lr3VlaqXmX1oAoUHRHEdUYVc0FZmSY+HQrm6jCN6gIzDsN2SEZFNYwrx0lAPbnEYBcbmCtqoQ9iGrydYs50G6Z6Cqb6GqXxvIqpry+bbStaOkmpdQCXAUJjsJfDmTh/YTgTM7Mj1J1s9QNaR3bpYq2xH8LwQKzfmus8HdpPa0gxQs2co7rkZEioASpz4DKfMMwtxDRw84dXtVFALzEO+pvaabsh9Bg5P8SJGtFwqKMZZb/0Xk1qqt7PyGWh41K7X//cubvV293u7f705NFnTx7d7P642du41f31i73tT/d2fun8+dXff9zPA3VVpihKlUbgDjGnmiIdUvRhym6gOm3IhCJOcRN8BOJMIcUZofZEwDFW6gAU6wwDncrGulJbLF85hbREmDSx8CcEh/2kUayfBz4G7kLCEpzLFiVPQYAyPk4VRW1II4z00/LQtF/C5vpYICl4G2Ef7muFwD2bTKYKIk1GDbF+oyovXoib1GhhigeliIk+8wCeFrBYQmiSB21q+szZc+ffmJm9MGc7f93cOn1i0cDrVjk2q2Vmt3CsmearOmSp/1J0grGO1S7JJDKzScYWPfphMTC1cZNwHWMpR7tT30RfjDl173/fvfO4t/tl99t7uYb44Wb33p3uxz8MCjdudW5/0tn5LU9t58F27/eHe9u3O988zpPfVzRP4utcv3n4yFUXQO6hI+ednIvv3a08ab3Nnc7ORq51P/qu8+DzzC/y5L+LEwEO/0qk1uBhFPRf/RA8jjiLGNxkr4TbHHfj/3ejeiFmc/KrUGZFz9RsbNt+bvv68u35mQr2f9IgOxt+YIx8UbjOkd9uBYiPftGWCv8AUEsDBBQAAgAIAOdQaEkP5FkgmQEAAB0GAAAfAAAAdW5pdmVyc2FsL2h0bWxfc2tpbl9zZXR0aW5ncy5qc42UTW/CMAyG7/wKlF0nxD677YYGkyZxmDRu0w5pMaUiTaIkdDDEf18dvprWHcSX5u3T17ErZ9PploslrPvS3fhnv/8I914D1JxZwnWoixY9R51ZkU1hkuUgMgmshhSHT4/y9kRQxkx603j9iba24scUvplxYau4JiwMoVlCKwjth0qyosTfoLR9WbuSKn2Ol84p2UuUdCBdTyqTc8+wqze/qhXWYFWAOYPOeAKBaeRXG3lyfIgwqlyics3leqxS1Yt5skiNWsppW/75WoMp//hiB/Sfo9dRYCcy694d5PXEoyeMdlIbsBb2eR9HGCQseAyi4tv36x80MG4WVKOLzGbuQA9uMKq05ik0uvQ0wAgxWXo1uhlhNDkHK7cj7m4xAkLwNZiG1fAeIwCVXuoLfqA2KsWONNBmz4+oUHyayXSfuo9BcnhYtG3r3qlQf/whC0ZI1UZoToxp3nZzXDD2jhxcW8s6pmZeUKKkREUk1hRYkKdx9WsE919dxp3jyTwvb4fyaizbwM0CzEQpUR7/+9xBi6O4y9XZ/gFQSwMEFAACAAgA51BoSRra6juqAAAAHwEAABoAAAB1bml2ZXJzYWwvaTE4bl9wcmVzZXRzLnhtbJ2PMQ/CIBCFd34FuV2wW9MA3UzcHHQ2FVFJ6NFw1PrzhdQYZ4dL7l3e915O9a8x8KdL5CNqaMQWuEMbrx7vGk7H3aYFTnnA6xAiOg0YgfeGKd+0eEiOXCZeIpA0PHKeOimXZRGeplQSKIY5l2ASNo6yzBhRVlJOKwor2/m/6M8NDGOcq8vsQ96jKXtRq4VTshoqc3YoPN4iyGpQ8uuuys6US0URSv48ZtgbUEsDBBQAAgAIAOdQaEl0Pke4XQAAAGIAAAAcAAAAdW5pdmVyc2FsL2xvY2FsX3NldHRpbmdzLnhtbBXKOw5AQBAA0N4pJtP7dQpLp9TgABMmIpmdEbvxuT26V7y6vb3AyUfYTB2WWYHAOtuy6epwGru0QgiRdCExZYdqCG2T1GIzycAxfjHALvTwMbL/ELkn/0++MG+SF1BLAwQUAAIACAB2uMNEzoIJN+wCAACICAAAFAAAAHVuaXZlcnNhbC9wbGF5ZXIueG1srVVNb9swDD2nwP6DoXutpF3XNJBbdAWKHdahQNZtt0C1GVuLbXmSXDf99aP8bc/pVmAHAzbF90jxkTS7ek5i5wmUFjL1yMKdEwdSXwYiDT3y8PX2eEmuLt8dsSzme1COCDySp8ICeEycALSvRGYQfM9N5JGewUVm4mRKSCXMHrnPkLuLtCTvjmbokmqPRMZkK0qLonCFRkQaahnnlkS7vkxopkBDakDRKg3iNNiV+Tsan0Sm1Owz0D1kZt4euCZpOZ61GJAUp65UIT2Zzxf0x93ntR9Bwo9Fqg1PfSAOVnJWlvKR+7s7GeQxaGubsSrJNRhjkyhtM2ZWYrFMHa18j1QOmwS05iFoN05DQissnQCzbcx1VPPoAa3l1TtR85Z+G/u9adxK5WjnnOWPsdARHvUhnXUSyOgwKkvK65Yd9NB00K1lIo6CX7lQEJSf39oWmS9IFbDtuDJPVxc+HuDbLfeNVPsbhGEX1Qq6rWhuJZpbgloOt42+7ihIc9stcJMraEo1Y08iAPmFK8VtW1walQOjI2ONpUMwo9WVa5E6QVhkkvjsH7SxfiNpfurXlCkB/0OYT0jU1kSkATzfCvQxkGBNDWCxrc01WezamF1OOn9Men09MFU51qLgRRzDVQg4hgE3nHZ2eggKimt08XM1wvYODoIjEUYxPmaSYXx6kCbhajfJ0Ds4CI6lv5uAtua2jHRcx1EztR3E6MQ6YX6ujUzES9megz1jVmUfvjZyzdF1JtqD8/kfoziI0QzmlkysLvvW21fN4b2dU6M7n01WWQbdivMAJs8qr2YW8mzkE8CW57G56efU7MMedJTz1HRMc33HfpfFWryAU4jA/ukWp7YmEdie8ciH5WmPAfXE7TIIX5qmIjJaS1KpeUg5hrV5ElBUmGpWPqLqoZJ5Goy0cbPu56Bj3FXXCrgTwxYzXZxg88nMI+/xpb7LxdlFd5XzxUWDLfO6rwJXubxhVdcJd51B635tL8LqmcfX31BLAwQUAAIACADnUGhJcYP8DhoIAADbHQAAKQAAAHVuaXZlcnNhbC9za2luX2N1c3RvbWl6YXRpb25fc2V0dGluZ3MueG1srVlbb+PGFX7vrxioSNG+WBfqZkQrgJeRTUSiFJG2d1sUAiWNZcIUqZIjex3oIS3aIBsgSICkRZqmXWyx3S3Q1C0CtEizbX7NWt485S/0DC8WScsyubsiCJhnzvedM2fOnLm44R4bljh3qT013tGpYVsqodSwJm7zBwg1RrZpOz2HuIS6+ZXkwLDG9qlsHdpMBlKX6tZYd8Yia3WbBdTyfqhe4+tSHb7KQrmEamVcwnUk4YoIbductM2J0CaVimIjn6DweR0yIhZdz9rIx1qvA2TLJQ6VrTG53+Ti2tGmeA92HH1sgJ7brJbZswitLqQye1C5WKlV8KLEcxxXRWJFKkqFRa22XeOLCBfKlQK3EOolrsShYqVS3K4uirVShYOv1nYVWMp4u4rKtXK5JC1KuARoxPOCVBIXNW67WOTBGq5vi4tWS6gVCqhYLHJlaVGpci2hgECbAw6eq7MAchIncNUFL/DFOodaYktolRdYwlWxguolXC0UFmVB4AqFVXBXvYuGayVN3Z0wnLcQrh2Cta0st/JrkqsxmjsOKGtkOjN1SpClT8mdnEVOc0FCeskbNod+xKW+EMQM3ARsI+/9FYo9u9HEj8qRMb6TG84pta2tkW1RcGbLsp2pbuaaP/RzI/A8DdI+IU4W3KE+IitzNe+XFhbYgnyFZxNoZE9nunXWtif21lAfHU8ce26NU7l5dDYjjmlYx6Bd2K6JeKMh03CpTMk05h+usyc9bAb1yCXMvSpmTyqkqQ+JGVoseL8MuJXJ2yOSgJ4YrkE9KF9kzyboTJ+Q+ADUefZsxlhgJT5qNfbcDqLkPgV1jk3v0kZ1Uz8jTtyIXw43ouzZfJY1n2aOPWHBjuNuH+grnGlDdbEmzMMCe1KBWAeZwVSjFITN67+UUAw+k7WkMQUrMLjR4hKIPMqeMBC7nR6v3Bu0uzvdgSDv5JqiPysRm5Y/LlXr94uV6k8a+QCXkknt8O12nAt5ZJVCOi5F63fbAyDE7YGC72q55o8m9M3km5mqu6e1ZQXnmhePn15+89WLp+9d/OHbzCy9Pt4Hh0xwIvGmodrr97GiDdS2LOGBrA6UruYFr401LOWay8/+cfHxk8tnTy+f/f351x88//rd5ZePLj//9fJfH714+v6L839e/O+33//3YQpLUp8/kJWdgdbtttUBVqRQkmtePvtk+ceHl58+u/zy0+xMfV7FffD0kyff/f7xy8EHXn74DMsH7y6/eJCZZ1fe2W3DqzFfvvvbZ8+/Oc/M0cMKBCNVDDpYVfkdPBC6d2HIIIM+fpIR1X0LbD06vzj/PCPwHla9vEgBU/h9eYfX5K7CUquPVa0vi15e3bPnaKRbyLbMM6SPRoBDsMCcGPbcBcmJQU7JGLmmMSZuZkMqfnsPklrm276hI/2EIGp7rAEnMixEjwiaGCcEvHDGxElhBqaaiCU2YG/vyT8dtHi5jaUBjKDUPRhoXmFg9nQHtmg2Rbpp2qwbYFofn+jWiKAhGelzl6AzUBsbY09tpkPnmTO/mBvvIJ36LqI3gjmpSPjuG1uv7J2staHSHOiOBUU5O1usLlzv8hT2muA6LPkzeltfIvHYel2OvIbe9XhVvbFracbo1fuVcOElOqVC3uM+rJ1QEwTDzgTCHciYXBNPdcPMBJSVFpjzjsiwwXcQO7dkIlC6AYdio1eg2YexiDmyD2OUjeIAC6qssaiTIduzpgB7o+fnwfrcYScLk8Cx7Sp/huTQhhphEv0ERhbkhusn1NbL2cuaKGElZvUyWtoDIgXcmngXIQgcM40p27yno93r4DCafjmOheT17SY2mfI7sfzlny8ef+gzpyBUMd8Xdwcir4gYJsHFR79b/jsDDjKYudTW1EGbFxjD8qtHsI9Y/uqvy4d/WT74Fnp58d5vLs7/k57T395JuMUDbxhBj2xrays9TdIv3x3Ycv3pi6wkMEtZncJXZD9TbErcn6fg0XghDvU+UgKDjXIIzbhd9hIiiCavaby424GcgU1Mn7j23Bml2mFESTp8/y2oFd6mLdfs6M4x1BrNts2sRF4MWNWjmX142bNDlOOVKziLgCb3BrwkeSctOGOZxujYXwjHSEfBpQoy4ciVgU/c5RUoSQlKMjZodk5vUQhrA0xT/ztMQrYpXLdGXAlWx1c4HttzGjsNW9SxzR67R7h+cQYK7NpjaJImdeawkIRfUQ33yD7tzqlpWKR5qJsuqEVFSdUe+NBj+8eAMi5LavfJqWGNI6qBIKm3b5vzKRH93kTdiDckYaIoePdsUcSV7JrnsLcPmiKur4RJfYXcp9f0I8KkvspWzy4cJq6Bki1RZHj3IehOVJ5m6ECHWDoIwwCHX3Ed5kGb3YG5EZcCQVxzao9J09sEaMaUsOGHHGSyqMP5GzxuWFdLdodhhmdqcHRKNKyyN785fRvUoCa5Obe9fsAMjI6+971uAgQ662aAf1ebDIYvRfRsRu7k4Fihj46m7LY8hwKOOzkWTv/6+ybcLCxnrJpFkJ43m6FTr6Z7JT2TSYtV8mymbH+ubwY18tfi1MhvGqFGQHvzAFrz6ZA4GHLAIGFyxmVR7SNjcmTCS/e9k3kcdkNjFE+PgNqCg0WIiQhiaUV0Z3QUzhX/I9o+nZvUMMkJMQOdiCASms29b7gwNzanNk/b5JBGkzuQZJ4DQaFbZWJUO95wI8w7x6zF+S3ZFh2qD12v92tqVbjyrIrVmrUorNEs2aNe+YJY2q6xBbo3hb+Rjy6yUKKu/QcrKQMo8N34/9v/A1BLAwQUAAIACADoUGhJM91K5mcaAADkRQAAFwAAAHVuaXZlcnNhbC91bml2ZXJzYWwucG5n7XwLVBPXvjc9nlbbqrTH26Ko5LT09OGDV0VUSFLrA6tVqqjIKxERUo0QlZd523KvtlVMrUqwlqS+eIdRkAQSkmhRUIPEB0kIIYkejJEMSYQwiZmQyU2gx6Keb63vrnXv/e5dH6ywZs1k//b+/V97//+Z2fP9V+tip7wR+Iafn9+UL1Yt3+Dn92qmn9+E3Emvea9EMQbmew+v5GyI/dyvtmNWn/fkz4Sla5f6+V1kvTmc9qr3/PXdqxJz/Pymtvj+X2kjVWz381tB/mL50o37cGZt6qHag4nIA9qH2P2ozx4f+fbdPbF1H/1FsODSD8D8HUu/n/95eFLge+fOFP88qXhr5LehlVsqDmz7fuGtlTPjibgLWdumzbV58Pfy2qILaps6ThKUlIgcbJv/VOXNZiCRWFvXgTnZU8A3FUXpFrlaoyR77A0A3dzDlg5n+Pn+pl7or2loUtqFFnOaXe9x6zUJPqn87sM7C1OXoDLxdEhhf/UV36VG6s5DaFSmnma7ZX91BNzo2nlMDEikSx1fjpxbJN3brVRLk7Gb8Cff+W6H4kMq3jF59MvZLfN8x8tHZ2SO9HekPezNkVbbDyT6jvuDP20fgc06mfau9/DXp6YEKcVuqgY4dIdIjz52Tvhq3jTTwtyo3ojJ9b6GhUwnm7mYarsVZW0P/2mIqciqmHlHe+TqSL9hTwEPDERPO/yBWCR8W2teNYqZ8MXqPEFw+MhIkz/4RPGs+Y/nNhZE/2WE4+XPftowDvgfBiisFOgoYH+DChdNhRQJcqQXi0zoOgl31wIDcBLXlB27rcTnltO/dBuZiFENAlKG/dEpko78wzn0JrwGisThwfgx3VGWl55zsyVKkebo9BGPfC3+QGLfgogRSrPUx9M2LykabRu7MKPkxLrgUU5H187IPH/v+gjZ3dtfhAiddCtVH021qwlypN/7yYpDQ53qHDm6wPi3vSOOvj/4VET76igRienSEFgY+LE6mBVzFz6GdR6LDl1MGBFiUd0nLTW5OdWxN5VPkib0B0ifXrMxcVVX+EGRyXIq3FdujYH+PoZcdnZk67oWkNJIH7gWYI1pkI+h98j+tJfFZc4shIIzBIq/Uk/G3gockffIrpthc7U9O3fzPLcTTBGhzw09Gos920Z64NM8XX3JM5qf/PamMdTmYHocBZy7zzUX3WQOgwY2XmLrxIzR0yltRLNSMGcLdi//QBfMKlTYVot7hq4n/aPJ7CXtylVDPTnyUk/za2dgo+FtqoZZnLsvko+BOuNJ/heO7fgl8nftdr7X0i+Qus22B9C1AHyMxxj4Nchl8z3z+mCF4yceUL2CTi2Ek6hDd2JDIzv+IaLpdmz7auEMRfA9Ve8udzP1knBkcrl/vWxy/V0zaQYhNDBj7v+NZf+jztBZDUgodhgE9M6PvqDWSFpBIr1KNPv7keG3hkHKZFIpHUzWL2EumH0h7gXv/J8esBtIzQOtajxiwHPciNWDqEnIIxLHfTfU/ZfdMoVqL32tSpVPLyoX/hFbodLhQXWhP2af/fIEf7/oTfheqAHzx7AllP6Lbd3vTexiPx/M5Evzfjnw/KW8CVMvxI2N5OzmV+w7xuhWURRliGUOxaqbLI5S+qmx0N61lQ8sJxJwaeUc2uAN+8tfh7dbTqXZF6z9Q9Yy4UDZ9EzHrTDqz2Vj5NHui59c78osQa99nsonB9T0T9s5ZZWW/A9G4/3Kxijdv7T0S2Zkxt37Q7dbq2aSfkjL10+uL3+B+7UwEemA+t6CMcoxtZ7aVqKNaunf8fM43XG6/wvpCsDJ9Sy0vavJQk725mUeOCQO6x7SyDUS2uAAi9lMh1eY6PShsyi0x7nCap0j5VzzThZP7ZpUKQIgJoCjwbjLSl6SV3O6pZ+AsZ20YaO8iz5Th2FWV4XnZc1YACypK66iwit2Hk7VyVdYAcZ8thuapwTqg9JVVuuPAirwsprMP6bZuR4nVy5BIIDr2ae+sgf+lB+0EDx6XuqgSgswO0NYK1MP3IKNlCbKySqqHoqAhik4camhT3M6l0wRyykw7J4nry5X2IpZGWT4DE6gswzyVTiG01AfSnvgXT3r6SKQnSwVp79sO413gRtcpTLfX1SpLNye2NpRxagpV/yauLO/Zr0NUuGxTBTEm2QyQpconk3iYZh+PHAZ+0pjay8kWLMFJ6lCge7QCTsri/Fx6PcbdXgxMsgvxjvO4JhkLeSXjAXYgGB9aH2MGFeO4VO4snsmo/bxP1XDEn16PnrRh4rBx3evReRuhtKnlCsiNiovJC57NLhQGF5Q3dppMIcEZ7ubZ2aC6XimVRW4hY2Pm1KmMZ4wcANA+RXYCDoEMWIMp4qRgmO6GEcyXnaTtlmZonK2gRy5XflrUwydvHxnEQ8agvY3NXdspru+pVwyDa7qyviz+YAauncTVt1rQLqEqkQPzc1nl6uwBfOBnC9f9l7RjZb+JDTwmirjl1Sc8f3I68rgbOKvPKblgDowW6U/mO8GE3EfJko7YGPAlPoAN3wk62VmBTklvPBct5x4j3vRQNY8qDtwLzCdzawlEb9KJ7qbkw7Irw3y/lR8sUFStBTdzWfoptTLBKu3BG1KDrYMDoTqy/OdytehPfP0QD4Pl0nenu2mkd0UptZRwmMRnE9NZAVlFqb45SBLJZTwYoFaqfizKacD0O/nUs49HmymuKGniS0ZU86sgfbKvkpq6YO5AdDAPMUkIY0G5av0pHyykwIP1kVeCAnFkwS6tg1RN4sDN4FmxSQRQut8KzkOMAJcHKplkJjEpLUt/KeR2YMbn7fG6Y7T/X9BN7K9Do8dmIa9g0jqSWO/m4iiXZi9ez+9EoDGyNKZzkIrjyy6LOlUwWOEMXmLL3tFYlcTHAiMbb/UBOI9sLoNiwzk334lWzBSL/9XlART+3y/t6gX70h91vb+jzsbqYYTCV2VH3Fpgx3WS0OFfyjk4HafPmv4Y3q44dN7Yhb4TMGzfhqxT7fyGZVFH4zYsYH3zGC7V43Ye2fymGFHFK3g/6G092b4DFKd9Yd2l0X4DLdZM07ofxUhX44UJXXeqpczERuBhUWeNhm5TKQjJ8RyksBZ7Lp9EJNr/8afdr8nmBWz17jYmgrtwRt6t0hp7n13ABGDLmh6fghfzoe4rFhUJpduV9vS7BHLHk7wj9mNyVSCx2HylAZrBrQnJWN5qpRWVKd3dhR0MCVm3288pVxtx/OqEVRPrY9chxl+0lKA9E08/15dUFpyaDy2Npl1JnJvyFmz/WgFRAlAk8gwnKXa0tzcMWg7D7k+8eYhEKM49s+hE/phA7EEJ9UazApZLRYFsujuwagX+Qr16fzXbspiTJeCwpNDE/R3tyYXnYQ+7qEwppwGY++FyKvDGzkOxCH1mPc0MCTedO/R9x9xFjFLA1eCbsU90NxpKzbRO8FOV4XKirEHfgWSZW0bsPjXlAYD2AYbq3DZZCYkKU7jt2ph52C4EpyH6l1b+7zxRB1hyS3pU45qYi/mK0qEk0siNyvB+S2ZRSJw4NLK25ST8EVcOUe6sSVbLA2MVsXhD3RXeXNh/d2I40pZJzg/dcEc1T4hsvBNiCKb3jOlXtuGU7i6JVJIput8QanLDqoztje3f6zZxFrOe6W+9VYgHjQmy94STv4VFJarwBpmShLSpItLTNIh/MA04lepQetFky+DbLyO6VhY7EiIA7gk7dCLvXrzwTlsptgToZAVeE4DBrxHP7UMLH4lt5KBIwEcCcKfFFlWiwoXZTuNlA92TfltjbZCyMOVYTooXG/fmFp4VqdNNd9Kcl3UF7/sBzJpFT6YUHTkkIGsvSw8XCYLjqsO3MTeU+Ca/7ZSnizhfeZurrpYr2uz90GTVBm54q9LvHXK4BII1oYlk4hovlI2X6ozhyUr2oSHr0LEFP8rIOsiRmL+jjrthWCrXdKu7Npy9uHmTS3GQVtW5Drlx4lnMyqv7HVnvVUczucI3O++Hnk8BBAwroJwH2Qvts4VuacrPSktO8RuQxZPr9sgLoXakgB8XDVrB9kJ73FOB9sMWdltusCjApKxTPV8KKcasch5+n9KfJuFLf31cgzVSLD2nykHH70w0uyIdsb9CahGW/0hJiJxiK0d8lyN6Xnpp87IDA1MVcVFtet0L5uBFTN43flYGLMkf8bWUAoFujot7hesmPZ4GWowa2r2vhfmljxU+CkGMmyTcz20GekgV+9BHFxPSlT9C6xx/vW+mUftduiZSO82dKfpkeIF5uklPFLahaBMmW+yshnBFxtowTS7jesZVrf4Y2mIzRStdx5Jsx94UQFL2vM9RwFLX+RVzJPLE4yeO0DgdtAJnt4cBbw0jfGRCTgIvY2Ym8oEug5xcOiBq9OMLbvQ326OEr3UeLOrdnzBGif030xIESZjuHuxSG+pfkffxPGbXuOAccA4YBwwDhgHjAPGAeOAccA4YBwwDhgHjAPGAeOAccA4YBwwDhgHjAP+vwU8tRRIqQTK0XMFCVFnnt1yeaIAGFC/S+9BSl9f+RMCCKfkBT+7sfOtkUO19BdF6Ro/vbbqrtq5tkJzW3tYFvbcDiu/+9dHR/aLzRy51eO3KOI/uEnrn3RR50JcUo9rZNfX/t7w/7wR1Utb+omAON/eJKdb+qdxn15VL/NH59rvF/rrFkF7FG0JKAK9WQtMGNnYdlHXJswyLazCr3H2E7DU82gejo8jkN2WLP1KiNjE1vz9xEE1G0fp609gGBK6/e1lVSwBxmJRjcATBn57M7Sna+Jc3fyGcgVQ74IAhayHz3tSZXLAEdxD1cLBMFdfHFPo9iMJ4UYRXp5Hf/Qpd7EKTQIDmAMBcom9ARCDfUxHAbPAHi21RRuD6EN3CtBcqlFN4NJdOZ7O+DhxLxnUsylNkE1pcuwiN5HoYLJ1n25wSIZIcEOEh9nNrKG9KOf12Fa8MY/n4V4VDWBxBzFzkDLaLN/unHXQfalowHFDcz+eC290Ld5Sze7DFZBMjuFs7BPbzZb+rNTLYK+FgVatn6Dyd9/2L2Wlam0Ci9SDFKB5K7UUStF+QyzjYWwHs0cyy7GSbiH+yJM75e4euRjdoXzaNIw7jvIMoKS7NwKqahSYBxqKjQruocBokCyTqwBNH3K4p8gRLk5xJ4FmFddAQWDIUkx1r3JRNOzFR6IMvT6b51dNfBgz/KTFrH/dUeWKqckD6hMgKjMKdTzPkMZ3/Zp9yKLKqQis2/nXahTxsQmXyVspzl5QHbuqtu0CJZlNpqbg6TpVMAGddKm1C3bmN9e8LWEAJmNkWaiUILsgak5xk7cELU1dZoTv8LDDLdieI6JDh5DDs2CMSXVhmEZpgiNDmRyrIox6OLYb/2j9wDNizOQ6l+g+J497sMGSZ69BJudyDy6bnul/aXiunj17A7ErmUUMGPhO3VupP2a2pk4pgXrzwwBuKCuTN5A7YyXxfgqubB4zaOdQDwZuQMiwWPxYfv209SwDx1x3TzZ/ghneUaAR046bzuhiHRJV9s02r5NfNsfr0y+5qPd1edxDo+PqmAKJvibN/nPx0RqqLgn9/h73d9fWFX0jOxvR5BDqRRkl2iPHIZu5MbGYjZ9Hqqc6F9B8HiK09taFsjES8LEkyPpvFjqQB+SE5lpneuNGU41AULxTUpesNabzqKXiatKO2/SQ2pth1LWyVUo0KSv6ME8xPUEedTMowUF14KbWazWhB9QyUOdIciwJgHxbaMwy/EqHxMu5UbzOgN2t6MOgiFrwl2/lDHu92dg7Z3K96tLh7VrbuxBQjh+KiLypdNj7JYKPHZvp0d9C0yVIUD00ZNC8cxxylKRWs/GSdz5LlHiI6Cxy8qE+avs65spaFybEtdcKhbkmMp9MJOCRQbacw0SchbF3RsS5l1e6nv+7RH0nCZwdHkvBHKH8hpdi+d/X4OENrsVNNY5dJdp8tTE11gE21com10cKQ/TH8qtbJQas8FLX1MyemRC59pu9TnGl/lAGjfegnoHfuQjfasuo4KHYr+S4l0D5ykJC0WlQpT5yltgnv/6e9SySgjOkk4EDaj1i1mOovo11tAbPr9Knh6Rf4xf2jShJM5WuJ2pdr3l9yU7uO88+Mqif23RDKJf52J1BdnVyj1pse2ccUBOrjhJnNIfUuVXXA2SCsK7VJJaoHKOCeH+6GXHV98xWLhmHXp1HhmEs0nCYL5PxmNbitxs4OOy6swS3pCAu9KCERTkl66KeZGUEHgSqXZR5eZdxdEgRje8jGLHWoHDXw2NxHCzAwbj9t3ldTahS21tnkn5hXdPKcJtHbUg3Ub/PZ1qj/6Y1Zng9In5vqTWKWPKqpckCXuycJFqA3tAguXZFGMoYOGTe1y22Nphl7POUU2siO3BGz9tmXZQ3aARr6P53LFaaar3/DyaOpITDLFXxpL1BsKPHklOvFHdULh5y3QrM/IZa66LUxEpDFB93i9v/foafnu1lpQwVVRTHPq7FlsH2Nxwm5iXfNmK1ZPAEcImpj+60IharxL3/V7PNZOXIpJ90o7/eQdFuYLJ50hZlIZcvr77IxwmC9m8kEVzDsscYrNcZvzSptvhfFj7uTcT4a/U37oFKm0mlKeqElkDkpIX7RTykPZfL9S6ajUYh0GZYfyFvd/krl5CzW0ET80vTWwWxfKqeqGGHagpTWFd5jj2l3jARk7y8sllxdFO8We+orULWiRDBCuL0FE4CE+BJ9Uo9thre4y7o7MtbI97lLqX0+TbA6Ri6iOshCpm2WtqbD3xayaI6I1Vtm84OUQIq8MYN7kBl8C6KFp41L0u6aZsbZssTxEUUdXbyoo3uk30Y7LSWebvleXjWGtDz4HGN5+C5bsT/TtKIKfs6L2KGmBdWj5oRLZSCqSuKvgffvoBkixDqI9gqlJ1dxP4mXJxddBTcs9d9/zy8B/1IWXhm5/1UnOMtrZHgNfc5Bg8i4lZ2GVRNMVKGGJLLgHpc9oyv74EhhY7BxTUoMIcfI8WgZIXXqmCnNvBrkVx+NSz6qYDpEtTHBpEfDkcReJzNchA3cZ/AAu6pPJLhGF6Blh7JdDd2ilNGI4KddyJY+7v6LFZKwsXh2fyVV7Knp1Yt9U5p8p9wBTNwxJIeJLWhVVbVenPIYZaZRsyYstndDeZcuERneDXzTZ4L/AJI5p7KaObJ1XYnZC9+UOCu6AEf+9S06+xKFXyLev+biR0Y+A6LQ+9PR1EP+jOfthCwtk+xOUjEa0nXvbY+P/Sd+hqMj33MwQsdYq9rZszzhGrt6y8FoKu8RvetoEH+6KGvXA6xrOpWBRIkmsyUnV3IfpsfNNDE2E50i3NmTPT6k4w38QYkrcOHxoeKDp+EFpqyFJoaI+qMa9i7lB1LMarCxNlNHUb7EpP8S4fz5PTMKBzZcKLet5UIi8ITT0ivf4R13rCxK9k8VZ/u3ScTtKrevR+Ak/Ll+iQEXwtfpDJGlffFbOv5JT2y6clYJZaEl/w+6/X2lXOzPZKCTZFPFV81Dpfyk7BMF9APoN75GSdY2UpxZlyukRIALt6lgPFqfOuNatPvgZFea1KlSO3mQk6xSZUqRaCvf8YViCM7ZbUT+yC91doq2NdVhf3U6x7bSrQVsVcZTwpRtLZJ0WOIps9WnYc8T3JNxKxKhFtjyVg94pBNh6G2pDYpQnaiblkMIscU36o2+H0c7Yw7Wn+6OJaSL08O+lsSU9/PwYqzK1Wix1al7OxyQfCjjDzuKe+a9yF0cR1rAw9vXBG81xcTKUOLa/CePBSadhSuv0vP/ktL/03fo4HI/Df4vcTBeCwUT2DC5UyKPc4zFNcTwRxuY9KQ+XMbt8yutYCGOV5z1w1LKYoVngkb8OmySUlYXC5tzSjXmiX9qVpZ/qg2DQ0q3EzPVIp3Dbnlm6XPIYc7uScsOcemZyaYsKZN+vj86Gbl1iGf1xtNRo3R00oablUD7m6goQUVhY9aObhOq5JtysWzzq/UZ+TyTPj4CuCi18+aKkwgjxp9aHQVfgcKzwJxtaNuhsE7byZ0Sx2lP1lsdV5H/MR5ly3pZOBCetEzM/VvagGCmcC0E+SoOeKgVPDBHc17AIfPOElpHIxDHsZJQEPjbOF7PxWYJLjaMy5KSqf08wsIY3FqpA43BITX5Fmp3vCWdR+5vuaZmH05XFeKq0Aaf4e+TilULX6HiwyVa+Q3MmZkJozkf5Nrz88cvGk3MPrbGDX0xdmS7O8elgoBdrU3k1CZ0jwQc1+NtGHpJg/thNVz17sWWPJCes+s55twklGZcP7Y4d0uhzT+Nh3jG+FVbyjdvqL/bWtaSWp4O6dsTH8vZibgeTZuidoapfkdGdr85HOXs/GNlv7VDt5kE3V19sFmSjecQZtbqOHNfJ9c7rPwEW/uC2G8gZwfj5nqm1+4MO6MVj/BUetK8aWUBfIY25eupsY5Xs9pw9gv2rEIlMCEEkisfd7EyQZ6T6/4M57MTkcJYqOWjxqx05HSJ/nQWiaj4dmnBvf4yo7o2b3WE1FrHeQtII4gtzzSu4CYdp3yYJY3b9yFf/pbQEdshfnJz8NDXj9Uo5AHKP5ZVJTGl3U2E//1YSnjQQDjtJvS9APVDdA6NbWOO17V/d41VSFdrHWX7maZXBX53MIGyklLnqOCYRXJr5yu9Q3iIdyvI9pDPYOhXPrTFlT2xK514l3idQ7+fk+8nmrADbMSxLeqx3Atves4JW7n5M9hvS8J8G/1FiXUmZ4nqYZpjiISrXeYeguBAQ8l+moIxnkjjiP9crQ3X4HTxaVs7dC1qWWWHeVhG1WAFRczHbzZsqspgbVIFDCV/C/JU3iQOxPEP6hFCc72k9xKUqlnrg6KOTtSt/Y1rXV1bUrNi7M1LWr31mWV++C+cjlm8CjrFy3T47Z+FVdtzButxH6c/n8q7ERWqt6Fc00e8/IQkCcY+/IQb3Fr9fDlfx4pHS3Va+2Seg839tZIgx5qw7XNxpZdENZjw5rfHAXRG66EiNHtm32P7sp1vleVnBh9VYmwO4VIdUs7OhDUciYh7YK7DPFd/2LFuuW1n2/99t8BUEsDBBQAAgAIAOhQaEmJd2BCSgAAAGsAAAAbAAAAdW5pdmVyc2FsL3VuaXZlcnNhbC5wbmcueG1ss7GvyM1RKEstKs7Mz7NVMtQzULK34+WyKShKLctMLVeoAIoBBSFASaESyDVCcMszU0oygEIGFgYIwYzUzPSMElslC0OEoD7QTABQSwECAAAUAAIACADnUGhJGCZD8i4EAAB/DgAAHQAAAAAAAAABAAAAAAAAAAAAdW5pdmVyc2FsL2NvbW1vbl9tZXNzYWdlcy5sbmdQSwECAAAUAAIACADnUGhJCswVnxYEAAALEAAAJwAAAAAAAAABAAAAAABpBAAAdW5pdmVyc2FsL2ZsYXNoX3B1Ymxpc2hpbmdfc2V0dGluZ3MueG1sUEsBAgAAFAACAAgA51BoSQTnA9G2AgAAUwoAACEAAAAAAAAAAQAAAAAAxAgAAHVuaXZlcnNhbC9mbGFzaF9za2luX3NldHRpbmdzLnhtbFBLAQIAABQAAgAIAOdQaElqAMUe6gMAABwPAAAmAAAAAAAAAAEAAAAAALkLAAB1bml2ZXJzYWwvaHRtbF9wdWJsaXNoaW5nX3NldHRpbmdzLnhtbFBLAQIAABQAAgAIAOdQaEkP5FkgmQEAAB0GAAAfAAAAAAAAAAEAAAAAAOcPAAB1bml2ZXJzYWwvaHRtbF9za2luX3NldHRpbmdzLmpzUEsBAgAAFAACAAgA51BoSRra6juqAAAAHwEAABoAAAAAAAAAAQAAAAAAvREAAHVuaXZlcnNhbC9pMThuX3ByZXNldHMueG1sUEsBAgAAFAACAAgA51BoSXQ+R7hdAAAAYgAAABwAAAAAAAAAAQAAAAAAnxIAAHVuaXZlcnNhbC9sb2NhbF9zZXR0aW5ncy54bWxQSwECAAAUAAIACAB2uMNEzoIJN+wCAACICAAAFAAAAAAAAAABAAAAAAA2EwAAdW5pdmVyc2FsL3BsYXllci54bWxQSwECAAAUAAIACADnUGhJcYP8DhoIAADbHQAAKQAAAAAAAAABAAAAAABUFgAAdW5pdmVyc2FsL3NraW5fY3VzdG9taXphdGlvbl9zZXR0aW5ncy54bWxQSwECAAAUAAIACADoUGhJM91K5mcaAADkRQAAFwAAAAAAAAAAAAAAAAC1HgAAdW5pdmVyc2FsL3VuaXZlcnNhbC5wbmdQSwECAAAUAAIACADoUGhJiXdgQkoAAABrAAAAGwAAAAAAAAABAAAAAABROQAAdW5pdmVyc2FsL3VuaXZlcnNhbC5wbmcueG1sUEsFBgAAAAALAAsASQMAANQ5AAAAAA=="/>
  <p:tag name="ISPRING_PRESENTATION_TITLE" val="chapter1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RESOURCE_PATHS_HASH_PRESENTER" val="2f8bc4d66ecef654c4967956f8cf39773632f94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【案例1】-必备知识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【案例1】-必备知识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【案例1】-必备知识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【案例1】-必备知识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【案例1】-必备知识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【案例1】-必备知识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【案例1】-必备知识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【案例1】-必备知识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【案例1】-必备知识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【案例1】-必备知识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0"/>
  <p:tag name="GENSWF_SLIDE_TITLE" val="第10章 文件"/>
  <p:tag name="GENSWF_ADVANCE_TIME" val="2.3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【案例1】-必备知识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【案例1】-必备知识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【案例1】-必备知识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【案例1】-案例实现"/>
  <p:tag name="GENSWF_ADVANCE_TIME" val="0.00"/>
  <p:tag name="ISPRING_SLIDE_INDENT_LEVEL" val="0"/>
  <p:tag name="ISPRING_CUSTOM_TIMING_USED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【案例2】-案例描述"/>
  <p:tag name="GENSWF_ADVANCE_TIME" val="0.00"/>
  <p:tag name="ISPRING_SLIDE_INDENT_LEVEL" val="0"/>
  <p:tag name="ISPRING_CUSTOM_TIMING_USED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【案例2】-案例分析"/>
  <p:tag name="GENSWF_ADVANCE_TIME" val="0.00"/>
  <p:tag name="ISPRING_SLIDE_INDENT_LEVEL" val="0"/>
  <p:tag name="ISPRING_CUSTOM_TIMING_USED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0"/>
  <p:tag name="GENSWF_SLIDE_TITLE" val="【案例2】-必备知识"/>
  <p:tag name="GENSWF_ADVANCE_TIME" val="4.4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【案例2】-必备知识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【案例2】-必备知识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【案例2】-必备知识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作业点评"/>
  <p:tag name="GENSWF_ADVANCE_TIME" val="0.00"/>
  <p:tag name="ISPRING_SLIDE_INDENT_LEVEL" val="0"/>
  <p:tag name="ISPRING_CUSTOM_TIMING_USED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【案例2】-必备知识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【案例2】-必备知识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【案例2】-必备知识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【案例2】-必备知识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【案例2】-案例实现"/>
  <p:tag name="GENSWF_ADVANCE_TIME" val="0.00"/>
  <p:tag name="ISPRING_SLIDE_INDENT_LEVEL" val="0"/>
  <p:tag name="ISPRING_CUSTOM_TIMING_USED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【案例3】-案例描述"/>
  <p:tag name="GENSWF_ADVANCE_TIME" val="0.00"/>
  <p:tag name="ISPRING_SLIDE_INDENT_LEVEL" val="0"/>
  <p:tag name="ISPRING_CUSTOM_TIMING_USED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【案例3】-案例分析"/>
  <p:tag name="GENSWF_ADVANCE_TIME" val="0.00"/>
  <p:tag name="ISPRING_SLIDE_INDENT_LEVEL" val="0"/>
  <p:tag name="ISPRING_CUSTOM_TIMING_USED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【案例3】-案例实现"/>
  <p:tag name="GENSWF_ADVANCE_TIME" val="0.00"/>
  <p:tag name="ISPRING_SLIDE_INDENT_LEVEL" val="0"/>
  <p:tag name="ISPRING_CUSTOM_TIMING_USED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【案例3】-案例实现"/>
  <p:tag name="GENSWF_ADVANCE_TIME" val="0.00"/>
  <p:tag name="ISPRING_SLIDE_INDENT_LEVEL" val="0"/>
  <p:tag name="ISPRING_CUSTOM_TIMING_USED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【案例4】-案例描述"/>
  <p:tag name="GENSWF_ADVANCE_TIME" val="0.00"/>
  <p:tag name="ISPRING_SLIDE_INDENT_LEVEL" val="0"/>
  <p:tag name="ISPRING_CUSTOM_TIMING_USED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预习检查"/>
  <p:tag name="GENSWF_ADVANCE_TIME" val="0.00"/>
  <p:tag name="ISPRING_SLIDE_INDENT_LEVEL" val="0"/>
  <p:tag name="ISPRING_CUSTOM_TIMING_USED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【案例4】-案例分析"/>
  <p:tag name="GENSWF_ADVANCE_TIME" val="0.00"/>
  <p:tag name="ISPRING_SLIDE_INDENT_LEVEL" val="0"/>
  <p:tag name="ISPRING_CUSTOM_TIMING_USED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【案例4】-案例实现"/>
  <p:tag name="GENSWF_ADVANCE_TIME" val="0.00"/>
  <p:tag name="ISPRING_SLIDE_INDENT_LEVEL" val="0"/>
  <p:tag name="ISPRING_CUSTOM_TIMING_USED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【案例5】-案例描述"/>
  <p:tag name="GENSWF_ADVANCE_TIME" val="0.00"/>
  <p:tag name="ISPRING_SLIDE_INDENT_LEVEL" val="0"/>
  <p:tag name="ISPRING_CUSTOM_TIMING_USED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【案例5】-案例分析"/>
  <p:tag name="GENSWF_ADVANCE_TIME" val="0.00"/>
  <p:tag name="ISPRING_SLIDE_INDENT_LEVEL" val="0"/>
  <p:tag name="ISPRING_CUSTOM_TIMING_USED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【案例5】-案例实现"/>
  <p:tag name="GENSWF_ADVANCE_TIME" val="0.00"/>
  <p:tag name="ISPRING_SLIDE_INDENT_LEVEL" val="0"/>
  <p:tag name="ISPRING_CUSTOM_TIMING_USED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【案例5】-案例实现"/>
  <p:tag name="GENSWF_ADVANCE_TIME" val="0.00"/>
  <p:tag name="ISPRING_SLIDE_INDENT_LEVEL" val="0"/>
  <p:tag name="ISPRING_CUSTOM_TIMING_USED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小结"/>
  <p:tag name="GENSWF_ADVANCE_TIME" val="0.00"/>
  <p:tag name="ISPRING_SLIDE_INDENT_LEVEL" val="0"/>
  <p:tag name="ISPRING_CUSTOM_TIMING_USED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学习目标"/>
  <p:tag name="GENSWF_ADVANCE_TIME" val="0.00"/>
  <p:tag name="ISPRING_SLIDE_INDENT_LEVEL" val="0"/>
  <p:tag name="ISPRING_CUSTOM_TIMING_USED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【案例1】-案例描述"/>
  <p:tag name="GENSWF_ADVANCE_TIME" val="0.00"/>
  <p:tag name="ISPRING_SLIDE_INDENT_LEVEL" val="0"/>
  <p:tag name="ISPRING_CUSTOM_TIMING_USED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【案例1】-案例分析"/>
  <p:tag name="GENSWF_ADVANCE_TIME" val="0.00"/>
  <p:tag name="ISPRING_SLIDE_INDENT_LEVEL" val="0"/>
  <p:tag name="ISPRING_CUSTOM_TIMING_USED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0"/>
  <p:tag name="GENSWF_SLIDE_TITLE" val="【案例1】-必备知识"/>
  <p:tag name="GENSWF_ADVANCE_TIME" val="4.4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【案例1】-必备知识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234</TotalTime>
  <Words>3375</Words>
  <Application>Microsoft Office PowerPoint</Application>
  <PresentationFormat>全屏显示(4:3)</PresentationFormat>
  <Paragraphs>325</Paragraphs>
  <Slides>46</Slides>
  <Notes>46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46</vt:i4>
      </vt:variant>
    </vt:vector>
  </HeadingPairs>
  <TitlesOfParts>
    <vt:vector size="49" baseType="lpstr">
      <vt:lpstr>Office 主题​​</vt:lpstr>
      <vt:lpstr>Microsoft Excel 图表</vt:lpstr>
      <vt:lpstr>Microsoft Visio 2003-2010 绘图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chapter10</dc:title>
  <dc:creator>lucius</dc:creator>
  <cp:lastModifiedBy>郑瑶瑶</cp:lastModifiedBy>
  <cp:revision>48</cp:revision>
  <dcterms:created xsi:type="dcterms:W3CDTF">2016-08-25T05:15:17Z</dcterms:created>
  <dcterms:modified xsi:type="dcterms:W3CDTF">2018-01-09T08:57:59Z</dcterms:modified>
</cp:coreProperties>
</file>