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" ContentType="application/vnd.ms-exce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tags/tag14.xml" ContentType="application/vnd.openxmlformats-officedocument.presentationml.tags+xml"/>
  <Override PartName="/ppt/notesSlides/notesSlide13.xml" ContentType="application/vnd.openxmlformats-officedocument.presentationml.notesSlide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ppt/tags/tag16.xml" ContentType="application/vnd.openxmlformats-officedocument.presentationml.tags+xml"/>
  <Override PartName="/ppt/notesSlides/notesSlide15.xml" ContentType="application/vnd.openxmlformats-officedocument.presentationml.notesSlide+xml"/>
  <Override PartName="/ppt/tags/tag17.xml" ContentType="application/vnd.openxmlformats-officedocument.presentationml.tags+xml"/>
  <Override PartName="/ppt/notesSlides/notesSlide16.xml" ContentType="application/vnd.openxmlformats-officedocument.presentationml.notesSlide+xml"/>
  <Override PartName="/ppt/tags/tag18.xml" ContentType="application/vnd.openxmlformats-officedocument.presentationml.tags+xml"/>
  <Override PartName="/ppt/notesSlides/notesSlide17.xml" ContentType="application/vnd.openxmlformats-officedocument.presentationml.notesSlide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notesSlides/notesSlide19.xml" ContentType="application/vnd.openxmlformats-officedocument.presentationml.notesSlide+xml"/>
  <Override PartName="/ppt/tags/tag21.xml" ContentType="application/vnd.openxmlformats-officedocument.presentationml.tags+xml"/>
  <Override PartName="/ppt/notesSlides/notesSlide20.xml" ContentType="application/vnd.openxmlformats-officedocument.presentationml.notesSlide+xml"/>
  <Override PartName="/ppt/tags/tag22.xml" ContentType="application/vnd.openxmlformats-officedocument.presentationml.tags+xml"/>
  <Override PartName="/ppt/notesSlides/notesSlide21.xml" ContentType="application/vnd.openxmlformats-officedocument.presentationml.notesSlide+xml"/>
  <Override PartName="/ppt/tags/tag23.xml" ContentType="application/vnd.openxmlformats-officedocument.presentationml.tags+xml"/>
  <Override PartName="/ppt/notesSlides/notesSlide22.xml" ContentType="application/vnd.openxmlformats-officedocument.presentationml.notesSlide+xml"/>
  <Override PartName="/ppt/tags/tag24.xml" ContentType="application/vnd.openxmlformats-officedocument.presentationml.tags+xml"/>
  <Override PartName="/ppt/notesSlides/notesSlide23.xml" ContentType="application/vnd.openxmlformats-officedocument.presentationml.notesSlide+xml"/>
  <Override PartName="/ppt/tags/tag25.xml" ContentType="application/vnd.openxmlformats-officedocument.presentationml.tags+xml"/>
  <Override PartName="/ppt/notesSlides/notesSlide24.xml" ContentType="application/vnd.openxmlformats-officedocument.presentationml.notesSlide+xml"/>
  <Override PartName="/ppt/tags/tag26.xml" ContentType="application/vnd.openxmlformats-officedocument.presentationml.tags+xml"/>
  <Override PartName="/ppt/notesSlides/notesSlide2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7.xml" ContentType="application/vnd.openxmlformats-officedocument.presentationml.tags+xml"/>
  <Override PartName="/ppt/notesSlides/notesSlide26.xml" ContentType="application/vnd.openxmlformats-officedocument.presentationml.notesSlide+xml"/>
  <Override PartName="/ppt/tags/tag28.xml" ContentType="application/vnd.openxmlformats-officedocument.presentationml.tags+xml"/>
  <Override PartName="/ppt/notesSlides/notesSlide27.xml" ContentType="application/vnd.openxmlformats-officedocument.presentationml.notesSlide+xml"/>
  <Override PartName="/ppt/tags/tag29.xml" ContentType="application/vnd.openxmlformats-officedocument.presentationml.tags+xml"/>
  <Override PartName="/ppt/notesSlides/notesSlide28.xml" ContentType="application/vnd.openxmlformats-officedocument.presentationml.notesSlide+xml"/>
  <Override PartName="/ppt/tags/tag30.xml" ContentType="application/vnd.openxmlformats-officedocument.presentationml.tags+xml"/>
  <Override PartName="/ppt/notesSlides/notesSlide29.xml" ContentType="application/vnd.openxmlformats-officedocument.presentationml.notesSlide+xml"/>
  <Override PartName="/ppt/tags/tag31.xml" ContentType="application/vnd.openxmlformats-officedocument.presentationml.tags+xml"/>
  <Override PartName="/ppt/notesSlides/notesSlide30.xml" ContentType="application/vnd.openxmlformats-officedocument.presentationml.notesSlide+xml"/>
  <Override PartName="/ppt/tags/tag32.xml" ContentType="application/vnd.openxmlformats-officedocument.presentationml.tags+xml"/>
  <Override PartName="/ppt/notesSlides/notesSlide31.xml" ContentType="application/vnd.openxmlformats-officedocument.presentationml.notesSlide+xml"/>
  <Override PartName="/ppt/tags/tag33.xml" ContentType="application/vnd.openxmlformats-officedocument.presentationml.tags+xml"/>
  <Override PartName="/ppt/notesSlides/notesSlide32.xml" ContentType="application/vnd.openxmlformats-officedocument.presentationml.notesSlide+xml"/>
  <Override PartName="/ppt/tags/tag34.xml" ContentType="application/vnd.openxmlformats-officedocument.presentationml.tags+xml"/>
  <Override PartName="/ppt/notesSlides/notesSlide33.xml" ContentType="application/vnd.openxmlformats-officedocument.presentationml.notesSlide+xml"/>
  <Override PartName="/ppt/tags/tag35.xml" ContentType="application/vnd.openxmlformats-officedocument.presentationml.tags+xml"/>
  <Override PartName="/ppt/notesSlides/notesSlide34.xml" ContentType="application/vnd.openxmlformats-officedocument.presentationml.notesSlide+xml"/>
  <Override PartName="/ppt/tags/tag36.xml" ContentType="application/vnd.openxmlformats-officedocument.presentationml.tags+xml"/>
  <Override PartName="/ppt/notesSlides/notesSlide35.xml" ContentType="application/vnd.openxmlformats-officedocument.presentationml.notesSlide+xml"/>
  <Override PartName="/ppt/tags/tag37.xml" ContentType="application/vnd.openxmlformats-officedocument.presentationml.tags+xml"/>
  <Override PartName="/ppt/notesSlides/notesSlide36.xml" ContentType="application/vnd.openxmlformats-officedocument.presentationml.notesSlide+xml"/>
  <Override PartName="/ppt/tags/tag38.xml" ContentType="application/vnd.openxmlformats-officedocument.presentationml.tags+xml"/>
  <Override PartName="/ppt/notesSlides/notesSlide37.xml" ContentType="application/vnd.openxmlformats-officedocument.presentationml.notesSlide+xml"/>
  <Override PartName="/ppt/tags/tag39.xml" ContentType="application/vnd.openxmlformats-officedocument.presentationml.tags+xml"/>
  <Override PartName="/ppt/notesSlides/notesSlide38.xml" ContentType="application/vnd.openxmlformats-officedocument.presentationml.notesSlide+xml"/>
  <Override PartName="/ppt/tags/tag40.xml" ContentType="application/vnd.openxmlformats-officedocument.presentationml.tags+xml"/>
  <Override PartName="/ppt/notesSlides/notesSlide39.xml" ContentType="application/vnd.openxmlformats-officedocument.presentationml.notesSlide+xml"/>
  <Override PartName="/ppt/tags/tag41.xml" ContentType="application/vnd.openxmlformats-officedocument.presentationml.tags+xml"/>
  <Override PartName="/ppt/notesSlides/notesSlide40.xml" ContentType="application/vnd.openxmlformats-officedocument.presentationml.notesSlide+xml"/>
  <Override PartName="/ppt/tags/tag42.xml" ContentType="application/vnd.openxmlformats-officedocument.presentationml.tags+xml"/>
  <Override PartName="/ppt/notesSlides/notesSlide41.xml" ContentType="application/vnd.openxmlformats-officedocument.presentationml.notesSlide+xml"/>
  <Override PartName="/ppt/tags/tag43.xml" ContentType="application/vnd.openxmlformats-officedocument.presentationml.tags+xml"/>
  <Override PartName="/ppt/notesSlides/notesSlide42.xml" ContentType="application/vnd.openxmlformats-officedocument.presentationml.notesSlide+xml"/>
  <Override PartName="/ppt/tags/tag44.xml" ContentType="application/vnd.openxmlformats-officedocument.presentationml.tags+xml"/>
  <Override PartName="/ppt/notesSlides/notesSlide43.xml" ContentType="application/vnd.openxmlformats-officedocument.presentationml.notesSlide+xml"/>
  <Override PartName="/ppt/tags/tag45.xml" ContentType="application/vnd.openxmlformats-officedocument.presentationml.tags+xml"/>
  <Override PartName="/ppt/notesSlides/notesSlide44.xml" ContentType="application/vnd.openxmlformats-officedocument.presentationml.notesSlide+xml"/>
  <Override PartName="/ppt/tags/tag46.xml" ContentType="application/vnd.openxmlformats-officedocument.presentationml.tags+xml"/>
  <Override PartName="/ppt/notesSlides/notesSlide45.xml" ContentType="application/vnd.openxmlformats-officedocument.presentationml.notesSlide+xml"/>
  <Override PartName="/ppt/tags/tag47.xml" ContentType="application/vnd.openxmlformats-officedocument.presentationml.tags+xml"/>
  <Override PartName="/ppt/notesSlides/notesSlide46.xml" ContentType="application/vnd.openxmlformats-officedocument.presentationml.notesSlide+xml"/>
  <Override PartName="/ppt/tags/tag48.xml" ContentType="application/vnd.openxmlformats-officedocument.presentationml.tags+xml"/>
  <Override PartName="/ppt/notesSlides/notesSlide47.xml" ContentType="application/vnd.openxmlformats-officedocument.presentationml.notesSlide+xml"/>
  <Override PartName="/ppt/tags/tag49.xml" ContentType="application/vnd.openxmlformats-officedocument.presentationml.tags+xml"/>
  <Override PartName="/ppt/notesSlides/notesSlide48.xml" ContentType="application/vnd.openxmlformats-officedocument.presentationml.notesSlide+xml"/>
  <Override PartName="/ppt/tags/tag50.xml" ContentType="application/vnd.openxmlformats-officedocument.presentationml.tags+xml"/>
  <Override PartName="/ppt/notesSlides/notesSlide49.xml" ContentType="application/vnd.openxmlformats-officedocument.presentationml.notesSlide+xml"/>
  <Override PartName="/ppt/tags/tag51.xml" ContentType="application/vnd.openxmlformats-officedocument.presentationml.tags+xml"/>
  <Override PartName="/ppt/notesSlides/notesSlide50.xml" ContentType="application/vnd.openxmlformats-officedocument.presentationml.notesSlide+xml"/>
  <Override PartName="/ppt/tags/tag52.xml" ContentType="application/vnd.openxmlformats-officedocument.presentationml.tags+xml"/>
  <Override PartName="/ppt/notesSlides/notesSlide51.xml" ContentType="application/vnd.openxmlformats-officedocument.presentationml.notesSlide+xml"/>
  <Override PartName="/ppt/tags/tag53.xml" ContentType="application/vnd.openxmlformats-officedocument.presentationml.tags+xml"/>
  <Override PartName="/ppt/notesSlides/notesSlide52.xml" ContentType="application/vnd.openxmlformats-officedocument.presentationml.notesSlide+xml"/>
  <Override PartName="/ppt/tags/tag54.xml" ContentType="application/vnd.openxmlformats-officedocument.presentationml.tags+xml"/>
  <Override PartName="/ppt/notesSlides/notesSlide53.xml" ContentType="application/vnd.openxmlformats-officedocument.presentationml.notesSlide+xml"/>
  <Override PartName="/ppt/tags/tag55.xml" ContentType="application/vnd.openxmlformats-officedocument.presentationml.tags+xml"/>
  <Override PartName="/ppt/notesSlides/notesSlide54.xml" ContentType="application/vnd.openxmlformats-officedocument.presentationml.notesSlide+xml"/>
  <Override PartName="/ppt/tags/tag56.xml" ContentType="application/vnd.openxmlformats-officedocument.presentationml.tags+xml"/>
  <Override PartName="/ppt/notesSlides/notesSlide55.xml" ContentType="application/vnd.openxmlformats-officedocument.presentationml.notesSlide+xml"/>
  <Override PartName="/ppt/tags/tag57.xml" ContentType="application/vnd.openxmlformats-officedocument.presentationml.tags+xml"/>
  <Override PartName="/ppt/notesSlides/notesSlide56.xml" ContentType="application/vnd.openxmlformats-officedocument.presentationml.notesSlide+xml"/>
  <Override PartName="/ppt/tags/tag58.xml" ContentType="application/vnd.openxmlformats-officedocument.presentationml.tags+xml"/>
  <Override PartName="/ppt/notesSlides/notesSlide57.xml" ContentType="application/vnd.openxmlformats-officedocument.presentationml.notesSlide+xml"/>
  <Override PartName="/ppt/tags/tag59.xml" ContentType="application/vnd.openxmlformats-officedocument.presentationml.tags+xml"/>
  <Override PartName="/ppt/notesSlides/notesSlide58.xml" ContentType="application/vnd.openxmlformats-officedocument.presentationml.notesSlide+xml"/>
  <Override PartName="/ppt/tags/tag60.xml" ContentType="application/vnd.openxmlformats-officedocument.presentationml.tags+xml"/>
  <Override PartName="/ppt/notesSlides/notesSlide59.xml" ContentType="application/vnd.openxmlformats-officedocument.presentationml.notesSlide+xml"/>
  <Override PartName="/ppt/tags/tag61.xml" ContentType="application/vnd.openxmlformats-officedocument.presentationml.tags+xml"/>
  <Override PartName="/ppt/notesSlides/notesSlide60.xml" ContentType="application/vnd.openxmlformats-officedocument.presentationml.notesSlide+xml"/>
  <Override PartName="/ppt/tags/tag62.xml" ContentType="application/vnd.openxmlformats-officedocument.presentationml.tags+xml"/>
  <Override PartName="/ppt/notesSlides/notesSlide61.xml" ContentType="application/vnd.openxmlformats-officedocument.presentationml.notesSlide+xml"/>
  <Override PartName="/ppt/tags/tag63.xml" ContentType="application/vnd.openxmlformats-officedocument.presentationml.tags+xml"/>
  <Override PartName="/ppt/notesSlides/notesSlide62.xml" ContentType="application/vnd.openxmlformats-officedocument.presentationml.notesSlide+xml"/>
  <Override PartName="/ppt/tags/tag64.xml" ContentType="application/vnd.openxmlformats-officedocument.presentationml.tags+xml"/>
  <Override PartName="/ppt/notesSlides/notesSlide63.xml" ContentType="application/vnd.openxmlformats-officedocument.presentationml.notesSlide+xml"/>
  <Override PartName="/ppt/tags/tag65.xml" ContentType="application/vnd.openxmlformats-officedocument.presentationml.tags+xml"/>
  <Override PartName="/ppt/notesSlides/notesSlide64.xml" ContentType="application/vnd.openxmlformats-officedocument.presentationml.notesSlide+xml"/>
  <Override PartName="/ppt/tags/tag66.xml" ContentType="application/vnd.openxmlformats-officedocument.presentationml.tags+xml"/>
  <Override PartName="/ppt/notesSlides/notesSlide65.xml" ContentType="application/vnd.openxmlformats-officedocument.presentationml.notesSlide+xml"/>
  <Override PartName="/ppt/tags/tag67.xml" ContentType="application/vnd.openxmlformats-officedocument.presentationml.tags+xml"/>
  <Override PartName="/ppt/notesSlides/notesSlide66.xml" ContentType="application/vnd.openxmlformats-officedocument.presentationml.notesSlide+xml"/>
  <Override PartName="/ppt/tags/tag68.xml" ContentType="application/vnd.openxmlformats-officedocument.presentationml.tags+xml"/>
  <Override PartName="/ppt/notesSlides/notesSlide67.xml" ContentType="application/vnd.openxmlformats-officedocument.presentationml.notesSlide+xml"/>
  <Override PartName="/ppt/tags/tag69.xml" ContentType="application/vnd.openxmlformats-officedocument.presentationml.tags+xml"/>
  <Override PartName="/ppt/notesSlides/notesSlide68.xml" ContentType="application/vnd.openxmlformats-officedocument.presentationml.notesSlide+xml"/>
  <Override PartName="/ppt/tags/tag70.xml" ContentType="application/vnd.openxmlformats-officedocument.presentationml.tags+xml"/>
  <Override PartName="/ppt/notesSlides/notesSlide69.xml" ContentType="application/vnd.openxmlformats-officedocument.presentationml.notesSlide+xml"/>
  <Override PartName="/ppt/tags/tag71.xml" ContentType="application/vnd.openxmlformats-officedocument.presentationml.tags+xml"/>
  <Override PartName="/ppt/notesSlides/notesSlide70.xml" ContentType="application/vnd.openxmlformats-officedocument.presentationml.notesSlide+xml"/>
  <Override PartName="/ppt/tags/tag72.xml" ContentType="application/vnd.openxmlformats-officedocument.presentationml.tags+xml"/>
  <Override PartName="/ppt/notesSlides/notesSlide71.xml" ContentType="application/vnd.openxmlformats-officedocument.presentationml.notesSlide+xml"/>
  <Override PartName="/ppt/tags/tag73.xml" ContentType="application/vnd.openxmlformats-officedocument.presentationml.tags+xml"/>
  <Override PartName="/ppt/notesSlides/notesSlide72.xml" ContentType="application/vnd.openxmlformats-officedocument.presentationml.notesSlide+xml"/>
  <Override PartName="/ppt/tags/tag74.xml" ContentType="application/vnd.openxmlformats-officedocument.presentationml.tags+xml"/>
  <Override PartName="/ppt/notesSlides/notesSlide73.xml" ContentType="application/vnd.openxmlformats-officedocument.presentationml.notesSlide+xml"/>
  <Override PartName="/ppt/tags/tag75.xml" ContentType="application/vnd.openxmlformats-officedocument.presentationml.tags+xml"/>
  <Override PartName="/ppt/notesSlides/notesSlide74.xml" ContentType="application/vnd.openxmlformats-officedocument.presentationml.notesSlide+xml"/>
  <Override PartName="/ppt/tags/tag76.xml" ContentType="application/vnd.openxmlformats-officedocument.presentationml.tags+xml"/>
  <Override PartName="/ppt/notesSlides/notesSlide75.xml" ContentType="application/vnd.openxmlformats-officedocument.presentationml.notesSlide+xml"/>
  <Override PartName="/ppt/tags/tag77.xml" ContentType="application/vnd.openxmlformats-officedocument.presentationml.tags+xml"/>
  <Override PartName="/ppt/notesSlides/notesSlide76.xml" ContentType="application/vnd.openxmlformats-officedocument.presentationml.notesSlide+xml"/>
  <Override PartName="/ppt/tags/tag78.xml" ContentType="application/vnd.openxmlformats-officedocument.presentationml.tags+xml"/>
  <Override PartName="/ppt/notesSlides/notesSlide77.xml" ContentType="application/vnd.openxmlformats-officedocument.presentationml.notesSlide+xml"/>
  <Override PartName="/ppt/tags/tag79.xml" ContentType="application/vnd.openxmlformats-officedocument.presentationml.tags+xml"/>
  <Override PartName="/ppt/notesSlides/notesSlide78.xml" ContentType="application/vnd.openxmlformats-officedocument.presentationml.notesSlide+xml"/>
  <Override PartName="/ppt/tags/tag80.xml" ContentType="application/vnd.openxmlformats-officedocument.presentationml.tags+xml"/>
  <Override PartName="/ppt/notesSlides/notesSlide79.xml" ContentType="application/vnd.openxmlformats-officedocument.presentationml.notesSlide+xml"/>
  <Override PartName="/ppt/tags/tag81.xml" ContentType="application/vnd.openxmlformats-officedocument.presentationml.tags+xml"/>
  <Override PartName="/ppt/notesSlides/notesSlide80.xml" ContentType="application/vnd.openxmlformats-officedocument.presentationml.notesSlide+xml"/>
  <Override PartName="/ppt/tags/tag82.xml" ContentType="application/vnd.openxmlformats-officedocument.presentationml.tags+xml"/>
  <Override PartName="/ppt/notesSlides/notesSlide8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264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  <p:sldId id="314" r:id="rId50"/>
    <p:sldId id="315" r:id="rId51"/>
    <p:sldId id="316" r:id="rId52"/>
    <p:sldId id="317" r:id="rId53"/>
    <p:sldId id="318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2" r:id="rId68"/>
    <p:sldId id="333" r:id="rId69"/>
    <p:sldId id="334" r:id="rId70"/>
    <p:sldId id="335" r:id="rId71"/>
    <p:sldId id="336" r:id="rId72"/>
    <p:sldId id="337" r:id="rId73"/>
    <p:sldId id="338" r:id="rId74"/>
    <p:sldId id="339" r:id="rId75"/>
    <p:sldId id="340" r:id="rId76"/>
    <p:sldId id="341" r:id="rId77"/>
    <p:sldId id="342" r:id="rId78"/>
    <p:sldId id="343" r:id="rId79"/>
    <p:sldId id="344" r:id="rId80"/>
    <p:sldId id="345" r:id="rId81"/>
    <p:sldId id="260" r:id="rId82"/>
  </p:sldIdLst>
  <p:sldSz cx="9144000" cy="6858000" type="screen4x3"/>
  <p:notesSz cx="6858000" cy="9144000"/>
  <p:custDataLst>
    <p:tags r:id="rId8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85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35519C-C9BD-4BA6-8727-7A2523A10E6E}" type="doc">
      <dgm:prSet loTypeId="urn:microsoft.com/office/officeart/2005/8/layout/radial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E80D1C5-6B4E-427A-A69D-DE3794292BF2}">
      <dgm:prSet phldrT="[文本]" custT="1"/>
      <dgm:spPr/>
      <dgm:t>
        <a:bodyPr/>
        <a:lstStyle/>
        <a:p>
          <a:r>
            <a:rPr lang="zh-CN" altLang="en-US" sz="1800" b="1" dirty="0" smtClean="0">
              <a:latin typeface="宋体" pitchFamily="2" charset="-122"/>
              <a:ea typeface="宋体" pitchFamily="2" charset="-122"/>
            </a:rPr>
            <a:t>十进制</a:t>
          </a:r>
          <a:endParaRPr lang="zh-CN" altLang="en-US" sz="1800" b="1" dirty="0">
            <a:latin typeface="宋体" pitchFamily="2" charset="-122"/>
            <a:ea typeface="宋体" pitchFamily="2" charset="-122"/>
          </a:endParaRPr>
        </a:p>
      </dgm:t>
    </dgm:pt>
    <dgm:pt modelId="{02061728-E61C-44FA-B8A6-5236D56905D1}" type="parTrans" cxnId="{E70FEBD7-415E-4E74-BA80-2934595AFE9D}">
      <dgm:prSet/>
      <dgm:spPr/>
      <dgm:t>
        <a:bodyPr/>
        <a:lstStyle/>
        <a:p>
          <a:endParaRPr lang="zh-CN" altLang="en-US"/>
        </a:p>
      </dgm:t>
    </dgm:pt>
    <dgm:pt modelId="{8D572599-6222-4D2F-B92F-499E7938080E}" type="sibTrans" cxnId="{E70FEBD7-415E-4E74-BA80-2934595AFE9D}">
      <dgm:prSet/>
      <dgm:spPr/>
      <dgm:t>
        <a:bodyPr/>
        <a:lstStyle/>
        <a:p>
          <a:endParaRPr lang="zh-CN" altLang="en-US"/>
        </a:p>
      </dgm:t>
    </dgm:pt>
    <dgm:pt modelId="{5842803B-4DFE-48DA-B6CC-AE86A843A1D8}">
      <dgm:prSet phldrT="[文本]" custT="1"/>
      <dgm:spPr/>
      <dgm:t>
        <a:bodyPr/>
        <a:lstStyle/>
        <a:p>
          <a:r>
            <a:rPr lang="zh-CN" altLang="en-US" sz="1800" b="1" dirty="0" smtClean="0">
              <a:latin typeface="宋体" pitchFamily="2" charset="-122"/>
              <a:ea typeface="宋体" pitchFamily="2" charset="-122"/>
            </a:rPr>
            <a:t>二进制</a:t>
          </a:r>
          <a:endParaRPr lang="zh-CN" altLang="en-US" sz="1800" b="1" dirty="0">
            <a:latin typeface="宋体" pitchFamily="2" charset="-122"/>
            <a:ea typeface="宋体" pitchFamily="2" charset="-122"/>
          </a:endParaRPr>
        </a:p>
      </dgm:t>
    </dgm:pt>
    <dgm:pt modelId="{A81C12FC-EC94-4557-8F2F-0B92EE7C6A29}" type="parTrans" cxnId="{BD61DB87-A2EF-40D9-8DA6-765D89136750}">
      <dgm:prSet/>
      <dgm:spPr/>
      <dgm:t>
        <a:bodyPr/>
        <a:lstStyle/>
        <a:p>
          <a:endParaRPr lang="zh-CN" altLang="en-US"/>
        </a:p>
      </dgm:t>
    </dgm:pt>
    <dgm:pt modelId="{C042C55B-973E-4C5C-8F0A-E349384690DE}" type="sibTrans" cxnId="{BD61DB87-A2EF-40D9-8DA6-765D89136750}">
      <dgm:prSet/>
      <dgm:spPr/>
      <dgm:t>
        <a:bodyPr/>
        <a:lstStyle/>
        <a:p>
          <a:endParaRPr lang="zh-CN" altLang="en-US"/>
        </a:p>
      </dgm:t>
    </dgm:pt>
    <dgm:pt modelId="{C2D22A88-C2AE-4F92-AA0F-76DA7B3ABDBD}">
      <dgm:prSet phldrT="[文本]" custT="1"/>
      <dgm:spPr/>
      <dgm:t>
        <a:bodyPr/>
        <a:lstStyle/>
        <a:p>
          <a:r>
            <a:rPr lang="zh-CN" altLang="en-US" sz="1800" b="1" dirty="0" smtClean="0">
              <a:latin typeface="宋体" pitchFamily="2" charset="-122"/>
              <a:ea typeface="宋体" pitchFamily="2" charset="-122"/>
            </a:rPr>
            <a:t>十六</a:t>
          </a:r>
          <a:endParaRPr lang="en-US" altLang="zh-CN" sz="1800" b="1" dirty="0" smtClean="0">
            <a:latin typeface="宋体" pitchFamily="2" charset="-122"/>
            <a:ea typeface="宋体" pitchFamily="2" charset="-122"/>
          </a:endParaRPr>
        </a:p>
        <a:p>
          <a:r>
            <a:rPr lang="zh-CN" altLang="en-US" sz="1800" b="1" dirty="0" smtClean="0">
              <a:latin typeface="宋体" pitchFamily="2" charset="-122"/>
              <a:ea typeface="宋体" pitchFamily="2" charset="-122"/>
            </a:rPr>
            <a:t>进制</a:t>
          </a:r>
          <a:endParaRPr lang="zh-CN" altLang="en-US" sz="1800" b="1" dirty="0">
            <a:latin typeface="宋体" pitchFamily="2" charset="-122"/>
            <a:ea typeface="宋体" pitchFamily="2" charset="-122"/>
          </a:endParaRPr>
        </a:p>
      </dgm:t>
    </dgm:pt>
    <dgm:pt modelId="{63D3D3D7-BB00-49E3-814F-D22AA289A15C}" type="parTrans" cxnId="{BC6D5DB7-3CF1-466B-9403-BB2C79B8259C}">
      <dgm:prSet/>
      <dgm:spPr/>
      <dgm:t>
        <a:bodyPr/>
        <a:lstStyle/>
        <a:p>
          <a:endParaRPr lang="zh-CN" altLang="en-US"/>
        </a:p>
      </dgm:t>
    </dgm:pt>
    <dgm:pt modelId="{6D95C543-B5C8-4B50-88E7-F142F40E65F0}" type="sibTrans" cxnId="{BC6D5DB7-3CF1-466B-9403-BB2C79B8259C}">
      <dgm:prSet/>
      <dgm:spPr/>
      <dgm:t>
        <a:bodyPr/>
        <a:lstStyle/>
        <a:p>
          <a:endParaRPr lang="zh-CN" altLang="en-US"/>
        </a:p>
      </dgm:t>
    </dgm:pt>
    <dgm:pt modelId="{0BFFC1D6-861E-4EA4-A379-930BA791ED18}">
      <dgm:prSet phldrT="[文本]" custT="1"/>
      <dgm:spPr/>
      <dgm:t>
        <a:bodyPr/>
        <a:lstStyle/>
        <a:p>
          <a:r>
            <a:rPr lang="zh-CN" altLang="en-US" sz="1800" b="1" dirty="0" smtClean="0">
              <a:latin typeface="宋体" pitchFamily="2" charset="-122"/>
              <a:ea typeface="宋体" pitchFamily="2" charset="-122"/>
            </a:rPr>
            <a:t>八进制</a:t>
          </a:r>
          <a:endParaRPr lang="zh-CN" altLang="en-US" sz="1800" b="1" dirty="0">
            <a:latin typeface="宋体" pitchFamily="2" charset="-122"/>
            <a:ea typeface="宋体" pitchFamily="2" charset="-122"/>
          </a:endParaRPr>
        </a:p>
      </dgm:t>
    </dgm:pt>
    <dgm:pt modelId="{CEC15099-A3B1-4E1C-90C5-FD45478A4691}" type="parTrans" cxnId="{C200AF9B-4896-4291-8753-45E6F66413E1}">
      <dgm:prSet/>
      <dgm:spPr/>
      <dgm:t>
        <a:bodyPr/>
        <a:lstStyle/>
        <a:p>
          <a:endParaRPr lang="zh-CN" altLang="en-US"/>
        </a:p>
      </dgm:t>
    </dgm:pt>
    <dgm:pt modelId="{950153C4-6A51-471C-9CEF-4E0C7A77B805}" type="sibTrans" cxnId="{C200AF9B-4896-4291-8753-45E6F66413E1}">
      <dgm:prSet/>
      <dgm:spPr/>
      <dgm:t>
        <a:bodyPr/>
        <a:lstStyle/>
        <a:p>
          <a:endParaRPr lang="zh-CN" altLang="en-US"/>
        </a:p>
      </dgm:t>
    </dgm:pt>
    <dgm:pt modelId="{4A0DC464-D0DE-448E-A984-1CD53F215593}" type="pres">
      <dgm:prSet presAssocID="{DE35519C-C9BD-4BA6-8727-7A2523A10E6E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C1D6E00-1AFB-41F2-A4E6-82FBF179B3BD}" type="pres">
      <dgm:prSet presAssocID="{BE80D1C5-6B4E-427A-A69D-DE3794292BF2}" presName="centerShape" presStyleLbl="node0" presStyleIdx="0" presStyleCnt="1"/>
      <dgm:spPr/>
      <dgm:t>
        <a:bodyPr/>
        <a:lstStyle/>
        <a:p>
          <a:endParaRPr lang="zh-CN" altLang="en-US"/>
        </a:p>
      </dgm:t>
    </dgm:pt>
    <dgm:pt modelId="{79E7EE02-3FCD-4512-ACAA-F2E9E8E55681}" type="pres">
      <dgm:prSet presAssocID="{A81C12FC-EC94-4557-8F2F-0B92EE7C6A29}" presName="Name9" presStyleLbl="parChTrans1D2" presStyleIdx="0" presStyleCnt="3"/>
      <dgm:spPr/>
      <dgm:t>
        <a:bodyPr/>
        <a:lstStyle/>
        <a:p>
          <a:endParaRPr lang="zh-CN" altLang="en-US"/>
        </a:p>
      </dgm:t>
    </dgm:pt>
    <dgm:pt modelId="{8D911E41-C2B2-4B7A-9015-8FDB27EC0B4C}" type="pres">
      <dgm:prSet presAssocID="{A81C12FC-EC94-4557-8F2F-0B92EE7C6A29}" presName="connTx" presStyleLbl="parChTrans1D2" presStyleIdx="0" presStyleCnt="3"/>
      <dgm:spPr/>
      <dgm:t>
        <a:bodyPr/>
        <a:lstStyle/>
        <a:p>
          <a:endParaRPr lang="zh-CN" altLang="en-US"/>
        </a:p>
      </dgm:t>
    </dgm:pt>
    <dgm:pt modelId="{AB840260-F1F3-46A0-AFB4-F723F237137A}" type="pres">
      <dgm:prSet presAssocID="{5842803B-4DFE-48DA-B6CC-AE86A843A1D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A7346B3-4D20-4845-803B-C7EA9DA1FF70}" type="pres">
      <dgm:prSet presAssocID="{63D3D3D7-BB00-49E3-814F-D22AA289A15C}" presName="Name9" presStyleLbl="parChTrans1D2" presStyleIdx="1" presStyleCnt="3"/>
      <dgm:spPr/>
      <dgm:t>
        <a:bodyPr/>
        <a:lstStyle/>
        <a:p>
          <a:endParaRPr lang="zh-CN" altLang="en-US"/>
        </a:p>
      </dgm:t>
    </dgm:pt>
    <dgm:pt modelId="{3DB894CF-3B56-48C2-ADC6-6BF7E8A264A6}" type="pres">
      <dgm:prSet presAssocID="{63D3D3D7-BB00-49E3-814F-D22AA289A15C}" presName="connTx" presStyleLbl="parChTrans1D2" presStyleIdx="1" presStyleCnt="3"/>
      <dgm:spPr/>
      <dgm:t>
        <a:bodyPr/>
        <a:lstStyle/>
        <a:p>
          <a:endParaRPr lang="zh-CN" altLang="en-US"/>
        </a:p>
      </dgm:t>
    </dgm:pt>
    <dgm:pt modelId="{A27FC51C-E4EA-4C23-ABC4-6AAEB48F210B}" type="pres">
      <dgm:prSet presAssocID="{C2D22A88-C2AE-4F92-AA0F-76DA7B3ABDBD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9331A99-DA5C-44FE-9E26-82543F83571A}" type="pres">
      <dgm:prSet presAssocID="{CEC15099-A3B1-4E1C-90C5-FD45478A4691}" presName="Name9" presStyleLbl="parChTrans1D2" presStyleIdx="2" presStyleCnt="3"/>
      <dgm:spPr/>
      <dgm:t>
        <a:bodyPr/>
        <a:lstStyle/>
        <a:p>
          <a:endParaRPr lang="zh-CN" altLang="en-US"/>
        </a:p>
      </dgm:t>
    </dgm:pt>
    <dgm:pt modelId="{0F950DD9-1E63-4A65-86C4-B97F7D0AF7A3}" type="pres">
      <dgm:prSet presAssocID="{CEC15099-A3B1-4E1C-90C5-FD45478A4691}" presName="connTx" presStyleLbl="parChTrans1D2" presStyleIdx="2" presStyleCnt="3"/>
      <dgm:spPr/>
      <dgm:t>
        <a:bodyPr/>
        <a:lstStyle/>
        <a:p>
          <a:endParaRPr lang="zh-CN" altLang="en-US"/>
        </a:p>
      </dgm:t>
    </dgm:pt>
    <dgm:pt modelId="{3E696976-F1C2-4D56-A346-C8CA491AD739}" type="pres">
      <dgm:prSet presAssocID="{0BFFC1D6-861E-4EA4-A379-930BA791ED1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BACDAB0-02C9-4350-9849-34EC2B1910BF}" type="presOf" srcId="{A81C12FC-EC94-4557-8F2F-0B92EE7C6A29}" destId="{8D911E41-C2B2-4B7A-9015-8FDB27EC0B4C}" srcOrd="1" destOrd="0" presId="urn:microsoft.com/office/officeart/2005/8/layout/radial1"/>
    <dgm:cxn modelId="{57AAC648-C2CF-4E7F-9639-7E6A952550E5}" type="presOf" srcId="{5842803B-4DFE-48DA-B6CC-AE86A843A1D8}" destId="{AB840260-F1F3-46A0-AFB4-F723F237137A}" srcOrd="0" destOrd="0" presId="urn:microsoft.com/office/officeart/2005/8/layout/radial1"/>
    <dgm:cxn modelId="{BC6D5DB7-3CF1-466B-9403-BB2C79B8259C}" srcId="{BE80D1C5-6B4E-427A-A69D-DE3794292BF2}" destId="{C2D22A88-C2AE-4F92-AA0F-76DA7B3ABDBD}" srcOrd="1" destOrd="0" parTransId="{63D3D3D7-BB00-49E3-814F-D22AA289A15C}" sibTransId="{6D95C543-B5C8-4B50-88E7-F142F40E65F0}"/>
    <dgm:cxn modelId="{06417317-EA7B-4161-8172-5409942EFDB2}" type="presOf" srcId="{63D3D3D7-BB00-49E3-814F-D22AA289A15C}" destId="{4A7346B3-4D20-4845-803B-C7EA9DA1FF70}" srcOrd="0" destOrd="0" presId="urn:microsoft.com/office/officeart/2005/8/layout/radial1"/>
    <dgm:cxn modelId="{EA858A49-E837-4B1D-A57E-75E41F73B234}" type="presOf" srcId="{0BFFC1D6-861E-4EA4-A379-930BA791ED18}" destId="{3E696976-F1C2-4D56-A346-C8CA491AD739}" srcOrd="0" destOrd="0" presId="urn:microsoft.com/office/officeart/2005/8/layout/radial1"/>
    <dgm:cxn modelId="{CD9FF98B-8E0F-497A-87A7-D6FEB93046AF}" type="presOf" srcId="{CEC15099-A3B1-4E1C-90C5-FD45478A4691}" destId="{0F950DD9-1E63-4A65-86C4-B97F7D0AF7A3}" srcOrd="1" destOrd="0" presId="urn:microsoft.com/office/officeart/2005/8/layout/radial1"/>
    <dgm:cxn modelId="{C200AF9B-4896-4291-8753-45E6F66413E1}" srcId="{BE80D1C5-6B4E-427A-A69D-DE3794292BF2}" destId="{0BFFC1D6-861E-4EA4-A379-930BA791ED18}" srcOrd="2" destOrd="0" parTransId="{CEC15099-A3B1-4E1C-90C5-FD45478A4691}" sibTransId="{950153C4-6A51-471C-9CEF-4E0C7A77B805}"/>
    <dgm:cxn modelId="{674C4F5E-70C2-4521-B077-FBDE8CC1D91B}" type="presOf" srcId="{DE35519C-C9BD-4BA6-8727-7A2523A10E6E}" destId="{4A0DC464-D0DE-448E-A984-1CD53F215593}" srcOrd="0" destOrd="0" presId="urn:microsoft.com/office/officeart/2005/8/layout/radial1"/>
    <dgm:cxn modelId="{BAF64EA3-BFB8-4814-8D75-76C96EDD47BC}" type="presOf" srcId="{63D3D3D7-BB00-49E3-814F-D22AA289A15C}" destId="{3DB894CF-3B56-48C2-ADC6-6BF7E8A264A6}" srcOrd="1" destOrd="0" presId="urn:microsoft.com/office/officeart/2005/8/layout/radial1"/>
    <dgm:cxn modelId="{BC0EE11A-099D-4994-B32D-7538DF425713}" type="presOf" srcId="{C2D22A88-C2AE-4F92-AA0F-76DA7B3ABDBD}" destId="{A27FC51C-E4EA-4C23-ABC4-6AAEB48F210B}" srcOrd="0" destOrd="0" presId="urn:microsoft.com/office/officeart/2005/8/layout/radial1"/>
    <dgm:cxn modelId="{E43E87BD-E873-451B-960F-39364F30659F}" type="presOf" srcId="{BE80D1C5-6B4E-427A-A69D-DE3794292BF2}" destId="{EC1D6E00-1AFB-41F2-A4E6-82FBF179B3BD}" srcOrd="0" destOrd="0" presId="urn:microsoft.com/office/officeart/2005/8/layout/radial1"/>
    <dgm:cxn modelId="{E70FEBD7-415E-4E74-BA80-2934595AFE9D}" srcId="{DE35519C-C9BD-4BA6-8727-7A2523A10E6E}" destId="{BE80D1C5-6B4E-427A-A69D-DE3794292BF2}" srcOrd="0" destOrd="0" parTransId="{02061728-E61C-44FA-B8A6-5236D56905D1}" sibTransId="{8D572599-6222-4D2F-B92F-499E7938080E}"/>
    <dgm:cxn modelId="{87E1B6E0-0C9A-47EE-8729-B34290258C3B}" type="presOf" srcId="{CEC15099-A3B1-4E1C-90C5-FD45478A4691}" destId="{79331A99-DA5C-44FE-9E26-82543F83571A}" srcOrd="0" destOrd="0" presId="urn:microsoft.com/office/officeart/2005/8/layout/radial1"/>
    <dgm:cxn modelId="{4B408A30-B3E9-426E-B498-DCC26882D444}" type="presOf" srcId="{A81C12FC-EC94-4557-8F2F-0B92EE7C6A29}" destId="{79E7EE02-3FCD-4512-ACAA-F2E9E8E55681}" srcOrd="0" destOrd="0" presId="urn:microsoft.com/office/officeart/2005/8/layout/radial1"/>
    <dgm:cxn modelId="{BD61DB87-A2EF-40D9-8DA6-765D89136750}" srcId="{BE80D1C5-6B4E-427A-A69D-DE3794292BF2}" destId="{5842803B-4DFE-48DA-B6CC-AE86A843A1D8}" srcOrd="0" destOrd="0" parTransId="{A81C12FC-EC94-4557-8F2F-0B92EE7C6A29}" sibTransId="{C042C55B-973E-4C5C-8F0A-E349384690DE}"/>
    <dgm:cxn modelId="{4FCFBBFF-399E-43F7-83C3-B68906BD4E75}" type="presParOf" srcId="{4A0DC464-D0DE-448E-A984-1CD53F215593}" destId="{EC1D6E00-1AFB-41F2-A4E6-82FBF179B3BD}" srcOrd="0" destOrd="0" presId="urn:microsoft.com/office/officeart/2005/8/layout/radial1"/>
    <dgm:cxn modelId="{71EBE947-540C-4634-8E7F-13FDC4459038}" type="presParOf" srcId="{4A0DC464-D0DE-448E-A984-1CD53F215593}" destId="{79E7EE02-3FCD-4512-ACAA-F2E9E8E55681}" srcOrd="1" destOrd="0" presId="urn:microsoft.com/office/officeart/2005/8/layout/radial1"/>
    <dgm:cxn modelId="{1A37795C-7059-40DA-BA02-7EECF327200F}" type="presParOf" srcId="{79E7EE02-3FCD-4512-ACAA-F2E9E8E55681}" destId="{8D911E41-C2B2-4B7A-9015-8FDB27EC0B4C}" srcOrd="0" destOrd="0" presId="urn:microsoft.com/office/officeart/2005/8/layout/radial1"/>
    <dgm:cxn modelId="{D10D13DF-0CE4-4879-87A0-2694494ADD99}" type="presParOf" srcId="{4A0DC464-D0DE-448E-A984-1CD53F215593}" destId="{AB840260-F1F3-46A0-AFB4-F723F237137A}" srcOrd="2" destOrd="0" presId="urn:microsoft.com/office/officeart/2005/8/layout/radial1"/>
    <dgm:cxn modelId="{BE6349BD-F2B2-440B-9D09-90D120D7E852}" type="presParOf" srcId="{4A0DC464-D0DE-448E-A984-1CD53F215593}" destId="{4A7346B3-4D20-4845-803B-C7EA9DA1FF70}" srcOrd="3" destOrd="0" presId="urn:microsoft.com/office/officeart/2005/8/layout/radial1"/>
    <dgm:cxn modelId="{37B8BA30-5CDE-4A48-B15A-90372497066E}" type="presParOf" srcId="{4A7346B3-4D20-4845-803B-C7EA9DA1FF70}" destId="{3DB894CF-3B56-48C2-ADC6-6BF7E8A264A6}" srcOrd="0" destOrd="0" presId="urn:microsoft.com/office/officeart/2005/8/layout/radial1"/>
    <dgm:cxn modelId="{4CD8D9DB-937B-4340-BF52-1872C16B37C5}" type="presParOf" srcId="{4A0DC464-D0DE-448E-A984-1CD53F215593}" destId="{A27FC51C-E4EA-4C23-ABC4-6AAEB48F210B}" srcOrd="4" destOrd="0" presId="urn:microsoft.com/office/officeart/2005/8/layout/radial1"/>
    <dgm:cxn modelId="{CF9BF1B2-A12D-4392-8867-3A77EF926B6A}" type="presParOf" srcId="{4A0DC464-D0DE-448E-A984-1CD53F215593}" destId="{79331A99-DA5C-44FE-9E26-82543F83571A}" srcOrd="5" destOrd="0" presId="urn:microsoft.com/office/officeart/2005/8/layout/radial1"/>
    <dgm:cxn modelId="{B3F46635-B4F2-4A75-8488-29F05F7C3E8D}" type="presParOf" srcId="{79331A99-DA5C-44FE-9E26-82543F83571A}" destId="{0F950DD9-1E63-4A65-86C4-B97F7D0AF7A3}" srcOrd="0" destOrd="0" presId="urn:microsoft.com/office/officeart/2005/8/layout/radial1"/>
    <dgm:cxn modelId="{EC5B5D5E-9E87-4148-80E8-9C6289898945}" type="presParOf" srcId="{4A0DC464-D0DE-448E-A984-1CD53F215593}" destId="{3E696976-F1C2-4D56-A346-C8CA491AD739}" srcOrd="6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1FEA52-EED5-4388-85F4-537D0A4BA45F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F4A4BBA-3610-4334-AEED-F7C829D9BCED}">
      <dgm:prSet phldrT="[文本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dirty="0" smtClean="0"/>
            <a:t>helloworld</a:t>
          </a:r>
          <a:endParaRPr lang="zh-CN" altLang="en-US" b="1" dirty="0"/>
        </a:p>
      </dgm:t>
    </dgm:pt>
    <dgm:pt modelId="{2B2B7219-5487-4C68-A170-5FB5F5A773D9}" type="parTrans" cxnId="{FAEE3FAC-EF63-4D42-8E09-6A7C20BB28C9}">
      <dgm:prSet/>
      <dgm:spPr/>
      <dgm:t>
        <a:bodyPr/>
        <a:lstStyle/>
        <a:p>
          <a:endParaRPr lang="zh-CN" altLang="en-US"/>
        </a:p>
      </dgm:t>
    </dgm:pt>
    <dgm:pt modelId="{A0198138-E973-49BE-B4BA-751AA70B3854}" type="sibTrans" cxnId="{FAEE3FAC-EF63-4D42-8E09-6A7C20BB28C9}">
      <dgm:prSet/>
      <dgm:spPr/>
      <dgm:t>
        <a:bodyPr/>
        <a:lstStyle/>
        <a:p>
          <a:endParaRPr lang="zh-CN" altLang="en-US"/>
        </a:p>
      </dgm:t>
    </dgm:pt>
    <dgm:pt modelId="{E8A85EB8-1825-415C-898D-C555939CF69A}">
      <dgm:prSet phldrT="[文本]"/>
      <dgm:spPr/>
      <dgm:t>
        <a:bodyPr/>
        <a:lstStyle/>
        <a:p>
          <a:r>
            <a:rPr lang="en-US" altLang="zh-CN" b="1" dirty="0" smtClean="0"/>
            <a:t>scanf()</a:t>
          </a:r>
          <a:r>
            <a:rPr lang="zh-CN" altLang="en-US" b="1" dirty="0" smtClean="0"/>
            <a:t>输入</a:t>
          </a:r>
          <a:endParaRPr lang="zh-CN" altLang="en-US" b="1" dirty="0"/>
        </a:p>
      </dgm:t>
    </dgm:pt>
    <dgm:pt modelId="{7C590446-D54C-4817-8B26-040F76957799}" type="parTrans" cxnId="{9834F8B2-3439-4C9E-A608-0463A5839BF1}">
      <dgm:prSet/>
      <dgm:spPr/>
      <dgm:t>
        <a:bodyPr/>
        <a:lstStyle/>
        <a:p>
          <a:endParaRPr lang="zh-CN" altLang="en-US"/>
        </a:p>
      </dgm:t>
    </dgm:pt>
    <dgm:pt modelId="{66880F12-88E7-4783-9655-0D97084C9655}" type="sibTrans" cxnId="{9834F8B2-3439-4C9E-A608-0463A5839BF1}">
      <dgm:prSet/>
      <dgm:spPr/>
      <dgm:t>
        <a:bodyPr/>
        <a:lstStyle/>
        <a:p>
          <a:endParaRPr lang="zh-CN" altLang="en-US"/>
        </a:p>
      </dgm:t>
    </dgm:pt>
    <dgm:pt modelId="{397B938A-43BE-42D4-B13E-7EB3990F59A1}">
      <dgm:prSet phldrT="[文本]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altLang="zh-CN" b="1" dirty="0" smtClean="0"/>
            <a:t>printf()</a:t>
          </a:r>
          <a:r>
            <a:rPr lang="zh-CN" altLang="en-US" b="1" dirty="0" smtClean="0"/>
            <a:t>输出</a:t>
          </a:r>
          <a:endParaRPr lang="zh-CN" altLang="en-US" b="1" dirty="0"/>
        </a:p>
      </dgm:t>
    </dgm:pt>
    <dgm:pt modelId="{44223383-30E3-4DDB-88D7-F70662CB153F}" type="parTrans" cxnId="{3DF366D5-649C-49A2-9359-4949AA914133}">
      <dgm:prSet/>
      <dgm:spPr/>
      <dgm:t>
        <a:bodyPr/>
        <a:lstStyle/>
        <a:p>
          <a:endParaRPr lang="zh-CN" altLang="en-US"/>
        </a:p>
      </dgm:t>
    </dgm:pt>
    <dgm:pt modelId="{504D7CF3-4CE0-4A95-98F6-8D83DEB1542F}" type="sibTrans" cxnId="{3DF366D5-649C-49A2-9359-4949AA914133}">
      <dgm:prSet/>
      <dgm:spPr/>
      <dgm:t>
        <a:bodyPr/>
        <a:lstStyle/>
        <a:p>
          <a:endParaRPr lang="zh-CN" altLang="en-US"/>
        </a:p>
      </dgm:t>
    </dgm:pt>
    <dgm:pt modelId="{C50BB0B7-710A-4159-B448-488D3F90A9A0}">
      <dgm:prSet phldrT="[文本]"/>
      <dgm:spPr/>
      <dgm:t>
        <a:bodyPr/>
        <a:lstStyle/>
        <a:p>
          <a:endParaRPr lang="zh-CN" altLang="en-US" dirty="0"/>
        </a:p>
      </dgm:t>
    </dgm:pt>
    <dgm:pt modelId="{43E624D1-2C99-42C0-81C2-9841748A7284}" type="parTrans" cxnId="{96C9C32F-FB66-4825-8912-39A2331C0948}">
      <dgm:prSet/>
      <dgm:spPr/>
      <dgm:t>
        <a:bodyPr/>
        <a:lstStyle/>
        <a:p>
          <a:endParaRPr lang="zh-CN" altLang="en-US"/>
        </a:p>
      </dgm:t>
    </dgm:pt>
    <dgm:pt modelId="{69E2A7E8-9A0E-49D4-B2D1-097BB18315E2}" type="sibTrans" cxnId="{96C9C32F-FB66-4825-8912-39A2331C0948}">
      <dgm:prSet/>
      <dgm:spPr/>
      <dgm:t>
        <a:bodyPr/>
        <a:lstStyle/>
        <a:p>
          <a:endParaRPr lang="zh-CN" altLang="en-US"/>
        </a:p>
      </dgm:t>
    </dgm:pt>
    <dgm:pt modelId="{DFFC7E6C-7CC5-4B3B-A93E-234C2AE06CEE}">
      <dgm:prSet phldrT="[文本]"/>
      <dgm:spPr/>
      <dgm:t>
        <a:bodyPr/>
        <a:lstStyle/>
        <a:p>
          <a:r>
            <a:rPr lang="en-US" altLang="zh-CN" b="1" dirty="0" smtClean="0"/>
            <a:t>Helloworld</a:t>
          </a:r>
          <a:endParaRPr lang="zh-CN" altLang="en-US" b="1" dirty="0"/>
        </a:p>
      </dgm:t>
    </dgm:pt>
    <dgm:pt modelId="{DCC654B1-293D-4355-BFD4-0E8ABBE124BB}" type="parTrans" cxnId="{6CD68EC5-5B78-4F3C-938A-1A05958371DD}">
      <dgm:prSet/>
      <dgm:spPr/>
      <dgm:t>
        <a:bodyPr/>
        <a:lstStyle/>
        <a:p>
          <a:endParaRPr lang="zh-CN" altLang="en-US"/>
        </a:p>
      </dgm:t>
    </dgm:pt>
    <dgm:pt modelId="{BCAC6B6A-443F-42E5-9EBD-D83D41FD6031}" type="sibTrans" cxnId="{6CD68EC5-5B78-4F3C-938A-1A05958371DD}">
      <dgm:prSet/>
      <dgm:spPr/>
      <dgm:t>
        <a:bodyPr/>
        <a:lstStyle/>
        <a:p>
          <a:endParaRPr lang="zh-CN" altLang="en-US"/>
        </a:p>
      </dgm:t>
    </dgm:pt>
    <dgm:pt modelId="{B4678ACC-6A52-4EC8-B9F3-8847435D5469}" type="pres">
      <dgm:prSet presAssocID="{971FEA52-EED5-4388-85F4-537D0A4BA45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95E8B35-F9FE-4DFF-90A9-28D21D8AB316}" type="pres">
      <dgm:prSet presAssocID="{971FEA52-EED5-4388-85F4-537D0A4BA45F}" presName="tSp" presStyleCnt="0"/>
      <dgm:spPr/>
      <dgm:t>
        <a:bodyPr/>
        <a:lstStyle/>
        <a:p>
          <a:endParaRPr lang="zh-CN" altLang="en-US"/>
        </a:p>
      </dgm:t>
    </dgm:pt>
    <dgm:pt modelId="{F5898A58-0A91-4728-9232-2877FADDA6A1}" type="pres">
      <dgm:prSet presAssocID="{971FEA52-EED5-4388-85F4-537D0A4BA45F}" presName="bSp" presStyleCnt="0"/>
      <dgm:spPr/>
      <dgm:t>
        <a:bodyPr/>
        <a:lstStyle/>
        <a:p>
          <a:endParaRPr lang="zh-CN" altLang="en-US"/>
        </a:p>
      </dgm:t>
    </dgm:pt>
    <dgm:pt modelId="{B423E4EE-1671-45C9-BD69-D447B77281C7}" type="pres">
      <dgm:prSet presAssocID="{971FEA52-EED5-4388-85F4-537D0A4BA45F}" presName="process" presStyleCnt="0"/>
      <dgm:spPr/>
      <dgm:t>
        <a:bodyPr/>
        <a:lstStyle/>
        <a:p>
          <a:endParaRPr lang="zh-CN" altLang="en-US"/>
        </a:p>
      </dgm:t>
    </dgm:pt>
    <dgm:pt modelId="{08BD3B18-E259-43C9-B3F5-F3EA291F3E91}" type="pres">
      <dgm:prSet presAssocID="{2F4A4BBA-3610-4334-AEED-F7C829D9BCED}" presName="composite1" presStyleCnt="0"/>
      <dgm:spPr/>
      <dgm:t>
        <a:bodyPr/>
        <a:lstStyle/>
        <a:p>
          <a:endParaRPr lang="zh-CN" altLang="en-US"/>
        </a:p>
      </dgm:t>
    </dgm:pt>
    <dgm:pt modelId="{C2E3CB9C-68FC-41F9-9CCD-21626222D8E8}" type="pres">
      <dgm:prSet presAssocID="{2F4A4BBA-3610-4334-AEED-F7C829D9BCED}" presName="dummyNode1" presStyleLbl="node1" presStyleIdx="0" presStyleCnt="2"/>
      <dgm:spPr/>
      <dgm:t>
        <a:bodyPr/>
        <a:lstStyle/>
        <a:p>
          <a:endParaRPr lang="zh-CN" altLang="en-US"/>
        </a:p>
      </dgm:t>
    </dgm:pt>
    <dgm:pt modelId="{AB0FF5DC-8C99-4BBA-93A5-CD540678B347}" type="pres">
      <dgm:prSet presAssocID="{2F4A4BBA-3610-4334-AEED-F7C829D9BCED}" presName="childNode1" presStyleLbl="bgAcc1" presStyleIdx="0" presStyleCnt="2" custScaleX="111454" custScaleY="66711" custLinFactNeighborY="-132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C1CE60-1481-42E5-82F8-631458055E16}" type="pres">
      <dgm:prSet presAssocID="{2F4A4BBA-3610-4334-AEED-F7C829D9BCED}" presName="childNode1tx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CAA161B-29D2-4956-9C5D-BC7E372282E6}" type="pres">
      <dgm:prSet presAssocID="{2F4A4BBA-3610-4334-AEED-F7C829D9BCED}" presName="parentNode1" presStyleLbl="node1" presStyleIdx="0" presStyleCnt="2" custLinFactY="-100000" custLinFactNeighborX="-46726" custLinFactNeighborY="-148918">
        <dgm:presLayoutVars>
          <dgm:chMax val="1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4F0AD68-7E76-4857-8143-849D8E22A861}" type="pres">
      <dgm:prSet presAssocID="{2F4A4BBA-3610-4334-AEED-F7C829D9BCED}" presName="connSite1" presStyleCnt="0"/>
      <dgm:spPr/>
      <dgm:t>
        <a:bodyPr/>
        <a:lstStyle/>
        <a:p>
          <a:endParaRPr lang="zh-CN" altLang="en-US"/>
        </a:p>
      </dgm:t>
    </dgm:pt>
    <dgm:pt modelId="{E0525559-168D-4B8B-B7F0-A20710EE025E}" type="pres">
      <dgm:prSet presAssocID="{A0198138-E973-49BE-B4BA-751AA70B3854}" presName="Name9" presStyleLbl="sibTrans2D1" presStyleIdx="0" presStyleCnt="1" custAng="19597082" custScaleX="76464" custLinFactNeighborX="-27056" custLinFactNeighborY="12666"/>
      <dgm:spPr/>
      <dgm:t>
        <a:bodyPr/>
        <a:lstStyle/>
        <a:p>
          <a:endParaRPr lang="zh-CN" altLang="en-US"/>
        </a:p>
      </dgm:t>
    </dgm:pt>
    <dgm:pt modelId="{CB35AB9E-F64B-4FC9-A35F-5709D267A6FC}" type="pres">
      <dgm:prSet presAssocID="{397B938A-43BE-42D4-B13E-7EB3990F59A1}" presName="composite2" presStyleCnt="0"/>
      <dgm:spPr/>
      <dgm:t>
        <a:bodyPr/>
        <a:lstStyle/>
        <a:p>
          <a:endParaRPr lang="zh-CN" altLang="en-US"/>
        </a:p>
      </dgm:t>
    </dgm:pt>
    <dgm:pt modelId="{F6A575A8-AE65-4528-8F98-62897B6AF8C4}" type="pres">
      <dgm:prSet presAssocID="{397B938A-43BE-42D4-B13E-7EB3990F59A1}" presName="dummyNode2" presStyleLbl="node1" presStyleIdx="0" presStyleCnt="2"/>
      <dgm:spPr/>
      <dgm:t>
        <a:bodyPr/>
        <a:lstStyle/>
        <a:p>
          <a:endParaRPr lang="zh-CN" altLang="en-US"/>
        </a:p>
      </dgm:t>
    </dgm:pt>
    <dgm:pt modelId="{0154741D-89F1-4473-A021-9E7AE9BEE342}" type="pres">
      <dgm:prSet presAssocID="{397B938A-43BE-42D4-B13E-7EB3990F59A1}" presName="childNode2" presStyleLbl="bgAcc1" presStyleIdx="1" presStyleCnt="2" custScaleY="68027" custLinFactNeighborY="-1324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9CF81EF-E5BB-4D18-9825-E8BA42218BC8}" type="pres">
      <dgm:prSet presAssocID="{397B938A-43BE-42D4-B13E-7EB3990F59A1}" presName="childNode2tx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1D03A05-0AFF-4717-88BB-9F924F5F72B8}" type="pres">
      <dgm:prSet presAssocID="{397B938A-43BE-42D4-B13E-7EB3990F59A1}" presName="parentNode2" presStyleLbl="node1" presStyleIdx="1" presStyleCnt="2" custLinFactY="78026" custLinFactNeighborX="-1090" custLinFactNeighborY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BAAC005-8083-4553-A5A6-D0B5447E33A6}" type="pres">
      <dgm:prSet presAssocID="{397B938A-43BE-42D4-B13E-7EB3990F59A1}" presName="connSite2" presStyleCnt="0"/>
      <dgm:spPr/>
      <dgm:t>
        <a:bodyPr/>
        <a:lstStyle/>
        <a:p>
          <a:endParaRPr lang="zh-CN" altLang="en-US"/>
        </a:p>
      </dgm:t>
    </dgm:pt>
  </dgm:ptLst>
  <dgm:cxnLst>
    <dgm:cxn modelId="{9834F8B2-3439-4C9E-A608-0463A5839BF1}" srcId="{2F4A4BBA-3610-4334-AEED-F7C829D9BCED}" destId="{E8A85EB8-1825-415C-898D-C555939CF69A}" srcOrd="1" destOrd="0" parTransId="{7C590446-D54C-4817-8B26-040F76957799}" sibTransId="{66880F12-88E7-4783-9655-0D97084C9655}"/>
    <dgm:cxn modelId="{D2CBF043-8521-4C10-B2B0-32E7DD35F196}" type="presOf" srcId="{C50BB0B7-710A-4159-B448-488D3F90A9A0}" destId="{AB0FF5DC-8C99-4BBA-93A5-CD540678B347}" srcOrd="0" destOrd="0" presId="urn:microsoft.com/office/officeart/2005/8/layout/hProcess4"/>
    <dgm:cxn modelId="{9A9D9D43-8E46-487E-BF16-10384DD868F8}" type="presOf" srcId="{DFFC7E6C-7CC5-4B3B-A93E-234C2AE06CEE}" destId="{0154741D-89F1-4473-A021-9E7AE9BEE342}" srcOrd="0" destOrd="0" presId="urn:microsoft.com/office/officeart/2005/8/layout/hProcess4"/>
    <dgm:cxn modelId="{9E346ACC-AA5A-4E02-B246-9F2FE5B05DB6}" type="presOf" srcId="{DFFC7E6C-7CC5-4B3B-A93E-234C2AE06CEE}" destId="{E9CF81EF-E5BB-4D18-9825-E8BA42218BC8}" srcOrd="1" destOrd="0" presId="urn:microsoft.com/office/officeart/2005/8/layout/hProcess4"/>
    <dgm:cxn modelId="{B4104211-39A6-4A33-BEF7-433EB252D65B}" type="presOf" srcId="{2F4A4BBA-3610-4334-AEED-F7C829D9BCED}" destId="{8CAA161B-29D2-4956-9C5D-BC7E372282E6}" srcOrd="0" destOrd="0" presId="urn:microsoft.com/office/officeart/2005/8/layout/hProcess4"/>
    <dgm:cxn modelId="{B517F48B-6316-4113-A2D3-C250D5972238}" type="presOf" srcId="{A0198138-E973-49BE-B4BA-751AA70B3854}" destId="{E0525559-168D-4B8B-B7F0-A20710EE025E}" srcOrd="0" destOrd="0" presId="urn:microsoft.com/office/officeart/2005/8/layout/hProcess4"/>
    <dgm:cxn modelId="{3DF366D5-649C-49A2-9359-4949AA914133}" srcId="{971FEA52-EED5-4388-85F4-537D0A4BA45F}" destId="{397B938A-43BE-42D4-B13E-7EB3990F59A1}" srcOrd="1" destOrd="0" parTransId="{44223383-30E3-4DDB-88D7-F70662CB153F}" sibTransId="{504D7CF3-4CE0-4A95-98F6-8D83DEB1542F}"/>
    <dgm:cxn modelId="{FAEE3FAC-EF63-4D42-8E09-6A7C20BB28C9}" srcId="{971FEA52-EED5-4388-85F4-537D0A4BA45F}" destId="{2F4A4BBA-3610-4334-AEED-F7C829D9BCED}" srcOrd="0" destOrd="0" parTransId="{2B2B7219-5487-4C68-A170-5FB5F5A773D9}" sibTransId="{A0198138-E973-49BE-B4BA-751AA70B3854}"/>
    <dgm:cxn modelId="{A9E513F7-AD42-47D1-B681-D95840036CF0}" type="presOf" srcId="{E8A85EB8-1825-415C-898D-C555939CF69A}" destId="{AB0FF5DC-8C99-4BBA-93A5-CD540678B347}" srcOrd="0" destOrd="1" presId="urn:microsoft.com/office/officeart/2005/8/layout/hProcess4"/>
    <dgm:cxn modelId="{6BB2CDF1-63DA-4753-AC37-A113800CDDB6}" type="presOf" srcId="{C50BB0B7-710A-4159-B448-488D3F90A9A0}" destId="{A4C1CE60-1481-42E5-82F8-631458055E16}" srcOrd="1" destOrd="0" presId="urn:microsoft.com/office/officeart/2005/8/layout/hProcess4"/>
    <dgm:cxn modelId="{6CD68EC5-5B78-4F3C-938A-1A05958371DD}" srcId="{397B938A-43BE-42D4-B13E-7EB3990F59A1}" destId="{DFFC7E6C-7CC5-4B3B-A93E-234C2AE06CEE}" srcOrd="0" destOrd="0" parTransId="{DCC654B1-293D-4355-BFD4-0E8ABBE124BB}" sibTransId="{BCAC6B6A-443F-42E5-9EBD-D83D41FD6031}"/>
    <dgm:cxn modelId="{36B04F5C-0664-4119-821C-1BA94588DF40}" type="presOf" srcId="{E8A85EB8-1825-415C-898D-C555939CF69A}" destId="{A4C1CE60-1481-42E5-82F8-631458055E16}" srcOrd="1" destOrd="1" presId="urn:microsoft.com/office/officeart/2005/8/layout/hProcess4"/>
    <dgm:cxn modelId="{96C9C32F-FB66-4825-8912-39A2331C0948}" srcId="{2F4A4BBA-3610-4334-AEED-F7C829D9BCED}" destId="{C50BB0B7-710A-4159-B448-488D3F90A9A0}" srcOrd="0" destOrd="0" parTransId="{43E624D1-2C99-42C0-81C2-9841748A7284}" sibTransId="{69E2A7E8-9A0E-49D4-B2D1-097BB18315E2}"/>
    <dgm:cxn modelId="{CE1A00CC-5831-4B32-9AFB-AE61EE6C0F58}" type="presOf" srcId="{397B938A-43BE-42D4-B13E-7EB3990F59A1}" destId="{B1D03A05-0AFF-4717-88BB-9F924F5F72B8}" srcOrd="0" destOrd="0" presId="urn:microsoft.com/office/officeart/2005/8/layout/hProcess4"/>
    <dgm:cxn modelId="{F8D2F9DE-0E43-4CFF-88D5-82AF272841BC}" type="presOf" srcId="{971FEA52-EED5-4388-85F4-537D0A4BA45F}" destId="{B4678ACC-6A52-4EC8-B9F3-8847435D5469}" srcOrd="0" destOrd="0" presId="urn:microsoft.com/office/officeart/2005/8/layout/hProcess4"/>
    <dgm:cxn modelId="{F31448ED-C286-4A9D-9ECE-B24D8EE1826A}" type="presParOf" srcId="{B4678ACC-6A52-4EC8-B9F3-8847435D5469}" destId="{E95E8B35-F9FE-4DFF-90A9-28D21D8AB316}" srcOrd="0" destOrd="0" presId="urn:microsoft.com/office/officeart/2005/8/layout/hProcess4"/>
    <dgm:cxn modelId="{01F207B7-1AC3-4651-8707-2E9DD8EF7EE9}" type="presParOf" srcId="{B4678ACC-6A52-4EC8-B9F3-8847435D5469}" destId="{F5898A58-0A91-4728-9232-2877FADDA6A1}" srcOrd="1" destOrd="0" presId="urn:microsoft.com/office/officeart/2005/8/layout/hProcess4"/>
    <dgm:cxn modelId="{B7AE9205-486F-4278-B178-AC0E10E25D81}" type="presParOf" srcId="{B4678ACC-6A52-4EC8-B9F3-8847435D5469}" destId="{B423E4EE-1671-45C9-BD69-D447B77281C7}" srcOrd="2" destOrd="0" presId="urn:microsoft.com/office/officeart/2005/8/layout/hProcess4"/>
    <dgm:cxn modelId="{32A8EB9B-4FFD-4BC9-8A94-608AC3780EB5}" type="presParOf" srcId="{B423E4EE-1671-45C9-BD69-D447B77281C7}" destId="{08BD3B18-E259-43C9-B3F5-F3EA291F3E91}" srcOrd="0" destOrd="0" presId="urn:microsoft.com/office/officeart/2005/8/layout/hProcess4"/>
    <dgm:cxn modelId="{9471E798-249A-4220-B126-DADD905F8DF1}" type="presParOf" srcId="{08BD3B18-E259-43C9-B3F5-F3EA291F3E91}" destId="{C2E3CB9C-68FC-41F9-9CCD-21626222D8E8}" srcOrd="0" destOrd="0" presId="urn:microsoft.com/office/officeart/2005/8/layout/hProcess4"/>
    <dgm:cxn modelId="{ED47B5D5-5BCB-4620-941E-96B660C46F80}" type="presParOf" srcId="{08BD3B18-E259-43C9-B3F5-F3EA291F3E91}" destId="{AB0FF5DC-8C99-4BBA-93A5-CD540678B347}" srcOrd="1" destOrd="0" presId="urn:microsoft.com/office/officeart/2005/8/layout/hProcess4"/>
    <dgm:cxn modelId="{34A0E5AB-8187-4D97-B040-5A3C4A93CBF3}" type="presParOf" srcId="{08BD3B18-E259-43C9-B3F5-F3EA291F3E91}" destId="{A4C1CE60-1481-42E5-82F8-631458055E16}" srcOrd="2" destOrd="0" presId="urn:microsoft.com/office/officeart/2005/8/layout/hProcess4"/>
    <dgm:cxn modelId="{305656B6-FE67-4FE7-918C-9B5515A5B159}" type="presParOf" srcId="{08BD3B18-E259-43C9-B3F5-F3EA291F3E91}" destId="{8CAA161B-29D2-4956-9C5D-BC7E372282E6}" srcOrd="3" destOrd="0" presId="urn:microsoft.com/office/officeart/2005/8/layout/hProcess4"/>
    <dgm:cxn modelId="{C257819C-5E89-4883-9BA4-68A05D914750}" type="presParOf" srcId="{08BD3B18-E259-43C9-B3F5-F3EA291F3E91}" destId="{84F0AD68-7E76-4857-8143-849D8E22A861}" srcOrd="4" destOrd="0" presId="urn:microsoft.com/office/officeart/2005/8/layout/hProcess4"/>
    <dgm:cxn modelId="{4EE3F214-C870-4607-9CF3-24575097C9CC}" type="presParOf" srcId="{B423E4EE-1671-45C9-BD69-D447B77281C7}" destId="{E0525559-168D-4B8B-B7F0-A20710EE025E}" srcOrd="1" destOrd="0" presId="urn:microsoft.com/office/officeart/2005/8/layout/hProcess4"/>
    <dgm:cxn modelId="{5061B2F3-2A80-4445-9AA8-D29723E547D2}" type="presParOf" srcId="{B423E4EE-1671-45C9-BD69-D447B77281C7}" destId="{CB35AB9E-F64B-4FC9-A35F-5709D267A6FC}" srcOrd="2" destOrd="0" presId="urn:microsoft.com/office/officeart/2005/8/layout/hProcess4"/>
    <dgm:cxn modelId="{176E01F1-84EB-4C29-9E4F-58FB36A9B156}" type="presParOf" srcId="{CB35AB9E-F64B-4FC9-A35F-5709D267A6FC}" destId="{F6A575A8-AE65-4528-8F98-62897B6AF8C4}" srcOrd="0" destOrd="0" presId="urn:microsoft.com/office/officeart/2005/8/layout/hProcess4"/>
    <dgm:cxn modelId="{8E795C43-64BF-420D-A38C-EAC7EE8B7C66}" type="presParOf" srcId="{CB35AB9E-F64B-4FC9-A35F-5709D267A6FC}" destId="{0154741D-89F1-4473-A021-9E7AE9BEE342}" srcOrd="1" destOrd="0" presId="urn:microsoft.com/office/officeart/2005/8/layout/hProcess4"/>
    <dgm:cxn modelId="{37EC7E7E-8F23-45A6-8808-98B460C0D8F9}" type="presParOf" srcId="{CB35AB9E-F64B-4FC9-A35F-5709D267A6FC}" destId="{E9CF81EF-E5BB-4D18-9825-E8BA42218BC8}" srcOrd="2" destOrd="0" presId="urn:microsoft.com/office/officeart/2005/8/layout/hProcess4"/>
    <dgm:cxn modelId="{84A7E8B8-F0A7-493E-8C2F-3C729232FCFC}" type="presParOf" srcId="{CB35AB9E-F64B-4FC9-A35F-5709D267A6FC}" destId="{B1D03A05-0AFF-4717-88BB-9F924F5F72B8}" srcOrd="3" destOrd="0" presId="urn:microsoft.com/office/officeart/2005/8/layout/hProcess4"/>
    <dgm:cxn modelId="{78B03086-5A81-4E1B-8E7E-81A3E188C792}" type="presParOf" srcId="{CB35AB9E-F64B-4FC9-A35F-5709D267A6FC}" destId="{ABAAC005-8083-4553-A5A6-D0B5447E33A6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D6E00-1AFB-41F2-A4E6-82FBF179B3BD}">
      <dsp:nvSpPr>
        <dsp:cNvPr id="0" name=""/>
        <dsp:cNvSpPr/>
      </dsp:nvSpPr>
      <dsp:spPr>
        <a:xfrm>
          <a:off x="1819415" y="1381084"/>
          <a:ext cx="1059987" cy="10599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宋体" pitchFamily="2" charset="-122"/>
              <a:ea typeface="宋体" pitchFamily="2" charset="-122"/>
            </a:rPr>
            <a:t>十进制</a:t>
          </a:r>
          <a:endParaRPr lang="zh-CN" altLang="en-US" sz="1800" b="1" kern="1200" dirty="0">
            <a:latin typeface="宋体" pitchFamily="2" charset="-122"/>
            <a:ea typeface="宋体" pitchFamily="2" charset="-122"/>
          </a:endParaRPr>
        </a:p>
      </dsp:txBody>
      <dsp:txXfrm>
        <a:off x="1974647" y="1536316"/>
        <a:ext cx="749523" cy="749523"/>
      </dsp:txXfrm>
    </dsp:sp>
    <dsp:sp modelId="{79E7EE02-3FCD-4512-ACAA-F2E9E8E55681}">
      <dsp:nvSpPr>
        <dsp:cNvPr id="0" name=""/>
        <dsp:cNvSpPr/>
      </dsp:nvSpPr>
      <dsp:spPr>
        <a:xfrm rot="16200000">
          <a:off x="2189791" y="1201164"/>
          <a:ext cx="319235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319235" y="20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341428" y="1213486"/>
        <a:ext cx="15961" cy="15961"/>
      </dsp:txXfrm>
    </dsp:sp>
    <dsp:sp modelId="{AB840260-F1F3-46A0-AFB4-F723F237137A}">
      <dsp:nvSpPr>
        <dsp:cNvPr id="0" name=""/>
        <dsp:cNvSpPr/>
      </dsp:nvSpPr>
      <dsp:spPr>
        <a:xfrm>
          <a:off x="1819415" y="1862"/>
          <a:ext cx="1059987" cy="10599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宋体" pitchFamily="2" charset="-122"/>
              <a:ea typeface="宋体" pitchFamily="2" charset="-122"/>
            </a:rPr>
            <a:t>二进制</a:t>
          </a:r>
          <a:endParaRPr lang="zh-CN" altLang="en-US" sz="1800" b="1" kern="1200" dirty="0">
            <a:latin typeface="宋体" pitchFamily="2" charset="-122"/>
            <a:ea typeface="宋体" pitchFamily="2" charset="-122"/>
          </a:endParaRPr>
        </a:p>
      </dsp:txBody>
      <dsp:txXfrm>
        <a:off x="1974647" y="157094"/>
        <a:ext cx="749523" cy="749523"/>
      </dsp:txXfrm>
    </dsp:sp>
    <dsp:sp modelId="{4A7346B3-4D20-4845-803B-C7EA9DA1FF70}">
      <dsp:nvSpPr>
        <dsp:cNvPr id="0" name=""/>
        <dsp:cNvSpPr/>
      </dsp:nvSpPr>
      <dsp:spPr>
        <a:xfrm rot="1800000">
          <a:off x="2787012" y="2235581"/>
          <a:ext cx="319235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319235" y="20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2938649" y="2247903"/>
        <a:ext cx="15961" cy="15961"/>
      </dsp:txXfrm>
    </dsp:sp>
    <dsp:sp modelId="{A27FC51C-E4EA-4C23-ABC4-6AAEB48F210B}">
      <dsp:nvSpPr>
        <dsp:cNvPr id="0" name=""/>
        <dsp:cNvSpPr/>
      </dsp:nvSpPr>
      <dsp:spPr>
        <a:xfrm>
          <a:off x="3013857" y="2070696"/>
          <a:ext cx="1059987" cy="10599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宋体" pitchFamily="2" charset="-122"/>
              <a:ea typeface="宋体" pitchFamily="2" charset="-122"/>
            </a:rPr>
            <a:t>十六</a:t>
          </a:r>
          <a:endParaRPr lang="en-US" altLang="zh-CN" sz="1800" b="1" kern="1200" dirty="0" smtClean="0">
            <a:latin typeface="宋体" pitchFamily="2" charset="-122"/>
            <a:ea typeface="宋体" pitchFamily="2" charset="-122"/>
          </a:endParaRPr>
        </a:p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宋体" pitchFamily="2" charset="-122"/>
              <a:ea typeface="宋体" pitchFamily="2" charset="-122"/>
            </a:rPr>
            <a:t>进制</a:t>
          </a:r>
          <a:endParaRPr lang="zh-CN" altLang="en-US" sz="1800" b="1" kern="1200" dirty="0">
            <a:latin typeface="宋体" pitchFamily="2" charset="-122"/>
            <a:ea typeface="宋体" pitchFamily="2" charset="-122"/>
          </a:endParaRPr>
        </a:p>
      </dsp:txBody>
      <dsp:txXfrm>
        <a:off x="3169089" y="2225928"/>
        <a:ext cx="749523" cy="749523"/>
      </dsp:txXfrm>
    </dsp:sp>
    <dsp:sp modelId="{79331A99-DA5C-44FE-9E26-82543F83571A}">
      <dsp:nvSpPr>
        <dsp:cNvPr id="0" name=""/>
        <dsp:cNvSpPr/>
      </dsp:nvSpPr>
      <dsp:spPr>
        <a:xfrm rot="9000000">
          <a:off x="1592570" y="2235581"/>
          <a:ext cx="319235" cy="40605"/>
        </a:xfrm>
        <a:custGeom>
          <a:avLst/>
          <a:gdLst/>
          <a:ahLst/>
          <a:cxnLst/>
          <a:rect l="0" t="0" r="0" b="0"/>
          <a:pathLst>
            <a:path>
              <a:moveTo>
                <a:pt x="0" y="20302"/>
              </a:moveTo>
              <a:lnTo>
                <a:pt x="319235" y="2030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1744207" y="2247903"/>
        <a:ext cx="15961" cy="15961"/>
      </dsp:txXfrm>
    </dsp:sp>
    <dsp:sp modelId="{3E696976-F1C2-4D56-A346-C8CA491AD739}">
      <dsp:nvSpPr>
        <dsp:cNvPr id="0" name=""/>
        <dsp:cNvSpPr/>
      </dsp:nvSpPr>
      <dsp:spPr>
        <a:xfrm>
          <a:off x="624973" y="2070696"/>
          <a:ext cx="1059987" cy="105998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宋体" pitchFamily="2" charset="-122"/>
              <a:ea typeface="宋体" pitchFamily="2" charset="-122"/>
            </a:rPr>
            <a:t>八进制</a:t>
          </a:r>
          <a:endParaRPr lang="zh-CN" altLang="en-US" sz="1800" b="1" kern="1200" dirty="0">
            <a:latin typeface="宋体" pitchFamily="2" charset="-122"/>
            <a:ea typeface="宋体" pitchFamily="2" charset="-122"/>
          </a:endParaRPr>
        </a:p>
      </dsp:txBody>
      <dsp:txXfrm>
        <a:off x="780205" y="2225928"/>
        <a:ext cx="749523" cy="7495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0FF5DC-8C99-4BBA-93A5-CD540678B347}">
      <dsp:nvSpPr>
        <dsp:cNvPr id="0" name=""/>
        <dsp:cNvSpPr/>
      </dsp:nvSpPr>
      <dsp:spPr>
        <a:xfrm>
          <a:off x="686367" y="796961"/>
          <a:ext cx="1942511" cy="9589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b="1" kern="1200" dirty="0" smtClean="0"/>
            <a:t>scanf()</a:t>
          </a:r>
          <a:r>
            <a:rPr lang="zh-CN" altLang="en-US" sz="1900" b="1" kern="1200" dirty="0" smtClean="0"/>
            <a:t>输入</a:t>
          </a:r>
          <a:endParaRPr lang="zh-CN" altLang="en-US" sz="1900" b="1" kern="1200" dirty="0"/>
        </a:p>
      </dsp:txBody>
      <dsp:txXfrm>
        <a:off x="708436" y="819030"/>
        <a:ext cx="1898373" cy="709345"/>
      </dsp:txXfrm>
    </dsp:sp>
    <dsp:sp modelId="{E0525559-168D-4B8B-B7F0-A20710EE025E}">
      <dsp:nvSpPr>
        <dsp:cNvPr id="0" name=""/>
        <dsp:cNvSpPr/>
      </dsp:nvSpPr>
      <dsp:spPr>
        <a:xfrm rot="19597082">
          <a:off x="676455" y="-196417"/>
          <a:ext cx="2418526" cy="3162960"/>
        </a:xfrm>
        <a:prstGeom prst="leftCircularArrow">
          <a:avLst>
            <a:gd name="adj1" fmla="val 1868"/>
            <a:gd name="adj2" fmla="val 223122"/>
            <a:gd name="adj3" fmla="val 3829250"/>
            <a:gd name="adj4" fmla="val 10855107"/>
            <a:gd name="adj5" fmla="val 217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A161B-29D2-4956-9C5D-BC7E372282E6}">
      <dsp:nvSpPr>
        <dsp:cNvPr id="0" name=""/>
        <dsp:cNvSpPr/>
      </dsp:nvSpPr>
      <dsp:spPr>
        <a:xfrm>
          <a:off x="449596" y="344041"/>
          <a:ext cx="1549228" cy="61607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helloworld</a:t>
          </a:r>
          <a:endParaRPr lang="zh-CN" altLang="en-US" sz="2200" b="1" kern="1200" dirty="0"/>
        </a:p>
      </dsp:txBody>
      <dsp:txXfrm>
        <a:off x="467640" y="362085"/>
        <a:ext cx="1513140" cy="579989"/>
      </dsp:txXfrm>
    </dsp:sp>
    <dsp:sp modelId="{0154741D-89F1-4473-A021-9E7AE9BEE342}">
      <dsp:nvSpPr>
        <dsp:cNvPr id="0" name=""/>
        <dsp:cNvSpPr/>
      </dsp:nvSpPr>
      <dsp:spPr>
        <a:xfrm>
          <a:off x="3004065" y="787502"/>
          <a:ext cx="1742881" cy="9778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95" tIns="36195" rIns="36195" bIns="3619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900" b="1" kern="1200" dirty="0" smtClean="0"/>
            <a:t>Helloworld</a:t>
          </a:r>
          <a:endParaRPr lang="zh-CN" altLang="en-US" sz="1900" b="1" kern="1200" dirty="0"/>
        </a:p>
      </dsp:txBody>
      <dsp:txXfrm>
        <a:off x="3026569" y="1019556"/>
        <a:ext cx="1697873" cy="723339"/>
      </dsp:txXfrm>
    </dsp:sp>
    <dsp:sp modelId="{B1D03A05-0AFF-4717-88BB-9F924F5F72B8}">
      <dsp:nvSpPr>
        <dsp:cNvPr id="0" name=""/>
        <dsp:cNvSpPr/>
      </dsp:nvSpPr>
      <dsp:spPr>
        <a:xfrm>
          <a:off x="3374486" y="1536832"/>
          <a:ext cx="1549228" cy="61607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200" b="1" kern="1200" dirty="0" smtClean="0"/>
            <a:t>printf()</a:t>
          </a:r>
          <a:r>
            <a:rPr lang="zh-CN" altLang="en-US" sz="2200" b="1" kern="1200" dirty="0" smtClean="0"/>
            <a:t>输出</a:t>
          </a:r>
          <a:endParaRPr lang="zh-CN" altLang="en-US" sz="2200" b="1" kern="1200" dirty="0"/>
        </a:p>
      </dsp:txBody>
      <dsp:txXfrm>
        <a:off x="3392530" y="1554876"/>
        <a:ext cx="1513140" cy="579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651CB6-B1E1-4D18-AC1B-B9F89CB36E05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D8174-1906-437C-B9B4-8430A381E2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924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72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20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820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1624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7589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330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904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08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893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1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>
              <a:ea typeface="宋体" charset="-122"/>
            </a:endParaRP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fld id="{79AC8D06-D954-4818-BDE9-5BC874D7EE39}" type="slidenum">
              <a:rPr lang="zh-CN" altLang="en-US" smtClean="0"/>
              <a:pPr/>
              <a:t>2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3609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780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700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4818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1667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92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8926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312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99158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7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976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884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277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6382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3219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4350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90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903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739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677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1728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4550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3408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9525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5898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55705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6831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999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9528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3531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2190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7179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250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5702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7035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6088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21906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34959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64507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1145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62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2727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63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34095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0628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7506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66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2982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7873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30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38538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89095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3872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38537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7878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126319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21906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321906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C71EC6-FA5B-4B07-AF39-358C432BFE88}" type="slidenum">
              <a:rPr lang="zh-CN" altLang="en-US" smtClean="0"/>
              <a:pPr>
                <a:defRPr/>
              </a:pPr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982057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963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16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18599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78459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fld id="{A3DF5170-8A0D-43AE-A108-EB1D46CE06DD}" type="slidenum">
              <a:rPr lang="zh-CN" altLang="en-US"/>
              <a:pPr eaLnBrk="1" hangingPunct="1">
                <a:buFontTx/>
                <a:buNone/>
              </a:pPr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1676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4D8174-1906-437C-B9B4-8430A381E27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03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0" y="-1"/>
            <a:ext cx="914078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52281"/>
            <a:ext cx="7772400" cy="2157681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52030" y="-1"/>
            <a:ext cx="3959411" cy="135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323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5331" y="294262"/>
            <a:ext cx="2766300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19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9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15050" y="363604"/>
            <a:ext cx="2766300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45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1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50832" y="363604"/>
            <a:ext cx="2766300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918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03500" y="363604"/>
            <a:ext cx="2766300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124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88397-7984-4816-A3BC-987D45041CB5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57350" y="154546"/>
            <a:ext cx="4716082" cy="776289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矩形 1"/>
          <p:cNvSpPr>
            <a:spLocks noChangeArrowheads="1"/>
          </p:cNvSpPr>
          <p:nvPr userDrawn="1"/>
        </p:nvSpPr>
        <p:spPr bwMode="auto">
          <a:xfrm>
            <a:off x="691076" y="221355"/>
            <a:ext cx="785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anose="02010600030101010101" pitchFamily="2" charset="-122"/>
              </a:rPr>
              <a:t>✎ </a:t>
            </a:r>
            <a:endParaRPr lang="zh-CN" altLang="en-US" sz="3600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2443" y="363604"/>
            <a:ext cx="2766300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740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2" y="0"/>
            <a:ext cx="9146352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484174" y="1916065"/>
            <a:ext cx="4898091" cy="6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472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88397-7984-4816-A3BC-987D45041CB5}" type="datetimeFigureOut">
              <a:rPr lang="zh-CN" altLang="en-US" smtClean="0"/>
              <a:t>2022/2/18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4C423-1280-4737-888E-126E3DA98E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248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70" r:id="rId6"/>
    <p:sldLayoutId id="2147483673" r:id="rId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.bin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3.png"/><Relationship Id="rId2" Type="http://schemas.openxmlformats.org/officeDocument/2006/relationships/tags" Target="../tags/tag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3.bin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oleObject" Target="../embeddings/Microsoft_Excel_97-2003_Worksheet11.xls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25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6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0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4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1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.xml"/><Relationship Id="rId4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5.xml"/><Relationship Id="rId4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8.xml"/><Relationship Id="rId4" Type="http://schemas.openxmlformats.org/officeDocument/2006/relationships/image" Target="../media/image1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Relationship Id="rId4" Type="http://schemas.openxmlformats.org/officeDocument/2006/relationships/image" Target="../media/image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Relationship Id="rId4" Type="http://schemas.openxmlformats.org/officeDocument/2006/relationships/image" Target="../media/image13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Relationship Id="rId4" Type="http://schemas.openxmlformats.org/officeDocument/2006/relationships/image" Target="../media/image13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Relationship Id="rId4" Type="http://schemas.openxmlformats.org/officeDocument/2006/relationships/image" Target="../media/image15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1734670" y="3243838"/>
            <a:ext cx="60915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Arial" charset="0"/>
              <a:buNone/>
            </a:pP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第</a:t>
            </a:r>
            <a:r>
              <a: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2</a:t>
            </a:r>
            <a:r>
              <a:rPr lang="zh-CN" altLang="en-US" sz="40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章  数据类型与运算符</a:t>
            </a:r>
            <a:endParaRPr lang="zh-CN" altLang="en-US" sz="4000" b="1" dirty="0">
              <a:solidFill>
                <a:schemeClr val="bg1"/>
              </a:solidFill>
              <a:latin typeface="+mj-lt"/>
              <a:ea typeface="微软雅黑" pitchFamily="34" charset="-122"/>
              <a:sym typeface="微软雅黑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77" y="5429257"/>
            <a:ext cx="927494" cy="108649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7529" y="0"/>
            <a:ext cx="4079752" cy="15663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31362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2375"/>
    </mc:Choice>
    <mc:Fallback>
      <p:transition spd="slow" advTm="23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1103406" y="2289260"/>
            <a:ext cx="7260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以</a:t>
            </a:r>
            <a:r>
              <a:rPr lang="en-US" altLang="zh-CN" dirty="0" smtClean="0"/>
              <a:t>00101010</a:t>
            </a:r>
            <a:r>
              <a:rPr lang="zh-CN" altLang="zh-CN" dirty="0" smtClean="0"/>
              <a:t>转</a:t>
            </a:r>
            <a:r>
              <a:rPr lang="zh-CN" altLang="en-US" dirty="0" smtClean="0"/>
              <a:t>换</a:t>
            </a:r>
            <a:r>
              <a:rPr lang="zh-CN" altLang="zh-CN" dirty="0" smtClean="0"/>
              <a:t>为</a:t>
            </a:r>
            <a:r>
              <a:rPr lang="zh-CN" altLang="zh-CN" dirty="0"/>
              <a:t>八进制，具体演算过程如下</a:t>
            </a:r>
            <a:r>
              <a:rPr lang="zh-CN" altLang="zh-CN" dirty="0" smtClean="0"/>
              <a:t>。</a:t>
            </a:r>
            <a:endParaRPr lang="zh-CN" altLang="en-US" dirty="0" smtClean="0"/>
          </a:p>
        </p:txBody>
      </p: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515568" y="189232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 rot="574600">
            <a:off x="1157871" y="176657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67396" y="1772922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338846" y="2108725"/>
            <a:ext cx="2412883" cy="47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53196" y="1698655"/>
            <a:ext cx="203132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进制转换为八进制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1103406" y="2792631"/>
            <a:ext cx="7260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①每三位分成一段，结果为：</a:t>
            </a:r>
            <a:r>
              <a:rPr lang="en-US" altLang="zh-CN" dirty="0"/>
              <a:t>000 101 </a:t>
            </a:r>
            <a:r>
              <a:rPr lang="en-US" altLang="zh-CN" dirty="0" smtClean="0"/>
              <a:t>010</a:t>
            </a:r>
            <a:r>
              <a:rPr lang="zh-CN" altLang="en-US" dirty="0" smtClean="0"/>
              <a:t>；</a:t>
            </a:r>
          </a:p>
        </p:txBody>
      </p: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1094442" y="3227418"/>
            <a:ext cx="7260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②</a:t>
            </a:r>
            <a:r>
              <a:rPr lang="zh-CN" altLang="zh-CN" dirty="0" smtClean="0"/>
              <a:t>将</a:t>
            </a:r>
            <a:r>
              <a:rPr lang="zh-CN" altLang="zh-CN" dirty="0"/>
              <a:t>每段的数值分别查表替换，结果</a:t>
            </a:r>
            <a:r>
              <a:rPr lang="zh-CN" altLang="zh-CN" dirty="0" smtClean="0"/>
              <a:t>如下</a:t>
            </a:r>
            <a:r>
              <a:rPr lang="zh-CN" altLang="en-US" dirty="0"/>
              <a:t>：</a:t>
            </a:r>
            <a:endParaRPr lang="zh-CN" alt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1707776" y="3753721"/>
            <a:ext cx="4235824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	010 </a:t>
            </a:r>
            <a:r>
              <a:rPr lang="en-US" altLang="zh-CN" dirty="0">
                <a:sym typeface="Wingdings"/>
              </a:rPr>
              <a:t></a:t>
            </a:r>
            <a:r>
              <a:rPr lang="en-US" altLang="zh-CN" dirty="0"/>
              <a:t> 2</a:t>
            </a:r>
            <a:endParaRPr lang="zh-CN" altLang="zh-CN" dirty="0"/>
          </a:p>
          <a:p>
            <a:r>
              <a:rPr lang="en-US" altLang="zh-CN" dirty="0" smtClean="0"/>
              <a:t>	101 </a:t>
            </a:r>
            <a:r>
              <a:rPr lang="en-US" altLang="zh-CN" dirty="0">
                <a:sym typeface="Wingdings"/>
              </a:rPr>
              <a:t></a:t>
            </a:r>
            <a:r>
              <a:rPr lang="en-US" altLang="zh-CN" dirty="0"/>
              <a:t> 5</a:t>
            </a:r>
            <a:endParaRPr lang="zh-CN" altLang="zh-CN" dirty="0"/>
          </a:p>
          <a:p>
            <a:r>
              <a:rPr lang="en-US" altLang="zh-CN" dirty="0" smtClean="0"/>
              <a:t>	000 </a:t>
            </a:r>
            <a:r>
              <a:rPr lang="en-US" altLang="zh-CN" dirty="0">
                <a:sym typeface="Wingdings"/>
              </a:rPr>
              <a:t></a:t>
            </a:r>
            <a:r>
              <a:rPr lang="en-US" altLang="zh-CN" dirty="0"/>
              <a:t> </a:t>
            </a:r>
            <a:r>
              <a:rPr lang="en-US" altLang="zh-CN" dirty="0" smtClean="0"/>
              <a:t>0</a:t>
            </a:r>
            <a:endParaRPr lang="zh-CN" altLang="zh-CN" dirty="0"/>
          </a:p>
        </p:txBody>
      </p:sp>
      <p:sp>
        <p:nvSpPr>
          <p:cNvPr id="21" name="矩形 5"/>
          <p:cNvSpPr>
            <a:spLocks noChangeArrowheads="1"/>
          </p:cNvSpPr>
          <p:nvPr/>
        </p:nvSpPr>
        <p:spPr bwMode="auto">
          <a:xfrm>
            <a:off x="1062690" y="4851268"/>
            <a:ext cx="7260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③将替换的结果进行组合，组合后的八进制为</a:t>
            </a:r>
            <a:r>
              <a:rPr lang="en-US" altLang="zh-CN" dirty="0" smtClean="0"/>
              <a:t>0052</a:t>
            </a:r>
            <a:r>
              <a:rPr lang="zh-CN" altLang="en-US" dirty="0" smtClean="0"/>
              <a:t>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26863" y="901887"/>
            <a:ext cx="176843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进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制转换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71882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1103406" y="2289260"/>
            <a:ext cx="72606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将二进制转为十六进制时</a:t>
            </a:r>
            <a:r>
              <a:rPr lang="zh-CN" altLang="zh-CN" dirty="0" smtClean="0"/>
              <a:t>，将</a:t>
            </a:r>
            <a:r>
              <a:rPr lang="zh-CN" altLang="zh-CN" dirty="0"/>
              <a:t>二进制数每四位分成一段（若不足</a:t>
            </a:r>
            <a:r>
              <a:rPr lang="en-US" altLang="zh-CN" dirty="0"/>
              <a:t>4</a:t>
            </a:r>
            <a:r>
              <a:rPr lang="zh-CN" altLang="zh-CN" dirty="0"/>
              <a:t>位用</a:t>
            </a:r>
            <a:r>
              <a:rPr lang="en-US" altLang="zh-CN" dirty="0"/>
              <a:t>0</a:t>
            </a:r>
            <a:r>
              <a:rPr lang="zh-CN" altLang="zh-CN" dirty="0"/>
              <a:t>补齐），再查表转换即可。二进制转十六进制过程中数值的对应关系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下表</a:t>
            </a:r>
            <a:r>
              <a:rPr lang="zh-CN" altLang="zh-CN" dirty="0" smtClean="0"/>
              <a:t>所示。</a:t>
            </a:r>
            <a:endParaRPr lang="zh-CN" altLang="en-US" dirty="0" smtClean="0"/>
          </a:p>
        </p:txBody>
      </p: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427071" y="13679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 rot="574600">
            <a:off x="1157871" y="176657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67396" y="1772922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338846" y="2108725"/>
            <a:ext cx="2412883" cy="47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53196" y="1698655"/>
            <a:ext cx="2236510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十六进制转换为八进制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820978"/>
              </p:ext>
            </p:extLst>
          </p:nvPr>
        </p:nvGraphicFramePr>
        <p:xfrm>
          <a:off x="2772305" y="3211003"/>
          <a:ext cx="3845666" cy="30412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4817"/>
                <a:gridCol w="914089"/>
                <a:gridCol w="215580"/>
                <a:gridCol w="905590"/>
                <a:gridCol w="905590"/>
              </a:tblGrid>
              <a:tr h="337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二进制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十六进制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二进制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十六进制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0000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1000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0001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1001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0010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1010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A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0011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1011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B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0100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1100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C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0101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1101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D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0110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1110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E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379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0111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7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1111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F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326863" y="901887"/>
            <a:ext cx="176843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进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制转换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355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11" grpId="0" animBg="1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1103406" y="2289260"/>
            <a:ext cx="7260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将二进制数</a:t>
            </a:r>
            <a:r>
              <a:rPr lang="en-US" altLang="zh-CN" dirty="0"/>
              <a:t>01010110</a:t>
            </a:r>
            <a:r>
              <a:rPr lang="zh-CN" altLang="zh-CN" dirty="0"/>
              <a:t>转为十六进制，具体步骤如下</a:t>
            </a:r>
            <a:r>
              <a:rPr lang="zh-CN" altLang="zh-CN" dirty="0" smtClean="0"/>
              <a:t>。</a:t>
            </a:r>
            <a:endParaRPr lang="zh-CN" altLang="en-US" dirty="0" smtClean="0"/>
          </a:p>
        </p:txBody>
      </p: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515568" y="1891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 rot="574600">
            <a:off x="1157871" y="176657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67396" y="1772922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338846" y="2108725"/>
            <a:ext cx="2412883" cy="47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53196" y="1698655"/>
            <a:ext cx="2236510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十六进制转换为八进制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1103406" y="2792631"/>
            <a:ext cx="7260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 smtClean="0"/>
              <a:t>①每</a:t>
            </a:r>
            <a:r>
              <a:rPr lang="zh-CN" altLang="zh-CN" dirty="0"/>
              <a:t>四位分成一段，结果为：</a:t>
            </a:r>
            <a:r>
              <a:rPr lang="en-US" altLang="zh-CN" dirty="0"/>
              <a:t>0101 </a:t>
            </a:r>
            <a:r>
              <a:rPr lang="en-US" altLang="zh-CN" dirty="0" smtClean="0"/>
              <a:t> 0110</a:t>
            </a:r>
            <a:r>
              <a:rPr lang="zh-CN" altLang="en-US" dirty="0" smtClean="0"/>
              <a:t>；</a:t>
            </a:r>
          </a:p>
        </p:txBody>
      </p: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1094442" y="3240865"/>
            <a:ext cx="7260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 smtClean="0"/>
              <a:t>②</a:t>
            </a:r>
            <a:r>
              <a:rPr lang="zh-CN" altLang="zh-CN" dirty="0"/>
              <a:t>将每段的数值分别查表替换，结果如下</a:t>
            </a:r>
            <a:r>
              <a:rPr lang="zh-CN" altLang="en-US" dirty="0" smtClean="0"/>
              <a:t>：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07776" y="3767168"/>
            <a:ext cx="423582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	</a:t>
            </a:r>
            <a:r>
              <a:rPr lang="en-US" altLang="zh-CN" dirty="0"/>
              <a:t>0110 </a:t>
            </a:r>
            <a:r>
              <a:rPr lang="en-US" altLang="zh-CN" dirty="0">
                <a:sym typeface="Wingdings"/>
              </a:rPr>
              <a:t></a:t>
            </a:r>
            <a:r>
              <a:rPr lang="en-US" altLang="zh-CN" dirty="0"/>
              <a:t> 6</a:t>
            </a:r>
            <a:endParaRPr lang="zh-CN" altLang="zh-CN" dirty="0"/>
          </a:p>
          <a:p>
            <a:r>
              <a:rPr lang="en-US" altLang="zh-CN" dirty="0" smtClean="0"/>
              <a:t>	0101 </a:t>
            </a:r>
            <a:r>
              <a:rPr lang="en-US" altLang="zh-CN" dirty="0">
                <a:sym typeface="Wingdings"/>
              </a:rPr>
              <a:t></a:t>
            </a:r>
            <a:r>
              <a:rPr lang="en-US" altLang="zh-CN" dirty="0"/>
              <a:t> 5</a:t>
            </a:r>
            <a:endParaRPr lang="zh-CN" altLang="zh-CN" dirty="0"/>
          </a:p>
        </p:txBody>
      </p:sp>
      <p:sp>
        <p:nvSpPr>
          <p:cNvPr id="21" name="矩形 5"/>
          <p:cNvSpPr>
            <a:spLocks noChangeArrowheads="1"/>
          </p:cNvSpPr>
          <p:nvPr/>
        </p:nvSpPr>
        <p:spPr bwMode="auto">
          <a:xfrm>
            <a:off x="1062690" y="4663010"/>
            <a:ext cx="7260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 smtClean="0"/>
              <a:t>③</a:t>
            </a:r>
            <a:r>
              <a:rPr lang="zh-CN" altLang="zh-CN" dirty="0"/>
              <a:t>将替换的结果进行组合，转换的结果为：</a:t>
            </a:r>
            <a:r>
              <a:rPr lang="en-US" altLang="zh-CN" dirty="0"/>
              <a:t>0x56</a:t>
            </a:r>
            <a:r>
              <a:rPr lang="zh-CN" altLang="zh-CN" dirty="0"/>
              <a:t>或</a:t>
            </a:r>
            <a:r>
              <a:rPr lang="en-US" altLang="zh-CN" dirty="0"/>
              <a:t>0X56</a:t>
            </a:r>
            <a:r>
              <a:rPr lang="zh-CN" altLang="en-US" dirty="0" smtClean="0"/>
              <a:t>。</a:t>
            </a:r>
          </a:p>
        </p:txBody>
      </p:sp>
      <p:sp>
        <p:nvSpPr>
          <p:cNvPr id="15" name="矩形 14"/>
          <p:cNvSpPr/>
          <p:nvPr/>
        </p:nvSpPr>
        <p:spPr>
          <a:xfrm>
            <a:off x="326863" y="901887"/>
            <a:ext cx="176843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进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制转换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38668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 animBg="1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481323" y="178237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130152" y="1714989"/>
            <a:ext cx="2542596" cy="241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89009" y="1302568"/>
            <a:ext cx="2597186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十进制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转换成二进制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508738"/>
              </p:ext>
            </p:extLst>
          </p:nvPr>
        </p:nvGraphicFramePr>
        <p:xfrm>
          <a:off x="2177478" y="1956370"/>
          <a:ext cx="3847750" cy="4399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name="Visio" r:id="rId5" imgW="2194830" imgH="2501930" progId="Visio.Drawing.11">
                  <p:embed/>
                </p:oleObj>
              </mc:Choice>
              <mc:Fallback>
                <p:oleObj name="Visio" r:id="rId5" imgW="2194830" imgH="250193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478" y="1956370"/>
                        <a:ext cx="3847750" cy="43998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6499870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470814" y="13641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130152" y="1714989"/>
            <a:ext cx="2542596" cy="2411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1089009" y="1302568"/>
            <a:ext cx="2597186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十进制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八</a:t>
            </a:r>
            <a:r>
              <a:rPr lang="zh-CN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1089008" y="1842944"/>
            <a:ext cx="72606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刚刚得到十进制的</a:t>
            </a:r>
            <a:r>
              <a:rPr lang="en-US" altLang="zh-CN" dirty="0"/>
              <a:t>100</a:t>
            </a:r>
            <a:r>
              <a:rPr lang="zh-CN" altLang="zh-CN" dirty="0"/>
              <a:t>转换成二进制后的结果是</a:t>
            </a:r>
            <a:r>
              <a:rPr lang="en-US" altLang="zh-CN" dirty="0"/>
              <a:t>1100100</a:t>
            </a:r>
            <a:r>
              <a:rPr lang="zh-CN" altLang="zh-CN" dirty="0"/>
              <a:t>，将它从右至左每三位分成一段（若不足三位，左边用</a:t>
            </a:r>
            <a:r>
              <a:rPr lang="en-US" altLang="zh-CN" dirty="0"/>
              <a:t>0</a:t>
            </a:r>
            <a:r>
              <a:rPr lang="zh-CN" altLang="zh-CN" dirty="0"/>
              <a:t>补齐），即</a:t>
            </a:r>
            <a:r>
              <a:rPr lang="en-US" altLang="zh-CN" dirty="0"/>
              <a:t>001</a:t>
            </a:r>
            <a:r>
              <a:rPr lang="zh-CN" altLang="zh-CN" dirty="0"/>
              <a:t>，</a:t>
            </a:r>
            <a:r>
              <a:rPr lang="en-US" altLang="zh-CN" dirty="0"/>
              <a:t>100</a:t>
            </a:r>
            <a:r>
              <a:rPr lang="zh-CN" altLang="zh-CN" dirty="0"/>
              <a:t>，</a:t>
            </a:r>
            <a:r>
              <a:rPr lang="en-US" altLang="zh-CN" dirty="0"/>
              <a:t>100</a:t>
            </a:r>
            <a:r>
              <a:rPr lang="zh-CN" altLang="zh-CN" dirty="0"/>
              <a:t>，将每段的数值分别替换为</a:t>
            </a:r>
            <a:r>
              <a:rPr lang="en-US" altLang="zh-CN" dirty="0"/>
              <a:t>1</a:t>
            </a:r>
            <a:r>
              <a:rPr lang="zh-CN" altLang="zh-CN" dirty="0"/>
              <a:t>，</a:t>
            </a:r>
            <a:r>
              <a:rPr lang="en-US" altLang="zh-CN" dirty="0"/>
              <a:t>4</a:t>
            </a:r>
            <a:r>
              <a:rPr lang="zh-CN" altLang="zh-CN" dirty="0"/>
              <a:t>，</a:t>
            </a:r>
            <a:r>
              <a:rPr lang="en-US" altLang="zh-CN" dirty="0"/>
              <a:t>4</a:t>
            </a:r>
            <a:r>
              <a:rPr lang="zh-CN" altLang="zh-CN" dirty="0"/>
              <a:t>。因此十进制的</a:t>
            </a:r>
            <a:r>
              <a:rPr lang="en-US" altLang="zh-CN" dirty="0"/>
              <a:t>100</a:t>
            </a:r>
            <a:r>
              <a:rPr lang="zh-CN" altLang="zh-CN" dirty="0"/>
              <a:t>转换成八进制后的结果是</a:t>
            </a:r>
            <a:r>
              <a:rPr lang="en-US" altLang="zh-CN" dirty="0"/>
              <a:t>0144</a:t>
            </a:r>
            <a:r>
              <a:rPr lang="zh-CN" altLang="zh-CN" dirty="0"/>
              <a:t>。</a:t>
            </a:r>
            <a:endParaRPr lang="zh-CN" altLang="en-US" dirty="0" smtClean="0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1094293" y="3749978"/>
            <a:ext cx="2761227" cy="241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053150" y="3337557"/>
            <a:ext cx="2802370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十进制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</a:t>
            </a:r>
            <a:r>
              <a:rPr lang="zh-CN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成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十六</a:t>
            </a:r>
            <a:r>
              <a:rPr lang="zh-CN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1053149" y="3877933"/>
            <a:ext cx="72606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刚刚得到十进制的</a:t>
            </a:r>
            <a:r>
              <a:rPr lang="en-US" altLang="zh-CN" dirty="0"/>
              <a:t>100</a:t>
            </a:r>
            <a:r>
              <a:rPr lang="zh-CN" altLang="zh-CN" dirty="0"/>
              <a:t>转换成二进制后的结果是</a:t>
            </a:r>
            <a:r>
              <a:rPr lang="en-US" altLang="zh-CN" dirty="0"/>
              <a:t>1100100</a:t>
            </a:r>
            <a:r>
              <a:rPr lang="zh-CN" altLang="zh-CN" dirty="0"/>
              <a:t>，将它从右至左每四位分成一段（若不足四位，左边用</a:t>
            </a:r>
            <a:r>
              <a:rPr lang="en-US" altLang="zh-CN" dirty="0"/>
              <a:t>0</a:t>
            </a:r>
            <a:r>
              <a:rPr lang="zh-CN" altLang="zh-CN" dirty="0"/>
              <a:t>补齐），即</a:t>
            </a:r>
            <a:r>
              <a:rPr lang="en-US" altLang="zh-CN" dirty="0"/>
              <a:t>0110</a:t>
            </a:r>
            <a:r>
              <a:rPr lang="zh-CN" altLang="zh-CN" dirty="0"/>
              <a:t>，</a:t>
            </a:r>
            <a:r>
              <a:rPr lang="en-US" altLang="zh-CN" dirty="0"/>
              <a:t>0100</a:t>
            </a:r>
            <a:r>
              <a:rPr lang="zh-CN" altLang="zh-CN" dirty="0"/>
              <a:t>，将每段的数值分别替换为</a:t>
            </a:r>
            <a:r>
              <a:rPr lang="en-US" altLang="zh-CN" dirty="0"/>
              <a:t>6</a:t>
            </a:r>
            <a:r>
              <a:rPr lang="zh-CN" altLang="zh-CN" dirty="0"/>
              <a:t>，</a:t>
            </a:r>
            <a:r>
              <a:rPr lang="en-US" altLang="zh-CN" dirty="0"/>
              <a:t>4</a:t>
            </a:r>
            <a:r>
              <a:rPr lang="zh-CN" altLang="zh-CN" dirty="0"/>
              <a:t>。因此十进制的</a:t>
            </a:r>
            <a:r>
              <a:rPr lang="en-US" altLang="zh-CN" dirty="0"/>
              <a:t>100</a:t>
            </a:r>
            <a:r>
              <a:rPr lang="zh-CN" altLang="zh-CN" dirty="0"/>
              <a:t>转换成十六进制后的结果是</a:t>
            </a:r>
            <a:r>
              <a:rPr lang="en-US" altLang="zh-CN" dirty="0"/>
              <a:t>0x64</a:t>
            </a:r>
            <a:r>
              <a:rPr lang="zh-CN" altLang="zh-CN" dirty="0"/>
              <a:t>。</a:t>
            </a:r>
            <a:endParaRPr lang="zh-CN" alt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1203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885825" y="1594406"/>
            <a:ext cx="7411009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十进制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小数转换为二进制采用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乘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取整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的方式。方法是用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乘以十进制小数部分，将结果中的整数部分去掉，再次用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乘以余下的小数部分，并去掉其结果的整数部分；如此继续下去，直到余下的小数部分为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或满足所要求的精度为止。最后将每次得到的整数部分（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）按先后顺序排列，即为小数对应的二进制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8864" y="956554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小数二进制</a:t>
            </a:r>
            <a:endParaRPr lang="en-US" altLang="zh-CN" sz="2400" b="1" dirty="0">
              <a:solidFill>
                <a:srgbClr val="009ED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807917" y="212290"/>
            <a:ext cx="3060411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571500" indent="-571500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</a:t>
            </a:r>
            <a:r>
              <a:rPr lang="zh-CN" altLang="zh-CN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多学一招</a:t>
            </a:r>
            <a:r>
              <a:rPr lang="zh-CN" altLang="en-US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4652593"/>
              </p:ext>
            </p:extLst>
          </p:nvPr>
        </p:nvGraphicFramePr>
        <p:xfrm>
          <a:off x="1024966" y="3300334"/>
          <a:ext cx="3454140" cy="2837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Visio" r:id="rId5" imgW="2893320" imgH="2373073" progId="Visio.Drawing.11">
                  <p:embed/>
                </p:oleObj>
              </mc:Choice>
              <mc:Fallback>
                <p:oleObj name="Visio" r:id="rId5" imgW="2893320" imgH="23730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966" y="3300334"/>
                        <a:ext cx="3454140" cy="28373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9" descr="注意小人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728" y="4746689"/>
            <a:ext cx="1563401" cy="159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9" name="组合 18"/>
          <p:cNvGrpSpPr/>
          <p:nvPr/>
        </p:nvGrpSpPr>
        <p:grpSpPr>
          <a:xfrm>
            <a:off x="5120641" y="3495563"/>
            <a:ext cx="3167546" cy="1705088"/>
            <a:chOff x="2410661" y="2143360"/>
            <a:chExt cx="6199939" cy="2366492"/>
          </a:xfrm>
        </p:grpSpPr>
        <p:sp>
          <p:nvSpPr>
            <p:cNvPr id="21" name="流程图: 可选过程 20"/>
            <p:cNvSpPr/>
            <p:nvPr/>
          </p:nvSpPr>
          <p:spPr>
            <a:xfrm>
              <a:off x="3002756" y="2143360"/>
              <a:ext cx="5607844" cy="2366492"/>
            </a:xfrm>
            <a:prstGeom prst="flowChartAlternateProcess">
              <a:avLst/>
            </a:prstGeom>
            <a:noFill/>
            <a:ln w="31750">
              <a:solidFill>
                <a:srgbClr val="00ACE6"/>
              </a:solidFill>
              <a:prstDash val="dash"/>
              <a:miter lim="800000"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410661" y="2387733"/>
              <a:ext cx="5797237" cy="19222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lnSpc>
                  <a:spcPct val="150000"/>
                </a:lnSpc>
                <a:defRPr/>
              </a:pPr>
              <a:r>
                <a:rPr lang="zh-CN" altLang="zh-CN" sz="1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有些</a:t>
              </a:r>
              <a:r>
                <a:rPr lang="zh-CN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十进制小数不一定能完全精确地转换为二进制，根据精度要求转换到小数点后某一位即</a:t>
              </a:r>
              <a:r>
                <a:rPr lang="zh-CN" altLang="zh-CN" sz="1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可</a:t>
              </a:r>
              <a:r>
                <a:rPr lang="zh-CN" altLang="en-US" sz="1400" dirty="0" smtClean="0"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898187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460303" y="220499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743903" y="1640124"/>
            <a:ext cx="7975600" cy="273017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小</a:t>
            </a:r>
            <a:r>
              <a:rPr lang="zh-CN" altLang="zh-CN" sz="2000" dirty="0"/>
              <a:t>明？是不是感觉很熟悉？他常常作为男一号活跃于各大权威课本，同样，</a:t>
            </a:r>
            <a:r>
              <a:rPr lang="en-US" altLang="zh-CN" sz="2000" dirty="0"/>
              <a:t>C</a:t>
            </a:r>
            <a:r>
              <a:rPr lang="zh-CN" altLang="zh-CN" sz="2000" dirty="0"/>
              <a:t>语言的世界里也少不了他。案例要求依次输入小明的学号和成绩：</a:t>
            </a:r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如果</a:t>
            </a:r>
            <a:r>
              <a:rPr lang="zh-CN" altLang="zh-CN" sz="2000" dirty="0"/>
              <a:t>输入“</a:t>
            </a:r>
            <a:r>
              <a:rPr lang="en-US" altLang="zh-CN" sz="2000" dirty="0"/>
              <a:t>11</a:t>
            </a:r>
            <a:r>
              <a:rPr lang="zh-CN" altLang="zh-CN" sz="2000" dirty="0"/>
              <a:t>”，“</a:t>
            </a:r>
            <a:r>
              <a:rPr lang="en-US" altLang="zh-CN" sz="2000" dirty="0"/>
              <a:t>59.5</a:t>
            </a:r>
            <a:r>
              <a:rPr lang="zh-CN" altLang="zh-CN" sz="2000" dirty="0"/>
              <a:t>”，则在屏幕上打印输出“小明同学的学号是</a:t>
            </a:r>
            <a:r>
              <a:rPr lang="en-US" altLang="zh-CN" sz="2000" dirty="0"/>
              <a:t>11</a:t>
            </a:r>
            <a:r>
              <a:rPr lang="zh-CN" altLang="zh-CN" sz="2000" dirty="0"/>
              <a:t>，成绩是</a:t>
            </a:r>
            <a:r>
              <a:rPr lang="en-US" altLang="zh-CN" sz="2000" dirty="0"/>
              <a:t>59.5</a:t>
            </a:r>
            <a:r>
              <a:rPr lang="zh-CN" altLang="zh-CN" sz="2000" dirty="0"/>
              <a:t>。”</a:t>
            </a:r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如果</a:t>
            </a:r>
            <a:r>
              <a:rPr lang="zh-CN" altLang="zh-CN" sz="2000" dirty="0"/>
              <a:t>输入“</a:t>
            </a:r>
            <a:r>
              <a:rPr lang="en-US" altLang="zh-CN" sz="2000" dirty="0"/>
              <a:t>22</a:t>
            </a:r>
            <a:r>
              <a:rPr lang="zh-CN" altLang="zh-CN" sz="2000" dirty="0"/>
              <a:t>”，“</a:t>
            </a:r>
            <a:r>
              <a:rPr lang="en-US" altLang="zh-CN" sz="2000" dirty="0"/>
              <a:t>99.5</a:t>
            </a:r>
            <a:r>
              <a:rPr lang="zh-CN" altLang="zh-CN" sz="2000" dirty="0"/>
              <a:t>”，则在屏幕上打印输出“小明同学的学号是</a:t>
            </a:r>
            <a:r>
              <a:rPr lang="en-US" altLang="zh-CN" sz="2000" dirty="0"/>
              <a:t>22</a:t>
            </a:r>
            <a:r>
              <a:rPr lang="zh-CN" altLang="zh-CN" sz="2000" dirty="0"/>
              <a:t>，成绩是</a:t>
            </a:r>
            <a:r>
              <a:rPr lang="en-US" altLang="zh-CN" sz="2000" dirty="0" smtClean="0"/>
              <a:t>99.5</a:t>
            </a:r>
            <a:r>
              <a:rPr lang="zh-CN" altLang="zh-CN" sz="2000" dirty="0" smtClean="0"/>
              <a:t>”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8284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23365" y="167947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1235393" y="1640125"/>
            <a:ext cx="6639877" cy="18964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</a:t>
            </a:r>
            <a:r>
              <a:rPr lang="zh-CN" altLang="zh-CN" sz="2000" dirty="0" smtClean="0"/>
              <a:t>关于</a:t>
            </a:r>
            <a:r>
              <a:rPr lang="zh-CN" altLang="zh-CN" sz="2000" dirty="0"/>
              <a:t>本案例，我们需要考虑三个问题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（</a:t>
            </a:r>
            <a:r>
              <a:rPr lang="en-US" altLang="zh-CN" sz="2000" dirty="0"/>
              <a:t>1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如何向电脑中输入三个信息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zh-CN" sz="2000" dirty="0" smtClean="0"/>
              <a:t>）</a:t>
            </a:r>
            <a:r>
              <a:rPr lang="zh-CN" altLang="zh-CN" sz="2000" dirty="0"/>
              <a:t>如何让电脑输出刚刚输入的</a:t>
            </a:r>
            <a:r>
              <a:rPr lang="zh-CN" altLang="zh-CN" sz="2000" dirty="0" smtClean="0"/>
              <a:t>信息</a:t>
            </a:r>
            <a:r>
              <a:rPr lang="zh-CN" altLang="en-US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3</a:t>
            </a:r>
            <a:r>
              <a:rPr lang="zh-CN" altLang="en-US" sz="2000" dirty="0" smtClean="0"/>
              <a:t>）</a:t>
            </a:r>
            <a:r>
              <a:rPr lang="zh-CN" altLang="zh-CN" sz="2000" dirty="0"/>
              <a:t>是不是需要一些东西把信息储存在电脑中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21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489671" y="15048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 rot="574600">
            <a:off x="2794186" y="2159964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820600" y="2162521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3086100" y="2591332"/>
            <a:ext cx="165531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3103562" y="3463290"/>
            <a:ext cx="1777048" cy="33236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3246997" y="2093048"/>
            <a:ext cx="163361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常量的概念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293967" y="2982277"/>
            <a:ext cx="152633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变量的定义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079781" y="4344726"/>
            <a:ext cx="2312395" cy="4349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80306" y="3905035"/>
            <a:ext cx="212964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变量的数据类型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3079781" y="5249805"/>
            <a:ext cx="3481039" cy="3428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303167" y="4757362"/>
            <a:ext cx="325765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2000" b="1" dirty="0" err="1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000" b="1" dirty="0" err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rintf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函数和</a:t>
            </a:r>
            <a:r>
              <a:rPr lang="en-US" altLang="zh-CN" sz="2000" b="1" dirty="0" err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scanf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函数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2771130" y="4716086"/>
            <a:ext cx="52604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 rot="574600">
            <a:off x="2832914" y="3061791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2859328" y="3064348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 rot="574600">
            <a:off x="2799520" y="3953489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825934" y="3956046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sp>
        <p:nvSpPr>
          <p:cNvPr id="41" name="椭圆 40"/>
          <p:cNvSpPr/>
          <p:nvPr/>
        </p:nvSpPr>
        <p:spPr bwMode="auto">
          <a:xfrm rot="574600">
            <a:off x="2785057" y="4859673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2811471" y="4862230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4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90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4"/>
    </mc:Choice>
    <mc:Fallback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/>
      <p:bldP spid="33" grpId="0"/>
      <p:bldP spid="34" grpId="0"/>
      <p:bldP spid="20" grpId="0"/>
      <p:bldP spid="30" grpId="0"/>
      <p:bldP spid="32" grpId="0"/>
      <p:bldP spid="35" grpId="0" animBg="1"/>
      <p:bldP spid="36" grpId="0"/>
      <p:bldP spid="37" grpId="0" animBg="1"/>
      <p:bldP spid="38" grpId="0"/>
      <p:bldP spid="41" grpId="0" animBg="1"/>
      <p:bldP spid="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681020" y="178457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pic>
        <p:nvPicPr>
          <p:cNvPr id="7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538" y="60388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流程图: 可选过程 7"/>
          <p:cNvSpPr/>
          <p:nvPr/>
        </p:nvSpPr>
        <p:spPr>
          <a:xfrm>
            <a:off x="2811655" y="2713910"/>
            <a:ext cx="5458413" cy="1430179"/>
          </a:xfrm>
          <a:prstGeom prst="flowChartAlternateProcess">
            <a:avLst/>
          </a:prstGeom>
          <a:noFill/>
          <a:ln w="31750">
            <a:solidFill>
              <a:srgbClr val="00ACE6"/>
            </a:solidFill>
            <a:prstDash val="dash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endParaRPr lang="en-US" altLang="zh-CN" sz="800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常量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又称常数，是指在程序运行过程中其值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不可改变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量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0388" y="962025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常量的概念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8641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>
            <a:grpSpLocks/>
          </p:cNvGrpSpPr>
          <p:nvPr/>
        </p:nvGrpSpPr>
        <p:grpSpPr bwMode="auto">
          <a:xfrm flipH="1" flipV="1">
            <a:off x="250845" y="2267843"/>
            <a:ext cx="2824453" cy="1477328"/>
            <a:chOff x="5179059" y="4141459"/>
            <a:chExt cx="3492954" cy="1567007"/>
          </a:xfrm>
        </p:grpSpPr>
        <p:grpSp>
          <p:nvGrpSpPr>
            <p:cNvPr id="7198" name="组合 38"/>
            <p:cNvGrpSpPr>
              <a:grpSpLocks/>
            </p:cNvGrpSpPr>
            <p:nvPr/>
          </p:nvGrpSpPr>
          <p:grpSpPr bwMode="auto">
            <a:xfrm rot="10800000">
              <a:off x="5687902" y="4225925"/>
              <a:ext cx="2669052" cy="686411"/>
              <a:chOff x="934464" y="2318309"/>
              <a:chExt cx="2669329" cy="686148"/>
            </a:xfrm>
          </p:grpSpPr>
          <p:cxnSp>
            <p:nvCxnSpPr>
              <p:cNvPr id="7203" name="直接连接符 39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934464" y="2318309"/>
                <a:ext cx="298001" cy="686148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204" name="直接连接符 40"/>
              <p:cNvCxnSpPr>
                <a:cxnSpLocks noChangeShapeType="1"/>
              </p:cNvCxnSpPr>
              <p:nvPr/>
            </p:nvCxnSpPr>
            <p:spPr bwMode="auto">
              <a:xfrm rot="10800000" flipH="1" flipV="1">
                <a:off x="1222939" y="3004457"/>
                <a:ext cx="2380854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199" name="组合 41"/>
            <p:cNvGrpSpPr>
              <a:grpSpLocks/>
            </p:cNvGrpSpPr>
            <p:nvPr/>
          </p:nvGrpSpPr>
          <p:grpSpPr bwMode="auto">
            <a:xfrm flipH="1">
              <a:off x="8068509" y="4880949"/>
              <a:ext cx="603504" cy="553991"/>
              <a:chOff x="1256847" y="3607535"/>
              <a:chExt cx="605213" cy="553298"/>
            </a:xfrm>
          </p:grpSpPr>
          <p:sp>
            <p:nvSpPr>
              <p:cNvPr id="28" name="椭圆 27"/>
              <p:cNvSpPr/>
              <p:nvPr/>
            </p:nvSpPr>
            <p:spPr bwMode="auto">
              <a:xfrm>
                <a:off x="1256847" y="3647897"/>
                <a:ext cx="604419" cy="474256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 rot="10800000">
                <a:off x="1327723" y="3607535"/>
                <a:ext cx="334694" cy="553298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00" name="矩形 51"/>
            <p:cNvSpPr>
              <a:spLocks noChangeArrowheads="1"/>
            </p:cNvSpPr>
            <p:nvPr/>
          </p:nvSpPr>
          <p:spPr bwMode="auto">
            <a:xfrm rot="10800000">
              <a:off x="5179059" y="4141459"/>
              <a:ext cx="2762206" cy="156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eaLnBrk="1" hangingPunct="1">
                <a:lnSpc>
                  <a:spcPts val="3600"/>
                </a:lnSpc>
              </a:pPr>
              <a:r>
                <a:rPr lang="zh-CN" altLang="en-US" b="1" dirty="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进</a:t>
              </a:r>
              <a:r>
                <a:rPr lang="zh-CN" altLang="en-US" b="1" dirty="0" smtClean="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制与进制转制</a:t>
              </a:r>
              <a:endParaRPr lang="en-US" altLang="zh-CN" b="1" dirty="0" smtClean="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  <a:p>
              <a:pPr marL="457200" indent="-457200" eaLnBrk="1" hangingPunct="1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表达式</a:t>
              </a:r>
              <a:endParaRPr lang="en-US" altLang="zh-CN" b="1" dirty="0" smtClean="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  <a:p>
              <a:pPr marL="457200" indent="-457200" eaLnBrk="1" hangingPunct="1">
                <a:lnSpc>
                  <a:spcPts val="3600"/>
                </a:lnSpc>
              </a:pPr>
              <a:r>
                <a:rPr lang="zh-CN" altLang="en-US" b="1" dirty="0" smtClean="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宋体" pitchFamily="2" charset="-122"/>
                </a:rPr>
                <a:t>运算符优先级</a:t>
              </a:r>
              <a:endParaRPr lang="en-US" altLang="zh-CN" b="1" dirty="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endParaRPr>
            </a:p>
          </p:txBody>
        </p: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1570038" y="1647825"/>
            <a:ext cx="5245100" cy="4035425"/>
            <a:chOff x="1398335" y="1722030"/>
            <a:chExt cx="5245100" cy="4035236"/>
          </a:xfrm>
        </p:grpSpPr>
        <p:graphicFrame>
          <p:nvGraphicFramePr>
            <p:cNvPr id="7194" name="图表 2"/>
            <p:cNvGraphicFramePr>
              <a:graphicFrameLocks/>
            </p:cNvGraphicFramePr>
            <p:nvPr/>
          </p:nvGraphicFramePr>
          <p:xfrm>
            <a:off x="1398335" y="1722030"/>
            <a:ext cx="5245100" cy="4035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工作表" r:id="rId5" imgW="5249111" imgH="4035902" progId="Excel.Sheet.8">
                    <p:embed/>
                  </p:oleObj>
                </mc:Choice>
                <mc:Fallback>
                  <p:oleObj name="工作表" r:id="rId5" imgW="5249111" imgH="4035902" progId="Excel.Shee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335" y="1722030"/>
                          <a:ext cx="5245100" cy="4035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 bwMode="auto">
            <a:xfrm rot="2719682">
              <a:off x="4600346" y="2872905"/>
              <a:ext cx="1042938" cy="369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</a:t>
              </a:r>
            </a:p>
          </p:txBody>
        </p:sp>
        <p:sp>
          <p:nvSpPr>
            <p:cNvPr id="37" name="TextBox 36"/>
            <p:cNvSpPr txBox="1"/>
            <p:nvPr/>
          </p:nvSpPr>
          <p:spPr bwMode="auto">
            <a:xfrm rot="6997465" flipV="1">
              <a:off x="2748528" y="2675271"/>
              <a:ext cx="1041351" cy="369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了解</a:t>
              </a:r>
            </a:p>
          </p:txBody>
        </p:sp>
        <p:sp>
          <p:nvSpPr>
            <p:cNvPr id="38" name="TextBox 37"/>
            <p:cNvSpPr txBox="1"/>
            <p:nvPr/>
          </p:nvSpPr>
          <p:spPr bwMode="auto">
            <a:xfrm rot="10800000" flipH="1" flipV="1">
              <a:off x="3819272" y="4427003"/>
              <a:ext cx="1041400" cy="36828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pc="3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</a:p>
          </p:txBody>
        </p:sp>
      </p:grpSp>
      <p:grpSp>
        <p:nvGrpSpPr>
          <p:cNvPr id="7173" name="组合 2"/>
          <p:cNvGrpSpPr>
            <a:grpSpLocks/>
          </p:cNvGrpSpPr>
          <p:nvPr/>
        </p:nvGrpSpPr>
        <p:grpSpPr bwMode="auto">
          <a:xfrm>
            <a:off x="3692525" y="2878138"/>
            <a:ext cx="1203325" cy="1201737"/>
            <a:chOff x="3692088" y="2878838"/>
            <a:chExt cx="1203191" cy="1201737"/>
          </a:xfrm>
        </p:grpSpPr>
        <p:sp>
          <p:nvSpPr>
            <p:cNvPr id="33" name="弧形 32"/>
            <p:cNvSpPr/>
            <p:nvPr/>
          </p:nvSpPr>
          <p:spPr bwMode="auto">
            <a:xfrm rot="5400000">
              <a:off x="3692815" y="2878111"/>
              <a:ext cx="1201737" cy="1203191"/>
            </a:xfrm>
            <a:prstGeom prst="arc">
              <a:avLst>
                <a:gd name="adj1" fmla="val 5382197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4" name="弧形 33"/>
            <p:cNvSpPr/>
            <p:nvPr/>
          </p:nvSpPr>
          <p:spPr bwMode="auto">
            <a:xfrm>
              <a:off x="3795265" y="2996313"/>
              <a:ext cx="990490" cy="992187"/>
            </a:xfrm>
            <a:prstGeom prst="arc">
              <a:avLst>
                <a:gd name="adj1" fmla="val 10763236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5" name="弧形 34"/>
            <p:cNvSpPr/>
            <p:nvPr/>
          </p:nvSpPr>
          <p:spPr bwMode="auto">
            <a:xfrm rot="16200000">
              <a:off x="3891251" y="3136849"/>
              <a:ext cx="822325" cy="753978"/>
            </a:xfrm>
            <a:prstGeom prst="arc">
              <a:avLst>
                <a:gd name="adj1" fmla="val 16251812"/>
                <a:gd name="adj2" fmla="val 0"/>
              </a:avLst>
            </a:prstGeom>
            <a:noFill/>
            <a:ln w="57150" cap="flat" cmpd="sng" algn="ctr">
              <a:solidFill>
                <a:srgbClr val="D5F4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itchFamily="34" charset="0"/>
                <a:buNone/>
                <a:defRPr/>
              </a:pPr>
              <a:endParaRPr lang="zh-CN" altLang="en-US">
                <a:ea typeface="宋体" pitchFamily="2" charset="-122"/>
              </a:endParaRPr>
            </a:p>
          </p:txBody>
        </p:sp>
      </p:grpSp>
      <p:grpSp>
        <p:nvGrpSpPr>
          <p:cNvPr id="2" name="组合 1"/>
          <p:cNvGrpSpPr>
            <a:grpSpLocks/>
          </p:cNvGrpSpPr>
          <p:nvPr/>
        </p:nvGrpSpPr>
        <p:grpSpPr bwMode="auto">
          <a:xfrm>
            <a:off x="4531297" y="5057940"/>
            <a:ext cx="3621456" cy="1135917"/>
            <a:chOff x="4241841" y="5106726"/>
            <a:chExt cx="2384227" cy="952932"/>
          </a:xfrm>
        </p:grpSpPr>
        <p:grpSp>
          <p:nvGrpSpPr>
            <p:cNvPr id="7183" name="组合 38"/>
            <p:cNvGrpSpPr>
              <a:grpSpLocks/>
            </p:cNvGrpSpPr>
            <p:nvPr/>
          </p:nvGrpSpPr>
          <p:grpSpPr bwMode="auto">
            <a:xfrm rot="5400000" flipV="1">
              <a:off x="4957489" y="4391078"/>
              <a:ext cx="952932" cy="2384227"/>
              <a:chOff x="6453786" y="4116782"/>
              <a:chExt cx="1352521" cy="1092101"/>
            </a:xfrm>
          </p:grpSpPr>
          <p:grpSp>
            <p:nvGrpSpPr>
              <p:cNvPr id="7185" name="组合 38"/>
              <p:cNvGrpSpPr>
                <a:grpSpLocks/>
              </p:cNvGrpSpPr>
              <p:nvPr/>
            </p:nvGrpSpPr>
            <p:grpSpPr bwMode="auto">
              <a:xfrm rot="10800000">
                <a:off x="6453786" y="4116782"/>
                <a:ext cx="1070796" cy="916901"/>
                <a:chOff x="1766924" y="2196994"/>
                <a:chExt cx="1070903" cy="916544"/>
              </a:xfrm>
            </p:grpSpPr>
            <p:cxnSp>
              <p:nvCxnSpPr>
                <p:cNvPr id="7189" name="直接连接符 39"/>
                <p:cNvCxnSpPr>
                  <a:cxnSpLocks noChangeShapeType="1"/>
                </p:cNvCxnSpPr>
                <p:nvPr/>
              </p:nvCxnSpPr>
              <p:spPr bwMode="auto">
                <a:xfrm rot="-5400000" flipH="1" flipV="1">
                  <a:off x="1392095" y="2596067"/>
                  <a:ext cx="798146" cy="0"/>
                </a:xfrm>
                <a:prstGeom prst="line">
                  <a:avLst/>
                </a:prstGeom>
                <a:noFill/>
                <a:ln w="28575" algn="ctr">
                  <a:solidFill>
                    <a:srgbClr val="00ACE6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7190" name="直接连接符 40"/>
                <p:cNvCxnSpPr>
                  <a:cxnSpLocks noChangeShapeType="1"/>
                </p:cNvCxnSpPr>
                <p:nvPr/>
              </p:nvCxnSpPr>
              <p:spPr bwMode="auto">
                <a:xfrm rot="16200000" flipH="1">
                  <a:off x="2244643" y="2520354"/>
                  <a:ext cx="115465" cy="1070903"/>
                </a:xfrm>
                <a:prstGeom prst="line">
                  <a:avLst/>
                </a:prstGeom>
                <a:noFill/>
                <a:ln w="28575" algn="ctr">
                  <a:solidFill>
                    <a:srgbClr val="00ACE6"/>
                  </a:solidFill>
                  <a:round/>
                  <a:headEnd/>
                  <a:tailEnd type="oval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7186" name="组合 41"/>
              <p:cNvGrpSpPr>
                <a:grpSpLocks/>
              </p:cNvGrpSpPr>
              <p:nvPr/>
            </p:nvGrpSpPr>
            <p:grpSpPr bwMode="auto">
              <a:xfrm flipH="1">
                <a:off x="7154180" y="5035100"/>
                <a:ext cx="652127" cy="173783"/>
                <a:chOff x="2125003" y="3761485"/>
                <a:chExt cx="653975" cy="173565"/>
              </a:xfrm>
            </p:grpSpPr>
            <p:sp>
              <p:nvSpPr>
                <p:cNvPr id="44" name="椭圆 43"/>
                <p:cNvSpPr/>
                <p:nvPr/>
              </p:nvSpPr>
              <p:spPr bwMode="auto">
                <a:xfrm rot="5400000">
                  <a:off x="2365209" y="3521282"/>
                  <a:ext cx="173562" cy="653974"/>
                </a:xfrm>
                <a:prstGeom prst="ellipse">
                  <a:avLst/>
                </a:prstGeom>
                <a:solidFill>
                  <a:srgbClr val="3BCCFF"/>
                </a:solidFill>
                <a:ln w="285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>
                  <a:outerShdw blurRad="25400" dist="12700" dir="2700000" algn="tl" rotWithShape="0">
                    <a:prstClr val="black">
                      <a:alpha val="40000"/>
                    </a:prstClr>
                  </a:outerShdw>
                </a:effectLst>
                <a:extLst/>
              </p:spPr>
              <p:txBody>
                <a:bodyPr/>
                <a:lstStyle/>
                <a:p>
                  <a:pPr eaLnBrk="1" hangingPunct="1">
                    <a:buFont typeface="Arial" pitchFamily="34" charset="0"/>
                    <a:buNone/>
                    <a:defRPr/>
                  </a:pPr>
                  <a:endParaRPr lang="zh-CN" altLang="en-US">
                    <a:ea typeface="宋体" pitchFamily="2" charset="-122"/>
                  </a:endParaRPr>
                </a:p>
              </p:txBody>
            </p:sp>
            <p:sp>
              <p:nvSpPr>
                <p:cNvPr id="45" name="TextBox 44"/>
                <p:cNvSpPr txBox="1"/>
                <p:nvPr/>
              </p:nvSpPr>
              <p:spPr>
                <a:xfrm rot="5400000">
                  <a:off x="2381465" y="3552225"/>
                  <a:ext cx="141050" cy="623645"/>
                </a:xfrm>
                <a:prstGeom prst="rect">
                  <a:avLst/>
                </a:prstGeom>
                <a:noFill/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altLang="zh-CN" sz="2800" b="1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lang="zh-CN" altLang="en-US" sz="2800" b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184" name="矩形 4"/>
            <p:cNvSpPr>
              <a:spLocks noChangeArrowheads="1"/>
            </p:cNvSpPr>
            <p:nvPr/>
          </p:nvSpPr>
          <p:spPr bwMode="auto">
            <a:xfrm>
              <a:off x="4603508" y="5302958"/>
              <a:ext cx="1979841" cy="413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457200" indent="-457200" eaLnBrk="1" hangingPunct="1">
                <a:lnSpc>
                  <a:spcPts val="3600"/>
                </a:lnSpc>
                <a:buFont typeface="Calibri" pitchFamily="34" charset="0"/>
                <a:buNone/>
              </a:pPr>
              <a:r>
                <a:rPr lang="zh-CN" altLang="en-US" b="1" dirty="0" smtClean="0">
                  <a:solidFill>
                    <a:srgbClr val="00ACE6"/>
                  </a:solidFill>
                  <a:latin typeface="+mn-lt"/>
                  <a:ea typeface="微软雅黑" pitchFamily="34" charset="-122"/>
                  <a:sym typeface="宋体" pitchFamily="2" charset="-122"/>
                </a:rPr>
                <a:t>数据类型间的转换</a:t>
              </a:r>
              <a:endParaRPr lang="en-US" altLang="zh-CN" b="1" dirty="0" smtClean="0">
                <a:solidFill>
                  <a:srgbClr val="00ACE6"/>
                </a:solidFill>
                <a:latin typeface="+mn-lt"/>
                <a:ea typeface="微软雅黑" pitchFamily="34" charset="-122"/>
                <a:sym typeface="宋体" pitchFamily="2" charset="-122"/>
              </a:endParaRPr>
            </a:p>
          </p:txBody>
        </p:sp>
      </p:grpSp>
      <p:grpSp>
        <p:nvGrpSpPr>
          <p:cNvPr id="2052" name="组合 6"/>
          <p:cNvGrpSpPr>
            <a:grpSpLocks/>
          </p:cNvGrpSpPr>
          <p:nvPr/>
        </p:nvGrpSpPr>
        <p:grpSpPr bwMode="auto">
          <a:xfrm>
            <a:off x="5821363" y="2406255"/>
            <a:ext cx="3404913" cy="1127515"/>
            <a:chOff x="5873304" y="1605962"/>
            <a:chExt cx="3325632" cy="1127550"/>
          </a:xfrm>
        </p:grpSpPr>
        <p:sp>
          <p:nvSpPr>
            <p:cNvPr id="5128" name="矩形 5"/>
            <p:cNvSpPr>
              <a:spLocks noChangeArrowheads="1"/>
            </p:cNvSpPr>
            <p:nvPr/>
          </p:nvSpPr>
          <p:spPr bwMode="auto">
            <a:xfrm flipH="1">
              <a:off x="5873304" y="1633640"/>
              <a:ext cx="3325632" cy="923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  <a:defRPr/>
              </a:pPr>
              <a:r>
                <a:rPr lang="zh-CN" altLang="en-US" b="1" dirty="0" smtClean="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变量的数据类型</a:t>
              </a:r>
              <a:endParaRPr lang="en-US" altLang="zh-CN" b="1" dirty="0" smtClean="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  <a:p>
              <a:pPr eaLnBrk="1" hangingPunct="1">
                <a:lnSpc>
                  <a:spcPct val="150000"/>
                </a:lnSpc>
                <a:buFont typeface="Arial" pitchFamily="34" charset="0"/>
                <a:buNone/>
                <a:defRPr/>
              </a:pPr>
              <a:r>
                <a:rPr lang="zh-CN" altLang="en-US" b="1" dirty="0" smtClean="0">
                  <a:solidFill>
                    <a:srgbClr val="00ACE6"/>
                  </a:solidFill>
                  <a:latin typeface="微软雅黑" pitchFamily="34" charset="-122"/>
                  <a:ea typeface="微软雅黑" pitchFamily="34" charset="-122"/>
                  <a:sym typeface="微软雅黑" pitchFamily="34" charset="-122"/>
                </a:rPr>
                <a:t>各种运算符的使用</a:t>
              </a:r>
              <a:endParaRPr lang="zh-CN" altLang="en-US" b="1" dirty="0">
                <a:solidFill>
                  <a:srgbClr val="00ACE6"/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endParaRPr>
            </a:p>
          </p:txBody>
        </p:sp>
        <p:grpSp>
          <p:nvGrpSpPr>
            <p:cNvPr id="7177" name="组合 16"/>
            <p:cNvGrpSpPr>
              <a:grpSpLocks/>
            </p:cNvGrpSpPr>
            <p:nvPr/>
          </p:nvGrpSpPr>
          <p:grpSpPr bwMode="auto">
            <a:xfrm flipH="1">
              <a:off x="5947983" y="2081607"/>
              <a:ext cx="2697268" cy="651905"/>
              <a:chOff x="1338278" y="2657188"/>
              <a:chExt cx="2820377" cy="652213"/>
            </a:xfrm>
          </p:grpSpPr>
          <p:cxnSp>
            <p:nvCxnSpPr>
              <p:cNvPr id="7181" name="直接连接符 7"/>
              <p:cNvCxnSpPr>
                <a:cxnSpLocks noChangeShapeType="1"/>
              </p:cNvCxnSpPr>
              <p:nvPr/>
            </p:nvCxnSpPr>
            <p:spPr bwMode="auto">
              <a:xfrm>
                <a:off x="1338278" y="2657188"/>
                <a:ext cx="372268" cy="652213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182" name="直接连接符 10"/>
              <p:cNvCxnSpPr>
                <a:cxnSpLocks noChangeShapeType="1"/>
              </p:cNvCxnSpPr>
              <p:nvPr/>
            </p:nvCxnSpPr>
            <p:spPr bwMode="auto">
              <a:xfrm>
                <a:off x="1714278" y="3309401"/>
                <a:ext cx="2444377" cy="0"/>
              </a:xfrm>
              <a:prstGeom prst="line">
                <a:avLst/>
              </a:prstGeom>
              <a:noFill/>
              <a:ln w="28575" algn="ctr">
                <a:solidFill>
                  <a:srgbClr val="00ACE6"/>
                </a:solidFill>
                <a:round/>
                <a:headEnd/>
                <a:tailEnd type="oval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7178" name="组合 15"/>
            <p:cNvGrpSpPr>
              <a:grpSpLocks/>
            </p:cNvGrpSpPr>
            <p:nvPr/>
          </p:nvGrpSpPr>
          <p:grpSpPr bwMode="auto">
            <a:xfrm flipH="1">
              <a:off x="8467240" y="1605962"/>
              <a:ext cx="489404" cy="520699"/>
              <a:chOff x="1697266" y="3848201"/>
              <a:chExt cx="511741" cy="520945"/>
            </a:xfrm>
          </p:grpSpPr>
          <p:sp>
            <p:nvSpPr>
              <p:cNvPr id="12" name="椭圆 11"/>
              <p:cNvSpPr/>
              <p:nvPr/>
            </p:nvSpPr>
            <p:spPr bwMode="auto">
              <a:xfrm>
                <a:off x="1696456" y="3864476"/>
                <a:ext cx="511727" cy="473312"/>
              </a:xfrm>
              <a:prstGeom prst="ellipse">
                <a:avLst/>
              </a:prstGeom>
              <a:solidFill>
                <a:srgbClr val="3BCCFF"/>
              </a:solidFill>
              <a:ln w="285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25400" dist="127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  <p:txBody>
              <a:bodyPr/>
              <a:lstStyle/>
              <a:p>
                <a:pPr eaLnBrk="1" hangingPunct="1">
                  <a:buFont typeface="Arial" pitchFamily="34" charset="0"/>
                  <a:buNone/>
                  <a:defRPr/>
                </a:pPr>
                <a:endParaRPr lang="zh-CN" altLang="en-US">
                  <a:ea typeface="宋体" pitchFamily="2" charset="-122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804450" y="3848593"/>
                <a:ext cx="335613" cy="520961"/>
              </a:xfrm>
              <a:prstGeom prst="rect">
                <a:avLst/>
              </a:prstGeom>
              <a:noFill/>
              <a:effectLst>
                <a:outerShdw blurRad="127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800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9" name="标题 1"/>
          <p:cNvSpPr>
            <a:spLocks noChangeArrowheads="1"/>
          </p:cNvSpPr>
          <p:nvPr/>
        </p:nvSpPr>
        <p:spPr bwMode="auto">
          <a:xfrm>
            <a:off x="1728786" y="16192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学习目标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21696424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7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60388" y="962025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常量的概念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886461" y="1489710"/>
            <a:ext cx="7599554" cy="4681817"/>
          </a:xfrm>
        </p:spPr>
        <p:txBody>
          <a:bodyPr>
            <a:normAutofit lnSpcReduction="10000"/>
          </a:bodyPr>
          <a:lstStyle/>
          <a:p>
            <a:pPr marL="0" indent="0">
              <a:buFontTx/>
              <a:buNone/>
              <a:defRPr/>
            </a:pPr>
            <a:endParaRPr lang="en-US" altLang="zh-CN" sz="800" kern="1200" dirty="0" smtClean="0">
              <a:latin typeface="+mn-ea"/>
              <a:cs typeface="Times New Roman" pitchFamily="18" charset="0"/>
            </a:endParaRPr>
          </a:p>
          <a:p>
            <a:pPr marL="0" indent="0"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</a:rPr>
              <a:t>1</a:t>
            </a:r>
            <a:r>
              <a:rPr lang="zh-CN" altLang="zh-CN" sz="1800" b="1" dirty="0">
                <a:solidFill>
                  <a:srgbClr val="FF0000"/>
                </a:solidFill>
              </a:rPr>
              <a:t>、整型</a:t>
            </a:r>
            <a:r>
              <a:rPr lang="zh-CN" altLang="zh-CN" sz="1800" b="1" dirty="0" smtClean="0">
                <a:solidFill>
                  <a:srgbClr val="FF0000"/>
                </a:solidFill>
              </a:rPr>
              <a:t>常量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en-US" sz="1800" kern="1200" dirty="0"/>
              <a:t> 整型常量又称为整数。</a:t>
            </a:r>
            <a:r>
              <a:rPr lang="zh-CN" altLang="zh-CN" sz="1800" kern="1200" dirty="0"/>
              <a:t>整数可用三种形式表示</a:t>
            </a:r>
            <a:r>
              <a:rPr lang="zh-CN" altLang="en-US" sz="1800" kern="1200" dirty="0"/>
              <a:t>，十进制整数、八进制整数、十六进制整数。</a:t>
            </a:r>
            <a:endParaRPr lang="en-US" altLang="zh-CN" sz="1800" kern="12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</a:rPr>
              <a:t>、</a:t>
            </a:r>
            <a:r>
              <a:rPr lang="zh-CN" altLang="zh-CN" sz="1800" b="1" dirty="0">
                <a:solidFill>
                  <a:srgbClr val="FF0000"/>
                </a:solidFill>
              </a:rPr>
              <a:t>实型</a:t>
            </a:r>
            <a:r>
              <a:rPr lang="zh-CN" altLang="zh-CN" sz="1800" b="1" dirty="0" smtClean="0">
                <a:solidFill>
                  <a:srgbClr val="FF0000"/>
                </a:solidFill>
              </a:rPr>
              <a:t>常量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lvl="0"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en-US" sz="1800" kern="1200" dirty="0"/>
              <a:t>实型也称为浮点型，实型常量也称为实数或浮点数，也就是在数学中用到的小数。</a:t>
            </a:r>
            <a:r>
              <a:rPr lang="en-US" altLang="zh-CN" sz="1800" kern="1200" dirty="0"/>
              <a:t>C</a:t>
            </a:r>
            <a:r>
              <a:rPr lang="zh-CN" altLang="en-US" sz="1800" kern="1200" dirty="0"/>
              <a:t>语言中，实型常量采用十进制表示</a:t>
            </a:r>
            <a:r>
              <a:rPr lang="zh-CN" altLang="en-US" sz="1800" kern="1200" dirty="0" smtClean="0"/>
              <a:t>。</a:t>
            </a:r>
            <a:endParaRPr lang="en-US" altLang="zh-CN" sz="1800" kern="1200" dirty="0" smtClean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3</a:t>
            </a:r>
            <a:r>
              <a:rPr lang="zh-CN" altLang="zh-CN" sz="1800" b="1" dirty="0">
                <a:solidFill>
                  <a:srgbClr val="FF0000"/>
                </a:solidFill>
              </a:rPr>
              <a:t>、字符常量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en-US" sz="1800" kern="1200" dirty="0"/>
              <a:t>字符常量有两种形式，一种是</a:t>
            </a:r>
            <a:r>
              <a:rPr lang="zh-CN" altLang="zh-CN" sz="1800" kern="1200" dirty="0"/>
              <a:t>用单引号括起来的单个字符，如：</a:t>
            </a:r>
            <a:r>
              <a:rPr lang="en-US" altLang="zh-CN" sz="1800" kern="1200" dirty="0"/>
              <a:t>‘a’</a:t>
            </a:r>
            <a:r>
              <a:rPr lang="zh-CN" altLang="en-US" sz="1800" kern="1200" dirty="0"/>
              <a:t>；一种是</a:t>
            </a:r>
            <a:r>
              <a:rPr lang="zh-CN" altLang="zh-CN" sz="1800" kern="1200" dirty="0"/>
              <a:t>转义字符来表示，就是以字符</a:t>
            </a:r>
            <a:r>
              <a:rPr lang="en-US" altLang="zh-CN" sz="1800" kern="1200" dirty="0"/>
              <a:t>‘\’</a:t>
            </a:r>
            <a:r>
              <a:rPr lang="zh-CN" altLang="zh-CN" sz="1800" kern="1200" dirty="0"/>
              <a:t>开头的字符序列，例如</a:t>
            </a:r>
            <a:r>
              <a:rPr lang="en-US" altLang="zh-CN" sz="1800" kern="1200" dirty="0"/>
              <a:t>‘\n’</a:t>
            </a:r>
            <a:r>
              <a:rPr lang="zh-CN" altLang="zh-CN" sz="1800" kern="1200" dirty="0"/>
              <a:t>表示一个换行符</a:t>
            </a:r>
            <a:r>
              <a:rPr lang="zh-CN" altLang="en-US" sz="1800" kern="1200" dirty="0" smtClean="0"/>
              <a:t>。</a:t>
            </a:r>
            <a:endParaRPr lang="en-US" altLang="zh-CN" sz="1800" kern="1200" dirty="0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483681" y="16225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76799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60388" y="962025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常量的概念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875031" y="1409701"/>
            <a:ext cx="7599554" cy="40767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altLang="zh-CN" sz="800" kern="1200" dirty="0" smtClean="0">
              <a:latin typeface="+mn-ea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4</a:t>
            </a:r>
            <a:r>
              <a:rPr lang="zh-CN" altLang="zh-CN" sz="1800" b="1" dirty="0">
                <a:solidFill>
                  <a:srgbClr val="FF0000"/>
                </a:solidFill>
              </a:rPr>
              <a:t>、字符串常量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zh-CN" sz="1800" kern="1200" dirty="0"/>
              <a:t>字符串常量是用一对双引号括起来的字符序列，例如</a:t>
            </a:r>
            <a:r>
              <a:rPr lang="en-US" altLang="zh-CN" sz="1800" kern="1200" dirty="0"/>
              <a:t>"hello"</a:t>
            </a:r>
            <a:r>
              <a:rPr lang="zh-CN" altLang="zh-CN" sz="1800" kern="1200" dirty="0"/>
              <a:t>、</a:t>
            </a:r>
            <a:r>
              <a:rPr lang="en-US" altLang="zh-CN" sz="1800" kern="1200" dirty="0"/>
              <a:t>"123"</a:t>
            </a:r>
            <a:r>
              <a:rPr lang="zh-CN" altLang="zh-CN" sz="1800" kern="1200" dirty="0"/>
              <a:t>、</a:t>
            </a:r>
            <a:r>
              <a:rPr lang="en-US" altLang="zh-CN" sz="1800" kern="1200" dirty="0"/>
              <a:t>"</a:t>
            </a:r>
            <a:r>
              <a:rPr lang="en-US" altLang="zh-CN" sz="1800" kern="1200" dirty="0" err="1"/>
              <a:t>itcast</a:t>
            </a:r>
            <a:r>
              <a:rPr lang="en-US" altLang="zh-CN" sz="1800" kern="1200" dirty="0"/>
              <a:t>"</a:t>
            </a:r>
            <a:r>
              <a:rPr lang="zh-CN" altLang="zh-CN" sz="1800" kern="1200" dirty="0"/>
              <a:t>等。字符串的长度等于字符串中包含的字符个数，例如，字符串</a:t>
            </a:r>
            <a:r>
              <a:rPr lang="en-US" altLang="zh-CN" sz="1800" kern="1200" dirty="0"/>
              <a:t>"hello"</a:t>
            </a:r>
            <a:r>
              <a:rPr lang="zh-CN" altLang="zh-CN" sz="1800" kern="1200" dirty="0"/>
              <a:t>的长度为</a:t>
            </a:r>
            <a:r>
              <a:rPr lang="en-US" altLang="zh-CN" sz="1800" kern="1200" dirty="0"/>
              <a:t>5</a:t>
            </a:r>
            <a:r>
              <a:rPr lang="zh-CN" altLang="zh-CN" sz="1800" kern="1200" dirty="0"/>
              <a:t>个字符。</a:t>
            </a:r>
            <a:endParaRPr lang="en-US" altLang="zh-CN" sz="1800" kern="1200" dirty="0"/>
          </a:p>
          <a:p>
            <a:pPr marL="0" indent="0"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</a:rPr>
              <a:t>5</a:t>
            </a:r>
            <a:r>
              <a:rPr lang="zh-CN" altLang="zh-CN" sz="1800" b="1" dirty="0">
                <a:solidFill>
                  <a:srgbClr val="FF0000"/>
                </a:solidFill>
              </a:rPr>
              <a:t>、符号常量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en-US" altLang="zh-CN" sz="1800" kern="1200" dirty="0"/>
              <a:t>C</a:t>
            </a:r>
            <a:r>
              <a:rPr lang="zh-CN" altLang="zh-CN" sz="1800" kern="1200" dirty="0"/>
              <a:t>语言中也可以用一个标识符来表示一个常量，称为符号常量。符号常量在使用前必须先定义，其语法格式如下所示：</a:t>
            </a:r>
            <a:endParaRPr lang="en-US" altLang="zh-CN" sz="1800" kern="1200" dirty="0"/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sz="1800" dirty="0"/>
              <a:t>      </a:t>
            </a:r>
            <a:endParaRPr lang="en-US" altLang="zh-CN" sz="1800" kern="1200" dirty="0"/>
          </a:p>
        </p:txBody>
      </p:sp>
      <p:sp>
        <p:nvSpPr>
          <p:cNvPr id="8" name="标题 1"/>
          <p:cNvSpPr>
            <a:spLocks noChangeArrowheads="1"/>
          </p:cNvSpPr>
          <p:nvPr/>
        </p:nvSpPr>
        <p:spPr bwMode="auto">
          <a:xfrm>
            <a:off x="1452150" y="1968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53501" y="4683597"/>
            <a:ext cx="7127997" cy="5078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	#</a:t>
            </a:r>
            <a:r>
              <a:rPr lang="en-US" altLang="zh-CN" dirty="0"/>
              <a:t>define </a:t>
            </a:r>
            <a:r>
              <a:rPr lang="zh-CN" altLang="zh-CN" dirty="0"/>
              <a:t>标识符 </a:t>
            </a:r>
            <a:r>
              <a:rPr lang="zh-CN" altLang="zh-CN" dirty="0" smtClean="0"/>
              <a:t>常量</a:t>
            </a:r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59150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/>
          <p:cNvSpPr>
            <a:spLocks noGrp="1"/>
          </p:cNvSpPr>
          <p:nvPr>
            <p:ph idx="1"/>
          </p:nvPr>
        </p:nvSpPr>
        <p:spPr>
          <a:xfrm>
            <a:off x="863600" y="1616711"/>
            <a:ext cx="7760884" cy="2222499"/>
          </a:xfrm>
        </p:spPr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en-US" sz="1800" kern="1200" dirty="0" smtClean="0"/>
              <a:t>程序运行</a:t>
            </a:r>
            <a:r>
              <a:rPr lang="zh-CN" altLang="en-US" sz="1800" kern="1200" dirty="0"/>
              <a:t>期间，随时可能产生一些临时数据</a:t>
            </a:r>
            <a:r>
              <a:rPr lang="zh-CN" altLang="en-US" sz="1800" kern="1200" dirty="0" smtClean="0"/>
              <a:t>，程序</a:t>
            </a:r>
            <a:r>
              <a:rPr lang="zh-CN" altLang="en-US" sz="1800" kern="1200" dirty="0"/>
              <a:t>会将这些数据保存</a:t>
            </a:r>
            <a:r>
              <a:rPr lang="zh-CN" altLang="en-US" sz="1800" kern="1200" dirty="0" smtClean="0"/>
              <a:t>在内存</a:t>
            </a:r>
            <a:r>
              <a:rPr lang="zh-CN" altLang="en-US" sz="1800" kern="1200" dirty="0"/>
              <a:t>单元中，每个内存单元都用一个标识符来标识。这些内存</a:t>
            </a:r>
            <a:r>
              <a:rPr lang="zh-CN" altLang="en-US" sz="1800" kern="1200" dirty="0" smtClean="0"/>
              <a:t>单元称之为</a:t>
            </a:r>
            <a:r>
              <a:rPr lang="zh-CN" altLang="en-US" sz="1800" b="1" kern="1200" dirty="0">
                <a:solidFill>
                  <a:srgbClr val="FF0000"/>
                </a:solidFill>
              </a:rPr>
              <a:t>变量</a:t>
            </a:r>
            <a:r>
              <a:rPr lang="zh-CN" altLang="en-US" sz="1800" kern="1200" dirty="0"/>
              <a:t>，定义的</a:t>
            </a:r>
            <a:r>
              <a:rPr lang="zh-CN" altLang="en-US" sz="1800" kern="1200" dirty="0" smtClean="0"/>
              <a:t>标识符为变量</a:t>
            </a:r>
            <a:r>
              <a:rPr lang="zh-CN" altLang="en-US" sz="1800" kern="1200" dirty="0"/>
              <a:t>名，内存</a:t>
            </a:r>
            <a:r>
              <a:rPr lang="zh-CN" altLang="en-US" sz="1800" kern="1200" dirty="0" smtClean="0"/>
              <a:t>单元存储</a:t>
            </a:r>
            <a:r>
              <a:rPr lang="zh-CN" altLang="en-US" sz="1800" kern="1200" dirty="0"/>
              <a:t>的</a:t>
            </a:r>
            <a:r>
              <a:rPr lang="zh-CN" altLang="en-US" sz="1800" kern="1200" dirty="0" smtClean="0"/>
              <a:t>数据</a:t>
            </a:r>
            <a:r>
              <a:rPr lang="zh-CN" altLang="en-US" sz="1800" kern="1200" dirty="0"/>
              <a:t>为</a:t>
            </a:r>
            <a:r>
              <a:rPr lang="zh-CN" altLang="en-US" sz="1800" kern="1200" dirty="0" smtClean="0"/>
              <a:t>变量</a:t>
            </a:r>
            <a:r>
              <a:rPr lang="zh-CN" altLang="en-US" sz="1800" kern="1200" dirty="0"/>
              <a:t>的值。 </a:t>
            </a:r>
            <a:endParaRPr lang="en-US" altLang="zh-CN" sz="1800" kern="1200" dirty="0" smtClean="0"/>
          </a:p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endParaRPr lang="en-US" altLang="zh-CN" sz="800" kern="1200" dirty="0" smtClean="0"/>
          </a:p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en-US" sz="1800" kern="1200" dirty="0"/>
              <a:t>变量的定义格式如下</a:t>
            </a:r>
            <a:r>
              <a:rPr lang="zh-CN" altLang="en-US" sz="1800" kern="1200" dirty="0" smtClean="0"/>
              <a:t>：</a:t>
            </a:r>
            <a:endParaRPr lang="en-US" altLang="zh-CN" sz="1800" kern="1200" dirty="0" smtClean="0">
              <a:latin typeface="+mn-ea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FontTx/>
              <a:buNone/>
              <a:defRPr/>
            </a:pPr>
            <a:endParaRPr lang="en-US" altLang="zh-CN" sz="1800" kern="1200" dirty="0">
              <a:latin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345922" y="3742583"/>
            <a:ext cx="7104533" cy="975523"/>
          </a:xfrm>
          <a:prstGeom prst="rect">
            <a:avLst/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dirty="0"/>
              <a:t> x = 0, y;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 smtClean="0"/>
              <a:t>      y </a:t>
            </a:r>
            <a:r>
              <a:rPr lang="en-US" altLang="zh-CN" dirty="0"/>
              <a:t>= </a:t>
            </a:r>
            <a:r>
              <a:rPr lang="en-US" altLang="zh-CN" dirty="0" err="1"/>
              <a:t>x+3</a:t>
            </a:r>
            <a:r>
              <a:rPr lang="en-US" altLang="zh-CN" dirty="0"/>
              <a:t>;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00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en-US" altLang="zh-CN" sz="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9" name="标题 1"/>
          <p:cNvSpPr>
            <a:spLocks noChangeArrowheads="1"/>
          </p:cNvSpPr>
          <p:nvPr/>
        </p:nvSpPr>
        <p:spPr bwMode="auto">
          <a:xfrm>
            <a:off x="1463027" y="19400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388" y="962025"/>
            <a:ext cx="207781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变量的定义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918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600" y="1549400"/>
            <a:ext cx="7912100" cy="1809726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zh-CN" altLang="en-US" sz="1800" b="1" kern="12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、整型变量</a:t>
            </a:r>
            <a:endParaRPr lang="en-US" altLang="zh-CN" sz="1800" b="1" kern="1200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zh-CN" sz="1800" kern="1200" dirty="0">
                <a:latin typeface="+mn-ea"/>
              </a:rPr>
              <a:t>整型就是一个不包含小数部分的数。在</a:t>
            </a:r>
            <a:r>
              <a:rPr lang="en-US" altLang="zh-CN" sz="1800" kern="1200" dirty="0">
                <a:latin typeface="+mn-ea"/>
              </a:rPr>
              <a:t>C</a:t>
            </a:r>
            <a:r>
              <a:rPr lang="zh-CN" altLang="zh-CN" sz="1800" kern="1200" dirty="0">
                <a:latin typeface="+mn-ea"/>
              </a:rPr>
              <a:t>语言中，根据数值的取值范围，可以将整型定义为短整型（</a:t>
            </a:r>
            <a:r>
              <a:rPr lang="en-US" altLang="zh-CN" sz="1800" kern="1200" dirty="0">
                <a:latin typeface="+mn-ea"/>
              </a:rPr>
              <a:t>short </a:t>
            </a:r>
            <a:r>
              <a:rPr lang="en-US" altLang="zh-CN" sz="1800" kern="1200" dirty="0" err="1">
                <a:latin typeface="+mn-ea"/>
              </a:rPr>
              <a:t>int</a:t>
            </a:r>
            <a:r>
              <a:rPr lang="zh-CN" altLang="zh-CN" sz="1800" kern="1200" dirty="0">
                <a:latin typeface="+mn-ea"/>
              </a:rPr>
              <a:t>）、基本整型（</a:t>
            </a:r>
            <a:r>
              <a:rPr lang="en-US" altLang="zh-CN" sz="1800" kern="1200" dirty="0" err="1">
                <a:latin typeface="+mn-ea"/>
              </a:rPr>
              <a:t>int</a:t>
            </a:r>
            <a:r>
              <a:rPr lang="zh-CN" altLang="zh-CN" sz="1800" kern="1200" dirty="0">
                <a:latin typeface="+mn-ea"/>
              </a:rPr>
              <a:t>）和长整型（</a:t>
            </a:r>
            <a:r>
              <a:rPr lang="en-US" altLang="zh-CN" sz="1800" kern="1200" dirty="0">
                <a:latin typeface="+mn-ea"/>
              </a:rPr>
              <a:t>long </a:t>
            </a:r>
            <a:r>
              <a:rPr lang="en-US" altLang="zh-CN" sz="1800" kern="1200" dirty="0" err="1">
                <a:latin typeface="+mn-ea"/>
              </a:rPr>
              <a:t>int</a:t>
            </a:r>
            <a:r>
              <a:rPr lang="zh-CN" altLang="zh-CN" sz="1800" kern="1200" dirty="0">
                <a:latin typeface="+mn-ea"/>
              </a:rPr>
              <a:t>）</a:t>
            </a:r>
            <a:r>
              <a:rPr lang="zh-CN" altLang="en-US" sz="1800" kern="1200" dirty="0">
                <a:latin typeface="+mn-ea"/>
              </a:rPr>
              <a:t>。</a:t>
            </a:r>
            <a:endParaRPr lang="en-US" altLang="zh-CN" sz="1800" kern="1200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388" y="962025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变量的数据类型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509281" y="1968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863600" y="3488239"/>
            <a:ext cx="7639044" cy="222522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2</a:t>
            </a:r>
            <a:r>
              <a:rPr lang="zh-CN" altLang="en-US" sz="1800" b="1" kern="12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、实型变量</a:t>
            </a:r>
            <a:endParaRPr lang="en-US" altLang="zh-CN" sz="1800" b="1" kern="1200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zh-CN" sz="1800" kern="1200" dirty="0" smtClean="0">
                <a:latin typeface="+mn-ea"/>
              </a:rPr>
              <a:t>实型变量也可以称为浮点型变量，浮点型变量是用来存储小数数值的。在</a:t>
            </a:r>
            <a:r>
              <a:rPr lang="en-US" altLang="zh-CN" sz="1800" kern="1200" dirty="0" smtClean="0">
                <a:latin typeface="+mn-ea"/>
              </a:rPr>
              <a:t>C</a:t>
            </a:r>
            <a:r>
              <a:rPr lang="zh-CN" altLang="zh-CN" sz="1800" kern="1200" dirty="0" smtClean="0">
                <a:latin typeface="+mn-ea"/>
              </a:rPr>
              <a:t>语言中，浮点型变量分为两种：单精度浮点数（</a:t>
            </a:r>
            <a:r>
              <a:rPr lang="en-US" altLang="zh-CN" sz="1800" kern="1200" dirty="0" smtClean="0">
                <a:latin typeface="+mn-ea"/>
              </a:rPr>
              <a:t>float</a:t>
            </a:r>
            <a:r>
              <a:rPr lang="zh-CN" altLang="zh-CN" sz="1800" kern="1200" dirty="0" smtClean="0">
                <a:latin typeface="+mn-ea"/>
              </a:rPr>
              <a:t>）、双精度浮点数（</a:t>
            </a:r>
            <a:r>
              <a:rPr lang="en-US" altLang="zh-CN" sz="1800" kern="1200" dirty="0" smtClean="0">
                <a:latin typeface="+mn-ea"/>
              </a:rPr>
              <a:t>double</a:t>
            </a:r>
            <a:r>
              <a:rPr lang="zh-CN" altLang="zh-CN" sz="1800" kern="1200" dirty="0" smtClean="0">
                <a:latin typeface="+mn-ea"/>
              </a:rPr>
              <a:t>），但是</a:t>
            </a:r>
            <a:r>
              <a:rPr lang="en-US" altLang="zh-CN" sz="1800" kern="1200" dirty="0" smtClean="0">
                <a:latin typeface="+mn-ea"/>
              </a:rPr>
              <a:t>double</a:t>
            </a:r>
            <a:r>
              <a:rPr lang="zh-CN" altLang="zh-CN" sz="1800" kern="1200" dirty="0" smtClean="0">
                <a:latin typeface="+mn-ea"/>
              </a:rPr>
              <a:t>型变量所表示的浮点数比</a:t>
            </a:r>
            <a:r>
              <a:rPr lang="en-US" altLang="zh-CN" sz="1800" kern="1200" dirty="0" smtClean="0">
                <a:latin typeface="+mn-ea"/>
              </a:rPr>
              <a:t>float</a:t>
            </a:r>
            <a:r>
              <a:rPr lang="zh-CN" altLang="zh-CN" sz="1800" kern="1200" dirty="0" smtClean="0">
                <a:latin typeface="+mn-ea"/>
              </a:rPr>
              <a:t>型变量更精确</a:t>
            </a:r>
            <a:r>
              <a:rPr lang="zh-CN" altLang="en-US" sz="1800" kern="1200" dirty="0" smtClean="0">
                <a:latin typeface="+mn-ea"/>
              </a:rPr>
              <a:t>。</a:t>
            </a:r>
            <a:endParaRPr lang="en-US" altLang="zh-CN" sz="1800" kern="12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0078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63599" y="1549400"/>
            <a:ext cx="7683495" cy="1809726"/>
          </a:xfrm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3</a:t>
            </a:r>
            <a:r>
              <a:rPr lang="zh-CN" altLang="en-US" sz="1800" b="1" kern="12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、字符型变量</a:t>
            </a:r>
            <a:endParaRPr lang="en-US" altLang="zh-CN" sz="1800" b="1" kern="1200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zh-CN" altLang="zh-CN" sz="1800" kern="1200" dirty="0">
                <a:latin typeface="+mn-ea"/>
              </a:rPr>
              <a:t>字符型变量用于存储一个单一字符，在</a:t>
            </a:r>
            <a:r>
              <a:rPr lang="en-US" altLang="zh-CN" sz="1800" kern="1200" dirty="0">
                <a:latin typeface="+mn-ea"/>
              </a:rPr>
              <a:t>C</a:t>
            </a:r>
            <a:r>
              <a:rPr lang="zh-CN" altLang="zh-CN" sz="1800" kern="1200" dirty="0">
                <a:latin typeface="+mn-ea"/>
              </a:rPr>
              <a:t>语言中用</a:t>
            </a:r>
            <a:r>
              <a:rPr lang="en-US" altLang="zh-CN" sz="1800" kern="1200" dirty="0">
                <a:latin typeface="+mn-ea"/>
              </a:rPr>
              <a:t>char</a:t>
            </a:r>
            <a:r>
              <a:rPr lang="zh-CN" altLang="zh-CN" sz="1800" kern="1200" dirty="0">
                <a:latin typeface="+mn-ea"/>
              </a:rPr>
              <a:t>表示，其中每个字符变量都会占用</a:t>
            </a:r>
            <a:r>
              <a:rPr lang="en-US" altLang="zh-CN" sz="1800" kern="1200" dirty="0">
                <a:latin typeface="+mn-ea"/>
              </a:rPr>
              <a:t>1</a:t>
            </a:r>
            <a:r>
              <a:rPr lang="zh-CN" altLang="zh-CN" sz="1800" kern="1200" dirty="0">
                <a:latin typeface="+mn-ea"/>
              </a:rPr>
              <a:t>个字节。在给字符型变量赋值时，需要用一对英文半角格式的单引号（</a:t>
            </a:r>
            <a:r>
              <a:rPr lang="en-US" altLang="zh-CN" sz="1800" kern="1200" dirty="0">
                <a:latin typeface="+mn-ea"/>
              </a:rPr>
              <a:t>' '</a:t>
            </a:r>
            <a:r>
              <a:rPr lang="zh-CN" altLang="zh-CN" sz="1800" kern="1200" dirty="0">
                <a:latin typeface="+mn-ea"/>
              </a:rPr>
              <a:t>）把字符括起来</a:t>
            </a:r>
            <a:r>
              <a:rPr lang="zh-CN" altLang="en-US" sz="1800" kern="1200" dirty="0">
                <a:latin typeface="+mn-ea"/>
              </a:rPr>
              <a:t>。</a:t>
            </a:r>
            <a:endParaRPr lang="en-US" altLang="zh-CN" sz="1800" kern="1200" dirty="0">
              <a:latin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60388" y="962025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变量的数据类型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1360086" y="3412309"/>
            <a:ext cx="6911810" cy="569387"/>
          </a:xfrm>
          <a:prstGeom prst="rect">
            <a:avLst/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b="1" dirty="0" smtClean="0">
                <a:solidFill>
                  <a:srgbClr val="FF0000"/>
                </a:solidFill>
              </a:rPr>
              <a:t>char</a:t>
            </a:r>
            <a:r>
              <a:rPr lang="en-US" altLang="zh-CN" dirty="0" smtClean="0"/>
              <a:t> ch =</a:t>
            </a:r>
            <a:r>
              <a:rPr lang="en-US" altLang="zh-CN" b="1" dirty="0" smtClean="0">
                <a:solidFill>
                  <a:srgbClr val="FF0000"/>
                </a:solidFill>
              </a:rPr>
              <a:t> ‘</a:t>
            </a:r>
            <a:r>
              <a:rPr lang="en-US" altLang="zh-CN" dirty="0" smtClean="0"/>
              <a:t>A</a:t>
            </a:r>
            <a:r>
              <a:rPr lang="en-US" altLang="zh-CN" b="1" dirty="0" smtClean="0">
                <a:solidFill>
                  <a:srgbClr val="FF0000"/>
                </a:solidFill>
              </a:rPr>
              <a:t>’</a:t>
            </a:r>
            <a:r>
              <a:rPr lang="en-US" altLang="zh-CN" dirty="0" smtClean="0"/>
              <a:t>;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00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en-US" altLang="zh-CN" sz="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449792" y="22531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3" name="内容占位符 2"/>
          <p:cNvSpPr txBox="1">
            <a:spLocks/>
          </p:cNvSpPr>
          <p:nvPr/>
        </p:nvSpPr>
        <p:spPr>
          <a:xfrm>
            <a:off x="799648" y="4090895"/>
            <a:ext cx="7544704" cy="13942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  <a:defRPr/>
            </a:pPr>
            <a:r>
              <a:rPr lang="en-US" altLang="zh-CN" sz="1800" b="1" kern="12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4</a:t>
            </a:r>
            <a:r>
              <a:rPr lang="zh-CN" altLang="en-US" sz="1800" b="1" kern="120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、枚举型变量</a:t>
            </a:r>
            <a:endParaRPr lang="en-US" altLang="zh-CN" sz="1800" b="1" kern="1200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−"/>
              <a:defRPr/>
            </a:pPr>
            <a:r>
              <a:rPr lang="en-US" altLang="zh-CN" sz="1800" kern="1200" dirty="0" smtClean="0">
                <a:latin typeface="+mn-ea"/>
              </a:rPr>
              <a:t>C</a:t>
            </a:r>
            <a:r>
              <a:rPr lang="zh-CN" altLang="zh-CN" sz="1800" kern="1200" dirty="0" smtClean="0">
                <a:latin typeface="+mn-ea"/>
              </a:rPr>
              <a:t>语言提供了一种称为</a:t>
            </a:r>
            <a:r>
              <a:rPr lang="en-US" altLang="zh-CN" sz="1800" kern="1200" dirty="0" smtClean="0">
                <a:latin typeface="+mn-ea"/>
              </a:rPr>
              <a:t>“</a:t>
            </a:r>
            <a:r>
              <a:rPr lang="zh-CN" altLang="zh-CN" sz="1800" kern="1200" dirty="0" smtClean="0">
                <a:latin typeface="+mn-ea"/>
              </a:rPr>
              <a:t>枚举</a:t>
            </a:r>
            <a:r>
              <a:rPr lang="en-US" altLang="zh-CN" sz="1800" kern="1200" dirty="0" smtClean="0">
                <a:latin typeface="+mn-ea"/>
              </a:rPr>
              <a:t>”</a:t>
            </a:r>
            <a:r>
              <a:rPr lang="zh-CN" altLang="zh-CN" sz="1800" kern="1200" dirty="0" smtClean="0">
                <a:latin typeface="+mn-ea"/>
              </a:rPr>
              <a:t>的类型。枚举类型就是其值可以被一一列举出来，并且变量的取值不能超过定义的范围</a:t>
            </a:r>
            <a:r>
              <a:rPr lang="zh-CN" altLang="en-US" sz="1800" kern="1200" dirty="0" smtClean="0">
                <a:latin typeface="+mn-ea"/>
              </a:rPr>
              <a:t>。其格式如下所示</a:t>
            </a:r>
            <a:r>
              <a:rPr lang="zh-CN" altLang="en-US" sz="1800" dirty="0">
                <a:latin typeface="+mn-ea"/>
              </a:rPr>
              <a:t>：</a:t>
            </a:r>
            <a:endParaRPr lang="en-US" altLang="zh-CN" sz="1800" kern="1200" dirty="0"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283433" y="5645268"/>
            <a:ext cx="7031608" cy="569387"/>
          </a:xfrm>
          <a:prstGeom prst="rect">
            <a:avLst/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enum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 </a:t>
            </a:r>
            <a:r>
              <a:rPr lang="zh-CN" altLang="zh-CN" dirty="0"/>
              <a:t>枚举名</a:t>
            </a:r>
            <a:r>
              <a:rPr lang="en-US" altLang="zh-CN" dirty="0"/>
              <a:t> {</a:t>
            </a:r>
            <a:r>
              <a:rPr lang="zh-CN" altLang="zh-CN" dirty="0"/>
              <a:t>标识符</a:t>
            </a:r>
            <a:r>
              <a:rPr lang="en-US" altLang="zh-CN" dirty="0"/>
              <a:t>1 = </a:t>
            </a:r>
            <a:r>
              <a:rPr lang="zh-CN" altLang="zh-CN" dirty="0"/>
              <a:t>整型常量</a:t>
            </a:r>
            <a:r>
              <a:rPr lang="en-US" altLang="zh-CN" dirty="0"/>
              <a:t>1, </a:t>
            </a:r>
            <a:r>
              <a:rPr lang="zh-CN" altLang="zh-CN" dirty="0"/>
              <a:t>标识符</a:t>
            </a:r>
            <a:r>
              <a:rPr lang="en-US" altLang="zh-CN" dirty="0"/>
              <a:t>2 = </a:t>
            </a:r>
            <a:r>
              <a:rPr lang="zh-CN" altLang="zh-CN" dirty="0"/>
              <a:t>整型常量</a:t>
            </a:r>
            <a:r>
              <a:rPr lang="en-US" altLang="zh-CN" dirty="0"/>
              <a:t>2, ...};</a:t>
            </a:r>
            <a:endParaRPr lang="zh-CN" altLang="zh-CN" dirty="0"/>
          </a:p>
          <a:p>
            <a:pPr>
              <a:lnSpc>
                <a:spcPct val="200000"/>
              </a:lnSpc>
              <a:defRPr/>
            </a:pPr>
            <a:r>
              <a:rPr lang="en-US" altLang="zh-CN" sz="200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en-US" altLang="zh-CN" sz="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401626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矩形 28"/>
          <p:cNvSpPr>
            <a:spLocks noChangeArrowheads="1"/>
          </p:cNvSpPr>
          <p:nvPr/>
        </p:nvSpPr>
        <p:spPr bwMode="auto">
          <a:xfrm>
            <a:off x="863600" y="1585913"/>
            <a:ext cx="7956550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  <a:defRPr/>
            </a:pPr>
            <a:r>
              <a:rPr lang="zh-CN" altLang="en-US" dirty="0">
                <a:latin typeface="+mn-ea"/>
                <a:ea typeface="+mn-ea"/>
              </a:rPr>
              <a:t>在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语言开发中，经常会进行一些输入输出操作，为此，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lang="zh-CN" altLang="en-US" dirty="0">
                <a:latin typeface="+mn-ea"/>
                <a:ea typeface="+mn-ea"/>
              </a:rPr>
              <a:t>语言提供了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</a:rPr>
              <a:t>printf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和</a:t>
            </a:r>
            <a:r>
              <a:rPr lang="en-US" altLang="zh-CN" b="1" dirty="0" err="1">
                <a:solidFill>
                  <a:srgbClr val="FF0000"/>
                </a:solidFill>
                <a:latin typeface="+mn-ea"/>
                <a:ea typeface="+mn-ea"/>
              </a:rPr>
              <a:t>scanf</a:t>
            </a:r>
            <a:r>
              <a:rPr lang="en-US" altLang="zh-CN" b="1" dirty="0">
                <a:solidFill>
                  <a:srgbClr val="FF0000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函数，其中</a:t>
            </a:r>
            <a:r>
              <a:rPr lang="en-US" altLang="zh-CN" dirty="0" err="1">
                <a:latin typeface="+mn-ea"/>
                <a:ea typeface="+mn-ea"/>
              </a:rPr>
              <a:t>printf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函数用于向控制台输出字符，</a:t>
            </a:r>
            <a:r>
              <a:rPr lang="en-US" altLang="zh-CN" dirty="0" err="1">
                <a:latin typeface="+mn-ea"/>
                <a:ea typeface="+mn-ea"/>
              </a:rPr>
              <a:t>scanf</a:t>
            </a:r>
            <a:r>
              <a:rPr lang="en-US" altLang="zh-CN" dirty="0">
                <a:latin typeface="+mn-ea"/>
                <a:ea typeface="+mn-ea"/>
              </a:rPr>
              <a:t>()</a:t>
            </a:r>
            <a:r>
              <a:rPr lang="zh-CN" altLang="en-US" dirty="0">
                <a:latin typeface="+mn-ea"/>
                <a:ea typeface="+mn-ea"/>
              </a:rPr>
              <a:t>函数用于读取用户的输入。</a:t>
            </a:r>
          </a:p>
        </p:txBody>
      </p:sp>
      <p:sp>
        <p:nvSpPr>
          <p:cNvPr id="21" name="矩形 20"/>
          <p:cNvSpPr/>
          <p:nvPr/>
        </p:nvSpPr>
        <p:spPr>
          <a:xfrm>
            <a:off x="560388" y="962025"/>
            <a:ext cx="41633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err="1" smtClean="0">
                <a:solidFill>
                  <a:srgbClr val="009ED6"/>
                </a:solidFill>
                <a:latin typeface="+mn-lt"/>
                <a:ea typeface="+mn-ea"/>
              </a:rPr>
              <a:t>printf</a:t>
            </a:r>
            <a:r>
              <a:rPr lang="en-US" altLang="zh-CN" sz="2400" b="1" dirty="0">
                <a:solidFill>
                  <a:srgbClr val="009ED6"/>
                </a:solidFill>
                <a:latin typeface="+mn-lt"/>
                <a:ea typeface="+mn-ea"/>
              </a:rPr>
              <a:t>()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函数与</a:t>
            </a:r>
            <a:r>
              <a:rPr lang="en-US" altLang="zh-CN" sz="2400" b="1" dirty="0">
                <a:solidFill>
                  <a:srgbClr val="009ED6"/>
                </a:solidFill>
                <a:latin typeface="+mn-lt"/>
                <a:ea typeface="+mn-ea"/>
              </a:rPr>
              <a:t>scanf()</a:t>
            </a: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函数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graphicFrame>
        <p:nvGraphicFramePr>
          <p:cNvPr id="20" name="图示 19"/>
          <p:cNvGraphicFramePr/>
          <p:nvPr>
            <p:extLst>
              <p:ext uri="{D42A27DB-BD31-4B8C-83A1-F6EECF244321}">
                <p14:modId xmlns:p14="http://schemas.microsoft.com/office/powerpoint/2010/main" val="873205975"/>
              </p:ext>
            </p:extLst>
          </p:nvPr>
        </p:nvGraphicFramePr>
        <p:xfrm>
          <a:off x="2028391" y="2889885"/>
          <a:ext cx="5626968" cy="2933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4" name="标题 1"/>
          <p:cNvSpPr>
            <a:spLocks noChangeArrowheads="1"/>
          </p:cNvSpPr>
          <p:nvPr/>
        </p:nvSpPr>
        <p:spPr bwMode="auto">
          <a:xfrm>
            <a:off x="1491834" y="151962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6080180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0" grpId="0">
        <p:bldAsOne/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414112" y="178457"/>
            <a:ext cx="465669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实现</a:t>
            </a:r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379245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案例设计</a:t>
            </a:r>
            <a:endParaRPr lang="zh-CN" altLang="zh-CN" dirty="0">
              <a:latin typeface="+mn-ea"/>
              <a:ea typeface="+mn-ea"/>
            </a:endParaRPr>
          </a:p>
        </p:txBody>
      </p:sp>
      <p:sp>
        <p:nvSpPr>
          <p:cNvPr id="21" name="椭圆 20"/>
          <p:cNvSpPr/>
          <p:nvPr/>
        </p:nvSpPr>
        <p:spPr bwMode="auto">
          <a:xfrm rot="574600">
            <a:off x="1157871" y="1798173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67396" y="1804523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1338846" y="2140326"/>
            <a:ext cx="2861228" cy="47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 bwMode="auto">
          <a:xfrm rot="574600">
            <a:off x="1159458" y="2482480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1172158" y="2465017"/>
            <a:ext cx="349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6" name="直接连接符 25"/>
          <p:cNvCxnSpPr/>
          <p:nvPr/>
        </p:nvCxnSpPr>
        <p:spPr>
          <a:xfrm flipV="1">
            <a:off x="1356308" y="2834905"/>
            <a:ext cx="3104430" cy="5603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 bwMode="auto">
          <a:xfrm rot="574600">
            <a:off x="1177668" y="3191711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185605" y="3196474"/>
            <a:ext cx="3492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flipV="1">
            <a:off x="1414112" y="3551232"/>
            <a:ext cx="4731463" cy="1513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1553196" y="1757150"/>
            <a:ext cx="2646878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/>
              <a:t>定义</a:t>
            </a:r>
            <a:r>
              <a:rPr lang="zh-CN" altLang="zh-CN" sz="1600" dirty="0" smtClean="0"/>
              <a:t>一</a:t>
            </a:r>
            <a:r>
              <a:rPr lang="zh-CN" altLang="zh-CN" sz="1600" dirty="0"/>
              <a:t>个</a:t>
            </a:r>
            <a:r>
              <a:rPr lang="en-US" altLang="zh-CN" sz="1600" dirty="0" err="1"/>
              <a:t>int</a:t>
            </a:r>
            <a:r>
              <a:rPr lang="zh-CN" altLang="zh-CN" sz="1600" dirty="0"/>
              <a:t>类型的变量</a:t>
            </a:r>
            <a:r>
              <a:rPr lang="en-US" altLang="zh-CN" sz="1600" dirty="0" err="1"/>
              <a:t>num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 rot="574600">
            <a:off x="1169637" y="3893552"/>
            <a:ext cx="361950" cy="361950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1177574" y="3898315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4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379187" y="4281650"/>
            <a:ext cx="476638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/>
        </p:nvSpPr>
        <p:spPr>
          <a:xfrm>
            <a:off x="1588630" y="3172667"/>
            <a:ext cx="4586512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 smtClean="0"/>
              <a:t>调</a:t>
            </a:r>
            <a:r>
              <a:rPr lang="zh-CN" altLang="zh-CN" sz="1600" dirty="0" smtClean="0"/>
              <a:t>用</a:t>
            </a:r>
            <a:r>
              <a:rPr lang="en-US" altLang="zh-CN" sz="1600" dirty="0" err="1"/>
              <a:t>scanf</a:t>
            </a:r>
            <a:r>
              <a:rPr lang="en-US" altLang="zh-CN" sz="1600" dirty="0"/>
              <a:t>()</a:t>
            </a:r>
            <a:r>
              <a:rPr lang="zh-CN" altLang="zh-CN" sz="1600" dirty="0"/>
              <a:t>函数把输入的值储存在</a:t>
            </a:r>
            <a:r>
              <a:rPr lang="en-US" altLang="zh-CN" sz="1600" dirty="0" err="1"/>
              <a:t>num</a:t>
            </a:r>
            <a:r>
              <a:rPr lang="zh-CN" altLang="zh-CN" sz="1600" dirty="0"/>
              <a:t>和</a:t>
            </a:r>
            <a:r>
              <a:rPr lang="en-US" altLang="zh-CN" sz="1600" dirty="0"/>
              <a:t>score</a:t>
            </a:r>
            <a:r>
              <a:rPr lang="zh-CN" altLang="zh-CN" sz="1600" dirty="0"/>
              <a:t>中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2726" y="3876190"/>
            <a:ext cx="4552849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 smtClean="0"/>
              <a:t>调</a:t>
            </a:r>
            <a:r>
              <a:rPr lang="zh-CN" altLang="zh-CN" sz="1600" dirty="0" smtClean="0"/>
              <a:t>用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()</a:t>
            </a:r>
            <a:r>
              <a:rPr lang="zh-CN" altLang="zh-CN" sz="1600" dirty="0"/>
              <a:t>函数把</a:t>
            </a:r>
            <a:r>
              <a:rPr lang="en-US" altLang="zh-CN" sz="1600" dirty="0" err="1"/>
              <a:t>num</a:t>
            </a:r>
            <a:r>
              <a:rPr lang="zh-CN" altLang="zh-CN" sz="1600" dirty="0"/>
              <a:t>和</a:t>
            </a:r>
            <a:r>
              <a:rPr lang="en-US" altLang="zh-CN" sz="1600" dirty="0"/>
              <a:t>score</a:t>
            </a:r>
            <a:r>
              <a:rPr lang="zh-CN" altLang="zh-CN" sz="1600" dirty="0"/>
              <a:t>的值输出到控制台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539746" y="2453861"/>
            <a:ext cx="2920992" cy="378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 smtClean="0"/>
              <a:t>定义</a:t>
            </a:r>
            <a:r>
              <a:rPr lang="zh-CN" altLang="zh-CN" sz="1600" dirty="0" smtClean="0"/>
              <a:t>一</a:t>
            </a:r>
            <a:r>
              <a:rPr lang="zh-CN" altLang="zh-CN" sz="1600" dirty="0"/>
              <a:t>个</a:t>
            </a:r>
            <a:r>
              <a:rPr lang="en-US" altLang="zh-CN" sz="1600" dirty="0"/>
              <a:t>float</a:t>
            </a:r>
            <a:r>
              <a:rPr lang="zh-CN" altLang="zh-CN" sz="1600" dirty="0"/>
              <a:t>类型的变量</a:t>
            </a:r>
            <a:r>
              <a:rPr lang="en-US" altLang="zh-CN" sz="1600" dirty="0"/>
              <a:t>score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970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 animBg="1"/>
      <p:bldP spid="25" grpId="0"/>
      <p:bldP spid="27" grpId="0" animBg="1"/>
      <p:bldP spid="28" grpId="0"/>
      <p:bldP spid="34" grpId="0"/>
      <p:bldP spid="36" grpId="0" animBg="1"/>
      <p:bldP spid="37" grpId="0"/>
      <p:bldP spid="43" grpId="0"/>
      <p:bldP spid="44" grpId="0"/>
      <p:bldP spid="4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536120" y="13641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2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63599" y="3781628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200" y="1858801"/>
            <a:ext cx="712799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err="1"/>
              <a:t>scanf</a:t>
            </a:r>
            <a:r>
              <a:rPr lang="en-US" altLang="zh-CN" dirty="0"/>
              <a:t>("%</a:t>
            </a:r>
            <a:r>
              <a:rPr lang="en-US" altLang="zh-CN" dirty="0" err="1"/>
              <a:t>d%f</a:t>
            </a:r>
            <a:r>
              <a:rPr lang="en-US" altLang="zh-CN" dirty="0"/>
              <a:t>",&amp;</a:t>
            </a:r>
            <a:r>
              <a:rPr lang="en-US" altLang="zh-CN" dirty="0" err="1"/>
              <a:t>num</a:t>
            </a:r>
            <a:r>
              <a:rPr lang="en-US" altLang="zh-CN" dirty="0"/>
              <a:t>,&amp;score);</a:t>
            </a:r>
            <a:endParaRPr lang="zh-CN" altLang="zh-CN" dirty="0"/>
          </a:p>
          <a:p>
            <a:pPr lvl="0">
              <a:lnSpc>
                <a:spcPct val="150000"/>
              </a:lnSpc>
            </a:pPr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zh-CN" altLang="zh-CN" dirty="0"/>
              <a:t>小明同学的学号是</a:t>
            </a:r>
            <a:r>
              <a:rPr lang="en-US" altLang="zh-CN" dirty="0"/>
              <a:t>%d</a:t>
            </a:r>
            <a:r>
              <a:rPr lang="zh-CN" altLang="zh-CN" dirty="0"/>
              <a:t>，成绩是</a:t>
            </a:r>
            <a:r>
              <a:rPr lang="en-US" altLang="zh-CN" dirty="0"/>
              <a:t>%.1f\n",</a:t>
            </a:r>
            <a:r>
              <a:rPr lang="en-US" altLang="zh-CN" dirty="0" err="1"/>
              <a:t>num,score</a:t>
            </a:r>
            <a:r>
              <a:rPr lang="en-US" altLang="zh-CN" dirty="0"/>
              <a:t>);</a:t>
            </a:r>
            <a:endParaRPr lang="zh-CN" altLang="zh-CN" dirty="0"/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核心代码</a:t>
            </a:r>
            <a:endParaRPr lang="zh-CN" altLang="zh-CN" dirty="0">
              <a:latin typeface="+mn-ea"/>
              <a:ea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1042998" y="3523858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云形标注 1"/>
          <p:cNvSpPr/>
          <p:nvPr/>
        </p:nvSpPr>
        <p:spPr bwMode="auto">
          <a:xfrm>
            <a:off x="4498198" y="901700"/>
            <a:ext cx="2280778" cy="1131570"/>
          </a:xfrm>
          <a:prstGeom prst="cloudCallout">
            <a:avLst>
              <a:gd name="adj1" fmla="val -74455"/>
              <a:gd name="adj2" fmla="val 56439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调用</a:t>
            </a:r>
            <a:r>
              <a:rPr kumimoji="1" lang="en-US" altLang="zh-CN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scanf</a:t>
            </a:r>
            <a:r>
              <a:rPr kumimoji="1" lang="en-US" altLang="zh-CN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()</a:t>
            </a: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函数</a:t>
            </a:r>
            <a:endParaRPr kumimoji="1" lang="zh-CN" altLang="en-US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1" name="云形标注 20"/>
          <p:cNvSpPr/>
          <p:nvPr/>
        </p:nvSpPr>
        <p:spPr bwMode="auto">
          <a:xfrm>
            <a:off x="5883153" y="1214296"/>
            <a:ext cx="2280778" cy="1131570"/>
          </a:xfrm>
          <a:prstGeom prst="cloudCallout">
            <a:avLst>
              <a:gd name="adj1" fmla="val -74455"/>
              <a:gd name="adj2" fmla="val 56439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调用</a:t>
            </a:r>
            <a:r>
              <a:rPr kumimoji="1" lang="en-US" altLang="zh-CN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printf</a:t>
            </a:r>
            <a:r>
              <a:rPr kumimoji="1" lang="en-US" altLang="zh-CN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()</a:t>
            </a: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函数</a:t>
            </a:r>
            <a:endParaRPr kumimoji="1" lang="zh-CN" altLang="en-US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1753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2" grpId="1" animBg="1"/>
      <p:bldP spid="21" grpId="0" animBg="1"/>
      <p:bldP spid="21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407751" y="157435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4"/>
            <a:ext cx="7975600" cy="131822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编程</a:t>
            </a:r>
            <a:r>
              <a:rPr lang="zh-CN" altLang="zh-CN" sz="2000" dirty="0"/>
              <a:t>实现字母的大小写转换。要求从键盘输入任意大写字母，计算机都能将其转换为小写字母并输出到屏幕</a:t>
            </a:r>
            <a:r>
              <a:rPr lang="zh-CN" altLang="zh-CN" sz="2000" dirty="0" smtClean="0"/>
              <a:t>上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6562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24902" y="24162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81013" y="1640125"/>
            <a:ext cx="7963740" cy="18964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字符</a:t>
            </a:r>
            <a:r>
              <a:rPr lang="zh-CN" altLang="zh-CN" sz="2000" dirty="0"/>
              <a:t>在内存中是以其</a:t>
            </a:r>
            <a:r>
              <a:rPr lang="en-US" altLang="zh-CN" sz="2000" dirty="0"/>
              <a:t>ASCII</a:t>
            </a:r>
            <a:r>
              <a:rPr lang="zh-CN" altLang="zh-CN" sz="2000" dirty="0"/>
              <a:t>码值来存储的，每个字符都对应一个数值。如字符“</a:t>
            </a:r>
            <a:r>
              <a:rPr lang="en-US" altLang="zh-CN" sz="2000" dirty="0"/>
              <a:t>c</a:t>
            </a:r>
            <a:r>
              <a:rPr lang="zh-CN" altLang="zh-CN" sz="2000" dirty="0"/>
              <a:t>”的</a:t>
            </a:r>
            <a:r>
              <a:rPr lang="en-US" altLang="zh-CN" sz="2000" dirty="0"/>
              <a:t>ASCII</a:t>
            </a:r>
            <a:r>
              <a:rPr lang="zh-CN" altLang="zh-CN" sz="2000" dirty="0"/>
              <a:t>码值为</a:t>
            </a:r>
            <a:r>
              <a:rPr lang="en-US" altLang="zh-CN" sz="2000" dirty="0"/>
              <a:t>99</a:t>
            </a:r>
            <a:r>
              <a:rPr lang="zh-CN" altLang="zh-CN" sz="2000" dirty="0"/>
              <a:t>，字符“</a:t>
            </a:r>
            <a:r>
              <a:rPr lang="en-US" altLang="zh-CN" sz="2000" dirty="0"/>
              <a:t>C</a:t>
            </a:r>
            <a:r>
              <a:rPr lang="zh-CN" altLang="zh-CN" sz="2000" dirty="0"/>
              <a:t>”的</a:t>
            </a:r>
            <a:r>
              <a:rPr lang="en-US" altLang="zh-CN" sz="2000" dirty="0"/>
              <a:t>ASCII</a:t>
            </a:r>
            <a:r>
              <a:rPr lang="zh-CN" altLang="zh-CN" sz="2000" dirty="0"/>
              <a:t>码值为</a:t>
            </a:r>
            <a:r>
              <a:rPr lang="en-US" altLang="zh-CN" sz="2000" dirty="0"/>
              <a:t>67</a:t>
            </a:r>
            <a:r>
              <a:rPr lang="zh-CN" altLang="zh-CN" sz="2000" dirty="0"/>
              <a:t>，则要将大写的字符“</a:t>
            </a:r>
            <a:r>
              <a:rPr lang="en-US" altLang="zh-CN" sz="2000" dirty="0"/>
              <a:t>C</a:t>
            </a:r>
            <a:r>
              <a:rPr lang="zh-CN" altLang="zh-CN" sz="2000" dirty="0"/>
              <a:t>”转换为小写，将字符“</a:t>
            </a:r>
            <a:r>
              <a:rPr lang="en-US" altLang="zh-CN" sz="2000" dirty="0"/>
              <a:t>C</a:t>
            </a:r>
            <a:r>
              <a:rPr lang="zh-CN" altLang="zh-CN" sz="2000" dirty="0"/>
              <a:t>”的</a:t>
            </a:r>
            <a:r>
              <a:rPr lang="en-US" altLang="zh-CN" sz="2000" dirty="0"/>
              <a:t>ASCII</a:t>
            </a:r>
            <a:r>
              <a:rPr lang="zh-CN" altLang="zh-CN" sz="2000" dirty="0"/>
              <a:t>码值加上</a:t>
            </a:r>
            <a:r>
              <a:rPr lang="en-US" altLang="zh-CN" sz="2000" dirty="0"/>
              <a:t>32</a:t>
            </a:r>
            <a:r>
              <a:rPr lang="zh-CN" altLang="zh-CN" sz="2000" dirty="0"/>
              <a:t>即可，对于其它字符也是如此。想要顺利完成此案例，还请认真学习</a:t>
            </a:r>
            <a:r>
              <a:rPr lang="en-US" altLang="zh-CN" sz="2000" dirty="0"/>
              <a:t>ASCII</a:t>
            </a:r>
            <a:r>
              <a:rPr lang="zh-CN" altLang="zh-CN" sz="2000" dirty="0"/>
              <a:t>码的相关知识。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307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512854" y="24162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4"/>
            <a:ext cx="7975600" cy="165440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看</a:t>
            </a:r>
            <a:r>
              <a:rPr lang="zh-CN" altLang="zh-CN" sz="2000" dirty="0"/>
              <a:t>！</a:t>
            </a:r>
            <a:r>
              <a:rPr lang="en-US" altLang="zh-CN" sz="2000" dirty="0">
                <a:solidFill>
                  <a:srgbClr val="FF0000"/>
                </a:solidFill>
              </a:rPr>
              <a:t>01100100</a:t>
            </a:r>
            <a:r>
              <a:rPr lang="zh-CN" altLang="zh-CN" sz="2000" dirty="0"/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144</a:t>
            </a:r>
            <a:r>
              <a:rPr lang="zh-CN" altLang="zh-CN" sz="2000" dirty="0"/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100</a:t>
            </a:r>
            <a:r>
              <a:rPr lang="zh-CN" altLang="zh-CN" sz="2000" dirty="0"/>
              <a:t>、</a:t>
            </a:r>
            <a:r>
              <a:rPr lang="en-US" altLang="zh-CN" sz="2000" dirty="0">
                <a:solidFill>
                  <a:srgbClr val="FF0000"/>
                </a:solidFill>
              </a:rPr>
              <a:t>64</a:t>
            </a:r>
            <a:r>
              <a:rPr lang="zh-CN" altLang="zh-CN" sz="2000" dirty="0"/>
              <a:t>都能表示数值</a:t>
            </a:r>
            <a:r>
              <a:rPr lang="en-US" altLang="zh-CN" sz="2000" dirty="0"/>
              <a:t>100</a:t>
            </a:r>
            <a:r>
              <a:rPr lang="zh-CN" altLang="zh-CN" sz="2000" dirty="0"/>
              <a:t>。是不是感觉很神奇？这是因为它们分别是</a:t>
            </a:r>
            <a:r>
              <a:rPr lang="en-US" altLang="zh-CN" sz="2000" dirty="0"/>
              <a:t>100</a:t>
            </a:r>
            <a:r>
              <a:rPr lang="zh-CN" altLang="zh-CN" sz="2000" dirty="0"/>
              <a:t>的二进制、八进制、十进制和十六进制表示形式。本案例的要求是将十进制的数字</a:t>
            </a:r>
            <a:r>
              <a:rPr lang="en-US" altLang="zh-CN" sz="2000" dirty="0"/>
              <a:t>100</a:t>
            </a:r>
            <a:r>
              <a:rPr lang="zh-CN" altLang="zh-CN" sz="2000" dirty="0"/>
              <a:t>分别转换成二进制、八进制和十六进制，并写出具体</a:t>
            </a:r>
            <a:r>
              <a:rPr lang="zh-CN" altLang="zh-CN" sz="2000" dirty="0" smtClean="0"/>
              <a:t>步骤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006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614582" y="12653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079781" y="4196136"/>
            <a:ext cx="1761160" cy="4349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80306" y="3756445"/>
            <a:ext cx="212964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ASCII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码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 rot="574600">
            <a:off x="2799520" y="3804899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825934" y="3807456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59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4"/>
    </mc:Choice>
    <mc:Fallback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 animBg="1"/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48863" y="956026"/>
            <a:ext cx="1661032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smtClean="0">
                <a:solidFill>
                  <a:srgbClr val="009ED6"/>
                </a:solidFill>
                <a:latin typeface="+mn-lt"/>
                <a:ea typeface="+mn-ea"/>
              </a:rPr>
              <a:t>ASCII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码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657187" y="1649235"/>
            <a:ext cx="755993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en-US" altLang="zh-CN" dirty="0" smtClean="0"/>
              <a:t> ASCII</a:t>
            </a:r>
            <a:r>
              <a:rPr lang="zh-CN" altLang="zh-CN" dirty="0"/>
              <a:t>编码是一个标准，其内容规定了把英文字母、数字、标点、字符转换成计算机能识别的二进制数的规则，并且得到了广泛认可和</a:t>
            </a:r>
            <a:r>
              <a:rPr lang="zh-CN" altLang="zh-CN" dirty="0" smtClean="0"/>
              <a:t>使用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737483" y="2522739"/>
            <a:ext cx="74796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ASCII</a:t>
            </a:r>
            <a:r>
              <a:rPr lang="zh-CN" altLang="zh-CN" dirty="0"/>
              <a:t>非打印控制字符：</a:t>
            </a:r>
            <a:r>
              <a:rPr lang="en-US" altLang="zh-CN" dirty="0"/>
              <a:t>ASCII</a:t>
            </a:r>
            <a:r>
              <a:rPr lang="zh-CN" altLang="zh-CN" dirty="0"/>
              <a:t>表上的数字</a:t>
            </a:r>
            <a:r>
              <a:rPr lang="en-US" altLang="zh-CN" dirty="0"/>
              <a:t>0-31</a:t>
            </a:r>
            <a:r>
              <a:rPr lang="zh-CN" altLang="zh-CN" dirty="0"/>
              <a:t>分配给了控制字符，用于控制像打印机等一些外围设备（参详</a:t>
            </a:r>
            <a:r>
              <a:rPr lang="en-US" altLang="zh-CN" dirty="0"/>
              <a:t>ASCII</a:t>
            </a:r>
            <a:r>
              <a:rPr lang="zh-CN" altLang="zh-CN" dirty="0"/>
              <a:t>码表中</a:t>
            </a:r>
            <a:r>
              <a:rPr lang="en-US" altLang="zh-CN" dirty="0"/>
              <a:t>0-31</a:t>
            </a:r>
            <a:r>
              <a:rPr lang="zh-CN" altLang="zh-CN" dirty="0"/>
              <a:t>）。</a:t>
            </a:r>
          </a:p>
        </p:txBody>
      </p: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779678" y="3284739"/>
            <a:ext cx="767717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ASCII</a:t>
            </a:r>
            <a:r>
              <a:rPr lang="zh-CN" altLang="zh-CN" dirty="0"/>
              <a:t>打印字符：数字</a:t>
            </a:r>
            <a:r>
              <a:rPr lang="en-US" altLang="zh-CN" dirty="0"/>
              <a:t>32-126 </a:t>
            </a:r>
            <a:r>
              <a:rPr lang="zh-CN" altLang="zh-CN" dirty="0"/>
              <a:t>分配给了能在键盘上找到的字符，当查看或打印文档时就会出现。数字</a:t>
            </a:r>
            <a:r>
              <a:rPr lang="en-US" altLang="zh-CN" dirty="0"/>
              <a:t>127</a:t>
            </a:r>
            <a:r>
              <a:rPr lang="zh-CN" altLang="zh-CN" dirty="0"/>
              <a:t>代表</a:t>
            </a:r>
            <a:r>
              <a:rPr lang="en-US" altLang="zh-CN" dirty="0"/>
              <a:t>DELETE</a:t>
            </a:r>
            <a:r>
              <a:rPr lang="zh-CN" altLang="zh-CN" dirty="0"/>
              <a:t>命令（参详</a:t>
            </a:r>
            <a:r>
              <a:rPr lang="en-US" altLang="zh-CN" dirty="0"/>
              <a:t>ASCII</a:t>
            </a:r>
            <a:r>
              <a:rPr lang="zh-CN" altLang="zh-CN" dirty="0"/>
              <a:t>码表中</a:t>
            </a:r>
            <a:r>
              <a:rPr lang="en-US" altLang="zh-CN" dirty="0"/>
              <a:t>32-127</a:t>
            </a:r>
            <a:r>
              <a:rPr lang="zh-CN" altLang="zh-CN" dirty="0"/>
              <a:t>）。</a:t>
            </a:r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449792" y="14692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272473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513311" y="20998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3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1867" y="3285430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202" y="1852318"/>
            <a:ext cx="7127997" cy="456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/>
              <a:t>("%c\n", </a:t>
            </a:r>
            <a:r>
              <a:rPr lang="en-US" altLang="zh-CN" dirty="0" err="1"/>
              <a:t>ch</a:t>
            </a:r>
            <a:r>
              <a:rPr lang="en-US" altLang="zh-CN" dirty="0"/>
              <a:t> + 32);</a:t>
            </a:r>
            <a:endParaRPr lang="zh-CN" altLang="zh-CN" dirty="0"/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核心代码</a:t>
            </a:r>
            <a:endParaRPr lang="zh-CN" altLang="zh-CN" dirty="0">
              <a:latin typeface="+mn-ea"/>
              <a:ea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941266" y="3027660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云形标注 1"/>
          <p:cNvSpPr/>
          <p:nvPr/>
        </p:nvSpPr>
        <p:spPr bwMode="auto">
          <a:xfrm>
            <a:off x="4182036" y="901700"/>
            <a:ext cx="2232211" cy="1519518"/>
          </a:xfrm>
          <a:prstGeom prst="cloudCallout">
            <a:avLst>
              <a:gd name="adj1" fmla="val -87098"/>
              <a:gd name="adj2" fmla="val 31526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转换成大写输出</a:t>
            </a:r>
            <a:endParaRPr kumimoji="1" lang="zh-CN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5698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2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554896" y="167947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4"/>
            <a:ext cx="7975600" cy="252846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案例要求编程求出基本数据类型所占字节数。</a:t>
            </a:r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zh-CN" sz="2000" dirty="0" smtClean="0"/>
              <a:t>不同</a:t>
            </a:r>
            <a:r>
              <a:rPr lang="zh-CN" altLang="zh-CN" sz="2000" dirty="0"/>
              <a:t>的数据类型所占内存大小也是不一样的，例如</a:t>
            </a:r>
            <a:r>
              <a:rPr lang="en-US" altLang="zh-CN" sz="2000" dirty="0"/>
              <a:t>char</a:t>
            </a:r>
            <a:r>
              <a:rPr lang="zh-CN" altLang="zh-CN" sz="2000" dirty="0"/>
              <a:t>类型长度为</a:t>
            </a:r>
            <a:r>
              <a:rPr lang="en-US" altLang="zh-CN" sz="2000" dirty="0"/>
              <a:t>1</a:t>
            </a:r>
            <a:r>
              <a:rPr lang="zh-CN" altLang="zh-CN" sz="2000" dirty="0"/>
              <a:t>个字节，</a:t>
            </a:r>
            <a:r>
              <a:rPr lang="en-US" altLang="zh-CN" sz="2000" dirty="0"/>
              <a:t>short</a:t>
            </a:r>
            <a:r>
              <a:rPr lang="zh-CN" altLang="zh-CN" sz="2000" dirty="0"/>
              <a:t>类型长度为</a:t>
            </a:r>
            <a:r>
              <a:rPr lang="en-US" altLang="zh-CN" sz="2000" dirty="0"/>
              <a:t>2</a:t>
            </a:r>
            <a:r>
              <a:rPr lang="zh-CN" altLang="zh-CN" sz="2000" dirty="0"/>
              <a:t>个字节，</a:t>
            </a:r>
            <a:r>
              <a:rPr lang="en-US" altLang="zh-CN" sz="2000" dirty="0" err="1"/>
              <a:t>int</a:t>
            </a:r>
            <a:r>
              <a:rPr lang="zh-CN" altLang="zh-CN" sz="2000" dirty="0"/>
              <a:t>类型长度为</a:t>
            </a:r>
            <a:r>
              <a:rPr lang="en-US" altLang="zh-CN" sz="2000" dirty="0"/>
              <a:t>4</a:t>
            </a:r>
            <a:r>
              <a:rPr lang="zh-CN" altLang="zh-CN" sz="2000" dirty="0"/>
              <a:t>个字节等等，数据类型所占字节越大，取值范围也越大，如</a:t>
            </a:r>
            <a:r>
              <a:rPr lang="en-US" altLang="zh-CN" sz="2000" dirty="0"/>
              <a:t>short</a:t>
            </a:r>
            <a:r>
              <a:rPr lang="zh-CN" altLang="zh-CN" sz="2000" dirty="0"/>
              <a:t>类型占</a:t>
            </a:r>
            <a:r>
              <a:rPr lang="en-US" altLang="zh-CN" sz="2000" dirty="0"/>
              <a:t>2</a:t>
            </a:r>
            <a:r>
              <a:rPr lang="zh-CN" altLang="zh-CN" sz="2000" dirty="0"/>
              <a:t>个字节，取值范围为</a:t>
            </a:r>
            <a:r>
              <a:rPr lang="en-US" altLang="zh-CN" sz="2000" dirty="0"/>
              <a:t>-32768~32767</a:t>
            </a:r>
            <a:r>
              <a:rPr lang="zh-CN" altLang="zh-CN" sz="2000" dirty="0"/>
              <a:t>，</a:t>
            </a:r>
            <a:r>
              <a:rPr lang="en-US" altLang="zh-CN" sz="2000" dirty="0" err="1"/>
              <a:t>int</a:t>
            </a:r>
            <a:r>
              <a:rPr lang="zh-CN" altLang="zh-CN" sz="2000" dirty="0"/>
              <a:t>类型占</a:t>
            </a:r>
            <a:r>
              <a:rPr lang="en-US" altLang="zh-CN" sz="2000" dirty="0"/>
              <a:t>4</a:t>
            </a:r>
            <a:r>
              <a:rPr lang="zh-CN" altLang="zh-CN" sz="2000" dirty="0"/>
              <a:t>个字节，取值范围为</a:t>
            </a:r>
            <a:r>
              <a:rPr lang="en-US" altLang="zh-CN" sz="2000" dirty="0"/>
              <a:t>-2147483648~2147483647</a:t>
            </a:r>
            <a:r>
              <a:rPr lang="zh-CN" altLang="zh-CN" sz="2000" dirty="0"/>
              <a:t>；类似容器的容量，容量越大，容器中可盛放的东西越</a:t>
            </a:r>
            <a:r>
              <a:rPr lang="zh-CN" altLang="zh-CN" sz="2000" dirty="0" smtClean="0"/>
              <a:t>多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47995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23365" y="16805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81013" y="1640125"/>
            <a:ext cx="7963740" cy="5517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zh-CN" sz="2000" dirty="0" smtClean="0"/>
              <a:t>求</a:t>
            </a:r>
            <a:r>
              <a:rPr lang="zh-CN" altLang="zh-CN" sz="2000" dirty="0"/>
              <a:t>不同数据类型的大小，直接用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()</a:t>
            </a:r>
            <a:r>
              <a:rPr lang="zh-CN" altLang="zh-CN" sz="2000" dirty="0"/>
              <a:t>运算符即可</a:t>
            </a:r>
            <a:r>
              <a:rPr lang="zh-CN" altLang="zh-CN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39336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588943" y="16099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3079781" y="4379016"/>
            <a:ext cx="2166589" cy="4349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80306" y="3939325"/>
            <a:ext cx="212964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en-US" altLang="zh-CN" sz="2000" b="1" dirty="0" err="1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sizeof</a:t>
            </a:r>
            <a:r>
              <a:rPr lang="en-US" altLang="zh-CN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 rot="574600">
            <a:off x="2799520" y="3987779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825934" y="3990336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272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4"/>
    </mc:Choice>
    <mc:Fallback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 animBg="1"/>
      <p:bldP spid="3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48863" y="901700"/>
            <a:ext cx="2569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err="1" smtClean="0">
                <a:solidFill>
                  <a:srgbClr val="009ED6"/>
                </a:solidFill>
                <a:latin typeface="+mn-lt"/>
                <a:ea typeface="+mn-ea"/>
              </a:rPr>
              <a:t>sizeof</a:t>
            </a:r>
            <a:r>
              <a:rPr lang="en-US" altLang="zh-CN" sz="2400" b="1" dirty="0" smtClean="0">
                <a:solidFill>
                  <a:srgbClr val="009ED6"/>
                </a:solidFill>
                <a:latin typeface="+mn-lt"/>
                <a:ea typeface="+mn-ea"/>
              </a:rPr>
              <a:t>()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运算符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794347" y="1603515"/>
            <a:ext cx="74374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同一种数据类型在不同的编译系统中所占空间不一定相同，例如，在基于</a:t>
            </a:r>
            <a:r>
              <a:rPr lang="en-US" altLang="zh-CN" dirty="0"/>
              <a:t>16</a:t>
            </a:r>
            <a:r>
              <a:rPr lang="zh-CN" altLang="zh-CN" dirty="0"/>
              <a:t>位的编译系统中，</a:t>
            </a:r>
            <a:r>
              <a:rPr lang="en-US" altLang="zh-CN" dirty="0" err="1"/>
              <a:t>int</a:t>
            </a:r>
            <a:r>
              <a:rPr lang="zh-CN" altLang="zh-CN" dirty="0"/>
              <a:t>类型占用</a:t>
            </a:r>
            <a:r>
              <a:rPr lang="en-US" altLang="zh-CN" dirty="0"/>
              <a:t>2</a:t>
            </a:r>
            <a:r>
              <a:rPr lang="zh-CN" altLang="zh-CN" dirty="0"/>
              <a:t>个字节，而在</a:t>
            </a:r>
            <a:r>
              <a:rPr lang="en-US" altLang="zh-CN" dirty="0"/>
              <a:t>32</a:t>
            </a:r>
            <a:r>
              <a:rPr lang="zh-CN" altLang="zh-CN" dirty="0"/>
              <a:t>位的编译系统中，</a:t>
            </a:r>
            <a:r>
              <a:rPr lang="en-US" altLang="zh-CN" dirty="0" err="1"/>
              <a:t>int</a:t>
            </a:r>
            <a:r>
              <a:rPr lang="zh-CN" altLang="zh-CN" dirty="0"/>
              <a:t>类型占用</a:t>
            </a:r>
            <a:r>
              <a:rPr lang="en-US" altLang="zh-CN" dirty="0"/>
              <a:t>4</a:t>
            </a:r>
            <a:r>
              <a:rPr lang="zh-CN" altLang="zh-CN" dirty="0"/>
              <a:t>个字节。</a:t>
            </a:r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874643" y="2598042"/>
            <a:ext cx="74796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为了获取某一数据或数据类型在内存中所占的字节数，</a:t>
            </a:r>
            <a:r>
              <a:rPr lang="en-US" altLang="zh-CN" dirty="0"/>
              <a:t>C</a:t>
            </a:r>
            <a:r>
              <a:rPr lang="zh-CN" altLang="zh-CN" dirty="0"/>
              <a:t>语言提供了</a:t>
            </a:r>
            <a:r>
              <a:rPr lang="en-US" altLang="zh-CN" dirty="0" err="1"/>
              <a:t>sizeof</a:t>
            </a:r>
            <a:r>
              <a:rPr lang="zh-CN" altLang="zh-CN" dirty="0"/>
              <a:t>运算符，使用</a:t>
            </a:r>
            <a:r>
              <a:rPr lang="en-US" altLang="zh-CN" dirty="0" err="1"/>
              <a:t>sizeof</a:t>
            </a:r>
            <a:r>
              <a:rPr lang="zh-CN" altLang="zh-CN" dirty="0"/>
              <a:t>运算符可以获取数据字节数，其基本语法规则如下所示：</a:t>
            </a:r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481324" y="13641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11947" y="3615451"/>
            <a:ext cx="7104533" cy="1123384"/>
          </a:xfrm>
          <a:prstGeom prst="rect">
            <a:avLst/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dirty="0"/>
              <a:t>(</a:t>
            </a:r>
            <a:r>
              <a:rPr lang="zh-CN" altLang="zh-CN" dirty="0"/>
              <a:t>数据类型名称</a:t>
            </a:r>
            <a:r>
              <a:rPr lang="en-US" altLang="zh-CN" dirty="0"/>
              <a:t>);</a:t>
            </a:r>
            <a:endParaRPr lang="zh-CN" altLang="zh-CN" dirty="0"/>
          </a:p>
          <a:p>
            <a:r>
              <a:rPr lang="en-US" altLang="zh-CN" dirty="0" smtClean="0"/>
              <a:t>	</a:t>
            </a:r>
            <a:r>
              <a:rPr lang="zh-CN" altLang="zh-CN" dirty="0" smtClean="0"/>
              <a:t>或</a:t>
            </a:r>
            <a:endParaRPr lang="zh-CN" altLang="zh-CN" dirty="0"/>
          </a:p>
          <a:p>
            <a:r>
              <a:rPr lang="en-US" altLang="zh-CN" dirty="0" smtClean="0"/>
              <a:t>	</a:t>
            </a:r>
            <a:r>
              <a:rPr lang="en-US" altLang="zh-CN" dirty="0" err="1" smtClean="0">
                <a:solidFill>
                  <a:srgbClr val="FF0000"/>
                </a:solidFill>
              </a:rPr>
              <a:t>sizeof</a:t>
            </a:r>
            <a:r>
              <a:rPr lang="en-US" altLang="zh-CN" dirty="0"/>
              <a:t>(</a:t>
            </a:r>
            <a:r>
              <a:rPr lang="zh-CN" altLang="zh-CN" dirty="0"/>
              <a:t>变量名称</a:t>
            </a:r>
            <a:r>
              <a:rPr lang="en-US" altLang="zh-CN" dirty="0"/>
              <a:t>);</a:t>
            </a:r>
            <a:endParaRPr lang="zh-CN" altLang="zh-CN" dirty="0"/>
          </a:p>
          <a:p>
            <a:pPr>
              <a:lnSpc>
                <a:spcPct val="200000"/>
              </a:lnSpc>
              <a:defRPr/>
            </a:pPr>
            <a:r>
              <a:rPr lang="en-US" altLang="zh-CN" sz="200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en-US" altLang="zh-CN" sz="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3447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28468" y="178238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4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1867" y="3285430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202" y="1852318"/>
            <a:ext cx="7127997" cy="4565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zh-CN" dirty="0" err="1"/>
              <a:t>printf</a:t>
            </a:r>
            <a:r>
              <a:rPr lang="en-US" altLang="zh-CN" dirty="0"/>
              <a:t>("char</a:t>
            </a:r>
            <a:r>
              <a:rPr lang="zh-CN" altLang="zh-CN" dirty="0"/>
              <a:t>：</a:t>
            </a:r>
            <a:r>
              <a:rPr lang="en-US" altLang="zh-CN" dirty="0"/>
              <a:t>	%d</a:t>
            </a:r>
            <a:r>
              <a:rPr lang="zh-CN" altLang="zh-CN" dirty="0"/>
              <a:t>字节</a:t>
            </a:r>
            <a:r>
              <a:rPr lang="en-US" altLang="zh-CN" dirty="0"/>
              <a:t>\n", </a:t>
            </a:r>
            <a:r>
              <a:rPr lang="en-US" altLang="zh-CN" dirty="0" err="1"/>
              <a:t>sizeof</a:t>
            </a:r>
            <a:r>
              <a:rPr lang="en-US" altLang="zh-CN" dirty="0"/>
              <a:t>(char</a:t>
            </a:r>
            <a:r>
              <a:rPr lang="en-US" altLang="zh-CN" dirty="0" smtClean="0"/>
              <a:t>));</a:t>
            </a:r>
            <a:endParaRPr lang="zh-CN" altLang="zh-CN" dirty="0"/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核心代码</a:t>
            </a:r>
            <a:endParaRPr lang="zh-CN" altLang="zh-CN" dirty="0">
              <a:latin typeface="+mn-ea"/>
              <a:ea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941266" y="3027660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云形标注 1"/>
          <p:cNvSpPr/>
          <p:nvPr/>
        </p:nvSpPr>
        <p:spPr bwMode="auto">
          <a:xfrm>
            <a:off x="5829988" y="1092559"/>
            <a:ext cx="2411609" cy="1519518"/>
          </a:xfrm>
          <a:prstGeom prst="cloudCallout">
            <a:avLst>
              <a:gd name="adj1" fmla="val -67218"/>
              <a:gd name="adj2" fmla="val 19137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求算</a:t>
            </a:r>
            <a:r>
              <a:rPr kumimoji="1" lang="en-US" altLang="zh-CN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char</a:t>
            </a:r>
            <a:r>
              <a:rPr kumimoji="1"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类型的大小</a:t>
            </a:r>
            <a:endParaRPr kumimoji="1" lang="zh-CN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7618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2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502344" y="231118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4"/>
            <a:ext cx="7975600" cy="133167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从</a:t>
            </a:r>
            <a:r>
              <a:rPr lang="zh-CN" altLang="zh-CN" sz="2000" dirty="0"/>
              <a:t>键盘输入一个圆形的半径</a:t>
            </a:r>
            <a:r>
              <a:rPr lang="en-US" altLang="zh-CN" sz="2000" dirty="0"/>
              <a:t>r</a:t>
            </a:r>
            <a:r>
              <a:rPr lang="zh-CN" altLang="zh-CN" sz="2000" dirty="0"/>
              <a:t>，输出圆的周长和面积。要求使用实型数据进行计算</a:t>
            </a:r>
            <a:r>
              <a:rPr lang="zh-CN" altLang="en-US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84902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65406" y="17845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81013" y="1640124"/>
            <a:ext cx="7963740" cy="9551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圆</a:t>
            </a:r>
            <a:r>
              <a:rPr lang="zh-CN" altLang="zh-CN" sz="2000" dirty="0"/>
              <a:t>的周长公式：</a:t>
            </a:r>
            <a:r>
              <a:rPr lang="en-US" altLang="zh-CN" sz="2000" dirty="0"/>
              <a:t>2πr</a:t>
            </a:r>
            <a:r>
              <a:rPr lang="zh-CN" altLang="zh-CN" sz="2000" dirty="0"/>
              <a:t>；圆面积公式：</a:t>
            </a:r>
            <a:r>
              <a:rPr lang="en-US" altLang="zh-CN" sz="2000" dirty="0"/>
              <a:t>πr</a:t>
            </a:r>
            <a:r>
              <a:rPr lang="en-US" altLang="zh-CN" sz="2000" baseline="30000" dirty="0"/>
              <a:t>2</a:t>
            </a:r>
            <a:r>
              <a:rPr lang="zh-CN" altLang="zh-CN" sz="2000" dirty="0"/>
              <a:t>；当从键盘输入半径</a:t>
            </a:r>
            <a:r>
              <a:rPr lang="en-US" altLang="zh-CN" sz="2000" dirty="0"/>
              <a:t>r</a:t>
            </a:r>
            <a:r>
              <a:rPr lang="zh-CN" altLang="zh-CN" sz="2000" dirty="0"/>
              <a:t>时，直接套入公式计算</a:t>
            </a:r>
            <a:r>
              <a:rPr lang="zh-CN" altLang="zh-CN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137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54896" y="241628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8" name="内容占位符 2"/>
          <p:cNvSpPr txBox="1">
            <a:spLocks/>
          </p:cNvSpPr>
          <p:nvPr/>
        </p:nvSpPr>
        <p:spPr bwMode="auto">
          <a:xfrm>
            <a:off x="481013" y="1640124"/>
            <a:ext cx="7975600" cy="15468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案例的关键在于掌握不同进制间的转换关系。在计算机中，不同的情境可能需要使用不同的进制来表示同一个数据，不管是哪种进制形式来表示，数值本身不会发生变化。各种进制之间可以轻松地实现转换，在实现转换之前，我们必须掌握以下这些</a:t>
            </a:r>
            <a:r>
              <a:rPr lang="zh-CN" altLang="zh-CN" sz="2000" dirty="0" smtClean="0"/>
              <a:t>知识。</a:t>
            </a:r>
            <a:endParaRPr lang="en-US" altLang="zh-CN" sz="20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图示 8"/>
          <p:cNvGraphicFramePr/>
          <p:nvPr>
            <p:extLst>
              <p:ext uri="{D42A27DB-BD31-4B8C-83A1-F6EECF244321}">
                <p14:modId xmlns:p14="http://schemas.microsoft.com/office/powerpoint/2010/main" val="3234836812"/>
              </p:ext>
            </p:extLst>
          </p:nvPr>
        </p:nvGraphicFramePr>
        <p:xfrm>
          <a:off x="1661368" y="3137932"/>
          <a:ext cx="4698819" cy="3132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8585451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C1D6E00-1AFB-41F2-A4E6-82FBF179B3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9">
                                            <p:graphicEl>
                                              <a:dgm id="{EC1D6E00-1AFB-41F2-A4E6-82FBF179B3B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E7EE02-3FCD-4512-ACAA-F2E9E8E556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9">
                                            <p:graphicEl>
                                              <a:dgm id="{79E7EE02-3FCD-4512-ACAA-F2E9E8E556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B840260-F1F3-46A0-AFB4-F723F23713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9">
                                            <p:graphicEl>
                                              <a:dgm id="{AB840260-F1F3-46A0-AFB4-F723F237137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A7346B3-4D20-4845-803B-C7EA9DA1FF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"/>
                                        <p:tgtEl>
                                          <p:spTgt spid="9">
                                            <p:graphicEl>
                                              <a:dgm id="{4A7346B3-4D20-4845-803B-C7EA9DA1FF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27FC51C-E4EA-4C23-ABC4-6AAEB48F21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"/>
                                        <p:tgtEl>
                                          <p:spTgt spid="9">
                                            <p:graphicEl>
                                              <a:dgm id="{A27FC51C-E4EA-4C23-ABC4-6AAEB48F21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9331A99-DA5C-44FE-9E26-82543F8357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9">
                                            <p:graphicEl>
                                              <a:dgm id="{79331A99-DA5C-44FE-9E26-82543F8357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E696976-F1C2-4D56-A346-C8CA491AD7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9">
                                            <p:graphicEl>
                                              <a:dgm id="{3E696976-F1C2-4D56-A346-C8CA491AD7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Dgm bld="one"/>
        </p:bldSub>
      </p:bldGraphic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614583" y="12590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079781" y="4422514"/>
            <a:ext cx="149221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280306" y="3939325"/>
            <a:ext cx="212964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表达式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 rot="574600">
            <a:off x="2799520" y="3987779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825934" y="3990336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277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4"/>
    </mc:Choice>
    <mc:Fallback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 animBg="1"/>
      <p:bldP spid="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48863" y="903857"/>
            <a:ext cx="25699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n-US" altLang="zh-CN" sz="2400" b="1" dirty="0" err="1" smtClean="0">
                <a:solidFill>
                  <a:srgbClr val="009ED6"/>
                </a:solidFill>
                <a:latin typeface="+mn-lt"/>
                <a:ea typeface="+mn-ea"/>
              </a:rPr>
              <a:t>sizeof</a:t>
            </a:r>
            <a:r>
              <a:rPr lang="en-US" altLang="zh-CN" sz="2400" b="1" dirty="0" smtClean="0">
                <a:solidFill>
                  <a:srgbClr val="009ED6"/>
                </a:solidFill>
                <a:latin typeface="+mn-lt"/>
                <a:ea typeface="+mn-ea"/>
              </a:rPr>
              <a:t>()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运算符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851497" y="1569225"/>
            <a:ext cx="743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在程序中，运算符是用来操作数据的，因此，这些数据也被称为操作数，使用运算符将操作数连接而成的式子称为</a:t>
            </a:r>
            <a:r>
              <a:rPr lang="zh-CN" altLang="zh-CN" dirty="0" smtClean="0"/>
              <a:t>表达式。</a:t>
            </a:r>
            <a:endParaRPr lang="zh-CN" altLang="zh-CN" dirty="0"/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837665" y="2267918"/>
            <a:ext cx="40214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 smtClean="0"/>
              <a:t>表达式具有如下特点：</a:t>
            </a:r>
            <a:endParaRPr lang="zh-CN" altLang="zh-CN" dirty="0"/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33830" y="138682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69097" y="2774341"/>
            <a:ext cx="7104533" cy="1169551"/>
          </a:xfrm>
          <a:prstGeom prst="rect">
            <a:avLst/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lvl="0"/>
            <a:r>
              <a:rPr lang="zh-CN" altLang="en-US" sz="2400" dirty="0" smtClean="0">
                <a:latin typeface="Lucida Sans Unicode"/>
                <a:cs typeface="Lucida Sans Unicode"/>
              </a:rPr>
              <a:t>∙</a:t>
            </a:r>
            <a:r>
              <a:rPr lang="zh-CN" altLang="zh-CN" dirty="0" smtClean="0">
                <a:solidFill>
                  <a:srgbClr val="FF0000"/>
                </a:solidFill>
              </a:rPr>
              <a:t>常量和变量都是表达式</a:t>
            </a:r>
            <a:r>
              <a:rPr lang="zh-CN" altLang="zh-CN" dirty="0" smtClean="0"/>
              <a:t>，例如，常量</a:t>
            </a:r>
            <a:r>
              <a:rPr lang="en-US" altLang="zh-CN" dirty="0" smtClean="0"/>
              <a:t>3.14</a:t>
            </a:r>
            <a:r>
              <a:rPr lang="zh-CN" altLang="zh-CN" dirty="0" smtClean="0"/>
              <a:t>、变量</a:t>
            </a:r>
            <a:r>
              <a:rPr lang="en-US" altLang="zh-CN" dirty="0" err="1" smtClean="0"/>
              <a:t>i</a:t>
            </a:r>
            <a:r>
              <a:rPr lang="zh-CN" altLang="zh-CN" dirty="0" smtClean="0"/>
              <a:t>。</a:t>
            </a:r>
          </a:p>
          <a:p>
            <a:pPr lvl="0"/>
            <a:r>
              <a:rPr lang="zh-CN" altLang="en-US" sz="2400" dirty="0">
                <a:latin typeface="Lucida Sans Unicode"/>
                <a:cs typeface="Lucida Sans Unicode"/>
              </a:rPr>
              <a:t>∙</a:t>
            </a:r>
            <a:r>
              <a:rPr lang="zh-CN" altLang="zh-CN" dirty="0" smtClean="0">
                <a:solidFill>
                  <a:srgbClr val="FF0000"/>
                </a:solidFill>
              </a:rPr>
              <a:t>运算符</a:t>
            </a:r>
            <a:r>
              <a:rPr lang="zh-CN" altLang="zh-CN" dirty="0">
                <a:solidFill>
                  <a:srgbClr val="FF0000"/>
                </a:solidFill>
              </a:rPr>
              <a:t>的类型对应表达式的类型</a:t>
            </a:r>
            <a:r>
              <a:rPr lang="zh-CN" altLang="zh-CN" dirty="0"/>
              <a:t>，例如，算术运算符对应算术表达式。</a:t>
            </a:r>
          </a:p>
          <a:p>
            <a:pPr>
              <a:lnSpc>
                <a:spcPct val="200000"/>
              </a:lnSpc>
              <a:defRPr/>
            </a:pPr>
            <a:r>
              <a:rPr lang="en-US" altLang="zh-CN" sz="200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en-US" altLang="zh-CN" sz="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837665" y="4098358"/>
            <a:ext cx="67646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每一个表达式都有自己的值，即表达式都有运算</a:t>
            </a:r>
            <a:r>
              <a:rPr lang="zh-CN" altLang="zh-CN" dirty="0" smtClean="0"/>
              <a:t>结果</a:t>
            </a:r>
            <a:r>
              <a:rPr lang="zh-CN" altLang="en-US" dirty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828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7" grpId="0" animBg="1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60000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5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761867" y="3339218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202" y="1852318"/>
            <a:ext cx="7127997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s = 3.14*r*r;</a:t>
            </a:r>
            <a:endParaRPr lang="zh-CN" altLang="zh-CN" dirty="0"/>
          </a:p>
          <a:p>
            <a:pPr lvl="0"/>
            <a:r>
              <a:rPr lang="en-US" altLang="zh-CN" dirty="0" smtClean="0"/>
              <a:t>l </a:t>
            </a:r>
            <a:r>
              <a:rPr lang="en-US" altLang="zh-CN" dirty="0"/>
              <a:t>= 2 * 3.14*r;</a:t>
            </a:r>
            <a:endParaRPr lang="zh-CN" altLang="zh-CN" dirty="0"/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核心代码</a:t>
            </a:r>
            <a:endParaRPr lang="zh-CN" altLang="zh-CN" dirty="0">
              <a:latin typeface="+mn-ea"/>
              <a:ea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941266" y="3081448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云形标注 1"/>
          <p:cNvSpPr/>
          <p:nvPr/>
        </p:nvSpPr>
        <p:spPr bwMode="auto">
          <a:xfrm>
            <a:off x="2767500" y="1123950"/>
            <a:ext cx="1761616" cy="1297268"/>
          </a:xfrm>
          <a:prstGeom prst="cloudCallout">
            <a:avLst>
              <a:gd name="adj1" fmla="val -76378"/>
              <a:gd name="adj2" fmla="val 20174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求算圆面积</a:t>
            </a:r>
            <a:endParaRPr kumimoji="1" lang="zh-CN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" name="云形标注 8"/>
          <p:cNvSpPr/>
          <p:nvPr/>
        </p:nvSpPr>
        <p:spPr bwMode="auto">
          <a:xfrm>
            <a:off x="2919900" y="1526849"/>
            <a:ext cx="1761616" cy="1297268"/>
          </a:xfrm>
          <a:prstGeom prst="cloudCallout">
            <a:avLst>
              <a:gd name="adj1" fmla="val -79431"/>
              <a:gd name="adj2" fmla="val 13955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求算圆周长</a:t>
            </a:r>
            <a:endParaRPr kumimoji="1" lang="zh-CN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36870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2" grpId="1" animBg="1"/>
      <p:bldP spid="9" grpId="0" animBg="1"/>
      <p:bldP spid="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439282" y="231118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4"/>
            <a:ext cx="7975600" cy="1331676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本</a:t>
            </a:r>
            <a:r>
              <a:rPr lang="zh-CN" altLang="zh-CN" sz="2000" dirty="0"/>
              <a:t>案例要求从键盘输入两个整数，分别输出这两个数的和、差、积、商、余数。例如，从键盘输入两个整数</a:t>
            </a:r>
            <a:r>
              <a:rPr lang="en-US" altLang="zh-CN" sz="2000" dirty="0"/>
              <a:t>1</a:t>
            </a:r>
            <a:r>
              <a:rPr lang="zh-CN" altLang="zh-CN" sz="2000" dirty="0"/>
              <a:t>和</a:t>
            </a:r>
            <a:r>
              <a:rPr lang="en-US" altLang="zh-CN" sz="2000" dirty="0"/>
              <a:t>2</a:t>
            </a:r>
            <a:r>
              <a:rPr lang="zh-CN" altLang="zh-CN" sz="2000" dirty="0"/>
              <a:t>，就输出这两个数的和值</a:t>
            </a:r>
            <a:r>
              <a:rPr lang="en-US" altLang="zh-CN" sz="2000" dirty="0"/>
              <a:t>3</a:t>
            </a:r>
            <a:r>
              <a:rPr lang="zh-CN" altLang="zh-CN" sz="2000" dirty="0"/>
              <a:t>，差值</a:t>
            </a:r>
            <a:r>
              <a:rPr lang="en-US" altLang="zh-CN" sz="2000" dirty="0"/>
              <a:t>-1</a:t>
            </a:r>
            <a:r>
              <a:rPr lang="zh-CN" altLang="zh-CN" sz="2000" dirty="0"/>
              <a:t>，乘积</a:t>
            </a:r>
            <a:r>
              <a:rPr lang="en-US" altLang="zh-CN" sz="2000" dirty="0"/>
              <a:t>2</a:t>
            </a:r>
            <a:r>
              <a:rPr lang="zh-CN" altLang="zh-CN" sz="2000" dirty="0"/>
              <a:t>，商值</a:t>
            </a:r>
            <a:r>
              <a:rPr lang="en-US" altLang="zh-CN" sz="2000" dirty="0"/>
              <a:t>0.5</a:t>
            </a:r>
            <a:r>
              <a:rPr lang="zh-CN" altLang="zh-CN" sz="2000" dirty="0"/>
              <a:t>，余数</a:t>
            </a:r>
            <a:r>
              <a:rPr lang="en-US" altLang="zh-CN" sz="2000" dirty="0"/>
              <a:t>1</a:t>
            </a:r>
            <a:r>
              <a:rPr lang="zh-CN" altLang="zh-CN" sz="2000" dirty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30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33876" y="15754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81013" y="1640124"/>
            <a:ext cx="7963740" cy="9551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在</a:t>
            </a:r>
            <a:r>
              <a:rPr lang="zh-CN" altLang="zh-CN" sz="2000" dirty="0"/>
              <a:t>数学中要对两个数进行运算，需要使用算术运算符，同样，在计算机对两个数进行算术运算也要用到算术运算</a:t>
            </a:r>
            <a:r>
              <a:rPr lang="zh-CN" altLang="zh-CN" sz="2000" dirty="0" smtClean="0"/>
              <a:t>符。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092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450529" y="16812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100804" y="3685460"/>
            <a:ext cx="184771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301329" y="3202271"/>
            <a:ext cx="212964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算术运算符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 rot="574600">
            <a:off x="2820543" y="3250725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846957" y="3253282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32361" y="4537107"/>
            <a:ext cx="201526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32886" y="4053918"/>
            <a:ext cx="212964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数据类型转换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rot="574600">
            <a:off x="2852100" y="4102372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878514" y="4104929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11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4"/>
    </mc:Choice>
    <mc:Fallback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 animBg="1"/>
      <p:bldP spid="38" grpId="0"/>
      <p:bldP spid="13" grpId="0"/>
      <p:bldP spid="14" grpId="0" animBg="1"/>
      <p:bldP spid="1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48863" y="938147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算术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运算符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908647" y="1637805"/>
            <a:ext cx="743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en-US" altLang="zh-CN" dirty="0"/>
              <a:t>C</a:t>
            </a:r>
            <a:r>
              <a:rPr lang="zh-CN" altLang="zh-CN" dirty="0"/>
              <a:t>语言中的算术运算符是用来处理四则运算的符号，也是最简单、最常用的运算符号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84188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9" name="AutoShape 3"/>
          <p:cNvSpPr>
            <a:spLocks noChangeArrowheads="1"/>
          </p:cNvSpPr>
          <p:nvPr/>
        </p:nvSpPr>
        <p:spPr bwMode="auto">
          <a:xfrm>
            <a:off x="1815951" y="2350698"/>
            <a:ext cx="5016500" cy="1915381"/>
          </a:xfrm>
          <a:prstGeom prst="roundRect">
            <a:avLst>
              <a:gd name="adj" fmla="val 0"/>
            </a:avLst>
          </a:prstGeom>
          <a:solidFill>
            <a:srgbClr val="E4FCE4"/>
          </a:solidFill>
          <a:ln w="19050" algn="ctr">
            <a:solidFill>
              <a:srgbClr val="00B0F0"/>
            </a:solidFill>
            <a:round/>
            <a:headEnd/>
            <a:tailEnd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1"/>
          <a:lstStyle/>
          <a:p>
            <a:pPr>
              <a:defRPr/>
            </a:pPr>
            <a:r>
              <a:rPr lang="zh-CN" altLang="zh-CN" b="1" dirty="0"/>
              <a:t>①“</a:t>
            </a:r>
            <a:r>
              <a:rPr lang="en-US" altLang="zh-CN" b="1" dirty="0"/>
              <a:t>+</a:t>
            </a:r>
            <a:r>
              <a:rPr lang="zh-CN" altLang="zh-CN" b="1" dirty="0"/>
              <a:t>”符号，用于</a:t>
            </a:r>
            <a:r>
              <a:rPr lang="zh-CN" altLang="zh-CN" b="1" dirty="0" smtClean="0"/>
              <a:t>求和</a:t>
            </a:r>
            <a:r>
              <a:rPr lang="zh-CN" altLang="en-US" b="1" dirty="0" smtClean="0"/>
              <a:t>；</a:t>
            </a:r>
            <a:endParaRPr lang="en-US" altLang="zh-CN" b="1" dirty="0" smtClean="0"/>
          </a:p>
          <a:p>
            <a:pPr>
              <a:defRPr/>
            </a:pPr>
            <a:r>
              <a:rPr lang="zh-CN" altLang="zh-CN" b="1" dirty="0"/>
              <a:t>②“</a:t>
            </a:r>
            <a:r>
              <a:rPr lang="en-US" altLang="zh-CN" b="1" dirty="0"/>
              <a:t>-</a:t>
            </a:r>
            <a:r>
              <a:rPr lang="zh-CN" altLang="zh-CN" b="1" dirty="0"/>
              <a:t>”符号，用于求差；</a:t>
            </a:r>
            <a:endParaRPr lang="en-US" altLang="zh-CN" b="1" dirty="0"/>
          </a:p>
          <a:p>
            <a:pPr>
              <a:defRPr/>
            </a:pPr>
            <a:r>
              <a:rPr lang="zh-CN" altLang="zh-CN" b="1" dirty="0"/>
              <a:t>③“</a:t>
            </a:r>
            <a:r>
              <a:rPr lang="en-US" altLang="zh-CN" b="1" dirty="0"/>
              <a:t>*</a:t>
            </a:r>
            <a:r>
              <a:rPr lang="zh-CN" altLang="zh-CN" b="1" dirty="0"/>
              <a:t>”符号，用于求积；</a:t>
            </a:r>
            <a:endParaRPr lang="en-US" altLang="zh-CN" b="1" dirty="0"/>
          </a:p>
          <a:p>
            <a:pPr>
              <a:defRPr/>
            </a:pPr>
            <a:r>
              <a:rPr lang="zh-CN" altLang="zh-CN" b="1" dirty="0"/>
              <a:t>④“</a:t>
            </a:r>
            <a:r>
              <a:rPr lang="en-US" altLang="zh-CN" b="1" dirty="0"/>
              <a:t>/</a:t>
            </a:r>
            <a:r>
              <a:rPr lang="zh-CN" altLang="zh-CN" b="1" dirty="0"/>
              <a:t>”符号，用于求商；</a:t>
            </a:r>
            <a:endParaRPr lang="en-US" altLang="zh-CN" b="1" dirty="0"/>
          </a:p>
          <a:p>
            <a:pPr>
              <a:defRPr/>
            </a:pPr>
            <a:r>
              <a:rPr lang="zh-CN" altLang="zh-CN" b="1" dirty="0"/>
              <a:t>⑤“</a:t>
            </a:r>
            <a:r>
              <a:rPr lang="en-US" altLang="zh-CN" b="1" dirty="0"/>
              <a:t>%</a:t>
            </a:r>
            <a:r>
              <a:rPr lang="zh-CN" altLang="zh-CN" b="1" dirty="0"/>
              <a:t>”符号，用于求模（余数）</a:t>
            </a:r>
            <a:r>
              <a:rPr lang="zh-CN" altLang="en-US" b="1" dirty="0"/>
              <a:t>；</a:t>
            </a:r>
            <a:endParaRPr lang="en-US" altLang="zh-CN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9006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908647" y="1626375"/>
            <a:ext cx="743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算术运算符看上去都比较简单，也很容易理解，但在实际使用时还有很多需要注意的</a:t>
            </a:r>
            <a:r>
              <a:rPr lang="zh-CN" altLang="zh-CN" dirty="0" smtClean="0"/>
              <a:t>问题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59999" y="172972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895200" y="2424562"/>
            <a:ext cx="743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）进行四则混合运算时，运算顺序遵循数学中</a:t>
            </a:r>
            <a:r>
              <a:rPr lang="en-US" altLang="zh-CN" dirty="0"/>
              <a:t>“</a:t>
            </a:r>
            <a:r>
              <a:rPr lang="zh-CN" altLang="zh-CN" dirty="0"/>
              <a:t>先乘除后加减</a:t>
            </a:r>
            <a:r>
              <a:rPr lang="en-US" altLang="zh-CN" dirty="0"/>
              <a:t>”</a:t>
            </a:r>
            <a:r>
              <a:rPr lang="zh-CN" altLang="zh-CN" dirty="0"/>
              <a:t>的</a:t>
            </a:r>
            <a:r>
              <a:rPr lang="zh-CN" altLang="zh-CN" dirty="0" smtClean="0"/>
              <a:t>原则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10" name="矩形 5"/>
          <p:cNvSpPr>
            <a:spLocks noChangeArrowheads="1"/>
          </p:cNvSpPr>
          <p:nvPr/>
        </p:nvSpPr>
        <p:spPr bwMode="auto">
          <a:xfrm>
            <a:off x="854859" y="3065324"/>
            <a:ext cx="74374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 smtClean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）在进行除法运算时，当除数和被除数都为整数时，得到的结果也是一个整数。如果除法运算中有浮点数参与运算，系统会将整数数据隐式转换为浮点类型，最终得到的结果会是一个浮点数。</a:t>
            </a:r>
          </a:p>
        </p:txBody>
      </p:sp>
      <p:sp>
        <p:nvSpPr>
          <p:cNvPr id="11" name="矩形 5"/>
          <p:cNvSpPr>
            <a:spLocks noChangeArrowheads="1"/>
          </p:cNvSpPr>
          <p:nvPr/>
        </p:nvSpPr>
        <p:spPr bwMode="auto">
          <a:xfrm>
            <a:off x="827965" y="4069584"/>
            <a:ext cx="743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 smtClean="0"/>
              <a:t>）在</a:t>
            </a:r>
            <a:r>
              <a:rPr lang="zh-CN" altLang="zh-CN" dirty="0"/>
              <a:t>进行取模运算时，运算结果的正负取决于被模数（运算符</a:t>
            </a:r>
            <a:r>
              <a:rPr lang="en-US" altLang="zh-CN" dirty="0"/>
              <a:t>%</a:t>
            </a:r>
            <a:r>
              <a:rPr lang="zh-CN" altLang="zh-CN" dirty="0"/>
              <a:t>左边的数）的符号，与模数（</a:t>
            </a:r>
            <a:r>
              <a:rPr lang="en-US" altLang="zh-CN" dirty="0"/>
              <a:t>%</a:t>
            </a:r>
            <a:r>
              <a:rPr lang="zh-CN" altLang="zh-CN" dirty="0"/>
              <a:t>符号右边的数）的符号无关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348863" y="938147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算术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运算符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2968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/>
      <p:bldP spid="10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420686" y="21490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1552726" y="2326315"/>
            <a:ext cx="2757227" cy="2878145"/>
          </a:xfrm>
          <a:custGeom>
            <a:avLst/>
            <a:gdLst>
              <a:gd name="connsiteX0" fmla="*/ 0 w 2757227"/>
              <a:gd name="connsiteY0" fmla="*/ 0 h 2878145"/>
              <a:gd name="connsiteX1" fmla="*/ 2757227 w 2757227"/>
              <a:gd name="connsiteY1" fmla="*/ 0 h 2878145"/>
              <a:gd name="connsiteX2" fmla="*/ 2757227 w 2757227"/>
              <a:gd name="connsiteY2" fmla="*/ 2878145 h 2878145"/>
              <a:gd name="connsiteX3" fmla="*/ 0 w 2757227"/>
              <a:gd name="connsiteY3" fmla="*/ 2878145 h 2878145"/>
              <a:gd name="connsiteX4" fmla="*/ 0 w 2757227"/>
              <a:gd name="connsiteY4" fmla="*/ 0 h 287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7227" h="2878145">
                <a:moveTo>
                  <a:pt x="0" y="0"/>
                </a:moveTo>
                <a:lnTo>
                  <a:pt x="2757227" y="0"/>
                </a:lnTo>
                <a:lnTo>
                  <a:pt x="2757227" y="2878145"/>
                </a:lnTo>
                <a:lnTo>
                  <a:pt x="0" y="28781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1156" tIns="113792" rIns="113793" bIns="113792" numCol="1" spcCol="1270" anchor="ctr" anchorCtr="0">
            <a:noAutofit/>
          </a:bodyPr>
          <a:lstStyle/>
          <a:p>
            <a:pPr lvl="0" algn="l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600" kern="1200" smtClean="0"/>
              <a:t>隐式类型转换又称为自动类型转换，隐式类型转换可分为三种：算术转换、赋值转换和输出转换。</a:t>
            </a:r>
            <a:endParaRPr lang="zh-CN" altLang="en-US" sz="1600" kern="1200"/>
          </a:p>
        </p:txBody>
      </p:sp>
      <p:sp>
        <p:nvSpPr>
          <p:cNvPr id="4" name="任意多边形 3"/>
          <p:cNvSpPr/>
          <p:nvPr/>
        </p:nvSpPr>
        <p:spPr>
          <a:xfrm>
            <a:off x="761303" y="1797862"/>
            <a:ext cx="1318767" cy="1318767"/>
          </a:xfrm>
          <a:custGeom>
            <a:avLst/>
            <a:gdLst>
              <a:gd name="connsiteX0" fmla="*/ 0 w 1318767"/>
              <a:gd name="connsiteY0" fmla="*/ 659384 h 1318767"/>
              <a:gd name="connsiteX1" fmla="*/ 659384 w 1318767"/>
              <a:gd name="connsiteY1" fmla="*/ 0 h 1318767"/>
              <a:gd name="connsiteX2" fmla="*/ 1318768 w 1318767"/>
              <a:gd name="connsiteY2" fmla="*/ 659384 h 1318767"/>
              <a:gd name="connsiteX3" fmla="*/ 659384 w 1318767"/>
              <a:gd name="connsiteY3" fmla="*/ 1318768 h 1318767"/>
              <a:gd name="connsiteX4" fmla="*/ 0 w 1318767"/>
              <a:gd name="connsiteY4" fmla="*/ 659384 h 131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8767" h="1318767">
                <a:moveTo>
                  <a:pt x="0" y="659384"/>
                </a:moveTo>
                <a:cubicBezTo>
                  <a:pt x="0" y="295216"/>
                  <a:pt x="295216" y="0"/>
                  <a:pt x="659384" y="0"/>
                </a:cubicBezTo>
                <a:cubicBezTo>
                  <a:pt x="1023552" y="0"/>
                  <a:pt x="1318768" y="295216"/>
                  <a:pt x="1318768" y="659384"/>
                </a:cubicBezTo>
                <a:cubicBezTo>
                  <a:pt x="1318768" y="1023552"/>
                  <a:pt x="1023552" y="1318768"/>
                  <a:pt x="659384" y="1318768"/>
                </a:cubicBezTo>
                <a:cubicBezTo>
                  <a:pt x="295216" y="1318768"/>
                  <a:pt x="0" y="1023552"/>
                  <a:pt x="0" y="65938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129" tIns="193129" rIns="193129" bIns="193129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2000" b="1" kern="12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隐式类</a:t>
            </a:r>
            <a:endParaRPr lang="en-US" altLang="zh-CN" sz="2000" b="1" kern="12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2000" b="1" kern="1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型转换</a:t>
            </a:r>
            <a:endParaRPr lang="zh-CN" altLang="en-US" sz="2000" kern="1200">
              <a:solidFill>
                <a:schemeClr val="bg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5288519" y="2326315"/>
            <a:ext cx="2757227" cy="2878145"/>
          </a:xfrm>
          <a:custGeom>
            <a:avLst/>
            <a:gdLst>
              <a:gd name="connsiteX0" fmla="*/ 0 w 2757227"/>
              <a:gd name="connsiteY0" fmla="*/ 0 h 2878145"/>
              <a:gd name="connsiteX1" fmla="*/ 2757227 w 2757227"/>
              <a:gd name="connsiteY1" fmla="*/ 0 h 2878145"/>
              <a:gd name="connsiteX2" fmla="*/ 2757227 w 2757227"/>
              <a:gd name="connsiteY2" fmla="*/ 2878145 h 2878145"/>
              <a:gd name="connsiteX3" fmla="*/ 0 w 2757227"/>
              <a:gd name="connsiteY3" fmla="*/ 2878145 h 2878145"/>
              <a:gd name="connsiteX4" fmla="*/ 0 w 2757227"/>
              <a:gd name="connsiteY4" fmla="*/ 0 h 287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7227" h="2878145">
                <a:moveTo>
                  <a:pt x="0" y="0"/>
                </a:moveTo>
                <a:lnTo>
                  <a:pt x="2757227" y="0"/>
                </a:lnTo>
                <a:lnTo>
                  <a:pt x="2757227" y="2878145"/>
                </a:lnTo>
                <a:lnTo>
                  <a:pt x="0" y="287814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1157" tIns="113792" rIns="113792" bIns="113792" numCol="1" spcCol="1270" anchor="ctr" anchorCtr="0">
            <a:noAutofit/>
          </a:bodyPr>
          <a:lstStyle/>
          <a:p>
            <a:pPr lvl="0" algn="l" defTabSz="711200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sz="1600" kern="1200" dirty="0" smtClean="0"/>
              <a:t>显式类型转换又称为强制类型转换，指的是使用强制类型转换运算符，将一个变量或表达式转化成所需的类型，这种类型转换可能会造成数据的精度丢失</a:t>
            </a:r>
            <a:r>
              <a:rPr lang="zh-CN" altLang="en-US" sz="1600" kern="1200" dirty="0" smtClean="0"/>
              <a:t>。</a:t>
            </a:r>
            <a:r>
              <a:rPr lang="en-US" altLang="zh-CN" sz="1600" kern="1200" dirty="0" smtClean="0"/>
              <a:t> </a:t>
            </a:r>
            <a:endParaRPr lang="zh-CN" altLang="en-US" sz="1600" kern="1200" dirty="0"/>
          </a:p>
        </p:txBody>
      </p:sp>
      <p:sp>
        <p:nvSpPr>
          <p:cNvPr id="6" name="任意多边形 5"/>
          <p:cNvSpPr/>
          <p:nvPr/>
        </p:nvSpPr>
        <p:spPr>
          <a:xfrm>
            <a:off x="4383263" y="1797862"/>
            <a:ext cx="1318767" cy="1318767"/>
          </a:xfrm>
          <a:custGeom>
            <a:avLst/>
            <a:gdLst>
              <a:gd name="connsiteX0" fmla="*/ 0 w 1318767"/>
              <a:gd name="connsiteY0" fmla="*/ 659384 h 1318767"/>
              <a:gd name="connsiteX1" fmla="*/ 659384 w 1318767"/>
              <a:gd name="connsiteY1" fmla="*/ 0 h 1318767"/>
              <a:gd name="connsiteX2" fmla="*/ 1318768 w 1318767"/>
              <a:gd name="connsiteY2" fmla="*/ 659384 h 1318767"/>
              <a:gd name="connsiteX3" fmla="*/ 659384 w 1318767"/>
              <a:gd name="connsiteY3" fmla="*/ 1318768 h 1318767"/>
              <a:gd name="connsiteX4" fmla="*/ 0 w 1318767"/>
              <a:gd name="connsiteY4" fmla="*/ 659384 h 131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8767" h="1318767">
                <a:moveTo>
                  <a:pt x="0" y="659384"/>
                </a:moveTo>
                <a:cubicBezTo>
                  <a:pt x="0" y="295216"/>
                  <a:pt x="295216" y="0"/>
                  <a:pt x="659384" y="0"/>
                </a:cubicBezTo>
                <a:cubicBezTo>
                  <a:pt x="1023552" y="0"/>
                  <a:pt x="1318768" y="295216"/>
                  <a:pt x="1318768" y="659384"/>
                </a:cubicBezTo>
                <a:cubicBezTo>
                  <a:pt x="1318768" y="1023552"/>
                  <a:pt x="1023552" y="1318768"/>
                  <a:pt x="659384" y="1318768"/>
                </a:cubicBezTo>
                <a:cubicBezTo>
                  <a:pt x="295216" y="1318768"/>
                  <a:pt x="0" y="1023552"/>
                  <a:pt x="0" y="659384"/>
                </a:cubicBez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93129" tIns="193129" rIns="193129" bIns="193129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显</a:t>
            </a:r>
            <a:r>
              <a:rPr lang="zh-CN" altLang="zh-CN" sz="2000" b="1" kern="1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式类</a:t>
            </a:r>
            <a:endParaRPr lang="en-US" altLang="zh-CN" sz="2000" b="1" kern="120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zh-CN" sz="2000" b="1" kern="120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型转换</a:t>
            </a:r>
            <a:endParaRPr lang="zh-CN" altLang="en-US" sz="2000" kern="120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8863" y="938147"/>
            <a:ext cx="2387192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数据类型转换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947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470370" y="199477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6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84200" y="5220459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202" y="1852318"/>
            <a:ext cx="712799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zh-CN" dirty="0"/>
              <a:t>商：</a:t>
            </a:r>
            <a:r>
              <a:rPr lang="en-US" altLang="zh-CN" dirty="0"/>
              <a:t>%d\n", num1 / num2); 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zh-CN" altLang="zh-CN" dirty="0"/>
              <a:t>商：</a:t>
            </a:r>
            <a:r>
              <a:rPr lang="en-US" altLang="zh-CN" dirty="0"/>
              <a:t>%0.2f\n", (float)num1 / (float)num2); </a:t>
            </a:r>
            <a:endParaRPr lang="en-US" altLang="zh-CN" dirty="0" smtClean="0"/>
          </a:p>
          <a:p>
            <a:pPr lvl="0"/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zh-CN" altLang="zh-CN" dirty="0"/>
              <a:t>余：</a:t>
            </a:r>
            <a:r>
              <a:rPr lang="en-US" altLang="zh-CN" dirty="0"/>
              <a:t>%d\n", num1 % num2);</a:t>
            </a:r>
            <a:endParaRPr lang="zh-CN" altLang="zh-CN" dirty="0"/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核心代码</a:t>
            </a:r>
            <a:endParaRPr lang="zh-CN" altLang="zh-CN" dirty="0">
              <a:latin typeface="+mn-ea"/>
              <a:ea typeface="+mn-ea"/>
            </a:endParaRPr>
          </a:p>
        </p:txBody>
      </p:sp>
      <p:cxnSp>
        <p:nvCxnSpPr>
          <p:cNvPr id="20" name="直接连接符 19"/>
          <p:cNvCxnSpPr/>
          <p:nvPr/>
        </p:nvCxnSpPr>
        <p:spPr bwMode="auto">
          <a:xfrm>
            <a:off x="863599" y="4962689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云形标注 1"/>
          <p:cNvSpPr/>
          <p:nvPr/>
        </p:nvSpPr>
        <p:spPr bwMode="auto">
          <a:xfrm>
            <a:off x="4925910" y="1123950"/>
            <a:ext cx="1761616" cy="1297268"/>
          </a:xfrm>
          <a:prstGeom prst="cloudCallout">
            <a:avLst>
              <a:gd name="adj1" fmla="val -80958"/>
              <a:gd name="adj2" fmla="val 21211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商为整数</a:t>
            </a:r>
            <a:endParaRPr kumimoji="1" lang="zh-CN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9" name="云形标注 8"/>
          <p:cNvSpPr/>
          <p:nvPr/>
        </p:nvSpPr>
        <p:spPr bwMode="auto">
          <a:xfrm>
            <a:off x="6244383" y="1478380"/>
            <a:ext cx="1761616" cy="1297268"/>
          </a:xfrm>
          <a:prstGeom prst="cloudCallout">
            <a:avLst>
              <a:gd name="adj1" fmla="val -79431"/>
              <a:gd name="adj2" fmla="val 13955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商为浮点数</a:t>
            </a:r>
            <a:endParaRPr kumimoji="1" lang="zh-CN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4937423" y="2030504"/>
            <a:ext cx="1306960" cy="1062829"/>
          </a:xfrm>
          <a:prstGeom prst="cloudCallout">
            <a:avLst>
              <a:gd name="adj1" fmla="val -81489"/>
              <a:gd name="adj2" fmla="val 5099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求模</a:t>
            </a:r>
            <a:endParaRPr kumimoji="1" lang="zh-CN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3" name="Picture 9" descr="注意小人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54" y="3093333"/>
            <a:ext cx="1563401" cy="159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4" name="组合 13"/>
          <p:cNvGrpSpPr/>
          <p:nvPr/>
        </p:nvGrpSpPr>
        <p:grpSpPr>
          <a:xfrm>
            <a:off x="2590220" y="3357923"/>
            <a:ext cx="5040177" cy="958583"/>
            <a:chOff x="2606652" y="3156830"/>
            <a:chExt cx="5884379" cy="2366492"/>
          </a:xfrm>
        </p:grpSpPr>
        <p:sp>
          <p:nvSpPr>
            <p:cNvPr id="15" name="流程图: 可选过程 14"/>
            <p:cNvSpPr/>
            <p:nvPr/>
          </p:nvSpPr>
          <p:spPr>
            <a:xfrm>
              <a:off x="2606652" y="3156830"/>
              <a:ext cx="5607843" cy="2366492"/>
            </a:xfrm>
            <a:prstGeom prst="flowChartAlternateProcess">
              <a:avLst/>
            </a:prstGeom>
            <a:noFill/>
            <a:ln w="31750">
              <a:solidFill>
                <a:srgbClr val="00ACE6"/>
              </a:solidFill>
              <a:prstDash val="dash"/>
              <a:miter lim="800000"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693793" y="3478546"/>
              <a:ext cx="5797238" cy="15956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       </a:t>
              </a:r>
              <a:r>
                <a:rPr lang="zh-CN" altLang="zh-CN" dirty="0" smtClean="0"/>
                <a:t>在</a:t>
              </a:r>
              <a:r>
                <a:rPr lang="zh-CN" altLang="zh-CN" dirty="0"/>
                <a:t>求商时，除数不能为</a:t>
              </a:r>
              <a:r>
                <a:rPr lang="en-US" altLang="zh-CN" dirty="0"/>
                <a:t>0</a:t>
              </a:r>
              <a:r>
                <a:rPr lang="zh-CN" altLang="zh-CN" dirty="0"/>
                <a:t>，如果为</a:t>
              </a:r>
              <a:r>
                <a:rPr lang="en-US" altLang="zh-CN" dirty="0"/>
                <a:t>0</a:t>
              </a:r>
              <a:r>
                <a:rPr lang="zh-CN" altLang="zh-CN" dirty="0"/>
                <a:t>，程序会出现异常而</a:t>
              </a:r>
              <a:r>
                <a:rPr lang="zh-CN" altLang="zh-CN" dirty="0" smtClean="0"/>
                <a:t>终止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11262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2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439605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7" name="椭圆 26"/>
          <p:cNvSpPr/>
          <p:nvPr/>
        </p:nvSpPr>
        <p:spPr bwMode="auto">
          <a:xfrm rot="574600">
            <a:off x="2905107" y="2751767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2931521" y="2754324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3197021" y="3183136"/>
            <a:ext cx="1169239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V="1">
            <a:off x="3214483" y="4101981"/>
            <a:ext cx="1528967" cy="32068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357918" y="2684851"/>
            <a:ext cx="163361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进制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404888" y="3619800"/>
            <a:ext cx="1526333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进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制转换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椭圆 42"/>
          <p:cNvSpPr/>
          <p:nvPr/>
        </p:nvSpPr>
        <p:spPr bwMode="auto">
          <a:xfrm rot="574600">
            <a:off x="2943835" y="3699314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44" name="TextBox 43"/>
          <p:cNvSpPr txBox="1">
            <a:spLocks noChangeArrowheads="1"/>
          </p:cNvSpPr>
          <p:nvPr/>
        </p:nvSpPr>
        <p:spPr bwMode="auto">
          <a:xfrm>
            <a:off x="2970249" y="3701871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191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4"/>
    </mc:Choice>
    <mc:Fallback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32" grpId="0"/>
      <p:bldP spid="35" grpId="0"/>
      <p:bldP spid="43" grpId="0" animBg="1"/>
      <p:bldP spid="4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885825" y="1742996"/>
            <a:ext cx="7626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赋值运算符的作用是将常量、变量或表达式的值赋给某一个变量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8864" y="1059424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赋值运算符</a:t>
            </a:r>
            <a:endParaRPr lang="en-US" altLang="zh-CN" sz="2400" b="1" dirty="0">
              <a:solidFill>
                <a:srgbClr val="009ED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807917" y="136525"/>
            <a:ext cx="3060411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571500" indent="-571500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</a:t>
            </a:r>
            <a:r>
              <a:rPr lang="zh-CN" altLang="zh-CN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多学一招</a:t>
            </a:r>
            <a:r>
              <a:rPr lang="zh-CN" altLang="en-US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461894"/>
              </p:ext>
            </p:extLst>
          </p:nvPr>
        </p:nvGraphicFramePr>
        <p:xfrm>
          <a:off x="1601301" y="2488986"/>
          <a:ext cx="6345912" cy="33066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2614"/>
                <a:gridCol w="1476731"/>
                <a:gridCol w="1772632"/>
                <a:gridCol w="2003935"/>
              </a:tblGrid>
              <a:tr h="466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运算符</a:t>
                      </a:r>
                      <a:endParaRPr lang="zh-CN" sz="16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运算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范例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结果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6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=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400050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赋值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a=3;b=2;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a=3;b=2;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6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+=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加等于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a=3;b=2;a+=b;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a=5;b=2;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6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28625" algn="l"/>
                        </a:tabLs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-=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减等于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a=3;b=2;a-=b;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a=1;b=2;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6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*=</a:t>
                      </a:r>
                      <a:endParaRPr lang="zh-CN" sz="16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乘等于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a=3;b=2;a*=b;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a=6;b=2;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66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/=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除等于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a=3;b=2;a/=b;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a=1;b=2;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5088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%=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333375"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模等于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a=3;b=2;a%=b;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a=1;b=2;</a:t>
                      </a:r>
                      <a:endParaRPr lang="zh-CN" sz="16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11095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885825" y="1742996"/>
            <a:ext cx="7626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、在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语言中可以通过一条赋值语句对多个变量进行赋值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8864" y="1059424"/>
            <a:ext cx="20778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赋值运算符</a:t>
            </a:r>
            <a:endParaRPr lang="en-US" altLang="zh-CN" sz="2400" b="1" dirty="0">
              <a:solidFill>
                <a:srgbClr val="009ED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48972" y="294249"/>
            <a:ext cx="3060411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571500" indent="-571500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</a:t>
            </a:r>
            <a:r>
              <a:rPr lang="zh-CN" altLang="zh-CN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多学一招</a:t>
            </a:r>
            <a:r>
              <a:rPr lang="zh-CN" altLang="en-US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7770" y="2313983"/>
            <a:ext cx="631476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 x, y, z;</a:t>
            </a:r>
            <a:endParaRPr lang="zh-CN" altLang="zh-CN" dirty="0"/>
          </a:p>
          <a:p>
            <a:r>
              <a:rPr lang="en-US" altLang="zh-CN" dirty="0"/>
              <a:t>x = y = z = 5;		</a:t>
            </a:r>
            <a:endParaRPr lang="zh-CN" altLang="zh-CN" dirty="0"/>
          </a:p>
        </p:txBody>
      </p:sp>
      <p:sp>
        <p:nvSpPr>
          <p:cNvPr id="7" name="云形标注 6"/>
          <p:cNvSpPr/>
          <p:nvPr/>
        </p:nvSpPr>
        <p:spPr bwMode="auto">
          <a:xfrm>
            <a:off x="3446733" y="1927662"/>
            <a:ext cx="1761616" cy="1297268"/>
          </a:xfrm>
          <a:prstGeom prst="cloudCallout">
            <a:avLst>
              <a:gd name="adj1" fmla="val -82485"/>
              <a:gd name="adj2" fmla="val 16028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为三个变量</a:t>
            </a:r>
            <a:endParaRPr kumimoji="1" lang="en-US" altLang="zh-CN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同时赋值</a:t>
            </a:r>
            <a:endParaRPr kumimoji="1" lang="zh-CN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845484" y="3240104"/>
            <a:ext cx="745135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、除了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“=”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，其他的都是特殊的赋值运算符，接下来以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“+=”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为例，学习特殊赋值运算符的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用法。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44970" y="4069357"/>
            <a:ext cx="6314764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err="1"/>
              <a:t>int</a:t>
            </a:r>
            <a:r>
              <a:rPr lang="en-US" altLang="zh-CN" dirty="0"/>
              <a:t> x=2;</a:t>
            </a:r>
            <a:endParaRPr lang="zh-CN" altLang="zh-CN" dirty="0"/>
          </a:p>
          <a:p>
            <a:r>
              <a:rPr lang="en-US" altLang="zh-CN" dirty="0"/>
              <a:t>	</a:t>
            </a:r>
            <a:endParaRPr lang="zh-CN" altLang="zh-CN" dirty="0"/>
          </a:p>
        </p:txBody>
      </p:sp>
      <p:sp>
        <p:nvSpPr>
          <p:cNvPr id="12" name="左右箭头 11"/>
          <p:cNvSpPr/>
          <p:nvPr/>
        </p:nvSpPr>
        <p:spPr bwMode="auto">
          <a:xfrm>
            <a:off x="2062534" y="4418508"/>
            <a:ext cx="659706" cy="205740"/>
          </a:xfrm>
          <a:prstGeom prst="leftRightArrow">
            <a:avLst/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endParaRPr kumimoji="1" lang="zh-CN" altLang="en-US" ker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4" name="流程图: 过程 13"/>
          <p:cNvSpPr/>
          <p:nvPr/>
        </p:nvSpPr>
        <p:spPr bwMode="auto">
          <a:xfrm>
            <a:off x="2779390" y="4361358"/>
            <a:ext cx="1015370" cy="308610"/>
          </a:xfrm>
          <a:prstGeom prst="flowChartProcess">
            <a:avLst/>
          </a:prstGeom>
          <a:solidFill>
            <a:srgbClr val="D1ECFF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x = x+3</a:t>
            </a:r>
            <a:endParaRPr kumimoji="1" lang="zh-CN" altLang="en-US" kern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9" name="矩形 5"/>
          <p:cNvSpPr>
            <a:spLocks noChangeArrowheads="1"/>
          </p:cNvSpPr>
          <p:nvPr/>
        </p:nvSpPr>
        <p:spPr bwMode="auto">
          <a:xfrm>
            <a:off x="885825" y="4336712"/>
            <a:ext cx="12973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/>
            <a:r>
              <a:rPr lang="en-US" altLang="zh-CN" dirty="0">
                <a:solidFill>
                  <a:srgbClr val="FF0000"/>
                </a:solidFill>
              </a:rPr>
              <a:t>x+=3</a:t>
            </a:r>
            <a:r>
              <a:rPr lang="en-US" altLang="zh-CN" dirty="0" smtClean="0">
                <a:solidFill>
                  <a:srgbClr val="FF0000"/>
                </a:solidFill>
              </a:rPr>
              <a:t>;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510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6" grpId="0" animBg="1"/>
      <p:bldP spid="7" grpId="0" animBg="1"/>
      <p:bldP spid="7" grpId="1" animBg="1"/>
      <p:bldP spid="8" grpId="0"/>
      <p:bldP spid="9" grpId="0" animBg="1"/>
      <p:bldP spid="12" grpId="0" animBg="1"/>
      <p:bldP spid="14" grpId="0" animBg="1"/>
      <p:bldP spid="19" grpId="0"/>
      <p:bldP spid="19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512854" y="136525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3"/>
            <a:ext cx="7975600" cy="181577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zh-CN" sz="2000" dirty="0" smtClean="0"/>
              <a:t>从</a:t>
            </a:r>
            <a:r>
              <a:rPr lang="zh-CN" altLang="zh-CN" sz="2000" dirty="0"/>
              <a:t>键盘输入一个整数</a:t>
            </a:r>
            <a:r>
              <a:rPr lang="en-US" altLang="zh-CN" sz="2000" dirty="0" err="1"/>
              <a:t>num</a:t>
            </a:r>
            <a:r>
              <a:rPr lang="zh-CN" altLang="zh-CN" sz="2000" dirty="0"/>
              <a:t>，有两个关于</a:t>
            </a:r>
            <a:r>
              <a:rPr lang="en-US" altLang="zh-CN" sz="2000" dirty="0" err="1"/>
              <a:t>num</a:t>
            </a:r>
            <a:r>
              <a:rPr lang="zh-CN" altLang="zh-CN" sz="2000" dirty="0"/>
              <a:t>的表达式</a:t>
            </a:r>
            <a:r>
              <a:rPr lang="zh-CN" altLang="zh-CN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（</a:t>
            </a:r>
            <a:r>
              <a:rPr lang="en-US" altLang="zh-CN" sz="2000" dirty="0"/>
              <a:t>1</a:t>
            </a:r>
            <a:r>
              <a:rPr lang="zh-CN" altLang="zh-CN" sz="2000" dirty="0"/>
              <a:t>）</a:t>
            </a:r>
            <a:r>
              <a:rPr lang="en-US" altLang="zh-CN" sz="2000" dirty="0"/>
              <a:t>--</a:t>
            </a:r>
            <a:r>
              <a:rPr lang="en-US" altLang="zh-CN" sz="2000" dirty="0" err="1"/>
              <a:t>num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zh-CN" sz="2000" dirty="0" smtClean="0"/>
              <a:t>（</a:t>
            </a:r>
            <a:r>
              <a:rPr lang="en-US" altLang="zh-CN" sz="2000" dirty="0"/>
              <a:t>2</a:t>
            </a:r>
            <a:r>
              <a:rPr lang="zh-CN" altLang="zh-CN" sz="2000" dirty="0"/>
              <a:t>）</a:t>
            </a:r>
            <a:r>
              <a:rPr lang="en-US" altLang="zh-CN" sz="2000" dirty="0"/>
              <a:t>(++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)+(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++)*(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--)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zh-CN" sz="2000" dirty="0" smtClean="0"/>
              <a:t>请</a:t>
            </a:r>
            <a:r>
              <a:rPr lang="zh-CN" altLang="zh-CN" sz="2000" dirty="0"/>
              <a:t>计算两个表达式的结果</a:t>
            </a:r>
            <a:r>
              <a:rPr lang="zh-CN" altLang="zh-CN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8920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502343" y="1470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81013" y="1640124"/>
            <a:ext cx="7963740" cy="95515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两</a:t>
            </a:r>
            <a:r>
              <a:rPr lang="zh-CN" altLang="zh-CN" sz="2000" dirty="0"/>
              <a:t>个表达式都使用到自增自减运算符，如果想要求算出结果，则需要掌握自增运算符“</a:t>
            </a:r>
            <a:r>
              <a:rPr lang="en-US" altLang="zh-CN" sz="2000" dirty="0"/>
              <a:t>++</a:t>
            </a:r>
            <a:r>
              <a:rPr lang="zh-CN" altLang="zh-CN" sz="2000" dirty="0"/>
              <a:t>”和自减运算符“</a:t>
            </a:r>
            <a:r>
              <a:rPr lang="en-US" altLang="zh-CN" sz="2000" dirty="0"/>
              <a:t>--</a:t>
            </a:r>
            <a:r>
              <a:rPr lang="zh-CN" altLang="zh-CN" sz="2000" dirty="0"/>
              <a:t>”的</a:t>
            </a:r>
            <a:r>
              <a:rPr lang="zh-CN" altLang="zh-CN" sz="2000" dirty="0" smtClean="0"/>
              <a:t>含义。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6711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565862" y="220608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3100804" y="3685460"/>
            <a:ext cx="2170443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301329" y="3202271"/>
            <a:ext cx="212964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自增自减运算符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7" name="椭圆 36"/>
          <p:cNvSpPr/>
          <p:nvPr/>
        </p:nvSpPr>
        <p:spPr bwMode="auto">
          <a:xfrm rot="574600">
            <a:off x="2820543" y="3250725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846957" y="3253282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32361" y="4537107"/>
            <a:ext cx="201526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32886" y="4053918"/>
            <a:ext cx="212964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运算符优先级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rot="574600">
            <a:off x="2852100" y="4102372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878514" y="4104929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0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4"/>
    </mc:Choice>
    <mc:Fallback xmlns=""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7" grpId="0" animBg="1"/>
      <p:bldP spid="38" grpId="0"/>
      <p:bldP spid="13" grpId="0"/>
      <p:bldP spid="14" grpId="0" animBg="1"/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62039" y="926717"/>
            <a:ext cx="26965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自增自减运算符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897217" y="1683525"/>
            <a:ext cx="74374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运算符</a:t>
            </a:r>
            <a:r>
              <a:rPr lang="zh-CN" altLang="zh-CN" dirty="0"/>
              <a:t>“</a:t>
            </a:r>
            <a:r>
              <a:rPr lang="en-US" altLang="zh-CN" dirty="0">
                <a:solidFill>
                  <a:srgbClr val="FF0000"/>
                </a:solidFill>
              </a:rPr>
              <a:t>++</a:t>
            </a:r>
            <a:r>
              <a:rPr lang="zh-CN" altLang="zh-CN" dirty="0"/>
              <a:t>”为自增运算符。在进行自增运算时，如果运算符放在变量的前面则是先进行自增运算，再参与其他运算。反之，如果运算符放在操作数的后面则是先进行运算，再进行自增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460303" y="161542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915147" y="2670568"/>
            <a:ext cx="743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运算符</a:t>
            </a:r>
            <a:r>
              <a:rPr lang="zh-CN" altLang="zh-CN" dirty="0"/>
              <a:t>“</a:t>
            </a:r>
            <a:r>
              <a:rPr lang="en-US" altLang="zh-CN" dirty="0">
                <a:solidFill>
                  <a:srgbClr val="FF0000"/>
                </a:solidFill>
              </a:rPr>
              <a:t>--</a:t>
            </a:r>
            <a:r>
              <a:rPr lang="zh-CN" altLang="zh-CN" dirty="0"/>
              <a:t>”为自减运算符，它与操作数结合的含义与自增运算符是相同的。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8048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885787" y="1614945"/>
            <a:ext cx="74374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 同数学中的运算符一样，</a:t>
            </a:r>
            <a:r>
              <a:rPr lang="zh-CN" altLang="zh-CN" dirty="0" smtClean="0"/>
              <a:t>计算</a:t>
            </a:r>
            <a:r>
              <a:rPr lang="zh-CN" altLang="zh-CN" dirty="0"/>
              <a:t>中各种运算符也具有优先级，用来明确表达式中所有运算符参与运算的先后顺序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449792" y="161542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42288"/>
              </p:ext>
            </p:extLst>
          </p:nvPr>
        </p:nvGraphicFramePr>
        <p:xfrm>
          <a:off x="1687609" y="2448478"/>
          <a:ext cx="6146145" cy="3398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45073"/>
                <a:gridCol w="4801072"/>
              </a:tblGrid>
              <a:tr h="22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优先级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运算符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.  []  ()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++  --  ~  !  (</a:t>
                      </a:r>
                      <a:r>
                        <a:rPr lang="zh-CN" sz="1400" kern="0">
                          <a:effectLst/>
                        </a:rPr>
                        <a:t>数据类型</a:t>
                      </a:r>
                      <a:r>
                        <a:rPr lang="en-US" sz="1400" kern="0">
                          <a:effectLst/>
                        </a:rPr>
                        <a:t>)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*  /  %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+  -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5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&lt;&lt;  &gt;&gt;  &gt;&gt;&gt;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6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&lt;  &gt; &lt;=  &gt;=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7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==  !=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8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&amp;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9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^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10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|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11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&amp;&amp;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12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||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13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?:</a:t>
                      </a:r>
                      <a:r>
                        <a:rPr lang="zh-CN" sz="1400" kern="0">
                          <a:effectLst/>
                        </a:rPr>
                        <a:t>（三目运算符）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2659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>
                          <a:effectLst/>
                        </a:rPr>
                        <a:t>14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-180340" algn="l"/>
                        </a:tabLst>
                      </a:pPr>
                      <a:r>
                        <a:rPr lang="en-US" sz="1400" kern="0" dirty="0">
                          <a:effectLst/>
                        </a:rPr>
                        <a:t>=  *=  /=  %=  +=  -=  &lt;&lt;=  &gt;&gt;=  &gt;&gt;&gt;=  &amp;=  ^=  |=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362039" y="926717"/>
            <a:ext cx="2387192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运算符优先级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5298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622499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7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202" y="1680868"/>
            <a:ext cx="7127997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  <a:endParaRPr lang="zh-CN" altLang="zh-CN" dirty="0"/>
          </a:p>
          <a:p>
            <a:pPr lvl="0"/>
            <a:r>
              <a:rPr lang="en-US" altLang="zh-CN" dirty="0" err="1"/>
              <a:t>int</a:t>
            </a:r>
            <a:r>
              <a:rPr lang="en-US" altLang="zh-CN" dirty="0"/>
              <a:t> main()</a:t>
            </a:r>
            <a:endParaRPr lang="zh-CN" altLang="zh-CN" dirty="0"/>
          </a:p>
          <a:p>
            <a:pPr lvl="0"/>
            <a:r>
              <a:rPr lang="en-US" altLang="zh-CN" dirty="0"/>
              <a:t>{</a:t>
            </a:r>
            <a:endParaRPr lang="zh-CN" altLang="zh-CN" dirty="0"/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/>
              <a:t>num</a:t>
            </a:r>
            <a:r>
              <a:rPr lang="en-US" altLang="zh-CN" dirty="0"/>
              <a:t>;</a:t>
            </a:r>
            <a:endParaRPr lang="zh-CN" altLang="zh-CN" dirty="0"/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zh-CN" altLang="zh-CN" dirty="0"/>
              <a:t>请输入一个整数：</a:t>
            </a:r>
            <a:r>
              <a:rPr lang="en-US" altLang="zh-CN" dirty="0"/>
              <a:t>\n");</a:t>
            </a:r>
            <a:endParaRPr lang="zh-CN" altLang="zh-CN" dirty="0"/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scanf</a:t>
            </a:r>
            <a:r>
              <a:rPr lang="en-US" altLang="zh-CN" dirty="0"/>
              <a:t>("%d", &amp;</a:t>
            </a:r>
            <a:r>
              <a:rPr lang="en-US" altLang="zh-CN" dirty="0" err="1"/>
              <a:t>num</a:t>
            </a:r>
            <a:r>
              <a:rPr lang="en-US" altLang="zh-CN" dirty="0"/>
              <a:t>);</a:t>
            </a:r>
            <a:endParaRPr lang="zh-CN" altLang="zh-CN" dirty="0"/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zh-CN" altLang="zh-CN" dirty="0"/>
              <a:t>第一个表达式结果：</a:t>
            </a:r>
            <a:r>
              <a:rPr lang="en-US" altLang="zh-CN" dirty="0"/>
              <a:t>%d\n", --</a:t>
            </a:r>
            <a:r>
              <a:rPr lang="en-US" altLang="zh-CN" dirty="0" err="1"/>
              <a:t>num</a:t>
            </a:r>
            <a:r>
              <a:rPr lang="en-US" altLang="zh-CN" dirty="0"/>
              <a:t>);</a:t>
            </a:r>
            <a:endParaRPr lang="zh-CN" altLang="zh-CN" dirty="0"/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   </a:t>
            </a:r>
            <a:r>
              <a:rPr lang="en-US" altLang="zh-CN" dirty="0" err="1" smtClean="0"/>
              <a:t>printf</a:t>
            </a:r>
            <a:r>
              <a:rPr lang="en-US" altLang="zh-CN" dirty="0"/>
              <a:t>("</a:t>
            </a:r>
            <a:r>
              <a:rPr lang="zh-CN" altLang="zh-CN" dirty="0"/>
              <a:t>第二个表达式结果：</a:t>
            </a:r>
            <a:r>
              <a:rPr lang="en-US" altLang="zh-CN" dirty="0"/>
              <a:t>%d\n", (++</a:t>
            </a:r>
            <a:r>
              <a:rPr lang="en-US" altLang="zh-CN" dirty="0" err="1"/>
              <a:t>num</a:t>
            </a:r>
            <a:r>
              <a:rPr lang="en-US" altLang="zh-CN" dirty="0"/>
              <a:t>) + (</a:t>
            </a:r>
            <a:r>
              <a:rPr lang="en-US" altLang="zh-CN" dirty="0" err="1"/>
              <a:t>num</a:t>
            </a:r>
            <a:r>
              <a:rPr lang="en-US" altLang="zh-CN" dirty="0"/>
              <a:t>++) * (</a:t>
            </a:r>
            <a:r>
              <a:rPr lang="en-US" altLang="zh-CN" dirty="0" err="1"/>
              <a:t>num</a:t>
            </a:r>
            <a:r>
              <a:rPr lang="en-US" altLang="zh-CN" dirty="0"/>
              <a:t>--));</a:t>
            </a:r>
            <a:endParaRPr lang="zh-CN" altLang="zh-CN" dirty="0"/>
          </a:p>
          <a:p>
            <a:pPr lvl="0"/>
            <a:r>
              <a:rPr lang="en-US" altLang="zh-CN" dirty="0"/>
              <a:t> </a:t>
            </a:r>
            <a:r>
              <a:rPr lang="en-US" altLang="zh-CN" dirty="0" smtClean="0"/>
              <a:t>     return </a:t>
            </a:r>
            <a:r>
              <a:rPr lang="en-US" altLang="zh-CN" dirty="0"/>
              <a:t>0;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代码实现</a:t>
            </a:r>
            <a:endParaRPr lang="zh-CN" altLang="zh-CN" dirty="0">
              <a:latin typeface="+mn-ea"/>
              <a:ea typeface="+mn-ea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2499" y="5037044"/>
            <a:ext cx="6142303" cy="1397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609171" y="4606391"/>
            <a:ext cx="23626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/>
              <a:t>      运行结果：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0202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885825" y="1491536"/>
            <a:ext cx="7626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、“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单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”表示单目运算符：逻辑非（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!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）、按位取反（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~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）、自增（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++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）、自减（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）、取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地址（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）、取值（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48864" y="922264"/>
            <a:ext cx="3005951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运算符优先级口诀</a:t>
            </a:r>
            <a:endParaRPr lang="en-US" altLang="zh-CN" sz="2400" b="1" dirty="0">
              <a:solidFill>
                <a:srgbClr val="009ED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651942" y="136525"/>
            <a:ext cx="3060411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571500" indent="-571500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</a:t>
            </a:r>
            <a:r>
              <a:rPr lang="zh-CN" altLang="zh-CN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多学一招</a:t>
            </a:r>
            <a:r>
              <a:rPr lang="zh-CN" altLang="en-US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13" name="矩形 5"/>
          <p:cNvSpPr>
            <a:spLocks noChangeArrowheads="1"/>
          </p:cNvSpPr>
          <p:nvPr/>
        </p:nvSpPr>
        <p:spPr bwMode="auto">
          <a:xfrm>
            <a:off x="885825" y="2142583"/>
            <a:ext cx="7626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”表示算术运算符：乘、除、求余（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*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%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）级别高于加减（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885825" y="2772324"/>
            <a:ext cx="7626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”表示按位左移（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&lt;&lt;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）和位右移（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&gt;&gt;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矩形 5"/>
          <p:cNvSpPr>
            <a:spLocks noChangeArrowheads="1"/>
          </p:cNvSpPr>
          <p:nvPr/>
        </p:nvSpPr>
        <p:spPr bwMode="auto">
          <a:xfrm>
            <a:off x="899272" y="3195419"/>
            <a:ext cx="7626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关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”表示关系运算符：大小关系（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&gt;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&gt;=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&lt;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&lt;=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）级别高于相等不相等关系（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!=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899272" y="3851972"/>
            <a:ext cx="7626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”表示按位与（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矩形 5"/>
          <p:cNvSpPr>
            <a:spLocks noChangeArrowheads="1"/>
          </p:cNvSpPr>
          <p:nvPr/>
        </p:nvSpPr>
        <p:spPr bwMode="auto">
          <a:xfrm>
            <a:off x="885825" y="4266658"/>
            <a:ext cx="7626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异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”表示按位异或（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^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矩形 5"/>
          <p:cNvSpPr>
            <a:spLocks noChangeArrowheads="1"/>
          </p:cNvSpPr>
          <p:nvPr/>
        </p:nvSpPr>
        <p:spPr bwMode="auto">
          <a:xfrm>
            <a:off x="885825" y="4600927"/>
            <a:ext cx="7626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7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”表示按位或（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|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矩形 5"/>
          <p:cNvSpPr>
            <a:spLocks noChangeArrowheads="1"/>
          </p:cNvSpPr>
          <p:nvPr/>
        </p:nvSpPr>
        <p:spPr bwMode="auto">
          <a:xfrm>
            <a:off x="872378" y="4993783"/>
            <a:ext cx="7626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”表示逻辑运算符，逻辑与（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&amp;&amp;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）级别高于逻辑或（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||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4" name="矩形 5"/>
          <p:cNvSpPr>
            <a:spLocks noChangeArrowheads="1"/>
          </p:cNvSpPr>
          <p:nvPr/>
        </p:nvSpPr>
        <p:spPr bwMode="auto">
          <a:xfrm>
            <a:off x="872377" y="5363115"/>
            <a:ext cx="7626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9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条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”表示条件运算符（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? :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矩形 5"/>
          <p:cNvSpPr>
            <a:spLocks noChangeArrowheads="1"/>
          </p:cNvSpPr>
          <p:nvPr/>
        </p:nvSpPr>
        <p:spPr bwMode="auto">
          <a:xfrm>
            <a:off x="872376" y="5700181"/>
            <a:ext cx="76261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赋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”表示赋值运算符（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+=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-=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*=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/=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%=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&gt;&gt;=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&lt;&lt;=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&amp;=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^=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|=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!=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2509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13" grpId="0"/>
      <p:bldP spid="15" grpId="0"/>
      <p:bldP spid="17" grpId="0"/>
      <p:bldP spid="18" grpId="0"/>
      <p:bldP spid="21" grpId="0"/>
      <p:bldP spid="22" grpId="0"/>
      <p:bldP spid="23" grpId="0"/>
      <p:bldP spid="24" grpId="0"/>
      <p:bldP spid="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523365" y="125905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778193" y="1640123"/>
            <a:ext cx="7694799" cy="181577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大家</a:t>
            </a:r>
            <a:r>
              <a:rPr lang="zh-CN" altLang="zh-CN" sz="2000" dirty="0"/>
              <a:t>都了解“偷天换日”的意思，但在本案例中偷换的不是天日，而是两个变量的值。例如，定义两个整型变量</a:t>
            </a:r>
            <a:r>
              <a:rPr lang="en-US" altLang="zh-CN" sz="2000" dirty="0"/>
              <a:t>a</a:t>
            </a:r>
            <a:r>
              <a:rPr lang="zh-CN" altLang="zh-CN" sz="2000" dirty="0"/>
              <a:t>与</a:t>
            </a:r>
            <a:r>
              <a:rPr lang="en-US" altLang="zh-CN" sz="2000" dirty="0"/>
              <a:t>b</a:t>
            </a:r>
            <a:r>
              <a:rPr lang="zh-CN" altLang="zh-CN" sz="2000" dirty="0"/>
              <a:t>，从键盘输入它们的值，使</a:t>
            </a:r>
            <a:r>
              <a:rPr lang="en-US" altLang="zh-CN" sz="2000" dirty="0"/>
              <a:t>a=1</a:t>
            </a:r>
            <a:r>
              <a:rPr lang="zh-CN" altLang="zh-CN" sz="2000" dirty="0"/>
              <a:t>，</a:t>
            </a:r>
            <a:r>
              <a:rPr lang="en-US" altLang="zh-CN" sz="2000" dirty="0"/>
              <a:t>b=2</a:t>
            </a:r>
            <a:r>
              <a:rPr lang="zh-CN" altLang="zh-CN" sz="2000" dirty="0"/>
              <a:t>；但在输出时令</a:t>
            </a:r>
            <a:r>
              <a:rPr lang="en-US" altLang="zh-CN" sz="2000" dirty="0"/>
              <a:t>a = 2</a:t>
            </a:r>
            <a:r>
              <a:rPr lang="zh-CN" altLang="zh-CN" sz="2000" dirty="0"/>
              <a:t>，</a:t>
            </a:r>
            <a:r>
              <a:rPr lang="en-US" altLang="zh-CN" sz="2000" dirty="0"/>
              <a:t>b = 1</a:t>
            </a:r>
            <a:r>
              <a:rPr lang="zh-CN" altLang="zh-CN" sz="2000" dirty="0"/>
              <a:t>。请编程实现该功能</a:t>
            </a:r>
            <a:r>
              <a:rPr lang="zh-CN" altLang="zh-CN" sz="2000" dirty="0" smtClean="0"/>
              <a:t>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136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901700" y="1675167"/>
            <a:ext cx="78136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二进制是计算机中普遍采用的一种数制。二进制数据的基数为</a:t>
            </a:r>
            <a:r>
              <a:rPr lang="en-US" altLang="zh-CN" dirty="0"/>
              <a:t>2</a:t>
            </a:r>
            <a:r>
              <a:rPr lang="zh-CN" altLang="zh-CN" dirty="0"/>
              <a:t>，它只用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zh-CN" altLang="zh-CN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/>
              <a:t>两个符号来表示数据，进位规则是</a:t>
            </a:r>
            <a:r>
              <a:rPr lang="en-US" altLang="zh-CN" dirty="0"/>
              <a:t>“</a:t>
            </a:r>
            <a:r>
              <a:rPr lang="zh-CN" altLang="zh-CN" dirty="0"/>
              <a:t>逢二进一</a:t>
            </a:r>
            <a:r>
              <a:rPr lang="en-US" altLang="zh-CN" dirty="0" smtClean="0"/>
              <a:t>”</a:t>
            </a:r>
            <a:r>
              <a:rPr lang="zh-CN" altLang="en-US" dirty="0"/>
              <a:t>。</a:t>
            </a:r>
            <a:endParaRPr lang="zh-CN" altLang="zh-CN" dirty="0"/>
          </a:p>
        </p:txBody>
      </p:sp>
      <p:sp>
        <p:nvSpPr>
          <p:cNvPr id="16" name="矩形 15"/>
          <p:cNvSpPr/>
          <p:nvPr/>
        </p:nvSpPr>
        <p:spPr>
          <a:xfrm>
            <a:off x="326863" y="901887"/>
            <a:ext cx="1149674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进制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476537" y="252138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1" name="矩形 5"/>
          <p:cNvSpPr>
            <a:spLocks noChangeArrowheads="1"/>
          </p:cNvSpPr>
          <p:nvPr/>
        </p:nvSpPr>
        <p:spPr bwMode="auto">
          <a:xfrm>
            <a:off x="874806" y="2623633"/>
            <a:ext cx="7596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八进制是一种“逢八进一”的进制，它由</a:t>
            </a:r>
            <a:r>
              <a:rPr lang="en-US" altLang="zh-CN" dirty="0">
                <a:solidFill>
                  <a:srgbClr val="FF0000"/>
                </a:solidFill>
              </a:rPr>
              <a:t>0~7</a:t>
            </a:r>
            <a:r>
              <a:rPr lang="zh-CN" altLang="zh-CN" dirty="0"/>
              <a:t>这八个符号来表示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28" name="矩形 5"/>
          <p:cNvSpPr>
            <a:spLocks noChangeArrowheads="1"/>
          </p:cNvSpPr>
          <p:nvPr/>
        </p:nvSpPr>
        <p:spPr bwMode="auto">
          <a:xfrm>
            <a:off x="874806" y="3320190"/>
            <a:ext cx="78136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十六进制是一种“逢十六进一”的进制，它由</a:t>
            </a:r>
            <a:r>
              <a:rPr lang="en-US" altLang="zh-CN" dirty="0">
                <a:solidFill>
                  <a:srgbClr val="FF0000"/>
                </a:solidFill>
              </a:rPr>
              <a:t>0~9</a:t>
            </a:r>
            <a:r>
              <a:rPr lang="zh-CN" altLang="zh-CN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A~F</a:t>
            </a:r>
            <a:r>
              <a:rPr lang="zh-CN" altLang="zh-CN" dirty="0"/>
              <a:t>这十六个符号来表示，</a:t>
            </a:r>
            <a:r>
              <a:rPr lang="en-US" altLang="zh-CN" dirty="0"/>
              <a:t>A~F</a:t>
            </a:r>
            <a:r>
              <a:rPr lang="zh-CN" altLang="zh-CN" dirty="0"/>
              <a:t>分别对应十进制的</a:t>
            </a:r>
            <a:r>
              <a:rPr lang="en-US" altLang="zh-CN" dirty="0" smtClean="0"/>
              <a:t>10~15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1041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21" grpId="0"/>
      <p:bldP spid="2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91531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743903" y="1640124"/>
            <a:ext cx="7963740" cy="25284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 </a:t>
            </a:r>
            <a:r>
              <a:rPr lang="zh-CN" altLang="zh-CN" sz="2000" dirty="0" smtClean="0"/>
              <a:t>我们</a:t>
            </a:r>
            <a:r>
              <a:rPr lang="zh-CN" altLang="zh-CN" sz="2000" dirty="0"/>
              <a:t>都知道，数据</a:t>
            </a:r>
            <a:r>
              <a:rPr lang="en-US" altLang="zh-CN" sz="2000" dirty="0"/>
              <a:t>1</a:t>
            </a:r>
            <a:r>
              <a:rPr lang="zh-CN" altLang="zh-CN" sz="2000" dirty="0"/>
              <a:t>和</a:t>
            </a:r>
            <a:r>
              <a:rPr lang="en-US" altLang="zh-CN" sz="2000" dirty="0"/>
              <a:t>2</a:t>
            </a:r>
            <a:r>
              <a:rPr lang="zh-CN" altLang="zh-CN" sz="2000" dirty="0"/>
              <a:t>在计算机中是以二进制的</a:t>
            </a:r>
            <a:r>
              <a:rPr lang="en-US" altLang="zh-CN" sz="2000" dirty="0"/>
              <a:t>0</a:t>
            </a:r>
            <a:r>
              <a:rPr lang="zh-CN" altLang="zh-CN" sz="2000" dirty="0"/>
              <a:t>和</a:t>
            </a:r>
            <a:r>
              <a:rPr lang="en-US" altLang="zh-CN" sz="2000" dirty="0"/>
              <a:t>1</a:t>
            </a:r>
            <a:r>
              <a:rPr lang="zh-CN" altLang="zh-CN" sz="2000" dirty="0"/>
              <a:t>来表示的，对数据的操作，其实是对二进制的</a:t>
            </a:r>
            <a:r>
              <a:rPr lang="en-US" altLang="zh-CN" sz="2000" dirty="0"/>
              <a:t>0</a:t>
            </a:r>
            <a:r>
              <a:rPr lang="zh-CN" altLang="zh-CN" sz="2000" dirty="0"/>
              <a:t>和</a:t>
            </a:r>
            <a:r>
              <a:rPr lang="en-US" altLang="zh-CN" sz="2000" dirty="0"/>
              <a:t>1</a:t>
            </a:r>
            <a:r>
              <a:rPr lang="zh-CN" altLang="zh-CN" sz="2000" dirty="0"/>
              <a:t>符号进行操作。</a:t>
            </a:r>
          </a:p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如果</a:t>
            </a:r>
            <a:r>
              <a:rPr lang="zh-CN" altLang="zh-CN" sz="2000" dirty="0"/>
              <a:t>想要交换两个变量的值，则可以使用位运算符中的异或运算符“</a:t>
            </a:r>
            <a:r>
              <a:rPr lang="en-US" altLang="zh-CN" sz="2000" dirty="0"/>
              <a:t>^</a:t>
            </a:r>
            <a:r>
              <a:rPr lang="zh-CN" altLang="zh-CN" sz="2000" dirty="0"/>
              <a:t>”对两个变量进行操作，经过几次异或运算，每个变量的二进制位上的</a:t>
            </a:r>
            <a:r>
              <a:rPr lang="en-US" altLang="zh-CN" sz="2000" dirty="0"/>
              <a:t>0</a:t>
            </a:r>
            <a:r>
              <a:rPr lang="zh-CN" altLang="zh-CN" sz="2000" dirty="0"/>
              <a:t>和</a:t>
            </a:r>
            <a:r>
              <a:rPr lang="en-US" altLang="zh-CN" sz="2000" dirty="0"/>
              <a:t>1</a:t>
            </a:r>
            <a:r>
              <a:rPr lang="zh-CN" altLang="zh-CN" sz="2000" dirty="0"/>
              <a:t>符号都会发生变化，因此两个变量的值就会发生改变。要想知道异或运算究竟做了什么，为何能够交换两个变量的值，下面请认真学习位</a:t>
            </a:r>
            <a:r>
              <a:rPr lang="zh-CN" altLang="zh-CN" sz="2000" dirty="0" smtClean="0"/>
              <a:t>运算符。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6022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559278" y="13997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18914" y="4227826"/>
            <a:ext cx="158755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19439" y="3744637"/>
            <a:ext cx="212964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位运算符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rot="574600">
            <a:off x="2838653" y="3793091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865067" y="3795648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220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4"/>
    </mc:Choice>
    <mc:Fallback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48863" y="959390"/>
            <a:ext cx="176843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位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运算符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634326" y="1538299"/>
            <a:ext cx="77593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位运算符是针对二进制数的每个二进制位进行运算的符号，它是专门针对数字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</a:t>
            </a:r>
            <a:r>
              <a:rPr lang="zh-CN" altLang="zh-CN" dirty="0"/>
              <a:t>进行操作的。</a:t>
            </a:r>
            <a:r>
              <a:rPr lang="en-US" altLang="zh-CN" dirty="0"/>
              <a:t>C</a:t>
            </a:r>
            <a:r>
              <a:rPr lang="zh-CN" altLang="zh-CN" dirty="0"/>
              <a:t>语言中的位运算符及其范例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下表</a:t>
            </a:r>
            <a:r>
              <a:rPr lang="zh-CN" altLang="zh-CN" dirty="0" smtClean="0"/>
              <a:t>所示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91531" y="19421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536868"/>
              </p:ext>
            </p:extLst>
          </p:nvPr>
        </p:nvGraphicFramePr>
        <p:xfrm>
          <a:off x="1804314" y="2352718"/>
          <a:ext cx="5739765" cy="4053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30350"/>
                <a:gridCol w="1076325"/>
                <a:gridCol w="1566545"/>
                <a:gridCol w="1566545"/>
              </a:tblGrid>
              <a:tr h="1225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运算符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运算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范例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结果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970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&amp;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按位与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 &amp; 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97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 &amp; 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97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 &amp; 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97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 &amp; 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970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|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按位或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 | 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970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 | 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2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 | 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42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 | 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2954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~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取反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~0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~1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0975"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^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按位异或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 ^ 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351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 ^ 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9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 ^ 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89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 ^ 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73355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&lt;&lt;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左移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00000010&lt;&lt;2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00001000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3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10010011&lt;&lt;2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01001100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86690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&gt;&gt; 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右移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01100010&gt;&gt;2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00011000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911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11100010&gt;&gt;2</a:t>
                      </a:r>
                      <a:endParaRPr lang="zh-CN" sz="14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11111000</a:t>
                      </a:r>
                      <a:endParaRPr lang="zh-CN" sz="14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1330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680046" y="1526869"/>
            <a:ext cx="77593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与运算符“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zh-CN" altLang="zh-CN" dirty="0"/>
              <a:t>”是将参与运算的两个二进制数进行“与”运算，如果两个二进制位都为</a:t>
            </a:r>
            <a:r>
              <a:rPr lang="en-US" altLang="zh-CN" dirty="0"/>
              <a:t>1</a:t>
            </a:r>
            <a:r>
              <a:rPr lang="zh-CN" altLang="zh-CN" dirty="0"/>
              <a:t>，则该位的运算结果为</a:t>
            </a:r>
            <a:r>
              <a:rPr lang="en-US" altLang="zh-CN" dirty="0"/>
              <a:t>1</a:t>
            </a:r>
            <a:r>
              <a:rPr lang="zh-CN" altLang="zh-CN" dirty="0"/>
              <a:t>，否则为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468000"/>
            <a:r>
              <a:rPr lang="zh-CN" altLang="zh-CN" dirty="0"/>
              <a:t>例如将</a:t>
            </a:r>
            <a:r>
              <a:rPr lang="en-US" altLang="zh-CN" dirty="0"/>
              <a:t>6</a:t>
            </a:r>
            <a:r>
              <a:rPr lang="zh-CN" altLang="zh-CN" dirty="0"/>
              <a:t>和</a:t>
            </a:r>
            <a:r>
              <a:rPr lang="en-US" altLang="zh-CN" dirty="0"/>
              <a:t>11</a:t>
            </a:r>
            <a:r>
              <a:rPr lang="zh-CN" altLang="zh-CN" dirty="0"/>
              <a:t>进行与运算</a:t>
            </a:r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733572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12894" y="2528298"/>
            <a:ext cx="28347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smtClean="0"/>
              <a:t>     00000110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&amp;</a:t>
            </a:r>
            <a:endParaRPr lang="zh-CN" altLang="zh-CN" dirty="0"/>
          </a:p>
          <a:p>
            <a:r>
              <a:rPr lang="en-US" altLang="zh-CN" dirty="0" smtClean="0"/>
              <a:t>      00001011</a:t>
            </a:r>
            <a:endParaRPr lang="zh-CN" altLang="zh-CN" dirty="0"/>
          </a:p>
          <a:p>
            <a:r>
              <a:rPr lang="en-US" altLang="zh-CN" dirty="0"/>
              <a:t>—————————</a:t>
            </a:r>
            <a:endParaRPr lang="zh-CN" altLang="zh-CN" dirty="0"/>
          </a:p>
          <a:p>
            <a:r>
              <a:rPr lang="en-US" altLang="zh-CN" dirty="0"/>
              <a:t>      00000010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48863" y="3947049"/>
            <a:ext cx="20249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位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运算符  </a:t>
            </a:r>
            <a:r>
              <a:rPr lang="en-US" altLang="zh-CN" sz="2400" b="1" dirty="0">
                <a:solidFill>
                  <a:srgbClr val="009ED6"/>
                </a:solidFill>
                <a:latin typeface="+mn-lt"/>
                <a:ea typeface="+mn-ea"/>
              </a:rPr>
              <a:t>|</a:t>
            </a: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691763" y="4563583"/>
            <a:ext cx="77593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位运算符“</a:t>
            </a:r>
            <a:r>
              <a:rPr lang="en-US" altLang="zh-CN" dirty="0">
                <a:solidFill>
                  <a:srgbClr val="FF0000"/>
                </a:solidFill>
              </a:rPr>
              <a:t>|</a:t>
            </a:r>
            <a:r>
              <a:rPr lang="zh-CN" altLang="zh-CN" dirty="0"/>
              <a:t>”是将参与运算的两个二进制数进行“或”运算，如果二进制位上有一个值为</a:t>
            </a:r>
            <a:r>
              <a:rPr lang="en-US" altLang="zh-CN" dirty="0"/>
              <a:t>1</a:t>
            </a:r>
            <a:r>
              <a:rPr lang="zh-CN" altLang="zh-CN" dirty="0"/>
              <a:t>，则该位的运行结果为</a:t>
            </a:r>
            <a:r>
              <a:rPr lang="en-US" altLang="zh-CN" dirty="0"/>
              <a:t>1</a:t>
            </a:r>
            <a:r>
              <a:rPr lang="zh-CN" altLang="zh-CN" dirty="0"/>
              <a:t>，否则为</a:t>
            </a:r>
            <a:r>
              <a:rPr lang="en-US" altLang="zh-CN" dirty="0"/>
              <a:t>0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468000"/>
            <a:r>
              <a:rPr lang="zh-CN" altLang="zh-CN" dirty="0" smtClean="0"/>
              <a:t>例如</a:t>
            </a:r>
            <a:r>
              <a:rPr lang="zh-CN" altLang="zh-CN" dirty="0"/>
              <a:t>将</a:t>
            </a:r>
            <a:r>
              <a:rPr lang="en-US" altLang="zh-CN" dirty="0"/>
              <a:t>6</a:t>
            </a:r>
            <a:r>
              <a:rPr lang="zh-CN" altLang="zh-CN" dirty="0"/>
              <a:t>和</a:t>
            </a:r>
            <a:r>
              <a:rPr lang="en-US" altLang="zh-CN" dirty="0"/>
              <a:t>11</a:t>
            </a:r>
            <a:r>
              <a:rPr lang="zh-CN" altLang="zh-CN" dirty="0" smtClean="0"/>
              <a:t>进行</a:t>
            </a:r>
            <a:r>
              <a:rPr lang="zh-CN" altLang="en-US" dirty="0" smtClean="0"/>
              <a:t>或</a:t>
            </a:r>
            <a:r>
              <a:rPr lang="zh-CN" altLang="zh-CN" dirty="0" smtClean="0"/>
              <a:t>运算</a:t>
            </a:r>
            <a:endParaRPr lang="zh-CN" altLang="zh-CN" dirty="0"/>
          </a:p>
        </p:txBody>
      </p:sp>
      <p:sp>
        <p:nvSpPr>
          <p:cNvPr id="9" name="矩形 8"/>
          <p:cNvSpPr/>
          <p:nvPr/>
        </p:nvSpPr>
        <p:spPr>
          <a:xfrm>
            <a:off x="348863" y="959390"/>
            <a:ext cx="1991251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位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运算符</a:t>
            </a:r>
            <a:r>
              <a:rPr lang="en-US" altLang="zh-CN" sz="2400" b="1" dirty="0" smtClean="0">
                <a:solidFill>
                  <a:srgbClr val="009ED6"/>
                </a:solidFill>
                <a:latin typeface="+mn-lt"/>
                <a:ea typeface="+mn-ea"/>
              </a:rPr>
              <a:t>&amp;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040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7" grpId="0"/>
      <p:bldP spid="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60000" y="14692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8863" y="2510239"/>
            <a:ext cx="2117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位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运算符  </a:t>
            </a:r>
            <a:r>
              <a:rPr lang="en-US" altLang="zh-CN" sz="2400" b="1" dirty="0" smtClean="0">
                <a:solidFill>
                  <a:srgbClr val="009ED6"/>
                </a:solidFill>
                <a:latin typeface="+mn-lt"/>
                <a:ea typeface="+mn-ea"/>
              </a:rPr>
              <a:t>~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691763" y="3081053"/>
            <a:ext cx="77593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位运算符“</a:t>
            </a:r>
            <a:r>
              <a:rPr lang="en-US" altLang="zh-CN" dirty="0">
                <a:solidFill>
                  <a:srgbClr val="FF0000"/>
                </a:solidFill>
              </a:rPr>
              <a:t>~</a:t>
            </a:r>
            <a:r>
              <a:rPr lang="zh-CN" altLang="zh-CN" dirty="0"/>
              <a:t>”只针对一个操作数进行操作，如果二进制位是</a:t>
            </a:r>
            <a:r>
              <a:rPr lang="en-US" altLang="zh-CN" dirty="0"/>
              <a:t>0</a:t>
            </a:r>
            <a:r>
              <a:rPr lang="zh-CN" altLang="zh-CN" dirty="0"/>
              <a:t>，则取反值为</a:t>
            </a:r>
            <a:r>
              <a:rPr lang="en-US" altLang="zh-CN" dirty="0"/>
              <a:t>1</a:t>
            </a:r>
            <a:r>
              <a:rPr lang="zh-CN" altLang="zh-CN" dirty="0"/>
              <a:t>；如果是</a:t>
            </a:r>
            <a:r>
              <a:rPr lang="en-US" altLang="zh-CN" dirty="0"/>
              <a:t>1</a:t>
            </a:r>
            <a:r>
              <a:rPr lang="zh-CN" altLang="zh-CN" dirty="0"/>
              <a:t>，则取反值为</a:t>
            </a:r>
            <a:r>
              <a:rPr lang="en-US" altLang="zh-CN" dirty="0"/>
              <a:t>0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indent="468000"/>
            <a:r>
              <a:rPr lang="zh-CN" altLang="zh-CN" dirty="0"/>
              <a:t>例如将</a:t>
            </a:r>
            <a:r>
              <a:rPr lang="en-US" altLang="zh-CN" dirty="0"/>
              <a:t>6</a:t>
            </a:r>
            <a:r>
              <a:rPr lang="zh-CN" altLang="zh-CN" dirty="0"/>
              <a:t>进行取反</a:t>
            </a:r>
            <a:r>
              <a:rPr lang="zh-CN" altLang="zh-CN" dirty="0" smtClean="0"/>
              <a:t>运算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2373776" y="121300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       00000110</a:t>
            </a:r>
            <a:endParaRPr lang="zh-CN" altLang="zh-CN" dirty="0"/>
          </a:p>
          <a:p>
            <a:r>
              <a:rPr lang="en-US" altLang="zh-CN" dirty="0"/>
              <a:t>   </a:t>
            </a:r>
            <a:r>
              <a:rPr lang="en-US" altLang="zh-CN" dirty="0" smtClean="0"/>
              <a:t>|</a:t>
            </a:r>
            <a:endParaRPr lang="zh-CN" altLang="zh-CN" dirty="0"/>
          </a:p>
          <a:p>
            <a:r>
              <a:rPr lang="en-US" altLang="zh-CN" dirty="0" smtClean="0"/>
              <a:t>       00001011</a:t>
            </a:r>
            <a:endParaRPr lang="zh-CN" altLang="zh-CN" dirty="0"/>
          </a:p>
          <a:p>
            <a:r>
              <a:rPr lang="en-US" altLang="zh-CN" dirty="0"/>
              <a:t>—————————</a:t>
            </a:r>
            <a:endParaRPr lang="zh-CN" altLang="zh-CN" dirty="0"/>
          </a:p>
          <a:p>
            <a:r>
              <a:rPr lang="en-US" altLang="zh-CN" dirty="0"/>
              <a:t>     </a:t>
            </a:r>
            <a:r>
              <a:rPr lang="en-US" altLang="zh-CN" dirty="0" smtClean="0"/>
              <a:t>  00001111</a:t>
            </a:r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2516715" y="4325488"/>
            <a:ext cx="2809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~   00000110</a:t>
            </a:r>
            <a:endParaRPr lang="zh-CN" altLang="zh-CN" dirty="0"/>
          </a:p>
          <a:p>
            <a:r>
              <a:rPr lang="en-US" altLang="zh-CN" dirty="0"/>
              <a:t>—————————</a:t>
            </a:r>
            <a:endParaRPr lang="zh-CN" altLang="zh-CN" dirty="0"/>
          </a:p>
          <a:p>
            <a:r>
              <a:rPr lang="en-US" altLang="zh-CN" dirty="0" smtClean="0"/>
              <a:t>      11111001</a:t>
            </a:r>
            <a:endParaRPr lang="zh-CN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454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" grpId="0"/>
      <p:bldP spid="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48863" y="982250"/>
            <a:ext cx="2117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位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运算符  </a:t>
            </a:r>
            <a:r>
              <a:rPr lang="en-US" altLang="zh-CN" sz="2400" b="1" dirty="0">
                <a:solidFill>
                  <a:srgbClr val="009ED6"/>
                </a:solidFill>
                <a:latin typeface="+mn-lt"/>
                <a:ea typeface="+mn-ea"/>
              </a:rPr>
              <a:t>^</a:t>
            </a: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680046" y="1561159"/>
            <a:ext cx="77593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位运算符“</a:t>
            </a:r>
            <a:r>
              <a:rPr lang="en-US" altLang="zh-CN" dirty="0"/>
              <a:t>^</a:t>
            </a:r>
            <a:r>
              <a:rPr lang="zh-CN" altLang="zh-CN" dirty="0"/>
              <a:t>” 的功能是：将参与运算的两个二进制数进行</a:t>
            </a:r>
            <a:r>
              <a:rPr lang="en-US" altLang="zh-CN" dirty="0"/>
              <a:t>“</a:t>
            </a:r>
            <a:r>
              <a:rPr lang="zh-CN" altLang="zh-CN" dirty="0"/>
              <a:t>异或</a:t>
            </a:r>
            <a:r>
              <a:rPr lang="en-US" altLang="zh-CN" dirty="0"/>
              <a:t>”</a:t>
            </a:r>
            <a:r>
              <a:rPr lang="zh-CN" altLang="zh-CN" dirty="0"/>
              <a:t>运算，如果二进制位相同，则值为</a:t>
            </a:r>
            <a:r>
              <a:rPr lang="en-US" altLang="zh-CN" dirty="0"/>
              <a:t>0</a:t>
            </a:r>
            <a:r>
              <a:rPr lang="zh-CN" altLang="zh-CN" dirty="0"/>
              <a:t>，否则为</a:t>
            </a:r>
            <a:r>
              <a:rPr lang="en-US" altLang="zh-CN" dirty="0"/>
              <a:t>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468000"/>
            <a:r>
              <a:rPr lang="zh-CN" altLang="zh-CN" dirty="0" smtClean="0"/>
              <a:t>例如将</a:t>
            </a:r>
            <a:r>
              <a:rPr lang="en-US" altLang="zh-CN" dirty="0" smtClean="0"/>
              <a:t>6</a:t>
            </a:r>
            <a:r>
              <a:rPr lang="zh-CN" altLang="zh-CN" dirty="0" smtClean="0"/>
              <a:t>和</a:t>
            </a:r>
            <a:r>
              <a:rPr lang="en-US" altLang="zh-CN" dirty="0" smtClean="0"/>
              <a:t>11</a:t>
            </a:r>
            <a:r>
              <a:rPr lang="zh-CN" altLang="zh-CN" dirty="0" smtClean="0"/>
              <a:t>进行异或运算</a:t>
            </a:r>
            <a:endParaRPr lang="zh-CN" altLang="zh-CN" dirty="0"/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607448" y="21707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62446" y="2714206"/>
            <a:ext cx="279258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00000110</a:t>
            </a:r>
            <a:endParaRPr lang="zh-CN" altLang="zh-CN" dirty="0"/>
          </a:p>
          <a:p>
            <a:r>
              <a:rPr lang="en-US" altLang="zh-CN" dirty="0"/>
              <a:t>  </a:t>
            </a:r>
            <a:r>
              <a:rPr lang="en-US" altLang="zh-CN" dirty="0" smtClean="0"/>
              <a:t>^</a:t>
            </a:r>
            <a:endParaRPr lang="zh-CN" altLang="zh-CN" dirty="0"/>
          </a:p>
          <a:p>
            <a:r>
              <a:rPr lang="en-US" altLang="zh-CN" dirty="0" smtClean="0"/>
              <a:t>     00001011</a:t>
            </a:r>
            <a:endParaRPr lang="zh-CN" altLang="zh-CN" dirty="0"/>
          </a:p>
          <a:p>
            <a:r>
              <a:rPr lang="en-US" altLang="zh-CN" dirty="0"/>
              <a:t>—————————</a:t>
            </a:r>
            <a:endParaRPr lang="zh-CN" altLang="zh-CN" dirty="0"/>
          </a:p>
          <a:p>
            <a:r>
              <a:rPr lang="en-US" altLang="zh-CN" dirty="0"/>
              <a:t>     00001101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182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48863" y="982250"/>
            <a:ext cx="2297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位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运算符  </a:t>
            </a:r>
            <a:r>
              <a:rPr lang="en-US" altLang="zh-CN" sz="2400" b="1" dirty="0" smtClean="0">
                <a:solidFill>
                  <a:srgbClr val="009ED6"/>
                </a:solidFill>
                <a:latin typeface="+mn-lt"/>
                <a:ea typeface="+mn-ea"/>
              </a:rPr>
              <a:t>&lt;&lt;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714336" y="1526869"/>
            <a:ext cx="783962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位运算符“</a:t>
            </a:r>
            <a:r>
              <a:rPr lang="en-US" altLang="zh-CN" dirty="0">
                <a:solidFill>
                  <a:srgbClr val="FF0000"/>
                </a:solidFill>
              </a:rPr>
              <a:t>&lt;&lt;</a:t>
            </a:r>
            <a:r>
              <a:rPr lang="zh-CN" altLang="zh-CN" dirty="0"/>
              <a:t>”的功能是：将操作数所有二进制位向左移动一位。运算时，右边的空位补</a:t>
            </a:r>
            <a:r>
              <a:rPr lang="en-US" altLang="zh-CN" dirty="0"/>
              <a:t>0</a:t>
            </a:r>
            <a:r>
              <a:rPr lang="zh-CN" altLang="zh-CN" dirty="0"/>
              <a:t>。左边移走的部分</a:t>
            </a:r>
            <a:r>
              <a:rPr lang="zh-CN" altLang="zh-CN" dirty="0" smtClean="0"/>
              <a:t>舍去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indent="468000"/>
            <a:r>
              <a:rPr lang="zh-CN" altLang="zh-CN" dirty="0"/>
              <a:t>例如一个</a:t>
            </a:r>
            <a:r>
              <a:rPr lang="en-US" altLang="zh-CN" dirty="0"/>
              <a:t>byte</a:t>
            </a:r>
            <a:r>
              <a:rPr lang="zh-CN" altLang="zh-CN" dirty="0"/>
              <a:t>类型的数字</a:t>
            </a:r>
            <a:r>
              <a:rPr lang="en-US" altLang="zh-CN" dirty="0" smtClean="0"/>
              <a:t>11</a:t>
            </a:r>
            <a:r>
              <a:rPr lang="zh-CN" altLang="en-US" dirty="0"/>
              <a:t>，</a:t>
            </a:r>
            <a:r>
              <a:rPr lang="zh-CN" altLang="zh-CN" dirty="0" smtClean="0"/>
              <a:t>二进制</a:t>
            </a:r>
            <a:r>
              <a:rPr lang="zh-CN" altLang="zh-CN" dirty="0"/>
              <a:t>表示为</a:t>
            </a:r>
            <a:r>
              <a:rPr lang="en-US" altLang="zh-CN" dirty="0"/>
              <a:t>00001011</a:t>
            </a:r>
            <a:r>
              <a:rPr lang="zh-CN" altLang="zh-CN" dirty="0"/>
              <a:t>，将它左移一位</a:t>
            </a:r>
            <a:r>
              <a:rPr lang="zh-CN" altLang="zh-CN" dirty="0" smtClean="0"/>
              <a:t>，演算</a:t>
            </a:r>
            <a:r>
              <a:rPr lang="zh-CN" altLang="zh-CN" dirty="0"/>
              <a:t>过程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：</a:t>
            </a:r>
            <a:endParaRPr lang="zh-CN" altLang="zh-CN" dirty="0"/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497575" y="21707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8863" y="3275370"/>
            <a:ext cx="22974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位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运算符  </a:t>
            </a:r>
            <a:r>
              <a:rPr lang="en-US" altLang="zh-CN" sz="2400" b="1" dirty="0" smtClean="0">
                <a:solidFill>
                  <a:srgbClr val="009ED6"/>
                </a:solidFill>
                <a:latin typeface="+mn-lt"/>
                <a:ea typeface="+mn-ea"/>
              </a:rPr>
              <a:t>&gt;&gt;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744207" y="3815929"/>
            <a:ext cx="775932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位运算符“</a:t>
            </a:r>
            <a:r>
              <a:rPr lang="en-US" altLang="zh-CN" dirty="0">
                <a:solidFill>
                  <a:srgbClr val="FF0000"/>
                </a:solidFill>
              </a:rPr>
              <a:t>&gt;&gt;</a:t>
            </a:r>
            <a:r>
              <a:rPr lang="zh-CN" altLang="zh-CN" dirty="0"/>
              <a:t>” 的功能是：将操作数所有二进制位向右移动一位。运算时，左边的空位根据原数的符号位补</a:t>
            </a:r>
            <a:r>
              <a:rPr lang="en-US" altLang="zh-CN" dirty="0"/>
              <a:t>0</a:t>
            </a:r>
            <a:r>
              <a:rPr lang="zh-CN" altLang="zh-CN" dirty="0"/>
              <a:t>或者</a:t>
            </a:r>
            <a:r>
              <a:rPr lang="en-US" altLang="zh-CN" dirty="0"/>
              <a:t>1</a:t>
            </a:r>
            <a:r>
              <a:rPr lang="zh-CN" altLang="zh-CN" dirty="0"/>
              <a:t>（原来是负数就补</a:t>
            </a:r>
            <a:r>
              <a:rPr lang="en-US" altLang="zh-CN" dirty="0"/>
              <a:t>1</a:t>
            </a:r>
            <a:r>
              <a:rPr lang="zh-CN" altLang="zh-CN" dirty="0"/>
              <a:t>，是正数就补</a:t>
            </a:r>
            <a:r>
              <a:rPr lang="en-US" altLang="zh-CN" dirty="0"/>
              <a:t>0</a:t>
            </a:r>
            <a:r>
              <a:rPr lang="zh-CN" altLang="zh-CN" dirty="0" smtClean="0"/>
              <a:t>）。</a:t>
            </a:r>
            <a:endParaRPr lang="en-US" altLang="zh-CN" dirty="0" smtClean="0"/>
          </a:p>
          <a:p>
            <a:pPr indent="468000"/>
            <a:r>
              <a:rPr lang="zh-CN" altLang="zh-CN" dirty="0"/>
              <a:t>例如一个</a:t>
            </a:r>
            <a:r>
              <a:rPr lang="en-US" altLang="zh-CN" dirty="0"/>
              <a:t>byte</a:t>
            </a:r>
            <a:r>
              <a:rPr lang="zh-CN" altLang="zh-CN" dirty="0"/>
              <a:t>类型的数字</a:t>
            </a:r>
            <a:r>
              <a:rPr lang="en-US" altLang="zh-CN" dirty="0"/>
              <a:t>11</a:t>
            </a:r>
            <a:r>
              <a:rPr lang="zh-CN" altLang="en-US" dirty="0"/>
              <a:t>，</a:t>
            </a:r>
            <a:r>
              <a:rPr lang="zh-CN" altLang="zh-CN" dirty="0"/>
              <a:t>二进制表示为</a:t>
            </a:r>
            <a:r>
              <a:rPr lang="en-US" altLang="zh-CN" dirty="0"/>
              <a:t>00001011</a:t>
            </a:r>
            <a:r>
              <a:rPr lang="zh-CN" altLang="zh-CN" dirty="0"/>
              <a:t>，将它左移一位，演算过程</a:t>
            </a:r>
            <a:r>
              <a:rPr lang="zh-CN" altLang="zh-CN" dirty="0" smtClean="0"/>
              <a:t>如下</a:t>
            </a:r>
            <a:r>
              <a:rPr lang="zh-CN" altLang="en-US" dirty="0" smtClean="0"/>
              <a:t>：</a:t>
            </a:r>
            <a:endParaRPr lang="zh-CN" altLang="zh-CN" dirty="0"/>
          </a:p>
        </p:txBody>
      </p:sp>
      <p:sp>
        <p:nvSpPr>
          <p:cNvPr id="2" name="矩形 1"/>
          <p:cNvSpPr/>
          <p:nvPr/>
        </p:nvSpPr>
        <p:spPr>
          <a:xfrm>
            <a:off x="3063240" y="2722599"/>
            <a:ext cx="28616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00001011         &lt;&lt;1</a:t>
            </a:r>
            <a:endParaRPr lang="zh-CN" altLang="zh-CN" dirty="0"/>
          </a:p>
          <a:p>
            <a:r>
              <a:rPr lang="en-US" altLang="zh-CN" dirty="0"/>
              <a:t>—————————</a:t>
            </a:r>
            <a:endParaRPr lang="zh-CN" altLang="zh-CN" dirty="0"/>
          </a:p>
          <a:p>
            <a:r>
              <a:rPr lang="en-US" altLang="zh-CN" dirty="0"/>
              <a:t>  00010110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141905" y="5290988"/>
            <a:ext cx="2653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00001011         &gt;&gt;1</a:t>
            </a:r>
            <a:endParaRPr lang="zh-CN" altLang="zh-CN" dirty="0"/>
          </a:p>
          <a:p>
            <a:r>
              <a:rPr lang="en-US" altLang="zh-CN" dirty="0"/>
              <a:t>—————————</a:t>
            </a:r>
            <a:endParaRPr lang="zh-CN" altLang="zh-CN" dirty="0"/>
          </a:p>
          <a:p>
            <a:r>
              <a:rPr lang="en-US" altLang="zh-CN" dirty="0"/>
              <a:t> 00000101</a:t>
            </a:r>
            <a:endParaRPr lang="zh-CN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68389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/>
      <p:bldP spid="8" grpId="0"/>
      <p:bldP spid="2" grpId="0"/>
      <p:bldP spid="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775613" y="231118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实现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926783" y="1594404"/>
            <a:ext cx="7645717" cy="348320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如果</a:t>
            </a:r>
            <a:r>
              <a:rPr lang="zh-CN" altLang="zh-CN" sz="2000" dirty="0"/>
              <a:t>从键盘输入两个数</a:t>
            </a:r>
            <a:r>
              <a:rPr lang="en-US" altLang="zh-CN" sz="2000" dirty="0"/>
              <a:t>a</a:t>
            </a:r>
            <a:r>
              <a:rPr lang="zh-CN" altLang="zh-CN" sz="2000" dirty="0"/>
              <a:t>与</a:t>
            </a:r>
            <a:r>
              <a:rPr lang="en-US" altLang="zh-CN" sz="2000" dirty="0"/>
              <a:t>b</a:t>
            </a:r>
            <a:r>
              <a:rPr lang="zh-CN" altLang="zh-CN" sz="2000" dirty="0"/>
              <a:t>，先取得</a:t>
            </a:r>
            <a:r>
              <a:rPr lang="en-US" altLang="zh-CN" sz="2000" dirty="0" err="1"/>
              <a:t>a^b</a:t>
            </a:r>
            <a:r>
              <a:rPr lang="zh-CN" altLang="zh-CN" sz="2000" dirty="0"/>
              <a:t>的结果；用</a:t>
            </a:r>
            <a:r>
              <a:rPr lang="en-US" altLang="zh-CN" sz="2000" dirty="0"/>
              <a:t>b</a:t>
            </a:r>
            <a:r>
              <a:rPr lang="zh-CN" altLang="zh-CN" sz="2000" dirty="0"/>
              <a:t>异或这个结果，即</a:t>
            </a:r>
            <a:r>
              <a:rPr lang="en-US" altLang="zh-CN" sz="2000" dirty="0"/>
              <a:t>b=b^(</a:t>
            </a:r>
            <a:r>
              <a:rPr lang="en-US" altLang="zh-CN" sz="2000" dirty="0" err="1"/>
              <a:t>a^b</a:t>
            </a:r>
            <a:r>
              <a:rPr lang="en-US" altLang="zh-CN" sz="2000" dirty="0"/>
              <a:t>)</a:t>
            </a:r>
            <a:r>
              <a:rPr lang="zh-CN" altLang="zh-CN" sz="2000" dirty="0"/>
              <a:t>，则</a:t>
            </a:r>
            <a:r>
              <a:rPr lang="en-US" altLang="zh-CN" sz="2000" dirty="0"/>
              <a:t>b</a:t>
            </a:r>
            <a:r>
              <a:rPr lang="zh-CN" altLang="zh-CN" sz="2000" dirty="0" smtClean="0"/>
              <a:t>的值</a:t>
            </a:r>
            <a:r>
              <a:rPr lang="zh-CN" altLang="zh-CN" sz="2000" dirty="0"/>
              <a:t>就会变成</a:t>
            </a:r>
            <a:r>
              <a:rPr lang="en-US" altLang="zh-CN" sz="2000" dirty="0"/>
              <a:t>a</a:t>
            </a:r>
            <a:r>
              <a:rPr lang="zh-CN" altLang="zh-CN" sz="2000" dirty="0"/>
              <a:t>的值；再用</a:t>
            </a:r>
            <a:r>
              <a:rPr lang="en-US" altLang="zh-CN" sz="2000" dirty="0"/>
              <a:t>(</a:t>
            </a:r>
            <a:r>
              <a:rPr lang="en-US" altLang="zh-CN" sz="2000" dirty="0" err="1"/>
              <a:t>a^b</a:t>
            </a:r>
            <a:r>
              <a:rPr lang="en-US" altLang="zh-CN" sz="2000" dirty="0"/>
              <a:t>)</a:t>
            </a:r>
            <a:r>
              <a:rPr lang="zh-CN" altLang="zh-CN" sz="2000" dirty="0"/>
              <a:t>异或操作</a:t>
            </a:r>
            <a:r>
              <a:rPr lang="en-US" altLang="zh-CN" sz="2000" dirty="0"/>
              <a:t>b</a:t>
            </a:r>
            <a:r>
              <a:rPr lang="zh-CN" altLang="zh-CN" sz="2000" dirty="0"/>
              <a:t>，则</a:t>
            </a:r>
            <a:r>
              <a:rPr lang="en-US" altLang="zh-CN" sz="2000" dirty="0"/>
              <a:t>a</a:t>
            </a:r>
            <a:r>
              <a:rPr lang="zh-CN" altLang="zh-CN" sz="2000" dirty="0"/>
              <a:t>的值就会变成</a:t>
            </a:r>
            <a:r>
              <a:rPr lang="en-US" altLang="zh-CN" sz="2000" dirty="0"/>
              <a:t>b</a:t>
            </a:r>
            <a:r>
              <a:rPr lang="zh-CN" altLang="zh-CN" sz="2000" dirty="0"/>
              <a:t>的值。</a:t>
            </a:r>
          </a:p>
          <a:p>
            <a:pPr marL="0" indent="0">
              <a:buNone/>
            </a:pPr>
            <a:r>
              <a:rPr lang="en-US" altLang="zh-CN" sz="2000" dirty="0" smtClean="0"/>
              <a:t>      </a:t>
            </a:r>
            <a:r>
              <a:rPr lang="zh-CN" altLang="zh-CN" sz="2000" dirty="0" smtClean="0"/>
              <a:t>例如</a:t>
            </a:r>
            <a:r>
              <a:rPr lang="zh-CN" altLang="zh-CN" sz="2000" dirty="0"/>
              <a:t>如果</a:t>
            </a:r>
            <a:r>
              <a:rPr lang="en-US" altLang="zh-CN" sz="2000" dirty="0"/>
              <a:t>a=1</a:t>
            </a:r>
            <a:r>
              <a:rPr lang="zh-CN" altLang="zh-CN" sz="2000" dirty="0"/>
              <a:t>，其二进制表示为</a:t>
            </a:r>
            <a:r>
              <a:rPr lang="en-US" altLang="zh-CN" sz="2000" dirty="0"/>
              <a:t>00000001</a:t>
            </a:r>
            <a:r>
              <a:rPr lang="zh-CN" altLang="zh-CN" sz="2000" dirty="0"/>
              <a:t>；</a:t>
            </a:r>
            <a:r>
              <a:rPr lang="en-US" altLang="zh-CN" sz="2000" dirty="0"/>
              <a:t>b=2</a:t>
            </a:r>
            <a:r>
              <a:rPr lang="zh-CN" altLang="zh-CN" sz="2000" dirty="0"/>
              <a:t>，其二进制表示为</a:t>
            </a:r>
            <a:r>
              <a:rPr lang="en-US" altLang="zh-CN" sz="2000" dirty="0"/>
              <a:t>00000010</a:t>
            </a:r>
            <a:r>
              <a:rPr lang="zh-CN" altLang="zh-CN" sz="2000" dirty="0"/>
              <a:t>。</a:t>
            </a:r>
          </a:p>
          <a:p>
            <a:r>
              <a:rPr lang="en-US" altLang="zh-CN" sz="2000" dirty="0" err="1">
                <a:solidFill>
                  <a:srgbClr val="FF0000"/>
                </a:solidFill>
              </a:rPr>
              <a:t>a^b</a:t>
            </a:r>
            <a:r>
              <a:rPr lang="en-US" altLang="zh-CN" sz="2000" dirty="0">
                <a:solidFill>
                  <a:srgbClr val="FF0000"/>
                </a:solidFill>
              </a:rPr>
              <a:t>=00000011</a:t>
            </a:r>
            <a:r>
              <a:rPr lang="zh-CN" altLang="zh-CN" sz="2000" dirty="0">
                <a:solidFill>
                  <a:srgbClr val="FF0000"/>
                </a:solidFill>
              </a:rPr>
              <a:t>；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b = b^(</a:t>
            </a:r>
            <a:r>
              <a:rPr lang="en-US" altLang="zh-CN" sz="2000" dirty="0" err="1">
                <a:solidFill>
                  <a:srgbClr val="FF0000"/>
                </a:solidFill>
              </a:rPr>
              <a:t>a^b</a:t>
            </a:r>
            <a:r>
              <a:rPr lang="en-US" altLang="zh-CN" sz="2000" dirty="0">
                <a:solidFill>
                  <a:srgbClr val="FF0000"/>
                </a:solidFill>
              </a:rPr>
              <a:t>) = 00000001;</a:t>
            </a:r>
            <a:r>
              <a:rPr lang="zh-CN" altLang="zh-CN" sz="2000" dirty="0">
                <a:solidFill>
                  <a:srgbClr val="FF0000"/>
                </a:solidFill>
              </a:rPr>
              <a:t>（现在</a:t>
            </a:r>
            <a:r>
              <a:rPr lang="en-US" altLang="zh-CN" sz="2000" dirty="0">
                <a:solidFill>
                  <a:srgbClr val="FF0000"/>
                </a:solidFill>
              </a:rPr>
              <a:t>b</a:t>
            </a:r>
            <a:r>
              <a:rPr lang="zh-CN" altLang="zh-CN" sz="2000" dirty="0">
                <a:solidFill>
                  <a:srgbClr val="FF0000"/>
                </a:solidFill>
              </a:rPr>
              <a:t>的值是</a:t>
            </a:r>
            <a:r>
              <a:rPr lang="en-US" altLang="zh-CN" sz="2000" dirty="0">
                <a:solidFill>
                  <a:srgbClr val="FF0000"/>
                </a:solidFill>
              </a:rPr>
              <a:t>1</a:t>
            </a:r>
            <a:r>
              <a:rPr lang="zh-CN" altLang="zh-CN" sz="2000" dirty="0">
                <a:solidFill>
                  <a:srgbClr val="FF0000"/>
                </a:solidFill>
              </a:rPr>
              <a:t>）</a:t>
            </a:r>
          </a:p>
          <a:p>
            <a:r>
              <a:rPr lang="en-US" altLang="zh-CN" sz="2000" dirty="0">
                <a:solidFill>
                  <a:srgbClr val="FF0000"/>
                </a:solidFill>
              </a:rPr>
              <a:t>a = (</a:t>
            </a:r>
            <a:r>
              <a:rPr lang="en-US" altLang="zh-CN" sz="2000" dirty="0" err="1">
                <a:solidFill>
                  <a:srgbClr val="FF0000"/>
                </a:solidFill>
              </a:rPr>
              <a:t>a^b</a:t>
            </a:r>
            <a:r>
              <a:rPr lang="en-US" altLang="zh-CN" sz="2000" dirty="0">
                <a:solidFill>
                  <a:srgbClr val="FF0000"/>
                </a:solidFill>
              </a:rPr>
              <a:t>)^b = 00000010; </a:t>
            </a:r>
            <a:endParaRPr lang="zh-CN" altLang="zh-CN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zh-CN" sz="2000" dirty="0"/>
              <a:t>这样就实现了</a:t>
            </a:r>
            <a:r>
              <a:rPr lang="en-US" altLang="zh-CN" sz="2000" dirty="0"/>
              <a:t>a</a:t>
            </a:r>
            <a:r>
              <a:rPr lang="zh-CN" altLang="zh-CN" sz="2000" dirty="0"/>
              <a:t>与</a:t>
            </a:r>
            <a:r>
              <a:rPr lang="en-US" altLang="zh-CN" sz="2000" dirty="0"/>
              <a:t>b</a:t>
            </a:r>
            <a:r>
              <a:rPr lang="zh-CN" altLang="zh-CN" sz="2000" dirty="0"/>
              <a:t>的值互换</a:t>
            </a:r>
            <a:r>
              <a:rPr lang="zh-CN" altLang="zh-CN" sz="2000" dirty="0" smtClean="0"/>
              <a:t>。</a:t>
            </a:r>
            <a:endParaRPr lang="zh-CN" altLang="zh-CN" sz="2000" dirty="0"/>
          </a:p>
        </p:txBody>
      </p:sp>
      <p:sp>
        <p:nvSpPr>
          <p:cNvPr id="5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案例设计</a:t>
            </a:r>
            <a:endParaRPr lang="zh-CN" altLang="zh-CN" dirty="0">
              <a:latin typeface="+mn-ea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62305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439282" y="262650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8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202" y="1852318"/>
            <a:ext cx="712799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a = </a:t>
            </a:r>
            <a:r>
              <a:rPr lang="en-US" altLang="zh-CN" dirty="0" err="1"/>
              <a:t>a^b</a:t>
            </a:r>
            <a:r>
              <a:rPr lang="en-US" altLang="zh-CN" dirty="0"/>
              <a:t>;</a:t>
            </a:r>
            <a:endParaRPr lang="zh-CN" altLang="zh-CN" dirty="0"/>
          </a:p>
          <a:p>
            <a:pPr lvl="0"/>
            <a:r>
              <a:rPr lang="en-US" altLang="zh-CN" dirty="0" smtClean="0"/>
              <a:t>b </a:t>
            </a:r>
            <a:r>
              <a:rPr lang="en-US" altLang="zh-CN" dirty="0"/>
              <a:t>= </a:t>
            </a:r>
            <a:r>
              <a:rPr lang="en-US" altLang="zh-CN" dirty="0" err="1"/>
              <a:t>b^a</a:t>
            </a:r>
            <a:r>
              <a:rPr lang="en-US" altLang="zh-CN" dirty="0"/>
              <a:t>;</a:t>
            </a:r>
            <a:endParaRPr lang="zh-CN" altLang="zh-CN" dirty="0"/>
          </a:p>
          <a:p>
            <a:pPr lvl="0"/>
            <a:r>
              <a:rPr lang="en-US" altLang="zh-CN" dirty="0" smtClean="0"/>
              <a:t>a </a:t>
            </a:r>
            <a:r>
              <a:rPr lang="en-US" altLang="zh-CN" dirty="0"/>
              <a:t>= </a:t>
            </a:r>
            <a:r>
              <a:rPr lang="en-US" altLang="zh-CN" dirty="0" err="1"/>
              <a:t>a^b</a:t>
            </a:r>
            <a:r>
              <a:rPr lang="en-US" altLang="zh-CN" dirty="0"/>
              <a:t>;</a:t>
            </a:r>
            <a:endParaRPr lang="zh-CN" altLang="zh-CN" dirty="0"/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核心代码</a:t>
            </a:r>
            <a:endParaRPr lang="zh-CN" altLang="zh-CN" dirty="0">
              <a:latin typeface="+mn-ea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58335" y="3674047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937734" y="3416277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云形标注 8"/>
          <p:cNvSpPr/>
          <p:nvPr/>
        </p:nvSpPr>
        <p:spPr bwMode="auto">
          <a:xfrm>
            <a:off x="2573495" y="1712819"/>
            <a:ext cx="2574133" cy="1062829"/>
          </a:xfrm>
          <a:prstGeom prst="cloudCallout">
            <a:avLst>
              <a:gd name="adj1" fmla="val -68429"/>
              <a:gd name="adj2" fmla="val 15221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这三个步骤完成</a:t>
            </a:r>
            <a:endParaRPr kumimoji="1" lang="en-US" altLang="zh-CN" kern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变量值的交换</a:t>
            </a:r>
            <a:endParaRPr kumimoji="1" lang="zh-CN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8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544386" y="136416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3"/>
            <a:ext cx="7694799" cy="141235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从</a:t>
            </a:r>
            <a:r>
              <a:rPr lang="zh-CN" altLang="zh-CN" sz="2000" dirty="0"/>
              <a:t>键盘输入两个数，比较两个数的大小，并输出较大的数。例如，从键盘输入</a:t>
            </a:r>
            <a:r>
              <a:rPr lang="en-US" altLang="zh-CN" sz="2000" dirty="0"/>
              <a:t>1</a:t>
            </a:r>
            <a:r>
              <a:rPr lang="zh-CN" altLang="zh-CN" sz="2000" dirty="0"/>
              <a:t>、</a:t>
            </a:r>
            <a:r>
              <a:rPr lang="en-US" altLang="zh-CN" sz="2000" dirty="0"/>
              <a:t>2</a:t>
            </a:r>
            <a:r>
              <a:rPr lang="zh-CN" altLang="zh-CN" sz="2000" dirty="0"/>
              <a:t>两个整数，则输入</a:t>
            </a:r>
            <a:r>
              <a:rPr lang="en-US" altLang="zh-CN" sz="2000" dirty="0"/>
              <a:t>2</a:t>
            </a:r>
            <a:r>
              <a:rPr lang="zh-CN" altLang="zh-CN" sz="2000" dirty="0"/>
              <a:t>，请编程实现该</a:t>
            </a:r>
            <a:r>
              <a:rPr lang="zh-CN" altLang="zh-CN" sz="2000" dirty="0" smtClean="0"/>
              <a:t>功能。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1478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1103406" y="2289260"/>
            <a:ext cx="726066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十进制转换成二进制可以采用除</a:t>
            </a:r>
            <a:r>
              <a:rPr lang="en-US" altLang="zh-CN" dirty="0"/>
              <a:t>2</a:t>
            </a:r>
            <a:r>
              <a:rPr lang="zh-CN" altLang="zh-CN" dirty="0"/>
              <a:t>取余的方式，也就是说将要转换的数，先除以</a:t>
            </a:r>
            <a:r>
              <a:rPr lang="en-US" altLang="zh-CN" dirty="0"/>
              <a:t>2</a:t>
            </a:r>
            <a:r>
              <a:rPr lang="zh-CN" altLang="zh-CN" dirty="0"/>
              <a:t>，获得商和余数，将商继续除以</a:t>
            </a:r>
            <a:r>
              <a:rPr lang="en-US" altLang="zh-CN" dirty="0"/>
              <a:t>2</a:t>
            </a:r>
            <a:r>
              <a:rPr lang="zh-CN" altLang="zh-CN" dirty="0"/>
              <a:t>，获得商和余数，此过程一直重复直到商为</a:t>
            </a:r>
            <a:r>
              <a:rPr lang="en-US" altLang="zh-CN" dirty="0"/>
              <a:t>0</a:t>
            </a:r>
            <a:r>
              <a:rPr lang="zh-CN" altLang="zh-CN" dirty="0"/>
              <a:t>。最后将所有得到的余数倒序排列，即可得到转换结果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515058" y="189122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 rot="574600">
            <a:off x="1157871" y="176657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67396" y="1772922"/>
            <a:ext cx="347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b="1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338846" y="2108725"/>
            <a:ext cx="2412883" cy="47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53196" y="1698655"/>
            <a:ext cx="203132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十进制转换为二进制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616426"/>
              </p:ext>
            </p:extLst>
          </p:nvPr>
        </p:nvGraphicFramePr>
        <p:xfrm>
          <a:off x="3099753" y="3760469"/>
          <a:ext cx="2831711" cy="1922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Visio" r:id="rId5" imgW="2320920" imgH="1583486" progId="Visio.Drawing.11">
                  <p:embed/>
                </p:oleObj>
              </mc:Choice>
              <mc:Fallback>
                <p:oleObj name="Visio" r:id="rId5" imgW="2320920" imgH="1583486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9753" y="3760469"/>
                        <a:ext cx="2831711" cy="19229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云形标注 1"/>
          <p:cNvSpPr/>
          <p:nvPr/>
        </p:nvSpPr>
        <p:spPr bwMode="auto">
          <a:xfrm>
            <a:off x="5783580" y="3960495"/>
            <a:ext cx="1291590" cy="857250"/>
          </a:xfrm>
          <a:prstGeom prst="cloudCallout">
            <a:avLst>
              <a:gd name="adj1" fmla="val -66333"/>
              <a:gd name="adj2" fmla="val 43833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结果为</a:t>
            </a:r>
            <a:r>
              <a:rPr kumimoji="1" lang="en-US" altLang="zh-CN" sz="1400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110</a:t>
            </a:r>
            <a:endParaRPr kumimoji="1" lang="zh-CN" altLang="en-US" sz="1400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6863" y="901887"/>
            <a:ext cx="176843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进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制转换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86722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11" grpId="0" animBg="1"/>
      <p:bldP spid="12" grpId="0"/>
      <p:bldP spid="14" grpId="0"/>
      <p:bldP spid="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607447" y="241519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分析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81013" y="1640124"/>
            <a:ext cx="7963740" cy="14392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要</a:t>
            </a:r>
            <a:r>
              <a:rPr lang="zh-CN" altLang="zh-CN" sz="2000" dirty="0"/>
              <a:t>比较两个数的大小，则需要用到关系运算符；比较出大小再将较大的数输出，则可以使用三目运算符。下面就来学习关系运算符与三目</a:t>
            </a:r>
            <a:r>
              <a:rPr lang="zh-CN" altLang="zh-CN" sz="2000" dirty="0" smtClean="0"/>
              <a:t>运算符。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3331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7" descr="总结小人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85226" y="466725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2" name="标题 1"/>
          <p:cNvSpPr>
            <a:spLocks noChangeArrowheads="1"/>
          </p:cNvSpPr>
          <p:nvPr/>
        </p:nvSpPr>
        <p:spPr bwMode="auto">
          <a:xfrm>
            <a:off x="1385018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3118914" y="3999227"/>
            <a:ext cx="1681686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319439" y="3516038"/>
            <a:ext cx="212964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关系运算符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 rot="574600">
            <a:off x="2838653" y="3564492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2865067" y="3567049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>
                <a:solidFill>
                  <a:schemeClr val="bg1"/>
                </a:solidFill>
                <a:latin typeface="Verdana" pitchFamily="34" charset="0"/>
              </a:rPr>
              <a:t>1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3117700" y="4655442"/>
            <a:ext cx="1682900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3318225" y="4172253"/>
            <a:ext cx="2129648" cy="453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三目</a:t>
            </a:r>
            <a:r>
              <a:rPr lang="zh-CN" altLang="en-US" sz="2000" b="1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 rot="574600">
            <a:off x="2837439" y="4220707"/>
            <a:ext cx="438214" cy="421848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sz="20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2863853" y="4223264"/>
            <a:ext cx="29209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sz="2000" b="1" dirty="0" smtClean="0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sz="2000" b="1" dirty="0">
              <a:solidFill>
                <a:schemeClr val="bg1"/>
              </a:solidFill>
              <a:latin typeface="Verdan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4113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34"/>
    </mc:Choice>
    <mc:Fallback>
      <p:transition spd="slow" advTm="443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/>
      <p:bldP spid="17" grpId="0"/>
      <p:bldP spid="18" grpId="0" animBg="1"/>
      <p:bldP spid="19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48863" y="982250"/>
            <a:ext cx="207781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关系运算符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714336" y="1481149"/>
            <a:ext cx="775932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关系运算符用于对两个数值或变量进行比较，其结果是一个逻辑值（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或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r>
              <a:rPr lang="zh-CN" altLang="zh-CN" dirty="0"/>
              <a:t>），如</a:t>
            </a:r>
            <a:r>
              <a:rPr lang="en-US" altLang="zh-CN" dirty="0"/>
              <a:t>“5&gt;3”</a:t>
            </a:r>
            <a:r>
              <a:rPr lang="zh-CN" altLang="zh-CN" dirty="0"/>
              <a:t>，其值为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。</a:t>
            </a:r>
            <a:r>
              <a:rPr lang="en-US" altLang="zh-CN" dirty="0"/>
              <a:t>C</a:t>
            </a:r>
            <a:r>
              <a:rPr lang="zh-CN" altLang="zh-CN" dirty="0"/>
              <a:t>语言的关系运算中，</a:t>
            </a:r>
            <a:r>
              <a:rPr lang="en-US" altLang="zh-CN" dirty="0"/>
              <a:t>“</a:t>
            </a:r>
            <a:r>
              <a:rPr lang="zh-CN" altLang="zh-CN" dirty="0"/>
              <a:t>真</a:t>
            </a:r>
            <a:r>
              <a:rPr lang="en-US" altLang="zh-CN" dirty="0"/>
              <a:t>”</a:t>
            </a:r>
            <a:r>
              <a:rPr lang="zh-CN" altLang="zh-CN" dirty="0"/>
              <a:t>用数字</a:t>
            </a:r>
            <a:r>
              <a:rPr lang="en-US" altLang="zh-CN" dirty="0"/>
              <a:t>“1”</a:t>
            </a:r>
            <a:r>
              <a:rPr lang="zh-CN" altLang="zh-CN" dirty="0"/>
              <a:t>来表示，</a:t>
            </a:r>
            <a:r>
              <a:rPr lang="en-US" altLang="zh-CN" dirty="0"/>
              <a:t>“</a:t>
            </a:r>
            <a:r>
              <a:rPr lang="zh-CN" altLang="zh-CN" dirty="0"/>
              <a:t>假</a:t>
            </a:r>
            <a:r>
              <a:rPr lang="en-US" altLang="zh-CN" dirty="0"/>
              <a:t>”</a:t>
            </a:r>
            <a:r>
              <a:rPr lang="zh-CN" altLang="zh-CN" dirty="0"/>
              <a:t>用数字</a:t>
            </a:r>
            <a:r>
              <a:rPr lang="en-US" altLang="zh-CN" dirty="0"/>
              <a:t>“0”</a:t>
            </a:r>
            <a:r>
              <a:rPr lang="zh-CN" altLang="zh-CN" dirty="0"/>
              <a:t>来表示</a:t>
            </a:r>
            <a:r>
              <a:rPr lang="zh-CN" altLang="zh-CN" dirty="0" smtClean="0"/>
              <a:t>。</a:t>
            </a:r>
            <a:r>
              <a:rPr lang="zh-CN" altLang="en-US" dirty="0" smtClean="0"/>
              <a:t>下表</a:t>
            </a:r>
            <a:r>
              <a:rPr lang="zh-CN" altLang="zh-CN" dirty="0" smtClean="0"/>
              <a:t>列出</a:t>
            </a:r>
            <a:r>
              <a:rPr lang="zh-CN" altLang="zh-CN" dirty="0"/>
              <a:t>了</a:t>
            </a:r>
            <a:r>
              <a:rPr lang="en-US" altLang="zh-CN" dirty="0"/>
              <a:t>C</a:t>
            </a:r>
            <a:r>
              <a:rPr lang="zh-CN" altLang="zh-CN" dirty="0"/>
              <a:t>语言中的关系运算符及其</a:t>
            </a:r>
            <a:r>
              <a:rPr lang="zh-CN" altLang="zh-CN" dirty="0" smtClean="0"/>
              <a:t>用法</a:t>
            </a:r>
            <a:r>
              <a:rPr lang="zh-CN" altLang="en-US" dirty="0" smtClean="0"/>
              <a:t>。</a:t>
            </a:r>
            <a:endParaRPr lang="zh-CN" altLang="zh-CN" dirty="0"/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507913" y="21696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77550"/>
              </p:ext>
            </p:extLst>
          </p:nvPr>
        </p:nvGraphicFramePr>
        <p:xfrm>
          <a:off x="1819854" y="2583729"/>
          <a:ext cx="5621281" cy="195330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91"/>
                <a:gridCol w="1089660"/>
                <a:gridCol w="1433195"/>
                <a:gridCol w="1527175"/>
                <a:gridCol w="1432560"/>
              </a:tblGrid>
              <a:tr h="279044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运算符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运算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范例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结果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==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相等于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 == 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!=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不等于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 != 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小于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 &lt; 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&gt;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大于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 &gt; 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&lt;=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小于等于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 &lt;= 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904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 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&gt;=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大于等于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600075" algn="just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4 &gt;= 3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88265"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7" name="Picture 9" descr="注意小人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9" y="4662767"/>
            <a:ext cx="1563401" cy="159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2529255" y="4927357"/>
            <a:ext cx="5040177" cy="958583"/>
            <a:chOff x="2606652" y="3156830"/>
            <a:chExt cx="5884379" cy="2366492"/>
          </a:xfrm>
        </p:grpSpPr>
        <p:sp>
          <p:nvSpPr>
            <p:cNvPr id="9" name="流程图: 可选过程 8"/>
            <p:cNvSpPr/>
            <p:nvPr/>
          </p:nvSpPr>
          <p:spPr>
            <a:xfrm>
              <a:off x="2606652" y="3156830"/>
              <a:ext cx="5607843" cy="2366492"/>
            </a:xfrm>
            <a:prstGeom prst="flowChartAlternateProcess">
              <a:avLst/>
            </a:prstGeom>
            <a:noFill/>
            <a:ln w="31750">
              <a:solidFill>
                <a:srgbClr val="00ACE6"/>
              </a:solidFill>
              <a:prstDash val="dash"/>
              <a:miter lim="800000"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693793" y="3478546"/>
              <a:ext cx="5797238" cy="15956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       </a:t>
              </a:r>
              <a:r>
                <a:rPr lang="zh-CN" altLang="zh-CN" dirty="0" smtClean="0"/>
                <a:t>在</a:t>
              </a:r>
              <a:r>
                <a:rPr lang="zh-CN" altLang="zh-CN" dirty="0"/>
                <a:t>使用关系运算符时，不能将关系运算符</a:t>
              </a:r>
              <a:r>
                <a:rPr lang="en-US" altLang="zh-CN" dirty="0"/>
                <a:t>“</a:t>
              </a:r>
              <a:r>
                <a:rPr lang="en-US" altLang="zh-CN" dirty="0">
                  <a:solidFill>
                    <a:srgbClr val="FF0000"/>
                  </a:solidFill>
                </a:rPr>
                <a:t>==</a:t>
              </a:r>
              <a:r>
                <a:rPr lang="en-US" altLang="zh-CN" dirty="0"/>
                <a:t>”</a:t>
              </a:r>
              <a:r>
                <a:rPr lang="zh-CN" altLang="zh-CN" dirty="0"/>
                <a:t>误写成赋值运算符</a:t>
              </a:r>
              <a:r>
                <a:rPr lang="en-US" altLang="zh-CN" dirty="0" smtClean="0"/>
                <a:t>“</a:t>
              </a:r>
              <a:r>
                <a:rPr lang="en-US" altLang="zh-CN" dirty="0" smtClean="0">
                  <a:solidFill>
                    <a:srgbClr val="FF0000"/>
                  </a:solidFill>
                </a:rPr>
                <a:t>=</a:t>
              </a:r>
              <a:r>
                <a:rPr lang="en-US" altLang="zh-CN" dirty="0" smtClean="0"/>
                <a:t>”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684258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348863" y="982250"/>
            <a:ext cx="207781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三目运算符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714336" y="1549729"/>
            <a:ext cx="80551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</a:t>
            </a:r>
            <a:r>
              <a:rPr lang="zh-CN" altLang="zh-CN" dirty="0" smtClean="0"/>
              <a:t>如果</a:t>
            </a:r>
            <a:r>
              <a:rPr lang="zh-CN" altLang="zh-CN" dirty="0"/>
              <a:t>在条件语句中，只执行单个的赋值运算符时，通常可以</a:t>
            </a:r>
            <a:r>
              <a:rPr lang="zh-CN" altLang="zh-CN" dirty="0" smtClean="0"/>
              <a:t>使用三</a:t>
            </a:r>
            <a:r>
              <a:rPr lang="zh-CN" altLang="zh-CN" dirty="0"/>
              <a:t>目</a:t>
            </a:r>
            <a:r>
              <a:rPr lang="zh-CN" altLang="zh-CN" dirty="0" smtClean="0"/>
              <a:t>运算符</a:t>
            </a:r>
            <a:r>
              <a:rPr lang="zh-CN" altLang="zh-CN" dirty="0"/>
              <a:t>“？：”</a:t>
            </a:r>
            <a:r>
              <a:rPr lang="zh-CN" altLang="zh-CN" dirty="0" smtClean="0"/>
              <a:t>，</a:t>
            </a:r>
            <a:r>
              <a:rPr lang="zh-CN" altLang="zh-CN" dirty="0"/>
              <a:t>即有三个参与运算的表达式。</a:t>
            </a:r>
          </a:p>
          <a:p>
            <a:r>
              <a:rPr lang="en-US" altLang="zh-CN" dirty="0" smtClean="0"/>
              <a:t>       </a:t>
            </a:r>
            <a:r>
              <a:rPr lang="zh-CN" altLang="zh-CN" dirty="0" smtClean="0"/>
              <a:t>三</a:t>
            </a:r>
            <a:r>
              <a:rPr lang="zh-CN" altLang="zh-CN" dirty="0"/>
              <a:t>目运算符的语法格式如下所示：</a:t>
            </a:r>
          </a:p>
        </p:txBody>
      </p:sp>
      <p:sp>
        <p:nvSpPr>
          <p:cNvPr id="21" name="标题 1"/>
          <p:cNvSpPr>
            <a:spLocks noChangeArrowheads="1"/>
          </p:cNvSpPr>
          <p:nvPr/>
        </p:nvSpPr>
        <p:spPr bwMode="auto">
          <a:xfrm>
            <a:off x="1443399" y="136524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155360" y="2574121"/>
            <a:ext cx="7104533" cy="507831"/>
          </a:xfrm>
          <a:prstGeom prst="rect">
            <a:avLst/>
          </a:prstGeom>
          <a:noFill/>
          <a:ln w="25400">
            <a:solidFill>
              <a:srgbClr val="00ACE6"/>
            </a:solidFill>
            <a:prstDash val="solid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CN" dirty="0" smtClean="0"/>
              <a:t>	</a:t>
            </a:r>
            <a:r>
              <a:rPr lang="zh-CN" altLang="zh-CN" dirty="0"/>
              <a:t>表达式</a:t>
            </a:r>
            <a:r>
              <a:rPr lang="en-US" altLang="zh-CN" dirty="0"/>
              <a:t>1 </a:t>
            </a:r>
            <a:r>
              <a:rPr lang="en-US" altLang="zh-CN" dirty="0">
                <a:solidFill>
                  <a:srgbClr val="FF0000"/>
                </a:solidFill>
              </a:rPr>
              <a:t>? </a:t>
            </a:r>
            <a:r>
              <a:rPr lang="zh-CN" altLang="zh-CN" dirty="0"/>
              <a:t>表达式</a:t>
            </a:r>
            <a:r>
              <a:rPr lang="en-US" altLang="zh-CN" dirty="0"/>
              <a:t>2 </a:t>
            </a:r>
            <a:r>
              <a:rPr lang="en-US" altLang="zh-CN" dirty="0">
                <a:solidFill>
                  <a:srgbClr val="FF0000"/>
                </a:solidFill>
              </a:rPr>
              <a:t>: </a:t>
            </a:r>
            <a:r>
              <a:rPr lang="zh-CN" altLang="zh-CN" dirty="0"/>
              <a:t>表达式</a:t>
            </a:r>
            <a:r>
              <a:rPr lang="en-US" altLang="zh-CN" dirty="0"/>
              <a:t>3</a:t>
            </a:r>
            <a:r>
              <a:rPr lang="en-US" altLang="zh-CN" sz="200" dirty="0" smtClean="0"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en-US" altLang="zh-CN" sz="20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" name="矩形标注 1"/>
          <p:cNvSpPr/>
          <p:nvPr/>
        </p:nvSpPr>
        <p:spPr bwMode="auto">
          <a:xfrm>
            <a:off x="1008540" y="3336888"/>
            <a:ext cx="1829616" cy="591670"/>
          </a:xfrm>
          <a:prstGeom prst="wedgeRectCallout">
            <a:avLst>
              <a:gd name="adj1" fmla="val 29880"/>
              <a:gd name="adj2" fmla="val -112500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表达式</a:t>
            </a:r>
            <a:r>
              <a:rPr kumimoji="1" lang="en-US" altLang="zh-CN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1</a:t>
            </a: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的值为</a:t>
            </a:r>
            <a:r>
              <a:rPr kumimoji="1" lang="zh-CN" altLang="en-US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真</a:t>
            </a:r>
          </a:p>
        </p:txBody>
      </p:sp>
      <p:sp>
        <p:nvSpPr>
          <p:cNvPr id="12" name="矩形标注 11"/>
          <p:cNvSpPr/>
          <p:nvPr/>
        </p:nvSpPr>
        <p:spPr bwMode="auto">
          <a:xfrm>
            <a:off x="3807823" y="3336888"/>
            <a:ext cx="2305210" cy="591670"/>
          </a:xfrm>
          <a:prstGeom prst="wedgeRectCallout">
            <a:avLst>
              <a:gd name="adj1" fmla="val -59786"/>
              <a:gd name="adj2" fmla="val -112500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表达式</a:t>
            </a:r>
            <a:r>
              <a:rPr kumimoji="1" lang="en-US" altLang="zh-CN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2</a:t>
            </a: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的值作为</a:t>
            </a:r>
            <a:endParaRPr kumimoji="1" lang="en-US" altLang="zh-CN" kern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整个表达式的返回值</a:t>
            </a:r>
            <a:endParaRPr kumimoji="1" lang="zh-CN" altLang="en-US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3" name="矩形标注 12"/>
          <p:cNvSpPr/>
          <p:nvPr/>
        </p:nvSpPr>
        <p:spPr bwMode="auto">
          <a:xfrm>
            <a:off x="1155360" y="3342266"/>
            <a:ext cx="1829616" cy="591670"/>
          </a:xfrm>
          <a:prstGeom prst="wedgeRectCallout">
            <a:avLst>
              <a:gd name="adj1" fmla="val 29880"/>
              <a:gd name="adj2" fmla="val -112500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表达式</a:t>
            </a:r>
            <a:r>
              <a:rPr kumimoji="1" lang="en-US" altLang="zh-CN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1</a:t>
            </a: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的值为假</a:t>
            </a:r>
            <a:endParaRPr kumimoji="1" lang="zh-CN" altLang="en-US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4" name="矩形标注 13"/>
          <p:cNvSpPr/>
          <p:nvPr/>
        </p:nvSpPr>
        <p:spPr bwMode="auto">
          <a:xfrm>
            <a:off x="3890110" y="3336888"/>
            <a:ext cx="2305210" cy="591670"/>
          </a:xfrm>
          <a:prstGeom prst="wedgeRectCallout">
            <a:avLst>
              <a:gd name="adj1" fmla="val -14665"/>
              <a:gd name="adj2" fmla="val -118295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表达式</a:t>
            </a:r>
            <a:r>
              <a:rPr kumimoji="1" lang="en-US" altLang="zh-CN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3</a:t>
            </a: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的值作为</a:t>
            </a:r>
            <a:endParaRPr kumimoji="1" lang="en-US" altLang="zh-CN" kern="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整个表达式的返回值</a:t>
            </a:r>
            <a:endParaRPr kumimoji="1" lang="zh-CN" altLang="en-US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pic>
        <p:nvPicPr>
          <p:cNvPr id="17" name="Picture 9" descr="注意小人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6" y="3386033"/>
            <a:ext cx="1563401" cy="1593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18" name="组合 17"/>
          <p:cNvGrpSpPr/>
          <p:nvPr/>
        </p:nvGrpSpPr>
        <p:grpSpPr>
          <a:xfrm>
            <a:off x="2470441" y="3512869"/>
            <a:ext cx="5553635" cy="1439993"/>
            <a:chOff x="2606652" y="3156830"/>
            <a:chExt cx="5884379" cy="2366492"/>
          </a:xfrm>
        </p:grpSpPr>
        <p:sp>
          <p:nvSpPr>
            <p:cNvPr id="19" name="流程图: 可选过程 18"/>
            <p:cNvSpPr/>
            <p:nvPr/>
          </p:nvSpPr>
          <p:spPr>
            <a:xfrm>
              <a:off x="2606652" y="3156830"/>
              <a:ext cx="5884379" cy="2366492"/>
            </a:xfrm>
            <a:prstGeom prst="flowChartAlternateProcess">
              <a:avLst/>
            </a:prstGeom>
            <a:noFill/>
            <a:ln w="31750">
              <a:solidFill>
                <a:srgbClr val="00ACE6"/>
              </a:solidFill>
              <a:prstDash val="dash"/>
              <a:miter lim="800000"/>
              <a:headEnd/>
              <a:tailEnd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marL="742950" lvl="1" indent="-285750">
                <a:lnSpc>
                  <a:spcPct val="150000"/>
                </a:lnSpc>
                <a:buFont typeface="Arial" pitchFamily="34" charset="0"/>
                <a:buChar char="•"/>
                <a:defRPr/>
              </a:pPr>
              <a:endParaRPr lang="zh-CN" altLang="en-US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693793" y="3478547"/>
              <a:ext cx="5797238" cy="143067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 smtClean="0"/>
                <a:t>1</a:t>
              </a:r>
              <a:r>
                <a:rPr lang="zh-CN" altLang="zh-CN" dirty="0"/>
                <a:t>、条件运算符“？”和“：”是一对运算符，不能分开单独</a:t>
              </a:r>
              <a:r>
                <a:rPr lang="zh-CN" altLang="zh-CN" dirty="0" smtClean="0"/>
                <a:t>使用</a:t>
              </a:r>
              <a:r>
                <a:rPr lang="zh-CN" altLang="en-US" dirty="0" smtClean="0"/>
                <a:t>。</a:t>
              </a:r>
              <a:endParaRPr lang="en-US" altLang="zh-CN" dirty="0" smtClean="0"/>
            </a:p>
            <a:p>
              <a:r>
                <a:rPr lang="en-US" altLang="zh-CN" dirty="0"/>
                <a:t>2</a:t>
              </a:r>
              <a:r>
                <a:rPr lang="zh-CN" altLang="zh-CN" dirty="0"/>
                <a:t>、条件运算符的结合方向自右</a:t>
              </a:r>
              <a:r>
                <a:rPr lang="zh-CN" altLang="zh-CN" dirty="0" smtClean="0"/>
                <a:t>向左。</a:t>
              </a:r>
              <a:endParaRPr lang="en-US" altLang="zh-CN" dirty="0" smtClean="0"/>
            </a:p>
            <a:p>
              <a:endParaRPr lang="en-US" altLang="zh-CN" dirty="0" smtClean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75939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1" grpId="0" animBg="1"/>
      <p:bldP spid="2" grpId="0" animBg="1"/>
      <p:bldP spid="2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569703" y="157436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9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202" y="1852318"/>
            <a:ext cx="712799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dirty="0" err="1"/>
              <a:t>printf</a:t>
            </a:r>
            <a:r>
              <a:rPr lang="en-US" altLang="zh-CN" dirty="0"/>
              <a:t>("%d</a:t>
            </a:r>
            <a:r>
              <a:rPr lang="zh-CN" altLang="zh-CN" dirty="0"/>
              <a:t>较大</a:t>
            </a:r>
            <a:r>
              <a:rPr lang="en-US" altLang="zh-CN" dirty="0"/>
              <a:t>\n", (a&gt;</a:t>
            </a:r>
            <a:r>
              <a:rPr lang="en-US" altLang="zh-CN" dirty="0" err="1"/>
              <a:t>b?a:b</a:t>
            </a:r>
            <a:r>
              <a:rPr lang="en-US" altLang="zh-CN" dirty="0" smtClean="0"/>
              <a:t>));</a:t>
            </a:r>
            <a:endParaRPr lang="zh-CN" altLang="zh-CN" dirty="0"/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核心代码</a:t>
            </a:r>
            <a:endParaRPr lang="zh-CN" altLang="zh-CN" dirty="0">
              <a:latin typeface="+mn-ea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58335" y="3674047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937734" y="3416277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云形标注 8"/>
          <p:cNvSpPr/>
          <p:nvPr/>
        </p:nvSpPr>
        <p:spPr bwMode="auto">
          <a:xfrm>
            <a:off x="4498201" y="2078520"/>
            <a:ext cx="2440482" cy="1062829"/>
          </a:xfrm>
          <a:prstGeom prst="cloudCallout">
            <a:avLst>
              <a:gd name="adj1" fmla="val -68951"/>
              <a:gd name="adj2" fmla="val -46774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三目运算符运算</a:t>
            </a:r>
            <a:endParaRPr kumimoji="1" lang="zh-CN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589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885825" y="1742996"/>
            <a:ext cx="751858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逻辑运算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符用于判断数据的真假，其结果仍为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真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假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”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下表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列举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了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语言中的逻辑运算符及其范例。</a:t>
            </a:r>
          </a:p>
        </p:txBody>
      </p:sp>
      <p:sp>
        <p:nvSpPr>
          <p:cNvPr id="16" name="矩形 15"/>
          <p:cNvSpPr/>
          <p:nvPr/>
        </p:nvSpPr>
        <p:spPr>
          <a:xfrm>
            <a:off x="348864" y="1059424"/>
            <a:ext cx="2077813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逻辑运算符</a:t>
            </a:r>
            <a:endParaRPr lang="en-US" altLang="zh-CN" sz="2400" b="1" dirty="0">
              <a:solidFill>
                <a:srgbClr val="009ED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807917" y="157436"/>
            <a:ext cx="3060411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571500" indent="-571500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</a:t>
            </a:r>
            <a:r>
              <a:rPr lang="zh-CN" altLang="zh-CN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多学一招</a:t>
            </a:r>
            <a:r>
              <a:rPr lang="zh-CN" altLang="en-US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26880"/>
              </p:ext>
            </p:extLst>
          </p:nvPr>
        </p:nvGraphicFramePr>
        <p:xfrm>
          <a:off x="1714500" y="2573964"/>
          <a:ext cx="5715000" cy="2194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7765"/>
                <a:gridCol w="922860"/>
                <a:gridCol w="1040361"/>
                <a:gridCol w="2874014"/>
              </a:tblGrid>
              <a:tr h="125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运算符</a:t>
                      </a:r>
                      <a:endParaRPr lang="zh-CN" sz="16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运算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范例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结果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655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!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非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!a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如果</a:t>
                      </a: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为假，则</a:t>
                      </a: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!a</a:t>
                      </a: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为真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如果</a:t>
                      </a: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为真，则</a:t>
                      </a: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!a</a:t>
                      </a: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为假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&amp;&amp;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与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a&amp;&amp;b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如果</a:t>
                      </a: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都为真，则结果为真否则为假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606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||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或</a:t>
                      </a:r>
                      <a:endParaRPr lang="zh-CN" sz="1600" kern="10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 || b</a:t>
                      </a:r>
                      <a:endParaRPr lang="zh-CN" sz="16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如果</a:t>
                      </a:r>
                      <a:r>
                        <a:rPr lang="en-US" sz="16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a</a:t>
                      </a:r>
                      <a:r>
                        <a:rPr lang="zh-CN" sz="16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和</a:t>
                      </a:r>
                      <a:r>
                        <a:rPr lang="en-US" sz="16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b</a:t>
                      </a:r>
                      <a:r>
                        <a:rPr lang="zh-CN" sz="16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有一个或一个以上为真，</a:t>
                      </a:r>
                      <a:endParaRPr lang="zh-CN" sz="16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则结果为真，二者都为假，结果为假</a:t>
                      </a:r>
                      <a:endParaRPr lang="zh-CN" sz="1600" kern="100" dirty="0"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19370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885825" y="1742996"/>
            <a:ext cx="7518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使用逻辑运算符时，有一些细节需要注意。</a:t>
            </a:r>
          </a:p>
        </p:txBody>
      </p:sp>
      <p:sp>
        <p:nvSpPr>
          <p:cNvPr id="16" name="矩形 15"/>
          <p:cNvSpPr/>
          <p:nvPr/>
        </p:nvSpPr>
        <p:spPr>
          <a:xfrm>
            <a:off x="348864" y="1059424"/>
            <a:ext cx="2077813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 smtClean="0">
                <a:solidFill>
                  <a:srgbClr val="009ED6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逻辑运算符</a:t>
            </a:r>
            <a:endParaRPr lang="en-US" altLang="zh-CN" sz="2400" b="1" dirty="0">
              <a:solidFill>
                <a:srgbClr val="009ED6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标题 1"/>
          <p:cNvSpPr>
            <a:spLocks noChangeArrowheads="1"/>
          </p:cNvSpPr>
          <p:nvPr/>
        </p:nvSpPr>
        <p:spPr bwMode="auto">
          <a:xfrm>
            <a:off x="1807917" y="146926"/>
            <a:ext cx="3060411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571500" indent="-571500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Wingdings" pitchFamily="2" charset="2"/>
              </a:rPr>
              <a:t></a:t>
            </a:r>
            <a:r>
              <a:rPr lang="zh-CN" altLang="zh-CN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</a:rPr>
              <a:t>多学一招</a:t>
            </a:r>
            <a:r>
              <a:rPr lang="zh-CN" altLang="en-US" sz="3600" b="1" dirty="0">
                <a:solidFill>
                  <a:srgbClr val="0070C0"/>
                </a:solidFill>
                <a:latin typeface="楷体" pitchFamily="49" charset="-122"/>
                <a:ea typeface="楷体" pitchFamily="49" charset="-122"/>
                <a:sym typeface="宋体" pitchFamily="2" charset="-122"/>
              </a:rPr>
              <a:t> </a:t>
            </a:r>
            <a:endParaRPr lang="zh-CN" altLang="en-US" dirty="0">
              <a:solidFill>
                <a:srgbClr val="0070C0"/>
              </a:solidFill>
              <a:latin typeface="楷体" pitchFamily="49" charset="-122"/>
              <a:ea typeface="楷体" pitchFamily="49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885825" y="2149327"/>
            <a:ext cx="7518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逻辑表达式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中可以包含多个逻辑运算符。</a:t>
            </a:r>
          </a:p>
        </p:txBody>
      </p:sp>
      <p:sp>
        <p:nvSpPr>
          <p:cNvPr id="7" name="矩形 5"/>
          <p:cNvSpPr>
            <a:spLocks noChangeArrowheads="1"/>
          </p:cNvSpPr>
          <p:nvPr/>
        </p:nvSpPr>
        <p:spPr bwMode="auto">
          <a:xfrm>
            <a:off x="885825" y="2524281"/>
            <a:ext cx="7518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、三种逻辑运算符的优先级从高到低依次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zh-CN" altLang="zh-CN" dirty="0"/>
              <a:t>：</a:t>
            </a:r>
            <a:r>
              <a:rPr lang="en-US" altLang="zh-CN" dirty="0"/>
              <a:t>!</a:t>
            </a:r>
            <a:r>
              <a:rPr lang="zh-CN" altLang="zh-CN" dirty="0"/>
              <a:t>、</a:t>
            </a:r>
            <a:r>
              <a:rPr lang="en-US" altLang="zh-CN" dirty="0"/>
              <a:t>&amp;&amp;</a:t>
            </a:r>
            <a:r>
              <a:rPr lang="zh-CN" altLang="zh-CN" dirty="0"/>
              <a:t>、</a:t>
            </a:r>
            <a:r>
              <a:rPr lang="en-US" altLang="zh-CN" dirty="0"/>
              <a:t>||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zh-CN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矩形 5"/>
          <p:cNvSpPr>
            <a:spLocks noChangeArrowheads="1"/>
          </p:cNvSpPr>
          <p:nvPr/>
        </p:nvSpPr>
        <p:spPr bwMode="auto">
          <a:xfrm>
            <a:off x="885825" y="2912682"/>
            <a:ext cx="75185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、运算符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“&amp;&amp;”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表示与操作，当且仅当运算符两边的表达式结果都为真时，其结果才为真，否则结果为假。如果左边为假，那么右边表达式是不会进行运算的。</a:t>
            </a:r>
          </a:p>
        </p:txBody>
      </p:sp>
      <p:sp>
        <p:nvSpPr>
          <p:cNvPr id="10" name="云形标注 9"/>
          <p:cNvSpPr/>
          <p:nvPr/>
        </p:nvSpPr>
        <p:spPr bwMode="auto">
          <a:xfrm>
            <a:off x="5520178" y="1339309"/>
            <a:ext cx="1781575" cy="773020"/>
          </a:xfrm>
          <a:prstGeom prst="cloudCallout">
            <a:avLst>
              <a:gd name="adj1" fmla="val -63441"/>
              <a:gd name="adj2" fmla="val 75159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!a||a&gt;b</a:t>
            </a:r>
            <a:endParaRPr kumimoji="1" lang="zh-CN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54224" y="3936229"/>
            <a:ext cx="712799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                   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&lt;c    &amp;&amp;    c</a:t>
            </a:r>
            <a:r>
              <a:rPr lang="en-US" altLang="zh-CN" dirty="0"/>
              <a:t>==d</a:t>
            </a:r>
            <a:endParaRPr lang="zh-CN" altLang="zh-CN" dirty="0"/>
          </a:p>
        </p:txBody>
      </p:sp>
      <p:sp>
        <p:nvSpPr>
          <p:cNvPr id="13" name="矩形标注 12"/>
          <p:cNvSpPr/>
          <p:nvPr/>
        </p:nvSpPr>
        <p:spPr bwMode="auto">
          <a:xfrm>
            <a:off x="1848258" y="4590825"/>
            <a:ext cx="1829616" cy="591670"/>
          </a:xfrm>
          <a:prstGeom prst="wedgeRectCallout">
            <a:avLst>
              <a:gd name="adj1" fmla="val 29880"/>
              <a:gd name="adj2" fmla="val -112500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a+b</a:t>
            </a:r>
            <a:r>
              <a:rPr kumimoji="1" lang="en-US" altLang="zh-CN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&lt;c</a:t>
            </a: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结果为假</a:t>
            </a:r>
            <a:endParaRPr kumimoji="1" lang="zh-CN" altLang="en-US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4" name="矩形标注 13"/>
          <p:cNvSpPr/>
          <p:nvPr/>
        </p:nvSpPr>
        <p:spPr bwMode="auto">
          <a:xfrm>
            <a:off x="4152188" y="4712744"/>
            <a:ext cx="1829616" cy="591670"/>
          </a:xfrm>
          <a:prstGeom prst="wedgeRectCallout">
            <a:avLst>
              <a:gd name="adj1" fmla="val -13483"/>
              <a:gd name="adj2" fmla="val -128409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c==d</a:t>
            </a: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不会再运算</a:t>
            </a:r>
            <a:endParaRPr kumimoji="1" lang="zh-CN" altLang="en-US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5" name="矩形标注 14"/>
          <p:cNvSpPr/>
          <p:nvPr/>
        </p:nvSpPr>
        <p:spPr bwMode="auto">
          <a:xfrm>
            <a:off x="5981804" y="4013534"/>
            <a:ext cx="2557077" cy="591670"/>
          </a:xfrm>
          <a:prstGeom prst="wedgeRectCallout">
            <a:avLst>
              <a:gd name="adj1" fmla="val -75955"/>
              <a:gd name="adj2" fmla="val -23863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整个表达式结果为假</a:t>
            </a:r>
            <a:endParaRPr kumimoji="1" lang="zh-CN" altLang="en-US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8" name="矩形 5"/>
          <p:cNvSpPr>
            <a:spLocks noChangeArrowheads="1"/>
          </p:cNvSpPr>
          <p:nvPr/>
        </p:nvSpPr>
        <p:spPr bwMode="auto">
          <a:xfrm>
            <a:off x="879413" y="3909090"/>
            <a:ext cx="75185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zh-CN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运算符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“||”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表示或操作，当且仅当运算符两边的表达式结果都为假时，其结果为假。同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“&amp;&amp;”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运算符类似，如果运算符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“||”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左边操作数的结果为真，右边表达式是不会进行运算的。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4224" y="4937084"/>
            <a:ext cx="7127997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dirty="0" smtClean="0"/>
              <a:t>                                </a:t>
            </a:r>
            <a:r>
              <a:rPr lang="en-US" altLang="zh-CN" dirty="0" err="1" smtClean="0"/>
              <a:t>a+b</a:t>
            </a:r>
            <a:r>
              <a:rPr lang="en-US" altLang="zh-CN" dirty="0" smtClean="0"/>
              <a:t>&lt;c    ||    c</a:t>
            </a:r>
            <a:r>
              <a:rPr lang="en-US" altLang="zh-CN" dirty="0"/>
              <a:t>==d</a:t>
            </a:r>
            <a:endParaRPr lang="zh-CN" altLang="zh-CN" dirty="0"/>
          </a:p>
        </p:txBody>
      </p:sp>
      <p:sp>
        <p:nvSpPr>
          <p:cNvPr id="21" name="矩形标注 20"/>
          <p:cNvSpPr/>
          <p:nvPr/>
        </p:nvSpPr>
        <p:spPr bwMode="auto">
          <a:xfrm>
            <a:off x="1848258" y="5591680"/>
            <a:ext cx="1829616" cy="591670"/>
          </a:xfrm>
          <a:prstGeom prst="wedgeRectCallout">
            <a:avLst>
              <a:gd name="adj1" fmla="val 29880"/>
              <a:gd name="adj2" fmla="val -112500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kern="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a+b</a:t>
            </a:r>
            <a:r>
              <a:rPr kumimoji="1" lang="en-US" altLang="zh-CN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&lt;c</a:t>
            </a: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结果为真</a:t>
            </a:r>
            <a:endParaRPr kumimoji="1" lang="zh-CN" altLang="en-US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2" name="矩形标注 21"/>
          <p:cNvSpPr/>
          <p:nvPr/>
        </p:nvSpPr>
        <p:spPr bwMode="auto">
          <a:xfrm>
            <a:off x="4152188" y="5713599"/>
            <a:ext cx="1829616" cy="591670"/>
          </a:xfrm>
          <a:prstGeom prst="wedgeRectCallout">
            <a:avLst>
              <a:gd name="adj1" fmla="val -13483"/>
              <a:gd name="adj2" fmla="val -128409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en-US" altLang="zh-CN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c==d</a:t>
            </a: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不会再运算</a:t>
            </a:r>
            <a:endParaRPr kumimoji="1" lang="zh-CN" altLang="en-US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23" name="矩形标注 22"/>
          <p:cNvSpPr/>
          <p:nvPr/>
        </p:nvSpPr>
        <p:spPr bwMode="auto">
          <a:xfrm>
            <a:off x="5981804" y="5014389"/>
            <a:ext cx="2557077" cy="591670"/>
          </a:xfrm>
          <a:prstGeom prst="wedgeRectCallout">
            <a:avLst>
              <a:gd name="adj1" fmla="val -75955"/>
              <a:gd name="adj2" fmla="val -23863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整个表达式结果为真</a:t>
            </a:r>
            <a:endParaRPr kumimoji="1" lang="zh-CN" altLang="en-US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700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6" grpId="0"/>
      <p:bldP spid="7" grpId="0"/>
      <p:bldP spid="8" grpId="0"/>
      <p:bldP spid="10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/>
      <p:bldP spid="19" grpId="0" animBg="1"/>
      <p:bldP spid="21" grpId="0" animBg="1"/>
      <p:bldP spid="22" grpId="0" animBg="1"/>
      <p:bldP spid="23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标题 1"/>
          <p:cNvSpPr>
            <a:spLocks noChangeArrowheads="1"/>
          </p:cNvSpPr>
          <p:nvPr/>
        </p:nvSpPr>
        <p:spPr bwMode="auto">
          <a:xfrm>
            <a:off x="1596937" y="136525"/>
            <a:ext cx="5670550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案例描述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 bwMode="auto">
          <a:xfrm>
            <a:off x="481013" y="1640123"/>
            <a:ext cx="7694799" cy="1412359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2000" dirty="0" smtClean="0"/>
              <a:t>       </a:t>
            </a:r>
            <a:r>
              <a:rPr lang="zh-CN" altLang="zh-CN" sz="2000" dirty="0" smtClean="0"/>
              <a:t>从</a:t>
            </a:r>
            <a:r>
              <a:rPr lang="zh-CN" altLang="zh-CN" sz="2000" dirty="0"/>
              <a:t>键盘输入一个三位的整数</a:t>
            </a:r>
            <a:r>
              <a:rPr lang="en-US" altLang="zh-CN" sz="2000" dirty="0" err="1"/>
              <a:t>num</a:t>
            </a:r>
            <a:r>
              <a:rPr lang="zh-CN" altLang="zh-CN" sz="2000" dirty="0"/>
              <a:t>，将其个、十、百位倒序生成一个数字输出，例如输入</a:t>
            </a:r>
            <a:r>
              <a:rPr lang="en-US" altLang="zh-CN" sz="2000" dirty="0"/>
              <a:t>123</a:t>
            </a:r>
            <a:r>
              <a:rPr lang="zh-CN" altLang="zh-CN" sz="2000" dirty="0"/>
              <a:t>，则输出</a:t>
            </a:r>
            <a:r>
              <a:rPr lang="en-US" altLang="zh-CN" sz="2000" dirty="0"/>
              <a:t>321</a:t>
            </a:r>
            <a:r>
              <a:rPr lang="zh-CN" altLang="zh-CN" sz="2000" dirty="0"/>
              <a:t>。请编程实现该</a:t>
            </a:r>
            <a:r>
              <a:rPr lang="zh-CN" altLang="zh-CN" sz="2000" dirty="0" smtClean="0"/>
              <a:t>功能。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723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ChangeArrowheads="1"/>
          </p:cNvSpPr>
          <p:nvPr/>
        </p:nvSpPr>
        <p:spPr bwMode="auto">
          <a:xfrm>
            <a:off x="1397240" y="136525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案例分析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481013" y="1640124"/>
            <a:ext cx="7963740" cy="143925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dirty="0" smtClean="0"/>
              <a:t>        </a:t>
            </a:r>
            <a:r>
              <a:rPr lang="zh-CN" altLang="zh-CN" sz="2000" dirty="0" smtClean="0"/>
              <a:t>一</a:t>
            </a:r>
            <a:r>
              <a:rPr lang="zh-CN" altLang="zh-CN" sz="2000" dirty="0"/>
              <a:t>个三位数，将其个、十、百位倒序形成一个数，则需要分别求算出它的个、十、百位数字。求出个、十、百位数字后，将其倒序组合即可。</a:t>
            </a:r>
            <a:endParaRPr lang="en-US" altLang="zh-CN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02071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ChangeArrowheads="1"/>
          </p:cNvSpPr>
          <p:nvPr/>
        </p:nvSpPr>
        <p:spPr bwMode="auto">
          <a:xfrm>
            <a:off x="1481375" y="167947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10】-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案例实现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4202" y="1852318"/>
            <a:ext cx="712799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noFill/>
          </a:ln>
        </p:spPr>
        <p:txBody>
          <a:bodyPr wrap="square">
            <a:spAutoFit/>
          </a:bodyPr>
          <a:lstStyle/>
          <a:p>
            <a:pPr lvl="0"/>
            <a:r>
              <a:rPr lang="en-US" altLang="zh-CN" dirty="0"/>
              <a:t>a = </a:t>
            </a:r>
            <a:r>
              <a:rPr lang="en-US" altLang="zh-CN" dirty="0" err="1"/>
              <a:t>num</a:t>
            </a:r>
            <a:r>
              <a:rPr lang="en-US" altLang="zh-CN" dirty="0"/>
              <a:t> % 10;</a:t>
            </a:r>
            <a:endParaRPr lang="zh-CN" altLang="zh-CN" dirty="0"/>
          </a:p>
          <a:p>
            <a:pPr lvl="0"/>
            <a:r>
              <a:rPr lang="en-US" altLang="zh-CN" dirty="0" smtClean="0"/>
              <a:t>b </a:t>
            </a:r>
            <a:r>
              <a:rPr lang="en-US" altLang="zh-CN" dirty="0"/>
              <a:t>= </a:t>
            </a:r>
            <a:r>
              <a:rPr lang="en-US" altLang="zh-CN" dirty="0" err="1"/>
              <a:t>num</a:t>
            </a:r>
            <a:r>
              <a:rPr lang="en-US" altLang="zh-CN" dirty="0"/>
              <a:t> / 10 % 10;</a:t>
            </a:r>
            <a:endParaRPr lang="zh-CN" altLang="zh-CN" dirty="0"/>
          </a:p>
          <a:p>
            <a:pPr lvl="0"/>
            <a:r>
              <a:rPr lang="en-US" altLang="zh-CN" dirty="0" smtClean="0"/>
              <a:t>c </a:t>
            </a:r>
            <a:r>
              <a:rPr lang="en-US" altLang="zh-CN" dirty="0"/>
              <a:t>= </a:t>
            </a:r>
            <a:r>
              <a:rPr lang="en-US" altLang="zh-CN" dirty="0" err="1"/>
              <a:t>num</a:t>
            </a:r>
            <a:r>
              <a:rPr lang="en-US" altLang="zh-CN" dirty="0"/>
              <a:t> / 100;</a:t>
            </a:r>
            <a:endParaRPr lang="zh-CN" altLang="zh-CN" dirty="0"/>
          </a:p>
        </p:txBody>
      </p:sp>
      <p:sp>
        <p:nvSpPr>
          <p:cNvPr id="12" name="矩形 28"/>
          <p:cNvSpPr>
            <a:spLocks noChangeArrowheads="1"/>
          </p:cNvSpPr>
          <p:nvPr/>
        </p:nvSpPr>
        <p:spPr bwMode="auto">
          <a:xfrm>
            <a:off x="863599" y="1123950"/>
            <a:ext cx="7783513" cy="442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−"/>
            </a:pPr>
            <a:r>
              <a:rPr lang="zh-CN" altLang="en-US" dirty="0" smtClean="0">
                <a:latin typeface="+mn-ea"/>
                <a:ea typeface="+mn-ea"/>
              </a:rPr>
              <a:t>核心代码</a:t>
            </a:r>
            <a:endParaRPr lang="zh-CN" altLang="zh-CN" dirty="0">
              <a:latin typeface="+mn-ea"/>
              <a:ea typeface="+mn-ea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758335" y="3674047"/>
            <a:ext cx="7479730" cy="408623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>
            <a:spAutoFit/>
          </a:bodyPr>
          <a:lstStyle/>
          <a:p>
            <a:pPr algn="ctr">
              <a:defRPr/>
            </a:pPr>
            <a:r>
              <a:rPr lang="zh-CN" altLang="en-US" b="1" dirty="0">
                <a:solidFill>
                  <a:schemeClr val="bg1"/>
                </a:solidFill>
                <a:ea typeface="宋体" pitchFamily="2" charset="-122"/>
              </a:rPr>
              <a:t>案例</a:t>
            </a:r>
            <a:r>
              <a:rPr lang="zh-CN" altLang="en-US" b="1" dirty="0" smtClean="0">
                <a:solidFill>
                  <a:schemeClr val="bg1"/>
                </a:solidFill>
                <a:ea typeface="宋体" pitchFamily="2" charset="-122"/>
              </a:rPr>
              <a:t>代码（详见教材代码实现）</a:t>
            </a:r>
            <a:endParaRPr lang="en-US" altLang="zh-CN" b="1" dirty="0">
              <a:solidFill>
                <a:schemeClr val="bg1"/>
              </a:solidFill>
              <a:ea typeface="宋体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 bwMode="auto">
          <a:xfrm>
            <a:off x="937734" y="3416277"/>
            <a:ext cx="7120933" cy="0"/>
          </a:xfrm>
          <a:prstGeom prst="line">
            <a:avLst/>
          </a:prstGeom>
          <a:noFill/>
          <a:ln w="28575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云形标注 8"/>
          <p:cNvSpPr/>
          <p:nvPr/>
        </p:nvSpPr>
        <p:spPr bwMode="auto">
          <a:xfrm>
            <a:off x="3064876" y="1345390"/>
            <a:ext cx="1981263" cy="923330"/>
          </a:xfrm>
          <a:prstGeom prst="cloudCallout">
            <a:avLst>
              <a:gd name="adj1" fmla="val -75352"/>
              <a:gd name="adj2" fmla="val 25124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求算个位数字</a:t>
            </a:r>
            <a:endParaRPr kumimoji="1" lang="zh-CN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3468288" y="1585953"/>
            <a:ext cx="1981263" cy="923330"/>
          </a:xfrm>
          <a:prstGeom prst="cloudCallout">
            <a:avLst>
              <a:gd name="adj1" fmla="val -75352"/>
              <a:gd name="adj2" fmla="val 26472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求算十位数字</a:t>
            </a:r>
            <a:endParaRPr kumimoji="1" lang="zh-CN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3" name="云形标注 12"/>
          <p:cNvSpPr/>
          <p:nvPr/>
        </p:nvSpPr>
        <p:spPr bwMode="auto">
          <a:xfrm>
            <a:off x="3322257" y="1852319"/>
            <a:ext cx="1981263" cy="923330"/>
          </a:xfrm>
          <a:prstGeom prst="cloudCallout">
            <a:avLst>
              <a:gd name="adj1" fmla="val -88522"/>
              <a:gd name="adj2" fmla="val 31423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1" lang="zh-CN" altLang="en-US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itchFamily="34" charset="-127"/>
                <a:ea typeface="Gulim" pitchFamily="34" charset="-127"/>
              </a:rPr>
              <a:t>求算百位数字</a:t>
            </a:r>
            <a:endParaRPr kumimoji="1" lang="zh-CN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7367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9" grpId="1" animBg="1"/>
      <p:bldP spid="11" grpId="0" animBg="1"/>
      <p:bldP spid="11" grpId="1" animBg="1"/>
      <p:bldP spid="13" grpId="0" animBg="1"/>
      <p:bldP spid="13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1103406" y="2289260"/>
            <a:ext cx="726066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/>
              <a:t>二进制转化成十进制要从右到左用二进制位上的每个数去乘以</a:t>
            </a:r>
            <a:r>
              <a:rPr lang="en-US" altLang="zh-CN" dirty="0"/>
              <a:t>2</a:t>
            </a:r>
            <a:r>
              <a:rPr lang="zh-CN" altLang="zh-CN" dirty="0"/>
              <a:t>的相应次方</a:t>
            </a:r>
            <a:r>
              <a:rPr lang="zh-CN" altLang="en-US" dirty="0" smtClean="0"/>
              <a:t>。</a:t>
            </a:r>
          </a:p>
        </p:txBody>
      </p: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456816" y="241628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 rot="574600">
            <a:off x="1157871" y="176657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67396" y="1772922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2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338846" y="2108725"/>
            <a:ext cx="2412883" cy="47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53196" y="1698655"/>
            <a:ext cx="203132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进制转换为十进制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24873" y="3773914"/>
            <a:ext cx="36121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×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</a:rPr>
              <a:t>3</a:t>
            </a:r>
            <a:r>
              <a:rPr lang="en-US" altLang="zh-CN" dirty="0">
                <a:solidFill>
                  <a:srgbClr val="FF0000"/>
                </a:solidFill>
              </a:rPr>
              <a:t>+1</a:t>
            </a:r>
            <a:r>
              <a:rPr lang="zh-CN" altLang="zh-CN" dirty="0">
                <a:solidFill>
                  <a:srgbClr val="FF0000"/>
                </a:solidFill>
              </a:rPr>
              <a:t>×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+0</a:t>
            </a:r>
            <a:r>
              <a:rPr lang="zh-CN" altLang="zh-CN" dirty="0">
                <a:solidFill>
                  <a:srgbClr val="FF0000"/>
                </a:solidFill>
              </a:rPr>
              <a:t>×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+1</a:t>
            </a:r>
            <a:r>
              <a:rPr lang="zh-CN" altLang="zh-CN" dirty="0">
                <a:solidFill>
                  <a:srgbClr val="FF0000"/>
                </a:solidFill>
              </a:rPr>
              <a:t>×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en-US" altLang="zh-CN" baseline="30000" dirty="0">
                <a:solidFill>
                  <a:srgbClr val="FF0000"/>
                </a:solidFill>
              </a:rPr>
              <a:t>0</a:t>
            </a:r>
            <a:r>
              <a:rPr lang="en-US" altLang="zh-CN" dirty="0">
                <a:solidFill>
                  <a:srgbClr val="FF0000"/>
                </a:solidFill>
              </a:rPr>
              <a:t>=13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5"/>
          <p:cNvSpPr>
            <a:spLocks noChangeArrowheads="1"/>
          </p:cNvSpPr>
          <p:nvPr/>
        </p:nvSpPr>
        <p:spPr bwMode="auto">
          <a:xfrm>
            <a:off x="1103258" y="2969512"/>
            <a:ext cx="72606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zh-CN" dirty="0" smtClean="0"/>
              <a:t>以二进制数</a:t>
            </a:r>
            <a:r>
              <a:rPr lang="en-US" altLang="zh-CN" dirty="0" smtClean="0"/>
              <a:t>1101</a:t>
            </a:r>
            <a:r>
              <a:rPr lang="zh-CN" altLang="zh-CN" dirty="0" smtClean="0"/>
              <a:t>为例，将其转换为十进制形式，转换方式如下</a:t>
            </a:r>
            <a:r>
              <a:rPr lang="zh-CN" altLang="en-US" dirty="0" smtClean="0"/>
              <a:t>：</a:t>
            </a:r>
            <a:endParaRPr lang="zh-CN" altLang="zh-CN" dirty="0"/>
          </a:p>
        </p:txBody>
      </p:sp>
      <p:sp>
        <p:nvSpPr>
          <p:cNvPr id="6" name="云形标注 5"/>
          <p:cNvSpPr/>
          <p:nvPr/>
        </p:nvSpPr>
        <p:spPr bwMode="auto">
          <a:xfrm>
            <a:off x="5879053" y="3958581"/>
            <a:ext cx="2622029" cy="1375196"/>
          </a:xfrm>
          <a:prstGeom prst="cloudCallout">
            <a:avLst>
              <a:gd name="adj1" fmla="val -67544"/>
              <a:gd name="adj2" fmla="val -46731"/>
            </a:avLst>
          </a:prstGeom>
          <a:solidFill>
            <a:schemeClr val="bg1"/>
          </a:solidFill>
          <a:ln w="9525" algn="ctr">
            <a:solidFill>
              <a:srgbClr val="21A5FF"/>
            </a:solidFill>
            <a:round/>
            <a:headEnd/>
            <a:tailEnd/>
          </a:ln>
          <a:effectLst/>
        </p:spPr>
        <p:txBody>
          <a:bodyPr wrap="none" rtlCol="0" anchor="ctr"/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dirty="0"/>
              <a:t>二进制数</a:t>
            </a:r>
            <a:r>
              <a:rPr lang="en-US" altLang="zh-CN" dirty="0"/>
              <a:t>1101</a:t>
            </a:r>
            <a:r>
              <a:rPr lang="zh-CN" altLang="zh-CN" dirty="0" smtClean="0"/>
              <a:t>对应</a:t>
            </a:r>
            <a:endParaRPr lang="en-US" altLang="zh-CN" dirty="0" smtClean="0"/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zh-CN" altLang="zh-CN" dirty="0" smtClean="0"/>
              <a:t>的十进制数</a:t>
            </a:r>
            <a:r>
              <a:rPr lang="zh-CN" altLang="zh-CN" dirty="0"/>
              <a:t>为</a:t>
            </a:r>
            <a:r>
              <a:rPr lang="en-US" altLang="zh-CN" dirty="0"/>
              <a:t>13</a:t>
            </a:r>
            <a:endParaRPr kumimoji="1" lang="zh-CN" altLang="en-US" kern="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itchFamily="34" charset="-127"/>
              <a:ea typeface="Gulim" pitchFamily="34" charset="-127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6863" y="901887"/>
            <a:ext cx="176843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进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制转换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513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11" grpId="0" animBg="1"/>
      <p:bldP spid="12" grpId="0"/>
      <p:bldP spid="14" grpId="0"/>
      <p:bldP spid="2" grpId="0"/>
      <p:bldP spid="15" grpId="0"/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0513" y="2668588"/>
            <a:ext cx="2447925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流程图: 可选过程 4"/>
          <p:cNvSpPr/>
          <p:nvPr/>
        </p:nvSpPr>
        <p:spPr>
          <a:xfrm>
            <a:off x="2871153" y="1811338"/>
            <a:ext cx="4844097" cy="1940957"/>
          </a:xfrm>
          <a:prstGeom prst="flowChartAlternateProcess">
            <a:avLst/>
          </a:prstGeom>
          <a:noFill/>
          <a:ln w="31750">
            <a:solidFill>
              <a:srgbClr val="00ACE6"/>
            </a:solidFill>
            <a:prstDash val="dash"/>
            <a:miter lim="800000"/>
            <a:headEnd/>
            <a:tailEnd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zh-CN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本章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主要讲解了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语言中的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。其中包括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进制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运算符与表达式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等。通过本章的学习，读者可以掌握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语言中数据类型及其运算的一些相关知识。熟练掌握本章的内容，可以为后面的学习打下坚实的基础。</a:t>
            </a:r>
          </a:p>
        </p:txBody>
      </p:sp>
      <p:sp>
        <p:nvSpPr>
          <p:cNvPr id="18436" name="标题 1"/>
          <p:cNvSpPr>
            <a:spLocks noChangeArrowheads="1"/>
          </p:cNvSpPr>
          <p:nvPr/>
        </p:nvSpPr>
        <p:spPr bwMode="auto">
          <a:xfrm>
            <a:off x="1756212" y="136525"/>
            <a:ext cx="3151281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 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本章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pitchFamily="2" charset="-122"/>
              </a:rPr>
              <a:t>小结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48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53612320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1103406" y="2289260"/>
            <a:ext cx="726066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68000"/>
            <a:r>
              <a:rPr lang="zh-CN" altLang="en-US" dirty="0" smtClean="0"/>
              <a:t>二进制转换为八进制，</a:t>
            </a:r>
            <a:r>
              <a:rPr lang="zh-CN" altLang="zh-CN" dirty="0" smtClean="0"/>
              <a:t>有</a:t>
            </a:r>
            <a:r>
              <a:rPr lang="zh-CN" altLang="zh-CN" dirty="0"/>
              <a:t>一个技巧，就是将二进制数自右向左每三位分成一段（若不足三位，左边用</a:t>
            </a:r>
            <a:r>
              <a:rPr lang="en-US" altLang="zh-CN" dirty="0"/>
              <a:t>0</a:t>
            </a:r>
            <a:r>
              <a:rPr lang="zh-CN" altLang="zh-CN" dirty="0"/>
              <a:t>补齐），然后将二进制每段的三位转为八进制的一位，转换过程中数值的对应关系</a:t>
            </a:r>
            <a:r>
              <a:rPr lang="zh-CN" altLang="zh-CN" dirty="0" smtClean="0"/>
              <a:t>如</a:t>
            </a:r>
            <a:r>
              <a:rPr lang="zh-CN" altLang="en-US" dirty="0" smtClean="0"/>
              <a:t>下</a:t>
            </a:r>
            <a:r>
              <a:rPr lang="zh-CN" altLang="zh-CN" dirty="0" smtClean="0"/>
              <a:t>表所</a:t>
            </a:r>
            <a:r>
              <a:rPr lang="zh-CN" altLang="zh-CN" dirty="0"/>
              <a:t>示。</a:t>
            </a:r>
            <a:endParaRPr lang="zh-CN" altLang="en-US" dirty="0" smtClean="0"/>
          </a:p>
        </p:txBody>
      </p:sp>
      <p:sp>
        <p:nvSpPr>
          <p:cNvPr id="26" name="标题 1"/>
          <p:cNvSpPr>
            <a:spLocks noChangeArrowheads="1"/>
          </p:cNvSpPr>
          <p:nvPr/>
        </p:nvSpPr>
        <p:spPr bwMode="auto">
          <a:xfrm>
            <a:off x="1553196" y="147113"/>
            <a:ext cx="5148263" cy="76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【</a:t>
            </a:r>
            <a:r>
              <a:rPr lang="zh-CN" altLang="en-US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案例</a:t>
            </a:r>
            <a:r>
              <a:rPr lang="en-US" altLang="zh-CN" sz="3600" b="1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1</a:t>
            </a:r>
            <a:r>
              <a:rPr lang="en-US" altLang="zh-CN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】-</a:t>
            </a:r>
            <a:r>
              <a:rPr lang="zh-CN" altLang="en-US" sz="3600" b="1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sym typeface="宋体" charset="-122"/>
              </a:rPr>
              <a:t>必备知识</a:t>
            </a:r>
            <a:endParaRPr lang="zh-CN" altLang="en-US" sz="3600" b="1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sym typeface="宋体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 rot="574600">
            <a:off x="1157871" y="1766572"/>
            <a:ext cx="361950" cy="363537"/>
          </a:xfrm>
          <a:prstGeom prst="ellipse">
            <a:avLst/>
          </a:prstGeom>
          <a:solidFill>
            <a:srgbClr val="3BCCFF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buFont typeface="Arial" pitchFamily="34" charset="0"/>
              <a:buNone/>
              <a:defRPr/>
            </a:pPr>
            <a:endParaRPr lang="zh-CN" altLang="en-US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67396" y="1772922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en-US" altLang="zh-CN" b="1" dirty="0">
                <a:solidFill>
                  <a:schemeClr val="bg1"/>
                </a:solidFill>
                <a:latin typeface="Verdana" pitchFamily="34" charset="0"/>
              </a:rPr>
              <a:t>3</a:t>
            </a:r>
            <a:endParaRPr lang="zh-CN" altLang="en-US" b="1" dirty="0">
              <a:solidFill>
                <a:schemeClr val="bg1"/>
              </a:solidFill>
              <a:latin typeface="Verdana" pitchFamily="34" charset="0"/>
            </a:endParaRPr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1338846" y="2108725"/>
            <a:ext cx="2412883" cy="4762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553196" y="1698655"/>
            <a:ext cx="2031325" cy="4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  <a:spcAft>
                <a:spcPts val="300"/>
              </a:spcAft>
              <a:defRPr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进制转换为八进制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479389"/>
              </p:ext>
            </p:extLst>
          </p:nvPr>
        </p:nvGraphicFramePr>
        <p:xfrm>
          <a:off x="3218143" y="3414721"/>
          <a:ext cx="2603090" cy="2725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01545"/>
                <a:gridCol w="1301545"/>
              </a:tblGrid>
              <a:tr h="30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 dirty="0">
                          <a:effectLst/>
                        </a:rPr>
                        <a:t>二进制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0">
                          <a:effectLst/>
                        </a:rPr>
                        <a:t>八进制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000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001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010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2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011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3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100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4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101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5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110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6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  <a:tr h="30287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>
                          <a:effectLst/>
                        </a:rPr>
                        <a:t>111</a:t>
                      </a:r>
                      <a:endParaRPr lang="zh-CN" sz="1600" kern="10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effectLst/>
                        </a:rPr>
                        <a:t>7</a:t>
                      </a:r>
                      <a:endParaRPr lang="zh-CN" sz="1600" kern="100" dirty="0">
                        <a:effectLst/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15" name="矩形 14"/>
          <p:cNvSpPr/>
          <p:nvPr/>
        </p:nvSpPr>
        <p:spPr>
          <a:xfrm>
            <a:off x="326863" y="901887"/>
            <a:ext cx="1768433" cy="5745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dirty="0">
                <a:solidFill>
                  <a:srgbClr val="009ED6"/>
                </a:solidFill>
                <a:latin typeface="+mn-lt"/>
                <a:ea typeface="+mn-ea"/>
              </a:rPr>
              <a:t>进</a:t>
            </a:r>
            <a:r>
              <a:rPr lang="zh-CN" altLang="en-US" sz="2400" b="1" dirty="0" smtClean="0">
                <a:solidFill>
                  <a:srgbClr val="009ED6"/>
                </a:solidFill>
                <a:latin typeface="+mn-lt"/>
                <a:ea typeface="+mn-ea"/>
              </a:rPr>
              <a:t>制转换</a:t>
            </a:r>
            <a:endParaRPr lang="en-US" altLang="zh-CN" sz="2400" b="1" dirty="0">
              <a:solidFill>
                <a:srgbClr val="009ED6"/>
              </a:solidFill>
              <a:latin typeface="+mn-lt"/>
              <a:ea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1045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/>
      <p:bldP spid="11" grpId="0" animBg="1"/>
      <p:bldP spid="12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CC88DCD9-6272-4052-BA36-2705E5A9DCD5"/>
  <p:tag name="ISPRING_SCORM_RATE_SLIDES" val="1"/>
  <p:tag name="ISPRING_SCORM_RATE_QUIZZES" val="0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OdQaEkYJkPyLgQAAH8OAAAdAAAAdW5pdmVyc2FsL2NvbW1vbl9tZXNzYWdlcy5sbmetl19v21QUwN8n7TtcWRqCB7INadMk0kw38W1izbEz+6Z/QMi6je8ya45vsZ2w8jQQTBQJbdIGGmNQFZUWiRHQJNBYYZ+mcbonvgLHdrIlGRC73YOlXCvnd/4fn1u8eL3joh73A0d4C9LZwhkJca8lbMdrL0hNuvjmBQkFIfNs5gqPL0iekNDF0skTRZd57S5rc/h98gRCxQ4PAjgGpfj04owce0FqlK2KXm9gbdVS9apulZWqVKqIzjrzNpAq2uL1t85fuH723Pk3iqdHclkwZh2r6jQIJaRzZzKANGroqgU0oloaWaFS6bV2+Pbsk4+jN6mqaEQqDXb2hk8eHe7dHHzzNB+iYZAlMMUF9TPPXE7TMIhGLVNVZGIppqXpNAmYSiiRpVJ075fB7d3h/t5w/+eDx58fPL4RPdwe3v8k+u3W4d5nh/1fB399+fefW/PUyAZeVrSqRXVdNS2iyeM3Umm4fyf6dmt4d3/48G5OjIFNYoCNd3affb1zBFkrKYVUPNq8ET3YzAepKdWaCg+NrXj2072DJ/18gAbRIADz/a4T08RVYpX1FUgQVMrt3Twi+iXQst0f9O/nkVolZpL/eTIaXlKqmCq6FtePQUxqKJWkeFZFF7WYh4TnbiDWaoEcWvd5zxHdAN70HP4Bt1HgOjYP8mkxyeUmlK2C1VTLVdbjKBQJcgREjofCqxy1nR4HE3yb+/N0QBtViByn53JTecdaxIpKZAvyJevLFk3aPVbGfI48ESLmuiJ2APQyu8e8FkdrvMW6AUcb8DfbsZO/rTNwO7bk/a7zIWJhah86NWo5TSYrpwrHM02hKsyPZeZ7MIJzoqYa/mVnO90APA1D3lkP53kxEYnCK7HiuH41sGn+p1NZ8nJMj2b053XHhBInBnz5oOXLjsguQepQH1KJdJjjZpdStEVQ1PB5wL2Q+0jxruTQqekjgCbQURlLEPkpE5YgIznkl0nZVGgcY74WOCGfJ5kkKs33v9dIC9YEl4f8RZ2s8SsC+t/lrAdJhPdOkBZO4QjKchXEeLLGI3ByTo8oGhjUZiGsZAhMcp0O+G9nYDbrZBzBdLxOReIVff//T09qfvTR94OdL1LsPJpJsFGpWRWsVQiU+eDWV9HvWYWgTGNjVGpaKi7H4tGjbfjyRx//GG39EG0+BecGNz8d9P/ICEw3MJksYoCOo5aQCoVCRsasRakhsBh99yAXATownjvkOeldTYQ8eG8ehOLytFxyyCI1Wl7HcnlW2CTxo/BhSnGlVofagJ3D4IHo+q35O8EkoY6NSzABkr1KKtWZfw3GBxXCzUVJ/I5HWJhP+5F2+EnA8aZw7DVVGhaW5eSWA/cb12ldS79eNmLJHIuvOy5cd7LCKjWswYiZ4XHbCXMCk6k+bnfov/Q8rrR4aXtpyD8/BclVsXh64ub4D1BLAwQUAAIACADnUGhJCswVnxYEAAALEAAAJwAAAHVuaXZlcnNhbC9mbGFzaF9wdWJsaXNoaW5nX3NldHRpbmdzLnhtbNVXUW8bRRB+969YHSpv9SVtQtJwdhUltmrhOKE+RCuEovXdxLdkb/e43bPrPhVUKoqEqISQUKiogkrCAwRUCakQ6I9BtZ03/gJzPseJY6ecVQVSWSfrZr/5dmZ29ttb6+otn5MGhIpJkTOms1MGAeFIl4l6znjHLl6cN4jSVLiUSwE5Q0iDXM1nrCCqcaa8KmiNUEWQRqiFQOcMT+tgwTSbzWaWqSCMRyWPNPKrrCN9MwhBgdAQmgGnLfzTrQCUkc9kCLES04p0Iw6EuRiCYHF0lBc5VZ5hJrAadTbroYyEuyS5DElYr+WM1+YX498hJqFaZj6IODmVR2Ns1gvUdVkcD+VVdhuIB6zuYeBzMwZpMld7OePy1KWYBuHmKE2PPEmCxjRLErMRus/vg6Yu1TR5TSbUcEurQ0NicluC+syxcYTEBcgZy/Z6tVxaLqxXVu1Cdf2avVJOYpjAyS7csCdwskt2uTAJPi39tZtrhevlUuWtdXt1tWyX1o68sKJDBbHM4YpZWFkZhQ4MCmZpL/JrgjKO3XaijAo09iunYR1sWWS4ihuUKzDIBwHU344oZ7qFbT2Fbb0JECyqABx9PV62nKHDCIwjuoQQA8O1HPTE7JVBT8zND6VuJrMfpTU2SotqTR0PmwdtvdAs87jpELYhxVBq8TupSe4OEgK/Bm6F+nBsT1Q3mSgictogG7gIHFNdDBnlBmEaU3cGziqqKc10bxcWjyMJcuFuB7JSHSmF49FQDVV8UPW48Z38exWpQb2flCIxnQbtfP1z+8FOd3+3u//T86efPX96p/PjdnfrbufXLw52Pz3Y+6X951d///EoDdVNGRE/UpqgmAQcNBDtAfkwYrdJDTZkCIQDbaDsoJ0pojhzITsRcUCVOiKlOuEgF5JNUKosF25cIFoS6jaocCYkx9UHP9BnwU8xdyFxCs5lE9xjFFgZh0YKSAthLnN7sDRpZv+HxXWoIFLwFqEOqoAiqLUNJiOFlgaDOLFeoCotn0cbENcidu67EiZ6mddxI+FkoQthGrap6UuXZ2bfmJu/spA1/7qzc/GFTn1lXOM0ni2RxqVTpTed1wkB/henF8jwiG9Rhn7cm+7IpOOPlr4EjoqEZcbiNV7LepJ7HqWs8+j7zv1n3f0vO98+TNXyT7Y7D+93Pv6h77h1t33vk/beb2l82493u78/Odi91/7mWRp8r/5pgK9z/ebJJ5VfHbEnnpT7PlW+D3bSwLrbe+29rVTzfvRd+/Hnibqkwb9LQ4HnwSsBreDRVe99VhI8vDjzGW7JV0KbTpOJl5e1/0SaXuozK9G1s5SmbDZ7Zl1w7qX/LMt7niqWvA0uRkM3Icsce+eMR3wmmI91jD9tBhfV/OzMFN6txg5lMsg2fIHPZ/4BUEsDBBQAAgAIAOdQaEkE5wPRtgIAAFMKAAAhAAAAdW5pdmVyc2FsL2ZsYXNoX3NraW5fc2V0dGluZ3MueG1slVZtT9swEP6+X1F13wl7LZNMJSidhMQGGojvTnJNrDp2ZDtl/ffzK7HbpM16Qqrvnsd3vreC5Jaw5YfZDBWccvEMShFWSaMJuhkpr+d5pxRnFwVnCpi6YFw0mM6XH3/aD8os8hyL70BM5WxwAb2bhf1MoXgf3xZGxggFb1rM9g+84hc5LraV4B0rz4ZW71sQlLCtRl7+WKzWow4okepeQZPEtL4yMo3SCpASTEjf10bOsijOgQZPl/YzkdO7Ov36A9qOSKIs7eaTkTFaiytIk3x1Y2Qcz/TtaVUWRk4TFPxVGvrls5FRKMV7EOnld1+NjDJ427X/0yOt4JVJaMo5XcR3DuW41ONnoro0cpZgHmQcna2CT499610E8l/juUdmXAWnTyavBwvBFD2nsFSiA5SFk7PJmr89dkrPByw3mEoNiFU96EkH/YQ7Ga5JdT3uD7wRVkYgr+gRr5x2DaxcvLHT1NATVqtbuyti7LsuilDAziujEHtlj/yt83qEjJQ98pmSEh4Z3R/BDy2OE2p8i301T6dfW4FhfQwJC6dgNZ4ezOTKyLVXBEzDS1hKE84LacCUDWVW50LKjmJCDO9IhRXh7JfB5Xv7GImyA4NvteHGQoooCkP9ZmPUWzqulz2n7eitaT+6X4X+ce48U3qJX8+xUrioG/2rJOczz9NTohMzz4YZZk1qOIh7tuERx/oeIzVYbEG8cE6numFcgZx6PXezNQZHWZQDlA1nGflLhtLPuiYHsdZVIxDaJtU5XE2qmuo/9UrgDcqUMGJ0TFXr6xgm710ZKXwLABZFHXrWHZyl6agiFHZAvTVS2AePvQxJ3aNj7XajHmCj4obzmkkd6RdF3ykxLjUMEF51XMMMZzm/hBXOpX1ZMvdhB/eDn2zlsMtM68XencK3UnKzth+nUCvNP5P/AFBLAwQUAAIACADnUGhJagDFHuoDAAAcDwAAJgAAAHVuaXZlcnNhbC9odG1sX3B1Ymxpc2hpbmdfc2V0dGluZ3MueG1s1Vfvb9tEGP6ev+JkNL7NbveDdsXJVLWpGpGlZTViE0LVxXexj53vjO+cLPs00JgYEmISQkJlYioaLR+goElIg8L+GLQk/ca/wHtxmi5NWxyxH0yRFfn1+z73Ps+9fmy7F69HHDVpopgURWvanrIQFb4kTARF6x1v6fSshZTGgmAuBS1aQlroYqngxmmdMxWuUa0hVSGAEWou1kUr1Dqec5xWq2UzFSfmquSpBnxl+zJy4oQqKjRNnJjjNvzpdkyVVSoUEHKz0CVJUk4RI9CCYKY7zJd1xC0ny6pj/1qQyFSQBcllgpKgXrRem503v/2cDGmRRVQYbqoEQRPWc5gQZtrBfI3doCikLAih75lzFmoxosOidXbqjIGBdGccpg+eccAGZkECGaEH+BHVmGCNs9NsQU2va7UfyEKkLXDEfA+uIMO/aC1662vVymJ5vbbildfWl71L1ayHCYq88hVvgiKv4lXLk+TnhV++ulq+XK3U3lr3VlaqXmX1oAoUHRHEdUYVc0FZmSY+HQrm6jCN6gIzDsN2SEZFNYwrx0lAPbnEYBcbmCtqoQ9iGrydYs50G6Z6Cqb6GqXxvIqpry+bbStaOkmpdQCXAUJjsJfDmTh/YTgTM7Mj1J1s9QNaR3bpYq2xH8LwQKzfmus8HdpPa0gxQs2co7rkZEioASpz4DKfMMwtxDRw84dXtVFALzEO+pvaabsh9Bg5P8SJGtFwqKMZZb/0Xk1qqt7PyGWh41K7X//cubvV293u7f705NFnTx7d7P642du41f31i73tT/d2fun8+dXff9zPA3VVpihKlUbgDjGnmiIdUvRhym6gOm3IhCJOcRN8BOJMIcUZofZEwDFW6gAU6wwDncrGulJbLF85hbREmDSx8CcEh/2kUayfBz4G7kLCEpzLFiVPQYAyPk4VRW1II4z00/LQtF/C5vpYICl4G2Ef7muFwD2bTKYKIk1GDbF+oyovXoib1GhhigeliIk+8wCeFrBYQmiSB21q+szZc+ffmJm9MGc7f93cOn1i0cDrVjk2q2Vmt3CsmearOmSp/1J0grGO1S7JJDKzScYWPfphMTC1cZNwHWMpR7tT30RfjDl173/fvfO4t/tl99t7uYb44Wb33p3uxz8MCjdudW5/0tn5LU9t58F27/eHe9u3O988zpPfVzRP4utcv3n4yFUXQO6hI+ednIvv3a08ab3Nnc7ORq51P/qu8+DzzC/y5L+LEwEO/0qk1uBhFPRf/RA8jjiLGNxkr4TbHHfj/3ejeiFmc/KrUGZFz9RsbNt+bvv68u35mQr2f9IgOxt+YIx8UbjOkd9uBYiPftGWCv8AUEsDBBQAAgAIAOdQaEkP5FkgmQEAAB0GAAAfAAAAdW5pdmVyc2FsL2h0bWxfc2tpbl9zZXR0aW5ncy5qc42UTW/CMAyG7/wKlF0nxD677YYGkyZxmDRu0w5pMaUiTaIkdDDEf18dvprWHcSX5u3T17ErZ9PploslrPvS3fhnv/8I914D1JxZwnWoixY9R51ZkU1hkuUgMgmshhSHT4/y9kRQxkx603j9iba24scUvplxYau4JiwMoVlCKwjth0qyosTfoLR9WbuSKn2Ol84p2UuUdCBdTyqTc8+wqze/qhXWYFWAOYPOeAKBaeRXG3lyfIgwqlyics3leqxS1Yt5skiNWsppW/75WoMp//hiB/Sfo9dRYCcy694d5PXEoyeMdlIbsBb2eR9HGCQseAyi4tv36x80MG4WVKOLzGbuQA9uMKq05ik0uvQ0wAgxWXo1uhlhNDkHK7cj7m4xAkLwNZiG1fAeIwCVXuoLfqA2KsWONNBmz4+oUHyayXSfuo9BcnhYtG3r3qlQf/whC0ZI1UZoToxp3nZzXDD2jhxcW8s6pmZeUKKkREUk1hRYkKdx9WsE919dxp3jyTwvb4fyaizbwM0CzEQpUR7/+9xBi6O4y9XZ/gFQSwMEFAACAAgA51BoSRra6juqAAAAHwEAABoAAAB1bml2ZXJzYWwvaTE4bl9wcmVzZXRzLnhtbJ2PMQ/CIBCFd34FuV2wW9MA3UzcHHQ2FVFJ6NFw1PrzhdQYZ4dL7l3e915O9a8x8KdL5CNqaMQWuEMbrx7vGk7H3aYFTnnA6xAiOg0YgfeGKd+0eEiOXCZeIpA0PHKeOimXZRGeplQSKIY5l2ASNo6yzBhRVlJOKwor2/m/6M8NDGOcq8vsQ96jKXtRq4VTshoqc3YoPN4iyGpQ8uuuys6US0URSv48ZtgbUEsDBBQAAgAIAOdQaEl0Pke4XQAAAGIAAAAcAAAAdW5pdmVyc2FsL2xvY2FsX3NldHRpbmdzLnhtbBXKOw5AQBAA0N4pJtP7dQpLp9TgABMmIpmdEbvxuT26V7y6vb3AyUfYTB2WWYHAOtuy6epwGru0QgiRdCExZYdqCG2T1GIzycAxfjHALvTwMbL/ELkn/0++MG+SF1BLAwQUAAIACAB2uMNEzoIJN+wCAACICAAAFAAAAHVuaXZlcnNhbC9wbGF5ZXIueG1srVVNb9swDD2nwP6DoXutpF3XNJBbdAWKHdahQNZtt0C1GVuLbXmSXDf99aP8bc/pVmAHAzbF90jxkTS7ek5i5wmUFjL1yMKdEwdSXwYiDT3y8PX2eEmuLt8dsSzme1COCDySp8ICeEycALSvRGYQfM9N5JGewUVm4mRKSCXMHrnPkLuLtCTvjmbokmqPRMZkK0qLonCFRkQaahnnlkS7vkxopkBDakDRKg3iNNiV+Tsan0Sm1Owz0D1kZt4euCZpOZ61GJAUp65UIT2Zzxf0x93ntR9Bwo9Fqg1PfSAOVnJWlvKR+7s7GeQxaGubsSrJNRhjkyhtM2ZWYrFMHa18j1QOmwS05iFoN05DQissnQCzbcx1VPPoAa3l1TtR85Z+G/u9adxK5WjnnOWPsdARHvUhnXUSyOgwKkvK65Yd9NB00K1lIo6CX7lQEJSf39oWmS9IFbDtuDJPVxc+HuDbLfeNVPsbhGEX1Qq6rWhuJZpbgloOt42+7ihIc9stcJMraEo1Y08iAPmFK8VtW1walQOjI2ONpUMwo9WVa5E6QVhkkvjsH7SxfiNpfurXlCkB/0OYT0jU1kSkATzfCvQxkGBNDWCxrc01WezamF1OOn9Men09MFU51qLgRRzDVQg4hgE3nHZ2eggKimt08XM1wvYODoIjEUYxPmaSYXx6kCbhajfJ0Ds4CI6lv5uAtua2jHRcx1EztR3E6MQ6YX6ujUzES9megz1jVmUfvjZyzdF1JtqD8/kfoziI0QzmlkysLvvW21fN4b2dU6M7n01WWQbdivMAJs8qr2YW8mzkE8CW57G56efU7MMedJTz1HRMc33HfpfFWryAU4jA/ukWp7YmEdie8ciH5WmPAfXE7TIIX5qmIjJaS1KpeUg5hrV5ElBUmGpWPqLqoZJ5Goy0cbPu56Bj3FXXCrgTwxYzXZxg88nMI+/xpb7LxdlFd5XzxUWDLfO6rwJXubxhVdcJd51B635tL8LqmcfX31BLAwQUAAIACADnUGhJcYP8DhoIAADbHQAAKQAAAHVuaXZlcnNhbC9za2luX2N1c3RvbWl6YXRpb25fc2V0dGluZ3MueG1srVlbb+PGFX7vrxioSNG+WBfqZkQrgJeRTUSiFJG2d1sUAiWNZcIUqZIjex3oIS3aIBsgSICkRZqmXWyx3S3Q1C0CtEizbX7NWt485S/0DC8WScsyubsiCJhnzvedM2fOnLm44R4bljh3qT013tGpYVsqodSwJm7zBwg1RrZpOz2HuIS6+ZXkwLDG9qlsHdpMBlKX6tZYd8Yia3WbBdTyfqhe4+tSHb7KQrmEamVcwnUk4YoIbductM2J0CaVimIjn6DweR0yIhZdz9rIx1qvA2TLJQ6VrTG53+Ti2tGmeA92HH1sgJ7brJbZswitLqQye1C5WKlV8KLEcxxXRWJFKkqFRa22XeOLCBfKlQK3EOolrsShYqVS3K4uirVShYOv1nYVWMp4u4rKtXK5JC1KuARoxPOCVBIXNW67WOTBGq5vi4tWS6gVCqhYLHJlaVGpci2hgECbAw6eq7MAchIncNUFL/DFOodaYktolRdYwlWxguolXC0UFmVB4AqFVXBXvYuGayVN3Z0wnLcQrh2Cta0st/JrkqsxmjsOKGtkOjN1SpClT8mdnEVOc0FCeskbNod+xKW+EMQM3ARsI+/9FYo9u9HEj8qRMb6TG84pta2tkW1RcGbLsp2pbuaaP/RzI/A8DdI+IU4W3KE+IitzNe+XFhbYgnyFZxNoZE9nunXWtif21lAfHU8ce26NU7l5dDYjjmlYx6Bd2K6JeKMh03CpTMk05h+usyc9bAb1yCXMvSpmTyqkqQ+JGVoseL8MuJXJ2yOSgJ4YrkE9KF9kzyboTJ+Q+ADUefZsxlhgJT5qNfbcDqLkPgV1jk3v0kZ1Uz8jTtyIXw43ouzZfJY1n2aOPWHBjuNuH+grnGlDdbEmzMMCe1KBWAeZwVSjFITN67+UUAw+k7WkMQUrMLjR4hKIPMqeMBC7nR6v3Bu0uzvdgSDv5JqiPysRm5Y/LlXr94uV6k8a+QCXkknt8O12nAt5ZJVCOi5F63fbAyDE7YGC72q55o8m9M3km5mqu6e1ZQXnmhePn15+89WLp+9d/OHbzCy9Pt4Hh0xwIvGmodrr97GiDdS2LOGBrA6UruYFr401LOWay8/+cfHxk8tnTy+f/f351x88//rd5ZePLj//9fJfH714+v6L839e/O+33//3YQpLUp8/kJWdgdbtttUBVqRQkmtePvtk+ceHl58+u/zy0+xMfV7FffD0kyff/f7xy8EHXn74DMsH7y6/eJCZZ1fe2W3DqzFfvvvbZ8+/Oc/M0cMKBCNVDDpYVfkdPBC6d2HIIIM+fpIR1X0LbD06vzj/PCPwHla9vEgBU/h9eYfX5K7CUquPVa0vi15e3bPnaKRbyLbMM6SPRoBDsMCcGPbcBcmJQU7JGLmmMSZuZkMqfnsPklrm276hI/2EIGp7rAEnMixEjwiaGCcEvHDGxElhBqaaiCU2YG/vyT8dtHi5jaUBjKDUPRhoXmFg9nQHtmg2Rbpp2qwbYFofn+jWiKAhGelzl6AzUBsbY09tpkPnmTO/mBvvIJ36LqI3gjmpSPjuG1uv7J2staHSHOiOBUU5O1usLlzv8hT2muA6LPkzeltfIvHYel2OvIbe9XhVvbFracbo1fuVcOElOqVC3uM+rJ1QEwTDzgTCHciYXBNPdcPMBJSVFpjzjsiwwXcQO7dkIlC6AYdio1eg2YexiDmyD2OUjeIAC6qssaiTIduzpgB7o+fnwfrcYScLk8Cx7Sp/huTQhhphEv0ERhbkhusn1NbL2cuaKGElZvUyWtoDIgXcmngXIQgcM40p27yno93r4DCafjmOheT17SY2mfI7sfzlny8ef+gzpyBUMd8Xdwcir4gYJsHFR79b/jsDDjKYudTW1EGbFxjD8qtHsI9Y/uqvy4d/WT74Fnp58d5vLs7/k57T395JuMUDbxhBj2xrays9TdIv3x3Ycv3pi6wkMEtZncJXZD9TbErcn6fg0XghDvU+UgKDjXIIzbhd9hIiiCavaby424GcgU1Mn7j23Bml2mFESTp8/y2oFd6mLdfs6M4x1BrNts2sRF4MWNWjmX142bNDlOOVKziLgCb3BrwkeSctOGOZxujYXwjHSEfBpQoy4ciVgU/c5RUoSQlKMjZodk5vUQhrA0xT/ztMQrYpXLdGXAlWx1c4HttzGjsNW9SxzR67R7h+cQYK7NpjaJImdeawkIRfUQ33yD7tzqlpWKR5qJsuqEVFSdUe+NBj+8eAMi5LavfJqWGNI6qBIKm3b5vzKRH93kTdiDckYaIoePdsUcSV7JrnsLcPmiKur4RJfYXcp9f0I8KkvspWzy4cJq6Bki1RZHj3IehOVJ5m6ECHWDoIwwCHX3Ed5kGb3YG5EZcCQVxzao9J09sEaMaUsOGHHGSyqMP5GzxuWFdLdodhhmdqcHRKNKyyN785fRvUoCa5Obe9fsAMjI6+971uAgQ662aAf1ebDIYvRfRsRu7k4Fihj46m7LY8hwKOOzkWTv/6+ybcLCxnrJpFkJ43m6FTr6Z7JT2TSYtV8mymbH+ubwY18tfi1MhvGqFGQHvzAFrz6ZA4GHLAIGFyxmVR7SNjcmTCS/e9k3kcdkNjFE+PgNqCg0WIiQhiaUV0Z3QUzhX/I9o+nZvUMMkJMQOdiCASms29b7gwNzanNk/b5JBGkzuQZJ4DQaFbZWJUO95wI8w7x6zF+S3ZFh2qD12v92tqVbjyrIrVmrUorNEs2aNe+YJY2q6xBbo3hb+Rjy6yUKKu/QcrKQMo8N34/9v/A1BLAwQUAAIACADoUGhJM91K5mcaAADkRQAAFwAAAHVuaXZlcnNhbC91bml2ZXJzYWwucG5n7XwLVBPXvjc9nlbbqrTH26Ko5LT09OGDV0VUSFLrA6tVqqjIKxERUo0QlZd523KvtlVMrUqwlqS+eIdRkAQSkmhRUIPEB0kIIYkejJEMSYQwiZmQyU2gx6Keb63vrnXv/e5dH6ywZs1k//b+/V97//+Z2fP9V+tip7wR+Iafn9+UL1Yt3+Dn92qmn9+E3Emvea9EMQbmew+v5GyI/dyvtmNWn/fkz4Sla5f6+V1kvTmc9qr3/PXdqxJz/Pymtvj+X2kjVWz381tB/mL50o37cGZt6qHag4nIA9qH2P2ozx4f+fbdPbF1H/1FsODSD8D8HUu/n/95eFLge+fOFP88qXhr5LehlVsqDmz7fuGtlTPjibgLWdumzbV58Pfy2qILaps6ThKUlIgcbJv/VOXNZiCRWFvXgTnZU8A3FUXpFrlaoyR77A0A3dzDlg5n+Pn+pl7or2loUtqFFnOaXe9x6zUJPqn87sM7C1OXoDLxdEhhf/UV36VG6s5DaFSmnma7ZX91BNzo2nlMDEikSx1fjpxbJN3brVRLk7Gb8Cff+W6H4kMq3jF59MvZLfN8x8tHZ2SO9HekPezNkVbbDyT6jvuDP20fgc06mfau9/DXp6YEKcVuqgY4dIdIjz52Tvhq3jTTwtyo3ojJ9b6GhUwnm7mYarsVZW0P/2mIqciqmHlHe+TqSL9hTwEPDERPO/yBWCR8W2teNYqZ8MXqPEFw+MhIkz/4RPGs+Y/nNhZE/2WE4+XPftowDvgfBiisFOgoYH+DChdNhRQJcqQXi0zoOgl31wIDcBLXlB27rcTnltO/dBuZiFENAlKG/dEpko78wzn0JrwGisThwfgx3VGWl55zsyVKkebo9BGPfC3+QGLfgogRSrPUx9M2LykabRu7MKPkxLrgUU5H187IPH/v+gjZ3dtfhAiddCtVH021qwlypN/7yYpDQ53qHDm6wPi3vSOOvj/4VET76igRienSEFgY+LE6mBVzFz6GdR6LDl1MGBFiUd0nLTW5OdWxN5VPkib0B0ifXrMxcVVX+EGRyXIq3FdujYH+PoZcdnZk67oWkNJIH7gWYI1pkI+h98j+tJfFZc4shIIzBIq/Uk/G3gockffIrpthc7U9O3fzPLcTTBGhzw09Gos920Z64NM8XX3JM5qf/PamMdTmYHocBZy7zzUX3WQOgwY2XmLrxIzR0yltRLNSMGcLdi//QBfMKlTYVot7hq4n/aPJ7CXtylVDPTnyUk/za2dgo+FtqoZZnLsvko+BOuNJ/heO7fgl8nftdr7X0i+Qus22B9C1AHyMxxj4Nchl8z3z+mCF4yceUL2CTi2Ek6hDd2JDIzv+IaLpdmz7auEMRfA9Ve8udzP1knBkcrl/vWxy/V0zaQYhNDBj7v+NZf+jztBZDUgodhgE9M6PvqDWSFpBIr1KNPv7keG3hkHKZFIpHUzWL2EumH0h7gXv/J8esBtIzQOtajxiwHPciNWDqEnIIxLHfTfU/ZfdMoVqL32tSpVPLyoX/hFbodLhQXWhP2af/fIEf7/oTfheqAHzx7AllP6Lbd3vTexiPx/M5Evzfjnw/KW8CVMvxI2N5OzmV+w7xuhWURRliGUOxaqbLI5S+qmx0N61lQ8sJxJwaeUc2uAN+8tfh7dbTqXZF6z9Q9Yy4UDZ9EzHrTDqz2Vj5NHui59c78osQa99nsonB9T0T9s5ZZWW/A9G4/3Kxijdv7T0S2Zkxt37Q7dbq2aSfkjL10+uL3+B+7UwEemA+t6CMcoxtZ7aVqKNaunf8fM43XG6/wvpCsDJ9Sy0vavJQk725mUeOCQO6x7SyDUS2uAAi9lMh1eY6PShsyi0x7nCap0j5VzzThZP7ZpUKQIgJoCjwbjLSl6SV3O6pZ+AsZ20YaO8iz5Th2FWV4XnZc1YACypK66iwit2Hk7VyVdYAcZ8thuapwTqg9JVVuuPAirwsprMP6bZuR4nVy5BIIDr2ae+sgf+lB+0EDx6XuqgSgswO0NYK1MP3IKNlCbKySqqHoqAhik4camhT3M6l0wRyykw7J4nry5X2IpZGWT4DE6gswzyVTiG01AfSnvgXT3r6SKQnSwVp79sO413gRtcpTLfX1SpLNye2NpRxagpV/yauLO/Zr0NUuGxTBTEm2QyQpconk3iYZh+PHAZ+0pjay8kWLMFJ6lCge7QCTsri/Fx6PcbdXgxMsgvxjvO4JhkLeSXjAXYgGB9aH2MGFeO4VO4snsmo/bxP1XDEn16PnrRh4rBx3evReRuhtKnlCsiNiovJC57NLhQGF5Q3dppMIcEZ7ubZ2aC6XimVRW4hY2Pm1KmMZ4wcANA+RXYCDoEMWIMp4qRgmO6GEcyXnaTtlmZonK2gRy5XflrUwydvHxnEQ8agvY3NXdspru+pVwyDa7qyviz+YAauncTVt1rQLqEqkQPzc1nl6uwBfOBnC9f9l7RjZb+JDTwmirjl1Sc8f3I68rgbOKvPKblgDowW6U/mO8GE3EfJko7YGPAlPoAN3wk62VmBTklvPBct5x4j3vRQNY8qDtwLzCdzawlEb9KJ7qbkw7Irw3y/lR8sUFStBTdzWfoptTLBKu3BG1KDrYMDoTqy/OdytehPfP0QD4Pl0nenu2mkd0UptZRwmMRnE9NZAVlFqb45SBLJZTwYoFaqfizKacD0O/nUs49HmymuKGniS0ZU86sgfbKvkpq6YO5AdDAPMUkIY0G5av0pHyykwIP1kVeCAnFkwS6tg1RN4sDN4FmxSQRQut8KzkOMAJcHKplkJjEpLUt/KeR2YMbn7fG6Y7T/X9BN7K9Do8dmIa9g0jqSWO/m4iiXZi9ez+9EoDGyNKZzkIrjyy6LOlUwWOEMXmLL3tFYlcTHAiMbb/UBOI9sLoNiwzk334lWzBSL/9XlART+3y/t6gX70h91vb+jzsbqYYTCV2VH3Fpgx3WS0OFfyjk4HafPmv4Y3q44dN7Yhb4TMGzfhqxT7fyGZVFH4zYsYH3zGC7V43Ye2fymGFHFK3g/6G092b4DFKd9Yd2l0X4DLdZM07ofxUhX44UJXXeqpczERuBhUWeNhm5TKQjJ8RyksBZ7Lp9EJNr/8afdr8nmBWz17jYmgrtwRt6t0hp7n13ABGDLmh6fghfzoe4rFhUJpduV9vS7BHLHk7wj9mNyVSCx2HylAZrBrQnJWN5qpRWVKd3dhR0MCVm3288pVxtx/OqEVRPrY9chxl+0lKA9E08/15dUFpyaDy2Npl1JnJvyFmz/WgFRAlAk8gwnKXa0tzcMWg7D7k+8eYhEKM49s+hE/phA7EEJ9UazApZLRYFsujuwagX+Qr16fzXbspiTJeCwpNDE/R3tyYXnYQ+7qEwppwGY++FyKvDGzkOxCH1mPc0MCTedO/R9x9xFjFLA1eCbsU90NxpKzbRO8FOV4XKirEHfgWSZW0bsPjXlAYD2AYbq3DZZCYkKU7jt2ph52C4EpyH6l1b+7zxRB1hyS3pU45qYi/mK0qEk0siNyvB+S2ZRSJw4NLK25ST8EVcOUe6sSVbLA2MVsXhD3RXeXNh/d2I40pZJzg/dcEc1T4hsvBNiCKb3jOlXtuGU7i6JVJIput8QanLDqoztje3f6zZxFrOe6W+9VYgHjQmy94STv4VFJarwBpmShLSpItLTNIh/MA04lepQetFky+DbLyO6VhY7EiIA7gk7dCLvXrzwTlsptgToZAVeE4DBrxHP7UMLH4lt5KBIwEcCcKfFFlWiwoXZTuNlA92TfltjbZCyMOVYTooXG/fmFp4VqdNNd9Kcl3UF7/sBzJpFT6YUHTkkIGsvSw8XCYLjqsO3MTeU+Ca/7ZSnizhfeZurrpYr2uz90GTVBm54q9LvHXK4BII1oYlk4hovlI2X6ozhyUr2oSHr0LEFP8rIOsiRmL+jjrthWCrXdKu7Npy9uHmTS3GQVtW5Drlx4lnMyqv7HVnvVUczucI3O++Hnk8BBAwroJwH2Qvts4VuacrPSktO8RuQxZPr9sgLoXakgB8XDVrB9kJ73FOB9sMWdltusCjApKxTPV8KKcasch5+n9KfJuFLf31cgzVSLD2nykHH70w0uyIdsb9CahGW/0hJiJxiK0d8lyN6Xnpp87IDA1MVcVFtet0L5uBFTN43flYGLMkf8bWUAoFujot7hesmPZ4GWowa2r2vhfmljxU+CkGMmyTcz20GekgV+9BHFxPSlT9C6xx/vW+mUftduiZSO82dKfpkeIF5uklPFLahaBMmW+yshnBFxtowTS7jesZVrf4Y2mIzRStdx5Jsx94UQFL2vM9RwFLX+RVzJPLE4yeO0DgdtAJnt4cBbw0jfGRCTgIvY2Ym8oEug5xcOiBq9OMLbvQ326OEr3UeLOrdnzBGif030xIESZjuHuxSG+pfkffxPGbXuOAccA4YBwwDhgHjAPGAeOAccA4YBwwDhgHjAPGAeOAccA4YBwwDhgHjAP+vwU8tRRIqQTK0XMFCVFnnt1yeaIAGFC/S+9BSl9f+RMCCKfkBT+7sfOtkUO19BdF6Ro/vbbqrtq5tkJzW3tYFvbcDiu/+9dHR/aLzRy51eO3KOI/uEnrn3RR50JcUo9rZNfX/t7w/7wR1Utb+omAON/eJKdb+qdxn15VL/NH59rvF/rrFkF7FG0JKAK9WQtMGNnYdlHXJswyLazCr3H2E7DU82gejo8jkN2WLP1KiNjE1vz9xEE1G0fp609gGBK6/e1lVSwBxmJRjcATBn57M7Sna+Jc3fyGcgVQ74IAhayHz3tSZXLAEdxD1cLBMFdfHFPo9iMJ4UYRXp5Hf/Qpd7EKTQIDmAMBcom9ARCDfUxHAbPAHi21RRuD6EN3CtBcqlFN4NJdOZ7O+DhxLxnUsylNkE1pcuwiN5HoYLJ1n25wSIZIcEOEh9nNrKG9KOf12Fa8MY/n4V4VDWBxBzFzkDLaLN/unHXQfalowHFDcz+eC290Ld5Sze7DFZBMjuFs7BPbzZb+rNTLYK+FgVatn6Dyd9/2L2Wlam0Ci9SDFKB5K7UUStF+QyzjYWwHs0cyy7GSbiH+yJM75e4euRjdoXzaNIw7jvIMoKS7NwKqahSYBxqKjQruocBokCyTqwBNH3K4p8gRLk5xJ4FmFddAQWDIUkx1r3JRNOzFR6IMvT6b51dNfBgz/KTFrH/dUeWKqckD6hMgKjMKdTzPkMZ3/Zp9yKLKqQis2/nXahTxsQmXyVspzl5QHbuqtu0CJZlNpqbg6TpVMAGddKm1C3bmN9e8LWEAJmNkWaiUILsgak5xk7cELU1dZoTv8LDDLdieI6JDh5DDs2CMSXVhmEZpgiNDmRyrIox6OLYb/2j9wDNizOQ6l+g+J497sMGSZ69BJudyDy6bnul/aXiunj17A7ErmUUMGPhO3VupP2a2pk4pgXrzwwBuKCuTN5A7YyXxfgqubB4zaOdQDwZuQMiwWPxYfv209SwDx1x3TzZ/ghneUaAR046bzuhiHRJV9s02r5NfNsfr0y+5qPd1edxDo+PqmAKJvibN/nPx0RqqLgn9/h73d9fWFX0jOxvR5BDqRRkl2iPHIZu5MbGYjZ9Hqqc6F9B8HiK09taFsjES8LEkyPpvFjqQB+SE5lpneuNGU41AULxTUpesNabzqKXiatKO2/SQ2pth1LWyVUo0KSv6ME8xPUEedTMowUF14KbWazWhB9QyUOdIciwJgHxbaMwy/EqHxMu5UbzOgN2t6MOgiFrwl2/lDHu92dg7Z3K96tLh7VrbuxBQjh+KiLypdNj7JYKPHZvp0d9C0yVIUD00ZNC8cxxylKRWs/GSdz5LlHiI6Cxy8qE+avs65spaFybEtdcKhbkmMp9MJOCRQbacw0SchbF3RsS5l1e6nv+7RH0nCZwdHkvBHKH8hpdi+d/X4OENrsVNNY5dJdp8tTE11gE21com10cKQ/TH8qtbJQas8FLX1MyemRC59pu9TnGl/lAGjfegnoHfuQjfasuo4KHYr+S4l0D5ykJC0WlQpT5yltgnv/6e9SySgjOkk4EDaj1i1mOovo11tAbPr9Knh6Rf4xf2jShJM5WuJ2pdr3l9yU7uO88+Mqif23RDKJf52J1BdnVyj1pse2ccUBOrjhJnNIfUuVXXA2SCsK7VJJaoHKOCeH+6GXHV98xWLhmHXp1HhmEs0nCYL5PxmNbitxs4OOy6swS3pCAu9KCERTkl66KeZGUEHgSqXZR5eZdxdEgRje8jGLHWoHDXw2NxHCzAwbj9t3ldTahS21tnkn5hXdPKcJtHbUg3Ub/PZ1qj/6Y1Zng9In5vqTWKWPKqpckCXuycJFqA3tAguXZFGMoYOGTe1y22Nphl7POUU2siO3BGz9tmXZQ3aARr6P53LFaaar3/DyaOpITDLFXxpL1BsKPHklOvFHdULh5y3QrM/IZa66LUxEpDFB93i9v/foafnu1lpQwVVRTHPq7FlsH2Nxwm5iXfNmK1ZPAEcImpj+60IharxL3/V7PNZOXIpJ90o7/eQdFuYLJ50hZlIZcvr77IxwmC9m8kEVzDsscYrNcZvzSptvhfFj7uTcT4a/U37oFKm0mlKeqElkDkpIX7RTykPZfL9S6ajUYh0GZYfyFvd/krl5CzW0ET80vTWwWxfKqeqGGHagpTWFd5jj2l3jARk7y8sllxdFO8We+orULWiRDBCuL0FE4CE+BJ9Uo9thre4y7o7MtbI97lLqX0+TbA6Ri6iOshCpm2WtqbD3xayaI6I1Vtm84OUQIq8MYN7kBl8C6KFp41L0u6aZsbZssTxEUUdXbyoo3uk30Y7LSWebvleXjWGtDz4HGN5+C5bsT/TtKIKfs6L2KGmBdWj5oRLZSCqSuKvgffvoBkixDqI9gqlJ1dxP4mXJxddBTcs9d9/zy8B/1IWXhm5/1UnOMtrZHgNfc5Bg8i4lZ2GVRNMVKGGJLLgHpc9oyv74EhhY7BxTUoMIcfI8WgZIXXqmCnNvBrkVx+NSz6qYDpEtTHBpEfDkcReJzNchA3cZ/AAu6pPJLhGF6Blh7JdDd2ilNGI4KddyJY+7v6LFZKwsXh2fyVV7Knp1Yt9U5p8p9wBTNwxJIeJLWhVVbVenPIYZaZRsyYstndDeZcuERneDXzTZ4L/AJI5p7KaObJ1XYnZC9+UOCu6AEf+9S06+xKFXyLev+biR0Y+A6LQ+9PR1EP+jOfthCwtk+xOUjEa0nXvbY+P/Sd+hqMj33MwQsdYq9rZszzhGrt6y8FoKu8RvetoEH+6KGvXA6xrOpWBRIkmsyUnV3IfpsfNNDE2E50i3NmTPT6k4w38QYkrcOHxoeKDp+EFpqyFJoaI+qMa9i7lB1LMarCxNlNHUb7EpP8S4fz5PTMKBzZcKLet5UIi8ITT0ivf4R13rCxK9k8VZ/u3ScTtKrevR+Ak/Ll+iQEXwtfpDJGlffFbOv5JT2y6clYJZaEl/w+6/X2lXOzPZKCTZFPFV81Dpfyk7BMF9APoN75GSdY2UpxZlyukRIALt6lgPFqfOuNatPvgZFea1KlSO3mQk6xSZUqRaCvf8YViCM7ZbUT+yC91doq2NdVhf3U6x7bSrQVsVcZTwpRtLZJ0WOIps9WnYc8T3JNxKxKhFtjyVg94pBNh6G2pDYpQnaiblkMIscU36o2+H0c7Yw7Wn+6OJaSL08O+lsSU9/PwYqzK1Wix1al7OxyQfCjjDzuKe+a9yF0cR1rAw9vXBG81xcTKUOLa/CePBSadhSuv0vP/ktL/03fo4HI/Df4vcTBeCwUT2DC5UyKPc4zFNcTwRxuY9KQ+XMbt8yutYCGOV5z1w1LKYoVngkb8OmySUlYXC5tzSjXmiX9qVpZ/qg2DQ0q3EzPVIp3Dbnlm6XPIYc7uScsOcemZyaYsKZN+vj86Gbl1iGf1xtNRo3R00oablUD7m6goQUVhY9aObhOq5JtysWzzq/UZ+TyTPj4CuCi18+aKkwgjxp9aHQVfgcKzwJxtaNuhsE7byZ0Sx2lP1lsdV5H/MR5ly3pZOBCetEzM/VvagGCmcC0E+SoOeKgVPDBHc17AIfPOElpHIxDHsZJQEPjbOF7PxWYJLjaMy5KSqf08wsIY3FqpA43BITX5Fmp3vCWdR+5vuaZmH05XFeKq0Aaf4e+TilULX6HiwyVa+Q3MmZkJozkf5Nrz88cvGk3MPrbGDX0xdmS7O8elgoBdrU3k1CZ0jwQc1+NtGHpJg/thNVz17sWWPJCes+s55twklGZcP7Y4d0uhzT+Nh3jG+FVbyjdvqL/bWtaSWp4O6dsTH8vZibgeTZuidoapfkdGdr85HOXs/GNlv7VDt5kE3V19sFmSjecQZtbqOHNfJ9c7rPwEW/uC2G8gZwfj5nqm1+4MO6MVj/BUetK8aWUBfIY25eupsY5Xs9pw9gv2rEIlMCEEkisfd7EyQZ6T6/4M57MTkcJYqOWjxqx05HSJ/nQWiaj4dmnBvf4yo7o2b3WE1FrHeQtII4gtzzSu4CYdp3yYJY3b9yFf/pbQEdshfnJz8NDXj9Uo5AHKP5ZVJTGl3U2E//1YSnjQQDjtJvS9APVDdA6NbWOO17V/d41VSFdrHWX7maZXBX53MIGyklLnqOCYRXJr5yu9Q3iIdyvI9pDPYOhXPrTFlT2xK514l3idQ7+fk+8nmrADbMSxLeqx3Atves4JW7n5M9hvS8J8G/1FiXUmZ4nqYZpjiISrXeYeguBAQ8l+moIxnkjjiP9crQ3X4HTxaVs7dC1qWWWHeVhG1WAFRczHbzZsqspgbVIFDCV/C/JU3iQOxPEP6hFCc72k9xKUqlnrg6KOTtSt/Y1rXV1bUrNi7M1LWr31mWV++C+cjlm8CjrFy3T47Z+FVdtzButxH6c/n8q7ERWqt6Fc00e8/IQkCcY+/IQb3Fr9fDlfx4pHS3Va+2Seg839tZIgx5qw7XNxpZdENZjw5rfHAXRG66EiNHtm32P7sp1vleVnBh9VYmwO4VIdUs7OhDUciYh7YK7DPFd/2LFuuW1n2/99t8BUEsDBBQAAgAIAOhQaEmJd2BCSgAAAGsAAAAbAAAAdW5pdmVyc2FsL3VuaXZlcnNhbC5wbmcueG1ss7GvyM1RKEstKs7Mz7NVMtQzULK34+WyKShKLctMLVeoAIoBBSFASaESyDVCcMszU0oygEIGFgYIwYzUzPSMElslC0OEoD7QTABQSwECAAAUAAIACADnUGhJGCZD8i4EAAB/DgAAHQAAAAAAAAABAAAAAAAAAAAAdW5pdmVyc2FsL2NvbW1vbl9tZXNzYWdlcy5sbmdQSwECAAAUAAIACADnUGhJCswVnxYEAAALEAAAJwAAAAAAAAABAAAAAABpBAAAdW5pdmVyc2FsL2ZsYXNoX3B1Ymxpc2hpbmdfc2V0dGluZ3MueG1sUEsBAgAAFAACAAgA51BoSQTnA9G2AgAAUwoAACEAAAAAAAAAAQAAAAAAxAgAAHVuaXZlcnNhbC9mbGFzaF9za2luX3NldHRpbmdzLnhtbFBLAQIAABQAAgAIAOdQaElqAMUe6gMAABwPAAAmAAAAAAAAAAEAAAAAALkLAAB1bml2ZXJzYWwvaHRtbF9wdWJsaXNoaW5nX3NldHRpbmdzLnhtbFBLAQIAABQAAgAIAOdQaEkP5FkgmQEAAB0GAAAfAAAAAAAAAAEAAAAAAOcPAAB1bml2ZXJzYWwvaHRtbF9za2luX3NldHRpbmdzLmpzUEsBAgAAFAACAAgA51BoSRra6juqAAAAHwEAABoAAAAAAAAAAQAAAAAAvREAAHVuaXZlcnNhbC9pMThuX3ByZXNldHMueG1sUEsBAgAAFAACAAgA51BoSXQ+R7hdAAAAYgAAABwAAAAAAAAAAQAAAAAAnxIAAHVuaXZlcnNhbC9sb2NhbF9zZXR0aW5ncy54bWxQSwECAAAUAAIACAB2uMNEzoIJN+wCAACICAAAFAAAAAAAAAABAAAAAAA2EwAAdW5pdmVyc2FsL3BsYXllci54bWxQSwECAAAUAAIACADnUGhJcYP8DhoIAADbHQAAKQAAAAAAAAABAAAAAABUFgAAdW5pdmVyc2FsL3NraW5fY3VzdG9taXphdGlvbl9zZXR0aW5ncy54bWxQSwECAAAUAAIACADoUGhJM91K5mcaAADkRQAAFwAAAAAAAAAAAAAAAAC1HgAAdW5pdmVyc2FsL3VuaXZlcnNhbC5wbmdQSwECAAAUAAIACADoUGhJiXdgQkoAAABrAAAAGwAAAAAAAAABAAAAAABROQAAdW5pdmVyc2FsL3VuaXZlcnNhbC5wbmcueG1sUEsFBgAAAAALAAsASQMAANQ5AAAAAA=="/>
  <p:tag name="ISPRING_PRESENTATION_TITLE" val="chapter02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RESOURCE_PATHS_HASH_PRESENTER" val="8afc182315266ab9ca7d87b9ce7ffcf29e5481f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1】-案例实现"/>
  <p:tag name="GENSWF_ADVANCE_TIME" val="0.00"/>
  <p:tag name="ISPRING_SLIDE_INDENT_LEVEL" val="0"/>
  <p:tag name="ISPRING_CUSTOM_TIMING_US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1】-案例实现"/>
  <p:tag name="GENSWF_ADVANCE_TIME" val="0.00"/>
  <p:tag name="ISPRING_SLIDE_INDENT_LEVEL" val="0"/>
  <p:tag name="ISPRING_CUSTOM_TIMING_US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多学一招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2】-案例描述"/>
  <p:tag name="GENSWF_ADVANCE_TIME" val="0.00"/>
  <p:tag name="ISPRING_SLIDE_INDENT_LEVEL" val="0"/>
  <p:tag name="ISPRING_CUSTOM_TIMING_USED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2】-案例分析"/>
  <p:tag name="GENSWF_ADVANCE_TIME" val="0.00"/>
  <p:tag name="ISPRING_SLIDE_INDENT_LEVEL" val="0"/>
  <p:tag name="ISPRING_CUSTOM_TIMING_USED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【案例2】-必备知识"/>
  <p:tag name="GENSWF_ADVANCE_TIME" val="4.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第2章 数据类型与运算符"/>
  <p:tag name="GENSWF_ADVANCE_TIME" val="2.3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2】-必备知识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2】-案例实现"/>
  <p:tag name="GENSWF_ADVANCE_TIME" val="0.00"/>
  <p:tag name="ISPRING_SLIDE_INDENT_LEVEL" val="0"/>
  <p:tag name="ISPRING_CUSTOM_TIMING_USED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2】-案例实现"/>
  <p:tag name="GENSWF_ADVANCE_TIME" val="0.00"/>
  <p:tag name="ISPRING_SLIDE_INDENT_LEVEL" val="0"/>
  <p:tag name="ISPRING_CUSTOM_TIMING_USED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3】-案例描述"/>
  <p:tag name="GENSWF_ADVANCE_TIME" val="0.00"/>
  <p:tag name="ISPRING_SLIDE_INDENT_LEVEL" val="0"/>
  <p:tag name="ISPRING_CUSTOM_TIMING_USED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3】-案例分析"/>
  <p:tag name="GENSWF_ADVANCE_TIME" val="0.00"/>
  <p:tag name="ISPRING_SLIDE_INDENT_LEVEL" val="0"/>
  <p:tag name="ISPRING_CUSTOM_TIMING_USED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【案例3】-必备知识"/>
  <p:tag name="GENSWF_ADVANCE_TIME" val="4.4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3】-必备知识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3】-案例实现"/>
  <p:tag name="GENSWF_ADVANCE_TIME" val="0.00"/>
  <p:tag name="ISPRING_SLIDE_INDENT_LEVEL" val="0"/>
  <p:tag name="ISPRING_CUSTOM_TIMING_USED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4】-案例描述"/>
  <p:tag name="GENSWF_ADVANCE_TIME" val="0.00"/>
  <p:tag name="ISPRING_SLIDE_INDENT_LEVEL" val="0"/>
  <p:tag name="ISPRING_CUSTOM_TIMING_US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4】-案例分析"/>
  <p:tag name="GENSWF_ADVANCE_TIME" val="0.00"/>
  <p:tag name="ISPRING_SLIDE_INDENT_LEVEL" val="0"/>
  <p:tag name="ISPRING_CUSTOM_TIMING_US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【案例4】-必备知识"/>
  <p:tag name="GENSWF_ADVANCE_TIME" val="4.4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4】-必备知识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4】-案例实现"/>
  <p:tag name="GENSWF_ADVANCE_TIME" val="0.00"/>
  <p:tag name="ISPRING_SLIDE_INDENT_LEVEL" val="0"/>
  <p:tag name="ISPRING_CUSTOM_TIMING_USED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5】-案例描述"/>
  <p:tag name="GENSWF_ADVANCE_TIME" val="0.00"/>
  <p:tag name="ISPRING_SLIDE_INDENT_LEVEL" val="0"/>
  <p:tag name="ISPRING_CUSTOM_TIMING_USED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1】-案例描述"/>
  <p:tag name="GENSWF_ADVANCE_TIME" val="0.00"/>
  <p:tag name="ISPRING_SLIDE_INDENT_LEVEL" val="0"/>
  <p:tag name="ISPRING_CUSTOM_TIMING_USED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5】-案例分析"/>
  <p:tag name="GENSWF_ADVANCE_TIME" val="0.00"/>
  <p:tag name="ISPRING_SLIDE_INDENT_LEVEL" val="0"/>
  <p:tag name="ISPRING_CUSTOM_TIMING_USED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【案例5】-必备知识"/>
  <p:tag name="GENSWF_ADVANCE_TIME" val="4.4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5】-必备知识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5】-案例实现"/>
  <p:tag name="GENSWF_ADVANCE_TIME" val="0.00"/>
  <p:tag name="ISPRING_SLIDE_INDENT_LEVEL" val="0"/>
  <p:tag name="ISPRING_CUSTOM_TIMING_USED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6】-案例描述"/>
  <p:tag name="GENSWF_ADVANCE_TIME" val="0.00"/>
  <p:tag name="ISPRING_SLIDE_INDENT_LEVEL" val="0"/>
  <p:tag name="ISPRING_CUSTOM_TIMING_USED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6】-案例分析"/>
  <p:tag name="GENSWF_ADVANCE_TIME" val="0.00"/>
  <p:tag name="ISPRING_SLIDE_INDENT_LEVEL" val="0"/>
  <p:tag name="ISPRING_CUSTOM_TIMING_USED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【案例6】-必备知识"/>
  <p:tag name="GENSWF_ADVANCE_TIME" val="4.4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6】-必备知识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6】-必备知识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6】-必备知识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1】-案例分析"/>
  <p:tag name="GENSWF_ADVANCE_TIME" val="0.00"/>
  <p:tag name="ISPRING_SLIDE_INDENT_LEVEL" val="0"/>
  <p:tag name="ISPRING_CUSTOM_TIMING_USED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6】-案例实现"/>
  <p:tag name="GENSWF_ADVANCE_TIME" val="0.00"/>
  <p:tag name="ISPRING_SLIDE_INDENT_LEVEL" val="0"/>
  <p:tag name="ISPRING_CUSTOM_TIMING_USED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多学一招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多学一招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7】-案例描述"/>
  <p:tag name="GENSWF_ADVANCE_TIME" val="0.00"/>
  <p:tag name="ISPRING_SLIDE_INDENT_LEVEL" val="0"/>
  <p:tag name="ISPRING_CUSTOM_TIMING_USED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7】-案例分析"/>
  <p:tag name="GENSWF_ADVANCE_TIME" val="0.00"/>
  <p:tag name="ISPRING_SLIDE_INDENT_LEVEL" val="0"/>
  <p:tag name="ISPRING_CUSTOM_TIMING_USED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【案例7】-必备知识"/>
  <p:tag name="GENSWF_ADVANCE_TIME" val="4.4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7】-必备知识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7】-必备知识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7】-案例实现"/>
  <p:tag name="GENSWF_ADVANCE_TIME" val="0.00"/>
  <p:tag name="ISPRING_SLIDE_INDENT_LEVEL" val="0"/>
  <p:tag name="ISPRING_CUSTOM_TIMING_USED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多学一招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【案例1】-必备知识"/>
  <p:tag name="GENSWF_ADVANCE_TIME" val="4.4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8】-案例描述"/>
  <p:tag name="GENSWF_ADVANCE_TIME" val="0.00"/>
  <p:tag name="ISPRING_SLIDE_INDENT_LEVEL" val="0"/>
  <p:tag name="ISPRING_CUSTOM_TIMING_USED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8】-案例分析"/>
  <p:tag name="GENSWF_ADVANCE_TIME" val="0.00"/>
  <p:tag name="ISPRING_SLIDE_INDENT_LEVEL" val="0"/>
  <p:tag name="ISPRING_CUSTOM_TIMING_USED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【案例8】-必备知识"/>
  <p:tag name="GENSWF_ADVANCE_TIME" val="4.4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8】-必备知识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8】-必备知识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8】-必备知识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8】-必备知识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8】-必备知识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8】-案例实现"/>
  <p:tag name="GENSWF_ADVANCE_TIME" val="0.00"/>
  <p:tag name="ISPRING_SLIDE_INDENT_LEVEL" val="0"/>
  <p:tag name="ISPRING_CUSTOM_TIMING_USED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8】-案例实现"/>
  <p:tag name="GENSWF_ADVANCE_TIME" val="0.00"/>
  <p:tag name="ISPRING_SLIDE_INDENT_LEVEL" val="0"/>
  <p:tag name="ISPRING_CUSTOM_TIMING_US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9】-案例描述"/>
  <p:tag name="GENSWF_ADVANCE_TIME" val="0.00"/>
  <p:tag name="ISPRING_SLIDE_INDENT_LEVEL" val="0"/>
  <p:tag name="ISPRING_CUSTOM_TIMING_USED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9】-案例分析"/>
  <p:tag name="GENSWF_ADVANCE_TIME" val="0.00"/>
  <p:tag name="ISPRING_SLIDE_INDENT_LEVEL" val="0"/>
  <p:tag name="ISPRING_CUSTOM_TIMING_USE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NDENT_LEVEL" val="0"/>
  <p:tag name="ISPRING_CUSTOM_TIMING_USED" val="0"/>
  <p:tag name="GENSWF_SLIDE_TITLE" val="【案例9】-必备知识"/>
  <p:tag name="GENSWF_ADVANCE_TIME" val="4.4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9】-必备知识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9】-必备知识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9】-案例实现"/>
  <p:tag name="GENSWF_ADVANCE_TIME" val="0.00"/>
  <p:tag name="ISPRING_SLIDE_INDENT_LEVEL" val="0"/>
  <p:tag name="ISPRING_CUSTOM_TIMING_USED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多学一招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多学一招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10】-案例描述"/>
  <p:tag name="GENSWF_ADVANCE_TIME" val="0.00"/>
  <p:tag name="ISPRING_SLIDE_INDENT_LEVEL" val="0"/>
  <p:tag name="ISPRING_CUSTOM_TIMING_USED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10】-案例分析"/>
  <p:tag name="GENSWF_ADVANCE_TIME" val="0.00"/>
  <p:tag name="ISPRING_SLIDE_INDENT_LEVEL" val="0"/>
  <p:tag name="ISPRING_CUSTOM_TIMING_USED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【案例10】-案例实现"/>
  <p:tag name="GENSWF_ADVANCE_TIME" val="0.00"/>
  <p:tag name="ISPRING_SLIDE_INDENT_LEVEL" val="0"/>
  <p:tag name="ISPRING_CUSTOM_TIMING_USED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TITLE" val="小结"/>
  <p:tag name="GENSWF_ADVANCE_TIME" val="0.00"/>
  <p:tag name="ISPRING_SLIDE_INDENT_LEVEL" val="0"/>
  <p:tag name="ISPRING_CUSTOM_TIMING_USED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ADVANCE_TIME" val="0.00"/>
  <p:tag name="ISPRING_SLIDE_INDENT_LEVEL" val="0"/>
  <p:tag name="ISPRING_CUSTOM_TIMING_USED" val="0"/>
  <p:tag name="GENSWF_SLIDE_TITLE" val="【案例1】-必备知识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</TotalTime>
  <Words>5970</Words>
  <Application>Microsoft Office PowerPoint</Application>
  <PresentationFormat>全屏显示(4:3)</PresentationFormat>
  <Paragraphs>783</Paragraphs>
  <Slides>81</Slides>
  <Notes>81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81</vt:i4>
      </vt:variant>
    </vt:vector>
  </HeadingPairs>
  <TitlesOfParts>
    <vt:vector size="98" baseType="lpstr">
      <vt:lpstr>Gulim</vt:lpstr>
      <vt:lpstr>等线</vt:lpstr>
      <vt:lpstr>等线 Light</vt:lpstr>
      <vt:lpstr>楷体</vt:lpstr>
      <vt:lpstr>宋体</vt:lpstr>
      <vt:lpstr>微软雅黑</vt:lpstr>
      <vt:lpstr>Arial</vt:lpstr>
      <vt:lpstr>Calibri</vt:lpstr>
      <vt:lpstr>Calibri Light</vt:lpstr>
      <vt:lpstr>Courier New</vt:lpstr>
      <vt:lpstr>Lucida Sans Unicode</vt:lpstr>
      <vt:lpstr>Times New Roman</vt:lpstr>
      <vt:lpstr>Verdana</vt:lpstr>
      <vt:lpstr>Wingdings</vt:lpstr>
      <vt:lpstr>Office 主题​​</vt:lpstr>
      <vt:lpstr>工作表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chapter02</dc:title>
  <dc:creator>lucius</dc:creator>
  <cp:lastModifiedBy>Microsoft</cp:lastModifiedBy>
  <cp:revision>28</cp:revision>
  <dcterms:created xsi:type="dcterms:W3CDTF">2016-08-25T05:15:17Z</dcterms:created>
  <dcterms:modified xsi:type="dcterms:W3CDTF">2022-02-18T07:39:40Z</dcterms:modified>
</cp:coreProperties>
</file>