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34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260" r:id="rId68"/>
  </p:sldIdLst>
  <p:sldSz cx="9144000" cy="6858000" type="screen4x3"/>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1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2829587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10</a:t>
            </a:fld>
            <a:endParaRPr lang="zh-CN" altLang="en-US"/>
          </a:p>
        </p:txBody>
      </p:sp>
    </p:spTree>
    <p:extLst>
      <p:ext uri="{BB962C8B-B14F-4D97-AF65-F5344CB8AC3E}">
        <p14:creationId xmlns:p14="http://schemas.microsoft.com/office/powerpoint/2010/main" val="189064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11</a:t>
            </a:fld>
            <a:endParaRPr lang="zh-CN" altLang="en-US"/>
          </a:p>
        </p:txBody>
      </p:sp>
    </p:spTree>
    <p:extLst>
      <p:ext uri="{BB962C8B-B14F-4D97-AF65-F5344CB8AC3E}">
        <p14:creationId xmlns:p14="http://schemas.microsoft.com/office/powerpoint/2010/main" val="94655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12</a:t>
            </a:fld>
            <a:endParaRPr lang="zh-CN" altLang="en-US"/>
          </a:p>
        </p:txBody>
      </p:sp>
    </p:spTree>
    <p:extLst>
      <p:ext uri="{BB962C8B-B14F-4D97-AF65-F5344CB8AC3E}">
        <p14:creationId xmlns:p14="http://schemas.microsoft.com/office/powerpoint/2010/main" val="3313176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13</a:t>
            </a:fld>
            <a:endParaRPr lang="zh-CN" altLang="en-US"/>
          </a:p>
        </p:txBody>
      </p:sp>
    </p:spTree>
    <p:extLst>
      <p:ext uri="{BB962C8B-B14F-4D97-AF65-F5344CB8AC3E}">
        <p14:creationId xmlns:p14="http://schemas.microsoft.com/office/powerpoint/2010/main" val="144780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14</a:t>
            </a:fld>
            <a:endParaRPr lang="zh-CN" altLang="en-US"/>
          </a:p>
        </p:txBody>
      </p:sp>
    </p:spTree>
    <p:extLst>
      <p:ext uri="{BB962C8B-B14F-4D97-AF65-F5344CB8AC3E}">
        <p14:creationId xmlns:p14="http://schemas.microsoft.com/office/powerpoint/2010/main" val="280671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15</a:t>
            </a:fld>
            <a:endParaRPr lang="zh-CN" altLang="en-US"/>
          </a:p>
        </p:txBody>
      </p:sp>
    </p:spTree>
    <p:extLst>
      <p:ext uri="{BB962C8B-B14F-4D97-AF65-F5344CB8AC3E}">
        <p14:creationId xmlns:p14="http://schemas.microsoft.com/office/powerpoint/2010/main" val="1909328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16</a:t>
            </a:fld>
            <a:endParaRPr lang="zh-CN" altLang="en-US"/>
          </a:p>
        </p:txBody>
      </p:sp>
    </p:spTree>
    <p:extLst>
      <p:ext uri="{BB962C8B-B14F-4D97-AF65-F5344CB8AC3E}">
        <p14:creationId xmlns:p14="http://schemas.microsoft.com/office/powerpoint/2010/main" val="418657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17</a:t>
            </a:fld>
            <a:endParaRPr lang="zh-CN" altLang="en-US"/>
          </a:p>
        </p:txBody>
      </p:sp>
    </p:spTree>
    <p:extLst>
      <p:ext uri="{BB962C8B-B14F-4D97-AF65-F5344CB8AC3E}">
        <p14:creationId xmlns:p14="http://schemas.microsoft.com/office/powerpoint/2010/main" val="145356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18</a:t>
            </a:fld>
            <a:endParaRPr lang="zh-CN" altLang="en-US"/>
          </a:p>
        </p:txBody>
      </p:sp>
    </p:spTree>
    <p:extLst>
      <p:ext uri="{BB962C8B-B14F-4D97-AF65-F5344CB8AC3E}">
        <p14:creationId xmlns:p14="http://schemas.microsoft.com/office/powerpoint/2010/main" val="245515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19</a:t>
            </a:fld>
            <a:endParaRPr lang="zh-CN" altLang="en-US"/>
          </a:p>
        </p:txBody>
      </p:sp>
    </p:spTree>
    <p:extLst>
      <p:ext uri="{BB962C8B-B14F-4D97-AF65-F5344CB8AC3E}">
        <p14:creationId xmlns:p14="http://schemas.microsoft.com/office/powerpoint/2010/main" val="2523520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103494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20</a:t>
            </a:fld>
            <a:endParaRPr lang="zh-CN" altLang="en-US"/>
          </a:p>
        </p:txBody>
      </p:sp>
    </p:spTree>
    <p:extLst>
      <p:ext uri="{BB962C8B-B14F-4D97-AF65-F5344CB8AC3E}">
        <p14:creationId xmlns:p14="http://schemas.microsoft.com/office/powerpoint/2010/main" val="1411295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21</a:t>
            </a:fld>
            <a:endParaRPr lang="zh-CN" altLang="en-US"/>
          </a:p>
        </p:txBody>
      </p:sp>
    </p:spTree>
    <p:extLst>
      <p:ext uri="{BB962C8B-B14F-4D97-AF65-F5344CB8AC3E}">
        <p14:creationId xmlns:p14="http://schemas.microsoft.com/office/powerpoint/2010/main" val="296199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22</a:t>
            </a:fld>
            <a:endParaRPr lang="zh-CN" altLang="en-US"/>
          </a:p>
        </p:txBody>
      </p:sp>
    </p:spTree>
    <p:extLst>
      <p:ext uri="{BB962C8B-B14F-4D97-AF65-F5344CB8AC3E}">
        <p14:creationId xmlns:p14="http://schemas.microsoft.com/office/powerpoint/2010/main" val="2281296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23</a:t>
            </a:fld>
            <a:endParaRPr lang="zh-CN" altLang="en-US"/>
          </a:p>
        </p:txBody>
      </p:sp>
    </p:spTree>
    <p:extLst>
      <p:ext uri="{BB962C8B-B14F-4D97-AF65-F5344CB8AC3E}">
        <p14:creationId xmlns:p14="http://schemas.microsoft.com/office/powerpoint/2010/main" val="872119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24</a:t>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25</a:t>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26</a:t>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27</a:t>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28</a:t>
            </a:fld>
            <a:endParaRPr lang="zh-CN" altLang="en-US"/>
          </a:p>
        </p:txBody>
      </p:sp>
    </p:spTree>
    <p:extLst>
      <p:ext uri="{BB962C8B-B14F-4D97-AF65-F5344CB8AC3E}">
        <p14:creationId xmlns:p14="http://schemas.microsoft.com/office/powerpoint/2010/main" val="2792787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29</a:t>
            </a:fld>
            <a:endParaRPr lang="zh-CN" altLang="en-US"/>
          </a:p>
        </p:txBody>
      </p:sp>
    </p:spTree>
    <p:extLst>
      <p:ext uri="{BB962C8B-B14F-4D97-AF65-F5344CB8AC3E}">
        <p14:creationId xmlns:p14="http://schemas.microsoft.com/office/powerpoint/2010/main" val="1211400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a:t>
            </a:fld>
            <a:endParaRPr lang="zh-CN" altLang="en-US"/>
          </a:p>
        </p:txBody>
      </p:sp>
    </p:spTree>
    <p:extLst>
      <p:ext uri="{BB962C8B-B14F-4D97-AF65-F5344CB8AC3E}">
        <p14:creationId xmlns:p14="http://schemas.microsoft.com/office/powerpoint/2010/main" val="4233337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30</a:t>
            </a:fld>
            <a:endParaRPr lang="zh-CN" altLang="en-US"/>
          </a:p>
        </p:txBody>
      </p:sp>
    </p:spTree>
    <p:extLst>
      <p:ext uri="{BB962C8B-B14F-4D97-AF65-F5344CB8AC3E}">
        <p14:creationId xmlns:p14="http://schemas.microsoft.com/office/powerpoint/2010/main" val="171353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31</a:t>
            </a:fld>
            <a:endParaRPr lang="zh-CN" altLang="en-US"/>
          </a:p>
        </p:txBody>
      </p:sp>
    </p:spTree>
    <p:extLst>
      <p:ext uri="{BB962C8B-B14F-4D97-AF65-F5344CB8AC3E}">
        <p14:creationId xmlns:p14="http://schemas.microsoft.com/office/powerpoint/2010/main" val="4003705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32</a:t>
            </a:fld>
            <a:endParaRPr lang="zh-CN" altLang="en-US"/>
          </a:p>
        </p:txBody>
      </p:sp>
    </p:spTree>
    <p:extLst>
      <p:ext uri="{BB962C8B-B14F-4D97-AF65-F5344CB8AC3E}">
        <p14:creationId xmlns:p14="http://schemas.microsoft.com/office/powerpoint/2010/main" val="1291511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33</a:t>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34</a:t>
            </a:fld>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35</a:t>
            </a:fld>
            <a:endParaRPr lang="zh-CN" altLang="en-US"/>
          </a:p>
        </p:txBody>
      </p:sp>
    </p:spTree>
    <p:extLst>
      <p:ext uri="{BB962C8B-B14F-4D97-AF65-F5344CB8AC3E}">
        <p14:creationId xmlns:p14="http://schemas.microsoft.com/office/powerpoint/2010/main" val="176206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36</a:t>
            </a:fld>
            <a:endParaRPr lang="zh-CN" altLang="en-US"/>
          </a:p>
        </p:txBody>
      </p:sp>
    </p:spTree>
    <p:extLst>
      <p:ext uri="{BB962C8B-B14F-4D97-AF65-F5344CB8AC3E}">
        <p14:creationId xmlns:p14="http://schemas.microsoft.com/office/powerpoint/2010/main" val="2774659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37</a:t>
            </a:fld>
            <a:endParaRPr lang="zh-CN" altLang="en-US"/>
          </a:p>
        </p:txBody>
      </p:sp>
    </p:spTree>
    <p:extLst>
      <p:ext uri="{BB962C8B-B14F-4D97-AF65-F5344CB8AC3E}">
        <p14:creationId xmlns:p14="http://schemas.microsoft.com/office/powerpoint/2010/main" val="2457729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38</a:t>
            </a:fld>
            <a:endParaRPr lang="zh-CN" altLang="en-US"/>
          </a:p>
        </p:txBody>
      </p:sp>
    </p:spTree>
    <p:extLst>
      <p:ext uri="{BB962C8B-B14F-4D97-AF65-F5344CB8AC3E}">
        <p14:creationId xmlns:p14="http://schemas.microsoft.com/office/powerpoint/2010/main" val="20887378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39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9AC8D06-D954-4818-BDE9-5BC874D7EE39}" type="slidenum">
              <a:rPr lang="zh-CN" altLang="en-US" smtClean="0"/>
              <a:pPr/>
              <a:t>4</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40</a:t>
            </a:fld>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41</a:t>
            </a:fld>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42</a:t>
            </a:fld>
            <a:endParaRPr lang="zh-CN" altLang="en-US"/>
          </a:p>
        </p:txBody>
      </p:sp>
    </p:spTree>
    <p:extLst>
      <p:ext uri="{BB962C8B-B14F-4D97-AF65-F5344CB8AC3E}">
        <p14:creationId xmlns:p14="http://schemas.microsoft.com/office/powerpoint/2010/main" val="3336551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43</a:t>
            </a:fld>
            <a:endParaRPr lang="zh-CN" altLang="en-US"/>
          </a:p>
        </p:txBody>
      </p:sp>
    </p:spTree>
    <p:extLst>
      <p:ext uri="{BB962C8B-B14F-4D97-AF65-F5344CB8AC3E}">
        <p14:creationId xmlns:p14="http://schemas.microsoft.com/office/powerpoint/2010/main" val="906237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44</a:t>
            </a:fld>
            <a:endParaRPr lang="zh-CN" altLang="en-US"/>
          </a:p>
        </p:txBody>
      </p:sp>
    </p:spTree>
    <p:extLst>
      <p:ext uri="{BB962C8B-B14F-4D97-AF65-F5344CB8AC3E}">
        <p14:creationId xmlns:p14="http://schemas.microsoft.com/office/powerpoint/2010/main" val="2601405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45</a:t>
            </a:fld>
            <a:endParaRPr lang="zh-CN" altLang="en-US"/>
          </a:p>
        </p:txBody>
      </p:sp>
    </p:spTree>
    <p:extLst>
      <p:ext uri="{BB962C8B-B14F-4D97-AF65-F5344CB8AC3E}">
        <p14:creationId xmlns:p14="http://schemas.microsoft.com/office/powerpoint/2010/main" val="2563501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46</a:t>
            </a:fld>
            <a:endParaRPr lang="en-US"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47</a:t>
            </a:fld>
            <a:endParaRPr lang="en-US"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48</a:t>
            </a:fld>
            <a:endParaRPr lang="zh-CN" altLang="en-US"/>
          </a:p>
        </p:txBody>
      </p:sp>
    </p:spTree>
    <p:extLst>
      <p:ext uri="{BB962C8B-B14F-4D97-AF65-F5344CB8AC3E}">
        <p14:creationId xmlns:p14="http://schemas.microsoft.com/office/powerpoint/2010/main" val="982481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49</a:t>
            </a:fld>
            <a:endParaRPr lang="zh-CN" altLang="en-US"/>
          </a:p>
        </p:txBody>
      </p:sp>
    </p:spTree>
    <p:extLst>
      <p:ext uri="{BB962C8B-B14F-4D97-AF65-F5344CB8AC3E}">
        <p14:creationId xmlns:p14="http://schemas.microsoft.com/office/powerpoint/2010/main" val="373977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50</a:t>
            </a:fld>
            <a:endParaRPr lang="zh-CN" altLang="en-US"/>
          </a:p>
        </p:txBody>
      </p:sp>
    </p:spTree>
    <p:extLst>
      <p:ext uri="{BB962C8B-B14F-4D97-AF65-F5344CB8AC3E}">
        <p14:creationId xmlns:p14="http://schemas.microsoft.com/office/powerpoint/2010/main" val="6188622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51</a:t>
            </a:fld>
            <a:endParaRPr lang="zh-CN" altLang="en-US"/>
          </a:p>
        </p:txBody>
      </p:sp>
    </p:spTree>
    <p:extLst>
      <p:ext uri="{BB962C8B-B14F-4D97-AF65-F5344CB8AC3E}">
        <p14:creationId xmlns:p14="http://schemas.microsoft.com/office/powerpoint/2010/main" val="2842081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52</a:t>
            </a:fld>
            <a:endParaRPr lang="zh-CN" altLang="en-US"/>
          </a:p>
        </p:txBody>
      </p:sp>
    </p:spTree>
    <p:extLst>
      <p:ext uri="{BB962C8B-B14F-4D97-AF65-F5344CB8AC3E}">
        <p14:creationId xmlns:p14="http://schemas.microsoft.com/office/powerpoint/2010/main" val="21990225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1F9761-BD19-4BAC-932D-55AB06140D28}" type="slidenum">
              <a:rPr lang="zh-CN" altLang="en-US" smtClean="0"/>
              <a:pPr eaLnBrk="1" hangingPunct="1"/>
              <a:t>53</a:t>
            </a:fld>
            <a:endParaRPr lang="en-US"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54</a:t>
            </a:fld>
            <a:endParaRPr lang="zh-CN" altLang="en-US"/>
          </a:p>
        </p:txBody>
      </p:sp>
    </p:spTree>
    <p:extLst>
      <p:ext uri="{BB962C8B-B14F-4D97-AF65-F5344CB8AC3E}">
        <p14:creationId xmlns:p14="http://schemas.microsoft.com/office/powerpoint/2010/main" val="230815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55</a:t>
            </a:fld>
            <a:endParaRPr lang="zh-CN" altLang="en-US"/>
          </a:p>
        </p:txBody>
      </p:sp>
    </p:spTree>
    <p:extLst>
      <p:ext uri="{BB962C8B-B14F-4D97-AF65-F5344CB8AC3E}">
        <p14:creationId xmlns:p14="http://schemas.microsoft.com/office/powerpoint/2010/main" val="2668049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56</a:t>
            </a:fld>
            <a:endParaRPr lang="zh-CN" altLang="en-US"/>
          </a:p>
        </p:txBody>
      </p:sp>
    </p:spTree>
    <p:extLst>
      <p:ext uri="{BB962C8B-B14F-4D97-AF65-F5344CB8AC3E}">
        <p14:creationId xmlns:p14="http://schemas.microsoft.com/office/powerpoint/2010/main" val="180611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57</a:t>
            </a:fld>
            <a:endParaRPr lang="zh-CN" altLang="en-US"/>
          </a:p>
        </p:txBody>
      </p:sp>
    </p:spTree>
    <p:extLst>
      <p:ext uri="{BB962C8B-B14F-4D97-AF65-F5344CB8AC3E}">
        <p14:creationId xmlns:p14="http://schemas.microsoft.com/office/powerpoint/2010/main" val="37435216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58</a:t>
            </a:fld>
            <a:endParaRPr lang="zh-CN" altLang="en-US"/>
          </a:p>
        </p:txBody>
      </p:sp>
    </p:spTree>
    <p:extLst>
      <p:ext uri="{BB962C8B-B14F-4D97-AF65-F5344CB8AC3E}">
        <p14:creationId xmlns:p14="http://schemas.microsoft.com/office/powerpoint/2010/main" val="11847175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59</a:t>
            </a:fld>
            <a:endParaRPr lang="zh-CN" altLang="en-US"/>
          </a:p>
        </p:txBody>
      </p:sp>
    </p:spTree>
    <p:extLst>
      <p:ext uri="{BB962C8B-B14F-4D97-AF65-F5344CB8AC3E}">
        <p14:creationId xmlns:p14="http://schemas.microsoft.com/office/powerpoint/2010/main" val="367361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a:t>
            </a:fld>
            <a:endParaRPr lang="zh-CN" altLang="en-US"/>
          </a:p>
        </p:txBody>
      </p:sp>
    </p:spTree>
    <p:extLst>
      <p:ext uri="{BB962C8B-B14F-4D97-AF65-F5344CB8AC3E}">
        <p14:creationId xmlns:p14="http://schemas.microsoft.com/office/powerpoint/2010/main" val="28085710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60</a:t>
            </a:fld>
            <a:endParaRPr lang="zh-CN" altLang="en-US"/>
          </a:p>
        </p:txBody>
      </p:sp>
    </p:spTree>
    <p:extLst>
      <p:ext uri="{BB962C8B-B14F-4D97-AF65-F5344CB8AC3E}">
        <p14:creationId xmlns:p14="http://schemas.microsoft.com/office/powerpoint/2010/main" val="3685210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61</a:t>
            </a:fld>
            <a:endParaRPr lang="zh-CN" altLang="en-US"/>
          </a:p>
        </p:txBody>
      </p:sp>
    </p:spTree>
    <p:extLst>
      <p:ext uri="{BB962C8B-B14F-4D97-AF65-F5344CB8AC3E}">
        <p14:creationId xmlns:p14="http://schemas.microsoft.com/office/powerpoint/2010/main" val="19283840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62</a:t>
            </a:fld>
            <a:endParaRPr lang="zh-CN" altLang="en-US"/>
          </a:p>
        </p:txBody>
      </p:sp>
    </p:spTree>
    <p:extLst>
      <p:ext uri="{BB962C8B-B14F-4D97-AF65-F5344CB8AC3E}">
        <p14:creationId xmlns:p14="http://schemas.microsoft.com/office/powerpoint/2010/main" val="33079675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63</a:t>
            </a:fld>
            <a:endParaRPr lang="zh-CN" altLang="en-US"/>
          </a:p>
        </p:txBody>
      </p:sp>
    </p:spTree>
    <p:extLst>
      <p:ext uri="{BB962C8B-B14F-4D97-AF65-F5344CB8AC3E}">
        <p14:creationId xmlns:p14="http://schemas.microsoft.com/office/powerpoint/2010/main" val="30854778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64</a:t>
            </a:fld>
            <a:endParaRPr lang="zh-CN" altLang="en-US"/>
          </a:p>
        </p:txBody>
      </p:sp>
    </p:spTree>
    <p:extLst>
      <p:ext uri="{BB962C8B-B14F-4D97-AF65-F5344CB8AC3E}">
        <p14:creationId xmlns:p14="http://schemas.microsoft.com/office/powerpoint/2010/main" val="9392291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65</a:t>
            </a:fld>
            <a:endParaRPr lang="zh-CN" altLang="en-US"/>
          </a:p>
        </p:txBody>
      </p:sp>
    </p:spTree>
    <p:extLst>
      <p:ext uri="{BB962C8B-B14F-4D97-AF65-F5344CB8AC3E}">
        <p14:creationId xmlns:p14="http://schemas.microsoft.com/office/powerpoint/2010/main" val="9663684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66</a:t>
            </a:fld>
            <a:endParaRPr lang="zh-CN" altLang="en-US"/>
          </a:p>
        </p:txBody>
      </p:sp>
    </p:spTree>
    <p:extLst>
      <p:ext uri="{BB962C8B-B14F-4D97-AF65-F5344CB8AC3E}">
        <p14:creationId xmlns:p14="http://schemas.microsoft.com/office/powerpoint/2010/main" val="15599088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67</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7</a:t>
            </a:fld>
            <a:endParaRPr lang="zh-CN" altLang="en-US"/>
          </a:p>
        </p:txBody>
      </p:sp>
    </p:spTree>
    <p:extLst>
      <p:ext uri="{BB962C8B-B14F-4D97-AF65-F5344CB8AC3E}">
        <p14:creationId xmlns:p14="http://schemas.microsoft.com/office/powerpoint/2010/main" val="11423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8</a:t>
            </a:fld>
            <a:endParaRPr lang="zh-CN" altLang="en-US"/>
          </a:p>
        </p:txBody>
      </p:sp>
    </p:spTree>
    <p:extLst>
      <p:ext uri="{BB962C8B-B14F-4D97-AF65-F5344CB8AC3E}">
        <p14:creationId xmlns:p14="http://schemas.microsoft.com/office/powerpoint/2010/main" val="57831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9</a:t>
            </a:fld>
            <a:endParaRPr lang="zh-CN" altLang="en-US"/>
          </a:p>
        </p:txBody>
      </p:sp>
    </p:spTree>
    <p:extLst>
      <p:ext uri="{BB962C8B-B14F-4D97-AF65-F5344CB8AC3E}">
        <p14:creationId xmlns:p14="http://schemas.microsoft.com/office/powerpoint/2010/main" val="3961685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20.emf"/><Relationship Id="rId5" Type="http://schemas.openxmlformats.org/officeDocument/2006/relationships/oleObject" Target="../embeddings/oleObject7.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8.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97-2003_Worksheet1.xls"/><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vmlDrawing" Target="../drawings/vmlDrawing10.vml"/><Relationship Id="rId6" Type="http://schemas.openxmlformats.org/officeDocument/2006/relationships/image" Target="../media/image22.emf"/><Relationship Id="rId5" Type="http://schemas.openxmlformats.org/officeDocument/2006/relationships/oleObject" Target="../embeddings/oleObject9.bin"/><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image" Target="../media/image23.emf"/><Relationship Id="rId5" Type="http://schemas.openxmlformats.org/officeDocument/2006/relationships/oleObject" Target="../embeddings/oleObject10.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2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951825" y="3243838"/>
            <a:ext cx="54472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lnSpc>
                <a:spcPct val="120000"/>
              </a:lnSpc>
              <a:spcBef>
                <a:spcPct val="0"/>
              </a:spcBef>
              <a:spcAft>
                <a:spcPct val="0"/>
              </a:spcAft>
              <a:buFont typeface="Arial" charset="0"/>
              <a:buNone/>
            </a:pP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a:solidFill>
                  <a:schemeClr val="bg1"/>
                </a:solidFill>
                <a:latin typeface="微软雅黑" pitchFamily="34" charset="-122"/>
                <a:ea typeface="微软雅黑" pitchFamily="34" charset="-122"/>
                <a:sym typeface="微软雅黑" pitchFamily="34" charset="-122"/>
              </a:rPr>
              <a:t>3</a:t>
            </a:r>
            <a:r>
              <a:rPr lang="zh-CN" altLang="en-US" sz="4000" b="1" dirty="0" smtClean="0">
                <a:solidFill>
                  <a:schemeClr val="bg1"/>
                </a:solidFill>
                <a:latin typeface="微软雅黑" pitchFamily="34" charset="-122"/>
                <a:ea typeface="微软雅黑" pitchFamily="34" charset="-122"/>
                <a:sym typeface="微软雅黑" pitchFamily="34" charset="-122"/>
              </a:rPr>
              <a:t>章  </a:t>
            </a:r>
            <a:r>
              <a:rPr lang="zh-CN" altLang="en-US" sz="4000" b="1" dirty="0" smtClean="0">
                <a:solidFill>
                  <a:schemeClr val="bg1"/>
                </a:solidFill>
                <a:latin typeface="+mj-lt"/>
                <a:ea typeface="微软雅黑" pitchFamily="34" charset="-122"/>
                <a:sym typeface="微软雅黑" pitchFamily="34" charset="-122"/>
              </a:rPr>
              <a:t>结构化程序设计</a:t>
            </a:r>
            <a:endParaRPr lang="zh-CN" altLang="en-US" sz="4000" b="1" dirty="0">
              <a:solidFill>
                <a:schemeClr val="bg1"/>
              </a:solidFill>
              <a:latin typeface="+mj-lt"/>
              <a:ea typeface="微软雅黑" pitchFamily="34" charset="-122"/>
              <a:sym typeface="微软雅黑"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32" y="5387216"/>
            <a:ext cx="927494" cy="1086492"/>
          </a:xfrm>
          <a:prstGeom prst="rect">
            <a:avLst/>
          </a:prstGeom>
        </p:spPr>
      </p:pic>
    </p:spTree>
    <p:custDataLst>
      <p:tags r:id="rId1"/>
    </p:custDataLst>
    <p:extLst>
      <p:ext uri="{BB962C8B-B14F-4D97-AF65-F5344CB8AC3E}">
        <p14:creationId xmlns:p14="http://schemas.microsoft.com/office/powerpoint/2010/main" val="1566102436"/>
      </p:ext>
    </p:extLst>
  </p:cSld>
  <p:clrMapOvr>
    <a:masterClrMapping/>
  </p:clrMapOvr>
  <p:transition advTm="23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901700" y="1523048"/>
            <a:ext cx="7450138" cy="1338262"/>
          </a:xfrm>
          <a:prstGeom prst="rect">
            <a:avLst/>
          </a:prstGeom>
          <a:noFill/>
          <a:ln w="9525">
            <a:noFill/>
            <a:miter lim="800000"/>
            <a:headEnd/>
            <a:tailEnd/>
          </a:ln>
        </p:spPr>
        <p:txBody>
          <a:bodyPr>
            <a:spAutoFit/>
          </a:bodyPr>
          <a:lstStyle/>
          <a:p>
            <a:pPr marL="342900" indent="-342900" eaLnBrk="0" hangingPunct="0">
              <a:lnSpc>
                <a:spcPct val="150000"/>
              </a:lnSpc>
              <a:spcBef>
                <a:spcPct val="20000"/>
              </a:spcBef>
              <a:buFont typeface="Arial" pitchFamily="34" charset="0"/>
              <a:buChar char="−"/>
              <a:defRPr/>
            </a:pPr>
            <a:r>
              <a:rPr lang="zh-CN" altLang="en-US" dirty="0">
                <a:latin typeface="+mn-lt"/>
                <a:ea typeface="+mn-ea"/>
              </a:rPr>
              <a:t>流程图是描述问题处理步骤的一种常用图形工具，它是由一些图框和流程线组成的。使用流程图描述问题的处理步骤，形象直观，便于阅读。</a:t>
            </a: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223" name="Object 1"/>
          <p:cNvGraphicFramePr>
            <a:graphicFrameLocks noChangeAspect="1"/>
          </p:cNvGraphicFramePr>
          <p:nvPr>
            <p:extLst>
              <p:ext uri="{D42A27DB-BD31-4B8C-83A1-F6EECF244321}">
                <p14:modId xmlns:p14="http://schemas.microsoft.com/office/powerpoint/2010/main" val="4017902077"/>
              </p:ext>
            </p:extLst>
          </p:nvPr>
        </p:nvGraphicFramePr>
        <p:xfrm>
          <a:off x="2457048" y="2975610"/>
          <a:ext cx="3591061" cy="3030578"/>
        </p:xfrm>
        <a:graphic>
          <a:graphicData uri="http://schemas.openxmlformats.org/presentationml/2006/ole">
            <mc:AlternateContent xmlns:mc="http://schemas.openxmlformats.org/markup-compatibility/2006">
              <mc:Choice xmlns:v="urn:schemas-microsoft-com:vml" Requires="v">
                <p:oleObj spid="_x0000_s7188" name="Visio" r:id="rId5" imgW="2781000" imgH="2343959" progId="Visio.Drawing.11">
                  <p:embed/>
                </p:oleObj>
              </mc:Choice>
              <mc:Fallback>
                <p:oleObj name="Visio" r:id="rId5" imgW="2781000" imgH="2343959" progId="Visio.Drawing.11">
                  <p:embed/>
                  <p:pic>
                    <p:nvPicPr>
                      <p:cNvPr id="0" name=""/>
                      <p:cNvPicPr>
                        <a:picLocks noChangeAspect="1" noChangeArrowheads="1"/>
                      </p:cNvPicPr>
                      <p:nvPr/>
                    </p:nvPicPr>
                    <p:blipFill>
                      <a:blip r:embed="rId6"/>
                      <a:srcRect/>
                      <a:stretch>
                        <a:fillRect/>
                      </a:stretch>
                    </p:blipFill>
                    <p:spPr bwMode="auto">
                      <a:xfrm>
                        <a:off x="2457048" y="2975610"/>
                        <a:ext cx="3591061" cy="3030578"/>
                      </a:xfrm>
                      <a:prstGeom prst="rect">
                        <a:avLst/>
                      </a:prstGeom>
                      <a:noFill/>
                      <a:ln>
                        <a:noFill/>
                      </a:ln>
                    </p:spPr>
                  </p:pic>
                </p:oleObj>
              </mc:Fallback>
            </mc:AlternateContent>
          </a:graphicData>
        </a:graphic>
      </p:graphicFrame>
      <p:sp>
        <p:nvSpPr>
          <p:cNvPr id="3" name="矩形标注 2"/>
          <p:cNvSpPr/>
          <p:nvPr/>
        </p:nvSpPr>
        <p:spPr bwMode="auto">
          <a:xfrm>
            <a:off x="1045029" y="2975610"/>
            <a:ext cx="1412019" cy="843643"/>
          </a:xfrm>
          <a:prstGeom prst="wedgeRectCallout">
            <a:avLst>
              <a:gd name="adj1" fmla="val 61954"/>
              <a:gd name="adj2" fmla="val -2106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表示流程的</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开始或结束</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8" name="矩形标注 17"/>
          <p:cNvSpPr/>
          <p:nvPr/>
        </p:nvSpPr>
        <p:spPr bwMode="auto">
          <a:xfrm>
            <a:off x="1098439" y="4090851"/>
            <a:ext cx="1252946" cy="695053"/>
          </a:xfrm>
          <a:prstGeom prst="wedgeRectCallout">
            <a:avLst>
              <a:gd name="adj1" fmla="val 77032"/>
              <a:gd name="adj2" fmla="val -1949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对条件进</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行判断</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9" name="矩形标注 18"/>
          <p:cNvSpPr/>
          <p:nvPr/>
        </p:nvSpPr>
        <p:spPr bwMode="auto">
          <a:xfrm>
            <a:off x="6297384" y="2589166"/>
            <a:ext cx="1422763" cy="843643"/>
          </a:xfrm>
          <a:prstGeom prst="wedgeRectCallout">
            <a:avLst>
              <a:gd name="adj1" fmla="val -81439"/>
              <a:gd name="adj2" fmla="val 25389"/>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程序输入</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a:t>
            </a: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输</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出的内容</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0" name="矩形标注 19"/>
          <p:cNvSpPr/>
          <p:nvPr/>
        </p:nvSpPr>
        <p:spPr bwMode="auto">
          <a:xfrm>
            <a:off x="6149339" y="3758837"/>
            <a:ext cx="1305197" cy="843643"/>
          </a:xfrm>
          <a:prstGeom prst="wedgeRectCallout">
            <a:avLst>
              <a:gd name="adj1" fmla="val -81439"/>
              <a:gd name="adj2" fmla="val 25389"/>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处理功能</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如运算</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 name="标题 1"/>
          <p:cNvSpPr>
            <a:spLocks noChangeArrowheads="1"/>
          </p:cNvSpPr>
          <p:nvPr/>
        </p:nvSpPr>
        <p:spPr bwMode="auto">
          <a:xfrm>
            <a:off x="1724912" y="15348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2" name="矩形标注 21"/>
          <p:cNvSpPr/>
          <p:nvPr/>
        </p:nvSpPr>
        <p:spPr bwMode="auto">
          <a:xfrm>
            <a:off x="1268299" y="5162544"/>
            <a:ext cx="1305197" cy="843643"/>
          </a:xfrm>
          <a:prstGeom prst="wedgeRectCallout">
            <a:avLst>
              <a:gd name="adj1" fmla="val 78694"/>
              <a:gd name="adj2" fmla="val -16417"/>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指示程序的</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运行流程</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3" name="矩形标注 22"/>
          <p:cNvSpPr/>
          <p:nvPr/>
        </p:nvSpPr>
        <p:spPr bwMode="auto">
          <a:xfrm>
            <a:off x="5853527" y="4955722"/>
            <a:ext cx="1357170" cy="818062"/>
          </a:xfrm>
          <a:prstGeom prst="wedgeRectCallout">
            <a:avLst>
              <a:gd name="adj1" fmla="val -81439"/>
              <a:gd name="adj2" fmla="val 25389"/>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用于流程图</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的延续</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矩形 12"/>
          <p:cNvSpPr/>
          <p:nvPr/>
        </p:nvSpPr>
        <p:spPr>
          <a:xfrm>
            <a:off x="348863" y="918655"/>
            <a:ext cx="1459054"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流程图</a:t>
            </a:r>
            <a:endParaRPr lang="en-US" altLang="zh-CN" sz="2400" b="1" dirty="0">
              <a:solidFill>
                <a:srgbClr val="009ED6"/>
              </a:solidFill>
              <a:latin typeface="+mn-lt"/>
              <a:ea typeface="+mn-ea"/>
            </a:endParaRPr>
          </a:p>
        </p:txBody>
      </p:sp>
    </p:spTree>
    <p:custDataLst>
      <p:tags r:id="rId2"/>
    </p:custDataLst>
    <p:extLst>
      <p:ext uri="{BB962C8B-B14F-4D97-AF65-F5344CB8AC3E}">
        <p14:creationId xmlns:p14="http://schemas.microsoft.com/office/powerpoint/2010/main" val="38842628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wipe(up)">
                                      <p:cBhvr>
                                        <p:cTn id="7" dur="500"/>
                                        <p:tgtEl>
                                          <p:spTgt spid="92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xit" presetSubtype="0" fill="hold" grpId="1" nodeType="clickEffect">
                                  <p:stCondLst>
                                    <p:cond delay="0"/>
                                  </p:stCondLst>
                                  <p:childTnLst>
                                    <p:animEffect transition="out" filter="fade">
                                      <p:cBhvr>
                                        <p:cTn id="18" dur="1000"/>
                                        <p:tgtEl>
                                          <p:spTgt spid="3"/>
                                        </p:tgtEl>
                                      </p:cBhvr>
                                    </p:animEffect>
                                    <p:anim calcmode="lin" valueType="num">
                                      <p:cBhvr>
                                        <p:cTn id="19" dur="1000"/>
                                        <p:tgtEl>
                                          <p:spTgt spid="3"/>
                                        </p:tgtEl>
                                        <p:attrNameLst>
                                          <p:attrName>ppt_x</p:attrName>
                                        </p:attrNameLst>
                                      </p:cBhvr>
                                      <p:tavLst>
                                        <p:tav tm="0">
                                          <p:val>
                                            <p:strVal val="ppt_x"/>
                                          </p:val>
                                        </p:tav>
                                        <p:tav tm="100000">
                                          <p:val>
                                            <p:strVal val="ppt_x"/>
                                          </p:val>
                                        </p:tav>
                                      </p:tavLst>
                                    </p:anim>
                                    <p:anim calcmode="lin" valueType="num">
                                      <p:cBhvr>
                                        <p:cTn id="20" dur="1000"/>
                                        <p:tgtEl>
                                          <p:spTgt spid="3"/>
                                        </p:tgtEl>
                                        <p:attrNameLst>
                                          <p:attrName>ppt_y</p:attrName>
                                        </p:attrNameLst>
                                      </p:cBhvr>
                                      <p:tavLst>
                                        <p:tav tm="0">
                                          <p:val>
                                            <p:strVal val="ppt_y"/>
                                          </p:val>
                                        </p:tav>
                                        <p:tav tm="100000">
                                          <p:val>
                                            <p:strVal val="ppt_y-.1"/>
                                          </p:val>
                                        </p:tav>
                                      </p:tavLst>
                                    </p:anim>
                                    <p:set>
                                      <p:cBhvr>
                                        <p:cTn id="21" dur="1" fill="hold">
                                          <p:stCondLst>
                                            <p:cond delay="9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xit" presetSubtype="0" fill="hold" grpId="1" nodeType="clickEffect">
                                  <p:stCondLst>
                                    <p:cond delay="0"/>
                                  </p:stCondLst>
                                  <p:childTnLst>
                                    <p:animEffect transition="out" filter="fade">
                                      <p:cBhvr>
                                        <p:cTn id="32" dur="1000"/>
                                        <p:tgtEl>
                                          <p:spTgt spid="19"/>
                                        </p:tgtEl>
                                      </p:cBhvr>
                                    </p:animEffect>
                                    <p:anim calcmode="lin" valueType="num">
                                      <p:cBhvr>
                                        <p:cTn id="33" dur="1000"/>
                                        <p:tgtEl>
                                          <p:spTgt spid="19"/>
                                        </p:tgtEl>
                                        <p:attrNameLst>
                                          <p:attrName>ppt_x</p:attrName>
                                        </p:attrNameLst>
                                      </p:cBhvr>
                                      <p:tavLst>
                                        <p:tav tm="0">
                                          <p:val>
                                            <p:strVal val="ppt_x"/>
                                          </p:val>
                                        </p:tav>
                                        <p:tav tm="100000">
                                          <p:val>
                                            <p:strVal val="ppt_x"/>
                                          </p:val>
                                        </p:tav>
                                      </p:tavLst>
                                    </p:anim>
                                    <p:anim calcmode="lin" valueType="num">
                                      <p:cBhvr>
                                        <p:cTn id="34" dur="1000"/>
                                        <p:tgtEl>
                                          <p:spTgt spid="19"/>
                                        </p:tgtEl>
                                        <p:attrNameLst>
                                          <p:attrName>ppt_y</p:attrName>
                                        </p:attrNameLst>
                                      </p:cBhvr>
                                      <p:tavLst>
                                        <p:tav tm="0">
                                          <p:val>
                                            <p:strVal val="ppt_y"/>
                                          </p:val>
                                        </p:tav>
                                        <p:tav tm="100000">
                                          <p:val>
                                            <p:strVal val="ppt_y-.1"/>
                                          </p:val>
                                        </p:tav>
                                      </p:tavLst>
                                    </p:anim>
                                    <p:set>
                                      <p:cBhvr>
                                        <p:cTn id="35" dur="1" fill="hold">
                                          <p:stCondLst>
                                            <p:cond delay="9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000"/>
                                        <p:tgtEl>
                                          <p:spTgt spid="18"/>
                                        </p:tgtEl>
                                      </p:cBhvr>
                                    </p:animEffect>
                                    <p:anim calcmode="lin" valueType="num">
                                      <p:cBhvr>
                                        <p:cTn id="41" dur="1000" fill="hold"/>
                                        <p:tgtEl>
                                          <p:spTgt spid="18"/>
                                        </p:tgtEl>
                                        <p:attrNameLst>
                                          <p:attrName>ppt_x</p:attrName>
                                        </p:attrNameLst>
                                      </p:cBhvr>
                                      <p:tavLst>
                                        <p:tav tm="0">
                                          <p:val>
                                            <p:strVal val="#ppt_x"/>
                                          </p:val>
                                        </p:tav>
                                        <p:tav tm="100000">
                                          <p:val>
                                            <p:strVal val="#ppt_x"/>
                                          </p:val>
                                        </p:tav>
                                      </p:tavLst>
                                    </p:anim>
                                    <p:anim calcmode="lin" valueType="num">
                                      <p:cBhvr>
                                        <p:cTn id="4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xit" presetSubtype="0" fill="hold" grpId="1" nodeType="clickEffect">
                                  <p:stCondLst>
                                    <p:cond delay="0"/>
                                  </p:stCondLst>
                                  <p:childTnLst>
                                    <p:animEffect transition="out" filter="fade">
                                      <p:cBhvr>
                                        <p:cTn id="46" dur="1000"/>
                                        <p:tgtEl>
                                          <p:spTgt spid="18"/>
                                        </p:tgtEl>
                                      </p:cBhvr>
                                    </p:animEffect>
                                    <p:anim calcmode="lin" valueType="num">
                                      <p:cBhvr>
                                        <p:cTn id="47" dur="1000"/>
                                        <p:tgtEl>
                                          <p:spTgt spid="18"/>
                                        </p:tgtEl>
                                        <p:attrNameLst>
                                          <p:attrName>ppt_x</p:attrName>
                                        </p:attrNameLst>
                                      </p:cBhvr>
                                      <p:tavLst>
                                        <p:tav tm="0">
                                          <p:val>
                                            <p:strVal val="ppt_x"/>
                                          </p:val>
                                        </p:tav>
                                        <p:tav tm="100000">
                                          <p:val>
                                            <p:strVal val="ppt_x"/>
                                          </p:val>
                                        </p:tav>
                                      </p:tavLst>
                                    </p:anim>
                                    <p:anim calcmode="lin" valueType="num">
                                      <p:cBhvr>
                                        <p:cTn id="48" dur="1000"/>
                                        <p:tgtEl>
                                          <p:spTgt spid="18"/>
                                        </p:tgtEl>
                                        <p:attrNameLst>
                                          <p:attrName>ppt_y</p:attrName>
                                        </p:attrNameLst>
                                      </p:cBhvr>
                                      <p:tavLst>
                                        <p:tav tm="0">
                                          <p:val>
                                            <p:strVal val="ppt_y"/>
                                          </p:val>
                                        </p:tav>
                                        <p:tav tm="100000">
                                          <p:val>
                                            <p:strVal val="ppt_y-.1"/>
                                          </p:val>
                                        </p:tav>
                                      </p:tavLst>
                                    </p:anim>
                                    <p:set>
                                      <p:cBhvr>
                                        <p:cTn id="49" dur="1" fill="hold">
                                          <p:stCondLst>
                                            <p:cond delay="999"/>
                                          </p:stCondLst>
                                        </p:cTn>
                                        <p:tgtEl>
                                          <p:spTgt spid="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xit" presetSubtype="0" fill="hold" grpId="1" nodeType="clickEffect">
                                  <p:stCondLst>
                                    <p:cond delay="0"/>
                                  </p:stCondLst>
                                  <p:childTnLst>
                                    <p:animEffect transition="out" filter="fade">
                                      <p:cBhvr>
                                        <p:cTn id="60" dur="1000"/>
                                        <p:tgtEl>
                                          <p:spTgt spid="20"/>
                                        </p:tgtEl>
                                      </p:cBhvr>
                                    </p:animEffect>
                                    <p:anim calcmode="lin" valueType="num">
                                      <p:cBhvr>
                                        <p:cTn id="61" dur="1000"/>
                                        <p:tgtEl>
                                          <p:spTgt spid="20"/>
                                        </p:tgtEl>
                                        <p:attrNameLst>
                                          <p:attrName>ppt_x</p:attrName>
                                        </p:attrNameLst>
                                      </p:cBhvr>
                                      <p:tavLst>
                                        <p:tav tm="0">
                                          <p:val>
                                            <p:strVal val="ppt_x"/>
                                          </p:val>
                                        </p:tav>
                                        <p:tav tm="100000">
                                          <p:val>
                                            <p:strVal val="ppt_x"/>
                                          </p:val>
                                        </p:tav>
                                      </p:tavLst>
                                    </p:anim>
                                    <p:anim calcmode="lin" valueType="num">
                                      <p:cBhvr>
                                        <p:cTn id="62" dur="1000"/>
                                        <p:tgtEl>
                                          <p:spTgt spid="20"/>
                                        </p:tgtEl>
                                        <p:attrNameLst>
                                          <p:attrName>ppt_y</p:attrName>
                                        </p:attrNameLst>
                                      </p:cBhvr>
                                      <p:tavLst>
                                        <p:tav tm="0">
                                          <p:val>
                                            <p:strVal val="ppt_y"/>
                                          </p:val>
                                        </p:tav>
                                        <p:tav tm="100000">
                                          <p:val>
                                            <p:strVal val="ppt_y-.1"/>
                                          </p:val>
                                        </p:tav>
                                      </p:tavLst>
                                    </p:anim>
                                    <p:set>
                                      <p:cBhvr>
                                        <p:cTn id="63" dur="1" fill="hold">
                                          <p:stCondLst>
                                            <p:cond delay="999"/>
                                          </p:stCondLst>
                                        </p:cTn>
                                        <p:tgtEl>
                                          <p:spTgt spid="2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xit" presetSubtype="0" fill="hold" grpId="1" nodeType="clickEffect">
                                  <p:stCondLst>
                                    <p:cond delay="0"/>
                                  </p:stCondLst>
                                  <p:childTnLst>
                                    <p:animEffect transition="out" filter="fade">
                                      <p:cBhvr>
                                        <p:cTn id="74" dur="1000"/>
                                        <p:tgtEl>
                                          <p:spTgt spid="22"/>
                                        </p:tgtEl>
                                      </p:cBhvr>
                                    </p:animEffect>
                                    <p:anim calcmode="lin" valueType="num">
                                      <p:cBhvr>
                                        <p:cTn id="75" dur="1000"/>
                                        <p:tgtEl>
                                          <p:spTgt spid="22"/>
                                        </p:tgtEl>
                                        <p:attrNameLst>
                                          <p:attrName>ppt_x</p:attrName>
                                        </p:attrNameLst>
                                      </p:cBhvr>
                                      <p:tavLst>
                                        <p:tav tm="0">
                                          <p:val>
                                            <p:strVal val="ppt_x"/>
                                          </p:val>
                                        </p:tav>
                                        <p:tav tm="100000">
                                          <p:val>
                                            <p:strVal val="ppt_x"/>
                                          </p:val>
                                        </p:tav>
                                      </p:tavLst>
                                    </p:anim>
                                    <p:anim calcmode="lin" valueType="num">
                                      <p:cBhvr>
                                        <p:cTn id="76" dur="1000"/>
                                        <p:tgtEl>
                                          <p:spTgt spid="22"/>
                                        </p:tgtEl>
                                        <p:attrNameLst>
                                          <p:attrName>ppt_y</p:attrName>
                                        </p:attrNameLst>
                                      </p:cBhvr>
                                      <p:tavLst>
                                        <p:tav tm="0">
                                          <p:val>
                                            <p:strVal val="ppt_y"/>
                                          </p:val>
                                        </p:tav>
                                        <p:tav tm="100000">
                                          <p:val>
                                            <p:strVal val="ppt_y+.1"/>
                                          </p:val>
                                        </p:tav>
                                      </p:tavLst>
                                    </p:anim>
                                    <p:set>
                                      <p:cBhvr>
                                        <p:cTn id="77" dur="1" fill="hold">
                                          <p:stCondLst>
                                            <p:cond delay="999"/>
                                          </p:stCondLst>
                                        </p:cTn>
                                        <p:tgtEl>
                                          <p:spTgt spid="2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xit" presetSubtype="0" fill="hold" grpId="1" nodeType="clickEffect">
                                  <p:stCondLst>
                                    <p:cond delay="0"/>
                                  </p:stCondLst>
                                  <p:childTnLst>
                                    <p:animEffect transition="out" filter="fade">
                                      <p:cBhvr>
                                        <p:cTn id="88" dur="1000"/>
                                        <p:tgtEl>
                                          <p:spTgt spid="23"/>
                                        </p:tgtEl>
                                      </p:cBhvr>
                                    </p:animEffect>
                                    <p:anim calcmode="lin" valueType="num">
                                      <p:cBhvr>
                                        <p:cTn id="89" dur="1000"/>
                                        <p:tgtEl>
                                          <p:spTgt spid="23"/>
                                        </p:tgtEl>
                                        <p:attrNameLst>
                                          <p:attrName>ppt_x</p:attrName>
                                        </p:attrNameLst>
                                      </p:cBhvr>
                                      <p:tavLst>
                                        <p:tav tm="0">
                                          <p:val>
                                            <p:strVal val="ppt_x"/>
                                          </p:val>
                                        </p:tav>
                                        <p:tav tm="100000">
                                          <p:val>
                                            <p:strVal val="ppt_x"/>
                                          </p:val>
                                        </p:tav>
                                      </p:tavLst>
                                    </p:anim>
                                    <p:anim calcmode="lin" valueType="num">
                                      <p:cBhvr>
                                        <p:cTn id="90" dur="1000"/>
                                        <p:tgtEl>
                                          <p:spTgt spid="23"/>
                                        </p:tgtEl>
                                        <p:attrNameLst>
                                          <p:attrName>ppt_y</p:attrName>
                                        </p:attrNameLst>
                                      </p:cBhvr>
                                      <p:tavLst>
                                        <p:tav tm="0">
                                          <p:val>
                                            <p:strVal val="ppt_y"/>
                                          </p:val>
                                        </p:tav>
                                        <p:tav tm="100000">
                                          <p:val>
                                            <p:strVal val="ppt_y+.1"/>
                                          </p:val>
                                        </p:tav>
                                      </p:tavLst>
                                    </p:anim>
                                    <p:set>
                                      <p:cBhvr>
                                        <p:cTn id="91"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23365" y="146926"/>
            <a:ext cx="483389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TextBox 1"/>
          <p:cNvSpPr txBox="1"/>
          <p:nvPr/>
        </p:nvSpPr>
        <p:spPr>
          <a:xfrm>
            <a:off x="1320259" y="1748066"/>
            <a:ext cx="7300331" cy="369332"/>
          </a:xfrm>
          <a:prstGeom prst="rect">
            <a:avLst/>
          </a:prstGeom>
          <a:noFill/>
        </p:spPr>
        <p:txBody>
          <a:bodyPr wrap="square" rtlCol="0">
            <a:spAutoFit/>
          </a:bodyPr>
          <a:lstStyle/>
          <a:p>
            <a:r>
              <a:rPr lang="zh-CN" altLang="zh-CN" dirty="0"/>
              <a:t>求</a:t>
            </a:r>
            <a:r>
              <a:rPr lang="en-US" altLang="zh-CN" dirty="0"/>
              <a:t>x</a:t>
            </a:r>
            <a:r>
              <a:rPr lang="zh-CN" altLang="zh-CN" dirty="0"/>
              <a:t>、</a:t>
            </a:r>
            <a:r>
              <a:rPr lang="en-US" altLang="zh-CN" dirty="0"/>
              <a:t>y</a:t>
            </a:r>
            <a:r>
              <a:rPr lang="zh-CN" altLang="zh-CN" dirty="0"/>
              <a:t>、</a:t>
            </a:r>
            <a:r>
              <a:rPr lang="en-US" altLang="zh-CN" dirty="0"/>
              <a:t>z</a:t>
            </a:r>
            <a:r>
              <a:rPr lang="zh-CN" altLang="zh-CN" dirty="0"/>
              <a:t>三个数中的最小值，其步骤如下所示</a:t>
            </a:r>
            <a:r>
              <a:rPr lang="zh-CN" altLang="zh-CN" dirty="0" smtClean="0"/>
              <a:t>：</a:t>
            </a:r>
            <a:endParaRPr lang="zh-CN" altLang="zh-CN" dirty="0"/>
          </a:p>
        </p:txBody>
      </p:sp>
      <p:sp>
        <p:nvSpPr>
          <p:cNvPr id="8" name="TextBox 7"/>
          <p:cNvSpPr txBox="1"/>
          <p:nvPr/>
        </p:nvSpPr>
        <p:spPr>
          <a:xfrm>
            <a:off x="1325011" y="2178357"/>
            <a:ext cx="7300331" cy="646331"/>
          </a:xfrm>
          <a:prstGeom prst="rect">
            <a:avLst/>
          </a:prstGeom>
          <a:noFill/>
        </p:spPr>
        <p:txBody>
          <a:bodyPr wrap="square" rtlCol="0">
            <a:spAutoFit/>
          </a:bodyPr>
          <a:lstStyle/>
          <a:p>
            <a:r>
              <a:rPr lang="zh-CN" altLang="zh-CN" dirty="0"/>
              <a:t>（</a:t>
            </a:r>
            <a:r>
              <a:rPr lang="en-US" altLang="zh-CN" dirty="0"/>
              <a:t>1</a:t>
            </a:r>
            <a:r>
              <a:rPr lang="zh-CN" altLang="zh-CN" dirty="0"/>
              <a:t>）判断</a:t>
            </a:r>
            <a:r>
              <a:rPr lang="en-US" altLang="zh-CN" dirty="0"/>
              <a:t>x&gt;y</a:t>
            </a:r>
            <a:r>
              <a:rPr lang="zh-CN" altLang="zh-CN" dirty="0"/>
              <a:t>是否成立；如果成立，进入第（</a:t>
            </a:r>
            <a:r>
              <a:rPr lang="en-US" altLang="zh-CN" dirty="0"/>
              <a:t>2</a:t>
            </a:r>
            <a:r>
              <a:rPr lang="zh-CN" altLang="zh-CN" dirty="0"/>
              <a:t>）步；如果不成立，进入第（</a:t>
            </a:r>
            <a:r>
              <a:rPr lang="en-US" altLang="zh-CN" dirty="0"/>
              <a:t>3</a:t>
            </a:r>
            <a:r>
              <a:rPr lang="zh-CN" altLang="zh-CN" dirty="0"/>
              <a:t>）</a:t>
            </a:r>
            <a:r>
              <a:rPr lang="zh-CN" altLang="zh-CN" dirty="0" smtClean="0"/>
              <a:t>步</a:t>
            </a:r>
            <a:r>
              <a:rPr lang="zh-CN" altLang="en-US" dirty="0" smtClean="0"/>
              <a:t>；</a:t>
            </a:r>
            <a:endParaRPr lang="zh-CN" altLang="zh-CN" dirty="0"/>
          </a:p>
        </p:txBody>
      </p:sp>
      <p:sp>
        <p:nvSpPr>
          <p:cNvPr id="9" name="TextBox 8"/>
          <p:cNvSpPr txBox="1"/>
          <p:nvPr/>
        </p:nvSpPr>
        <p:spPr>
          <a:xfrm>
            <a:off x="1325011" y="2857985"/>
            <a:ext cx="7300331" cy="646331"/>
          </a:xfrm>
          <a:prstGeom prst="rect">
            <a:avLst/>
          </a:prstGeom>
          <a:noFill/>
        </p:spPr>
        <p:txBody>
          <a:bodyPr wrap="square" rtlCol="0">
            <a:spAutoFit/>
          </a:bodyPr>
          <a:lstStyle/>
          <a:p>
            <a:r>
              <a:rPr lang="zh-CN" altLang="zh-CN" dirty="0" smtClean="0"/>
              <a:t>（</a:t>
            </a:r>
            <a:r>
              <a:rPr lang="en-US" altLang="zh-CN" dirty="0"/>
              <a:t>2</a:t>
            </a:r>
            <a:r>
              <a:rPr lang="zh-CN" altLang="zh-CN" dirty="0" smtClean="0"/>
              <a:t>）</a:t>
            </a:r>
            <a:r>
              <a:rPr lang="zh-CN" altLang="zh-CN" dirty="0"/>
              <a:t>判断</a:t>
            </a:r>
            <a:r>
              <a:rPr lang="en-US" altLang="zh-CN" dirty="0"/>
              <a:t>y&gt;z</a:t>
            </a:r>
            <a:r>
              <a:rPr lang="zh-CN" altLang="zh-CN" dirty="0"/>
              <a:t>是否成立；如果成立，则</a:t>
            </a:r>
            <a:r>
              <a:rPr lang="en-US" altLang="zh-CN" dirty="0"/>
              <a:t>z</a:t>
            </a:r>
            <a:r>
              <a:rPr lang="zh-CN" altLang="zh-CN" dirty="0"/>
              <a:t>为最小数；如果不成立，则</a:t>
            </a:r>
            <a:r>
              <a:rPr lang="en-US" altLang="zh-CN" dirty="0"/>
              <a:t>y</a:t>
            </a:r>
            <a:r>
              <a:rPr lang="zh-CN" altLang="zh-CN" dirty="0"/>
              <a:t>为最</a:t>
            </a:r>
            <a:r>
              <a:rPr lang="zh-CN" altLang="zh-CN" dirty="0" smtClean="0"/>
              <a:t>小数</a:t>
            </a:r>
            <a:r>
              <a:rPr lang="zh-CN" altLang="en-US" dirty="0" smtClean="0"/>
              <a:t>；</a:t>
            </a:r>
            <a:endParaRPr lang="zh-CN" altLang="zh-CN" dirty="0"/>
          </a:p>
        </p:txBody>
      </p:sp>
      <p:sp>
        <p:nvSpPr>
          <p:cNvPr id="10" name="TextBox 9"/>
          <p:cNvSpPr txBox="1"/>
          <p:nvPr/>
        </p:nvSpPr>
        <p:spPr>
          <a:xfrm>
            <a:off x="1346781" y="3529559"/>
            <a:ext cx="7300331" cy="646331"/>
          </a:xfrm>
          <a:prstGeom prst="rect">
            <a:avLst/>
          </a:prstGeom>
          <a:noFill/>
        </p:spPr>
        <p:txBody>
          <a:bodyPr wrap="square" rtlCol="0">
            <a:spAutoFit/>
          </a:bodyPr>
          <a:lstStyle/>
          <a:p>
            <a:r>
              <a:rPr lang="zh-CN" altLang="zh-CN" dirty="0" smtClean="0"/>
              <a:t>（</a:t>
            </a:r>
            <a:r>
              <a:rPr lang="en-US" altLang="zh-CN" dirty="0"/>
              <a:t>3</a:t>
            </a:r>
            <a:r>
              <a:rPr lang="zh-CN" altLang="zh-CN" dirty="0" smtClean="0"/>
              <a:t>）</a:t>
            </a:r>
            <a:r>
              <a:rPr lang="zh-CN" altLang="zh-CN" dirty="0"/>
              <a:t>判断</a:t>
            </a:r>
            <a:r>
              <a:rPr lang="en-US" altLang="zh-CN" dirty="0"/>
              <a:t>x&gt;z</a:t>
            </a:r>
            <a:r>
              <a:rPr lang="zh-CN" altLang="zh-CN" dirty="0"/>
              <a:t>是否成立；如果成立，则</a:t>
            </a:r>
            <a:r>
              <a:rPr lang="en-US" altLang="zh-CN" dirty="0"/>
              <a:t>z</a:t>
            </a:r>
            <a:r>
              <a:rPr lang="zh-CN" altLang="zh-CN" dirty="0"/>
              <a:t>为最小数；如果不成立，则</a:t>
            </a:r>
            <a:r>
              <a:rPr lang="en-US" altLang="zh-CN" dirty="0"/>
              <a:t>x</a:t>
            </a:r>
            <a:r>
              <a:rPr lang="zh-CN" altLang="zh-CN" dirty="0"/>
              <a:t>为最</a:t>
            </a:r>
            <a:r>
              <a:rPr lang="zh-CN" altLang="zh-CN" dirty="0" smtClean="0"/>
              <a:t>小数</a:t>
            </a:r>
            <a:r>
              <a:rPr lang="zh-CN" altLang="en-US" dirty="0"/>
              <a:t>。</a:t>
            </a:r>
            <a:endParaRPr lang="zh-CN" altLang="zh-CN" dirty="0"/>
          </a:p>
        </p:txBody>
      </p:sp>
      <p:sp>
        <p:nvSpPr>
          <p:cNvPr id="13"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3597850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33876" y="24152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412851094"/>
              </p:ext>
            </p:extLst>
          </p:nvPr>
        </p:nvGraphicFramePr>
        <p:xfrm>
          <a:off x="1709982" y="1032047"/>
          <a:ext cx="4860636" cy="5523998"/>
        </p:xfrm>
        <a:graphic>
          <a:graphicData uri="http://schemas.openxmlformats.org/presentationml/2006/ole">
            <mc:AlternateContent xmlns:mc="http://schemas.openxmlformats.org/markup-compatibility/2006">
              <mc:Choice xmlns:v="urn:schemas-microsoft-com:vml" Requires="v">
                <p:oleObj spid="_x0000_s8212" r:id="rId5" imgW="3667140" imgH="4171680" progId="Visio.Drawing.11">
                  <p:embed/>
                </p:oleObj>
              </mc:Choice>
              <mc:Fallback>
                <p:oleObj r:id="rId5" imgW="3667140" imgH="417168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982" y="1032047"/>
                        <a:ext cx="4860636" cy="5523998"/>
                      </a:xfrm>
                      <a:prstGeom prst="rect">
                        <a:avLst/>
                      </a:prstGeom>
                      <a:noFill/>
                      <a:extLst/>
                    </p:spPr>
                  </p:pic>
                </p:oleObj>
              </mc:Fallback>
            </mc:AlternateContent>
          </a:graphicData>
        </a:graphic>
      </p:graphicFrame>
      <p:sp>
        <p:nvSpPr>
          <p:cNvPr id="7" name="矩形 28"/>
          <p:cNvSpPr>
            <a:spLocks noChangeArrowheads="1"/>
          </p:cNvSpPr>
          <p:nvPr/>
        </p:nvSpPr>
        <p:spPr bwMode="auto">
          <a:xfrm>
            <a:off x="863599" y="1123950"/>
            <a:ext cx="3792457"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流程图</a:t>
            </a:r>
            <a:endParaRPr lang="zh-CN" altLang="zh-CN" dirty="0">
              <a:latin typeface="+mn-ea"/>
              <a:ea typeface="+mn-ea"/>
            </a:endParaRPr>
          </a:p>
        </p:txBody>
      </p:sp>
    </p:spTree>
    <p:custDataLst>
      <p:tags r:id="rId2"/>
    </p:custDataLst>
    <p:extLst>
      <p:ext uri="{BB962C8B-B14F-4D97-AF65-F5344CB8AC3E}">
        <p14:creationId xmlns:p14="http://schemas.microsoft.com/office/powerpoint/2010/main" val="217830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59262"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1230394" y="1573603"/>
            <a:ext cx="7196065" cy="369332"/>
          </a:xfrm>
          <a:prstGeom prst="rect">
            <a:avLst/>
          </a:prstGeom>
          <a:noFill/>
        </p:spPr>
        <p:txBody>
          <a:bodyPr wrap="square" rtlCol="0">
            <a:spAutoFit/>
          </a:bodyPr>
          <a:lstStyle/>
          <a:p>
            <a:r>
              <a:rPr lang="zh-CN" altLang="zh-CN" dirty="0"/>
              <a:t>第</a:t>
            </a:r>
            <a:r>
              <a:rPr lang="en-US" altLang="zh-CN" dirty="0"/>
              <a:t>1</a:t>
            </a:r>
            <a:r>
              <a:rPr lang="zh-CN" altLang="zh-CN" dirty="0"/>
              <a:t>步：程序开始</a:t>
            </a:r>
            <a:r>
              <a:rPr lang="zh-CN" altLang="zh-CN" dirty="0" smtClean="0"/>
              <a:t>；</a:t>
            </a:r>
            <a:endParaRPr lang="zh-CN" altLang="zh-CN" dirty="0"/>
          </a:p>
        </p:txBody>
      </p:sp>
      <p:sp>
        <p:nvSpPr>
          <p:cNvPr id="8" name="TextBox 7"/>
          <p:cNvSpPr txBox="1"/>
          <p:nvPr/>
        </p:nvSpPr>
        <p:spPr>
          <a:xfrm>
            <a:off x="1230394" y="1919439"/>
            <a:ext cx="5577131" cy="369332"/>
          </a:xfrm>
          <a:prstGeom prst="rect">
            <a:avLst/>
          </a:prstGeom>
          <a:noFill/>
        </p:spPr>
        <p:txBody>
          <a:bodyPr wrap="square" rtlCol="0">
            <a:spAutoFit/>
          </a:bodyPr>
          <a:lstStyle/>
          <a:p>
            <a:r>
              <a:rPr lang="zh-CN" altLang="zh-CN" dirty="0" smtClean="0"/>
              <a:t>第</a:t>
            </a:r>
            <a:r>
              <a:rPr lang="en-US" altLang="zh-CN" dirty="0"/>
              <a:t>2</a:t>
            </a:r>
            <a:r>
              <a:rPr lang="zh-CN" altLang="zh-CN" dirty="0"/>
              <a:t>步：进入输入</a:t>
            </a:r>
            <a:r>
              <a:rPr lang="en-US" altLang="zh-CN" dirty="0"/>
              <a:t>/</a:t>
            </a:r>
            <a:r>
              <a:rPr lang="zh-CN" altLang="zh-CN" dirty="0"/>
              <a:t>输出框，输入三个变量值</a:t>
            </a:r>
            <a:r>
              <a:rPr lang="en-US" altLang="zh-CN" dirty="0"/>
              <a:t>x</a:t>
            </a:r>
            <a:r>
              <a:rPr lang="zh-CN" altLang="zh-CN" dirty="0"/>
              <a:t>、</a:t>
            </a:r>
            <a:r>
              <a:rPr lang="en-US" altLang="zh-CN" dirty="0"/>
              <a:t>y</a:t>
            </a:r>
            <a:r>
              <a:rPr lang="zh-CN" altLang="zh-CN" dirty="0"/>
              <a:t>、</a:t>
            </a:r>
            <a:r>
              <a:rPr lang="en-US" altLang="zh-CN" dirty="0"/>
              <a:t>z</a:t>
            </a:r>
            <a:r>
              <a:rPr lang="zh-CN" altLang="zh-CN" dirty="0" smtClean="0"/>
              <a:t>；</a:t>
            </a:r>
            <a:endParaRPr lang="zh-CN" altLang="zh-CN" dirty="0"/>
          </a:p>
        </p:txBody>
      </p:sp>
      <p:sp>
        <p:nvSpPr>
          <p:cNvPr id="10" name="TextBox 9"/>
          <p:cNvSpPr txBox="1"/>
          <p:nvPr/>
        </p:nvSpPr>
        <p:spPr>
          <a:xfrm>
            <a:off x="1214085" y="2262940"/>
            <a:ext cx="7196065" cy="923330"/>
          </a:xfrm>
          <a:prstGeom prst="rect">
            <a:avLst/>
          </a:prstGeom>
          <a:noFill/>
        </p:spPr>
        <p:txBody>
          <a:bodyPr wrap="square" rtlCol="0">
            <a:spAutoFit/>
          </a:bodyPr>
          <a:lstStyle/>
          <a:p>
            <a:r>
              <a:rPr lang="zh-CN" altLang="zh-CN" dirty="0" smtClean="0"/>
              <a:t>第</a:t>
            </a:r>
            <a:r>
              <a:rPr lang="en-US" altLang="zh-CN" dirty="0"/>
              <a:t>3</a:t>
            </a:r>
            <a:r>
              <a:rPr lang="zh-CN" altLang="zh-CN" dirty="0"/>
              <a:t>步：进入判断框，判断</a:t>
            </a:r>
            <a:r>
              <a:rPr lang="en-US" altLang="zh-CN" dirty="0"/>
              <a:t>x&gt;y</a:t>
            </a:r>
            <a:r>
              <a:rPr lang="zh-CN" altLang="zh-CN" dirty="0"/>
              <a:t>是否成立，如果是成立，则进入左边的判断框，继续判断</a:t>
            </a:r>
            <a:r>
              <a:rPr lang="en-US" altLang="zh-CN" dirty="0"/>
              <a:t>y&gt;z</a:t>
            </a:r>
            <a:r>
              <a:rPr lang="zh-CN" altLang="zh-CN" dirty="0"/>
              <a:t>是否成立；否则进入右边的判断框，判断</a:t>
            </a:r>
            <a:r>
              <a:rPr lang="en-US" altLang="zh-CN" dirty="0"/>
              <a:t>x&gt;z</a:t>
            </a:r>
            <a:r>
              <a:rPr lang="zh-CN" altLang="zh-CN" dirty="0"/>
              <a:t>是否成立</a:t>
            </a:r>
            <a:r>
              <a:rPr lang="zh-CN" altLang="zh-CN" dirty="0" smtClean="0"/>
              <a:t>；</a:t>
            </a:r>
            <a:endParaRPr lang="zh-CN" altLang="zh-CN" dirty="0"/>
          </a:p>
        </p:txBody>
      </p:sp>
      <p:sp>
        <p:nvSpPr>
          <p:cNvPr id="11" name="TextBox 10"/>
          <p:cNvSpPr txBox="1"/>
          <p:nvPr/>
        </p:nvSpPr>
        <p:spPr>
          <a:xfrm>
            <a:off x="1228652" y="3177227"/>
            <a:ext cx="7196065" cy="1477328"/>
          </a:xfrm>
          <a:prstGeom prst="rect">
            <a:avLst/>
          </a:prstGeom>
          <a:noFill/>
        </p:spPr>
        <p:txBody>
          <a:bodyPr wrap="square" rtlCol="0">
            <a:spAutoFit/>
          </a:bodyPr>
          <a:lstStyle/>
          <a:p>
            <a:r>
              <a:rPr lang="zh-CN" altLang="zh-CN" dirty="0" smtClean="0"/>
              <a:t>第</a:t>
            </a:r>
            <a:r>
              <a:rPr lang="en-US" altLang="zh-CN" dirty="0"/>
              <a:t>4</a:t>
            </a:r>
            <a:r>
              <a:rPr lang="zh-CN" altLang="zh-CN" dirty="0"/>
              <a:t>步：进入下一层判断框。如果进入的是左边的判断框，判断</a:t>
            </a:r>
            <a:r>
              <a:rPr lang="en-US" altLang="zh-CN" dirty="0"/>
              <a:t>y&gt;z</a:t>
            </a:r>
            <a:r>
              <a:rPr lang="zh-CN" altLang="zh-CN" dirty="0"/>
              <a:t>是否成立，如果成立，则进入左边的处理框，得出最小值是</a:t>
            </a:r>
            <a:r>
              <a:rPr lang="en-US" altLang="zh-CN" dirty="0"/>
              <a:t>z</a:t>
            </a:r>
            <a:r>
              <a:rPr lang="zh-CN" altLang="zh-CN" dirty="0"/>
              <a:t>；如果不成立，则进入右边的处理框，得出最小值为</a:t>
            </a:r>
            <a:r>
              <a:rPr lang="en-US" altLang="zh-CN" dirty="0"/>
              <a:t>y</a:t>
            </a:r>
            <a:r>
              <a:rPr lang="zh-CN" altLang="zh-CN" dirty="0"/>
              <a:t>。如果进入的是右边的判断框，则判断</a:t>
            </a:r>
            <a:r>
              <a:rPr lang="en-US" altLang="zh-CN" dirty="0"/>
              <a:t>x&gt;z</a:t>
            </a:r>
            <a:r>
              <a:rPr lang="zh-CN" altLang="zh-CN" dirty="0"/>
              <a:t>是否成立，如果成立，则进入左边的处理框，得出最小值是</a:t>
            </a:r>
            <a:r>
              <a:rPr lang="en-US" altLang="zh-CN" dirty="0"/>
              <a:t>z</a:t>
            </a:r>
            <a:r>
              <a:rPr lang="zh-CN" altLang="zh-CN" dirty="0"/>
              <a:t>；如果不成立，则进入右边的处理框，得出最小值是</a:t>
            </a:r>
            <a:r>
              <a:rPr lang="en-US" altLang="zh-CN" dirty="0"/>
              <a:t>x</a:t>
            </a:r>
            <a:r>
              <a:rPr lang="zh-CN" altLang="zh-CN" dirty="0" smtClean="0"/>
              <a:t>。</a:t>
            </a:r>
            <a:endParaRPr lang="zh-CN" altLang="zh-CN" dirty="0"/>
          </a:p>
        </p:txBody>
      </p:sp>
      <p:sp>
        <p:nvSpPr>
          <p:cNvPr id="12" name="TextBox 11"/>
          <p:cNvSpPr txBox="1"/>
          <p:nvPr/>
        </p:nvSpPr>
        <p:spPr>
          <a:xfrm>
            <a:off x="1241007" y="4654476"/>
            <a:ext cx="7196065" cy="369332"/>
          </a:xfrm>
          <a:prstGeom prst="rect">
            <a:avLst/>
          </a:prstGeom>
          <a:noFill/>
        </p:spPr>
        <p:txBody>
          <a:bodyPr wrap="square" rtlCol="0">
            <a:spAutoFit/>
          </a:bodyPr>
          <a:lstStyle/>
          <a:p>
            <a:r>
              <a:rPr lang="zh-CN" altLang="zh-CN" dirty="0" smtClean="0"/>
              <a:t>第</a:t>
            </a:r>
            <a:r>
              <a:rPr lang="en-US" altLang="zh-CN" dirty="0"/>
              <a:t>5</a:t>
            </a:r>
            <a:r>
              <a:rPr lang="zh-CN" altLang="zh-CN" dirty="0"/>
              <a:t>步：进入输出框，输出结果</a:t>
            </a:r>
            <a:r>
              <a:rPr lang="zh-CN" altLang="zh-CN" dirty="0" smtClean="0"/>
              <a:t>；</a:t>
            </a:r>
            <a:endParaRPr lang="zh-CN" altLang="zh-CN" dirty="0"/>
          </a:p>
        </p:txBody>
      </p:sp>
      <p:sp>
        <p:nvSpPr>
          <p:cNvPr id="13" name="TextBox 12"/>
          <p:cNvSpPr txBox="1"/>
          <p:nvPr/>
        </p:nvSpPr>
        <p:spPr>
          <a:xfrm>
            <a:off x="1254070" y="5008929"/>
            <a:ext cx="7196065" cy="369332"/>
          </a:xfrm>
          <a:prstGeom prst="rect">
            <a:avLst/>
          </a:prstGeom>
          <a:noFill/>
        </p:spPr>
        <p:txBody>
          <a:bodyPr wrap="square" rtlCol="0">
            <a:spAutoFit/>
          </a:bodyPr>
          <a:lstStyle/>
          <a:p>
            <a:r>
              <a:rPr lang="zh-CN" altLang="zh-CN" dirty="0" smtClean="0"/>
              <a:t>第</a:t>
            </a:r>
            <a:r>
              <a:rPr lang="en-US" altLang="zh-CN" dirty="0"/>
              <a:t>6</a:t>
            </a:r>
            <a:r>
              <a:rPr lang="zh-CN" altLang="zh-CN" dirty="0"/>
              <a:t>步：进入结束框，程序运行结束。</a:t>
            </a:r>
            <a:endParaRPr lang="zh-CN" altLang="en-US" dirty="0"/>
          </a:p>
        </p:txBody>
      </p:sp>
      <p:sp>
        <p:nvSpPr>
          <p:cNvPr id="14" name="矩形 28"/>
          <p:cNvSpPr>
            <a:spLocks noChangeArrowheads="1"/>
          </p:cNvSpPr>
          <p:nvPr/>
        </p:nvSpPr>
        <p:spPr bwMode="auto">
          <a:xfrm>
            <a:off x="863599" y="1123950"/>
            <a:ext cx="3792457"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流程图解析</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114045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607448" y="16794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771447" cy="21546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想</a:t>
            </a:r>
            <a:r>
              <a:rPr lang="zh-CN" altLang="zh-CN" sz="2000" dirty="0"/>
              <a:t>必大家小时候都听过三只小猪的故事，这次的案例也与三只小猪有关，但是今天的故事中没有凶恶的大灰狼，我们关心的只是这三只小猪的体重。案例要求任意输入三个分别代表三只小猪体重的整数，通过编程使这三个整数从小到大排序，并将排序的结果显示在屏幕上</a:t>
            </a:r>
            <a:r>
              <a:rPr lang="zh-CN" altLang="zh-CN" sz="2000" dirty="0" smtClean="0"/>
              <a:t>。</a:t>
            </a:r>
            <a:endParaRPr lang="zh-CN" altLang="zh-CN" sz="2000" dirty="0"/>
          </a:p>
        </p:txBody>
      </p:sp>
      <p:pic>
        <p:nvPicPr>
          <p:cNvPr id="50178" name="Picture 2" descr="http://res1.age06.com/FileStore/PortalIPSForQX/User/djl/3657c88a-8c10-454f-8d98-ce595908b0d2/su_03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735" y="3547426"/>
            <a:ext cx="5580000" cy="19533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973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randombar(horizontal)">
                                      <p:cBhvr>
                                        <p:cTn id="7"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54896" y="21009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732473" y="1640124"/>
            <a:ext cx="7963740" cy="35638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a:t>
            </a:r>
            <a:r>
              <a:rPr lang="en-US" altLang="zh-CN" sz="2000" dirty="0"/>
              <a:t>1</a:t>
            </a:r>
            <a:r>
              <a:rPr lang="zh-CN" altLang="zh-CN" sz="2000" dirty="0"/>
              <a:t>）先定义三个整型变量来存储三只小猪的体重，然后定义一个整型变量来作为交换两个数字时用到的临时变量</a:t>
            </a:r>
            <a:r>
              <a:rPr lang="zh-CN" altLang="zh-CN" sz="2000" dirty="0" smtClean="0"/>
              <a:t>；</a:t>
            </a:r>
          </a:p>
          <a:p>
            <a:pPr marL="0" indent="0">
              <a:buNone/>
            </a:pPr>
            <a:r>
              <a:rPr lang="en-US" altLang="zh-CN" sz="2000" dirty="0" smtClean="0"/>
              <a:t>     </a:t>
            </a:r>
            <a:r>
              <a:rPr lang="zh-CN" altLang="zh-CN" sz="2000" dirty="0" smtClean="0"/>
              <a:t>（</a:t>
            </a:r>
            <a:r>
              <a:rPr lang="en-US" altLang="zh-CN" sz="2000" dirty="0" smtClean="0"/>
              <a:t>2</a:t>
            </a:r>
            <a:r>
              <a:rPr lang="zh-CN" altLang="zh-CN" sz="2000" dirty="0" smtClean="0"/>
              <a:t>）依次输入三只小猪的体重，即三个整数；</a:t>
            </a:r>
          </a:p>
          <a:p>
            <a:pPr marL="0" indent="0">
              <a:buNone/>
            </a:pPr>
            <a:r>
              <a:rPr lang="en-US" altLang="zh-CN" sz="2000" dirty="0" smtClean="0"/>
              <a:t>     </a:t>
            </a:r>
            <a:r>
              <a:rPr lang="zh-CN" altLang="zh-CN" sz="2000" dirty="0" smtClean="0"/>
              <a:t>（</a:t>
            </a:r>
            <a:r>
              <a:rPr lang="en-US" altLang="zh-CN" sz="2000" dirty="0"/>
              <a:t>3</a:t>
            </a:r>
            <a:r>
              <a:rPr lang="zh-CN" altLang="zh-CN" sz="2000" dirty="0"/>
              <a:t>）之后对这三个数进行两两比较，使之从小到大排序，并输出到屏幕上。</a:t>
            </a:r>
          </a:p>
          <a:p>
            <a:pPr marL="0" indent="0">
              <a:buNone/>
            </a:pPr>
            <a:r>
              <a:rPr lang="en-US" altLang="zh-CN" sz="2000" dirty="0" smtClean="0"/>
              <a:t>       </a:t>
            </a:r>
            <a:r>
              <a:rPr lang="zh-CN" altLang="zh-CN" sz="2000" dirty="0" smtClean="0"/>
              <a:t>在</a:t>
            </a:r>
            <a:r>
              <a:rPr lang="zh-CN" altLang="zh-CN" sz="2000" dirty="0"/>
              <a:t>第（</a:t>
            </a:r>
            <a:r>
              <a:rPr lang="en-US" altLang="zh-CN" sz="2000" dirty="0"/>
              <a:t>3</a:t>
            </a:r>
            <a:r>
              <a:rPr lang="zh-CN" altLang="zh-CN" sz="2000" dirty="0"/>
              <a:t>）步中需要用到选择结构语句中的</a:t>
            </a:r>
            <a:r>
              <a:rPr lang="en-US" altLang="zh-CN" sz="2000" dirty="0"/>
              <a:t>if</a:t>
            </a:r>
            <a:r>
              <a:rPr lang="zh-CN" altLang="zh-CN" sz="2000" dirty="0"/>
              <a:t>条件判断语句，只有先掌握其用法才能成功进行比较，进而完成此案例。接下来请先认真学习此知识点</a:t>
            </a:r>
            <a:r>
              <a:rPr lang="zh-CN" altLang="zh-CN" sz="2000" dirty="0" smtClean="0"/>
              <a:t>。</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09068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5055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394464"/>
            <a:ext cx="2566659"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381340" y="4123206"/>
            <a:ext cx="2797391"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2510264" cy="492443"/>
          </a:xfrm>
          <a:prstGeom prst="rect">
            <a:avLst/>
          </a:prstGeom>
        </p:spPr>
        <p:txBody>
          <a:bodyPr wrap="square">
            <a:spAutoFit/>
          </a:bodyPr>
          <a:lstStyle/>
          <a:p>
            <a:pPr>
              <a:lnSpc>
                <a:spcPct val="130000"/>
              </a:lnSpc>
              <a:spcAft>
                <a:spcPts val="300"/>
              </a:spcAft>
              <a:defRPr/>
            </a:pPr>
            <a:r>
              <a:rPr lang="en-US" altLang="zh-CN" sz="2000" b="1" dirty="0">
                <a:solidFill>
                  <a:schemeClr val="bg2">
                    <a:lumMod val="50000"/>
                  </a:schemeClr>
                </a:solidFill>
                <a:latin typeface="微软雅黑" pitchFamily="34" charset="-122"/>
                <a:ea typeface="微软雅黑" pitchFamily="34" charset="-122"/>
              </a:rPr>
              <a:t>i</a:t>
            </a:r>
            <a:r>
              <a:rPr lang="en-US" altLang="zh-CN" sz="2000" b="1" dirty="0" smtClean="0">
                <a:solidFill>
                  <a:schemeClr val="bg2">
                    <a:lumMod val="50000"/>
                  </a:schemeClr>
                </a:solidFill>
                <a:latin typeface="微软雅黑" pitchFamily="34" charset="-122"/>
                <a:ea typeface="微软雅黑" pitchFamily="34" charset="-122"/>
              </a:rPr>
              <a:t>f</a:t>
            </a:r>
            <a:r>
              <a:rPr lang="zh-CN" altLang="en-US" sz="2000" b="1" dirty="0" smtClean="0">
                <a:solidFill>
                  <a:schemeClr val="bg2">
                    <a:lumMod val="50000"/>
                  </a:schemeClr>
                </a:solidFill>
                <a:latin typeface="微软雅黑" pitchFamily="34" charset="-122"/>
                <a:ea typeface="微软雅黑" pitchFamily="34" charset="-122"/>
              </a:rPr>
              <a:t>语句</a:t>
            </a:r>
            <a:r>
              <a:rPr lang="en-US" altLang="zh-CN" sz="2000" b="1" dirty="0" smtClean="0">
                <a:solidFill>
                  <a:schemeClr val="bg2">
                    <a:lumMod val="50000"/>
                  </a:schemeClr>
                </a:solidFill>
                <a:latin typeface="微软雅黑" pitchFamily="34" charset="-122"/>
                <a:ea typeface="微软雅黑" pitchFamily="34" charset="-122"/>
              </a:rPr>
              <a:t>—</a:t>
            </a:r>
            <a:r>
              <a:rPr lang="zh-CN" altLang="en-US" sz="2000" b="1" dirty="0" smtClean="0">
                <a:solidFill>
                  <a:schemeClr val="bg2">
                    <a:lumMod val="50000"/>
                  </a:schemeClr>
                </a:solidFill>
                <a:latin typeface="微软雅黑" pitchFamily="34" charset="-122"/>
                <a:ea typeface="微软雅黑" pitchFamily="34" charset="-122"/>
              </a:rPr>
              <a:t>单分支结构</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571744" y="3641025"/>
            <a:ext cx="2868243" cy="492443"/>
          </a:xfrm>
          <a:prstGeom prst="rect">
            <a:avLst/>
          </a:prstGeom>
        </p:spPr>
        <p:txBody>
          <a:bodyPr wrap="square">
            <a:spAutoFit/>
          </a:bodyPr>
          <a:lstStyle/>
          <a:p>
            <a:pPr>
              <a:lnSpc>
                <a:spcPct val="130000"/>
              </a:lnSpc>
              <a:spcAft>
                <a:spcPts val="300"/>
              </a:spcAft>
              <a:defRPr/>
            </a:pPr>
            <a:r>
              <a:rPr lang="en-US" altLang="zh-CN" sz="2000" b="1" dirty="0">
                <a:solidFill>
                  <a:schemeClr val="bg2">
                    <a:lumMod val="50000"/>
                  </a:schemeClr>
                </a:solidFill>
                <a:latin typeface="微软雅黑" pitchFamily="34" charset="-122"/>
                <a:ea typeface="微软雅黑" pitchFamily="34" charset="-122"/>
              </a:rPr>
              <a:t>i</a:t>
            </a:r>
            <a:r>
              <a:rPr lang="en-US" altLang="zh-CN" sz="2000" b="1" dirty="0" smtClean="0">
                <a:solidFill>
                  <a:schemeClr val="bg2">
                    <a:lumMod val="50000"/>
                  </a:schemeClr>
                </a:solidFill>
                <a:latin typeface="微软雅黑" pitchFamily="34" charset="-122"/>
                <a:ea typeface="微软雅黑" pitchFamily="34" charset="-122"/>
              </a:rPr>
              <a:t>f…else—</a:t>
            </a:r>
            <a:r>
              <a:rPr lang="zh-CN" altLang="en-US" sz="2000" b="1" dirty="0" smtClean="0">
                <a:solidFill>
                  <a:schemeClr val="bg2">
                    <a:lumMod val="50000"/>
                  </a:schemeClr>
                </a:solidFill>
                <a:latin typeface="微软雅黑" pitchFamily="34" charset="-122"/>
                <a:ea typeface="微软雅黑" pitchFamily="34" charset="-122"/>
              </a:rPr>
              <a:t>双分支结构</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10692" y="3720539"/>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37106" y="3723096"/>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23" name="直接连接符 22"/>
          <p:cNvCxnSpPr/>
          <p:nvPr/>
        </p:nvCxnSpPr>
        <p:spPr>
          <a:xfrm flipV="1">
            <a:off x="3390540" y="4837860"/>
            <a:ext cx="3741780"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580944" y="4355679"/>
            <a:ext cx="3904073" cy="492443"/>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if…else if…else—</a:t>
            </a:r>
            <a:r>
              <a:rPr lang="zh-CN" altLang="en-US" sz="2000" b="1" dirty="0" smtClean="0">
                <a:solidFill>
                  <a:schemeClr val="bg2">
                    <a:lumMod val="50000"/>
                  </a:schemeClr>
                </a:solidFill>
                <a:latin typeface="微软雅黑" pitchFamily="34" charset="-122"/>
                <a:ea typeface="微软雅黑" pitchFamily="34" charset="-122"/>
              </a:rPr>
              <a:t>多分支结构</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6" name="椭圆 25"/>
          <p:cNvSpPr/>
          <p:nvPr/>
        </p:nvSpPr>
        <p:spPr bwMode="auto">
          <a:xfrm rot="574600">
            <a:off x="3119892" y="443519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9" name="TextBox 28"/>
          <p:cNvSpPr txBox="1">
            <a:spLocks noChangeArrowheads="1"/>
          </p:cNvSpPr>
          <p:nvPr/>
        </p:nvSpPr>
        <p:spPr bwMode="auto">
          <a:xfrm>
            <a:off x="3146306" y="443775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3</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2674429063"/>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par>
                                <p:cTn id="34" presetID="22" presetClass="entr" presetSubtype="8"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P spid="25" grpId="0"/>
      <p:bldP spid="26"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901701" y="1549437"/>
            <a:ext cx="50157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68000"/>
            <a:r>
              <a:rPr lang="en-US" altLang="zh-CN" sz="2000" dirty="0" smtClean="0"/>
              <a:t> if</a:t>
            </a:r>
            <a:r>
              <a:rPr lang="zh-CN" altLang="zh-CN" sz="2000" dirty="0"/>
              <a:t>语句是指如果满足某种条件，就进行相应的处理。在</a:t>
            </a:r>
            <a:r>
              <a:rPr lang="en-US" altLang="zh-CN" sz="2000" dirty="0"/>
              <a:t>C</a:t>
            </a:r>
            <a:r>
              <a:rPr lang="zh-CN" altLang="zh-CN" sz="2000" dirty="0"/>
              <a:t>语言中，</a:t>
            </a:r>
            <a:r>
              <a:rPr lang="en-US" altLang="zh-CN" sz="2000" dirty="0"/>
              <a:t>if</a:t>
            </a:r>
            <a:r>
              <a:rPr lang="zh-CN" altLang="zh-CN" sz="2000" dirty="0"/>
              <a:t>语句的具体语法格式如下</a:t>
            </a:r>
            <a:r>
              <a:rPr lang="zh-CN" altLang="zh-CN" sz="2000" dirty="0" smtClean="0"/>
              <a:t>：</a:t>
            </a:r>
            <a:endParaRPr lang="zh-CN" altLang="zh-CN" sz="2000" dirty="0"/>
          </a:p>
        </p:txBody>
      </p:sp>
      <p:sp>
        <p:nvSpPr>
          <p:cNvPr id="16" name="矩形 15"/>
          <p:cNvSpPr/>
          <p:nvPr/>
        </p:nvSpPr>
        <p:spPr>
          <a:xfrm>
            <a:off x="348864" y="957226"/>
            <a:ext cx="3499676" cy="57458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a:solidFill>
                  <a:srgbClr val="009ED6"/>
                </a:solidFill>
              </a:rPr>
              <a:t>if</a:t>
            </a:r>
            <a:r>
              <a:rPr lang="zh-CN" altLang="en-US" sz="2400" b="1" dirty="0">
                <a:solidFill>
                  <a:srgbClr val="009ED6"/>
                </a:solidFill>
              </a:rPr>
              <a:t>语句</a:t>
            </a:r>
            <a:r>
              <a:rPr lang="en-US" altLang="zh-CN" sz="2400" b="1" dirty="0">
                <a:solidFill>
                  <a:srgbClr val="009ED6"/>
                </a:solidFill>
              </a:rPr>
              <a:t>——</a:t>
            </a:r>
            <a:r>
              <a:rPr lang="zh-CN" altLang="en-US" sz="2400" b="1" dirty="0">
                <a:solidFill>
                  <a:srgbClr val="009ED6"/>
                </a:solidFill>
              </a:rPr>
              <a:t>单分支结构</a:t>
            </a:r>
            <a:endParaRPr lang="en-US" altLang="zh-CN" sz="2400" b="1" dirty="0">
              <a:solidFill>
                <a:srgbClr val="009ED6"/>
              </a:solidFill>
            </a:endParaRPr>
          </a:p>
        </p:txBody>
      </p:sp>
      <p:sp>
        <p:nvSpPr>
          <p:cNvPr id="26" name="标题 1"/>
          <p:cNvSpPr>
            <a:spLocks noChangeArrowheads="1"/>
          </p:cNvSpPr>
          <p:nvPr/>
        </p:nvSpPr>
        <p:spPr bwMode="auto">
          <a:xfrm>
            <a:off x="1563868"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1" name="矩形 20"/>
          <p:cNvSpPr/>
          <p:nvPr/>
        </p:nvSpPr>
        <p:spPr>
          <a:xfrm>
            <a:off x="1149935" y="2809466"/>
            <a:ext cx="4388715" cy="1252522"/>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dirty="0" smtClean="0">
                <a:solidFill>
                  <a:srgbClr val="FF0000"/>
                </a:solidFill>
              </a:rPr>
              <a:t>if</a:t>
            </a:r>
            <a:r>
              <a:rPr lang="en-US" altLang="zh-CN" dirty="0" smtClean="0"/>
              <a:t> </a:t>
            </a:r>
            <a:r>
              <a:rPr lang="en-US" altLang="zh-CN" dirty="0"/>
              <a:t>(</a:t>
            </a:r>
            <a:r>
              <a:rPr lang="zh-CN" altLang="zh-CN" dirty="0">
                <a:solidFill>
                  <a:srgbClr val="FF0000"/>
                </a:solidFill>
              </a:rPr>
              <a:t>判断条件</a:t>
            </a:r>
            <a:r>
              <a:rPr lang="en-US" altLang="zh-CN" dirty="0"/>
              <a:t>)</a:t>
            </a:r>
            <a:endParaRPr lang="zh-CN" altLang="zh-CN" dirty="0"/>
          </a:p>
          <a:p>
            <a:r>
              <a:rPr lang="en-US" altLang="zh-CN" dirty="0" smtClean="0"/>
              <a:t>{ </a:t>
            </a:r>
            <a:endParaRPr lang="zh-CN" altLang="zh-CN" dirty="0"/>
          </a:p>
          <a:p>
            <a:r>
              <a:rPr lang="en-US" altLang="zh-CN" dirty="0" smtClean="0"/>
              <a:t>       </a:t>
            </a:r>
            <a:r>
              <a:rPr lang="zh-CN" altLang="zh-CN" dirty="0" smtClean="0"/>
              <a:t>代码</a:t>
            </a:r>
            <a:r>
              <a:rPr lang="zh-CN" altLang="zh-CN" dirty="0"/>
              <a:t>块</a:t>
            </a:r>
          </a:p>
          <a:p>
            <a:r>
              <a:rPr lang="en-US" altLang="zh-CN" dirty="0" smtClean="0"/>
              <a:t>}</a:t>
            </a:r>
            <a:endParaRPr lang="zh-CN" altLang="zh-CN" dirty="0"/>
          </a:p>
          <a:p>
            <a:pPr>
              <a:lnSpc>
                <a:spcPct val="200000"/>
              </a:lnSpc>
              <a:defRPr/>
            </a:pPr>
            <a:r>
              <a:rPr lang="en-US" altLang="zh-CN" sz="200" dirty="0" smtClean="0">
                <a:latin typeface="Times New Roman" pitchFamily="18" charset="0"/>
                <a:ea typeface="+mn-ea"/>
                <a:cs typeface="Times New Roman" pitchFamily="18" charset="0"/>
              </a:rPr>
              <a:t> </a:t>
            </a:r>
            <a:endParaRPr lang="en-US" altLang="zh-CN" sz="200" dirty="0">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26025468"/>
              </p:ext>
            </p:extLst>
          </p:nvPr>
        </p:nvGraphicFramePr>
        <p:xfrm>
          <a:off x="6042946" y="1851847"/>
          <a:ext cx="2659367" cy="3607119"/>
        </p:xfrm>
        <a:graphic>
          <a:graphicData uri="http://schemas.openxmlformats.org/presentationml/2006/ole">
            <mc:AlternateContent xmlns:mc="http://schemas.openxmlformats.org/markup-compatibility/2006">
              <mc:Choice xmlns:v="urn:schemas-microsoft-com:vml" Requires="v">
                <p:oleObj spid="_x0000_s9236" r:id="rId5" imgW="1904977" imgH="2581200" progId="Visio.Drawing.11">
                  <p:embed/>
                </p:oleObj>
              </mc:Choice>
              <mc:Fallback>
                <p:oleObj r:id="rId5" imgW="1904977" imgH="258120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2946" y="1851847"/>
                        <a:ext cx="2659367" cy="3607119"/>
                      </a:xfrm>
                      <a:prstGeom prst="rect">
                        <a:avLst/>
                      </a:prstGeom>
                      <a:noFill/>
                      <a:ln>
                        <a:noFill/>
                      </a:ln>
                    </p:spPr>
                  </p:pic>
                </p:oleObj>
              </mc:Fallback>
            </mc:AlternateContent>
          </a:graphicData>
        </a:graphic>
      </p:graphicFrame>
      <p:sp>
        <p:nvSpPr>
          <p:cNvPr id="7" name="AutoShape 9"/>
          <p:cNvSpPr>
            <a:spLocks noChangeArrowheads="1"/>
          </p:cNvSpPr>
          <p:nvPr/>
        </p:nvSpPr>
        <p:spPr bwMode="auto">
          <a:xfrm>
            <a:off x="1074511" y="4538636"/>
            <a:ext cx="4475569" cy="1532727"/>
          </a:xfrm>
          <a:prstGeom prst="roundRect">
            <a:avLst>
              <a:gd name="adj" fmla="val 29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30000"/>
              </a:lnSpc>
              <a:defRPr/>
            </a:pPr>
            <a:r>
              <a:rPr lang="en-US" altLang="zh-CN" dirty="0" smtClean="0"/>
              <a:t>if(</a:t>
            </a:r>
            <a:r>
              <a:rPr lang="zh-CN" altLang="en-US" dirty="0" smtClean="0"/>
              <a:t>小明考了</a:t>
            </a:r>
            <a:r>
              <a:rPr lang="en-US" altLang="zh-CN" dirty="0" smtClean="0"/>
              <a:t>100</a:t>
            </a:r>
            <a:r>
              <a:rPr lang="zh-CN" altLang="en-US" dirty="0" smtClean="0"/>
              <a:t>分</a:t>
            </a:r>
            <a:r>
              <a:rPr lang="en-US" altLang="zh-CN" dirty="0" smtClean="0"/>
              <a:t>)</a:t>
            </a:r>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smtClean="0"/>
              <a:t>妈妈就带小明去游乐场玩一天</a:t>
            </a:r>
            <a:r>
              <a:rPr lang="en-US" altLang="zh-CN" dirty="0" smtClean="0"/>
              <a:t>;</a:t>
            </a:r>
          </a:p>
          <a:p>
            <a:pPr algn="l">
              <a:lnSpc>
                <a:spcPct val="130000"/>
              </a:lnSpc>
              <a:defRPr/>
            </a:pPr>
            <a:r>
              <a:rPr lang="en-US" altLang="zh-CN" dirty="0"/>
              <a:t>}</a:t>
            </a:r>
            <a:endParaRPr lang="en-US" altLang="zh-CN" dirty="0" smtClean="0"/>
          </a:p>
        </p:txBody>
      </p:sp>
      <p:sp>
        <p:nvSpPr>
          <p:cNvPr id="2" name="下箭头 1"/>
          <p:cNvSpPr/>
          <p:nvPr/>
        </p:nvSpPr>
        <p:spPr bwMode="auto">
          <a:xfrm>
            <a:off x="2891790" y="4061988"/>
            <a:ext cx="285750" cy="464292"/>
          </a:xfrm>
          <a:prstGeom prst="downArrow">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2"/>
    </p:custDataLst>
    <p:extLst>
      <p:ext uri="{BB962C8B-B14F-4D97-AF65-F5344CB8AC3E}">
        <p14:creationId xmlns:p14="http://schemas.microsoft.com/office/powerpoint/2010/main" val="338611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1" grpId="0" animBg="1"/>
      <p:bldP spid="7"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901702" y="1663737"/>
            <a:ext cx="49243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smtClean="0"/>
              <a:t>        if…else</a:t>
            </a:r>
            <a:r>
              <a:rPr lang="zh-CN" altLang="zh-CN" sz="2000" dirty="0"/>
              <a:t>语句是指如果满足某种条件，就进行相应的处理，否则就进行另一种处理。</a:t>
            </a:r>
            <a:r>
              <a:rPr lang="en-US" altLang="zh-CN" sz="2000" dirty="0"/>
              <a:t>if…else</a:t>
            </a:r>
            <a:r>
              <a:rPr lang="zh-CN" altLang="zh-CN" sz="2000" dirty="0"/>
              <a:t>语句的具体语法格式如下：</a:t>
            </a:r>
          </a:p>
        </p:txBody>
      </p:sp>
      <p:sp>
        <p:nvSpPr>
          <p:cNvPr id="26" name="标题 1"/>
          <p:cNvSpPr>
            <a:spLocks noChangeArrowheads="1"/>
          </p:cNvSpPr>
          <p:nvPr/>
        </p:nvSpPr>
        <p:spPr bwMode="auto">
          <a:xfrm>
            <a:off x="1531005" y="19205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1" name="矩形 20"/>
          <p:cNvSpPr/>
          <p:nvPr/>
        </p:nvSpPr>
        <p:spPr>
          <a:xfrm>
            <a:off x="863412" y="2955098"/>
            <a:ext cx="4284216" cy="2154436"/>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smtClean="0">
                <a:solidFill>
                  <a:srgbClr val="FF0000"/>
                </a:solidFill>
              </a:rPr>
              <a:t>if</a:t>
            </a:r>
            <a:r>
              <a:rPr lang="en-US" altLang="zh-CN" sz="1600" dirty="0" smtClean="0"/>
              <a:t> </a:t>
            </a:r>
            <a:r>
              <a:rPr lang="en-US" altLang="zh-CN" sz="1600" dirty="0"/>
              <a:t>(</a:t>
            </a:r>
            <a:r>
              <a:rPr lang="zh-CN" altLang="zh-CN" sz="1600" dirty="0"/>
              <a:t>判断条件</a:t>
            </a:r>
            <a:r>
              <a:rPr lang="en-US" altLang="zh-CN" sz="1600" dirty="0"/>
              <a:t>)</a:t>
            </a:r>
            <a:endParaRPr lang="zh-CN" altLang="zh-CN" sz="1600" dirty="0"/>
          </a:p>
          <a:p>
            <a:r>
              <a:rPr lang="en-US" altLang="zh-CN" sz="1600" dirty="0"/>
              <a:t>{</a:t>
            </a:r>
            <a:endParaRPr lang="zh-CN" altLang="zh-CN" sz="1600" dirty="0"/>
          </a:p>
          <a:p>
            <a:r>
              <a:rPr lang="en-US" altLang="zh-CN" sz="1600" dirty="0"/>
              <a:t>	    </a:t>
            </a:r>
            <a:r>
              <a:rPr lang="zh-CN" altLang="zh-CN" sz="1600" dirty="0"/>
              <a:t>执行语句</a:t>
            </a:r>
            <a:r>
              <a:rPr lang="en-US" altLang="zh-CN" sz="1600" dirty="0"/>
              <a:t>1</a:t>
            </a:r>
            <a:endParaRPr lang="zh-CN" altLang="zh-CN" sz="1600" dirty="0"/>
          </a:p>
          <a:p>
            <a:r>
              <a:rPr lang="en-US" altLang="zh-CN" sz="1600" dirty="0"/>
              <a:t>}</a:t>
            </a:r>
            <a:endParaRPr lang="zh-CN" altLang="zh-CN" sz="1600" dirty="0"/>
          </a:p>
          <a:p>
            <a:r>
              <a:rPr lang="en-US" altLang="zh-CN" sz="1600" dirty="0">
                <a:solidFill>
                  <a:srgbClr val="FF0000"/>
                </a:solidFill>
              </a:rPr>
              <a:t>else</a:t>
            </a:r>
            <a:endParaRPr lang="zh-CN" altLang="zh-CN" sz="1600" dirty="0">
              <a:solidFill>
                <a:srgbClr val="FF0000"/>
              </a:solidFill>
            </a:endParaRPr>
          </a:p>
          <a:p>
            <a:r>
              <a:rPr lang="en-US" altLang="zh-CN" sz="1600" dirty="0"/>
              <a:t>{</a:t>
            </a:r>
            <a:endParaRPr lang="zh-CN" altLang="zh-CN" sz="1600" dirty="0"/>
          </a:p>
          <a:p>
            <a:r>
              <a:rPr lang="en-US" altLang="zh-CN" sz="1600" dirty="0"/>
              <a:t>	    </a:t>
            </a:r>
            <a:r>
              <a:rPr lang="zh-CN" altLang="zh-CN" sz="1600" dirty="0"/>
              <a:t>执行语句</a:t>
            </a:r>
            <a:r>
              <a:rPr lang="en-US" altLang="zh-CN" sz="1600" dirty="0"/>
              <a:t>2</a:t>
            </a:r>
            <a:endParaRPr lang="zh-CN" altLang="zh-CN" sz="1600" dirty="0"/>
          </a:p>
          <a:p>
            <a:r>
              <a:rPr lang="en-US" altLang="zh-CN" sz="1600" dirty="0"/>
              <a:t>}</a:t>
            </a:r>
            <a:endParaRPr lang="zh-CN" altLang="zh-CN" sz="1600" dirty="0"/>
          </a:p>
          <a:p>
            <a:pPr>
              <a:lnSpc>
                <a:spcPct val="200000"/>
              </a:lnSpc>
              <a:defRPr/>
            </a:pPr>
            <a:r>
              <a:rPr lang="en-US" altLang="zh-CN" sz="200" dirty="0" smtClean="0">
                <a:latin typeface="Times New Roman" pitchFamily="18" charset="0"/>
                <a:ea typeface="+mn-ea"/>
                <a:cs typeface="Times New Roman" pitchFamily="18" charset="0"/>
              </a:rPr>
              <a:t> </a:t>
            </a:r>
            <a:endParaRPr lang="en-US" altLang="zh-CN" sz="200" dirty="0">
              <a:latin typeface="Times New Roman" pitchFamily="18" charset="0"/>
              <a:ea typeface="+mn-ea"/>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6146572"/>
              </p:ext>
            </p:extLst>
          </p:nvPr>
        </p:nvGraphicFramePr>
        <p:xfrm>
          <a:off x="5663702" y="1838643"/>
          <a:ext cx="3038475" cy="3422650"/>
        </p:xfrm>
        <a:graphic>
          <a:graphicData uri="http://schemas.openxmlformats.org/presentationml/2006/ole">
            <mc:AlternateContent xmlns:mc="http://schemas.openxmlformats.org/markup-compatibility/2006">
              <mc:Choice xmlns:v="urn:schemas-microsoft-com:vml" Requires="v">
                <p:oleObj spid="_x0000_s10260" r:id="rId5" imgW="2393296" imgH="2698796" progId="Visio.Drawing.11">
                  <p:embed/>
                </p:oleObj>
              </mc:Choice>
              <mc:Fallback>
                <p:oleObj r:id="rId5" imgW="2393296" imgH="269879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3702" y="1838643"/>
                        <a:ext cx="303847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AutoShape 9"/>
          <p:cNvSpPr>
            <a:spLocks noChangeArrowheads="1"/>
          </p:cNvSpPr>
          <p:nvPr/>
        </p:nvSpPr>
        <p:spPr bwMode="auto">
          <a:xfrm>
            <a:off x="4441484" y="2825418"/>
            <a:ext cx="4475569" cy="2973122"/>
          </a:xfrm>
          <a:prstGeom prst="roundRect">
            <a:avLst>
              <a:gd name="adj" fmla="val 29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30000"/>
              </a:lnSpc>
              <a:defRPr/>
            </a:pPr>
            <a:r>
              <a:rPr lang="en-US" altLang="zh-CN" dirty="0" smtClean="0"/>
              <a:t>if(</a:t>
            </a:r>
            <a:r>
              <a:rPr lang="zh-CN" altLang="en-US" dirty="0" smtClean="0"/>
              <a:t>小明考了</a:t>
            </a:r>
            <a:r>
              <a:rPr lang="en-US" altLang="zh-CN" dirty="0" smtClean="0"/>
              <a:t>100</a:t>
            </a:r>
            <a:r>
              <a:rPr lang="zh-CN" altLang="en-US" dirty="0" smtClean="0"/>
              <a:t>分</a:t>
            </a:r>
            <a:r>
              <a:rPr lang="en-US" altLang="zh-CN" dirty="0" smtClean="0"/>
              <a:t>)</a:t>
            </a:r>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smtClean="0"/>
              <a:t>妈妈就带小明去游乐场玩一天</a:t>
            </a:r>
            <a:r>
              <a:rPr lang="en-US" altLang="zh-CN" dirty="0" smtClean="0"/>
              <a:t>;</a:t>
            </a:r>
          </a:p>
          <a:p>
            <a:pPr algn="l">
              <a:lnSpc>
                <a:spcPct val="130000"/>
              </a:lnSpc>
              <a:defRPr/>
            </a:pPr>
            <a:r>
              <a:rPr lang="en-US" altLang="zh-CN" dirty="0" smtClean="0"/>
              <a:t>}</a:t>
            </a:r>
          </a:p>
          <a:p>
            <a:pPr algn="l">
              <a:lnSpc>
                <a:spcPct val="130000"/>
              </a:lnSpc>
              <a:defRPr/>
            </a:pPr>
            <a:r>
              <a:rPr lang="en-US" altLang="zh-CN" dirty="0"/>
              <a:t>e</a:t>
            </a:r>
            <a:r>
              <a:rPr lang="en-US" altLang="zh-CN" dirty="0" smtClean="0"/>
              <a:t>lse //</a:t>
            </a:r>
            <a:r>
              <a:rPr lang="zh-CN" altLang="en-US" dirty="0" smtClean="0"/>
              <a:t>否则</a:t>
            </a:r>
            <a:endParaRPr lang="en-US" altLang="zh-CN" dirty="0" smtClean="0"/>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a:t>小</a:t>
            </a:r>
            <a:r>
              <a:rPr lang="zh-CN" altLang="en-US" dirty="0" smtClean="0"/>
              <a:t>明就要在家学习</a:t>
            </a:r>
            <a:r>
              <a:rPr lang="en-US" altLang="zh-CN" dirty="0" smtClean="0"/>
              <a:t>;</a:t>
            </a:r>
          </a:p>
          <a:p>
            <a:pPr algn="l">
              <a:lnSpc>
                <a:spcPct val="130000"/>
              </a:lnSpc>
              <a:defRPr/>
            </a:pPr>
            <a:r>
              <a:rPr lang="en-US" altLang="zh-CN" dirty="0"/>
              <a:t>}</a:t>
            </a:r>
            <a:endParaRPr lang="en-US" altLang="zh-CN" dirty="0" smtClean="0"/>
          </a:p>
        </p:txBody>
      </p:sp>
      <p:sp>
        <p:nvSpPr>
          <p:cNvPr id="8" name="矩形 7"/>
          <p:cNvSpPr/>
          <p:nvPr/>
        </p:nvSpPr>
        <p:spPr>
          <a:xfrm>
            <a:off x="348864" y="957226"/>
            <a:ext cx="4406976"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rgbClr val="009ED6"/>
                </a:solidFill>
              </a:rPr>
              <a:t>if…else</a:t>
            </a:r>
            <a:r>
              <a:rPr lang="zh-CN" altLang="en-US" sz="2400" b="1" dirty="0" smtClean="0">
                <a:solidFill>
                  <a:srgbClr val="009ED6"/>
                </a:solidFill>
              </a:rPr>
              <a:t>语句</a:t>
            </a:r>
            <a:r>
              <a:rPr lang="en-US" altLang="zh-CN" sz="2400" b="1" dirty="0">
                <a:solidFill>
                  <a:srgbClr val="009ED6"/>
                </a:solidFill>
              </a:rPr>
              <a:t>——</a:t>
            </a:r>
            <a:r>
              <a:rPr lang="zh-CN" altLang="en-US" sz="2400" b="1" dirty="0">
                <a:solidFill>
                  <a:srgbClr val="009ED6"/>
                </a:solidFill>
              </a:rPr>
              <a:t>单分支结构</a:t>
            </a:r>
            <a:endParaRPr lang="en-US" altLang="zh-CN" sz="2400" b="1" dirty="0">
              <a:solidFill>
                <a:srgbClr val="009ED6"/>
              </a:solidFill>
            </a:endParaRPr>
          </a:p>
        </p:txBody>
      </p:sp>
    </p:spTree>
    <p:custDataLst>
      <p:tags r:id="rId2"/>
    </p:custDataLst>
    <p:extLst>
      <p:ext uri="{BB962C8B-B14F-4D97-AF65-F5344CB8AC3E}">
        <p14:creationId xmlns:p14="http://schemas.microsoft.com/office/powerpoint/2010/main" val="2651480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1" grpId="0" animBg="1"/>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901702" y="1663737"/>
            <a:ext cx="50339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smtClean="0"/>
              <a:t>        </a:t>
            </a:r>
            <a:r>
              <a:rPr lang="en-US" altLang="zh-CN" sz="2000" dirty="0"/>
              <a:t>if…else if…else</a:t>
            </a:r>
            <a:r>
              <a:rPr lang="zh-CN" altLang="zh-CN" sz="2000" dirty="0"/>
              <a:t>语句用于对多个条件进行判断，从而进行多种不同的处理。</a:t>
            </a:r>
            <a:r>
              <a:rPr lang="en-US" altLang="zh-CN" sz="2000" dirty="0"/>
              <a:t>if…else if…else</a:t>
            </a:r>
            <a:r>
              <a:rPr lang="zh-CN" altLang="zh-CN" sz="2000" dirty="0"/>
              <a:t>语句的具体语法格式</a:t>
            </a:r>
            <a:r>
              <a:rPr lang="zh-CN" altLang="zh-CN" sz="2000" dirty="0" smtClean="0"/>
              <a:t>如下</a:t>
            </a:r>
            <a:r>
              <a:rPr lang="zh-CN" altLang="en-US" sz="2000" dirty="0" smtClean="0"/>
              <a:t>：</a:t>
            </a:r>
            <a:endParaRPr lang="zh-CN" altLang="zh-CN" sz="2000" dirty="0"/>
          </a:p>
        </p:txBody>
      </p:sp>
      <p:sp>
        <p:nvSpPr>
          <p:cNvPr id="26" name="标题 1"/>
          <p:cNvSpPr>
            <a:spLocks noChangeArrowheads="1"/>
          </p:cNvSpPr>
          <p:nvPr/>
        </p:nvSpPr>
        <p:spPr bwMode="auto">
          <a:xfrm>
            <a:off x="1610242" y="20245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1" name="矩形 20"/>
          <p:cNvSpPr/>
          <p:nvPr/>
        </p:nvSpPr>
        <p:spPr>
          <a:xfrm>
            <a:off x="978484" y="2876720"/>
            <a:ext cx="4284216" cy="3354765"/>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a:solidFill>
                  <a:srgbClr val="FF0000"/>
                </a:solidFill>
              </a:rPr>
              <a:t>if</a:t>
            </a:r>
            <a:r>
              <a:rPr lang="en-US" altLang="zh-CN" sz="1600" dirty="0"/>
              <a:t> (</a:t>
            </a:r>
            <a:r>
              <a:rPr lang="zh-CN" altLang="zh-CN" sz="1600" dirty="0"/>
              <a:t>判断条件</a:t>
            </a:r>
            <a:r>
              <a:rPr lang="en-US" altLang="zh-CN" sz="1600" dirty="0"/>
              <a:t>1) </a:t>
            </a:r>
            <a:endParaRPr lang="zh-CN" altLang="zh-CN" sz="1600" dirty="0"/>
          </a:p>
          <a:p>
            <a:r>
              <a:rPr lang="en-US" altLang="zh-CN" sz="1600" dirty="0"/>
              <a:t>{</a:t>
            </a:r>
            <a:endParaRPr lang="zh-CN" altLang="zh-CN" sz="1600" dirty="0"/>
          </a:p>
          <a:p>
            <a:r>
              <a:rPr lang="en-US" altLang="zh-CN" sz="1600" dirty="0"/>
              <a:t>		</a:t>
            </a:r>
            <a:r>
              <a:rPr lang="zh-CN" altLang="zh-CN" sz="1600" dirty="0"/>
              <a:t>执行语句</a:t>
            </a:r>
            <a:r>
              <a:rPr lang="en-US" altLang="zh-CN" sz="1600" dirty="0"/>
              <a:t>1</a:t>
            </a:r>
            <a:endParaRPr lang="zh-CN" altLang="zh-CN" sz="1600" dirty="0"/>
          </a:p>
          <a:p>
            <a:r>
              <a:rPr lang="en-US" altLang="zh-CN" sz="1600" dirty="0"/>
              <a:t>}</a:t>
            </a:r>
            <a:endParaRPr lang="zh-CN" altLang="zh-CN" sz="1600" dirty="0"/>
          </a:p>
          <a:p>
            <a:r>
              <a:rPr lang="en-US" altLang="zh-CN" sz="1600" dirty="0">
                <a:solidFill>
                  <a:srgbClr val="FF0000"/>
                </a:solidFill>
              </a:rPr>
              <a:t>else if </a:t>
            </a:r>
            <a:r>
              <a:rPr lang="en-US" altLang="zh-CN" sz="1600" dirty="0"/>
              <a:t>(</a:t>
            </a:r>
            <a:r>
              <a:rPr lang="zh-CN" altLang="zh-CN" sz="1600" dirty="0"/>
              <a:t>判断条件</a:t>
            </a:r>
            <a:r>
              <a:rPr lang="en-US" altLang="zh-CN" sz="1600" dirty="0"/>
              <a:t>2) </a:t>
            </a:r>
            <a:endParaRPr lang="zh-CN" altLang="zh-CN" sz="1600" dirty="0"/>
          </a:p>
          <a:p>
            <a:r>
              <a:rPr lang="en-US" altLang="zh-CN" sz="1600" dirty="0"/>
              <a:t>{</a:t>
            </a:r>
            <a:endParaRPr lang="zh-CN" altLang="zh-CN" sz="1600" dirty="0"/>
          </a:p>
          <a:p>
            <a:r>
              <a:rPr lang="en-US" altLang="zh-CN" sz="1600" dirty="0"/>
              <a:t>		</a:t>
            </a:r>
            <a:r>
              <a:rPr lang="zh-CN" altLang="zh-CN" sz="1600" dirty="0"/>
              <a:t>执行语句</a:t>
            </a:r>
            <a:r>
              <a:rPr lang="en-US" altLang="zh-CN" sz="1600" dirty="0"/>
              <a:t>2</a:t>
            </a:r>
            <a:endParaRPr lang="zh-CN" altLang="zh-CN" sz="1600" dirty="0"/>
          </a:p>
          <a:p>
            <a:r>
              <a:rPr lang="en-US" altLang="zh-CN" sz="1600" dirty="0"/>
              <a:t>}</a:t>
            </a:r>
            <a:endParaRPr lang="zh-CN" altLang="zh-CN" sz="1600" dirty="0"/>
          </a:p>
          <a:p>
            <a:r>
              <a:rPr lang="en-US" altLang="zh-CN" sz="1600" dirty="0"/>
              <a:t>……</a:t>
            </a:r>
            <a:endParaRPr lang="zh-CN" altLang="zh-CN" sz="1600" dirty="0"/>
          </a:p>
          <a:p>
            <a:r>
              <a:rPr lang="en-US" altLang="zh-CN" sz="1600" dirty="0" smtClean="0">
                <a:solidFill>
                  <a:srgbClr val="FF0000"/>
                </a:solidFill>
              </a:rPr>
              <a:t>else</a:t>
            </a:r>
            <a:r>
              <a:rPr lang="en-US" altLang="zh-CN" sz="1600" dirty="0" smtClean="0"/>
              <a:t> </a:t>
            </a:r>
            <a:endParaRPr lang="zh-CN" altLang="zh-CN" sz="1600" dirty="0"/>
          </a:p>
          <a:p>
            <a:r>
              <a:rPr lang="en-US" altLang="zh-CN" sz="1600" dirty="0"/>
              <a:t>{</a:t>
            </a:r>
            <a:endParaRPr lang="zh-CN" altLang="zh-CN" sz="1600" dirty="0"/>
          </a:p>
          <a:p>
            <a:r>
              <a:rPr lang="en-US" altLang="zh-CN" sz="1600" dirty="0"/>
              <a:t>		</a:t>
            </a:r>
            <a:r>
              <a:rPr lang="zh-CN" altLang="zh-CN" sz="1600" dirty="0"/>
              <a:t>执行语句</a:t>
            </a:r>
            <a:r>
              <a:rPr lang="en-US" altLang="zh-CN" sz="1600" dirty="0"/>
              <a:t>n+1</a:t>
            </a:r>
            <a:endParaRPr lang="zh-CN" altLang="zh-CN" sz="1600" dirty="0"/>
          </a:p>
          <a:p>
            <a:r>
              <a:rPr lang="en-US" altLang="zh-CN" sz="1600" dirty="0"/>
              <a:t>}</a:t>
            </a:r>
            <a:endParaRPr lang="zh-CN" altLang="zh-CN" sz="1600" dirty="0"/>
          </a:p>
          <a:p>
            <a:pPr>
              <a:lnSpc>
                <a:spcPct val="200000"/>
              </a:lnSpc>
              <a:defRPr/>
            </a:pPr>
            <a:r>
              <a:rPr lang="en-US" altLang="zh-CN" sz="200" dirty="0" smtClean="0">
                <a:latin typeface="Times New Roman" pitchFamily="18" charset="0"/>
                <a:ea typeface="+mn-ea"/>
                <a:cs typeface="Times New Roman" pitchFamily="18" charset="0"/>
              </a:rPr>
              <a:t> </a:t>
            </a:r>
            <a:endParaRPr lang="en-US" altLang="zh-CN" sz="200" dirty="0">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14436680"/>
              </p:ext>
            </p:extLst>
          </p:nvPr>
        </p:nvGraphicFramePr>
        <p:xfrm>
          <a:off x="5964237" y="1213453"/>
          <a:ext cx="2944631" cy="5243367"/>
        </p:xfrm>
        <a:graphic>
          <a:graphicData uri="http://schemas.openxmlformats.org/presentationml/2006/ole">
            <mc:AlternateContent xmlns:mc="http://schemas.openxmlformats.org/markup-compatibility/2006">
              <mc:Choice xmlns:v="urn:schemas-microsoft-com:vml" Requires="v">
                <p:oleObj spid="_x0000_s11284" r:id="rId5" imgW="2295590" imgH="4048110" progId="Visio.Drawing.15">
                  <p:embed/>
                </p:oleObj>
              </mc:Choice>
              <mc:Fallback>
                <p:oleObj r:id="rId5" imgW="2295590" imgH="4048110"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4237" y="1213453"/>
                        <a:ext cx="2944631" cy="5243367"/>
                      </a:xfrm>
                      <a:prstGeom prst="rect">
                        <a:avLst/>
                      </a:prstGeom>
                      <a:noFill/>
                      <a:ln>
                        <a:noFill/>
                      </a:ln>
                    </p:spPr>
                  </p:pic>
                </p:oleObj>
              </mc:Fallback>
            </mc:AlternateContent>
          </a:graphicData>
        </a:graphic>
      </p:graphicFrame>
      <p:sp>
        <p:nvSpPr>
          <p:cNvPr id="7" name="AutoShape 9"/>
          <p:cNvSpPr>
            <a:spLocks noChangeArrowheads="1"/>
          </p:cNvSpPr>
          <p:nvPr/>
        </p:nvSpPr>
        <p:spPr bwMode="auto">
          <a:xfrm>
            <a:off x="4570459" y="2043304"/>
            <a:ext cx="4475569" cy="4413516"/>
          </a:xfrm>
          <a:prstGeom prst="roundRect">
            <a:avLst>
              <a:gd name="adj" fmla="val 29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30000"/>
              </a:lnSpc>
              <a:defRPr/>
            </a:pPr>
            <a:r>
              <a:rPr lang="en-US" altLang="zh-CN" dirty="0" smtClean="0"/>
              <a:t>if(</a:t>
            </a:r>
            <a:r>
              <a:rPr lang="zh-CN" altLang="en-US" dirty="0" smtClean="0"/>
              <a:t>小明考了</a:t>
            </a:r>
            <a:r>
              <a:rPr lang="en-US" altLang="zh-CN" dirty="0" smtClean="0"/>
              <a:t>100</a:t>
            </a:r>
            <a:r>
              <a:rPr lang="zh-CN" altLang="en-US" dirty="0" smtClean="0"/>
              <a:t>分</a:t>
            </a:r>
            <a:r>
              <a:rPr lang="en-US" altLang="zh-CN" dirty="0" smtClean="0"/>
              <a:t>)</a:t>
            </a:r>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smtClean="0"/>
              <a:t>妈妈就带小明去游乐场玩一天</a:t>
            </a:r>
            <a:r>
              <a:rPr lang="en-US" altLang="zh-CN" dirty="0" smtClean="0"/>
              <a:t>;</a:t>
            </a:r>
          </a:p>
          <a:p>
            <a:pPr algn="l">
              <a:lnSpc>
                <a:spcPct val="130000"/>
              </a:lnSpc>
              <a:defRPr/>
            </a:pPr>
            <a:r>
              <a:rPr lang="en-US" altLang="zh-CN" dirty="0" smtClean="0"/>
              <a:t>}</a:t>
            </a:r>
          </a:p>
          <a:p>
            <a:pPr algn="l">
              <a:lnSpc>
                <a:spcPct val="130000"/>
              </a:lnSpc>
              <a:defRPr/>
            </a:pPr>
            <a:r>
              <a:rPr lang="en-US" altLang="zh-CN" dirty="0" smtClean="0"/>
              <a:t>else if(</a:t>
            </a:r>
            <a:r>
              <a:rPr lang="zh-CN" altLang="en-US" dirty="0" smtClean="0"/>
              <a:t>小明考了</a:t>
            </a:r>
            <a:r>
              <a:rPr lang="en-US" altLang="zh-CN" dirty="0" smtClean="0"/>
              <a:t>90</a:t>
            </a:r>
            <a:r>
              <a:rPr lang="zh-CN" altLang="en-US" dirty="0" smtClean="0"/>
              <a:t>分</a:t>
            </a:r>
            <a:r>
              <a:rPr lang="en-US" altLang="zh-CN" dirty="0" smtClean="0"/>
              <a:t>)</a:t>
            </a:r>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smtClean="0"/>
              <a:t>妈妈给小明买心仪的玩具</a:t>
            </a:r>
            <a:r>
              <a:rPr lang="en-US" altLang="zh-CN" dirty="0" smtClean="0"/>
              <a:t>;</a:t>
            </a:r>
          </a:p>
          <a:p>
            <a:pPr algn="l">
              <a:lnSpc>
                <a:spcPct val="130000"/>
              </a:lnSpc>
              <a:defRPr/>
            </a:pPr>
            <a:r>
              <a:rPr lang="en-US" altLang="zh-CN" dirty="0"/>
              <a:t>}</a:t>
            </a:r>
            <a:endParaRPr lang="en-US" altLang="zh-CN" dirty="0" smtClean="0"/>
          </a:p>
          <a:p>
            <a:pPr algn="l">
              <a:lnSpc>
                <a:spcPct val="130000"/>
              </a:lnSpc>
              <a:defRPr/>
            </a:pPr>
            <a:r>
              <a:rPr lang="en-US" altLang="zh-CN" dirty="0"/>
              <a:t>e</a:t>
            </a:r>
            <a:r>
              <a:rPr lang="en-US" altLang="zh-CN" dirty="0" smtClean="0"/>
              <a:t>lse //</a:t>
            </a:r>
            <a:r>
              <a:rPr lang="zh-CN" altLang="en-US" dirty="0" smtClean="0"/>
              <a:t>否则</a:t>
            </a:r>
            <a:endParaRPr lang="en-US" altLang="zh-CN" dirty="0" smtClean="0"/>
          </a:p>
          <a:p>
            <a:pPr algn="l">
              <a:lnSpc>
                <a:spcPct val="130000"/>
              </a:lnSpc>
              <a:defRPr/>
            </a:pPr>
            <a:r>
              <a:rPr lang="en-US" altLang="zh-CN" dirty="0" smtClean="0"/>
              <a:t>{</a:t>
            </a:r>
          </a:p>
          <a:p>
            <a:pPr algn="l">
              <a:lnSpc>
                <a:spcPct val="130000"/>
              </a:lnSpc>
              <a:defRPr/>
            </a:pPr>
            <a:r>
              <a:rPr lang="en-US" altLang="zh-CN" dirty="0"/>
              <a:t> </a:t>
            </a:r>
            <a:r>
              <a:rPr lang="en-US" altLang="zh-CN" dirty="0" smtClean="0"/>
              <a:t>      </a:t>
            </a:r>
            <a:r>
              <a:rPr lang="zh-CN" altLang="en-US" dirty="0"/>
              <a:t>小</a:t>
            </a:r>
            <a:r>
              <a:rPr lang="zh-CN" altLang="en-US" dirty="0" smtClean="0"/>
              <a:t>明就要在家学习</a:t>
            </a:r>
            <a:r>
              <a:rPr lang="en-US" altLang="zh-CN" dirty="0" smtClean="0"/>
              <a:t>;</a:t>
            </a:r>
          </a:p>
          <a:p>
            <a:pPr algn="l">
              <a:lnSpc>
                <a:spcPct val="130000"/>
              </a:lnSpc>
              <a:defRPr/>
            </a:pPr>
            <a:r>
              <a:rPr lang="en-US" altLang="zh-CN" dirty="0"/>
              <a:t>}</a:t>
            </a:r>
            <a:endParaRPr lang="en-US" altLang="zh-CN" dirty="0" smtClean="0"/>
          </a:p>
        </p:txBody>
      </p:sp>
      <p:sp>
        <p:nvSpPr>
          <p:cNvPr id="8" name="矩形 7"/>
          <p:cNvSpPr/>
          <p:nvPr/>
        </p:nvSpPr>
        <p:spPr>
          <a:xfrm>
            <a:off x="348864" y="957226"/>
            <a:ext cx="5586786"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rgbClr val="009ED6"/>
                </a:solidFill>
              </a:rPr>
              <a:t>if…else if…else</a:t>
            </a:r>
            <a:r>
              <a:rPr lang="zh-CN" altLang="en-US" sz="2400" b="1" dirty="0" smtClean="0">
                <a:solidFill>
                  <a:srgbClr val="009ED6"/>
                </a:solidFill>
              </a:rPr>
              <a:t>语句</a:t>
            </a:r>
            <a:r>
              <a:rPr lang="en-US" altLang="zh-CN" sz="2400" b="1" dirty="0">
                <a:solidFill>
                  <a:srgbClr val="009ED6"/>
                </a:solidFill>
              </a:rPr>
              <a:t>——</a:t>
            </a:r>
            <a:r>
              <a:rPr lang="zh-CN" altLang="en-US" sz="2400" b="1" dirty="0">
                <a:solidFill>
                  <a:srgbClr val="009ED6"/>
                </a:solidFill>
              </a:rPr>
              <a:t>单分支结构</a:t>
            </a:r>
            <a:endParaRPr lang="en-US" altLang="zh-CN" sz="2400" b="1" dirty="0">
              <a:solidFill>
                <a:srgbClr val="009ED6"/>
              </a:solidFill>
            </a:endParaRPr>
          </a:p>
        </p:txBody>
      </p:sp>
    </p:spTree>
    <p:custDataLst>
      <p:tags r:id="rId2"/>
    </p:custDataLst>
    <p:extLst>
      <p:ext uri="{BB962C8B-B14F-4D97-AF65-F5344CB8AC3E}">
        <p14:creationId xmlns:p14="http://schemas.microsoft.com/office/powerpoint/2010/main" val="134133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1" grpId="0" animBg="1"/>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1733572" y="17670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 </a:t>
            </a:r>
            <a:r>
              <a:rPr lang="zh-CN" altLang="en-US" sz="3600" b="1" dirty="0">
                <a:solidFill>
                  <a:srgbClr val="0070C0"/>
                </a:solidFill>
                <a:latin typeface="微软雅黑" pitchFamily="34" charset="-122"/>
                <a:ea typeface="微软雅黑" pitchFamily="34" charset="-122"/>
                <a:sym typeface="宋体" charset="-122"/>
              </a:rPr>
              <a:t>作业点评</a:t>
            </a:r>
          </a:p>
        </p:txBody>
      </p:sp>
      <p:sp>
        <p:nvSpPr>
          <p:cNvPr id="5123" name="内容占位符 2"/>
          <p:cNvSpPr txBox="1">
            <a:spLocks/>
          </p:cNvSpPr>
          <p:nvPr/>
        </p:nvSpPr>
        <p:spPr bwMode="auto">
          <a:xfrm>
            <a:off x="481013" y="1789271"/>
            <a:ext cx="7975600" cy="17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a:t>
            </a:r>
            <a:r>
              <a:rPr lang="zh-CN" altLang="zh-CN" sz="2400" dirty="0" smtClean="0"/>
              <a:t>简</a:t>
            </a:r>
            <a:r>
              <a:rPr lang="zh-CN" altLang="en-US" sz="2400" dirty="0" smtClean="0"/>
              <a:t>述一下，十进制数据如何转换为二进制。</a:t>
            </a:r>
            <a:endParaRPr lang="en-US" altLang="zh-CN" sz="2400" dirty="0" smtClean="0"/>
          </a:p>
          <a:p>
            <a:pPr lvl="1">
              <a:lnSpc>
                <a:spcPct val="150000"/>
              </a:lnSpc>
              <a:spcBef>
                <a:spcPct val="20000"/>
              </a:spcBef>
              <a:buFontTx/>
              <a:buChar char="–"/>
            </a:pPr>
            <a:r>
              <a:rPr lang="zh-CN" altLang="en-US" sz="2400" dirty="0" smtClean="0"/>
              <a:t>请描述一下你对三目运算符的理解。</a:t>
            </a:r>
            <a:endParaRPr lang="en-US" altLang="zh-CN" sz="2400" dirty="0" smtClean="0"/>
          </a:p>
          <a:p>
            <a:pPr marL="457200" lvl="1" indent="0">
              <a:lnSpc>
                <a:spcPct val="150000"/>
              </a:lnSpc>
              <a:spcBef>
                <a:spcPct val="20000"/>
              </a:spcBef>
            </a:pPr>
            <a:endParaRPr lang="en-US" altLang="zh-CN" sz="2400" dirty="0" smtClean="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66436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98852" y="136525"/>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941266"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52293" y="2046197"/>
            <a:ext cx="4470283"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5140325"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28504"/>
            <a:ext cx="6881273"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66643" y="1663021"/>
            <a:ext cx="3866764" cy="378565"/>
          </a:xfrm>
          <a:prstGeom prst="rect">
            <a:avLst/>
          </a:prstGeom>
        </p:spPr>
        <p:txBody>
          <a:bodyPr wrap="none">
            <a:spAutoFit/>
          </a:bodyPr>
          <a:lstStyle/>
          <a:p>
            <a:pPr>
              <a:lnSpc>
                <a:spcPct val="130000"/>
              </a:lnSpc>
              <a:spcAft>
                <a:spcPts val="300"/>
              </a:spcAft>
              <a:defRPr/>
            </a:pPr>
            <a:r>
              <a:rPr lang="zh-CN" altLang="zh-CN" sz="1600" dirty="0"/>
              <a:t>定义变量</a:t>
            </a:r>
            <a:r>
              <a:rPr lang="en-US" altLang="zh-CN" sz="1600" dirty="0"/>
              <a:t>a</a:t>
            </a:r>
            <a:r>
              <a:rPr lang="zh-CN" altLang="zh-CN" sz="1600" dirty="0"/>
              <a:t>、</a:t>
            </a:r>
            <a:r>
              <a:rPr lang="en-US" altLang="zh-CN" sz="1600" dirty="0"/>
              <a:t>b</a:t>
            </a:r>
            <a:r>
              <a:rPr lang="zh-CN" altLang="zh-CN" sz="1600" dirty="0"/>
              <a:t>、</a:t>
            </a:r>
            <a:r>
              <a:rPr lang="en-US" altLang="zh-CN" sz="1600" dirty="0"/>
              <a:t>c</a:t>
            </a:r>
            <a:r>
              <a:rPr lang="zh-CN" altLang="zh-CN" sz="1600" dirty="0"/>
              <a:t>、</a:t>
            </a:r>
            <a:r>
              <a:rPr lang="en-US" altLang="zh-CN" sz="1600" dirty="0"/>
              <a:t>t</a:t>
            </a:r>
            <a:r>
              <a:rPr lang="zh-CN" altLang="zh-CN" sz="1600" dirty="0"/>
              <a:t>，它们均为</a:t>
            </a:r>
            <a:r>
              <a:rPr lang="en-US" altLang="zh-CN" sz="1600" dirty="0"/>
              <a:t>int</a:t>
            </a:r>
            <a:r>
              <a:rPr lang="zh-CN" altLang="zh-CN" sz="1600" dirty="0"/>
              <a:t>类型；</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50680" y="3494905"/>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37899"/>
            <a:ext cx="655373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49939"/>
            <a:ext cx="5541902" cy="338554"/>
          </a:xfrm>
          <a:prstGeom prst="rect">
            <a:avLst/>
          </a:prstGeom>
        </p:spPr>
        <p:txBody>
          <a:bodyPr wrap="none">
            <a:spAutoFit/>
          </a:bodyPr>
          <a:lstStyle/>
          <a:p>
            <a:r>
              <a:rPr lang="zh-CN" altLang="zh-CN" sz="1600" dirty="0"/>
              <a:t>使用</a:t>
            </a:r>
            <a:r>
              <a:rPr lang="en-US" altLang="zh-CN" sz="1600" dirty="0"/>
              <a:t>if</a:t>
            </a:r>
            <a:r>
              <a:rPr lang="zh-CN" altLang="zh-CN" sz="1600" dirty="0"/>
              <a:t>语句进行条件判断</a:t>
            </a:r>
            <a:r>
              <a:rPr lang="zh-CN" altLang="zh-CN" sz="1600" dirty="0" smtClean="0"/>
              <a:t>，最</a:t>
            </a:r>
            <a:r>
              <a:rPr lang="zh-CN" altLang="zh-CN" sz="1600" dirty="0"/>
              <a:t>终得</a:t>
            </a:r>
            <a:r>
              <a:rPr lang="zh-CN" altLang="zh-CN" sz="1600" dirty="0" smtClean="0"/>
              <a:t>到</a:t>
            </a:r>
            <a:r>
              <a:rPr lang="en-US" altLang="zh-CN" sz="1600" dirty="0" smtClean="0"/>
              <a:t>a</a:t>
            </a:r>
            <a:r>
              <a:rPr lang="zh-CN" altLang="zh-CN" sz="1600" dirty="0"/>
              <a:t>，</a:t>
            </a:r>
            <a:r>
              <a:rPr lang="en-US" altLang="zh-CN" sz="1600" dirty="0"/>
              <a:t>b</a:t>
            </a:r>
            <a:r>
              <a:rPr lang="zh-CN" altLang="zh-CN" sz="1600" dirty="0"/>
              <a:t>，</a:t>
            </a:r>
            <a:r>
              <a:rPr lang="en-US" altLang="zh-CN" sz="1600" dirty="0"/>
              <a:t>c</a:t>
            </a:r>
            <a:r>
              <a:rPr lang="zh-CN" altLang="zh-CN" sz="1600" dirty="0"/>
              <a:t>的升序排列；</a:t>
            </a:r>
          </a:p>
        </p:txBody>
      </p:sp>
      <p:sp>
        <p:nvSpPr>
          <p:cNvPr id="44" name="矩形 43"/>
          <p:cNvSpPr/>
          <p:nvPr/>
        </p:nvSpPr>
        <p:spPr>
          <a:xfrm>
            <a:off x="1565832" y="3432439"/>
            <a:ext cx="3797835" cy="338554"/>
          </a:xfrm>
          <a:prstGeom prst="rect">
            <a:avLst/>
          </a:prstGeom>
        </p:spPr>
        <p:txBody>
          <a:bodyPr wrap="none">
            <a:spAutoFit/>
          </a:bodyPr>
          <a:lstStyle/>
          <a:p>
            <a:r>
              <a:rPr lang="zh-CN" altLang="zh-CN" sz="1600" dirty="0"/>
              <a:t>使用输出函数将</a:t>
            </a:r>
            <a:r>
              <a:rPr lang="en-US" altLang="zh-CN" sz="1600" dirty="0"/>
              <a:t>a</a:t>
            </a:r>
            <a:r>
              <a:rPr lang="zh-CN" altLang="zh-CN" sz="1600" dirty="0"/>
              <a:t>，</a:t>
            </a:r>
            <a:r>
              <a:rPr lang="en-US" altLang="zh-CN" sz="1600" dirty="0"/>
              <a:t>b</a:t>
            </a:r>
            <a:r>
              <a:rPr lang="zh-CN" altLang="zh-CN" sz="1600" dirty="0"/>
              <a:t>，</a:t>
            </a:r>
            <a:r>
              <a:rPr lang="en-US" altLang="zh-CN" sz="1600" dirty="0"/>
              <a:t>c</a:t>
            </a:r>
            <a:r>
              <a:rPr lang="zh-CN" altLang="zh-CN" sz="1600" dirty="0"/>
              <a:t>进行依次输出。</a:t>
            </a:r>
          </a:p>
        </p:txBody>
      </p:sp>
      <p:sp>
        <p:nvSpPr>
          <p:cNvPr id="45" name="矩形 44"/>
          <p:cNvSpPr/>
          <p:nvPr/>
        </p:nvSpPr>
        <p:spPr>
          <a:xfrm>
            <a:off x="1539746" y="2265603"/>
            <a:ext cx="4413388" cy="338554"/>
          </a:xfrm>
          <a:prstGeom prst="rect">
            <a:avLst/>
          </a:prstGeom>
        </p:spPr>
        <p:txBody>
          <a:bodyPr wrap="none">
            <a:spAutoFit/>
          </a:bodyPr>
          <a:lstStyle/>
          <a:p>
            <a:r>
              <a:rPr lang="zh-CN" altLang="zh-CN" sz="1600" dirty="0"/>
              <a:t>使用输入函数获取三个数值一次赋给</a:t>
            </a:r>
            <a:r>
              <a:rPr lang="en-US" altLang="zh-CN" sz="1600" dirty="0"/>
              <a:t>a</a:t>
            </a:r>
            <a:r>
              <a:rPr lang="zh-CN" altLang="zh-CN" sz="1600" dirty="0"/>
              <a:t>、</a:t>
            </a:r>
            <a:r>
              <a:rPr lang="en-US" altLang="zh-CN" sz="1600" dirty="0"/>
              <a:t>b</a:t>
            </a:r>
            <a:r>
              <a:rPr lang="zh-CN" altLang="zh-CN" sz="1600" dirty="0"/>
              <a:t>、</a:t>
            </a:r>
            <a:r>
              <a:rPr lang="en-US" altLang="zh-CN" sz="1600" dirty="0"/>
              <a:t>c</a:t>
            </a:r>
            <a:r>
              <a:rPr lang="zh-CN" altLang="zh-CN" sz="1600" dirty="0"/>
              <a:t>；</a:t>
            </a:r>
          </a:p>
        </p:txBody>
      </p:sp>
      <p:sp>
        <p:nvSpPr>
          <p:cNvPr id="30"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177308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70813"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3】-</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829269" cy="170819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p>
            <a:pPr marL="0" indent="0">
              <a:buNone/>
            </a:pPr>
            <a:r>
              <a:rPr lang="en-US" altLang="zh-CN" sz="2000" dirty="0" smtClean="0"/>
              <a:t>	</a:t>
            </a:r>
            <a:r>
              <a:rPr lang="zh-CN" altLang="zh-CN" sz="2000" dirty="0" smtClean="0"/>
              <a:t>自</a:t>
            </a:r>
            <a:r>
              <a:rPr lang="zh-CN" altLang="zh-CN" sz="2000" dirty="0"/>
              <a:t>动贩卖机是能根据用户的选择和用户投入的钱币自动付货的机器，它是商业自动化的常用设备，不受时间、地点的限制，能节省人力、方便交易，是一种全新的商业零售形式，又被称为</a:t>
            </a:r>
            <a:r>
              <a:rPr lang="en-US" altLang="zh-CN" sz="2000" dirty="0"/>
              <a:t>24</a:t>
            </a:r>
            <a:r>
              <a:rPr lang="zh-CN" altLang="zh-CN" sz="2000" dirty="0"/>
              <a:t>小时营业的微型超市，如今在日常生活中几乎随处可见。</a:t>
            </a:r>
          </a:p>
          <a:p>
            <a:pPr marL="0" indent="0">
              <a:buNone/>
            </a:pPr>
            <a:r>
              <a:rPr lang="en-US" altLang="zh-CN" sz="2000" dirty="0"/>
              <a:t>	</a:t>
            </a:r>
            <a:r>
              <a:rPr lang="zh-CN" altLang="zh-CN" sz="2000" dirty="0" smtClean="0"/>
              <a:t>本</a:t>
            </a:r>
            <a:r>
              <a:rPr lang="zh-CN" altLang="zh-CN" sz="2000" dirty="0"/>
              <a:t>案例要求通过编程模拟一个简单的饮料自动贩卖机。贩卖机内有三种饮料：分别是</a:t>
            </a:r>
            <a:r>
              <a:rPr lang="en-US" altLang="zh-CN" sz="2000" dirty="0"/>
              <a:t>Coffee</a:t>
            </a:r>
            <a:r>
              <a:rPr lang="zh-CN" altLang="zh-CN" sz="2000" dirty="0"/>
              <a:t>、</a:t>
            </a:r>
            <a:r>
              <a:rPr lang="en-US" altLang="zh-CN" sz="2000" dirty="0"/>
              <a:t>Tea</a:t>
            </a:r>
            <a:r>
              <a:rPr lang="zh-CN" altLang="zh-CN" sz="2000" dirty="0"/>
              <a:t>、</a:t>
            </a:r>
            <a:r>
              <a:rPr lang="en-US" altLang="zh-CN" sz="2000" dirty="0"/>
              <a:t>Coca-Cola</a:t>
            </a:r>
            <a:r>
              <a:rPr lang="zh-CN" altLang="zh-CN" sz="2000" dirty="0"/>
              <a:t>。在屏幕上显示出饮料列表，然后提示用户选择其中一种，当用户输入完毕后，在屏幕上输出用户选择的结果。</a:t>
            </a:r>
          </a:p>
        </p:txBody>
      </p:sp>
    </p:spTree>
    <p:custDataLst>
      <p:tags r:id="rId1"/>
    </p:custDataLst>
    <p:extLst>
      <p:ext uri="{BB962C8B-B14F-4D97-AF65-F5344CB8AC3E}">
        <p14:creationId xmlns:p14="http://schemas.microsoft.com/office/powerpoint/2010/main" val="1721924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81323" y="16794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63740" cy="32277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通</a:t>
            </a:r>
            <a:r>
              <a:rPr lang="zh-CN" altLang="zh-CN" sz="2000" dirty="0"/>
              <a:t>过分析我们知道，此案例可以用刚刚学过的</a:t>
            </a:r>
            <a:r>
              <a:rPr lang="en-US" altLang="zh-CN" sz="2000" dirty="0"/>
              <a:t>if…else if…else</a:t>
            </a:r>
            <a:r>
              <a:rPr lang="zh-CN" altLang="zh-CN" sz="2000" dirty="0"/>
              <a:t>语句来实现，但是由于判断条件比较多，实现起来不方便，不便于阅读。这时就可以使用</a:t>
            </a:r>
            <a:r>
              <a:rPr lang="en-US" altLang="zh-CN" sz="2000" dirty="0"/>
              <a:t>C</a:t>
            </a:r>
            <a:r>
              <a:rPr lang="zh-CN" altLang="zh-CN" sz="2000" dirty="0"/>
              <a:t>语言中的</a:t>
            </a:r>
            <a:r>
              <a:rPr lang="en-US" altLang="zh-CN" sz="2000" dirty="0"/>
              <a:t>switch</a:t>
            </a:r>
            <a:r>
              <a:rPr lang="zh-CN" altLang="zh-CN" sz="2000" dirty="0"/>
              <a:t>语句来实现这种需求。</a:t>
            </a:r>
          </a:p>
          <a:p>
            <a:pPr marL="0" indent="0">
              <a:buNone/>
            </a:pPr>
            <a:r>
              <a:rPr lang="en-US" altLang="zh-CN" sz="2000" dirty="0" smtClean="0"/>
              <a:t>	</a:t>
            </a:r>
            <a:r>
              <a:rPr lang="zh-CN" altLang="zh-CN" sz="2000" dirty="0" smtClean="0"/>
              <a:t>接</a:t>
            </a:r>
            <a:r>
              <a:rPr lang="zh-CN" altLang="zh-CN" sz="2000" dirty="0"/>
              <a:t>下来让我们认真学习</a:t>
            </a:r>
            <a:r>
              <a:rPr lang="en-US" altLang="zh-CN" sz="2000" dirty="0"/>
              <a:t>switch</a:t>
            </a:r>
            <a:r>
              <a:rPr lang="zh-CN" altLang="zh-CN" sz="2000" dirty="0"/>
              <a:t>条件语句吧。</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08433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57208" y="7937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325632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325888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681850"/>
            <a:ext cx="2200899"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381340" y="4410592"/>
            <a:ext cx="1624525"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3189407"/>
            <a:ext cx="2510264" cy="453457"/>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switch</a:t>
            </a:r>
            <a:r>
              <a:rPr lang="zh-CN" altLang="en-US" sz="2000" b="1" dirty="0" smtClean="0">
                <a:solidFill>
                  <a:schemeClr val="bg2">
                    <a:lumMod val="50000"/>
                  </a:schemeClr>
                </a:solidFill>
                <a:latin typeface="微软雅黑" pitchFamily="34" charset="-122"/>
                <a:ea typeface="微软雅黑" pitchFamily="34" charset="-122"/>
              </a:rPr>
              <a:t>条件语句</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571744" y="3928411"/>
            <a:ext cx="1434121" cy="492443"/>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跳</a:t>
            </a:r>
            <a:r>
              <a:rPr lang="zh-CN" altLang="en-US" sz="2000" b="1" dirty="0" smtClean="0">
                <a:solidFill>
                  <a:schemeClr val="bg2">
                    <a:lumMod val="50000"/>
                  </a:schemeClr>
                </a:solidFill>
                <a:latin typeface="微软雅黑" pitchFamily="34" charset="-122"/>
                <a:ea typeface="微软雅黑" pitchFamily="34" charset="-122"/>
              </a:rPr>
              <a:t>转语句</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10692" y="4007925"/>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37106" y="4010482"/>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1547681037"/>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03498"/>
            <a:ext cx="7907337" cy="923925"/>
          </a:xfrm>
          <a:prstGeom prst="rect">
            <a:avLst/>
          </a:prstGeom>
          <a:noFill/>
          <a:ln w="9525">
            <a:noFill/>
            <a:miter lim="800000"/>
            <a:headEnd/>
            <a:tailEnd/>
          </a:ln>
        </p:spPr>
        <p:txBody>
          <a:bodyPr>
            <a:spAutoFit/>
          </a:bodyPr>
          <a:lstStyle/>
          <a:p>
            <a:pPr marL="342900" indent="-342900" eaLnBrk="0" hangingPunct="0">
              <a:lnSpc>
                <a:spcPct val="150000"/>
              </a:lnSpc>
              <a:spcBef>
                <a:spcPct val="20000"/>
              </a:spcBef>
              <a:buFont typeface="Arial" pitchFamily="34" charset="0"/>
              <a:buChar char="−"/>
              <a:defRPr/>
            </a:pPr>
            <a:r>
              <a:rPr lang="en-US" altLang="zh-CN" b="1" dirty="0">
                <a:solidFill>
                  <a:srgbClr val="FF0000"/>
                </a:solidFill>
                <a:latin typeface="+mn-lt"/>
                <a:ea typeface="+mn-ea"/>
              </a:rPr>
              <a:t>switch </a:t>
            </a:r>
            <a:r>
              <a:rPr lang="zh-CN" altLang="en-US" b="1" dirty="0">
                <a:solidFill>
                  <a:srgbClr val="FF0000"/>
                </a:solidFill>
                <a:latin typeface="+mn-lt"/>
                <a:ea typeface="+mn-ea"/>
              </a:rPr>
              <a:t>条件语句</a:t>
            </a:r>
            <a:r>
              <a:rPr lang="zh-CN" altLang="en-US" dirty="0">
                <a:latin typeface="+mn-lt"/>
                <a:ea typeface="+mn-ea"/>
              </a:rPr>
              <a:t>也是一种常用的选择语句，和</a:t>
            </a:r>
            <a:r>
              <a:rPr lang="en-US" altLang="zh-CN" dirty="0">
                <a:latin typeface="+mn-lt"/>
                <a:ea typeface="+mn-ea"/>
              </a:rPr>
              <a:t>if</a:t>
            </a:r>
            <a:r>
              <a:rPr lang="zh-CN" altLang="en-US" dirty="0">
                <a:latin typeface="+mn-lt"/>
                <a:ea typeface="+mn-ea"/>
              </a:rPr>
              <a:t>条件语句不同，它只能针对某个表达式的值作出判断，从而决定程序执行哪一段代码。</a:t>
            </a:r>
            <a:endParaRPr lang="en-US" altLang="zh-CN" dirty="0">
              <a:latin typeface="+mn-lt"/>
              <a:ea typeface="+mn-ea"/>
            </a:endParaRPr>
          </a:p>
        </p:txBody>
      </p:sp>
      <p:sp>
        <p:nvSpPr>
          <p:cNvPr id="21" name="矩形 20"/>
          <p:cNvSpPr/>
          <p:nvPr/>
        </p:nvSpPr>
        <p:spPr>
          <a:xfrm>
            <a:off x="560388" y="962025"/>
            <a:ext cx="2810385"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en-US" altLang="zh-CN" sz="2400" b="1" dirty="0">
                <a:solidFill>
                  <a:srgbClr val="009ED6"/>
                </a:solidFill>
                <a:latin typeface="+mn-lt"/>
                <a:ea typeface="+mn-ea"/>
              </a:rPr>
              <a:t>switch</a:t>
            </a:r>
            <a:r>
              <a:rPr lang="zh-CN" altLang="en-US" sz="2400" b="1" dirty="0">
                <a:solidFill>
                  <a:srgbClr val="009ED6"/>
                </a:solidFill>
                <a:latin typeface="+mn-lt"/>
                <a:ea typeface="+mn-ea"/>
              </a:rPr>
              <a:t>条件语句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530501" y="13997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0" name="矩形 9"/>
          <p:cNvSpPr/>
          <p:nvPr/>
        </p:nvSpPr>
        <p:spPr>
          <a:xfrm>
            <a:off x="1787979" y="2461971"/>
            <a:ext cx="6400800" cy="4031873"/>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a:solidFill>
                  <a:srgbClr val="FF0000"/>
                </a:solidFill>
              </a:rPr>
              <a:t>switch</a:t>
            </a:r>
            <a:r>
              <a:rPr lang="en-US" altLang="zh-CN" sz="1600" dirty="0"/>
              <a:t> (</a:t>
            </a:r>
            <a:r>
              <a:rPr lang="zh-CN" altLang="zh-CN" sz="1600" dirty="0"/>
              <a:t>表达式</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a:solidFill>
                  <a:srgbClr val="FF0000"/>
                </a:solidFill>
              </a:rPr>
              <a:t>case</a:t>
            </a:r>
            <a:r>
              <a:rPr lang="en-US" altLang="zh-CN" sz="1600" dirty="0"/>
              <a:t> </a:t>
            </a:r>
            <a:r>
              <a:rPr lang="zh-CN" altLang="zh-CN" sz="1600" dirty="0"/>
              <a:t>目标值</a:t>
            </a:r>
            <a:r>
              <a:rPr lang="en-US" altLang="zh-CN" sz="1600" dirty="0"/>
              <a:t>1:</a:t>
            </a:r>
            <a:endParaRPr lang="zh-CN" altLang="zh-CN" sz="1600" dirty="0"/>
          </a:p>
          <a:p>
            <a:r>
              <a:rPr lang="en-US" altLang="zh-CN" sz="1600" dirty="0"/>
              <a:t>		</a:t>
            </a:r>
            <a:r>
              <a:rPr lang="zh-CN" altLang="zh-CN" sz="1600" dirty="0"/>
              <a:t>执行语句</a:t>
            </a:r>
            <a:r>
              <a:rPr lang="en-US" altLang="zh-CN" sz="1600" dirty="0"/>
              <a:t>1</a:t>
            </a:r>
            <a:endParaRPr lang="zh-CN" altLang="zh-CN" sz="1600" dirty="0"/>
          </a:p>
          <a:p>
            <a:r>
              <a:rPr lang="en-US" altLang="zh-CN" sz="1600" dirty="0"/>
              <a:t>		break;</a:t>
            </a:r>
            <a:endParaRPr lang="zh-CN" altLang="zh-CN" sz="1600" dirty="0"/>
          </a:p>
          <a:p>
            <a:r>
              <a:rPr lang="en-US" altLang="zh-CN" sz="1600" dirty="0"/>
              <a:t>	</a:t>
            </a:r>
            <a:r>
              <a:rPr lang="en-US" altLang="zh-CN" sz="1600" dirty="0">
                <a:solidFill>
                  <a:srgbClr val="FF0000"/>
                </a:solidFill>
              </a:rPr>
              <a:t>case</a:t>
            </a:r>
            <a:r>
              <a:rPr lang="en-US" altLang="zh-CN" sz="1600" dirty="0"/>
              <a:t> </a:t>
            </a:r>
            <a:r>
              <a:rPr lang="zh-CN" altLang="zh-CN" sz="1600" dirty="0"/>
              <a:t>目标值</a:t>
            </a:r>
            <a:r>
              <a:rPr lang="en-US" altLang="zh-CN" sz="1600" dirty="0"/>
              <a:t>2:</a:t>
            </a:r>
            <a:endParaRPr lang="zh-CN" altLang="zh-CN" sz="1600" dirty="0"/>
          </a:p>
          <a:p>
            <a:r>
              <a:rPr lang="en-US" altLang="zh-CN" sz="1600" dirty="0"/>
              <a:t>		</a:t>
            </a:r>
            <a:r>
              <a:rPr lang="zh-CN" altLang="zh-CN" sz="1600" dirty="0"/>
              <a:t>执行语句</a:t>
            </a:r>
            <a:r>
              <a:rPr lang="en-US" altLang="zh-CN" sz="1600" dirty="0"/>
              <a:t>2</a:t>
            </a:r>
            <a:endParaRPr lang="zh-CN" altLang="zh-CN" sz="1600" dirty="0"/>
          </a:p>
          <a:p>
            <a:r>
              <a:rPr lang="en-US" altLang="zh-CN" sz="1600" dirty="0"/>
              <a:t>		break;</a:t>
            </a:r>
            <a:endParaRPr lang="zh-CN" altLang="zh-CN" sz="1600" dirty="0"/>
          </a:p>
          <a:p>
            <a:r>
              <a:rPr lang="en-US" altLang="zh-CN" sz="1600" dirty="0"/>
              <a:t>	……</a:t>
            </a:r>
            <a:endParaRPr lang="zh-CN" altLang="zh-CN" sz="1600" dirty="0"/>
          </a:p>
          <a:p>
            <a:r>
              <a:rPr lang="en-US" altLang="zh-CN" sz="1600" dirty="0"/>
              <a:t>	</a:t>
            </a:r>
            <a:r>
              <a:rPr lang="en-US" altLang="zh-CN" sz="1600" dirty="0">
                <a:solidFill>
                  <a:srgbClr val="FF0000"/>
                </a:solidFill>
              </a:rPr>
              <a:t>case</a:t>
            </a:r>
            <a:r>
              <a:rPr lang="en-US" altLang="zh-CN" sz="1600" dirty="0"/>
              <a:t> </a:t>
            </a:r>
            <a:r>
              <a:rPr lang="zh-CN" altLang="zh-CN" sz="1600" dirty="0"/>
              <a:t>目标值</a:t>
            </a:r>
            <a:r>
              <a:rPr lang="en-US" altLang="zh-CN" sz="1600" dirty="0"/>
              <a:t>n:</a:t>
            </a:r>
            <a:endParaRPr lang="zh-CN" altLang="zh-CN" sz="1600" dirty="0"/>
          </a:p>
          <a:p>
            <a:r>
              <a:rPr lang="en-US" altLang="zh-CN" sz="1600" dirty="0"/>
              <a:t>		</a:t>
            </a:r>
            <a:r>
              <a:rPr lang="zh-CN" altLang="zh-CN" sz="1600" dirty="0"/>
              <a:t>执行语句</a:t>
            </a:r>
            <a:r>
              <a:rPr lang="en-US" altLang="zh-CN" sz="1600" dirty="0"/>
              <a:t>n</a:t>
            </a:r>
            <a:endParaRPr lang="zh-CN" altLang="zh-CN" sz="1600" dirty="0"/>
          </a:p>
          <a:p>
            <a:r>
              <a:rPr lang="en-US" altLang="zh-CN" sz="1600" dirty="0"/>
              <a:t>		break;</a:t>
            </a:r>
            <a:endParaRPr lang="zh-CN" altLang="zh-CN" sz="1600" dirty="0"/>
          </a:p>
          <a:p>
            <a:r>
              <a:rPr lang="en-US" altLang="zh-CN" sz="1600" dirty="0"/>
              <a:t>	</a:t>
            </a:r>
            <a:r>
              <a:rPr lang="en-US" altLang="zh-CN" sz="1600" dirty="0">
                <a:solidFill>
                  <a:srgbClr val="FF0000"/>
                </a:solidFill>
              </a:rPr>
              <a:t>default</a:t>
            </a:r>
            <a:r>
              <a:rPr lang="en-US" altLang="zh-CN" sz="1600" dirty="0"/>
              <a:t>:</a:t>
            </a:r>
            <a:endParaRPr lang="zh-CN" altLang="zh-CN" sz="1600" dirty="0"/>
          </a:p>
          <a:p>
            <a:r>
              <a:rPr lang="en-US" altLang="zh-CN" sz="1600" dirty="0"/>
              <a:t>		</a:t>
            </a:r>
            <a:r>
              <a:rPr lang="zh-CN" altLang="zh-CN" sz="1600" dirty="0"/>
              <a:t>执行语句</a:t>
            </a:r>
            <a:r>
              <a:rPr lang="en-US" altLang="zh-CN" sz="1600" dirty="0"/>
              <a:t>n+1</a:t>
            </a:r>
            <a:endParaRPr lang="zh-CN" altLang="zh-CN" sz="1600" dirty="0"/>
          </a:p>
          <a:p>
            <a:r>
              <a:rPr lang="en-US" altLang="zh-CN" sz="1600" dirty="0"/>
              <a:t>		break;</a:t>
            </a:r>
            <a:endParaRPr lang="zh-CN" altLang="zh-CN" sz="1600" dirty="0"/>
          </a:p>
          <a:p>
            <a:r>
              <a:rPr lang="en-US" altLang="zh-CN" sz="1600" dirty="0" smtClean="0"/>
              <a:t>}</a:t>
            </a:r>
            <a:endParaRPr lang="zh-CN" altLang="zh-CN" sz="1600" dirty="0"/>
          </a:p>
        </p:txBody>
      </p:sp>
    </p:spTree>
    <p:custDataLst>
      <p:tags r:id="rId1"/>
    </p:custDataLst>
    <p:extLst>
      <p:ext uri="{BB962C8B-B14F-4D97-AF65-F5344CB8AC3E}">
        <p14:creationId xmlns:p14="http://schemas.microsoft.com/office/powerpoint/2010/main" val="6921459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55750"/>
            <a:ext cx="7907337" cy="456535"/>
          </a:xfrm>
          <a:prstGeom prst="rect">
            <a:avLst/>
          </a:prstGeom>
          <a:noFill/>
          <a:ln w="9525">
            <a:noFill/>
            <a:miter lim="800000"/>
            <a:headEnd/>
            <a:tailEnd/>
          </a:ln>
        </p:spPr>
        <p:txBody>
          <a:bodyPr>
            <a:spAutoFit/>
          </a:bodyPr>
          <a:lstStyle/>
          <a:p>
            <a:pPr marL="342900" indent="-342900" eaLnBrk="0" hangingPunct="0">
              <a:lnSpc>
                <a:spcPct val="150000"/>
              </a:lnSpc>
              <a:spcBef>
                <a:spcPct val="20000"/>
              </a:spcBef>
              <a:buFont typeface="Arial" pitchFamily="34" charset="0"/>
              <a:buChar char="−"/>
              <a:defRPr/>
            </a:pPr>
            <a:r>
              <a:rPr lang="zh-CN" altLang="en-US" dirty="0" smtClean="0">
                <a:latin typeface="+mn-lt"/>
                <a:ea typeface="+mn-ea"/>
              </a:rPr>
              <a:t>流程图</a:t>
            </a:r>
            <a:endParaRPr lang="en-US" altLang="zh-CN" dirty="0">
              <a:latin typeface="+mn-lt"/>
              <a:ea typeface="+mn-ea"/>
            </a:endParaRPr>
          </a:p>
        </p:txBody>
      </p:sp>
      <p:sp>
        <p:nvSpPr>
          <p:cNvPr id="21" name="矩形 20"/>
          <p:cNvSpPr/>
          <p:nvPr/>
        </p:nvSpPr>
        <p:spPr>
          <a:xfrm>
            <a:off x="560388" y="962025"/>
            <a:ext cx="2810385"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en-US" altLang="zh-CN" sz="2400" b="1" dirty="0">
                <a:solidFill>
                  <a:srgbClr val="009ED6"/>
                </a:solidFill>
                <a:latin typeface="+mn-lt"/>
                <a:ea typeface="+mn-ea"/>
              </a:rPr>
              <a:t>switch</a:t>
            </a:r>
            <a:r>
              <a:rPr lang="zh-CN" altLang="en-US" sz="2400" b="1" dirty="0">
                <a:solidFill>
                  <a:srgbClr val="009ED6"/>
                </a:solidFill>
                <a:latin typeface="+mn-lt"/>
                <a:ea typeface="+mn-ea"/>
              </a:rPr>
              <a:t>条件语句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07751"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33118532"/>
              </p:ext>
            </p:extLst>
          </p:nvPr>
        </p:nvGraphicFramePr>
        <p:xfrm>
          <a:off x="2150586" y="2225039"/>
          <a:ext cx="3964464" cy="3413471"/>
        </p:xfrm>
        <a:graphic>
          <a:graphicData uri="http://schemas.openxmlformats.org/presentationml/2006/ole">
            <mc:AlternateContent xmlns:mc="http://schemas.openxmlformats.org/markup-compatibility/2006">
              <mc:Choice xmlns:v="urn:schemas-microsoft-com:vml" Requires="v">
                <p:oleObj spid="_x0000_s12309" name="Visio" r:id="rId5" imgW="2811510" imgH="2422405" progId="Visio.Drawing.11">
                  <p:embed/>
                </p:oleObj>
              </mc:Choice>
              <mc:Fallback>
                <p:oleObj name="Visio" r:id="rId5" imgW="2811510" imgH="242240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0586" y="2225039"/>
                        <a:ext cx="3964464" cy="341347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9434514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55750"/>
            <a:ext cx="7730721" cy="869533"/>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en-US" dirty="0"/>
              <a:t>跳转语句用于实现循环执行过程中程序流程的跳转，在</a:t>
            </a:r>
            <a:r>
              <a:rPr lang="en-US" altLang="zh-CN" dirty="0"/>
              <a:t>C</a:t>
            </a:r>
            <a:r>
              <a:rPr lang="zh-CN" altLang="en-US" dirty="0"/>
              <a:t>语言中，跳转语句有</a:t>
            </a:r>
            <a:r>
              <a:rPr lang="en-US" altLang="zh-CN" b="1" dirty="0">
                <a:solidFill>
                  <a:srgbClr val="FF0000"/>
                </a:solidFill>
              </a:rPr>
              <a:t>break</a:t>
            </a:r>
            <a:r>
              <a:rPr lang="zh-CN" altLang="en-US" dirty="0"/>
              <a:t>语句、</a:t>
            </a:r>
            <a:r>
              <a:rPr lang="en-US" altLang="zh-CN" b="1" dirty="0">
                <a:solidFill>
                  <a:srgbClr val="FF0000"/>
                </a:solidFill>
              </a:rPr>
              <a:t>continue</a:t>
            </a:r>
            <a:r>
              <a:rPr lang="zh-CN" altLang="en-US" dirty="0"/>
              <a:t>语句和</a:t>
            </a:r>
            <a:r>
              <a:rPr lang="en-US" altLang="zh-CN" b="1" dirty="0" err="1">
                <a:solidFill>
                  <a:srgbClr val="FF0000"/>
                </a:solidFill>
              </a:rPr>
              <a:t>goto</a:t>
            </a:r>
            <a:r>
              <a:rPr lang="zh-CN" altLang="en-US" dirty="0"/>
              <a:t>语句</a:t>
            </a:r>
            <a:r>
              <a:rPr lang="zh-CN" altLang="zh-CN" dirty="0" smtClean="0"/>
              <a:t>。</a:t>
            </a:r>
            <a:endParaRPr lang="en-US" altLang="zh-CN" dirty="0">
              <a:latin typeface="+mn-lt"/>
              <a:ea typeface="+mn-ea"/>
            </a:endParaRPr>
          </a:p>
        </p:txBody>
      </p:sp>
      <p:sp>
        <p:nvSpPr>
          <p:cNvPr id="21" name="矩形 20"/>
          <p:cNvSpPr/>
          <p:nvPr/>
        </p:nvSpPr>
        <p:spPr>
          <a:xfrm>
            <a:off x="560388" y="962025"/>
            <a:ext cx="1853392"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跳转语句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87084"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 name="任意多边形 2"/>
          <p:cNvSpPr/>
          <p:nvPr/>
        </p:nvSpPr>
        <p:spPr>
          <a:xfrm>
            <a:off x="3689308" y="4382856"/>
            <a:ext cx="1085163" cy="1085163"/>
          </a:xfrm>
          <a:custGeom>
            <a:avLst/>
            <a:gdLst>
              <a:gd name="connsiteX0" fmla="*/ 0 w 1085163"/>
              <a:gd name="connsiteY0" fmla="*/ 542582 h 1085163"/>
              <a:gd name="connsiteX1" fmla="*/ 542582 w 1085163"/>
              <a:gd name="connsiteY1" fmla="*/ 0 h 1085163"/>
              <a:gd name="connsiteX2" fmla="*/ 1085164 w 1085163"/>
              <a:gd name="connsiteY2" fmla="*/ 542582 h 1085163"/>
              <a:gd name="connsiteX3" fmla="*/ 542582 w 1085163"/>
              <a:gd name="connsiteY3" fmla="*/ 1085164 h 1085163"/>
              <a:gd name="connsiteX4" fmla="*/ 0 w 1085163"/>
              <a:gd name="connsiteY4" fmla="*/ 542582 h 108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163" h="1085163">
                <a:moveTo>
                  <a:pt x="0" y="542582"/>
                </a:moveTo>
                <a:cubicBezTo>
                  <a:pt x="0" y="242922"/>
                  <a:pt x="242922" y="0"/>
                  <a:pt x="542582" y="0"/>
                </a:cubicBezTo>
                <a:cubicBezTo>
                  <a:pt x="842242" y="0"/>
                  <a:pt x="1085164" y="242922"/>
                  <a:pt x="1085164" y="542582"/>
                </a:cubicBezTo>
                <a:cubicBezTo>
                  <a:pt x="1085164" y="842242"/>
                  <a:pt x="842242" y="1085164"/>
                  <a:pt x="542582" y="1085164"/>
                </a:cubicBezTo>
                <a:cubicBezTo>
                  <a:pt x="242922" y="1085164"/>
                  <a:pt x="0" y="842242"/>
                  <a:pt x="0" y="5425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618" tIns="171618" rIns="171618" bIns="171618" numCol="1" spcCol="1270" anchor="ctr" anchorCtr="0">
            <a:noAutofit/>
          </a:bodyPr>
          <a:lstStyle/>
          <a:p>
            <a:pPr lvl="0" algn="ctr" defTabSz="889000">
              <a:lnSpc>
                <a:spcPct val="90000"/>
              </a:lnSpc>
              <a:spcBef>
                <a:spcPct val="0"/>
              </a:spcBef>
              <a:spcAft>
                <a:spcPct val="35000"/>
              </a:spcAft>
            </a:pPr>
            <a:r>
              <a:rPr lang="zh-CN" altLang="en-US" sz="2000" b="1" kern="1200" dirty="0" smtClean="0"/>
              <a:t>跳转语句</a:t>
            </a:r>
            <a:endParaRPr lang="zh-CN" altLang="en-US" sz="2000" b="1" kern="1200" dirty="0"/>
          </a:p>
        </p:txBody>
      </p:sp>
      <p:sp>
        <p:nvSpPr>
          <p:cNvPr id="4" name="左箭头 3"/>
          <p:cNvSpPr/>
          <p:nvPr/>
        </p:nvSpPr>
        <p:spPr>
          <a:xfrm rot="2073528">
            <a:off x="3552022" y="4366804"/>
            <a:ext cx="214642" cy="309271"/>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任意多边形 4"/>
          <p:cNvSpPr/>
          <p:nvPr/>
        </p:nvSpPr>
        <p:spPr>
          <a:xfrm>
            <a:off x="2515183" y="3671948"/>
            <a:ext cx="1030904" cy="824723"/>
          </a:xfrm>
          <a:custGeom>
            <a:avLst/>
            <a:gdLst>
              <a:gd name="connsiteX0" fmla="*/ 0 w 1030904"/>
              <a:gd name="connsiteY0" fmla="*/ 82472 h 824723"/>
              <a:gd name="connsiteX1" fmla="*/ 82472 w 1030904"/>
              <a:gd name="connsiteY1" fmla="*/ 0 h 824723"/>
              <a:gd name="connsiteX2" fmla="*/ 948432 w 1030904"/>
              <a:gd name="connsiteY2" fmla="*/ 0 h 824723"/>
              <a:gd name="connsiteX3" fmla="*/ 1030904 w 1030904"/>
              <a:gd name="connsiteY3" fmla="*/ 82472 h 824723"/>
              <a:gd name="connsiteX4" fmla="*/ 1030904 w 1030904"/>
              <a:gd name="connsiteY4" fmla="*/ 742251 h 824723"/>
              <a:gd name="connsiteX5" fmla="*/ 948432 w 1030904"/>
              <a:gd name="connsiteY5" fmla="*/ 824723 h 824723"/>
              <a:gd name="connsiteX6" fmla="*/ 82472 w 1030904"/>
              <a:gd name="connsiteY6" fmla="*/ 824723 h 824723"/>
              <a:gd name="connsiteX7" fmla="*/ 0 w 1030904"/>
              <a:gd name="connsiteY7" fmla="*/ 742251 h 824723"/>
              <a:gd name="connsiteX8" fmla="*/ 0 w 1030904"/>
              <a:gd name="connsiteY8" fmla="*/ 82472 h 82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0904" h="824723">
                <a:moveTo>
                  <a:pt x="0" y="82472"/>
                </a:moveTo>
                <a:cubicBezTo>
                  <a:pt x="0" y="36924"/>
                  <a:pt x="36924" y="0"/>
                  <a:pt x="82472" y="0"/>
                </a:cubicBezTo>
                <a:lnTo>
                  <a:pt x="948432" y="0"/>
                </a:lnTo>
                <a:cubicBezTo>
                  <a:pt x="993980" y="0"/>
                  <a:pt x="1030904" y="36924"/>
                  <a:pt x="1030904" y="82472"/>
                </a:cubicBezTo>
                <a:lnTo>
                  <a:pt x="1030904" y="742251"/>
                </a:lnTo>
                <a:cubicBezTo>
                  <a:pt x="1030904" y="787799"/>
                  <a:pt x="993980" y="824723"/>
                  <a:pt x="948432" y="824723"/>
                </a:cubicBezTo>
                <a:lnTo>
                  <a:pt x="82472" y="824723"/>
                </a:lnTo>
                <a:cubicBezTo>
                  <a:pt x="36924" y="824723"/>
                  <a:pt x="0" y="787799"/>
                  <a:pt x="0" y="742251"/>
                </a:cubicBezTo>
                <a:lnTo>
                  <a:pt x="0" y="824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45" tIns="58445" rIns="58445" bIns="58445" numCol="1" spcCol="1270" anchor="ctr" anchorCtr="0">
            <a:noAutofit/>
          </a:bodyPr>
          <a:lstStyle/>
          <a:p>
            <a:pPr lvl="0" algn="ctr" defTabSz="800100">
              <a:lnSpc>
                <a:spcPct val="90000"/>
              </a:lnSpc>
              <a:spcBef>
                <a:spcPct val="0"/>
              </a:spcBef>
              <a:spcAft>
                <a:spcPct val="35000"/>
              </a:spcAft>
            </a:pPr>
            <a:r>
              <a:rPr lang="en-US" altLang="zh-CN" sz="1800" kern="1200" dirty="0" smtClean="0"/>
              <a:t>break</a:t>
            </a:r>
            <a:endParaRPr lang="zh-CN" altLang="en-US" sz="1800" kern="1200" dirty="0"/>
          </a:p>
        </p:txBody>
      </p:sp>
      <p:sp>
        <p:nvSpPr>
          <p:cNvPr id="6" name="左箭头 5"/>
          <p:cNvSpPr/>
          <p:nvPr/>
        </p:nvSpPr>
        <p:spPr>
          <a:xfrm rot="5400000">
            <a:off x="4013622" y="3959140"/>
            <a:ext cx="436533" cy="309271"/>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4981781" y="3644732"/>
            <a:ext cx="1030904" cy="824723"/>
          </a:xfrm>
          <a:custGeom>
            <a:avLst/>
            <a:gdLst>
              <a:gd name="connsiteX0" fmla="*/ 0 w 1030904"/>
              <a:gd name="connsiteY0" fmla="*/ 82472 h 824723"/>
              <a:gd name="connsiteX1" fmla="*/ 82472 w 1030904"/>
              <a:gd name="connsiteY1" fmla="*/ 0 h 824723"/>
              <a:gd name="connsiteX2" fmla="*/ 948432 w 1030904"/>
              <a:gd name="connsiteY2" fmla="*/ 0 h 824723"/>
              <a:gd name="connsiteX3" fmla="*/ 1030904 w 1030904"/>
              <a:gd name="connsiteY3" fmla="*/ 82472 h 824723"/>
              <a:gd name="connsiteX4" fmla="*/ 1030904 w 1030904"/>
              <a:gd name="connsiteY4" fmla="*/ 742251 h 824723"/>
              <a:gd name="connsiteX5" fmla="*/ 948432 w 1030904"/>
              <a:gd name="connsiteY5" fmla="*/ 824723 h 824723"/>
              <a:gd name="connsiteX6" fmla="*/ 82472 w 1030904"/>
              <a:gd name="connsiteY6" fmla="*/ 824723 h 824723"/>
              <a:gd name="connsiteX7" fmla="*/ 0 w 1030904"/>
              <a:gd name="connsiteY7" fmla="*/ 742251 h 824723"/>
              <a:gd name="connsiteX8" fmla="*/ 0 w 1030904"/>
              <a:gd name="connsiteY8" fmla="*/ 82472 h 82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0904" h="824723">
                <a:moveTo>
                  <a:pt x="0" y="82472"/>
                </a:moveTo>
                <a:cubicBezTo>
                  <a:pt x="0" y="36924"/>
                  <a:pt x="36924" y="0"/>
                  <a:pt x="82472" y="0"/>
                </a:cubicBezTo>
                <a:lnTo>
                  <a:pt x="948432" y="0"/>
                </a:lnTo>
                <a:cubicBezTo>
                  <a:pt x="993980" y="0"/>
                  <a:pt x="1030904" y="36924"/>
                  <a:pt x="1030904" y="82472"/>
                </a:cubicBezTo>
                <a:lnTo>
                  <a:pt x="1030904" y="742251"/>
                </a:lnTo>
                <a:cubicBezTo>
                  <a:pt x="1030904" y="787799"/>
                  <a:pt x="993980" y="824723"/>
                  <a:pt x="948432" y="824723"/>
                </a:cubicBezTo>
                <a:lnTo>
                  <a:pt x="82472" y="824723"/>
                </a:lnTo>
                <a:cubicBezTo>
                  <a:pt x="36924" y="824723"/>
                  <a:pt x="0" y="787799"/>
                  <a:pt x="0" y="742251"/>
                </a:cubicBezTo>
                <a:lnTo>
                  <a:pt x="0" y="824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45" tIns="58445" rIns="58445" bIns="58445" numCol="1" spcCol="1270" anchor="ctr" anchorCtr="0">
            <a:noAutofit/>
          </a:bodyPr>
          <a:lstStyle/>
          <a:p>
            <a:pPr lvl="0" algn="ctr" defTabSz="800100">
              <a:lnSpc>
                <a:spcPct val="90000"/>
              </a:lnSpc>
              <a:spcBef>
                <a:spcPct val="0"/>
              </a:spcBef>
              <a:spcAft>
                <a:spcPct val="35000"/>
              </a:spcAft>
            </a:pPr>
            <a:r>
              <a:rPr lang="en-US" altLang="zh-CN" sz="1800" kern="1200" dirty="0" smtClean="0"/>
              <a:t>goto</a:t>
            </a:r>
            <a:endParaRPr lang="zh-CN" altLang="en-US" sz="1800" kern="1200" dirty="0"/>
          </a:p>
        </p:txBody>
      </p:sp>
      <p:sp>
        <p:nvSpPr>
          <p:cNvPr id="8" name="左箭头 7"/>
          <p:cNvSpPr/>
          <p:nvPr/>
        </p:nvSpPr>
        <p:spPr>
          <a:xfrm rot="8706858">
            <a:off x="4698207" y="4368418"/>
            <a:ext cx="214395" cy="309271"/>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3720707" y="3064037"/>
            <a:ext cx="1030904" cy="824723"/>
          </a:xfrm>
          <a:custGeom>
            <a:avLst/>
            <a:gdLst>
              <a:gd name="connsiteX0" fmla="*/ 0 w 1030904"/>
              <a:gd name="connsiteY0" fmla="*/ 82472 h 824723"/>
              <a:gd name="connsiteX1" fmla="*/ 82472 w 1030904"/>
              <a:gd name="connsiteY1" fmla="*/ 0 h 824723"/>
              <a:gd name="connsiteX2" fmla="*/ 948432 w 1030904"/>
              <a:gd name="connsiteY2" fmla="*/ 0 h 824723"/>
              <a:gd name="connsiteX3" fmla="*/ 1030904 w 1030904"/>
              <a:gd name="connsiteY3" fmla="*/ 82472 h 824723"/>
              <a:gd name="connsiteX4" fmla="*/ 1030904 w 1030904"/>
              <a:gd name="connsiteY4" fmla="*/ 742251 h 824723"/>
              <a:gd name="connsiteX5" fmla="*/ 948432 w 1030904"/>
              <a:gd name="connsiteY5" fmla="*/ 824723 h 824723"/>
              <a:gd name="connsiteX6" fmla="*/ 82472 w 1030904"/>
              <a:gd name="connsiteY6" fmla="*/ 824723 h 824723"/>
              <a:gd name="connsiteX7" fmla="*/ 0 w 1030904"/>
              <a:gd name="connsiteY7" fmla="*/ 742251 h 824723"/>
              <a:gd name="connsiteX8" fmla="*/ 0 w 1030904"/>
              <a:gd name="connsiteY8" fmla="*/ 82472 h 82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0904" h="824723">
                <a:moveTo>
                  <a:pt x="0" y="82472"/>
                </a:moveTo>
                <a:cubicBezTo>
                  <a:pt x="0" y="36924"/>
                  <a:pt x="36924" y="0"/>
                  <a:pt x="82472" y="0"/>
                </a:cubicBezTo>
                <a:lnTo>
                  <a:pt x="948432" y="0"/>
                </a:lnTo>
                <a:cubicBezTo>
                  <a:pt x="993980" y="0"/>
                  <a:pt x="1030904" y="36924"/>
                  <a:pt x="1030904" y="82472"/>
                </a:cubicBezTo>
                <a:lnTo>
                  <a:pt x="1030904" y="742251"/>
                </a:lnTo>
                <a:cubicBezTo>
                  <a:pt x="1030904" y="787799"/>
                  <a:pt x="993980" y="824723"/>
                  <a:pt x="948432" y="824723"/>
                </a:cubicBezTo>
                <a:lnTo>
                  <a:pt x="82472" y="824723"/>
                </a:lnTo>
                <a:cubicBezTo>
                  <a:pt x="36924" y="824723"/>
                  <a:pt x="0" y="787799"/>
                  <a:pt x="0" y="742251"/>
                </a:cubicBezTo>
                <a:lnTo>
                  <a:pt x="0" y="824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45" tIns="58445" rIns="58445" bIns="58445" numCol="1" spcCol="1270" anchor="ctr" anchorCtr="0">
            <a:noAutofit/>
          </a:bodyPr>
          <a:lstStyle/>
          <a:p>
            <a:pPr lvl="0" algn="ctr" defTabSz="800100">
              <a:lnSpc>
                <a:spcPct val="90000"/>
              </a:lnSpc>
              <a:spcBef>
                <a:spcPct val="0"/>
              </a:spcBef>
              <a:spcAft>
                <a:spcPct val="35000"/>
              </a:spcAft>
            </a:pPr>
            <a:r>
              <a:rPr lang="en-US" altLang="zh-CN" sz="1800" kern="1200" dirty="0" smtClean="0"/>
              <a:t>continue</a:t>
            </a:r>
            <a:endParaRPr lang="zh-CN" altLang="en-US" sz="1800" kern="1200" dirty="0"/>
          </a:p>
        </p:txBody>
      </p:sp>
    </p:spTree>
    <p:custDataLst>
      <p:tags r:id="rId1"/>
    </p:custDataLst>
    <p:extLst>
      <p:ext uri="{BB962C8B-B14F-4D97-AF65-F5344CB8AC3E}">
        <p14:creationId xmlns:p14="http://schemas.microsoft.com/office/powerpoint/2010/main" val="1836589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55750"/>
            <a:ext cx="7730721" cy="1394228"/>
          </a:xfrm>
          <a:prstGeom prst="rect">
            <a:avLst/>
          </a:prstGeom>
          <a:noFill/>
          <a:ln w="9525">
            <a:noFill/>
            <a:miter lim="800000"/>
            <a:headEnd/>
            <a:tailEnd/>
          </a:ln>
        </p:spPr>
        <p:txBody>
          <a:bodyPr wrap="square">
            <a:spAutoFit/>
          </a:bodyPr>
          <a:lstStyle/>
          <a:p>
            <a:pPr marL="342900" indent="-342900" eaLnBrk="0" hangingPunct="0">
              <a:lnSpc>
                <a:spcPct val="150000"/>
              </a:lnSpc>
              <a:spcBef>
                <a:spcPct val="20000"/>
              </a:spcBef>
              <a:buFont typeface="Arial" pitchFamily="34" charset="0"/>
              <a:buChar char="−"/>
              <a:defRPr/>
            </a:pPr>
            <a:r>
              <a:rPr lang="en-US" altLang="zh-CN" dirty="0" smtClean="0">
                <a:latin typeface="+mn-lt"/>
                <a:ea typeface="+mn-ea"/>
              </a:rPr>
              <a:t>break</a:t>
            </a:r>
            <a:r>
              <a:rPr lang="zh-CN" altLang="en-US" dirty="0" smtClean="0">
                <a:latin typeface="+mn-lt"/>
                <a:ea typeface="+mn-ea"/>
              </a:rPr>
              <a:t>语句</a:t>
            </a:r>
            <a:endParaRPr lang="en-US" altLang="zh-CN" dirty="0" smtClean="0">
              <a:latin typeface="+mn-lt"/>
              <a:ea typeface="+mn-ea"/>
            </a:endParaRPr>
          </a:p>
          <a:p>
            <a:pPr>
              <a:lnSpc>
                <a:spcPct val="150000"/>
              </a:lnSpc>
              <a:spcBef>
                <a:spcPct val="20000"/>
              </a:spcBef>
              <a:defRPr/>
            </a:pPr>
            <a:r>
              <a:rPr lang="en-US" altLang="zh-CN" dirty="0" smtClean="0"/>
              <a:t>        </a:t>
            </a:r>
            <a:r>
              <a:rPr lang="zh-CN" altLang="zh-CN" dirty="0" smtClean="0"/>
              <a:t>当</a:t>
            </a:r>
            <a:r>
              <a:rPr lang="zh-CN" altLang="zh-CN" dirty="0"/>
              <a:t>它出现在</a:t>
            </a:r>
            <a:r>
              <a:rPr lang="en-US" altLang="zh-CN" dirty="0"/>
              <a:t>switch</a:t>
            </a:r>
            <a:r>
              <a:rPr lang="zh-CN" altLang="zh-CN" dirty="0"/>
              <a:t>条件语句中时，作用是终止某个</a:t>
            </a:r>
            <a:r>
              <a:rPr lang="en-US" altLang="zh-CN" dirty="0"/>
              <a:t>case</a:t>
            </a:r>
            <a:r>
              <a:rPr lang="zh-CN" altLang="zh-CN" dirty="0"/>
              <a:t>并跳出</a:t>
            </a:r>
            <a:r>
              <a:rPr lang="en-US" altLang="zh-CN" dirty="0"/>
              <a:t>switch</a:t>
            </a:r>
            <a:r>
              <a:rPr lang="zh-CN" altLang="zh-CN" dirty="0"/>
              <a:t>结构；当它出现在循环语句中，作用是跳出当前循环语句，执行后面的代码。</a:t>
            </a:r>
            <a:endParaRPr lang="en-US" altLang="zh-CN" dirty="0">
              <a:latin typeface="+mn-lt"/>
              <a:ea typeface="+mn-ea"/>
            </a:endParaRPr>
          </a:p>
        </p:txBody>
      </p:sp>
      <p:sp>
        <p:nvSpPr>
          <p:cNvPr id="21" name="矩形 20"/>
          <p:cNvSpPr/>
          <p:nvPr/>
        </p:nvSpPr>
        <p:spPr>
          <a:xfrm>
            <a:off x="560388" y="962025"/>
            <a:ext cx="1853392"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跳转语句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87084"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0" name="矩形 28"/>
          <p:cNvSpPr>
            <a:spLocks noChangeArrowheads="1"/>
          </p:cNvSpPr>
          <p:nvPr/>
        </p:nvSpPr>
        <p:spPr bwMode="auto">
          <a:xfrm>
            <a:off x="850217" y="3017418"/>
            <a:ext cx="7730721" cy="1394228"/>
          </a:xfrm>
          <a:prstGeom prst="rect">
            <a:avLst/>
          </a:prstGeom>
          <a:noFill/>
          <a:ln w="9525">
            <a:noFill/>
            <a:miter lim="800000"/>
            <a:headEnd/>
            <a:tailEnd/>
          </a:ln>
        </p:spPr>
        <p:txBody>
          <a:bodyPr wrap="square">
            <a:spAutoFit/>
          </a:bodyPr>
          <a:lstStyle/>
          <a:p>
            <a:pPr marL="342900" indent="-342900" eaLnBrk="0" hangingPunct="0">
              <a:lnSpc>
                <a:spcPct val="150000"/>
              </a:lnSpc>
              <a:spcBef>
                <a:spcPct val="20000"/>
              </a:spcBef>
              <a:buFont typeface="Arial" pitchFamily="34" charset="0"/>
              <a:buChar char="−"/>
              <a:defRPr/>
            </a:pPr>
            <a:r>
              <a:rPr lang="en-US" altLang="zh-CN" dirty="0" smtClean="0">
                <a:latin typeface="+mn-lt"/>
                <a:ea typeface="+mn-ea"/>
              </a:rPr>
              <a:t>continue</a:t>
            </a:r>
            <a:r>
              <a:rPr lang="zh-CN" altLang="en-US" dirty="0" smtClean="0">
                <a:latin typeface="+mn-lt"/>
                <a:ea typeface="+mn-ea"/>
              </a:rPr>
              <a:t>语句</a:t>
            </a:r>
            <a:endParaRPr lang="en-US" altLang="zh-CN" dirty="0" smtClean="0">
              <a:latin typeface="+mn-lt"/>
              <a:ea typeface="+mn-ea"/>
            </a:endParaRPr>
          </a:p>
          <a:p>
            <a:pPr>
              <a:lnSpc>
                <a:spcPct val="150000"/>
              </a:lnSpc>
              <a:spcBef>
                <a:spcPct val="20000"/>
              </a:spcBef>
              <a:defRPr/>
            </a:pPr>
            <a:r>
              <a:rPr lang="en-US" altLang="zh-CN" dirty="0" smtClean="0"/>
              <a:t>       </a:t>
            </a:r>
            <a:r>
              <a:rPr lang="zh-CN" altLang="zh-CN" dirty="0" smtClean="0"/>
              <a:t>在</a:t>
            </a:r>
            <a:r>
              <a:rPr lang="zh-CN" altLang="zh-CN" dirty="0"/>
              <a:t>循环语句中，如果希望立即终止本次循环，并执行下一次循环，就需要使用</a:t>
            </a:r>
            <a:r>
              <a:rPr lang="en-US" altLang="zh-CN" dirty="0"/>
              <a:t>continue</a:t>
            </a:r>
            <a:r>
              <a:rPr lang="zh-CN" altLang="zh-CN" dirty="0"/>
              <a:t>语句</a:t>
            </a:r>
            <a:r>
              <a:rPr lang="zh-CN" altLang="zh-CN" dirty="0" smtClean="0"/>
              <a:t>。</a:t>
            </a:r>
            <a:endParaRPr lang="en-US" altLang="zh-CN" dirty="0">
              <a:latin typeface="+mn-lt"/>
              <a:ea typeface="+mn-ea"/>
            </a:endParaRPr>
          </a:p>
        </p:txBody>
      </p:sp>
      <p:sp>
        <p:nvSpPr>
          <p:cNvPr id="11" name="矩形 28"/>
          <p:cNvSpPr>
            <a:spLocks noChangeArrowheads="1"/>
          </p:cNvSpPr>
          <p:nvPr/>
        </p:nvSpPr>
        <p:spPr bwMode="auto">
          <a:xfrm>
            <a:off x="824090" y="4423854"/>
            <a:ext cx="7730721" cy="1394228"/>
          </a:xfrm>
          <a:prstGeom prst="rect">
            <a:avLst/>
          </a:prstGeom>
          <a:noFill/>
          <a:ln w="9525">
            <a:noFill/>
            <a:miter lim="800000"/>
            <a:headEnd/>
            <a:tailEnd/>
          </a:ln>
        </p:spPr>
        <p:txBody>
          <a:bodyPr wrap="square">
            <a:spAutoFit/>
          </a:bodyPr>
          <a:lstStyle/>
          <a:p>
            <a:pPr marL="342900" indent="-342900" eaLnBrk="0" hangingPunct="0">
              <a:lnSpc>
                <a:spcPct val="150000"/>
              </a:lnSpc>
              <a:spcBef>
                <a:spcPct val="20000"/>
              </a:spcBef>
              <a:buFont typeface="Arial" pitchFamily="34" charset="0"/>
              <a:buChar char="−"/>
              <a:defRPr/>
            </a:pPr>
            <a:r>
              <a:rPr lang="en-US" altLang="zh-CN" dirty="0" err="1" smtClean="0">
                <a:latin typeface="+mn-lt"/>
                <a:ea typeface="+mn-ea"/>
              </a:rPr>
              <a:t>goto</a:t>
            </a:r>
            <a:r>
              <a:rPr lang="zh-CN" altLang="en-US" dirty="0" smtClean="0">
                <a:latin typeface="+mn-lt"/>
                <a:ea typeface="+mn-ea"/>
              </a:rPr>
              <a:t>语句</a:t>
            </a:r>
            <a:endParaRPr lang="en-US" altLang="zh-CN" dirty="0" smtClean="0">
              <a:latin typeface="+mn-lt"/>
              <a:ea typeface="+mn-ea"/>
            </a:endParaRPr>
          </a:p>
          <a:p>
            <a:pPr>
              <a:lnSpc>
                <a:spcPct val="150000"/>
              </a:lnSpc>
              <a:spcBef>
                <a:spcPct val="20000"/>
              </a:spcBef>
              <a:defRPr/>
            </a:pPr>
            <a:r>
              <a:rPr lang="en-US" altLang="zh-CN" dirty="0" smtClean="0"/>
              <a:t>        </a:t>
            </a:r>
            <a:r>
              <a:rPr lang="zh-CN" altLang="zh-CN" dirty="0" smtClean="0"/>
              <a:t>当</a:t>
            </a:r>
            <a:r>
              <a:rPr lang="en-US" altLang="zh-CN" dirty="0"/>
              <a:t>break</a:t>
            </a:r>
            <a:r>
              <a:rPr lang="zh-CN" altLang="zh-CN" dirty="0"/>
              <a:t>语句出现在嵌套循环中的内层循环时，它只能跳出内层循环，如果想要跳出外层循环则需要对外层循环添加标记，然后使用</a:t>
            </a:r>
            <a:r>
              <a:rPr lang="en-US" altLang="zh-CN" dirty="0" err="1"/>
              <a:t>goto</a:t>
            </a:r>
            <a:r>
              <a:rPr lang="zh-CN" altLang="zh-CN" dirty="0"/>
              <a:t>语句</a:t>
            </a:r>
            <a:r>
              <a:rPr lang="zh-CN" altLang="zh-CN" dirty="0" smtClean="0"/>
              <a:t>。</a:t>
            </a:r>
            <a:endParaRPr lang="en-US" altLang="zh-CN" dirty="0">
              <a:latin typeface="+mn-lt"/>
              <a:ea typeface="+mn-ea"/>
            </a:endParaRPr>
          </a:p>
        </p:txBody>
      </p:sp>
    </p:spTree>
    <p:custDataLst>
      <p:tags r:id="rId1"/>
    </p:custDataLst>
    <p:extLst>
      <p:ext uri="{BB962C8B-B14F-4D97-AF65-F5344CB8AC3E}">
        <p14:creationId xmlns:p14="http://schemas.microsoft.com/office/powerpoint/2010/main" val="6517107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up)">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a:solidFill>
                  <a:srgbClr val="009ED6"/>
                </a:solidFill>
                <a:latin typeface="+mn-lt"/>
                <a:ea typeface="+mn-ea"/>
              </a:rPr>
              <a:t>跳</a:t>
            </a:r>
            <a:r>
              <a:rPr lang="zh-CN" altLang="en-US" sz="2400" b="1" dirty="0" smtClean="0">
                <a:solidFill>
                  <a:srgbClr val="009ED6"/>
                </a:solidFill>
                <a:latin typeface="+mn-lt"/>
                <a:ea typeface="+mn-ea"/>
              </a:rPr>
              <a:t>转语句</a:t>
            </a:r>
            <a:endParaRPr lang="en-US" altLang="zh-CN" sz="2400" b="1" dirty="0">
              <a:solidFill>
                <a:srgbClr val="009ED6"/>
              </a:solidFill>
              <a:latin typeface="+mn-lt"/>
              <a:ea typeface="+mn-ea"/>
            </a:endParaRPr>
          </a:p>
        </p:txBody>
      </p:sp>
      <p:pic>
        <p:nvPicPr>
          <p:cNvPr id="5"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组合 6"/>
          <p:cNvGrpSpPr/>
          <p:nvPr/>
        </p:nvGrpSpPr>
        <p:grpSpPr>
          <a:xfrm>
            <a:off x="2706688" y="2143360"/>
            <a:ext cx="5903912" cy="2412408"/>
            <a:chOff x="2706688" y="2143360"/>
            <a:chExt cx="5903912" cy="2412408"/>
          </a:xfrm>
        </p:grpSpPr>
        <p:sp>
          <p:nvSpPr>
            <p:cNvPr id="6" name="流程图: 可选过程 5"/>
            <p:cNvSpPr/>
            <p:nvPr/>
          </p:nvSpPr>
          <p:spPr>
            <a:xfrm>
              <a:off x="3002756" y="2143360"/>
              <a:ext cx="5607844" cy="2366492"/>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pPr marL="742950" lvl="1" indent="-285750">
                <a:lnSpc>
                  <a:spcPct val="150000"/>
                </a:lnSpc>
                <a:buFont typeface="Arial" pitchFamily="34" charset="0"/>
                <a:buChar char="•"/>
                <a:defRPr/>
              </a:pPr>
              <a:endParaRPr lang="zh-CN" altLang="en-US" dirty="0">
                <a:latin typeface="微软雅黑" pitchFamily="34" charset="-122"/>
                <a:ea typeface="微软雅黑" pitchFamily="34" charset="-122"/>
              </a:endParaRPr>
            </a:p>
          </p:txBody>
        </p:sp>
        <p:sp>
          <p:nvSpPr>
            <p:cNvPr id="4" name="矩形 3"/>
            <p:cNvSpPr/>
            <p:nvPr/>
          </p:nvSpPr>
          <p:spPr>
            <a:xfrm>
              <a:off x="2706688" y="2385943"/>
              <a:ext cx="5740400" cy="2169825"/>
            </a:xfrm>
            <a:prstGeom prst="rect">
              <a:avLst/>
            </a:prstGeom>
          </p:spPr>
          <p:txBody>
            <a:bodyPr wrap="square">
              <a:spAutoFit/>
            </a:bodyPr>
            <a:lstStyle/>
            <a:p>
              <a:pPr marL="742950" lvl="1" indent="-285750">
                <a:lnSpc>
                  <a:spcPct val="150000"/>
                </a:lnSpc>
                <a:buFont typeface="Arial" pitchFamily="34" charset="0"/>
                <a:buChar char="•"/>
                <a:defRPr/>
              </a:pPr>
              <a:r>
                <a:rPr lang="en-US" altLang="zh-CN" dirty="0" smtClean="0">
                  <a:latin typeface="微软雅黑" pitchFamily="34" charset="-122"/>
                  <a:ea typeface="微软雅黑" pitchFamily="34" charset="-122"/>
                </a:rPr>
                <a:t>break</a:t>
              </a:r>
              <a:r>
                <a:rPr lang="zh-CN" altLang="zh-CN" dirty="0">
                  <a:latin typeface="微软雅黑" pitchFamily="34" charset="-122"/>
                  <a:ea typeface="微软雅黑" pitchFamily="34" charset="-122"/>
                </a:rPr>
                <a:t>终止当前循环，执行循环体外的第一条语句；而</a:t>
              </a:r>
              <a:r>
                <a:rPr lang="en-US" altLang="zh-CN" dirty="0">
                  <a:latin typeface="微软雅黑" pitchFamily="34" charset="-122"/>
                  <a:ea typeface="微软雅黑" pitchFamily="34" charset="-122"/>
                </a:rPr>
                <a:t>continue</a:t>
              </a:r>
              <a:r>
                <a:rPr lang="zh-CN" altLang="zh-CN" dirty="0">
                  <a:latin typeface="微软雅黑" pitchFamily="34" charset="-122"/>
                  <a:ea typeface="微软雅黑" pitchFamily="34" charset="-122"/>
                </a:rPr>
                <a:t>是终止本次循环，继续执行下一次循环。</a:t>
              </a:r>
            </a:p>
            <a:p>
              <a:pPr marL="742950" lvl="1" indent="-285750">
                <a:lnSpc>
                  <a:spcPct val="150000"/>
                </a:lnSpc>
                <a:buFont typeface="Arial" pitchFamily="34" charset="0"/>
                <a:buChar char="•"/>
                <a:defRPr/>
              </a:pPr>
              <a:r>
                <a:rPr lang="en-US" altLang="zh-CN" dirty="0">
                  <a:latin typeface="微软雅黑" pitchFamily="34" charset="-122"/>
                  <a:ea typeface="微软雅黑" pitchFamily="34" charset="-122"/>
                </a:rPr>
                <a:t>break</a:t>
              </a:r>
              <a:r>
                <a:rPr lang="zh-CN" altLang="zh-CN" dirty="0">
                  <a:latin typeface="微软雅黑" pitchFamily="34" charset="-122"/>
                  <a:ea typeface="微软雅黑" pitchFamily="34" charset="-122"/>
                </a:rPr>
                <a:t>语句可以用于</a:t>
              </a:r>
              <a:r>
                <a:rPr lang="en-US" altLang="zh-CN" dirty="0">
                  <a:latin typeface="微软雅黑" pitchFamily="34" charset="-122"/>
                  <a:ea typeface="微软雅黑" pitchFamily="34" charset="-122"/>
                </a:rPr>
                <a:t>switch</a:t>
              </a:r>
              <a:r>
                <a:rPr lang="zh-CN" altLang="zh-CN" dirty="0">
                  <a:latin typeface="微软雅黑" pitchFamily="34" charset="-122"/>
                  <a:ea typeface="微软雅黑" pitchFamily="34" charset="-122"/>
                </a:rPr>
                <a:t>语句，而</a:t>
              </a:r>
              <a:r>
                <a:rPr lang="en-US" altLang="zh-CN" dirty="0">
                  <a:latin typeface="微软雅黑" pitchFamily="34" charset="-122"/>
                  <a:ea typeface="微软雅黑" pitchFamily="34" charset="-122"/>
                </a:rPr>
                <a:t>continue</a:t>
              </a:r>
              <a:r>
                <a:rPr lang="zh-CN" altLang="zh-CN" dirty="0">
                  <a:latin typeface="微软雅黑" pitchFamily="34" charset="-122"/>
                  <a:ea typeface="微软雅黑" pitchFamily="34" charset="-122"/>
                </a:rPr>
                <a:t>不可以。</a:t>
              </a:r>
            </a:p>
          </p:txBody>
        </p:sp>
      </p:grpSp>
      <p:sp>
        <p:nvSpPr>
          <p:cNvPr id="8" name="标题 1"/>
          <p:cNvSpPr>
            <a:spLocks noChangeArrowheads="1"/>
          </p:cNvSpPr>
          <p:nvPr/>
        </p:nvSpPr>
        <p:spPr bwMode="auto">
          <a:xfrm>
            <a:off x="1444604"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576768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07961" y="146926"/>
            <a:ext cx="579564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342749"/>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941266" y="4084979"/>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95485"/>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801835"/>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52293" y="2133027"/>
            <a:ext cx="4429320" cy="937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8566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68200"/>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738088"/>
            <a:ext cx="4425305" cy="560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960424"/>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65187"/>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319945"/>
            <a:ext cx="5310503"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66643" y="1754462"/>
            <a:ext cx="4267515" cy="378565"/>
          </a:xfrm>
          <a:prstGeom prst="rect">
            <a:avLst/>
          </a:prstGeom>
        </p:spPr>
        <p:txBody>
          <a:bodyPr wrap="none">
            <a:spAutoFit/>
          </a:bodyPr>
          <a:lstStyle/>
          <a:p>
            <a:pPr>
              <a:lnSpc>
                <a:spcPct val="130000"/>
              </a:lnSpc>
              <a:spcAft>
                <a:spcPts val="300"/>
              </a:spcAft>
              <a:defRPr/>
            </a:pPr>
            <a:r>
              <a:rPr lang="zh-CN" altLang="zh-CN" sz="1600" dirty="0"/>
              <a:t>用</a:t>
            </a:r>
            <a:r>
              <a:rPr lang="en-US" altLang="zh-CN" sz="1600" dirty="0"/>
              <a:t>printf()</a:t>
            </a:r>
            <a:r>
              <a:rPr lang="zh-CN" altLang="zh-CN" sz="1600" dirty="0"/>
              <a:t>函数设计出自动贩卖机的商品界面；</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61736" y="2941380"/>
            <a:ext cx="5109091" cy="412421"/>
          </a:xfrm>
          <a:prstGeom prst="rect">
            <a:avLst/>
          </a:prstGeom>
        </p:spPr>
        <p:txBody>
          <a:bodyPr wrap="none">
            <a:spAutoFit/>
          </a:bodyPr>
          <a:lstStyle/>
          <a:p>
            <a:pPr>
              <a:lnSpc>
                <a:spcPct val="130000"/>
              </a:lnSpc>
              <a:spcAft>
                <a:spcPts val="300"/>
              </a:spcAft>
              <a:defRPr/>
            </a:pPr>
            <a:r>
              <a:rPr lang="zh-CN" altLang="zh-CN" sz="1600" dirty="0"/>
              <a:t>在选择饮料之后，输出结果之前使用了一次清屏语</a:t>
            </a:r>
            <a:r>
              <a:rPr lang="zh-CN" altLang="zh-CN" sz="1600" dirty="0" smtClean="0"/>
              <a:t>句</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357044"/>
            <a:ext cx="4241867" cy="338554"/>
          </a:xfrm>
          <a:prstGeom prst="rect">
            <a:avLst/>
          </a:prstGeom>
        </p:spPr>
        <p:txBody>
          <a:bodyPr wrap="none">
            <a:spAutoFit/>
          </a:bodyPr>
          <a:lstStyle/>
          <a:p>
            <a:r>
              <a:rPr lang="zh-CN" altLang="zh-CN" sz="1600" dirty="0"/>
              <a:t>用</a:t>
            </a:r>
            <a:r>
              <a:rPr lang="en-US" altLang="zh-CN" sz="1600" dirty="0"/>
              <a:t>switch</a:t>
            </a:r>
            <a:r>
              <a:rPr lang="zh-CN" altLang="zh-CN" sz="1600" dirty="0"/>
              <a:t>分支结构来决定程序中的选择问题；</a:t>
            </a:r>
          </a:p>
        </p:txBody>
      </p:sp>
      <p:sp>
        <p:nvSpPr>
          <p:cNvPr id="18"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98203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ChangeArrowheads="1"/>
          </p:cNvSpPr>
          <p:nvPr/>
        </p:nvSpPr>
        <p:spPr bwMode="auto">
          <a:xfrm>
            <a:off x="1702041" y="1977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预习</a:t>
            </a:r>
            <a:r>
              <a:rPr lang="zh-CN" altLang="en-US" sz="3600" b="1" dirty="0">
                <a:solidFill>
                  <a:srgbClr val="0070C0"/>
                </a:solidFill>
                <a:latin typeface="微软雅黑" pitchFamily="34" charset="-122"/>
                <a:ea typeface="微软雅黑" pitchFamily="34" charset="-122"/>
                <a:sym typeface="宋体" charset="-122"/>
              </a:rPr>
              <a:t>检查</a:t>
            </a:r>
          </a:p>
        </p:txBody>
      </p:sp>
      <p:sp>
        <p:nvSpPr>
          <p:cNvPr id="6147" name="内容占位符 2"/>
          <p:cNvSpPr txBox="1">
            <a:spLocks/>
          </p:cNvSpPr>
          <p:nvPr/>
        </p:nvSpPr>
        <p:spPr bwMode="auto">
          <a:xfrm>
            <a:off x="481013" y="1801311"/>
            <a:ext cx="7975600" cy="19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t>简</a:t>
            </a:r>
            <a:r>
              <a:rPr lang="zh-CN" altLang="en-US" sz="2400" dirty="0" smtClean="0"/>
              <a:t>述一下什么是算法</a:t>
            </a:r>
            <a:endParaRPr lang="en-US" altLang="zh-CN" sz="2400" dirty="0" smtClean="0"/>
          </a:p>
          <a:p>
            <a:pPr lvl="1">
              <a:lnSpc>
                <a:spcPct val="150000"/>
              </a:lnSpc>
              <a:spcBef>
                <a:spcPct val="20000"/>
              </a:spcBef>
              <a:buFontTx/>
              <a:buChar char="–"/>
            </a:pPr>
            <a:r>
              <a:rPr lang="zh-CN" altLang="en-US" sz="2400" dirty="0"/>
              <a:t>列举</a:t>
            </a:r>
            <a:r>
              <a:rPr lang="zh-CN" altLang="en-US" sz="2400" dirty="0" smtClean="0"/>
              <a:t>几种常用的结构语句，并简述用法。</a:t>
            </a:r>
            <a:endParaRPr lang="en-US" altLang="zh-CN" sz="2400" dirty="0"/>
          </a:p>
        </p:txBody>
      </p:sp>
    </p:spTree>
    <p:custDataLst>
      <p:tags r:id="rId1"/>
    </p:custDataLst>
    <p:extLst>
      <p:ext uri="{BB962C8B-B14F-4D97-AF65-F5344CB8AC3E}">
        <p14:creationId xmlns:p14="http://schemas.microsoft.com/office/powerpoint/2010/main" val="386825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81323" y="17845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4】-</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2" y="1640124"/>
            <a:ext cx="8218851" cy="346745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t> </a:t>
            </a:r>
            <a:r>
              <a:rPr lang="en-US" altLang="zh-CN" sz="2000" dirty="0" smtClean="0"/>
              <a:t>     </a:t>
            </a:r>
            <a:r>
              <a:rPr lang="zh-CN" altLang="zh-CN" sz="2000" dirty="0" smtClean="0"/>
              <a:t>“冰雹猜想”</a:t>
            </a:r>
            <a:r>
              <a:rPr lang="zh-CN" altLang="zh-CN" sz="2000" dirty="0"/>
              <a:t>，又叫“角谷猜想”，是由日本数学家角谷静发现的一种数学现象，同时角谷静提出一切自然数都具此种性质的设想，故称“角谷猜想”。它的具体内容是：以一个正整数</a:t>
            </a:r>
            <a:r>
              <a:rPr lang="en-US" altLang="zh-CN" sz="2000" dirty="0"/>
              <a:t>n</a:t>
            </a:r>
            <a:r>
              <a:rPr lang="zh-CN" altLang="zh-CN" sz="2000" dirty="0"/>
              <a:t>为例，如果</a:t>
            </a:r>
            <a:r>
              <a:rPr lang="en-US" altLang="zh-CN" sz="2000" dirty="0"/>
              <a:t>n</a:t>
            </a:r>
            <a:r>
              <a:rPr lang="zh-CN" altLang="zh-CN" sz="2000" dirty="0"/>
              <a:t>为偶数，就将它变为</a:t>
            </a:r>
            <a:r>
              <a:rPr lang="en-US" altLang="zh-CN" sz="2000" dirty="0"/>
              <a:t>n/2</a:t>
            </a:r>
            <a:r>
              <a:rPr lang="zh-CN" altLang="zh-CN" sz="2000" dirty="0"/>
              <a:t>，如果除后变为奇数，则将它乘</a:t>
            </a:r>
            <a:r>
              <a:rPr lang="en-US" altLang="zh-CN" sz="2000" dirty="0"/>
              <a:t>3</a:t>
            </a:r>
            <a:r>
              <a:rPr lang="zh-CN" altLang="zh-CN" sz="2000" dirty="0"/>
              <a:t>加</a:t>
            </a:r>
            <a:r>
              <a:rPr lang="en-US" altLang="zh-CN" sz="2000" dirty="0"/>
              <a:t>1</a:t>
            </a:r>
            <a:r>
              <a:rPr lang="zh-CN" altLang="zh-CN" sz="2000" dirty="0"/>
              <a:t>（即</a:t>
            </a:r>
            <a:r>
              <a:rPr lang="en-US" altLang="zh-CN" sz="2000" dirty="0"/>
              <a:t>3n+1</a:t>
            </a:r>
            <a:r>
              <a:rPr lang="zh-CN" altLang="zh-CN" sz="2000" dirty="0"/>
              <a:t>）。不断重复这样的运算，经过有限步后，是否一定可以得到</a:t>
            </a:r>
            <a:r>
              <a:rPr lang="en-US" altLang="zh-CN" sz="2000" dirty="0"/>
              <a:t>1</a:t>
            </a:r>
            <a:r>
              <a:rPr lang="zh-CN" altLang="zh-CN" sz="2000" dirty="0"/>
              <a:t>？据日本和美国的数学家攻关研究，所有小于</a:t>
            </a:r>
            <a:r>
              <a:rPr lang="en-US" altLang="zh-CN" sz="2000" dirty="0"/>
              <a:t>7</a:t>
            </a:r>
            <a:r>
              <a:rPr lang="zh-CN" altLang="zh-CN" sz="2000" dirty="0"/>
              <a:t>×</a:t>
            </a:r>
            <a:r>
              <a:rPr lang="en-US" altLang="zh-CN" sz="2000" dirty="0"/>
              <a:t>10</a:t>
            </a:r>
            <a:r>
              <a:rPr lang="en-US" altLang="zh-CN" sz="2000" baseline="30000" dirty="0"/>
              <a:t>11</a:t>
            </a:r>
            <a:r>
              <a:rPr lang="zh-CN" altLang="zh-CN" sz="2000" dirty="0"/>
              <a:t>的自然数，都符合这个规律。</a:t>
            </a:r>
          </a:p>
          <a:p>
            <a:pPr marL="0" indent="0">
              <a:buNone/>
            </a:pPr>
            <a:r>
              <a:rPr lang="en-US" altLang="zh-CN" sz="2000" dirty="0"/>
              <a:t> </a:t>
            </a:r>
            <a:r>
              <a:rPr lang="en-US" altLang="zh-CN" sz="2000" dirty="0" smtClean="0"/>
              <a:t>      </a:t>
            </a:r>
            <a:r>
              <a:rPr lang="zh-CN" altLang="zh-CN" sz="2000" dirty="0" smtClean="0"/>
              <a:t>在</a:t>
            </a:r>
            <a:r>
              <a:rPr lang="zh-CN" altLang="zh-CN" sz="2000" dirty="0"/>
              <a:t>数学文献里，冰雹猜想也常常被称为“</a:t>
            </a:r>
            <a:r>
              <a:rPr lang="en-US" altLang="zh-CN" sz="2000" dirty="0"/>
              <a:t>3X+1</a:t>
            </a:r>
            <a:r>
              <a:rPr lang="zh-CN" altLang="zh-CN" sz="2000" dirty="0"/>
              <a:t>问题”，因为对于任意一个自然数，若为偶数则除以</a:t>
            </a:r>
            <a:r>
              <a:rPr lang="en-US" altLang="zh-CN" sz="2000" dirty="0"/>
              <a:t>2</a:t>
            </a:r>
            <a:r>
              <a:rPr lang="zh-CN" altLang="zh-CN" sz="2000" dirty="0"/>
              <a:t>，若为奇数则乘以</a:t>
            </a:r>
            <a:r>
              <a:rPr lang="en-US" altLang="zh-CN" sz="2000" dirty="0"/>
              <a:t>3</a:t>
            </a:r>
            <a:r>
              <a:rPr lang="zh-CN" altLang="zh-CN" sz="2000" dirty="0"/>
              <a:t>再加</a:t>
            </a:r>
            <a:r>
              <a:rPr lang="en-US" altLang="zh-CN" sz="2000" dirty="0"/>
              <a:t>1</a:t>
            </a:r>
            <a:r>
              <a:rPr lang="zh-CN" altLang="zh-CN" sz="2000" dirty="0"/>
              <a:t>，将得到的新自然数按照此规则继续算下去，若干次后得到的结果必然为</a:t>
            </a:r>
            <a:r>
              <a:rPr lang="en-US" altLang="zh-CN" sz="2000" dirty="0"/>
              <a:t>1</a:t>
            </a:r>
            <a:r>
              <a:rPr lang="zh-CN" altLang="zh-CN" sz="2000" dirty="0"/>
              <a:t>。</a:t>
            </a:r>
          </a:p>
          <a:p>
            <a:pPr marL="0" indent="0">
              <a:buNone/>
            </a:pPr>
            <a:r>
              <a:rPr lang="en-US" altLang="zh-CN" sz="2000" dirty="0"/>
              <a:t> </a:t>
            </a:r>
            <a:r>
              <a:rPr lang="en-US" altLang="zh-CN" sz="2000" dirty="0" smtClean="0"/>
              <a:t>      </a:t>
            </a:r>
            <a:r>
              <a:rPr lang="zh-CN" altLang="zh-CN" sz="2000" dirty="0" smtClean="0"/>
              <a:t>案例</a:t>
            </a:r>
            <a:r>
              <a:rPr lang="zh-CN" altLang="zh-CN" sz="2000" dirty="0"/>
              <a:t>要求用编程验证冰雹猜想。</a:t>
            </a:r>
          </a:p>
        </p:txBody>
      </p:sp>
    </p:spTree>
    <p:custDataLst>
      <p:tags r:id="rId1"/>
    </p:custDataLst>
    <p:extLst>
      <p:ext uri="{BB962C8B-B14F-4D97-AF65-F5344CB8AC3E}">
        <p14:creationId xmlns:p14="http://schemas.microsoft.com/office/powerpoint/2010/main" val="241062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81324" y="19925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p:cNvSpPr>
            <a:spLocks noGrp="1"/>
          </p:cNvSpPr>
          <p:nvPr>
            <p:ph idx="1"/>
          </p:nvPr>
        </p:nvSpPr>
        <p:spPr bwMode="auto">
          <a:xfrm>
            <a:off x="983933" y="1640124"/>
            <a:ext cx="7885748" cy="33498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zh-CN" altLang="zh-CN" sz="2000" dirty="0" smtClean="0">
                <a:latin typeface="+mn-ea"/>
              </a:rPr>
              <a:t>（</a:t>
            </a:r>
            <a:r>
              <a:rPr lang="en-US" altLang="zh-CN" sz="2000" dirty="0">
                <a:latin typeface="+mn-ea"/>
              </a:rPr>
              <a:t>1</a:t>
            </a:r>
            <a:r>
              <a:rPr lang="zh-CN" altLang="zh-CN" sz="2000" dirty="0">
                <a:latin typeface="+mn-ea"/>
              </a:rPr>
              <a:t>）比如自然数</a:t>
            </a:r>
            <a:r>
              <a:rPr lang="en-US" altLang="zh-CN" sz="2000" dirty="0">
                <a:latin typeface="+mn-ea"/>
              </a:rPr>
              <a:t>10</a:t>
            </a:r>
            <a:r>
              <a:rPr lang="zh-CN" altLang="zh-CN" sz="2000" dirty="0">
                <a:latin typeface="+mn-ea"/>
              </a:rPr>
              <a:t>，根据冰雹猜想的规则，其变化过程如下</a:t>
            </a:r>
            <a:r>
              <a:rPr lang="zh-CN" altLang="zh-CN" sz="2000" dirty="0" smtClean="0">
                <a:latin typeface="+mn-ea"/>
              </a:rPr>
              <a:t>：</a:t>
            </a:r>
            <a:endParaRPr lang="en-US" altLang="zh-CN" sz="2000" dirty="0" smtClean="0">
              <a:latin typeface="+mn-ea"/>
            </a:endParaRPr>
          </a:p>
          <a:p>
            <a:pPr marL="0" indent="0">
              <a:buNone/>
            </a:pPr>
            <a:r>
              <a:rPr lang="en-US" altLang="zh-CN" sz="2000" dirty="0">
                <a:latin typeface="+mn-ea"/>
              </a:rPr>
              <a:t>10→5→16→8→4→2→</a:t>
            </a:r>
            <a:r>
              <a:rPr lang="en-US" altLang="zh-CN" sz="2000" dirty="0" smtClean="0">
                <a:latin typeface="+mn-ea"/>
              </a:rPr>
              <a:t>1</a:t>
            </a:r>
          </a:p>
          <a:p>
            <a:pPr marL="0" indent="0">
              <a:buNone/>
            </a:pPr>
            <a:r>
              <a:rPr lang="zh-CN" altLang="zh-CN" sz="2000" dirty="0">
                <a:latin typeface="+mn-ea"/>
              </a:rPr>
              <a:t>经过多步操作后的最终结果为</a:t>
            </a:r>
            <a:r>
              <a:rPr lang="en-US" altLang="zh-CN" sz="2000" dirty="0">
                <a:latin typeface="+mn-ea"/>
              </a:rPr>
              <a:t>1</a:t>
            </a:r>
            <a:r>
              <a:rPr lang="zh-CN" altLang="zh-CN" sz="2000" dirty="0">
                <a:latin typeface="+mn-ea"/>
              </a:rPr>
              <a:t>，所以</a:t>
            </a:r>
            <a:r>
              <a:rPr lang="en-US" altLang="zh-CN" sz="2000" dirty="0">
                <a:latin typeface="+mn-ea"/>
              </a:rPr>
              <a:t>n=10</a:t>
            </a:r>
            <a:r>
              <a:rPr lang="zh-CN" altLang="zh-CN" sz="2000" dirty="0">
                <a:latin typeface="+mn-ea"/>
              </a:rPr>
              <a:t>时猜想成立</a:t>
            </a:r>
            <a:r>
              <a:rPr lang="zh-CN" altLang="zh-CN" sz="2000" dirty="0" smtClean="0">
                <a:latin typeface="+mn-ea"/>
              </a:rPr>
              <a:t>。</a:t>
            </a:r>
            <a:endParaRPr lang="en-US" altLang="zh-CN" sz="2000" dirty="0" smtClean="0">
              <a:latin typeface="+mn-ea"/>
            </a:endParaRPr>
          </a:p>
          <a:p>
            <a:pPr marL="0" indent="0">
              <a:buNone/>
            </a:pPr>
            <a:r>
              <a:rPr lang="zh-CN" altLang="zh-CN" sz="2000" dirty="0" smtClean="0">
                <a:latin typeface="+mn-ea"/>
              </a:rPr>
              <a:t>（</a:t>
            </a:r>
            <a:r>
              <a:rPr lang="en-US" altLang="zh-CN" sz="2000" dirty="0">
                <a:latin typeface="+mn-ea"/>
              </a:rPr>
              <a:t>2</a:t>
            </a:r>
            <a:r>
              <a:rPr lang="zh-CN" altLang="zh-CN" sz="2000" dirty="0">
                <a:latin typeface="+mn-ea"/>
              </a:rPr>
              <a:t>）比如自然数</a:t>
            </a:r>
            <a:r>
              <a:rPr lang="en-US" altLang="zh-CN" sz="2000" dirty="0">
                <a:latin typeface="+mn-ea"/>
              </a:rPr>
              <a:t>35</a:t>
            </a:r>
            <a:r>
              <a:rPr lang="zh-CN" altLang="zh-CN" sz="2000" dirty="0">
                <a:latin typeface="+mn-ea"/>
              </a:rPr>
              <a:t>，根据冰雹猜想的规则，其变化过程如下：</a:t>
            </a:r>
          </a:p>
          <a:p>
            <a:pPr marL="0" indent="0">
              <a:buNone/>
            </a:pPr>
            <a:r>
              <a:rPr lang="en-US" altLang="zh-CN" sz="2000" dirty="0">
                <a:latin typeface="+mn-ea"/>
              </a:rPr>
              <a:t>35</a:t>
            </a:r>
            <a:r>
              <a:rPr lang="zh-CN" altLang="zh-CN" sz="2000" dirty="0">
                <a:latin typeface="+mn-ea"/>
              </a:rPr>
              <a:t>→</a:t>
            </a:r>
            <a:r>
              <a:rPr lang="en-US" altLang="zh-CN" sz="2000" dirty="0">
                <a:latin typeface="+mn-ea"/>
              </a:rPr>
              <a:t>106</a:t>
            </a:r>
            <a:r>
              <a:rPr lang="zh-CN" altLang="zh-CN" sz="2000" dirty="0">
                <a:latin typeface="+mn-ea"/>
              </a:rPr>
              <a:t>→</a:t>
            </a:r>
            <a:r>
              <a:rPr lang="en-US" altLang="zh-CN" sz="2000" dirty="0">
                <a:latin typeface="+mn-ea"/>
              </a:rPr>
              <a:t>53</a:t>
            </a:r>
            <a:r>
              <a:rPr lang="zh-CN" altLang="zh-CN" sz="2000" dirty="0">
                <a:latin typeface="+mn-ea"/>
              </a:rPr>
              <a:t>→</a:t>
            </a:r>
            <a:r>
              <a:rPr lang="en-US" altLang="zh-CN" sz="2000" dirty="0">
                <a:latin typeface="+mn-ea"/>
              </a:rPr>
              <a:t>160</a:t>
            </a:r>
            <a:r>
              <a:rPr lang="zh-CN" altLang="zh-CN" sz="2000" dirty="0">
                <a:latin typeface="+mn-ea"/>
              </a:rPr>
              <a:t>→</a:t>
            </a:r>
            <a:r>
              <a:rPr lang="en-US" altLang="zh-CN" sz="2000" dirty="0">
                <a:latin typeface="+mn-ea"/>
              </a:rPr>
              <a:t>80</a:t>
            </a:r>
            <a:r>
              <a:rPr lang="zh-CN" altLang="zh-CN" sz="2000" dirty="0">
                <a:latin typeface="+mn-ea"/>
              </a:rPr>
              <a:t>→</a:t>
            </a:r>
            <a:r>
              <a:rPr lang="en-US" altLang="zh-CN" sz="2000" dirty="0">
                <a:latin typeface="+mn-ea"/>
              </a:rPr>
              <a:t>40</a:t>
            </a:r>
            <a:r>
              <a:rPr lang="zh-CN" altLang="zh-CN" sz="2000" dirty="0">
                <a:latin typeface="+mn-ea"/>
              </a:rPr>
              <a:t>→</a:t>
            </a:r>
            <a:r>
              <a:rPr lang="en-US" altLang="zh-CN" sz="2000" dirty="0">
                <a:latin typeface="+mn-ea"/>
              </a:rPr>
              <a:t>20</a:t>
            </a:r>
            <a:r>
              <a:rPr lang="zh-CN" altLang="zh-CN" sz="2000" dirty="0">
                <a:latin typeface="+mn-ea"/>
              </a:rPr>
              <a:t>→</a:t>
            </a:r>
            <a:r>
              <a:rPr lang="en-US" altLang="zh-CN" sz="2000" dirty="0">
                <a:latin typeface="+mn-ea"/>
              </a:rPr>
              <a:t>10</a:t>
            </a:r>
            <a:r>
              <a:rPr lang="zh-CN" altLang="zh-CN" sz="2000" dirty="0">
                <a:latin typeface="+mn-ea"/>
              </a:rPr>
              <a:t>→</a:t>
            </a:r>
            <a:r>
              <a:rPr lang="en-US" altLang="zh-CN" sz="2000" dirty="0">
                <a:latin typeface="+mn-ea"/>
              </a:rPr>
              <a:t>5</a:t>
            </a:r>
            <a:r>
              <a:rPr lang="zh-CN" altLang="zh-CN" sz="2000" dirty="0">
                <a:latin typeface="+mn-ea"/>
              </a:rPr>
              <a:t>→</a:t>
            </a:r>
            <a:r>
              <a:rPr lang="en-US" altLang="zh-CN" sz="2000" dirty="0">
                <a:latin typeface="+mn-ea"/>
              </a:rPr>
              <a:t>16</a:t>
            </a:r>
            <a:r>
              <a:rPr lang="zh-CN" altLang="zh-CN" sz="2000" dirty="0">
                <a:latin typeface="+mn-ea"/>
              </a:rPr>
              <a:t>→</a:t>
            </a:r>
            <a:r>
              <a:rPr lang="en-US" altLang="zh-CN" sz="2000" dirty="0">
                <a:latin typeface="+mn-ea"/>
              </a:rPr>
              <a:t>8</a:t>
            </a:r>
            <a:r>
              <a:rPr lang="zh-CN" altLang="zh-CN" sz="2000" dirty="0">
                <a:latin typeface="+mn-ea"/>
              </a:rPr>
              <a:t>→</a:t>
            </a:r>
            <a:r>
              <a:rPr lang="en-US" altLang="zh-CN" sz="2000" dirty="0">
                <a:latin typeface="+mn-ea"/>
              </a:rPr>
              <a:t>4</a:t>
            </a:r>
            <a:r>
              <a:rPr lang="zh-CN" altLang="zh-CN" sz="2000" dirty="0">
                <a:latin typeface="+mn-ea"/>
              </a:rPr>
              <a:t>→</a:t>
            </a:r>
            <a:r>
              <a:rPr lang="en-US" altLang="zh-CN" sz="2000" dirty="0">
                <a:latin typeface="+mn-ea"/>
              </a:rPr>
              <a:t>2</a:t>
            </a:r>
            <a:r>
              <a:rPr lang="zh-CN" altLang="zh-CN" sz="2000" dirty="0">
                <a:latin typeface="+mn-ea"/>
              </a:rPr>
              <a:t>→</a:t>
            </a:r>
            <a:r>
              <a:rPr lang="en-US" altLang="zh-CN" sz="2000" dirty="0">
                <a:latin typeface="+mn-ea"/>
              </a:rPr>
              <a:t>1</a:t>
            </a:r>
            <a:endParaRPr lang="zh-CN" altLang="zh-CN" sz="2000" dirty="0">
              <a:latin typeface="+mn-ea"/>
            </a:endParaRPr>
          </a:p>
          <a:p>
            <a:pPr marL="0" indent="0">
              <a:buNone/>
            </a:pPr>
            <a:r>
              <a:rPr lang="zh-CN" altLang="zh-CN" sz="2000" dirty="0">
                <a:latin typeface="+mn-ea"/>
              </a:rPr>
              <a:t>最终结果也为</a:t>
            </a:r>
            <a:r>
              <a:rPr lang="en-US" altLang="zh-CN" sz="2000" dirty="0">
                <a:latin typeface="+mn-ea"/>
              </a:rPr>
              <a:t>1</a:t>
            </a:r>
            <a:r>
              <a:rPr lang="zh-CN" altLang="zh-CN" sz="2000" dirty="0">
                <a:latin typeface="+mn-ea"/>
              </a:rPr>
              <a:t>，所以</a:t>
            </a:r>
            <a:r>
              <a:rPr lang="en-US" altLang="zh-CN" sz="2000" dirty="0">
                <a:latin typeface="+mn-ea"/>
              </a:rPr>
              <a:t>n=35</a:t>
            </a:r>
            <a:r>
              <a:rPr lang="zh-CN" altLang="zh-CN" sz="2000" dirty="0">
                <a:latin typeface="+mn-ea"/>
              </a:rPr>
              <a:t>时猜想成立</a:t>
            </a:r>
            <a:r>
              <a:rPr lang="zh-CN" altLang="zh-CN" sz="2000" dirty="0" smtClean="0">
                <a:latin typeface="+mn-ea"/>
              </a:rPr>
              <a:t>。</a:t>
            </a:r>
            <a:endParaRPr lang="en-US" altLang="zh-CN" sz="2000" dirty="0" smtClean="0">
              <a:latin typeface="+mn-ea"/>
            </a:endParaRPr>
          </a:p>
          <a:p>
            <a:pPr marL="0" indent="0">
              <a:buNone/>
            </a:pPr>
            <a:r>
              <a:rPr lang="en-US" altLang="zh-CN" sz="2000" dirty="0" smtClean="0">
                <a:latin typeface="+mn-ea"/>
              </a:rPr>
              <a:t>    ……</a:t>
            </a:r>
          </a:p>
          <a:p>
            <a:pPr marL="0" indent="0">
              <a:buNone/>
            </a:pPr>
            <a:r>
              <a:rPr lang="en-US" altLang="zh-CN" sz="2000" dirty="0" smtClean="0"/>
              <a:t>       </a:t>
            </a:r>
            <a:r>
              <a:rPr lang="zh-CN" altLang="zh-CN" sz="2000" dirty="0" smtClean="0"/>
              <a:t>通过</a:t>
            </a:r>
            <a:r>
              <a:rPr lang="zh-CN" altLang="zh-CN" sz="2000" dirty="0"/>
              <a:t>上述分析可知，想要实现此过程并验证猜想，最好使用循环结构，请先认真学习</a:t>
            </a:r>
            <a:r>
              <a:rPr lang="en-US" altLang="zh-CN" sz="2000" dirty="0"/>
              <a:t>while</a:t>
            </a:r>
            <a:r>
              <a:rPr lang="zh-CN" altLang="zh-CN" sz="2000" dirty="0"/>
              <a:t>循环和</a:t>
            </a:r>
            <a:r>
              <a:rPr lang="en-US" altLang="zh-CN" sz="2000" dirty="0"/>
              <a:t>do...while</a:t>
            </a:r>
            <a:r>
              <a:rPr lang="zh-CN" altLang="zh-CN" sz="2000" dirty="0"/>
              <a:t>循环的知识。</a:t>
            </a:r>
            <a:endParaRPr lang="en-US" altLang="zh-CN" sz="2000" dirty="0" smtClean="0">
              <a:latin typeface="+mn-ea"/>
            </a:endParaRPr>
          </a:p>
        </p:txBody>
      </p:sp>
    </p:spTree>
    <p:custDataLst>
      <p:tags r:id="rId1"/>
    </p:custDataLst>
    <p:extLst>
      <p:ext uri="{BB962C8B-B14F-4D97-AF65-F5344CB8AC3E}">
        <p14:creationId xmlns:p14="http://schemas.microsoft.com/office/powerpoint/2010/main" val="191691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14582"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325632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325888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684771"/>
            <a:ext cx="2031081" cy="292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381340" y="4410592"/>
            <a:ext cx="2470820"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3189407"/>
            <a:ext cx="2510264" cy="453457"/>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while</a:t>
            </a:r>
            <a:r>
              <a:rPr lang="zh-CN" altLang="en-US" sz="2000" b="1" dirty="0" smtClean="0">
                <a:solidFill>
                  <a:schemeClr val="bg2">
                    <a:lumMod val="50000"/>
                  </a:schemeClr>
                </a:solidFill>
                <a:latin typeface="微软雅黑" pitchFamily="34" charset="-122"/>
                <a:ea typeface="微软雅黑" pitchFamily="34" charset="-122"/>
              </a:rPr>
              <a:t>循环语句</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571744" y="3928411"/>
            <a:ext cx="2424107" cy="492443"/>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do-while</a:t>
            </a:r>
            <a:r>
              <a:rPr lang="zh-CN" altLang="en-US" sz="2000" b="1" dirty="0" smtClean="0">
                <a:solidFill>
                  <a:schemeClr val="bg2">
                    <a:lumMod val="50000"/>
                  </a:schemeClr>
                </a:solidFill>
                <a:latin typeface="微软雅黑" pitchFamily="34" charset="-122"/>
                <a:ea typeface="微软雅黑" pitchFamily="34" charset="-122"/>
              </a:rPr>
              <a:t>循环语句</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10692" y="4007925"/>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37106" y="4010482"/>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1081170692"/>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4" y="1568813"/>
            <a:ext cx="4814706" cy="1754326"/>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en-US" altLang="zh-CN" dirty="0"/>
              <a:t>while</a:t>
            </a:r>
            <a:r>
              <a:rPr lang="zh-CN" altLang="zh-CN" dirty="0"/>
              <a:t>语句会反复地进行条件判断，只要条件成立，</a:t>
            </a:r>
            <a:r>
              <a:rPr lang="en-US" altLang="zh-CN" dirty="0"/>
              <a:t>{}</a:t>
            </a:r>
            <a:r>
              <a:rPr lang="zh-CN" altLang="zh-CN" dirty="0"/>
              <a:t>内的执行语句就会一直执行，直到条件不成立，</a:t>
            </a:r>
            <a:r>
              <a:rPr lang="en-US" altLang="zh-CN" dirty="0"/>
              <a:t>while</a:t>
            </a:r>
            <a:r>
              <a:rPr lang="zh-CN" altLang="zh-CN" dirty="0"/>
              <a:t>循环才会结束。</a:t>
            </a:r>
            <a:r>
              <a:rPr lang="en-US" altLang="zh-CN" dirty="0"/>
              <a:t>while</a:t>
            </a:r>
            <a:r>
              <a:rPr lang="zh-CN" altLang="zh-CN" dirty="0"/>
              <a:t>循环语句的具体语法格式</a:t>
            </a:r>
            <a:r>
              <a:rPr lang="zh-CN" altLang="zh-CN" dirty="0" smtClean="0"/>
              <a:t>如下</a:t>
            </a:r>
            <a:r>
              <a:rPr lang="zh-CN" altLang="en-US" dirty="0">
                <a:latin typeface="+mn-lt"/>
                <a:ea typeface="+mn-ea"/>
              </a:rPr>
              <a:t>：</a:t>
            </a:r>
            <a:endParaRPr lang="en-US" altLang="zh-CN" dirty="0">
              <a:latin typeface="+mn-lt"/>
              <a:ea typeface="+mn-ea"/>
            </a:endParaRPr>
          </a:p>
        </p:txBody>
      </p:sp>
      <p:sp>
        <p:nvSpPr>
          <p:cNvPr id="21" name="矩形 20"/>
          <p:cNvSpPr/>
          <p:nvPr/>
        </p:nvSpPr>
        <p:spPr>
          <a:xfrm>
            <a:off x="560388" y="962025"/>
            <a:ext cx="2621230"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while</a:t>
            </a:r>
            <a:r>
              <a:rPr lang="zh-CN" altLang="en-US" sz="2400" b="1" dirty="0" smtClean="0">
                <a:solidFill>
                  <a:srgbClr val="009ED6"/>
                </a:solidFill>
                <a:latin typeface="+mn-lt"/>
                <a:ea typeface="+mn-ea"/>
              </a:rPr>
              <a:t>循环语句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614583" y="19674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0" name="矩形 9"/>
          <p:cNvSpPr/>
          <p:nvPr/>
        </p:nvSpPr>
        <p:spPr>
          <a:xfrm>
            <a:off x="1333224" y="3467483"/>
            <a:ext cx="4192365" cy="135421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a:solidFill>
                  <a:srgbClr val="FF0000"/>
                </a:solidFill>
              </a:rPr>
              <a:t>while</a:t>
            </a:r>
            <a:r>
              <a:rPr lang="en-US" altLang="zh-CN" sz="1600" dirty="0"/>
              <a:t> (</a:t>
            </a:r>
            <a:r>
              <a:rPr lang="zh-CN" altLang="zh-CN" sz="1600" dirty="0"/>
              <a:t>循环条件</a:t>
            </a:r>
            <a:r>
              <a:rPr lang="en-US" altLang="zh-CN" sz="1600" dirty="0"/>
              <a:t>)</a:t>
            </a:r>
            <a:endParaRPr lang="zh-CN" altLang="zh-CN" sz="1600" dirty="0"/>
          </a:p>
          <a:p>
            <a:r>
              <a:rPr lang="en-US" altLang="zh-CN" sz="1600" dirty="0"/>
              <a:t>{</a:t>
            </a:r>
            <a:endParaRPr lang="zh-CN" altLang="zh-CN" sz="1600" dirty="0"/>
          </a:p>
          <a:p>
            <a:r>
              <a:rPr lang="en-US" altLang="zh-CN" sz="1600" dirty="0"/>
              <a:t>	</a:t>
            </a:r>
            <a:r>
              <a:rPr lang="zh-CN" altLang="zh-CN" sz="1600" dirty="0"/>
              <a:t>执行语句</a:t>
            </a:r>
          </a:p>
          <a:p>
            <a:r>
              <a:rPr lang="en-US" altLang="zh-CN" sz="1600" dirty="0" smtClean="0"/>
              <a:t>                ………</a:t>
            </a:r>
            <a:endParaRPr lang="zh-CN" altLang="zh-CN" sz="1600" dirty="0"/>
          </a:p>
          <a:p>
            <a:r>
              <a:rPr lang="en-US" altLang="zh-CN" sz="1600" dirty="0"/>
              <a:t>}</a:t>
            </a:r>
            <a:endParaRPr lang="zh-CN" altLang="zh-CN" sz="1600" dirty="0"/>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69507543"/>
              </p:ext>
            </p:extLst>
          </p:nvPr>
        </p:nvGraphicFramePr>
        <p:xfrm>
          <a:off x="5708470" y="1651093"/>
          <a:ext cx="2754685" cy="3634193"/>
        </p:xfrm>
        <a:graphic>
          <a:graphicData uri="http://schemas.openxmlformats.org/presentationml/2006/ole">
            <mc:AlternateContent xmlns:mc="http://schemas.openxmlformats.org/markup-compatibility/2006">
              <mc:Choice xmlns:v="urn:schemas-microsoft-com:vml" Requires="v">
                <p:oleObj spid="_x0000_s13333" name="Visio" r:id="rId5" imgW="2355774" imgH="3124751" progId="Visio.Drawing.11">
                  <p:embed/>
                </p:oleObj>
              </mc:Choice>
              <mc:Fallback>
                <p:oleObj name="Visio" r:id="rId5" imgW="2355774" imgH="312475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470" y="1651093"/>
                        <a:ext cx="2754685" cy="3634193"/>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9258590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4" y="1568813"/>
            <a:ext cx="4814706" cy="2585323"/>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en-US" altLang="zh-CN" dirty="0"/>
              <a:t>do…while</a:t>
            </a:r>
            <a:r>
              <a:rPr lang="zh-CN" altLang="zh-CN" dirty="0"/>
              <a:t>循环语句和</a:t>
            </a:r>
            <a:r>
              <a:rPr lang="en-US" altLang="zh-CN" dirty="0"/>
              <a:t>while</a:t>
            </a:r>
            <a:r>
              <a:rPr lang="zh-CN" altLang="zh-CN" dirty="0"/>
              <a:t>循环语句功能类似，区别是</a:t>
            </a:r>
            <a:r>
              <a:rPr lang="en-US" altLang="zh-CN" dirty="0"/>
              <a:t>while</a:t>
            </a:r>
            <a:r>
              <a:rPr lang="zh-CN" altLang="zh-CN" dirty="0"/>
              <a:t>语句需要先判断循环条件，再根据判断结果来决定是否执行大括号中的代码；而</a:t>
            </a:r>
            <a:r>
              <a:rPr lang="en-US" altLang="zh-CN" dirty="0">
                <a:solidFill>
                  <a:srgbClr val="FF0000"/>
                </a:solidFill>
              </a:rPr>
              <a:t>do…while</a:t>
            </a:r>
            <a:r>
              <a:rPr lang="zh-CN" altLang="zh-CN" dirty="0">
                <a:solidFill>
                  <a:srgbClr val="FF0000"/>
                </a:solidFill>
              </a:rPr>
              <a:t>循环语句先要执行一次大括号内的代码再判断循环条件</a:t>
            </a:r>
            <a:r>
              <a:rPr lang="zh-CN" altLang="zh-CN" dirty="0"/>
              <a:t>，其语法格式如下</a:t>
            </a:r>
            <a:r>
              <a:rPr lang="zh-CN" altLang="en-US" dirty="0" smtClean="0">
                <a:latin typeface="+mn-lt"/>
                <a:ea typeface="+mn-ea"/>
              </a:rPr>
              <a:t>：</a:t>
            </a:r>
            <a:endParaRPr lang="en-US" altLang="zh-CN" dirty="0">
              <a:latin typeface="+mn-lt"/>
              <a:ea typeface="+mn-ea"/>
            </a:endParaRPr>
          </a:p>
        </p:txBody>
      </p:sp>
      <p:sp>
        <p:nvSpPr>
          <p:cNvPr id="21" name="矩形 20"/>
          <p:cNvSpPr/>
          <p:nvPr/>
        </p:nvSpPr>
        <p:spPr>
          <a:xfrm>
            <a:off x="560388" y="962025"/>
            <a:ext cx="3098925" cy="64633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do-while</a:t>
            </a:r>
            <a:r>
              <a:rPr lang="zh-CN" altLang="en-US" sz="2400" b="1" dirty="0" smtClean="0">
                <a:solidFill>
                  <a:srgbClr val="009ED6"/>
                </a:solidFill>
                <a:latin typeface="+mn-lt"/>
                <a:ea typeface="+mn-ea"/>
              </a:rPr>
              <a:t>循环语句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49793" y="20029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0" name="矩形 9"/>
          <p:cNvSpPr/>
          <p:nvPr/>
        </p:nvSpPr>
        <p:spPr>
          <a:xfrm>
            <a:off x="1333223" y="4199000"/>
            <a:ext cx="4192365" cy="135421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a:solidFill>
                  <a:srgbClr val="FF0000"/>
                </a:solidFill>
              </a:rPr>
              <a:t>do </a:t>
            </a:r>
            <a:endParaRPr lang="zh-CN" altLang="zh-CN" sz="1600" dirty="0">
              <a:solidFill>
                <a:srgbClr val="FF0000"/>
              </a:solidFill>
            </a:endParaRPr>
          </a:p>
          <a:p>
            <a:r>
              <a:rPr lang="en-US" altLang="zh-CN" sz="1600" dirty="0"/>
              <a:t>{</a:t>
            </a:r>
            <a:endParaRPr lang="zh-CN" altLang="zh-CN" sz="1600" dirty="0"/>
          </a:p>
          <a:p>
            <a:r>
              <a:rPr lang="zh-CN" altLang="zh-CN" sz="1600" dirty="0"/>
              <a:t>执行语句</a:t>
            </a:r>
          </a:p>
          <a:p>
            <a:r>
              <a:rPr lang="en-US" altLang="zh-CN" sz="1600" dirty="0"/>
              <a:t>………</a:t>
            </a:r>
            <a:endParaRPr lang="zh-CN" altLang="zh-CN" sz="1600" dirty="0"/>
          </a:p>
          <a:p>
            <a:r>
              <a:rPr lang="en-US" altLang="zh-CN" sz="1600" dirty="0"/>
              <a:t>} </a:t>
            </a:r>
            <a:r>
              <a:rPr lang="en-US" altLang="zh-CN" sz="1600" dirty="0">
                <a:solidFill>
                  <a:srgbClr val="FF0000"/>
                </a:solidFill>
              </a:rPr>
              <a:t>while</a:t>
            </a:r>
            <a:r>
              <a:rPr lang="en-US" altLang="zh-CN" sz="1600" dirty="0"/>
              <a:t>(</a:t>
            </a:r>
            <a:r>
              <a:rPr lang="zh-CN" altLang="zh-CN" sz="1600" dirty="0"/>
              <a:t>循环条件</a:t>
            </a:r>
            <a:r>
              <a:rPr lang="en-US" altLang="zh-CN" sz="1600" dirty="0"/>
              <a:t>);</a:t>
            </a:r>
            <a:endParaRPr lang="zh-CN" altLang="zh-CN" sz="1600" dirty="0"/>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63988190"/>
              </p:ext>
            </p:extLst>
          </p:nvPr>
        </p:nvGraphicFramePr>
        <p:xfrm>
          <a:off x="5844358" y="1943888"/>
          <a:ext cx="2897235" cy="3255129"/>
        </p:xfrm>
        <a:graphic>
          <a:graphicData uri="http://schemas.openxmlformats.org/presentationml/2006/ole">
            <mc:AlternateContent xmlns:mc="http://schemas.openxmlformats.org/markup-compatibility/2006">
              <mc:Choice xmlns:v="urn:schemas-microsoft-com:vml" Requires="v">
                <p:oleObj spid="_x0000_s14357" name="Visio" r:id="rId5" imgW="2518818" imgH="2842940" progId="Visio.Drawing.11">
                  <p:embed/>
                </p:oleObj>
              </mc:Choice>
              <mc:Fallback>
                <p:oleObj name="Visio" r:id="rId5" imgW="2518818" imgH="28429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4358" y="1943888"/>
                        <a:ext cx="2897235" cy="325512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7335050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85789" y="167947"/>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751535"/>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941266" y="4493765"/>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098262"/>
            <a:ext cx="6073743" cy="811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60219"/>
            <a:ext cx="5140325"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6545705"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5" y="1685841"/>
            <a:ext cx="6674954" cy="412421"/>
          </a:xfrm>
          <a:prstGeom prst="rect">
            <a:avLst/>
          </a:prstGeom>
        </p:spPr>
        <p:txBody>
          <a:bodyPr wrap="square">
            <a:spAutoFit/>
          </a:bodyPr>
          <a:lstStyle/>
          <a:p>
            <a:pPr>
              <a:lnSpc>
                <a:spcPct val="130000"/>
              </a:lnSpc>
              <a:spcAft>
                <a:spcPts val="300"/>
              </a:spcAft>
              <a:defRPr/>
            </a:pPr>
            <a:r>
              <a:rPr lang="zh-CN" altLang="zh-CN" sz="1600" dirty="0" smtClean="0"/>
              <a:t>定</a:t>
            </a:r>
            <a:r>
              <a:rPr lang="zh-CN" altLang="zh-CN" sz="1600" dirty="0"/>
              <a:t>义一个整型变量</a:t>
            </a:r>
            <a:r>
              <a:rPr lang="en-US" altLang="zh-CN" sz="1600" dirty="0"/>
              <a:t>count</a:t>
            </a:r>
            <a:r>
              <a:rPr lang="zh-CN" altLang="zh-CN" sz="1600" dirty="0"/>
              <a:t>作为计数器</a:t>
            </a:r>
            <a:r>
              <a:rPr lang="zh-CN" altLang="zh-CN" sz="1600" dirty="0" smtClean="0"/>
              <a:t>，显</a:t>
            </a:r>
            <a:r>
              <a:rPr lang="zh-CN" altLang="zh-CN" sz="1600" dirty="0"/>
              <a:t>示在数字前作为序号；</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5588834"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5981125" cy="338554"/>
          </a:xfrm>
          <a:prstGeom prst="rect">
            <a:avLst/>
          </a:prstGeom>
        </p:spPr>
        <p:txBody>
          <a:bodyPr wrap="none">
            <a:spAutoFit/>
          </a:bodyPr>
          <a:lstStyle/>
          <a:p>
            <a:r>
              <a:rPr lang="zh-CN" altLang="zh-CN" sz="1600" dirty="0"/>
              <a:t>然后根据</a:t>
            </a:r>
            <a:r>
              <a:rPr lang="en-US" altLang="zh-CN" sz="1600" dirty="0"/>
              <a:t>n</a:t>
            </a:r>
            <a:r>
              <a:rPr lang="zh-CN" altLang="zh-CN" sz="1600" dirty="0"/>
              <a:t>奇偶性的不同，执行不同的操作，当</a:t>
            </a:r>
            <a:r>
              <a:rPr lang="en-US" altLang="zh-CN" sz="1600" dirty="0"/>
              <a:t>n=1</a:t>
            </a:r>
            <a:r>
              <a:rPr lang="zh-CN" altLang="zh-CN" sz="1600" dirty="0"/>
              <a:t>时退出循环；</a:t>
            </a:r>
          </a:p>
        </p:txBody>
      </p:sp>
      <p:sp>
        <p:nvSpPr>
          <p:cNvPr id="44" name="矩形 43"/>
          <p:cNvSpPr/>
          <p:nvPr/>
        </p:nvSpPr>
        <p:spPr>
          <a:xfrm>
            <a:off x="1565832" y="3459458"/>
            <a:ext cx="5495415" cy="338554"/>
          </a:xfrm>
          <a:prstGeom prst="rect">
            <a:avLst/>
          </a:prstGeom>
        </p:spPr>
        <p:txBody>
          <a:bodyPr wrap="none">
            <a:spAutoFit/>
          </a:bodyPr>
          <a:lstStyle/>
          <a:p>
            <a:r>
              <a:rPr lang="zh-CN" altLang="zh-CN" sz="1600" dirty="0"/>
              <a:t>当</a:t>
            </a:r>
            <a:r>
              <a:rPr lang="en-US" altLang="zh-CN" sz="1600" dirty="0"/>
              <a:t>n</a:t>
            </a:r>
            <a:r>
              <a:rPr lang="zh-CN" altLang="zh-CN" sz="1600" dirty="0"/>
              <a:t>为奇数时，把</a:t>
            </a:r>
            <a:r>
              <a:rPr lang="en-US" altLang="zh-CN" sz="1600" dirty="0"/>
              <a:t>n</a:t>
            </a:r>
            <a:r>
              <a:rPr lang="zh-CN" altLang="zh-CN" sz="1600" dirty="0"/>
              <a:t>乘以</a:t>
            </a:r>
            <a:r>
              <a:rPr lang="en-US" altLang="zh-CN" sz="1600" dirty="0"/>
              <a:t>3</a:t>
            </a:r>
            <a:r>
              <a:rPr lang="zh-CN" altLang="zh-CN" sz="1600" dirty="0"/>
              <a:t>再加</a:t>
            </a:r>
            <a:r>
              <a:rPr lang="en-US" altLang="zh-CN" sz="1600" dirty="0"/>
              <a:t>1</a:t>
            </a:r>
            <a:r>
              <a:rPr lang="zh-CN" altLang="zh-CN" sz="1600" dirty="0"/>
              <a:t>，当</a:t>
            </a:r>
            <a:r>
              <a:rPr lang="en-US" altLang="zh-CN" sz="1600" dirty="0"/>
              <a:t>n</a:t>
            </a:r>
            <a:r>
              <a:rPr lang="zh-CN" altLang="zh-CN" sz="1600" dirty="0"/>
              <a:t>为偶数时，把</a:t>
            </a:r>
            <a:r>
              <a:rPr lang="en-US" altLang="zh-CN" sz="1600" dirty="0"/>
              <a:t>n</a:t>
            </a:r>
            <a:r>
              <a:rPr lang="zh-CN" altLang="zh-CN" sz="1600" dirty="0"/>
              <a:t>除以</a:t>
            </a:r>
            <a:r>
              <a:rPr lang="en-US" altLang="zh-CN" sz="1600" dirty="0"/>
              <a:t>2</a:t>
            </a:r>
            <a:r>
              <a:rPr lang="zh-CN" altLang="zh-CN" sz="1600" dirty="0"/>
              <a:t>。</a:t>
            </a:r>
          </a:p>
        </p:txBody>
      </p:sp>
      <p:sp>
        <p:nvSpPr>
          <p:cNvPr id="45" name="矩形 44"/>
          <p:cNvSpPr/>
          <p:nvPr/>
        </p:nvSpPr>
        <p:spPr>
          <a:xfrm>
            <a:off x="1539746" y="2292622"/>
            <a:ext cx="4743606" cy="338554"/>
          </a:xfrm>
          <a:prstGeom prst="rect">
            <a:avLst/>
          </a:prstGeom>
        </p:spPr>
        <p:txBody>
          <a:bodyPr wrap="none">
            <a:spAutoFit/>
          </a:bodyPr>
          <a:lstStyle/>
          <a:p>
            <a:r>
              <a:rPr lang="zh-CN" altLang="zh-CN" sz="1600" dirty="0"/>
              <a:t>从键盘接收一个自然数后直接进入</a:t>
            </a:r>
            <a:r>
              <a:rPr lang="en-US" altLang="zh-CN" sz="1600" dirty="0"/>
              <a:t>do...while</a:t>
            </a:r>
            <a:r>
              <a:rPr lang="zh-CN" altLang="zh-CN" sz="1600" dirty="0"/>
              <a:t>循环；</a:t>
            </a:r>
          </a:p>
        </p:txBody>
      </p:sp>
      <p:sp>
        <p:nvSpPr>
          <p:cNvPr id="30"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360662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07752" y="15743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829269" cy="15341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所谓</a:t>
            </a:r>
            <a:r>
              <a:rPr lang="zh-CN" altLang="zh-CN" sz="2000" dirty="0"/>
              <a:t>水仙花数就是一个三位数，它每一位数字的</a:t>
            </a:r>
            <a:r>
              <a:rPr lang="en-US" altLang="zh-CN" sz="2000" dirty="0"/>
              <a:t>3</a:t>
            </a:r>
            <a:r>
              <a:rPr lang="zh-CN" altLang="zh-CN" sz="2000" dirty="0"/>
              <a:t>次幂之和都等于它本身。例如</a:t>
            </a:r>
            <a:r>
              <a:rPr lang="en-US" altLang="zh-CN" sz="2000" dirty="0"/>
              <a:t>153</a:t>
            </a:r>
            <a:r>
              <a:rPr lang="zh-CN" altLang="zh-CN" sz="2000" dirty="0"/>
              <a:t>是水仙花数，各位数字的立方和为</a:t>
            </a:r>
            <a:r>
              <a:rPr lang="en-US" altLang="zh-CN" sz="2000" dirty="0"/>
              <a:t>1</a:t>
            </a:r>
            <a:r>
              <a:rPr lang="en-US" altLang="zh-CN" sz="2000" baseline="30000" dirty="0"/>
              <a:t>3</a:t>
            </a:r>
            <a:r>
              <a:rPr lang="en-US" altLang="zh-CN" sz="2000" dirty="0"/>
              <a:t> + 5</a:t>
            </a:r>
            <a:r>
              <a:rPr lang="en-US" altLang="zh-CN" sz="2000" baseline="30000" dirty="0"/>
              <a:t>3</a:t>
            </a:r>
            <a:r>
              <a:rPr lang="en-US" altLang="zh-CN" sz="2000" dirty="0"/>
              <a:t>+ 3</a:t>
            </a:r>
            <a:r>
              <a:rPr lang="en-US" altLang="zh-CN" sz="2000" baseline="30000" dirty="0"/>
              <a:t>3</a:t>
            </a:r>
            <a:r>
              <a:rPr lang="en-US" altLang="zh-CN" sz="2000" dirty="0"/>
              <a:t> = 153</a:t>
            </a:r>
            <a:r>
              <a:rPr lang="zh-CN" altLang="zh-CN" sz="2000" dirty="0"/>
              <a:t>。</a:t>
            </a:r>
          </a:p>
          <a:p>
            <a:pPr marL="0" indent="0">
              <a:buNone/>
            </a:pPr>
            <a:r>
              <a:rPr lang="en-US" altLang="zh-CN" sz="2000" dirty="0" smtClean="0"/>
              <a:t>       </a:t>
            </a:r>
            <a:r>
              <a:rPr lang="zh-CN" altLang="zh-CN" sz="2000" dirty="0" smtClean="0"/>
              <a:t>本</a:t>
            </a:r>
            <a:r>
              <a:rPr lang="zh-CN" altLang="zh-CN" sz="2000" dirty="0"/>
              <a:t>案例要求设计程序算出所有的水仙花数。</a:t>
            </a:r>
          </a:p>
        </p:txBody>
      </p:sp>
    </p:spTree>
    <p:custDataLst>
      <p:tags r:id="rId1"/>
    </p:custDataLst>
    <p:extLst>
      <p:ext uri="{BB962C8B-B14F-4D97-AF65-F5344CB8AC3E}">
        <p14:creationId xmlns:p14="http://schemas.microsoft.com/office/powerpoint/2010/main" val="1328347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63740" cy="184765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a:t> </a:t>
            </a:r>
            <a:r>
              <a:rPr lang="en-US" altLang="zh-CN" sz="2000" dirty="0" smtClean="0"/>
              <a:t>      </a:t>
            </a:r>
            <a:r>
              <a:rPr lang="zh-CN" altLang="zh-CN" sz="2000" dirty="0" smtClean="0"/>
              <a:t>水仙花</a:t>
            </a:r>
            <a:r>
              <a:rPr lang="zh-CN" altLang="zh-CN" sz="2000" dirty="0"/>
              <a:t>数是一个三位数，因此要求出所有水仙花数，需要将</a:t>
            </a:r>
            <a:r>
              <a:rPr lang="en-US" altLang="zh-CN" sz="2000" dirty="0"/>
              <a:t>100~999</a:t>
            </a:r>
            <a:r>
              <a:rPr lang="zh-CN" altLang="zh-CN" sz="2000" dirty="0"/>
              <a:t>范围内的所有数都遍历，要遍历这个范围的数，需要使用循环语句，在案例</a:t>
            </a:r>
            <a:r>
              <a:rPr lang="en-US" altLang="zh-CN" sz="2000" dirty="0"/>
              <a:t>4</a:t>
            </a:r>
            <a:r>
              <a:rPr lang="zh-CN" altLang="zh-CN" sz="2000" dirty="0"/>
              <a:t>中，我们学习了</a:t>
            </a:r>
            <a:r>
              <a:rPr lang="en-US" altLang="zh-CN" sz="2000" dirty="0"/>
              <a:t>while()</a:t>
            </a:r>
            <a:r>
              <a:rPr lang="zh-CN" altLang="zh-CN" sz="2000" dirty="0"/>
              <a:t>和</a:t>
            </a:r>
            <a:r>
              <a:rPr lang="en-US" altLang="zh-CN" sz="2000" dirty="0"/>
              <a:t>do…while()</a:t>
            </a:r>
            <a:r>
              <a:rPr lang="zh-CN" altLang="zh-CN" sz="2000" dirty="0"/>
              <a:t>两种循环语句，可以解决此问题，但本案例中我们要使用一种新的循环语句——</a:t>
            </a:r>
            <a:r>
              <a:rPr lang="en-US" altLang="zh-CN" sz="2000" dirty="0"/>
              <a:t>for</a:t>
            </a:r>
            <a:r>
              <a:rPr lang="zh-CN" altLang="zh-CN" sz="2000" dirty="0"/>
              <a:t>循环语句，下面就请认真学习</a:t>
            </a:r>
            <a:r>
              <a:rPr lang="en-US" altLang="zh-CN" sz="2000" dirty="0"/>
              <a:t>for</a:t>
            </a:r>
            <a:r>
              <a:rPr lang="zh-CN" altLang="zh-CN" sz="2000" dirty="0"/>
              <a:t>循环结构语句的使用</a:t>
            </a:r>
            <a:r>
              <a:rPr lang="zh-CN" altLang="zh-CN" sz="2000" dirty="0" smtClean="0"/>
              <a:t>方法。</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80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702040" y="12953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325632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325888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681850"/>
            <a:ext cx="2200899"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3189407"/>
            <a:ext cx="2510264" cy="453457"/>
          </a:xfrm>
          <a:prstGeom prst="rect">
            <a:avLst/>
          </a:prstGeom>
        </p:spPr>
        <p:txBody>
          <a:bodyPr wrap="square">
            <a:spAutoFit/>
          </a:bodyPr>
          <a:lstStyle/>
          <a:p>
            <a:pPr>
              <a:lnSpc>
                <a:spcPct val="130000"/>
              </a:lnSpc>
              <a:spcAft>
                <a:spcPts val="300"/>
              </a:spcAft>
              <a:defRPr/>
            </a:pPr>
            <a:r>
              <a:rPr lang="en-US" altLang="zh-CN" sz="2000" b="1" dirty="0" smtClean="0">
                <a:solidFill>
                  <a:schemeClr val="bg2">
                    <a:lumMod val="50000"/>
                  </a:schemeClr>
                </a:solidFill>
                <a:latin typeface="微软雅黑" pitchFamily="34" charset="-122"/>
                <a:ea typeface="微软雅黑" pitchFamily="34" charset="-122"/>
              </a:rPr>
              <a:t>for</a:t>
            </a:r>
            <a:r>
              <a:rPr lang="zh-CN" altLang="en-US" sz="2000" b="1" dirty="0" smtClean="0">
                <a:solidFill>
                  <a:schemeClr val="bg2">
                    <a:lumMod val="50000"/>
                  </a:schemeClr>
                </a:solidFill>
                <a:latin typeface="微软雅黑" pitchFamily="34" charset="-122"/>
                <a:ea typeface="微软雅黑" pitchFamily="34" charset="-122"/>
              </a:rPr>
              <a:t>循环语句</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359182984"/>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03498"/>
            <a:ext cx="7730721" cy="507831"/>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en-US" altLang="zh-CN" dirty="0"/>
              <a:t>for</a:t>
            </a:r>
            <a:r>
              <a:rPr lang="zh-CN" altLang="zh-CN" dirty="0"/>
              <a:t>循环结构语句通常用于循环次数已知的情况，其具体语法格式如下</a:t>
            </a:r>
            <a:r>
              <a:rPr lang="zh-CN" altLang="zh-CN" dirty="0" smtClean="0"/>
              <a:t>：</a:t>
            </a:r>
            <a:endParaRPr lang="en-US" altLang="zh-CN" dirty="0">
              <a:latin typeface="+mn-lt"/>
              <a:ea typeface="+mn-ea"/>
            </a:endParaRPr>
          </a:p>
        </p:txBody>
      </p:sp>
      <p:sp>
        <p:nvSpPr>
          <p:cNvPr id="21" name="矩形 20"/>
          <p:cNvSpPr/>
          <p:nvPr/>
        </p:nvSpPr>
        <p:spPr>
          <a:xfrm>
            <a:off x="560388" y="962025"/>
            <a:ext cx="2263761"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for</a:t>
            </a:r>
            <a:r>
              <a:rPr lang="zh-CN" altLang="en-US" sz="2400" b="1" dirty="0" smtClean="0">
                <a:solidFill>
                  <a:srgbClr val="009ED6"/>
                </a:solidFill>
                <a:latin typeface="+mn-lt"/>
                <a:ea typeface="+mn-ea"/>
              </a:rPr>
              <a:t>循环语句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385070" y="19684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5】-</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1" name="矩形 10"/>
          <p:cNvSpPr/>
          <p:nvPr/>
        </p:nvSpPr>
        <p:spPr>
          <a:xfrm>
            <a:off x="1385070" y="2241073"/>
            <a:ext cx="6687371" cy="1354217"/>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r>
              <a:rPr lang="en-US" altLang="zh-CN" sz="1600" dirty="0">
                <a:solidFill>
                  <a:srgbClr val="FF0000"/>
                </a:solidFill>
              </a:rPr>
              <a:t>for</a:t>
            </a:r>
            <a:r>
              <a:rPr lang="zh-CN" altLang="zh-CN" sz="1600" dirty="0"/>
              <a:t>（</a:t>
            </a:r>
            <a:r>
              <a:rPr lang="zh-CN" altLang="zh-CN" sz="1600" dirty="0">
                <a:solidFill>
                  <a:srgbClr val="FF0000"/>
                </a:solidFill>
              </a:rPr>
              <a:t>初始化表达式</a:t>
            </a:r>
            <a:r>
              <a:rPr lang="en-US" altLang="zh-CN" sz="1600" dirty="0"/>
              <a:t>; </a:t>
            </a:r>
            <a:r>
              <a:rPr lang="zh-CN" altLang="zh-CN" sz="1600" dirty="0">
                <a:solidFill>
                  <a:srgbClr val="FF0000"/>
                </a:solidFill>
              </a:rPr>
              <a:t>循环条件</a:t>
            </a:r>
            <a:r>
              <a:rPr lang="en-US" altLang="zh-CN" sz="1600" dirty="0"/>
              <a:t>; </a:t>
            </a:r>
            <a:r>
              <a:rPr lang="zh-CN" altLang="zh-CN" sz="1600" dirty="0">
                <a:solidFill>
                  <a:srgbClr val="FF0000"/>
                </a:solidFill>
              </a:rPr>
              <a:t>操作表达式</a:t>
            </a:r>
            <a:r>
              <a:rPr lang="zh-CN" altLang="zh-CN" sz="1600" dirty="0"/>
              <a:t>）</a:t>
            </a:r>
          </a:p>
          <a:p>
            <a:r>
              <a:rPr lang="en-US" altLang="zh-CN" sz="1600" dirty="0"/>
              <a:t>{</a:t>
            </a:r>
            <a:endParaRPr lang="zh-CN" altLang="zh-CN" sz="1600" dirty="0"/>
          </a:p>
          <a:p>
            <a:r>
              <a:rPr lang="en-US" altLang="zh-CN" sz="1600" dirty="0"/>
              <a:t>		</a:t>
            </a:r>
            <a:r>
              <a:rPr lang="zh-CN" altLang="zh-CN" sz="1600" dirty="0"/>
              <a:t>执行语句</a:t>
            </a:r>
          </a:p>
          <a:p>
            <a:r>
              <a:rPr lang="en-US" altLang="zh-CN" sz="1600" dirty="0"/>
              <a:t>		………</a:t>
            </a:r>
            <a:endParaRPr lang="zh-CN" altLang="zh-CN" sz="1600" dirty="0"/>
          </a:p>
          <a:p>
            <a:r>
              <a:rPr lang="en-US" altLang="zh-CN" sz="1600" dirty="0"/>
              <a:t>}</a:t>
            </a:r>
            <a:endParaRPr lang="zh-CN" altLang="zh-CN" sz="1600" dirty="0"/>
          </a:p>
        </p:txBody>
      </p:sp>
    </p:spTree>
    <p:custDataLst>
      <p:tags r:id="rId1"/>
    </p:custDataLst>
    <p:extLst>
      <p:ext uri="{BB962C8B-B14F-4D97-AF65-F5344CB8AC3E}">
        <p14:creationId xmlns:p14="http://schemas.microsoft.com/office/powerpoint/2010/main" val="30611546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p:cNvGrpSpPr>
          <p:nvPr/>
        </p:nvGrpSpPr>
        <p:grpSpPr bwMode="auto">
          <a:xfrm flipH="1" flipV="1">
            <a:off x="250855" y="2525713"/>
            <a:ext cx="2736279" cy="1139825"/>
            <a:chOff x="5288099" y="4225925"/>
            <a:chExt cx="3383914" cy="1209015"/>
          </a:xfrm>
        </p:grpSpPr>
        <p:grpSp>
          <p:nvGrpSpPr>
            <p:cNvPr id="7198" name="组合 38"/>
            <p:cNvGrpSpPr>
              <a:grpSpLocks/>
            </p:cNvGrpSpPr>
            <p:nvPr/>
          </p:nvGrpSpPr>
          <p:grpSpPr bwMode="auto">
            <a:xfrm rot="10800000">
              <a:off x="5687902" y="4225925"/>
              <a:ext cx="2669052" cy="686411"/>
              <a:chOff x="934464" y="2318309"/>
              <a:chExt cx="2669329" cy="686148"/>
            </a:xfrm>
          </p:grpSpPr>
          <p:cxnSp>
            <p:nvCxnSpPr>
              <p:cNvPr id="7203"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4"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9" name="组合 41"/>
            <p:cNvGrpSpPr>
              <a:grpSpLocks/>
            </p:cNvGrpSpPr>
            <p:nvPr/>
          </p:nvGrpSpPr>
          <p:grpSpPr bwMode="auto">
            <a:xfrm flipH="1">
              <a:off x="8068509" y="4880949"/>
              <a:ext cx="603504" cy="553991"/>
              <a:chOff x="1256847" y="3607535"/>
              <a:chExt cx="605213" cy="553298"/>
            </a:xfrm>
          </p:grpSpPr>
          <p:sp>
            <p:nvSpPr>
              <p:cNvPr id="28" name="椭圆 27"/>
              <p:cNvSpPr/>
              <p:nvPr/>
            </p:nvSpPr>
            <p:spPr bwMode="auto">
              <a:xfrm>
                <a:off x="1256847" y="3647897"/>
                <a:ext cx="604419" cy="47425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9" name="TextBox 28"/>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7200" name="矩形 51"/>
            <p:cNvSpPr>
              <a:spLocks noChangeArrowheads="1"/>
            </p:cNvSpPr>
            <p:nvPr/>
          </p:nvSpPr>
          <p:spPr bwMode="auto">
            <a:xfrm rot="10800000">
              <a:off x="5288099" y="4360154"/>
              <a:ext cx="2762195" cy="58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pPr>
              <a:r>
                <a:rPr lang="zh-CN" altLang="en-US" b="1" dirty="0" smtClean="0">
                  <a:solidFill>
                    <a:srgbClr val="00ACE6"/>
                  </a:solidFill>
                  <a:latin typeface="微软雅黑" pitchFamily="34" charset="-122"/>
                  <a:ea typeface="微软雅黑" pitchFamily="34" charset="-122"/>
                  <a:sym typeface="宋体" pitchFamily="2" charset="-122"/>
                </a:rPr>
                <a:t>算法和流程图</a:t>
              </a:r>
              <a:endParaRPr lang="en-US" altLang="zh-CN" b="1" dirty="0">
                <a:solidFill>
                  <a:srgbClr val="00ACE6"/>
                </a:solidFill>
                <a:latin typeface="微软雅黑" pitchFamily="34" charset="-122"/>
                <a:ea typeface="微软雅黑" pitchFamily="34" charset="-122"/>
                <a:sym typeface="宋体" pitchFamily="2" charset="-122"/>
              </a:endParaRPr>
            </a:p>
          </p:txBody>
        </p:sp>
      </p:grpSp>
      <p:grpSp>
        <p:nvGrpSpPr>
          <p:cNvPr id="4" name="组合 3"/>
          <p:cNvGrpSpPr>
            <a:grpSpLocks/>
          </p:cNvGrpSpPr>
          <p:nvPr/>
        </p:nvGrpSpPr>
        <p:grpSpPr bwMode="auto">
          <a:xfrm>
            <a:off x="1570038" y="1647825"/>
            <a:ext cx="5245100" cy="4035425"/>
            <a:chOff x="1398335" y="1722030"/>
            <a:chExt cx="5245100" cy="4035236"/>
          </a:xfrm>
        </p:grpSpPr>
        <p:graphicFrame>
          <p:nvGraphicFramePr>
            <p:cNvPr id="7194" name="图表 2"/>
            <p:cNvGraphicFramePr>
              <a:graphicFrameLocks/>
            </p:cNvGraphicFramePr>
            <p:nvPr/>
          </p:nvGraphicFramePr>
          <p:xfrm>
            <a:off x="1398335" y="1722030"/>
            <a:ext cx="5245100" cy="4035236"/>
          </p:xfrm>
          <a:graphic>
            <a:graphicData uri="http://schemas.openxmlformats.org/presentationml/2006/ole">
              <mc:AlternateContent xmlns:mc="http://schemas.openxmlformats.org/markup-compatibility/2006">
                <mc:Choice xmlns:v="urn:schemas-microsoft-com:vml" Requires="v">
                  <p:oleObj spid="_x0000_s6164" r:id="rId5" imgW="5249111" imgH="4035902" progId="Excel.Chart.8">
                    <p:embed/>
                  </p:oleObj>
                </mc:Choice>
                <mc:Fallback>
                  <p:oleObj r:id="rId5" imgW="5249111" imgH="4035902"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335" y="1722030"/>
                          <a:ext cx="5245100" cy="40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37" name="TextBox 36"/>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8" name="TextBox 37"/>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7173" name="组合 2"/>
          <p:cNvGrpSpPr>
            <a:grpSpLocks/>
          </p:cNvGrpSpPr>
          <p:nvPr/>
        </p:nvGrpSpPr>
        <p:grpSpPr bwMode="auto">
          <a:xfrm>
            <a:off x="3692525" y="2878138"/>
            <a:ext cx="1203325" cy="1201737"/>
            <a:chOff x="3692088" y="2878838"/>
            <a:chExt cx="1203191" cy="1201737"/>
          </a:xfrm>
        </p:grpSpPr>
        <p:sp>
          <p:nvSpPr>
            <p:cNvPr id="33" name="弧形 32"/>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4" name="弧形 33"/>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5" name="弧形 34"/>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2" name="组合 1"/>
          <p:cNvGrpSpPr>
            <a:grpSpLocks/>
          </p:cNvGrpSpPr>
          <p:nvPr/>
        </p:nvGrpSpPr>
        <p:grpSpPr bwMode="auto">
          <a:xfrm>
            <a:off x="4531298" y="4798770"/>
            <a:ext cx="3696883" cy="1395088"/>
            <a:chOff x="4241841" y="4889305"/>
            <a:chExt cx="2433885" cy="1170353"/>
          </a:xfrm>
        </p:grpSpPr>
        <p:grpSp>
          <p:nvGrpSpPr>
            <p:cNvPr id="7183" name="组合 38"/>
            <p:cNvGrpSpPr>
              <a:grpSpLocks/>
            </p:cNvGrpSpPr>
            <p:nvPr/>
          </p:nvGrpSpPr>
          <p:grpSpPr bwMode="auto">
            <a:xfrm rot="5400000" flipV="1">
              <a:off x="4957489" y="4391078"/>
              <a:ext cx="952932" cy="2384227"/>
              <a:chOff x="6453786" y="4116782"/>
              <a:chExt cx="1352521" cy="1092101"/>
            </a:xfrm>
          </p:grpSpPr>
          <p:grpSp>
            <p:nvGrpSpPr>
              <p:cNvPr id="7185" name="组合 38"/>
              <p:cNvGrpSpPr>
                <a:grpSpLocks/>
              </p:cNvGrpSpPr>
              <p:nvPr/>
            </p:nvGrpSpPr>
            <p:grpSpPr bwMode="auto">
              <a:xfrm rot="10800000">
                <a:off x="6453786" y="4116782"/>
                <a:ext cx="1070796" cy="916901"/>
                <a:chOff x="1766924" y="2196994"/>
                <a:chExt cx="1070903" cy="916544"/>
              </a:xfrm>
            </p:grpSpPr>
            <p:cxnSp>
              <p:nvCxnSpPr>
                <p:cNvPr id="7189" name="直接连接符 39"/>
                <p:cNvCxnSpPr>
                  <a:cxnSpLocks noChangeShapeType="1"/>
                </p:cNvCxnSpPr>
                <p:nvPr/>
              </p:nvCxnSpPr>
              <p:spPr bwMode="auto">
                <a:xfrm rot="-5400000" flipH="1" flipV="1">
                  <a:off x="1392095" y="2596067"/>
                  <a:ext cx="79814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直接连接符 40"/>
                <p:cNvCxnSpPr>
                  <a:cxnSpLocks noChangeShapeType="1"/>
                </p:cNvCxnSpPr>
                <p:nvPr/>
              </p:nvCxnSpPr>
              <p:spPr bwMode="auto">
                <a:xfrm rot="16200000" flipH="1">
                  <a:off x="2244643" y="2520354"/>
                  <a:ext cx="115465" cy="1070903"/>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组合 41"/>
              <p:cNvGrpSpPr>
                <a:grpSpLocks/>
              </p:cNvGrpSpPr>
              <p:nvPr/>
            </p:nvGrpSpPr>
            <p:grpSpPr bwMode="auto">
              <a:xfrm flipH="1">
                <a:off x="7154180" y="5035100"/>
                <a:ext cx="652127" cy="173783"/>
                <a:chOff x="2125003" y="3761485"/>
                <a:chExt cx="653975" cy="173565"/>
              </a:xfrm>
            </p:grpSpPr>
            <p:sp>
              <p:nvSpPr>
                <p:cNvPr id="44" name="椭圆 43"/>
                <p:cNvSpPr/>
                <p:nvPr/>
              </p:nvSpPr>
              <p:spPr bwMode="auto">
                <a:xfrm rot="5400000">
                  <a:off x="2365209" y="3521282"/>
                  <a:ext cx="173562" cy="65397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45" name="TextBox 44"/>
                <p:cNvSpPr txBox="1"/>
                <p:nvPr/>
              </p:nvSpPr>
              <p:spPr>
                <a:xfrm rot="5400000">
                  <a:off x="2381465" y="3552225"/>
                  <a:ext cx="141050" cy="62364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2</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7184" name="矩形 4"/>
            <p:cNvSpPr>
              <a:spLocks noChangeArrowheads="1"/>
            </p:cNvSpPr>
            <p:nvPr/>
          </p:nvSpPr>
          <p:spPr bwMode="auto">
            <a:xfrm>
              <a:off x="4695885" y="4889305"/>
              <a:ext cx="1979841" cy="41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1" hangingPunct="1">
                <a:lnSpc>
                  <a:spcPts val="3600"/>
                </a:lnSpc>
                <a:buFont typeface="Calibri" pitchFamily="34" charset="0"/>
                <a:buNone/>
              </a:pPr>
              <a:endParaRPr lang="en-US" altLang="zh-CN" b="1" dirty="0">
                <a:solidFill>
                  <a:srgbClr val="00ACE6"/>
                </a:solidFill>
                <a:latin typeface="微软雅黑" pitchFamily="34" charset="-122"/>
                <a:ea typeface="微软雅黑" pitchFamily="34" charset="-122"/>
                <a:sym typeface="宋体" charset="-122"/>
              </a:endParaRPr>
            </a:p>
          </p:txBody>
        </p:sp>
      </p:grpSp>
      <p:grpSp>
        <p:nvGrpSpPr>
          <p:cNvPr id="2052" name="组合 6"/>
          <p:cNvGrpSpPr>
            <a:grpSpLocks/>
          </p:cNvGrpSpPr>
          <p:nvPr/>
        </p:nvGrpSpPr>
        <p:grpSpPr bwMode="auto">
          <a:xfrm>
            <a:off x="5821363" y="2406255"/>
            <a:ext cx="3404913" cy="1127515"/>
            <a:chOff x="5873304" y="1605962"/>
            <a:chExt cx="3325632" cy="1127550"/>
          </a:xfrm>
        </p:grpSpPr>
        <p:sp>
          <p:nvSpPr>
            <p:cNvPr id="5128" name="矩形 5"/>
            <p:cNvSpPr>
              <a:spLocks noChangeArrowheads="1"/>
            </p:cNvSpPr>
            <p:nvPr/>
          </p:nvSpPr>
          <p:spPr bwMode="auto">
            <a:xfrm flipH="1">
              <a:off x="5873304" y="1633641"/>
              <a:ext cx="3325632" cy="9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50000"/>
                </a:lnSpc>
                <a:buFont typeface="Arial" pitchFamily="34" charset="0"/>
                <a:buNone/>
                <a:defRPr/>
              </a:pPr>
              <a:r>
                <a:rPr lang="zh-CN" altLang="en-US" b="1" dirty="0">
                  <a:solidFill>
                    <a:srgbClr val="00ACE6"/>
                  </a:solidFill>
                  <a:latin typeface="微软雅黑" pitchFamily="34" charset="-122"/>
                  <a:ea typeface="微软雅黑" pitchFamily="34" charset="-122"/>
                  <a:sym typeface="微软雅黑" pitchFamily="34" charset="-122"/>
                </a:rPr>
                <a:t>选择</a:t>
              </a:r>
              <a:r>
                <a:rPr lang="zh-CN" altLang="en-US" b="1" dirty="0" smtClean="0">
                  <a:solidFill>
                    <a:srgbClr val="00ACE6"/>
                  </a:solidFill>
                  <a:latin typeface="微软雅黑" pitchFamily="34" charset="-122"/>
                  <a:ea typeface="微软雅黑" pitchFamily="34" charset="-122"/>
                  <a:sym typeface="微软雅黑" pitchFamily="34" charset="-122"/>
                </a:rPr>
                <a:t>结构语句</a:t>
              </a:r>
              <a:endParaRPr lang="en-US" altLang="zh-CN" b="1" dirty="0" smtClean="0">
                <a:solidFill>
                  <a:srgbClr val="00ACE6"/>
                </a:solidFill>
                <a:latin typeface="微软雅黑" pitchFamily="34" charset="-122"/>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微软雅黑" pitchFamily="34" charset="-122"/>
                  <a:ea typeface="微软雅黑" pitchFamily="34" charset="-122"/>
                  <a:sym typeface="微软雅黑" pitchFamily="34" charset="-122"/>
                </a:rPr>
                <a:t>循环结构语句</a:t>
              </a:r>
              <a:endParaRPr lang="en-US" altLang="zh-CN" b="1" dirty="0" smtClean="0">
                <a:solidFill>
                  <a:srgbClr val="00ACE6"/>
                </a:solidFill>
                <a:latin typeface="微软雅黑" pitchFamily="34" charset="-122"/>
                <a:ea typeface="微软雅黑" pitchFamily="34" charset="-122"/>
                <a:sym typeface="微软雅黑" pitchFamily="34" charset="-122"/>
              </a:endParaRPr>
            </a:p>
          </p:txBody>
        </p:sp>
        <p:grpSp>
          <p:nvGrpSpPr>
            <p:cNvPr id="7177" name="组合 16"/>
            <p:cNvGrpSpPr>
              <a:grpSpLocks/>
            </p:cNvGrpSpPr>
            <p:nvPr/>
          </p:nvGrpSpPr>
          <p:grpSpPr bwMode="auto">
            <a:xfrm flipH="1">
              <a:off x="5947983" y="2081607"/>
              <a:ext cx="2697268" cy="651905"/>
              <a:chOff x="1338278" y="2657188"/>
              <a:chExt cx="2820377" cy="652213"/>
            </a:xfrm>
          </p:grpSpPr>
          <p:cxnSp>
            <p:nvCxnSpPr>
              <p:cNvPr id="7181" name="直接连接符 7"/>
              <p:cNvCxnSpPr>
                <a:cxnSpLocks noChangeShapeType="1"/>
              </p:cNvCxnSpPr>
              <p:nvPr/>
            </p:nvCxnSpPr>
            <p:spPr bwMode="auto">
              <a:xfrm>
                <a:off x="1338278" y="2657188"/>
                <a:ext cx="372268"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10"/>
              <p:cNvCxnSpPr>
                <a:cxnSpLocks noChangeShapeType="1"/>
              </p:cNvCxnSpPr>
              <p:nvPr/>
            </p:nvCxnSpPr>
            <p:spPr bwMode="auto">
              <a:xfrm>
                <a:off x="1714278" y="3309401"/>
                <a:ext cx="244437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组合 15"/>
            <p:cNvGrpSpPr>
              <a:grpSpLocks/>
            </p:cNvGrpSpPr>
            <p:nvPr/>
          </p:nvGrpSpPr>
          <p:grpSpPr bwMode="auto">
            <a:xfrm flipH="1">
              <a:off x="8467240" y="1605962"/>
              <a:ext cx="489404" cy="520699"/>
              <a:chOff x="1697266" y="3848201"/>
              <a:chExt cx="511741" cy="520945"/>
            </a:xfrm>
          </p:grpSpPr>
          <p:sp>
            <p:nvSpPr>
              <p:cNvPr id="12" name="椭圆 11"/>
              <p:cNvSpPr/>
              <p:nvPr/>
            </p:nvSpPr>
            <p:spPr bwMode="auto">
              <a:xfrm>
                <a:off x="1696456" y="3864476"/>
                <a:ext cx="511727" cy="473312"/>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13" name="TextBox 12"/>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9" name="标题 1"/>
          <p:cNvSpPr>
            <a:spLocks noChangeArrowheads="1"/>
          </p:cNvSpPr>
          <p:nvPr/>
        </p:nvSpPr>
        <p:spPr bwMode="auto">
          <a:xfrm>
            <a:off x="1720055" y="1977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学习目标</a:t>
            </a:r>
            <a:endParaRPr lang="zh-CN" altLang="en-US" sz="3600" b="1" dirty="0">
              <a:solidFill>
                <a:srgbClr val="0070C0"/>
              </a:solidFill>
              <a:latin typeface="微软雅黑" pitchFamily="34" charset="-122"/>
              <a:ea typeface="微软雅黑" pitchFamily="34" charset="-122"/>
              <a:sym typeface="宋体" charset="-122"/>
            </a:endParaRPr>
          </a:p>
        </p:txBody>
      </p:sp>
      <p:sp>
        <p:nvSpPr>
          <p:cNvPr id="41" name="矩形 5"/>
          <p:cNvSpPr>
            <a:spLocks noChangeArrowheads="1"/>
          </p:cNvSpPr>
          <p:nvPr/>
        </p:nvSpPr>
        <p:spPr bwMode="auto">
          <a:xfrm flipH="1">
            <a:off x="4924065" y="4930785"/>
            <a:ext cx="34049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50000"/>
              </a:lnSpc>
              <a:buFont typeface="Arial" pitchFamily="34" charset="0"/>
              <a:buNone/>
              <a:defRPr/>
            </a:pPr>
            <a:r>
              <a:rPr lang="zh-CN" altLang="en-US" b="1" dirty="0" smtClean="0">
                <a:solidFill>
                  <a:srgbClr val="00ACE6"/>
                </a:solidFill>
                <a:latin typeface="微软雅黑" pitchFamily="34" charset="-122"/>
                <a:ea typeface="微软雅黑" pitchFamily="34" charset="-122"/>
                <a:sym typeface="微软雅黑" pitchFamily="34" charset="-122"/>
              </a:rPr>
              <a:t>选择结构语句嵌套</a:t>
            </a:r>
            <a:endParaRPr lang="en-US" altLang="zh-CN" b="1" dirty="0" smtClean="0">
              <a:solidFill>
                <a:srgbClr val="00ACE6"/>
              </a:solidFill>
              <a:latin typeface="微软雅黑" pitchFamily="34" charset="-122"/>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微软雅黑" pitchFamily="34" charset="-122"/>
                <a:ea typeface="微软雅黑" pitchFamily="34" charset="-122"/>
                <a:sym typeface="微软雅黑" pitchFamily="34" charset="-122"/>
              </a:rPr>
              <a:t>循环结构语句嵌套</a:t>
            </a:r>
            <a:endParaRPr lang="en-US" altLang="zh-CN" b="1" dirty="0" smtClean="0">
              <a:solidFill>
                <a:srgbClr val="00ACE6"/>
              </a:solidFill>
              <a:latin typeface="微软雅黑" pitchFamily="34" charset="-122"/>
              <a:ea typeface="微软雅黑" pitchFamily="34" charset="-122"/>
              <a:sym typeface="微软雅黑" pitchFamily="34" charset="-122"/>
            </a:endParaRPr>
          </a:p>
        </p:txBody>
      </p:sp>
    </p:spTree>
    <p:custDataLst>
      <p:tags r:id="rId2"/>
    </p:custDataLst>
    <p:extLst>
      <p:ext uri="{BB962C8B-B14F-4D97-AF65-F5344CB8AC3E}">
        <p14:creationId xmlns:p14="http://schemas.microsoft.com/office/powerpoint/2010/main" val="6272726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60388" y="962025"/>
            <a:ext cx="2263761"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for</a:t>
            </a:r>
            <a:r>
              <a:rPr lang="zh-CN" altLang="en-US" sz="2400" b="1" dirty="0" smtClean="0">
                <a:solidFill>
                  <a:srgbClr val="009ED6"/>
                </a:solidFill>
                <a:latin typeface="+mn-lt"/>
                <a:ea typeface="+mn-ea"/>
              </a:rPr>
              <a:t>循环语句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526292" y="21776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3" name="Line 4"/>
          <p:cNvSpPr>
            <a:spLocks noChangeShapeType="1"/>
          </p:cNvSpPr>
          <p:nvPr/>
        </p:nvSpPr>
        <p:spPr bwMode="auto">
          <a:xfrm>
            <a:off x="1330325" y="3361459"/>
            <a:ext cx="3025775" cy="0"/>
          </a:xfrm>
          <a:prstGeom prst="line">
            <a:avLst/>
          </a:prstGeom>
          <a:noFill/>
          <a:ln w="9525">
            <a:noFill/>
            <a:round/>
            <a:headEnd/>
            <a:tailEnd/>
          </a:ln>
          <a:effectLst/>
        </p:spPr>
        <p:txBody>
          <a:bodyPr/>
          <a:lstStyle/>
          <a:p>
            <a:endParaRPr lang="zh-CN" altLang="en-US"/>
          </a:p>
        </p:txBody>
      </p:sp>
      <p:sp>
        <p:nvSpPr>
          <p:cNvPr id="34" name="AutoShape 5"/>
          <p:cNvSpPr>
            <a:spLocks noChangeArrowheads="1"/>
          </p:cNvSpPr>
          <p:nvPr/>
        </p:nvSpPr>
        <p:spPr bwMode="auto">
          <a:xfrm>
            <a:off x="5003800" y="2858221"/>
            <a:ext cx="1871663" cy="609600"/>
          </a:xfrm>
          <a:prstGeom prst="wedgeRectCallout">
            <a:avLst>
              <a:gd name="adj1" fmla="val -50764"/>
              <a:gd name="adj2" fmla="val 116667"/>
            </a:avLst>
          </a:prstGeom>
          <a:noFill/>
          <a:ln w="9525" algn="ctr">
            <a:noFill/>
            <a:miter lim="800000"/>
            <a:headEnd/>
            <a:tailEnd/>
          </a:ln>
          <a:effectLst/>
        </p:spPr>
        <p:txBody>
          <a:bodyPr/>
          <a:lstStyle/>
          <a:p>
            <a:endParaRPr lang="zh-CN" altLang="en-US" b="1">
              <a:solidFill>
                <a:srgbClr val="FF0000"/>
              </a:solidFill>
              <a:ea typeface="黑体" pitchFamily="2" charset="-122"/>
            </a:endParaRPr>
          </a:p>
        </p:txBody>
      </p:sp>
      <p:sp>
        <p:nvSpPr>
          <p:cNvPr id="35" name="Text Box 6"/>
          <p:cNvSpPr txBox="1">
            <a:spLocks noChangeArrowheads="1"/>
          </p:cNvSpPr>
          <p:nvPr/>
        </p:nvSpPr>
        <p:spPr bwMode="auto">
          <a:xfrm>
            <a:off x="900113" y="2205759"/>
            <a:ext cx="7775575" cy="1516062"/>
          </a:xfrm>
          <a:prstGeom prst="rect">
            <a:avLst/>
          </a:prstGeom>
          <a:noFill/>
          <a:ln w="9525">
            <a:noFill/>
            <a:miter lim="800000"/>
            <a:headEnd/>
            <a:tailEnd/>
          </a:ln>
          <a:effectLst/>
        </p:spPr>
        <p:txBody>
          <a:bodyPr>
            <a:spAutoFit/>
          </a:bodyPr>
          <a:lstStyle/>
          <a:p>
            <a:pPr algn="l">
              <a:lnSpc>
                <a:spcPct val="110000"/>
              </a:lnSpc>
              <a:spcBef>
                <a:spcPct val="30000"/>
              </a:spcBef>
            </a:pPr>
            <a:r>
              <a:rPr lang="en-US" altLang="zh-CN" sz="2400" b="1" dirty="0">
                <a:solidFill>
                  <a:srgbClr val="0000FF"/>
                </a:solidFill>
                <a:ea typeface="黑体" pitchFamily="2" charset="-122"/>
              </a:rPr>
              <a:t>for</a:t>
            </a:r>
            <a:r>
              <a:rPr lang="en-US" altLang="zh-CN" sz="2000" b="1" dirty="0">
                <a:ea typeface="黑体" pitchFamily="2" charset="-122"/>
              </a:rPr>
              <a:t>( </a:t>
            </a:r>
            <a:r>
              <a:rPr lang="en-US" altLang="zh-CN" sz="2000" dirty="0">
                <a:ea typeface="黑体" pitchFamily="2" charset="-122"/>
              </a:rPr>
              <a:t>                         </a:t>
            </a:r>
            <a:r>
              <a:rPr lang="en-US" altLang="zh-CN" sz="2400" b="1" dirty="0">
                <a:ea typeface="黑体" pitchFamily="2" charset="-122"/>
              </a:rPr>
              <a:t>;</a:t>
            </a:r>
            <a:r>
              <a:rPr lang="en-US" altLang="zh-CN" sz="2400" dirty="0">
                <a:ea typeface="黑体" pitchFamily="2" charset="-122"/>
              </a:rPr>
              <a:t>                        </a:t>
            </a:r>
            <a:r>
              <a:rPr lang="en-US" altLang="zh-CN" sz="2400" b="1" dirty="0">
                <a:ea typeface="黑体" pitchFamily="2" charset="-122"/>
              </a:rPr>
              <a:t>;</a:t>
            </a:r>
            <a:r>
              <a:rPr lang="en-US" altLang="zh-CN" sz="2400" dirty="0">
                <a:ea typeface="黑体" pitchFamily="2" charset="-122"/>
              </a:rPr>
              <a:t>                        </a:t>
            </a:r>
            <a:r>
              <a:rPr lang="en-US" altLang="zh-CN" sz="2000" b="1" dirty="0">
                <a:ea typeface="黑体" pitchFamily="2" charset="-122"/>
              </a:rPr>
              <a:t>){</a:t>
            </a:r>
          </a:p>
          <a:p>
            <a:pPr algn="l">
              <a:lnSpc>
                <a:spcPct val="110000"/>
              </a:lnSpc>
              <a:spcBef>
                <a:spcPct val="30000"/>
              </a:spcBef>
            </a:pPr>
            <a:r>
              <a:rPr lang="en-US" altLang="zh-CN" sz="2400" dirty="0">
                <a:ea typeface="黑体" pitchFamily="2" charset="-122"/>
              </a:rPr>
              <a:t>                           </a:t>
            </a:r>
            <a:r>
              <a:rPr lang="en-US" altLang="zh-CN" sz="2400" b="1" dirty="0">
                <a:ea typeface="黑体" pitchFamily="2" charset="-122"/>
              </a:rPr>
              <a:t>;</a:t>
            </a:r>
          </a:p>
          <a:p>
            <a:pPr algn="l">
              <a:lnSpc>
                <a:spcPct val="110000"/>
              </a:lnSpc>
              <a:spcBef>
                <a:spcPct val="30000"/>
              </a:spcBef>
            </a:pPr>
            <a:r>
              <a:rPr lang="en-US" altLang="zh-CN" sz="2400" b="1" dirty="0">
                <a:ea typeface="黑体" pitchFamily="2" charset="-122"/>
              </a:rPr>
              <a:t>} </a:t>
            </a:r>
          </a:p>
        </p:txBody>
      </p:sp>
      <p:sp>
        <p:nvSpPr>
          <p:cNvPr id="36" name="AutoShape 7"/>
          <p:cNvSpPr>
            <a:spLocks noChangeArrowheads="1"/>
          </p:cNvSpPr>
          <p:nvPr/>
        </p:nvSpPr>
        <p:spPr bwMode="gray">
          <a:xfrm>
            <a:off x="4318000" y="1846984"/>
            <a:ext cx="1356229"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条件</a:t>
            </a:r>
            <a:r>
              <a:rPr lang="zh-CN" altLang="en-US" b="1" kern="0" dirty="0">
                <a:solidFill>
                  <a:schemeClr val="bg1"/>
                </a:solidFill>
                <a:latin typeface="Arial"/>
                <a:ea typeface="黑体"/>
              </a:rPr>
              <a:t>为</a:t>
            </a:r>
            <a:r>
              <a:rPr lang="en-US" altLang="zh-CN" b="1" kern="0" dirty="0" smtClean="0">
                <a:solidFill>
                  <a:schemeClr val="bg1"/>
                </a:solidFill>
                <a:latin typeface="Arial"/>
                <a:ea typeface="黑体"/>
              </a:rPr>
              <a:t>true</a:t>
            </a:r>
            <a:endParaRPr lang="en-US" altLang="zh-CN" b="1" kern="0" dirty="0">
              <a:solidFill>
                <a:schemeClr val="bg1"/>
              </a:solidFill>
              <a:latin typeface="Arial"/>
              <a:ea typeface="黑体"/>
            </a:endParaRPr>
          </a:p>
        </p:txBody>
      </p:sp>
      <p:sp>
        <p:nvSpPr>
          <p:cNvPr id="37" name="AutoShape 8"/>
          <p:cNvSpPr>
            <a:spLocks noChangeArrowheads="1"/>
          </p:cNvSpPr>
          <p:nvPr/>
        </p:nvSpPr>
        <p:spPr bwMode="gray">
          <a:xfrm>
            <a:off x="3419475" y="2855046"/>
            <a:ext cx="167518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循环体</a:t>
            </a:r>
            <a:r>
              <a:rPr lang="zh-CN" altLang="en-US" b="1" kern="0" dirty="0">
                <a:solidFill>
                  <a:schemeClr val="bg1"/>
                </a:solidFill>
                <a:latin typeface="Arial"/>
                <a:ea typeface="黑体"/>
              </a:rPr>
              <a:t>被</a:t>
            </a:r>
            <a:r>
              <a:rPr lang="zh-CN" altLang="en-US" b="1" kern="0" dirty="0" smtClean="0">
                <a:solidFill>
                  <a:schemeClr val="bg1"/>
                </a:solidFill>
                <a:latin typeface="Arial"/>
                <a:ea typeface="黑体"/>
              </a:rPr>
              <a:t>执行</a:t>
            </a:r>
            <a:endParaRPr lang="zh-CN" altLang="en-US" b="1" kern="0" dirty="0">
              <a:solidFill>
                <a:schemeClr val="bg1"/>
              </a:solidFill>
              <a:latin typeface="Arial"/>
              <a:ea typeface="黑体"/>
            </a:endParaRPr>
          </a:p>
        </p:txBody>
      </p:sp>
      <p:sp>
        <p:nvSpPr>
          <p:cNvPr id="38" name="AutoShape 9"/>
          <p:cNvSpPr>
            <a:spLocks noChangeArrowheads="1"/>
          </p:cNvSpPr>
          <p:nvPr/>
        </p:nvSpPr>
        <p:spPr bwMode="auto">
          <a:xfrm>
            <a:off x="937351" y="3994194"/>
            <a:ext cx="7031038" cy="1172629"/>
          </a:xfrm>
          <a:prstGeom prst="roundRect">
            <a:avLst>
              <a:gd name="adj" fmla="val 29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a:lnSpc>
                <a:spcPct val="130000"/>
              </a:lnSpc>
              <a:defRPr/>
            </a:pPr>
            <a:r>
              <a:rPr lang="en-US" altLang="zh-CN" b="1" dirty="0">
                <a:solidFill>
                  <a:srgbClr val="0000FF"/>
                </a:solidFill>
              </a:rPr>
              <a:t>for</a:t>
            </a:r>
            <a:r>
              <a:rPr lang="en-US" altLang="zh-CN" b="1" dirty="0">
                <a:solidFill>
                  <a:schemeClr val="accent5">
                    <a:lumMod val="10000"/>
                  </a:schemeClr>
                </a:solidFill>
              </a:rPr>
              <a:t> (  </a:t>
            </a: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chemeClr val="accent5">
                    <a:lumMod val="10000"/>
                  </a:schemeClr>
                </a:solidFill>
              </a:rPr>
              <a:t>i</a:t>
            </a:r>
            <a:r>
              <a:rPr lang="en-US" altLang="zh-CN" b="1" dirty="0">
                <a:solidFill>
                  <a:schemeClr val="accent5">
                    <a:lumMod val="10000"/>
                  </a:schemeClr>
                </a:solidFill>
              </a:rPr>
              <a:t> = 0 ;    </a:t>
            </a:r>
            <a:r>
              <a:rPr lang="en-US" altLang="zh-CN" b="1" dirty="0" err="1">
                <a:solidFill>
                  <a:schemeClr val="accent5">
                    <a:lumMod val="10000"/>
                  </a:schemeClr>
                </a:solidFill>
              </a:rPr>
              <a:t>i</a:t>
            </a:r>
            <a:r>
              <a:rPr lang="en-US" altLang="zh-CN" b="1" dirty="0">
                <a:solidFill>
                  <a:schemeClr val="accent5">
                    <a:lumMod val="10000"/>
                  </a:schemeClr>
                </a:solidFill>
              </a:rPr>
              <a:t>  &lt; 100 ;     </a:t>
            </a:r>
            <a:r>
              <a:rPr lang="en-US" altLang="zh-CN" b="1" dirty="0" err="1">
                <a:solidFill>
                  <a:schemeClr val="accent5">
                    <a:lumMod val="10000"/>
                  </a:schemeClr>
                </a:solidFill>
              </a:rPr>
              <a:t>i</a:t>
            </a:r>
            <a:r>
              <a:rPr lang="en-US" altLang="zh-CN" b="1" dirty="0">
                <a:solidFill>
                  <a:schemeClr val="accent5">
                    <a:lumMod val="10000"/>
                  </a:schemeClr>
                </a:solidFill>
              </a:rPr>
              <a:t>++  ) </a:t>
            </a:r>
            <a:r>
              <a:rPr lang="en-US" altLang="zh-CN" b="1" dirty="0" smtClean="0">
                <a:solidFill>
                  <a:schemeClr val="accent5">
                    <a:lumMod val="10000"/>
                  </a:schemeClr>
                </a:solidFill>
              </a:rPr>
              <a:t>{</a:t>
            </a:r>
            <a:endParaRPr lang="en-US" altLang="zh-CN" b="1" dirty="0">
              <a:solidFill>
                <a:schemeClr val="accent5">
                  <a:lumMod val="10000"/>
                </a:schemeClr>
              </a:solidFill>
            </a:endParaRPr>
          </a:p>
          <a:p>
            <a:pPr algn="l">
              <a:lnSpc>
                <a:spcPct val="130000"/>
              </a:lnSpc>
              <a:defRPr/>
            </a:pPr>
            <a:r>
              <a:rPr lang="en-US" altLang="zh-CN" b="1" dirty="0">
                <a:solidFill>
                  <a:schemeClr val="accent5">
                    <a:lumMod val="10000"/>
                  </a:schemeClr>
                </a:solidFill>
              </a:rPr>
              <a:t>         </a:t>
            </a:r>
            <a:r>
              <a:rPr lang="en-US" altLang="zh-CN" b="1" dirty="0" err="1" smtClean="0">
                <a:solidFill>
                  <a:schemeClr val="accent5">
                    <a:lumMod val="10000"/>
                  </a:schemeClr>
                </a:solidFill>
              </a:rPr>
              <a:t>printf</a:t>
            </a:r>
            <a:r>
              <a:rPr lang="en-US" altLang="zh-CN" b="1" dirty="0" smtClean="0">
                <a:solidFill>
                  <a:schemeClr val="accent5">
                    <a:lumMod val="10000"/>
                  </a:schemeClr>
                </a:solidFill>
              </a:rPr>
              <a:t>(</a:t>
            </a:r>
            <a:r>
              <a:rPr lang="zh-CN" altLang="zh-CN" b="1" dirty="0" smtClean="0">
                <a:solidFill>
                  <a:schemeClr val="accent5">
                    <a:lumMod val="10000"/>
                  </a:schemeClr>
                </a:solidFill>
              </a:rPr>
              <a:t>“</a:t>
            </a:r>
            <a:r>
              <a:rPr lang="en-US" altLang="zh-CN" b="1" dirty="0" smtClean="0">
                <a:solidFill>
                  <a:schemeClr val="accent5">
                    <a:lumMod val="10000"/>
                  </a:schemeClr>
                </a:solidFill>
              </a:rPr>
              <a:t>hello C</a:t>
            </a:r>
            <a:r>
              <a:rPr lang="zh-CN" altLang="zh-CN" b="1" dirty="0" smtClean="0">
                <a:solidFill>
                  <a:schemeClr val="accent5">
                    <a:lumMod val="10000"/>
                  </a:schemeClr>
                </a:solidFill>
              </a:rPr>
              <a:t>！</a:t>
            </a:r>
            <a:r>
              <a:rPr lang="zh-CN" altLang="zh-CN" b="1" dirty="0">
                <a:solidFill>
                  <a:schemeClr val="accent5">
                    <a:lumMod val="10000"/>
                  </a:schemeClr>
                </a:solidFill>
              </a:rPr>
              <a:t>"</a:t>
            </a:r>
            <a:r>
              <a:rPr lang="en-US" altLang="zh-CN" b="1" dirty="0">
                <a:solidFill>
                  <a:schemeClr val="accent5">
                    <a:lumMod val="10000"/>
                  </a:schemeClr>
                </a:solidFill>
              </a:rPr>
              <a:t>);</a:t>
            </a:r>
          </a:p>
          <a:p>
            <a:pPr algn="l">
              <a:lnSpc>
                <a:spcPct val="130000"/>
              </a:lnSpc>
              <a:defRPr/>
            </a:pPr>
            <a:r>
              <a:rPr lang="en-US" altLang="zh-CN" b="1" dirty="0">
                <a:solidFill>
                  <a:schemeClr val="accent5">
                    <a:lumMod val="10000"/>
                  </a:schemeClr>
                </a:solidFill>
              </a:rPr>
              <a:t>}    </a:t>
            </a:r>
          </a:p>
        </p:txBody>
      </p:sp>
      <p:sp>
        <p:nvSpPr>
          <p:cNvPr id="42" name="Rectangle 14"/>
          <p:cNvSpPr>
            <a:spLocks noChangeArrowheads="1"/>
          </p:cNvSpPr>
          <p:nvPr/>
        </p:nvSpPr>
        <p:spPr bwMode="auto">
          <a:xfrm>
            <a:off x="1597730" y="4002267"/>
            <a:ext cx="881048" cy="36933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3" name="Rectangle 15"/>
          <p:cNvSpPr>
            <a:spLocks noChangeArrowheads="1"/>
          </p:cNvSpPr>
          <p:nvPr/>
        </p:nvSpPr>
        <p:spPr bwMode="auto">
          <a:xfrm>
            <a:off x="2797901" y="4002267"/>
            <a:ext cx="935038" cy="36933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4" name="Rectangle 16"/>
          <p:cNvSpPr>
            <a:spLocks noChangeArrowheads="1"/>
          </p:cNvSpPr>
          <p:nvPr/>
        </p:nvSpPr>
        <p:spPr bwMode="auto">
          <a:xfrm>
            <a:off x="3947251" y="4002267"/>
            <a:ext cx="577850" cy="36933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5" name="Rectangle 17"/>
          <p:cNvSpPr>
            <a:spLocks noChangeArrowheads="1"/>
          </p:cNvSpPr>
          <p:nvPr/>
        </p:nvSpPr>
        <p:spPr bwMode="auto">
          <a:xfrm>
            <a:off x="1526292" y="4409233"/>
            <a:ext cx="3816350" cy="36933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6" name="Text Box 18"/>
          <p:cNvSpPr txBox="1">
            <a:spLocks noChangeArrowheads="1"/>
          </p:cNvSpPr>
          <p:nvPr/>
        </p:nvSpPr>
        <p:spPr bwMode="auto">
          <a:xfrm>
            <a:off x="298450" y="2758209"/>
            <a:ext cx="3719513" cy="457200"/>
          </a:xfrm>
          <a:prstGeom prst="rect">
            <a:avLst/>
          </a:prstGeom>
          <a:noFill/>
          <a:ln w="9525" algn="ctr">
            <a:noFill/>
            <a:miter lim="800000"/>
            <a:headEnd/>
            <a:tailEnd/>
          </a:ln>
          <a:effectLst/>
        </p:spPr>
        <p:txBody>
          <a:bodyPr wrap="none">
            <a:spAutoFit/>
          </a:bodyPr>
          <a:lstStyle/>
          <a:p>
            <a:r>
              <a:rPr lang="zh-CN" altLang="en-US" sz="2400" b="1" dirty="0">
                <a:latin typeface="黑体" pitchFamily="2" charset="-122"/>
                <a:ea typeface="黑体" pitchFamily="2" charset="-122"/>
              </a:rPr>
              <a:t>         循环操作      </a:t>
            </a:r>
          </a:p>
        </p:txBody>
      </p:sp>
      <p:sp>
        <p:nvSpPr>
          <p:cNvPr id="47" name="AutoShape 19"/>
          <p:cNvSpPr>
            <a:spLocks noChangeArrowheads="1"/>
          </p:cNvSpPr>
          <p:nvPr/>
        </p:nvSpPr>
        <p:spPr bwMode="auto">
          <a:xfrm>
            <a:off x="1588189" y="2284405"/>
            <a:ext cx="1667690" cy="408623"/>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初始化表达式</a:t>
            </a:r>
            <a:endParaRPr lang="zh-CN" altLang="en-US" b="1" dirty="0"/>
          </a:p>
        </p:txBody>
      </p:sp>
      <p:sp>
        <p:nvSpPr>
          <p:cNvPr id="48" name="AutoShape 20"/>
          <p:cNvSpPr>
            <a:spLocks noChangeArrowheads="1"/>
          </p:cNvSpPr>
          <p:nvPr/>
        </p:nvSpPr>
        <p:spPr bwMode="auto">
          <a:xfrm>
            <a:off x="3598068" y="2283529"/>
            <a:ext cx="1439863"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循环条件</a:t>
            </a:r>
            <a:endParaRPr lang="zh-CN" altLang="en-US" b="1" dirty="0"/>
          </a:p>
        </p:txBody>
      </p:sp>
      <p:sp>
        <p:nvSpPr>
          <p:cNvPr id="49" name="AutoShape 21"/>
          <p:cNvSpPr>
            <a:spLocks noChangeArrowheads="1"/>
          </p:cNvSpPr>
          <p:nvPr/>
        </p:nvSpPr>
        <p:spPr bwMode="auto">
          <a:xfrm>
            <a:off x="5587708" y="2303877"/>
            <a:ext cx="1890712"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操作表达式</a:t>
            </a:r>
            <a:endParaRPr lang="zh-CN" altLang="en-US" b="1" dirty="0"/>
          </a:p>
        </p:txBody>
      </p:sp>
      <p:sp>
        <p:nvSpPr>
          <p:cNvPr id="50" name="椭圆 49"/>
          <p:cNvSpPr/>
          <p:nvPr/>
        </p:nvSpPr>
        <p:spPr bwMode="auto">
          <a:xfrm>
            <a:off x="2071692" y="1783475"/>
            <a:ext cx="428606" cy="428616"/>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a:solidFill>
                  <a:schemeClr val="bg1"/>
                </a:solidFill>
              </a:rPr>
              <a:t>1</a:t>
            </a:r>
            <a:endParaRPr lang="zh-CN" altLang="en-US" sz="2000" b="1" dirty="0">
              <a:solidFill>
                <a:schemeClr val="bg1"/>
              </a:solidFill>
            </a:endParaRPr>
          </a:p>
        </p:txBody>
      </p:sp>
      <p:sp>
        <p:nvSpPr>
          <p:cNvPr id="51" name="椭圆 50"/>
          <p:cNvSpPr/>
          <p:nvPr/>
        </p:nvSpPr>
        <p:spPr bwMode="auto">
          <a:xfrm>
            <a:off x="3786204" y="1783475"/>
            <a:ext cx="428606" cy="428616"/>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2</a:t>
            </a:r>
            <a:endParaRPr lang="zh-CN" altLang="en-US" sz="2000" b="1" dirty="0">
              <a:solidFill>
                <a:schemeClr val="bg1"/>
              </a:solidFill>
            </a:endParaRPr>
          </a:p>
        </p:txBody>
      </p:sp>
      <p:sp>
        <p:nvSpPr>
          <p:cNvPr id="52" name="椭圆 51"/>
          <p:cNvSpPr/>
          <p:nvPr/>
        </p:nvSpPr>
        <p:spPr bwMode="auto">
          <a:xfrm>
            <a:off x="6357950" y="1854913"/>
            <a:ext cx="428606" cy="428616"/>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4</a:t>
            </a:r>
            <a:endParaRPr lang="zh-CN" altLang="en-US" sz="2000" b="1" dirty="0">
              <a:solidFill>
                <a:schemeClr val="bg1"/>
              </a:solidFill>
            </a:endParaRPr>
          </a:p>
        </p:txBody>
      </p:sp>
      <p:sp>
        <p:nvSpPr>
          <p:cNvPr id="53" name="椭圆 52"/>
          <p:cNvSpPr/>
          <p:nvPr/>
        </p:nvSpPr>
        <p:spPr bwMode="auto">
          <a:xfrm>
            <a:off x="1071560" y="2783607"/>
            <a:ext cx="428606" cy="428616"/>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3</a:t>
            </a:r>
            <a:endParaRPr lang="zh-CN" altLang="en-US" sz="2000" b="1" dirty="0">
              <a:solidFill>
                <a:schemeClr val="bg1"/>
              </a:solidFill>
            </a:endParaRPr>
          </a:p>
        </p:txBody>
      </p:sp>
      <p:sp>
        <p:nvSpPr>
          <p:cNvPr id="54" name="Freeform 12"/>
          <p:cNvSpPr>
            <a:spLocks/>
          </p:cNvSpPr>
          <p:nvPr/>
        </p:nvSpPr>
        <p:spPr bwMode="auto">
          <a:xfrm rot="6247613">
            <a:off x="4539166" y="2293516"/>
            <a:ext cx="969968" cy="835708"/>
          </a:xfrm>
          <a:prstGeom prst="arc">
            <a:avLst>
              <a:gd name="adj1" fmla="val 10930154"/>
              <a:gd name="adj2" fmla="val 20509243"/>
            </a:avLst>
          </a:prstGeom>
          <a:ln w="63500"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spTree>
    <p:custDataLst>
      <p:tags r:id="rId1"/>
    </p:custDataLst>
    <p:extLst>
      <p:ext uri="{BB962C8B-B14F-4D97-AF65-F5344CB8AC3E}">
        <p14:creationId xmlns:p14="http://schemas.microsoft.com/office/powerpoint/2010/main" val="10668799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par>
                          <p:cTn id="33" fill="hold">
                            <p:stCondLst>
                              <p:cond delay="500"/>
                            </p:stCondLst>
                            <p:childTnLst>
                              <p:par>
                                <p:cTn id="34" presetID="22" presetClass="exit" presetSubtype="2" fill="hold" grpId="1" nodeType="afterEffect">
                                  <p:stCondLst>
                                    <p:cond delay="0"/>
                                  </p:stCondLst>
                                  <p:childTnLst>
                                    <p:animEffect transition="out" filter="wipe(right)">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up)">
                                      <p:cBhvr>
                                        <p:cTn id="47" dur="500"/>
                                        <p:tgtEl>
                                          <p:spTgt spid="54"/>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par>
                                <p:cTn id="57" presetID="22" presetClass="exit" presetSubtype="2" fill="hold" grpId="1" nodeType="withEffect">
                                  <p:stCondLst>
                                    <p:cond delay="0"/>
                                  </p:stCondLst>
                                  <p:childTnLst>
                                    <p:animEffect transition="out" filter="wipe(right)">
                                      <p:cBhvr>
                                        <p:cTn id="58" dur="500"/>
                                        <p:tgtEl>
                                          <p:spTgt spid="43"/>
                                        </p:tgtEl>
                                      </p:cBhvr>
                                    </p:animEffect>
                                    <p:set>
                                      <p:cBhvr>
                                        <p:cTn id="59" dur="1" fill="hold">
                                          <p:stCondLst>
                                            <p:cond delay="499"/>
                                          </p:stCondLst>
                                        </p:cTn>
                                        <p:tgtEl>
                                          <p:spTgt spid="43"/>
                                        </p:tgtEl>
                                        <p:attrNameLst>
                                          <p:attrName>style.visibility</p:attrName>
                                        </p:attrNameLst>
                                      </p:cBhvr>
                                      <p:to>
                                        <p:strVal val="hidden"/>
                                      </p:to>
                                    </p:set>
                                  </p:childTnLst>
                                </p:cTn>
                              </p:par>
                              <p:par>
                                <p:cTn id="60" presetID="22" presetClass="entr" presetSubtype="8"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left)">
                                      <p:cBhvr>
                                        <p:cTn id="67" dur="500"/>
                                        <p:tgtEl>
                                          <p:spTgt spid="52"/>
                                        </p:tgtEl>
                                      </p:cBhvr>
                                    </p:animEffect>
                                  </p:childTnLst>
                                </p:cTn>
                              </p:par>
                            </p:childTnLst>
                          </p:cTn>
                        </p:par>
                        <p:par>
                          <p:cTn id="68" fill="hold">
                            <p:stCondLst>
                              <p:cond delay="500"/>
                            </p:stCondLst>
                            <p:childTnLst>
                              <p:par>
                                <p:cTn id="69" presetID="22" presetClass="exit" presetSubtype="2" fill="hold" grpId="1" nodeType="afterEffect">
                                  <p:stCondLst>
                                    <p:cond delay="0"/>
                                  </p:stCondLst>
                                  <p:childTnLst>
                                    <p:animEffect transition="out" filter="wipe(right)">
                                      <p:cBhvr>
                                        <p:cTn id="70" dur="500"/>
                                        <p:tgtEl>
                                          <p:spTgt spid="45"/>
                                        </p:tgtEl>
                                      </p:cBhvr>
                                    </p:animEffect>
                                    <p:set>
                                      <p:cBhvr>
                                        <p:cTn id="71" dur="1" fill="hold">
                                          <p:stCondLst>
                                            <p:cond delay="499"/>
                                          </p:stCondLst>
                                        </p:cTn>
                                        <p:tgtEl>
                                          <p:spTgt spid="45"/>
                                        </p:tgtEl>
                                        <p:attrNameLst>
                                          <p:attrName>style.visibility</p:attrName>
                                        </p:attrNameLst>
                                      </p:cBhvr>
                                      <p:to>
                                        <p:strVal val="hidden"/>
                                      </p:to>
                                    </p:set>
                                  </p:childTnLst>
                                </p:cTn>
                              </p:par>
                              <p:par>
                                <p:cTn id="72" presetID="22" presetClass="entr" presetSubtype="8"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42" grpId="1" animBg="1"/>
      <p:bldP spid="43" grpId="0" animBg="1"/>
      <p:bldP spid="43" grpId="1" animBg="1"/>
      <p:bldP spid="44" grpId="0" animBg="1"/>
      <p:bldP spid="45" grpId="0" animBg="1"/>
      <p:bldP spid="45" grpId="1"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2824149" y="1854924"/>
            <a:ext cx="4246063" cy="507831"/>
          </a:xfrm>
          <a:prstGeom prst="rect">
            <a:avLst/>
          </a:prstGeom>
          <a:noFill/>
          <a:ln w="9525">
            <a:noFill/>
            <a:miter lim="800000"/>
            <a:headEnd/>
            <a:tailEnd/>
          </a:ln>
        </p:spPr>
        <p:txBody>
          <a:bodyPr wrap="square">
            <a:spAutoFit/>
          </a:bodyPr>
          <a:lstStyle/>
          <a:p>
            <a:pPr>
              <a:lnSpc>
                <a:spcPct val="150000"/>
              </a:lnSpc>
              <a:spcBef>
                <a:spcPct val="20000"/>
              </a:spcBef>
              <a:defRPr/>
            </a:pPr>
            <a:r>
              <a:rPr lang="zh-CN" altLang="zh-CN" dirty="0"/>
              <a:t>第一步，初始化表达式确定</a:t>
            </a:r>
            <a:r>
              <a:rPr lang="zh-CN" altLang="zh-CN" dirty="0" smtClean="0"/>
              <a:t>初始条件</a:t>
            </a:r>
            <a:r>
              <a:rPr lang="zh-CN" altLang="en-US" dirty="0" smtClean="0"/>
              <a:t>；</a:t>
            </a:r>
            <a:endParaRPr lang="en-US" altLang="zh-CN" dirty="0">
              <a:latin typeface="+mn-lt"/>
              <a:ea typeface="+mn-ea"/>
            </a:endParaRPr>
          </a:p>
        </p:txBody>
      </p:sp>
      <p:sp>
        <p:nvSpPr>
          <p:cNvPr id="21" name="矩形 20"/>
          <p:cNvSpPr/>
          <p:nvPr/>
        </p:nvSpPr>
        <p:spPr>
          <a:xfrm>
            <a:off x="560388" y="962025"/>
            <a:ext cx="2263761"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for</a:t>
            </a:r>
            <a:r>
              <a:rPr lang="zh-CN" altLang="en-US" sz="2400" b="1" dirty="0" smtClean="0">
                <a:solidFill>
                  <a:srgbClr val="009ED6"/>
                </a:solidFill>
                <a:latin typeface="+mn-lt"/>
                <a:ea typeface="+mn-ea"/>
              </a:rPr>
              <a:t>循环语句</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519990"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2934416"/>
              </p:ext>
            </p:extLst>
          </p:nvPr>
        </p:nvGraphicFramePr>
        <p:xfrm>
          <a:off x="208369" y="1854924"/>
          <a:ext cx="2502865" cy="3866606"/>
        </p:xfrm>
        <a:graphic>
          <a:graphicData uri="http://schemas.openxmlformats.org/presentationml/2006/ole">
            <mc:AlternateContent xmlns:mc="http://schemas.openxmlformats.org/markup-compatibility/2006">
              <mc:Choice xmlns:v="urn:schemas-microsoft-com:vml" Requires="v">
                <p:oleObj spid="_x0000_s15381" name="Visio" r:id="rId5" imgW="1983256" imgH="3115573" progId="Visio.Drawing.11">
                  <p:embed/>
                </p:oleObj>
              </mc:Choice>
              <mc:Fallback>
                <p:oleObj name="Visio" r:id="rId5" imgW="1983256" imgH="311557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69" y="1854924"/>
                        <a:ext cx="2502865" cy="3866606"/>
                      </a:xfrm>
                      <a:prstGeom prst="rect">
                        <a:avLst/>
                      </a:prstGeom>
                      <a:noFill/>
                    </p:spPr>
                  </p:pic>
                </p:oleObj>
              </mc:Fallback>
            </mc:AlternateContent>
          </a:graphicData>
        </a:graphic>
      </p:graphicFrame>
      <p:sp>
        <p:nvSpPr>
          <p:cNvPr id="12" name="矩形 28"/>
          <p:cNvSpPr>
            <a:spLocks noChangeArrowheads="1"/>
          </p:cNvSpPr>
          <p:nvPr/>
        </p:nvSpPr>
        <p:spPr bwMode="auto">
          <a:xfrm>
            <a:off x="2835001" y="2362755"/>
            <a:ext cx="5956302" cy="923330"/>
          </a:xfrm>
          <a:prstGeom prst="rect">
            <a:avLst/>
          </a:prstGeom>
          <a:noFill/>
          <a:ln w="9525">
            <a:noFill/>
            <a:miter lim="800000"/>
            <a:headEnd/>
            <a:tailEnd/>
          </a:ln>
        </p:spPr>
        <p:txBody>
          <a:bodyPr wrap="square">
            <a:spAutoFit/>
          </a:bodyPr>
          <a:lstStyle/>
          <a:p>
            <a:pPr>
              <a:lnSpc>
                <a:spcPct val="150000"/>
              </a:lnSpc>
              <a:spcBef>
                <a:spcPct val="20000"/>
              </a:spcBef>
              <a:defRPr/>
            </a:pPr>
            <a:r>
              <a:rPr lang="zh-CN" altLang="zh-CN" dirty="0" smtClean="0"/>
              <a:t>第</a:t>
            </a:r>
            <a:r>
              <a:rPr lang="zh-CN" altLang="en-US" dirty="0" smtClean="0"/>
              <a:t>二</a:t>
            </a:r>
            <a:r>
              <a:rPr lang="zh-CN" altLang="zh-CN" dirty="0" smtClean="0"/>
              <a:t>步，</a:t>
            </a:r>
            <a:r>
              <a:rPr lang="zh-CN" altLang="zh-CN" dirty="0"/>
              <a:t>进入到循环条件，判断初始化的条件是否成立，如果成立，则执行</a:t>
            </a:r>
            <a:r>
              <a:rPr lang="en-US" altLang="zh-CN" dirty="0"/>
              <a:t>{}</a:t>
            </a:r>
            <a:r>
              <a:rPr lang="zh-CN" altLang="zh-CN" dirty="0"/>
              <a:t>内的语句；如果不成立就</a:t>
            </a:r>
            <a:r>
              <a:rPr lang="zh-CN" altLang="zh-CN" dirty="0" smtClean="0"/>
              <a:t>结束</a:t>
            </a:r>
            <a:r>
              <a:rPr lang="zh-CN" altLang="en-US" dirty="0" smtClean="0"/>
              <a:t>；</a:t>
            </a:r>
            <a:endParaRPr lang="en-US" altLang="zh-CN" dirty="0">
              <a:latin typeface="+mn-lt"/>
              <a:ea typeface="+mn-ea"/>
            </a:endParaRPr>
          </a:p>
        </p:txBody>
      </p:sp>
      <p:sp>
        <p:nvSpPr>
          <p:cNvPr id="13" name="矩形 28"/>
          <p:cNvSpPr>
            <a:spLocks noChangeArrowheads="1"/>
          </p:cNvSpPr>
          <p:nvPr/>
        </p:nvSpPr>
        <p:spPr bwMode="auto">
          <a:xfrm>
            <a:off x="2835001" y="3286085"/>
            <a:ext cx="5956302" cy="923330"/>
          </a:xfrm>
          <a:prstGeom prst="rect">
            <a:avLst/>
          </a:prstGeom>
          <a:noFill/>
          <a:ln w="9525">
            <a:noFill/>
            <a:miter lim="800000"/>
            <a:headEnd/>
            <a:tailEnd/>
          </a:ln>
        </p:spPr>
        <p:txBody>
          <a:bodyPr wrap="square">
            <a:spAutoFit/>
          </a:bodyPr>
          <a:lstStyle/>
          <a:p>
            <a:pPr>
              <a:lnSpc>
                <a:spcPct val="150000"/>
              </a:lnSpc>
              <a:spcBef>
                <a:spcPct val="20000"/>
              </a:spcBef>
              <a:defRPr/>
            </a:pPr>
            <a:r>
              <a:rPr lang="zh-CN" altLang="zh-CN" dirty="0" smtClean="0"/>
              <a:t>第</a:t>
            </a:r>
            <a:r>
              <a:rPr lang="zh-CN" altLang="en-US" dirty="0"/>
              <a:t>三</a:t>
            </a:r>
            <a:r>
              <a:rPr lang="zh-CN" altLang="zh-CN" dirty="0" smtClean="0"/>
              <a:t>步，</a:t>
            </a:r>
            <a:r>
              <a:rPr lang="zh-CN" altLang="zh-CN" dirty="0"/>
              <a:t>执行完</a:t>
            </a:r>
            <a:r>
              <a:rPr lang="en-US" altLang="zh-CN" dirty="0"/>
              <a:t>{}</a:t>
            </a:r>
            <a:r>
              <a:rPr lang="zh-CN" altLang="zh-CN" dirty="0"/>
              <a:t>内的语句后，执行操作表达式，将条件改变</a:t>
            </a:r>
            <a:r>
              <a:rPr lang="zh-CN" altLang="en-US" dirty="0" smtClean="0"/>
              <a:t>；</a:t>
            </a:r>
            <a:endParaRPr lang="en-US" altLang="zh-CN" dirty="0">
              <a:latin typeface="+mn-lt"/>
              <a:ea typeface="+mn-ea"/>
            </a:endParaRPr>
          </a:p>
        </p:txBody>
      </p:sp>
      <p:sp>
        <p:nvSpPr>
          <p:cNvPr id="14" name="矩形 28"/>
          <p:cNvSpPr>
            <a:spLocks noChangeArrowheads="1"/>
          </p:cNvSpPr>
          <p:nvPr/>
        </p:nvSpPr>
        <p:spPr bwMode="auto">
          <a:xfrm>
            <a:off x="2835001" y="4229049"/>
            <a:ext cx="5956302" cy="1338828"/>
          </a:xfrm>
          <a:prstGeom prst="rect">
            <a:avLst/>
          </a:prstGeom>
          <a:noFill/>
          <a:ln w="9525">
            <a:noFill/>
            <a:miter lim="800000"/>
            <a:headEnd/>
            <a:tailEnd/>
          </a:ln>
        </p:spPr>
        <p:txBody>
          <a:bodyPr wrap="square">
            <a:spAutoFit/>
          </a:bodyPr>
          <a:lstStyle/>
          <a:p>
            <a:pPr>
              <a:lnSpc>
                <a:spcPct val="150000"/>
              </a:lnSpc>
              <a:spcBef>
                <a:spcPct val="20000"/>
              </a:spcBef>
              <a:defRPr/>
            </a:pPr>
            <a:r>
              <a:rPr lang="zh-CN" altLang="zh-CN" dirty="0" smtClean="0"/>
              <a:t>第</a:t>
            </a:r>
            <a:r>
              <a:rPr lang="zh-CN" altLang="en-US" dirty="0" smtClean="0"/>
              <a:t>四</a:t>
            </a:r>
            <a:r>
              <a:rPr lang="zh-CN" altLang="zh-CN" dirty="0" smtClean="0"/>
              <a:t>步，</a:t>
            </a:r>
            <a:r>
              <a:rPr lang="zh-CN" altLang="zh-CN" dirty="0"/>
              <a:t>改变条件后，再去执行循环条件，判断条件改变后是否成立，重复第二步。如此依次循环，直到条件不</a:t>
            </a:r>
            <a:r>
              <a:rPr lang="zh-CN" altLang="zh-CN" dirty="0" smtClean="0"/>
              <a:t>成立</a:t>
            </a:r>
            <a:r>
              <a:rPr lang="zh-CN" altLang="en-US" dirty="0" smtClean="0"/>
              <a:t>。</a:t>
            </a:r>
            <a:endParaRPr lang="en-US" altLang="zh-CN" dirty="0">
              <a:latin typeface="+mn-lt"/>
              <a:ea typeface="+mn-ea"/>
            </a:endParaRPr>
          </a:p>
        </p:txBody>
      </p:sp>
    </p:spTree>
    <p:custDataLst>
      <p:tags r:id="rId2"/>
    </p:custDataLst>
    <p:extLst>
      <p:ext uri="{BB962C8B-B14F-4D97-AF65-F5344CB8AC3E}">
        <p14:creationId xmlns:p14="http://schemas.microsoft.com/office/powerpoint/2010/main" val="8095339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2"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66643" y="157436"/>
            <a:ext cx="579564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1" name="椭圆 20"/>
          <p:cNvSpPr/>
          <p:nvPr/>
        </p:nvSpPr>
        <p:spPr bwMode="auto">
          <a:xfrm rot="574600">
            <a:off x="1171318" y="1873863"/>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880213"/>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52293" y="2211405"/>
            <a:ext cx="3655069"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54241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524956"/>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916777"/>
            <a:ext cx="3777395"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324781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3252573"/>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607331"/>
            <a:ext cx="4962099"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66643" y="1832840"/>
            <a:ext cx="2887329" cy="412421"/>
          </a:xfrm>
          <a:prstGeom prst="rect">
            <a:avLst/>
          </a:prstGeom>
        </p:spPr>
        <p:txBody>
          <a:bodyPr wrap="none">
            <a:spAutoFit/>
          </a:bodyPr>
          <a:lstStyle/>
          <a:p>
            <a:pPr>
              <a:lnSpc>
                <a:spcPct val="130000"/>
              </a:lnSpc>
              <a:spcAft>
                <a:spcPts val="300"/>
              </a:spcAft>
              <a:defRPr/>
            </a:pPr>
            <a:r>
              <a:rPr lang="zh-CN" altLang="zh-CN" sz="1600" dirty="0" smtClean="0"/>
              <a:t>用</a:t>
            </a:r>
            <a:r>
              <a:rPr lang="en-US" altLang="zh-CN" sz="1600" dirty="0" smtClean="0"/>
              <a:t>for</a:t>
            </a:r>
            <a:r>
              <a:rPr lang="zh-CN" altLang="en-US" sz="1600" dirty="0" smtClean="0"/>
              <a:t>循环语句控制取值范围</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35610" y="3228766"/>
            <a:ext cx="4903907" cy="412421"/>
          </a:xfrm>
          <a:prstGeom prst="rect">
            <a:avLst/>
          </a:prstGeom>
        </p:spPr>
        <p:txBody>
          <a:bodyPr wrap="none">
            <a:spAutoFit/>
          </a:bodyPr>
          <a:lstStyle/>
          <a:p>
            <a:pPr>
              <a:lnSpc>
                <a:spcPct val="130000"/>
              </a:lnSpc>
              <a:spcAft>
                <a:spcPts val="300"/>
              </a:spcAft>
              <a:defRPr/>
            </a:pPr>
            <a:r>
              <a:rPr lang="zh-CN" altLang="zh-CN" sz="1600" dirty="0" smtClean="0"/>
              <a:t>求</a:t>
            </a:r>
            <a:r>
              <a:rPr lang="zh-CN" altLang="zh-CN" sz="1600" dirty="0"/>
              <a:t>出各位数字的立方和，判断它与数本身是否</a:t>
            </a:r>
            <a:r>
              <a:rPr lang="zh-CN" altLang="zh-CN" sz="1600" dirty="0" smtClean="0"/>
              <a:t>相等</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513800"/>
            <a:ext cx="3467616" cy="338554"/>
          </a:xfrm>
          <a:prstGeom prst="rect">
            <a:avLst/>
          </a:prstGeom>
        </p:spPr>
        <p:txBody>
          <a:bodyPr wrap="none">
            <a:spAutoFit/>
          </a:bodyPr>
          <a:lstStyle/>
          <a:p>
            <a:r>
              <a:rPr lang="zh-CN" altLang="en-US" sz="1600" dirty="0" smtClean="0"/>
              <a:t>分别求出数据的个、十、百位数字</a:t>
            </a:r>
            <a:r>
              <a:rPr lang="zh-CN" altLang="zh-CN" sz="1600" dirty="0" smtClean="0"/>
              <a:t>；</a:t>
            </a:r>
            <a:endParaRPr lang="zh-CN" altLang="zh-CN" sz="1600" dirty="0"/>
          </a:p>
        </p:txBody>
      </p:sp>
      <p:graphicFrame>
        <p:nvGraphicFramePr>
          <p:cNvPr id="2" name="对象 1"/>
          <p:cNvGraphicFramePr>
            <a:graphicFrameLocks noChangeAspect="1"/>
          </p:cNvGraphicFramePr>
          <p:nvPr>
            <p:extLst>
              <p:ext uri="{D42A27DB-BD31-4B8C-83A1-F6EECF244321}">
                <p14:modId xmlns:p14="http://schemas.microsoft.com/office/powerpoint/2010/main" val="3373382122"/>
              </p:ext>
            </p:extLst>
          </p:nvPr>
        </p:nvGraphicFramePr>
        <p:xfrm>
          <a:off x="6214857" y="1165753"/>
          <a:ext cx="2837703" cy="4950868"/>
        </p:xfrm>
        <a:graphic>
          <a:graphicData uri="http://schemas.openxmlformats.org/presentationml/2006/ole">
            <mc:AlternateContent xmlns:mc="http://schemas.openxmlformats.org/markup-compatibility/2006">
              <mc:Choice xmlns:v="urn:schemas-microsoft-com:vml" Requires="v">
                <p:oleObj spid="_x0000_s16405" name="Visio" r:id="rId5" imgW="2127060" imgH="3848729" progId="Visio.Drawing.11">
                  <p:embed/>
                </p:oleObj>
              </mc:Choice>
              <mc:Fallback>
                <p:oleObj name="Visio" r:id="rId5" imgW="2127060" imgH="384872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857" y="1165753"/>
                        <a:ext cx="2837703" cy="4950868"/>
                      </a:xfrm>
                      <a:prstGeom prst="rect">
                        <a:avLst/>
                      </a:prstGeom>
                      <a:noFill/>
                      <a:ln>
                        <a:noFill/>
                      </a:ln>
                    </p:spPr>
                  </p:pic>
                </p:oleObj>
              </mc:Fallback>
            </mc:AlternateContent>
          </a:graphicData>
        </a:graphic>
      </p:graphicFrame>
      <p:sp>
        <p:nvSpPr>
          <p:cNvPr id="31" name="圆角矩形 30"/>
          <p:cNvSpPr/>
          <p:nvPr/>
        </p:nvSpPr>
        <p:spPr>
          <a:xfrm>
            <a:off x="1014169" y="4656270"/>
            <a:ext cx="5560556"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32" name="直接连接符 31"/>
          <p:cNvCxnSpPr/>
          <p:nvPr/>
        </p:nvCxnSpPr>
        <p:spPr bwMode="auto">
          <a:xfrm>
            <a:off x="1193567" y="4398500"/>
            <a:ext cx="5206761"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2"/>
    </p:custDataLst>
    <p:extLst>
      <p:ext uri="{BB962C8B-B14F-4D97-AF65-F5344CB8AC3E}">
        <p14:creationId xmlns:p14="http://schemas.microsoft.com/office/powerpoint/2010/main" val="343583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P spid="25" grpId="0"/>
      <p:bldP spid="27" grpId="0" animBg="1"/>
      <p:bldP spid="28" grpId="0"/>
      <p:bldP spid="34" grpId="0"/>
      <p:bldP spid="43" grpId="0"/>
      <p:bldP spid="45" grpId="0"/>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19708" y="14692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4" y="1640125"/>
            <a:ext cx="7787776" cy="153414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中国</a:t>
            </a:r>
            <a:r>
              <a:rPr lang="zh-CN" altLang="zh-CN" sz="2000" dirty="0"/>
              <a:t>古代数学家张丘建在他的《算经》中提出了一个著名的“百钱百鸡问题”：一只公鸡值五钱，一只母鸡值三钱，三只小鸡值一钱</a:t>
            </a:r>
            <a:r>
              <a:rPr lang="zh-CN" altLang="zh-CN" sz="2000" dirty="0" smtClean="0"/>
              <a:t>，</a:t>
            </a:r>
            <a:r>
              <a:rPr lang="en-US" altLang="zh-CN" sz="2000" dirty="0" smtClean="0"/>
              <a:t>  </a:t>
            </a:r>
            <a:r>
              <a:rPr lang="zh-CN" altLang="zh-CN" sz="2000" dirty="0" smtClean="0"/>
              <a:t>现在</a:t>
            </a:r>
            <a:r>
              <a:rPr lang="zh-CN" altLang="zh-CN" sz="2000" dirty="0"/>
              <a:t>要用百钱买百鸡，请问公鸡、母鸡、小鸡各多少只</a:t>
            </a:r>
            <a:r>
              <a:rPr lang="zh-CN" altLang="zh-CN" sz="2000" dirty="0" smtClean="0"/>
              <a:t>？</a:t>
            </a:r>
            <a:endParaRPr lang="zh-CN" altLang="zh-CN" sz="2000" dirty="0"/>
          </a:p>
        </p:txBody>
      </p:sp>
      <p:pic>
        <p:nvPicPr>
          <p:cNvPr id="54276" name="Picture 4" descr="http://i2.sinaimg.cn/dy/s/2008-12-07/44fbfae24e5896fc9a8e9d1ac3e73f9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090" y="2968534"/>
            <a:ext cx="4733290" cy="28651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4618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33875" y="22060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645930" y="1640125"/>
            <a:ext cx="8192725" cy="15341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如果</a:t>
            </a:r>
            <a:r>
              <a:rPr lang="zh-CN" altLang="zh-CN" sz="2000" dirty="0"/>
              <a:t>用一百钱只买一种鸡，那么，公鸡最多</a:t>
            </a:r>
            <a:r>
              <a:rPr lang="en-US" altLang="zh-CN" sz="2000" dirty="0"/>
              <a:t>20</a:t>
            </a:r>
            <a:r>
              <a:rPr lang="zh-CN" altLang="zh-CN" sz="2000" dirty="0"/>
              <a:t>只，母鸡最多</a:t>
            </a:r>
            <a:r>
              <a:rPr lang="en-US" altLang="zh-CN" sz="2000" dirty="0"/>
              <a:t>33</a:t>
            </a:r>
            <a:r>
              <a:rPr lang="zh-CN" altLang="zh-CN" sz="2000" dirty="0"/>
              <a:t>只，小鸡最多</a:t>
            </a:r>
            <a:r>
              <a:rPr lang="en-US" altLang="zh-CN" sz="2000" dirty="0"/>
              <a:t>300</a:t>
            </a:r>
            <a:r>
              <a:rPr lang="zh-CN" altLang="zh-CN" sz="2000" dirty="0"/>
              <a:t>只。但题目要求买</a:t>
            </a:r>
            <a:r>
              <a:rPr lang="en-US" altLang="zh-CN" sz="2000" dirty="0"/>
              <a:t>100</a:t>
            </a:r>
            <a:r>
              <a:rPr lang="zh-CN" altLang="zh-CN" sz="2000" dirty="0"/>
              <a:t>只，所以小鸡的数量在</a:t>
            </a:r>
            <a:r>
              <a:rPr lang="en-US" altLang="zh-CN" sz="2000" dirty="0"/>
              <a:t>0~100</a:t>
            </a:r>
            <a:r>
              <a:rPr lang="zh-CN" altLang="zh-CN" sz="2000" dirty="0"/>
              <a:t>之间，公鸡数量在</a:t>
            </a:r>
            <a:r>
              <a:rPr lang="en-US" altLang="zh-CN" sz="2000" dirty="0"/>
              <a:t>0~20</a:t>
            </a:r>
            <a:r>
              <a:rPr lang="zh-CN" altLang="zh-CN" sz="2000" dirty="0"/>
              <a:t>之间，母鸡数量在</a:t>
            </a:r>
            <a:r>
              <a:rPr lang="en-US" altLang="zh-CN" sz="2000" dirty="0"/>
              <a:t>0~33</a:t>
            </a:r>
            <a:r>
              <a:rPr lang="zh-CN" altLang="zh-CN" sz="2000" dirty="0"/>
              <a:t>之间。我们把公鸡，母鸡和小鸡的数量分别设为</a:t>
            </a:r>
            <a:r>
              <a:rPr lang="en-US" altLang="zh-CN" sz="2000" dirty="0"/>
              <a:t>cock</a:t>
            </a:r>
            <a:r>
              <a:rPr lang="zh-CN" altLang="zh-CN" sz="2000" dirty="0"/>
              <a:t>、</a:t>
            </a:r>
            <a:r>
              <a:rPr lang="en-US" altLang="zh-CN" sz="2000" dirty="0"/>
              <a:t>hen</a:t>
            </a:r>
            <a:r>
              <a:rPr lang="zh-CN" altLang="zh-CN" sz="2000" dirty="0"/>
              <a:t>、</a:t>
            </a:r>
            <a:r>
              <a:rPr lang="en-US" altLang="zh-CN" sz="2000" dirty="0"/>
              <a:t>chicken</a:t>
            </a:r>
            <a:r>
              <a:rPr lang="zh-CN" altLang="zh-CN" sz="2000" dirty="0"/>
              <a:t>，通过上述分析可知</a:t>
            </a:r>
            <a:r>
              <a:rPr lang="zh-CN" altLang="zh-CN" sz="2000" dirty="0" smtClean="0"/>
              <a:t>：</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p:cNvSpPr txBox="1">
            <a:spLocks/>
          </p:cNvSpPr>
          <p:nvPr/>
        </p:nvSpPr>
        <p:spPr bwMode="auto">
          <a:xfrm>
            <a:off x="972505" y="2926080"/>
            <a:ext cx="7408951" cy="198555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smtClean="0"/>
              <a:t>（</a:t>
            </a:r>
            <a:r>
              <a:rPr lang="en-US" altLang="zh-CN" sz="2000" dirty="0"/>
              <a:t>1</a:t>
            </a:r>
            <a:r>
              <a:rPr lang="zh-CN" altLang="zh-CN" sz="2000" dirty="0"/>
              <a:t>）</a:t>
            </a:r>
            <a:r>
              <a:rPr lang="en-US" altLang="zh-CN" sz="2000" dirty="0"/>
              <a:t>0&lt;=cock&lt;=20</a:t>
            </a:r>
            <a:r>
              <a:rPr lang="zh-CN" altLang="zh-CN" sz="2000" dirty="0" smtClean="0"/>
              <a:t>；</a:t>
            </a:r>
            <a:endParaRPr lang="en-US" altLang="zh-CN" sz="2000" dirty="0" smtClean="0"/>
          </a:p>
          <a:p>
            <a:pPr marL="0" indent="0">
              <a:buNone/>
            </a:pPr>
            <a:r>
              <a:rPr lang="zh-CN" altLang="zh-CN" sz="2000" dirty="0" smtClean="0"/>
              <a:t>（</a:t>
            </a:r>
            <a:r>
              <a:rPr lang="en-US" altLang="zh-CN" sz="2000" dirty="0"/>
              <a:t>2</a:t>
            </a:r>
            <a:r>
              <a:rPr lang="zh-CN" altLang="zh-CN" sz="2000" dirty="0"/>
              <a:t>）</a:t>
            </a:r>
            <a:r>
              <a:rPr lang="en-US" altLang="zh-CN" sz="2000" dirty="0"/>
              <a:t>0&lt;=hen&lt;=33</a:t>
            </a:r>
            <a:r>
              <a:rPr lang="zh-CN" altLang="zh-CN" sz="2000" dirty="0"/>
              <a:t>；</a:t>
            </a:r>
          </a:p>
          <a:p>
            <a:pPr marL="0" indent="0">
              <a:buNone/>
            </a:pPr>
            <a:r>
              <a:rPr lang="zh-CN" altLang="zh-CN" sz="2000" dirty="0"/>
              <a:t>（</a:t>
            </a:r>
            <a:r>
              <a:rPr lang="en-US" altLang="zh-CN" sz="2000" dirty="0"/>
              <a:t>3</a:t>
            </a:r>
            <a:r>
              <a:rPr lang="zh-CN" altLang="zh-CN" sz="2000" dirty="0"/>
              <a:t>）</a:t>
            </a:r>
            <a:r>
              <a:rPr lang="en-US" altLang="zh-CN" sz="2000" dirty="0"/>
              <a:t>0&lt;=chicken&lt;=100</a:t>
            </a:r>
            <a:r>
              <a:rPr lang="zh-CN" altLang="zh-CN" sz="2000" dirty="0"/>
              <a:t>；</a:t>
            </a:r>
          </a:p>
          <a:p>
            <a:pPr marL="0" indent="0">
              <a:buNone/>
            </a:pPr>
            <a:r>
              <a:rPr lang="zh-CN" altLang="zh-CN" sz="2000" dirty="0"/>
              <a:t>（</a:t>
            </a:r>
            <a:r>
              <a:rPr lang="en-US" altLang="zh-CN" sz="2000" dirty="0"/>
              <a:t>4</a:t>
            </a:r>
            <a:r>
              <a:rPr lang="zh-CN" altLang="zh-CN" sz="2000" dirty="0"/>
              <a:t>）</a:t>
            </a:r>
            <a:r>
              <a:rPr lang="en-US" altLang="zh-CN" sz="2000" dirty="0" err="1"/>
              <a:t>cock+hen+chicken</a:t>
            </a:r>
            <a:r>
              <a:rPr lang="en-US" altLang="zh-CN" sz="2000" dirty="0"/>
              <a:t>=100</a:t>
            </a:r>
            <a:r>
              <a:rPr lang="zh-CN" altLang="zh-CN" sz="2000" dirty="0"/>
              <a:t>；</a:t>
            </a:r>
          </a:p>
          <a:p>
            <a:pPr marL="0" indent="0">
              <a:buNone/>
            </a:pPr>
            <a:r>
              <a:rPr lang="zh-CN" altLang="zh-CN" sz="2000" dirty="0"/>
              <a:t>（</a:t>
            </a:r>
            <a:r>
              <a:rPr lang="en-US" altLang="zh-CN" sz="2000" dirty="0"/>
              <a:t>5</a:t>
            </a:r>
            <a:r>
              <a:rPr lang="zh-CN" altLang="zh-CN" sz="2000" dirty="0"/>
              <a:t>）</a:t>
            </a:r>
            <a:r>
              <a:rPr lang="en-US" altLang="zh-CN" sz="2000" dirty="0"/>
              <a:t>5*cock+3*</a:t>
            </a:r>
            <a:r>
              <a:rPr lang="en-US" altLang="zh-CN" sz="2000" dirty="0" err="1"/>
              <a:t>hen+chicken</a:t>
            </a:r>
            <a:r>
              <a:rPr lang="en-US" altLang="zh-CN" sz="2000" dirty="0"/>
              <a:t>/3=100</a:t>
            </a:r>
            <a:r>
              <a:rPr lang="zh-CN" altLang="zh-CN" sz="2000" dirty="0"/>
              <a:t>。</a:t>
            </a:r>
          </a:p>
        </p:txBody>
      </p:sp>
      <p:sp>
        <p:nvSpPr>
          <p:cNvPr id="6" name="内容占位符 2"/>
          <p:cNvSpPr txBox="1">
            <a:spLocks/>
          </p:cNvSpPr>
          <p:nvPr/>
        </p:nvSpPr>
        <p:spPr bwMode="auto">
          <a:xfrm>
            <a:off x="554490" y="4815835"/>
            <a:ext cx="8155170" cy="9927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与此同时</a:t>
            </a:r>
            <a:r>
              <a:rPr lang="zh-CN" altLang="zh-CN" sz="2000" dirty="0"/>
              <a:t>，可知母鸡、小鸡和公鸡的数量相互限制，这里可以使用三层循环嵌套来解决此问题。在实现案例之前，先来学习完成程序需要的知识。</a:t>
            </a:r>
          </a:p>
        </p:txBody>
      </p:sp>
    </p:spTree>
    <p:custDataLst>
      <p:tags r:id="rId1"/>
    </p:custDataLst>
    <p:extLst>
      <p:ext uri="{BB962C8B-B14F-4D97-AF65-F5344CB8AC3E}">
        <p14:creationId xmlns:p14="http://schemas.microsoft.com/office/powerpoint/2010/main" val="93953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325632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325888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416130" y="3687692"/>
            <a:ext cx="173149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3189407"/>
            <a:ext cx="175261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循环</a:t>
            </a:r>
            <a:r>
              <a:rPr lang="zh-CN" altLang="en-US" sz="2000" b="1" dirty="0">
                <a:solidFill>
                  <a:schemeClr val="bg2">
                    <a:lumMod val="50000"/>
                  </a:schemeClr>
                </a:solidFill>
                <a:latin typeface="微软雅黑" pitchFamily="34" charset="-122"/>
                <a:ea typeface="微软雅黑" pitchFamily="34" charset="-122"/>
              </a:rPr>
              <a:t>嵌套</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768641139"/>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4" y="1503498"/>
            <a:ext cx="7569392" cy="1338828"/>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a:t>有时为了解决一个较为复杂的问题，需要在一个循环中再定义一个循环，这样的方式被称作循环嵌套。在</a:t>
            </a:r>
            <a:r>
              <a:rPr lang="en-US" altLang="zh-CN" dirty="0"/>
              <a:t>C</a:t>
            </a:r>
            <a:r>
              <a:rPr lang="zh-CN" altLang="zh-CN" dirty="0"/>
              <a:t>语言中，</a:t>
            </a:r>
            <a:r>
              <a:rPr lang="en-US" altLang="zh-CN" dirty="0"/>
              <a:t>while</a:t>
            </a:r>
            <a:r>
              <a:rPr lang="zh-CN" altLang="zh-CN" dirty="0"/>
              <a:t>、</a:t>
            </a:r>
            <a:r>
              <a:rPr lang="en-US" altLang="zh-CN" dirty="0"/>
              <a:t>do…while</a:t>
            </a:r>
            <a:r>
              <a:rPr lang="zh-CN" altLang="zh-CN" dirty="0"/>
              <a:t>、</a:t>
            </a:r>
            <a:r>
              <a:rPr lang="en-US" altLang="zh-CN" dirty="0"/>
              <a:t>for</a:t>
            </a:r>
            <a:r>
              <a:rPr lang="zh-CN" altLang="zh-CN" dirty="0"/>
              <a:t>循环语句都可以进行嵌套，并且它们之间也可以互相嵌套</a:t>
            </a:r>
            <a:r>
              <a:rPr lang="zh-CN" altLang="zh-CN" dirty="0" smtClean="0"/>
              <a:t>。</a:t>
            </a:r>
            <a:endParaRPr lang="en-US" altLang="zh-CN" dirty="0">
              <a:latin typeface="+mn-lt"/>
              <a:ea typeface="+mn-ea"/>
            </a:endParaRPr>
          </a:p>
        </p:txBody>
      </p:sp>
      <p:sp>
        <p:nvSpPr>
          <p:cNvPr id="21" name="矩形 20"/>
          <p:cNvSpPr/>
          <p:nvPr/>
        </p:nvSpPr>
        <p:spPr>
          <a:xfrm>
            <a:off x="560388" y="962025"/>
            <a:ext cx="1853392"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循环嵌套</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517318"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grpSp>
        <p:nvGrpSpPr>
          <p:cNvPr id="3" name="组合 2"/>
          <p:cNvGrpSpPr/>
          <p:nvPr/>
        </p:nvGrpSpPr>
        <p:grpSpPr>
          <a:xfrm>
            <a:off x="2840865" y="3160802"/>
            <a:ext cx="2501170" cy="2501170"/>
            <a:chOff x="2840865" y="3160802"/>
            <a:chExt cx="2501170" cy="2501170"/>
          </a:xfrm>
        </p:grpSpPr>
        <p:sp>
          <p:nvSpPr>
            <p:cNvPr id="4" name="任意多边形 3"/>
            <p:cNvSpPr/>
            <p:nvPr/>
          </p:nvSpPr>
          <p:spPr>
            <a:xfrm>
              <a:off x="2840865" y="3160802"/>
              <a:ext cx="2501170" cy="2501170"/>
            </a:xfrm>
            <a:custGeom>
              <a:avLst/>
              <a:gdLst>
                <a:gd name="connsiteX0" fmla="*/ 0 w 2501170"/>
                <a:gd name="connsiteY0" fmla="*/ 1250585 h 2501170"/>
                <a:gd name="connsiteX1" fmla="*/ 1250585 w 2501170"/>
                <a:gd name="connsiteY1" fmla="*/ 0 h 2501170"/>
                <a:gd name="connsiteX2" fmla="*/ 2501170 w 2501170"/>
                <a:gd name="connsiteY2" fmla="*/ 1250585 h 2501170"/>
                <a:gd name="connsiteX3" fmla="*/ 1250585 w 2501170"/>
                <a:gd name="connsiteY3" fmla="*/ 2501170 h 2501170"/>
                <a:gd name="connsiteX4" fmla="*/ 0 w 2501170"/>
                <a:gd name="connsiteY4" fmla="*/ 1250585 h 2501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70" h="2501170">
                  <a:moveTo>
                    <a:pt x="0" y="1250585"/>
                  </a:moveTo>
                  <a:cubicBezTo>
                    <a:pt x="0" y="559906"/>
                    <a:pt x="559906" y="0"/>
                    <a:pt x="1250585" y="0"/>
                  </a:cubicBezTo>
                  <a:cubicBezTo>
                    <a:pt x="1941264" y="0"/>
                    <a:pt x="2501170" y="559906"/>
                    <a:pt x="2501170" y="1250585"/>
                  </a:cubicBezTo>
                  <a:cubicBezTo>
                    <a:pt x="2501170" y="1941264"/>
                    <a:pt x="1941264" y="2501170"/>
                    <a:pt x="1250585" y="2501170"/>
                  </a:cubicBezTo>
                  <a:cubicBezTo>
                    <a:pt x="559906" y="2501170"/>
                    <a:pt x="0" y="1941264"/>
                    <a:pt x="0" y="125058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6268" tIns="329827" rIns="736268" bIns="2030625" numCol="1" spcCol="1270" anchor="ctr" anchorCtr="0">
              <a:noAutofit/>
            </a:bodyPr>
            <a:lstStyle/>
            <a:p>
              <a:pPr lvl="0" algn="ctr" defTabSz="889000">
                <a:lnSpc>
                  <a:spcPct val="90000"/>
                </a:lnSpc>
                <a:spcBef>
                  <a:spcPct val="0"/>
                </a:spcBef>
                <a:spcAft>
                  <a:spcPct val="35000"/>
                </a:spcAft>
              </a:pPr>
              <a:r>
                <a:rPr lang="zh-CN" altLang="en-US" sz="2000" b="1" kern="1200" dirty="0" smtClean="0"/>
                <a:t>循环语句</a:t>
              </a:r>
              <a:endParaRPr lang="zh-CN" altLang="en-US" sz="2000" b="1" kern="1200" dirty="0"/>
            </a:p>
          </p:txBody>
        </p:sp>
        <p:sp>
          <p:nvSpPr>
            <p:cNvPr id="5" name="任意多边形 4"/>
            <p:cNvSpPr/>
            <p:nvPr/>
          </p:nvSpPr>
          <p:spPr>
            <a:xfrm>
              <a:off x="3153511" y="3683408"/>
              <a:ext cx="1875877" cy="1875877"/>
            </a:xfrm>
            <a:custGeom>
              <a:avLst/>
              <a:gdLst>
                <a:gd name="connsiteX0" fmla="*/ 0 w 1875877"/>
                <a:gd name="connsiteY0" fmla="*/ 937939 h 1875877"/>
                <a:gd name="connsiteX1" fmla="*/ 937939 w 1875877"/>
                <a:gd name="connsiteY1" fmla="*/ 0 h 1875877"/>
                <a:gd name="connsiteX2" fmla="*/ 1875878 w 1875877"/>
                <a:gd name="connsiteY2" fmla="*/ 937939 h 1875877"/>
                <a:gd name="connsiteX3" fmla="*/ 937939 w 1875877"/>
                <a:gd name="connsiteY3" fmla="*/ 1875878 h 1875877"/>
                <a:gd name="connsiteX4" fmla="*/ 0 w 1875877"/>
                <a:gd name="connsiteY4" fmla="*/ 937939 h 1875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877" h="1875877">
                  <a:moveTo>
                    <a:pt x="0" y="937939"/>
                  </a:moveTo>
                  <a:cubicBezTo>
                    <a:pt x="0" y="419930"/>
                    <a:pt x="419930" y="0"/>
                    <a:pt x="937939" y="0"/>
                  </a:cubicBezTo>
                  <a:cubicBezTo>
                    <a:pt x="1455948" y="0"/>
                    <a:pt x="1875878" y="419930"/>
                    <a:pt x="1875878" y="937939"/>
                  </a:cubicBezTo>
                  <a:cubicBezTo>
                    <a:pt x="1875878" y="1455948"/>
                    <a:pt x="1455948" y="1875878"/>
                    <a:pt x="937939" y="1875878"/>
                  </a:cubicBezTo>
                  <a:cubicBezTo>
                    <a:pt x="419930" y="1875878"/>
                    <a:pt x="0" y="1455948"/>
                    <a:pt x="0" y="93793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6956" tIns="611210" rIns="416956" bIns="611209" numCol="1" spcCol="1270" anchor="ctr" anchorCtr="0">
              <a:noAutofit/>
            </a:bodyPr>
            <a:lstStyle/>
            <a:p>
              <a:pPr lvl="0" algn="ctr" defTabSz="889000">
                <a:lnSpc>
                  <a:spcPct val="90000"/>
                </a:lnSpc>
                <a:spcBef>
                  <a:spcPct val="0"/>
                </a:spcBef>
                <a:spcAft>
                  <a:spcPct val="35000"/>
                </a:spcAft>
              </a:pPr>
              <a:r>
                <a:rPr lang="zh-CN" altLang="en-US" sz="2000" b="1" kern="1200" dirty="0" smtClean="0"/>
                <a:t>循环语句</a:t>
              </a:r>
              <a:endParaRPr lang="zh-CN" altLang="en-US" sz="2000" b="1" kern="1200" dirty="0"/>
            </a:p>
          </p:txBody>
        </p:sp>
      </p:grpSp>
    </p:spTree>
    <p:custDataLst>
      <p:tags r:id="rId1"/>
    </p:custDataLst>
    <p:extLst>
      <p:ext uri="{BB962C8B-B14F-4D97-AF65-F5344CB8AC3E}">
        <p14:creationId xmlns:p14="http://schemas.microsoft.com/office/powerpoint/2010/main" val="3000345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03498"/>
            <a:ext cx="7730721" cy="507831"/>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a:t>常用的几种嵌套语句</a:t>
            </a:r>
            <a:r>
              <a:rPr lang="zh-CN" altLang="zh-CN" dirty="0" smtClean="0"/>
              <a:t>如</a:t>
            </a:r>
            <a:r>
              <a:rPr lang="zh-CN" altLang="en-US" dirty="0" smtClean="0"/>
              <a:t>下</a:t>
            </a:r>
            <a:r>
              <a:rPr lang="zh-CN" altLang="zh-CN" dirty="0" smtClean="0"/>
              <a:t>表所</a:t>
            </a:r>
            <a:r>
              <a:rPr lang="zh-CN" altLang="zh-CN" dirty="0"/>
              <a:t>示</a:t>
            </a:r>
            <a:r>
              <a:rPr lang="zh-CN" altLang="zh-CN" dirty="0" smtClean="0"/>
              <a:t>：</a:t>
            </a:r>
            <a:endParaRPr lang="en-US" altLang="zh-CN" dirty="0">
              <a:latin typeface="+mn-lt"/>
              <a:ea typeface="+mn-ea"/>
            </a:endParaRPr>
          </a:p>
        </p:txBody>
      </p:sp>
      <p:sp>
        <p:nvSpPr>
          <p:cNvPr id="21" name="矩形 20"/>
          <p:cNvSpPr/>
          <p:nvPr/>
        </p:nvSpPr>
        <p:spPr>
          <a:xfrm>
            <a:off x="560388" y="962025"/>
            <a:ext cx="1853392"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循环嵌套</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87084" y="18535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8458579"/>
              </p:ext>
            </p:extLst>
          </p:nvPr>
        </p:nvGraphicFramePr>
        <p:xfrm>
          <a:off x="1267642" y="2142307"/>
          <a:ext cx="6648449" cy="3370219"/>
        </p:xfrm>
        <a:graphic>
          <a:graphicData uri="http://schemas.openxmlformats.org/drawingml/2006/table">
            <a:tbl>
              <a:tblPr>
                <a:tableStyleId>{5C22544A-7EE6-4342-B048-85BDC9FD1C3A}</a:tableStyleId>
              </a:tblPr>
              <a:tblGrid>
                <a:gridCol w="2100329"/>
                <a:gridCol w="2248130"/>
                <a:gridCol w="2299990"/>
              </a:tblGrid>
              <a:tr h="271262">
                <a:tc gridSpan="3">
                  <a:txBody>
                    <a:bodyPr/>
                    <a:lstStyle/>
                    <a:p>
                      <a:pPr algn="ctr">
                        <a:spcAft>
                          <a:spcPts val="0"/>
                        </a:spcAft>
                      </a:pPr>
                      <a:r>
                        <a:rPr lang="zh-CN" sz="1400" kern="100" dirty="0">
                          <a:effectLst/>
                        </a:rPr>
                        <a:t>常用的循环嵌套形式</a:t>
                      </a:r>
                      <a:endParaRPr lang="zh-CN" sz="140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r h="1479163">
                <a:tc>
                  <a:txBody>
                    <a:bodyPr/>
                    <a:lstStyle/>
                    <a:p>
                      <a:pPr algn="just">
                        <a:spcAft>
                          <a:spcPts val="0"/>
                        </a:spcAft>
                      </a:pPr>
                      <a:r>
                        <a:rPr lang="en-US" sz="1400" kern="100" dirty="0">
                          <a:effectLst/>
                        </a:rPr>
                        <a:t>while()</a:t>
                      </a:r>
                      <a:endParaRPr lang="zh-CN" sz="1400" kern="100" dirty="0">
                        <a:effectLst/>
                      </a:endParaRPr>
                    </a:p>
                    <a:p>
                      <a:pPr algn="just">
                        <a:spcAft>
                          <a:spcPts val="0"/>
                        </a:spcAft>
                      </a:pPr>
                      <a:r>
                        <a:rPr lang="en-US" sz="1400" kern="100" dirty="0">
                          <a:effectLst/>
                        </a:rPr>
                        <a:t>{</a:t>
                      </a:r>
                      <a:endParaRPr lang="zh-CN" sz="1400" kern="100" dirty="0">
                        <a:effectLst/>
                      </a:endParaRPr>
                    </a:p>
                    <a:p>
                      <a:pPr algn="just">
                        <a:spcAft>
                          <a:spcPts val="0"/>
                        </a:spcAft>
                      </a:pPr>
                      <a:r>
                        <a:rPr lang="en-US" sz="1400" kern="100" dirty="0">
                          <a:effectLst/>
                        </a:rPr>
                        <a:t>   while()</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tabLst>
                          <a:tab pos="-180340" algn="l"/>
                        </a:tabLst>
                      </a:pPr>
                      <a:r>
                        <a:rPr lang="en-US" sz="1400" kern="100" dirty="0">
                          <a:effectLst/>
                        </a:rPr>
                        <a:t>}</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sz="1400" kern="100">
                          <a:effectLst/>
                        </a:rPr>
                        <a:t>do</a:t>
                      </a:r>
                      <a:endParaRPr lang="zh-CN" sz="1400" kern="100">
                        <a:effectLst/>
                      </a:endParaRPr>
                    </a:p>
                    <a:p>
                      <a:pPr algn="just">
                        <a:spcAft>
                          <a:spcPts val="0"/>
                        </a:spcAft>
                      </a:pPr>
                      <a:r>
                        <a:rPr lang="en-US" sz="1400" kern="100">
                          <a:effectLst/>
                        </a:rPr>
                        <a:t>{</a:t>
                      </a:r>
                      <a:endParaRPr lang="zh-CN" sz="1400" kern="100">
                        <a:effectLst/>
                      </a:endParaRPr>
                    </a:p>
                    <a:p>
                      <a:pPr algn="just">
                        <a:spcAft>
                          <a:spcPts val="0"/>
                        </a:spcAft>
                      </a:pPr>
                      <a:r>
                        <a:rPr lang="en-US" sz="1400" kern="100">
                          <a:effectLst/>
                        </a:rPr>
                        <a:t>  do{…}</a:t>
                      </a:r>
                      <a:endParaRPr lang="zh-CN" sz="1400" kern="100">
                        <a:effectLst/>
                      </a:endParaRPr>
                    </a:p>
                    <a:p>
                      <a:pPr algn="just">
                        <a:spcAft>
                          <a:spcPts val="0"/>
                        </a:spcAft>
                      </a:pPr>
                      <a:r>
                        <a:rPr lang="en-US" sz="1400" kern="100">
                          <a:effectLst/>
                        </a:rPr>
                        <a:t>  while();</a:t>
                      </a:r>
                      <a:endParaRPr lang="zh-CN" sz="1400" kern="100">
                        <a:effectLst/>
                      </a:endParaRPr>
                    </a:p>
                    <a:p>
                      <a:pPr algn="l">
                        <a:spcAft>
                          <a:spcPts val="0"/>
                        </a:spcAft>
                        <a:tabLst>
                          <a:tab pos="-180340" algn="l"/>
                        </a:tabLst>
                      </a:pPr>
                      <a:r>
                        <a:rPr lang="en-US" sz="1400" kern="100">
                          <a:effectLst/>
                        </a:rPr>
                        <a:t>}while();</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400" kern="100">
                          <a:effectLst/>
                        </a:rPr>
                        <a:t>for( ; ;)</a:t>
                      </a:r>
                      <a:endParaRPr lang="zh-CN" sz="1400" kern="100">
                        <a:effectLst/>
                      </a:endParaRPr>
                    </a:p>
                    <a:p>
                      <a:pPr algn="just">
                        <a:spcAft>
                          <a:spcPts val="0"/>
                        </a:spcAft>
                      </a:pPr>
                      <a:r>
                        <a:rPr lang="en-US" sz="1400" kern="100">
                          <a:effectLst/>
                        </a:rPr>
                        <a:t>{…</a:t>
                      </a:r>
                      <a:endParaRPr lang="zh-CN" sz="1400" kern="100">
                        <a:effectLst/>
                      </a:endParaRPr>
                    </a:p>
                    <a:p>
                      <a:pPr algn="just">
                        <a:spcAft>
                          <a:spcPts val="0"/>
                        </a:spcAft>
                      </a:pPr>
                      <a:r>
                        <a:rPr lang="en-US" sz="1400" kern="100">
                          <a:effectLst/>
                        </a:rPr>
                        <a:t>  for( ; ;)</a:t>
                      </a:r>
                      <a:endParaRPr lang="zh-CN" sz="1400" kern="100">
                        <a:effectLst/>
                      </a:endParaRPr>
                    </a:p>
                    <a:p>
                      <a:pPr algn="just">
                        <a:spcAft>
                          <a:spcPts val="0"/>
                        </a:spcAft>
                      </a:pPr>
                      <a:r>
                        <a:rPr lang="en-US" sz="1400" kern="100">
                          <a:effectLst/>
                        </a:rPr>
                        <a:t>  {…}</a:t>
                      </a:r>
                      <a:endParaRPr lang="zh-CN" sz="1400" kern="100">
                        <a:effectLst/>
                      </a:endParaRPr>
                    </a:p>
                    <a:p>
                      <a:pPr algn="l">
                        <a:spcAft>
                          <a:spcPts val="0"/>
                        </a:spcAft>
                        <a:tabLst>
                          <a:tab pos="-180340" algn="l"/>
                        </a:tabLst>
                      </a:pPr>
                      <a:r>
                        <a:rPr lang="en-US" sz="1400" kern="100">
                          <a:effectLst/>
                        </a:rPr>
                        <a:t>}</a:t>
                      </a:r>
                      <a:endParaRPr lang="zh-CN" sz="1400" kern="100">
                        <a:effectLst/>
                        <a:latin typeface="Calibri"/>
                        <a:ea typeface="宋体"/>
                        <a:cs typeface="Times New Roman"/>
                      </a:endParaRPr>
                    </a:p>
                  </a:txBody>
                  <a:tcPr marL="68580" marR="68580" marT="0" marB="0"/>
                </a:tc>
              </a:tr>
              <a:tr h="1619794">
                <a:tc>
                  <a:txBody>
                    <a:bodyPr/>
                    <a:lstStyle/>
                    <a:p>
                      <a:pPr algn="just">
                        <a:spcAft>
                          <a:spcPts val="0"/>
                        </a:spcAft>
                      </a:pPr>
                      <a:r>
                        <a:rPr lang="en-US" sz="1400" kern="100">
                          <a:effectLst/>
                        </a:rPr>
                        <a:t>while()</a:t>
                      </a:r>
                      <a:endParaRPr lang="zh-CN" sz="1400" kern="100">
                        <a:effectLst/>
                      </a:endParaRPr>
                    </a:p>
                    <a:p>
                      <a:pPr algn="just">
                        <a:spcAft>
                          <a:spcPts val="0"/>
                        </a:spcAft>
                      </a:pPr>
                      <a:r>
                        <a:rPr lang="en-US" sz="1400" kern="100">
                          <a:effectLst/>
                        </a:rPr>
                        <a:t>{</a:t>
                      </a:r>
                      <a:endParaRPr lang="zh-CN" sz="1400" kern="100">
                        <a:effectLst/>
                      </a:endParaRPr>
                    </a:p>
                    <a:p>
                      <a:pPr algn="just">
                        <a:spcAft>
                          <a:spcPts val="0"/>
                        </a:spcAft>
                      </a:pPr>
                      <a:r>
                        <a:rPr lang="en-US" sz="1400" kern="100">
                          <a:effectLst/>
                        </a:rPr>
                        <a:t>  do{…}</a:t>
                      </a:r>
                      <a:endParaRPr lang="zh-CN" sz="1400" kern="100">
                        <a:effectLst/>
                      </a:endParaRPr>
                    </a:p>
                    <a:p>
                      <a:pPr algn="just">
                        <a:spcAft>
                          <a:spcPts val="0"/>
                        </a:spcAft>
                      </a:pPr>
                      <a:r>
                        <a:rPr lang="en-US" sz="1400" kern="100">
                          <a:effectLst/>
                        </a:rPr>
                        <a:t>  while();</a:t>
                      </a:r>
                      <a:endParaRPr lang="zh-CN" sz="1400" kern="100">
                        <a:effectLst/>
                      </a:endParaRPr>
                    </a:p>
                    <a:p>
                      <a:pPr algn="l">
                        <a:spcAft>
                          <a:spcPts val="0"/>
                        </a:spcAft>
                        <a:tabLst>
                          <a:tab pos="-180340" algn="l"/>
                        </a:tabLst>
                      </a:pPr>
                      <a:r>
                        <a:rPr lang="en-US" sz="1400" kern="100">
                          <a:effectLst/>
                        </a:rPr>
                        <a:t>}</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for( ;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while(){…}</a:t>
                      </a:r>
                      <a:endParaRPr lang="zh-CN" sz="1400" kern="100" dirty="0">
                        <a:effectLst/>
                      </a:endParaRPr>
                    </a:p>
                    <a:p>
                      <a:pPr algn="just">
                        <a:spcAft>
                          <a:spcPts val="0"/>
                        </a:spcAft>
                      </a:pPr>
                      <a:r>
                        <a:rPr lang="en-US" sz="1400" kern="100" dirty="0">
                          <a:effectLst/>
                        </a:rPr>
                        <a:t>  …</a:t>
                      </a:r>
                      <a:endParaRPr lang="zh-CN" sz="1400" kern="100" dirty="0">
                        <a:effectLst/>
                      </a:endParaRPr>
                    </a:p>
                    <a:p>
                      <a:pPr algn="l">
                        <a:spcAft>
                          <a:spcPts val="0"/>
                        </a:spcAft>
                        <a:tabLst>
                          <a:tab pos="-180340" algn="l"/>
                        </a:tabLst>
                      </a:pPr>
                      <a:r>
                        <a:rPr lang="en-US" sz="1400" kern="100" dirty="0">
                          <a:effectLst/>
                        </a:rPr>
                        <a:t>}</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sz="1400" kern="100" dirty="0">
                          <a:effectLst/>
                        </a:rPr>
                        <a:t>do</a:t>
                      </a:r>
                      <a:endParaRPr lang="zh-CN" sz="1400" kern="100" dirty="0">
                        <a:effectLst/>
                      </a:endParaRPr>
                    </a:p>
                    <a:p>
                      <a:pPr algn="just">
                        <a:spcAft>
                          <a:spcPts val="0"/>
                        </a:spcAft>
                      </a:pPr>
                      <a:r>
                        <a:rPr lang="en-US" sz="1400" kern="100" dirty="0">
                          <a:effectLst/>
                        </a:rPr>
                        <a:t>{…</a:t>
                      </a:r>
                      <a:endParaRPr lang="zh-CN" sz="1400" kern="100" dirty="0">
                        <a:effectLst/>
                      </a:endParaRPr>
                    </a:p>
                    <a:p>
                      <a:pPr algn="just">
                        <a:spcAft>
                          <a:spcPts val="0"/>
                        </a:spcAft>
                      </a:pPr>
                      <a:r>
                        <a:rPr lang="en-US" sz="1400" kern="100" dirty="0">
                          <a:effectLst/>
                        </a:rPr>
                        <a:t>  for( ;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a:t>
                      </a:r>
                      <a:endParaRPr lang="zh-CN" sz="1400" kern="100" dirty="0">
                        <a:effectLst/>
                        <a:latin typeface="Calibri"/>
                        <a:ea typeface="宋体"/>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6180322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54200" y="241519"/>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102320"/>
            <a:ext cx="5244450" cy="40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329794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a:off x="1360324" y="3270654"/>
            <a:ext cx="3271935" cy="1488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5" y="1685841"/>
            <a:ext cx="6674954" cy="378565"/>
          </a:xfrm>
          <a:prstGeom prst="rect">
            <a:avLst/>
          </a:prstGeom>
        </p:spPr>
        <p:txBody>
          <a:bodyPr wrap="square">
            <a:spAutoFit/>
          </a:bodyPr>
          <a:lstStyle/>
          <a:p>
            <a:pPr>
              <a:lnSpc>
                <a:spcPct val="130000"/>
              </a:lnSpc>
              <a:spcAft>
                <a:spcPts val="300"/>
              </a:spcAft>
              <a:defRPr/>
            </a:pPr>
            <a:r>
              <a:rPr lang="zh-CN" altLang="zh-CN" sz="1600" dirty="0"/>
              <a:t>先定义三个整型变量分别用来存储公鸡、母鸡和小鸡；</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330605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3092513" cy="338554"/>
          </a:xfrm>
          <a:prstGeom prst="rect">
            <a:avLst/>
          </a:prstGeom>
        </p:spPr>
        <p:txBody>
          <a:bodyPr wrap="none">
            <a:spAutoFit/>
          </a:bodyPr>
          <a:lstStyle/>
          <a:p>
            <a:r>
              <a:rPr lang="zh-CN" altLang="zh-CN" sz="1600" dirty="0"/>
              <a:t>第二层</a:t>
            </a:r>
            <a:r>
              <a:rPr lang="en-US" altLang="zh-CN" sz="1600" dirty="0"/>
              <a:t>for</a:t>
            </a:r>
            <a:r>
              <a:rPr lang="zh-CN" altLang="zh-CN" sz="1600" dirty="0"/>
              <a:t>循环控制母鸡的数量</a:t>
            </a:r>
            <a:r>
              <a:rPr lang="zh-CN" altLang="zh-CN" sz="1600" dirty="0" smtClean="0"/>
              <a:t>；</a:t>
            </a:r>
            <a:endParaRPr lang="zh-CN" altLang="zh-CN" sz="1600" dirty="0"/>
          </a:p>
        </p:txBody>
      </p:sp>
      <p:sp>
        <p:nvSpPr>
          <p:cNvPr id="44" name="矩形 43"/>
          <p:cNvSpPr/>
          <p:nvPr/>
        </p:nvSpPr>
        <p:spPr>
          <a:xfrm>
            <a:off x="1565832" y="3459458"/>
            <a:ext cx="3092513" cy="338554"/>
          </a:xfrm>
          <a:prstGeom prst="rect">
            <a:avLst/>
          </a:prstGeom>
        </p:spPr>
        <p:txBody>
          <a:bodyPr wrap="none">
            <a:spAutoFit/>
          </a:bodyPr>
          <a:lstStyle/>
          <a:p>
            <a:r>
              <a:rPr lang="zh-CN" altLang="zh-CN" sz="1600" dirty="0"/>
              <a:t>第三层</a:t>
            </a:r>
            <a:r>
              <a:rPr lang="en-US" altLang="zh-CN" sz="1600" dirty="0"/>
              <a:t>for</a:t>
            </a:r>
            <a:r>
              <a:rPr lang="zh-CN" altLang="zh-CN" sz="1600" dirty="0"/>
              <a:t>循环控制小鸡的</a:t>
            </a:r>
            <a:r>
              <a:rPr lang="zh-CN" altLang="zh-CN" sz="1600" dirty="0" smtClean="0"/>
              <a:t>数量</a:t>
            </a:r>
            <a:r>
              <a:rPr lang="zh-CN" altLang="en-US" sz="1600" dirty="0" smtClean="0"/>
              <a:t>；</a:t>
            </a:r>
            <a:endParaRPr lang="zh-CN" altLang="zh-CN" sz="1600" dirty="0"/>
          </a:p>
        </p:txBody>
      </p:sp>
      <p:sp>
        <p:nvSpPr>
          <p:cNvPr id="45" name="矩形 44"/>
          <p:cNvSpPr/>
          <p:nvPr/>
        </p:nvSpPr>
        <p:spPr>
          <a:xfrm>
            <a:off x="1539746" y="2292622"/>
            <a:ext cx="3092513" cy="338554"/>
          </a:xfrm>
          <a:prstGeom prst="rect">
            <a:avLst/>
          </a:prstGeom>
        </p:spPr>
        <p:txBody>
          <a:bodyPr wrap="none">
            <a:spAutoFit/>
          </a:bodyPr>
          <a:lstStyle/>
          <a:p>
            <a:r>
              <a:rPr lang="zh-CN" altLang="zh-CN" sz="1600" dirty="0"/>
              <a:t>第一层</a:t>
            </a:r>
            <a:r>
              <a:rPr lang="en-US" altLang="zh-CN" sz="1600" dirty="0"/>
              <a:t>for</a:t>
            </a:r>
            <a:r>
              <a:rPr lang="zh-CN" altLang="zh-CN" sz="1600" dirty="0"/>
              <a:t>循环控制公鸡的</a:t>
            </a:r>
            <a:r>
              <a:rPr lang="zh-CN" altLang="zh-CN" sz="1600" dirty="0" smtClean="0"/>
              <a:t>数量</a:t>
            </a:r>
            <a:r>
              <a:rPr lang="zh-CN" altLang="en-US" sz="1600" dirty="0" smtClean="0"/>
              <a:t>；</a:t>
            </a:r>
            <a:endParaRPr lang="zh-CN" altLang="zh-CN" sz="1600" dirty="0"/>
          </a:p>
        </p:txBody>
      </p:sp>
      <p:sp>
        <p:nvSpPr>
          <p:cNvPr id="30" name="椭圆 29"/>
          <p:cNvSpPr/>
          <p:nvPr/>
        </p:nvSpPr>
        <p:spPr bwMode="auto">
          <a:xfrm rot="574600">
            <a:off x="1137711" y="402867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32585" y="402153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3" name="直接连接符 32"/>
          <p:cNvCxnSpPr/>
          <p:nvPr/>
        </p:nvCxnSpPr>
        <p:spPr>
          <a:xfrm flipV="1">
            <a:off x="1347261" y="4390862"/>
            <a:ext cx="7182785" cy="2591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560800" y="4011316"/>
            <a:ext cx="7114448" cy="338554"/>
          </a:xfrm>
          <a:prstGeom prst="rect">
            <a:avLst/>
          </a:prstGeom>
        </p:spPr>
        <p:txBody>
          <a:bodyPr wrap="none">
            <a:spAutoFit/>
          </a:bodyPr>
          <a:lstStyle/>
          <a:p>
            <a:r>
              <a:rPr lang="zh-CN" altLang="zh-CN" sz="1600" dirty="0" smtClean="0"/>
              <a:t>满足</a:t>
            </a:r>
            <a:r>
              <a:rPr lang="zh-CN" altLang="zh-CN" sz="1600" dirty="0"/>
              <a:t>“</a:t>
            </a:r>
            <a:r>
              <a:rPr lang="en-US" altLang="zh-CN" sz="1600" dirty="0" err="1"/>
              <a:t>cock+hen+chicken</a:t>
            </a:r>
            <a:r>
              <a:rPr lang="en-US" altLang="zh-CN" sz="1600" dirty="0"/>
              <a:t>=100</a:t>
            </a:r>
            <a:r>
              <a:rPr lang="zh-CN" altLang="zh-CN" sz="1600" dirty="0"/>
              <a:t>”和“</a:t>
            </a:r>
            <a:r>
              <a:rPr lang="en-US" altLang="zh-CN" sz="1600" dirty="0"/>
              <a:t>5*cock+3*</a:t>
            </a:r>
            <a:r>
              <a:rPr lang="en-US" altLang="zh-CN" sz="1600" dirty="0" err="1"/>
              <a:t>hen+chicken</a:t>
            </a:r>
            <a:r>
              <a:rPr lang="en-US" altLang="zh-CN" sz="1600" dirty="0"/>
              <a:t>/3=100</a:t>
            </a:r>
            <a:r>
              <a:rPr lang="zh-CN" altLang="zh-CN" sz="1600" dirty="0" smtClean="0"/>
              <a:t>”</a:t>
            </a:r>
            <a:r>
              <a:rPr lang="zh-CN" altLang="en-US" sz="1600" dirty="0" smtClean="0"/>
              <a:t>条件；</a:t>
            </a:r>
            <a:endParaRPr lang="zh-CN" altLang="zh-CN" sz="1600" dirty="0"/>
          </a:p>
        </p:txBody>
      </p:sp>
      <p:sp>
        <p:nvSpPr>
          <p:cNvPr id="39"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4273697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P spid="30" grpId="0" animBg="1"/>
      <p:bldP spid="32"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ChangeArrowheads="1"/>
          </p:cNvSpPr>
          <p:nvPr/>
        </p:nvSpPr>
        <p:spPr bwMode="auto">
          <a:xfrm>
            <a:off x="1696609" y="164928"/>
            <a:ext cx="306041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a:solidFill>
                  <a:srgbClr val="0070C0"/>
                </a:solidFill>
                <a:latin typeface="楷体" pitchFamily="49" charset="-122"/>
                <a:ea typeface="楷体" pitchFamily="49" charset="-122"/>
                <a:sym typeface="Wingdings" pitchFamily="2" charset="2"/>
              </a:rPr>
              <a:t></a:t>
            </a:r>
            <a:r>
              <a:rPr lang="zh-CN" altLang="zh-CN" sz="3600" b="1" dirty="0">
                <a:solidFill>
                  <a:srgbClr val="0070C0"/>
                </a:solidFill>
                <a:latin typeface="楷体" pitchFamily="49" charset="-122"/>
                <a:ea typeface="楷体" pitchFamily="49" charset="-122"/>
              </a:rPr>
              <a:t>多学一招</a:t>
            </a:r>
            <a:r>
              <a:rPr lang="zh-CN" altLang="en-US" sz="3600" b="1" dirty="0">
                <a:solidFill>
                  <a:srgbClr val="0070C0"/>
                </a:solidFill>
                <a:latin typeface="楷体" pitchFamily="49" charset="-122"/>
                <a:ea typeface="楷体" pitchFamily="49" charset="-122"/>
                <a:sym typeface="宋体" pitchFamily="2" charset="-122"/>
              </a:rPr>
              <a:t> </a:t>
            </a:r>
            <a:endParaRPr lang="zh-CN" altLang="en-US" dirty="0">
              <a:solidFill>
                <a:srgbClr val="0070C0"/>
              </a:solidFill>
              <a:latin typeface="楷体" pitchFamily="49" charset="-122"/>
              <a:ea typeface="楷体" pitchFamily="49" charset="-122"/>
            </a:endParaRPr>
          </a:p>
        </p:txBody>
      </p:sp>
      <p:sp>
        <p:nvSpPr>
          <p:cNvPr id="8" name="TextBox 7"/>
          <p:cNvSpPr txBox="1"/>
          <p:nvPr/>
        </p:nvSpPr>
        <p:spPr>
          <a:xfrm>
            <a:off x="863598" y="1827107"/>
            <a:ext cx="7127997" cy="2585323"/>
          </a:xfrm>
          <a:prstGeom prst="rect">
            <a:avLst/>
          </a:prstGeom>
          <a:solidFill>
            <a:schemeClr val="accent5">
              <a:lumMod val="20000"/>
              <a:lumOff val="80000"/>
            </a:schemeClr>
          </a:solidFill>
          <a:ln w="19050">
            <a:noFill/>
          </a:ln>
        </p:spPr>
        <p:txBody>
          <a:bodyPr wrap="square">
            <a:spAutoFit/>
          </a:bodyPr>
          <a:lstStyle/>
          <a:p>
            <a:pPr lvl="0"/>
            <a:endParaRPr lang="en-US" altLang="zh-CN" dirty="0" smtClean="0">
              <a:effectLst>
                <a:glow>
                  <a:srgbClr val="000000"/>
                </a:glow>
                <a:outerShdw sx="0" sy="0">
                  <a:srgbClr val="000000"/>
                </a:outerShdw>
                <a:reflection stA="0" endPos="0" fadeDir="0" sx="0" sy="0"/>
              </a:effectLst>
            </a:endParaRPr>
          </a:p>
          <a:p>
            <a:pPr lvl="0"/>
            <a:r>
              <a:rPr lang="en-US" altLang="zh-CN" dirty="0"/>
              <a:t> for(cock = 0; cock &lt;= 20; cock++)</a:t>
            </a:r>
            <a:endParaRPr lang="zh-CN" altLang="zh-CN" dirty="0"/>
          </a:p>
          <a:p>
            <a:pPr lvl="0"/>
            <a:r>
              <a:rPr lang="en-US" altLang="zh-CN" dirty="0"/>
              <a:t>    	   for (</a:t>
            </a:r>
            <a:r>
              <a:rPr lang="en-US" altLang="zh-CN" dirty="0">
                <a:solidFill>
                  <a:srgbClr val="FF0000"/>
                </a:solidFill>
              </a:rPr>
              <a:t>hen = 0; hen &lt;= 33; hen++)</a:t>
            </a:r>
            <a:endParaRPr lang="zh-CN" altLang="zh-CN" dirty="0">
              <a:solidFill>
                <a:srgbClr val="FF0000"/>
              </a:solidFill>
            </a:endParaRPr>
          </a:p>
          <a:p>
            <a:pPr lvl="0"/>
            <a:r>
              <a:rPr lang="en-US" altLang="zh-CN" dirty="0"/>
              <a:t>    	   {</a:t>
            </a:r>
            <a:endParaRPr lang="zh-CN" altLang="zh-CN" dirty="0"/>
          </a:p>
          <a:p>
            <a:pPr lvl="0"/>
            <a:r>
              <a:rPr lang="en-US" altLang="zh-CN" dirty="0"/>
              <a:t>    		   </a:t>
            </a:r>
            <a:r>
              <a:rPr lang="en-US" altLang="zh-CN" dirty="0">
                <a:solidFill>
                  <a:srgbClr val="FF0000"/>
                </a:solidFill>
              </a:rPr>
              <a:t>chicken = 100 - cock - hen;</a:t>
            </a:r>
            <a:endParaRPr lang="zh-CN" altLang="zh-CN" dirty="0">
              <a:solidFill>
                <a:srgbClr val="FF0000"/>
              </a:solidFill>
            </a:endParaRPr>
          </a:p>
          <a:p>
            <a:pPr lvl="0"/>
            <a:r>
              <a:rPr lang="en-US" altLang="zh-CN" dirty="0">
                <a:solidFill>
                  <a:srgbClr val="FF0000"/>
                </a:solidFill>
              </a:rPr>
              <a:t>    		   if(5*cock+3*</a:t>
            </a:r>
            <a:r>
              <a:rPr lang="en-US" altLang="zh-CN" dirty="0" err="1">
                <a:solidFill>
                  <a:srgbClr val="FF0000"/>
                </a:solidFill>
              </a:rPr>
              <a:t>hen+chicken</a:t>
            </a:r>
            <a:r>
              <a:rPr lang="en-US" altLang="zh-CN" dirty="0">
                <a:solidFill>
                  <a:srgbClr val="FF0000"/>
                </a:solidFill>
              </a:rPr>
              <a:t>/3.0 == 100)</a:t>
            </a:r>
            <a:endParaRPr lang="zh-CN" altLang="zh-CN" dirty="0">
              <a:solidFill>
                <a:srgbClr val="FF0000"/>
              </a:solidFill>
            </a:endParaRPr>
          </a:p>
          <a:p>
            <a:pPr lvl="0"/>
            <a:r>
              <a:rPr lang="en-US" altLang="zh-CN" dirty="0"/>
              <a:t>   </a:t>
            </a:r>
            <a:r>
              <a:rPr lang="en-US" altLang="zh-CN" dirty="0" smtClean="0"/>
              <a:t>                             </a:t>
            </a:r>
            <a:r>
              <a:rPr lang="en-US" altLang="zh-CN" dirty="0" err="1" smtClean="0"/>
              <a:t>printf</a:t>
            </a:r>
            <a:r>
              <a:rPr lang="en-US" altLang="zh-CN" dirty="0"/>
              <a:t>("cock=%2d,hen=%2d</a:t>
            </a:r>
            <a:r>
              <a:rPr lang="en-US" altLang="zh-CN" dirty="0" smtClean="0"/>
              <a:t>,</a:t>
            </a:r>
          </a:p>
          <a:p>
            <a:pPr lvl="0"/>
            <a:r>
              <a:rPr lang="en-US" altLang="zh-CN" dirty="0"/>
              <a:t> </a:t>
            </a:r>
            <a:r>
              <a:rPr lang="en-US" altLang="zh-CN" dirty="0" smtClean="0"/>
              <a:t>                                            chicken</a:t>
            </a:r>
            <a:r>
              <a:rPr lang="en-US" altLang="zh-CN" dirty="0"/>
              <a:t>=%2d\n",</a:t>
            </a:r>
            <a:r>
              <a:rPr lang="en-US" altLang="zh-CN" dirty="0" err="1"/>
              <a:t>cock,hen,chicken</a:t>
            </a:r>
            <a:r>
              <a:rPr lang="en-US" altLang="zh-CN" dirty="0"/>
              <a:t>);</a:t>
            </a:r>
            <a:endParaRPr lang="zh-CN" altLang="zh-CN" dirty="0"/>
          </a:p>
          <a:p>
            <a:pPr lvl="0"/>
            <a:r>
              <a:rPr lang="en-US" altLang="zh-CN" dirty="0"/>
              <a:t>       </a:t>
            </a:r>
            <a:r>
              <a:rPr lang="en-US" altLang="zh-CN" dirty="0" smtClean="0"/>
              <a:t>         </a:t>
            </a:r>
            <a:r>
              <a:rPr lang="en-US" altLang="zh-CN" dirty="0"/>
              <a:t>}</a:t>
            </a:r>
            <a:r>
              <a:rPr lang="en-US" altLang="zh-CN" dirty="0">
                <a:effectLst>
                  <a:glow>
                    <a:srgbClr val="000000"/>
                  </a:glow>
                  <a:outerShdw sx="0" sy="0">
                    <a:srgbClr val="000000"/>
                  </a:outerShdw>
                  <a:reflection stA="0" endPos="0" fadeDir="0" sx="0" sy="0"/>
                </a:effectLst>
              </a:rPr>
              <a:t>	</a:t>
            </a:r>
            <a:endParaRPr lang="en-US" altLang="zh-CN" dirty="0" smtClean="0">
              <a:effectLst>
                <a:glow>
                  <a:srgbClr val="000000"/>
                </a:glow>
                <a:outerShdw sx="0" sy="0">
                  <a:srgbClr val="000000"/>
                </a:outerShdw>
                <a:reflection stA="0" endPos="0" fadeDir="0" sx="0" sy="0"/>
              </a:effectLst>
            </a:endParaRPr>
          </a:p>
        </p:txBody>
      </p:sp>
      <p:sp>
        <p:nvSpPr>
          <p:cNvPr id="12" name="圆角矩形 11"/>
          <p:cNvSpPr/>
          <p:nvPr/>
        </p:nvSpPr>
        <p:spPr>
          <a:xfrm>
            <a:off x="709615"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13" name="直接连接符 12"/>
          <p:cNvCxnSpPr/>
          <p:nvPr/>
        </p:nvCxnSpPr>
        <p:spPr bwMode="auto">
          <a:xfrm>
            <a:off x="889014"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703676" y="919702"/>
            <a:ext cx="1768433"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楷体" panose="02010609060101010101" pitchFamily="49" charset="-122"/>
                <a:ea typeface="楷体" panose="02010609060101010101" pitchFamily="49" charset="-122"/>
              </a:rPr>
              <a:t>算法优化</a:t>
            </a:r>
            <a:endParaRPr lang="en-US" altLang="zh-CN" sz="2400" b="1" dirty="0" smtClean="0">
              <a:solidFill>
                <a:srgbClr val="009ED6"/>
              </a:solidFill>
              <a:latin typeface="楷体" panose="02010609060101010101" pitchFamily="49" charset="-122"/>
              <a:ea typeface="楷体" panose="02010609060101010101" pitchFamily="49" charset="-122"/>
            </a:endParaRPr>
          </a:p>
        </p:txBody>
      </p:sp>
      <p:sp>
        <p:nvSpPr>
          <p:cNvPr id="2" name="云形标注 1"/>
          <p:cNvSpPr/>
          <p:nvPr/>
        </p:nvSpPr>
        <p:spPr bwMode="auto">
          <a:xfrm>
            <a:off x="5737860" y="1428751"/>
            <a:ext cx="2160270" cy="1417320"/>
          </a:xfrm>
          <a:prstGeom prst="cloudCallout">
            <a:avLst>
              <a:gd name="adj1" fmla="val -72116"/>
              <a:gd name="adj2" fmla="val 29501"/>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lang="zh-CN" altLang="zh-CN" sz="1400" dirty="0">
                <a:latin typeface="楷体" panose="02010609060101010101" pitchFamily="49" charset="-122"/>
                <a:ea typeface="楷体" panose="02010609060101010101" pitchFamily="49" charset="-122"/>
              </a:rPr>
              <a:t>此算法</a:t>
            </a:r>
            <a:r>
              <a:rPr lang="zh-CN" altLang="zh-CN" sz="1400" dirty="0" smtClean="0">
                <a:latin typeface="楷体" panose="02010609060101010101" pitchFamily="49" charset="-122"/>
                <a:ea typeface="楷体" panose="02010609060101010101" pitchFamily="49" charset="-122"/>
              </a:rPr>
              <a:t>只需</a:t>
            </a:r>
            <a:r>
              <a:rPr lang="zh-CN" altLang="en-US" sz="1400" dirty="0" smtClean="0">
                <a:latin typeface="楷体" panose="02010609060101010101" pitchFamily="49" charset="-122"/>
                <a:ea typeface="楷体" panose="02010609060101010101" pitchFamily="49" charset="-122"/>
              </a:rPr>
              <a:t>计算</a:t>
            </a:r>
            <a:endParaRPr lang="en-US" altLang="zh-CN" sz="1400" dirty="0" smtClean="0">
              <a:latin typeface="楷体" panose="02010609060101010101" pitchFamily="49" charset="-122"/>
              <a:ea typeface="楷体" panose="02010609060101010101" pitchFamily="49" charset="-122"/>
            </a:endParaRPr>
          </a:p>
          <a:p>
            <a:pPr algn="ctr" eaLnBrk="1" fontAlgn="auto" latinLnBrk="1" hangingPunct="1">
              <a:spcBef>
                <a:spcPts val="0"/>
              </a:spcBef>
              <a:spcAft>
                <a:spcPts val="0"/>
              </a:spcAft>
            </a:pPr>
            <a:r>
              <a:rPr lang="en-US" altLang="zh-CN" sz="1400" dirty="0" smtClean="0">
                <a:latin typeface="楷体" panose="02010609060101010101" pitchFamily="49" charset="-122"/>
                <a:ea typeface="楷体" panose="02010609060101010101" pitchFamily="49" charset="-122"/>
              </a:rPr>
              <a:t>21*34=714</a:t>
            </a:r>
            <a:r>
              <a:rPr lang="zh-CN" altLang="zh-CN" sz="1400" dirty="0" smtClean="0">
                <a:latin typeface="楷体" panose="02010609060101010101" pitchFamily="49" charset="-122"/>
                <a:ea typeface="楷体" panose="02010609060101010101" pitchFamily="49" charset="-122"/>
              </a:rPr>
              <a:t>次</a:t>
            </a:r>
            <a:r>
              <a:rPr lang="zh-CN" altLang="en-US" sz="1400" dirty="0" smtClean="0">
                <a:latin typeface="楷体" panose="02010609060101010101" pitchFamily="49" charset="-122"/>
                <a:ea typeface="楷体" panose="02010609060101010101" pitchFamily="49" charset="-122"/>
              </a:rPr>
              <a:t>；</a:t>
            </a:r>
            <a:endParaRPr lang="en-US" altLang="zh-CN" sz="1400" dirty="0" smtClean="0">
              <a:latin typeface="楷体" panose="02010609060101010101" pitchFamily="49" charset="-122"/>
              <a:ea typeface="楷体" panose="02010609060101010101" pitchFamily="49" charset="-122"/>
            </a:endParaRPr>
          </a:p>
          <a:p>
            <a:pPr algn="ctr" eaLnBrk="1" fontAlgn="auto" latinLnBrk="1" hangingPunct="1">
              <a:spcBef>
                <a:spcPts val="0"/>
              </a:spcBef>
              <a:spcAft>
                <a:spcPts val="0"/>
              </a:spcAft>
            </a:pPr>
            <a:r>
              <a:rPr kumimoji="1" lang="zh-CN" altLang="en-US" sz="1400" kern="0" dirty="0" smtClean="0">
                <a:solidFill>
                  <a:srgbClr val="000000"/>
                </a:solidFill>
                <a:latin typeface="楷体" panose="02010609060101010101" pitchFamily="49" charset="-122"/>
                <a:ea typeface="楷体" panose="02010609060101010101" pitchFamily="49" charset="-122"/>
              </a:rPr>
              <a:t>而原先算法要计算</a:t>
            </a:r>
            <a:endParaRPr kumimoji="1" lang="en-US" altLang="zh-CN" sz="1400" kern="0" dirty="0" smtClean="0">
              <a:solidFill>
                <a:srgbClr val="000000"/>
              </a:solidFill>
              <a:latin typeface="楷体" panose="02010609060101010101" pitchFamily="49" charset="-122"/>
              <a:ea typeface="楷体" panose="02010609060101010101" pitchFamily="49" charset="-122"/>
            </a:endParaRPr>
          </a:p>
          <a:p>
            <a:pPr algn="ctr" eaLnBrk="1" fontAlgn="auto" latinLnBrk="1" hangingPunct="1">
              <a:spcBef>
                <a:spcPts val="0"/>
              </a:spcBef>
              <a:spcAft>
                <a:spcPts val="0"/>
              </a:spcAft>
            </a:pPr>
            <a:r>
              <a:rPr lang="en-US" altLang="zh-CN" sz="1400" dirty="0" smtClean="0"/>
              <a:t>21*34*101=72114</a:t>
            </a:r>
            <a:r>
              <a:rPr lang="zh-CN" altLang="zh-CN" sz="1400" dirty="0"/>
              <a:t>次</a:t>
            </a:r>
            <a:endParaRPr kumimoji="1" lang="zh-CN" altLang="en-US" sz="1400" kern="0" dirty="0">
              <a:solidFill>
                <a:srgbClr val="0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4082714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78013" y="13652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85161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有</a:t>
            </a:r>
            <a:r>
              <a:rPr lang="zh-CN" altLang="zh-CN" sz="2000" dirty="0"/>
              <a:t>三个数</a:t>
            </a:r>
            <a:r>
              <a:rPr lang="en-US" altLang="zh-CN" sz="2000" dirty="0"/>
              <a:t>x</a:t>
            </a:r>
            <a:r>
              <a:rPr lang="zh-CN" altLang="zh-CN" sz="2000" dirty="0"/>
              <a:t>、</a:t>
            </a:r>
            <a:r>
              <a:rPr lang="en-US" altLang="zh-CN" sz="2000" dirty="0"/>
              <a:t>y</a:t>
            </a:r>
            <a:r>
              <a:rPr lang="zh-CN" altLang="zh-CN" sz="2000" dirty="0"/>
              <a:t>、</a:t>
            </a:r>
            <a:r>
              <a:rPr lang="en-US" altLang="zh-CN" sz="2000" dirty="0"/>
              <a:t>z</a:t>
            </a:r>
            <a:r>
              <a:rPr lang="zh-CN" altLang="zh-CN" sz="2000" dirty="0"/>
              <a:t>，请设计一个算法找出其中最小的数，并画出算法流程图</a:t>
            </a:r>
            <a:r>
              <a:rPr lang="zh-CN" altLang="zh-CN" sz="2000" dirty="0" smtClean="0"/>
              <a:t>。</a:t>
            </a:r>
            <a:endParaRPr lang="zh-CN" altLang="zh-CN" sz="2000" dirty="0"/>
          </a:p>
        </p:txBody>
      </p:sp>
      <p:pic>
        <p:nvPicPr>
          <p:cNvPr id="48130" name="Picture 2" descr="http://sc.jb51.net/uploads/allimg/120804/2-120P4105JH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196" y="3326130"/>
            <a:ext cx="2999420" cy="2999420"/>
          </a:xfrm>
          <a:prstGeom prst="rect">
            <a:avLst/>
          </a:prstGeom>
          <a:noFill/>
          <a:extLst>
            <a:ext uri="{909E8E84-426E-40DD-AFC4-6F175D3DCCD1}">
              <a14:hiddenFill xmlns:a14="http://schemas.microsoft.com/office/drawing/2010/main">
                <a:solidFill>
                  <a:srgbClr val="FFFFFF"/>
                </a:solidFill>
              </a14:hiddenFill>
            </a:ext>
          </a:extLst>
        </p:spPr>
      </p:pic>
      <p:sp>
        <p:nvSpPr>
          <p:cNvPr id="2" name="椭圆形标注 1"/>
          <p:cNvSpPr/>
          <p:nvPr/>
        </p:nvSpPr>
        <p:spPr bwMode="auto">
          <a:xfrm>
            <a:off x="4089876" y="2903220"/>
            <a:ext cx="356394" cy="320040"/>
          </a:xfrm>
          <a:prstGeom prst="wedgeEllipseCallout">
            <a:avLst>
              <a:gd name="adj1" fmla="val -23214"/>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85&gt;6</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椭圆形标注 6"/>
          <p:cNvSpPr/>
          <p:nvPr/>
        </p:nvSpPr>
        <p:spPr bwMode="auto">
          <a:xfrm>
            <a:off x="3007835" y="3044190"/>
            <a:ext cx="433149" cy="320040"/>
          </a:xfrm>
          <a:prstGeom prst="wedgeEllipseCallout">
            <a:avLst>
              <a:gd name="adj1" fmla="val 66586"/>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21&gt;6</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椭圆形标注 7"/>
          <p:cNvSpPr/>
          <p:nvPr/>
        </p:nvSpPr>
        <p:spPr bwMode="auto">
          <a:xfrm>
            <a:off x="4809966" y="2727960"/>
            <a:ext cx="539274" cy="320040"/>
          </a:xfrm>
          <a:prstGeom prst="wedgeEllipseCallout">
            <a:avLst>
              <a:gd name="adj1" fmla="val -39250"/>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100&gt;30</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 name="椭圆形标注 8"/>
          <p:cNvSpPr/>
          <p:nvPr/>
        </p:nvSpPr>
        <p:spPr bwMode="auto">
          <a:xfrm>
            <a:off x="3575526" y="3139440"/>
            <a:ext cx="356394" cy="320040"/>
          </a:xfrm>
          <a:prstGeom prst="wedgeEllipseCallout">
            <a:avLst>
              <a:gd name="adj1" fmla="val 40929"/>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3&lt;7</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 name="椭圆形标注 9"/>
          <p:cNvSpPr/>
          <p:nvPr/>
        </p:nvSpPr>
        <p:spPr bwMode="auto">
          <a:xfrm>
            <a:off x="3329940" y="2651760"/>
            <a:ext cx="461924" cy="388620"/>
          </a:xfrm>
          <a:prstGeom prst="wedgeEllipseCallout">
            <a:avLst>
              <a:gd name="adj1" fmla="val 15272"/>
              <a:gd name="adj2" fmla="val 88064"/>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10&lt;20</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 name="椭圆形标注 10"/>
          <p:cNvSpPr/>
          <p:nvPr/>
        </p:nvSpPr>
        <p:spPr bwMode="auto">
          <a:xfrm>
            <a:off x="4151708" y="2407920"/>
            <a:ext cx="523161" cy="320040"/>
          </a:xfrm>
          <a:prstGeom prst="wedgeEllipseCallout">
            <a:avLst>
              <a:gd name="adj1" fmla="val -23214"/>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99&gt;7</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 name="椭圆形标注 11"/>
          <p:cNvSpPr/>
          <p:nvPr/>
        </p:nvSpPr>
        <p:spPr bwMode="auto">
          <a:xfrm>
            <a:off x="4674870" y="3257550"/>
            <a:ext cx="356394" cy="320040"/>
          </a:xfrm>
          <a:prstGeom prst="wedgeEllipseCallout">
            <a:avLst>
              <a:gd name="adj1" fmla="val -48871"/>
              <a:gd name="adj2" fmla="val 84493"/>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8&lt;46</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椭圆形标注 12"/>
          <p:cNvSpPr/>
          <p:nvPr/>
        </p:nvSpPr>
        <p:spPr bwMode="auto">
          <a:xfrm>
            <a:off x="3151743" y="3577590"/>
            <a:ext cx="356394" cy="320040"/>
          </a:xfrm>
          <a:prstGeom prst="wedgeEllipseCallout">
            <a:avLst>
              <a:gd name="adj1" fmla="val 56964"/>
              <a:gd name="adj2" fmla="val 63064"/>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11&gt;9</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4" name="椭圆形标注 13"/>
          <p:cNvSpPr/>
          <p:nvPr/>
        </p:nvSpPr>
        <p:spPr bwMode="auto">
          <a:xfrm>
            <a:off x="3329940" y="3158490"/>
            <a:ext cx="356394" cy="320040"/>
          </a:xfrm>
          <a:prstGeom prst="wedgeEllipseCallout">
            <a:avLst>
              <a:gd name="adj1" fmla="val 31307"/>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2&lt;9</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5" name="椭圆形标注 14"/>
          <p:cNvSpPr/>
          <p:nvPr/>
        </p:nvSpPr>
        <p:spPr bwMode="auto">
          <a:xfrm rot="10439909" flipV="1">
            <a:off x="4496673" y="2781300"/>
            <a:ext cx="356394" cy="377190"/>
          </a:xfrm>
          <a:prstGeom prst="wedgeEllipseCallout">
            <a:avLst>
              <a:gd name="adj1" fmla="val 21901"/>
              <a:gd name="adj2" fmla="val 64512"/>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rPr>
              <a:t>3</a:t>
            </a: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&lt;6</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6" name="椭圆形标注 15"/>
          <p:cNvSpPr/>
          <p:nvPr/>
        </p:nvSpPr>
        <p:spPr bwMode="auto">
          <a:xfrm>
            <a:off x="3797379" y="2651760"/>
            <a:ext cx="356394" cy="320040"/>
          </a:xfrm>
          <a:prstGeom prst="wedgeEllipseCallout">
            <a:avLst>
              <a:gd name="adj1" fmla="val -764"/>
              <a:gd name="adj2" fmla="val 91635"/>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2&lt;9</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 name="椭圆形标注 16"/>
          <p:cNvSpPr/>
          <p:nvPr/>
        </p:nvSpPr>
        <p:spPr bwMode="auto">
          <a:xfrm>
            <a:off x="4153773" y="3176088"/>
            <a:ext cx="532843" cy="302442"/>
          </a:xfrm>
          <a:prstGeom prst="wedgeEllipseCallout">
            <a:avLst>
              <a:gd name="adj1" fmla="val -23214"/>
              <a:gd name="adj2" fmla="val 80921"/>
            </a:avLst>
          </a:prstGeom>
          <a:solidFill>
            <a:schemeClr val="bg1">
              <a:lumMod val="65000"/>
            </a:schemeClr>
          </a:solidFill>
          <a:ln w="9525" algn="ctr">
            <a:solidFill>
              <a:schemeClr val="bg1"/>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100" kern="0" dirty="0" smtClean="0">
                <a:solidFill>
                  <a:srgbClr val="FF0000"/>
                </a:solidFill>
                <a:effectLst>
                  <a:outerShdw blurRad="38100" dist="38100" dir="2700000" algn="tl">
                    <a:srgbClr val="000000">
                      <a:alpha val="43137"/>
                    </a:srgbClr>
                  </a:outerShdw>
                </a:effectLst>
                <a:latin typeface="Gulim" pitchFamily="34" charset="-127"/>
                <a:ea typeface="Gulim" pitchFamily="34" charset="-127"/>
              </a:rPr>
              <a:t>33&gt;21</a:t>
            </a:r>
            <a:endParaRPr kumimoji="1" lang="zh-CN" altLang="en-US" sz="1100" kern="0" dirty="0">
              <a:solidFill>
                <a:srgbClr val="FF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97891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500"/>
                                        <p:tgtEl>
                                          <p:spTgt spid="4813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anim calcmode="lin" valueType="num">
                                      <p:cBhvr>
                                        <p:cTn id="12" dur="250" fill="hold"/>
                                        <p:tgtEl>
                                          <p:spTgt spid="13"/>
                                        </p:tgtEl>
                                        <p:attrNameLst>
                                          <p:attrName>ppt_x</p:attrName>
                                        </p:attrNameLst>
                                      </p:cBhvr>
                                      <p:tavLst>
                                        <p:tav tm="0">
                                          <p:val>
                                            <p:strVal val="#ppt_x"/>
                                          </p:val>
                                        </p:tav>
                                        <p:tav tm="100000">
                                          <p:val>
                                            <p:strVal val="#ppt_x"/>
                                          </p:val>
                                        </p:tav>
                                      </p:tavLst>
                                    </p:anim>
                                    <p:anim calcmode="lin" valueType="num">
                                      <p:cBhvr>
                                        <p:cTn id="13" dur="25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anim calcmode="lin" valueType="num">
                                      <p:cBhvr>
                                        <p:cTn id="18" dur="250" fill="hold"/>
                                        <p:tgtEl>
                                          <p:spTgt spid="7"/>
                                        </p:tgtEl>
                                        <p:attrNameLst>
                                          <p:attrName>ppt_x</p:attrName>
                                        </p:attrNameLst>
                                      </p:cBhvr>
                                      <p:tavLst>
                                        <p:tav tm="0">
                                          <p:val>
                                            <p:strVal val="#ppt_x"/>
                                          </p:val>
                                        </p:tav>
                                        <p:tav tm="100000">
                                          <p:val>
                                            <p:strVal val="#ppt_x"/>
                                          </p:val>
                                        </p:tav>
                                      </p:tavLst>
                                    </p:anim>
                                    <p:anim calcmode="lin" valueType="num">
                                      <p:cBhvr>
                                        <p:cTn id="19" dur="2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50"/>
                                        <p:tgtEl>
                                          <p:spTgt spid="14"/>
                                        </p:tgtEl>
                                      </p:cBhvr>
                                    </p:animEffect>
                                    <p:anim calcmode="lin" valueType="num">
                                      <p:cBhvr>
                                        <p:cTn id="24" dur="250" fill="hold"/>
                                        <p:tgtEl>
                                          <p:spTgt spid="14"/>
                                        </p:tgtEl>
                                        <p:attrNameLst>
                                          <p:attrName>ppt_x</p:attrName>
                                        </p:attrNameLst>
                                      </p:cBhvr>
                                      <p:tavLst>
                                        <p:tav tm="0">
                                          <p:val>
                                            <p:strVal val="#ppt_x"/>
                                          </p:val>
                                        </p:tav>
                                        <p:tav tm="100000">
                                          <p:val>
                                            <p:strVal val="#ppt_x"/>
                                          </p:val>
                                        </p:tav>
                                      </p:tavLst>
                                    </p:anim>
                                    <p:anim calcmode="lin" valueType="num">
                                      <p:cBhvr>
                                        <p:cTn id="25" dur="25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50"/>
                                        <p:tgtEl>
                                          <p:spTgt spid="10"/>
                                        </p:tgtEl>
                                      </p:cBhvr>
                                    </p:animEffect>
                                    <p:anim calcmode="lin" valueType="num">
                                      <p:cBhvr>
                                        <p:cTn id="30" dur="250" fill="hold"/>
                                        <p:tgtEl>
                                          <p:spTgt spid="10"/>
                                        </p:tgtEl>
                                        <p:attrNameLst>
                                          <p:attrName>ppt_x</p:attrName>
                                        </p:attrNameLst>
                                      </p:cBhvr>
                                      <p:tavLst>
                                        <p:tav tm="0">
                                          <p:val>
                                            <p:strVal val="#ppt_x"/>
                                          </p:val>
                                        </p:tav>
                                        <p:tav tm="100000">
                                          <p:val>
                                            <p:strVal val="#ppt_x"/>
                                          </p:val>
                                        </p:tav>
                                      </p:tavLst>
                                    </p:anim>
                                    <p:anim calcmode="lin" valueType="num">
                                      <p:cBhvr>
                                        <p:cTn id="31" dur="25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50"/>
                                        <p:tgtEl>
                                          <p:spTgt spid="9"/>
                                        </p:tgtEl>
                                      </p:cBhvr>
                                    </p:animEffect>
                                    <p:anim calcmode="lin" valueType="num">
                                      <p:cBhvr>
                                        <p:cTn id="36" dur="250" fill="hold"/>
                                        <p:tgtEl>
                                          <p:spTgt spid="9"/>
                                        </p:tgtEl>
                                        <p:attrNameLst>
                                          <p:attrName>ppt_x</p:attrName>
                                        </p:attrNameLst>
                                      </p:cBhvr>
                                      <p:tavLst>
                                        <p:tav tm="0">
                                          <p:val>
                                            <p:strVal val="#ppt_x"/>
                                          </p:val>
                                        </p:tav>
                                        <p:tav tm="100000">
                                          <p:val>
                                            <p:strVal val="#ppt_x"/>
                                          </p:val>
                                        </p:tav>
                                      </p:tavLst>
                                    </p:anim>
                                    <p:anim calcmode="lin" valueType="num">
                                      <p:cBhvr>
                                        <p:cTn id="37" dur="25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250"/>
                                        <p:tgtEl>
                                          <p:spTgt spid="16"/>
                                        </p:tgtEl>
                                      </p:cBhvr>
                                    </p:animEffect>
                                    <p:anim calcmode="lin" valueType="num">
                                      <p:cBhvr>
                                        <p:cTn id="42" dur="250" fill="hold"/>
                                        <p:tgtEl>
                                          <p:spTgt spid="16"/>
                                        </p:tgtEl>
                                        <p:attrNameLst>
                                          <p:attrName>ppt_x</p:attrName>
                                        </p:attrNameLst>
                                      </p:cBhvr>
                                      <p:tavLst>
                                        <p:tav tm="0">
                                          <p:val>
                                            <p:strVal val="#ppt_x"/>
                                          </p:val>
                                        </p:tav>
                                        <p:tav tm="100000">
                                          <p:val>
                                            <p:strVal val="#ppt_x"/>
                                          </p:val>
                                        </p:tav>
                                      </p:tavLst>
                                    </p:anim>
                                    <p:anim calcmode="lin" valueType="num">
                                      <p:cBhvr>
                                        <p:cTn id="43" dur="25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250"/>
                                        <p:tgtEl>
                                          <p:spTgt spid="2"/>
                                        </p:tgtEl>
                                      </p:cBhvr>
                                    </p:animEffect>
                                    <p:anim calcmode="lin" valueType="num">
                                      <p:cBhvr>
                                        <p:cTn id="48" dur="250" fill="hold"/>
                                        <p:tgtEl>
                                          <p:spTgt spid="2"/>
                                        </p:tgtEl>
                                        <p:attrNameLst>
                                          <p:attrName>ppt_x</p:attrName>
                                        </p:attrNameLst>
                                      </p:cBhvr>
                                      <p:tavLst>
                                        <p:tav tm="0">
                                          <p:val>
                                            <p:strVal val="#ppt_x"/>
                                          </p:val>
                                        </p:tav>
                                        <p:tav tm="100000">
                                          <p:val>
                                            <p:strVal val="#ppt_x"/>
                                          </p:val>
                                        </p:tav>
                                      </p:tavLst>
                                    </p:anim>
                                    <p:anim calcmode="lin" valueType="num">
                                      <p:cBhvr>
                                        <p:cTn id="49" dur="250" fill="hold"/>
                                        <p:tgtEl>
                                          <p:spTgt spid="2"/>
                                        </p:tgtEl>
                                        <p:attrNameLst>
                                          <p:attrName>ppt_y</p:attrName>
                                        </p:attrNameLst>
                                      </p:cBhvr>
                                      <p:tavLst>
                                        <p:tav tm="0">
                                          <p:val>
                                            <p:strVal val="#ppt_y+.1"/>
                                          </p:val>
                                        </p:tav>
                                        <p:tav tm="100000">
                                          <p:val>
                                            <p:strVal val="#ppt_y"/>
                                          </p:val>
                                        </p:tav>
                                      </p:tavLst>
                                    </p:anim>
                                  </p:childTnLst>
                                </p:cTn>
                              </p:par>
                            </p:childTnLst>
                          </p:cTn>
                        </p:par>
                        <p:par>
                          <p:cTn id="50" fill="hold">
                            <p:stCondLst>
                              <p:cond delay="2250"/>
                            </p:stCondLst>
                            <p:childTnLst>
                              <p:par>
                                <p:cTn id="51" presetID="42"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250"/>
                                        <p:tgtEl>
                                          <p:spTgt spid="17"/>
                                        </p:tgtEl>
                                      </p:cBhvr>
                                    </p:animEffect>
                                    <p:anim calcmode="lin" valueType="num">
                                      <p:cBhvr>
                                        <p:cTn id="54" dur="250" fill="hold"/>
                                        <p:tgtEl>
                                          <p:spTgt spid="17"/>
                                        </p:tgtEl>
                                        <p:attrNameLst>
                                          <p:attrName>ppt_x</p:attrName>
                                        </p:attrNameLst>
                                      </p:cBhvr>
                                      <p:tavLst>
                                        <p:tav tm="0">
                                          <p:val>
                                            <p:strVal val="#ppt_x"/>
                                          </p:val>
                                        </p:tav>
                                        <p:tav tm="100000">
                                          <p:val>
                                            <p:strVal val="#ppt_x"/>
                                          </p:val>
                                        </p:tav>
                                      </p:tavLst>
                                    </p:anim>
                                    <p:anim calcmode="lin" valueType="num">
                                      <p:cBhvr>
                                        <p:cTn id="55" dur="250" fill="hold"/>
                                        <p:tgtEl>
                                          <p:spTgt spid="17"/>
                                        </p:tgtEl>
                                        <p:attrNameLst>
                                          <p:attrName>ppt_y</p:attrName>
                                        </p:attrNameLst>
                                      </p:cBhvr>
                                      <p:tavLst>
                                        <p:tav tm="0">
                                          <p:val>
                                            <p:strVal val="#ppt_y+.1"/>
                                          </p:val>
                                        </p:tav>
                                        <p:tav tm="100000">
                                          <p:val>
                                            <p:strVal val="#ppt_y"/>
                                          </p:val>
                                        </p:tav>
                                      </p:tavLst>
                                    </p:anim>
                                  </p:childTnLst>
                                </p:cTn>
                              </p:par>
                            </p:childTnLst>
                          </p:cTn>
                        </p:par>
                        <p:par>
                          <p:cTn id="56" fill="hold">
                            <p:stCondLst>
                              <p:cond delay="2500"/>
                            </p:stCondLst>
                            <p:childTnLst>
                              <p:par>
                                <p:cTn id="57" presetID="42"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250"/>
                                        <p:tgtEl>
                                          <p:spTgt spid="12"/>
                                        </p:tgtEl>
                                      </p:cBhvr>
                                    </p:animEffect>
                                    <p:anim calcmode="lin" valueType="num">
                                      <p:cBhvr>
                                        <p:cTn id="60" dur="250" fill="hold"/>
                                        <p:tgtEl>
                                          <p:spTgt spid="12"/>
                                        </p:tgtEl>
                                        <p:attrNameLst>
                                          <p:attrName>ppt_x</p:attrName>
                                        </p:attrNameLst>
                                      </p:cBhvr>
                                      <p:tavLst>
                                        <p:tav tm="0">
                                          <p:val>
                                            <p:strVal val="#ppt_x"/>
                                          </p:val>
                                        </p:tav>
                                        <p:tav tm="100000">
                                          <p:val>
                                            <p:strVal val="#ppt_x"/>
                                          </p:val>
                                        </p:tav>
                                      </p:tavLst>
                                    </p:anim>
                                    <p:anim calcmode="lin" valueType="num">
                                      <p:cBhvr>
                                        <p:cTn id="61" dur="250" fill="hold"/>
                                        <p:tgtEl>
                                          <p:spTgt spid="12"/>
                                        </p:tgtEl>
                                        <p:attrNameLst>
                                          <p:attrName>ppt_y</p:attrName>
                                        </p:attrNameLst>
                                      </p:cBhvr>
                                      <p:tavLst>
                                        <p:tav tm="0">
                                          <p:val>
                                            <p:strVal val="#ppt_y+.1"/>
                                          </p:val>
                                        </p:tav>
                                        <p:tav tm="100000">
                                          <p:val>
                                            <p:strVal val="#ppt_y"/>
                                          </p:val>
                                        </p:tav>
                                      </p:tavLst>
                                    </p:anim>
                                  </p:childTnLst>
                                </p:cTn>
                              </p:par>
                            </p:childTnLst>
                          </p:cTn>
                        </p:par>
                        <p:par>
                          <p:cTn id="62" fill="hold">
                            <p:stCondLst>
                              <p:cond delay="275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250"/>
                                        <p:tgtEl>
                                          <p:spTgt spid="15"/>
                                        </p:tgtEl>
                                      </p:cBhvr>
                                    </p:animEffect>
                                    <p:anim calcmode="lin" valueType="num">
                                      <p:cBhvr>
                                        <p:cTn id="66" dur="250" fill="hold"/>
                                        <p:tgtEl>
                                          <p:spTgt spid="15"/>
                                        </p:tgtEl>
                                        <p:attrNameLst>
                                          <p:attrName>ppt_x</p:attrName>
                                        </p:attrNameLst>
                                      </p:cBhvr>
                                      <p:tavLst>
                                        <p:tav tm="0">
                                          <p:val>
                                            <p:strVal val="#ppt_x"/>
                                          </p:val>
                                        </p:tav>
                                        <p:tav tm="100000">
                                          <p:val>
                                            <p:strVal val="#ppt_x"/>
                                          </p:val>
                                        </p:tav>
                                      </p:tavLst>
                                    </p:anim>
                                    <p:anim calcmode="lin" valueType="num">
                                      <p:cBhvr>
                                        <p:cTn id="67" dur="250" fill="hold"/>
                                        <p:tgtEl>
                                          <p:spTgt spid="15"/>
                                        </p:tgtEl>
                                        <p:attrNameLst>
                                          <p:attrName>ppt_y</p:attrName>
                                        </p:attrNameLst>
                                      </p:cBhvr>
                                      <p:tavLst>
                                        <p:tav tm="0">
                                          <p:val>
                                            <p:strVal val="#ppt_y+.1"/>
                                          </p:val>
                                        </p:tav>
                                        <p:tav tm="100000">
                                          <p:val>
                                            <p:strVal val="#ppt_y"/>
                                          </p:val>
                                        </p:tav>
                                      </p:tavLst>
                                    </p:anim>
                                  </p:childTnLst>
                                </p:cTn>
                              </p:par>
                            </p:childTnLst>
                          </p:cTn>
                        </p:par>
                        <p:par>
                          <p:cTn id="68" fill="hold">
                            <p:stCondLst>
                              <p:cond delay="3000"/>
                            </p:stCondLst>
                            <p:childTnLst>
                              <p:par>
                                <p:cTn id="69" presetID="42"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250"/>
                                        <p:tgtEl>
                                          <p:spTgt spid="8"/>
                                        </p:tgtEl>
                                      </p:cBhvr>
                                    </p:animEffect>
                                    <p:anim calcmode="lin" valueType="num">
                                      <p:cBhvr>
                                        <p:cTn id="72" dur="250" fill="hold"/>
                                        <p:tgtEl>
                                          <p:spTgt spid="8"/>
                                        </p:tgtEl>
                                        <p:attrNameLst>
                                          <p:attrName>ppt_x</p:attrName>
                                        </p:attrNameLst>
                                      </p:cBhvr>
                                      <p:tavLst>
                                        <p:tav tm="0">
                                          <p:val>
                                            <p:strVal val="#ppt_x"/>
                                          </p:val>
                                        </p:tav>
                                        <p:tav tm="100000">
                                          <p:val>
                                            <p:strVal val="#ppt_x"/>
                                          </p:val>
                                        </p:tav>
                                      </p:tavLst>
                                    </p:anim>
                                    <p:anim calcmode="lin" valueType="num">
                                      <p:cBhvr>
                                        <p:cTn id="73" dur="250" fill="hold"/>
                                        <p:tgtEl>
                                          <p:spTgt spid="8"/>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250"/>
                                        <p:tgtEl>
                                          <p:spTgt spid="11"/>
                                        </p:tgtEl>
                                      </p:cBhvr>
                                    </p:animEffect>
                                    <p:anim calcmode="lin" valueType="num">
                                      <p:cBhvr>
                                        <p:cTn id="78" dur="250" fill="hold"/>
                                        <p:tgtEl>
                                          <p:spTgt spid="11"/>
                                        </p:tgtEl>
                                        <p:attrNameLst>
                                          <p:attrName>ppt_x</p:attrName>
                                        </p:attrNameLst>
                                      </p:cBhvr>
                                      <p:tavLst>
                                        <p:tav tm="0">
                                          <p:val>
                                            <p:strVal val="#ppt_x"/>
                                          </p:val>
                                        </p:tav>
                                        <p:tav tm="100000">
                                          <p:val>
                                            <p:strVal val="#ppt_x"/>
                                          </p:val>
                                        </p:tav>
                                      </p:tavLst>
                                    </p:anim>
                                    <p:anim calcmode="lin" valueType="num">
                                      <p:cBhvr>
                                        <p:cTn id="7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02344" y="16794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4" y="1640125"/>
            <a:ext cx="7787776" cy="229179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小时候</a:t>
            </a:r>
            <a:r>
              <a:rPr lang="zh-CN" altLang="zh-CN" sz="2000" dirty="0"/>
              <a:t>玩游戏经常会用到骰子，骰子占据了童年记忆的一部分，它虽然很小，但是作用极大。今天也要玩一个关于掷骰子的游戏，规则为：一盘游戏中，两人轮流掷骰子</a:t>
            </a:r>
            <a:r>
              <a:rPr lang="en-US" altLang="zh-CN" sz="2000" dirty="0"/>
              <a:t>5</a:t>
            </a:r>
            <a:r>
              <a:rPr lang="zh-CN" altLang="zh-CN" sz="2000" dirty="0"/>
              <a:t>次，并将每次掷出的点数累加，</a:t>
            </a:r>
            <a:r>
              <a:rPr lang="en-US" altLang="zh-CN" sz="2000" dirty="0"/>
              <a:t>5</a:t>
            </a:r>
            <a:r>
              <a:rPr lang="zh-CN" altLang="zh-CN" sz="2000" dirty="0"/>
              <a:t>局之后，累计点数较大者获胜，点数相同则为平局。案例要求通过编程算出</a:t>
            </a:r>
            <a:r>
              <a:rPr lang="en-US" altLang="zh-CN" sz="2000" dirty="0"/>
              <a:t>50</a:t>
            </a:r>
            <a:r>
              <a:rPr lang="zh-CN" altLang="zh-CN" sz="2000" dirty="0"/>
              <a:t>盘之后的胜利者（</a:t>
            </a:r>
            <a:r>
              <a:rPr lang="en-US" altLang="zh-CN" sz="2000" dirty="0"/>
              <a:t>50</a:t>
            </a:r>
            <a:r>
              <a:rPr lang="zh-CN" altLang="zh-CN" sz="2000" dirty="0"/>
              <a:t>盘中赢得盘数最多的，即最终胜利者）。</a:t>
            </a:r>
          </a:p>
        </p:txBody>
      </p:sp>
      <p:pic>
        <p:nvPicPr>
          <p:cNvPr id="55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5546" y="3362326"/>
            <a:ext cx="2174400" cy="316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6500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22060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588780" y="1640125"/>
            <a:ext cx="8192725" cy="25269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smtClean="0"/>
              <a:t>（</a:t>
            </a:r>
            <a:r>
              <a:rPr lang="en-US" altLang="zh-CN" sz="2000" dirty="0"/>
              <a:t>1</a:t>
            </a:r>
            <a:r>
              <a:rPr lang="zh-CN" altLang="zh-CN" sz="2000" dirty="0"/>
              <a:t>）每次掷出的点数都是</a:t>
            </a:r>
            <a:r>
              <a:rPr lang="en-US" altLang="zh-CN" sz="2000" dirty="0"/>
              <a:t>1~6</a:t>
            </a:r>
            <a:r>
              <a:rPr lang="zh-CN" altLang="zh-CN" sz="2000" dirty="0"/>
              <a:t>之间的一个随机数。</a:t>
            </a:r>
          </a:p>
          <a:p>
            <a:pPr marL="0" indent="0">
              <a:buNone/>
            </a:pPr>
            <a:r>
              <a:rPr lang="zh-CN" altLang="zh-CN" sz="2000" dirty="0"/>
              <a:t>（</a:t>
            </a:r>
            <a:r>
              <a:rPr lang="en-US" altLang="zh-CN" sz="2000" dirty="0"/>
              <a:t>2</a:t>
            </a:r>
            <a:r>
              <a:rPr lang="zh-CN" altLang="zh-CN" sz="2000" dirty="0"/>
              <a:t>）为了分出每盘的胜负，必须把两人骰子点数的累加值分别记录下来。</a:t>
            </a:r>
          </a:p>
          <a:p>
            <a:pPr marL="0" indent="0">
              <a:buNone/>
            </a:pPr>
            <a:r>
              <a:rPr lang="zh-CN" altLang="zh-CN" sz="2000" dirty="0"/>
              <a:t>（</a:t>
            </a:r>
            <a:r>
              <a:rPr lang="en-US" altLang="zh-CN" sz="2000" dirty="0"/>
              <a:t>3</a:t>
            </a:r>
            <a:r>
              <a:rPr lang="zh-CN" altLang="zh-CN" sz="2000" dirty="0"/>
              <a:t>）为了分出整体的胜负，必须把两人胜利的盘数分别记录下来。</a:t>
            </a:r>
          </a:p>
          <a:p>
            <a:pPr marL="0" indent="0">
              <a:buNone/>
            </a:pPr>
            <a:r>
              <a:rPr lang="en-US" altLang="zh-CN" sz="2000" dirty="0" smtClean="0"/>
              <a:t>       </a:t>
            </a:r>
            <a:r>
              <a:rPr lang="zh-CN" altLang="zh-CN" sz="2000" dirty="0" smtClean="0"/>
              <a:t>本</a:t>
            </a:r>
            <a:r>
              <a:rPr lang="zh-CN" altLang="zh-CN" sz="2000" dirty="0"/>
              <a:t>案例中骰子的点数将使用随机数函数生成，在实现本案例之前，需要先学习随机数函数相关知识。</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14954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325632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325888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416130" y="3687692"/>
            <a:ext cx="148244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3189407"/>
            <a:ext cx="1485511"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随机数</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101564653"/>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28"/>
          <p:cNvSpPr>
            <a:spLocks noChangeArrowheads="1"/>
          </p:cNvSpPr>
          <p:nvPr/>
        </p:nvSpPr>
        <p:spPr bwMode="auto">
          <a:xfrm>
            <a:off x="893763" y="1503498"/>
            <a:ext cx="6748008" cy="507831"/>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en-US" altLang="zh-CN" dirty="0"/>
              <a:t>C</a:t>
            </a:r>
            <a:r>
              <a:rPr lang="zh-CN" altLang="zh-CN" dirty="0"/>
              <a:t>语言产生随机数要用到的是</a:t>
            </a:r>
            <a:r>
              <a:rPr lang="en-US" altLang="zh-CN" dirty="0"/>
              <a:t>rand()</a:t>
            </a:r>
            <a:r>
              <a:rPr lang="zh-CN" altLang="zh-CN" dirty="0"/>
              <a:t>函数和</a:t>
            </a:r>
            <a:r>
              <a:rPr lang="en-US" altLang="zh-CN" dirty="0" err="1"/>
              <a:t>srand</a:t>
            </a:r>
            <a:r>
              <a:rPr lang="en-US" altLang="zh-CN" dirty="0"/>
              <a:t>()</a:t>
            </a:r>
            <a:r>
              <a:rPr lang="zh-CN" altLang="zh-CN" dirty="0"/>
              <a:t>函数</a:t>
            </a:r>
            <a:r>
              <a:rPr lang="zh-CN" altLang="zh-CN" dirty="0" smtClean="0"/>
              <a:t>。</a:t>
            </a:r>
            <a:endParaRPr lang="en-US" altLang="zh-CN" dirty="0">
              <a:latin typeface="+mn-lt"/>
              <a:ea typeface="+mn-ea"/>
            </a:endParaRPr>
          </a:p>
        </p:txBody>
      </p:sp>
      <p:sp>
        <p:nvSpPr>
          <p:cNvPr id="21" name="矩形 20"/>
          <p:cNvSpPr/>
          <p:nvPr/>
        </p:nvSpPr>
        <p:spPr>
          <a:xfrm>
            <a:off x="560388" y="962025"/>
            <a:ext cx="1544012" cy="574581"/>
          </a:xfrm>
          <a:prstGeom prst="rect">
            <a:avLst/>
          </a:prstGeom>
        </p:spPr>
        <p:txBody>
          <a:bodyPr wrap="none">
            <a:spAutoFit/>
          </a:bodyPr>
          <a:lstStyle/>
          <a:p>
            <a:pPr marL="342900" indent="-342900" eaLnBrk="0" hangingPunct="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随机数</a:t>
            </a:r>
            <a:endParaRPr lang="en-US" altLang="zh-CN" sz="2400" b="1" dirty="0">
              <a:solidFill>
                <a:srgbClr val="009ED6"/>
              </a:solidFill>
              <a:latin typeface="+mn-lt"/>
              <a:ea typeface="+mn-ea"/>
            </a:endParaRPr>
          </a:p>
        </p:txBody>
      </p:sp>
      <p:sp>
        <p:nvSpPr>
          <p:cNvPr id="2048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标题 1"/>
          <p:cNvSpPr>
            <a:spLocks noChangeArrowheads="1"/>
          </p:cNvSpPr>
          <p:nvPr/>
        </p:nvSpPr>
        <p:spPr bwMode="auto">
          <a:xfrm>
            <a:off x="1450205" y="17287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5" name="任意多边形 14"/>
          <p:cNvSpPr/>
          <p:nvPr/>
        </p:nvSpPr>
        <p:spPr>
          <a:xfrm>
            <a:off x="2743650" y="2646043"/>
            <a:ext cx="2933654" cy="580481"/>
          </a:xfrm>
          <a:custGeom>
            <a:avLst/>
            <a:gdLst>
              <a:gd name="connsiteX0" fmla="*/ 0 w 2087997"/>
              <a:gd name="connsiteY0" fmla="*/ 86400 h 864004"/>
              <a:gd name="connsiteX1" fmla="*/ 86400 w 2087997"/>
              <a:gd name="connsiteY1" fmla="*/ 0 h 864004"/>
              <a:gd name="connsiteX2" fmla="*/ 2001597 w 2087997"/>
              <a:gd name="connsiteY2" fmla="*/ 0 h 864004"/>
              <a:gd name="connsiteX3" fmla="*/ 2087997 w 2087997"/>
              <a:gd name="connsiteY3" fmla="*/ 86400 h 864004"/>
              <a:gd name="connsiteX4" fmla="*/ 2087997 w 2087997"/>
              <a:gd name="connsiteY4" fmla="*/ 777604 h 864004"/>
              <a:gd name="connsiteX5" fmla="*/ 2001597 w 2087997"/>
              <a:gd name="connsiteY5" fmla="*/ 864004 h 864004"/>
              <a:gd name="connsiteX6" fmla="*/ 86400 w 2087997"/>
              <a:gd name="connsiteY6" fmla="*/ 864004 h 864004"/>
              <a:gd name="connsiteX7" fmla="*/ 0 w 2087997"/>
              <a:gd name="connsiteY7" fmla="*/ 777604 h 864004"/>
              <a:gd name="connsiteX8" fmla="*/ 0 w 2087997"/>
              <a:gd name="connsiteY8" fmla="*/ 86400 h 8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997" h="864004">
                <a:moveTo>
                  <a:pt x="0" y="86400"/>
                </a:moveTo>
                <a:cubicBezTo>
                  <a:pt x="0" y="38683"/>
                  <a:pt x="38683" y="0"/>
                  <a:pt x="86400" y="0"/>
                </a:cubicBezTo>
                <a:lnTo>
                  <a:pt x="2001597" y="0"/>
                </a:lnTo>
                <a:cubicBezTo>
                  <a:pt x="2049314" y="0"/>
                  <a:pt x="2087997" y="38683"/>
                  <a:pt x="2087997" y="86400"/>
                </a:cubicBezTo>
                <a:lnTo>
                  <a:pt x="2087997" y="777604"/>
                </a:lnTo>
                <a:cubicBezTo>
                  <a:pt x="2087997" y="825321"/>
                  <a:pt x="2049314" y="864004"/>
                  <a:pt x="2001597" y="864004"/>
                </a:cubicBezTo>
                <a:lnTo>
                  <a:pt x="86400" y="864004"/>
                </a:lnTo>
                <a:cubicBezTo>
                  <a:pt x="38683" y="864004"/>
                  <a:pt x="0" y="825321"/>
                  <a:pt x="0" y="777604"/>
                </a:cubicBezTo>
                <a:lnTo>
                  <a:pt x="0" y="864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3708" tIns="143708" rIns="143708" bIns="328852" numCol="1" spcCol="1270" anchor="t" anchorCtr="0">
            <a:noAutofit/>
          </a:bodyPr>
          <a:lstStyle/>
          <a:p>
            <a:pPr marL="0" lvl="1" defTabSz="800100">
              <a:lnSpc>
                <a:spcPct val="90000"/>
              </a:lnSpc>
              <a:spcAft>
                <a:spcPct val="15000"/>
              </a:spcAft>
            </a:pPr>
            <a:r>
              <a:rPr lang="en-US" altLang="zh-CN" dirty="0" err="1"/>
              <a:t>srand</a:t>
            </a:r>
            <a:r>
              <a:rPr lang="en-US" altLang="zh-CN" dirty="0"/>
              <a:t>(unsigned </a:t>
            </a:r>
            <a:r>
              <a:rPr lang="en-US" altLang="zh-CN" dirty="0" err="1"/>
              <a:t>int</a:t>
            </a:r>
            <a:r>
              <a:rPr lang="en-US" altLang="zh-CN" dirty="0"/>
              <a:t> seed)</a:t>
            </a:r>
            <a:endParaRPr lang="zh-CN" altLang="en-US" sz="1800" kern="1200" dirty="0">
              <a:latin typeface="Arial" panose="020B0604020202020204" pitchFamily="34" charset="0"/>
              <a:ea typeface="宋体" panose="02010600030101010101" pitchFamily="2" charset="-122"/>
              <a:cs typeface="Arial" panose="020B0604020202020204" pitchFamily="34" charset="0"/>
            </a:endParaRPr>
          </a:p>
        </p:txBody>
      </p:sp>
      <p:sp>
        <p:nvSpPr>
          <p:cNvPr id="16" name="形状 15"/>
          <p:cNvSpPr/>
          <p:nvPr/>
        </p:nvSpPr>
        <p:spPr>
          <a:xfrm rot="5400000">
            <a:off x="2149480" y="2711184"/>
            <a:ext cx="1606731" cy="1696891"/>
          </a:xfrm>
          <a:prstGeom prst="leftCircularArrow">
            <a:avLst>
              <a:gd name="adj1" fmla="val 2449"/>
              <a:gd name="adj2" fmla="val 296449"/>
              <a:gd name="adj3" fmla="val 2083724"/>
              <a:gd name="adj4" fmla="val 9036253"/>
              <a:gd name="adj5" fmla="val 285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任意多边形 27"/>
          <p:cNvSpPr/>
          <p:nvPr/>
        </p:nvSpPr>
        <p:spPr>
          <a:xfrm>
            <a:off x="2743650" y="3939497"/>
            <a:ext cx="2933654" cy="580481"/>
          </a:xfrm>
          <a:custGeom>
            <a:avLst/>
            <a:gdLst>
              <a:gd name="connsiteX0" fmla="*/ 0 w 2087997"/>
              <a:gd name="connsiteY0" fmla="*/ 86400 h 864004"/>
              <a:gd name="connsiteX1" fmla="*/ 86400 w 2087997"/>
              <a:gd name="connsiteY1" fmla="*/ 0 h 864004"/>
              <a:gd name="connsiteX2" fmla="*/ 2001597 w 2087997"/>
              <a:gd name="connsiteY2" fmla="*/ 0 h 864004"/>
              <a:gd name="connsiteX3" fmla="*/ 2087997 w 2087997"/>
              <a:gd name="connsiteY3" fmla="*/ 86400 h 864004"/>
              <a:gd name="connsiteX4" fmla="*/ 2087997 w 2087997"/>
              <a:gd name="connsiteY4" fmla="*/ 777604 h 864004"/>
              <a:gd name="connsiteX5" fmla="*/ 2001597 w 2087997"/>
              <a:gd name="connsiteY5" fmla="*/ 864004 h 864004"/>
              <a:gd name="connsiteX6" fmla="*/ 86400 w 2087997"/>
              <a:gd name="connsiteY6" fmla="*/ 864004 h 864004"/>
              <a:gd name="connsiteX7" fmla="*/ 0 w 2087997"/>
              <a:gd name="connsiteY7" fmla="*/ 777604 h 864004"/>
              <a:gd name="connsiteX8" fmla="*/ 0 w 2087997"/>
              <a:gd name="connsiteY8" fmla="*/ 86400 h 8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997" h="864004">
                <a:moveTo>
                  <a:pt x="0" y="86400"/>
                </a:moveTo>
                <a:cubicBezTo>
                  <a:pt x="0" y="38683"/>
                  <a:pt x="38683" y="0"/>
                  <a:pt x="86400" y="0"/>
                </a:cubicBezTo>
                <a:lnTo>
                  <a:pt x="2001597" y="0"/>
                </a:lnTo>
                <a:cubicBezTo>
                  <a:pt x="2049314" y="0"/>
                  <a:pt x="2087997" y="38683"/>
                  <a:pt x="2087997" y="86400"/>
                </a:cubicBezTo>
                <a:lnTo>
                  <a:pt x="2087997" y="777604"/>
                </a:lnTo>
                <a:cubicBezTo>
                  <a:pt x="2087997" y="825321"/>
                  <a:pt x="2049314" y="864004"/>
                  <a:pt x="2001597" y="864004"/>
                </a:cubicBezTo>
                <a:lnTo>
                  <a:pt x="86400" y="864004"/>
                </a:lnTo>
                <a:cubicBezTo>
                  <a:pt x="38683" y="864004"/>
                  <a:pt x="0" y="825321"/>
                  <a:pt x="0" y="777604"/>
                </a:cubicBezTo>
                <a:lnTo>
                  <a:pt x="0" y="864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3708" tIns="143708" rIns="143708" bIns="328852" numCol="1" spcCol="1270" anchor="t" anchorCtr="0">
            <a:noAutofit/>
          </a:bodyPr>
          <a:lstStyle/>
          <a:p>
            <a:pPr marL="0" lvl="1" defTabSz="800100">
              <a:lnSpc>
                <a:spcPct val="90000"/>
              </a:lnSpc>
              <a:spcAft>
                <a:spcPct val="15000"/>
              </a:spcAft>
            </a:pPr>
            <a:r>
              <a:rPr lang="en-US" altLang="zh-CN" sz="1800" kern="1200" dirty="0" smtClean="0">
                <a:latin typeface="Arial" panose="020B0604020202020204" pitchFamily="34" charset="0"/>
                <a:ea typeface="宋体" panose="02010600030101010101" pitchFamily="2" charset="-122"/>
                <a:cs typeface="Arial" panose="020B0604020202020204" pitchFamily="34" charset="0"/>
              </a:rPr>
              <a:t>rand()</a:t>
            </a:r>
            <a:endParaRPr lang="zh-CN" altLang="en-US" sz="1800" kern="1200" dirty="0">
              <a:latin typeface="Arial" panose="020B0604020202020204" pitchFamily="34" charset="0"/>
              <a:ea typeface="宋体" panose="02010600030101010101" pitchFamily="2" charset="-122"/>
              <a:cs typeface="Arial" panose="020B0604020202020204" pitchFamily="34" charset="0"/>
            </a:endParaRPr>
          </a:p>
        </p:txBody>
      </p:sp>
      <p:sp>
        <p:nvSpPr>
          <p:cNvPr id="20" name="云形标注 19"/>
          <p:cNvSpPr/>
          <p:nvPr/>
        </p:nvSpPr>
        <p:spPr bwMode="auto">
          <a:xfrm>
            <a:off x="5839096" y="2115762"/>
            <a:ext cx="1371601" cy="927112"/>
          </a:xfrm>
          <a:prstGeom prst="cloudCallout">
            <a:avLst>
              <a:gd name="adj1" fmla="val -58743"/>
              <a:gd name="adj2" fmla="val 41479"/>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初始化器</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1" name="云形标注 30"/>
          <p:cNvSpPr/>
          <p:nvPr/>
        </p:nvSpPr>
        <p:spPr bwMode="auto">
          <a:xfrm>
            <a:off x="5826033" y="3297296"/>
            <a:ext cx="1802675" cy="945502"/>
          </a:xfrm>
          <a:prstGeom prst="cloudCallout">
            <a:avLst>
              <a:gd name="adj1" fmla="val -55844"/>
              <a:gd name="adj2" fmla="val 41479"/>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随机数生成器</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16739218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animBg="1"/>
      <p:bldP spid="20" grpId="0" animBg="1"/>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28505" y="146707"/>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102320"/>
            <a:ext cx="3279966" cy="40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450705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4503042"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5" y="1685841"/>
            <a:ext cx="3827266" cy="409599"/>
          </a:xfrm>
          <a:prstGeom prst="rect">
            <a:avLst/>
          </a:prstGeom>
        </p:spPr>
        <p:txBody>
          <a:bodyPr wrap="square">
            <a:spAutoFit/>
          </a:bodyPr>
          <a:lstStyle/>
          <a:p>
            <a:pPr>
              <a:lnSpc>
                <a:spcPct val="130000"/>
              </a:lnSpc>
              <a:spcAft>
                <a:spcPts val="300"/>
              </a:spcAft>
              <a:defRPr/>
            </a:pPr>
            <a:r>
              <a:rPr lang="zh-CN" altLang="zh-CN" sz="1600" dirty="0"/>
              <a:t>引入需要用到的三个头文件</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4091524"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4515980" cy="338554"/>
          </a:xfrm>
          <a:prstGeom prst="rect">
            <a:avLst/>
          </a:prstGeom>
        </p:spPr>
        <p:txBody>
          <a:bodyPr wrap="none">
            <a:spAutoFit/>
          </a:bodyPr>
          <a:lstStyle/>
          <a:p>
            <a:r>
              <a:rPr lang="zh-CN" altLang="zh-CN" sz="1600" dirty="0"/>
              <a:t>外层循环实现</a:t>
            </a:r>
            <a:r>
              <a:rPr lang="en-US" altLang="zh-CN" sz="1600" dirty="0"/>
              <a:t>50</a:t>
            </a:r>
            <a:r>
              <a:rPr lang="zh-CN" altLang="zh-CN" sz="1600" dirty="0"/>
              <a:t>盘游戏中两人胜负盘数的</a:t>
            </a:r>
            <a:r>
              <a:rPr lang="zh-CN" altLang="zh-CN" sz="1600" dirty="0" smtClean="0"/>
              <a:t>累计；</a:t>
            </a:r>
            <a:endParaRPr lang="zh-CN" altLang="zh-CN" sz="1600" dirty="0"/>
          </a:p>
        </p:txBody>
      </p:sp>
      <p:sp>
        <p:nvSpPr>
          <p:cNvPr id="44" name="矩形 43"/>
          <p:cNvSpPr/>
          <p:nvPr/>
        </p:nvSpPr>
        <p:spPr>
          <a:xfrm>
            <a:off x="1565832" y="3459458"/>
            <a:ext cx="3877985" cy="338554"/>
          </a:xfrm>
          <a:prstGeom prst="rect">
            <a:avLst/>
          </a:prstGeom>
        </p:spPr>
        <p:txBody>
          <a:bodyPr wrap="none">
            <a:spAutoFit/>
          </a:bodyPr>
          <a:lstStyle/>
          <a:p>
            <a:r>
              <a:rPr lang="zh-CN" altLang="zh-CN" sz="1600" dirty="0"/>
              <a:t>内层循环计算两人每盘掷出的随机点数</a:t>
            </a:r>
            <a:r>
              <a:rPr lang="zh-CN" altLang="en-US" sz="1600" dirty="0" smtClean="0"/>
              <a:t>；</a:t>
            </a:r>
            <a:endParaRPr lang="zh-CN" altLang="zh-CN" sz="1600" dirty="0"/>
          </a:p>
        </p:txBody>
      </p:sp>
      <p:sp>
        <p:nvSpPr>
          <p:cNvPr id="45" name="矩形 44"/>
          <p:cNvSpPr/>
          <p:nvPr/>
        </p:nvSpPr>
        <p:spPr>
          <a:xfrm>
            <a:off x="1539746" y="2292622"/>
            <a:ext cx="4323620" cy="338554"/>
          </a:xfrm>
          <a:prstGeom prst="rect">
            <a:avLst/>
          </a:prstGeom>
        </p:spPr>
        <p:txBody>
          <a:bodyPr wrap="none">
            <a:spAutoFit/>
          </a:bodyPr>
          <a:lstStyle/>
          <a:p>
            <a:r>
              <a:rPr lang="zh-CN" altLang="zh-CN" sz="1600" dirty="0"/>
              <a:t>在主函数中调用</a:t>
            </a:r>
            <a:r>
              <a:rPr lang="en-US" altLang="zh-CN" sz="1600" dirty="0" err="1"/>
              <a:t>srand</a:t>
            </a:r>
            <a:r>
              <a:rPr lang="en-US" altLang="zh-CN" sz="1600" dirty="0"/>
              <a:t>()</a:t>
            </a:r>
            <a:r>
              <a:rPr lang="zh-CN" altLang="zh-CN" sz="1600" dirty="0"/>
              <a:t>函数设置随机数种子</a:t>
            </a:r>
            <a:r>
              <a:rPr lang="zh-CN" altLang="en-US" sz="1600" dirty="0" smtClean="0"/>
              <a:t>；</a:t>
            </a:r>
            <a:endParaRPr lang="zh-CN" altLang="zh-CN" sz="1600" dirty="0"/>
          </a:p>
        </p:txBody>
      </p:sp>
      <p:sp>
        <p:nvSpPr>
          <p:cNvPr id="30" name="椭圆 29"/>
          <p:cNvSpPr/>
          <p:nvPr/>
        </p:nvSpPr>
        <p:spPr bwMode="auto">
          <a:xfrm rot="574600">
            <a:off x="1137711" y="402867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32585" y="402153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3" name="直接连接符 32"/>
          <p:cNvCxnSpPr/>
          <p:nvPr/>
        </p:nvCxnSpPr>
        <p:spPr>
          <a:xfrm flipV="1">
            <a:off x="1347261" y="4390862"/>
            <a:ext cx="6758921" cy="2591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560800" y="4011316"/>
            <a:ext cx="6545382" cy="338554"/>
          </a:xfrm>
          <a:prstGeom prst="rect">
            <a:avLst/>
          </a:prstGeom>
        </p:spPr>
        <p:txBody>
          <a:bodyPr wrap="none">
            <a:spAutoFit/>
          </a:bodyPr>
          <a:lstStyle/>
          <a:p>
            <a:r>
              <a:rPr lang="zh-CN" altLang="zh-CN" sz="1600" dirty="0"/>
              <a:t>循环结束后，得出最终结果，经过比较分出胜负并输出结果到屏幕上</a:t>
            </a:r>
            <a:r>
              <a:rPr lang="zh-CN" altLang="en-US" sz="1600" dirty="0" smtClean="0"/>
              <a:t>；</a:t>
            </a:r>
            <a:endParaRPr lang="zh-CN" altLang="zh-CN" sz="1600" dirty="0"/>
          </a:p>
        </p:txBody>
      </p:sp>
      <p:sp>
        <p:nvSpPr>
          <p:cNvPr id="39"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223275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P spid="30" grpId="0" animBg="1"/>
      <p:bldP spid="32" grpId="0"/>
      <p:bldP spid="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606544" y="17845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503874" y="1537255"/>
            <a:ext cx="7787776" cy="195216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乘法</a:t>
            </a:r>
            <a:r>
              <a:rPr lang="zh-CN" altLang="zh-CN" sz="2000" dirty="0"/>
              <a:t>口诀是中国</a:t>
            </a:r>
            <a:r>
              <a:rPr lang="zh-CN" altLang="zh-CN" sz="2000" dirty="0" smtClean="0"/>
              <a:t>古代</a:t>
            </a:r>
            <a:r>
              <a:rPr lang="zh-CN" altLang="en-US" sz="2000" dirty="0" smtClean="0"/>
              <a:t>筹算</a:t>
            </a:r>
            <a:r>
              <a:rPr lang="zh-CN" altLang="zh-CN" sz="2000" dirty="0" smtClean="0"/>
              <a:t>中进行</a:t>
            </a:r>
            <a:r>
              <a:rPr lang="zh-CN" altLang="en-US" sz="2000" dirty="0" smtClean="0"/>
              <a:t>乘法</a:t>
            </a:r>
            <a:r>
              <a:rPr lang="zh-CN" altLang="zh-CN" sz="2000" dirty="0" smtClean="0"/>
              <a:t>、</a:t>
            </a:r>
            <a:r>
              <a:rPr lang="zh-CN" altLang="en-US" sz="2000" dirty="0" smtClean="0"/>
              <a:t>除法</a:t>
            </a:r>
            <a:r>
              <a:rPr lang="zh-CN" altLang="zh-CN" sz="2000" dirty="0" smtClean="0"/>
              <a:t>、</a:t>
            </a:r>
            <a:r>
              <a:rPr lang="zh-CN" altLang="en-US" sz="2000" dirty="0" smtClean="0"/>
              <a:t>开方</a:t>
            </a:r>
            <a:r>
              <a:rPr lang="zh-CN" altLang="zh-CN" sz="2000" dirty="0" smtClean="0"/>
              <a:t>等</a:t>
            </a:r>
            <a:r>
              <a:rPr lang="zh-CN" altLang="zh-CN" sz="2000" dirty="0"/>
              <a:t>运算的基本计算规则，沿用至今已有两千多年。古时的乘法口诀，自上而下，从</a:t>
            </a:r>
            <a:r>
              <a:rPr lang="en-US" altLang="zh-CN" sz="2000" dirty="0" smtClean="0"/>
              <a:t>“</a:t>
            </a:r>
            <a:r>
              <a:rPr lang="zh-CN" altLang="en-US" sz="2000" dirty="0" smtClean="0"/>
              <a:t>九九八十一</a:t>
            </a:r>
            <a:r>
              <a:rPr lang="en-US" altLang="zh-CN" sz="2000" dirty="0" smtClean="0"/>
              <a:t>”</a:t>
            </a:r>
            <a:r>
              <a:rPr lang="zh-CN" altLang="zh-CN" sz="2000" dirty="0"/>
              <a:t>开始，到</a:t>
            </a:r>
            <a:r>
              <a:rPr lang="en-US" altLang="zh-CN" sz="2000" dirty="0"/>
              <a:t>“</a:t>
            </a:r>
            <a:r>
              <a:rPr lang="zh-CN" altLang="zh-CN" sz="2000" dirty="0"/>
              <a:t>一一如一</a:t>
            </a:r>
            <a:r>
              <a:rPr lang="en-US" altLang="zh-CN" sz="2000" dirty="0"/>
              <a:t>”</a:t>
            </a:r>
            <a:r>
              <a:rPr lang="zh-CN" altLang="zh-CN" sz="2000" dirty="0"/>
              <a:t>为止，与现在使用的顺序相反，因此古人用乘法口诀开始的两个字</a:t>
            </a:r>
            <a:r>
              <a:rPr lang="en-US" altLang="zh-CN" sz="2000" dirty="0" smtClean="0"/>
              <a:t>“</a:t>
            </a:r>
            <a:r>
              <a:rPr lang="zh-CN" altLang="en-US" sz="2000" dirty="0" smtClean="0"/>
              <a:t>九九</a:t>
            </a:r>
            <a:r>
              <a:rPr lang="en-US" altLang="zh-CN" sz="2000" dirty="0" smtClean="0"/>
              <a:t>”</a:t>
            </a:r>
            <a:r>
              <a:rPr lang="zh-CN" altLang="zh-CN" sz="2000" dirty="0"/>
              <a:t>作为此口诀的名称。案例要求通过编程在屏幕上打印出九九乘法表</a:t>
            </a:r>
            <a:r>
              <a:rPr lang="zh-CN" altLang="zh-CN" sz="2000" dirty="0" smtClean="0"/>
              <a:t>。</a:t>
            </a:r>
            <a:endParaRPr lang="zh-CN" altLang="zh-CN" sz="2000" dirty="0"/>
          </a:p>
        </p:txBody>
      </p:sp>
      <p:sp>
        <p:nvSpPr>
          <p:cNvPr id="3" name="矩形 2"/>
          <p:cNvSpPr/>
          <p:nvPr/>
        </p:nvSpPr>
        <p:spPr bwMode="auto">
          <a:xfrm>
            <a:off x="930729" y="324339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1*1=1</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矩形 7"/>
          <p:cNvSpPr/>
          <p:nvPr/>
        </p:nvSpPr>
        <p:spPr bwMode="auto">
          <a:xfrm>
            <a:off x="930729" y="351771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2*1=2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 name="矩形 8"/>
          <p:cNvSpPr/>
          <p:nvPr/>
        </p:nvSpPr>
        <p:spPr bwMode="auto">
          <a:xfrm>
            <a:off x="930729" y="378768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3*1=3</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 name="矩形 9"/>
          <p:cNvSpPr/>
          <p:nvPr/>
        </p:nvSpPr>
        <p:spPr bwMode="auto">
          <a:xfrm>
            <a:off x="930729" y="406200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4*1=4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 name="矩形 10"/>
          <p:cNvSpPr/>
          <p:nvPr/>
        </p:nvSpPr>
        <p:spPr bwMode="auto">
          <a:xfrm>
            <a:off x="930729" y="433632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5*1=5</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 name="矩形 11"/>
          <p:cNvSpPr/>
          <p:nvPr/>
        </p:nvSpPr>
        <p:spPr bwMode="auto">
          <a:xfrm>
            <a:off x="930729" y="460411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6*1=6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矩形 23"/>
          <p:cNvSpPr/>
          <p:nvPr/>
        </p:nvSpPr>
        <p:spPr bwMode="auto">
          <a:xfrm>
            <a:off x="930729" y="487843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7*1=7</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5" name="矩形 24"/>
          <p:cNvSpPr/>
          <p:nvPr/>
        </p:nvSpPr>
        <p:spPr bwMode="auto">
          <a:xfrm>
            <a:off x="930729" y="515710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8*1=8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6" name="矩形 25"/>
          <p:cNvSpPr/>
          <p:nvPr/>
        </p:nvSpPr>
        <p:spPr bwMode="auto">
          <a:xfrm>
            <a:off x="930729" y="543142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9*1=9</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7" name="矩形 26"/>
          <p:cNvSpPr/>
          <p:nvPr/>
        </p:nvSpPr>
        <p:spPr bwMode="auto">
          <a:xfrm>
            <a:off x="1753689" y="351771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2*2=4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矩形 27"/>
          <p:cNvSpPr/>
          <p:nvPr/>
        </p:nvSpPr>
        <p:spPr bwMode="auto">
          <a:xfrm>
            <a:off x="1753689" y="378768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3*2=6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矩形 28"/>
          <p:cNvSpPr/>
          <p:nvPr/>
        </p:nvSpPr>
        <p:spPr bwMode="auto">
          <a:xfrm>
            <a:off x="1753689" y="406200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4*2=8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矩形 29"/>
          <p:cNvSpPr/>
          <p:nvPr/>
        </p:nvSpPr>
        <p:spPr bwMode="auto">
          <a:xfrm>
            <a:off x="1753689" y="433632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5*2=10</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1" name="矩形 30"/>
          <p:cNvSpPr/>
          <p:nvPr/>
        </p:nvSpPr>
        <p:spPr bwMode="auto">
          <a:xfrm>
            <a:off x="1753689" y="460411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6*2=12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2" name="矩形 31"/>
          <p:cNvSpPr/>
          <p:nvPr/>
        </p:nvSpPr>
        <p:spPr bwMode="auto">
          <a:xfrm>
            <a:off x="1753689" y="487843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7*2=14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3" name="矩形 32"/>
          <p:cNvSpPr/>
          <p:nvPr/>
        </p:nvSpPr>
        <p:spPr bwMode="auto">
          <a:xfrm>
            <a:off x="1753689" y="515710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8*2=16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矩形 33"/>
          <p:cNvSpPr/>
          <p:nvPr/>
        </p:nvSpPr>
        <p:spPr bwMode="auto">
          <a:xfrm>
            <a:off x="1753689" y="543142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9*2=18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5" name="矩形 34"/>
          <p:cNvSpPr/>
          <p:nvPr/>
        </p:nvSpPr>
        <p:spPr bwMode="auto">
          <a:xfrm>
            <a:off x="2576649" y="378768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3*3=9</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6" name="矩形 35"/>
          <p:cNvSpPr/>
          <p:nvPr/>
        </p:nvSpPr>
        <p:spPr bwMode="auto">
          <a:xfrm>
            <a:off x="2576649" y="406200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4*3=12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矩形 36"/>
          <p:cNvSpPr/>
          <p:nvPr/>
        </p:nvSpPr>
        <p:spPr bwMode="auto">
          <a:xfrm>
            <a:off x="2576649" y="4336325"/>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5*3=15</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8" name="矩形 37"/>
          <p:cNvSpPr/>
          <p:nvPr/>
        </p:nvSpPr>
        <p:spPr bwMode="auto">
          <a:xfrm>
            <a:off x="2576649" y="460411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6*3=18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9" name="矩形 38"/>
          <p:cNvSpPr/>
          <p:nvPr/>
        </p:nvSpPr>
        <p:spPr bwMode="auto">
          <a:xfrm>
            <a:off x="2576649" y="4878434"/>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7*3=21</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0" name="矩形 39"/>
          <p:cNvSpPr/>
          <p:nvPr/>
        </p:nvSpPr>
        <p:spPr bwMode="auto">
          <a:xfrm>
            <a:off x="2576649" y="515710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8*3=24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矩形 40"/>
          <p:cNvSpPr/>
          <p:nvPr/>
        </p:nvSpPr>
        <p:spPr bwMode="auto">
          <a:xfrm>
            <a:off x="2576649" y="5431429"/>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9*3=27</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2" name="矩形 41"/>
          <p:cNvSpPr/>
          <p:nvPr/>
        </p:nvSpPr>
        <p:spPr bwMode="auto">
          <a:xfrm>
            <a:off x="3399609" y="4064182"/>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4*4=16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3" name="矩形 42"/>
          <p:cNvSpPr/>
          <p:nvPr/>
        </p:nvSpPr>
        <p:spPr bwMode="auto">
          <a:xfrm>
            <a:off x="3399609" y="4338502"/>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5*4=20</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4" name="矩形 43"/>
          <p:cNvSpPr/>
          <p:nvPr/>
        </p:nvSpPr>
        <p:spPr bwMode="auto">
          <a:xfrm>
            <a:off x="3399609" y="460629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6*4=24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5" name="矩形 44"/>
          <p:cNvSpPr/>
          <p:nvPr/>
        </p:nvSpPr>
        <p:spPr bwMode="auto">
          <a:xfrm>
            <a:off x="3399609" y="488061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7*4=28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6" name="矩形 45"/>
          <p:cNvSpPr/>
          <p:nvPr/>
        </p:nvSpPr>
        <p:spPr bwMode="auto">
          <a:xfrm>
            <a:off x="3399609" y="5159286"/>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8*4=32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7" name="矩形 46"/>
          <p:cNvSpPr/>
          <p:nvPr/>
        </p:nvSpPr>
        <p:spPr bwMode="auto">
          <a:xfrm>
            <a:off x="3399609" y="5433606"/>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9*4=36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8" name="矩形 47"/>
          <p:cNvSpPr/>
          <p:nvPr/>
        </p:nvSpPr>
        <p:spPr bwMode="auto">
          <a:xfrm>
            <a:off x="4222569" y="4334147"/>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5*5=25</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9" name="矩形 48"/>
          <p:cNvSpPr/>
          <p:nvPr/>
        </p:nvSpPr>
        <p:spPr bwMode="auto">
          <a:xfrm>
            <a:off x="4222569" y="4601936"/>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6*5=30</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矩形 49"/>
          <p:cNvSpPr/>
          <p:nvPr/>
        </p:nvSpPr>
        <p:spPr bwMode="auto">
          <a:xfrm>
            <a:off x="4222569" y="4876256"/>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7*5=35</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矩形 50"/>
          <p:cNvSpPr/>
          <p:nvPr/>
        </p:nvSpPr>
        <p:spPr bwMode="auto">
          <a:xfrm>
            <a:off x="4222569" y="515493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8*5=40</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2" name="矩形 51"/>
          <p:cNvSpPr/>
          <p:nvPr/>
        </p:nvSpPr>
        <p:spPr bwMode="auto">
          <a:xfrm>
            <a:off x="4222569" y="542925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9*5=45</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矩形 52"/>
          <p:cNvSpPr/>
          <p:nvPr/>
        </p:nvSpPr>
        <p:spPr bwMode="auto">
          <a:xfrm>
            <a:off x="5045529" y="4604113"/>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6*6=36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矩形 53"/>
          <p:cNvSpPr/>
          <p:nvPr/>
        </p:nvSpPr>
        <p:spPr bwMode="auto">
          <a:xfrm>
            <a:off x="5045529" y="4878433"/>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7*6=42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矩形 54"/>
          <p:cNvSpPr/>
          <p:nvPr/>
        </p:nvSpPr>
        <p:spPr bwMode="auto">
          <a:xfrm>
            <a:off x="5045529" y="5157108"/>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8*6=48</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6" name="矩形 55"/>
          <p:cNvSpPr/>
          <p:nvPr/>
        </p:nvSpPr>
        <p:spPr bwMode="auto">
          <a:xfrm>
            <a:off x="5045529" y="5431428"/>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9*6=54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矩形 56"/>
          <p:cNvSpPr/>
          <p:nvPr/>
        </p:nvSpPr>
        <p:spPr bwMode="auto">
          <a:xfrm>
            <a:off x="5868489" y="4876256"/>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7*7=49</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8" name="矩形 57"/>
          <p:cNvSpPr/>
          <p:nvPr/>
        </p:nvSpPr>
        <p:spPr bwMode="auto">
          <a:xfrm>
            <a:off x="5868489" y="515493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8*7=56</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9" name="矩形 58"/>
          <p:cNvSpPr/>
          <p:nvPr/>
        </p:nvSpPr>
        <p:spPr bwMode="auto">
          <a:xfrm>
            <a:off x="5868489" y="542925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9*7=63</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0" name="矩形 59"/>
          <p:cNvSpPr/>
          <p:nvPr/>
        </p:nvSpPr>
        <p:spPr bwMode="auto">
          <a:xfrm>
            <a:off x="6691449" y="516364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8*8=64</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矩形 60"/>
          <p:cNvSpPr/>
          <p:nvPr/>
        </p:nvSpPr>
        <p:spPr bwMode="auto">
          <a:xfrm>
            <a:off x="6691449" y="5437961"/>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9*8=72</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2" name="矩形 61"/>
          <p:cNvSpPr/>
          <p:nvPr/>
        </p:nvSpPr>
        <p:spPr bwMode="auto">
          <a:xfrm>
            <a:off x="7514409" y="5453203"/>
            <a:ext cx="822960" cy="274320"/>
          </a:xfrm>
          <a:prstGeom prst="rect">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9*9=81</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273366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left)">
                                      <p:cBhvr>
                                        <p:cTn id="88" dur="500"/>
                                        <p:tgtEl>
                                          <p:spTgt spid="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left)">
                                      <p:cBhvr>
                                        <p:cTn id="94" dur="500"/>
                                        <p:tgtEl>
                                          <p:spTgt spid="47"/>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left)">
                                      <p:cBhvr>
                                        <p:cTn id="100" dur="500"/>
                                        <p:tgtEl>
                                          <p:spTgt spid="49"/>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left)">
                                      <p:cBhvr>
                                        <p:cTn id="103" dur="500"/>
                                        <p:tgtEl>
                                          <p:spTgt spid="5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left)">
                                      <p:cBhvr>
                                        <p:cTn id="106" dur="500"/>
                                        <p:tgtEl>
                                          <p:spTgt spid="5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left)">
                                      <p:cBhvr>
                                        <p:cTn id="109" dur="500"/>
                                        <p:tgtEl>
                                          <p:spTgt spid="52"/>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left)">
                                      <p:cBhvr>
                                        <p:cTn id="115" dur="500"/>
                                        <p:tgtEl>
                                          <p:spTgt spid="54"/>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left)">
                                      <p:cBhvr>
                                        <p:cTn id="121" dur="500"/>
                                        <p:tgtEl>
                                          <p:spTgt spid="56"/>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wipe(left)">
                                      <p:cBhvr>
                                        <p:cTn id="124" dur="500"/>
                                        <p:tgtEl>
                                          <p:spTgt spid="57"/>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wipe(left)">
                                      <p:cBhvr>
                                        <p:cTn id="127" dur="500"/>
                                        <p:tgtEl>
                                          <p:spTgt spid="58"/>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wipe(left)">
                                      <p:cBhvr>
                                        <p:cTn id="130" dur="500"/>
                                        <p:tgtEl>
                                          <p:spTgt spid="59"/>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wipe(left)">
                                      <p:cBhvr>
                                        <p:cTn id="136" dur="500"/>
                                        <p:tgtEl>
                                          <p:spTgt spid="61"/>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wipe(left)">
                                      <p:cBhvr>
                                        <p:cTn id="13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91833"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28760" y="1640125"/>
            <a:ext cx="7879217" cy="14165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九九</a:t>
            </a:r>
            <a:r>
              <a:rPr lang="zh-CN" altLang="zh-CN" sz="2000" dirty="0"/>
              <a:t>乘法表一共有九行。每行等式的数量和行号相等，例如第二行包含两个等式，第六行包含六个等式，以此类推，第九行包含九个等式。根据其特点可知应该使用双层循环来解决此问题。</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048133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55890" y="178457"/>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4620905"/>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363135"/>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102320"/>
            <a:ext cx="6393981" cy="40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591970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5915687"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4" y="1685841"/>
            <a:ext cx="6577677" cy="412421"/>
          </a:xfrm>
          <a:prstGeom prst="rect">
            <a:avLst/>
          </a:prstGeom>
        </p:spPr>
        <p:txBody>
          <a:bodyPr wrap="square">
            <a:spAutoFit/>
          </a:bodyPr>
          <a:lstStyle/>
          <a:p>
            <a:pPr>
              <a:lnSpc>
                <a:spcPct val="130000"/>
              </a:lnSpc>
              <a:spcAft>
                <a:spcPts val="300"/>
              </a:spcAft>
              <a:defRPr/>
            </a:pPr>
            <a:r>
              <a:rPr lang="zh-CN" altLang="zh-CN" sz="1600" dirty="0"/>
              <a:t>定义整型变量</a:t>
            </a:r>
            <a:r>
              <a:rPr lang="en-US" altLang="zh-CN" sz="1600" dirty="0" err="1"/>
              <a:t>i</a:t>
            </a:r>
            <a:r>
              <a:rPr lang="zh-CN" altLang="zh-CN" sz="1600" dirty="0"/>
              <a:t>控制行数的输出，定义整型变量</a:t>
            </a:r>
            <a:r>
              <a:rPr lang="en-US" altLang="zh-CN" sz="1600" dirty="0"/>
              <a:t>j</a:t>
            </a:r>
            <a:r>
              <a:rPr lang="zh-CN" altLang="zh-CN" sz="1600" dirty="0"/>
              <a:t>控制等式数量的输出</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6393981" cy="143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5795176" cy="338554"/>
          </a:xfrm>
          <a:prstGeom prst="rect">
            <a:avLst/>
          </a:prstGeom>
        </p:spPr>
        <p:txBody>
          <a:bodyPr wrap="none">
            <a:spAutoFit/>
          </a:bodyPr>
          <a:lstStyle/>
          <a:p>
            <a:r>
              <a:rPr lang="zh-CN" altLang="zh-CN" sz="1600" dirty="0"/>
              <a:t>第二个</a:t>
            </a:r>
            <a:r>
              <a:rPr lang="en-US" altLang="zh-CN" sz="1600" dirty="0"/>
              <a:t>for</a:t>
            </a:r>
            <a:r>
              <a:rPr lang="zh-CN" altLang="zh-CN" sz="1600" dirty="0" smtClean="0"/>
              <a:t>循环建立</a:t>
            </a:r>
            <a:r>
              <a:rPr lang="zh-CN" altLang="zh-CN" sz="1600" dirty="0"/>
              <a:t>在第一个</a:t>
            </a:r>
            <a:r>
              <a:rPr lang="en-US" altLang="zh-CN" sz="1600" dirty="0"/>
              <a:t>for</a:t>
            </a:r>
            <a:r>
              <a:rPr lang="zh-CN" altLang="zh-CN" sz="1600" dirty="0"/>
              <a:t>循环的基础</a:t>
            </a:r>
            <a:r>
              <a:rPr lang="zh-CN" altLang="zh-CN" sz="1600" dirty="0" smtClean="0"/>
              <a:t>上</a:t>
            </a:r>
            <a:r>
              <a:rPr lang="zh-CN" altLang="en-US" sz="1600" dirty="0" smtClean="0"/>
              <a:t>，控制表的列数</a:t>
            </a:r>
            <a:r>
              <a:rPr lang="zh-CN" altLang="zh-CN" sz="1600" dirty="0" smtClean="0"/>
              <a:t>；</a:t>
            </a:r>
            <a:endParaRPr lang="zh-CN" altLang="zh-CN" sz="1600" dirty="0"/>
          </a:p>
        </p:txBody>
      </p:sp>
      <p:sp>
        <p:nvSpPr>
          <p:cNvPr id="44" name="矩形 43"/>
          <p:cNvSpPr/>
          <p:nvPr/>
        </p:nvSpPr>
        <p:spPr>
          <a:xfrm>
            <a:off x="1565832" y="3459458"/>
            <a:ext cx="6340197" cy="338554"/>
          </a:xfrm>
          <a:prstGeom prst="rect">
            <a:avLst/>
          </a:prstGeom>
        </p:spPr>
        <p:txBody>
          <a:bodyPr wrap="none">
            <a:spAutoFit/>
          </a:bodyPr>
          <a:lstStyle/>
          <a:p>
            <a:r>
              <a:rPr lang="zh-CN" altLang="zh-CN" sz="1600" dirty="0"/>
              <a:t>为了控制格式，将乘法表分行，需要在每行的末尾输出一个换行符</a:t>
            </a:r>
            <a:r>
              <a:rPr lang="zh-CN" altLang="en-US" sz="1600" dirty="0" smtClean="0"/>
              <a:t>；</a:t>
            </a:r>
            <a:endParaRPr lang="zh-CN" altLang="zh-CN" sz="1600" dirty="0"/>
          </a:p>
        </p:txBody>
      </p:sp>
      <p:sp>
        <p:nvSpPr>
          <p:cNvPr id="45" name="矩形 44"/>
          <p:cNvSpPr/>
          <p:nvPr/>
        </p:nvSpPr>
        <p:spPr>
          <a:xfrm>
            <a:off x="1539746" y="2292622"/>
            <a:ext cx="5965095" cy="338554"/>
          </a:xfrm>
          <a:prstGeom prst="rect">
            <a:avLst/>
          </a:prstGeom>
        </p:spPr>
        <p:txBody>
          <a:bodyPr wrap="none">
            <a:spAutoFit/>
          </a:bodyPr>
          <a:lstStyle/>
          <a:p>
            <a:r>
              <a:rPr lang="zh-CN" altLang="zh-CN" sz="1600" dirty="0"/>
              <a:t>第一个</a:t>
            </a:r>
            <a:r>
              <a:rPr lang="en-US" altLang="zh-CN" sz="1600" dirty="0"/>
              <a:t>for</a:t>
            </a:r>
            <a:r>
              <a:rPr lang="zh-CN" altLang="zh-CN" sz="1600" dirty="0"/>
              <a:t>循环用来控制乘法表中每行的第一个因子和表的行数</a:t>
            </a:r>
            <a:r>
              <a:rPr lang="zh-CN" altLang="en-US" sz="1600" dirty="0" smtClean="0"/>
              <a:t>；</a:t>
            </a:r>
            <a:endParaRPr lang="zh-CN" altLang="zh-CN" sz="1600" dirty="0"/>
          </a:p>
        </p:txBody>
      </p:sp>
      <p:sp>
        <p:nvSpPr>
          <p:cNvPr id="30"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105071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28772" y="16794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6"/>
            <a:ext cx="8284164" cy="40683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如果</a:t>
            </a:r>
            <a:r>
              <a:rPr lang="zh-CN" altLang="zh-CN" sz="2000" dirty="0"/>
              <a:t>某个数的平方的末尾几位等于该数自身，那么就称这个数为自守数。例如，</a:t>
            </a:r>
            <a:r>
              <a:rPr lang="en-US" altLang="zh-CN" sz="2000" dirty="0"/>
              <a:t>0</a:t>
            </a:r>
            <a:r>
              <a:rPr lang="zh-CN" altLang="zh-CN" sz="2000" dirty="0"/>
              <a:t>和</a:t>
            </a:r>
            <a:r>
              <a:rPr lang="en-US" altLang="zh-CN" sz="2000" dirty="0"/>
              <a:t>1</a:t>
            </a:r>
            <a:r>
              <a:rPr lang="zh-CN" altLang="zh-CN" sz="2000" dirty="0"/>
              <a:t>的平方的个位数仍然是</a:t>
            </a:r>
            <a:r>
              <a:rPr lang="en-US" altLang="zh-CN" sz="2000" dirty="0"/>
              <a:t>0</a:t>
            </a:r>
            <a:r>
              <a:rPr lang="zh-CN" altLang="zh-CN" sz="2000" dirty="0"/>
              <a:t>和</a:t>
            </a:r>
            <a:r>
              <a:rPr lang="en-US" altLang="zh-CN" sz="2000" dirty="0"/>
              <a:t>1</a:t>
            </a:r>
            <a:r>
              <a:rPr lang="zh-CN" altLang="zh-CN" sz="2000" dirty="0"/>
              <a:t>，所以</a:t>
            </a:r>
            <a:r>
              <a:rPr lang="en-US" altLang="zh-CN" sz="2000" dirty="0"/>
              <a:t>0</a:t>
            </a:r>
            <a:r>
              <a:rPr lang="zh-CN" altLang="zh-CN" sz="2000" dirty="0"/>
              <a:t>和</a:t>
            </a:r>
            <a:r>
              <a:rPr lang="en-US" altLang="zh-CN" sz="2000" dirty="0"/>
              <a:t>1</a:t>
            </a:r>
            <a:r>
              <a:rPr lang="zh-CN" altLang="zh-CN" sz="2000" dirty="0"/>
              <a:t>是自守数，称为平凡自守数。很显然，</a:t>
            </a:r>
            <a:r>
              <a:rPr lang="en-US" altLang="zh-CN" sz="2000" dirty="0"/>
              <a:t>5</a:t>
            </a:r>
            <a:r>
              <a:rPr lang="zh-CN" altLang="zh-CN" sz="2000" dirty="0"/>
              <a:t>和</a:t>
            </a:r>
            <a:r>
              <a:rPr lang="en-US" altLang="zh-CN" sz="2000" dirty="0"/>
              <a:t>6</a:t>
            </a:r>
            <a:r>
              <a:rPr lang="zh-CN" altLang="zh-CN" sz="2000" dirty="0"/>
              <a:t>是一位自守数，因为</a:t>
            </a:r>
            <a:r>
              <a:rPr lang="en-US" altLang="zh-CN" sz="2000" dirty="0"/>
              <a:t>5</a:t>
            </a:r>
            <a:r>
              <a:rPr lang="zh-CN" altLang="zh-CN" sz="2000" dirty="0"/>
              <a:t>×</a:t>
            </a:r>
            <a:r>
              <a:rPr lang="en-US" altLang="zh-CN" sz="2000" dirty="0"/>
              <a:t>5=25</a:t>
            </a:r>
            <a:r>
              <a:rPr lang="zh-CN" altLang="zh-CN" sz="2000" dirty="0"/>
              <a:t>，</a:t>
            </a:r>
            <a:r>
              <a:rPr lang="en-US" altLang="zh-CN" sz="2000" dirty="0"/>
              <a:t>6</a:t>
            </a:r>
            <a:r>
              <a:rPr lang="zh-CN" altLang="zh-CN" sz="2000" dirty="0"/>
              <a:t>×</a:t>
            </a:r>
            <a:r>
              <a:rPr lang="en-US" altLang="zh-CN" sz="2000" dirty="0"/>
              <a:t>6=36</a:t>
            </a:r>
            <a:r>
              <a:rPr lang="zh-CN" altLang="zh-CN" sz="2000" dirty="0"/>
              <a:t>。而</a:t>
            </a:r>
            <a:r>
              <a:rPr lang="en-US" altLang="zh-CN" sz="2000" dirty="0"/>
              <a:t>25</a:t>
            </a:r>
            <a:r>
              <a:rPr lang="zh-CN" altLang="zh-CN" sz="2000" dirty="0"/>
              <a:t>和</a:t>
            </a:r>
            <a:r>
              <a:rPr lang="en-US" altLang="zh-CN" sz="2000" dirty="0"/>
              <a:t>76</a:t>
            </a:r>
            <a:r>
              <a:rPr lang="zh-CN" altLang="zh-CN" sz="2000" dirty="0"/>
              <a:t>是两位自守数，因为</a:t>
            </a:r>
            <a:r>
              <a:rPr lang="en-US" altLang="zh-CN" sz="2000" dirty="0"/>
              <a:t>25</a:t>
            </a:r>
            <a:r>
              <a:rPr lang="zh-CN" altLang="zh-CN" sz="2000" dirty="0"/>
              <a:t>×</a:t>
            </a:r>
            <a:r>
              <a:rPr lang="en-US" altLang="zh-CN" sz="2000" dirty="0"/>
              <a:t>25=625</a:t>
            </a:r>
            <a:r>
              <a:rPr lang="zh-CN" altLang="zh-CN" sz="2000" dirty="0"/>
              <a:t>，</a:t>
            </a:r>
            <a:r>
              <a:rPr lang="en-US" altLang="zh-CN" sz="2000" dirty="0"/>
              <a:t>76</a:t>
            </a:r>
            <a:r>
              <a:rPr lang="zh-CN" altLang="zh-CN" sz="2000" dirty="0"/>
              <a:t>×</a:t>
            </a:r>
            <a:r>
              <a:rPr lang="en-US" altLang="zh-CN" sz="2000" dirty="0"/>
              <a:t>76=5776</a:t>
            </a:r>
            <a:r>
              <a:rPr lang="zh-CN" altLang="zh-CN" sz="2000" dirty="0"/>
              <a:t>，当然还有三位自守数，四位自守数等等，在此不再一一介绍</a:t>
            </a:r>
            <a:r>
              <a:rPr lang="zh-CN" altLang="zh-CN" sz="2000" dirty="0" smtClean="0"/>
              <a:t>。</a:t>
            </a:r>
            <a:endParaRPr lang="en-US" altLang="zh-CN" sz="2000" dirty="0" smtClean="0"/>
          </a:p>
          <a:p>
            <a:pPr marL="0" indent="0">
              <a:buNone/>
            </a:pPr>
            <a:r>
              <a:rPr lang="en-US" altLang="zh-CN" sz="2000" dirty="0" smtClean="0"/>
              <a:t>       </a:t>
            </a:r>
            <a:r>
              <a:rPr lang="zh-CN" altLang="zh-CN" sz="2000" dirty="0" smtClean="0"/>
              <a:t>自</a:t>
            </a:r>
            <a:r>
              <a:rPr lang="zh-CN" altLang="zh-CN" sz="2000" dirty="0"/>
              <a:t>守数有一个特性，以它为后几位的两个数相乘，乘积的后几位仍是这个自守数。因为</a:t>
            </a:r>
            <a:r>
              <a:rPr lang="en-US" altLang="zh-CN" sz="2000" dirty="0"/>
              <a:t>5</a:t>
            </a:r>
            <a:r>
              <a:rPr lang="zh-CN" altLang="zh-CN" sz="2000" dirty="0"/>
              <a:t>是自守数，所以以</a:t>
            </a:r>
            <a:r>
              <a:rPr lang="en-US" altLang="zh-CN" sz="2000" dirty="0"/>
              <a:t>5</a:t>
            </a:r>
            <a:r>
              <a:rPr lang="zh-CN" altLang="zh-CN" sz="2000" dirty="0"/>
              <a:t>为个位数的两个数相乘</a:t>
            </a:r>
            <a:r>
              <a:rPr lang="zh-CN" altLang="zh-CN" sz="2000" dirty="0" smtClean="0"/>
              <a:t>，</a:t>
            </a:r>
            <a:r>
              <a:rPr lang="zh-CN" altLang="en-US" sz="2000" dirty="0"/>
              <a:t>乘积</a:t>
            </a:r>
            <a:r>
              <a:rPr lang="zh-CN" altLang="zh-CN" sz="2000" dirty="0" smtClean="0"/>
              <a:t>的</a:t>
            </a:r>
            <a:r>
              <a:rPr lang="zh-CN" altLang="zh-CN" sz="2000" dirty="0"/>
              <a:t>个位仍然是</a:t>
            </a:r>
            <a:r>
              <a:rPr lang="en-US" altLang="zh-CN" sz="2000" dirty="0"/>
              <a:t>5</a:t>
            </a:r>
            <a:r>
              <a:rPr lang="zh-CN" altLang="zh-CN" sz="2000" dirty="0"/>
              <a:t>；</a:t>
            </a:r>
            <a:r>
              <a:rPr lang="en-US" altLang="zh-CN" sz="2000" dirty="0"/>
              <a:t>76</a:t>
            </a:r>
            <a:r>
              <a:rPr lang="zh-CN" altLang="zh-CN" sz="2000" dirty="0"/>
              <a:t>是自守数，所以以</a:t>
            </a:r>
            <a:r>
              <a:rPr lang="en-US" altLang="zh-CN" sz="2000" dirty="0"/>
              <a:t>76</a:t>
            </a:r>
            <a:r>
              <a:rPr lang="zh-CN" altLang="zh-CN" sz="2000" dirty="0"/>
              <a:t>为后两位数的两个数相乘，其结果的后两位仍是</a:t>
            </a:r>
            <a:r>
              <a:rPr lang="en-US" altLang="zh-CN" sz="2000" dirty="0"/>
              <a:t>76</a:t>
            </a:r>
            <a:r>
              <a:rPr lang="zh-CN" altLang="zh-CN" sz="2000" dirty="0"/>
              <a:t>，如</a:t>
            </a:r>
            <a:r>
              <a:rPr lang="en-US" altLang="zh-CN" sz="2000" dirty="0"/>
              <a:t>176</a:t>
            </a:r>
            <a:r>
              <a:rPr lang="zh-CN" altLang="zh-CN" sz="2000" dirty="0"/>
              <a:t>×</a:t>
            </a:r>
            <a:r>
              <a:rPr lang="en-US" altLang="zh-CN" sz="2000" dirty="0"/>
              <a:t>576=101376</a:t>
            </a:r>
            <a:r>
              <a:rPr lang="zh-CN" altLang="zh-CN" sz="2000" dirty="0"/>
              <a:t>。</a:t>
            </a:r>
          </a:p>
          <a:p>
            <a:pPr marL="0" indent="0">
              <a:buNone/>
            </a:pPr>
            <a:r>
              <a:rPr lang="en-US" altLang="zh-CN" sz="2000" dirty="0" smtClean="0"/>
              <a:t>      </a:t>
            </a:r>
            <a:r>
              <a:rPr lang="zh-CN" altLang="zh-CN" sz="2000" dirty="0" smtClean="0"/>
              <a:t>案例</a:t>
            </a:r>
            <a:r>
              <a:rPr lang="zh-CN" altLang="zh-CN" sz="2000" dirty="0"/>
              <a:t>要求编程求出</a:t>
            </a:r>
            <a:r>
              <a:rPr lang="en-US" altLang="zh-CN" sz="2000" dirty="0"/>
              <a:t>0~10000</a:t>
            </a:r>
            <a:r>
              <a:rPr lang="zh-CN" altLang="zh-CN" sz="2000" dirty="0"/>
              <a:t>内的所有自守数，并依次输出到屏幕上</a:t>
            </a:r>
            <a:r>
              <a:rPr lang="zh-CN" altLang="zh-CN" sz="2000" dirty="0" smtClean="0"/>
              <a:t>。</a:t>
            </a:r>
            <a:endParaRPr lang="zh-CN" altLang="zh-CN" sz="2000" dirty="0"/>
          </a:p>
        </p:txBody>
      </p:sp>
    </p:spTree>
    <p:custDataLst>
      <p:tags r:id="rId1"/>
    </p:custDataLst>
    <p:extLst>
      <p:ext uri="{BB962C8B-B14F-4D97-AF65-F5344CB8AC3E}">
        <p14:creationId xmlns:p14="http://schemas.microsoft.com/office/powerpoint/2010/main" val="1555951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21408" y="178456"/>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9</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4620905"/>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363135"/>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a:off x="1352293" y="2106380"/>
            <a:ext cx="3977353" cy="1387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4103967"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3969322"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5" y="1685841"/>
            <a:ext cx="3931770" cy="412421"/>
          </a:xfrm>
          <a:prstGeom prst="rect">
            <a:avLst/>
          </a:prstGeom>
        </p:spPr>
        <p:txBody>
          <a:bodyPr wrap="square">
            <a:spAutoFit/>
          </a:bodyPr>
          <a:lstStyle/>
          <a:p>
            <a:pPr>
              <a:lnSpc>
                <a:spcPct val="130000"/>
              </a:lnSpc>
              <a:spcAft>
                <a:spcPts val="300"/>
              </a:spcAft>
              <a:defRPr/>
            </a:pPr>
            <a:r>
              <a:rPr lang="zh-CN" altLang="zh-CN" sz="1600" dirty="0"/>
              <a:t>用</a:t>
            </a:r>
            <a:r>
              <a:rPr lang="en-US" altLang="zh-CN" sz="1600" dirty="0"/>
              <a:t>for</a:t>
            </a:r>
            <a:r>
              <a:rPr lang="zh-CN" altLang="zh-CN" sz="1600" dirty="0"/>
              <a:t>循环遍历</a:t>
            </a:r>
            <a:r>
              <a:rPr lang="en-US" altLang="zh-CN" sz="1600" dirty="0"/>
              <a:t>1~10000</a:t>
            </a:r>
            <a:r>
              <a:rPr lang="zh-CN" altLang="zh-CN" sz="1600" dirty="0"/>
              <a:t>之间的所有整数；</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689278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3877985" cy="338554"/>
          </a:xfrm>
          <a:prstGeom prst="rect">
            <a:avLst/>
          </a:prstGeom>
        </p:spPr>
        <p:txBody>
          <a:bodyPr wrap="none">
            <a:spAutoFit/>
          </a:bodyPr>
          <a:lstStyle/>
          <a:p>
            <a:r>
              <a:rPr lang="zh-CN" altLang="zh-CN" sz="1600" dirty="0"/>
              <a:t>通过对此数的平方取余求出此数的尾数</a:t>
            </a:r>
            <a:r>
              <a:rPr lang="zh-CN" altLang="zh-CN" sz="1600" dirty="0" smtClean="0"/>
              <a:t>；</a:t>
            </a:r>
            <a:endParaRPr lang="zh-CN" altLang="zh-CN" sz="1600" dirty="0"/>
          </a:p>
        </p:txBody>
      </p:sp>
      <p:sp>
        <p:nvSpPr>
          <p:cNvPr id="44" name="矩形 43"/>
          <p:cNvSpPr/>
          <p:nvPr/>
        </p:nvSpPr>
        <p:spPr>
          <a:xfrm>
            <a:off x="1565832" y="3459458"/>
            <a:ext cx="6750566" cy="338554"/>
          </a:xfrm>
          <a:prstGeom prst="rect">
            <a:avLst/>
          </a:prstGeom>
        </p:spPr>
        <p:txBody>
          <a:bodyPr wrap="none">
            <a:spAutoFit/>
          </a:bodyPr>
          <a:lstStyle/>
          <a:p>
            <a:r>
              <a:rPr lang="zh-CN" altLang="zh-CN" sz="1600" dirty="0"/>
              <a:t>判断尾数是否和此数相等，如果相等则为自守数，将此数输出到屏幕上</a:t>
            </a:r>
            <a:r>
              <a:rPr lang="zh-CN" altLang="en-US" sz="1600" dirty="0" smtClean="0"/>
              <a:t>；</a:t>
            </a:r>
            <a:endParaRPr lang="zh-CN" altLang="zh-CN" sz="1600" dirty="0"/>
          </a:p>
        </p:txBody>
      </p:sp>
      <p:sp>
        <p:nvSpPr>
          <p:cNvPr id="45" name="矩形 44"/>
          <p:cNvSpPr/>
          <p:nvPr/>
        </p:nvSpPr>
        <p:spPr>
          <a:xfrm>
            <a:off x="1539746" y="2292622"/>
            <a:ext cx="4083169" cy="338554"/>
          </a:xfrm>
          <a:prstGeom prst="rect">
            <a:avLst/>
          </a:prstGeom>
        </p:spPr>
        <p:txBody>
          <a:bodyPr wrap="none">
            <a:spAutoFit/>
          </a:bodyPr>
          <a:lstStyle/>
          <a:p>
            <a:r>
              <a:rPr lang="zh-CN" altLang="zh-CN" sz="1600" dirty="0"/>
              <a:t>求出当前循环中此数的平方和此数的位数</a:t>
            </a:r>
            <a:r>
              <a:rPr lang="zh-CN" altLang="en-US" sz="1600" dirty="0" smtClean="0"/>
              <a:t>；</a:t>
            </a:r>
            <a:endParaRPr lang="zh-CN" altLang="zh-CN" sz="1600" dirty="0"/>
          </a:p>
        </p:txBody>
      </p:sp>
      <p:sp>
        <p:nvSpPr>
          <p:cNvPr id="30"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739362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702041" y="1574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4"/>
            <a:ext cx="8088221" cy="163865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很</a:t>
            </a:r>
            <a:r>
              <a:rPr lang="zh-CN" altLang="zh-CN" sz="2000" dirty="0"/>
              <a:t>多读者在看到题目时，在大脑里就迅速想到了用什么方法找到这个最小的数，但针对所用的方法，能准确描述出来并画出流程图吗？本案例要求并不难，但要想顺利实现，还需要认真学习算法与流程图的相关知识。</a:t>
            </a:r>
          </a:p>
          <a:p>
            <a:pPr marL="0" indent="0">
              <a:buNone/>
            </a:pP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0748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39282" y="10488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10】-</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6"/>
            <a:ext cx="8166598" cy="23832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若</a:t>
            </a:r>
            <a:r>
              <a:rPr lang="zh-CN" altLang="zh-CN" sz="2000" dirty="0"/>
              <a:t>整数</a:t>
            </a:r>
            <a:r>
              <a:rPr lang="en-US" altLang="zh-CN" sz="2000" dirty="0" err="1"/>
              <a:t>i</a:t>
            </a:r>
            <a:r>
              <a:rPr lang="zh-CN" altLang="zh-CN" sz="2000" dirty="0"/>
              <a:t>从左向右读与从右向左读是相同的数，且</a:t>
            </a:r>
            <a:r>
              <a:rPr lang="en-US" altLang="zh-CN" sz="2000" dirty="0" err="1"/>
              <a:t>i</a:t>
            </a:r>
            <a:r>
              <a:rPr lang="zh-CN" altLang="zh-CN" sz="2000" dirty="0"/>
              <a:t>为素数，此时称其为回文素数。所谓素数是指只能由</a:t>
            </a:r>
            <a:r>
              <a:rPr lang="en-US" altLang="zh-CN" sz="2000" dirty="0"/>
              <a:t>1</a:t>
            </a:r>
            <a:r>
              <a:rPr lang="zh-CN" altLang="zh-CN" sz="2000" dirty="0"/>
              <a:t>和它本身整除的整数。</a:t>
            </a:r>
          </a:p>
          <a:p>
            <a:pPr marL="0" indent="0">
              <a:buNone/>
            </a:pPr>
            <a:r>
              <a:rPr lang="en-US" altLang="zh-CN" sz="2000" dirty="0" smtClean="0"/>
              <a:t>       </a:t>
            </a:r>
            <a:r>
              <a:rPr lang="zh-CN" altLang="zh-CN" sz="2000" dirty="0" smtClean="0"/>
              <a:t>对于</a:t>
            </a:r>
            <a:r>
              <a:rPr lang="zh-CN" altLang="zh-CN" sz="2000" dirty="0"/>
              <a:t>偶数位的整数，只有</a:t>
            </a:r>
            <a:r>
              <a:rPr lang="en-US" altLang="zh-CN" sz="2000" dirty="0"/>
              <a:t>11</a:t>
            </a:r>
            <a:r>
              <a:rPr lang="zh-CN" altLang="zh-CN" sz="2000" dirty="0"/>
              <a:t>是回文素数。也就是说，除了</a:t>
            </a:r>
            <a:r>
              <a:rPr lang="en-US" altLang="zh-CN" sz="2000" dirty="0"/>
              <a:t>11</a:t>
            </a:r>
            <a:r>
              <a:rPr lang="zh-CN" altLang="zh-CN" sz="2000" dirty="0"/>
              <a:t>以外，所有的</a:t>
            </a:r>
            <a:r>
              <a:rPr lang="en-US" altLang="zh-CN" sz="2000" dirty="0"/>
              <a:t>2</a:t>
            </a:r>
            <a:r>
              <a:rPr lang="zh-CN" altLang="zh-CN" sz="2000" dirty="0"/>
              <a:t>位整数都不是回文素数。所有的</a:t>
            </a:r>
            <a:r>
              <a:rPr lang="en-US" altLang="zh-CN" sz="2000" dirty="0"/>
              <a:t>4</a:t>
            </a:r>
            <a:r>
              <a:rPr lang="zh-CN" altLang="zh-CN" sz="2000" dirty="0"/>
              <a:t>位整数、</a:t>
            </a:r>
            <a:r>
              <a:rPr lang="en-US" altLang="zh-CN" sz="2000" dirty="0"/>
              <a:t>6</a:t>
            </a:r>
            <a:r>
              <a:rPr lang="zh-CN" altLang="zh-CN" sz="2000" dirty="0"/>
              <a:t>位整数、</a:t>
            </a:r>
            <a:r>
              <a:rPr lang="en-US" altLang="zh-CN" sz="2000" dirty="0"/>
              <a:t>8</a:t>
            </a:r>
            <a:r>
              <a:rPr lang="zh-CN" altLang="zh-CN" sz="2000" dirty="0"/>
              <a:t>位整数中也不存在回文素数。但是三位回文素数有很多，比如：</a:t>
            </a:r>
            <a:r>
              <a:rPr lang="en-US" altLang="zh-CN" sz="2000" dirty="0"/>
              <a:t>101</a:t>
            </a:r>
            <a:r>
              <a:rPr lang="zh-CN" altLang="zh-CN" sz="2000" dirty="0"/>
              <a:t>、</a:t>
            </a:r>
            <a:r>
              <a:rPr lang="en-US" altLang="zh-CN" sz="2000" dirty="0"/>
              <a:t>131</a:t>
            </a:r>
            <a:r>
              <a:rPr lang="zh-CN" altLang="zh-CN" sz="2000" dirty="0"/>
              <a:t>、</a:t>
            </a:r>
            <a:r>
              <a:rPr lang="en-US" altLang="zh-CN" sz="2000" dirty="0"/>
              <a:t>151</a:t>
            </a:r>
            <a:r>
              <a:rPr lang="zh-CN" altLang="zh-CN" sz="2000" dirty="0"/>
              <a:t>、</a:t>
            </a:r>
            <a:r>
              <a:rPr lang="en-US" altLang="zh-CN" sz="2000" dirty="0"/>
              <a:t>181</a:t>
            </a:r>
            <a:r>
              <a:rPr lang="zh-CN" altLang="zh-CN" sz="2000" dirty="0"/>
              <a:t>、</a:t>
            </a:r>
            <a:r>
              <a:rPr lang="en-US" altLang="zh-CN" sz="2000" dirty="0"/>
              <a:t>191</a:t>
            </a:r>
            <a:r>
              <a:rPr lang="zh-CN" altLang="zh-CN" sz="2000" dirty="0"/>
              <a:t>、</a:t>
            </a:r>
            <a:r>
              <a:rPr lang="en-US" altLang="zh-CN" sz="2000" dirty="0"/>
              <a:t>313</a:t>
            </a:r>
            <a:r>
              <a:rPr lang="zh-CN" altLang="zh-CN" sz="2000" dirty="0"/>
              <a:t>等。本案例要求通过编程求出所有小于</a:t>
            </a:r>
            <a:r>
              <a:rPr lang="en-US" altLang="zh-CN" sz="2000" dirty="0"/>
              <a:t>1000</a:t>
            </a:r>
            <a:r>
              <a:rPr lang="zh-CN" altLang="zh-CN" sz="2000" dirty="0"/>
              <a:t>的回文</a:t>
            </a:r>
            <a:r>
              <a:rPr lang="zh-CN" altLang="zh-CN" sz="2000" dirty="0" smtClean="0"/>
              <a:t>素数。</a:t>
            </a:r>
            <a:endParaRPr lang="zh-CN" altLang="zh-CN" sz="2000" dirty="0"/>
          </a:p>
        </p:txBody>
      </p:sp>
    </p:spTree>
    <p:custDataLst>
      <p:tags r:id="rId1"/>
    </p:custDataLst>
    <p:extLst>
      <p:ext uri="{BB962C8B-B14F-4D97-AF65-F5344CB8AC3E}">
        <p14:creationId xmlns:p14="http://schemas.microsoft.com/office/powerpoint/2010/main" val="375030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70813"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10】-</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28760" y="1640125"/>
            <a:ext cx="7879217" cy="14165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因为</a:t>
            </a:r>
            <a:r>
              <a:rPr lang="zh-CN" altLang="zh-CN" sz="2000" dirty="0"/>
              <a:t>要对所有</a:t>
            </a:r>
            <a:r>
              <a:rPr lang="en-US" altLang="zh-CN" sz="2000" dirty="0"/>
              <a:t>1000</a:t>
            </a:r>
            <a:r>
              <a:rPr lang="zh-CN" altLang="zh-CN" sz="2000" dirty="0"/>
              <a:t>以内的整数进行判断，所以此处适合用循环结构语句；又因为要判断是否为素数以及判断是否为回文素数，所以一定会用到选择结构语句。此案例综合了本章这两个重要的知识点，请灵活运用学过的知识解决此</a:t>
            </a:r>
            <a:r>
              <a:rPr lang="zh-CN" altLang="zh-CN" sz="2000" dirty="0" smtClean="0"/>
              <a:t>案例。</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22957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07961" y="231118"/>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10】-</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518261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92484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102320"/>
            <a:ext cx="6393981" cy="40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591970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7653047"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4" y="1685841"/>
            <a:ext cx="6577677" cy="412421"/>
          </a:xfrm>
          <a:prstGeom prst="rect">
            <a:avLst/>
          </a:prstGeom>
        </p:spPr>
        <p:txBody>
          <a:bodyPr wrap="square">
            <a:spAutoFit/>
          </a:bodyPr>
          <a:lstStyle/>
          <a:p>
            <a:pPr>
              <a:lnSpc>
                <a:spcPct val="130000"/>
              </a:lnSpc>
              <a:spcAft>
                <a:spcPts val="300"/>
              </a:spcAft>
              <a:defRPr/>
            </a:pPr>
            <a:r>
              <a:rPr lang="zh-CN" altLang="zh-CN" sz="1600" dirty="0"/>
              <a:t>先采用穷举法对</a:t>
            </a:r>
            <a:r>
              <a:rPr lang="en-US" altLang="zh-CN" sz="1600" dirty="0"/>
              <a:t>1000</a:t>
            </a:r>
            <a:r>
              <a:rPr lang="zh-CN" altLang="zh-CN" sz="1600" dirty="0"/>
              <a:t>以内所有整数进行遍历，判断其是否为素数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7661078" cy="143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7571303" cy="338554"/>
          </a:xfrm>
          <a:prstGeom prst="rect">
            <a:avLst/>
          </a:prstGeom>
        </p:spPr>
        <p:txBody>
          <a:bodyPr wrap="none">
            <a:spAutoFit/>
          </a:bodyPr>
          <a:lstStyle/>
          <a:p>
            <a:r>
              <a:rPr lang="zh-CN" altLang="zh-CN" sz="1600" dirty="0"/>
              <a:t>如果为两位数，则判断其十位和个位是否相同，如果相同则说明此数为回文素数</a:t>
            </a:r>
            <a:r>
              <a:rPr lang="zh-CN" altLang="zh-CN" sz="1600" dirty="0" smtClean="0"/>
              <a:t>；</a:t>
            </a:r>
            <a:endParaRPr lang="zh-CN" altLang="zh-CN" sz="1600" dirty="0"/>
          </a:p>
        </p:txBody>
      </p:sp>
      <p:sp>
        <p:nvSpPr>
          <p:cNvPr id="44" name="矩形 43"/>
          <p:cNvSpPr/>
          <p:nvPr/>
        </p:nvSpPr>
        <p:spPr>
          <a:xfrm>
            <a:off x="1565832" y="3459458"/>
            <a:ext cx="7571303" cy="338554"/>
          </a:xfrm>
          <a:prstGeom prst="rect">
            <a:avLst/>
          </a:prstGeom>
        </p:spPr>
        <p:txBody>
          <a:bodyPr wrap="none">
            <a:spAutoFit/>
          </a:bodyPr>
          <a:lstStyle/>
          <a:p>
            <a:r>
              <a:rPr lang="zh-CN" altLang="zh-CN" sz="1600" dirty="0"/>
              <a:t>如果是三位数，则判断其百位和个位是否相同，如果相同则说明此数为回文素数</a:t>
            </a:r>
            <a:r>
              <a:rPr lang="zh-CN" altLang="en-US" sz="1600" dirty="0" smtClean="0"/>
              <a:t>；</a:t>
            </a:r>
            <a:endParaRPr lang="zh-CN" altLang="zh-CN" sz="1600" dirty="0"/>
          </a:p>
        </p:txBody>
      </p:sp>
      <p:sp>
        <p:nvSpPr>
          <p:cNvPr id="45" name="矩形 44"/>
          <p:cNvSpPr/>
          <p:nvPr/>
        </p:nvSpPr>
        <p:spPr>
          <a:xfrm>
            <a:off x="1539746" y="2292622"/>
            <a:ext cx="5314275" cy="338554"/>
          </a:xfrm>
          <a:prstGeom prst="rect">
            <a:avLst/>
          </a:prstGeom>
        </p:spPr>
        <p:txBody>
          <a:bodyPr wrap="none">
            <a:spAutoFit/>
          </a:bodyPr>
          <a:lstStyle/>
          <a:p>
            <a:r>
              <a:rPr lang="zh-CN" altLang="zh-CN" sz="1600" dirty="0"/>
              <a:t>如果此数为素数，则继续判断此数是两位数还是三位数</a:t>
            </a:r>
            <a:r>
              <a:rPr lang="zh-CN" altLang="en-US" sz="1600" dirty="0" smtClean="0"/>
              <a:t>；</a:t>
            </a:r>
            <a:endParaRPr lang="zh-CN" altLang="zh-CN" sz="1600" dirty="0"/>
          </a:p>
        </p:txBody>
      </p:sp>
      <p:sp>
        <p:nvSpPr>
          <p:cNvPr id="30" name="椭圆 29"/>
          <p:cNvSpPr/>
          <p:nvPr/>
        </p:nvSpPr>
        <p:spPr bwMode="auto">
          <a:xfrm rot="574600">
            <a:off x="1134444" y="4105632"/>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43969" y="411198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3" name="直接连接符 32"/>
          <p:cNvCxnSpPr/>
          <p:nvPr/>
        </p:nvCxnSpPr>
        <p:spPr>
          <a:xfrm>
            <a:off x="1315419" y="4466403"/>
            <a:ext cx="5346638" cy="1491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491630" y="4045864"/>
            <a:ext cx="6577677" cy="412421"/>
          </a:xfrm>
          <a:prstGeom prst="rect">
            <a:avLst/>
          </a:prstGeom>
        </p:spPr>
        <p:txBody>
          <a:bodyPr wrap="square">
            <a:spAutoFit/>
          </a:bodyPr>
          <a:lstStyle/>
          <a:p>
            <a:pPr>
              <a:lnSpc>
                <a:spcPct val="130000"/>
              </a:lnSpc>
              <a:spcAft>
                <a:spcPts val="300"/>
              </a:spcAft>
              <a:defRPr/>
            </a:pPr>
            <a:r>
              <a:rPr lang="zh-CN" altLang="zh-CN" sz="1600" dirty="0"/>
              <a:t>最后将所有小于</a:t>
            </a:r>
            <a:r>
              <a:rPr lang="en-US" altLang="zh-CN" sz="1600" dirty="0"/>
              <a:t>1000</a:t>
            </a:r>
            <a:r>
              <a:rPr lang="zh-CN" altLang="zh-CN" sz="1600" dirty="0"/>
              <a:t>的回文素数打印输出到屏幕上即可</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9"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334100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P spid="30" grpId="0" animBg="1"/>
      <p:bldP spid="32" grpId="0"/>
      <p:bldP spid="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23365"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606742" y="1354376"/>
            <a:ext cx="7918405" cy="434266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薪水</a:t>
            </a:r>
            <a:r>
              <a:rPr lang="zh-CN" altLang="zh-CN" sz="2000" dirty="0"/>
              <a:t>是上班族最关心的问题，对于即将步入社会的我们也同样重要，毕业后找到一份高薪的工作不但能让家人放心，而且能够提升自己和家人的生活质量。每个人都想拿到更高的薪水，这就需要我们拥有强大的工作能力</a:t>
            </a:r>
            <a:r>
              <a:rPr lang="zh-CN" altLang="zh-CN" sz="2000" dirty="0" smtClean="0"/>
              <a:t>了。</a:t>
            </a:r>
          </a:p>
          <a:p>
            <a:pPr marL="0" indent="0">
              <a:buNone/>
            </a:pPr>
            <a:r>
              <a:rPr lang="en-US" altLang="zh-CN" sz="2000" dirty="0" smtClean="0"/>
              <a:t>       </a:t>
            </a:r>
            <a:r>
              <a:rPr lang="zh-CN" altLang="zh-CN" sz="2000" dirty="0" smtClean="0"/>
              <a:t>已知某公司有一批销售员工，其底薪为</a:t>
            </a:r>
            <a:r>
              <a:rPr lang="en-US" altLang="zh-CN" sz="2000" dirty="0" smtClean="0"/>
              <a:t>2000</a:t>
            </a:r>
            <a:r>
              <a:rPr lang="zh-CN" altLang="zh-CN" sz="2000" dirty="0" smtClean="0"/>
              <a:t>元，员工销售额与提成比例如下：</a:t>
            </a:r>
          </a:p>
          <a:p>
            <a:pPr marL="0" indent="0">
              <a:buNone/>
            </a:pPr>
            <a:r>
              <a:rPr lang="zh-CN" altLang="zh-CN" sz="2000" dirty="0" smtClean="0"/>
              <a:t>（</a:t>
            </a:r>
            <a:r>
              <a:rPr lang="en-US" altLang="zh-CN" sz="2000" dirty="0"/>
              <a:t>1</a:t>
            </a:r>
            <a:r>
              <a:rPr lang="zh-CN" altLang="zh-CN" sz="2000" dirty="0"/>
              <a:t>）当销售额</a:t>
            </a:r>
            <a:r>
              <a:rPr lang="en-US" altLang="zh-CN" sz="2000" dirty="0"/>
              <a:t>&lt;=3000</a:t>
            </a:r>
            <a:r>
              <a:rPr lang="zh-CN" altLang="zh-CN" sz="2000" dirty="0"/>
              <a:t>时，没有提成；</a:t>
            </a:r>
          </a:p>
          <a:p>
            <a:pPr marL="0" indent="0">
              <a:buNone/>
            </a:pPr>
            <a:r>
              <a:rPr lang="zh-CN" altLang="zh-CN" sz="2000" dirty="0"/>
              <a:t>（</a:t>
            </a:r>
            <a:r>
              <a:rPr lang="en-US" altLang="zh-CN" sz="2000" dirty="0"/>
              <a:t>2</a:t>
            </a:r>
            <a:r>
              <a:rPr lang="zh-CN" altLang="zh-CN" sz="2000" dirty="0"/>
              <a:t>）当</a:t>
            </a:r>
            <a:r>
              <a:rPr lang="en-US" altLang="zh-CN" sz="2000" dirty="0"/>
              <a:t>3000&lt;</a:t>
            </a:r>
            <a:r>
              <a:rPr lang="zh-CN" altLang="zh-CN" sz="2000" dirty="0"/>
              <a:t>销售额</a:t>
            </a:r>
            <a:r>
              <a:rPr lang="en-US" altLang="zh-CN" sz="2000" dirty="0"/>
              <a:t>&lt;=7000</a:t>
            </a:r>
            <a:r>
              <a:rPr lang="zh-CN" altLang="zh-CN" sz="2000" dirty="0"/>
              <a:t>时，提成</a:t>
            </a:r>
            <a:r>
              <a:rPr lang="en-US" altLang="zh-CN" sz="2000" dirty="0"/>
              <a:t>10%</a:t>
            </a:r>
            <a:r>
              <a:rPr lang="zh-CN" altLang="zh-CN" sz="2000" dirty="0"/>
              <a:t>；</a:t>
            </a:r>
          </a:p>
          <a:p>
            <a:pPr marL="0" indent="0">
              <a:buNone/>
            </a:pPr>
            <a:r>
              <a:rPr lang="zh-CN" altLang="zh-CN" sz="2000" dirty="0"/>
              <a:t>（</a:t>
            </a:r>
            <a:r>
              <a:rPr lang="en-US" altLang="zh-CN" sz="2000" dirty="0"/>
              <a:t>3</a:t>
            </a:r>
            <a:r>
              <a:rPr lang="zh-CN" altLang="zh-CN" sz="2000" dirty="0"/>
              <a:t>）当</a:t>
            </a:r>
            <a:r>
              <a:rPr lang="en-US" altLang="zh-CN" sz="2000" dirty="0"/>
              <a:t>7000&lt;</a:t>
            </a:r>
            <a:r>
              <a:rPr lang="zh-CN" altLang="zh-CN" sz="2000" dirty="0"/>
              <a:t>销售额</a:t>
            </a:r>
            <a:r>
              <a:rPr lang="en-US" altLang="zh-CN" sz="2000" dirty="0"/>
              <a:t>&lt;=10000</a:t>
            </a:r>
            <a:r>
              <a:rPr lang="zh-CN" altLang="zh-CN" sz="2000" dirty="0"/>
              <a:t>时，提成</a:t>
            </a:r>
            <a:r>
              <a:rPr lang="en-US" altLang="zh-CN" sz="2000" dirty="0"/>
              <a:t>15%</a:t>
            </a:r>
            <a:r>
              <a:rPr lang="zh-CN" altLang="zh-CN" sz="2000" dirty="0"/>
              <a:t>；</a:t>
            </a:r>
          </a:p>
          <a:p>
            <a:pPr marL="0" indent="0">
              <a:buNone/>
            </a:pPr>
            <a:r>
              <a:rPr lang="zh-CN" altLang="zh-CN" sz="2000" dirty="0"/>
              <a:t>（</a:t>
            </a:r>
            <a:r>
              <a:rPr lang="en-US" altLang="zh-CN" sz="2000" dirty="0"/>
              <a:t>4</a:t>
            </a:r>
            <a:r>
              <a:rPr lang="zh-CN" altLang="zh-CN" sz="2000" dirty="0"/>
              <a:t>）当销售额</a:t>
            </a:r>
            <a:r>
              <a:rPr lang="en-US" altLang="zh-CN" sz="2000" dirty="0"/>
              <a:t>&gt;10000</a:t>
            </a:r>
            <a:r>
              <a:rPr lang="zh-CN" altLang="zh-CN" sz="2000" dirty="0"/>
              <a:t>时，提成</a:t>
            </a:r>
            <a:r>
              <a:rPr lang="en-US" altLang="zh-CN" sz="2000" dirty="0"/>
              <a:t>20</a:t>
            </a:r>
            <a:r>
              <a:rPr lang="en-US" altLang="zh-CN" sz="2000" dirty="0" smtClean="0"/>
              <a:t>%</a:t>
            </a:r>
            <a:r>
              <a:rPr lang="zh-CN" altLang="zh-CN" sz="2000" dirty="0" smtClean="0"/>
              <a:t>。</a:t>
            </a:r>
            <a:endParaRPr lang="en-US" altLang="zh-CN" sz="2000" dirty="0" smtClean="0"/>
          </a:p>
          <a:p>
            <a:pPr marL="0" indent="0">
              <a:buNone/>
            </a:pPr>
            <a:r>
              <a:rPr lang="en-US" altLang="zh-CN" sz="2000" dirty="0" smtClean="0"/>
              <a:t>       </a:t>
            </a:r>
            <a:r>
              <a:rPr lang="zh-CN" altLang="zh-CN" sz="2000" dirty="0" smtClean="0"/>
              <a:t>案例</a:t>
            </a:r>
            <a:r>
              <a:rPr lang="zh-CN" altLang="zh-CN" sz="2000" dirty="0"/>
              <a:t>要求利用</a:t>
            </a:r>
            <a:r>
              <a:rPr lang="en-US" altLang="zh-CN" sz="2000" dirty="0"/>
              <a:t>switch</a:t>
            </a:r>
            <a:r>
              <a:rPr lang="zh-CN" altLang="zh-CN" sz="2000" dirty="0"/>
              <a:t>语句编写程序，通过输入员工的销售额，计算出其薪水总额并输出到屏幕上。</a:t>
            </a:r>
          </a:p>
          <a:p>
            <a:pPr marL="0" indent="0">
              <a:buNone/>
            </a:pPr>
            <a:endParaRPr lang="zh-CN" altLang="zh-CN" sz="2000" dirty="0"/>
          </a:p>
        </p:txBody>
      </p:sp>
    </p:spTree>
    <p:custDataLst>
      <p:tags r:id="rId1"/>
    </p:custDataLst>
    <p:extLst>
      <p:ext uri="{BB962C8B-B14F-4D97-AF65-F5344CB8AC3E}">
        <p14:creationId xmlns:p14="http://schemas.microsoft.com/office/powerpoint/2010/main" val="3511292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28760" y="1640125"/>
            <a:ext cx="7879217" cy="14165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因为</a:t>
            </a:r>
            <a:r>
              <a:rPr lang="zh-CN" altLang="zh-CN" sz="2000" dirty="0"/>
              <a:t>要对所有</a:t>
            </a:r>
            <a:r>
              <a:rPr lang="en-US" altLang="zh-CN" sz="2000" dirty="0"/>
              <a:t>1000</a:t>
            </a:r>
            <a:r>
              <a:rPr lang="zh-CN" altLang="zh-CN" sz="2000" dirty="0"/>
              <a:t>以内的整数进行判断，所以此处适合用循环结构语句；又因为要判断是否为素数以及判断是否为回文素数，所以一定会用到选择结构语句。此案例综合了本章这两个重要的知识点，请灵活运用学过的知识解决此</a:t>
            </a:r>
            <a:r>
              <a:rPr lang="zh-CN" altLang="zh-CN" sz="2000" dirty="0" smtClean="0"/>
              <a:t>案例。</a:t>
            </a:r>
            <a:endParaRPr lang="zh-CN"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09958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398300" y="178457"/>
            <a:ext cx="593280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11】-</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4749" y="518261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20" name="直接连接符 19"/>
          <p:cNvCxnSpPr/>
          <p:nvPr/>
        </p:nvCxnSpPr>
        <p:spPr bwMode="auto">
          <a:xfrm>
            <a:off x="1124148" y="492484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71318" y="1745609"/>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80843" y="1751959"/>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1</a:t>
            </a:r>
            <a:endParaRPr lang="zh-CN" altLang="en-US" b="1" dirty="0">
              <a:solidFill>
                <a:schemeClr val="bg1"/>
              </a:solidFill>
              <a:latin typeface="Verdana" pitchFamily="34" charset="0"/>
            </a:endParaRPr>
          </a:p>
        </p:txBody>
      </p:sp>
      <p:cxnSp>
        <p:nvCxnSpPr>
          <p:cNvPr id="23" name="直接连接符 22"/>
          <p:cNvCxnSpPr/>
          <p:nvPr/>
        </p:nvCxnSpPr>
        <p:spPr>
          <a:xfrm flipV="1">
            <a:off x="1352293" y="2102320"/>
            <a:ext cx="3663844" cy="40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2124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03778"/>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79269"/>
            <a:ext cx="467697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0774" y="28960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8711" y="2900765"/>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360324" y="3270652"/>
            <a:ext cx="5001287"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28504" y="1685841"/>
            <a:ext cx="3487633" cy="412421"/>
          </a:xfrm>
          <a:prstGeom prst="rect">
            <a:avLst/>
          </a:prstGeom>
        </p:spPr>
        <p:txBody>
          <a:bodyPr wrap="square">
            <a:spAutoFit/>
          </a:bodyPr>
          <a:lstStyle/>
          <a:p>
            <a:pPr>
              <a:lnSpc>
                <a:spcPct val="130000"/>
              </a:lnSpc>
              <a:spcAft>
                <a:spcPts val="300"/>
              </a:spcAft>
              <a:defRPr/>
            </a:pPr>
            <a:r>
              <a:rPr lang="zh-CN" altLang="zh-CN" sz="1600" dirty="0"/>
              <a:t>定义出员工的基础薪水并初始化</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42743" y="347682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37617" y="346967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52293" y="3864918"/>
            <a:ext cx="5117446" cy="143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36" y="2876958"/>
            <a:ext cx="4903907" cy="338554"/>
          </a:xfrm>
          <a:prstGeom prst="rect">
            <a:avLst/>
          </a:prstGeom>
        </p:spPr>
        <p:txBody>
          <a:bodyPr wrap="none">
            <a:spAutoFit/>
          </a:bodyPr>
          <a:lstStyle/>
          <a:p>
            <a:r>
              <a:rPr lang="zh-CN" altLang="zh-CN" sz="1600" dirty="0"/>
              <a:t>输入销售额，通过案例分析中的转换获得销售系数</a:t>
            </a:r>
            <a:r>
              <a:rPr lang="zh-CN" altLang="zh-CN" sz="1600" dirty="0" smtClean="0"/>
              <a:t>；</a:t>
            </a:r>
            <a:endParaRPr lang="zh-CN" altLang="zh-CN" sz="1600" dirty="0"/>
          </a:p>
        </p:txBody>
      </p:sp>
      <p:sp>
        <p:nvSpPr>
          <p:cNvPr id="44" name="矩形 43"/>
          <p:cNvSpPr/>
          <p:nvPr/>
        </p:nvSpPr>
        <p:spPr>
          <a:xfrm>
            <a:off x="1565832" y="3459458"/>
            <a:ext cx="4903907" cy="338554"/>
          </a:xfrm>
          <a:prstGeom prst="rect">
            <a:avLst/>
          </a:prstGeom>
        </p:spPr>
        <p:txBody>
          <a:bodyPr wrap="none">
            <a:spAutoFit/>
          </a:bodyPr>
          <a:lstStyle/>
          <a:p>
            <a:r>
              <a:rPr lang="zh-CN" altLang="zh-CN" sz="1600" dirty="0"/>
              <a:t>根据不同的销售系数计算出提成，并累加到薪水中</a:t>
            </a:r>
            <a:r>
              <a:rPr lang="zh-CN" altLang="en-US" sz="1600" dirty="0" smtClean="0"/>
              <a:t>；</a:t>
            </a:r>
            <a:endParaRPr lang="zh-CN" altLang="zh-CN" sz="1600" dirty="0"/>
          </a:p>
        </p:txBody>
      </p:sp>
      <p:sp>
        <p:nvSpPr>
          <p:cNvPr id="45" name="矩形 44"/>
          <p:cNvSpPr/>
          <p:nvPr/>
        </p:nvSpPr>
        <p:spPr>
          <a:xfrm>
            <a:off x="1539746" y="2292622"/>
            <a:ext cx="4493538" cy="338554"/>
          </a:xfrm>
          <a:prstGeom prst="rect">
            <a:avLst/>
          </a:prstGeom>
        </p:spPr>
        <p:txBody>
          <a:bodyPr wrap="none">
            <a:spAutoFit/>
          </a:bodyPr>
          <a:lstStyle/>
          <a:p>
            <a:r>
              <a:rPr lang="zh-CN" altLang="zh-CN" sz="1600" dirty="0"/>
              <a:t>分别定义两个整型变量存储销售系数和销售额</a:t>
            </a:r>
            <a:r>
              <a:rPr lang="zh-CN" altLang="en-US" sz="1600" dirty="0" smtClean="0"/>
              <a:t>；</a:t>
            </a:r>
            <a:endParaRPr lang="zh-CN" altLang="zh-CN" sz="1600" dirty="0"/>
          </a:p>
        </p:txBody>
      </p:sp>
      <p:sp>
        <p:nvSpPr>
          <p:cNvPr id="30" name="椭圆 29"/>
          <p:cNvSpPr/>
          <p:nvPr/>
        </p:nvSpPr>
        <p:spPr bwMode="auto">
          <a:xfrm rot="574600">
            <a:off x="1134444" y="4105632"/>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43969" y="4111982"/>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3" name="直接连接符 32"/>
          <p:cNvCxnSpPr/>
          <p:nvPr/>
        </p:nvCxnSpPr>
        <p:spPr>
          <a:xfrm>
            <a:off x="1315419" y="4466403"/>
            <a:ext cx="3073701" cy="1491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491631" y="4045864"/>
            <a:ext cx="3192984" cy="412421"/>
          </a:xfrm>
          <a:prstGeom prst="rect">
            <a:avLst/>
          </a:prstGeom>
        </p:spPr>
        <p:txBody>
          <a:bodyPr wrap="square">
            <a:spAutoFit/>
          </a:bodyPr>
          <a:lstStyle/>
          <a:p>
            <a:pPr>
              <a:lnSpc>
                <a:spcPct val="130000"/>
              </a:lnSpc>
              <a:spcAft>
                <a:spcPts val="300"/>
              </a:spcAft>
              <a:defRPr/>
            </a:pPr>
            <a:r>
              <a:rPr lang="zh-CN" altLang="zh-CN" sz="1600" dirty="0"/>
              <a:t>把最终的薪水输出到屏幕上</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9" name="矩形 28"/>
          <p:cNvSpPr>
            <a:spLocks noChangeArrowheads="1"/>
          </p:cNvSpPr>
          <p:nvPr/>
        </p:nvSpPr>
        <p:spPr bwMode="auto">
          <a:xfrm>
            <a:off x="863599" y="1123950"/>
            <a:ext cx="37924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Tree>
    <p:custDataLst>
      <p:tags r:id="rId1"/>
    </p:custDataLst>
    <p:extLst>
      <p:ext uri="{BB962C8B-B14F-4D97-AF65-F5344CB8AC3E}">
        <p14:creationId xmlns:p14="http://schemas.microsoft.com/office/powerpoint/2010/main" val="38306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P spid="30" grpId="0" animBg="1"/>
      <p:bldP spid="32" grpId="0"/>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rcRect/>
          <a:stretch>
            <a:fillRect/>
          </a:stretch>
        </p:blipFill>
        <p:spPr bwMode="auto">
          <a:xfrm>
            <a:off x="290513" y="2668588"/>
            <a:ext cx="2447925" cy="3457575"/>
          </a:xfrm>
          <a:prstGeom prst="rect">
            <a:avLst/>
          </a:prstGeom>
          <a:noFill/>
          <a:ln w="9525">
            <a:noFill/>
            <a:miter lim="800000"/>
            <a:headEnd/>
            <a:tailEnd/>
          </a:ln>
        </p:spPr>
      </p:pic>
      <p:sp>
        <p:nvSpPr>
          <p:cNvPr id="5" name="流程图: 可选过程 4"/>
          <p:cNvSpPr/>
          <p:nvPr/>
        </p:nvSpPr>
        <p:spPr>
          <a:xfrm>
            <a:off x="2608263" y="1811338"/>
            <a:ext cx="5651500" cy="3166824"/>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r>
              <a:rPr lang="zh-CN" altLang="zh-CN" b="1" dirty="0" smtClean="0">
                <a:latin typeface="微软雅黑" panose="020B0503020204020204" pitchFamily="34" charset="-122"/>
                <a:ea typeface="微软雅黑" panose="020B0503020204020204" pitchFamily="34" charset="-122"/>
              </a:rPr>
              <a:t>本章</a:t>
            </a:r>
            <a:r>
              <a:rPr lang="zh-CN" altLang="zh-CN" b="1" dirty="0">
                <a:latin typeface="微软雅黑" panose="020B0503020204020204" pitchFamily="34" charset="-122"/>
                <a:ea typeface="微软雅黑" panose="020B0503020204020204" pitchFamily="34" charset="-122"/>
              </a:rPr>
              <a:t>首先讲解了</a:t>
            </a:r>
            <a:r>
              <a:rPr lang="zh-CN" altLang="zh-CN" b="1" dirty="0">
                <a:solidFill>
                  <a:srgbClr val="FF0000"/>
                </a:solidFill>
                <a:latin typeface="微软雅黑" panose="020B0503020204020204" pitchFamily="34" charset="-122"/>
                <a:ea typeface="微软雅黑" panose="020B0503020204020204" pitchFamily="34" charset="-122"/>
              </a:rPr>
              <a:t>算法</a:t>
            </a:r>
            <a:r>
              <a:rPr lang="zh-CN" altLang="zh-CN" b="1" dirty="0">
                <a:latin typeface="微软雅黑" panose="020B0503020204020204" pitchFamily="34" charset="-122"/>
                <a:ea typeface="微软雅黑" panose="020B0503020204020204" pitchFamily="34" charset="-122"/>
              </a:rPr>
              <a:t>的基本概念和程序的运行流</a:t>
            </a:r>
            <a:r>
              <a:rPr lang="zh-CN" altLang="zh-CN" b="1" dirty="0">
                <a:solidFill>
                  <a:srgbClr val="FF0000"/>
                </a:solidFill>
                <a:latin typeface="微软雅黑" panose="020B0503020204020204" pitchFamily="34" charset="-122"/>
                <a:ea typeface="微软雅黑" panose="020B0503020204020204" pitchFamily="34" charset="-122"/>
              </a:rPr>
              <a:t>程图</a:t>
            </a:r>
            <a:r>
              <a:rPr lang="zh-CN" altLang="zh-CN" b="1" dirty="0">
                <a:latin typeface="微软雅黑" panose="020B0503020204020204" pitchFamily="34" charset="-122"/>
                <a:ea typeface="微软雅黑" panose="020B0503020204020204" pitchFamily="34" charset="-122"/>
              </a:rPr>
              <a:t>，然后讲解了</a:t>
            </a:r>
            <a:r>
              <a:rPr lang="en-US" altLang="zh-CN" b="1" dirty="0">
                <a:latin typeface="微软雅黑" panose="020B0503020204020204" pitchFamily="34" charset="-122"/>
                <a:ea typeface="微软雅黑" panose="020B0503020204020204" pitchFamily="34" charset="-122"/>
              </a:rPr>
              <a:t>C</a:t>
            </a:r>
            <a:r>
              <a:rPr lang="zh-CN" altLang="zh-CN" b="1" dirty="0">
                <a:latin typeface="微软雅黑" panose="020B0503020204020204" pitchFamily="34" charset="-122"/>
                <a:ea typeface="微软雅黑" panose="020B0503020204020204" pitchFamily="34" charset="-122"/>
              </a:rPr>
              <a:t>语言中最基本</a:t>
            </a:r>
            <a:r>
              <a:rPr lang="zh-CN" altLang="zh-CN" b="1" dirty="0" smtClean="0">
                <a:latin typeface="微软雅黑" panose="020B0503020204020204" pitchFamily="34" charset="-122"/>
                <a:ea typeface="微软雅黑" panose="020B0503020204020204" pitchFamily="34" charset="-122"/>
              </a:rPr>
              <a:t>的流程控制语句</a:t>
            </a:r>
            <a:r>
              <a:rPr lang="zh-CN" altLang="en-US" b="1" dirty="0" smtClean="0">
                <a:latin typeface="微软雅黑" panose="020B0503020204020204" pitchFamily="34" charset="-122"/>
                <a:ea typeface="微软雅黑" panose="020B0503020204020204" pitchFamily="34" charset="-122"/>
              </a:rPr>
              <a:t>：</a:t>
            </a:r>
            <a:r>
              <a:rPr lang="zh-CN" altLang="zh-CN" b="1" dirty="0" smtClean="0">
                <a:solidFill>
                  <a:srgbClr val="FF0000"/>
                </a:solidFill>
                <a:latin typeface="微软雅黑" panose="020B0503020204020204" pitchFamily="34" charset="-122"/>
                <a:ea typeface="微软雅黑" panose="020B0503020204020204" pitchFamily="34" charset="-122"/>
              </a:rPr>
              <a:t>选择</a:t>
            </a:r>
            <a:r>
              <a:rPr lang="zh-CN" altLang="zh-CN" b="1" dirty="0">
                <a:solidFill>
                  <a:srgbClr val="FF0000"/>
                </a:solidFill>
                <a:latin typeface="微软雅黑" panose="020B0503020204020204" pitchFamily="34" charset="-122"/>
                <a:ea typeface="微软雅黑" panose="020B0503020204020204" pitchFamily="34" charset="-122"/>
              </a:rPr>
              <a:t>结构语句和循环语句</a:t>
            </a:r>
            <a:r>
              <a:rPr lang="zh-CN" altLang="zh-CN" b="1" dirty="0">
                <a:latin typeface="微软雅黑" panose="020B0503020204020204" pitchFamily="34" charset="-122"/>
                <a:ea typeface="微软雅黑" panose="020B0503020204020204" pitchFamily="34" charset="-122"/>
              </a:rPr>
              <a:t>。通过对本章案例的学习与实践，读者应该能够熟练的运用</a:t>
            </a:r>
            <a:r>
              <a:rPr lang="en-US" altLang="zh-CN" b="1" dirty="0">
                <a:solidFill>
                  <a:srgbClr val="FF0000"/>
                </a:solidFill>
                <a:latin typeface="微软雅黑" panose="020B0503020204020204" pitchFamily="34" charset="-122"/>
                <a:ea typeface="微软雅黑" panose="020B0503020204020204" pitchFamily="34" charset="-122"/>
              </a:rPr>
              <a:t>if</a:t>
            </a:r>
            <a:r>
              <a:rPr lang="zh-CN" altLang="zh-CN" b="1" dirty="0">
                <a:latin typeface="微软雅黑" panose="020B0503020204020204" pitchFamily="34" charset="-122"/>
                <a:ea typeface="微软雅黑" panose="020B0503020204020204" pitchFamily="34" charset="-122"/>
              </a:rPr>
              <a:t>判断语句、</a:t>
            </a:r>
            <a:r>
              <a:rPr lang="en-US" altLang="zh-CN" b="1" dirty="0">
                <a:solidFill>
                  <a:srgbClr val="FF0000"/>
                </a:solidFill>
                <a:latin typeface="微软雅黑" panose="020B0503020204020204" pitchFamily="34" charset="-122"/>
                <a:ea typeface="微软雅黑" panose="020B0503020204020204" pitchFamily="34" charset="-122"/>
              </a:rPr>
              <a:t>switch</a:t>
            </a:r>
            <a:r>
              <a:rPr lang="zh-CN" altLang="zh-CN" b="1" dirty="0">
                <a:latin typeface="微软雅黑" panose="020B0503020204020204" pitchFamily="34" charset="-122"/>
                <a:ea typeface="微软雅黑" panose="020B0503020204020204" pitchFamily="34" charset="-122"/>
              </a:rPr>
              <a:t>判断语句、</a:t>
            </a:r>
            <a:r>
              <a:rPr lang="en-US" altLang="zh-CN" b="1" dirty="0">
                <a:solidFill>
                  <a:srgbClr val="FF0000"/>
                </a:solidFill>
                <a:latin typeface="微软雅黑" panose="020B0503020204020204" pitchFamily="34" charset="-122"/>
                <a:ea typeface="微软雅黑" panose="020B0503020204020204" pitchFamily="34" charset="-122"/>
              </a:rPr>
              <a:t>while</a:t>
            </a:r>
            <a:r>
              <a:rPr lang="zh-CN" altLang="zh-CN" b="1" dirty="0">
                <a:latin typeface="微软雅黑" panose="020B0503020204020204" pitchFamily="34" charset="-122"/>
                <a:ea typeface="微软雅黑" panose="020B0503020204020204" pitchFamily="34" charset="-122"/>
              </a:rPr>
              <a:t>循环语句、</a:t>
            </a:r>
            <a:r>
              <a:rPr lang="en-US" altLang="zh-CN" b="1" dirty="0">
                <a:solidFill>
                  <a:srgbClr val="FF0000"/>
                </a:solidFill>
                <a:latin typeface="微软雅黑" panose="020B0503020204020204" pitchFamily="34" charset="-122"/>
                <a:ea typeface="微软雅黑" panose="020B0503020204020204" pitchFamily="34" charset="-122"/>
              </a:rPr>
              <a:t>do...while</a:t>
            </a:r>
            <a:r>
              <a:rPr lang="zh-CN" altLang="zh-CN" b="1" dirty="0">
                <a:latin typeface="微软雅黑" panose="020B0503020204020204" pitchFamily="34" charset="-122"/>
                <a:ea typeface="微软雅黑" panose="020B0503020204020204" pitchFamily="34" charset="-122"/>
              </a:rPr>
              <a:t>循环语句以及</a:t>
            </a:r>
            <a:r>
              <a:rPr lang="en-US" altLang="zh-CN" b="1" dirty="0">
                <a:solidFill>
                  <a:srgbClr val="FF0000"/>
                </a:solidFill>
                <a:latin typeface="微软雅黑" panose="020B0503020204020204" pitchFamily="34" charset="-122"/>
                <a:ea typeface="微软雅黑" panose="020B0503020204020204" pitchFamily="34" charset="-122"/>
              </a:rPr>
              <a:t>for</a:t>
            </a:r>
            <a:r>
              <a:rPr lang="zh-CN" altLang="zh-CN" b="1" dirty="0">
                <a:latin typeface="微软雅黑" panose="020B0503020204020204" pitchFamily="34" charset="-122"/>
                <a:ea typeface="微软雅黑" panose="020B0503020204020204" pitchFamily="34" charset="-122"/>
              </a:rPr>
              <a:t>循环语句的相关知识与使用方法。在难度稍高的案例中，进一步应用了三种循环语句和选择结构语句的相互嵌套处理复杂的问题。读者应尽力掌握本章所有案例，并能将案例中的知识用于实践，为后面章节的学习打下坚实基础</a:t>
            </a:r>
          </a:p>
        </p:txBody>
      </p:sp>
      <p:sp>
        <p:nvSpPr>
          <p:cNvPr id="18436" name="标题 1"/>
          <p:cNvSpPr>
            <a:spLocks noChangeArrowheads="1"/>
          </p:cNvSpPr>
          <p:nvPr/>
        </p:nvSpPr>
        <p:spPr bwMode="auto">
          <a:xfrm>
            <a:off x="1706197" y="178456"/>
            <a:ext cx="3151281" cy="765175"/>
          </a:xfrm>
          <a:prstGeom prst="rect">
            <a:avLst/>
          </a:prstGeom>
          <a:noFill/>
          <a:ln w="9525">
            <a:noFill/>
            <a:miter lim="800000"/>
            <a:headEnd/>
            <a:tailEnd/>
          </a:ln>
          <a:effec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pitchFamily="2" charset="-122"/>
              </a:rPr>
              <a:t> </a:t>
            </a:r>
            <a:r>
              <a:rPr lang="zh-CN" altLang="en-US" sz="3600" b="1" dirty="0" smtClean="0">
                <a:solidFill>
                  <a:srgbClr val="0070C0"/>
                </a:solidFill>
                <a:latin typeface="微软雅黑" pitchFamily="34" charset="-122"/>
                <a:ea typeface="微软雅黑" pitchFamily="34" charset="-122"/>
                <a:sym typeface="宋体" pitchFamily="2" charset="-122"/>
              </a:rPr>
              <a:t>本章</a:t>
            </a:r>
            <a:r>
              <a:rPr lang="zh-CN" altLang="en-US" sz="3600" b="1" dirty="0">
                <a:solidFill>
                  <a:srgbClr val="0070C0"/>
                </a:solidFill>
                <a:latin typeface="微软雅黑" pitchFamily="34" charset="-122"/>
                <a:ea typeface="微软雅黑" pitchFamily="34" charset="-122"/>
                <a:sym typeface="宋体" pitchFamily="2" charset="-122"/>
              </a:rPr>
              <a:t>小结</a:t>
            </a:r>
          </a:p>
        </p:txBody>
      </p:sp>
    </p:spTree>
    <p:custDataLst>
      <p:tags r:id="rId1"/>
    </p:custDataLst>
    <p:extLst>
      <p:ext uri="{BB962C8B-B14F-4D97-AF65-F5344CB8AC3E}">
        <p14:creationId xmlns:p14="http://schemas.microsoft.com/office/powerpoint/2010/main" val="72039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527974"/>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593922" y="14538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2905107" y="275176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2931521" y="275432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197021" y="3183136"/>
            <a:ext cx="1169239"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214483" y="4101981"/>
            <a:ext cx="1528967"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357918" y="2684851"/>
            <a:ext cx="163361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算法的概念</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404888" y="3619800"/>
            <a:ext cx="152633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流程图</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2943835" y="369931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2970249" y="370187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2143936164"/>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48863" y="918655"/>
            <a:ext cx="1149674"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a:solidFill>
                  <a:srgbClr val="009ED6"/>
                </a:solidFill>
                <a:latin typeface="+mn-lt"/>
                <a:ea typeface="+mn-ea"/>
              </a:rPr>
              <a:t>算法</a:t>
            </a:r>
            <a:endParaRPr lang="en-US" altLang="zh-CN" sz="2400" b="1" dirty="0">
              <a:solidFill>
                <a:srgbClr val="009ED6"/>
              </a:solidFill>
              <a:latin typeface="+mn-lt"/>
              <a:ea typeface="+mn-ea"/>
            </a:endParaRPr>
          </a:p>
        </p:txBody>
      </p:sp>
      <p:sp>
        <p:nvSpPr>
          <p:cNvPr id="17" name="矩形 5"/>
          <p:cNvSpPr>
            <a:spLocks noChangeArrowheads="1"/>
          </p:cNvSpPr>
          <p:nvPr/>
        </p:nvSpPr>
        <p:spPr bwMode="auto">
          <a:xfrm>
            <a:off x="662940" y="1585761"/>
            <a:ext cx="7943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dirty="0" smtClean="0"/>
              <a:t>       </a:t>
            </a:r>
            <a:r>
              <a:rPr lang="zh-CN" altLang="zh-CN" sz="2000" dirty="0" smtClean="0"/>
              <a:t>算法</a:t>
            </a:r>
            <a:r>
              <a:rPr lang="zh-CN" altLang="zh-CN" sz="2000" dirty="0"/>
              <a:t>（</a:t>
            </a:r>
            <a:r>
              <a:rPr lang="en-US" altLang="zh-CN" sz="2000" dirty="0"/>
              <a:t>Algorithm</a:t>
            </a:r>
            <a:r>
              <a:rPr lang="zh-CN" altLang="zh-CN" sz="2000" dirty="0"/>
              <a:t>）是解决特定问题的步骤描述。问题的解决方案就是算法，例如，新学期开学，从家到学校的交通方式这个问题，就有很多解决方案</a:t>
            </a:r>
            <a:r>
              <a:rPr lang="zh-CN" altLang="zh-CN" sz="2000" dirty="0" smtClean="0"/>
              <a:t>。</a:t>
            </a:r>
            <a:endParaRPr lang="zh-CN" altLang="zh-CN" sz="2000" dirty="0"/>
          </a:p>
        </p:txBody>
      </p:sp>
      <p:sp>
        <p:nvSpPr>
          <p:cNvPr id="19" name="标题 1"/>
          <p:cNvSpPr>
            <a:spLocks noChangeArrowheads="1"/>
          </p:cNvSpPr>
          <p:nvPr/>
        </p:nvSpPr>
        <p:spPr bwMode="auto">
          <a:xfrm>
            <a:off x="1498537" y="17845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pic>
        <p:nvPicPr>
          <p:cNvPr id="4301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407" y="3539008"/>
            <a:ext cx="2520000" cy="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8379" y="2896839"/>
            <a:ext cx="2160000" cy="162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4828" y="2466805"/>
            <a:ext cx="2386800" cy="138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9" name="Picture 11" descr="http://www.sucaitianxia.com/sheji/pic/200707/2007072220052535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4828" y="4499008"/>
            <a:ext cx="1533600" cy="154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5093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randombar(horizontal)">
                                      <p:cBhvr>
                                        <p:cTn id="7" dur="500"/>
                                        <p:tgtEl>
                                          <p:spTgt spid="430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3019"/>
                                        </p:tgtEl>
                                        <p:attrNameLst>
                                          <p:attrName>style.visibility</p:attrName>
                                        </p:attrNameLst>
                                      </p:cBhvr>
                                      <p:to>
                                        <p:strVal val="visible"/>
                                      </p:to>
                                    </p:set>
                                    <p:animEffect transition="in" filter="fade">
                                      <p:cBhvr>
                                        <p:cTn id="12" dur="1000"/>
                                        <p:tgtEl>
                                          <p:spTgt spid="43019"/>
                                        </p:tgtEl>
                                      </p:cBhvr>
                                    </p:animEffect>
                                    <p:anim calcmode="lin" valueType="num">
                                      <p:cBhvr>
                                        <p:cTn id="13" dur="1000" fill="hold"/>
                                        <p:tgtEl>
                                          <p:spTgt spid="43019"/>
                                        </p:tgtEl>
                                        <p:attrNameLst>
                                          <p:attrName>ppt_x</p:attrName>
                                        </p:attrNameLst>
                                      </p:cBhvr>
                                      <p:tavLst>
                                        <p:tav tm="0">
                                          <p:val>
                                            <p:strVal val="#ppt_x"/>
                                          </p:val>
                                        </p:tav>
                                        <p:tav tm="100000">
                                          <p:val>
                                            <p:strVal val="#ppt_x"/>
                                          </p:val>
                                        </p:tav>
                                      </p:tavLst>
                                    </p:anim>
                                    <p:anim calcmode="lin" valueType="num">
                                      <p:cBhvr>
                                        <p:cTn id="14" dur="1000" fill="hold"/>
                                        <p:tgtEl>
                                          <p:spTgt spid="430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anim calcmode="lin" valueType="num">
                                      <p:cBhvr additive="base">
                                        <p:cTn id="19" dur="500" fill="hold"/>
                                        <p:tgtEl>
                                          <p:spTgt spid="43013"/>
                                        </p:tgtEl>
                                        <p:attrNameLst>
                                          <p:attrName>ppt_x</p:attrName>
                                        </p:attrNameLst>
                                      </p:cBhvr>
                                      <p:tavLst>
                                        <p:tav tm="0">
                                          <p:val>
                                            <p:strVal val="0-#ppt_w/2"/>
                                          </p:val>
                                        </p:tav>
                                        <p:tav tm="100000">
                                          <p:val>
                                            <p:strVal val="#ppt_x"/>
                                          </p:val>
                                        </p:tav>
                                      </p:tavLst>
                                    </p:anim>
                                    <p:anim calcmode="lin" valueType="num">
                                      <p:cBhvr additive="base">
                                        <p:cTn id="20"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1092200" y="1565476"/>
            <a:ext cx="7813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dirty="0" smtClean="0"/>
              <a:t>一</a:t>
            </a:r>
            <a:r>
              <a:rPr lang="zh-CN" altLang="zh-CN" sz="2000" dirty="0"/>
              <a:t>个算法，尤其是一个成熟的算法，应该具</a:t>
            </a:r>
            <a:r>
              <a:rPr lang="zh-CN" altLang="zh-CN" sz="2000" dirty="0" smtClean="0"/>
              <a:t>有</a:t>
            </a:r>
            <a:r>
              <a:rPr lang="zh-CN" altLang="en-US" sz="2000" dirty="0" smtClean="0"/>
              <a:t>以下</a:t>
            </a:r>
            <a:r>
              <a:rPr lang="zh-CN" altLang="zh-CN" sz="2000" dirty="0" smtClean="0"/>
              <a:t>五</a:t>
            </a:r>
            <a:r>
              <a:rPr lang="zh-CN" altLang="zh-CN" sz="2000" dirty="0"/>
              <a:t>个特性</a:t>
            </a:r>
            <a:r>
              <a:rPr lang="zh-CN" altLang="zh-CN" sz="2000" dirty="0" smtClean="0"/>
              <a:t>：</a:t>
            </a:r>
            <a:endParaRPr lang="en-US" altLang="zh-CN" sz="2000" dirty="0" smtClean="0"/>
          </a:p>
        </p:txBody>
      </p:sp>
      <p:sp>
        <p:nvSpPr>
          <p:cNvPr id="26" name="标题 1"/>
          <p:cNvSpPr>
            <a:spLocks noChangeArrowheads="1"/>
          </p:cNvSpPr>
          <p:nvPr/>
        </p:nvSpPr>
        <p:spPr bwMode="auto">
          <a:xfrm>
            <a:off x="1607448" y="23111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4" name="矩形 5"/>
          <p:cNvSpPr>
            <a:spLocks noChangeArrowheads="1"/>
          </p:cNvSpPr>
          <p:nvPr/>
        </p:nvSpPr>
        <p:spPr bwMode="auto">
          <a:xfrm>
            <a:off x="1092200" y="2090706"/>
            <a:ext cx="7813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t>（</a:t>
            </a:r>
            <a:r>
              <a:rPr lang="en-US" altLang="zh-CN" sz="2000" dirty="0" smtClean="0"/>
              <a:t>1</a:t>
            </a:r>
            <a:r>
              <a:rPr lang="zh-CN" altLang="en-US" sz="2000" dirty="0" smtClean="0"/>
              <a:t>）</a:t>
            </a:r>
            <a:r>
              <a:rPr lang="zh-CN" altLang="zh-CN" sz="2000" dirty="0" smtClean="0"/>
              <a:t>确定性</a:t>
            </a:r>
            <a:r>
              <a:rPr lang="zh-CN" altLang="zh-CN" sz="2000" dirty="0"/>
              <a:t>：算法的每一步都有确定的含义，不会出现二义性</a:t>
            </a:r>
            <a:r>
              <a:rPr lang="zh-CN" altLang="zh-CN" sz="2000" dirty="0" smtClean="0"/>
              <a:t>。</a:t>
            </a:r>
            <a:endParaRPr lang="en-US" altLang="zh-CN" sz="2000" dirty="0" smtClean="0"/>
          </a:p>
        </p:txBody>
      </p:sp>
      <p:sp>
        <p:nvSpPr>
          <p:cNvPr id="5" name="矩形 5"/>
          <p:cNvSpPr>
            <a:spLocks noChangeArrowheads="1"/>
          </p:cNvSpPr>
          <p:nvPr/>
        </p:nvSpPr>
        <p:spPr bwMode="auto">
          <a:xfrm>
            <a:off x="1084897" y="2552546"/>
            <a:ext cx="78136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t>（</a:t>
            </a:r>
            <a:r>
              <a:rPr lang="en-US" altLang="zh-CN" sz="2000" dirty="0" smtClean="0"/>
              <a:t>2</a:t>
            </a:r>
            <a:r>
              <a:rPr lang="zh-CN" altLang="en-US" sz="2000" dirty="0" smtClean="0"/>
              <a:t>）</a:t>
            </a:r>
            <a:r>
              <a:rPr lang="zh-CN" altLang="zh-CN" sz="2000" dirty="0"/>
              <a:t>可行性：算法的每一步都是可执行的，通过执行有限次操作来实现其</a:t>
            </a:r>
            <a:r>
              <a:rPr lang="zh-CN" altLang="zh-CN" sz="2000" dirty="0" smtClean="0"/>
              <a:t>功能</a:t>
            </a:r>
            <a:r>
              <a:rPr lang="zh-CN" altLang="en-US" sz="2000" dirty="0" smtClean="0"/>
              <a:t>。</a:t>
            </a:r>
            <a:endParaRPr lang="en-US" altLang="zh-CN" sz="2000" dirty="0" smtClean="0"/>
          </a:p>
        </p:txBody>
      </p:sp>
      <p:sp>
        <p:nvSpPr>
          <p:cNvPr id="6" name="矩形 5"/>
          <p:cNvSpPr>
            <a:spLocks noChangeArrowheads="1"/>
          </p:cNvSpPr>
          <p:nvPr/>
        </p:nvSpPr>
        <p:spPr bwMode="auto">
          <a:xfrm>
            <a:off x="1074781" y="3276571"/>
            <a:ext cx="78136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t>（</a:t>
            </a:r>
            <a:r>
              <a:rPr lang="en-US" altLang="zh-CN" sz="2000" dirty="0" smtClean="0"/>
              <a:t>3</a:t>
            </a:r>
            <a:r>
              <a:rPr lang="zh-CN" altLang="en-US" sz="2000" dirty="0" smtClean="0"/>
              <a:t>）</a:t>
            </a:r>
            <a:r>
              <a:rPr lang="zh-CN" altLang="zh-CN" sz="2000" dirty="0"/>
              <a:t>有穷性：一个算法必须在执行有穷步骤之后结束，且每一步都可在有穷时间内完成。</a:t>
            </a:r>
            <a:r>
              <a:rPr lang="zh-CN" altLang="en-US" sz="2000" dirty="0" smtClean="0"/>
              <a:t>。</a:t>
            </a:r>
            <a:endParaRPr lang="en-US" altLang="zh-CN" sz="2000" dirty="0" smtClean="0"/>
          </a:p>
        </p:txBody>
      </p:sp>
      <p:sp>
        <p:nvSpPr>
          <p:cNvPr id="7" name="矩形 5"/>
          <p:cNvSpPr>
            <a:spLocks noChangeArrowheads="1"/>
          </p:cNvSpPr>
          <p:nvPr/>
        </p:nvSpPr>
        <p:spPr bwMode="auto">
          <a:xfrm>
            <a:off x="1074781" y="4025268"/>
            <a:ext cx="7813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t>（</a:t>
            </a:r>
            <a:r>
              <a:rPr lang="en-US" altLang="zh-CN" sz="2000" dirty="0"/>
              <a:t>4</a:t>
            </a:r>
            <a:r>
              <a:rPr lang="zh-CN" altLang="en-US" sz="2000" dirty="0" smtClean="0"/>
              <a:t>）</a:t>
            </a:r>
            <a:r>
              <a:rPr lang="zh-CN" altLang="zh-CN" sz="2000" dirty="0"/>
              <a:t>输入：算法具有零个或多个输入</a:t>
            </a:r>
            <a:r>
              <a:rPr lang="zh-CN" altLang="zh-CN" sz="2000" dirty="0" smtClean="0"/>
              <a:t>。</a:t>
            </a:r>
            <a:endParaRPr lang="en-US" altLang="zh-CN" sz="2000" dirty="0" smtClean="0"/>
          </a:p>
        </p:txBody>
      </p:sp>
      <p:sp>
        <p:nvSpPr>
          <p:cNvPr id="8" name="矩形 5"/>
          <p:cNvSpPr>
            <a:spLocks noChangeArrowheads="1"/>
          </p:cNvSpPr>
          <p:nvPr/>
        </p:nvSpPr>
        <p:spPr bwMode="auto">
          <a:xfrm>
            <a:off x="1061718" y="4542945"/>
            <a:ext cx="7813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t>（</a:t>
            </a:r>
            <a:r>
              <a:rPr lang="en-US" altLang="zh-CN" sz="2000" dirty="0" smtClean="0"/>
              <a:t>5</a:t>
            </a:r>
            <a:r>
              <a:rPr lang="zh-CN" altLang="en-US" sz="2000" dirty="0" smtClean="0"/>
              <a:t>）</a:t>
            </a:r>
            <a:r>
              <a:rPr lang="zh-CN" altLang="zh-CN" sz="2000" dirty="0"/>
              <a:t>输出：算法至少具有一个或多个</a:t>
            </a:r>
            <a:r>
              <a:rPr lang="zh-CN" altLang="zh-CN" sz="2000" dirty="0" smtClean="0"/>
              <a:t>输出</a:t>
            </a:r>
            <a:r>
              <a:rPr lang="zh-CN" altLang="en-US" sz="2000" dirty="0" smtClean="0"/>
              <a:t>。</a:t>
            </a:r>
            <a:endParaRPr lang="en-US" altLang="zh-CN" sz="2000" dirty="0" smtClean="0"/>
          </a:p>
        </p:txBody>
      </p:sp>
      <p:sp>
        <p:nvSpPr>
          <p:cNvPr id="11" name="矩形 10"/>
          <p:cNvSpPr/>
          <p:nvPr/>
        </p:nvSpPr>
        <p:spPr>
          <a:xfrm>
            <a:off x="348863" y="918655"/>
            <a:ext cx="1149674"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a:solidFill>
                  <a:srgbClr val="009ED6"/>
                </a:solidFill>
                <a:latin typeface="+mn-lt"/>
                <a:ea typeface="+mn-ea"/>
              </a:rPr>
              <a:t>算法</a:t>
            </a:r>
            <a:endParaRPr lang="en-US" altLang="zh-CN" sz="2400" b="1" dirty="0">
              <a:solidFill>
                <a:srgbClr val="009ED6"/>
              </a:solidFill>
              <a:latin typeface="+mn-lt"/>
              <a:ea typeface="+mn-ea"/>
            </a:endParaRPr>
          </a:p>
        </p:txBody>
      </p:sp>
    </p:spTree>
    <p:custDataLst>
      <p:tags r:id="rId1"/>
    </p:custDataLst>
    <p:extLst>
      <p:ext uri="{BB962C8B-B14F-4D97-AF65-F5344CB8AC3E}">
        <p14:creationId xmlns:p14="http://schemas.microsoft.com/office/powerpoint/2010/main" val="7838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4" grpId="0"/>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A25BF0F-1861-4568-B1C7-3291EAA6F8FA"/>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3"/>
  <p:tag name="ISPRING_SCORM_ENDPOINT" val="&lt;endpoint&gt;&lt;enable&gt;0&lt;/enable&gt;&lt;lrs&gt;http://&lt;/lrs&gt;&lt;auth&gt;0&lt;/auth&gt;&lt;login&gt;&lt;/login&gt;&lt;password&gt;&lt;/password&gt;&lt;key&gt;&lt;/key&gt;&lt;name&gt;&lt;/name&gt;&lt;email&gt;&lt;/email&gt;&lt;/endpoint&gt;&#10;"/>
  <p:tag name="ISPRING_RESOURCE_PATHS_HASH_PRESENTER" val="c5d19ffdf7a6ca317a1a4f9fc28406da7f2559d"/>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2.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案例2】-案例描述"/>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案例2】-案例分析"/>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2】-必备知识"/>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2.38"/>
  <p:tag name="GENSWF_SLIDE_TITLE" val="第3章 结构化程序设计"/>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21.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案例3】-案例描述"/>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案例3】-案例分析"/>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3】-必备知识"/>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案例4】-案例描述"/>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案例4】-案例分析"/>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4】-必备知识"/>
</p:tagLst>
</file>

<file path=ppt/tags/tag3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6.xml><?xml version="1.0" encoding="utf-8"?>
<p:tagLst xmlns:a="http://schemas.openxmlformats.org/drawingml/2006/main" xmlns:r="http://schemas.openxmlformats.org/officeDocument/2006/relationships" xmlns:p="http://schemas.openxmlformats.org/presentationml/2006/main">
  <p:tag name="GENSWF_SLIDE_TITLE" val="【案例4】-案例实现"/>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案例5】-案例描述"/>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5】-必备知识"/>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5】-必备知识"/>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5】-必备知识"/>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5】-必备知识"/>
</p:tagLst>
</file>

<file path=ppt/tags/tag43.xml><?xml version="1.0" encoding="utf-8"?>
<p:tagLst xmlns:a="http://schemas.openxmlformats.org/drawingml/2006/main" xmlns:r="http://schemas.openxmlformats.org/officeDocument/2006/relationships" xmlns:p="http://schemas.openxmlformats.org/presentationml/2006/main">
  <p:tag name="GENSWF_SLIDE_TITLE" val="【案例5】-案例实现"/>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案例6】-案例描述"/>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案例6】-案例分析"/>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6】-必备知识"/>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49.xml><?xml version="1.0" encoding="utf-8"?>
<p:tagLst xmlns:a="http://schemas.openxmlformats.org/drawingml/2006/main" xmlns:r="http://schemas.openxmlformats.org/officeDocument/2006/relationships" xmlns:p="http://schemas.openxmlformats.org/presentationml/2006/main">
  <p:tag name="GENSWF_SLIDE_TITLE" val="【案例6】-案例实现"/>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学习目标"/>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51.xml><?xml version="1.0" encoding="utf-8"?>
<p:tagLst xmlns:a="http://schemas.openxmlformats.org/drawingml/2006/main" xmlns:r="http://schemas.openxmlformats.org/officeDocument/2006/relationships" xmlns:p="http://schemas.openxmlformats.org/presentationml/2006/main">
  <p:tag name="GENSWF_SLIDE_TITLE" val="【案例7】-案例描述"/>
  <p:tag name="GENSWF_ADVANCE_TIME" val="0.00"/>
  <p:tag name="ISPRING_SLIDE_INDENT_LEVEL" val="0"/>
  <p:tag name="ISPRING_CUSTOM_TIMING_USED" val="0"/>
</p:tagLst>
</file>

<file path=ppt/tags/tag52.xml><?xml version="1.0" encoding="utf-8"?>
<p:tagLst xmlns:a="http://schemas.openxmlformats.org/drawingml/2006/main" xmlns:r="http://schemas.openxmlformats.org/officeDocument/2006/relationships" xmlns:p="http://schemas.openxmlformats.org/presentationml/2006/main">
  <p:tag name="GENSWF_SLIDE_TITLE" val="【案例7】-案例分析"/>
  <p:tag name="GENSWF_ADVANCE_TIME" val="0.00"/>
  <p:tag name="ISPRING_SLIDE_INDENT_LEVEL" val="0"/>
  <p:tag name="ISPRING_CUSTOM_TIMING_USED" val="0"/>
</p:tagLst>
</file>

<file path=ppt/tags/tag53.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7】-必备知识"/>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7】-必备知识"/>
</p:tagLst>
</file>

<file path=ppt/tags/tag55.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56.xml><?xml version="1.0" encoding="utf-8"?>
<p:tagLst xmlns:a="http://schemas.openxmlformats.org/drawingml/2006/main" xmlns:r="http://schemas.openxmlformats.org/officeDocument/2006/relationships" xmlns:p="http://schemas.openxmlformats.org/presentationml/2006/main">
  <p:tag name="GENSWF_SLIDE_TITLE" val="【案例8】-案例描述"/>
  <p:tag name="GENSWF_ADVANCE_TIME" val="0.00"/>
  <p:tag name="ISPRING_SLIDE_INDENT_LEVEL" val="0"/>
  <p:tag name="ISPRING_CUSTOM_TIMING_USED" val="0"/>
</p:tagLst>
</file>

<file path=ppt/tags/tag57.xml><?xml version="1.0" encoding="utf-8"?>
<p:tagLst xmlns:a="http://schemas.openxmlformats.org/drawingml/2006/main" xmlns:r="http://schemas.openxmlformats.org/officeDocument/2006/relationships" xmlns:p="http://schemas.openxmlformats.org/presentationml/2006/main">
  <p:tag name="GENSWF_SLIDE_TITLE" val="【案例8】-案例分析"/>
  <p:tag name="GENSWF_ADVANCE_TIME" val="0.00"/>
  <p:tag name="ISPRING_SLIDE_INDENT_LEVEL" val="0"/>
  <p:tag name="ISPRING_CUSTOM_TIMING_USED" val="0"/>
</p:tagLst>
</file>

<file path=ppt/tags/tag58.xml><?xml version="1.0" encoding="utf-8"?>
<p:tagLst xmlns:a="http://schemas.openxmlformats.org/drawingml/2006/main" xmlns:r="http://schemas.openxmlformats.org/officeDocument/2006/relationships" xmlns:p="http://schemas.openxmlformats.org/presentationml/2006/main">
  <p:tag name="GENSWF_SLIDE_TITLE" val="【案例8】-案例实现"/>
  <p:tag name="GENSWF_ADVANCE_TIME" val="0.00"/>
  <p:tag name="ISPRING_SLIDE_INDENT_LEVEL" val="0"/>
  <p:tag name="ISPRING_CUSTOM_TIMING_USED" val="0"/>
</p:tagLst>
</file>

<file path=ppt/tags/tag59.xml><?xml version="1.0" encoding="utf-8"?>
<p:tagLst xmlns:a="http://schemas.openxmlformats.org/drawingml/2006/main" xmlns:r="http://schemas.openxmlformats.org/officeDocument/2006/relationships" xmlns:p="http://schemas.openxmlformats.org/presentationml/2006/main">
  <p:tag name="GENSWF_SLIDE_TITLE" val="【案例9】-案例描述"/>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案例1】-案例描述"/>
  <p:tag name="GENSWF_ADVANCE_TIME" val="0.00"/>
  <p:tag name="ISPRING_SLIDE_INDENT_LEVEL" val="0"/>
  <p:tag name="ISPRING_CUSTOM_TIMING_USED" val="0"/>
</p:tagLst>
</file>

<file path=ppt/tags/tag60.xml><?xml version="1.0" encoding="utf-8"?>
<p:tagLst xmlns:a="http://schemas.openxmlformats.org/drawingml/2006/main" xmlns:r="http://schemas.openxmlformats.org/officeDocument/2006/relationships" xmlns:p="http://schemas.openxmlformats.org/presentationml/2006/main">
  <p:tag name="GENSWF_SLIDE_TITLE" val="【案例9】-案例分析"/>
  <p:tag name="GENSWF_ADVANCE_TIME" val="0.00"/>
  <p:tag name="ISPRING_SLIDE_INDENT_LEVEL" val="0"/>
  <p:tag name="ISPRING_CUSTOM_TIMING_USED" val="0"/>
</p:tagLst>
</file>

<file path=ppt/tags/tag61.xml><?xml version="1.0" encoding="utf-8"?>
<p:tagLst xmlns:a="http://schemas.openxmlformats.org/drawingml/2006/main" xmlns:r="http://schemas.openxmlformats.org/officeDocument/2006/relationships" xmlns:p="http://schemas.openxmlformats.org/presentationml/2006/main">
  <p:tag name="GENSWF_SLIDE_TITLE" val="【案例10】-案例描述"/>
  <p:tag name="GENSWF_ADVANCE_TIME" val="0.00"/>
  <p:tag name="ISPRING_SLIDE_INDENT_LEVEL" val="0"/>
  <p:tag name="ISPRING_CUSTOM_TIMING_USED" val="0"/>
</p:tagLst>
</file>

<file path=ppt/tags/tag62.xml><?xml version="1.0" encoding="utf-8"?>
<p:tagLst xmlns:a="http://schemas.openxmlformats.org/drawingml/2006/main" xmlns:r="http://schemas.openxmlformats.org/officeDocument/2006/relationships" xmlns:p="http://schemas.openxmlformats.org/presentationml/2006/main">
  <p:tag name="GENSWF_SLIDE_TITLE" val="【案例10】-案例分析"/>
  <p:tag name="GENSWF_ADVANCE_TIME" val="0.00"/>
  <p:tag name="ISPRING_SLIDE_INDENT_LEVEL" val="0"/>
  <p:tag name="ISPRING_CUSTOM_TIMING_USED" val="0"/>
</p:tagLst>
</file>

<file path=ppt/tags/tag63.xml><?xml version="1.0" encoding="utf-8"?>
<p:tagLst xmlns:a="http://schemas.openxmlformats.org/drawingml/2006/main" xmlns:r="http://schemas.openxmlformats.org/officeDocument/2006/relationships" xmlns:p="http://schemas.openxmlformats.org/presentationml/2006/main">
  <p:tag name="GENSWF_SLIDE_TITLE" val="【案例10】-案例实现"/>
  <p:tag name="GENSWF_ADVANCE_TIME" val="0.00"/>
  <p:tag name="ISPRING_SLIDE_INDENT_LEVEL" val="0"/>
  <p:tag name="ISPRING_CUSTOM_TIMING_USED" val="0"/>
</p:tagLst>
</file>

<file path=ppt/tags/tag64.xml><?xml version="1.0" encoding="utf-8"?>
<p:tagLst xmlns:a="http://schemas.openxmlformats.org/drawingml/2006/main" xmlns:r="http://schemas.openxmlformats.org/officeDocument/2006/relationships" xmlns:p="http://schemas.openxmlformats.org/presentationml/2006/main">
  <p:tag name="GENSWF_SLIDE_TITLE" val="【案例11】-案例描述"/>
  <p:tag name="GENSWF_ADVANCE_TIME" val="0.00"/>
  <p:tag name="ISPRING_SLIDE_INDENT_LEVEL" val="0"/>
  <p:tag name="ISPRING_CUSTOM_TIMING_USED" val="0"/>
</p:tagLst>
</file>

<file path=ppt/tags/tag65.xml><?xml version="1.0" encoding="utf-8"?>
<p:tagLst xmlns:a="http://schemas.openxmlformats.org/drawingml/2006/main" xmlns:r="http://schemas.openxmlformats.org/officeDocument/2006/relationships" xmlns:p="http://schemas.openxmlformats.org/presentationml/2006/main">
  <p:tag name="GENSWF_SLIDE_TITLE" val="【案例11】-案例分析"/>
  <p:tag name="GENSWF_ADVANCE_TIME" val="0.00"/>
  <p:tag name="ISPRING_SLIDE_INDENT_LEVEL" val="0"/>
  <p:tag name="ISPRING_CUSTOM_TIMING_USED" val="0"/>
</p:tagLst>
</file>

<file path=ppt/tags/tag66.xml><?xml version="1.0" encoding="utf-8"?>
<p:tagLst xmlns:a="http://schemas.openxmlformats.org/drawingml/2006/main" xmlns:r="http://schemas.openxmlformats.org/officeDocument/2006/relationships" xmlns:p="http://schemas.openxmlformats.org/presentationml/2006/main">
  <p:tag name="GENSWF_SLIDE_TITLE" val="【案例11】-案例实现"/>
  <p:tag name="GENSWF_ADVANCE_TIME" val="0.00"/>
  <p:tag name="ISPRING_SLIDE_INDENT_LEVEL" val="0"/>
  <p:tag name="ISPRING_CUSTOM_TIMING_USED" val="0"/>
</p:tagLst>
</file>

<file path=ppt/tags/tag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小结"/>
</p:tagLst>
</file>

<file path=ppt/tags/tag6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案例1】-案例分析"/>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ADVANCE_TIME" val="4.43"/>
  <p:tag name="GENSWF_SLIDE_TITLE" val="【案例1】-必备知识"/>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5026</Words>
  <Application>Microsoft Office PowerPoint</Application>
  <PresentationFormat>全屏显示(4:3)</PresentationFormat>
  <Paragraphs>620</Paragraphs>
  <Slides>67</Slides>
  <Notes>67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67</vt:i4>
      </vt:variant>
    </vt:vector>
  </HeadingPairs>
  <TitlesOfParts>
    <vt:vector size="72" baseType="lpstr">
      <vt:lpstr>Office 主题​​</vt:lpstr>
      <vt:lpstr>Microsoft Excel 图表</vt:lpstr>
      <vt:lpstr>Visio</vt:lpstr>
      <vt:lpstr>Microsoft Visio 2003-2010 绘图</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chapter03</dc:title>
  <dc:creator>lucius</dc:creator>
  <cp:lastModifiedBy>郑瑶瑶</cp:lastModifiedBy>
  <cp:revision>30</cp:revision>
  <dcterms:created xsi:type="dcterms:W3CDTF">2016-08-25T05:15:17Z</dcterms:created>
  <dcterms:modified xsi:type="dcterms:W3CDTF">2018-01-09T08:47:24Z</dcterms:modified>
</cp:coreProperties>
</file>