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412" r:id="rId2"/>
    <p:sldId id="413" r:id="rId3"/>
    <p:sldId id="414" r:id="rId4"/>
    <p:sldId id="415" r:id="rId5"/>
    <p:sldId id="416" r:id="rId6"/>
    <p:sldId id="417"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260" r:id="rId49"/>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1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AA93B-801A-4342-A5C7-F8FEC9CF4F9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BCDA6121-2B98-4EF5-B075-0CD91B67A8AC}">
      <dgm:prSet phldrT="[文本]" custT="1"/>
      <dgm:spPr/>
      <dgm:t>
        <a:bodyPr/>
        <a:lstStyle/>
        <a:p>
          <a:r>
            <a:rPr lang="en-US" altLang="zh-CN" sz="1600" b="1" smtClean="0"/>
            <a:t>func1()</a:t>
          </a:r>
          <a:endParaRPr lang="zh-CN" altLang="en-US" sz="1600" b="1" dirty="0"/>
        </a:p>
      </dgm:t>
    </dgm:pt>
    <dgm:pt modelId="{89AF1772-4E48-4165-8F25-C9ED7E351033}" type="parTrans" cxnId="{8CF04D76-6791-4A84-8321-4A022830CF85}">
      <dgm:prSet/>
      <dgm:spPr/>
      <dgm:t>
        <a:bodyPr/>
        <a:lstStyle/>
        <a:p>
          <a:endParaRPr lang="zh-CN" altLang="en-US"/>
        </a:p>
      </dgm:t>
    </dgm:pt>
    <dgm:pt modelId="{1FCE87FC-C2FD-4C4B-A929-7A58CCAA72C8}" type="sibTrans" cxnId="{8CF04D76-6791-4A84-8321-4A022830CF85}">
      <dgm:prSet/>
      <dgm:spPr/>
      <dgm:t>
        <a:bodyPr/>
        <a:lstStyle/>
        <a:p>
          <a:endParaRPr lang="zh-CN" altLang="en-US"/>
        </a:p>
      </dgm:t>
    </dgm:pt>
    <dgm:pt modelId="{98F92B47-5B60-4898-B130-8C6B419DCBA0}">
      <dgm:prSet phldrT="[文本]" custT="1"/>
      <dgm:spPr/>
      <dgm:t>
        <a:bodyPr/>
        <a:lstStyle/>
        <a:p>
          <a:r>
            <a:rPr lang="en-US" altLang="zh-CN" sz="1600" b="1" smtClean="0"/>
            <a:t>func2()</a:t>
          </a:r>
          <a:endParaRPr lang="zh-CN" altLang="en-US" sz="1600" b="1" dirty="0"/>
        </a:p>
      </dgm:t>
    </dgm:pt>
    <dgm:pt modelId="{56BDAC51-C647-48E5-808E-16E18DF5B2FA}" type="parTrans" cxnId="{B7928F95-9F2A-4B34-AD11-19E1968BE03A}">
      <dgm:prSet/>
      <dgm:spPr/>
      <dgm:t>
        <a:bodyPr/>
        <a:lstStyle/>
        <a:p>
          <a:endParaRPr lang="zh-CN" altLang="en-US"/>
        </a:p>
      </dgm:t>
    </dgm:pt>
    <dgm:pt modelId="{66071FF0-0FF8-4B5A-AF9B-A869C90B0F68}" type="sibTrans" cxnId="{B7928F95-9F2A-4B34-AD11-19E1968BE03A}">
      <dgm:prSet/>
      <dgm:spPr/>
      <dgm:t>
        <a:bodyPr/>
        <a:lstStyle/>
        <a:p>
          <a:endParaRPr lang="zh-CN" altLang="en-US"/>
        </a:p>
      </dgm:t>
    </dgm:pt>
    <dgm:pt modelId="{3B19CF81-7FBA-4DEE-AD65-D40DE27A4A2C}">
      <dgm:prSet phldrT="[文本]" custT="1"/>
      <dgm:spPr/>
      <dgm:t>
        <a:bodyPr/>
        <a:lstStyle/>
        <a:p>
          <a:r>
            <a:rPr lang="en-US" altLang="zh-CN" sz="1600" b="1" smtClean="0"/>
            <a:t>func3()</a:t>
          </a:r>
          <a:endParaRPr lang="zh-CN" altLang="en-US" sz="1600" b="1" dirty="0"/>
        </a:p>
      </dgm:t>
    </dgm:pt>
    <dgm:pt modelId="{BC17689B-D0BF-4D4D-8F20-9FE55650FE15}" type="parTrans" cxnId="{04801AEF-033A-4605-A925-FF680C3E8337}">
      <dgm:prSet/>
      <dgm:spPr/>
      <dgm:t>
        <a:bodyPr/>
        <a:lstStyle/>
        <a:p>
          <a:endParaRPr lang="zh-CN" altLang="en-US"/>
        </a:p>
      </dgm:t>
    </dgm:pt>
    <dgm:pt modelId="{27086143-32D5-4D3A-97D8-F056A982271E}" type="sibTrans" cxnId="{04801AEF-033A-4605-A925-FF680C3E8337}">
      <dgm:prSet/>
      <dgm:spPr/>
      <dgm:t>
        <a:bodyPr/>
        <a:lstStyle/>
        <a:p>
          <a:endParaRPr lang="zh-CN" altLang="en-US"/>
        </a:p>
      </dgm:t>
    </dgm:pt>
    <dgm:pt modelId="{A6A5DE12-FAFC-43BA-AE68-FA64362281DF}" type="pres">
      <dgm:prSet presAssocID="{FD2AA93B-801A-4342-A5C7-F8FEC9CF4F90}" presName="Name0" presStyleCnt="0">
        <dgm:presLayoutVars>
          <dgm:chMax val="7"/>
          <dgm:resizeHandles val="exact"/>
        </dgm:presLayoutVars>
      </dgm:prSet>
      <dgm:spPr/>
      <dgm:t>
        <a:bodyPr/>
        <a:lstStyle/>
        <a:p>
          <a:endParaRPr lang="zh-CN" altLang="en-US"/>
        </a:p>
      </dgm:t>
    </dgm:pt>
    <dgm:pt modelId="{68F78E44-C806-4365-AAC7-6AAEDE1C6419}" type="pres">
      <dgm:prSet presAssocID="{FD2AA93B-801A-4342-A5C7-F8FEC9CF4F90}" presName="comp1" presStyleCnt="0"/>
      <dgm:spPr/>
      <dgm:t>
        <a:bodyPr/>
        <a:lstStyle/>
        <a:p>
          <a:endParaRPr lang="zh-CN" altLang="en-US"/>
        </a:p>
      </dgm:t>
    </dgm:pt>
    <dgm:pt modelId="{B1B8212B-E915-4991-9672-AEF86F70F9DF}" type="pres">
      <dgm:prSet presAssocID="{FD2AA93B-801A-4342-A5C7-F8FEC9CF4F90}" presName="circle1" presStyleLbl="node1" presStyleIdx="0" presStyleCnt="3"/>
      <dgm:spPr/>
      <dgm:t>
        <a:bodyPr/>
        <a:lstStyle/>
        <a:p>
          <a:endParaRPr lang="zh-CN" altLang="en-US"/>
        </a:p>
      </dgm:t>
    </dgm:pt>
    <dgm:pt modelId="{4B92E902-B032-4F1B-85F2-398870CB4C57}" type="pres">
      <dgm:prSet presAssocID="{FD2AA93B-801A-4342-A5C7-F8FEC9CF4F90}" presName="c1text" presStyleLbl="node1" presStyleIdx="0" presStyleCnt="3">
        <dgm:presLayoutVars>
          <dgm:bulletEnabled val="1"/>
        </dgm:presLayoutVars>
      </dgm:prSet>
      <dgm:spPr/>
      <dgm:t>
        <a:bodyPr/>
        <a:lstStyle/>
        <a:p>
          <a:endParaRPr lang="zh-CN" altLang="en-US"/>
        </a:p>
      </dgm:t>
    </dgm:pt>
    <dgm:pt modelId="{5A0F4447-AA5A-4B4F-B92B-3342A65FA4D2}" type="pres">
      <dgm:prSet presAssocID="{FD2AA93B-801A-4342-A5C7-F8FEC9CF4F90}" presName="comp2" presStyleCnt="0"/>
      <dgm:spPr/>
      <dgm:t>
        <a:bodyPr/>
        <a:lstStyle/>
        <a:p>
          <a:endParaRPr lang="zh-CN" altLang="en-US"/>
        </a:p>
      </dgm:t>
    </dgm:pt>
    <dgm:pt modelId="{94A164BD-2201-4B17-8987-F3ACB8BE3DF4}" type="pres">
      <dgm:prSet presAssocID="{FD2AA93B-801A-4342-A5C7-F8FEC9CF4F90}" presName="circle2" presStyleLbl="node1" presStyleIdx="1" presStyleCnt="3" custLinFactNeighborY="-3910"/>
      <dgm:spPr/>
      <dgm:t>
        <a:bodyPr/>
        <a:lstStyle/>
        <a:p>
          <a:endParaRPr lang="zh-CN" altLang="en-US"/>
        </a:p>
      </dgm:t>
    </dgm:pt>
    <dgm:pt modelId="{A0145146-1FDE-4883-9316-DD821543B240}" type="pres">
      <dgm:prSet presAssocID="{FD2AA93B-801A-4342-A5C7-F8FEC9CF4F90}" presName="c2text" presStyleLbl="node1" presStyleIdx="1" presStyleCnt="3">
        <dgm:presLayoutVars>
          <dgm:bulletEnabled val="1"/>
        </dgm:presLayoutVars>
      </dgm:prSet>
      <dgm:spPr/>
      <dgm:t>
        <a:bodyPr/>
        <a:lstStyle/>
        <a:p>
          <a:endParaRPr lang="zh-CN" altLang="en-US"/>
        </a:p>
      </dgm:t>
    </dgm:pt>
    <dgm:pt modelId="{C0B4BDB9-FA59-4AA9-A5A8-4FC54894FFB6}" type="pres">
      <dgm:prSet presAssocID="{FD2AA93B-801A-4342-A5C7-F8FEC9CF4F90}" presName="comp3" presStyleCnt="0"/>
      <dgm:spPr/>
      <dgm:t>
        <a:bodyPr/>
        <a:lstStyle/>
        <a:p>
          <a:endParaRPr lang="zh-CN" altLang="en-US"/>
        </a:p>
      </dgm:t>
    </dgm:pt>
    <dgm:pt modelId="{C2EDD91C-782E-46BB-85CD-22656BBE7F90}" type="pres">
      <dgm:prSet presAssocID="{FD2AA93B-801A-4342-A5C7-F8FEC9CF4F90}" presName="circle3" presStyleLbl="node1" presStyleIdx="2" presStyleCnt="3" custLinFactNeighborY="-11462"/>
      <dgm:spPr/>
      <dgm:t>
        <a:bodyPr/>
        <a:lstStyle/>
        <a:p>
          <a:endParaRPr lang="zh-CN" altLang="en-US"/>
        </a:p>
      </dgm:t>
    </dgm:pt>
    <dgm:pt modelId="{D3A0BD76-316C-43D7-AA4B-64F969C805FF}" type="pres">
      <dgm:prSet presAssocID="{FD2AA93B-801A-4342-A5C7-F8FEC9CF4F90}" presName="c3text" presStyleLbl="node1" presStyleIdx="2" presStyleCnt="3">
        <dgm:presLayoutVars>
          <dgm:bulletEnabled val="1"/>
        </dgm:presLayoutVars>
      </dgm:prSet>
      <dgm:spPr/>
      <dgm:t>
        <a:bodyPr/>
        <a:lstStyle/>
        <a:p>
          <a:endParaRPr lang="zh-CN" altLang="en-US"/>
        </a:p>
      </dgm:t>
    </dgm:pt>
  </dgm:ptLst>
  <dgm:cxnLst>
    <dgm:cxn modelId="{E07CD4D7-9611-43CD-A6CC-0A8EC9BC552D}" type="presOf" srcId="{BCDA6121-2B98-4EF5-B075-0CD91B67A8AC}" destId="{4B92E902-B032-4F1B-85F2-398870CB4C57}" srcOrd="1" destOrd="0" presId="urn:microsoft.com/office/officeart/2005/8/layout/venn2"/>
    <dgm:cxn modelId="{B7928F95-9F2A-4B34-AD11-19E1968BE03A}" srcId="{FD2AA93B-801A-4342-A5C7-F8FEC9CF4F90}" destId="{98F92B47-5B60-4898-B130-8C6B419DCBA0}" srcOrd="1" destOrd="0" parTransId="{56BDAC51-C647-48E5-808E-16E18DF5B2FA}" sibTransId="{66071FF0-0FF8-4B5A-AF9B-A869C90B0F68}"/>
    <dgm:cxn modelId="{A67CD3C2-17B8-4927-B966-794646B989F2}" type="presOf" srcId="{98F92B47-5B60-4898-B130-8C6B419DCBA0}" destId="{A0145146-1FDE-4883-9316-DD821543B240}" srcOrd="1" destOrd="0" presId="urn:microsoft.com/office/officeart/2005/8/layout/venn2"/>
    <dgm:cxn modelId="{9C672213-C7F0-4691-B8D3-8E995A1198C1}" type="presOf" srcId="{BCDA6121-2B98-4EF5-B075-0CD91B67A8AC}" destId="{B1B8212B-E915-4991-9672-AEF86F70F9DF}" srcOrd="0" destOrd="0" presId="urn:microsoft.com/office/officeart/2005/8/layout/venn2"/>
    <dgm:cxn modelId="{8CF04D76-6791-4A84-8321-4A022830CF85}" srcId="{FD2AA93B-801A-4342-A5C7-F8FEC9CF4F90}" destId="{BCDA6121-2B98-4EF5-B075-0CD91B67A8AC}" srcOrd="0" destOrd="0" parTransId="{89AF1772-4E48-4165-8F25-C9ED7E351033}" sibTransId="{1FCE87FC-C2FD-4C4B-A929-7A58CCAA72C8}"/>
    <dgm:cxn modelId="{057D506C-6B5E-4468-8325-6C1E52140D83}" type="presOf" srcId="{98F92B47-5B60-4898-B130-8C6B419DCBA0}" destId="{94A164BD-2201-4B17-8987-F3ACB8BE3DF4}" srcOrd="0" destOrd="0" presId="urn:microsoft.com/office/officeart/2005/8/layout/venn2"/>
    <dgm:cxn modelId="{04801AEF-033A-4605-A925-FF680C3E8337}" srcId="{FD2AA93B-801A-4342-A5C7-F8FEC9CF4F90}" destId="{3B19CF81-7FBA-4DEE-AD65-D40DE27A4A2C}" srcOrd="2" destOrd="0" parTransId="{BC17689B-D0BF-4D4D-8F20-9FE55650FE15}" sibTransId="{27086143-32D5-4D3A-97D8-F056A982271E}"/>
    <dgm:cxn modelId="{A703E079-DF66-49E1-8963-6C61128FF7D2}" type="presOf" srcId="{3B19CF81-7FBA-4DEE-AD65-D40DE27A4A2C}" destId="{C2EDD91C-782E-46BB-85CD-22656BBE7F90}" srcOrd="0" destOrd="0" presId="urn:microsoft.com/office/officeart/2005/8/layout/venn2"/>
    <dgm:cxn modelId="{C425B842-BBE6-4FAB-AEAA-DD1D40DFF009}" type="presOf" srcId="{3B19CF81-7FBA-4DEE-AD65-D40DE27A4A2C}" destId="{D3A0BD76-316C-43D7-AA4B-64F969C805FF}" srcOrd="1" destOrd="0" presId="urn:microsoft.com/office/officeart/2005/8/layout/venn2"/>
    <dgm:cxn modelId="{64082D52-FB91-4C76-B995-822EDAE7D34A}" type="presOf" srcId="{FD2AA93B-801A-4342-A5C7-F8FEC9CF4F90}" destId="{A6A5DE12-FAFC-43BA-AE68-FA64362281DF}" srcOrd="0" destOrd="0" presId="urn:microsoft.com/office/officeart/2005/8/layout/venn2"/>
    <dgm:cxn modelId="{60B32C54-422C-48B6-A989-553F5CF0A2E2}" type="presParOf" srcId="{A6A5DE12-FAFC-43BA-AE68-FA64362281DF}" destId="{68F78E44-C806-4365-AAC7-6AAEDE1C6419}" srcOrd="0" destOrd="0" presId="urn:microsoft.com/office/officeart/2005/8/layout/venn2"/>
    <dgm:cxn modelId="{B79690C0-6461-4314-B105-F14737ADC1A0}" type="presParOf" srcId="{68F78E44-C806-4365-AAC7-6AAEDE1C6419}" destId="{B1B8212B-E915-4991-9672-AEF86F70F9DF}" srcOrd="0" destOrd="0" presId="urn:microsoft.com/office/officeart/2005/8/layout/venn2"/>
    <dgm:cxn modelId="{4C69953E-CF4C-489F-9988-4A71413BD14B}" type="presParOf" srcId="{68F78E44-C806-4365-AAC7-6AAEDE1C6419}" destId="{4B92E902-B032-4F1B-85F2-398870CB4C57}" srcOrd="1" destOrd="0" presId="urn:microsoft.com/office/officeart/2005/8/layout/venn2"/>
    <dgm:cxn modelId="{CCA0ACD5-5E19-4E45-B38C-EABE257BB8D8}" type="presParOf" srcId="{A6A5DE12-FAFC-43BA-AE68-FA64362281DF}" destId="{5A0F4447-AA5A-4B4F-B92B-3342A65FA4D2}" srcOrd="1" destOrd="0" presId="urn:microsoft.com/office/officeart/2005/8/layout/venn2"/>
    <dgm:cxn modelId="{D5CB5B01-84EB-4664-9D9F-0B0F809E4ED2}" type="presParOf" srcId="{5A0F4447-AA5A-4B4F-B92B-3342A65FA4D2}" destId="{94A164BD-2201-4B17-8987-F3ACB8BE3DF4}" srcOrd="0" destOrd="0" presId="urn:microsoft.com/office/officeart/2005/8/layout/venn2"/>
    <dgm:cxn modelId="{93F465DE-A436-4D15-833F-63FC41D39588}" type="presParOf" srcId="{5A0F4447-AA5A-4B4F-B92B-3342A65FA4D2}" destId="{A0145146-1FDE-4883-9316-DD821543B240}" srcOrd="1" destOrd="0" presId="urn:microsoft.com/office/officeart/2005/8/layout/venn2"/>
    <dgm:cxn modelId="{14AE9F6D-C0D7-4924-A914-C6D93D62CB88}" type="presParOf" srcId="{A6A5DE12-FAFC-43BA-AE68-FA64362281DF}" destId="{C0B4BDB9-FA59-4AA9-A5A8-4FC54894FFB6}" srcOrd="2" destOrd="0" presId="urn:microsoft.com/office/officeart/2005/8/layout/venn2"/>
    <dgm:cxn modelId="{BCD7CFC5-5FAA-480C-979D-A592738EE786}" type="presParOf" srcId="{C0B4BDB9-FA59-4AA9-A5A8-4FC54894FFB6}" destId="{C2EDD91C-782E-46BB-85CD-22656BBE7F90}" srcOrd="0" destOrd="0" presId="urn:microsoft.com/office/officeart/2005/8/layout/venn2"/>
    <dgm:cxn modelId="{209FFEDC-8968-4B95-BB82-9CFB0E7337BB}" type="presParOf" srcId="{C0B4BDB9-FA59-4AA9-A5A8-4FC54894FFB6}" destId="{D3A0BD76-316C-43D7-AA4B-64F969C805FF}"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2005684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10</a:t>
            </a:fld>
            <a:endParaRPr lang="zh-CN" altLang="en-US"/>
          </a:p>
        </p:txBody>
      </p:sp>
    </p:spTree>
    <p:extLst>
      <p:ext uri="{BB962C8B-B14F-4D97-AF65-F5344CB8AC3E}">
        <p14:creationId xmlns:p14="http://schemas.microsoft.com/office/powerpoint/2010/main" val="348793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11</a:t>
            </a:fld>
            <a:endParaRPr lang="zh-CN" altLang="en-US"/>
          </a:p>
        </p:txBody>
      </p:sp>
    </p:spTree>
    <p:extLst>
      <p:ext uri="{BB962C8B-B14F-4D97-AF65-F5344CB8AC3E}">
        <p14:creationId xmlns:p14="http://schemas.microsoft.com/office/powerpoint/2010/main" val="1860667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12</a:t>
            </a:fld>
            <a:endParaRPr lang="zh-CN" altLang="en-US"/>
          </a:p>
        </p:txBody>
      </p:sp>
    </p:spTree>
    <p:extLst>
      <p:ext uri="{BB962C8B-B14F-4D97-AF65-F5344CB8AC3E}">
        <p14:creationId xmlns:p14="http://schemas.microsoft.com/office/powerpoint/2010/main" val="3988231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13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14</a:t>
            </a:fld>
            <a:endParaRPr lang="zh-CN" altLang="en-US"/>
          </a:p>
        </p:txBody>
      </p:sp>
    </p:spTree>
    <p:extLst>
      <p:ext uri="{BB962C8B-B14F-4D97-AF65-F5344CB8AC3E}">
        <p14:creationId xmlns:p14="http://schemas.microsoft.com/office/powerpoint/2010/main" val="7446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15</a:t>
            </a:fld>
            <a:endParaRPr lang="zh-CN" altLang="en-US"/>
          </a:p>
        </p:txBody>
      </p:sp>
    </p:spTree>
    <p:extLst>
      <p:ext uri="{BB962C8B-B14F-4D97-AF65-F5344CB8AC3E}">
        <p14:creationId xmlns:p14="http://schemas.microsoft.com/office/powerpoint/2010/main" val="55614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16</a:t>
            </a:fld>
            <a:endParaRPr lang="zh-CN" altLang="en-US"/>
          </a:p>
        </p:txBody>
      </p:sp>
    </p:spTree>
    <p:extLst>
      <p:ext uri="{BB962C8B-B14F-4D97-AF65-F5344CB8AC3E}">
        <p14:creationId xmlns:p14="http://schemas.microsoft.com/office/powerpoint/2010/main" val="2398674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17</a:t>
            </a:fld>
            <a:endParaRPr lang="zh-CN" altLang="en-US"/>
          </a:p>
        </p:txBody>
      </p:sp>
    </p:spTree>
    <p:extLst>
      <p:ext uri="{BB962C8B-B14F-4D97-AF65-F5344CB8AC3E}">
        <p14:creationId xmlns:p14="http://schemas.microsoft.com/office/powerpoint/2010/main" val="4186993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18</a:t>
            </a:fld>
            <a:endParaRPr lang="zh-CN" altLang="en-US"/>
          </a:p>
        </p:txBody>
      </p:sp>
    </p:spTree>
    <p:extLst>
      <p:ext uri="{BB962C8B-B14F-4D97-AF65-F5344CB8AC3E}">
        <p14:creationId xmlns:p14="http://schemas.microsoft.com/office/powerpoint/2010/main" val="429463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19</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3096663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20</a:t>
            </a:fld>
            <a:endParaRPr lang="zh-CN" altLang="en-US"/>
          </a:p>
        </p:txBody>
      </p:sp>
    </p:spTree>
    <p:extLst>
      <p:ext uri="{BB962C8B-B14F-4D97-AF65-F5344CB8AC3E}">
        <p14:creationId xmlns:p14="http://schemas.microsoft.com/office/powerpoint/2010/main" val="251211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21</a:t>
            </a:fld>
            <a:endParaRPr lang="zh-CN" altLang="en-US"/>
          </a:p>
        </p:txBody>
      </p:sp>
    </p:spTree>
    <p:extLst>
      <p:ext uri="{BB962C8B-B14F-4D97-AF65-F5344CB8AC3E}">
        <p14:creationId xmlns:p14="http://schemas.microsoft.com/office/powerpoint/2010/main" val="2905282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22</a:t>
            </a:fld>
            <a:endParaRPr lang="zh-CN" altLang="en-US"/>
          </a:p>
        </p:txBody>
      </p:sp>
    </p:spTree>
    <p:extLst>
      <p:ext uri="{BB962C8B-B14F-4D97-AF65-F5344CB8AC3E}">
        <p14:creationId xmlns:p14="http://schemas.microsoft.com/office/powerpoint/2010/main" val="1342417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23</a:t>
            </a:fld>
            <a:endParaRPr lang="zh-CN" altLang="en-US"/>
          </a:p>
        </p:txBody>
      </p:sp>
    </p:spTree>
    <p:extLst>
      <p:ext uri="{BB962C8B-B14F-4D97-AF65-F5344CB8AC3E}">
        <p14:creationId xmlns:p14="http://schemas.microsoft.com/office/powerpoint/2010/main" val="817001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24</a:t>
            </a:fld>
            <a:endParaRPr lang="zh-CN" altLang="en-US"/>
          </a:p>
        </p:txBody>
      </p:sp>
    </p:spTree>
    <p:extLst>
      <p:ext uri="{BB962C8B-B14F-4D97-AF65-F5344CB8AC3E}">
        <p14:creationId xmlns:p14="http://schemas.microsoft.com/office/powerpoint/2010/main" val="2624654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25</a:t>
            </a:fld>
            <a:endParaRPr lang="zh-CN" altLang="en-US"/>
          </a:p>
        </p:txBody>
      </p:sp>
    </p:spTree>
    <p:extLst>
      <p:ext uri="{BB962C8B-B14F-4D97-AF65-F5344CB8AC3E}">
        <p14:creationId xmlns:p14="http://schemas.microsoft.com/office/powerpoint/2010/main" val="28315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26</a:t>
            </a:fld>
            <a:endParaRPr lang="zh-CN" altLang="en-US"/>
          </a:p>
        </p:txBody>
      </p:sp>
    </p:spTree>
    <p:extLst>
      <p:ext uri="{BB962C8B-B14F-4D97-AF65-F5344CB8AC3E}">
        <p14:creationId xmlns:p14="http://schemas.microsoft.com/office/powerpoint/2010/main" val="1123595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27</a:t>
            </a:fld>
            <a:endParaRPr lang="zh-CN" altLang="en-US"/>
          </a:p>
        </p:txBody>
      </p:sp>
    </p:spTree>
    <p:extLst>
      <p:ext uri="{BB962C8B-B14F-4D97-AF65-F5344CB8AC3E}">
        <p14:creationId xmlns:p14="http://schemas.microsoft.com/office/powerpoint/2010/main" val="3718981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28</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29</a:t>
            </a:fld>
            <a:endParaRPr lang="zh-CN" altLang="en-US"/>
          </a:p>
        </p:txBody>
      </p:sp>
    </p:spTree>
    <p:extLst>
      <p:ext uri="{BB962C8B-B14F-4D97-AF65-F5344CB8AC3E}">
        <p14:creationId xmlns:p14="http://schemas.microsoft.com/office/powerpoint/2010/main" val="52491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a:t>
            </a:fld>
            <a:endParaRPr lang="zh-CN" altLang="en-US"/>
          </a:p>
        </p:txBody>
      </p:sp>
    </p:spTree>
    <p:extLst>
      <p:ext uri="{BB962C8B-B14F-4D97-AF65-F5344CB8AC3E}">
        <p14:creationId xmlns:p14="http://schemas.microsoft.com/office/powerpoint/2010/main" val="692507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30</a:t>
            </a:fld>
            <a:endParaRPr lang="zh-CN" altLang="en-US"/>
          </a:p>
        </p:txBody>
      </p:sp>
    </p:spTree>
    <p:extLst>
      <p:ext uri="{BB962C8B-B14F-4D97-AF65-F5344CB8AC3E}">
        <p14:creationId xmlns:p14="http://schemas.microsoft.com/office/powerpoint/2010/main" val="3202678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31</a:t>
            </a:fld>
            <a:endParaRPr lang="zh-CN" altLang="en-US"/>
          </a:p>
        </p:txBody>
      </p:sp>
    </p:spTree>
    <p:extLst>
      <p:ext uri="{BB962C8B-B14F-4D97-AF65-F5344CB8AC3E}">
        <p14:creationId xmlns:p14="http://schemas.microsoft.com/office/powerpoint/2010/main" val="3349889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32</a:t>
            </a:fld>
            <a:endParaRPr lang="zh-CN" altLang="en-US"/>
          </a:p>
        </p:txBody>
      </p:sp>
    </p:spTree>
    <p:extLst>
      <p:ext uri="{BB962C8B-B14F-4D97-AF65-F5344CB8AC3E}">
        <p14:creationId xmlns:p14="http://schemas.microsoft.com/office/powerpoint/2010/main" val="1778609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33</a:t>
            </a:fld>
            <a:endParaRPr lang="zh-CN" altLang="en-US"/>
          </a:p>
        </p:txBody>
      </p:sp>
    </p:spTree>
    <p:extLst>
      <p:ext uri="{BB962C8B-B14F-4D97-AF65-F5344CB8AC3E}">
        <p14:creationId xmlns:p14="http://schemas.microsoft.com/office/powerpoint/2010/main" val="3670020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34</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35</a:t>
            </a:fld>
            <a:endParaRPr lang="zh-CN" altLang="en-US"/>
          </a:p>
        </p:txBody>
      </p:sp>
    </p:spTree>
    <p:extLst>
      <p:ext uri="{BB962C8B-B14F-4D97-AF65-F5344CB8AC3E}">
        <p14:creationId xmlns:p14="http://schemas.microsoft.com/office/powerpoint/2010/main" val="331285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36</a:t>
            </a:fld>
            <a:endParaRPr lang="zh-CN" altLang="en-US"/>
          </a:p>
        </p:txBody>
      </p:sp>
    </p:spTree>
    <p:extLst>
      <p:ext uri="{BB962C8B-B14F-4D97-AF65-F5344CB8AC3E}">
        <p14:creationId xmlns:p14="http://schemas.microsoft.com/office/powerpoint/2010/main" val="4053523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37</a:t>
            </a:fld>
            <a:endParaRPr lang="zh-CN" altLang="en-US"/>
          </a:p>
        </p:txBody>
      </p:sp>
    </p:spTree>
    <p:extLst>
      <p:ext uri="{BB962C8B-B14F-4D97-AF65-F5344CB8AC3E}">
        <p14:creationId xmlns:p14="http://schemas.microsoft.com/office/powerpoint/2010/main" val="796238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38</a:t>
            </a:fld>
            <a:endParaRPr lang="zh-CN" altLang="en-US"/>
          </a:p>
        </p:txBody>
      </p:sp>
    </p:spTree>
    <p:extLst>
      <p:ext uri="{BB962C8B-B14F-4D97-AF65-F5344CB8AC3E}">
        <p14:creationId xmlns:p14="http://schemas.microsoft.com/office/powerpoint/2010/main" val="3384226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39</a:t>
            </a:fld>
            <a:endParaRPr lang="zh-CN" altLang="en-US"/>
          </a:p>
        </p:txBody>
      </p:sp>
    </p:spTree>
    <p:extLst>
      <p:ext uri="{BB962C8B-B14F-4D97-AF65-F5344CB8AC3E}">
        <p14:creationId xmlns:p14="http://schemas.microsoft.com/office/powerpoint/2010/main" val="412868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9AC8D06-D954-4818-BDE9-5BC874D7EE39}" type="slidenum">
              <a:rPr lang="zh-CN" altLang="en-US" smtClean="0"/>
              <a:pPr/>
              <a:t>4</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40</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41</a:t>
            </a:fld>
            <a:endParaRPr lang="zh-CN" altLang="en-US"/>
          </a:p>
        </p:txBody>
      </p:sp>
    </p:spTree>
    <p:extLst>
      <p:ext uri="{BB962C8B-B14F-4D97-AF65-F5344CB8AC3E}">
        <p14:creationId xmlns:p14="http://schemas.microsoft.com/office/powerpoint/2010/main" val="19788722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42</a:t>
            </a:fld>
            <a:endParaRPr lang="zh-CN" altLang="en-US"/>
          </a:p>
        </p:txBody>
      </p:sp>
    </p:spTree>
    <p:extLst>
      <p:ext uri="{BB962C8B-B14F-4D97-AF65-F5344CB8AC3E}">
        <p14:creationId xmlns:p14="http://schemas.microsoft.com/office/powerpoint/2010/main" val="1070014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43</a:t>
            </a:fld>
            <a:endParaRPr lang="zh-CN" altLang="en-US"/>
          </a:p>
        </p:txBody>
      </p:sp>
    </p:spTree>
    <p:extLst>
      <p:ext uri="{BB962C8B-B14F-4D97-AF65-F5344CB8AC3E}">
        <p14:creationId xmlns:p14="http://schemas.microsoft.com/office/powerpoint/2010/main" val="696589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44</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45</a:t>
            </a:fld>
            <a:endParaRPr lang="zh-CN" altLang="en-US"/>
          </a:p>
        </p:txBody>
      </p:sp>
    </p:spTree>
    <p:extLst>
      <p:ext uri="{BB962C8B-B14F-4D97-AF65-F5344CB8AC3E}">
        <p14:creationId xmlns:p14="http://schemas.microsoft.com/office/powerpoint/2010/main" val="2205844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46</a:t>
            </a:fld>
            <a:endParaRPr lang="zh-CN" altLang="en-US"/>
          </a:p>
        </p:txBody>
      </p:sp>
    </p:spTree>
    <p:extLst>
      <p:ext uri="{BB962C8B-B14F-4D97-AF65-F5344CB8AC3E}">
        <p14:creationId xmlns:p14="http://schemas.microsoft.com/office/powerpoint/2010/main" val="148292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47</a:t>
            </a:fld>
            <a:endParaRPr lang="zh-CN" altLang="en-US"/>
          </a:p>
        </p:txBody>
      </p:sp>
    </p:spTree>
    <p:extLst>
      <p:ext uri="{BB962C8B-B14F-4D97-AF65-F5344CB8AC3E}">
        <p14:creationId xmlns:p14="http://schemas.microsoft.com/office/powerpoint/2010/main" val="10615526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48</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a:t>
            </a:fld>
            <a:endParaRPr lang="zh-CN" altLang="en-US"/>
          </a:p>
        </p:txBody>
      </p:sp>
    </p:spTree>
    <p:extLst>
      <p:ext uri="{BB962C8B-B14F-4D97-AF65-F5344CB8AC3E}">
        <p14:creationId xmlns:p14="http://schemas.microsoft.com/office/powerpoint/2010/main" val="676482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7</a:t>
            </a:fld>
            <a:endParaRPr lang="zh-CN" altLang="en-US"/>
          </a:p>
        </p:txBody>
      </p:sp>
    </p:spTree>
    <p:extLst>
      <p:ext uri="{BB962C8B-B14F-4D97-AF65-F5344CB8AC3E}">
        <p14:creationId xmlns:p14="http://schemas.microsoft.com/office/powerpoint/2010/main" val="172144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8</a:t>
            </a:fld>
            <a:endParaRPr lang="zh-CN" altLang="en-US"/>
          </a:p>
        </p:txBody>
      </p:sp>
    </p:spTree>
    <p:extLst>
      <p:ext uri="{BB962C8B-B14F-4D97-AF65-F5344CB8AC3E}">
        <p14:creationId xmlns:p14="http://schemas.microsoft.com/office/powerpoint/2010/main" val="303716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9</a:t>
            </a:fld>
            <a:endParaRPr lang="zh-CN" altLang="en-US"/>
          </a:p>
        </p:txBody>
      </p:sp>
    </p:spTree>
    <p:extLst>
      <p:ext uri="{BB962C8B-B14F-4D97-AF65-F5344CB8AC3E}">
        <p14:creationId xmlns:p14="http://schemas.microsoft.com/office/powerpoint/2010/main" val="3796067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hyperlink" Target="video/034004003.flv" TargetMode="Externa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6.png"/><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emf"/><Relationship Id="rId2" Type="http://schemas.openxmlformats.org/officeDocument/2006/relationships/tags" Target="../tags/tag33.xml"/><Relationship Id="rId1" Type="http://schemas.openxmlformats.org/officeDocument/2006/relationships/vmlDrawing" Target="../drawings/vmlDrawing2.vml"/><Relationship Id="rId6" Type="http://schemas.openxmlformats.org/officeDocument/2006/relationships/package" Target="../embeddings/Microsoft_Visio___1.vsdx"/><Relationship Id="rId5" Type="http://schemas.openxmlformats.org/officeDocument/2006/relationships/oleObject" Target="../embeddings/oleObject2.bin"/><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oleObject" Target="../embeddings/Microsoft_Excel_97-2003_Worksheet1.xls"/><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24.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130047" y="3243838"/>
            <a:ext cx="33123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lnSpc>
                <a:spcPct val="120000"/>
              </a:lnSpc>
              <a:spcBef>
                <a:spcPct val="0"/>
              </a:spcBef>
              <a:spcAft>
                <a:spcPct val="0"/>
              </a:spcAft>
              <a:buFont typeface="Arial" charset="0"/>
              <a:buNone/>
            </a:pP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a:solidFill>
                  <a:schemeClr val="bg1"/>
                </a:solidFill>
                <a:latin typeface="微软雅黑" pitchFamily="34" charset="-122"/>
                <a:ea typeface="微软雅黑" pitchFamily="34" charset="-122"/>
                <a:sym typeface="微软雅黑" pitchFamily="34" charset="-122"/>
              </a:rPr>
              <a:t>4</a:t>
            </a:r>
            <a:r>
              <a:rPr lang="zh-CN" altLang="en-US" sz="4000" b="1" dirty="0" smtClean="0">
                <a:solidFill>
                  <a:schemeClr val="bg1"/>
                </a:solidFill>
                <a:latin typeface="微软雅黑" pitchFamily="34" charset="-122"/>
                <a:ea typeface="微软雅黑" pitchFamily="34" charset="-122"/>
                <a:sym typeface="微软雅黑" pitchFamily="34" charset="-122"/>
              </a:rPr>
              <a:t>章  </a:t>
            </a:r>
            <a:r>
              <a:rPr lang="zh-CN" altLang="en-US" sz="4000" b="1" dirty="0">
                <a:solidFill>
                  <a:schemeClr val="bg1"/>
                </a:solidFill>
                <a:latin typeface="+mj-lt"/>
                <a:ea typeface="微软雅黑" pitchFamily="34" charset="-122"/>
                <a:sym typeface="微软雅黑" pitchFamily="34" charset="-122"/>
              </a:rPr>
              <a:t>函数</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046" y="5387216"/>
            <a:ext cx="927494" cy="1086492"/>
          </a:xfrm>
          <a:prstGeom prst="rect">
            <a:avLst/>
          </a:prstGeom>
        </p:spPr>
      </p:pic>
    </p:spTree>
    <p:custDataLst>
      <p:tags r:id="rId1"/>
    </p:custDataLst>
    <p:extLst>
      <p:ext uri="{BB962C8B-B14F-4D97-AF65-F5344CB8AC3E}">
        <p14:creationId xmlns:p14="http://schemas.microsoft.com/office/powerpoint/2010/main" val="2129357581"/>
      </p:ext>
    </p:extLst>
  </p:cSld>
  <p:clrMapOvr>
    <a:masterClrMapping/>
  </p:clrMapOvr>
  <p:transition advTm="23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矩形 28"/>
          <p:cNvSpPr>
            <a:spLocks noChangeArrowheads="1"/>
          </p:cNvSpPr>
          <p:nvPr/>
        </p:nvSpPr>
        <p:spPr bwMode="auto">
          <a:xfrm>
            <a:off x="863600" y="1547813"/>
            <a:ext cx="77608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zh-CN" altLang="zh-CN" dirty="0" smtClean="0"/>
              <a:t>程序</a:t>
            </a:r>
            <a:r>
              <a:rPr lang="zh-CN" altLang="zh-CN" dirty="0"/>
              <a:t>在编译或运行时，使用某个函数来完成相关命令，称为函数调用。函数在被调用时，可能会通过函数的参数列表，进行数据的传递。函数的参数有两种，分别为</a:t>
            </a:r>
            <a:r>
              <a:rPr lang="zh-CN" altLang="zh-CN" b="1" dirty="0">
                <a:solidFill>
                  <a:srgbClr val="FF0000"/>
                </a:solidFill>
              </a:rPr>
              <a:t>形式参数</a:t>
            </a:r>
            <a:r>
              <a:rPr lang="zh-CN" altLang="zh-CN" dirty="0"/>
              <a:t>和</a:t>
            </a:r>
            <a:r>
              <a:rPr lang="zh-CN" altLang="zh-CN" b="1" dirty="0">
                <a:solidFill>
                  <a:srgbClr val="FF0000"/>
                </a:solidFill>
              </a:rPr>
              <a:t>实际参数</a:t>
            </a:r>
            <a:r>
              <a:rPr lang="zh-CN" altLang="zh-CN" dirty="0" smtClean="0"/>
              <a:t>。</a:t>
            </a:r>
            <a:endParaRPr lang="zh-CN" altLang="zh-CN" dirty="0">
              <a:latin typeface="+mn-lt"/>
              <a:ea typeface="+mn-ea"/>
            </a:endParaRPr>
          </a:p>
        </p:txBody>
      </p:sp>
      <p:sp>
        <p:nvSpPr>
          <p:cNvPr id="21" name="矩形 20"/>
          <p:cNvSpPr/>
          <p:nvPr/>
        </p:nvSpPr>
        <p:spPr>
          <a:xfrm>
            <a:off x="560388" y="962025"/>
            <a:ext cx="362471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函数调用时的数据传递</a:t>
            </a:r>
            <a:endParaRPr lang="en-US" altLang="zh-CN" sz="2400" b="1" dirty="0">
              <a:solidFill>
                <a:srgbClr val="009ED6"/>
              </a:solidFill>
              <a:latin typeface="+mn-lt"/>
              <a:ea typeface="+mn-ea"/>
            </a:endParaRPr>
          </a:p>
        </p:txBody>
      </p:sp>
      <p:sp>
        <p:nvSpPr>
          <p:cNvPr id="17" name="标题 1"/>
          <p:cNvSpPr>
            <a:spLocks noChangeArrowheads="1"/>
          </p:cNvSpPr>
          <p:nvPr/>
        </p:nvSpPr>
        <p:spPr bwMode="auto">
          <a:xfrm>
            <a:off x="1610966" y="18978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1" name="TextBox 10"/>
          <p:cNvSpPr txBox="1">
            <a:spLocks noChangeArrowheads="1"/>
          </p:cNvSpPr>
          <p:nvPr/>
        </p:nvSpPr>
        <p:spPr bwMode="auto">
          <a:xfrm>
            <a:off x="1008063" y="2654257"/>
            <a:ext cx="1595437" cy="33972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600" b="1" dirty="0" smtClean="0">
                <a:solidFill>
                  <a:schemeClr val="bg1"/>
                </a:solidFill>
                <a:latin typeface="微软雅黑" pitchFamily="34" charset="-122"/>
                <a:ea typeface="微软雅黑" pitchFamily="34" charset="-122"/>
              </a:rPr>
              <a:t>形式参数</a:t>
            </a:r>
            <a:endParaRPr lang="zh-CN" altLang="en-US" sz="1600" b="1" dirty="0">
              <a:solidFill>
                <a:schemeClr val="bg1"/>
              </a:solidFill>
              <a:latin typeface="微软雅黑" pitchFamily="34" charset="-122"/>
              <a:ea typeface="微软雅黑" pitchFamily="34" charset="-122"/>
            </a:endParaRPr>
          </a:p>
        </p:txBody>
      </p:sp>
      <p:sp>
        <p:nvSpPr>
          <p:cNvPr id="12" name="折角形 11"/>
          <p:cNvSpPr/>
          <p:nvPr/>
        </p:nvSpPr>
        <p:spPr>
          <a:xfrm>
            <a:off x="1019175" y="3111458"/>
            <a:ext cx="1584325" cy="2244314"/>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a:lnSpc>
                <a:spcPct val="150000"/>
              </a:lnSpc>
              <a:defRPr/>
            </a:pPr>
            <a:r>
              <a:rPr lang="zh-CN" altLang="zh-CN" sz="1400" dirty="0">
                <a:solidFill>
                  <a:schemeClr val="tx1"/>
                </a:solidFill>
              </a:rPr>
              <a:t>在定义函数时，函数名后小括号中的变量名称为形式参数或虚拟参数，简称形参</a:t>
            </a:r>
            <a:r>
              <a:rPr lang="zh-CN" altLang="en-US" sz="1400" dirty="0" smtClean="0">
                <a:solidFill>
                  <a:schemeClr val="tx1"/>
                </a:solidFill>
              </a:rPr>
              <a:t>。</a:t>
            </a:r>
            <a:endParaRPr lang="zh-CN" altLang="en-US" sz="1400" dirty="0">
              <a:solidFill>
                <a:schemeClr val="tx1"/>
              </a:solidFill>
              <a:latin typeface="Times New Roman" pitchFamily="18" charset="0"/>
              <a:ea typeface="+mj-ea"/>
              <a:cs typeface="Times New Roman" pitchFamily="18" charset="0"/>
            </a:endParaRPr>
          </a:p>
        </p:txBody>
      </p:sp>
      <p:sp>
        <p:nvSpPr>
          <p:cNvPr id="13" name="折角形 12"/>
          <p:cNvSpPr/>
          <p:nvPr/>
        </p:nvSpPr>
        <p:spPr>
          <a:xfrm>
            <a:off x="7004508" y="3124521"/>
            <a:ext cx="1593850" cy="2244314"/>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eaLnBrk="1">
              <a:lnSpc>
                <a:spcPct val="150000"/>
              </a:lnSpc>
              <a:defRPr/>
            </a:pPr>
            <a:r>
              <a:rPr lang="zh-CN" altLang="zh-CN" sz="1400" dirty="0">
                <a:solidFill>
                  <a:schemeClr val="tx1"/>
                </a:solidFill>
              </a:rPr>
              <a:t>当函数被调用时，函数名后小括号内的参数称为实际参数，简称实参</a:t>
            </a:r>
            <a:r>
              <a:rPr lang="zh-CN" altLang="en-US" sz="1400" dirty="0" smtClean="0">
                <a:solidFill>
                  <a:schemeClr val="tx1"/>
                </a:solidFill>
              </a:rPr>
              <a:t>。</a:t>
            </a:r>
            <a:endParaRPr lang="zh-CN" altLang="en-US" sz="1400" dirty="0">
              <a:solidFill>
                <a:schemeClr val="tx1"/>
              </a:solidFill>
            </a:endParaRPr>
          </a:p>
        </p:txBody>
      </p:sp>
      <p:sp>
        <p:nvSpPr>
          <p:cNvPr id="14" name="TextBox 13"/>
          <p:cNvSpPr txBox="1">
            <a:spLocks noChangeArrowheads="1"/>
          </p:cNvSpPr>
          <p:nvPr/>
        </p:nvSpPr>
        <p:spPr bwMode="auto">
          <a:xfrm>
            <a:off x="7004508" y="2651445"/>
            <a:ext cx="1593850" cy="338137"/>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1600" b="1" dirty="0" smtClean="0">
                <a:solidFill>
                  <a:schemeClr val="bg1"/>
                </a:solidFill>
                <a:latin typeface="微软雅黑" pitchFamily="34" charset="-122"/>
                <a:ea typeface="微软雅黑" pitchFamily="34" charset="-122"/>
              </a:rPr>
              <a:t>实际参数</a:t>
            </a:r>
            <a:endParaRPr lang="zh-CN" altLang="en-US" sz="1600" b="1" dirty="0">
              <a:solidFill>
                <a:schemeClr val="bg1"/>
              </a:solidFill>
              <a:latin typeface="微软雅黑" pitchFamily="34" charset="-122"/>
              <a:ea typeface="微软雅黑" pitchFamily="34" charset="-122"/>
            </a:endParaRPr>
          </a:p>
        </p:txBody>
      </p:sp>
      <p:sp>
        <p:nvSpPr>
          <p:cNvPr id="4" name="右箭头 3"/>
          <p:cNvSpPr/>
          <p:nvPr/>
        </p:nvSpPr>
        <p:spPr bwMode="auto">
          <a:xfrm>
            <a:off x="2677884" y="2989583"/>
            <a:ext cx="686997" cy="217670"/>
          </a:xfrm>
          <a:prstGeom prst="rightArrow">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29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0196" y="2824119"/>
            <a:ext cx="3045600" cy="2159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右箭头 22"/>
          <p:cNvSpPr/>
          <p:nvPr/>
        </p:nvSpPr>
        <p:spPr bwMode="auto">
          <a:xfrm rot="10800000">
            <a:off x="5812972" y="4467498"/>
            <a:ext cx="1100094" cy="276818"/>
          </a:xfrm>
          <a:prstGeom prst="rightArrow">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sz="16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23600570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9702"/>
                                        </p:tgtEl>
                                        <p:attrNameLst>
                                          <p:attrName>style.visibility</p:attrName>
                                        </p:attrNameLst>
                                      </p:cBhvr>
                                      <p:to>
                                        <p:strVal val="visible"/>
                                      </p:to>
                                    </p:set>
                                    <p:animEffect transition="in" filter="randombar(horizontal)">
                                      <p:cBhvr>
                                        <p:cTn id="23" dur="500"/>
                                        <p:tgtEl>
                                          <p:spTgt spid="297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4"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60303" y="1574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5679008"/>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0" name="TextBox 9"/>
          <p:cNvSpPr txBox="1"/>
          <p:nvPr/>
        </p:nvSpPr>
        <p:spPr>
          <a:xfrm>
            <a:off x="934202" y="1637166"/>
            <a:ext cx="7127997" cy="3416320"/>
          </a:xfrm>
          <a:prstGeom prst="rect">
            <a:avLst/>
          </a:prstGeom>
          <a:solidFill>
            <a:schemeClr val="accent5">
              <a:lumMod val="20000"/>
              <a:lumOff val="80000"/>
            </a:schemeClr>
          </a:solidFill>
          <a:ln w="19050">
            <a:noFill/>
          </a:ln>
        </p:spPr>
        <p:txBody>
          <a:bodyPr wrap="square">
            <a:spAutoFit/>
          </a:bodyPr>
          <a:lstStyle/>
          <a:p>
            <a:pPr lvl="0"/>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avg</a:t>
            </a:r>
            <a:r>
              <a:rPr lang="en-US" altLang="zh-CN" dirty="0">
                <a:effectLst>
                  <a:glow>
                    <a:srgbClr val="000000"/>
                  </a:glow>
                  <a:outerShdw sx="0" sy="0">
                    <a:srgbClr val="000000"/>
                  </a:outerShdw>
                  <a:reflection stA="0" endPos="0" fadeDir="0" sx="0" sy="0"/>
                </a:effectLst>
              </a:rPr>
              <a:t>(</a:t>
            </a:r>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n</a:t>
            </a:r>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a:t>
            </a:r>
            <a:endParaRPr lang="en-US"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while (</a:t>
            </a:r>
            <a:r>
              <a:rPr lang="en-US" altLang="zh-CN" dirty="0" err="1">
                <a:effectLst>
                  <a:glow>
                    <a:srgbClr val="000000"/>
                  </a:glow>
                  <a:outerShdw sx="0" sy="0">
                    <a:srgbClr val="000000"/>
                  </a:outerShdw>
                  <a:reflection stA="0" endPos="0" fadeDir="0" sx="0" sy="0"/>
                </a:effectLst>
              </a:rPr>
              <a:t>i</a:t>
            </a:r>
            <a:r>
              <a:rPr lang="en-US" altLang="zh-CN" dirty="0">
                <a:effectLst>
                  <a:glow>
                    <a:srgbClr val="000000"/>
                  </a:glow>
                  <a:outerShdw sx="0" sy="0">
                    <a:srgbClr val="000000"/>
                  </a:outerShdw>
                  <a:reflection stA="0" endPos="0" fadeDir="0" sx="0" sy="0"/>
                </a:effectLst>
              </a:rPr>
              <a:t>&gt;0)	 //</a:t>
            </a:r>
            <a:r>
              <a:rPr lang="zh-CN" altLang="zh-CN" dirty="0">
                <a:effectLst>
                  <a:glow>
                    <a:srgbClr val="000000"/>
                  </a:glow>
                  <a:outerShdw sx="0" sy="0">
                    <a:srgbClr val="000000"/>
                  </a:outerShdw>
                  <a:reflection stA="0" endPos="0" fadeDir="0" sx="0" sy="0"/>
                </a:effectLst>
              </a:rPr>
              <a:t>输入</a:t>
            </a:r>
            <a:r>
              <a:rPr lang="en-US" altLang="zh-CN" dirty="0">
                <a:effectLst>
                  <a:glow>
                    <a:srgbClr val="000000"/>
                  </a:glow>
                  <a:outerShdw sx="0" sy="0">
                    <a:srgbClr val="000000"/>
                  </a:outerShdw>
                  <a:reflection stA="0" endPos="0" fadeDir="0" sx="0" sy="0"/>
                </a:effectLst>
              </a:rPr>
              <a:t>n</a:t>
            </a:r>
            <a:r>
              <a:rPr lang="zh-CN" altLang="zh-CN" dirty="0">
                <a:effectLst>
                  <a:glow>
                    <a:srgbClr val="000000"/>
                  </a:glow>
                  <a:outerShdw sx="0" sy="0">
                    <a:srgbClr val="000000"/>
                  </a:outerShdw>
                  <a:reflection stA="0" endPos="0" fadeDir="0" sx="0" sy="0"/>
                </a:effectLst>
              </a:rPr>
              <a:t>个</a:t>
            </a:r>
            <a:r>
              <a:rPr lang="zh-CN" altLang="zh-CN" dirty="0" smtClean="0">
                <a:effectLst>
                  <a:glow>
                    <a:srgbClr val="000000"/>
                  </a:glow>
                  <a:outerShdw sx="0" sy="0">
                    <a:srgbClr val="000000"/>
                  </a:outerShdw>
                  <a:reflection stA="0" endPos="0" fadeDir="0" sx="0" sy="0"/>
                </a:effectLst>
              </a:rPr>
              <a:t>数据</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scanf</a:t>
            </a:r>
            <a:r>
              <a:rPr lang="en-US" altLang="zh-CN" dirty="0">
                <a:effectLst>
                  <a:glow>
                    <a:srgbClr val="000000"/>
                  </a:glow>
                  <a:outerShdw sx="0" sy="0">
                    <a:srgbClr val="000000"/>
                  </a:outerShdw>
                  <a:reflection stA="0" endPos="0" fadeDir="0" sx="0" sy="0"/>
                </a:effectLst>
              </a:rPr>
              <a:t>("%d", &amp;data);</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sum += data;</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i</a:t>
            </a:r>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avg</a:t>
            </a:r>
            <a:r>
              <a:rPr lang="en-US" altLang="zh-CN" dirty="0">
                <a:effectLst>
                  <a:glow>
                    <a:srgbClr val="000000"/>
                  </a:glow>
                  <a:outerShdw sx="0" sy="0">
                    <a:srgbClr val="000000"/>
                  </a:outerShdw>
                  <a:reflection stA="0" endPos="0" fadeDir="0" sx="0" sy="0"/>
                </a:effectLst>
              </a:rPr>
              <a:t> = sum / n;</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return </a:t>
            </a:r>
            <a:r>
              <a:rPr lang="en-US" altLang="zh-CN" dirty="0" err="1">
                <a:effectLst>
                  <a:glow>
                    <a:srgbClr val="000000"/>
                  </a:glow>
                  <a:outerShdw sx="0" sy="0">
                    <a:srgbClr val="000000"/>
                  </a:outerShdw>
                  <a:reflection stA="0" endPos="0" fadeDir="0" sx="0" sy="0"/>
                </a:effectLst>
              </a:rPr>
              <a:t>avg</a:t>
            </a:r>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r>
              <a:rPr lang="en-US" altLang="zh-CN" dirty="0"/>
              <a:t>}</a:t>
            </a:r>
            <a:endParaRPr lang="zh-CN" altLang="zh-CN" dirty="0"/>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核心代码</a:t>
            </a:r>
            <a:endParaRPr lang="zh-CN" altLang="zh-CN" dirty="0">
              <a:latin typeface="+mn-ea"/>
              <a:ea typeface="+mn-ea"/>
            </a:endParaRPr>
          </a:p>
        </p:txBody>
      </p:sp>
      <p:sp>
        <p:nvSpPr>
          <p:cNvPr id="3" name="云形标注 2"/>
          <p:cNvSpPr/>
          <p:nvPr/>
        </p:nvSpPr>
        <p:spPr>
          <a:xfrm>
            <a:off x="2573496" y="879251"/>
            <a:ext cx="2262858" cy="1192165"/>
          </a:xfrm>
          <a:prstGeom prst="cloudCallout">
            <a:avLst>
              <a:gd name="adj1" fmla="val -55310"/>
              <a:gd name="adj2" fmla="val 29990"/>
            </a:avLst>
          </a:prstGeom>
          <a:solidFill>
            <a:schemeClr val="bg1"/>
          </a:solidFill>
          <a:ln>
            <a:solidFill>
              <a:srgbClr val="00B0F0"/>
            </a:solidFill>
          </a:ln>
        </p:spPr>
        <p:txBody>
          <a:bodyPr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定义求均值的功能函数</a:t>
            </a:r>
            <a:r>
              <a:rPr lang="en-US" altLang="zh-CN" sz="1600" dirty="0" err="1" smtClean="0">
                <a:effectLst>
                  <a:glow>
                    <a:srgbClr val="000000"/>
                  </a:glow>
                  <a:outerShdw sx="0" sy="0">
                    <a:srgbClr val="000000"/>
                  </a:outerShdw>
                  <a:reflection stA="0" endPos="0" fadeDir="0" sx="0" sy="0"/>
                </a:effectLst>
              </a:rPr>
              <a:t>avg</a:t>
            </a:r>
            <a:endParaRPr lang="zh-CN" altLang="zh-CN" sz="1600" dirty="0">
              <a:effectLst>
                <a:glow>
                  <a:srgbClr val="000000"/>
                </a:glow>
                <a:outerShdw sx="0" sy="0">
                  <a:srgbClr val="000000"/>
                </a:outerShdw>
                <a:reflection stA="0" endPos="0" fadeDir="0" sx="0" sy="0"/>
              </a:effectLst>
            </a:endParaRPr>
          </a:p>
        </p:txBody>
      </p:sp>
      <p:cxnSp>
        <p:nvCxnSpPr>
          <p:cNvPr id="20" name="直接连接符 19"/>
          <p:cNvCxnSpPr/>
          <p:nvPr/>
        </p:nvCxnSpPr>
        <p:spPr bwMode="auto">
          <a:xfrm>
            <a:off x="941266" y="5421238"/>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云形标注 20"/>
          <p:cNvSpPr/>
          <p:nvPr/>
        </p:nvSpPr>
        <p:spPr>
          <a:xfrm>
            <a:off x="3222285" y="1713701"/>
            <a:ext cx="2407806" cy="1264980"/>
          </a:xfrm>
          <a:prstGeom prst="cloudCallout">
            <a:avLst>
              <a:gd name="adj1" fmla="val -57619"/>
              <a:gd name="adj2" fmla="val 24512"/>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smtClean="0">
                <a:effectLst>
                  <a:glow>
                    <a:srgbClr val="000000"/>
                  </a:glow>
                  <a:outerShdw sx="0" sy="0">
                    <a:srgbClr val="000000"/>
                  </a:outerShdw>
                  <a:reflection stA="0" endPos="0" fadeDir="0" sx="0" sy="0"/>
                </a:effectLst>
              </a:rPr>
              <a:t>while()</a:t>
            </a:r>
            <a:r>
              <a:rPr lang="zh-CN" altLang="en-US" sz="1600" dirty="0" smtClean="0">
                <a:effectLst>
                  <a:glow>
                    <a:srgbClr val="000000"/>
                  </a:glow>
                  <a:outerShdw sx="0" sy="0">
                    <a:srgbClr val="000000"/>
                  </a:outerShdw>
                  <a:reflection stA="0" endPos="0" fadeDir="0" sx="0" sy="0"/>
                </a:effectLst>
              </a:rPr>
              <a:t>循环求这</a:t>
            </a:r>
            <a:r>
              <a:rPr lang="en-US" altLang="zh-CN" sz="1600" dirty="0" smtClean="0">
                <a:effectLst>
                  <a:glow>
                    <a:srgbClr val="000000"/>
                  </a:glow>
                  <a:outerShdw sx="0" sy="0">
                    <a:srgbClr val="000000"/>
                  </a:outerShdw>
                  <a:reflection stA="0" endPos="0" fadeDir="0" sx="0" sy="0"/>
                </a:effectLst>
              </a:rPr>
              <a:t>n</a:t>
            </a:r>
            <a:r>
              <a:rPr lang="zh-CN" altLang="en-US" sz="1600" dirty="0" smtClean="0">
                <a:effectLst>
                  <a:glow>
                    <a:srgbClr val="000000"/>
                  </a:glow>
                  <a:outerShdw sx="0" sy="0">
                    <a:srgbClr val="000000"/>
                  </a:outerShdw>
                  <a:reflection stA="0" endPos="0" fadeDir="0" sx="0" sy="0"/>
                </a:effectLst>
              </a:rPr>
              <a:t>个数的总和</a:t>
            </a:r>
            <a:endParaRPr lang="zh-CN" altLang="zh-CN" sz="1600" dirty="0">
              <a:effectLst>
                <a:glow>
                  <a:srgbClr val="000000"/>
                </a:glow>
                <a:outerShdw sx="0" sy="0">
                  <a:srgbClr val="000000"/>
                </a:outerShdw>
                <a:reflection stA="0" endPos="0" fadeDir="0" sx="0" sy="0"/>
              </a:effectLst>
            </a:endParaRPr>
          </a:p>
        </p:txBody>
      </p:sp>
      <p:sp>
        <p:nvSpPr>
          <p:cNvPr id="22" name="云形标注 21"/>
          <p:cNvSpPr/>
          <p:nvPr/>
        </p:nvSpPr>
        <p:spPr>
          <a:xfrm>
            <a:off x="3943725" y="3622428"/>
            <a:ext cx="1686366" cy="702766"/>
          </a:xfrm>
          <a:prstGeom prst="cloudCallout">
            <a:avLst>
              <a:gd name="adj1" fmla="val -59168"/>
              <a:gd name="adj2" fmla="val 46817"/>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求平均值</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3171791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21"/>
                                        </p:tgtEl>
                                      </p:cBhvr>
                                    </p:animEffect>
                                    <p:anim calcmode="lin" valueType="num">
                                      <p:cBhvr>
                                        <p:cTn id="28" dur="1000"/>
                                        <p:tgtEl>
                                          <p:spTgt spid="21"/>
                                        </p:tgtEl>
                                        <p:attrNameLst>
                                          <p:attrName>ppt_x</p:attrName>
                                        </p:attrNameLst>
                                      </p:cBhvr>
                                      <p:tavLst>
                                        <p:tav tm="0">
                                          <p:val>
                                            <p:strVal val="ppt_x"/>
                                          </p:val>
                                        </p:tav>
                                        <p:tav tm="100000">
                                          <p:val>
                                            <p:strVal val="ppt_x"/>
                                          </p:val>
                                        </p:tav>
                                      </p:tavLst>
                                    </p:anim>
                                    <p:anim calcmode="lin" valueType="num">
                                      <p:cBhvr>
                                        <p:cTn id="29" dur="1000"/>
                                        <p:tgtEl>
                                          <p:spTgt spid="21"/>
                                        </p:tgtEl>
                                        <p:attrNameLst>
                                          <p:attrName>ppt_y</p:attrName>
                                        </p:attrNameLst>
                                      </p:cBhvr>
                                      <p:tavLst>
                                        <p:tav tm="0">
                                          <p:val>
                                            <p:strVal val="ppt_y"/>
                                          </p:val>
                                        </p:tav>
                                        <p:tav tm="100000">
                                          <p:val>
                                            <p:strVal val="ppt_y-.1"/>
                                          </p:val>
                                        </p:tav>
                                      </p:tavLst>
                                    </p:anim>
                                    <p:set>
                                      <p:cBhvr>
                                        <p:cTn id="30" dur="1" fill="hold">
                                          <p:stCondLst>
                                            <p:cond delay="9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xit" presetSubtype="0" fill="hold" grpId="1" nodeType="clickEffect">
                                  <p:stCondLst>
                                    <p:cond delay="0"/>
                                  </p:stCondLst>
                                  <p:childTnLst>
                                    <p:animEffect transition="out" filter="fade">
                                      <p:cBhvr>
                                        <p:cTn id="41" dur="1000"/>
                                        <p:tgtEl>
                                          <p:spTgt spid="22"/>
                                        </p:tgtEl>
                                      </p:cBhvr>
                                    </p:animEffect>
                                    <p:anim calcmode="lin" valueType="num">
                                      <p:cBhvr>
                                        <p:cTn id="42" dur="1000"/>
                                        <p:tgtEl>
                                          <p:spTgt spid="22"/>
                                        </p:tgtEl>
                                        <p:attrNameLst>
                                          <p:attrName>ppt_x</p:attrName>
                                        </p:attrNameLst>
                                      </p:cBhvr>
                                      <p:tavLst>
                                        <p:tav tm="0">
                                          <p:val>
                                            <p:strVal val="ppt_x"/>
                                          </p:val>
                                        </p:tav>
                                        <p:tav tm="100000">
                                          <p:val>
                                            <p:strVal val="ppt_x"/>
                                          </p:val>
                                        </p:tav>
                                      </p:tavLst>
                                    </p:anim>
                                    <p:anim calcmode="lin" valueType="num">
                                      <p:cBhvr>
                                        <p:cTn id="43" dur="1000"/>
                                        <p:tgtEl>
                                          <p:spTgt spid="22"/>
                                        </p:tgtEl>
                                        <p:attrNameLst>
                                          <p:attrName>ppt_y</p:attrName>
                                        </p:attrNameLst>
                                      </p:cBhvr>
                                      <p:tavLst>
                                        <p:tav tm="0">
                                          <p:val>
                                            <p:strVal val="ppt_y"/>
                                          </p:val>
                                        </p:tav>
                                        <p:tav tm="100000">
                                          <p:val>
                                            <p:strVal val="ppt_y-.1"/>
                                          </p:val>
                                        </p:tav>
                                      </p:tavLst>
                                    </p:anim>
                                    <p:set>
                                      <p:cBhvr>
                                        <p:cTn id="44" dur="1" fill="hold">
                                          <p:stCondLst>
                                            <p:cond delay="999"/>
                                          </p:stCondLst>
                                        </p:cTn>
                                        <p:tgtEl>
                                          <p:spTgt spid="2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3" grpId="1" animBg="1"/>
      <p:bldP spid="21" grpId="0" animBg="1"/>
      <p:bldP spid="21" grpId="1" animBg="1"/>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885825" y="1742996"/>
            <a:ext cx="746134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）栈区</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栈区是一块连续的内存区域，该区域由编译器自动分配和释放，一般用来存放函数的参数、局部变量等。</a:t>
            </a:r>
          </a:p>
        </p:txBody>
      </p:sp>
      <p:sp>
        <p:nvSpPr>
          <p:cNvPr id="16" name="矩形 15"/>
          <p:cNvSpPr/>
          <p:nvPr/>
        </p:nvSpPr>
        <p:spPr>
          <a:xfrm>
            <a:off x="348864" y="1059424"/>
            <a:ext cx="1768433"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楷体" panose="02010609060101010101" pitchFamily="49" charset="-122"/>
                <a:ea typeface="楷体" panose="02010609060101010101" pitchFamily="49" charset="-122"/>
              </a:rPr>
              <a:t>内存四区</a:t>
            </a:r>
            <a:endParaRPr lang="en-US" altLang="zh-CN" sz="2400" b="1" dirty="0">
              <a:solidFill>
                <a:srgbClr val="009ED6"/>
              </a:solidFill>
              <a:latin typeface="楷体" panose="02010609060101010101" pitchFamily="49" charset="-122"/>
              <a:ea typeface="楷体" panose="02010609060101010101" pitchFamily="49" charset="-122"/>
            </a:endParaRPr>
          </a:p>
        </p:txBody>
      </p:sp>
      <p:sp>
        <p:nvSpPr>
          <p:cNvPr id="20" name="标题 1"/>
          <p:cNvSpPr>
            <a:spLocks noChangeArrowheads="1"/>
          </p:cNvSpPr>
          <p:nvPr/>
        </p:nvSpPr>
        <p:spPr bwMode="auto">
          <a:xfrm>
            <a:off x="1807917" y="146926"/>
            <a:ext cx="306041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a:solidFill>
                  <a:srgbClr val="0070C0"/>
                </a:solidFill>
                <a:latin typeface="楷体" pitchFamily="49" charset="-122"/>
                <a:ea typeface="楷体" pitchFamily="49" charset="-122"/>
                <a:sym typeface="Wingdings" pitchFamily="2" charset="2"/>
              </a:rPr>
              <a:t></a:t>
            </a:r>
            <a:r>
              <a:rPr lang="zh-CN" altLang="zh-CN" sz="3600" b="1" dirty="0">
                <a:solidFill>
                  <a:srgbClr val="0070C0"/>
                </a:solidFill>
                <a:latin typeface="楷体" pitchFamily="49" charset="-122"/>
                <a:ea typeface="楷体" pitchFamily="49" charset="-122"/>
              </a:rPr>
              <a:t>多学一招</a:t>
            </a:r>
            <a:r>
              <a:rPr lang="zh-CN" altLang="en-US" sz="3600" b="1" dirty="0">
                <a:solidFill>
                  <a:srgbClr val="0070C0"/>
                </a:solidFill>
                <a:latin typeface="楷体" pitchFamily="49" charset="-122"/>
                <a:ea typeface="楷体" pitchFamily="49" charset="-122"/>
                <a:sym typeface="宋体" pitchFamily="2" charset="-122"/>
              </a:rPr>
              <a:t> </a:t>
            </a:r>
            <a:endParaRPr lang="zh-CN" altLang="en-US" dirty="0">
              <a:solidFill>
                <a:srgbClr val="0070C0"/>
              </a:solidFill>
              <a:latin typeface="楷体" pitchFamily="49" charset="-122"/>
              <a:ea typeface="楷体" pitchFamily="49" charset="-122"/>
            </a:endParaRPr>
          </a:p>
        </p:txBody>
      </p:sp>
      <p:sp>
        <p:nvSpPr>
          <p:cNvPr id="17" name="矩形 5"/>
          <p:cNvSpPr>
            <a:spLocks noChangeArrowheads="1"/>
          </p:cNvSpPr>
          <p:nvPr/>
        </p:nvSpPr>
        <p:spPr bwMode="auto">
          <a:xfrm>
            <a:off x="885826" y="2640200"/>
            <a:ext cx="75658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）堆区</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堆可以是不连续的内存区域，此段区域可以由程序开发者自主申请，其使用比较灵活，但缺点是同样需要程序开发人员自主释放，若程序结束时该段空间仍未被释放，就会造成内存泄露，最后由系统回收。</a:t>
            </a:r>
          </a:p>
        </p:txBody>
      </p:sp>
      <p:sp>
        <p:nvSpPr>
          <p:cNvPr id="19" name="矩形 5"/>
          <p:cNvSpPr>
            <a:spLocks noChangeArrowheads="1"/>
          </p:cNvSpPr>
          <p:nvPr/>
        </p:nvSpPr>
        <p:spPr bwMode="auto">
          <a:xfrm>
            <a:off x="846638" y="3823161"/>
            <a:ext cx="756584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数据</a:t>
            </a:r>
            <a:r>
              <a:rPr lang="zh-CN" altLang="en-US" dirty="0" smtClean="0">
                <a:latin typeface="楷体" panose="02010609060101010101" pitchFamily="49" charset="-122"/>
                <a:ea typeface="楷体" panose="02010609060101010101" pitchFamily="49" charset="-122"/>
              </a:rPr>
              <a:t>区</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数据区又可分为静态全局区和常量区两个域</a:t>
            </a:r>
            <a:r>
              <a:rPr lang="zh-CN" altLang="zh-CN"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全局区（</a:t>
            </a:r>
            <a:r>
              <a:rPr lang="en-US" altLang="zh-CN" dirty="0">
                <a:latin typeface="楷体" panose="02010609060101010101" pitchFamily="49" charset="-122"/>
                <a:ea typeface="楷体" panose="02010609060101010101" pitchFamily="49" charset="-122"/>
              </a:rPr>
              <a:t>static</a:t>
            </a:r>
            <a:r>
              <a:rPr lang="zh-CN" altLang="zh-CN" dirty="0">
                <a:latin typeface="楷体" panose="02010609060101010101" pitchFamily="49" charset="-122"/>
                <a:ea typeface="楷体" panose="02010609060101010101" pitchFamily="49" charset="-122"/>
              </a:rPr>
              <a:t>）是用于存储全局变量和静态变量的</a:t>
            </a:r>
            <a:r>
              <a:rPr lang="zh-CN" altLang="zh-CN" dirty="0" smtClean="0">
                <a:latin typeface="楷体" panose="02010609060101010101" pitchFamily="49" charset="-122"/>
                <a:ea typeface="楷体" panose="02010609060101010101" pitchFamily="49" charset="-122"/>
              </a:rPr>
              <a:t>区域</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常量区用于存储字符串常量和其它常量，该区域在程序结束后由操作系统</a:t>
            </a:r>
            <a:r>
              <a:rPr lang="zh-CN" altLang="zh-CN" dirty="0" smtClean="0">
                <a:latin typeface="楷体" panose="02010609060101010101" pitchFamily="49" charset="-122"/>
                <a:ea typeface="楷体" panose="02010609060101010101" pitchFamily="49" charset="-122"/>
              </a:rPr>
              <a:t>释放</a:t>
            </a:r>
            <a:r>
              <a:rPr lang="zh-CN" altLang="en-US"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21" name="矩形 5"/>
          <p:cNvSpPr>
            <a:spLocks noChangeArrowheads="1"/>
          </p:cNvSpPr>
          <p:nvPr/>
        </p:nvSpPr>
        <p:spPr bwMode="auto">
          <a:xfrm>
            <a:off x="872763" y="5240112"/>
            <a:ext cx="756584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zh-CN" altLang="en-US" dirty="0" smtClean="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数据</a:t>
            </a:r>
            <a:r>
              <a:rPr lang="zh-CN" altLang="en-US" dirty="0" smtClean="0">
                <a:latin typeface="楷体" panose="02010609060101010101" pitchFamily="49" charset="-122"/>
                <a:ea typeface="楷体" panose="02010609060101010101" pitchFamily="49" charset="-122"/>
              </a:rPr>
              <a:t>区</a:t>
            </a:r>
            <a:endParaRPr lang="en-US" altLang="zh-CN" dirty="0" smtClean="0">
              <a:latin typeface="楷体" panose="02010609060101010101" pitchFamily="49" charset="-122"/>
              <a:ea typeface="楷体" panose="02010609060101010101" pitchFamily="49" charset="-122"/>
            </a:endParaRPr>
          </a:p>
          <a:p>
            <a:pPr indent="457200"/>
            <a:r>
              <a:rPr lang="zh-CN" altLang="zh-CN" dirty="0">
                <a:latin typeface="楷体" panose="02010609060101010101" pitchFamily="49" charset="-122"/>
                <a:ea typeface="楷体" panose="02010609060101010101" pitchFamily="49" charset="-122"/>
              </a:rPr>
              <a:t>代码区用于存放函数体的二进制代码。</a:t>
            </a:r>
            <a:endParaRPr lang="en-US" altLang="zh-CN" dirty="0">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235926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49793" y="1469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8737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a:t>
            </a:r>
            <a:r>
              <a:rPr lang="zh-CN" altLang="zh-CN" sz="2000" dirty="0"/>
              <a:t>远水不救近火”出自《韩非子·说林上》，意为远处的水救不了近处的火，这是因为起火的地方已经超出了水的作用范围，同样，在</a:t>
            </a:r>
            <a:r>
              <a:rPr lang="en-US" altLang="zh-CN" sz="2000" dirty="0"/>
              <a:t>C</a:t>
            </a:r>
            <a:r>
              <a:rPr lang="zh-CN" altLang="zh-CN" sz="2000" dirty="0"/>
              <a:t>语言中，不同的变量也有其不同的作用范围。若将</a:t>
            </a:r>
            <a:r>
              <a:rPr lang="en-US" altLang="zh-CN" sz="2000" dirty="0"/>
              <a:t>C</a:t>
            </a:r>
            <a:r>
              <a:rPr lang="zh-CN" altLang="zh-CN" sz="2000" dirty="0"/>
              <a:t>语言中的变量比作“水”与“火”，那么定义在不同代码段中的变量之间也有远近之分。本案例要求实现代码中不同位置变量的定义与</a:t>
            </a:r>
            <a:r>
              <a:rPr lang="zh-CN" altLang="zh-CN" sz="2000" dirty="0" smtClean="0"/>
              <a:t>使用。</a:t>
            </a:r>
            <a:endParaRPr lang="en-US" altLang="zh-CN" sz="2000" dirty="0"/>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136" y="3449302"/>
            <a:ext cx="3510000" cy="249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6809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23365" y="17845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127289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根据</a:t>
            </a:r>
            <a:r>
              <a:rPr lang="zh-CN" altLang="zh-CN" sz="2000" dirty="0"/>
              <a:t>变量定义的位置，变量可分为局部变量和全局变量。局部变量和全局变量在内存中的存储位置不同，作用范围也有差异，在实现案例之前，我们先来学习局部变量和全局变量的相关</a:t>
            </a:r>
            <a:r>
              <a:rPr lang="zh-CN" altLang="zh-CN" sz="2000" dirty="0" smtClean="0"/>
              <a:t>知识。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59146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549267" y="17157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flipV="1">
            <a:off x="3368277" y="4100051"/>
            <a:ext cx="2640637" cy="1603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58681" y="3601836"/>
            <a:ext cx="3138849"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局部变量与全局变量</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097629" y="3681350"/>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24043" y="3683907"/>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978016669"/>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矩形 28"/>
          <p:cNvSpPr>
            <a:spLocks noChangeArrowheads="1"/>
          </p:cNvSpPr>
          <p:nvPr/>
        </p:nvSpPr>
        <p:spPr bwMode="auto">
          <a:xfrm>
            <a:off x="863600" y="1547813"/>
            <a:ext cx="7564438"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defRPr/>
            </a:pPr>
            <a:r>
              <a:rPr lang="zh-CN" altLang="en-US" b="1" dirty="0">
                <a:solidFill>
                  <a:srgbClr val="FF0000"/>
                </a:solidFill>
              </a:rPr>
              <a:t>局部变量</a:t>
            </a:r>
            <a:r>
              <a:rPr lang="zh-CN" altLang="en-US" dirty="0"/>
              <a:t>就是在</a:t>
            </a:r>
            <a:r>
              <a:rPr lang="zh-CN" altLang="en-US" b="1" dirty="0">
                <a:solidFill>
                  <a:srgbClr val="FF0000"/>
                </a:solidFill>
              </a:rPr>
              <a:t>函数内部</a:t>
            </a:r>
            <a:r>
              <a:rPr lang="zh-CN" altLang="en-US" dirty="0"/>
              <a:t>声明的变量，它只在本函数内有效，也就是说，只能在本函数内使用它。此外，局部变量只有当它所在的函数被调用时才会被使用，而当函数调用结束</a:t>
            </a:r>
            <a:r>
              <a:rPr lang="zh-CN" altLang="en-US" dirty="0">
                <a:latin typeface="+mn-ea"/>
                <a:ea typeface="+mn-ea"/>
              </a:rPr>
              <a:t>时局部变量就会失去作用。</a:t>
            </a:r>
          </a:p>
        </p:txBody>
      </p:sp>
      <p:sp>
        <p:nvSpPr>
          <p:cNvPr id="21" name="矩形 20"/>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局部变量</a:t>
            </a:r>
            <a:endParaRPr lang="en-US" altLang="zh-CN" sz="2400" b="1" dirty="0">
              <a:solidFill>
                <a:srgbClr val="009ED6"/>
              </a:solidFill>
              <a:latin typeface="+mn-lt"/>
              <a:ea typeface="+mn-ea"/>
            </a:endParaRPr>
          </a:p>
        </p:txBody>
      </p:sp>
      <p:sp>
        <p:nvSpPr>
          <p:cNvPr id="24" name="左大括号 23"/>
          <p:cNvSpPr>
            <a:spLocks/>
          </p:cNvSpPr>
          <p:nvPr/>
        </p:nvSpPr>
        <p:spPr bwMode="auto">
          <a:xfrm>
            <a:off x="4899449" y="3140620"/>
            <a:ext cx="454025" cy="2474913"/>
          </a:xfrm>
          <a:prstGeom prst="leftBrace">
            <a:avLst>
              <a:gd name="adj1" fmla="val 101753"/>
              <a:gd name="adj2" fmla="val 50000"/>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zh-CN" altLang="en-US"/>
          </a:p>
        </p:txBody>
      </p:sp>
      <p:sp>
        <p:nvSpPr>
          <p:cNvPr id="25" name="右大括号 24"/>
          <p:cNvSpPr>
            <a:spLocks/>
          </p:cNvSpPr>
          <p:nvPr/>
        </p:nvSpPr>
        <p:spPr bwMode="auto">
          <a:xfrm>
            <a:off x="7556648" y="3140620"/>
            <a:ext cx="541338" cy="2489200"/>
          </a:xfrm>
          <a:prstGeom prst="rightBrace">
            <a:avLst>
              <a:gd name="adj1" fmla="val 67781"/>
              <a:gd name="adj2" fmla="val 50000"/>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zh-CN" altLang="en-US"/>
          </a:p>
        </p:txBody>
      </p:sp>
      <p:sp>
        <p:nvSpPr>
          <p:cNvPr id="31" name="对角圆角矩形 30"/>
          <p:cNvSpPr/>
          <p:nvPr/>
        </p:nvSpPr>
        <p:spPr>
          <a:xfrm>
            <a:off x="5505782" y="4029620"/>
            <a:ext cx="1857375" cy="407988"/>
          </a:xfrm>
          <a:prstGeom prst="round2DiagRect">
            <a:avLst/>
          </a:prstGeom>
        </p:spPr>
        <p:style>
          <a:lnRef idx="1">
            <a:schemeClr val="accent4"/>
          </a:lnRef>
          <a:fillRef idx="3">
            <a:schemeClr val="accent4"/>
          </a:fillRef>
          <a:effectRef idx="2">
            <a:schemeClr val="accent4"/>
          </a:effectRef>
          <a:fontRef idx="minor">
            <a:schemeClr val="lt1"/>
          </a:fontRef>
        </p:style>
        <p:txBody>
          <a:bodyPr anchor="ctr">
            <a:spAutoFit/>
          </a:bodyPr>
          <a:lstStyle/>
          <a:p>
            <a:pPr algn="ctr">
              <a:defRPr/>
            </a:pPr>
            <a:r>
              <a:rPr lang="en-US" altLang="zh-CN" dirty="0"/>
              <a:t>char y;</a:t>
            </a:r>
            <a:endParaRPr lang="zh-CN" altLang="en-US" dirty="0"/>
          </a:p>
        </p:txBody>
      </p:sp>
      <p:sp>
        <p:nvSpPr>
          <p:cNvPr id="32" name="圆角矩形 31"/>
          <p:cNvSpPr/>
          <p:nvPr/>
        </p:nvSpPr>
        <p:spPr>
          <a:xfrm>
            <a:off x="5543882" y="4639220"/>
            <a:ext cx="1916113" cy="407988"/>
          </a:xfrm>
          <a:prstGeom prst="roundRect">
            <a:avLst/>
          </a:prstGeom>
        </p:spPr>
        <p:style>
          <a:lnRef idx="1">
            <a:schemeClr val="accent5"/>
          </a:lnRef>
          <a:fillRef idx="3">
            <a:schemeClr val="accent5"/>
          </a:fillRef>
          <a:effectRef idx="2">
            <a:schemeClr val="accent5"/>
          </a:effectRef>
          <a:fontRef idx="minor">
            <a:schemeClr val="lt1"/>
          </a:fontRef>
        </p:style>
        <p:txBody>
          <a:bodyPr anchor="ctr">
            <a:spAutoFit/>
          </a:bodyPr>
          <a:lstStyle/>
          <a:p>
            <a:pPr algn="ctr">
              <a:defRPr/>
            </a:pPr>
            <a:r>
              <a:rPr lang="en-US" altLang="zh-CN" dirty="0"/>
              <a:t>float f;</a:t>
            </a:r>
            <a:endParaRPr lang="zh-CN" altLang="en-US" dirty="0"/>
          </a:p>
        </p:txBody>
      </p:sp>
      <p:sp>
        <p:nvSpPr>
          <p:cNvPr id="28" name="圆角矩形 27"/>
          <p:cNvSpPr/>
          <p:nvPr/>
        </p:nvSpPr>
        <p:spPr>
          <a:xfrm>
            <a:off x="5494670" y="3405733"/>
            <a:ext cx="1917700" cy="407987"/>
          </a:xfrm>
          <a:prstGeom prst="round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pPr algn="ctr">
              <a:defRPr/>
            </a:pPr>
            <a:r>
              <a:rPr lang="en-US" altLang="zh-CN" dirty="0" err="1"/>
              <a:t>int</a:t>
            </a:r>
            <a:r>
              <a:rPr lang="en-US" altLang="zh-CN" dirty="0"/>
              <a:t>  x;</a:t>
            </a:r>
            <a:endParaRPr lang="zh-CN" altLang="en-US" dirty="0"/>
          </a:p>
        </p:txBody>
      </p:sp>
      <p:sp>
        <p:nvSpPr>
          <p:cNvPr id="22" name="标题 1"/>
          <p:cNvSpPr>
            <a:spLocks noChangeArrowheads="1"/>
          </p:cNvSpPr>
          <p:nvPr/>
        </p:nvSpPr>
        <p:spPr bwMode="auto">
          <a:xfrm>
            <a:off x="144460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3" name="TextBox 22"/>
          <p:cNvSpPr txBox="1"/>
          <p:nvPr/>
        </p:nvSpPr>
        <p:spPr>
          <a:xfrm>
            <a:off x="1658862" y="3140620"/>
            <a:ext cx="2773884" cy="2585323"/>
          </a:xfrm>
          <a:prstGeom prst="rect">
            <a:avLst/>
          </a:prstGeom>
          <a:solidFill>
            <a:schemeClr val="accent5">
              <a:lumMod val="20000"/>
              <a:lumOff val="80000"/>
            </a:schemeClr>
          </a:solidFill>
          <a:ln w="19050">
            <a:noFill/>
          </a:ln>
        </p:spPr>
        <p:txBody>
          <a:bodyPr wrap="square">
            <a:spAutoFit/>
          </a:bodyPr>
          <a:lstStyle/>
          <a:p>
            <a:pPr lvl="1">
              <a:lnSpc>
                <a:spcPct val="150000"/>
              </a:lnSpc>
            </a:pPr>
            <a:r>
              <a:rPr lang="en-US" altLang="zh-CN" dirty="0" err="1" smtClean="0">
                <a:effectLst>
                  <a:glow>
                    <a:srgbClr val="000000"/>
                  </a:glow>
                  <a:outerShdw sx="0" sy="0">
                    <a:srgbClr val="000000"/>
                  </a:outerShdw>
                  <a:reflection stA="0" endPos="0" fadeDir="0" sx="0" sy="0"/>
                </a:effectLst>
              </a:rPr>
              <a:t>int</a:t>
            </a:r>
            <a:r>
              <a:rPr lang="en-US" altLang="zh-CN" dirty="0" smtClean="0">
                <a:effectLst>
                  <a:glow>
                    <a:srgbClr val="000000"/>
                  </a:glow>
                  <a:outerShdw sx="0" sy="0">
                    <a:srgbClr val="000000"/>
                  </a:outerShdw>
                  <a:reflection stA="0" endPos="0" fadeDir="0" sx="0" sy="0"/>
                </a:effectLst>
              </a:rPr>
              <a:t> </a:t>
            </a:r>
            <a:r>
              <a:rPr lang="en-US" altLang="zh-CN" dirty="0" err="1" smtClean="0">
                <a:effectLst>
                  <a:glow>
                    <a:srgbClr val="000000"/>
                  </a:glow>
                  <a:outerShdw sx="0" sy="0">
                    <a:srgbClr val="000000"/>
                  </a:outerShdw>
                  <a:reflection stA="0" endPos="0" fadeDir="0" sx="0" sy="0"/>
                </a:effectLst>
              </a:rPr>
              <a:t>func</a:t>
            </a:r>
            <a:r>
              <a:rPr lang="en-US" altLang="zh-CN" dirty="0" smtClean="0">
                <a:effectLst>
                  <a:glow>
                    <a:srgbClr val="000000"/>
                  </a:glow>
                  <a:outerShdw sx="0" sy="0">
                    <a:srgbClr val="000000"/>
                  </a:outerShdw>
                  <a:reflection stA="0" endPos="0" fadeDir="0" sx="0" sy="0"/>
                </a:effectLst>
              </a:rPr>
              <a:t>()</a:t>
            </a:r>
          </a:p>
          <a:p>
            <a:pPr lvl="1">
              <a:lnSpc>
                <a:spcPct val="150000"/>
              </a:lnSpc>
            </a:pPr>
            <a:r>
              <a:rPr lang="en-US" altLang="zh-CN" dirty="0" smtClean="0">
                <a:effectLst>
                  <a:glow>
                    <a:srgbClr val="000000"/>
                  </a:glow>
                  <a:outerShdw sx="0" sy="0">
                    <a:srgbClr val="000000"/>
                  </a:outerShdw>
                  <a:reflection stA="0" endPos="0" fadeDir="0" sx="0" sy="0"/>
                </a:effectLst>
              </a:rPr>
              <a:t>{</a:t>
            </a:r>
          </a:p>
          <a:p>
            <a:pPr lvl="1">
              <a:lnSpc>
                <a:spcPct val="150000"/>
              </a:lnSpc>
            </a:pPr>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a:t>
            </a:r>
            <a:r>
              <a:rPr lang="en-US" altLang="zh-CN" dirty="0" err="1" smtClean="0">
                <a:effectLst>
                  <a:glow>
                    <a:srgbClr val="000000"/>
                  </a:glow>
                  <a:outerShdw sx="0" sy="0">
                    <a:srgbClr val="000000"/>
                  </a:outerShdw>
                  <a:reflection stA="0" endPos="0" fadeDir="0" sx="0" sy="0"/>
                </a:effectLst>
              </a:rPr>
              <a:t>int</a:t>
            </a:r>
            <a:r>
              <a:rPr lang="en-US" altLang="zh-CN" dirty="0" smtClean="0">
                <a:effectLst>
                  <a:glow>
                    <a:srgbClr val="000000"/>
                  </a:glow>
                  <a:outerShdw sx="0" sy="0">
                    <a:srgbClr val="000000"/>
                  </a:outerShdw>
                  <a:reflection stA="0" endPos="0" fadeDir="0" sx="0" sy="0"/>
                </a:effectLst>
              </a:rPr>
              <a:t> x;</a:t>
            </a:r>
          </a:p>
          <a:p>
            <a:pPr lvl="1">
              <a:lnSpc>
                <a:spcPct val="150000"/>
              </a:lnSpc>
            </a:pPr>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char y;</a:t>
            </a:r>
          </a:p>
          <a:p>
            <a:pPr lvl="1">
              <a:lnSpc>
                <a:spcPct val="150000"/>
              </a:lnSpc>
            </a:pPr>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float f;</a:t>
            </a:r>
          </a:p>
          <a:p>
            <a:pPr lvl="1">
              <a:lnSpc>
                <a:spcPct val="150000"/>
              </a:lnSpc>
            </a:pPr>
            <a:r>
              <a:rPr lang="en-US" altLang="zh-CN" dirty="0">
                <a:effectLst>
                  <a:glow>
                    <a:srgbClr val="000000"/>
                  </a:glow>
                  <a:outerShdw sx="0" sy="0">
                    <a:srgbClr val="000000"/>
                  </a:outerShdw>
                  <a:reflection stA="0" endPos="0" fadeDir="0" sx="0" sy="0"/>
                </a:effectLst>
              </a:rPr>
              <a:t>}</a:t>
            </a:r>
            <a:endParaRPr lang="en-US" altLang="zh-CN" dirty="0" smtClean="0">
              <a:effectLst>
                <a:glow>
                  <a:srgbClr val="000000"/>
                </a:glow>
                <a:outerShdw sx="0" sy="0">
                  <a:srgbClr val="000000"/>
                </a:outerShdw>
                <a:reflection stA="0" endPos="0" fadeDir="0" sx="0" sy="0"/>
              </a:effectLst>
            </a:endParaRPr>
          </a:p>
        </p:txBody>
      </p:sp>
      <p:sp>
        <p:nvSpPr>
          <p:cNvPr id="26" name="云形标注 25"/>
          <p:cNvSpPr/>
          <p:nvPr/>
        </p:nvSpPr>
        <p:spPr>
          <a:xfrm>
            <a:off x="3414051" y="2905398"/>
            <a:ext cx="2229104" cy="1264980"/>
          </a:xfrm>
          <a:prstGeom prst="cloudCallout">
            <a:avLst>
              <a:gd name="adj1" fmla="val -56238"/>
              <a:gd name="adj2" fmla="val 50948"/>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函数内部定义的局部变量</a:t>
            </a:r>
            <a:endParaRPr lang="zh-CN" altLang="zh-CN" sz="1600" dirty="0">
              <a:effectLst>
                <a:glow>
                  <a:srgbClr val="000000"/>
                </a:glow>
                <a:outerShdw sx="0" sy="0">
                  <a:srgbClr val="000000"/>
                </a:outerShdw>
                <a:reflection stA="0" endPos="0" fadeDir="0" sx="0" sy="0"/>
              </a:effectLst>
            </a:endParaRPr>
          </a:p>
        </p:txBody>
      </p:sp>
      <p:sp>
        <p:nvSpPr>
          <p:cNvPr id="15" name="云形标注 14"/>
          <p:cNvSpPr/>
          <p:nvPr/>
        </p:nvSpPr>
        <p:spPr>
          <a:xfrm>
            <a:off x="6234051" y="2017668"/>
            <a:ext cx="2193987" cy="1264980"/>
          </a:xfrm>
          <a:prstGeom prst="cloudCallout">
            <a:avLst>
              <a:gd name="adj1" fmla="val -56238"/>
              <a:gd name="adj2" fmla="val 50948"/>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err="1" smtClean="0">
                <a:effectLst>
                  <a:glow>
                    <a:srgbClr val="000000"/>
                  </a:glow>
                  <a:outerShdw sx="0" sy="0">
                    <a:srgbClr val="000000"/>
                  </a:outerShdw>
                  <a:reflection stA="0" endPos="0" fadeDir="0" sx="0" sy="0"/>
                </a:effectLst>
              </a:rPr>
              <a:t>x,y,f</a:t>
            </a:r>
            <a:r>
              <a:rPr lang="zh-CN" altLang="en-US" sz="1600" dirty="0" smtClean="0">
                <a:effectLst>
                  <a:glow>
                    <a:srgbClr val="000000"/>
                  </a:glow>
                  <a:outerShdw sx="0" sy="0">
                    <a:srgbClr val="000000"/>
                  </a:outerShdw>
                  <a:reflection stA="0" endPos="0" fadeDir="0" sx="0" sy="0"/>
                </a:effectLst>
              </a:rPr>
              <a:t>只在大括号范围内有效</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16523985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xit" presetSubtype="0" fill="hold" grpId="1" nodeType="clickEffect">
                                  <p:stCondLst>
                                    <p:cond delay="0"/>
                                  </p:stCondLst>
                                  <p:childTnLst>
                                    <p:animEffect transition="out" filter="fade">
                                      <p:cBhvr>
                                        <p:cTn id="18" dur="1000"/>
                                        <p:tgtEl>
                                          <p:spTgt spid="26"/>
                                        </p:tgtEl>
                                      </p:cBhvr>
                                    </p:animEffect>
                                    <p:anim calcmode="lin" valueType="num">
                                      <p:cBhvr>
                                        <p:cTn id="19" dur="1000"/>
                                        <p:tgtEl>
                                          <p:spTgt spid="26"/>
                                        </p:tgtEl>
                                        <p:attrNameLst>
                                          <p:attrName>ppt_x</p:attrName>
                                        </p:attrNameLst>
                                      </p:cBhvr>
                                      <p:tavLst>
                                        <p:tav tm="0">
                                          <p:val>
                                            <p:strVal val="ppt_x"/>
                                          </p:val>
                                        </p:tav>
                                        <p:tav tm="100000">
                                          <p:val>
                                            <p:strVal val="ppt_x"/>
                                          </p:val>
                                        </p:tav>
                                      </p:tavLst>
                                    </p:anim>
                                    <p:anim calcmode="lin" valueType="num">
                                      <p:cBhvr>
                                        <p:cTn id="20" dur="1000"/>
                                        <p:tgtEl>
                                          <p:spTgt spid="26"/>
                                        </p:tgtEl>
                                        <p:attrNameLst>
                                          <p:attrName>ppt_y</p:attrName>
                                        </p:attrNameLst>
                                      </p:cBhvr>
                                      <p:tavLst>
                                        <p:tav tm="0">
                                          <p:val>
                                            <p:strVal val="ppt_y"/>
                                          </p:val>
                                        </p:tav>
                                        <p:tav tm="100000">
                                          <p:val>
                                            <p:strVal val="ppt_y-.1"/>
                                          </p:val>
                                        </p:tav>
                                      </p:tavLst>
                                    </p:anim>
                                    <p:set>
                                      <p:cBhvr>
                                        <p:cTn id="21" dur="1" fill="hold">
                                          <p:stCondLst>
                                            <p:cond delay="9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500"/>
                                        <p:tgtEl>
                                          <p:spTgt spid="31"/>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nodeType="afterGroup">
                            <p:stCondLst>
                              <p:cond delay="2000"/>
                            </p:stCondLst>
                            <p:childTnLst>
                              <p:par>
                                <p:cTn id="40" presetID="22" presetClass="entr" presetSubtype="2"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righ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xit" presetSubtype="0" fill="hold" grpId="1" nodeType="clickEffect">
                                  <p:stCondLst>
                                    <p:cond delay="0"/>
                                  </p:stCondLst>
                                  <p:childTnLst>
                                    <p:animEffect transition="out" filter="fade">
                                      <p:cBhvr>
                                        <p:cTn id="53" dur="1000"/>
                                        <p:tgtEl>
                                          <p:spTgt spid="15"/>
                                        </p:tgtEl>
                                      </p:cBhvr>
                                    </p:animEffect>
                                    <p:anim calcmode="lin" valueType="num">
                                      <p:cBhvr>
                                        <p:cTn id="54" dur="1000"/>
                                        <p:tgtEl>
                                          <p:spTgt spid="15"/>
                                        </p:tgtEl>
                                        <p:attrNameLst>
                                          <p:attrName>ppt_x</p:attrName>
                                        </p:attrNameLst>
                                      </p:cBhvr>
                                      <p:tavLst>
                                        <p:tav tm="0">
                                          <p:val>
                                            <p:strVal val="ppt_x"/>
                                          </p:val>
                                        </p:tav>
                                        <p:tav tm="100000">
                                          <p:val>
                                            <p:strVal val="ppt_x"/>
                                          </p:val>
                                        </p:tav>
                                      </p:tavLst>
                                    </p:anim>
                                    <p:anim calcmode="lin" valueType="num">
                                      <p:cBhvr>
                                        <p:cTn id="55" dur="1000"/>
                                        <p:tgtEl>
                                          <p:spTgt spid="15"/>
                                        </p:tgtEl>
                                        <p:attrNameLst>
                                          <p:attrName>ppt_y</p:attrName>
                                        </p:attrNameLst>
                                      </p:cBhvr>
                                      <p:tavLst>
                                        <p:tav tm="0">
                                          <p:val>
                                            <p:strVal val="ppt_y"/>
                                          </p:val>
                                        </p:tav>
                                        <p:tav tm="100000">
                                          <p:val>
                                            <p:strVal val="ppt_y-.1"/>
                                          </p:val>
                                        </p:tav>
                                      </p:tavLst>
                                    </p:anim>
                                    <p:set>
                                      <p:cBhvr>
                                        <p:cTn id="56"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1" grpId="0" animBg="1"/>
      <p:bldP spid="32" grpId="0" animBg="1"/>
      <p:bldP spid="28" grpId="0" animBg="1"/>
      <p:bldP spid="23" grpId="0" animBg="1"/>
      <p:bldP spid="26" grpId="0" animBg="1"/>
      <p:bldP spid="26" grpId="1" animBg="1"/>
      <p:bldP spid="15" grpId="0" animBg="1"/>
      <p:bldP spid="1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矩形 28"/>
          <p:cNvSpPr>
            <a:spLocks noChangeArrowheads="1"/>
          </p:cNvSpPr>
          <p:nvPr/>
        </p:nvSpPr>
        <p:spPr bwMode="auto">
          <a:xfrm>
            <a:off x="863600" y="1547813"/>
            <a:ext cx="74739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defRPr/>
            </a:pPr>
            <a:r>
              <a:rPr lang="zh-CN" altLang="en-US" dirty="0">
                <a:latin typeface="宋体" charset="-122"/>
              </a:rPr>
              <a:t>在所有函数外部定义的变量称为全局变量</a:t>
            </a:r>
            <a:r>
              <a:rPr lang="en-US" altLang="zh-CN" dirty="0">
                <a:latin typeface="宋体" charset="-122"/>
              </a:rPr>
              <a:t>(</a:t>
            </a:r>
            <a:r>
              <a:rPr lang="zh-CN" altLang="en-US" dirty="0">
                <a:latin typeface="宋体" charset="-122"/>
              </a:rPr>
              <a:t>包括</a:t>
            </a:r>
            <a:r>
              <a:rPr lang="en-US" altLang="zh-CN" dirty="0">
                <a:latin typeface="宋体" charset="-122"/>
              </a:rPr>
              <a:t>main()</a:t>
            </a:r>
            <a:r>
              <a:rPr lang="zh-CN" altLang="en-US" dirty="0">
                <a:latin typeface="宋体" charset="-122"/>
              </a:rPr>
              <a:t>函数</a:t>
            </a:r>
            <a:r>
              <a:rPr lang="en-US" altLang="zh-CN" dirty="0">
                <a:latin typeface="宋体" charset="-122"/>
              </a:rPr>
              <a:t>)</a:t>
            </a:r>
            <a:r>
              <a:rPr lang="zh-CN" altLang="en-US" dirty="0">
                <a:latin typeface="宋体" charset="-122"/>
              </a:rPr>
              <a:t>，它不属于哪一个函数，而是属于源程序。因此全局变量可以为程序中的所有函数所共用。它的有效范围从定义处</a:t>
            </a:r>
            <a:r>
              <a:rPr lang="zh-CN" altLang="en-US" dirty="0">
                <a:latin typeface="+mn-ea"/>
                <a:ea typeface="+mn-ea"/>
              </a:rPr>
              <a:t>开始到源程序结束。</a:t>
            </a:r>
          </a:p>
        </p:txBody>
      </p:sp>
      <p:sp>
        <p:nvSpPr>
          <p:cNvPr id="21" name="矩形 20"/>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全局变量</a:t>
            </a:r>
            <a:endParaRPr lang="en-US" altLang="zh-CN" sz="2400" b="1" dirty="0">
              <a:solidFill>
                <a:srgbClr val="009ED6"/>
              </a:solidFill>
              <a:latin typeface="+mn-lt"/>
              <a:ea typeface="+mn-ea"/>
            </a:endParaRPr>
          </a:p>
        </p:txBody>
      </p:sp>
      <p:sp>
        <p:nvSpPr>
          <p:cNvPr id="27" name="左大括号 26"/>
          <p:cNvSpPr>
            <a:spLocks/>
          </p:cNvSpPr>
          <p:nvPr/>
        </p:nvSpPr>
        <p:spPr bwMode="auto">
          <a:xfrm>
            <a:off x="5477702" y="3657600"/>
            <a:ext cx="454025" cy="2284413"/>
          </a:xfrm>
          <a:prstGeom prst="leftBrace">
            <a:avLst>
              <a:gd name="adj1" fmla="val 101747"/>
              <a:gd name="adj2" fmla="val 50000"/>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zh-CN" altLang="en-US"/>
          </a:p>
        </p:txBody>
      </p:sp>
      <p:sp>
        <p:nvSpPr>
          <p:cNvPr id="28" name="右大括号 27"/>
          <p:cNvSpPr>
            <a:spLocks/>
          </p:cNvSpPr>
          <p:nvPr/>
        </p:nvSpPr>
        <p:spPr bwMode="auto">
          <a:xfrm>
            <a:off x="7979602" y="3657600"/>
            <a:ext cx="541338" cy="2298700"/>
          </a:xfrm>
          <a:prstGeom prst="rightBrace">
            <a:avLst>
              <a:gd name="adj1" fmla="val 67784"/>
              <a:gd name="adj2" fmla="val 50000"/>
            </a:avLst>
          </a:prstGeom>
          <a:noFill/>
          <a:ln w="28575" algn="ctr">
            <a:solidFill>
              <a:srgbClr val="00ACE6"/>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charset="0"/>
              <a:buNone/>
            </a:pPr>
            <a:endParaRPr lang="zh-CN" altLang="en-US"/>
          </a:p>
        </p:txBody>
      </p:sp>
      <p:sp>
        <p:nvSpPr>
          <p:cNvPr id="31" name="对角圆角矩形 30"/>
          <p:cNvSpPr/>
          <p:nvPr/>
        </p:nvSpPr>
        <p:spPr>
          <a:xfrm>
            <a:off x="6049202" y="4191000"/>
            <a:ext cx="1857375" cy="407988"/>
          </a:xfrm>
          <a:prstGeom prst="round2DiagRect">
            <a:avLst/>
          </a:prstGeom>
        </p:spPr>
        <p:style>
          <a:lnRef idx="1">
            <a:schemeClr val="accent4"/>
          </a:lnRef>
          <a:fillRef idx="3">
            <a:schemeClr val="accent4"/>
          </a:fillRef>
          <a:effectRef idx="2">
            <a:schemeClr val="accent4"/>
          </a:effectRef>
          <a:fontRef idx="minor">
            <a:schemeClr val="lt1"/>
          </a:fontRef>
        </p:style>
        <p:txBody>
          <a:bodyPr anchor="ctr">
            <a:spAutoFit/>
          </a:bodyPr>
          <a:lstStyle/>
          <a:p>
            <a:pPr algn="ctr">
              <a:defRPr/>
            </a:pPr>
            <a:r>
              <a:rPr lang="en-US" altLang="zh-CN" dirty="0"/>
              <a:t>char y;</a:t>
            </a:r>
            <a:endParaRPr lang="zh-CN" altLang="en-US" dirty="0"/>
          </a:p>
        </p:txBody>
      </p:sp>
      <p:sp>
        <p:nvSpPr>
          <p:cNvPr id="32" name="圆角矩形 31"/>
          <p:cNvSpPr/>
          <p:nvPr/>
        </p:nvSpPr>
        <p:spPr>
          <a:xfrm>
            <a:off x="6087302" y="4927600"/>
            <a:ext cx="1916113" cy="407988"/>
          </a:xfrm>
          <a:prstGeom prst="roundRect">
            <a:avLst/>
          </a:prstGeom>
        </p:spPr>
        <p:style>
          <a:lnRef idx="1">
            <a:schemeClr val="accent5"/>
          </a:lnRef>
          <a:fillRef idx="3">
            <a:schemeClr val="accent5"/>
          </a:fillRef>
          <a:effectRef idx="2">
            <a:schemeClr val="accent5"/>
          </a:effectRef>
          <a:fontRef idx="minor">
            <a:schemeClr val="lt1"/>
          </a:fontRef>
        </p:style>
        <p:txBody>
          <a:bodyPr anchor="ctr">
            <a:spAutoFit/>
          </a:bodyPr>
          <a:lstStyle/>
          <a:p>
            <a:pPr algn="ctr">
              <a:defRPr/>
            </a:pPr>
            <a:r>
              <a:rPr lang="en-US" altLang="zh-CN" dirty="0"/>
              <a:t>float f;</a:t>
            </a:r>
            <a:endParaRPr lang="zh-CN" altLang="en-US" dirty="0"/>
          </a:p>
        </p:txBody>
      </p:sp>
      <p:sp>
        <p:nvSpPr>
          <p:cNvPr id="33" name="圆角矩形 32"/>
          <p:cNvSpPr/>
          <p:nvPr/>
        </p:nvSpPr>
        <p:spPr>
          <a:xfrm>
            <a:off x="6049202" y="3059113"/>
            <a:ext cx="1916113" cy="407987"/>
          </a:xfrm>
          <a:prstGeom prst="roundRect">
            <a:avLst/>
          </a:prstGeom>
        </p:spPr>
        <p:style>
          <a:lnRef idx="1">
            <a:schemeClr val="accent4"/>
          </a:lnRef>
          <a:fillRef idx="2">
            <a:schemeClr val="accent4"/>
          </a:fillRef>
          <a:effectRef idx="1">
            <a:schemeClr val="accent4"/>
          </a:effectRef>
          <a:fontRef idx="minor">
            <a:schemeClr val="dk1"/>
          </a:fontRef>
        </p:style>
        <p:txBody>
          <a:bodyPr anchor="ctr">
            <a:spAutoFit/>
          </a:bodyPr>
          <a:lstStyle/>
          <a:p>
            <a:pPr algn="ctr">
              <a:defRPr/>
            </a:pPr>
            <a:r>
              <a:rPr lang="en-US" altLang="zh-CN" dirty="0" err="1"/>
              <a:t>int</a:t>
            </a:r>
            <a:r>
              <a:rPr lang="en-US" altLang="zh-CN" dirty="0"/>
              <a:t>  x;</a:t>
            </a:r>
            <a:endParaRPr lang="zh-CN" altLang="en-US" dirty="0"/>
          </a:p>
        </p:txBody>
      </p:sp>
      <p:sp>
        <p:nvSpPr>
          <p:cNvPr id="22" name="标题 1"/>
          <p:cNvSpPr>
            <a:spLocks noChangeArrowheads="1"/>
          </p:cNvSpPr>
          <p:nvPr/>
        </p:nvSpPr>
        <p:spPr bwMode="auto">
          <a:xfrm>
            <a:off x="144460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3" name="TextBox 22"/>
          <p:cNvSpPr txBox="1"/>
          <p:nvPr/>
        </p:nvSpPr>
        <p:spPr>
          <a:xfrm>
            <a:off x="1658862" y="3140620"/>
            <a:ext cx="2773884" cy="2585323"/>
          </a:xfrm>
          <a:prstGeom prst="rect">
            <a:avLst/>
          </a:prstGeom>
          <a:solidFill>
            <a:schemeClr val="accent5">
              <a:lumMod val="20000"/>
              <a:lumOff val="80000"/>
            </a:schemeClr>
          </a:solidFill>
          <a:ln w="19050">
            <a:noFill/>
          </a:ln>
        </p:spPr>
        <p:txBody>
          <a:bodyPr wrap="square">
            <a:spAutoFit/>
          </a:bodyPr>
          <a:lstStyle/>
          <a:p>
            <a:pPr lvl="1">
              <a:lnSpc>
                <a:spcPct val="150000"/>
              </a:lnSpc>
            </a:pPr>
            <a:r>
              <a:rPr lang="en-US" altLang="zh-CN" dirty="0" err="1" smtClean="0">
                <a:effectLst>
                  <a:glow>
                    <a:srgbClr val="000000"/>
                  </a:glow>
                  <a:outerShdw sx="0" sy="0">
                    <a:srgbClr val="000000"/>
                  </a:outerShdw>
                  <a:reflection stA="0" endPos="0" fadeDir="0" sx="0" sy="0"/>
                </a:effectLst>
              </a:rPr>
              <a:t>int</a:t>
            </a:r>
            <a:r>
              <a:rPr lang="en-US" altLang="zh-CN" dirty="0" smtClean="0">
                <a:effectLst>
                  <a:glow>
                    <a:srgbClr val="000000"/>
                  </a:glow>
                  <a:outerShdw sx="0" sy="0">
                    <a:srgbClr val="000000"/>
                  </a:outerShdw>
                  <a:reflection stA="0" endPos="0" fadeDir="0" sx="0" sy="0"/>
                </a:effectLst>
              </a:rPr>
              <a:t> x;</a:t>
            </a:r>
          </a:p>
          <a:p>
            <a:pPr lvl="1">
              <a:lnSpc>
                <a:spcPct val="150000"/>
              </a:lnSpc>
            </a:pPr>
            <a:r>
              <a:rPr lang="en-US" altLang="zh-CN" dirty="0" err="1" smtClean="0">
                <a:effectLst>
                  <a:glow>
                    <a:srgbClr val="000000"/>
                  </a:glow>
                  <a:outerShdw sx="0" sy="0">
                    <a:srgbClr val="000000"/>
                  </a:outerShdw>
                  <a:reflection stA="0" endPos="0" fadeDir="0" sx="0" sy="0"/>
                </a:effectLst>
              </a:rPr>
              <a:t>int</a:t>
            </a:r>
            <a:r>
              <a:rPr lang="en-US" altLang="zh-CN" dirty="0" smtClean="0">
                <a:effectLst>
                  <a:glow>
                    <a:srgbClr val="000000"/>
                  </a:glow>
                  <a:outerShdw sx="0" sy="0">
                    <a:srgbClr val="000000"/>
                  </a:outerShdw>
                  <a:reflection stA="0" endPos="0" fadeDir="0" sx="0" sy="0"/>
                </a:effectLst>
              </a:rPr>
              <a:t> </a:t>
            </a:r>
            <a:r>
              <a:rPr lang="en-US" altLang="zh-CN" dirty="0" err="1" smtClean="0">
                <a:effectLst>
                  <a:glow>
                    <a:srgbClr val="000000"/>
                  </a:glow>
                  <a:outerShdw sx="0" sy="0">
                    <a:srgbClr val="000000"/>
                  </a:outerShdw>
                  <a:reflection stA="0" endPos="0" fadeDir="0" sx="0" sy="0"/>
                </a:effectLst>
              </a:rPr>
              <a:t>func</a:t>
            </a:r>
            <a:r>
              <a:rPr lang="en-US" altLang="zh-CN" dirty="0" smtClean="0">
                <a:effectLst>
                  <a:glow>
                    <a:srgbClr val="000000"/>
                  </a:glow>
                  <a:outerShdw sx="0" sy="0">
                    <a:srgbClr val="000000"/>
                  </a:outerShdw>
                  <a:reflection stA="0" endPos="0" fadeDir="0" sx="0" sy="0"/>
                </a:effectLst>
              </a:rPr>
              <a:t>()</a:t>
            </a:r>
          </a:p>
          <a:p>
            <a:pPr lvl="1">
              <a:lnSpc>
                <a:spcPct val="150000"/>
              </a:lnSpc>
            </a:pPr>
            <a:r>
              <a:rPr lang="en-US" altLang="zh-CN" dirty="0" smtClean="0">
                <a:effectLst>
                  <a:glow>
                    <a:srgbClr val="000000"/>
                  </a:glow>
                  <a:outerShdw sx="0" sy="0">
                    <a:srgbClr val="000000"/>
                  </a:outerShdw>
                  <a:reflection stA="0" endPos="0" fadeDir="0" sx="0" sy="0"/>
                </a:effectLst>
              </a:rPr>
              <a:t>{</a:t>
            </a:r>
          </a:p>
          <a:p>
            <a:pPr lvl="1">
              <a:lnSpc>
                <a:spcPct val="150000"/>
              </a:lnSpc>
            </a:pPr>
            <a:r>
              <a:rPr lang="en-US" altLang="zh-CN" dirty="0" smtClean="0">
                <a:effectLst>
                  <a:glow>
                    <a:srgbClr val="000000"/>
                  </a:glow>
                  <a:outerShdw sx="0" sy="0">
                    <a:srgbClr val="000000"/>
                  </a:outerShdw>
                  <a:reflection stA="0" endPos="0" fadeDir="0" sx="0" sy="0"/>
                </a:effectLst>
              </a:rPr>
              <a:t>        char y;</a:t>
            </a:r>
          </a:p>
          <a:p>
            <a:pPr lvl="1">
              <a:lnSpc>
                <a:spcPct val="150000"/>
              </a:lnSpc>
            </a:pPr>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float f;</a:t>
            </a:r>
          </a:p>
          <a:p>
            <a:pPr lvl="1">
              <a:lnSpc>
                <a:spcPct val="150000"/>
              </a:lnSpc>
            </a:pPr>
            <a:r>
              <a:rPr lang="en-US" altLang="zh-CN" dirty="0">
                <a:effectLst>
                  <a:glow>
                    <a:srgbClr val="000000"/>
                  </a:glow>
                  <a:outerShdw sx="0" sy="0">
                    <a:srgbClr val="000000"/>
                  </a:outerShdw>
                  <a:reflection stA="0" endPos="0" fadeDir="0" sx="0" sy="0"/>
                </a:effectLst>
              </a:rPr>
              <a:t>}</a:t>
            </a:r>
            <a:endParaRPr lang="en-US" altLang="zh-CN" dirty="0" smtClean="0">
              <a:effectLst>
                <a:glow>
                  <a:srgbClr val="000000"/>
                </a:glow>
                <a:outerShdw sx="0" sy="0">
                  <a:srgbClr val="000000"/>
                </a:outerShdw>
                <a:reflection stA="0" endPos="0" fadeDir="0" sx="0" sy="0"/>
              </a:effectLst>
            </a:endParaRPr>
          </a:p>
        </p:txBody>
      </p:sp>
      <p:sp>
        <p:nvSpPr>
          <p:cNvPr id="24" name="云形标注 23"/>
          <p:cNvSpPr/>
          <p:nvPr/>
        </p:nvSpPr>
        <p:spPr>
          <a:xfrm>
            <a:off x="2918524" y="2707730"/>
            <a:ext cx="1671638" cy="702766"/>
          </a:xfrm>
          <a:prstGeom prst="cloudCallout">
            <a:avLst>
              <a:gd name="adj1" fmla="val -61024"/>
              <a:gd name="adj2" fmla="val 4932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全局变量</a:t>
            </a:r>
            <a:endParaRPr lang="zh-CN" altLang="zh-CN" sz="1600" dirty="0">
              <a:effectLst>
                <a:glow>
                  <a:srgbClr val="000000"/>
                </a:glow>
                <a:outerShdw sx="0" sy="0">
                  <a:srgbClr val="000000"/>
                </a:outerShdw>
                <a:reflection stA="0" endPos="0" fadeDir="0" sx="0" sy="0"/>
              </a:effectLst>
            </a:endParaRPr>
          </a:p>
        </p:txBody>
      </p:sp>
      <p:sp>
        <p:nvSpPr>
          <p:cNvPr id="25" name="云形标注 24"/>
          <p:cNvSpPr/>
          <p:nvPr/>
        </p:nvSpPr>
        <p:spPr>
          <a:xfrm>
            <a:off x="3475610" y="3662620"/>
            <a:ext cx="2229104" cy="1264980"/>
          </a:xfrm>
          <a:prstGeom prst="cloudCallout">
            <a:avLst>
              <a:gd name="adj1" fmla="val -51110"/>
              <a:gd name="adj2" fmla="val 42816"/>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函数内部定义的局部变量</a:t>
            </a:r>
            <a:endParaRPr lang="zh-CN" altLang="zh-CN" sz="1600" dirty="0">
              <a:effectLst>
                <a:glow>
                  <a:srgbClr val="000000"/>
                </a:glow>
                <a:outerShdw sx="0" sy="0">
                  <a:srgbClr val="000000"/>
                </a:outerShdw>
                <a:reflection stA="0" endPos="0" fadeDir="0" sx="0" sy="0"/>
              </a:effectLst>
            </a:endParaRPr>
          </a:p>
        </p:txBody>
      </p:sp>
      <p:sp>
        <p:nvSpPr>
          <p:cNvPr id="16" name="云形标注 15"/>
          <p:cNvSpPr/>
          <p:nvPr/>
        </p:nvSpPr>
        <p:spPr>
          <a:xfrm>
            <a:off x="5062538" y="1547813"/>
            <a:ext cx="3831273" cy="1264980"/>
          </a:xfrm>
          <a:prstGeom prst="cloudCallout">
            <a:avLst>
              <a:gd name="adj1" fmla="val 5275"/>
              <a:gd name="adj2" fmla="val 74441"/>
            </a:avLst>
          </a:prstGeom>
          <a:solidFill>
            <a:schemeClr val="bg1"/>
          </a:solidFill>
          <a:ln>
            <a:solidFill>
              <a:srgbClr val="00B0F0"/>
            </a:solidFill>
          </a:ln>
        </p:spPr>
        <p:txBody>
          <a:bodyPr wrap="square" rtlCol="0" anchor="ctr">
            <a:spAutoFit/>
          </a:bodyPr>
          <a:lstStyle/>
          <a:p>
            <a:pPr lvl="0">
              <a:lnSpc>
                <a:spcPct val="150000"/>
              </a:lnSpc>
            </a:pPr>
            <a:r>
              <a:rPr lang="en-US" altLang="zh-CN" sz="1600" dirty="0" smtClean="0">
                <a:effectLst>
                  <a:glow>
                    <a:srgbClr val="000000"/>
                  </a:glow>
                  <a:outerShdw sx="0" sy="0">
                    <a:srgbClr val="000000"/>
                  </a:outerShdw>
                  <a:reflection stA="0" endPos="0" fadeDir="0" sx="0" sy="0"/>
                </a:effectLst>
              </a:rPr>
              <a:t>x</a:t>
            </a:r>
            <a:r>
              <a:rPr lang="zh-CN" altLang="en-US" sz="1600" dirty="0" smtClean="0">
                <a:effectLst>
                  <a:glow>
                    <a:srgbClr val="000000"/>
                  </a:glow>
                  <a:outerShdw sx="0" sy="0">
                    <a:srgbClr val="000000"/>
                  </a:outerShdw>
                  <a:reflection stA="0" endPos="0" fadeDir="0" sx="0" sy="0"/>
                </a:effectLst>
              </a:rPr>
              <a:t>在整个程序中都有效；</a:t>
            </a:r>
            <a:endParaRPr lang="en-US" altLang="zh-CN" sz="1600" dirty="0" smtClean="0">
              <a:effectLst>
                <a:glow>
                  <a:srgbClr val="000000"/>
                </a:glow>
                <a:outerShdw sx="0" sy="0">
                  <a:srgbClr val="000000"/>
                </a:outerShdw>
                <a:reflection stA="0" endPos="0" fadeDir="0" sx="0" sy="0"/>
              </a:effectLst>
            </a:endParaRPr>
          </a:p>
          <a:p>
            <a:pPr lvl="0">
              <a:lnSpc>
                <a:spcPct val="150000"/>
              </a:lnSpc>
            </a:pPr>
            <a:r>
              <a:rPr lang="en-US" altLang="zh-CN" sz="1600" dirty="0" err="1" smtClean="0">
                <a:effectLst>
                  <a:glow>
                    <a:srgbClr val="000000"/>
                  </a:glow>
                  <a:outerShdw sx="0" sy="0">
                    <a:srgbClr val="000000"/>
                  </a:outerShdw>
                  <a:reflection stA="0" endPos="0" fadeDir="0" sx="0" sy="0"/>
                </a:effectLst>
              </a:rPr>
              <a:t>y,f</a:t>
            </a:r>
            <a:r>
              <a:rPr lang="zh-CN" altLang="en-US" sz="1600" dirty="0" smtClean="0">
                <a:effectLst>
                  <a:glow>
                    <a:srgbClr val="000000"/>
                  </a:glow>
                  <a:outerShdw sx="0" sy="0">
                    <a:srgbClr val="000000"/>
                  </a:outerShdw>
                  <a:reflection stA="0" endPos="0" fadeDir="0" sx="0" sy="0"/>
                </a:effectLst>
              </a:rPr>
              <a:t>只在大括号范围内有效</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48232926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xit" presetSubtype="0" fill="hold" grpId="1" nodeType="clickEffect">
                                  <p:stCondLst>
                                    <p:cond delay="0"/>
                                  </p:stCondLst>
                                  <p:childTnLst>
                                    <p:animEffect transition="out" filter="fade">
                                      <p:cBhvr>
                                        <p:cTn id="18" dur="1000"/>
                                        <p:tgtEl>
                                          <p:spTgt spid="24"/>
                                        </p:tgtEl>
                                      </p:cBhvr>
                                    </p:animEffect>
                                    <p:anim calcmode="lin" valueType="num">
                                      <p:cBhvr>
                                        <p:cTn id="19" dur="1000"/>
                                        <p:tgtEl>
                                          <p:spTgt spid="24"/>
                                        </p:tgtEl>
                                        <p:attrNameLst>
                                          <p:attrName>ppt_x</p:attrName>
                                        </p:attrNameLst>
                                      </p:cBhvr>
                                      <p:tavLst>
                                        <p:tav tm="0">
                                          <p:val>
                                            <p:strVal val="ppt_x"/>
                                          </p:val>
                                        </p:tav>
                                        <p:tav tm="100000">
                                          <p:val>
                                            <p:strVal val="ppt_x"/>
                                          </p:val>
                                        </p:tav>
                                      </p:tavLst>
                                    </p:anim>
                                    <p:anim calcmode="lin" valueType="num">
                                      <p:cBhvr>
                                        <p:cTn id="20" dur="1000"/>
                                        <p:tgtEl>
                                          <p:spTgt spid="24"/>
                                        </p:tgtEl>
                                        <p:attrNameLst>
                                          <p:attrName>ppt_y</p:attrName>
                                        </p:attrNameLst>
                                      </p:cBhvr>
                                      <p:tavLst>
                                        <p:tav tm="0">
                                          <p:val>
                                            <p:strVal val="ppt_y"/>
                                          </p:val>
                                        </p:tav>
                                        <p:tav tm="100000">
                                          <p:val>
                                            <p:strVal val="ppt_y-.1"/>
                                          </p:val>
                                        </p:tav>
                                      </p:tavLst>
                                    </p:anim>
                                    <p:set>
                                      <p:cBhvr>
                                        <p:cTn id="21" dur="1" fill="hold">
                                          <p:stCondLst>
                                            <p:cond delay="999"/>
                                          </p:stCondLst>
                                        </p:cTn>
                                        <p:tgtEl>
                                          <p:spTgt spid="2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xit" presetSubtype="0" fill="hold" grpId="1" nodeType="clickEffect">
                                  <p:stCondLst>
                                    <p:cond delay="0"/>
                                  </p:stCondLst>
                                  <p:childTnLst>
                                    <p:animEffect transition="out" filter="fade">
                                      <p:cBhvr>
                                        <p:cTn id="32" dur="1000"/>
                                        <p:tgtEl>
                                          <p:spTgt spid="25"/>
                                        </p:tgtEl>
                                      </p:cBhvr>
                                    </p:animEffect>
                                    <p:anim calcmode="lin" valueType="num">
                                      <p:cBhvr>
                                        <p:cTn id="33" dur="1000"/>
                                        <p:tgtEl>
                                          <p:spTgt spid="25"/>
                                        </p:tgtEl>
                                        <p:attrNameLst>
                                          <p:attrName>ppt_x</p:attrName>
                                        </p:attrNameLst>
                                      </p:cBhvr>
                                      <p:tavLst>
                                        <p:tav tm="0">
                                          <p:val>
                                            <p:strVal val="ppt_x"/>
                                          </p:val>
                                        </p:tav>
                                        <p:tav tm="100000">
                                          <p:val>
                                            <p:strVal val="ppt_x"/>
                                          </p:val>
                                        </p:tav>
                                      </p:tavLst>
                                    </p:anim>
                                    <p:anim calcmode="lin" valueType="num">
                                      <p:cBhvr>
                                        <p:cTn id="34" dur="1000"/>
                                        <p:tgtEl>
                                          <p:spTgt spid="25"/>
                                        </p:tgtEl>
                                        <p:attrNameLst>
                                          <p:attrName>ppt_y</p:attrName>
                                        </p:attrNameLst>
                                      </p:cBhvr>
                                      <p:tavLst>
                                        <p:tav tm="0">
                                          <p:val>
                                            <p:strVal val="ppt_y"/>
                                          </p:val>
                                        </p:tav>
                                        <p:tav tm="100000">
                                          <p:val>
                                            <p:strVal val="ppt_y-.1"/>
                                          </p:val>
                                        </p:tav>
                                      </p:tavLst>
                                    </p:anim>
                                    <p:set>
                                      <p:cBhvr>
                                        <p:cTn id="35" dur="1" fill="hold">
                                          <p:stCondLst>
                                            <p:cond delay="999"/>
                                          </p:stCondLst>
                                        </p:cTn>
                                        <p:tgtEl>
                                          <p:spTgt spid="25"/>
                                        </p:tgtEl>
                                        <p:attrNameLst>
                                          <p:attrName>style.visibility</p:attrName>
                                        </p:attrNameLst>
                                      </p:cBhvr>
                                      <p:to>
                                        <p:strVal val="hidden"/>
                                      </p:to>
                                    </p:se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par>
                          <p:cTn id="53" fill="hold">
                            <p:stCondLst>
                              <p:cond delay="1500"/>
                            </p:stCondLst>
                            <p:childTnLst>
                              <p:par>
                                <p:cTn id="54" presetID="22" presetClass="entr" presetSubtype="2"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xit" presetSubtype="0" fill="hold" grpId="1" nodeType="clickEffect">
                                  <p:stCondLst>
                                    <p:cond delay="0"/>
                                  </p:stCondLst>
                                  <p:childTnLst>
                                    <p:animEffect transition="out" filter="fade">
                                      <p:cBhvr>
                                        <p:cTn id="67" dur="1000"/>
                                        <p:tgtEl>
                                          <p:spTgt spid="16"/>
                                        </p:tgtEl>
                                      </p:cBhvr>
                                    </p:animEffect>
                                    <p:anim calcmode="lin" valueType="num">
                                      <p:cBhvr>
                                        <p:cTn id="68" dur="1000"/>
                                        <p:tgtEl>
                                          <p:spTgt spid="16"/>
                                        </p:tgtEl>
                                        <p:attrNameLst>
                                          <p:attrName>ppt_x</p:attrName>
                                        </p:attrNameLst>
                                      </p:cBhvr>
                                      <p:tavLst>
                                        <p:tav tm="0">
                                          <p:val>
                                            <p:strVal val="ppt_x"/>
                                          </p:val>
                                        </p:tav>
                                        <p:tav tm="100000">
                                          <p:val>
                                            <p:strVal val="ppt_x"/>
                                          </p:val>
                                        </p:tav>
                                      </p:tavLst>
                                    </p:anim>
                                    <p:anim calcmode="lin" valueType="num">
                                      <p:cBhvr>
                                        <p:cTn id="69" dur="1000"/>
                                        <p:tgtEl>
                                          <p:spTgt spid="16"/>
                                        </p:tgtEl>
                                        <p:attrNameLst>
                                          <p:attrName>ppt_y</p:attrName>
                                        </p:attrNameLst>
                                      </p:cBhvr>
                                      <p:tavLst>
                                        <p:tav tm="0">
                                          <p:val>
                                            <p:strVal val="ppt_y"/>
                                          </p:val>
                                        </p:tav>
                                        <p:tav tm="100000">
                                          <p:val>
                                            <p:strVal val="ppt_y-.1"/>
                                          </p:val>
                                        </p:tav>
                                      </p:tavLst>
                                    </p:anim>
                                    <p:set>
                                      <p:cBhvr>
                                        <p:cTn id="70" dur="1" fill="hold">
                                          <p:stCondLst>
                                            <p:cond delay="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animBg="1"/>
      <p:bldP spid="32" grpId="0" animBg="1"/>
      <p:bldP spid="33" grpId="0" animBg="1"/>
      <p:bldP spid="23" grpId="0" animBg="1"/>
      <p:bldP spid="24" grpId="0" animBg="1"/>
      <p:bldP spid="24" grpId="1" animBg="1"/>
      <p:bldP spid="25" grpId="0" animBg="1"/>
      <p:bldP spid="25" grpId="1" animBg="1"/>
      <p:bldP spid="16" grpId="0" animBg="1"/>
      <p:bldP spid="1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07447" y="13652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1266" y="3915523"/>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120665" y="3657753"/>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28"/>
          <p:cNvSpPr>
            <a:spLocks noChangeArrowheads="1"/>
          </p:cNvSpPr>
          <p:nvPr/>
        </p:nvSpPr>
        <p:spPr bwMode="auto">
          <a:xfrm>
            <a:off x="863600" y="1756819"/>
            <a:ext cx="747395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spcBef>
                <a:spcPct val="20000"/>
              </a:spcBef>
              <a:defRPr/>
            </a:pPr>
            <a:r>
              <a:rPr lang="zh-CN" altLang="en-US" dirty="0" smtClean="0">
                <a:latin typeface="宋体" charset="-122"/>
              </a:rPr>
              <a:t>    在</a:t>
            </a:r>
            <a:r>
              <a:rPr lang="zh-CN" altLang="en-US" dirty="0">
                <a:latin typeface="宋体" charset="-122"/>
              </a:rPr>
              <a:t>所有函数外部定义的变量称为全局变量</a:t>
            </a:r>
            <a:r>
              <a:rPr lang="en-US" altLang="zh-CN" dirty="0">
                <a:latin typeface="宋体" charset="-122"/>
              </a:rPr>
              <a:t>(</a:t>
            </a:r>
            <a:r>
              <a:rPr lang="zh-CN" altLang="en-US" dirty="0">
                <a:latin typeface="宋体" charset="-122"/>
              </a:rPr>
              <a:t>包括</a:t>
            </a:r>
            <a:r>
              <a:rPr lang="en-US" altLang="zh-CN" dirty="0">
                <a:latin typeface="宋体" charset="-122"/>
              </a:rPr>
              <a:t>main()</a:t>
            </a:r>
            <a:r>
              <a:rPr lang="zh-CN" altLang="en-US" dirty="0">
                <a:latin typeface="宋体" charset="-122"/>
              </a:rPr>
              <a:t>函数</a:t>
            </a:r>
            <a:r>
              <a:rPr lang="en-US" altLang="zh-CN" dirty="0">
                <a:latin typeface="宋体" charset="-122"/>
              </a:rPr>
              <a:t>)</a:t>
            </a:r>
            <a:r>
              <a:rPr lang="zh-CN" altLang="en-US" dirty="0">
                <a:latin typeface="宋体" charset="-122"/>
              </a:rPr>
              <a:t>，它不属于哪一个函数，而是属于源程序。因此全局变量可以为程序中的所有函数所共用。它的有效范围从定义处</a:t>
            </a:r>
            <a:r>
              <a:rPr lang="zh-CN" altLang="en-US" dirty="0">
                <a:latin typeface="+mn-ea"/>
                <a:ea typeface="+mn-ea"/>
              </a:rPr>
              <a:t>开始到源程序结束。</a:t>
            </a:r>
          </a:p>
        </p:txBody>
      </p:sp>
    </p:spTree>
    <p:custDataLst>
      <p:tags r:id="rId1"/>
    </p:custDataLst>
    <p:extLst>
      <p:ext uri="{BB962C8B-B14F-4D97-AF65-F5344CB8AC3E}">
        <p14:creationId xmlns:p14="http://schemas.microsoft.com/office/powerpoint/2010/main" val="4199785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76037" y="15743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3】-</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300486"/>
            <a:ext cx="7975600" cy="18737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计算器</a:t>
            </a:r>
            <a:r>
              <a:rPr lang="zh-CN" altLang="zh-CN" sz="2000" dirty="0"/>
              <a:t>是一种很方便的小工具，在</a:t>
            </a:r>
            <a:r>
              <a:rPr lang="en-US" altLang="zh-CN" sz="2000" dirty="0"/>
              <a:t>20</a:t>
            </a:r>
            <a:r>
              <a:rPr lang="zh-CN" altLang="zh-CN" sz="2000" dirty="0"/>
              <a:t>世纪末期尤为常见，无论是学校的小卖部，还是集市的小摊位，常常可以见到计算器的身影。随着科技的发展、计算机的普及，虽然计算器已经逐渐销声匿迹，但电脑、手机中仍然保存着这个简单的小程序。本案例中将参照计算器进行简单模拟，实现针对两个整数的</a:t>
            </a:r>
            <a:r>
              <a:rPr lang="zh-CN" altLang="zh-CN" sz="2000" dirty="0" smtClean="0"/>
              <a:t>四则运算。</a:t>
            </a:r>
            <a:endParaRPr lang="en-US" altLang="zh-CN" sz="2000" dirty="0"/>
          </a:p>
        </p:txBody>
      </p:sp>
      <p:pic>
        <p:nvPicPr>
          <p:cNvPr id="33794" name="Picture 2" descr="http://img.taopic.com/uploads/allimg/140514/318752-1405140R9599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512" y="3185982"/>
            <a:ext cx="3765600" cy="284679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a:grpSpLocks/>
          </p:cNvGrpSpPr>
          <p:nvPr/>
        </p:nvGrpSpPr>
        <p:grpSpPr bwMode="auto">
          <a:xfrm>
            <a:off x="6401367" y="861316"/>
            <a:ext cx="2171701" cy="546101"/>
            <a:chOff x="4176716" y="1071564"/>
            <a:chExt cx="2654816" cy="668156"/>
          </a:xfrm>
        </p:grpSpPr>
        <p:sp>
          <p:nvSpPr>
            <p:cNvPr id="7" name="矩形 6">
              <a:hlinkClick r:id="rId5" action="ppaction://hlinkfile"/>
            </p:cNvPr>
            <p:cNvSpPr>
              <a:spLocks noChangeArrowheads="1"/>
            </p:cNvSpPr>
            <p:nvPr/>
          </p:nvSpPr>
          <p:spPr bwMode="auto">
            <a:xfrm>
              <a:off x="4482037" y="1224670"/>
              <a:ext cx="1687723" cy="37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srgbClr val="F3B600"/>
                  </a:solidFill>
                  <a:latin typeface="微软雅黑" pitchFamily="34" charset="-122"/>
                  <a:ea typeface="微软雅黑" pitchFamily="34" charset="-122"/>
                </a:rPr>
                <a:t>[</a:t>
              </a:r>
              <a:r>
                <a:rPr lang="zh-CN" altLang="en-US" sz="1400" dirty="0">
                  <a:solidFill>
                    <a:srgbClr val="F3B600"/>
                  </a:solidFill>
                  <a:latin typeface="微软雅黑" pitchFamily="34" charset="-122"/>
                  <a:ea typeface="微软雅黑" pitchFamily="34" charset="-122"/>
                </a:rPr>
                <a:t>点击播放视频</a:t>
              </a:r>
              <a:r>
                <a:rPr lang="en-US" altLang="zh-CN" sz="1400" dirty="0">
                  <a:solidFill>
                    <a:srgbClr val="F3B600"/>
                  </a:solidFill>
                  <a:latin typeface="微软雅黑" pitchFamily="34" charset="-122"/>
                  <a:ea typeface="微软雅黑" pitchFamily="34" charset="-122"/>
                </a:rPr>
                <a:t>]</a:t>
              </a: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2152" y="1071564"/>
              <a:ext cx="757245" cy="66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立方体 8"/>
            <p:cNvSpPr>
              <a:spLocks noChangeArrowheads="1"/>
            </p:cNvSpPr>
            <p:nvPr/>
          </p:nvSpPr>
          <p:spPr bwMode="auto">
            <a:xfrm>
              <a:off x="4231054" y="1367690"/>
              <a:ext cx="270137" cy="270137"/>
            </a:xfrm>
            <a:prstGeom prst="cube">
              <a:avLst>
                <a:gd name="adj" fmla="val 25000"/>
              </a:avLst>
            </a:prstGeom>
            <a:solidFill>
              <a:srgbClr val="F3B600"/>
            </a:solidFill>
            <a:ln w="19050" algn="ctr">
              <a:solidFill>
                <a:schemeClr val="bg1"/>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buFont typeface="Arial" charset="0"/>
                <a:buNone/>
              </a:pPr>
              <a:endParaRPr lang="zh-CN" altLang="en-US"/>
            </a:p>
          </p:txBody>
        </p:sp>
        <p:sp>
          <p:nvSpPr>
            <p:cNvPr id="10" name="半闭框 9"/>
            <p:cNvSpPr/>
            <p:nvPr/>
          </p:nvSpPr>
          <p:spPr bwMode="auto">
            <a:xfrm>
              <a:off x="4176716" y="1250257"/>
              <a:ext cx="108677" cy="137904"/>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buFont typeface="Arial" pitchFamily="34" charset="0"/>
                <a:buNone/>
                <a:defRPr/>
              </a:pPr>
              <a:endParaRPr lang="zh-CN" altLang="en-US">
                <a:latin typeface="Arial" pitchFamily="34" charset="0"/>
                <a:ea typeface="宋体" pitchFamily="2" charset="-122"/>
              </a:endParaRPr>
            </a:p>
          </p:txBody>
        </p:sp>
        <p:sp>
          <p:nvSpPr>
            <p:cNvPr id="11" name="半闭框 10"/>
            <p:cNvSpPr/>
            <p:nvPr/>
          </p:nvSpPr>
          <p:spPr bwMode="auto">
            <a:xfrm flipH="1" flipV="1">
              <a:off x="6722855" y="1502758"/>
              <a:ext cx="108677" cy="135962"/>
            </a:xfrm>
            <a:prstGeom prst="halfFrame">
              <a:avLst/>
            </a:prstGeom>
            <a:solidFill>
              <a:srgbClr val="F3B600"/>
            </a:solidFill>
            <a:ln w="28575" cap="flat" cmpd="sng" algn="ctr">
              <a:noFill/>
              <a:prstDash val="solid"/>
              <a:round/>
              <a:headEnd type="none" w="med" len="med"/>
              <a:tailEnd type="none" w="med" len="med"/>
            </a:ln>
            <a:effectLs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buFont typeface="Arial" pitchFamily="34" charset="0"/>
                <a:buNone/>
                <a:defRPr/>
              </a:pPr>
              <a:endParaRPr lang="zh-CN" altLang="en-US">
                <a:latin typeface="Arial" pitchFamily="34" charset="0"/>
                <a:ea typeface="宋体" pitchFamily="2" charset="-122"/>
              </a:endParaRPr>
            </a:p>
          </p:txBody>
        </p:sp>
        <p:cxnSp>
          <p:nvCxnSpPr>
            <p:cNvPr id="12" name="直接连接符 11"/>
            <p:cNvCxnSpPr>
              <a:cxnSpLocks noChangeShapeType="1"/>
            </p:cNvCxnSpPr>
            <p:nvPr/>
          </p:nvCxnSpPr>
          <p:spPr bwMode="auto">
            <a:xfrm>
              <a:off x="4570355" y="1618751"/>
              <a:ext cx="1558199" cy="0"/>
            </a:xfrm>
            <a:prstGeom prst="line">
              <a:avLst/>
            </a:prstGeom>
            <a:noFill/>
            <a:ln w="19050" algn="ctr">
              <a:solidFill>
                <a:srgbClr val="F3B600"/>
              </a:solidFill>
              <a:round/>
              <a:headEnd/>
              <a:tailEnd/>
            </a:ln>
            <a:extLst>
              <a:ext uri="{909E8E84-426E-40DD-AFC4-6F175D3DCCD1}">
                <a14:hiddenFill xmlns:a14="http://schemas.microsoft.com/office/drawing/2010/main">
                  <a:noFill/>
                </a14:hiddenFill>
              </a:ext>
            </a:extLst>
          </p:spPr>
        </p:cxnSp>
      </p:grpSp>
    </p:spTree>
    <p:custDataLst>
      <p:tags r:id="rId1"/>
    </p:custDataLst>
    <p:extLst>
      <p:ext uri="{BB962C8B-B14F-4D97-AF65-F5344CB8AC3E}">
        <p14:creationId xmlns:p14="http://schemas.microsoft.com/office/powerpoint/2010/main" val="435364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1649489" y="14517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作业</a:t>
            </a:r>
            <a:r>
              <a:rPr lang="zh-CN" altLang="en-US" sz="3600" b="1" dirty="0">
                <a:solidFill>
                  <a:srgbClr val="0070C0"/>
                </a:solidFill>
                <a:latin typeface="微软雅黑" pitchFamily="34" charset="-122"/>
                <a:ea typeface="微软雅黑" pitchFamily="34" charset="-122"/>
                <a:sym typeface="宋体" charset="-122"/>
              </a:rPr>
              <a:t>点评</a:t>
            </a:r>
          </a:p>
        </p:txBody>
      </p:sp>
      <p:sp>
        <p:nvSpPr>
          <p:cNvPr id="5123" name="内容占位符 2"/>
          <p:cNvSpPr txBox="1">
            <a:spLocks/>
          </p:cNvSpPr>
          <p:nvPr/>
        </p:nvSpPr>
        <p:spPr bwMode="auto">
          <a:xfrm>
            <a:off x="481013" y="1789271"/>
            <a:ext cx="7975600" cy="17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请思考一下什么样的算法才算是一个成熟的算法。</a:t>
            </a:r>
            <a:endParaRPr lang="en-US" altLang="zh-CN" sz="2400" dirty="0" smtClean="0"/>
          </a:p>
          <a:p>
            <a:pPr lvl="1">
              <a:lnSpc>
                <a:spcPct val="150000"/>
              </a:lnSpc>
              <a:spcBef>
                <a:spcPct val="20000"/>
              </a:spcBef>
              <a:buFontTx/>
              <a:buChar char="–"/>
            </a:pPr>
            <a:r>
              <a:rPr lang="zh-CN" altLang="en-US" sz="2400" dirty="0" smtClean="0"/>
              <a:t>请思考一下</a:t>
            </a:r>
            <a:r>
              <a:rPr lang="en-US" altLang="zh-CN" sz="2400" dirty="0" smtClean="0"/>
              <a:t>while</a:t>
            </a:r>
            <a:r>
              <a:rPr lang="zh-CN" altLang="en-US" sz="2400" dirty="0" smtClean="0"/>
              <a:t>语句</a:t>
            </a:r>
            <a:r>
              <a:rPr lang="zh-CN" altLang="en-US" sz="2400" dirty="0" smtClean="0"/>
              <a:t>与</a:t>
            </a:r>
            <a:r>
              <a:rPr lang="en-US" altLang="zh-CN" sz="2400" dirty="0" smtClean="0"/>
              <a:t>do…while</a:t>
            </a:r>
            <a:r>
              <a:rPr lang="zh-CN" altLang="en-US" sz="2400" dirty="0" smtClean="0"/>
              <a:t>语句</a:t>
            </a:r>
            <a:r>
              <a:rPr lang="zh-CN" altLang="en-US" sz="2400" dirty="0" smtClean="0"/>
              <a:t>的区别。</a:t>
            </a:r>
            <a:endParaRPr lang="en-US" altLang="zh-CN" sz="2400" dirty="0" smtClean="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195689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23365" y="22060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287422"/>
            <a:ext cx="7975600" cy="439491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本</a:t>
            </a:r>
            <a:r>
              <a:rPr lang="zh-CN" altLang="zh-CN" sz="2000" dirty="0"/>
              <a:t>案例需要实现加、减、乘、除四个运算，其中加、减、乘运算除运算符选择之外其它操作完全一致，因此此处以乘法操作为例，对计算过程进行</a:t>
            </a:r>
            <a:r>
              <a:rPr lang="zh-CN" altLang="zh-CN" sz="2000" dirty="0" smtClean="0"/>
              <a:t>分析。</a:t>
            </a:r>
            <a:endParaRPr lang="en-US" altLang="zh-CN" sz="2000" dirty="0" smtClean="0"/>
          </a:p>
          <a:p>
            <a:pPr marL="0" indent="0">
              <a:buNone/>
            </a:pPr>
            <a:r>
              <a:rPr lang="en-US" altLang="zh-CN" sz="2000" dirty="0" smtClean="0"/>
              <a:t>     </a:t>
            </a:r>
            <a:r>
              <a:rPr lang="zh-CN" altLang="zh-CN" sz="2000" dirty="0" smtClean="0"/>
              <a:t>执行</a:t>
            </a:r>
            <a:r>
              <a:rPr lang="zh-CN" altLang="zh-CN" sz="2000" dirty="0"/>
              <a:t>乘法操作的细节如下</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a:t>
            </a:r>
            <a:r>
              <a:rPr lang="en-US" altLang="zh-CN" sz="2000" dirty="0"/>
              <a:t>1</a:t>
            </a:r>
            <a:r>
              <a:rPr lang="zh-CN" altLang="zh-CN" sz="2000" dirty="0"/>
              <a:t>）乘法操作需要两个操作数，首先由用户输入一个数据，作为第一个操作数；</a:t>
            </a:r>
          </a:p>
          <a:p>
            <a:pPr marL="0" indent="0">
              <a:buNone/>
            </a:pPr>
            <a:r>
              <a:rPr lang="en-US" altLang="zh-CN" sz="2000" dirty="0" smtClean="0"/>
              <a:t>   </a:t>
            </a:r>
            <a:r>
              <a:rPr lang="zh-CN" altLang="zh-CN" sz="2000" dirty="0" smtClean="0"/>
              <a:t>（</a:t>
            </a:r>
            <a:r>
              <a:rPr lang="en-US" altLang="zh-CN" sz="2000" dirty="0"/>
              <a:t>2</a:t>
            </a:r>
            <a:r>
              <a:rPr lang="zh-CN" altLang="zh-CN" sz="2000" dirty="0"/>
              <a:t>）其次用户输入一个操作符，此处应输入乘法符号；</a:t>
            </a:r>
          </a:p>
          <a:p>
            <a:pPr marL="0" indent="0">
              <a:buNone/>
            </a:pPr>
            <a:r>
              <a:rPr lang="en-US" altLang="zh-CN" sz="2000" dirty="0" smtClean="0"/>
              <a:t>   </a:t>
            </a:r>
            <a:r>
              <a:rPr lang="zh-CN" altLang="zh-CN" sz="2000" dirty="0" smtClean="0"/>
              <a:t>（</a:t>
            </a:r>
            <a:r>
              <a:rPr lang="en-US" altLang="zh-CN" sz="2000" dirty="0"/>
              <a:t>3</a:t>
            </a:r>
            <a:r>
              <a:rPr lang="zh-CN" altLang="zh-CN" sz="2000" dirty="0"/>
              <a:t>）然后用户输入第二个操作数；</a:t>
            </a:r>
          </a:p>
          <a:p>
            <a:pPr marL="0" indent="0">
              <a:buNone/>
            </a:pPr>
            <a:r>
              <a:rPr lang="en-US" altLang="zh-CN" sz="2000" dirty="0" smtClean="0"/>
              <a:t>   </a:t>
            </a:r>
            <a:r>
              <a:rPr lang="zh-CN" altLang="zh-CN" sz="2000" dirty="0" smtClean="0"/>
              <a:t>（</a:t>
            </a:r>
            <a:r>
              <a:rPr lang="en-US" altLang="zh-CN" sz="2000" dirty="0"/>
              <a:t>4</a:t>
            </a:r>
            <a:r>
              <a:rPr lang="zh-CN" altLang="zh-CN" sz="2000" dirty="0"/>
              <a:t>）最后用户按下回车符，将数据传入计算机内进行计算，计算器操作之后输出结果</a:t>
            </a:r>
            <a:r>
              <a:rPr lang="zh-CN" altLang="zh-CN" sz="2000" dirty="0" smtClean="0"/>
              <a:t>。</a:t>
            </a:r>
            <a:endParaRPr lang="en-US" altLang="zh-CN" sz="2000" dirty="0" smtClean="0"/>
          </a:p>
          <a:p>
            <a:pPr marL="0" indent="0">
              <a:buNone/>
            </a:pPr>
            <a:r>
              <a:rPr lang="en-US" altLang="zh-CN" sz="2000" dirty="0" smtClean="0"/>
              <a:t>       </a:t>
            </a:r>
            <a:r>
              <a:rPr lang="zh-CN" altLang="zh-CN" sz="2000" dirty="0" smtClean="0"/>
              <a:t>除法</a:t>
            </a:r>
            <a:r>
              <a:rPr lang="zh-CN" altLang="zh-CN" sz="2000" dirty="0"/>
              <a:t>运算与乘法运算也基本相同，只是在输入第二个操作数时，需要进行判断，当第二个操作数不为</a:t>
            </a:r>
            <a:r>
              <a:rPr lang="en-US" altLang="zh-CN" sz="2000" dirty="0"/>
              <a:t>0</a:t>
            </a:r>
            <a:r>
              <a:rPr lang="zh-CN" altLang="zh-CN" sz="2000" dirty="0"/>
              <a:t>时才能继续往下执行。</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81948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83820" y="11906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a:off x="3368277" y="3959329"/>
            <a:ext cx="177935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58682" y="3445080"/>
            <a:ext cx="1569424"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函数调用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097629" y="352459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24043" y="352715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2" name="直接连接符 11"/>
          <p:cNvCxnSpPr/>
          <p:nvPr/>
        </p:nvCxnSpPr>
        <p:spPr>
          <a:xfrm flipV="1">
            <a:off x="3389079" y="4683000"/>
            <a:ext cx="2450018" cy="1603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579484" y="4184785"/>
            <a:ext cx="2168174"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函数的调用方式</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14" name="椭圆 13"/>
          <p:cNvSpPr/>
          <p:nvPr/>
        </p:nvSpPr>
        <p:spPr bwMode="auto">
          <a:xfrm rot="574600">
            <a:off x="3118431" y="4264299"/>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5" name="TextBox 14"/>
          <p:cNvSpPr txBox="1">
            <a:spLocks noChangeArrowheads="1"/>
          </p:cNvSpPr>
          <p:nvPr/>
        </p:nvSpPr>
        <p:spPr bwMode="auto">
          <a:xfrm>
            <a:off x="3144845" y="4266856"/>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340708030"/>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P spid="13" grpId="0"/>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矩形 28"/>
          <p:cNvSpPr>
            <a:spLocks noChangeArrowheads="1"/>
          </p:cNvSpPr>
          <p:nvPr/>
        </p:nvSpPr>
        <p:spPr bwMode="auto">
          <a:xfrm>
            <a:off x="863600" y="1560513"/>
            <a:ext cx="78152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en-US" altLang="zh-CN" dirty="0"/>
              <a:t>main()</a:t>
            </a:r>
            <a:r>
              <a:rPr lang="zh-CN" altLang="zh-CN" dirty="0"/>
              <a:t>函数是程序的入口，程序从</a:t>
            </a:r>
            <a:r>
              <a:rPr lang="en-US" altLang="zh-CN" dirty="0"/>
              <a:t>main()</a:t>
            </a:r>
            <a:r>
              <a:rPr lang="zh-CN" altLang="zh-CN" dirty="0"/>
              <a:t>函数开始执行，若程序中包含普通函数，普通函数则通过被</a:t>
            </a:r>
            <a:r>
              <a:rPr lang="en-US" altLang="zh-CN" dirty="0"/>
              <a:t>main()</a:t>
            </a:r>
            <a:r>
              <a:rPr lang="zh-CN" altLang="zh-CN" dirty="0"/>
              <a:t>函数调用来</a:t>
            </a:r>
            <a:r>
              <a:rPr lang="zh-CN" altLang="zh-CN" dirty="0" smtClean="0"/>
              <a:t>执行</a:t>
            </a:r>
            <a:r>
              <a:rPr lang="zh-CN" altLang="en-US" dirty="0" smtClean="0">
                <a:latin typeface="+mn-ea"/>
                <a:ea typeface="+mn-ea"/>
              </a:rPr>
              <a:t>。</a:t>
            </a:r>
            <a:endParaRPr lang="zh-CN" altLang="en-US" dirty="0">
              <a:latin typeface="+mn-ea"/>
              <a:ea typeface="+mn-ea"/>
            </a:endParaRPr>
          </a:p>
        </p:txBody>
      </p:sp>
      <p:sp>
        <p:nvSpPr>
          <p:cNvPr id="21" name="矩形 20"/>
          <p:cNvSpPr/>
          <p:nvPr/>
        </p:nvSpPr>
        <p:spPr>
          <a:xfrm>
            <a:off x="560388" y="962025"/>
            <a:ext cx="331533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主函数调用普通函数</a:t>
            </a:r>
            <a:endParaRPr lang="en-US" altLang="zh-CN" sz="2400" b="1" dirty="0">
              <a:solidFill>
                <a:srgbClr val="009ED6"/>
              </a:solidFill>
              <a:latin typeface="+mn-lt"/>
              <a:ea typeface="+mn-ea"/>
            </a:endParaRPr>
          </a:p>
        </p:txBody>
      </p:sp>
      <p:sp>
        <p:nvSpPr>
          <p:cNvPr id="17" name="标题 1"/>
          <p:cNvSpPr>
            <a:spLocks noChangeArrowheads="1"/>
          </p:cNvSpPr>
          <p:nvPr/>
        </p:nvSpPr>
        <p:spPr bwMode="auto">
          <a:xfrm>
            <a:off x="1614583" y="18978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descr="C:\Users\admin\Documents\Tencent Files\731556221\Image\C2C\0})]E9@5{MJY$0ZA7ZBVUO1.png"/>
          <p:cNvPicPr/>
          <p:nvPr/>
        </p:nvPicPr>
        <p:blipFill>
          <a:blip r:embed="rId4">
            <a:extLst>
              <a:ext uri="{28A0092B-C50C-407E-A947-70E740481C1C}">
                <a14:useLocalDpi xmlns:a14="http://schemas.microsoft.com/office/drawing/2010/main" val="0"/>
              </a:ext>
            </a:extLst>
          </a:blip>
          <a:srcRect/>
          <a:stretch>
            <a:fillRect/>
          </a:stretch>
        </p:blipFill>
        <p:spPr bwMode="auto">
          <a:xfrm>
            <a:off x="3127056" y="2495273"/>
            <a:ext cx="3395760" cy="3236595"/>
          </a:xfrm>
          <a:prstGeom prst="rect">
            <a:avLst/>
          </a:prstGeom>
          <a:noFill/>
          <a:ln>
            <a:noFill/>
          </a:ln>
        </p:spPr>
      </p:pic>
    </p:spTree>
    <p:custDataLst>
      <p:tags r:id="rId1"/>
    </p:custDataLst>
    <p:extLst>
      <p:ext uri="{BB962C8B-B14F-4D97-AF65-F5344CB8AC3E}">
        <p14:creationId xmlns:p14="http://schemas.microsoft.com/office/powerpoint/2010/main" val="40277395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矩形 28"/>
          <p:cNvSpPr>
            <a:spLocks noChangeArrowheads="1"/>
          </p:cNvSpPr>
          <p:nvPr/>
        </p:nvSpPr>
        <p:spPr bwMode="auto">
          <a:xfrm>
            <a:off x="863600" y="1560513"/>
            <a:ext cx="78152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defRPr/>
            </a:pPr>
            <a:r>
              <a:rPr lang="zh-CN" altLang="en-US" dirty="0" smtClean="0"/>
              <a:t>在调用函数时，可以在一个函数中调用另一个函数，这就是函数的</a:t>
            </a:r>
            <a:r>
              <a:rPr lang="zh-CN" altLang="en-US" dirty="0" smtClean="0">
                <a:latin typeface="+mn-ea"/>
                <a:ea typeface="+mn-ea"/>
              </a:rPr>
              <a:t>嵌套调用。</a:t>
            </a:r>
            <a:endParaRPr lang="zh-CN" altLang="en-US" dirty="0">
              <a:latin typeface="+mn-ea"/>
              <a:ea typeface="+mn-ea"/>
            </a:endParaRPr>
          </a:p>
        </p:txBody>
      </p:sp>
      <p:sp>
        <p:nvSpPr>
          <p:cNvPr id="21" name="矩形 20"/>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嵌套调用</a:t>
            </a:r>
            <a:endParaRPr lang="en-US" altLang="zh-CN" sz="2400" b="1" dirty="0">
              <a:solidFill>
                <a:srgbClr val="009ED6"/>
              </a:solidFill>
              <a:latin typeface="+mn-lt"/>
              <a:ea typeface="+mn-ea"/>
            </a:endParaRPr>
          </a:p>
        </p:txBody>
      </p:sp>
      <p:graphicFrame>
        <p:nvGraphicFramePr>
          <p:cNvPr id="26" name="图示 25"/>
          <p:cNvGraphicFramePr/>
          <p:nvPr>
            <p:extLst>
              <p:ext uri="{D42A27DB-BD31-4B8C-83A1-F6EECF244321}">
                <p14:modId xmlns:p14="http://schemas.microsoft.com/office/powerpoint/2010/main" val="2820363962"/>
              </p:ext>
            </p:extLst>
          </p:nvPr>
        </p:nvGraphicFramePr>
        <p:xfrm>
          <a:off x="2747061" y="2628129"/>
          <a:ext cx="3687077" cy="28100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标题 1"/>
          <p:cNvSpPr>
            <a:spLocks noChangeArrowheads="1"/>
          </p:cNvSpPr>
          <p:nvPr/>
        </p:nvSpPr>
        <p:spPr bwMode="auto">
          <a:xfrm>
            <a:off x="1614583"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732637610"/>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矩形 28"/>
          <p:cNvSpPr>
            <a:spLocks noChangeArrowheads="1"/>
          </p:cNvSpPr>
          <p:nvPr/>
        </p:nvSpPr>
        <p:spPr bwMode="auto">
          <a:xfrm>
            <a:off x="863600" y="1547813"/>
            <a:ext cx="7956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defRPr/>
            </a:pPr>
            <a:r>
              <a:rPr lang="zh-CN" altLang="en-US">
                <a:latin typeface="宋体" charset="-122"/>
              </a:rPr>
              <a:t>所谓的递归调用就是函数内部调用自身的</a:t>
            </a:r>
            <a:r>
              <a:rPr lang="zh-CN" altLang="en-US">
                <a:latin typeface="+mn-ea"/>
                <a:ea typeface="+mn-ea"/>
              </a:rPr>
              <a:t>过程。</a:t>
            </a:r>
          </a:p>
        </p:txBody>
      </p:sp>
      <p:sp>
        <p:nvSpPr>
          <p:cNvPr id="21" name="矩形 20"/>
          <p:cNvSpPr/>
          <p:nvPr/>
        </p:nvSpPr>
        <p:spPr>
          <a:xfrm>
            <a:off x="560388" y="962025"/>
            <a:ext cx="1768433"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递归</a:t>
            </a:r>
            <a:r>
              <a:rPr lang="zh-CN" altLang="en-US" sz="2400" b="1" dirty="0">
                <a:solidFill>
                  <a:srgbClr val="009ED6"/>
                </a:solidFill>
                <a:latin typeface="+mn-lt"/>
                <a:ea typeface="+mn-ea"/>
              </a:rPr>
              <a:t>调用</a:t>
            </a:r>
            <a:endParaRPr lang="en-US" altLang="zh-CN" sz="2400" b="1" dirty="0">
              <a:solidFill>
                <a:srgbClr val="009ED6"/>
              </a:solidFill>
              <a:latin typeface="+mn-lt"/>
              <a:ea typeface="+mn-ea"/>
            </a:endParaRPr>
          </a:p>
        </p:txBody>
      </p:sp>
      <p:pic>
        <p:nvPicPr>
          <p:cNvPr id="2355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603" y="2216149"/>
            <a:ext cx="607695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标题 1"/>
          <p:cNvSpPr>
            <a:spLocks noChangeArrowheads="1"/>
          </p:cNvSpPr>
          <p:nvPr/>
        </p:nvSpPr>
        <p:spPr bwMode="auto">
          <a:xfrm>
            <a:off x="1444604" y="13652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534005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wipe(up)">
                                      <p:cBhvr>
                                        <p:cTn id="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矩形 28"/>
          <p:cNvSpPr>
            <a:spLocks noChangeArrowheads="1"/>
          </p:cNvSpPr>
          <p:nvPr/>
        </p:nvSpPr>
        <p:spPr bwMode="auto">
          <a:xfrm>
            <a:off x="863600" y="1547813"/>
            <a:ext cx="7605713" cy="13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defRPr/>
            </a:pPr>
            <a:r>
              <a:rPr lang="zh-CN" altLang="en-US" dirty="0">
                <a:latin typeface="+mn-ea"/>
                <a:ea typeface="+mn-ea"/>
              </a:rPr>
              <a:t>函数是</a:t>
            </a:r>
            <a:r>
              <a:rPr lang="en-US" altLang="zh-CN" dirty="0">
                <a:latin typeface="+mn-ea"/>
                <a:ea typeface="+mn-ea"/>
              </a:rPr>
              <a:t>C</a:t>
            </a:r>
            <a:r>
              <a:rPr lang="zh-CN" altLang="en-US" dirty="0">
                <a:latin typeface="+mn-ea"/>
                <a:ea typeface="+mn-ea"/>
              </a:rPr>
              <a:t>语言的基本组成元素，要想实现函数的功能，必须学会正确调用函数</a:t>
            </a:r>
            <a:r>
              <a:rPr lang="zh-CN" altLang="en-US" dirty="0" smtClean="0">
                <a:latin typeface="+mn-ea"/>
                <a:ea typeface="+mn-ea"/>
              </a:rPr>
              <a:t>。</a:t>
            </a:r>
            <a:endParaRPr lang="en-US" altLang="zh-CN" dirty="0" smtClean="0">
              <a:latin typeface="+mn-ea"/>
              <a:ea typeface="+mn-ea"/>
            </a:endParaRPr>
          </a:p>
          <a:p>
            <a:pPr marL="342900" indent="-342900">
              <a:lnSpc>
                <a:spcPct val="150000"/>
              </a:lnSpc>
              <a:spcBef>
                <a:spcPct val="20000"/>
              </a:spcBef>
              <a:buFont typeface="Arial" pitchFamily="34" charset="0"/>
              <a:buChar char="−"/>
              <a:defRPr/>
            </a:pPr>
            <a:r>
              <a:rPr lang="zh-CN" altLang="zh-CN" dirty="0"/>
              <a:t>根据函数在程序中出现的位置，其调用方式有以下三</a:t>
            </a:r>
            <a:r>
              <a:rPr lang="zh-CN" altLang="zh-CN" dirty="0" smtClean="0"/>
              <a:t>种</a:t>
            </a:r>
            <a:r>
              <a:rPr lang="zh-CN" altLang="en-US" dirty="0" smtClean="0"/>
              <a:t>：</a:t>
            </a:r>
            <a:endParaRPr lang="zh-CN" altLang="en-US" dirty="0">
              <a:latin typeface="+mn-ea"/>
              <a:ea typeface="+mn-ea"/>
            </a:endParaRPr>
          </a:p>
        </p:txBody>
      </p:sp>
      <p:sp>
        <p:nvSpPr>
          <p:cNvPr id="21" name="矩形 20"/>
          <p:cNvSpPr/>
          <p:nvPr/>
        </p:nvSpPr>
        <p:spPr>
          <a:xfrm>
            <a:off x="560388" y="962025"/>
            <a:ext cx="238719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函数</a:t>
            </a:r>
            <a:r>
              <a:rPr lang="zh-CN" altLang="en-US" sz="2400" b="1" dirty="0">
                <a:solidFill>
                  <a:srgbClr val="009ED6"/>
                </a:solidFill>
                <a:latin typeface="+mn-lt"/>
                <a:ea typeface="+mn-ea"/>
              </a:rPr>
              <a:t>调用方式</a:t>
            </a:r>
            <a:endParaRPr lang="en-US" altLang="zh-CN" sz="2400" b="1" dirty="0">
              <a:solidFill>
                <a:srgbClr val="009ED6"/>
              </a:solidFill>
              <a:latin typeface="+mn-lt"/>
              <a:ea typeface="+mn-ea"/>
            </a:endParaRPr>
          </a:p>
        </p:txBody>
      </p:sp>
      <p:grpSp>
        <p:nvGrpSpPr>
          <p:cNvPr id="9" name="组合 8"/>
          <p:cNvGrpSpPr/>
          <p:nvPr/>
        </p:nvGrpSpPr>
        <p:grpSpPr>
          <a:xfrm>
            <a:off x="1498600" y="3205102"/>
            <a:ext cx="6451598" cy="703957"/>
            <a:chOff x="1498600" y="3205102"/>
            <a:chExt cx="6451598" cy="703957"/>
          </a:xfrm>
        </p:grpSpPr>
        <p:sp>
          <p:nvSpPr>
            <p:cNvPr id="3" name="任意多边形 2"/>
            <p:cNvSpPr/>
            <p:nvPr/>
          </p:nvSpPr>
          <p:spPr>
            <a:xfrm>
              <a:off x="4256657" y="3275498"/>
              <a:ext cx="3693541" cy="563166"/>
            </a:xfrm>
            <a:custGeom>
              <a:avLst/>
              <a:gdLst>
                <a:gd name="connsiteX0" fmla="*/ 93863 w 563165"/>
                <a:gd name="connsiteY0" fmla="*/ 0 h 3693540"/>
                <a:gd name="connsiteX1" fmla="*/ 469302 w 563165"/>
                <a:gd name="connsiteY1" fmla="*/ 0 h 3693540"/>
                <a:gd name="connsiteX2" fmla="*/ 563165 w 563165"/>
                <a:gd name="connsiteY2" fmla="*/ 93863 h 3693540"/>
                <a:gd name="connsiteX3" fmla="*/ 563165 w 563165"/>
                <a:gd name="connsiteY3" fmla="*/ 3693540 h 3693540"/>
                <a:gd name="connsiteX4" fmla="*/ 563165 w 563165"/>
                <a:gd name="connsiteY4" fmla="*/ 3693540 h 3693540"/>
                <a:gd name="connsiteX5" fmla="*/ 0 w 563165"/>
                <a:gd name="connsiteY5" fmla="*/ 3693540 h 3693540"/>
                <a:gd name="connsiteX6" fmla="*/ 0 w 563165"/>
                <a:gd name="connsiteY6" fmla="*/ 3693540 h 3693540"/>
                <a:gd name="connsiteX7" fmla="*/ 0 w 563165"/>
                <a:gd name="connsiteY7" fmla="*/ 93863 h 3693540"/>
                <a:gd name="connsiteX8" fmla="*/ 93863 w 563165"/>
                <a:gd name="connsiteY8" fmla="*/ 0 h 369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693540">
                  <a:moveTo>
                    <a:pt x="563165" y="615606"/>
                  </a:moveTo>
                  <a:lnTo>
                    <a:pt x="563165" y="3077934"/>
                  </a:lnTo>
                  <a:cubicBezTo>
                    <a:pt x="563165" y="3417921"/>
                    <a:pt x="556757" y="3693537"/>
                    <a:pt x="548853" y="3693537"/>
                  </a:cubicBezTo>
                  <a:lnTo>
                    <a:pt x="0" y="3693537"/>
                  </a:lnTo>
                  <a:lnTo>
                    <a:pt x="0" y="3693537"/>
                  </a:lnTo>
                  <a:lnTo>
                    <a:pt x="0" y="3"/>
                  </a:lnTo>
                  <a:lnTo>
                    <a:pt x="0" y="3"/>
                  </a:lnTo>
                  <a:lnTo>
                    <a:pt x="548853" y="3"/>
                  </a:lnTo>
                  <a:cubicBezTo>
                    <a:pt x="556757" y="3"/>
                    <a:pt x="563165" y="275619"/>
                    <a:pt x="563165" y="6156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71450" lvl="1" indent="-171450" algn="l" defTabSz="711200">
                <a:lnSpc>
                  <a:spcPct val="90000"/>
                </a:lnSpc>
                <a:spcBef>
                  <a:spcPct val="0"/>
                </a:spcBef>
                <a:spcAft>
                  <a:spcPct val="15000"/>
                </a:spcAft>
                <a:buChar char="••"/>
              </a:pPr>
              <a:r>
                <a:rPr lang="en-US" altLang="zh-CN" sz="1600" kern="1200" dirty="0" smtClean="0"/>
                <a:t>int ret1 = max(100, 150)</a:t>
              </a:r>
              <a:r>
                <a:rPr lang="zh-CN" altLang="zh-CN" sz="1600" kern="1200" dirty="0" smtClean="0"/>
                <a:t>；</a:t>
              </a:r>
              <a:r>
                <a:rPr lang="en-US" altLang="zh-CN" sz="1600" kern="1200" dirty="0" smtClean="0"/>
                <a:t> </a:t>
              </a:r>
              <a:endParaRPr lang="zh-CN" altLang="en-US" sz="1600" kern="1200" dirty="0"/>
            </a:p>
          </p:txBody>
        </p:sp>
        <p:sp>
          <p:nvSpPr>
            <p:cNvPr id="4" name="任意多边形 3"/>
            <p:cNvSpPr/>
            <p:nvPr/>
          </p:nvSpPr>
          <p:spPr>
            <a:xfrm>
              <a:off x="1498600" y="3205102"/>
              <a:ext cx="2758057" cy="703957"/>
            </a:xfrm>
            <a:custGeom>
              <a:avLst/>
              <a:gdLst>
                <a:gd name="connsiteX0" fmla="*/ 0 w 2758057"/>
                <a:gd name="connsiteY0" fmla="*/ 117329 h 703957"/>
                <a:gd name="connsiteX1" fmla="*/ 117329 w 2758057"/>
                <a:gd name="connsiteY1" fmla="*/ 0 h 703957"/>
                <a:gd name="connsiteX2" fmla="*/ 2640728 w 2758057"/>
                <a:gd name="connsiteY2" fmla="*/ 0 h 703957"/>
                <a:gd name="connsiteX3" fmla="*/ 2758057 w 2758057"/>
                <a:gd name="connsiteY3" fmla="*/ 117329 h 703957"/>
                <a:gd name="connsiteX4" fmla="*/ 2758057 w 2758057"/>
                <a:gd name="connsiteY4" fmla="*/ 586628 h 703957"/>
                <a:gd name="connsiteX5" fmla="*/ 2640728 w 2758057"/>
                <a:gd name="connsiteY5" fmla="*/ 703957 h 703957"/>
                <a:gd name="connsiteX6" fmla="*/ 117329 w 2758057"/>
                <a:gd name="connsiteY6" fmla="*/ 703957 h 703957"/>
                <a:gd name="connsiteX7" fmla="*/ 0 w 2758057"/>
                <a:gd name="connsiteY7" fmla="*/ 586628 h 703957"/>
                <a:gd name="connsiteX8" fmla="*/ 0 w 2758057"/>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57" h="703957">
                  <a:moveTo>
                    <a:pt x="0" y="117329"/>
                  </a:moveTo>
                  <a:cubicBezTo>
                    <a:pt x="0" y="52530"/>
                    <a:pt x="52530" y="0"/>
                    <a:pt x="117329" y="0"/>
                  </a:cubicBezTo>
                  <a:lnTo>
                    <a:pt x="2640728" y="0"/>
                  </a:lnTo>
                  <a:cubicBezTo>
                    <a:pt x="2705527" y="0"/>
                    <a:pt x="2758057" y="52530"/>
                    <a:pt x="2758057" y="117329"/>
                  </a:cubicBezTo>
                  <a:lnTo>
                    <a:pt x="2758057" y="586628"/>
                  </a:lnTo>
                  <a:cubicBezTo>
                    <a:pt x="2758057" y="651427"/>
                    <a:pt x="2705527" y="703957"/>
                    <a:pt x="2640728"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944" tIns="68654" rIns="102944" bIns="68654" numCol="1" spcCol="1270" anchor="ctr" anchorCtr="0">
              <a:noAutofit/>
            </a:bodyPr>
            <a:lstStyle/>
            <a:p>
              <a:pPr lvl="0" algn="ctr" defTabSz="800100">
                <a:lnSpc>
                  <a:spcPct val="90000"/>
                </a:lnSpc>
                <a:spcBef>
                  <a:spcPct val="0"/>
                </a:spcBef>
                <a:spcAft>
                  <a:spcPct val="35000"/>
                </a:spcAft>
              </a:pPr>
              <a:r>
                <a:rPr lang="zh-CN" altLang="en-US" sz="1800" b="1" kern="1200" dirty="0" smtClean="0"/>
                <a:t>将函数作为表达式调用</a:t>
              </a:r>
              <a:endParaRPr lang="zh-CN" altLang="en-US" sz="1800" b="1" kern="1200" dirty="0"/>
            </a:p>
          </p:txBody>
        </p:sp>
      </p:grpSp>
      <p:grpSp>
        <p:nvGrpSpPr>
          <p:cNvPr id="10" name="组合 9"/>
          <p:cNvGrpSpPr/>
          <p:nvPr/>
        </p:nvGrpSpPr>
        <p:grpSpPr>
          <a:xfrm>
            <a:off x="1498600" y="3944257"/>
            <a:ext cx="6451598" cy="703957"/>
            <a:chOff x="1498600" y="3944257"/>
            <a:chExt cx="6451598" cy="703957"/>
          </a:xfrm>
        </p:grpSpPr>
        <p:sp>
          <p:nvSpPr>
            <p:cNvPr id="5" name="任意多边形 4"/>
            <p:cNvSpPr/>
            <p:nvPr/>
          </p:nvSpPr>
          <p:spPr>
            <a:xfrm>
              <a:off x="4256657" y="4014653"/>
              <a:ext cx="3693541" cy="563166"/>
            </a:xfrm>
            <a:custGeom>
              <a:avLst/>
              <a:gdLst>
                <a:gd name="connsiteX0" fmla="*/ 93863 w 563165"/>
                <a:gd name="connsiteY0" fmla="*/ 0 h 3693540"/>
                <a:gd name="connsiteX1" fmla="*/ 469302 w 563165"/>
                <a:gd name="connsiteY1" fmla="*/ 0 h 3693540"/>
                <a:gd name="connsiteX2" fmla="*/ 563165 w 563165"/>
                <a:gd name="connsiteY2" fmla="*/ 93863 h 3693540"/>
                <a:gd name="connsiteX3" fmla="*/ 563165 w 563165"/>
                <a:gd name="connsiteY3" fmla="*/ 3693540 h 3693540"/>
                <a:gd name="connsiteX4" fmla="*/ 563165 w 563165"/>
                <a:gd name="connsiteY4" fmla="*/ 3693540 h 3693540"/>
                <a:gd name="connsiteX5" fmla="*/ 0 w 563165"/>
                <a:gd name="connsiteY5" fmla="*/ 3693540 h 3693540"/>
                <a:gd name="connsiteX6" fmla="*/ 0 w 563165"/>
                <a:gd name="connsiteY6" fmla="*/ 3693540 h 3693540"/>
                <a:gd name="connsiteX7" fmla="*/ 0 w 563165"/>
                <a:gd name="connsiteY7" fmla="*/ 93863 h 3693540"/>
                <a:gd name="connsiteX8" fmla="*/ 93863 w 563165"/>
                <a:gd name="connsiteY8" fmla="*/ 0 h 369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693540">
                  <a:moveTo>
                    <a:pt x="563165" y="615606"/>
                  </a:moveTo>
                  <a:lnTo>
                    <a:pt x="563165" y="3077934"/>
                  </a:lnTo>
                  <a:cubicBezTo>
                    <a:pt x="563165" y="3417921"/>
                    <a:pt x="556757" y="3693537"/>
                    <a:pt x="548853" y="3693537"/>
                  </a:cubicBezTo>
                  <a:lnTo>
                    <a:pt x="0" y="3693537"/>
                  </a:lnTo>
                  <a:lnTo>
                    <a:pt x="0" y="3693537"/>
                  </a:lnTo>
                  <a:lnTo>
                    <a:pt x="0" y="3"/>
                  </a:lnTo>
                  <a:lnTo>
                    <a:pt x="0" y="3"/>
                  </a:lnTo>
                  <a:lnTo>
                    <a:pt x="548853" y="3"/>
                  </a:lnTo>
                  <a:cubicBezTo>
                    <a:pt x="556757" y="3"/>
                    <a:pt x="563165" y="275619"/>
                    <a:pt x="563165" y="6156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smtClean="0"/>
                <a:t>printf("Hello, world!\n");</a:t>
              </a:r>
              <a:endParaRPr lang="zh-CN" altLang="en-US" sz="1600" kern="1200" dirty="0"/>
            </a:p>
          </p:txBody>
        </p:sp>
        <p:sp>
          <p:nvSpPr>
            <p:cNvPr id="6" name="任意多边形 5"/>
            <p:cNvSpPr/>
            <p:nvPr/>
          </p:nvSpPr>
          <p:spPr>
            <a:xfrm>
              <a:off x="1498600" y="3944257"/>
              <a:ext cx="2758057" cy="703957"/>
            </a:xfrm>
            <a:custGeom>
              <a:avLst/>
              <a:gdLst>
                <a:gd name="connsiteX0" fmla="*/ 0 w 2758057"/>
                <a:gd name="connsiteY0" fmla="*/ 117329 h 703957"/>
                <a:gd name="connsiteX1" fmla="*/ 117329 w 2758057"/>
                <a:gd name="connsiteY1" fmla="*/ 0 h 703957"/>
                <a:gd name="connsiteX2" fmla="*/ 2640728 w 2758057"/>
                <a:gd name="connsiteY2" fmla="*/ 0 h 703957"/>
                <a:gd name="connsiteX3" fmla="*/ 2758057 w 2758057"/>
                <a:gd name="connsiteY3" fmla="*/ 117329 h 703957"/>
                <a:gd name="connsiteX4" fmla="*/ 2758057 w 2758057"/>
                <a:gd name="connsiteY4" fmla="*/ 586628 h 703957"/>
                <a:gd name="connsiteX5" fmla="*/ 2640728 w 2758057"/>
                <a:gd name="connsiteY5" fmla="*/ 703957 h 703957"/>
                <a:gd name="connsiteX6" fmla="*/ 117329 w 2758057"/>
                <a:gd name="connsiteY6" fmla="*/ 703957 h 703957"/>
                <a:gd name="connsiteX7" fmla="*/ 0 w 2758057"/>
                <a:gd name="connsiteY7" fmla="*/ 586628 h 703957"/>
                <a:gd name="connsiteX8" fmla="*/ 0 w 2758057"/>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57" h="703957">
                  <a:moveTo>
                    <a:pt x="0" y="117329"/>
                  </a:moveTo>
                  <a:cubicBezTo>
                    <a:pt x="0" y="52530"/>
                    <a:pt x="52530" y="0"/>
                    <a:pt x="117329" y="0"/>
                  </a:cubicBezTo>
                  <a:lnTo>
                    <a:pt x="2640728" y="0"/>
                  </a:lnTo>
                  <a:cubicBezTo>
                    <a:pt x="2705527" y="0"/>
                    <a:pt x="2758057" y="52530"/>
                    <a:pt x="2758057" y="117329"/>
                  </a:cubicBezTo>
                  <a:lnTo>
                    <a:pt x="2758057" y="586628"/>
                  </a:lnTo>
                  <a:cubicBezTo>
                    <a:pt x="2758057" y="651427"/>
                    <a:pt x="2705527" y="703957"/>
                    <a:pt x="2640728"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944" tIns="68654" rIns="102944" bIns="68654" numCol="1" spcCol="1270" anchor="ctr" anchorCtr="0">
              <a:noAutofit/>
            </a:bodyPr>
            <a:lstStyle/>
            <a:p>
              <a:pPr lvl="0" algn="ctr" defTabSz="800100">
                <a:lnSpc>
                  <a:spcPct val="90000"/>
                </a:lnSpc>
                <a:spcBef>
                  <a:spcPct val="0"/>
                </a:spcBef>
                <a:spcAft>
                  <a:spcPct val="35000"/>
                </a:spcAft>
              </a:pPr>
              <a:r>
                <a:rPr lang="zh-CN" altLang="en-US" sz="1800" b="1" kern="1200" dirty="0" smtClean="0"/>
                <a:t>将函数作为语句调用</a:t>
              </a:r>
              <a:endParaRPr lang="zh-CN" altLang="en-US" sz="1800" b="1" kern="1200" dirty="0"/>
            </a:p>
          </p:txBody>
        </p:sp>
      </p:grpSp>
      <p:grpSp>
        <p:nvGrpSpPr>
          <p:cNvPr id="11" name="组合 10"/>
          <p:cNvGrpSpPr/>
          <p:nvPr/>
        </p:nvGrpSpPr>
        <p:grpSpPr>
          <a:xfrm>
            <a:off x="1498600" y="4683412"/>
            <a:ext cx="6451598" cy="703957"/>
            <a:chOff x="1498600" y="4683412"/>
            <a:chExt cx="6451598" cy="703957"/>
          </a:xfrm>
        </p:grpSpPr>
        <p:sp>
          <p:nvSpPr>
            <p:cNvPr id="7" name="任意多边形 6"/>
            <p:cNvSpPr/>
            <p:nvPr/>
          </p:nvSpPr>
          <p:spPr>
            <a:xfrm>
              <a:off x="4256657" y="4753808"/>
              <a:ext cx="3693541" cy="563166"/>
            </a:xfrm>
            <a:custGeom>
              <a:avLst/>
              <a:gdLst>
                <a:gd name="connsiteX0" fmla="*/ 93863 w 563165"/>
                <a:gd name="connsiteY0" fmla="*/ 0 h 3693540"/>
                <a:gd name="connsiteX1" fmla="*/ 469302 w 563165"/>
                <a:gd name="connsiteY1" fmla="*/ 0 h 3693540"/>
                <a:gd name="connsiteX2" fmla="*/ 563165 w 563165"/>
                <a:gd name="connsiteY2" fmla="*/ 93863 h 3693540"/>
                <a:gd name="connsiteX3" fmla="*/ 563165 w 563165"/>
                <a:gd name="connsiteY3" fmla="*/ 3693540 h 3693540"/>
                <a:gd name="connsiteX4" fmla="*/ 563165 w 563165"/>
                <a:gd name="connsiteY4" fmla="*/ 3693540 h 3693540"/>
                <a:gd name="connsiteX5" fmla="*/ 0 w 563165"/>
                <a:gd name="connsiteY5" fmla="*/ 3693540 h 3693540"/>
                <a:gd name="connsiteX6" fmla="*/ 0 w 563165"/>
                <a:gd name="connsiteY6" fmla="*/ 3693540 h 3693540"/>
                <a:gd name="connsiteX7" fmla="*/ 0 w 563165"/>
                <a:gd name="connsiteY7" fmla="*/ 93863 h 3693540"/>
                <a:gd name="connsiteX8" fmla="*/ 93863 w 563165"/>
                <a:gd name="connsiteY8" fmla="*/ 0 h 369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693540">
                  <a:moveTo>
                    <a:pt x="563165" y="615606"/>
                  </a:moveTo>
                  <a:lnTo>
                    <a:pt x="563165" y="3077934"/>
                  </a:lnTo>
                  <a:cubicBezTo>
                    <a:pt x="563165" y="3417921"/>
                    <a:pt x="556757" y="3693537"/>
                    <a:pt x="548853" y="3693537"/>
                  </a:cubicBezTo>
                  <a:lnTo>
                    <a:pt x="0" y="3693537"/>
                  </a:lnTo>
                  <a:lnTo>
                    <a:pt x="0" y="3693537"/>
                  </a:lnTo>
                  <a:lnTo>
                    <a:pt x="0" y="3"/>
                  </a:lnTo>
                  <a:lnTo>
                    <a:pt x="0" y="3"/>
                  </a:lnTo>
                  <a:lnTo>
                    <a:pt x="548853" y="3"/>
                  </a:lnTo>
                  <a:cubicBezTo>
                    <a:pt x="556757" y="3"/>
                    <a:pt x="563165" y="275619"/>
                    <a:pt x="563165" y="615606"/>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71450" lvl="1" indent="-171450" algn="l" defTabSz="711200">
                <a:lnSpc>
                  <a:spcPct val="90000"/>
                </a:lnSpc>
                <a:spcBef>
                  <a:spcPct val="0"/>
                </a:spcBef>
                <a:spcAft>
                  <a:spcPct val="15000"/>
                </a:spcAft>
                <a:buChar char="••"/>
              </a:pPr>
              <a:r>
                <a:rPr lang="en-US" altLang="en-US" sz="1600" kern="1200" dirty="0" smtClean="0"/>
                <a:t>printf("%d\n", max(100, 150));</a:t>
              </a:r>
              <a:endParaRPr lang="zh-CN" altLang="en-US" sz="1600" kern="1200" dirty="0"/>
            </a:p>
          </p:txBody>
        </p:sp>
        <p:sp>
          <p:nvSpPr>
            <p:cNvPr id="8" name="任意多边形 7"/>
            <p:cNvSpPr/>
            <p:nvPr/>
          </p:nvSpPr>
          <p:spPr>
            <a:xfrm>
              <a:off x="1498600" y="4683412"/>
              <a:ext cx="2758057" cy="703957"/>
            </a:xfrm>
            <a:custGeom>
              <a:avLst/>
              <a:gdLst>
                <a:gd name="connsiteX0" fmla="*/ 0 w 2758057"/>
                <a:gd name="connsiteY0" fmla="*/ 117329 h 703957"/>
                <a:gd name="connsiteX1" fmla="*/ 117329 w 2758057"/>
                <a:gd name="connsiteY1" fmla="*/ 0 h 703957"/>
                <a:gd name="connsiteX2" fmla="*/ 2640728 w 2758057"/>
                <a:gd name="connsiteY2" fmla="*/ 0 h 703957"/>
                <a:gd name="connsiteX3" fmla="*/ 2758057 w 2758057"/>
                <a:gd name="connsiteY3" fmla="*/ 117329 h 703957"/>
                <a:gd name="connsiteX4" fmla="*/ 2758057 w 2758057"/>
                <a:gd name="connsiteY4" fmla="*/ 586628 h 703957"/>
                <a:gd name="connsiteX5" fmla="*/ 2640728 w 2758057"/>
                <a:gd name="connsiteY5" fmla="*/ 703957 h 703957"/>
                <a:gd name="connsiteX6" fmla="*/ 117329 w 2758057"/>
                <a:gd name="connsiteY6" fmla="*/ 703957 h 703957"/>
                <a:gd name="connsiteX7" fmla="*/ 0 w 2758057"/>
                <a:gd name="connsiteY7" fmla="*/ 586628 h 703957"/>
                <a:gd name="connsiteX8" fmla="*/ 0 w 2758057"/>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8057" h="703957">
                  <a:moveTo>
                    <a:pt x="0" y="117329"/>
                  </a:moveTo>
                  <a:cubicBezTo>
                    <a:pt x="0" y="52530"/>
                    <a:pt x="52530" y="0"/>
                    <a:pt x="117329" y="0"/>
                  </a:cubicBezTo>
                  <a:lnTo>
                    <a:pt x="2640728" y="0"/>
                  </a:lnTo>
                  <a:cubicBezTo>
                    <a:pt x="2705527" y="0"/>
                    <a:pt x="2758057" y="52530"/>
                    <a:pt x="2758057" y="117329"/>
                  </a:cubicBezTo>
                  <a:lnTo>
                    <a:pt x="2758057" y="586628"/>
                  </a:lnTo>
                  <a:cubicBezTo>
                    <a:pt x="2758057" y="651427"/>
                    <a:pt x="2705527" y="703957"/>
                    <a:pt x="2640728"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944" tIns="68654" rIns="102944" bIns="68654" numCol="1" spcCol="1270" anchor="ctr" anchorCtr="0">
              <a:noAutofit/>
            </a:bodyPr>
            <a:lstStyle/>
            <a:p>
              <a:pPr lvl="0" algn="ctr" defTabSz="800100">
                <a:lnSpc>
                  <a:spcPct val="90000"/>
                </a:lnSpc>
                <a:spcBef>
                  <a:spcPct val="0"/>
                </a:spcBef>
                <a:spcAft>
                  <a:spcPct val="35000"/>
                </a:spcAft>
              </a:pPr>
              <a:r>
                <a:rPr lang="zh-CN" altLang="en-US" sz="1800" b="1" kern="1200" smtClean="0"/>
                <a:t>将函数作为实参调用</a:t>
              </a:r>
              <a:endParaRPr lang="zh-CN" altLang="en-US" sz="1800" b="1" kern="1200" dirty="0"/>
            </a:p>
          </p:txBody>
        </p:sp>
      </p:grpSp>
      <p:sp>
        <p:nvSpPr>
          <p:cNvPr id="17" name="标题 1"/>
          <p:cNvSpPr>
            <a:spLocks noChangeArrowheads="1"/>
          </p:cNvSpPr>
          <p:nvPr/>
        </p:nvSpPr>
        <p:spPr bwMode="auto">
          <a:xfrm>
            <a:off x="1498600" y="15469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2917712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4438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41266" y="560065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120665" y="534288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28"/>
          <p:cNvSpPr>
            <a:spLocks noChangeArrowheads="1"/>
          </p:cNvSpPr>
          <p:nvPr/>
        </p:nvSpPr>
        <p:spPr bwMode="auto">
          <a:xfrm>
            <a:off x="863600" y="1585369"/>
            <a:ext cx="74739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defRPr/>
            </a:pPr>
            <a:r>
              <a:rPr lang="en-US" altLang="zh-CN" dirty="0" smtClean="0"/>
              <a:t>       </a:t>
            </a:r>
            <a:r>
              <a:rPr lang="zh-CN" altLang="zh-CN" dirty="0" smtClean="0"/>
              <a:t>本</a:t>
            </a:r>
            <a:r>
              <a:rPr lang="zh-CN" altLang="zh-CN" dirty="0"/>
              <a:t>案例模拟一个简单的计算器，实现基础的四则运算，每一个运算由一个函数独立完成。程序应实现与普通计算机相同的输入与输出，因此计算器应能判断用户要求执行的为哪种操作</a:t>
            </a:r>
            <a:r>
              <a:rPr lang="zh-CN" altLang="zh-CN" dirty="0" smtClean="0"/>
              <a:t>。</a:t>
            </a:r>
            <a:endParaRPr lang="en-US" altLang="zh-CN" dirty="0" smtClean="0"/>
          </a:p>
          <a:p>
            <a:pPr>
              <a:lnSpc>
                <a:spcPct val="150000"/>
              </a:lnSpc>
              <a:spcBef>
                <a:spcPct val="20000"/>
              </a:spcBef>
              <a:defRPr/>
            </a:pPr>
            <a:r>
              <a:rPr lang="en-US" altLang="zh-CN" dirty="0"/>
              <a:t> </a:t>
            </a:r>
            <a:r>
              <a:rPr lang="en-US" altLang="zh-CN" dirty="0" smtClean="0"/>
              <a:t>      </a:t>
            </a:r>
            <a:r>
              <a:rPr lang="zh-CN" altLang="zh-CN" dirty="0" smtClean="0"/>
              <a:t>本</a:t>
            </a:r>
            <a:r>
              <a:rPr lang="zh-CN" altLang="zh-CN" dirty="0"/>
              <a:t>案例中使用一个字符变量记录用户输入的运算符，将运算符传递到</a:t>
            </a:r>
            <a:r>
              <a:rPr lang="en-US" altLang="zh-CN" dirty="0"/>
              <a:t>switch()</a:t>
            </a:r>
            <a:r>
              <a:rPr lang="zh-CN" altLang="zh-CN" dirty="0"/>
              <a:t>语句中，让程序判断选择要使用的函数。因为在进行运算时需要操作数，所以每个函数的参数列表设置两个形式参数，用来接收用户输入的两个操作数。计算器在打开之后应能一直进行操作，因此案例中使用</a:t>
            </a:r>
            <a:r>
              <a:rPr lang="en-US" altLang="zh-CN" dirty="0"/>
              <a:t>while(1)</a:t>
            </a:r>
            <a:r>
              <a:rPr lang="zh-CN" altLang="zh-CN" dirty="0"/>
              <a:t>语句使程序循环</a:t>
            </a:r>
            <a:r>
              <a:rPr lang="zh-CN" altLang="zh-CN" dirty="0" smtClean="0"/>
              <a:t>执行</a:t>
            </a:r>
            <a:r>
              <a:rPr lang="zh-CN" altLang="en-US" dirty="0" smtClean="0">
                <a:latin typeface="+mn-ea"/>
                <a:ea typeface="+mn-ea"/>
              </a:rPr>
              <a:t>。</a:t>
            </a:r>
            <a:endParaRPr lang="zh-CN" altLang="en-US" dirty="0">
              <a:latin typeface="+mn-ea"/>
              <a:ea typeface="+mn-ea"/>
            </a:endParaRPr>
          </a:p>
        </p:txBody>
      </p:sp>
    </p:spTree>
    <p:custDataLst>
      <p:tags r:id="rId1"/>
    </p:custDataLst>
    <p:extLst>
      <p:ext uri="{BB962C8B-B14F-4D97-AF65-F5344CB8AC3E}">
        <p14:creationId xmlns:p14="http://schemas.microsoft.com/office/powerpoint/2010/main" val="102377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53196"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904572" y="4189841"/>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083971" y="3932071"/>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4317371" cy="937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4953052"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28504"/>
            <a:ext cx="3771842"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4083169" cy="412421"/>
          </a:xfrm>
          <a:prstGeom prst="rect">
            <a:avLst/>
          </a:prstGeom>
        </p:spPr>
        <p:txBody>
          <a:bodyPr wrap="none">
            <a:spAutoFit/>
          </a:bodyPr>
          <a:lstStyle/>
          <a:p>
            <a:pPr>
              <a:lnSpc>
                <a:spcPct val="130000"/>
              </a:lnSpc>
              <a:spcAft>
                <a:spcPts val="300"/>
              </a:spcAft>
              <a:defRPr/>
            </a:pPr>
            <a:r>
              <a:rPr lang="zh-CN" altLang="zh-CN" sz="1600" dirty="0"/>
              <a:t>使用一个字符变量记录用户输入的</a:t>
            </a:r>
            <a:r>
              <a:rPr lang="zh-CN" altLang="zh-CN" sz="1600" dirty="0" smtClean="0"/>
              <a:t>运算符</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3363421" cy="412421"/>
          </a:xfrm>
          <a:prstGeom prst="rect">
            <a:avLst/>
          </a:prstGeom>
        </p:spPr>
        <p:txBody>
          <a:bodyPr wrap="none">
            <a:spAutoFit/>
          </a:bodyPr>
          <a:lstStyle/>
          <a:p>
            <a:pPr>
              <a:lnSpc>
                <a:spcPct val="130000"/>
              </a:lnSpc>
              <a:spcAft>
                <a:spcPts val="300"/>
              </a:spcAft>
              <a:defRPr/>
            </a:pPr>
            <a:r>
              <a:rPr lang="zh-CN" altLang="zh-CN" sz="1600" dirty="0"/>
              <a:t>使用</a:t>
            </a:r>
            <a:r>
              <a:rPr lang="en-US" altLang="zh-CN" sz="1600" dirty="0"/>
              <a:t>while(1)</a:t>
            </a:r>
            <a:r>
              <a:rPr lang="zh-CN" altLang="zh-CN" sz="1600" dirty="0"/>
              <a:t>语句使程序循环</a:t>
            </a:r>
            <a:r>
              <a:rPr lang="zh-CN" altLang="zh-CN" sz="1600" dirty="0" smtClean="0"/>
              <a:t>执行</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4790094" cy="412421"/>
          </a:xfrm>
          <a:prstGeom prst="rect">
            <a:avLst/>
          </a:prstGeom>
        </p:spPr>
        <p:txBody>
          <a:bodyPr wrap="none">
            <a:spAutoFit/>
          </a:bodyPr>
          <a:lstStyle/>
          <a:p>
            <a:pPr>
              <a:lnSpc>
                <a:spcPct val="130000"/>
              </a:lnSpc>
              <a:spcAft>
                <a:spcPts val="300"/>
              </a:spcAft>
              <a:defRPr/>
            </a:pPr>
            <a:r>
              <a:rPr lang="zh-CN" altLang="en-US" sz="1600" dirty="0" smtClean="0"/>
              <a:t>调用</a:t>
            </a:r>
            <a:r>
              <a:rPr lang="en-US" altLang="zh-CN" sz="1600" dirty="0" smtClean="0"/>
              <a:t>switch</a:t>
            </a:r>
            <a:r>
              <a:rPr lang="en-US" altLang="zh-CN" sz="1600" dirty="0"/>
              <a:t>()</a:t>
            </a:r>
            <a:r>
              <a:rPr lang="zh-CN" altLang="zh-CN" sz="1600" dirty="0" smtClean="0"/>
              <a:t>语句，</a:t>
            </a:r>
            <a:r>
              <a:rPr lang="zh-CN" altLang="zh-CN" sz="1600" dirty="0"/>
              <a:t>让程序判断选择要使用的</a:t>
            </a:r>
            <a:r>
              <a:rPr lang="zh-CN" altLang="zh-CN" sz="1600" dirty="0" smtClean="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796760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73803" y="11539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300486"/>
            <a:ext cx="7975600" cy="18737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兔子</a:t>
            </a:r>
            <a:r>
              <a:rPr lang="zh-CN" altLang="zh-CN" sz="2000" dirty="0"/>
              <a:t>数列又称斐波那契数列、黄金分割数列，因数学家列昂那多·斐波那契以兔子繁殖为例而引出，故得此名，具体描述如下：一对兔子在出生两个月后，每个月能生出一对小兔子。现有一对刚出生的兔子，如果所有兔子都不死，那么一年后共有多少对兔子？</a:t>
            </a:r>
          </a:p>
          <a:p>
            <a:pPr marL="0" indent="0">
              <a:buNone/>
            </a:pPr>
            <a:r>
              <a:rPr lang="en-US" altLang="zh-CN" sz="2000" dirty="0" smtClean="0"/>
              <a:t>       </a:t>
            </a:r>
            <a:r>
              <a:rPr lang="zh-CN" altLang="zh-CN" sz="2000" dirty="0" smtClean="0"/>
              <a:t>案例</a:t>
            </a:r>
            <a:r>
              <a:rPr lang="zh-CN" altLang="zh-CN" sz="2000" dirty="0"/>
              <a:t>要求编程解决此问题，并把最终结果输出到屏幕</a:t>
            </a:r>
            <a:r>
              <a:rPr lang="zh-CN" altLang="zh-CN" sz="2000" dirty="0" smtClean="0"/>
              <a:t>上。</a:t>
            </a:r>
            <a:endParaRPr lang="en-US" altLang="zh-CN" sz="2000"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463" y="3304746"/>
            <a:ext cx="1197395" cy="1195047"/>
          </a:xfrm>
          <a:prstGeom prst="rect">
            <a:avLst/>
          </a:prstGeom>
          <a:effectLst>
            <a:softEdge rad="317500"/>
          </a:effectLst>
        </p:spPr>
      </p:pic>
      <p:sp>
        <p:nvSpPr>
          <p:cNvPr id="7" name="矩形 28"/>
          <p:cNvSpPr>
            <a:spLocks noChangeArrowheads="1"/>
          </p:cNvSpPr>
          <p:nvPr/>
        </p:nvSpPr>
        <p:spPr bwMode="auto">
          <a:xfrm>
            <a:off x="1237253" y="4896668"/>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t>第</a:t>
            </a:r>
            <a:r>
              <a:rPr lang="en-US" altLang="zh-CN" sz="1200"/>
              <a:t>1</a:t>
            </a:r>
            <a:r>
              <a:rPr lang="zh-CN" altLang="en-US" sz="1200"/>
              <a:t>个月总数</a:t>
            </a:r>
            <a:endParaRPr lang="en-US" altLang="zh-CN" sz="1200"/>
          </a:p>
        </p:txBody>
      </p:sp>
      <p:cxnSp>
        <p:nvCxnSpPr>
          <p:cNvPr id="8" name="直接箭头连接符 3"/>
          <p:cNvCxnSpPr>
            <a:cxnSpLocks noChangeShapeType="1"/>
          </p:cNvCxnSpPr>
          <p:nvPr/>
        </p:nvCxnSpPr>
        <p:spPr bwMode="auto">
          <a:xfrm>
            <a:off x="2191341" y="3902893"/>
            <a:ext cx="528637" cy="0"/>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28"/>
          <p:cNvSpPr>
            <a:spLocks noChangeArrowheads="1"/>
          </p:cNvSpPr>
          <p:nvPr/>
        </p:nvSpPr>
        <p:spPr bwMode="auto">
          <a:xfrm>
            <a:off x="2583453" y="4898256"/>
            <a:ext cx="1063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t>第</a:t>
            </a:r>
            <a:r>
              <a:rPr lang="en-US" altLang="zh-CN" sz="1200"/>
              <a:t>2</a:t>
            </a:r>
            <a:r>
              <a:rPr lang="zh-CN" altLang="en-US" sz="1200"/>
              <a:t>个月总数</a:t>
            </a:r>
            <a:endParaRPr lang="en-US" altLang="zh-CN" sz="1200"/>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5355" y="3339580"/>
            <a:ext cx="1197395" cy="1195047"/>
          </a:xfrm>
          <a:prstGeom prst="rect">
            <a:avLst/>
          </a:prstGeom>
          <a:effectLst>
            <a:softEdge rad="317500"/>
          </a:effectLst>
        </p:spPr>
      </p:pic>
      <p:sp>
        <p:nvSpPr>
          <p:cNvPr id="11" name="矩形 28"/>
          <p:cNvSpPr>
            <a:spLocks noChangeArrowheads="1"/>
          </p:cNvSpPr>
          <p:nvPr/>
        </p:nvSpPr>
        <p:spPr bwMode="auto">
          <a:xfrm>
            <a:off x="4143966" y="4896668"/>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t>第</a:t>
            </a:r>
            <a:r>
              <a:rPr lang="en-US" altLang="zh-CN" sz="1200"/>
              <a:t>3</a:t>
            </a:r>
            <a:r>
              <a:rPr lang="zh-CN" altLang="en-US" sz="1200"/>
              <a:t>个月总数</a:t>
            </a:r>
            <a:endParaRPr lang="en-US" altLang="zh-CN" sz="12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003" y="2961577"/>
            <a:ext cx="1197395" cy="1195047"/>
          </a:xfrm>
          <a:prstGeom prst="rect">
            <a:avLst/>
          </a:prstGeom>
          <a:effectLst>
            <a:softEdge rad="317500"/>
          </a:effectLst>
        </p:spPr>
      </p:pic>
      <p:cxnSp>
        <p:nvCxnSpPr>
          <p:cNvPr id="13" name="直接箭头连接符 29"/>
          <p:cNvCxnSpPr>
            <a:cxnSpLocks noChangeShapeType="1"/>
          </p:cNvCxnSpPr>
          <p:nvPr/>
        </p:nvCxnSpPr>
        <p:spPr bwMode="auto">
          <a:xfrm>
            <a:off x="3664541" y="3952106"/>
            <a:ext cx="528637" cy="0"/>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2978" y="3266377"/>
            <a:ext cx="1197395" cy="1195047"/>
          </a:xfrm>
          <a:prstGeom prst="rect">
            <a:avLst/>
          </a:prstGeom>
          <a:effectLst>
            <a:softEdge rad="317500"/>
          </a:effectLst>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9338" y="3584640"/>
            <a:ext cx="1197395" cy="1195047"/>
          </a:xfrm>
          <a:prstGeom prst="rect">
            <a:avLst/>
          </a:prstGeom>
          <a:effectLst>
            <a:softEdge rad="317500"/>
          </a:effectLst>
        </p:spPr>
      </p:pic>
      <p:sp>
        <p:nvSpPr>
          <p:cNvPr id="16" name="矩形 28"/>
          <p:cNvSpPr>
            <a:spLocks noChangeArrowheads="1"/>
          </p:cNvSpPr>
          <p:nvPr/>
        </p:nvSpPr>
        <p:spPr bwMode="auto">
          <a:xfrm>
            <a:off x="5661616" y="4896668"/>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t>第</a:t>
            </a:r>
            <a:r>
              <a:rPr lang="en-US" altLang="zh-CN" sz="1200"/>
              <a:t>4</a:t>
            </a:r>
            <a:r>
              <a:rPr lang="zh-CN" altLang="en-US" sz="1200"/>
              <a:t>个月总数</a:t>
            </a:r>
            <a:endParaRPr lang="en-US" altLang="zh-CN" sz="1200"/>
          </a:p>
        </p:txBody>
      </p:sp>
      <p:cxnSp>
        <p:nvCxnSpPr>
          <p:cNvPr id="17" name="直接箭头连接符 33"/>
          <p:cNvCxnSpPr>
            <a:cxnSpLocks noChangeShapeType="1"/>
          </p:cNvCxnSpPr>
          <p:nvPr/>
        </p:nvCxnSpPr>
        <p:spPr bwMode="auto">
          <a:xfrm>
            <a:off x="5066303" y="3977506"/>
            <a:ext cx="528638" cy="0"/>
          </a:xfrm>
          <a:prstGeom prst="straightConnector1">
            <a:avLst/>
          </a:prstGeom>
          <a:noFill/>
          <a:ln w="28575" algn="ctr">
            <a:solidFill>
              <a:srgbClr val="00ACE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8531" y="3863631"/>
            <a:ext cx="1197395" cy="1195047"/>
          </a:xfrm>
          <a:prstGeom prst="rect">
            <a:avLst/>
          </a:prstGeom>
          <a:effectLst>
            <a:softEdge rad="317500"/>
          </a:effectLst>
        </p:spPr>
      </p:pic>
      <p:sp>
        <p:nvSpPr>
          <p:cNvPr id="19" name="矩形 28"/>
          <p:cNvSpPr>
            <a:spLocks noChangeArrowheads="1"/>
          </p:cNvSpPr>
          <p:nvPr/>
        </p:nvSpPr>
        <p:spPr bwMode="auto">
          <a:xfrm>
            <a:off x="6712541" y="3812406"/>
            <a:ext cx="10636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200"/>
              <a:t>………….</a:t>
            </a:r>
          </a:p>
        </p:txBody>
      </p:sp>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5146" y="2770122"/>
            <a:ext cx="1197395" cy="1195047"/>
          </a:xfrm>
          <a:prstGeom prst="rect">
            <a:avLst/>
          </a:prstGeom>
          <a:effectLst>
            <a:softEdge rad="317500"/>
          </a:effectLst>
        </p:spPr>
      </p:pic>
    </p:spTree>
    <p:custDataLst>
      <p:tags r:id="rId1"/>
    </p:custDataLst>
    <p:extLst>
      <p:ext uri="{BB962C8B-B14F-4D97-AF65-F5344CB8AC3E}">
        <p14:creationId xmlns:p14="http://schemas.microsoft.com/office/powerpoint/2010/main" val="2815604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81324"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mc:AlternateContent xmlns:mc="http://schemas.openxmlformats.org/markup-compatibility/2006" xmlns:a14="http://schemas.microsoft.com/office/drawing/2010/main">
        <mc:Choice Requires="a14">
          <p:sp>
            <p:nvSpPr>
              <p:cNvPr id="8" name="内容占位符 2"/>
              <p:cNvSpPr txBox="1">
                <a:spLocks/>
              </p:cNvSpPr>
              <p:nvPr/>
            </p:nvSpPr>
            <p:spPr bwMode="auto">
              <a:xfrm>
                <a:off x="481012" y="1235171"/>
                <a:ext cx="8205787" cy="5048064"/>
              </a:xfrm>
              <a:prstGeom prst="rect">
                <a:avLst/>
              </a:prstGeo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对</a:t>
                </a:r>
                <a:r>
                  <a:rPr lang="zh-CN" altLang="zh-CN" sz="2000" dirty="0"/>
                  <a:t>该问题进行归纳分析。以</a:t>
                </a:r>
                <a:r>
                  <a:rPr lang="en-US" altLang="zh-CN" sz="2000" dirty="0"/>
                  <a:t>n</a:t>
                </a:r>
                <a:r>
                  <a:rPr lang="zh-CN" altLang="zh-CN" sz="2000" dirty="0"/>
                  <a:t>表示月份：</a:t>
                </a:r>
              </a:p>
              <a:p>
                <a:pPr marL="0" indent="0">
                  <a:buNone/>
                </a:pPr>
                <a:r>
                  <a:rPr lang="en-US" altLang="zh-CN" sz="2000" dirty="0" smtClean="0"/>
                  <a:t>       </a:t>
                </a:r>
                <a:r>
                  <a:rPr lang="zh-CN" altLang="zh-CN" sz="2000" dirty="0" smtClean="0"/>
                  <a:t>当</a:t>
                </a:r>
                <a:r>
                  <a:rPr lang="en-US" altLang="zh-CN" sz="2000" dirty="0"/>
                  <a:t>n=1,2</a:t>
                </a:r>
                <a:r>
                  <a:rPr lang="zh-CN" altLang="zh-CN" sz="2000" dirty="0"/>
                  <a:t>时，只有</a:t>
                </a:r>
                <a:r>
                  <a:rPr lang="en-US" altLang="zh-CN" sz="2000" dirty="0"/>
                  <a:t>1</a:t>
                </a:r>
                <a:r>
                  <a:rPr lang="zh-CN" altLang="zh-CN" sz="2000" dirty="0"/>
                  <a:t>对兔子；</a:t>
                </a:r>
              </a:p>
              <a:p>
                <a:pPr marL="0" indent="0">
                  <a:buNone/>
                </a:pPr>
                <a:r>
                  <a:rPr lang="en-US" altLang="zh-CN" sz="2000" dirty="0" smtClean="0"/>
                  <a:t>       </a:t>
                </a:r>
                <a:r>
                  <a:rPr lang="zh-CN" altLang="zh-CN" sz="2000" dirty="0" smtClean="0"/>
                  <a:t>当</a:t>
                </a:r>
                <a:r>
                  <a:rPr lang="en-US" altLang="zh-CN" sz="2000" dirty="0"/>
                  <a:t>n=3</a:t>
                </a:r>
                <a:r>
                  <a:rPr lang="zh-CN" altLang="zh-CN" sz="2000" dirty="0"/>
                  <a:t>时，有一对兔子出生，此时有</a:t>
                </a:r>
                <a:r>
                  <a:rPr lang="en-US" altLang="zh-CN" sz="2000" dirty="0"/>
                  <a:t>2</a:t>
                </a:r>
                <a:r>
                  <a:rPr lang="zh-CN" altLang="zh-CN" sz="2000" dirty="0"/>
                  <a:t>对兔子；</a:t>
                </a:r>
              </a:p>
              <a:p>
                <a:pPr marL="0" indent="0">
                  <a:buNone/>
                </a:pPr>
                <a:r>
                  <a:rPr lang="en-US" altLang="zh-CN" sz="2000" dirty="0" smtClean="0"/>
                  <a:t>       </a:t>
                </a:r>
                <a:r>
                  <a:rPr lang="zh-CN" altLang="zh-CN" sz="2000" dirty="0" smtClean="0"/>
                  <a:t>当</a:t>
                </a:r>
                <a:r>
                  <a:rPr lang="en-US" altLang="zh-CN" sz="2000" dirty="0"/>
                  <a:t>n=4</a:t>
                </a:r>
                <a:r>
                  <a:rPr lang="zh-CN" altLang="zh-CN" sz="2000" dirty="0"/>
                  <a:t>时，</a:t>
                </a:r>
                <a:r>
                  <a:rPr lang="en-US" altLang="zh-CN" sz="2000" dirty="0"/>
                  <a:t>n=3</a:t>
                </a:r>
                <a:r>
                  <a:rPr lang="zh-CN" altLang="zh-CN" sz="2000" dirty="0"/>
                  <a:t>时出生的兔子尚不能生育，本月只有一对兔子出生，此时有</a:t>
                </a:r>
                <a:r>
                  <a:rPr lang="en-US" altLang="zh-CN" sz="2000" dirty="0"/>
                  <a:t>3</a:t>
                </a:r>
                <a:r>
                  <a:rPr lang="zh-CN" altLang="zh-CN" sz="2000" dirty="0"/>
                  <a:t>对兔子；</a:t>
                </a:r>
              </a:p>
              <a:p>
                <a:pPr marL="0" indent="0">
                  <a:buNone/>
                </a:pPr>
                <a:r>
                  <a:rPr lang="en-US" altLang="zh-CN" sz="2000" dirty="0" smtClean="0"/>
                  <a:t>       </a:t>
                </a:r>
                <a:r>
                  <a:rPr lang="zh-CN" altLang="zh-CN" sz="2000" dirty="0" smtClean="0"/>
                  <a:t>当</a:t>
                </a:r>
                <a:r>
                  <a:rPr lang="en-US" altLang="zh-CN" sz="2000" dirty="0"/>
                  <a:t>n=5</a:t>
                </a:r>
                <a:r>
                  <a:rPr lang="zh-CN" altLang="zh-CN" sz="2000" dirty="0"/>
                  <a:t>时，</a:t>
                </a:r>
                <a:r>
                  <a:rPr lang="en-US" altLang="zh-CN" sz="2000" dirty="0"/>
                  <a:t>4</a:t>
                </a:r>
                <a:r>
                  <a:rPr lang="zh-CN" altLang="zh-CN" sz="2000" dirty="0"/>
                  <a:t>月之前的两对兔子各生一对兔子，加上</a:t>
                </a:r>
                <a:r>
                  <a:rPr lang="en-US" altLang="zh-CN" sz="2000" dirty="0"/>
                  <a:t>4</a:t>
                </a:r>
                <a:r>
                  <a:rPr lang="zh-CN" altLang="zh-CN" sz="2000" dirty="0"/>
                  <a:t>月的</a:t>
                </a:r>
                <a:r>
                  <a:rPr lang="en-US" altLang="zh-CN" sz="2000" dirty="0"/>
                  <a:t>3</a:t>
                </a:r>
                <a:r>
                  <a:rPr lang="zh-CN" altLang="zh-CN" sz="2000" dirty="0"/>
                  <a:t>对兔子，此时共有</a:t>
                </a:r>
                <a:r>
                  <a:rPr lang="en-US" altLang="zh-CN" sz="2000" dirty="0"/>
                  <a:t>5</a:t>
                </a:r>
                <a:r>
                  <a:rPr lang="zh-CN" altLang="zh-CN" sz="2000" dirty="0"/>
                  <a:t>对兔子；</a:t>
                </a:r>
              </a:p>
              <a:p>
                <a:pPr marL="0" indent="0">
                  <a:buNone/>
                </a:pPr>
                <a:r>
                  <a:rPr lang="en-US" altLang="zh-CN" sz="2000" dirty="0" smtClean="0"/>
                  <a:t>       </a:t>
                </a:r>
                <a:r>
                  <a:rPr lang="zh-CN" altLang="zh-CN" sz="2000" dirty="0" smtClean="0"/>
                  <a:t>当</a:t>
                </a:r>
                <a:r>
                  <a:rPr lang="en-US" altLang="zh-CN" sz="2000" dirty="0"/>
                  <a:t>n=6</a:t>
                </a:r>
                <a:r>
                  <a:rPr lang="zh-CN" altLang="zh-CN" sz="2000" dirty="0"/>
                  <a:t>时，</a:t>
                </a:r>
                <a:r>
                  <a:rPr lang="en-US" altLang="zh-CN" sz="2000" dirty="0"/>
                  <a:t>5</a:t>
                </a:r>
                <a:r>
                  <a:rPr lang="zh-CN" altLang="zh-CN" sz="2000" dirty="0"/>
                  <a:t>月之前的</a:t>
                </a:r>
                <a:r>
                  <a:rPr lang="en-US" altLang="zh-CN" sz="2000" dirty="0"/>
                  <a:t>3</a:t>
                </a:r>
                <a:r>
                  <a:rPr lang="zh-CN" altLang="zh-CN" sz="2000" dirty="0"/>
                  <a:t>对兔子各生一对兔子，加上</a:t>
                </a:r>
                <a:r>
                  <a:rPr lang="en-US" altLang="zh-CN" sz="2000" dirty="0"/>
                  <a:t>5</a:t>
                </a:r>
                <a:r>
                  <a:rPr lang="zh-CN" altLang="zh-CN" sz="2000" dirty="0"/>
                  <a:t>月的</a:t>
                </a:r>
                <a:r>
                  <a:rPr lang="en-US" altLang="zh-CN" sz="2000" dirty="0"/>
                  <a:t>5</a:t>
                </a:r>
                <a:r>
                  <a:rPr lang="zh-CN" altLang="zh-CN" sz="2000" dirty="0"/>
                  <a:t>对兔子，共有</a:t>
                </a:r>
                <a:r>
                  <a:rPr lang="en-US" altLang="zh-CN" sz="2000" dirty="0"/>
                  <a:t>8</a:t>
                </a:r>
                <a:r>
                  <a:rPr lang="zh-CN" altLang="zh-CN" sz="2000" dirty="0"/>
                  <a:t>对兔子；</a:t>
                </a:r>
              </a:p>
              <a:p>
                <a:pPr marL="0" indent="0">
                  <a:buNone/>
                </a:pPr>
                <a:r>
                  <a:rPr lang="en-US" altLang="zh-CN" sz="2000" dirty="0" smtClean="0"/>
                  <a:t>        ……</a:t>
                </a:r>
                <a:endParaRPr lang="zh-CN" altLang="zh-CN" sz="2000" dirty="0"/>
              </a:p>
              <a:p>
                <a:pPr marL="0" indent="0">
                  <a:buNone/>
                </a:pPr>
                <a:r>
                  <a:rPr lang="en-US" altLang="zh-CN" sz="2000" dirty="0" smtClean="0"/>
                  <a:t>       </a:t>
                </a:r>
                <a:r>
                  <a:rPr lang="zh-CN" altLang="zh-CN" sz="2000" dirty="0" smtClean="0"/>
                  <a:t>以此类推</a:t>
                </a:r>
                <a:r>
                  <a:rPr lang="zh-CN" altLang="zh-CN" sz="2000" dirty="0"/>
                  <a:t>，第</a:t>
                </a:r>
                <a:r>
                  <a:rPr lang="en-US" altLang="zh-CN" sz="2000" dirty="0"/>
                  <a:t>n</a:t>
                </a:r>
                <a:r>
                  <a:rPr lang="zh-CN" altLang="zh-CN" sz="2000" dirty="0"/>
                  <a:t>个月时兔子的数量，等于第</a:t>
                </a:r>
                <a:r>
                  <a:rPr lang="en-US" altLang="zh-CN" sz="2000" dirty="0"/>
                  <a:t>n-1</a:t>
                </a:r>
                <a:r>
                  <a:rPr lang="zh-CN" altLang="zh-CN" sz="2000" dirty="0"/>
                  <a:t>个月时兔子的数量，加上第</a:t>
                </a:r>
                <a:r>
                  <a:rPr lang="en-US" altLang="zh-CN" sz="2000" dirty="0"/>
                  <a:t>n-2</a:t>
                </a:r>
                <a:r>
                  <a:rPr lang="zh-CN" altLang="zh-CN" sz="2000" dirty="0"/>
                  <a:t>个月时兔子的数量，以</a:t>
                </a:r>
                <a:r>
                  <a:rPr lang="en-US" altLang="zh-CN" sz="2000" dirty="0"/>
                  <a:t>f(n)</a:t>
                </a:r>
                <a:r>
                  <a:rPr lang="zh-CN" altLang="zh-CN" sz="2000" dirty="0"/>
                  <a:t>表示每个月兔子的数量，则满足以下公式：</a:t>
                </a:r>
              </a:p>
              <a:p>
                <a:pPr marL="0" indent="0">
                  <a:buNone/>
                </a:pPr>
                <a:r>
                  <a:rPr lang="en-US" altLang="zh-CN" sz="2000" dirty="0" smtClean="0"/>
                  <a:t>                                </a:t>
                </a:r>
                <a:r>
                  <a:rPr lang="en-US" altLang="zh-CN" sz="2000" b="1" dirty="0" smtClean="0">
                    <a:solidFill>
                      <a:srgbClr val="FF0000"/>
                    </a:solidFill>
                  </a:rPr>
                  <a:t>f(n</a:t>
                </a:r>
                <a:r>
                  <a:rPr lang="en-US" altLang="zh-CN" sz="2000" b="1" dirty="0">
                    <a:solidFill>
                      <a:srgbClr val="FF0000"/>
                    </a:solidFill>
                  </a:rPr>
                  <a:t>)=f(n-1)+f(n-2)(n</a:t>
                </a:r>
                <a14:m>
                  <m:oMath xmlns:m="http://schemas.openxmlformats.org/officeDocument/2006/math">
                    <m:r>
                      <a:rPr lang="en-US" altLang="zh-CN" sz="2000" b="1">
                        <a:solidFill>
                          <a:srgbClr val="FF0000"/>
                        </a:solidFill>
                        <a:latin typeface="Cambria Math"/>
                      </a:rPr>
                      <m:t>&gt;</m:t>
                    </m:r>
                  </m:oMath>
                </a14:m>
                <a:r>
                  <a:rPr lang="en-US" altLang="zh-CN" sz="2000" b="1" dirty="0">
                    <a:solidFill>
                      <a:srgbClr val="FF0000"/>
                    </a:solidFill>
                  </a:rPr>
                  <a:t>1</a:t>
                </a:r>
                <a:r>
                  <a:rPr lang="en-US" altLang="zh-CN" sz="2000" b="1" dirty="0" smtClean="0">
                    <a:solidFill>
                      <a:srgbClr val="FF0000"/>
                    </a:solidFill>
                  </a:rPr>
                  <a:t>)</a:t>
                </a:r>
                <a:endParaRPr lang="zh-CN" altLang="zh-CN" sz="2000" b="1" dirty="0">
                  <a:solidFill>
                    <a:srgbClr val="FF0000"/>
                  </a:solidFill>
                </a:endParaRPr>
              </a:p>
            </p:txBody>
          </p:sp>
        </mc:Choice>
        <mc:Fallback xmlns="">
          <p:sp>
            <p:nvSpPr>
              <p:cNvPr id="8" name="内容占位符 2"/>
              <p:cNvSpPr txBox="1">
                <a:spLocks noRot="1" noChangeAspect="1" noMove="1" noResize="1" noEditPoints="1" noAdjustHandles="1" noChangeArrowheads="1" noChangeShapeType="1" noTextEdit="1"/>
              </p:cNvSpPr>
              <p:nvPr/>
            </p:nvSpPr>
            <p:spPr bwMode="auto">
              <a:xfrm>
                <a:off x="481012" y="1235171"/>
                <a:ext cx="8205787" cy="5048064"/>
              </a:xfrm>
              <a:prstGeom prst="rect">
                <a:avLst/>
              </a:prstGeom>
              <a:blipFill rotWithShape="1">
                <a:blip r:embed="rId4"/>
                <a:stretch>
                  <a:fillRect l="-817" t="-845" r="-14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1615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left)">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left)">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left)">
                                      <p:cBhvr>
                                        <p:cTn id="37" dur="500"/>
                                        <p:tgtEl>
                                          <p:spTgt spid="8">
                                            <p:txEl>
                                              <p:pRg st="7" end="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wipe(left)">
                                      <p:cBhvr>
                                        <p:cTn id="41"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ChangeArrowheads="1"/>
          </p:cNvSpPr>
          <p:nvPr/>
        </p:nvSpPr>
        <p:spPr bwMode="auto">
          <a:xfrm>
            <a:off x="1786123"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预习</a:t>
            </a:r>
            <a:r>
              <a:rPr lang="zh-CN" altLang="en-US" sz="3600" b="1" dirty="0">
                <a:solidFill>
                  <a:srgbClr val="0070C0"/>
                </a:solidFill>
                <a:latin typeface="微软雅黑" pitchFamily="34" charset="-122"/>
                <a:ea typeface="微软雅黑" pitchFamily="34" charset="-122"/>
                <a:sym typeface="宋体" charset="-122"/>
              </a:rPr>
              <a:t>检查</a:t>
            </a:r>
          </a:p>
        </p:txBody>
      </p:sp>
      <p:sp>
        <p:nvSpPr>
          <p:cNvPr id="6147" name="内容占位符 2"/>
          <p:cNvSpPr txBox="1">
            <a:spLocks/>
          </p:cNvSpPr>
          <p:nvPr/>
        </p:nvSpPr>
        <p:spPr bwMode="auto">
          <a:xfrm>
            <a:off x="481013" y="1801311"/>
            <a:ext cx="7975600" cy="19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请定义一个简单的函数，函数体可为空。</a:t>
            </a:r>
            <a:endParaRPr lang="en-US" altLang="zh-CN" sz="2400" dirty="0" smtClean="0"/>
          </a:p>
          <a:p>
            <a:pPr lvl="1">
              <a:lnSpc>
                <a:spcPct val="150000"/>
              </a:lnSpc>
              <a:spcBef>
                <a:spcPct val="20000"/>
              </a:spcBef>
              <a:buFontTx/>
              <a:buChar char="–"/>
            </a:pPr>
            <a:r>
              <a:rPr lang="zh-CN" altLang="en-US" sz="2400" dirty="0" smtClean="0"/>
              <a:t>什么是递归？</a:t>
            </a:r>
            <a:endParaRPr lang="en-US" altLang="zh-CN" sz="2400" dirty="0"/>
          </a:p>
        </p:txBody>
      </p:sp>
    </p:spTree>
    <p:custDataLst>
      <p:tags r:id="rId1"/>
    </p:custDataLst>
    <p:extLst>
      <p:ext uri="{BB962C8B-B14F-4D97-AF65-F5344CB8AC3E}">
        <p14:creationId xmlns:p14="http://schemas.microsoft.com/office/powerpoint/2010/main" val="99153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http://img2.mtime.com/mg/2009/43/aa5ed795-d609-47b0-ba9c-2f898d77428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528" y="1652849"/>
            <a:ext cx="5482800" cy="40901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总结小人"/>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cxnSp>
        <p:nvCxnSpPr>
          <p:cNvPr id="19" name="直接连接符 18"/>
          <p:cNvCxnSpPr/>
          <p:nvPr/>
        </p:nvCxnSpPr>
        <p:spPr>
          <a:xfrm>
            <a:off x="4739877" y="4728405"/>
            <a:ext cx="120372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930282" y="4214156"/>
            <a:ext cx="1569424" cy="453457"/>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递归</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4469229" y="4293670"/>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4495643" y="4296227"/>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4248164850"/>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矩形 28"/>
          <p:cNvSpPr>
            <a:spLocks noChangeArrowheads="1"/>
          </p:cNvSpPr>
          <p:nvPr/>
        </p:nvSpPr>
        <p:spPr bwMode="auto">
          <a:xfrm>
            <a:off x="863600" y="1547813"/>
            <a:ext cx="7605713" cy="2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defRPr/>
            </a:pPr>
            <a:r>
              <a:rPr lang="en-US" altLang="zh-CN" dirty="0" smtClean="0"/>
              <a:t>     </a:t>
            </a:r>
            <a:r>
              <a:rPr lang="zh-CN" altLang="zh-CN" dirty="0" smtClean="0"/>
              <a:t>所谓</a:t>
            </a:r>
            <a:r>
              <a:rPr lang="zh-CN" altLang="zh-CN" dirty="0"/>
              <a:t>递归即程序对自身的调用</a:t>
            </a:r>
            <a:r>
              <a:rPr lang="zh-CN" altLang="en-US" dirty="0" smtClean="0">
                <a:latin typeface="+mn-ea"/>
                <a:ea typeface="+mn-ea"/>
              </a:rPr>
              <a:t>。</a:t>
            </a:r>
            <a:endParaRPr lang="en-US" altLang="zh-CN" dirty="0">
              <a:latin typeface="+mn-ea"/>
              <a:ea typeface="+mn-ea"/>
            </a:endParaRPr>
          </a:p>
          <a:p>
            <a:pPr>
              <a:lnSpc>
                <a:spcPct val="150000"/>
              </a:lnSpc>
              <a:spcBef>
                <a:spcPct val="20000"/>
              </a:spcBef>
              <a:defRPr/>
            </a:pPr>
            <a:r>
              <a:rPr lang="en-US" altLang="zh-CN" dirty="0" smtClean="0">
                <a:latin typeface="+mn-ea"/>
                <a:ea typeface="+mn-ea"/>
              </a:rPr>
              <a:t>   </a:t>
            </a:r>
            <a:r>
              <a:rPr lang="zh-CN" altLang="zh-CN" dirty="0" smtClean="0"/>
              <a:t>它</a:t>
            </a:r>
            <a:r>
              <a:rPr lang="zh-CN" altLang="zh-CN" dirty="0"/>
              <a:t>通常把一个大型的复杂问题层层转化为一个与原问题相似但规模较小的问题来求解。递归只需少量程序就可描述出解题过程所需要的多次重复计算，大大地减少了程序的代码</a:t>
            </a:r>
            <a:r>
              <a:rPr lang="zh-CN" altLang="zh-CN" dirty="0" smtClean="0"/>
              <a:t>量</a:t>
            </a:r>
            <a:r>
              <a:rPr lang="zh-CN" altLang="en-US" dirty="0" smtClean="0"/>
              <a:t>。</a:t>
            </a:r>
            <a:endParaRPr lang="en-US" altLang="zh-CN" dirty="0" smtClean="0"/>
          </a:p>
          <a:p>
            <a:pPr>
              <a:lnSpc>
                <a:spcPct val="150000"/>
              </a:lnSpc>
              <a:spcBef>
                <a:spcPct val="20000"/>
              </a:spcBef>
              <a:defRPr/>
            </a:pPr>
            <a:r>
              <a:rPr lang="en-US" altLang="zh-CN" dirty="0" smtClean="0"/>
              <a:t>       </a:t>
            </a:r>
            <a:r>
              <a:rPr lang="zh-CN" altLang="zh-CN" dirty="0" smtClean="0"/>
              <a:t>在</a:t>
            </a:r>
            <a:r>
              <a:rPr lang="zh-CN" altLang="zh-CN" dirty="0"/>
              <a:t>函数递归调用时，需要确定两</a:t>
            </a:r>
            <a:r>
              <a:rPr lang="zh-CN" altLang="zh-CN" dirty="0" smtClean="0"/>
              <a:t>点</a:t>
            </a:r>
            <a:r>
              <a:rPr lang="zh-CN" altLang="en-US" dirty="0"/>
              <a:t>：</a:t>
            </a:r>
            <a:endParaRPr lang="en-US" altLang="zh-CN" dirty="0" smtClean="0">
              <a:latin typeface="+mn-ea"/>
              <a:ea typeface="+mn-ea"/>
            </a:endParaRPr>
          </a:p>
        </p:txBody>
      </p:sp>
      <p:sp>
        <p:nvSpPr>
          <p:cNvPr id="21" name="矩形 20"/>
          <p:cNvSpPr/>
          <p:nvPr/>
        </p:nvSpPr>
        <p:spPr>
          <a:xfrm>
            <a:off x="560388" y="962025"/>
            <a:ext cx="1149674"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a:solidFill>
                  <a:srgbClr val="009ED6"/>
                </a:solidFill>
                <a:latin typeface="+mn-lt"/>
                <a:ea typeface="+mn-ea"/>
              </a:rPr>
              <a:t>递归</a:t>
            </a:r>
            <a:endParaRPr lang="en-US" altLang="zh-CN" sz="2400" b="1" dirty="0">
              <a:solidFill>
                <a:srgbClr val="009ED6"/>
              </a:solidFill>
              <a:latin typeface="+mn-lt"/>
              <a:ea typeface="+mn-ea"/>
            </a:endParaRPr>
          </a:p>
        </p:txBody>
      </p:sp>
      <p:sp>
        <p:nvSpPr>
          <p:cNvPr id="17" name="标题 1"/>
          <p:cNvSpPr>
            <a:spLocks noChangeArrowheads="1"/>
          </p:cNvSpPr>
          <p:nvPr/>
        </p:nvSpPr>
        <p:spPr bwMode="auto">
          <a:xfrm>
            <a:off x="1498217"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流程图: 过程 1"/>
          <p:cNvSpPr/>
          <p:nvPr/>
        </p:nvSpPr>
        <p:spPr bwMode="auto">
          <a:xfrm>
            <a:off x="3137937" y="4056017"/>
            <a:ext cx="2377350" cy="452852"/>
          </a:xfrm>
          <a:prstGeom prst="flowChartProcess">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1</a:t>
            </a: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、递归公式</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 name="流程图: 过程 9"/>
          <p:cNvSpPr/>
          <p:nvPr/>
        </p:nvSpPr>
        <p:spPr bwMode="auto">
          <a:xfrm>
            <a:off x="3156943" y="4706976"/>
            <a:ext cx="2377350" cy="452852"/>
          </a:xfrm>
          <a:prstGeom prst="flowChartProcess">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2</a:t>
            </a: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、边界条件</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6782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fltVal val="0"/>
                                          </p:val>
                                        </p:tav>
                                        <p:tav tm="100000">
                                          <p:val>
                                            <p:strVal val="#ppt_w"/>
                                          </p:val>
                                        </p:tav>
                                      </p:tavLst>
                                    </p:anim>
                                    <p:anim calcmode="lin" valueType="num">
                                      <p:cBhvr>
                                        <p:cTn id="15" dur="1000" fill="hold"/>
                                        <p:tgtEl>
                                          <p:spTgt spid="10"/>
                                        </p:tgtEl>
                                        <p:attrNameLst>
                                          <p:attrName>ppt_h</p:attrName>
                                        </p:attrNameLst>
                                      </p:cBhvr>
                                      <p:tavLst>
                                        <p:tav tm="0">
                                          <p:val>
                                            <p:fltVal val="0"/>
                                          </p:val>
                                        </p:tav>
                                        <p:tav tm="100000">
                                          <p:val>
                                            <p:strVal val="#ppt_h"/>
                                          </p:val>
                                        </p:tav>
                                      </p:tavLst>
                                    </p:anim>
                                    <p:anim calcmode="lin" valueType="num">
                                      <p:cBhvr>
                                        <p:cTn id="16" dur="1000" fill="hold"/>
                                        <p:tgtEl>
                                          <p:spTgt spid="10"/>
                                        </p:tgtEl>
                                        <p:attrNameLst>
                                          <p:attrName>style.rotation</p:attrName>
                                        </p:attrNameLst>
                                      </p:cBhvr>
                                      <p:tavLst>
                                        <p:tav tm="0">
                                          <p:val>
                                            <p:fltVal val="90"/>
                                          </p:val>
                                        </p:tav>
                                        <p:tav tm="100000">
                                          <p:val>
                                            <p:fltVal val="0"/>
                                          </p:val>
                                        </p:tav>
                                      </p:tavLst>
                                    </p:anim>
                                    <p:animEffect transition="in" filter="fad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矩形 28"/>
          <p:cNvSpPr>
            <a:spLocks noChangeArrowheads="1"/>
          </p:cNvSpPr>
          <p:nvPr/>
        </p:nvSpPr>
        <p:spPr bwMode="auto">
          <a:xfrm>
            <a:off x="863600" y="1547813"/>
            <a:ext cx="7888514"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20000"/>
              </a:spcBef>
              <a:defRPr/>
            </a:pPr>
            <a:r>
              <a:rPr lang="en-US" altLang="zh-CN" dirty="0" smtClean="0"/>
              <a:t>        </a:t>
            </a:r>
            <a:r>
              <a:rPr lang="zh-CN" altLang="zh-CN" dirty="0" smtClean="0"/>
              <a:t>在</a:t>
            </a:r>
            <a:r>
              <a:rPr lang="zh-CN" altLang="zh-CN" dirty="0"/>
              <a:t>兔子数列问题中，每个月兔子的数量可以看作一个关于月份的函数，每次求解时，都需要调用这个函数，只是修改了函数中的参数</a:t>
            </a:r>
            <a:r>
              <a:rPr lang="zh-CN" altLang="zh-CN" dirty="0" smtClean="0"/>
              <a:t>。</a:t>
            </a:r>
            <a:endParaRPr lang="en-US" altLang="zh-CN" dirty="0" smtClean="0"/>
          </a:p>
          <a:p>
            <a:pPr>
              <a:lnSpc>
                <a:spcPct val="150000"/>
              </a:lnSpc>
              <a:spcBef>
                <a:spcPct val="20000"/>
              </a:spcBef>
              <a:defRPr/>
            </a:pPr>
            <a:r>
              <a:rPr lang="en-US" altLang="zh-CN" dirty="0" smtClean="0"/>
              <a:t>        </a:t>
            </a:r>
            <a:r>
              <a:rPr lang="zh-CN" altLang="zh-CN" dirty="0" smtClean="0"/>
              <a:t>当</a:t>
            </a:r>
            <a:r>
              <a:rPr lang="en-US" altLang="zh-CN" dirty="0"/>
              <a:t>n</a:t>
            </a:r>
            <a:r>
              <a:rPr lang="zh-CN" altLang="zh-CN" dirty="0"/>
              <a:t>较小时，通过简单推演即可获知</a:t>
            </a:r>
            <a:r>
              <a:rPr lang="en-US" altLang="zh-CN" dirty="0"/>
              <a:t>f(n)</a:t>
            </a:r>
            <a:r>
              <a:rPr lang="zh-CN" altLang="zh-CN" dirty="0"/>
              <a:t>的值，但是当</a:t>
            </a:r>
            <a:r>
              <a:rPr lang="en-US" altLang="zh-CN" dirty="0"/>
              <a:t>n</a:t>
            </a:r>
            <a:r>
              <a:rPr lang="zh-CN" altLang="zh-CN" dirty="0"/>
              <a:t>较大时，需要不断地 求解</a:t>
            </a:r>
            <a:r>
              <a:rPr lang="en-US" altLang="zh-CN" dirty="0"/>
              <a:t>f(n-1)</a:t>
            </a:r>
            <a:r>
              <a:rPr lang="zh-CN" altLang="zh-CN" dirty="0"/>
              <a:t>与</a:t>
            </a:r>
            <a:r>
              <a:rPr lang="en-US" altLang="zh-CN" dirty="0"/>
              <a:t>f(n-2)</a:t>
            </a:r>
            <a:r>
              <a:rPr lang="zh-CN" altLang="zh-CN" dirty="0"/>
              <a:t>的值。</a:t>
            </a:r>
            <a:endParaRPr lang="en-US" altLang="zh-CN" dirty="0" smtClean="0">
              <a:latin typeface="+mn-ea"/>
              <a:ea typeface="+mn-ea"/>
            </a:endParaRPr>
          </a:p>
        </p:txBody>
      </p:sp>
      <p:sp>
        <p:nvSpPr>
          <p:cNvPr id="21" name="矩形 20"/>
          <p:cNvSpPr/>
          <p:nvPr/>
        </p:nvSpPr>
        <p:spPr>
          <a:xfrm>
            <a:off x="560388" y="962025"/>
            <a:ext cx="1149674"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a:solidFill>
                  <a:srgbClr val="009ED6"/>
                </a:solidFill>
                <a:latin typeface="+mn-lt"/>
                <a:ea typeface="+mn-ea"/>
              </a:rPr>
              <a:t>递归</a:t>
            </a:r>
            <a:endParaRPr lang="en-US" altLang="zh-CN" sz="2400" b="1" dirty="0">
              <a:solidFill>
                <a:srgbClr val="009ED6"/>
              </a:solidFill>
              <a:latin typeface="+mn-lt"/>
              <a:ea typeface="+mn-ea"/>
            </a:endParaRPr>
          </a:p>
        </p:txBody>
      </p:sp>
      <p:sp>
        <p:nvSpPr>
          <p:cNvPr id="17" name="标题 1"/>
          <p:cNvSpPr>
            <a:spLocks noChangeArrowheads="1"/>
          </p:cNvSpPr>
          <p:nvPr/>
        </p:nvSpPr>
        <p:spPr bwMode="auto">
          <a:xfrm>
            <a:off x="1481323" y="10488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943637291"/>
              </p:ext>
            </p:extLst>
          </p:nvPr>
        </p:nvGraphicFramePr>
        <p:xfrm>
          <a:off x="2791347" y="3548762"/>
          <a:ext cx="4542381" cy="2394837"/>
        </p:xfrm>
        <a:graphic>
          <a:graphicData uri="http://schemas.openxmlformats.org/presentationml/2006/ole">
            <mc:AlternateContent xmlns:mc="http://schemas.openxmlformats.org/markup-compatibility/2006">
              <mc:Choice xmlns:v="urn:schemas-microsoft-com:vml" Requires="v">
                <p:oleObj spid="_x0000_s18449" r:id="rId6" imgW="6400800" imgH="3371760" progId="Visio.Drawing.15">
                  <p:embed/>
                </p:oleObj>
              </mc:Choice>
              <mc:Fallback>
                <p:oleObj r:id="rId6" imgW="6400800" imgH="3371760"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1347" y="3548762"/>
                        <a:ext cx="4542381" cy="2394837"/>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9727723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34234" y="17845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87993" y="466009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0" name="TextBox 9"/>
          <p:cNvSpPr txBox="1"/>
          <p:nvPr/>
        </p:nvSpPr>
        <p:spPr>
          <a:xfrm>
            <a:off x="934202" y="1637166"/>
            <a:ext cx="7127997" cy="2169825"/>
          </a:xfrm>
          <a:prstGeom prst="rect">
            <a:avLst/>
          </a:prstGeom>
          <a:solidFill>
            <a:schemeClr val="accent5">
              <a:lumMod val="20000"/>
              <a:lumOff val="80000"/>
            </a:schemeClr>
          </a:solidFill>
          <a:ln w="19050">
            <a:noFill/>
          </a:ln>
        </p:spPr>
        <p:txBody>
          <a:bodyPr wrap="square">
            <a:spAutoFit/>
          </a:bodyPr>
          <a:lstStyle/>
          <a:p>
            <a:pPr lvl="0"/>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getNum</a:t>
            </a:r>
            <a:r>
              <a:rPr lang="en-US" altLang="zh-CN" dirty="0">
                <a:effectLst>
                  <a:glow>
                    <a:srgbClr val="000000"/>
                  </a:glow>
                  <a:outerShdw sx="0" sy="0">
                    <a:srgbClr val="000000"/>
                  </a:outerShdw>
                  <a:reflection stA="0" endPos="0" fadeDir="0" sx="0" sy="0"/>
                </a:effectLst>
              </a:rPr>
              <a:t>(</a:t>
            </a:r>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n)	 </a:t>
            </a:r>
            <a:r>
              <a:rPr lang="en-US" altLang="zh-CN" dirty="0" smtClean="0">
                <a:effectLst>
                  <a:glow>
                    <a:srgbClr val="000000"/>
                  </a:glow>
                  <a:outerShdw sx="0" sy="0">
                    <a:srgbClr val="000000"/>
                  </a:outerShdw>
                  <a:reflection stA="0" endPos="0" fadeDir="0" sx="0" sy="0"/>
                </a:effectLst>
              </a:rPr>
              <a:t>   //</a:t>
            </a:r>
            <a:r>
              <a:rPr lang="en-US" altLang="zh-CN" dirty="0">
                <a:effectLst>
                  <a:glow>
                    <a:srgbClr val="000000"/>
                  </a:glow>
                  <a:outerShdw sx="0" sy="0">
                    <a:srgbClr val="000000"/>
                  </a:outerShdw>
                  <a:reflection stA="0" endPos="0" fadeDir="0" sx="0" sy="0"/>
                </a:effectLst>
              </a:rPr>
              <a:t>f(n)</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if (n == 1 || n == 2)</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return 1;</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return </a:t>
            </a:r>
            <a:r>
              <a:rPr lang="en-US" altLang="zh-CN" dirty="0" err="1">
                <a:effectLst>
                  <a:glow>
                    <a:srgbClr val="000000"/>
                  </a:glow>
                  <a:outerShdw sx="0" sy="0">
                    <a:srgbClr val="000000"/>
                  </a:outerShdw>
                  <a:reflection stA="0" endPos="0" fadeDir="0" sx="0" sy="0"/>
                </a:effectLst>
              </a:rPr>
              <a:t>getNum</a:t>
            </a:r>
            <a:r>
              <a:rPr lang="en-US" altLang="zh-CN" dirty="0">
                <a:effectLst>
                  <a:glow>
                    <a:srgbClr val="000000"/>
                  </a:glow>
                  <a:outerShdw sx="0" sy="0">
                    <a:srgbClr val="000000"/>
                  </a:outerShdw>
                  <a:reflection stA="0" endPos="0" fadeDir="0" sx="0" sy="0"/>
                </a:effectLst>
              </a:rPr>
              <a:t>(n - 2) + </a:t>
            </a:r>
            <a:r>
              <a:rPr lang="en-US" altLang="zh-CN" dirty="0" err="1">
                <a:effectLst>
                  <a:glow>
                    <a:srgbClr val="000000"/>
                  </a:glow>
                  <a:outerShdw sx="0" sy="0">
                    <a:srgbClr val="000000"/>
                  </a:outerShdw>
                  <a:reflection stA="0" endPos="0" fadeDir="0" sx="0" sy="0"/>
                </a:effectLst>
              </a:rPr>
              <a:t>getNum</a:t>
            </a:r>
            <a:r>
              <a:rPr lang="en-US" altLang="zh-CN" dirty="0">
                <a:effectLst>
                  <a:glow>
                    <a:srgbClr val="000000"/>
                  </a:glow>
                  <a:outerShdw sx="0" sy="0">
                    <a:srgbClr val="000000"/>
                  </a:outerShdw>
                  <a:reflection stA="0" endPos="0" fadeDir="0" sx="0" sy="0"/>
                </a:effectLst>
              </a:rPr>
              <a:t>(n - 1</a:t>
            </a:r>
            <a:r>
              <a:rPr lang="en-US" altLang="zh-CN" dirty="0" smtClean="0">
                <a:effectLst>
                  <a:glow>
                    <a:srgbClr val="000000"/>
                  </a:glow>
                  <a:outerShdw sx="0" sy="0">
                    <a:srgbClr val="000000"/>
                  </a:outerShdw>
                  <a:reflection stA="0" endPos="0" fadeDir="0" sx="0" sy="0"/>
                </a:effectLst>
              </a:rPr>
              <a:t>);    //</a:t>
            </a:r>
            <a:r>
              <a:rPr lang="en-US" altLang="zh-CN" dirty="0">
                <a:effectLst>
                  <a:glow>
                    <a:srgbClr val="000000"/>
                  </a:glow>
                  <a:outerShdw sx="0" sy="0">
                    <a:srgbClr val="000000"/>
                  </a:outerShdw>
                  <a:reflection stA="0" endPos="0" fadeDir="0" sx="0" sy="0"/>
                </a:effectLst>
              </a:rPr>
              <a:t>f(n-2)+f(n-1)</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lnSpc>
                <a:spcPct val="150000"/>
              </a:lnSpc>
            </a:pPr>
            <a:r>
              <a:rPr lang="en-US" altLang="zh-CN" dirty="0">
                <a:effectLst>
                  <a:glow>
                    <a:srgbClr val="000000"/>
                  </a:glow>
                  <a:outerShdw sx="0" sy="0">
                    <a:srgbClr val="000000"/>
                  </a:outerShdw>
                  <a:reflection stA="0" endPos="0" fadeDir="0" sx="0" sy="0"/>
                </a:effectLst>
              </a:rPr>
              <a:t>	</a:t>
            </a: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核心代码</a:t>
            </a:r>
            <a:endParaRPr lang="zh-CN" altLang="zh-CN" dirty="0">
              <a:latin typeface="+mn-ea"/>
              <a:ea typeface="+mn-ea"/>
            </a:endParaRPr>
          </a:p>
        </p:txBody>
      </p:sp>
      <p:sp>
        <p:nvSpPr>
          <p:cNvPr id="3" name="云形标注 2"/>
          <p:cNvSpPr/>
          <p:nvPr/>
        </p:nvSpPr>
        <p:spPr>
          <a:xfrm>
            <a:off x="3918218" y="1637167"/>
            <a:ext cx="1933942" cy="702766"/>
          </a:xfrm>
          <a:prstGeom prst="cloudCallout">
            <a:avLst>
              <a:gd name="adj1" fmla="val -51269"/>
              <a:gd name="adj2" fmla="val 46426"/>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临界条件</a:t>
            </a:r>
            <a:endParaRPr lang="zh-CN" altLang="zh-CN" sz="1600" dirty="0">
              <a:effectLst>
                <a:glow>
                  <a:srgbClr val="000000"/>
                </a:glow>
                <a:outerShdw sx="0" sy="0">
                  <a:srgbClr val="000000"/>
                </a:outerShdw>
                <a:reflection stA="0" endPos="0" fadeDir="0" sx="0" sy="0"/>
              </a:effectLst>
            </a:endParaRPr>
          </a:p>
        </p:txBody>
      </p:sp>
      <p:cxnSp>
        <p:nvCxnSpPr>
          <p:cNvPr id="20" name="直接连接符 19"/>
          <p:cNvCxnSpPr/>
          <p:nvPr/>
        </p:nvCxnSpPr>
        <p:spPr bwMode="auto">
          <a:xfrm>
            <a:off x="967392" y="440232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云形标注 20"/>
          <p:cNvSpPr/>
          <p:nvPr/>
        </p:nvSpPr>
        <p:spPr>
          <a:xfrm>
            <a:off x="5852160" y="2175698"/>
            <a:ext cx="1933942" cy="633271"/>
          </a:xfrm>
          <a:prstGeom prst="cloudCallout">
            <a:avLst>
              <a:gd name="adj1" fmla="val -51269"/>
              <a:gd name="adj2" fmla="val 46426"/>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递归调用</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405225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60302" y="13652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553970"/>
            <a:ext cx="8101284" cy="240936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汉</a:t>
            </a:r>
            <a:r>
              <a:rPr lang="zh-CN" altLang="zh-CN" sz="2000" dirty="0"/>
              <a:t>诺塔是一个可以使用递归解决的经典问题，它源于印度一个古老传说：大梵天创造世界的时候做了三根金刚石柱子，一根柱子上从下往上按照从大到小的顺序摞着</a:t>
            </a:r>
            <a:r>
              <a:rPr lang="en-US" altLang="zh-CN" sz="2000" dirty="0"/>
              <a:t>64</a:t>
            </a:r>
            <a:r>
              <a:rPr lang="zh-CN" altLang="zh-CN" sz="2000" dirty="0"/>
              <a:t>片黄金圆盘，大梵天命令婆罗门把圆盘从下面开始按照从大到小的顺序重新摆放在另一根柱子上，并规定，小圆盘上不能放大圆盘，三根柱子之间一次只能移动一个圆盘。问一共需要移动多少次，才能按照要求移完这些圆盘。三根金刚柱子与圆盘摆放方式如</a:t>
            </a:r>
            <a:r>
              <a:rPr lang="zh-CN" altLang="zh-CN" sz="2000" dirty="0" smtClean="0"/>
              <a:t>图所</a:t>
            </a:r>
            <a:r>
              <a:rPr lang="zh-CN" altLang="zh-CN" sz="2000" dirty="0"/>
              <a:t>示</a:t>
            </a:r>
            <a:r>
              <a:rPr lang="zh-CN" altLang="zh-CN" sz="2000" dirty="0" smtClean="0"/>
              <a:t>。</a:t>
            </a:r>
            <a:endParaRPr lang="en-US" altLang="zh-CN" sz="2000" dirty="0"/>
          </a:p>
        </p:txBody>
      </p:sp>
      <p:pic>
        <p:nvPicPr>
          <p:cNvPr id="5" name="图片 4"/>
          <p:cNvPicPr/>
          <p:nvPr/>
        </p:nvPicPr>
        <p:blipFill>
          <a:blip r:embed="rId4"/>
          <a:stretch>
            <a:fillRect/>
          </a:stretch>
        </p:blipFill>
        <p:spPr>
          <a:xfrm>
            <a:off x="2704011" y="3605347"/>
            <a:ext cx="3672000" cy="2160000"/>
          </a:xfrm>
          <a:prstGeom prst="rect">
            <a:avLst/>
          </a:prstGeom>
        </p:spPr>
      </p:pic>
    </p:spTree>
    <p:custDataLst>
      <p:tags r:id="rId1"/>
    </p:custDataLst>
    <p:extLst>
      <p:ext uri="{BB962C8B-B14F-4D97-AF65-F5344CB8AC3E}">
        <p14:creationId xmlns:p14="http://schemas.microsoft.com/office/powerpoint/2010/main" val="427632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28772" y="21009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287422"/>
            <a:ext cx="7975600" cy="13251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a:t>基于汉诺塔问题的两条规定：</a:t>
            </a:r>
          </a:p>
          <a:p>
            <a:pPr marL="0" lvl="0" indent="0">
              <a:buNone/>
            </a:pPr>
            <a:r>
              <a:rPr lang="zh-CN" altLang="en-US" sz="2000" dirty="0" smtClean="0"/>
              <a:t>（</a:t>
            </a:r>
            <a:r>
              <a:rPr lang="en-US" altLang="zh-CN" sz="2000" dirty="0" smtClean="0"/>
              <a:t>1</a:t>
            </a:r>
            <a:r>
              <a:rPr lang="zh-CN" altLang="en-US" sz="2000" dirty="0" smtClean="0"/>
              <a:t>）</a:t>
            </a:r>
            <a:r>
              <a:rPr lang="zh-CN" altLang="zh-CN" sz="2000" dirty="0" smtClean="0"/>
              <a:t>在</a:t>
            </a:r>
            <a:r>
              <a:rPr lang="zh-CN" altLang="zh-CN" sz="2000" dirty="0"/>
              <a:t>小圆盘上不能放大圆盘；</a:t>
            </a:r>
          </a:p>
          <a:p>
            <a:pPr marL="0" indent="0">
              <a:buNone/>
            </a:pPr>
            <a:r>
              <a:rPr lang="zh-CN" altLang="en-US" sz="2000" dirty="0" smtClean="0"/>
              <a:t>（</a:t>
            </a:r>
            <a:r>
              <a:rPr lang="en-US" altLang="zh-CN" sz="2000" dirty="0" smtClean="0"/>
              <a:t>2</a:t>
            </a:r>
            <a:r>
              <a:rPr lang="zh-CN" altLang="en-US" sz="2000" dirty="0" smtClean="0"/>
              <a:t>）</a:t>
            </a:r>
            <a:r>
              <a:rPr lang="zh-CN" altLang="zh-CN" sz="2000" dirty="0" smtClean="0"/>
              <a:t>在</a:t>
            </a:r>
            <a:r>
              <a:rPr lang="zh-CN" altLang="zh-CN" sz="2000" dirty="0"/>
              <a:t>三根柱子之间一次只能移动一个</a:t>
            </a:r>
            <a:r>
              <a:rPr lang="zh-CN" altLang="zh-CN" sz="2000" dirty="0" smtClean="0"/>
              <a:t>圆盘。</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515539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20492" y="13641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287423"/>
            <a:ext cx="7975600" cy="6625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a:t>（</a:t>
            </a:r>
            <a:r>
              <a:rPr lang="en-US" altLang="zh-CN" sz="2000" dirty="0"/>
              <a:t>1</a:t>
            </a:r>
            <a:r>
              <a:rPr lang="zh-CN" altLang="zh-CN" sz="2000" dirty="0"/>
              <a:t>）当</a:t>
            </a:r>
            <a:r>
              <a:rPr lang="en-US" altLang="zh-CN" sz="2000" dirty="0"/>
              <a:t>n=1</a:t>
            </a:r>
            <a:r>
              <a:rPr lang="zh-CN" altLang="zh-CN" sz="2000" dirty="0"/>
              <a:t>时，只需将圆盘从</a:t>
            </a:r>
            <a:r>
              <a:rPr lang="en-US" altLang="zh-CN" sz="2000" dirty="0"/>
              <a:t>A</a:t>
            </a:r>
            <a:r>
              <a:rPr lang="zh-CN" altLang="zh-CN" sz="2000" dirty="0"/>
              <a:t>移动到</a:t>
            </a:r>
            <a:r>
              <a:rPr lang="en-US" altLang="zh-CN" sz="2000" dirty="0"/>
              <a:t>C</a:t>
            </a:r>
            <a:r>
              <a:rPr lang="zh-CN" altLang="zh-CN" sz="2000" dirty="0"/>
              <a:t>，移动结束。</a:t>
            </a:r>
            <a:r>
              <a:rPr lang="en-US" altLang="zh-CN" sz="2000" dirty="0"/>
              <a:t>f(1)=1</a:t>
            </a:r>
            <a:r>
              <a:rPr lang="zh-CN" altLang="zh-CN" sz="2000" dirty="0" smtClean="0"/>
              <a:t>；</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24" y="2316166"/>
            <a:ext cx="3146400" cy="151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628" y="2393161"/>
            <a:ext cx="2995200" cy="135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右箭头 2"/>
          <p:cNvSpPr/>
          <p:nvPr/>
        </p:nvSpPr>
        <p:spPr bwMode="auto">
          <a:xfrm>
            <a:off x="4140925" y="2873829"/>
            <a:ext cx="980577" cy="199012"/>
          </a:xfrm>
          <a:prstGeom prst="rightArrow">
            <a:avLst/>
          </a:prstGeom>
          <a:solidFill>
            <a:srgbClr val="21A5FF"/>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2065864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8915"/>
                                        </p:tgtEl>
                                        <p:attrNameLst>
                                          <p:attrName>style.visibility</p:attrName>
                                        </p:attrNameLst>
                                      </p:cBhvr>
                                      <p:to>
                                        <p:strVal val="visible"/>
                                      </p:to>
                                    </p:set>
                                    <p:animEffect transition="in" filter="wipe(left)">
                                      <p:cBhvr>
                                        <p:cTn id="15"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01570"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287423"/>
            <a:ext cx="7975600" cy="6625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smtClean="0"/>
              <a:t>（</a:t>
            </a:r>
            <a:r>
              <a:rPr lang="en-US" altLang="zh-CN" sz="2000" dirty="0"/>
              <a:t>2</a:t>
            </a:r>
            <a:r>
              <a:rPr lang="zh-CN" altLang="zh-CN" sz="2000" dirty="0" smtClean="0"/>
              <a:t>）</a:t>
            </a:r>
            <a:r>
              <a:rPr lang="zh-CN" altLang="zh-CN" sz="2000" dirty="0"/>
              <a:t>当</a:t>
            </a:r>
            <a:r>
              <a:rPr lang="en-US" altLang="zh-CN" sz="2000" dirty="0"/>
              <a:t>n=2</a:t>
            </a:r>
            <a:r>
              <a:rPr lang="zh-CN" altLang="zh-CN" sz="2000" dirty="0"/>
              <a:t>时，将</a:t>
            </a:r>
            <a:r>
              <a:rPr lang="en-US" altLang="zh-CN" sz="2000" dirty="0"/>
              <a:t>A</a:t>
            </a:r>
            <a:r>
              <a:rPr lang="zh-CN" altLang="zh-CN" sz="2000" dirty="0"/>
              <a:t>柱顶层的圆盘移动到</a:t>
            </a:r>
            <a:r>
              <a:rPr lang="en-US" altLang="zh-CN" sz="2000" dirty="0"/>
              <a:t>B</a:t>
            </a:r>
            <a:r>
              <a:rPr lang="zh-CN" altLang="zh-CN" sz="2000" dirty="0"/>
              <a:t>柱，将底层的圆盘移动到</a:t>
            </a:r>
            <a:r>
              <a:rPr lang="en-US" altLang="zh-CN" sz="2000" dirty="0"/>
              <a:t>C</a:t>
            </a:r>
            <a:r>
              <a:rPr lang="zh-CN" altLang="zh-CN" sz="2000" dirty="0"/>
              <a:t>柱，再将</a:t>
            </a:r>
            <a:r>
              <a:rPr lang="en-US" altLang="zh-CN" sz="2000" dirty="0"/>
              <a:t>B</a:t>
            </a:r>
            <a:r>
              <a:rPr lang="zh-CN" altLang="zh-CN" sz="2000" dirty="0"/>
              <a:t>柱上的圆盘移动到</a:t>
            </a:r>
            <a:r>
              <a:rPr lang="en-US" altLang="zh-CN" sz="2000" dirty="0"/>
              <a:t>C</a:t>
            </a:r>
            <a:r>
              <a:rPr lang="zh-CN" altLang="zh-CN" sz="2000" dirty="0"/>
              <a:t>柱，移动结束。</a:t>
            </a:r>
            <a:r>
              <a:rPr lang="en-US" altLang="zh-CN" sz="2000" dirty="0"/>
              <a:t>f(2)=</a:t>
            </a:r>
            <a:r>
              <a:rPr lang="en-US" altLang="zh-CN" sz="2000" dirty="0" smtClean="0"/>
              <a:t>3</a:t>
            </a:r>
            <a:r>
              <a:rPr lang="zh-CN" altLang="zh-CN" sz="2000" dirty="0" smtClean="0"/>
              <a:t>；</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右箭头 2"/>
          <p:cNvSpPr/>
          <p:nvPr/>
        </p:nvSpPr>
        <p:spPr bwMode="auto">
          <a:xfrm>
            <a:off x="3952398" y="2817413"/>
            <a:ext cx="980577" cy="199012"/>
          </a:xfrm>
          <a:prstGeom prst="rightArrow">
            <a:avLst/>
          </a:prstGeom>
          <a:solidFill>
            <a:srgbClr val="21A5FF"/>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96" y="2377032"/>
            <a:ext cx="2786400" cy="134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628" y="2453074"/>
            <a:ext cx="2786400" cy="128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6633" y="4624656"/>
            <a:ext cx="2786400" cy="119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右箭头 13"/>
          <p:cNvSpPr/>
          <p:nvPr/>
        </p:nvSpPr>
        <p:spPr bwMode="auto">
          <a:xfrm rot="5400000">
            <a:off x="6318862" y="4054488"/>
            <a:ext cx="653142" cy="199012"/>
          </a:xfrm>
          <a:prstGeom prst="rightArrow">
            <a:avLst/>
          </a:prstGeom>
          <a:solidFill>
            <a:srgbClr val="21A5FF"/>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pic>
        <p:nvPicPr>
          <p:cNvPr id="3994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7313" y="4781410"/>
            <a:ext cx="2786400" cy="119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右箭头 14"/>
          <p:cNvSpPr/>
          <p:nvPr/>
        </p:nvSpPr>
        <p:spPr bwMode="auto">
          <a:xfrm rot="10800000">
            <a:off x="4167051" y="5224002"/>
            <a:ext cx="980577" cy="199012"/>
          </a:xfrm>
          <a:prstGeom prst="rightArrow">
            <a:avLst/>
          </a:prstGeom>
          <a:solidFill>
            <a:srgbClr val="21A5FF"/>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366110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940"/>
                                        </p:tgtEl>
                                        <p:attrNameLst>
                                          <p:attrName>style.visibility</p:attrName>
                                        </p:attrNameLst>
                                      </p:cBhvr>
                                      <p:to>
                                        <p:strVal val="visible"/>
                                      </p:to>
                                    </p:set>
                                    <p:animEffect transition="in" filter="wipe(left)">
                                      <p:cBhvr>
                                        <p:cTn id="15" dur="500"/>
                                        <p:tgtEl>
                                          <p:spTgt spid="3994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9941"/>
                                        </p:tgtEl>
                                        <p:attrNameLst>
                                          <p:attrName>style.visibility</p:attrName>
                                        </p:attrNameLst>
                                      </p:cBhvr>
                                      <p:to>
                                        <p:strVal val="visible"/>
                                      </p:to>
                                    </p:set>
                                    <p:animEffect transition="in" filter="wipe(up)">
                                      <p:cBhvr>
                                        <p:cTn id="23" dur="500"/>
                                        <p:tgtEl>
                                          <p:spTgt spid="39941"/>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9942"/>
                                        </p:tgtEl>
                                        <p:attrNameLst>
                                          <p:attrName>style.visibility</p:attrName>
                                        </p:attrNameLst>
                                      </p:cBhvr>
                                      <p:to>
                                        <p:strVal val="visible"/>
                                      </p:to>
                                    </p:set>
                                    <p:animEffect transition="in" filter="wipe(right)">
                                      <p:cBhvr>
                                        <p:cTn id="31"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641033" y="1287423"/>
            <a:ext cx="7714297" cy="226567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zh-CN" sz="2000" dirty="0" smtClean="0"/>
              <a:t>（</a:t>
            </a:r>
            <a:r>
              <a:rPr lang="en-US" altLang="zh-CN" sz="2000" dirty="0"/>
              <a:t>3</a:t>
            </a:r>
            <a:r>
              <a:rPr lang="zh-CN" altLang="zh-CN" sz="2000" dirty="0" smtClean="0"/>
              <a:t>）</a:t>
            </a:r>
            <a:r>
              <a:rPr lang="zh-CN" altLang="zh-CN" sz="2000" dirty="0"/>
              <a:t>当</a:t>
            </a:r>
            <a:r>
              <a:rPr lang="en-US" altLang="zh-CN" sz="2000" dirty="0"/>
              <a:t>n=3</a:t>
            </a:r>
            <a:r>
              <a:rPr lang="zh-CN" altLang="zh-CN" sz="2000" dirty="0"/>
              <a:t>时，将</a:t>
            </a:r>
            <a:r>
              <a:rPr lang="en-US" altLang="zh-CN" sz="2000" dirty="0"/>
              <a:t>A</a:t>
            </a:r>
            <a:r>
              <a:rPr lang="zh-CN" altLang="zh-CN" sz="2000" dirty="0"/>
              <a:t>柱自顶向下的第一个圆盘移动到</a:t>
            </a:r>
            <a:r>
              <a:rPr lang="en-US" altLang="zh-CN" sz="2000" dirty="0"/>
              <a:t>C</a:t>
            </a:r>
            <a:r>
              <a:rPr lang="zh-CN" altLang="zh-CN" sz="2000" dirty="0"/>
              <a:t>柱，第二个圆盘移动到</a:t>
            </a:r>
            <a:r>
              <a:rPr lang="en-US" altLang="zh-CN" sz="2000" dirty="0"/>
              <a:t>B</a:t>
            </a:r>
            <a:r>
              <a:rPr lang="zh-CN" altLang="zh-CN" sz="2000" dirty="0"/>
              <a:t>柱，将</a:t>
            </a:r>
            <a:r>
              <a:rPr lang="en-US" altLang="zh-CN" sz="2000" dirty="0"/>
              <a:t>C</a:t>
            </a:r>
            <a:r>
              <a:rPr lang="zh-CN" altLang="zh-CN" sz="2000" dirty="0"/>
              <a:t>柱上的圆盘移到</a:t>
            </a:r>
            <a:r>
              <a:rPr lang="en-US" altLang="zh-CN" sz="2000" dirty="0"/>
              <a:t>B</a:t>
            </a:r>
            <a:r>
              <a:rPr lang="zh-CN" altLang="zh-CN" sz="2000" dirty="0"/>
              <a:t>柱，将</a:t>
            </a:r>
            <a:r>
              <a:rPr lang="en-US" altLang="zh-CN" sz="2000" dirty="0"/>
              <a:t>A</a:t>
            </a:r>
            <a:r>
              <a:rPr lang="zh-CN" altLang="zh-CN" sz="2000" dirty="0"/>
              <a:t>柱的最后一个圆盘移动到</a:t>
            </a:r>
            <a:r>
              <a:rPr lang="en-US" altLang="zh-CN" sz="2000" dirty="0"/>
              <a:t>C</a:t>
            </a:r>
            <a:r>
              <a:rPr lang="zh-CN" altLang="zh-CN" sz="2000" dirty="0"/>
              <a:t>柱，将</a:t>
            </a:r>
            <a:r>
              <a:rPr lang="en-US" altLang="zh-CN" sz="2000" dirty="0"/>
              <a:t>B</a:t>
            </a:r>
            <a:r>
              <a:rPr lang="zh-CN" altLang="zh-CN" sz="2000" dirty="0"/>
              <a:t>柱上的第一个圆盘移动到</a:t>
            </a:r>
            <a:r>
              <a:rPr lang="en-US" altLang="zh-CN" sz="2000" dirty="0"/>
              <a:t>A</a:t>
            </a:r>
            <a:r>
              <a:rPr lang="zh-CN" altLang="zh-CN" sz="2000" dirty="0"/>
              <a:t>柱，将</a:t>
            </a:r>
            <a:r>
              <a:rPr lang="en-US" altLang="zh-CN" sz="2000" dirty="0"/>
              <a:t>B</a:t>
            </a:r>
            <a:r>
              <a:rPr lang="zh-CN" altLang="zh-CN" sz="2000" dirty="0"/>
              <a:t>柱的圆盘移动到</a:t>
            </a:r>
            <a:r>
              <a:rPr lang="en-US" altLang="zh-CN" sz="2000" dirty="0"/>
              <a:t>C</a:t>
            </a:r>
            <a:r>
              <a:rPr lang="zh-CN" altLang="zh-CN" sz="2000" dirty="0"/>
              <a:t>柱，再将</a:t>
            </a:r>
            <a:r>
              <a:rPr lang="en-US" altLang="zh-CN" sz="2000" dirty="0"/>
              <a:t>A</a:t>
            </a:r>
            <a:r>
              <a:rPr lang="zh-CN" altLang="zh-CN" sz="2000" dirty="0"/>
              <a:t>柱的圆盘移动到</a:t>
            </a:r>
            <a:r>
              <a:rPr lang="en-US" altLang="zh-CN" sz="2000" dirty="0"/>
              <a:t>C</a:t>
            </a:r>
            <a:r>
              <a:rPr lang="zh-CN" altLang="zh-CN" sz="2000" dirty="0"/>
              <a:t>柱，移动结束。此时</a:t>
            </a:r>
            <a:r>
              <a:rPr lang="en-US" altLang="zh-CN" sz="2000" dirty="0"/>
              <a:t>f(3)=7</a:t>
            </a:r>
            <a:r>
              <a:rPr lang="zh-CN" altLang="zh-CN" sz="2000" dirty="0" smtClean="0"/>
              <a:t>；</a:t>
            </a:r>
            <a:endParaRPr lang="en-US" altLang="zh-CN" sz="2000" dirty="0" smtClean="0"/>
          </a:p>
          <a:p>
            <a:pPr marL="0" indent="0">
              <a:buNone/>
            </a:pPr>
            <a:r>
              <a:rPr lang="en-US" altLang="zh-CN" sz="2000" dirty="0" smtClean="0"/>
              <a:t>     ………..</a:t>
            </a:r>
          </a:p>
          <a:p>
            <a:pPr marL="0" indent="0">
              <a:buNone/>
            </a:pPr>
            <a:r>
              <a:rPr lang="zh-CN" altLang="zh-CN" sz="2000" dirty="0" smtClean="0"/>
              <a:t>依次</a:t>
            </a:r>
            <a:r>
              <a:rPr lang="zh-CN" altLang="zh-CN" sz="2000" dirty="0"/>
              <a:t>类推，可以得出规律：</a:t>
            </a:r>
            <a:r>
              <a:rPr lang="en-US" altLang="zh-CN" sz="2000" b="1" dirty="0">
                <a:solidFill>
                  <a:srgbClr val="FF0000"/>
                </a:solidFill>
              </a:rPr>
              <a:t>f(n+1)=f(2n)+1</a:t>
            </a:r>
            <a:r>
              <a:rPr lang="zh-CN" altLang="zh-CN" sz="2000" dirty="0"/>
              <a:t>。</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054982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28469" y="12590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87993" y="5104236"/>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0" name="TextBox 9"/>
          <p:cNvSpPr txBox="1"/>
          <p:nvPr/>
        </p:nvSpPr>
        <p:spPr>
          <a:xfrm>
            <a:off x="934202" y="1637166"/>
            <a:ext cx="7333522" cy="2585323"/>
          </a:xfrm>
          <a:prstGeom prst="rect">
            <a:avLst/>
          </a:prstGeom>
          <a:solidFill>
            <a:schemeClr val="accent5">
              <a:lumMod val="20000"/>
              <a:lumOff val="80000"/>
            </a:schemeClr>
          </a:solidFill>
          <a:ln w="19050">
            <a:noFill/>
          </a:ln>
        </p:spPr>
        <p:txBody>
          <a:bodyPr wrap="square">
            <a:spAutoFit/>
          </a:bodyPr>
          <a:lstStyle/>
          <a:p>
            <a:pPr lvl="0"/>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a:t>
            </a:r>
            <a:r>
              <a:rPr lang="en-US" altLang="zh-CN" dirty="0" err="1">
                <a:effectLst>
                  <a:glow>
                    <a:srgbClr val="000000"/>
                  </a:glow>
                  <a:outerShdw sx="0" sy="0">
                    <a:srgbClr val="000000"/>
                  </a:outerShdw>
                  <a:reflection stA="0" endPos="0" fadeDir="0" sx="0" sy="0"/>
                </a:effectLst>
              </a:rPr>
              <a:t>getNum</a:t>
            </a:r>
            <a:r>
              <a:rPr lang="en-US" altLang="zh-CN" dirty="0">
                <a:effectLst>
                  <a:glow>
                    <a:srgbClr val="000000"/>
                  </a:glow>
                  <a:outerShdw sx="0" sy="0">
                    <a:srgbClr val="000000"/>
                  </a:outerShdw>
                  <a:reflection stA="0" endPos="0" fadeDir="0" sx="0" sy="0"/>
                </a:effectLst>
              </a:rPr>
              <a:t>(</a:t>
            </a:r>
            <a:r>
              <a:rPr lang="en-US" altLang="zh-CN" dirty="0" err="1">
                <a:effectLst>
                  <a:glow>
                    <a:srgbClr val="000000"/>
                  </a:glow>
                  <a:outerShdw sx="0" sy="0">
                    <a:srgbClr val="000000"/>
                  </a:outerShdw>
                  <a:reflection stA="0" endPos="0" fadeDir="0" sx="0" sy="0"/>
                </a:effectLst>
              </a:rPr>
              <a:t>int</a:t>
            </a:r>
            <a:r>
              <a:rPr lang="en-US" altLang="zh-CN" dirty="0">
                <a:effectLst>
                  <a:glow>
                    <a:srgbClr val="000000"/>
                  </a:glow>
                  <a:outerShdw sx="0" sy="0">
                    <a:srgbClr val="000000"/>
                  </a:outerShdw>
                  <a:reflection stA="0" endPos="0" fadeDir="0" sx="0" sy="0"/>
                </a:effectLst>
              </a:rPr>
              <a:t> n)</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zh-CN" altLang="zh-CN" dirty="0">
                <a:effectLst>
                  <a:glow>
                    <a:srgbClr val="000000"/>
                  </a:glow>
                  <a:outerShdw sx="0" sy="0">
                    <a:srgbClr val="000000"/>
                  </a:outerShdw>
                  <a:reflection stA="0" endPos="0" fadeDir="0" sx="0" sy="0"/>
                </a:effectLst>
              </a:rPr>
              <a:t>如果只有一个圆盘，则只需移动一次</a:t>
            </a:r>
          </a:p>
          <a:p>
            <a:pPr lvl="0"/>
            <a:r>
              <a:rPr lang="en-US" altLang="zh-CN" dirty="0">
                <a:effectLst>
                  <a:glow>
                    <a:srgbClr val="000000"/>
                  </a:glow>
                  <a:outerShdw sx="0" sy="0">
                    <a:srgbClr val="000000"/>
                  </a:outerShdw>
                  <a:reflection stA="0" endPos="0" fadeDir="0" sx="0" sy="0"/>
                </a:effectLst>
              </a:rPr>
              <a:t>	if (n == 1)</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return </a:t>
            </a:r>
            <a:r>
              <a:rPr lang="en-US" altLang="zh-CN" dirty="0">
                <a:effectLst>
                  <a:glow>
                    <a:srgbClr val="000000"/>
                  </a:glow>
                  <a:outerShdw sx="0" sy="0">
                    <a:srgbClr val="000000"/>
                  </a:outerShdw>
                  <a:reflection stA="0" endPos="0" fadeDir="0" sx="0" sy="0"/>
                </a:effectLst>
              </a:rPr>
              <a:t>1;</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else</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a:t>
            </a:r>
            <a:r>
              <a:rPr lang="en-US" altLang="zh-CN" dirty="0" smtClean="0">
                <a:effectLst>
                  <a:glow>
                    <a:srgbClr val="000000"/>
                  </a:glow>
                  <a:outerShdw sx="0" sy="0">
                    <a:srgbClr val="000000"/>
                  </a:outerShdw>
                  <a:reflection stA="0" endPos="0" fadeDir="0" sx="0" sy="0"/>
                </a:effectLst>
              </a:rPr>
              <a:t>                  return </a:t>
            </a:r>
            <a:r>
              <a:rPr lang="en-US" altLang="zh-CN" dirty="0">
                <a:effectLst>
                  <a:glow>
                    <a:srgbClr val="000000"/>
                  </a:glow>
                  <a:outerShdw sx="0" sy="0">
                    <a:srgbClr val="000000"/>
                  </a:outerShdw>
                  <a:reflection stA="0" endPos="0" fadeDir="0" sx="0" sy="0"/>
                </a:effectLst>
              </a:rPr>
              <a:t>2 * </a:t>
            </a:r>
            <a:r>
              <a:rPr lang="en-US" altLang="zh-CN" dirty="0" err="1">
                <a:effectLst>
                  <a:glow>
                    <a:srgbClr val="000000"/>
                  </a:glow>
                  <a:outerShdw sx="0" sy="0">
                    <a:srgbClr val="000000"/>
                  </a:outerShdw>
                  <a:reflection stA="0" endPos="0" fadeDir="0" sx="0" sy="0"/>
                </a:effectLst>
              </a:rPr>
              <a:t>getNum</a:t>
            </a:r>
            <a:r>
              <a:rPr lang="en-US" altLang="zh-CN" dirty="0">
                <a:effectLst>
                  <a:glow>
                    <a:srgbClr val="000000"/>
                  </a:glow>
                  <a:outerShdw sx="0" sy="0">
                    <a:srgbClr val="000000"/>
                  </a:outerShdw>
                  <a:reflection stA="0" endPos="0" fadeDir="0" sx="0" sy="0"/>
                </a:effectLst>
              </a:rPr>
              <a:t>(n - 1) + 1</a:t>
            </a:r>
            <a:r>
              <a:rPr lang="en-US" altLang="zh-CN" dirty="0" smtClean="0">
                <a:effectLst>
                  <a:glow>
                    <a:srgbClr val="000000"/>
                  </a:glow>
                  <a:outerShdw sx="0" sy="0">
                    <a:srgbClr val="000000"/>
                  </a:outerShdw>
                  <a:reflection stA="0" endPos="0" fadeDir="0" sx="0" sy="0"/>
                </a:effectLst>
              </a:rPr>
              <a:t>;  //</a:t>
            </a:r>
            <a:r>
              <a:rPr lang="zh-CN" altLang="zh-CN" dirty="0">
                <a:effectLst>
                  <a:glow>
                    <a:srgbClr val="000000"/>
                  </a:glow>
                  <a:outerShdw sx="0" sy="0">
                    <a:srgbClr val="000000"/>
                  </a:outerShdw>
                  <a:reflection stA="0" endPos="0" fadeDir="0" sx="0" sy="0"/>
                </a:effectLst>
              </a:rPr>
              <a:t>当</a:t>
            </a:r>
            <a:r>
              <a:rPr lang="en-US" altLang="zh-CN" dirty="0">
                <a:effectLst>
                  <a:glow>
                    <a:srgbClr val="000000"/>
                  </a:glow>
                  <a:outerShdw sx="0" sy="0">
                    <a:srgbClr val="000000"/>
                  </a:outerShdw>
                  <a:reflection stA="0" endPos="0" fadeDir="0" sx="0" sy="0"/>
                </a:effectLst>
              </a:rPr>
              <a:t>n&gt;=2</a:t>
            </a:r>
            <a:r>
              <a:rPr lang="zh-CN" altLang="zh-CN" dirty="0">
                <a:effectLst>
                  <a:glow>
                    <a:srgbClr val="000000"/>
                  </a:glow>
                  <a:outerShdw sx="0" sy="0">
                    <a:srgbClr val="000000"/>
                  </a:outerShdw>
                  <a:reflection stA="0" endPos="0" fadeDir="0" sx="0" sy="0"/>
                </a:effectLst>
              </a:rPr>
              <a:t>时，</a:t>
            </a:r>
            <a:r>
              <a:rPr lang="en-US" altLang="zh-CN" dirty="0">
                <a:effectLst>
                  <a:glow>
                    <a:srgbClr val="000000"/>
                  </a:glow>
                  <a:outerShdw sx="0" sy="0">
                    <a:srgbClr val="000000"/>
                  </a:outerShdw>
                  <a:reflection stA="0" endPos="0" fadeDir="0" sx="0" sy="0"/>
                </a:effectLst>
              </a:rPr>
              <a:t>f(n)=2*f(n-1)+1</a:t>
            </a:r>
            <a:endParaRPr lang="zh-CN" altLang="zh-CN" dirty="0">
              <a:effectLst>
                <a:glow>
                  <a:srgbClr val="000000"/>
                </a:glow>
                <a:outerShdw sx="0" sy="0">
                  <a:srgbClr val="000000"/>
                </a:outerShdw>
                <a:reflection stA="0" endPos="0" fadeDir="0" sx="0" sy="0"/>
              </a:effectLst>
            </a:endParaRPr>
          </a:p>
          <a:p>
            <a:pPr lvl="0"/>
            <a:r>
              <a:rPr lang="en-US" altLang="zh-CN" dirty="0">
                <a:effectLst>
                  <a:glow>
                    <a:srgbClr val="000000"/>
                  </a:glow>
                  <a:outerShdw sx="0" sy="0">
                    <a:srgbClr val="000000"/>
                  </a:outerShdw>
                  <a:reflection stA="0" endPos="0" fadeDir="0" sx="0" sy="0"/>
                </a:effectLst>
              </a:rPr>
              <a:t>	return 0;</a:t>
            </a:r>
            <a:endParaRPr lang="zh-CN" altLang="zh-CN" dirty="0">
              <a:effectLst>
                <a:glow>
                  <a:srgbClr val="000000"/>
                </a:glow>
                <a:outerShdw sx="0" sy="0">
                  <a:srgbClr val="000000"/>
                </a:outerShdw>
                <a:reflection stA="0" endPos="0" fadeDir="0" sx="0" sy="0"/>
              </a:effectLst>
            </a:endParaRPr>
          </a:p>
          <a:p>
            <a:pPr lvl="0"/>
            <a:r>
              <a:rPr lang="en-US" altLang="zh-CN" dirty="0" smtClean="0">
                <a:effectLst>
                  <a:glow>
                    <a:srgbClr val="000000"/>
                  </a:glow>
                  <a:outerShdw sx="0" sy="0">
                    <a:srgbClr val="000000"/>
                  </a:outerShdw>
                  <a:reflection stA="0" endPos="0" fadeDir="0" sx="0" sy="0"/>
                </a:effectLst>
              </a:rPr>
              <a:t>}</a:t>
            </a:r>
            <a:endParaRPr lang="zh-CN" altLang="zh-CN" dirty="0">
              <a:effectLst>
                <a:glow>
                  <a:srgbClr val="000000"/>
                </a:glow>
                <a:outerShdw sx="0" sy="0">
                  <a:srgbClr val="000000"/>
                </a:outerShdw>
                <a:reflection stA="0" endPos="0" fadeDir="0" sx="0" sy="0"/>
              </a:effectLst>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核心代码</a:t>
            </a:r>
            <a:endParaRPr lang="zh-CN" altLang="zh-CN" dirty="0">
              <a:latin typeface="+mn-ea"/>
              <a:ea typeface="+mn-ea"/>
            </a:endParaRPr>
          </a:p>
        </p:txBody>
      </p:sp>
      <p:sp>
        <p:nvSpPr>
          <p:cNvPr id="3" name="云形标注 2"/>
          <p:cNvSpPr/>
          <p:nvPr/>
        </p:nvSpPr>
        <p:spPr>
          <a:xfrm>
            <a:off x="3030100" y="1423676"/>
            <a:ext cx="1933942" cy="702766"/>
          </a:xfrm>
          <a:prstGeom prst="cloudCallout">
            <a:avLst>
              <a:gd name="adj1" fmla="val -55322"/>
              <a:gd name="adj2" fmla="val 118918"/>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临界条件</a:t>
            </a:r>
            <a:endParaRPr lang="zh-CN" altLang="zh-CN" sz="1600" dirty="0">
              <a:effectLst>
                <a:glow>
                  <a:srgbClr val="000000"/>
                </a:glow>
                <a:outerShdw sx="0" sy="0">
                  <a:srgbClr val="000000"/>
                </a:outerShdw>
                <a:reflection stA="0" endPos="0" fadeDir="0" sx="0" sy="0"/>
              </a:effectLst>
            </a:endParaRPr>
          </a:p>
        </p:txBody>
      </p:sp>
      <p:cxnSp>
        <p:nvCxnSpPr>
          <p:cNvPr id="20" name="直接连接符 19"/>
          <p:cNvCxnSpPr/>
          <p:nvPr/>
        </p:nvCxnSpPr>
        <p:spPr bwMode="auto">
          <a:xfrm>
            <a:off x="967392" y="4846466"/>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云形标注 20"/>
          <p:cNvSpPr/>
          <p:nvPr/>
        </p:nvSpPr>
        <p:spPr>
          <a:xfrm>
            <a:off x="5147628" y="2613191"/>
            <a:ext cx="1933942" cy="633271"/>
          </a:xfrm>
          <a:prstGeom prst="cloudCallout">
            <a:avLst>
              <a:gd name="adj1" fmla="val -48567"/>
              <a:gd name="adj2" fmla="val 60865"/>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递归调用</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115808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p:cNvGrpSpPr>
          <p:nvPr/>
        </p:nvGrpSpPr>
        <p:grpSpPr bwMode="auto">
          <a:xfrm flipH="1" flipV="1">
            <a:off x="224729" y="2525713"/>
            <a:ext cx="2762405" cy="1139825"/>
            <a:chOff x="5255789" y="4225925"/>
            <a:chExt cx="3416224" cy="1209015"/>
          </a:xfrm>
        </p:grpSpPr>
        <p:grpSp>
          <p:nvGrpSpPr>
            <p:cNvPr id="7198" name="组合 38"/>
            <p:cNvGrpSpPr>
              <a:grpSpLocks/>
            </p:cNvGrpSpPr>
            <p:nvPr/>
          </p:nvGrpSpPr>
          <p:grpSpPr bwMode="auto">
            <a:xfrm rot="10800000">
              <a:off x="5687902" y="4225925"/>
              <a:ext cx="2669052" cy="686411"/>
              <a:chOff x="934464" y="2318309"/>
              <a:chExt cx="2669329" cy="686148"/>
            </a:xfrm>
          </p:grpSpPr>
          <p:cxnSp>
            <p:nvCxnSpPr>
              <p:cNvPr id="7203"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4"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9" name="组合 41"/>
            <p:cNvGrpSpPr>
              <a:grpSpLocks/>
            </p:cNvGrpSpPr>
            <p:nvPr/>
          </p:nvGrpSpPr>
          <p:grpSpPr bwMode="auto">
            <a:xfrm flipH="1">
              <a:off x="8068509" y="4880949"/>
              <a:ext cx="603504" cy="553991"/>
              <a:chOff x="1256847" y="3607535"/>
              <a:chExt cx="605213" cy="553298"/>
            </a:xfrm>
          </p:grpSpPr>
          <p:sp>
            <p:nvSpPr>
              <p:cNvPr id="28" name="椭圆 27"/>
              <p:cNvSpPr/>
              <p:nvPr/>
            </p:nvSpPr>
            <p:spPr bwMode="auto">
              <a:xfrm>
                <a:off x="1256847" y="3647897"/>
                <a:ext cx="604419" cy="47425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9" name="TextBox 28"/>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7200" name="矩形 51"/>
            <p:cNvSpPr>
              <a:spLocks noChangeArrowheads="1"/>
            </p:cNvSpPr>
            <p:nvPr/>
          </p:nvSpPr>
          <p:spPr bwMode="auto">
            <a:xfrm rot="10800000">
              <a:off x="5255789" y="4360153"/>
              <a:ext cx="2947179" cy="58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eaLnBrk="1" hangingPunct="1">
                <a:lnSpc>
                  <a:spcPts val="3600"/>
                </a:lnSpc>
              </a:pPr>
              <a:r>
                <a:rPr lang="zh-CN" altLang="en-US" b="1" dirty="0" smtClean="0">
                  <a:solidFill>
                    <a:srgbClr val="00ACE6"/>
                  </a:solidFill>
                  <a:latin typeface="微软雅黑" pitchFamily="34" charset="-122"/>
                  <a:ea typeface="微软雅黑" pitchFamily="34" charset="-122"/>
                  <a:sym typeface="宋体" pitchFamily="2" charset="-122"/>
                </a:rPr>
                <a:t>外部函数与内部函数</a:t>
              </a:r>
              <a:endParaRPr lang="en-US" altLang="zh-CN" b="1" dirty="0">
                <a:solidFill>
                  <a:srgbClr val="00ACE6"/>
                </a:solidFill>
                <a:latin typeface="微软雅黑" pitchFamily="34" charset="-122"/>
                <a:ea typeface="微软雅黑" pitchFamily="34" charset="-122"/>
                <a:sym typeface="宋体" pitchFamily="2" charset="-122"/>
              </a:endParaRPr>
            </a:p>
          </p:txBody>
        </p:sp>
      </p:grpSp>
      <p:grpSp>
        <p:nvGrpSpPr>
          <p:cNvPr id="4" name="组合 3"/>
          <p:cNvGrpSpPr>
            <a:grpSpLocks/>
          </p:cNvGrpSpPr>
          <p:nvPr/>
        </p:nvGrpSpPr>
        <p:grpSpPr bwMode="auto">
          <a:xfrm>
            <a:off x="1570038" y="1647825"/>
            <a:ext cx="5245100" cy="4035425"/>
            <a:chOff x="1398335" y="1722030"/>
            <a:chExt cx="5245100" cy="4035236"/>
          </a:xfrm>
        </p:grpSpPr>
        <p:graphicFrame>
          <p:nvGraphicFramePr>
            <p:cNvPr id="7194" name="图表 2"/>
            <p:cNvGraphicFramePr>
              <a:graphicFrameLocks/>
            </p:cNvGraphicFramePr>
            <p:nvPr/>
          </p:nvGraphicFramePr>
          <p:xfrm>
            <a:off x="1398335" y="1722030"/>
            <a:ext cx="5245100" cy="4035236"/>
          </p:xfrm>
          <a:graphic>
            <a:graphicData uri="http://schemas.openxmlformats.org/presentationml/2006/ole">
              <mc:AlternateContent xmlns:mc="http://schemas.openxmlformats.org/markup-compatibility/2006">
                <mc:Choice xmlns:v="urn:schemas-microsoft-com:vml" Requires="v">
                  <p:oleObj spid="_x0000_s17425" r:id="rId6" imgW="5249111" imgH="4035902" progId="Excel.Chart.8">
                    <p:embed/>
                  </p:oleObj>
                </mc:Choice>
                <mc:Fallback>
                  <p:oleObj r:id="rId6" imgW="5249111" imgH="4035902" progId="Excel.Char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335" y="1722030"/>
                          <a:ext cx="5245100" cy="40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37" name="TextBox 36"/>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8" name="TextBox 37"/>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7173" name="组合 2"/>
          <p:cNvGrpSpPr>
            <a:grpSpLocks/>
          </p:cNvGrpSpPr>
          <p:nvPr/>
        </p:nvGrpSpPr>
        <p:grpSpPr bwMode="auto">
          <a:xfrm>
            <a:off x="3692525" y="2878138"/>
            <a:ext cx="1203325" cy="1201737"/>
            <a:chOff x="3692088" y="2878838"/>
            <a:chExt cx="1203191" cy="1201737"/>
          </a:xfrm>
        </p:grpSpPr>
        <p:sp>
          <p:nvSpPr>
            <p:cNvPr id="33" name="弧形 32"/>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4" name="弧形 33"/>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5" name="弧形 34"/>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2" name="组合 1"/>
          <p:cNvGrpSpPr>
            <a:grpSpLocks/>
          </p:cNvGrpSpPr>
          <p:nvPr/>
        </p:nvGrpSpPr>
        <p:grpSpPr bwMode="auto">
          <a:xfrm>
            <a:off x="4531298" y="5057977"/>
            <a:ext cx="3474815" cy="1135924"/>
            <a:chOff x="4241841" y="5106726"/>
            <a:chExt cx="2384227" cy="952932"/>
          </a:xfrm>
        </p:grpSpPr>
        <p:grpSp>
          <p:nvGrpSpPr>
            <p:cNvPr id="7183" name="组合 38"/>
            <p:cNvGrpSpPr>
              <a:grpSpLocks/>
            </p:cNvGrpSpPr>
            <p:nvPr/>
          </p:nvGrpSpPr>
          <p:grpSpPr bwMode="auto">
            <a:xfrm rot="5400000" flipV="1">
              <a:off x="4957489" y="4391078"/>
              <a:ext cx="952932" cy="2384227"/>
              <a:chOff x="6453786" y="4116782"/>
              <a:chExt cx="1352521" cy="1092101"/>
            </a:xfrm>
          </p:grpSpPr>
          <p:grpSp>
            <p:nvGrpSpPr>
              <p:cNvPr id="7185" name="组合 38"/>
              <p:cNvGrpSpPr>
                <a:grpSpLocks/>
              </p:cNvGrpSpPr>
              <p:nvPr/>
            </p:nvGrpSpPr>
            <p:grpSpPr bwMode="auto">
              <a:xfrm rot="10800000">
                <a:off x="6453786" y="4116782"/>
                <a:ext cx="1070796" cy="916901"/>
                <a:chOff x="1766924" y="2196994"/>
                <a:chExt cx="1070903" cy="916544"/>
              </a:xfrm>
            </p:grpSpPr>
            <p:cxnSp>
              <p:nvCxnSpPr>
                <p:cNvPr id="7189" name="直接连接符 39"/>
                <p:cNvCxnSpPr>
                  <a:cxnSpLocks noChangeShapeType="1"/>
                </p:cNvCxnSpPr>
                <p:nvPr/>
              </p:nvCxnSpPr>
              <p:spPr bwMode="auto">
                <a:xfrm rot="-5400000" flipH="1" flipV="1">
                  <a:off x="1392095" y="2596067"/>
                  <a:ext cx="79814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直接连接符 40"/>
                <p:cNvCxnSpPr>
                  <a:cxnSpLocks noChangeShapeType="1"/>
                </p:cNvCxnSpPr>
                <p:nvPr/>
              </p:nvCxnSpPr>
              <p:spPr bwMode="auto">
                <a:xfrm rot="16200000" flipH="1">
                  <a:off x="2244643" y="2520354"/>
                  <a:ext cx="115465" cy="1070903"/>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组合 41"/>
              <p:cNvGrpSpPr>
                <a:grpSpLocks/>
              </p:cNvGrpSpPr>
              <p:nvPr/>
            </p:nvGrpSpPr>
            <p:grpSpPr bwMode="auto">
              <a:xfrm flipH="1">
                <a:off x="7154180" y="5035100"/>
                <a:ext cx="652127" cy="173783"/>
                <a:chOff x="2125003" y="3761485"/>
                <a:chExt cx="653975" cy="173565"/>
              </a:xfrm>
            </p:grpSpPr>
            <p:sp>
              <p:nvSpPr>
                <p:cNvPr id="44" name="椭圆 43"/>
                <p:cNvSpPr/>
                <p:nvPr/>
              </p:nvSpPr>
              <p:spPr bwMode="auto">
                <a:xfrm rot="5400000">
                  <a:off x="2365209" y="3521282"/>
                  <a:ext cx="173562" cy="65397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45" name="TextBox 44"/>
                <p:cNvSpPr txBox="1"/>
                <p:nvPr/>
              </p:nvSpPr>
              <p:spPr>
                <a:xfrm rot="5400000">
                  <a:off x="2381465" y="3552225"/>
                  <a:ext cx="141050" cy="62364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7184" name="矩形 4"/>
            <p:cNvSpPr>
              <a:spLocks noChangeArrowheads="1"/>
            </p:cNvSpPr>
            <p:nvPr/>
          </p:nvSpPr>
          <p:spPr bwMode="auto">
            <a:xfrm>
              <a:off x="4549683" y="5338613"/>
              <a:ext cx="1618004" cy="46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1" hangingPunct="1">
                <a:lnSpc>
                  <a:spcPts val="3600"/>
                </a:lnSpc>
                <a:buFont typeface="Calibri" pitchFamily="34" charset="0"/>
                <a:buNone/>
              </a:pPr>
              <a:r>
                <a:rPr lang="zh-CN" altLang="en-US" b="1" dirty="0" smtClean="0">
                  <a:solidFill>
                    <a:srgbClr val="00ACE6"/>
                  </a:solidFill>
                  <a:latin typeface="+mn-lt"/>
                  <a:ea typeface="微软雅黑" pitchFamily="34" charset="-122"/>
                  <a:sym typeface="宋体" pitchFamily="2" charset="-122"/>
                </a:rPr>
                <a:t>函数的调用方式</a:t>
              </a:r>
              <a:endParaRPr lang="en-US" altLang="zh-CN" b="1" dirty="0" smtClean="0">
                <a:solidFill>
                  <a:srgbClr val="00ACE6"/>
                </a:solidFill>
                <a:latin typeface="+mn-lt"/>
                <a:ea typeface="微软雅黑" pitchFamily="34" charset="-122"/>
                <a:sym typeface="宋体" pitchFamily="2" charset="-122"/>
              </a:endParaRPr>
            </a:p>
          </p:txBody>
        </p:sp>
      </p:grpSp>
      <p:grpSp>
        <p:nvGrpSpPr>
          <p:cNvPr id="2052" name="组合 6"/>
          <p:cNvGrpSpPr>
            <a:grpSpLocks/>
          </p:cNvGrpSpPr>
          <p:nvPr/>
        </p:nvGrpSpPr>
        <p:grpSpPr bwMode="auto">
          <a:xfrm>
            <a:off x="5821363" y="2406255"/>
            <a:ext cx="3404913" cy="1127515"/>
            <a:chOff x="5873304" y="1605962"/>
            <a:chExt cx="3325632" cy="1127550"/>
          </a:xfrm>
        </p:grpSpPr>
        <p:sp>
          <p:nvSpPr>
            <p:cNvPr id="5128" name="矩形 5"/>
            <p:cNvSpPr>
              <a:spLocks noChangeArrowheads="1"/>
            </p:cNvSpPr>
            <p:nvPr/>
          </p:nvSpPr>
          <p:spPr bwMode="auto">
            <a:xfrm flipH="1">
              <a:off x="5873304" y="1633639"/>
              <a:ext cx="3325632" cy="92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函数的概念及相关定义</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微软雅黑" pitchFamily="34" charset="-122"/>
                  <a:ea typeface="微软雅黑" pitchFamily="34" charset="-122"/>
                  <a:sym typeface="微软雅黑" pitchFamily="34" charset="-122"/>
                </a:rPr>
                <a:t>局部变量与全局变量</a:t>
              </a:r>
              <a:endParaRPr lang="zh-CN" altLang="en-US" b="1" dirty="0">
                <a:solidFill>
                  <a:srgbClr val="00ACE6"/>
                </a:solidFill>
                <a:latin typeface="微软雅黑" pitchFamily="34" charset="-122"/>
                <a:ea typeface="微软雅黑" pitchFamily="34" charset="-122"/>
                <a:sym typeface="微软雅黑" pitchFamily="34" charset="-122"/>
              </a:endParaRPr>
            </a:p>
          </p:txBody>
        </p:sp>
        <p:grpSp>
          <p:nvGrpSpPr>
            <p:cNvPr id="7177" name="组合 16"/>
            <p:cNvGrpSpPr>
              <a:grpSpLocks/>
            </p:cNvGrpSpPr>
            <p:nvPr/>
          </p:nvGrpSpPr>
          <p:grpSpPr bwMode="auto">
            <a:xfrm flipH="1">
              <a:off x="5947983" y="2081607"/>
              <a:ext cx="2697268" cy="651905"/>
              <a:chOff x="1338278" y="2657188"/>
              <a:chExt cx="2820377" cy="652213"/>
            </a:xfrm>
          </p:grpSpPr>
          <p:cxnSp>
            <p:nvCxnSpPr>
              <p:cNvPr id="7181" name="直接连接符 7"/>
              <p:cNvCxnSpPr>
                <a:cxnSpLocks noChangeShapeType="1"/>
              </p:cNvCxnSpPr>
              <p:nvPr/>
            </p:nvCxnSpPr>
            <p:spPr bwMode="auto">
              <a:xfrm>
                <a:off x="1338278" y="2657188"/>
                <a:ext cx="372268"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10"/>
              <p:cNvCxnSpPr>
                <a:cxnSpLocks noChangeShapeType="1"/>
              </p:cNvCxnSpPr>
              <p:nvPr/>
            </p:nvCxnSpPr>
            <p:spPr bwMode="auto">
              <a:xfrm>
                <a:off x="1714278" y="3309401"/>
                <a:ext cx="244437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组合 15"/>
            <p:cNvGrpSpPr>
              <a:grpSpLocks/>
            </p:cNvGrpSpPr>
            <p:nvPr/>
          </p:nvGrpSpPr>
          <p:grpSpPr bwMode="auto">
            <a:xfrm flipH="1">
              <a:off x="8467240" y="1605962"/>
              <a:ext cx="489404" cy="520699"/>
              <a:chOff x="1697266" y="3848201"/>
              <a:chExt cx="511741" cy="520945"/>
            </a:xfrm>
          </p:grpSpPr>
          <p:sp>
            <p:nvSpPr>
              <p:cNvPr id="12" name="椭圆 11"/>
              <p:cNvSpPr/>
              <p:nvPr/>
            </p:nvSpPr>
            <p:spPr bwMode="auto">
              <a:xfrm>
                <a:off x="1696456" y="3864476"/>
                <a:ext cx="511727" cy="473312"/>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13" name="TextBox 12"/>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9" name="标题 1"/>
          <p:cNvSpPr>
            <a:spLocks noChangeArrowheads="1"/>
          </p:cNvSpPr>
          <p:nvPr/>
        </p:nvSpPr>
        <p:spPr bwMode="auto">
          <a:xfrm>
            <a:off x="1728786" y="16619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学习目标</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15343569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28771"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6】-</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572077"/>
            <a:ext cx="7975600" cy="64588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案例</a:t>
            </a:r>
            <a:r>
              <a:rPr lang="zh-CN" altLang="zh-CN" sz="2000" dirty="0"/>
              <a:t>要求设计简单的</a:t>
            </a:r>
            <a:r>
              <a:rPr lang="en-US" altLang="zh-CN" sz="2000" dirty="0"/>
              <a:t>RSA</a:t>
            </a:r>
            <a:r>
              <a:rPr lang="zh-CN" altLang="zh-CN" sz="2000" dirty="0"/>
              <a:t>算法，实现对整型</a:t>
            </a:r>
            <a:r>
              <a:rPr lang="zh-CN" altLang="zh-CN" sz="2000" dirty="0" smtClean="0"/>
              <a:t>数据的</a:t>
            </a:r>
            <a:r>
              <a:rPr lang="zh-CN" altLang="zh-CN" sz="2000" dirty="0"/>
              <a:t>加密和</a:t>
            </a:r>
            <a:r>
              <a:rPr lang="zh-CN" altLang="zh-CN" sz="2000" dirty="0" smtClean="0"/>
              <a:t>解密。</a:t>
            </a:r>
            <a:endParaRPr lang="en-US" altLang="zh-CN" sz="2000" dirty="0"/>
          </a:p>
        </p:txBody>
      </p:sp>
      <p:pic>
        <p:nvPicPr>
          <p:cNvPr id="40962" name="Picture 2" descr="http://pic.baike.soso.com/p/20140326/20140326173639-8037056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4638" y="2074046"/>
            <a:ext cx="3857625" cy="30099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6993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randombar(horizont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38979" y="16794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1" y="1235171"/>
            <a:ext cx="8088223" cy="33760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RSA</a:t>
            </a:r>
            <a:r>
              <a:rPr lang="zh-CN" altLang="zh-CN" sz="2000" dirty="0"/>
              <a:t>算法中的公钥、私钥的获取方式以及加密和解密的公式如下所述。</a:t>
            </a:r>
          </a:p>
          <a:p>
            <a:pPr marL="0" indent="0">
              <a:buNone/>
            </a:pPr>
            <a:r>
              <a:rPr lang="en-US" altLang="zh-CN" sz="2000" dirty="0" smtClean="0"/>
              <a:t>       </a:t>
            </a:r>
            <a:r>
              <a:rPr lang="zh-CN" altLang="zh-CN" sz="2000" dirty="0" smtClean="0"/>
              <a:t>（</a:t>
            </a:r>
            <a:r>
              <a:rPr lang="en-US" altLang="zh-CN" sz="2000" dirty="0"/>
              <a:t>1</a:t>
            </a:r>
            <a:r>
              <a:rPr lang="zh-CN" altLang="zh-CN" sz="2000" dirty="0"/>
              <a:t>）该算法需要两个公钥，这两个公钥分别为</a:t>
            </a:r>
            <a:r>
              <a:rPr lang="en-US" altLang="zh-CN" sz="2000" dirty="0"/>
              <a:t>n</a:t>
            </a:r>
            <a:r>
              <a:rPr lang="zh-CN" altLang="zh-CN" sz="2000" dirty="0"/>
              <a:t>和</a:t>
            </a:r>
            <a:r>
              <a:rPr lang="en-US" altLang="zh-CN" sz="2000" dirty="0"/>
              <a:t>e</a:t>
            </a:r>
            <a:r>
              <a:rPr lang="zh-CN" altLang="zh-CN" sz="2000" dirty="0"/>
              <a:t>，由两个素数</a:t>
            </a:r>
            <a:r>
              <a:rPr lang="en-US" altLang="zh-CN" sz="2000" dirty="0"/>
              <a:t>p</a:t>
            </a:r>
            <a:r>
              <a:rPr lang="zh-CN" altLang="zh-CN" sz="2000" dirty="0"/>
              <a:t>、</a:t>
            </a:r>
            <a:r>
              <a:rPr lang="en-US" altLang="zh-CN" sz="2000" dirty="0"/>
              <a:t>q</a:t>
            </a:r>
            <a:r>
              <a:rPr lang="zh-CN" altLang="zh-CN" sz="2000" dirty="0"/>
              <a:t>决定（</a:t>
            </a:r>
            <a:r>
              <a:rPr lang="en-US" altLang="zh-CN" sz="2000" dirty="0"/>
              <a:t>p</a:t>
            </a:r>
            <a:r>
              <a:rPr lang="zh-CN" altLang="zh-CN" sz="2000" dirty="0"/>
              <a:t>和</a:t>
            </a:r>
            <a:r>
              <a:rPr lang="en-US" altLang="zh-CN" sz="2000" dirty="0"/>
              <a:t>q</a:t>
            </a:r>
            <a:r>
              <a:rPr lang="zh-CN" altLang="zh-CN" sz="2000" dirty="0"/>
              <a:t>必须保密）。其中</a:t>
            </a:r>
            <a:r>
              <a:rPr lang="en-US" altLang="zh-CN" sz="2000" dirty="0"/>
              <a:t>n</a:t>
            </a:r>
            <a:r>
              <a:rPr lang="zh-CN" altLang="zh-CN" sz="2000" dirty="0"/>
              <a:t>为</a:t>
            </a:r>
            <a:r>
              <a:rPr lang="en-US" altLang="zh-CN" sz="2000" dirty="0"/>
              <a:t>p</a:t>
            </a:r>
            <a:r>
              <a:rPr lang="zh-CN" altLang="zh-CN" sz="2000" dirty="0"/>
              <a:t>和</a:t>
            </a:r>
            <a:r>
              <a:rPr lang="en-US" altLang="zh-CN" sz="2000" dirty="0"/>
              <a:t>q</a:t>
            </a:r>
            <a:r>
              <a:rPr lang="zh-CN" altLang="zh-CN" sz="2000" dirty="0"/>
              <a:t>的乘积，</a:t>
            </a:r>
            <a:r>
              <a:rPr lang="en-US" altLang="zh-CN" sz="2000" dirty="0"/>
              <a:t>e</a:t>
            </a:r>
            <a:r>
              <a:rPr lang="zh-CN" altLang="zh-CN" sz="2000" dirty="0"/>
              <a:t>为一个与</a:t>
            </a:r>
            <a:r>
              <a:rPr lang="en-US" altLang="zh-CN" sz="2000" dirty="0"/>
              <a:t>(p-1)(q-1)</a:t>
            </a:r>
            <a:r>
              <a:rPr lang="zh-CN" altLang="zh-CN" sz="2000" dirty="0"/>
              <a:t>互质的正整数；</a:t>
            </a:r>
          </a:p>
          <a:p>
            <a:pPr marL="0" indent="0">
              <a:buNone/>
            </a:pPr>
            <a:r>
              <a:rPr lang="en-US" altLang="zh-CN" sz="2000" dirty="0" smtClean="0"/>
              <a:t>       </a:t>
            </a:r>
            <a:r>
              <a:rPr lang="zh-CN" altLang="zh-CN" sz="2000" dirty="0" smtClean="0"/>
              <a:t>（</a:t>
            </a:r>
            <a:r>
              <a:rPr lang="en-US" altLang="zh-CN" sz="2000" dirty="0"/>
              <a:t>2</a:t>
            </a:r>
            <a:r>
              <a:rPr lang="zh-CN" altLang="zh-CN" sz="2000" dirty="0"/>
              <a:t>）该算法需要两个私钥，分别为</a:t>
            </a:r>
            <a:r>
              <a:rPr lang="en-US" altLang="zh-CN" sz="2000" dirty="0"/>
              <a:t>d</a:t>
            </a:r>
            <a:r>
              <a:rPr lang="zh-CN" altLang="zh-CN" sz="2000" dirty="0"/>
              <a:t>和</a:t>
            </a:r>
            <a:r>
              <a:rPr lang="en-US" altLang="zh-CN" sz="2000" dirty="0"/>
              <a:t>n</a:t>
            </a:r>
            <a:r>
              <a:rPr lang="zh-CN" altLang="zh-CN" sz="2000" dirty="0"/>
              <a:t>，</a:t>
            </a:r>
            <a:r>
              <a:rPr lang="en-US" altLang="zh-CN" sz="2000" dirty="0"/>
              <a:t>d= e</a:t>
            </a:r>
            <a:r>
              <a:rPr lang="en-US" altLang="zh-CN" sz="2000" baseline="30000" dirty="0"/>
              <a:t>-1</a:t>
            </a:r>
            <a:r>
              <a:rPr lang="en-US" altLang="zh-CN" sz="2000" dirty="0"/>
              <a:t>(mod(p-1)(q-1))</a:t>
            </a:r>
            <a:r>
              <a:rPr lang="zh-CN" altLang="zh-CN" sz="2000" dirty="0"/>
              <a:t>；</a:t>
            </a:r>
          </a:p>
          <a:p>
            <a:pPr marL="0" indent="0">
              <a:buNone/>
            </a:pPr>
            <a:r>
              <a:rPr lang="en-US" altLang="zh-CN" sz="2000" dirty="0" smtClean="0"/>
              <a:t>       </a:t>
            </a:r>
            <a:r>
              <a:rPr lang="zh-CN" altLang="zh-CN" sz="2000" dirty="0" smtClean="0"/>
              <a:t>（</a:t>
            </a:r>
            <a:r>
              <a:rPr lang="en-US" altLang="zh-CN" sz="2000" dirty="0"/>
              <a:t>3</a:t>
            </a:r>
            <a:r>
              <a:rPr lang="zh-CN" altLang="zh-CN" sz="2000" dirty="0"/>
              <a:t>）该算法的加密公式为：</a:t>
            </a:r>
            <a:r>
              <a:rPr lang="en-US" altLang="zh-CN" sz="2000" dirty="0" err="1"/>
              <a:t>c≡m</a:t>
            </a:r>
            <a:r>
              <a:rPr lang="en-US" altLang="zh-CN" sz="2000" baseline="30000" dirty="0" err="1"/>
              <a:t>e</a:t>
            </a:r>
            <a:r>
              <a:rPr lang="en-US" altLang="zh-CN" sz="2000" dirty="0"/>
              <a:t> mod n</a:t>
            </a:r>
            <a:r>
              <a:rPr lang="zh-CN" altLang="zh-CN" sz="2000" dirty="0"/>
              <a:t>，其中</a:t>
            </a:r>
            <a:r>
              <a:rPr lang="en-US" altLang="zh-CN" sz="2000" dirty="0"/>
              <a:t>c</a:t>
            </a:r>
            <a:r>
              <a:rPr lang="zh-CN" altLang="zh-CN" sz="2000" dirty="0"/>
              <a:t>为密文，该公式表示密文</a:t>
            </a:r>
            <a:r>
              <a:rPr lang="en-US" altLang="zh-CN" sz="2000" dirty="0"/>
              <a:t>c</a:t>
            </a:r>
            <a:r>
              <a:rPr lang="zh-CN" altLang="zh-CN" sz="2000" dirty="0"/>
              <a:t>恒等于</a:t>
            </a:r>
            <a:r>
              <a:rPr lang="en-US" altLang="zh-CN" sz="2000" dirty="0"/>
              <a:t>m</a:t>
            </a:r>
            <a:r>
              <a:rPr lang="en-US" altLang="zh-CN" sz="2000" baseline="30000" dirty="0"/>
              <a:t>e</a:t>
            </a:r>
            <a:r>
              <a:rPr lang="en-US" altLang="zh-CN" sz="2000" dirty="0"/>
              <a:t> mod n</a:t>
            </a:r>
            <a:r>
              <a:rPr lang="zh-CN" altLang="zh-CN" sz="2000" dirty="0"/>
              <a:t>；</a:t>
            </a:r>
          </a:p>
          <a:p>
            <a:pPr marL="0" indent="0">
              <a:buNone/>
            </a:pPr>
            <a:r>
              <a:rPr lang="en-US" altLang="zh-CN" sz="2000" dirty="0" smtClean="0"/>
              <a:t>       </a:t>
            </a:r>
            <a:r>
              <a:rPr lang="zh-CN" altLang="zh-CN" sz="2000" dirty="0" smtClean="0"/>
              <a:t>（</a:t>
            </a:r>
            <a:r>
              <a:rPr lang="en-US" altLang="zh-CN" sz="2000" dirty="0"/>
              <a:t>4</a:t>
            </a:r>
            <a:r>
              <a:rPr lang="zh-CN" altLang="zh-CN" sz="2000" dirty="0"/>
              <a:t>）该算法的解密公式为：</a:t>
            </a:r>
            <a:r>
              <a:rPr lang="en-US" altLang="zh-CN" sz="2000" dirty="0" err="1"/>
              <a:t>m≡c</a:t>
            </a:r>
            <a:r>
              <a:rPr lang="en-US" altLang="zh-CN" sz="2000" baseline="30000" dirty="0" err="1"/>
              <a:t>d</a:t>
            </a:r>
            <a:r>
              <a:rPr lang="en-US" altLang="zh-CN" sz="2000" dirty="0"/>
              <a:t> mod n</a:t>
            </a:r>
            <a:r>
              <a:rPr lang="zh-CN" altLang="zh-CN" sz="2000" dirty="0"/>
              <a:t>，其中</a:t>
            </a:r>
            <a:r>
              <a:rPr lang="en-US" altLang="zh-CN" sz="2000" dirty="0"/>
              <a:t>m</a:t>
            </a:r>
            <a:r>
              <a:rPr lang="zh-CN" altLang="zh-CN" sz="2000" dirty="0"/>
              <a:t>为明文，该温室表示明文</a:t>
            </a:r>
            <a:r>
              <a:rPr lang="en-US" altLang="zh-CN" sz="2000" dirty="0"/>
              <a:t>m</a:t>
            </a:r>
            <a:r>
              <a:rPr lang="zh-CN" altLang="zh-CN" sz="2000" dirty="0"/>
              <a:t>恒等于</a:t>
            </a:r>
            <a:r>
              <a:rPr lang="en-US" altLang="zh-CN" sz="2000" dirty="0"/>
              <a:t>c</a:t>
            </a:r>
            <a:r>
              <a:rPr lang="en-US" altLang="zh-CN" sz="2000" baseline="30000" dirty="0"/>
              <a:t>d</a:t>
            </a:r>
            <a:r>
              <a:rPr lang="en-US" altLang="zh-CN" sz="2000" dirty="0"/>
              <a:t> mod n</a:t>
            </a:r>
            <a:r>
              <a:rPr lang="zh-CN" altLang="zh-CN" sz="2000" dirty="0"/>
              <a:t>。</a:t>
            </a:r>
            <a:r>
              <a:rPr lang="en-US" altLang="zh-CN" sz="2000" dirty="0" smtClean="0"/>
              <a:t>       </a:t>
            </a:r>
            <a:endParaRPr lang="zh-CN" altLang="zh-CN" sz="20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12994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39449"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50959"/>
            <a:ext cx="5257897"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52250"/>
            <a:ext cx="4025589"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01049" y="3228504"/>
            <a:ext cx="5406873"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5267789" cy="378565"/>
          </a:xfrm>
          <a:prstGeom prst="rect">
            <a:avLst/>
          </a:prstGeom>
        </p:spPr>
        <p:txBody>
          <a:bodyPr wrap="none">
            <a:spAutoFit/>
          </a:bodyPr>
          <a:lstStyle/>
          <a:p>
            <a:pPr>
              <a:lnSpc>
                <a:spcPct val="130000"/>
              </a:lnSpc>
              <a:spcAft>
                <a:spcPts val="300"/>
              </a:spcAft>
              <a:defRPr/>
            </a:pPr>
            <a:r>
              <a:rPr lang="zh-CN" altLang="zh-CN" sz="1600" dirty="0"/>
              <a:t>随机选择两个不相等的质数</a:t>
            </a:r>
            <a:r>
              <a:rPr lang="en-US" altLang="zh-CN" sz="1600" dirty="0"/>
              <a:t>p</a:t>
            </a:r>
            <a:r>
              <a:rPr lang="zh-CN" altLang="zh-CN" sz="1600" dirty="0"/>
              <a:t>和</a:t>
            </a:r>
            <a:r>
              <a:rPr lang="en-US" altLang="zh-CN" sz="1600" dirty="0"/>
              <a:t>q</a:t>
            </a:r>
            <a:r>
              <a:rPr lang="zh-CN" altLang="zh-CN" sz="1600" dirty="0"/>
              <a:t>，计算出</a:t>
            </a:r>
            <a:r>
              <a:rPr lang="en-US" altLang="zh-CN" sz="1600" dirty="0"/>
              <a:t>p</a:t>
            </a:r>
            <a:r>
              <a:rPr lang="zh-CN" altLang="zh-CN" sz="1600" dirty="0"/>
              <a:t>和</a:t>
            </a:r>
            <a:r>
              <a:rPr lang="en-US" altLang="zh-CN" sz="1600" dirty="0"/>
              <a:t>q</a:t>
            </a:r>
            <a:r>
              <a:rPr lang="zh-CN" altLang="zh-CN" sz="1600" dirty="0"/>
              <a:t>的乘积</a:t>
            </a:r>
            <a:r>
              <a:rPr lang="en-US" altLang="zh-CN" sz="1600" dirty="0"/>
              <a:t>n</a:t>
            </a:r>
            <a:r>
              <a:rPr lang="zh-CN" altLang="zh-CN"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5343129" cy="378565"/>
          </a:xfrm>
          <a:prstGeom prst="rect">
            <a:avLst/>
          </a:prstGeom>
        </p:spPr>
        <p:txBody>
          <a:bodyPr wrap="none">
            <a:spAutoFit/>
          </a:bodyPr>
          <a:lstStyle/>
          <a:p>
            <a:pPr>
              <a:lnSpc>
                <a:spcPct val="130000"/>
              </a:lnSpc>
              <a:spcAft>
                <a:spcPts val="300"/>
              </a:spcAft>
              <a:defRPr/>
            </a:pPr>
            <a:r>
              <a:rPr lang="zh-CN" altLang="zh-CN" sz="1600" dirty="0"/>
              <a:t>随机选择一个整数</a:t>
            </a:r>
            <a:r>
              <a:rPr lang="en-US" altLang="zh-CN" sz="1600" dirty="0"/>
              <a:t>e</a:t>
            </a:r>
            <a:r>
              <a:rPr lang="zh-CN" altLang="zh-CN" sz="1600" dirty="0"/>
              <a:t>，条件是</a:t>
            </a:r>
            <a:r>
              <a:rPr lang="en-US" altLang="zh-CN" sz="1600" dirty="0"/>
              <a:t>1&lt;e&lt;φ(n)</a:t>
            </a:r>
            <a:r>
              <a:rPr lang="zh-CN" altLang="zh-CN" sz="1600" dirty="0"/>
              <a:t>，且</a:t>
            </a:r>
            <a:r>
              <a:rPr lang="en-US" altLang="zh-CN" sz="1600" dirty="0"/>
              <a:t>e</a:t>
            </a:r>
            <a:r>
              <a:rPr lang="zh-CN" altLang="zh-CN" sz="1600" dirty="0"/>
              <a:t>与</a:t>
            </a:r>
            <a:r>
              <a:rPr lang="en-US" altLang="zh-CN" sz="1600" dirty="0"/>
              <a:t>φ(n)</a:t>
            </a:r>
            <a:r>
              <a:rPr lang="zh-CN" altLang="zh-CN" sz="1600" dirty="0"/>
              <a:t>互质；</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3725700" cy="378565"/>
          </a:xfrm>
          <a:prstGeom prst="rect">
            <a:avLst/>
          </a:prstGeom>
        </p:spPr>
        <p:txBody>
          <a:bodyPr wrap="none">
            <a:spAutoFit/>
          </a:bodyPr>
          <a:lstStyle/>
          <a:p>
            <a:pPr>
              <a:lnSpc>
                <a:spcPct val="130000"/>
              </a:lnSpc>
              <a:spcAft>
                <a:spcPts val="300"/>
              </a:spcAft>
              <a:defRPr/>
            </a:pPr>
            <a:r>
              <a:rPr lang="zh-CN" altLang="zh-CN" sz="1600" dirty="0"/>
              <a:t>根据欧拉函数可求得</a:t>
            </a:r>
            <a:r>
              <a:rPr lang="en-US" altLang="zh-CN" sz="1600" dirty="0"/>
              <a:t>φ(n) = (p-1)(q-1)</a:t>
            </a:r>
            <a:r>
              <a:rPr lang="zh-CN" altLang="zh-CN"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0" name="椭圆 29"/>
          <p:cNvSpPr/>
          <p:nvPr/>
        </p:nvSpPr>
        <p:spPr bwMode="auto">
          <a:xfrm rot="574600">
            <a:off x="1174358" y="343613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1" name="TextBox 30"/>
          <p:cNvSpPr txBox="1">
            <a:spLocks noChangeArrowheads="1"/>
          </p:cNvSpPr>
          <p:nvPr/>
        </p:nvSpPr>
        <p:spPr bwMode="auto">
          <a:xfrm>
            <a:off x="1182295" y="344089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2" name="直接连接符 31"/>
          <p:cNvCxnSpPr/>
          <p:nvPr/>
        </p:nvCxnSpPr>
        <p:spPr>
          <a:xfrm flipV="1">
            <a:off x="1397739" y="3816279"/>
            <a:ext cx="5852147" cy="756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85320" y="3417086"/>
            <a:ext cx="5912196" cy="412421"/>
          </a:xfrm>
          <a:prstGeom prst="rect">
            <a:avLst/>
          </a:prstGeom>
        </p:spPr>
        <p:txBody>
          <a:bodyPr wrap="none">
            <a:spAutoFit/>
          </a:bodyPr>
          <a:lstStyle/>
          <a:p>
            <a:pPr>
              <a:lnSpc>
                <a:spcPct val="130000"/>
              </a:lnSpc>
              <a:spcAft>
                <a:spcPts val="300"/>
              </a:spcAft>
              <a:defRPr/>
            </a:pPr>
            <a:r>
              <a:rPr lang="zh-CN" altLang="zh-CN" sz="1600" dirty="0"/>
              <a:t>计算</a:t>
            </a:r>
            <a:r>
              <a:rPr lang="en-US" altLang="zh-CN" sz="1600" dirty="0"/>
              <a:t>e</a:t>
            </a:r>
            <a:r>
              <a:rPr lang="zh-CN" altLang="zh-CN" sz="1600" dirty="0"/>
              <a:t>对于</a:t>
            </a:r>
            <a:r>
              <a:rPr lang="en-US" altLang="zh-CN" sz="1600" dirty="0"/>
              <a:t>φ(n)</a:t>
            </a:r>
            <a:r>
              <a:rPr lang="zh-CN" altLang="zh-CN" sz="1600" dirty="0"/>
              <a:t>模反元素</a:t>
            </a:r>
            <a:r>
              <a:rPr lang="en-US" altLang="zh-CN" sz="1600" dirty="0"/>
              <a:t>d</a:t>
            </a:r>
            <a:r>
              <a:rPr lang="zh-CN" altLang="zh-CN" sz="1600" dirty="0"/>
              <a:t>（可以使得</a:t>
            </a:r>
            <a:r>
              <a:rPr lang="en-US" altLang="zh-CN" sz="1600" dirty="0"/>
              <a:t>e*d</a:t>
            </a:r>
            <a:r>
              <a:rPr lang="zh-CN" altLang="zh-CN" sz="1600" dirty="0"/>
              <a:t>被</a:t>
            </a:r>
            <a:r>
              <a:rPr lang="en-US" altLang="zh-CN" sz="1600" dirty="0"/>
              <a:t>φ(n)</a:t>
            </a:r>
            <a:r>
              <a:rPr lang="zh-CN" altLang="zh-CN" sz="1600" dirty="0"/>
              <a:t>除的余数为</a:t>
            </a:r>
            <a:r>
              <a:rPr lang="en-US" altLang="zh-CN" sz="1600" dirty="0"/>
              <a:t>1</a:t>
            </a:r>
            <a:r>
              <a:rPr lang="zh-CN" altLang="zh-CN" sz="1600" dirty="0"/>
              <a:t>）</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5" name="椭圆 34"/>
          <p:cNvSpPr/>
          <p:nvPr/>
        </p:nvSpPr>
        <p:spPr bwMode="auto">
          <a:xfrm rot="574600">
            <a:off x="1164605" y="397544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6" name="TextBox 35"/>
          <p:cNvSpPr txBox="1">
            <a:spLocks noChangeArrowheads="1"/>
          </p:cNvSpPr>
          <p:nvPr/>
        </p:nvSpPr>
        <p:spPr bwMode="auto">
          <a:xfrm>
            <a:off x="1172542" y="398020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7" name="直接连接符 36"/>
          <p:cNvCxnSpPr/>
          <p:nvPr/>
        </p:nvCxnSpPr>
        <p:spPr>
          <a:xfrm flipV="1">
            <a:off x="1401049" y="4342526"/>
            <a:ext cx="2361054" cy="756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75567" y="3956396"/>
            <a:ext cx="2053767" cy="412421"/>
          </a:xfrm>
          <a:prstGeom prst="rect">
            <a:avLst/>
          </a:prstGeom>
        </p:spPr>
        <p:txBody>
          <a:bodyPr wrap="none">
            <a:spAutoFit/>
          </a:bodyPr>
          <a:lstStyle/>
          <a:p>
            <a:pPr>
              <a:lnSpc>
                <a:spcPct val="130000"/>
              </a:lnSpc>
              <a:spcAft>
                <a:spcPts val="300"/>
              </a:spcAft>
              <a:defRPr/>
            </a:pPr>
            <a:r>
              <a:rPr lang="zh-CN" altLang="zh-CN" sz="1600" dirty="0"/>
              <a:t>将</a:t>
            </a:r>
            <a:r>
              <a:rPr lang="en-US" altLang="zh-CN" sz="1600" dirty="0"/>
              <a:t>p</a:t>
            </a:r>
            <a:r>
              <a:rPr lang="zh-CN" altLang="zh-CN" sz="1600" dirty="0"/>
              <a:t>和</a:t>
            </a:r>
            <a:r>
              <a:rPr lang="en-US" altLang="zh-CN" sz="1600" dirty="0"/>
              <a:t>q</a:t>
            </a:r>
            <a:r>
              <a:rPr lang="zh-CN" altLang="zh-CN" sz="1600" dirty="0"/>
              <a:t>的记录销毁</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9" name="椭圆 38"/>
          <p:cNvSpPr/>
          <p:nvPr/>
        </p:nvSpPr>
        <p:spPr bwMode="auto">
          <a:xfrm rot="574600">
            <a:off x="1184468" y="451397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0" name="TextBox 39"/>
          <p:cNvSpPr txBox="1">
            <a:spLocks noChangeArrowheads="1"/>
          </p:cNvSpPr>
          <p:nvPr/>
        </p:nvSpPr>
        <p:spPr bwMode="auto">
          <a:xfrm>
            <a:off x="1192405" y="451873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6</a:t>
            </a:r>
            <a:endParaRPr lang="zh-CN" altLang="en-US" b="1" dirty="0">
              <a:solidFill>
                <a:schemeClr val="bg1"/>
              </a:solidFill>
              <a:latin typeface="Verdana" pitchFamily="34" charset="0"/>
            </a:endParaRPr>
          </a:p>
        </p:txBody>
      </p:sp>
      <p:cxnSp>
        <p:nvCxnSpPr>
          <p:cNvPr id="41" name="直接连接符 40"/>
          <p:cNvCxnSpPr/>
          <p:nvPr/>
        </p:nvCxnSpPr>
        <p:spPr>
          <a:xfrm flipV="1">
            <a:off x="1420912" y="4881056"/>
            <a:ext cx="4574939" cy="756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595430" y="4494926"/>
            <a:ext cx="4564070" cy="412421"/>
          </a:xfrm>
          <a:prstGeom prst="rect">
            <a:avLst/>
          </a:prstGeom>
        </p:spPr>
        <p:txBody>
          <a:bodyPr wrap="none">
            <a:spAutoFit/>
          </a:bodyPr>
          <a:lstStyle/>
          <a:p>
            <a:pPr>
              <a:lnSpc>
                <a:spcPct val="130000"/>
              </a:lnSpc>
              <a:spcAft>
                <a:spcPts val="300"/>
              </a:spcAft>
              <a:defRPr/>
            </a:pPr>
            <a:r>
              <a:rPr lang="zh-CN" altLang="zh-CN" sz="1600" dirty="0"/>
              <a:t>将</a:t>
            </a:r>
            <a:r>
              <a:rPr lang="en-US" altLang="zh-CN" sz="1600" dirty="0"/>
              <a:t>n</a:t>
            </a:r>
            <a:r>
              <a:rPr lang="zh-CN" altLang="zh-CN" sz="1600" dirty="0"/>
              <a:t>和</a:t>
            </a:r>
            <a:r>
              <a:rPr lang="en-US" altLang="zh-CN" sz="1600" dirty="0"/>
              <a:t>e</a:t>
            </a:r>
            <a:r>
              <a:rPr lang="zh-CN" altLang="zh-CN" sz="1600" dirty="0"/>
              <a:t>封装成公钥</a:t>
            </a:r>
            <a:r>
              <a:rPr lang="en-US" altLang="zh-CN" sz="1600" dirty="0"/>
              <a:t>(</a:t>
            </a:r>
            <a:r>
              <a:rPr lang="en-US" altLang="zh-CN" sz="1600" dirty="0" err="1"/>
              <a:t>n,e</a:t>
            </a:r>
            <a:r>
              <a:rPr lang="en-US" altLang="zh-CN" sz="1600" dirty="0"/>
              <a:t>)</a:t>
            </a:r>
            <a:r>
              <a:rPr lang="zh-CN" altLang="zh-CN" sz="1600" dirty="0"/>
              <a:t>，</a:t>
            </a:r>
            <a:r>
              <a:rPr lang="en-US" altLang="zh-CN" sz="1600" dirty="0"/>
              <a:t>n</a:t>
            </a:r>
            <a:r>
              <a:rPr lang="zh-CN" altLang="zh-CN" sz="1600" dirty="0"/>
              <a:t>和</a:t>
            </a:r>
            <a:r>
              <a:rPr lang="en-US" altLang="zh-CN" sz="1600" dirty="0"/>
              <a:t>d</a:t>
            </a:r>
            <a:r>
              <a:rPr lang="zh-CN" altLang="zh-CN" sz="1600" dirty="0"/>
              <a:t>封装成私钥</a:t>
            </a:r>
            <a:r>
              <a:rPr lang="en-US" altLang="zh-CN" sz="1600" dirty="0"/>
              <a:t>(</a:t>
            </a:r>
            <a:r>
              <a:rPr lang="en-US" altLang="zh-CN" sz="1600" dirty="0" err="1"/>
              <a:t>n,d</a:t>
            </a:r>
            <a:r>
              <a:rPr lang="en-US" altLang="zh-CN" sz="1600" dirty="0" smtClean="0"/>
              <a:t>)</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85772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P spid="25" grpId="0"/>
      <p:bldP spid="27" grpId="0" animBg="1"/>
      <p:bldP spid="28" grpId="0"/>
      <p:bldP spid="34" grpId="0"/>
      <p:bldP spid="43" grpId="0"/>
      <p:bldP spid="45" grpId="0"/>
      <p:bldP spid="30" grpId="0" animBg="1"/>
      <p:bldP spid="31" grpId="0"/>
      <p:bldP spid="33" grpId="0"/>
      <p:bldP spid="35" grpId="0" animBg="1"/>
      <p:bldP spid="36" grpId="0"/>
      <p:bldP spid="38" grpId="0"/>
      <p:bldP spid="39" grpId="0" animBg="1"/>
      <p:bldP spid="40" grpId="0"/>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60304" y="14692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pPr>
            <a:r>
              <a:rPr lang="zh-CN" altLang="zh-CN" dirty="0"/>
              <a:t>根据获得的公钥和私钥执行加密或解密过程</a:t>
            </a:r>
            <a:r>
              <a:rPr lang="zh-CN" altLang="zh-CN" dirty="0" smtClean="0"/>
              <a:t>：</a:t>
            </a:r>
            <a:endParaRPr lang="zh-CN" altLang="zh-CN" dirty="0"/>
          </a:p>
        </p:txBody>
      </p:sp>
      <p:sp>
        <p:nvSpPr>
          <p:cNvPr id="44" name="矩形 28"/>
          <p:cNvSpPr>
            <a:spLocks noChangeArrowheads="1"/>
          </p:cNvSpPr>
          <p:nvPr/>
        </p:nvSpPr>
        <p:spPr bwMode="auto">
          <a:xfrm>
            <a:off x="863599" y="1663286"/>
            <a:ext cx="77835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pPr>
            <a:r>
              <a:rPr lang="zh-CN" altLang="en-US" dirty="0" smtClean="0"/>
              <a:t>（</a:t>
            </a:r>
            <a:r>
              <a:rPr lang="en-US" altLang="zh-CN" dirty="0" smtClean="0"/>
              <a:t>1</a:t>
            </a:r>
            <a:r>
              <a:rPr lang="zh-CN" altLang="en-US" dirty="0" smtClean="0"/>
              <a:t>）</a:t>
            </a:r>
            <a:r>
              <a:rPr lang="zh-CN" altLang="zh-CN" dirty="0" smtClean="0"/>
              <a:t>加密</a:t>
            </a:r>
            <a:r>
              <a:rPr lang="zh-CN" altLang="zh-CN" dirty="0"/>
              <a:t>需要公钥</a:t>
            </a:r>
            <a:r>
              <a:rPr lang="en-US" altLang="zh-CN" dirty="0"/>
              <a:t>(</a:t>
            </a:r>
            <a:r>
              <a:rPr lang="en-US" altLang="zh-CN" dirty="0" err="1"/>
              <a:t>n,e</a:t>
            </a:r>
            <a:r>
              <a:rPr lang="en-US" altLang="zh-CN" dirty="0"/>
              <a:t>)</a:t>
            </a:r>
            <a:r>
              <a:rPr lang="zh-CN" altLang="zh-CN" dirty="0"/>
              <a:t>，根据加密公式“</a:t>
            </a:r>
            <a:r>
              <a:rPr lang="en-US" altLang="zh-CN" dirty="0" err="1"/>
              <a:t>c≡m</a:t>
            </a:r>
            <a:r>
              <a:rPr lang="en-US" altLang="zh-CN" baseline="30000" dirty="0" err="1"/>
              <a:t>e</a:t>
            </a:r>
            <a:r>
              <a:rPr lang="en-US" altLang="zh-CN" dirty="0"/>
              <a:t> mod n</a:t>
            </a:r>
            <a:r>
              <a:rPr lang="zh-CN" altLang="zh-CN" dirty="0"/>
              <a:t>”对明文进行加密，获取加密后的密文</a:t>
            </a:r>
            <a:r>
              <a:rPr lang="en-US" altLang="zh-CN" dirty="0"/>
              <a:t>c</a:t>
            </a:r>
            <a:r>
              <a:rPr lang="zh-CN" altLang="zh-CN" dirty="0" smtClean="0"/>
              <a:t>；</a:t>
            </a:r>
            <a:endParaRPr lang="zh-CN" altLang="zh-CN" dirty="0"/>
          </a:p>
        </p:txBody>
      </p:sp>
      <p:sp>
        <p:nvSpPr>
          <p:cNvPr id="46" name="矩形 28"/>
          <p:cNvSpPr>
            <a:spLocks noChangeArrowheads="1"/>
          </p:cNvSpPr>
          <p:nvPr/>
        </p:nvSpPr>
        <p:spPr bwMode="auto">
          <a:xfrm>
            <a:off x="876662" y="2535098"/>
            <a:ext cx="77835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20000"/>
              </a:spcBef>
            </a:pPr>
            <a:r>
              <a:rPr lang="zh-CN" altLang="en-US" dirty="0" smtClean="0"/>
              <a:t>（</a:t>
            </a:r>
            <a:r>
              <a:rPr lang="en-US" altLang="zh-CN" dirty="0"/>
              <a:t>2</a:t>
            </a:r>
            <a:r>
              <a:rPr lang="zh-CN" altLang="en-US" dirty="0" smtClean="0"/>
              <a:t>）</a:t>
            </a:r>
            <a:r>
              <a:rPr lang="zh-CN" altLang="zh-CN" dirty="0"/>
              <a:t>解密需要私钥</a:t>
            </a:r>
            <a:r>
              <a:rPr lang="en-US" altLang="zh-CN" dirty="0"/>
              <a:t>(</a:t>
            </a:r>
            <a:r>
              <a:rPr lang="en-US" altLang="zh-CN" dirty="0" err="1"/>
              <a:t>n,d</a:t>
            </a:r>
            <a:r>
              <a:rPr lang="en-US" altLang="zh-CN" dirty="0"/>
              <a:t>)</a:t>
            </a:r>
            <a:r>
              <a:rPr lang="zh-CN" altLang="zh-CN" dirty="0"/>
              <a:t>，根据解密公式“</a:t>
            </a:r>
            <a:r>
              <a:rPr lang="en-US" altLang="zh-CN" dirty="0" err="1"/>
              <a:t>m≡c</a:t>
            </a:r>
            <a:r>
              <a:rPr lang="en-US" altLang="zh-CN" baseline="30000" dirty="0" err="1"/>
              <a:t>d</a:t>
            </a:r>
            <a:r>
              <a:rPr lang="en-US" altLang="zh-CN" dirty="0"/>
              <a:t> mod n</a:t>
            </a:r>
            <a:r>
              <a:rPr lang="zh-CN" altLang="zh-CN" dirty="0"/>
              <a:t>”对密文进行解密，获取解密后的明文</a:t>
            </a:r>
            <a:r>
              <a:rPr lang="en-US" altLang="zh-CN" dirty="0" smtClean="0"/>
              <a:t>m</a:t>
            </a:r>
            <a:r>
              <a:rPr lang="zh-CN" altLang="en-US" dirty="0"/>
              <a:t>。</a:t>
            </a:r>
            <a:endParaRPr lang="zh-CN" altLang="zh-CN" dirty="0"/>
          </a:p>
        </p:txBody>
      </p:sp>
      <p:sp>
        <p:nvSpPr>
          <p:cNvPr id="47" name="圆角矩形 46"/>
          <p:cNvSpPr/>
          <p:nvPr/>
        </p:nvSpPr>
        <p:spPr>
          <a:xfrm>
            <a:off x="944749" y="4477212"/>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48" name="直接连接符 47"/>
          <p:cNvCxnSpPr/>
          <p:nvPr/>
        </p:nvCxnSpPr>
        <p:spPr bwMode="auto">
          <a:xfrm>
            <a:off x="1124148" y="4219442"/>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140891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39282" y="14692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508706"/>
            <a:ext cx="7975600" cy="89407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本案例要求</a:t>
            </a:r>
            <a:r>
              <a:rPr lang="zh-CN" altLang="zh-CN" sz="2000" dirty="0"/>
              <a:t>编写程序，实现一个简单的体测成绩判定</a:t>
            </a:r>
            <a:r>
              <a:rPr lang="zh-CN" altLang="zh-CN" sz="2000" dirty="0" smtClean="0"/>
              <a:t>系统。</a:t>
            </a:r>
            <a:endParaRPr lang="en-US" altLang="zh-CN" sz="2000" dirty="0" smtClean="0"/>
          </a:p>
          <a:p>
            <a:pPr marL="0" indent="0">
              <a:buNone/>
            </a:pPr>
            <a:r>
              <a:rPr lang="zh-CN" altLang="zh-CN" sz="2000" dirty="0"/>
              <a:t>体测所含项目与每项所占比重</a:t>
            </a:r>
            <a:r>
              <a:rPr lang="zh-CN" altLang="zh-CN" sz="2000" dirty="0" smtClean="0"/>
              <a:t>如</a:t>
            </a:r>
            <a:r>
              <a:rPr lang="zh-CN" altLang="en-US" sz="2000" dirty="0"/>
              <a:t>下</a:t>
            </a:r>
            <a:r>
              <a:rPr lang="zh-CN" altLang="zh-CN" sz="2000" dirty="0" smtClean="0"/>
              <a:t>表所</a:t>
            </a:r>
            <a:r>
              <a:rPr lang="zh-CN" altLang="zh-CN" sz="2000" dirty="0"/>
              <a:t>示。</a:t>
            </a:r>
            <a:endParaRPr lang="en-US" altLang="zh-CN" sz="2000" dirty="0"/>
          </a:p>
        </p:txBody>
      </p:sp>
      <p:graphicFrame>
        <p:nvGraphicFramePr>
          <p:cNvPr id="2" name="表格 1"/>
          <p:cNvGraphicFramePr>
            <a:graphicFrameLocks noGrp="1"/>
          </p:cNvGraphicFramePr>
          <p:nvPr>
            <p:extLst>
              <p:ext uri="{D42A27DB-BD31-4B8C-83A1-F6EECF244321}">
                <p14:modId xmlns:p14="http://schemas.microsoft.com/office/powerpoint/2010/main" val="1548503635"/>
              </p:ext>
            </p:extLst>
          </p:nvPr>
        </p:nvGraphicFramePr>
        <p:xfrm>
          <a:off x="1907174" y="2657158"/>
          <a:ext cx="4813665" cy="2704170"/>
        </p:xfrm>
        <a:graphic>
          <a:graphicData uri="http://schemas.openxmlformats.org/drawingml/2006/table">
            <a:tbl>
              <a:tblPr firstRow="1" firstCol="1" bandRow="1">
                <a:tableStyleId>{5C22544A-7EE6-4342-B048-85BDC9FD1C3A}</a:tableStyleId>
              </a:tblPr>
              <a:tblGrid>
                <a:gridCol w="3508264"/>
                <a:gridCol w="1305401"/>
              </a:tblGrid>
              <a:tr h="313521">
                <a:tc>
                  <a:txBody>
                    <a:bodyPr/>
                    <a:lstStyle/>
                    <a:p>
                      <a:pPr algn="ctr">
                        <a:spcAft>
                          <a:spcPts val="0"/>
                        </a:spcAft>
                      </a:pPr>
                      <a:r>
                        <a:rPr lang="zh-CN" sz="1400" kern="100" dirty="0">
                          <a:effectLst/>
                        </a:rPr>
                        <a:t>单项指标</a:t>
                      </a:r>
                      <a:endParaRPr lang="zh-CN" sz="1400" kern="100" dirty="0">
                        <a:effectLst/>
                        <a:latin typeface="Calibri"/>
                        <a:ea typeface="宋体"/>
                        <a:cs typeface="Times New Roman"/>
                      </a:endParaRPr>
                    </a:p>
                  </a:txBody>
                  <a:tcPr marL="68580" marR="68580" marT="0" marB="0" anchor="ctr"/>
                </a:tc>
                <a:tc>
                  <a:txBody>
                    <a:bodyPr/>
                    <a:lstStyle/>
                    <a:p>
                      <a:pPr algn="ctr">
                        <a:spcAft>
                          <a:spcPts val="0"/>
                        </a:spcAft>
                      </a:pPr>
                      <a:r>
                        <a:rPr lang="zh-CN" sz="1400" kern="100" dirty="0">
                          <a:effectLst/>
                        </a:rPr>
                        <a:t>权重</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zh-CN" sz="1400" kern="100" dirty="0">
                          <a:effectLst/>
                        </a:rPr>
                        <a:t>体重指数（</a:t>
                      </a:r>
                      <a:r>
                        <a:rPr lang="en-US" sz="1400" kern="100" dirty="0">
                          <a:effectLst/>
                        </a:rPr>
                        <a:t>BMI</a:t>
                      </a:r>
                      <a:r>
                        <a:rPr lang="zh-CN" sz="1400" kern="100" dirty="0">
                          <a:effectLst/>
                        </a:rPr>
                        <a:t>）</a:t>
                      </a:r>
                      <a:endParaRPr lang="zh-CN" sz="140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zh-CN" sz="1400" kern="100">
                          <a:effectLst/>
                        </a:rPr>
                        <a:t>肺活量</a:t>
                      </a:r>
                      <a:endParaRPr lang="zh-CN" sz="1400" kern="10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en-US" sz="1400" kern="100">
                          <a:effectLst/>
                        </a:rPr>
                        <a:t>50</a:t>
                      </a:r>
                      <a:r>
                        <a:rPr lang="zh-CN" sz="1400" kern="100">
                          <a:effectLst/>
                        </a:rPr>
                        <a:t>米</a:t>
                      </a:r>
                      <a:endParaRPr lang="zh-CN" sz="1400" kern="10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20</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zh-CN" sz="1400" kern="100">
                          <a:effectLst/>
                        </a:rPr>
                        <a:t>坐位体前屈</a:t>
                      </a:r>
                      <a:endParaRPr lang="zh-CN" sz="1400" kern="10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zh-CN" sz="1400" kern="100" dirty="0">
                          <a:effectLst/>
                        </a:rPr>
                        <a:t>立定跳远</a:t>
                      </a:r>
                      <a:endParaRPr lang="zh-CN" sz="140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Calibri"/>
                        <a:ea typeface="宋体"/>
                        <a:cs typeface="Times New Roman"/>
                      </a:endParaRPr>
                    </a:p>
                  </a:txBody>
                  <a:tcPr marL="68580" marR="68580" marT="0" marB="0" anchor="ctr"/>
                </a:tc>
              </a:tr>
              <a:tr h="509523">
                <a:tc>
                  <a:txBody>
                    <a:bodyPr/>
                    <a:lstStyle/>
                    <a:p>
                      <a:pPr algn="ctr">
                        <a:spcAft>
                          <a:spcPts val="0"/>
                        </a:spcAft>
                      </a:pPr>
                      <a:r>
                        <a:rPr lang="zh-CN" sz="1400" kern="100" dirty="0">
                          <a:effectLst/>
                        </a:rPr>
                        <a:t>引体向上（男）</a:t>
                      </a:r>
                      <a:r>
                        <a:rPr lang="en-US" sz="1400" kern="100" dirty="0">
                          <a:effectLst/>
                        </a:rPr>
                        <a:t>/</a:t>
                      </a:r>
                      <a:r>
                        <a:rPr lang="zh-CN" sz="1400" kern="100" dirty="0">
                          <a:effectLst/>
                        </a:rPr>
                        <a:t>仰卧起坐（女）</a:t>
                      </a:r>
                      <a:endParaRPr lang="zh-CN" sz="140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Calibri"/>
                        <a:ea typeface="宋体"/>
                        <a:cs typeface="Times New Roman"/>
                      </a:endParaRPr>
                    </a:p>
                  </a:txBody>
                  <a:tcPr marL="68580" marR="68580" marT="0" marB="0" anchor="ctr"/>
                </a:tc>
              </a:tr>
              <a:tr h="313521">
                <a:tc>
                  <a:txBody>
                    <a:bodyPr/>
                    <a:lstStyle/>
                    <a:p>
                      <a:pPr algn="ctr">
                        <a:spcAft>
                          <a:spcPts val="0"/>
                        </a:spcAft>
                      </a:pPr>
                      <a:r>
                        <a:rPr lang="en-US" sz="1400" kern="100" dirty="0">
                          <a:effectLst/>
                        </a:rPr>
                        <a:t>1000</a:t>
                      </a:r>
                      <a:r>
                        <a:rPr lang="zh-CN" sz="1400" kern="100" dirty="0">
                          <a:effectLst/>
                        </a:rPr>
                        <a:t>米（男）</a:t>
                      </a:r>
                      <a:r>
                        <a:rPr lang="en-US" sz="1400" kern="100" dirty="0">
                          <a:effectLst/>
                        </a:rPr>
                        <a:t>/800</a:t>
                      </a:r>
                      <a:r>
                        <a:rPr lang="zh-CN" sz="1400" kern="100" dirty="0">
                          <a:effectLst/>
                        </a:rPr>
                        <a:t>米（女）</a:t>
                      </a:r>
                      <a:endParaRPr lang="zh-CN" sz="1400" kern="100" dirty="0">
                        <a:effectLst/>
                        <a:latin typeface="Calibri"/>
                        <a:ea typeface="宋体"/>
                        <a:cs typeface="Times New Roman"/>
                      </a:endParaRPr>
                    </a:p>
                  </a:txBody>
                  <a:tcPr marL="68580" marR="68580" marT="0" marB="0" anchor="ctr"/>
                </a:tc>
                <a:tc>
                  <a:txBody>
                    <a:bodyPr/>
                    <a:lstStyle/>
                    <a:p>
                      <a:pPr algn="ctr">
                        <a:spcAft>
                          <a:spcPts val="0"/>
                        </a:spcAft>
                      </a:pPr>
                      <a:r>
                        <a:rPr lang="en-US" sz="1400" kern="100" dirty="0">
                          <a:effectLst/>
                        </a:rPr>
                        <a:t>20</a:t>
                      </a:r>
                      <a:endParaRPr lang="zh-CN" sz="1400" kern="100" dirty="0">
                        <a:effectLst/>
                        <a:latin typeface="Calibri"/>
                        <a:ea typeface="宋体"/>
                        <a:cs typeface="Times New Roman"/>
                      </a:endParaRPr>
                    </a:p>
                  </a:txBody>
                  <a:tcPr marL="68580" marR="68580" marT="0" marB="0" anchor="ctr"/>
                </a:tc>
              </a:tr>
            </a:tbl>
          </a:graphicData>
        </a:graphic>
      </p:graphicFrame>
    </p:spTree>
    <p:custDataLst>
      <p:tags r:id="rId1"/>
    </p:custDataLst>
    <p:extLst>
      <p:ext uri="{BB962C8B-B14F-4D97-AF65-F5344CB8AC3E}">
        <p14:creationId xmlns:p14="http://schemas.microsoft.com/office/powerpoint/2010/main" val="363232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02344"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1" y="1235171"/>
            <a:ext cx="8088223" cy="33760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该</a:t>
            </a:r>
            <a:r>
              <a:rPr lang="zh-CN" altLang="zh-CN" sz="2000" dirty="0"/>
              <a:t>系统的目的在于模拟体测成绩的判定机制，因此不要求实现所有项目成绩的判定，根据以上分类，结合案例，对将要设计的程序，作如下要求：</a:t>
            </a:r>
          </a:p>
          <a:p>
            <a:pPr marL="0" indent="0">
              <a:buNone/>
            </a:pPr>
            <a:r>
              <a:rPr lang="en-US" altLang="zh-CN" sz="2000" dirty="0" smtClean="0"/>
              <a:t>     </a:t>
            </a:r>
            <a:r>
              <a:rPr lang="zh-CN" altLang="zh-CN" sz="2000" dirty="0" smtClean="0"/>
              <a:t>（</a:t>
            </a:r>
            <a:r>
              <a:rPr lang="en-US" altLang="zh-CN" sz="2000" dirty="0"/>
              <a:t>1</a:t>
            </a:r>
            <a:r>
              <a:rPr lang="zh-CN" altLang="zh-CN" sz="2000" dirty="0"/>
              <a:t>）根据表</a:t>
            </a:r>
            <a:r>
              <a:rPr lang="en-US" altLang="zh-CN" sz="2000" dirty="0"/>
              <a:t>4-2</a:t>
            </a:r>
            <a:r>
              <a:rPr lang="zh-CN" altLang="zh-CN" sz="2000" dirty="0"/>
              <a:t>中给出的评分表，分别实现体重指数、肺活量、引体向上、仰卧起坐这四项指标的计算功能；</a:t>
            </a:r>
          </a:p>
          <a:p>
            <a:pPr marL="0" indent="0">
              <a:buNone/>
            </a:pPr>
            <a:r>
              <a:rPr lang="en-US" altLang="zh-CN" sz="2000" dirty="0" smtClean="0"/>
              <a:t>     </a:t>
            </a:r>
            <a:r>
              <a:rPr lang="zh-CN" altLang="zh-CN" sz="2000" dirty="0" smtClean="0"/>
              <a:t>（</a:t>
            </a:r>
            <a:r>
              <a:rPr lang="en-US" altLang="zh-CN" sz="2000" dirty="0"/>
              <a:t>2</a:t>
            </a:r>
            <a:r>
              <a:rPr lang="zh-CN" altLang="zh-CN" sz="2000" dirty="0"/>
              <a:t>）可以根据用户的选择，进行单向指标的成绩换算；</a:t>
            </a:r>
          </a:p>
          <a:p>
            <a:pPr marL="0" indent="0">
              <a:buNone/>
            </a:pPr>
            <a:r>
              <a:rPr lang="en-US" altLang="zh-CN" sz="2000" dirty="0" smtClean="0"/>
              <a:t>     </a:t>
            </a:r>
            <a:r>
              <a:rPr lang="zh-CN" altLang="zh-CN" sz="2000" dirty="0" smtClean="0"/>
              <a:t>（</a:t>
            </a:r>
            <a:r>
              <a:rPr lang="en-US" altLang="zh-CN" sz="2000" dirty="0"/>
              <a:t>3</a:t>
            </a:r>
            <a:r>
              <a:rPr lang="zh-CN" altLang="zh-CN" sz="2000" dirty="0"/>
              <a:t>）实现总成绩的计算功能，并根据表</a:t>
            </a:r>
            <a:r>
              <a:rPr lang="en-US" altLang="zh-CN" sz="2000" dirty="0"/>
              <a:t>4-3</a:t>
            </a:r>
            <a:r>
              <a:rPr lang="zh-CN" altLang="zh-CN" sz="2000" dirty="0"/>
              <a:t>对总成绩进行判定（优秀、良好、及格、不及格）；</a:t>
            </a:r>
          </a:p>
          <a:p>
            <a:pPr marL="0" indent="0">
              <a:buNone/>
            </a:pPr>
            <a:r>
              <a:rPr lang="en-US" altLang="zh-CN" sz="2000" dirty="0" smtClean="0"/>
              <a:t>     </a:t>
            </a:r>
            <a:r>
              <a:rPr lang="zh-CN" altLang="zh-CN" sz="2000" dirty="0" smtClean="0"/>
              <a:t>（</a:t>
            </a:r>
            <a:r>
              <a:rPr lang="en-US" altLang="zh-CN" sz="2000" dirty="0"/>
              <a:t>4</a:t>
            </a:r>
            <a:r>
              <a:rPr lang="zh-CN" altLang="zh-CN" sz="2000" dirty="0"/>
              <a:t>）以菜单的形式向用户展示所有</a:t>
            </a:r>
            <a:r>
              <a:rPr lang="zh-CN" altLang="zh-CN" sz="2000" dirty="0" smtClean="0"/>
              <a:t>功能。</a:t>
            </a:r>
            <a:r>
              <a:rPr lang="en-US" altLang="zh-CN" sz="2000" dirty="0" smtClean="0"/>
              <a:t>       </a:t>
            </a:r>
            <a:endParaRPr lang="zh-CN" altLang="zh-CN" sz="2000" b="1"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12873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up)">
                                      <p:cBhvr>
                                        <p:cTn id="7" dur="500"/>
                                        <p:tgtEl>
                                          <p:spTgt spid="8">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wipe(up)">
                                      <p:cBhvr>
                                        <p:cTn id="10" dur="500"/>
                                        <p:tgtEl>
                                          <p:spTgt spid="8">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wipe(up)">
                                      <p:cBhvr>
                                        <p:cTn id="13" dur="500"/>
                                        <p:tgtEl>
                                          <p:spTgt spid="8">
                                            <p:txEl>
                                              <p:pRg st="3" end="3"/>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wipe(up)">
                                      <p:cBhvr>
                                        <p:cTn id="1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85320" y="104884"/>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50959"/>
            <a:ext cx="2984966"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652250"/>
            <a:ext cx="283031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01049" y="3228504"/>
            <a:ext cx="2922763"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2852063" cy="412421"/>
          </a:xfrm>
          <a:prstGeom prst="rect">
            <a:avLst/>
          </a:prstGeom>
        </p:spPr>
        <p:txBody>
          <a:bodyPr wrap="none">
            <a:spAutoFit/>
          </a:bodyPr>
          <a:lstStyle/>
          <a:p>
            <a:pPr>
              <a:lnSpc>
                <a:spcPct val="130000"/>
              </a:lnSpc>
              <a:spcAft>
                <a:spcPts val="300"/>
              </a:spcAft>
              <a:defRPr/>
            </a:pPr>
            <a:r>
              <a:rPr lang="zh-CN" altLang="en-US" sz="1600" dirty="0" smtClean="0"/>
              <a:t>实现</a:t>
            </a:r>
            <a:r>
              <a:rPr lang="zh-CN" altLang="zh-CN" sz="1600" dirty="0" smtClean="0"/>
              <a:t>求</a:t>
            </a:r>
            <a:r>
              <a:rPr lang="zh-CN" altLang="zh-CN" sz="1600" dirty="0"/>
              <a:t>体重指数成绩的函数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2852063" cy="412421"/>
          </a:xfrm>
          <a:prstGeom prst="rect">
            <a:avLst/>
          </a:prstGeom>
        </p:spPr>
        <p:txBody>
          <a:bodyPr wrap="none">
            <a:spAutoFit/>
          </a:bodyPr>
          <a:lstStyle/>
          <a:p>
            <a:pPr>
              <a:lnSpc>
                <a:spcPct val="130000"/>
              </a:lnSpc>
              <a:spcAft>
                <a:spcPts val="300"/>
              </a:spcAft>
              <a:defRPr/>
            </a:pPr>
            <a:r>
              <a:rPr lang="zh-CN" altLang="en-US" sz="1600" dirty="0" smtClean="0"/>
              <a:t>实现</a:t>
            </a:r>
            <a:r>
              <a:rPr lang="zh-CN" altLang="zh-CN" sz="1600" dirty="0" smtClean="0"/>
              <a:t>求</a:t>
            </a:r>
            <a:r>
              <a:rPr lang="zh-CN" altLang="zh-CN" sz="1600" dirty="0"/>
              <a:t>引体向上成绩的函数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2646878" cy="412421"/>
          </a:xfrm>
          <a:prstGeom prst="rect">
            <a:avLst/>
          </a:prstGeom>
        </p:spPr>
        <p:txBody>
          <a:bodyPr wrap="none">
            <a:spAutoFit/>
          </a:bodyPr>
          <a:lstStyle/>
          <a:p>
            <a:pPr>
              <a:lnSpc>
                <a:spcPct val="130000"/>
              </a:lnSpc>
              <a:spcAft>
                <a:spcPts val="300"/>
              </a:spcAft>
              <a:defRPr/>
            </a:pPr>
            <a:r>
              <a:rPr lang="zh-CN" altLang="en-US" sz="1600" dirty="0" smtClean="0"/>
              <a:t>实现</a:t>
            </a:r>
            <a:r>
              <a:rPr lang="zh-CN" altLang="zh-CN" sz="1600" dirty="0" smtClean="0"/>
              <a:t>求</a:t>
            </a:r>
            <a:r>
              <a:rPr lang="zh-CN" altLang="zh-CN" sz="1600" dirty="0"/>
              <a:t>肺活量成绩的函数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0" name="椭圆 29"/>
          <p:cNvSpPr/>
          <p:nvPr/>
        </p:nvSpPr>
        <p:spPr bwMode="auto">
          <a:xfrm rot="574600">
            <a:off x="1174358" y="343613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1" name="TextBox 30"/>
          <p:cNvSpPr txBox="1">
            <a:spLocks noChangeArrowheads="1"/>
          </p:cNvSpPr>
          <p:nvPr/>
        </p:nvSpPr>
        <p:spPr bwMode="auto">
          <a:xfrm>
            <a:off x="1182295" y="344089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2" name="直接连接符 31"/>
          <p:cNvCxnSpPr/>
          <p:nvPr/>
        </p:nvCxnSpPr>
        <p:spPr>
          <a:xfrm>
            <a:off x="1397739" y="3823845"/>
            <a:ext cx="2926073"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85320" y="3417086"/>
            <a:ext cx="2852063" cy="412421"/>
          </a:xfrm>
          <a:prstGeom prst="rect">
            <a:avLst/>
          </a:prstGeom>
        </p:spPr>
        <p:txBody>
          <a:bodyPr wrap="none">
            <a:spAutoFit/>
          </a:bodyPr>
          <a:lstStyle/>
          <a:p>
            <a:pPr>
              <a:lnSpc>
                <a:spcPct val="130000"/>
              </a:lnSpc>
              <a:spcAft>
                <a:spcPts val="300"/>
              </a:spcAft>
              <a:defRPr/>
            </a:pPr>
            <a:r>
              <a:rPr lang="zh-CN" altLang="en-US" sz="1600" dirty="0"/>
              <a:t>实现</a:t>
            </a:r>
            <a:r>
              <a:rPr lang="zh-CN" altLang="zh-CN" sz="1600" dirty="0" smtClean="0"/>
              <a:t>求</a:t>
            </a:r>
            <a:r>
              <a:rPr lang="zh-CN" altLang="zh-CN" sz="1600" dirty="0"/>
              <a:t>仰卧起坐成绩的函数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5" name="椭圆 34"/>
          <p:cNvSpPr/>
          <p:nvPr/>
        </p:nvSpPr>
        <p:spPr bwMode="auto">
          <a:xfrm rot="574600">
            <a:off x="1164605" y="397544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6" name="TextBox 35"/>
          <p:cNvSpPr txBox="1">
            <a:spLocks noChangeArrowheads="1"/>
          </p:cNvSpPr>
          <p:nvPr/>
        </p:nvSpPr>
        <p:spPr bwMode="auto">
          <a:xfrm>
            <a:off x="1172542" y="398020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cxnSp>
        <p:nvCxnSpPr>
          <p:cNvPr id="37" name="直接连接符 36"/>
          <p:cNvCxnSpPr/>
          <p:nvPr/>
        </p:nvCxnSpPr>
        <p:spPr>
          <a:xfrm flipV="1">
            <a:off x="1401049" y="4342526"/>
            <a:ext cx="2302271" cy="756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575567" y="3956396"/>
            <a:ext cx="2236510" cy="412421"/>
          </a:xfrm>
          <a:prstGeom prst="rect">
            <a:avLst/>
          </a:prstGeom>
        </p:spPr>
        <p:txBody>
          <a:bodyPr wrap="none">
            <a:spAutoFit/>
          </a:bodyPr>
          <a:lstStyle/>
          <a:p>
            <a:pPr>
              <a:lnSpc>
                <a:spcPct val="130000"/>
              </a:lnSpc>
              <a:spcAft>
                <a:spcPts val="300"/>
              </a:spcAft>
              <a:defRPr/>
            </a:pPr>
            <a:r>
              <a:rPr lang="zh-CN" altLang="en-US" sz="1600" dirty="0" smtClean="0"/>
              <a:t>实现</a:t>
            </a:r>
            <a:r>
              <a:rPr lang="zh-CN" altLang="zh-CN" sz="1600" dirty="0" smtClean="0"/>
              <a:t>求</a:t>
            </a:r>
            <a:r>
              <a:rPr lang="zh-CN" altLang="zh-CN" sz="1600" dirty="0"/>
              <a:t>总成绩的函数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9" name="椭圆 38"/>
          <p:cNvSpPr/>
          <p:nvPr/>
        </p:nvSpPr>
        <p:spPr bwMode="auto">
          <a:xfrm rot="574600">
            <a:off x="1184468" y="4513970"/>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0" name="TextBox 39"/>
          <p:cNvSpPr txBox="1">
            <a:spLocks noChangeArrowheads="1"/>
          </p:cNvSpPr>
          <p:nvPr/>
        </p:nvSpPr>
        <p:spPr bwMode="auto">
          <a:xfrm>
            <a:off x="1192405" y="4518733"/>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6</a:t>
            </a:r>
            <a:endParaRPr lang="zh-CN" altLang="en-US" b="1" dirty="0">
              <a:solidFill>
                <a:schemeClr val="bg1"/>
              </a:solidFill>
              <a:latin typeface="Verdana" pitchFamily="34" charset="0"/>
            </a:endParaRPr>
          </a:p>
        </p:txBody>
      </p:sp>
      <p:cxnSp>
        <p:nvCxnSpPr>
          <p:cNvPr id="41" name="直接连接符 40"/>
          <p:cNvCxnSpPr/>
          <p:nvPr/>
        </p:nvCxnSpPr>
        <p:spPr>
          <a:xfrm flipV="1">
            <a:off x="1420912" y="4873491"/>
            <a:ext cx="1795475" cy="1513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1595430" y="4494926"/>
            <a:ext cx="1620957" cy="412421"/>
          </a:xfrm>
          <a:prstGeom prst="rect">
            <a:avLst/>
          </a:prstGeom>
        </p:spPr>
        <p:txBody>
          <a:bodyPr wrap="none">
            <a:spAutoFit/>
          </a:bodyPr>
          <a:lstStyle/>
          <a:p>
            <a:pPr>
              <a:lnSpc>
                <a:spcPct val="130000"/>
              </a:lnSpc>
              <a:spcAft>
                <a:spcPts val="300"/>
              </a:spcAft>
              <a:defRPr/>
            </a:pPr>
            <a:r>
              <a:rPr lang="zh-CN" altLang="en-US" sz="1600" dirty="0" smtClean="0"/>
              <a:t>实现</a:t>
            </a:r>
            <a:r>
              <a:rPr lang="zh-CN" altLang="zh-CN" sz="1600" dirty="0" smtClean="0"/>
              <a:t>菜单函数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圆角矩形 43"/>
          <p:cNvSpPr/>
          <p:nvPr/>
        </p:nvSpPr>
        <p:spPr>
          <a:xfrm>
            <a:off x="944749" y="547000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46" name="直接连接符 45"/>
          <p:cNvCxnSpPr/>
          <p:nvPr/>
        </p:nvCxnSpPr>
        <p:spPr bwMode="auto">
          <a:xfrm>
            <a:off x="1124148" y="521223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51508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left)">
                                      <p:cBhvr>
                                        <p:cTn id="43" dur="500"/>
                                        <p:tgtEl>
                                          <p:spTgt spid="3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par>
                                <p:cTn id="53" presetID="22" presetClass="entr" presetSubtype="8"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par>
                                <p:cTn id="65" presetID="22" presetClass="entr" presetSubtype="8"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wipe(left)">
                                      <p:cBhvr>
                                        <p:cTn id="76" dur="500"/>
                                        <p:tgtEl>
                                          <p:spTgt spid="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left)">
                                      <p:cBhvr>
                                        <p:cTn id="81" dur="500"/>
                                        <p:tgtEl>
                                          <p:spTgt spid="46"/>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left)">
                                      <p:cBhvr>
                                        <p:cTn id="8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P spid="25" grpId="0"/>
      <p:bldP spid="27" grpId="0" animBg="1"/>
      <p:bldP spid="28" grpId="0"/>
      <p:bldP spid="34" grpId="0"/>
      <p:bldP spid="43" grpId="0"/>
      <p:bldP spid="45" grpId="0"/>
      <p:bldP spid="30" grpId="0" animBg="1"/>
      <p:bldP spid="31" grpId="0"/>
      <p:bldP spid="33" grpId="0"/>
      <p:bldP spid="35" grpId="0" animBg="1"/>
      <p:bldP spid="36" grpId="0"/>
      <p:bldP spid="38" grpId="0"/>
      <p:bldP spid="39" grpId="0" animBg="1"/>
      <p:bldP spid="40" grpId="0"/>
      <p:bldP spid="42" grpId="0"/>
      <p:bldP spid="4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rcRect/>
          <a:stretch>
            <a:fillRect/>
          </a:stretch>
        </p:blipFill>
        <p:spPr bwMode="auto">
          <a:xfrm>
            <a:off x="290513" y="2668588"/>
            <a:ext cx="2447925" cy="3457575"/>
          </a:xfrm>
          <a:prstGeom prst="rect">
            <a:avLst/>
          </a:prstGeom>
          <a:noFill/>
          <a:ln w="9525">
            <a:noFill/>
            <a:miter lim="800000"/>
            <a:headEnd/>
            <a:tailEnd/>
          </a:ln>
        </p:spPr>
      </p:pic>
      <p:sp>
        <p:nvSpPr>
          <p:cNvPr id="5" name="流程图: 可选过程 4"/>
          <p:cNvSpPr/>
          <p:nvPr/>
        </p:nvSpPr>
        <p:spPr>
          <a:xfrm>
            <a:off x="2932748" y="2149951"/>
            <a:ext cx="4472260" cy="2247424"/>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r>
              <a:rPr lang="zh-CN" altLang="zh-CN" b="1" dirty="0" smtClean="0">
                <a:latin typeface="微软雅黑" panose="020B0503020204020204" pitchFamily="34" charset="-122"/>
                <a:ea typeface="微软雅黑" panose="020B0503020204020204" pitchFamily="34" charset="-122"/>
              </a:rPr>
              <a:t>本章</a:t>
            </a:r>
            <a:r>
              <a:rPr lang="zh-CN" altLang="zh-CN" b="1" dirty="0">
                <a:latin typeface="微软雅黑" panose="020B0503020204020204" pitchFamily="34" charset="-122"/>
                <a:ea typeface="微软雅黑" panose="020B0503020204020204" pitchFamily="34" charset="-122"/>
              </a:rPr>
              <a:t>主要讲解了</a:t>
            </a:r>
            <a:r>
              <a:rPr lang="zh-CN" altLang="zh-CN" b="1" dirty="0">
                <a:solidFill>
                  <a:srgbClr val="FF0000"/>
                </a:solidFill>
                <a:latin typeface="微软雅黑" panose="020B0503020204020204" pitchFamily="34" charset="-122"/>
                <a:ea typeface="微软雅黑" panose="020B0503020204020204" pitchFamily="34" charset="-122"/>
              </a:rPr>
              <a:t>函数的基本定义</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函数调用时的数据传递</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变量的作用域</a:t>
            </a:r>
            <a:r>
              <a:rPr lang="zh-CN" altLang="zh-CN" b="1" dirty="0">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函数调用方式</a:t>
            </a:r>
            <a:r>
              <a:rPr lang="zh-CN" altLang="zh-CN" b="1" dirty="0">
                <a:latin typeface="微软雅黑" panose="020B0503020204020204" pitchFamily="34" charset="-122"/>
                <a:ea typeface="微软雅黑" panose="020B0503020204020204" pitchFamily="34" charset="-122"/>
              </a:rPr>
              <a:t>等函数相关知识，通过本章的学习，读者应了解函数的定义方法，掌握函数的调用方式，包括嵌套调用与递归调用，并能将相关知识运用到实际的程序</a:t>
            </a:r>
            <a:r>
              <a:rPr lang="zh-CN" altLang="zh-CN" b="1" dirty="0" smtClean="0">
                <a:latin typeface="微软雅黑" panose="020B0503020204020204" pitchFamily="34" charset="-122"/>
                <a:ea typeface="微软雅黑" panose="020B0503020204020204" pitchFamily="34" charset="-122"/>
              </a:rPr>
              <a:t>中。</a:t>
            </a:r>
            <a:endParaRPr lang="zh-CN" altLang="zh-CN" b="1" dirty="0">
              <a:latin typeface="微软雅黑" panose="020B0503020204020204" pitchFamily="34" charset="-122"/>
              <a:ea typeface="微软雅黑" panose="020B0503020204020204" pitchFamily="34" charset="-122"/>
            </a:endParaRPr>
          </a:p>
        </p:txBody>
      </p:sp>
      <p:sp>
        <p:nvSpPr>
          <p:cNvPr id="18436" name="标题 1"/>
          <p:cNvSpPr>
            <a:spLocks noChangeArrowheads="1"/>
          </p:cNvSpPr>
          <p:nvPr/>
        </p:nvSpPr>
        <p:spPr bwMode="auto">
          <a:xfrm>
            <a:off x="1685177" y="262649"/>
            <a:ext cx="3151281" cy="765175"/>
          </a:xfrm>
          <a:prstGeom prst="rect">
            <a:avLst/>
          </a:prstGeom>
          <a:noFill/>
          <a:ln w="9525">
            <a:noFill/>
            <a:miter lim="800000"/>
            <a:headEnd/>
            <a:tailEnd/>
          </a:ln>
          <a:effec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pitchFamily="2" charset="-122"/>
              </a:rPr>
              <a:t> </a:t>
            </a:r>
            <a:r>
              <a:rPr lang="zh-CN" altLang="en-US" sz="3600" b="1" dirty="0" smtClean="0">
                <a:solidFill>
                  <a:srgbClr val="0070C0"/>
                </a:solidFill>
                <a:latin typeface="微软雅黑" pitchFamily="34" charset="-122"/>
                <a:ea typeface="微软雅黑" pitchFamily="34" charset="-122"/>
                <a:sym typeface="宋体" pitchFamily="2" charset="-122"/>
              </a:rPr>
              <a:t>本章</a:t>
            </a:r>
            <a:r>
              <a:rPr lang="zh-CN" altLang="en-US" sz="3600" b="1" dirty="0">
                <a:solidFill>
                  <a:srgbClr val="0070C0"/>
                </a:solidFill>
                <a:latin typeface="微软雅黑" pitchFamily="34" charset="-122"/>
                <a:ea typeface="微软雅黑" pitchFamily="34" charset="-122"/>
                <a:sym typeface="宋体" pitchFamily="2" charset="-122"/>
              </a:rPr>
              <a:t>小结</a:t>
            </a:r>
          </a:p>
        </p:txBody>
      </p:sp>
    </p:spTree>
    <p:custDataLst>
      <p:tags r:id="rId1"/>
    </p:custDataLst>
    <p:extLst>
      <p:ext uri="{BB962C8B-B14F-4D97-AF65-F5344CB8AC3E}">
        <p14:creationId xmlns:p14="http://schemas.microsoft.com/office/powerpoint/2010/main" val="146168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12855" y="21009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959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从</a:t>
            </a:r>
            <a:r>
              <a:rPr lang="zh-CN" altLang="zh-CN" sz="2000" dirty="0"/>
              <a:t>键盘输入一组数据，求出这一组数据的平均值并输出。例如，输入</a:t>
            </a:r>
            <a:r>
              <a:rPr lang="en-US" altLang="zh-CN" sz="2000" dirty="0"/>
              <a:t>1</a:t>
            </a:r>
            <a:r>
              <a:rPr lang="zh-CN" altLang="zh-CN" sz="2000" dirty="0"/>
              <a:t>、</a:t>
            </a:r>
            <a:r>
              <a:rPr lang="en-US" altLang="zh-CN" sz="2000" dirty="0"/>
              <a:t>2</a:t>
            </a:r>
            <a:r>
              <a:rPr lang="zh-CN" altLang="zh-CN" sz="2000" dirty="0"/>
              <a:t>、</a:t>
            </a:r>
            <a:r>
              <a:rPr lang="en-US" altLang="zh-CN" sz="2000" dirty="0"/>
              <a:t>3</a:t>
            </a:r>
            <a:r>
              <a:rPr lang="zh-CN" altLang="zh-CN" sz="2000" dirty="0"/>
              <a:t>三个数，则求得的平均值是</a:t>
            </a:r>
            <a:r>
              <a:rPr lang="en-US" altLang="zh-CN" sz="2000" dirty="0"/>
              <a:t>2</a:t>
            </a:r>
            <a:r>
              <a:rPr lang="zh-CN" altLang="zh-CN" sz="2000" dirty="0"/>
              <a:t>。请编程实现该功能。</a:t>
            </a:r>
            <a:endParaRPr lang="en-US" altLang="zh-CN" sz="2000" dirty="0"/>
          </a:p>
        </p:txBody>
      </p:sp>
    </p:spTree>
    <p:custDataLst>
      <p:tags r:id="rId1"/>
    </p:custDataLst>
    <p:extLst>
      <p:ext uri="{BB962C8B-B14F-4D97-AF65-F5344CB8AC3E}">
        <p14:creationId xmlns:p14="http://schemas.microsoft.com/office/powerpoint/2010/main" val="7254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18261"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127289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本</a:t>
            </a:r>
            <a:r>
              <a:rPr lang="zh-CN" altLang="zh-CN" sz="2000" dirty="0"/>
              <a:t>案例中可以将“求一组数据的平均值”视为一个功能并提取出来，构造成一个函数。在实现案例之前，先来学习一下函数的相关定义及</a:t>
            </a:r>
            <a:r>
              <a:rPr lang="zh-CN" altLang="zh-CN" sz="2000" dirty="0" smtClean="0"/>
              <a:t>概念。</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085812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390004" y="3400306"/>
            <a:ext cx="164640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368277" y="4335185"/>
            <a:ext cx="2901894" cy="1603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208082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函数的定义</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558681" y="3836970"/>
            <a:ext cx="313884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函数调用时的参数传递</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097629" y="391648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24043" y="391904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3371139089"/>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388" y="962025"/>
            <a:ext cx="2077813"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函数</a:t>
            </a:r>
            <a:r>
              <a:rPr lang="zh-CN" altLang="en-US" sz="2400" b="1" dirty="0">
                <a:solidFill>
                  <a:srgbClr val="009ED6"/>
                </a:solidFill>
                <a:latin typeface="+mn-lt"/>
                <a:ea typeface="+mn-ea"/>
              </a:rPr>
              <a:t>的概念</a:t>
            </a:r>
            <a:endParaRPr lang="en-US" altLang="zh-CN" sz="2400" b="1" dirty="0">
              <a:solidFill>
                <a:srgbClr val="009ED6"/>
              </a:solidFill>
              <a:latin typeface="+mn-lt"/>
              <a:ea typeface="+mn-ea"/>
            </a:endParaRPr>
          </a:p>
        </p:txBody>
      </p:sp>
      <p:pic>
        <p:nvPicPr>
          <p:cNvPr id="14" name="图片 13" descr="upload__4e649b6f_12c2a42851c__7ffe_00001724.gif"/>
          <p:cNvPicPr>
            <a:picLocks noChangeAspect="1"/>
          </p:cNvPicPr>
          <p:nvPr/>
        </p:nvPicPr>
        <p:blipFill>
          <a:blip r:embed="rId4">
            <a:duotone>
              <a:prstClr val="black"/>
              <a:schemeClr val="bg1">
                <a:lumMod val="95000"/>
                <a:tint val="45000"/>
                <a:satMod val="400000"/>
              </a:schemeClr>
            </a:duotone>
          </a:blip>
          <a:stretch>
            <a:fillRect/>
          </a:stretch>
        </p:blipFill>
        <p:spPr>
          <a:xfrm>
            <a:off x="849072" y="2193925"/>
            <a:ext cx="3811828" cy="2858871"/>
          </a:xfrm>
          <a:prstGeom prst="rect">
            <a:avLst/>
          </a:prstGeom>
          <a:ln>
            <a:noFill/>
          </a:ln>
          <a:effectLst>
            <a:reflection blurRad="12700" stA="30000" endPos="30000" dist="5000" dir="5400000" sy="-100000" algn="bl" rotWithShape="0"/>
          </a:effectLst>
          <a:scene3d>
            <a:camera prst="perspectiveContrastingLeftFacing">
              <a:rot lat="281867" lon="21004215" rev="102835"/>
            </a:camera>
            <a:lightRig rig="threePt" dir="t">
              <a:rot lat="0" lon="0" rev="2700000"/>
            </a:lightRig>
          </a:scene3d>
          <a:sp3d>
            <a:bevelT w="63500" h="50800"/>
          </a:sp3d>
        </p:spPr>
      </p:pic>
      <p:sp>
        <p:nvSpPr>
          <p:cNvPr id="15" name="矩形 14"/>
          <p:cNvSpPr/>
          <p:nvPr/>
        </p:nvSpPr>
        <p:spPr>
          <a:xfrm>
            <a:off x="5233988" y="2193925"/>
            <a:ext cx="2724150" cy="1754188"/>
          </a:xfrm>
          <a:prstGeom prst="rect">
            <a:avLst/>
          </a:prstGeom>
        </p:spPr>
        <p:txBody>
          <a:bodyPr>
            <a:spAutoFit/>
          </a:bodyPr>
          <a:lstStyle/>
          <a:p>
            <a:pPr>
              <a:lnSpc>
                <a:spcPct val="150000"/>
              </a:lnSpc>
              <a:defRPr/>
            </a:pPr>
            <a:r>
              <a:rPr lang="zh-CN" altLang="en-US" dirty="0">
                <a:latin typeface="+mn-ea"/>
                <a:ea typeface="+mn-ea"/>
              </a:rPr>
              <a:t>数学中的函数是变量</a:t>
            </a:r>
            <a:r>
              <a:rPr lang="en-US" altLang="zh-CN" dirty="0">
                <a:latin typeface="+mn-ea"/>
                <a:ea typeface="+mn-ea"/>
              </a:rPr>
              <a:t>x</a:t>
            </a:r>
            <a:r>
              <a:rPr lang="zh-CN" altLang="en-US" dirty="0">
                <a:latin typeface="+mn-ea"/>
                <a:ea typeface="+mn-ea"/>
              </a:rPr>
              <a:t>与</a:t>
            </a:r>
            <a:endParaRPr lang="en-US" altLang="zh-CN" dirty="0">
              <a:latin typeface="+mn-ea"/>
              <a:ea typeface="+mn-ea"/>
            </a:endParaRPr>
          </a:p>
          <a:p>
            <a:pPr>
              <a:lnSpc>
                <a:spcPct val="150000"/>
              </a:lnSpc>
              <a:defRPr/>
            </a:pPr>
            <a:r>
              <a:rPr lang="en-US" altLang="zh-CN" dirty="0">
                <a:latin typeface="+mn-ea"/>
                <a:ea typeface="+mn-ea"/>
              </a:rPr>
              <a:t>y</a:t>
            </a:r>
            <a:r>
              <a:rPr lang="zh-CN" altLang="en-US" dirty="0">
                <a:latin typeface="+mn-ea"/>
                <a:ea typeface="+mn-ea"/>
              </a:rPr>
              <a:t>的对应关系。但在</a:t>
            </a:r>
            <a:r>
              <a:rPr lang="en-US" altLang="zh-CN" dirty="0">
                <a:latin typeface="+mn-ea"/>
                <a:ea typeface="+mn-ea"/>
              </a:rPr>
              <a:t>C</a:t>
            </a:r>
            <a:r>
              <a:rPr lang="zh-CN" altLang="en-US" dirty="0">
                <a:latin typeface="+mn-ea"/>
                <a:ea typeface="+mn-ea"/>
              </a:rPr>
              <a:t>语言</a:t>
            </a:r>
            <a:endParaRPr lang="en-US" altLang="zh-CN" dirty="0">
              <a:latin typeface="+mn-ea"/>
              <a:ea typeface="+mn-ea"/>
            </a:endParaRPr>
          </a:p>
          <a:p>
            <a:pPr>
              <a:lnSpc>
                <a:spcPct val="150000"/>
              </a:lnSpc>
              <a:defRPr/>
            </a:pPr>
            <a:r>
              <a:rPr lang="zh-CN" altLang="en-US" dirty="0">
                <a:latin typeface="+mn-ea"/>
                <a:ea typeface="+mn-ea"/>
              </a:rPr>
              <a:t>中，</a:t>
            </a:r>
            <a:r>
              <a:rPr lang="zh-CN" altLang="en-US" b="1" dirty="0">
                <a:solidFill>
                  <a:srgbClr val="FF0000"/>
                </a:solidFill>
                <a:latin typeface="+mn-ea"/>
                <a:ea typeface="+mn-ea"/>
              </a:rPr>
              <a:t>函数是对实现某一功</a:t>
            </a:r>
            <a:endParaRPr lang="en-US" altLang="zh-CN" b="1" dirty="0">
              <a:solidFill>
                <a:srgbClr val="FF0000"/>
              </a:solidFill>
              <a:latin typeface="+mn-ea"/>
              <a:ea typeface="+mn-ea"/>
            </a:endParaRPr>
          </a:p>
          <a:p>
            <a:pPr>
              <a:lnSpc>
                <a:spcPct val="150000"/>
              </a:lnSpc>
              <a:defRPr/>
            </a:pPr>
            <a:r>
              <a:rPr lang="zh-CN" altLang="en-US" b="1" dirty="0">
                <a:solidFill>
                  <a:srgbClr val="FF0000"/>
                </a:solidFill>
                <a:latin typeface="+mn-ea"/>
                <a:ea typeface="+mn-ea"/>
              </a:rPr>
              <a:t>能的代码的模块化封装</a:t>
            </a:r>
            <a:r>
              <a:rPr lang="zh-CN" altLang="en-US" dirty="0">
                <a:latin typeface="+mn-ea"/>
                <a:ea typeface="+mn-ea"/>
              </a:rPr>
              <a:t>。</a:t>
            </a:r>
          </a:p>
        </p:txBody>
      </p:sp>
      <p:sp>
        <p:nvSpPr>
          <p:cNvPr id="17" name="标题 1"/>
          <p:cNvSpPr>
            <a:spLocks noChangeArrowheads="1"/>
          </p:cNvSpPr>
          <p:nvPr/>
        </p:nvSpPr>
        <p:spPr bwMode="auto">
          <a:xfrm>
            <a:off x="1599294" y="15048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62017212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矩形 28"/>
          <p:cNvSpPr>
            <a:spLocks noChangeArrowheads="1"/>
          </p:cNvSpPr>
          <p:nvPr/>
        </p:nvSpPr>
        <p:spPr bwMode="auto">
          <a:xfrm>
            <a:off x="863600" y="1547813"/>
            <a:ext cx="77608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zh-CN" altLang="zh-CN" dirty="0" smtClean="0"/>
              <a:t>在</a:t>
            </a:r>
            <a:r>
              <a:rPr lang="en-US" altLang="zh-CN" dirty="0"/>
              <a:t>C</a:t>
            </a:r>
            <a:r>
              <a:rPr lang="zh-CN" altLang="zh-CN" dirty="0"/>
              <a:t>语言中，最基础的程序模块就是函数。函数被视为程序中基本的逻辑单位，一个</a:t>
            </a:r>
            <a:r>
              <a:rPr lang="en-US" altLang="zh-CN" dirty="0"/>
              <a:t>C</a:t>
            </a:r>
            <a:r>
              <a:rPr lang="zh-CN" altLang="zh-CN" dirty="0"/>
              <a:t>程序由一个</a:t>
            </a:r>
            <a:r>
              <a:rPr lang="en-US" altLang="zh-CN" dirty="0"/>
              <a:t>main()</a:t>
            </a:r>
            <a:r>
              <a:rPr lang="zh-CN" altLang="zh-CN" dirty="0"/>
              <a:t>函数和若干个普通函数组成</a:t>
            </a:r>
            <a:r>
              <a:rPr lang="zh-CN" altLang="zh-CN" dirty="0" smtClean="0"/>
              <a:t>。定义</a:t>
            </a:r>
            <a:r>
              <a:rPr lang="zh-CN" altLang="zh-CN" dirty="0"/>
              <a:t>一个</a:t>
            </a:r>
            <a:r>
              <a:rPr lang="en-US" altLang="zh-CN" dirty="0"/>
              <a:t>C</a:t>
            </a:r>
            <a:r>
              <a:rPr lang="zh-CN" altLang="zh-CN" dirty="0"/>
              <a:t>函数的语法格式如下</a:t>
            </a:r>
            <a:r>
              <a:rPr lang="zh-CN" altLang="zh-CN" dirty="0" smtClean="0">
                <a:latin typeface="+mn-lt"/>
                <a:ea typeface="+mn-ea"/>
              </a:rPr>
              <a:t>：</a:t>
            </a:r>
            <a:endParaRPr lang="zh-CN" altLang="zh-CN" dirty="0">
              <a:latin typeface="+mn-lt"/>
              <a:ea typeface="+mn-ea"/>
            </a:endParaRPr>
          </a:p>
        </p:txBody>
      </p:sp>
      <p:sp>
        <p:nvSpPr>
          <p:cNvPr id="21" name="矩形 20"/>
          <p:cNvSpPr/>
          <p:nvPr/>
        </p:nvSpPr>
        <p:spPr>
          <a:xfrm>
            <a:off x="560388" y="962025"/>
            <a:ext cx="2077813"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函数</a:t>
            </a:r>
            <a:r>
              <a:rPr lang="zh-CN" altLang="en-US" sz="2400" b="1" dirty="0">
                <a:solidFill>
                  <a:srgbClr val="009ED6"/>
                </a:solidFill>
                <a:latin typeface="+mn-lt"/>
                <a:ea typeface="+mn-ea"/>
              </a:rPr>
              <a:t>的定义</a:t>
            </a:r>
            <a:endParaRPr lang="en-US" altLang="zh-CN" sz="2400" b="1" dirty="0">
              <a:solidFill>
                <a:srgbClr val="009ED6"/>
              </a:solidFill>
              <a:latin typeface="+mn-lt"/>
              <a:ea typeface="+mn-ea"/>
            </a:endParaRPr>
          </a:p>
        </p:txBody>
      </p:sp>
      <p:sp>
        <p:nvSpPr>
          <p:cNvPr id="22" name="Text Box 6"/>
          <p:cNvSpPr txBox="1">
            <a:spLocks noChangeArrowheads="1"/>
          </p:cNvSpPr>
          <p:nvPr/>
        </p:nvSpPr>
        <p:spPr bwMode="auto">
          <a:xfrm>
            <a:off x="1483045" y="2663777"/>
            <a:ext cx="6388100" cy="3046412"/>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endParaRPr lang="en-US" altLang="zh-CN" sz="800" b="1" dirty="0" smtClean="0">
              <a:solidFill>
                <a:srgbClr val="FF0000"/>
              </a:solidFill>
              <a:latin typeface="Times New Roman" pitchFamily="18" charset="0"/>
              <a:cs typeface="Times New Roman" pitchFamily="18" charset="0"/>
            </a:endParaRPr>
          </a:p>
          <a:p>
            <a:pPr>
              <a:lnSpc>
                <a:spcPct val="150000"/>
              </a:lnSpc>
              <a:defRPr/>
            </a:pPr>
            <a:r>
              <a:rPr lang="zh-CN" altLang="zh-CN" sz="1600" b="1" dirty="0" smtClean="0">
                <a:solidFill>
                  <a:srgbClr val="FF0000"/>
                </a:solidFill>
                <a:latin typeface="Times New Roman" pitchFamily="18" charset="0"/>
                <a:cs typeface="Times New Roman" pitchFamily="18" charset="0"/>
              </a:rPr>
              <a:t>返回</a:t>
            </a:r>
            <a:r>
              <a:rPr lang="zh-CN" altLang="zh-CN" sz="1600" b="1" dirty="0">
                <a:solidFill>
                  <a:srgbClr val="FF0000"/>
                </a:solidFill>
                <a:latin typeface="Times New Roman" pitchFamily="18" charset="0"/>
                <a:cs typeface="Times New Roman" pitchFamily="18" charset="0"/>
              </a:rPr>
              <a:t>值类型 </a:t>
            </a:r>
            <a:r>
              <a:rPr lang="en-US" altLang="zh-CN" sz="1600" b="1" dirty="0" smtClean="0">
                <a:solidFill>
                  <a:srgbClr val="FF0000"/>
                </a:solidFill>
                <a:latin typeface="Times New Roman" pitchFamily="18" charset="0"/>
                <a:cs typeface="Times New Roman" pitchFamily="18" charset="0"/>
              </a:rPr>
              <a:t> </a:t>
            </a:r>
            <a:r>
              <a:rPr lang="zh-CN" altLang="zh-CN" sz="1600" b="1" dirty="0" smtClean="0">
                <a:solidFill>
                  <a:srgbClr val="FF0000"/>
                </a:solidFill>
                <a:latin typeface="Times New Roman" pitchFamily="18" charset="0"/>
                <a:cs typeface="Times New Roman" pitchFamily="18" charset="0"/>
              </a:rPr>
              <a:t>函数</a:t>
            </a:r>
            <a:r>
              <a:rPr lang="zh-CN" altLang="zh-CN" sz="1600" b="1" dirty="0">
                <a:solidFill>
                  <a:srgbClr val="FF0000"/>
                </a:solidFill>
                <a:latin typeface="Times New Roman" pitchFamily="18" charset="0"/>
                <a:cs typeface="Times New Roman" pitchFamily="18" charset="0"/>
              </a:rPr>
              <a:t>名</a:t>
            </a:r>
            <a:r>
              <a:rPr lang="en-US" altLang="zh-CN" sz="1600" dirty="0" smtClean="0">
                <a:latin typeface="Times New Roman" pitchFamily="18" charset="0"/>
                <a:cs typeface="Times New Roman" pitchFamily="18" charset="0"/>
              </a:rPr>
              <a:t>(</a:t>
            </a:r>
            <a:r>
              <a:rPr lang="zh-CN" altLang="zh-CN" sz="1600" b="1" dirty="0" smtClean="0">
                <a:solidFill>
                  <a:srgbClr val="FF0000"/>
                </a:solidFill>
                <a:latin typeface="Times New Roman" pitchFamily="18" charset="0"/>
                <a:cs typeface="Times New Roman" pitchFamily="18" charset="0"/>
              </a:rPr>
              <a:t>参数</a:t>
            </a:r>
            <a:r>
              <a:rPr lang="zh-CN" altLang="zh-CN" sz="1600" b="1" dirty="0">
                <a:solidFill>
                  <a:srgbClr val="FF0000"/>
                </a:solidFill>
                <a:latin typeface="Times New Roman" pitchFamily="18" charset="0"/>
                <a:cs typeface="Times New Roman" pitchFamily="18" charset="0"/>
              </a:rPr>
              <a:t>类型 </a:t>
            </a:r>
            <a:r>
              <a:rPr lang="zh-CN" altLang="zh-CN" sz="1600" dirty="0">
                <a:latin typeface="Times New Roman" pitchFamily="18" charset="0"/>
                <a:cs typeface="Times New Roman" pitchFamily="18" charset="0"/>
              </a:rPr>
              <a:t>参数名</a:t>
            </a:r>
            <a:r>
              <a:rPr lang="en-US" altLang="zh-CN" sz="1600" dirty="0" smtClean="0">
                <a:latin typeface="Times New Roman" pitchFamily="18" charset="0"/>
                <a:cs typeface="Times New Roman" pitchFamily="18" charset="0"/>
              </a:rPr>
              <a:t>1,</a:t>
            </a:r>
            <a:r>
              <a:rPr lang="zh-CN" altLang="zh-CN" sz="1600" b="1" dirty="0" smtClean="0">
                <a:solidFill>
                  <a:srgbClr val="FF0000"/>
                </a:solidFill>
                <a:latin typeface="Times New Roman" pitchFamily="18" charset="0"/>
                <a:cs typeface="Times New Roman" pitchFamily="18" charset="0"/>
              </a:rPr>
              <a:t>参数</a:t>
            </a:r>
            <a:r>
              <a:rPr lang="zh-CN" altLang="zh-CN" sz="1600" b="1" dirty="0">
                <a:solidFill>
                  <a:srgbClr val="FF0000"/>
                </a:solidFill>
                <a:latin typeface="Times New Roman" pitchFamily="18" charset="0"/>
                <a:cs typeface="Times New Roman" pitchFamily="18" charset="0"/>
              </a:rPr>
              <a:t>类型 </a:t>
            </a:r>
            <a:r>
              <a:rPr lang="zh-CN" altLang="zh-CN" sz="1600" dirty="0">
                <a:latin typeface="Times New Roman" pitchFamily="18" charset="0"/>
                <a:cs typeface="Times New Roman" pitchFamily="18" charset="0"/>
              </a:rPr>
              <a:t>参数名</a:t>
            </a:r>
            <a:r>
              <a:rPr lang="en-US" altLang="zh-CN" sz="1600" dirty="0" smtClean="0">
                <a:latin typeface="Times New Roman" pitchFamily="18" charset="0"/>
                <a:cs typeface="Times New Roman" pitchFamily="18" charset="0"/>
              </a:rPr>
              <a:t>2……,</a:t>
            </a:r>
            <a:r>
              <a:rPr lang="zh-CN" altLang="zh-CN" sz="1600" b="1" dirty="0" smtClean="0">
                <a:solidFill>
                  <a:srgbClr val="FF0000"/>
                </a:solidFill>
                <a:latin typeface="Times New Roman" pitchFamily="18" charset="0"/>
                <a:cs typeface="Times New Roman" pitchFamily="18" charset="0"/>
              </a:rPr>
              <a:t>参数</a:t>
            </a:r>
            <a:r>
              <a:rPr lang="zh-CN" altLang="zh-CN" sz="1600" b="1" dirty="0">
                <a:solidFill>
                  <a:srgbClr val="FF0000"/>
                </a:solidFill>
                <a:latin typeface="Times New Roman" pitchFamily="18" charset="0"/>
                <a:cs typeface="Times New Roman" pitchFamily="18" charset="0"/>
              </a:rPr>
              <a:t>类型 </a:t>
            </a:r>
            <a:r>
              <a:rPr lang="zh-CN" altLang="zh-CN" sz="1600" dirty="0">
                <a:latin typeface="Times New Roman" pitchFamily="18" charset="0"/>
                <a:cs typeface="Times New Roman" pitchFamily="18" charset="0"/>
              </a:rPr>
              <a:t>参数</a:t>
            </a:r>
            <a:r>
              <a:rPr lang="en-US" altLang="zh-CN" sz="1600" dirty="0" smtClean="0">
                <a:latin typeface="Times New Roman" pitchFamily="18" charset="0"/>
                <a:cs typeface="Times New Roman" pitchFamily="18" charset="0"/>
              </a:rPr>
              <a:t>n)</a:t>
            </a:r>
            <a:endParaRPr lang="zh-CN"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a:t>
            </a:r>
            <a:endParaRPr lang="zh-CN"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a:t>
            </a:r>
            <a:r>
              <a:rPr lang="zh-CN" altLang="zh-CN" sz="1600" dirty="0">
                <a:latin typeface="Times New Roman" pitchFamily="18" charset="0"/>
                <a:cs typeface="Times New Roman" pitchFamily="18" charset="0"/>
              </a:rPr>
              <a:t>执行语句</a:t>
            </a:r>
          </a:p>
          <a:p>
            <a:pPr>
              <a:lnSpc>
                <a:spcPct val="150000"/>
              </a:lnSpc>
              <a:defRPr/>
            </a:pPr>
            <a:r>
              <a:rPr lang="en-US" altLang="zh-CN" sz="1600" dirty="0">
                <a:latin typeface="Times New Roman" pitchFamily="18" charset="0"/>
                <a:cs typeface="Times New Roman" pitchFamily="18" charset="0"/>
              </a:rPr>
              <a:t>	……… </a:t>
            </a:r>
            <a:endParaRPr lang="zh-CN" altLang="zh-CN" sz="1600" dirty="0">
              <a:latin typeface="Times New Roman" pitchFamily="18" charset="0"/>
              <a:cs typeface="Times New Roman" pitchFamily="18" charset="0"/>
            </a:endParaRPr>
          </a:p>
          <a:p>
            <a:pPr>
              <a:lnSpc>
                <a:spcPct val="150000"/>
              </a:lnSpc>
              <a:defRPr/>
            </a:pPr>
            <a:r>
              <a:rPr lang="en-US" altLang="zh-CN" sz="1600" dirty="0">
                <a:latin typeface="Times New Roman" pitchFamily="18" charset="0"/>
                <a:cs typeface="Times New Roman" pitchFamily="18" charset="0"/>
              </a:rPr>
              <a:t>	return </a:t>
            </a:r>
            <a:r>
              <a:rPr lang="zh-CN" altLang="zh-CN" sz="1600" b="1" dirty="0">
                <a:solidFill>
                  <a:srgbClr val="FF0000"/>
                </a:solidFill>
                <a:latin typeface="Times New Roman" pitchFamily="18" charset="0"/>
                <a:cs typeface="Times New Roman" pitchFamily="18" charset="0"/>
              </a:rPr>
              <a:t>返回值</a:t>
            </a:r>
            <a:r>
              <a:rPr lang="en-US" altLang="zh-CN" sz="1600" dirty="0">
                <a:latin typeface="Times New Roman" pitchFamily="18" charset="0"/>
                <a:cs typeface="Times New Roman" pitchFamily="18" charset="0"/>
              </a:rPr>
              <a:t>;</a:t>
            </a:r>
            <a:endParaRPr lang="zh-CN" altLang="zh-CN" sz="1600" dirty="0">
              <a:latin typeface="Times New Roman" pitchFamily="18" charset="0"/>
              <a:cs typeface="Times New Roman" pitchFamily="18" charset="0"/>
            </a:endParaRPr>
          </a:p>
          <a:p>
            <a:pPr>
              <a:lnSpc>
                <a:spcPct val="150000"/>
              </a:lnSpc>
              <a:defRPr/>
            </a:pPr>
            <a:r>
              <a:rPr lang="en-US" altLang="zh-CN" sz="1600" dirty="0" smtClean="0">
                <a:latin typeface="Times New Roman" pitchFamily="18" charset="0"/>
                <a:cs typeface="Times New Roman" pitchFamily="18" charset="0"/>
              </a:rPr>
              <a:t>}</a:t>
            </a:r>
          </a:p>
          <a:p>
            <a:pPr>
              <a:lnSpc>
                <a:spcPct val="150000"/>
              </a:lnSpc>
              <a:defRPr/>
            </a:pPr>
            <a:endParaRPr lang="zh-CN" altLang="en-US" sz="800" dirty="0">
              <a:latin typeface="Times New Roman" pitchFamily="18" charset="0"/>
              <a:cs typeface="Times New Roman" pitchFamily="18" charset="0"/>
            </a:endParaRPr>
          </a:p>
        </p:txBody>
      </p:sp>
      <p:sp>
        <p:nvSpPr>
          <p:cNvPr id="17" name="标题 1"/>
          <p:cNvSpPr>
            <a:spLocks noChangeArrowheads="1"/>
          </p:cNvSpPr>
          <p:nvPr/>
        </p:nvSpPr>
        <p:spPr bwMode="auto">
          <a:xfrm>
            <a:off x="1483045" y="10488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3" name="矩形标注 2"/>
          <p:cNvSpPr/>
          <p:nvPr/>
        </p:nvSpPr>
        <p:spPr bwMode="auto">
          <a:xfrm>
            <a:off x="3580086" y="3420941"/>
            <a:ext cx="1567542" cy="838225"/>
          </a:xfrm>
          <a:prstGeom prst="wedgeRectCallout">
            <a:avLst>
              <a:gd name="adj1" fmla="val -127500"/>
              <a:gd name="adj2" fmla="val -77755"/>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用于限定函数</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返回值的类型</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3" name="矩形标注 22"/>
          <p:cNvSpPr/>
          <p:nvPr/>
        </p:nvSpPr>
        <p:spPr bwMode="auto">
          <a:xfrm>
            <a:off x="3580086" y="3447740"/>
            <a:ext cx="1292360" cy="739244"/>
          </a:xfrm>
          <a:prstGeom prst="wedgeRectCallout">
            <a:avLst>
              <a:gd name="adj1" fmla="val -90834"/>
              <a:gd name="adj2" fmla="val -85547"/>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函数的名称</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6" name="矩形标注 25"/>
          <p:cNvSpPr/>
          <p:nvPr/>
        </p:nvSpPr>
        <p:spPr bwMode="auto">
          <a:xfrm>
            <a:off x="4226266" y="3254284"/>
            <a:ext cx="1662475" cy="1110343"/>
          </a:xfrm>
          <a:prstGeom prst="wedgeRectCallout">
            <a:avLst>
              <a:gd name="adj1" fmla="val -74996"/>
              <a:gd name="adj2" fmla="val -59101"/>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用于限定调用</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函数时传入函</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数中的数据类型</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7" name="矩形标注 26"/>
          <p:cNvSpPr/>
          <p:nvPr/>
        </p:nvSpPr>
        <p:spPr bwMode="auto">
          <a:xfrm>
            <a:off x="4824980" y="3447740"/>
            <a:ext cx="1432130" cy="1083544"/>
          </a:xfrm>
          <a:prstGeom prst="wedgeRectCallout">
            <a:avLst>
              <a:gd name="adj1" fmla="val -67924"/>
              <a:gd name="adj2" fmla="val -70866"/>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参数：用于</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接收收传入</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函数的数据</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8" name="矩形标注 27"/>
          <p:cNvSpPr/>
          <p:nvPr/>
        </p:nvSpPr>
        <p:spPr bwMode="auto">
          <a:xfrm>
            <a:off x="1749107" y="5370807"/>
            <a:ext cx="1432130" cy="873240"/>
          </a:xfrm>
          <a:prstGeom prst="wedgeRectCallout">
            <a:avLst>
              <a:gd name="adj1" fmla="val 11431"/>
              <a:gd name="adj2" fmla="val -9127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返回函数结</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果，结束函数</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矩形标注 28"/>
          <p:cNvSpPr/>
          <p:nvPr/>
        </p:nvSpPr>
        <p:spPr bwMode="auto">
          <a:xfrm>
            <a:off x="3580086" y="5273569"/>
            <a:ext cx="1163956" cy="643905"/>
          </a:xfrm>
          <a:prstGeom prst="wedgeRectCallout">
            <a:avLst>
              <a:gd name="adj1" fmla="val -48769"/>
              <a:gd name="adj2" fmla="val -79305"/>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函数结果</a:t>
            </a:r>
            <a:endPar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流程图: 过程 3"/>
          <p:cNvSpPr/>
          <p:nvPr/>
        </p:nvSpPr>
        <p:spPr bwMode="auto">
          <a:xfrm>
            <a:off x="4754600" y="3747270"/>
            <a:ext cx="2321106" cy="1464114"/>
          </a:xfrm>
          <a:prstGeom prst="flowChartProcess">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en-US" altLang="zh-CN"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add(</a:t>
            </a:r>
            <a:r>
              <a:rPr kumimoji="1" lang="en-US" altLang="zh-CN"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x, </a:t>
            </a:r>
            <a:r>
              <a:rPr kumimoji="1" lang="en-US" altLang="zh-CN"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y)</a:t>
            </a:r>
          </a:p>
          <a:p>
            <a:pPr eaLnBrk="1" fontAlgn="auto" latinLnBrk="1" hangingPunct="1">
              <a:spcBef>
                <a:spcPts val="0"/>
              </a:spcBef>
              <a:spcAft>
                <a:spcPts val="0"/>
              </a:spcAft>
            </a:pP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a:t>
            </a:r>
          </a:p>
          <a:p>
            <a:pPr algn="ctr" eaLnBrk="1" fontAlgn="auto" latinLnBrk="1" hangingPunct="1">
              <a:spcBef>
                <a:spcPts val="0"/>
              </a:spcBef>
              <a:spcAft>
                <a:spcPts val="0"/>
              </a:spcAft>
            </a:pPr>
            <a:r>
              <a:rPr kumimoji="1" lang="en-US" altLang="zh-CN" kern="0" dirty="0">
                <a:solidFill>
                  <a:srgbClr val="000000"/>
                </a:solidFill>
                <a:effectLst>
                  <a:outerShdw blurRad="38100" dist="38100" dir="2700000" algn="tl">
                    <a:srgbClr val="000000">
                      <a:alpha val="43137"/>
                    </a:srgbClr>
                  </a:outerShdw>
                </a:effectLst>
                <a:latin typeface="Gulim" pitchFamily="34" charset="-127"/>
                <a:ea typeface="Gulim" pitchFamily="34" charset="-127"/>
              </a:rPr>
              <a:t> </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a:t>
            </a:r>
            <a:r>
              <a:rPr kumimoji="1" lang="en-US" altLang="zh-CN"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sum = </a:t>
            </a:r>
            <a:r>
              <a:rPr kumimoji="1" lang="en-US" altLang="zh-CN"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x+y</a:t>
            </a: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a:t>
            </a:r>
          </a:p>
          <a:p>
            <a:pPr algn="ctr" eaLnBrk="1" fontAlgn="auto" latinLnBrk="1" hangingPunct="1">
              <a:spcBef>
                <a:spcPts val="0"/>
              </a:spcBef>
              <a:spcAft>
                <a:spcPts val="0"/>
              </a:spcAft>
            </a:pPr>
            <a:r>
              <a:rPr kumimoji="1" lang="en-US" altLang="zh-CN"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return sum;</a:t>
            </a:r>
          </a:p>
          <a:p>
            <a:pPr eaLnBrk="1" fontAlgn="auto" latinLnBrk="1" hangingPunct="1">
              <a:spcBef>
                <a:spcPts val="0"/>
              </a:spcBef>
              <a:spcAft>
                <a:spcPts val="0"/>
              </a:spcAft>
            </a:pPr>
            <a:r>
              <a:rPr kumimoji="1" lang="en-US" altLang="zh-CN" kern="0" dirty="0">
                <a:solidFill>
                  <a:srgbClr val="000000"/>
                </a:solidFill>
                <a:effectLst>
                  <a:outerShdw blurRad="38100" dist="38100" dir="2700000" algn="tl">
                    <a:srgbClr val="000000">
                      <a:alpha val="43137"/>
                    </a:srgbClr>
                  </a:outerShdw>
                </a:effectLst>
                <a:latin typeface="Gulim" pitchFamily="34" charset="-127"/>
                <a:ea typeface="Gulim" pitchFamily="34" charset="-127"/>
              </a:rPr>
              <a:t>}</a:t>
            </a:r>
            <a:endParaRPr kumimoji="1" lang="zh-CN" altLang="en-US"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 name="云形标注 4"/>
          <p:cNvSpPr/>
          <p:nvPr/>
        </p:nvSpPr>
        <p:spPr bwMode="auto">
          <a:xfrm>
            <a:off x="4754600" y="3131820"/>
            <a:ext cx="1726210" cy="630483"/>
          </a:xfrm>
          <a:prstGeom prst="cloudCallout">
            <a:avLst>
              <a:gd name="adj1" fmla="val -28117"/>
              <a:gd name="adj2" fmla="val 66126"/>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 返回值类型为</a:t>
            </a:r>
            <a:r>
              <a:rPr kumimoji="1" lang="en-US" altLang="zh-CN" sz="1400"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1" name="云形标注 30"/>
          <p:cNvSpPr/>
          <p:nvPr/>
        </p:nvSpPr>
        <p:spPr bwMode="auto">
          <a:xfrm>
            <a:off x="5147628" y="3135527"/>
            <a:ext cx="1333182" cy="630483"/>
          </a:xfrm>
          <a:prstGeom prst="cloudCallout">
            <a:avLst>
              <a:gd name="adj1" fmla="val -24688"/>
              <a:gd name="adj2" fmla="val 6975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函数名</a:t>
            </a: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add</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2" name="云形标注 31"/>
          <p:cNvSpPr/>
          <p:nvPr/>
        </p:nvSpPr>
        <p:spPr bwMode="auto">
          <a:xfrm>
            <a:off x="6257110" y="2983231"/>
            <a:ext cx="1732460" cy="752952"/>
          </a:xfrm>
          <a:prstGeom prst="cloudCallout">
            <a:avLst>
              <a:gd name="adj1" fmla="val -24688"/>
              <a:gd name="adj2" fmla="val 6975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两个</a:t>
            </a:r>
            <a:r>
              <a:rPr kumimoji="1" lang="en-US" altLang="zh-CN" sz="1400" kern="0" dirty="0" err="1" smtClean="0">
                <a:solidFill>
                  <a:srgbClr val="000000"/>
                </a:solidFill>
                <a:effectLst>
                  <a:outerShdw blurRad="38100" dist="38100" dir="2700000" algn="tl">
                    <a:srgbClr val="000000">
                      <a:alpha val="43137"/>
                    </a:srgbClr>
                  </a:outerShdw>
                </a:effectLst>
                <a:latin typeface="Gulim" pitchFamily="34" charset="-127"/>
                <a:ea typeface="Gulim" pitchFamily="34" charset="-127"/>
              </a:rPr>
              <a:t>int</a:t>
            </a: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类型的参数</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云形标注 33"/>
          <p:cNvSpPr/>
          <p:nvPr/>
        </p:nvSpPr>
        <p:spPr bwMode="auto">
          <a:xfrm>
            <a:off x="6409510" y="3736183"/>
            <a:ext cx="1461635" cy="628444"/>
          </a:xfrm>
          <a:prstGeom prst="cloudCallout">
            <a:avLst>
              <a:gd name="adj1" fmla="val -24688"/>
              <a:gd name="adj2" fmla="val 69752"/>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执行语句</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5" name="云形标注 34"/>
          <p:cNvSpPr/>
          <p:nvPr/>
        </p:nvSpPr>
        <p:spPr bwMode="auto">
          <a:xfrm>
            <a:off x="5888741" y="4959347"/>
            <a:ext cx="1689349" cy="848080"/>
          </a:xfrm>
          <a:prstGeom prst="cloudCallout">
            <a:avLst>
              <a:gd name="adj1" fmla="val -60660"/>
              <a:gd name="adj2" fmla="val -57563"/>
            </a:avLst>
          </a:prstGeom>
          <a:solidFill>
            <a:schemeClr val="bg1"/>
          </a:solidFill>
          <a:ln w="9525" algn="ctr">
            <a:solidFill>
              <a:srgbClr val="21A5FF"/>
            </a:solidFill>
            <a:round/>
            <a:headEnd/>
            <a:tailEnd/>
          </a:ln>
          <a:effectLst/>
        </p:spPr>
        <p:txBody>
          <a:bodyPr wrap="none" rtlCol="0" anchor="ctr"/>
          <a:lstStyle/>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将</a:t>
            </a: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x</a:t>
            </a: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a:t>
            </a: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y</a:t>
            </a: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相加</a:t>
            </a:r>
            <a:endPar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endParaRPr>
          </a:p>
          <a:p>
            <a:pPr algn="ctr" eaLnBrk="1" fontAlgn="auto" latinLnBrk="1" hangingPunct="1">
              <a:spcBef>
                <a:spcPts val="0"/>
              </a:spcBef>
              <a:spcAft>
                <a:spcPts val="0"/>
              </a:spcAft>
            </a:pP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结果</a:t>
            </a:r>
            <a:r>
              <a:rPr kumimoji="1" lang="en-US" altLang="zh-CN"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sum</a:t>
            </a:r>
            <a:r>
              <a:rPr kumimoji="1" lang="zh-CN" altLang="en-US" sz="1400" kern="0" dirty="0" smtClean="0">
                <a:solidFill>
                  <a:srgbClr val="000000"/>
                </a:solidFill>
                <a:effectLst>
                  <a:outerShdw blurRad="38100" dist="38100" dir="2700000" algn="tl">
                    <a:srgbClr val="000000">
                      <a:alpha val="43137"/>
                    </a:srgbClr>
                  </a:outerShdw>
                </a:effectLst>
                <a:latin typeface="Gulim" pitchFamily="34" charset="-127"/>
                <a:ea typeface="Gulim" pitchFamily="34" charset="-127"/>
              </a:rPr>
              <a:t>返回</a:t>
            </a:r>
            <a:endParaRPr kumimoji="1" lang="zh-CN" altLang="en-US" sz="1400" kern="0"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1941539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grpId="1" nodeType="clickEffect">
                                  <p:stCondLst>
                                    <p:cond delay="0"/>
                                  </p:stCondLst>
                                  <p:childTnLst>
                                    <p:animEffect transition="out" filter="fade">
                                      <p:cBhvr>
                                        <p:cTn id="18" dur="1000"/>
                                        <p:tgtEl>
                                          <p:spTgt spid="3"/>
                                        </p:tgtEl>
                                      </p:cBhvr>
                                    </p:animEffect>
                                    <p:anim calcmode="lin" valueType="num">
                                      <p:cBhvr>
                                        <p:cTn id="19" dur="1000"/>
                                        <p:tgtEl>
                                          <p:spTgt spid="3"/>
                                        </p:tgtEl>
                                        <p:attrNameLst>
                                          <p:attrName>ppt_x</p:attrName>
                                        </p:attrNameLst>
                                      </p:cBhvr>
                                      <p:tavLst>
                                        <p:tav tm="0">
                                          <p:val>
                                            <p:strVal val="ppt_x"/>
                                          </p:val>
                                        </p:tav>
                                        <p:tav tm="100000">
                                          <p:val>
                                            <p:strVal val="ppt_x"/>
                                          </p:val>
                                        </p:tav>
                                      </p:tavLst>
                                    </p:anim>
                                    <p:anim calcmode="lin" valueType="num">
                                      <p:cBhvr>
                                        <p:cTn id="20" dur="1000"/>
                                        <p:tgtEl>
                                          <p:spTgt spid="3"/>
                                        </p:tgtEl>
                                        <p:attrNameLst>
                                          <p:attrName>ppt_y</p:attrName>
                                        </p:attrNameLst>
                                      </p:cBhvr>
                                      <p:tavLst>
                                        <p:tav tm="0">
                                          <p:val>
                                            <p:strVal val="ppt_y"/>
                                          </p:val>
                                        </p:tav>
                                        <p:tav tm="100000">
                                          <p:val>
                                            <p:strVal val="ppt_y+.1"/>
                                          </p:val>
                                        </p:tav>
                                      </p:tavLst>
                                    </p:anim>
                                    <p:set>
                                      <p:cBhvr>
                                        <p:cTn id="21" dur="1" fill="hold">
                                          <p:stCondLst>
                                            <p:cond delay="999"/>
                                          </p:stCondLst>
                                        </p:cTn>
                                        <p:tgtEl>
                                          <p:spTgt spid="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1000"/>
                                        <p:tgtEl>
                                          <p:spTgt spid="23"/>
                                        </p:tgtEl>
                                      </p:cBhvr>
                                    </p:animEffect>
                                    <p:anim calcmode="lin" valueType="num">
                                      <p:cBhvr>
                                        <p:cTn id="27" dur="1000" fill="hold"/>
                                        <p:tgtEl>
                                          <p:spTgt spid="23"/>
                                        </p:tgtEl>
                                        <p:attrNameLst>
                                          <p:attrName>ppt_x</p:attrName>
                                        </p:attrNameLst>
                                      </p:cBhvr>
                                      <p:tavLst>
                                        <p:tav tm="0">
                                          <p:val>
                                            <p:strVal val="#ppt_x"/>
                                          </p:val>
                                        </p:tav>
                                        <p:tav tm="100000">
                                          <p:val>
                                            <p:strVal val="#ppt_x"/>
                                          </p:val>
                                        </p:tav>
                                      </p:tavLst>
                                    </p:anim>
                                    <p:anim calcmode="lin" valueType="num">
                                      <p:cBhvr>
                                        <p:cTn id="2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xit" presetSubtype="0" fill="hold" grpId="1" nodeType="clickEffect">
                                  <p:stCondLst>
                                    <p:cond delay="0"/>
                                  </p:stCondLst>
                                  <p:childTnLst>
                                    <p:animEffect transition="out" filter="fade">
                                      <p:cBhvr>
                                        <p:cTn id="32" dur="1000"/>
                                        <p:tgtEl>
                                          <p:spTgt spid="23"/>
                                        </p:tgtEl>
                                      </p:cBhvr>
                                    </p:animEffect>
                                    <p:anim calcmode="lin" valueType="num">
                                      <p:cBhvr>
                                        <p:cTn id="33" dur="1000"/>
                                        <p:tgtEl>
                                          <p:spTgt spid="23"/>
                                        </p:tgtEl>
                                        <p:attrNameLst>
                                          <p:attrName>ppt_x</p:attrName>
                                        </p:attrNameLst>
                                      </p:cBhvr>
                                      <p:tavLst>
                                        <p:tav tm="0">
                                          <p:val>
                                            <p:strVal val="ppt_x"/>
                                          </p:val>
                                        </p:tav>
                                        <p:tav tm="100000">
                                          <p:val>
                                            <p:strVal val="ppt_x"/>
                                          </p:val>
                                        </p:tav>
                                      </p:tavLst>
                                    </p:anim>
                                    <p:anim calcmode="lin" valueType="num">
                                      <p:cBhvr>
                                        <p:cTn id="34" dur="1000"/>
                                        <p:tgtEl>
                                          <p:spTgt spid="23"/>
                                        </p:tgtEl>
                                        <p:attrNameLst>
                                          <p:attrName>ppt_y</p:attrName>
                                        </p:attrNameLst>
                                      </p:cBhvr>
                                      <p:tavLst>
                                        <p:tav tm="0">
                                          <p:val>
                                            <p:strVal val="ppt_y"/>
                                          </p:val>
                                        </p:tav>
                                        <p:tav tm="100000">
                                          <p:val>
                                            <p:strVal val="ppt_y+.1"/>
                                          </p:val>
                                        </p:tav>
                                      </p:tavLst>
                                    </p:anim>
                                    <p:set>
                                      <p:cBhvr>
                                        <p:cTn id="35" dur="1" fill="hold">
                                          <p:stCondLst>
                                            <p:cond delay="9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1" nodeType="clickEffect">
                                  <p:stCondLst>
                                    <p:cond delay="0"/>
                                  </p:stCondLst>
                                  <p:childTnLst>
                                    <p:animEffect transition="out" filter="fade">
                                      <p:cBhvr>
                                        <p:cTn id="46" dur="1000"/>
                                        <p:tgtEl>
                                          <p:spTgt spid="26"/>
                                        </p:tgtEl>
                                      </p:cBhvr>
                                    </p:animEffect>
                                    <p:anim calcmode="lin" valueType="num">
                                      <p:cBhvr>
                                        <p:cTn id="47" dur="1000"/>
                                        <p:tgtEl>
                                          <p:spTgt spid="26"/>
                                        </p:tgtEl>
                                        <p:attrNameLst>
                                          <p:attrName>ppt_x</p:attrName>
                                        </p:attrNameLst>
                                      </p:cBhvr>
                                      <p:tavLst>
                                        <p:tav tm="0">
                                          <p:val>
                                            <p:strVal val="ppt_x"/>
                                          </p:val>
                                        </p:tav>
                                        <p:tav tm="100000">
                                          <p:val>
                                            <p:strVal val="ppt_x"/>
                                          </p:val>
                                        </p:tav>
                                      </p:tavLst>
                                    </p:anim>
                                    <p:anim calcmode="lin" valueType="num">
                                      <p:cBhvr>
                                        <p:cTn id="48" dur="1000"/>
                                        <p:tgtEl>
                                          <p:spTgt spid="26"/>
                                        </p:tgtEl>
                                        <p:attrNameLst>
                                          <p:attrName>ppt_y</p:attrName>
                                        </p:attrNameLst>
                                      </p:cBhvr>
                                      <p:tavLst>
                                        <p:tav tm="0">
                                          <p:val>
                                            <p:strVal val="ppt_y"/>
                                          </p:val>
                                        </p:tav>
                                        <p:tav tm="100000">
                                          <p:val>
                                            <p:strVal val="ppt_y+.1"/>
                                          </p:val>
                                        </p:tav>
                                      </p:tavLst>
                                    </p:anim>
                                    <p:set>
                                      <p:cBhvr>
                                        <p:cTn id="49" dur="1" fill="hold">
                                          <p:stCondLst>
                                            <p:cond delay="999"/>
                                          </p:stCondLst>
                                        </p:cTn>
                                        <p:tgtEl>
                                          <p:spTgt spid="2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grpId="1" nodeType="clickEffect">
                                  <p:stCondLst>
                                    <p:cond delay="0"/>
                                  </p:stCondLst>
                                  <p:childTnLst>
                                    <p:animEffect transition="out" filter="fade">
                                      <p:cBhvr>
                                        <p:cTn id="60" dur="1000"/>
                                        <p:tgtEl>
                                          <p:spTgt spid="27"/>
                                        </p:tgtEl>
                                      </p:cBhvr>
                                    </p:animEffect>
                                    <p:anim calcmode="lin" valueType="num">
                                      <p:cBhvr>
                                        <p:cTn id="61" dur="1000"/>
                                        <p:tgtEl>
                                          <p:spTgt spid="27"/>
                                        </p:tgtEl>
                                        <p:attrNameLst>
                                          <p:attrName>ppt_x</p:attrName>
                                        </p:attrNameLst>
                                      </p:cBhvr>
                                      <p:tavLst>
                                        <p:tav tm="0">
                                          <p:val>
                                            <p:strVal val="ppt_x"/>
                                          </p:val>
                                        </p:tav>
                                        <p:tav tm="100000">
                                          <p:val>
                                            <p:strVal val="ppt_x"/>
                                          </p:val>
                                        </p:tav>
                                      </p:tavLst>
                                    </p:anim>
                                    <p:anim calcmode="lin" valueType="num">
                                      <p:cBhvr>
                                        <p:cTn id="62" dur="1000"/>
                                        <p:tgtEl>
                                          <p:spTgt spid="27"/>
                                        </p:tgtEl>
                                        <p:attrNameLst>
                                          <p:attrName>ppt_y</p:attrName>
                                        </p:attrNameLst>
                                      </p:cBhvr>
                                      <p:tavLst>
                                        <p:tav tm="0">
                                          <p:val>
                                            <p:strVal val="ppt_y"/>
                                          </p:val>
                                        </p:tav>
                                        <p:tav tm="100000">
                                          <p:val>
                                            <p:strVal val="ppt_y+.1"/>
                                          </p:val>
                                        </p:tav>
                                      </p:tavLst>
                                    </p:anim>
                                    <p:set>
                                      <p:cBhvr>
                                        <p:cTn id="63" dur="1" fill="hold">
                                          <p:stCondLst>
                                            <p:cond delay="999"/>
                                          </p:stCondLst>
                                        </p:cTn>
                                        <p:tgtEl>
                                          <p:spTgt spid="2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anim calcmode="lin" valueType="num">
                                      <p:cBhvr>
                                        <p:cTn id="69" dur="1000" fill="hold"/>
                                        <p:tgtEl>
                                          <p:spTgt spid="28"/>
                                        </p:tgtEl>
                                        <p:attrNameLst>
                                          <p:attrName>ppt_x</p:attrName>
                                        </p:attrNameLst>
                                      </p:cBhvr>
                                      <p:tavLst>
                                        <p:tav tm="0">
                                          <p:val>
                                            <p:strVal val="#ppt_x"/>
                                          </p:val>
                                        </p:tav>
                                        <p:tav tm="100000">
                                          <p:val>
                                            <p:strVal val="#ppt_x"/>
                                          </p:val>
                                        </p:tav>
                                      </p:tavLst>
                                    </p:anim>
                                    <p:anim calcmode="lin" valueType="num">
                                      <p:cBhvr>
                                        <p:cTn id="7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xit" presetSubtype="0" fill="hold" grpId="1" nodeType="clickEffect">
                                  <p:stCondLst>
                                    <p:cond delay="0"/>
                                  </p:stCondLst>
                                  <p:childTnLst>
                                    <p:animEffect transition="out" filter="fade">
                                      <p:cBhvr>
                                        <p:cTn id="74" dur="1000"/>
                                        <p:tgtEl>
                                          <p:spTgt spid="28"/>
                                        </p:tgtEl>
                                      </p:cBhvr>
                                    </p:animEffect>
                                    <p:anim calcmode="lin" valueType="num">
                                      <p:cBhvr>
                                        <p:cTn id="75" dur="1000"/>
                                        <p:tgtEl>
                                          <p:spTgt spid="28"/>
                                        </p:tgtEl>
                                        <p:attrNameLst>
                                          <p:attrName>ppt_x</p:attrName>
                                        </p:attrNameLst>
                                      </p:cBhvr>
                                      <p:tavLst>
                                        <p:tav tm="0">
                                          <p:val>
                                            <p:strVal val="ppt_x"/>
                                          </p:val>
                                        </p:tav>
                                        <p:tav tm="100000">
                                          <p:val>
                                            <p:strVal val="ppt_x"/>
                                          </p:val>
                                        </p:tav>
                                      </p:tavLst>
                                    </p:anim>
                                    <p:anim calcmode="lin" valueType="num">
                                      <p:cBhvr>
                                        <p:cTn id="76" dur="1000"/>
                                        <p:tgtEl>
                                          <p:spTgt spid="28"/>
                                        </p:tgtEl>
                                        <p:attrNameLst>
                                          <p:attrName>ppt_y</p:attrName>
                                        </p:attrNameLst>
                                      </p:cBhvr>
                                      <p:tavLst>
                                        <p:tav tm="0">
                                          <p:val>
                                            <p:strVal val="ppt_y"/>
                                          </p:val>
                                        </p:tav>
                                        <p:tav tm="100000">
                                          <p:val>
                                            <p:strVal val="ppt_y+.1"/>
                                          </p:val>
                                        </p:tav>
                                      </p:tavLst>
                                    </p:anim>
                                    <p:set>
                                      <p:cBhvr>
                                        <p:cTn id="77" dur="1" fill="hold">
                                          <p:stCondLst>
                                            <p:cond delay="999"/>
                                          </p:stCondLst>
                                        </p:cTn>
                                        <p:tgtEl>
                                          <p:spTgt spid="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xit" presetSubtype="0" fill="hold" grpId="1" nodeType="clickEffect">
                                  <p:stCondLst>
                                    <p:cond delay="0"/>
                                  </p:stCondLst>
                                  <p:childTnLst>
                                    <p:animEffect transition="out" filter="fade">
                                      <p:cBhvr>
                                        <p:cTn id="88" dur="1000"/>
                                        <p:tgtEl>
                                          <p:spTgt spid="29"/>
                                        </p:tgtEl>
                                      </p:cBhvr>
                                    </p:animEffect>
                                    <p:anim calcmode="lin" valueType="num">
                                      <p:cBhvr>
                                        <p:cTn id="89" dur="1000"/>
                                        <p:tgtEl>
                                          <p:spTgt spid="29"/>
                                        </p:tgtEl>
                                        <p:attrNameLst>
                                          <p:attrName>ppt_x</p:attrName>
                                        </p:attrNameLst>
                                      </p:cBhvr>
                                      <p:tavLst>
                                        <p:tav tm="0">
                                          <p:val>
                                            <p:strVal val="ppt_x"/>
                                          </p:val>
                                        </p:tav>
                                        <p:tav tm="100000">
                                          <p:val>
                                            <p:strVal val="ppt_x"/>
                                          </p:val>
                                        </p:tav>
                                      </p:tavLst>
                                    </p:anim>
                                    <p:anim calcmode="lin" valueType="num">
                                      <p:cBhvr>
                                        <p:cTn id="90" dur="1000"/>
                                        <p:tgtEl>
                                          <p:spTgt spid="29"/>
                                        </p:tgtEl>
                                        <p:attrNameLst>
                                          <p:attrName>ppt_y</p:attrName>
                                        </p:attrNameLst>
                                      </p:cBhvr>
                                      <p:tavLst>
                                        <p:tav tm="0">
                                          <p:val>
                                            <p:strVal val="ppt_y"/>
                                          </p:val>
                                        </p:tav>
                                        <p:tav tm="100000">
                                          <p:val>
                                            <p:strVal val="ppt_y+.1"/>
                                          </p:val>
                                        </p:tav>
                                      </p:tavLst>
                                    </p:anim>
                                    <p:set>
                                      <p:cBhvr>
                                        <p:cTn id="91" dur="1" fill="hold">
                                          <p:stCondLst>
                                            <p:cond delay="999"/>
                                          </p:stCondLst>
                                        </p:cTn>
                                        <p:tgtEl>
                                          <p:spTgt spid="29"/>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1" presetClass="entr" presetSubtype="0"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 calcmode="lin" valueType="num">
                                      <p:cBhvr>
                                        <p:cTn id="96" dur="1000" fill="hold"/>
                                        <p:tgtEl>
                                          <p:spTgt spid="4"/>
                                        </p:tgtEl>
                                        <p:attrNameLst>
                                          <p:attrName>ppt_w</p:attrName>
                                        </p:attrNameLst>
                                      </p:cBhvr>
                                      <p:tavLst>
                                        <p:tav tm="0">
                                          <p:val>
                                            <p:fltVal val="0"/>
                                          </p:val>
                                        </p:tav>
                                        <p:tav tm="100000">
                                          <p:val>
                                            <p:strVal val="#ppt_w"/>
                                          </p:val>
                                        </p:tav>
                                      </p:tavLst>
                                    </p:anim>
                                    <p:anim calcmode="lin" valueType="num">
                                      <p:cBhvr>
                                        <p:cTn id="97" dur="1000" fill="hold"/>
                                        <p:tgtEl>
                                          <p:spTgt spid="4"/>
                                        </p:tgtEl>
                                        <p:attrNameLst>
                                          <p:attrName>ppt_h</p:attrName>
                                        </p:attrNameLst>
                                      </p:cBhvr>
                                      <p:tavLst>
                                        <p:tav tm="0">
                                          <p:val>
                                            <p:fltVal val="0"/>
                                          </p:val>
                                        </p:tav>
                                        <p:tav tm="100000">
                                          <p:val>
                                            <p:strVal val="#ppt_h"/>
                                          </p:val>
                                        </p:tav>
                                      </p:tavLst>
                                    </p:anim>
                                    <p:anim calcmode="lin" valueType="num">
                                      <p:cBhvr>
                                        <p:cTn id="98" dur="1000" fill="hold"/>
                                        <p:tgtEl>
                                          <p:spTgt spid="4"/>
                                        </p:tgtEl>
                                        <p:attrNameLst>
                                          <p:attrName>style.rotation</p:attrName>
                                        </p:attrNameLst>
                                      </p:cBhvr>
                                      <p:tavLst>
                                        <p:tav tm="0">
                                          <p:val>
                                            <p:fltVal val="90"/>
                                          </p:val>
                                        </p:tav>
                                        <p:tav tm="100000">
                                          <p:val>
                                            <p:fltVal val="0"/>
                                          </p:val>
                                        </p:tav>
                                      </p:tavLst>
                                    </p:anim>
                                    <p:animEffect transition="in" filter="fade">
                                      <p:cBhvr>
                                        <p:cTn id="99" dur="1000"/>
                                        <p:tgtEl>
                                          <p:spTgt spid="4"/>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fade">
                                      <p:cBhvr>
                                        <p:cTn id="104" dur="1000"/>
                                        <p:tgtEl>
                                          <p:spTgt spid="5"/>
                                        </p:tgtEl>
                                      </p:cBhvr>
                                    </p:animEffect>
                                    <p:anim calcmode="lin" valueType="num">
                                      <p:cBhvr>
                                        <p:cTn id="105" dur="1000" fill="hold"/>
                                        <p:tgtEl>
                                          <p:spTgt spid="5"/>
                                        </p:tgtEl>
                                        <p:attrNameLst>
                                          <p:attrName>ppt_x</p:attrName>
                                        </p:attrNameLst>
                                      </p:cBhvr>
                                      <p:tavLst>
                                        <p:tav tm="0">
                                          <p:val>
                                            <p:strVal val="#ppt_x"/>
                                          </p:val>
                                        </p:tav>
                                        <p:tav tm="100000">
                                          <p:val>
                                            <p:strVal val="#ppt_x"/>
                                          </p:val>
                                        </p:tav>
                                      </p:tavLst>
                                    </p:anim>
                                    <p:anim calcmode="lin" valueType="num">
                                      <p:cBhvr>
                                        <p:cTn id="10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7" presetClass="exit" presetSubtype="0" fill="hold" grpId="1" nodeType="clickEffect">
                                  <p:stCondLst>
                                    <p:cond delay="0"/>
                                  </p:stCondLst>
                                  <p:childTnLst>
                                    <p:animEffect transition="out" filter="fade">
                                      <p:cBhvr>
                                        <p:cTn id="110" dur="1000"/>
                                        <p:tgtEl>
                                          <p:spTgt spid="5"/>
                                        </p:tgtEl>
                                      </p:cBhvr>
                                    </p:animEffect>
                                    <p:anim calcmode="lin" valueType="num">
                                      <p:cBhvr>
                                        <p:cTn id="111" dur="1000"/>
                                        <p:tgtEl>
                                          <p:spTgt spid="5"/>
                                        </p:tgtEl>
                                        <p:attrNameLst>
                                          <p:attrName>ppt_x</p:attrName>
                                        </p:attrNameLst>
                                      </p:cBhvr>
                                      <p:tavLst>
                                        <p:tav tm="0">
                                          <p:val>
                                            <p:strVal val="ppt_x"/>
                                          </p:val>
                                        </p:tav>
                                        <p:tav tm="100000">
                                          <p:val>
                                            <p:strVal val="ppt_x"/>
                                          </p:val>
                                        </p:tav>
                                      </p:tavLst>
                                    </p:anim>
                                    <p:anim calcmode="lin" valueType="num">
                                      <p:cBhvr>
                                        <p:cTn id="112" dur="1000"/>
                                        <p:tgtEl>
                                          <p:spTgt spid="5"/>
                                        </p:tgtEl>
                                        <p:attrNameLst>
                                          <p:attrName>ppt_y</p:attrName>
                                        </p:attrNameLst>
                                      </p:cBhvr>
                                      <p:tavLst>
                                        <p:tav tm="0">
                                          <p:val>
                                            <p:strVal val="ppt_y"/>
                                          </p:val>
                                        </p:tav>
                                        <p:tav tm="100000">
                                          <p:val>
                                            <p:strVal val="ppt_y-.1"/>
                                          </p:val>
                                        </p:tav>
                                      </p:tavLst>
                                    </p:anim>
                                    <p:set>
                                      <p:cBhvr>
                                        <p:cTn id="113" dur="1" fill="hold">
                                          <p:stCondLst>
                                            <p:cond delay="999"/>
                                          </p:stCondLst>
                                        </p:cTn>
                                        <p:tgtEl>
                                          <p:spTgt spid="5"/>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1000"/>
                                        <p:tgtEl>
                                          <p:spTgt spid="31"/>
                                        </p:tgtEl>
                                      </p:cBhvr>
                                    </p:animEffect>
                                    <p:anim calcmode="lin" valueType="num">
                                      <p:cBhvr>
                                        <p:cTn id="119" dur="1000" fill="hold"/>
                                        <p:tgtEl>
                                          <p:spTgt spid="31"/>
                                        </p:tgtEl>
                                        <p:attrNameLst>
                                          <p:attrName>ppt_x</p:attrName>
                                        </p:attrNameLst>
                                      </p:cBhvr>
                                      <p:tavLst>
                                        <p:tav tm="0">
                                          <p:val>
                                            <p:strVal val="#ppt_x"/>
                                          </p:val>
                                        </p:tav>
                                        <p:tav tm="100000">
                                          <p:val>
                                            <p:strVal val="#ppt_x"/>
                                          </p:val>
                                        </p:tav>
                                      </p:tavLst>
                                    </p:anim>
                                    <p:anim calcmode="lin" valueType="num">
                                      <p:cBhvr>
                                        <p:cTn id="1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7" presetClass="exit" presetSubtype="0" fill="hold" grpId="1" nodeType="clickEffect">
                                  <p:stCondLst>
                                    <p:cond delay="0"/>
                                  </p:stCondLst>
                                  <p:childTnLst>
                                    <p:animEffect transition="out" filter="fade">
                                      <p:cBhvr>
                                        <p:cTn id="124" dur="1000"/>
                                        <p:tgtEl>
                                          <p:spTgt spid="31"/>
                                        </p:tgtEl>
                                      </p:cBhvr>
                                    </p:animEffect>
                                    <p:anim calcmode="lin" valueType="num">
                                      <p:cBhvr>
                                        <p:cTn id="125" dur="1000"/>
                                        <p:tgtEl>
                                          <p:spTgt spid="31"/>
                                        </p:tgtEl>
                                        <p:attrNameLst>
                                          <p:attrName>ppt_x</p:attrName>
                                        </p:attrNameLst>
                                      </p:cBhvr>
                                      <p:tavLst>
                                        <p:tav tm="0">
                                          <p:val>
                                            <p:strVal val="ppt_x"/>
                                          </p:val>
                                        </p:tav>
                                        <p:tav tm="100000">
                                          <p:val>
                                            <p:strVal val="ppt_x"/>
                                          </p:val>
                                        </p:tav>
                                      </p:tavLst>
                                    </p:anim>
                                    <p:anim calcmode="lin" valueType="num">
                                      <p:cBhvr>
                                        <p:cTn id="126" dur="1000"/>
                                        <p:tgtEl>
                                          <p:spTgt spid="31"/>
                                        </p:tgtEl>
                                        <p:attrNameLst>
                                          <p:attrName>ppt_y</p:attrName>
                                        </p:attrNameLst>
                                      </p:cBhvr>
                                      <p:tavLst>
                                        <p:tav tm="0">
                                          <p:val>
                                            <p:strVal val="ppt_y"/>
                                          </p:val>
                                        </p:tav>
                                        <p:tav tm="100000">
                                          <p:val>
                                            <p:strVal val="ppt_y-.1"/>
                                          </p:val>
                                        </p:tav>
                                      </p:tavLst>
                                    </p:anim>
                                    <p:set>
                                      <p:cBhvr>
                                        <p:cTn id="127" dur="1" fill="hold">
                                          <p:stCondLst>
                                            <p:cond delay="999"/>
                                          </p:stCondLst>
                                        </p:cTn>
                                        <p:tgtEl>
                                          <p:spTgt spid="3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32"/>
                                        </p:tgtEl>
                                        <p:attrNameLst>
                                          <p:attrName>style.visibility</p:attrName>
                                        </p:attrNameLst>
                                      </p:cBhvr>
                                      <p:to>
                                        <p:strVal val="visible"/>
                                      </p:to>
                                    </p:set>
                                    <p:animEffect transition="in" filter="fade">
                                      <p:cBhvr>
                                        <p:cTn id="132" dur="1000"/>
                                        <p:tgtEl>
                                          <p:spTgt spid="32"/>
                                        </p:tgtEl>
                                      </p:cBhvr>
                                    </p:animEffect>
                                    <p:anim calcmode="lin" valueType="num">
                                      <p:cBhvr>
                                        <p:cTn id="133" dur="1000" fill="hold"/>
                                        <p:tgtEl>
                                          <p:spTgt spid="32"/>
                                        </p:tgtEl>
                                        <p:attrNameLst>
                                          <p:attrName>ppt_x</p:attrName>
                                        </p:attrNameLst>
                                      </p:cBhvr>
                                      <p:tavLst>
                                        <p:tav tm="0">
                                          <p:val>
                                            <p:strVal val="#ppt_x"/>
                                          </p:val>
                                        </p:tav>
                                        <p:tav tm="100000">
                                          <p:val>
                                            <p:strVal val="#ppt_x"/>
                                          </p:val>
                                        </p:tav>
                                      </p:tavLst>
                                    </p:anim>
                                    <p:anim calcmode="lin" valueType="num">
                                      <p:cBhvr>
                                        <p:cTn id="13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7" presetClass="exit" presetSubtype="0" fill="hold" grpId="1" nodeType="clickEffect">
                                  <p:stCondLst>
                                    <p:cond delay="0"/>
                                  </p:stCondLst>
                                  <p:childTnLst>
                                    <p:animEffect transition="out" filter="fade">
                                      <p:cBhvr>
                                        <p:cTn id="138" dur="1000"/>
                                        <p:tgtEl>
                                          <p:spTgt spid="32"/>
                                        </p:tgtEl>
                                      </p:cBhvr>
                                    </p:animEffect>
                                    <p:anim calcmode="lin" valueType="num">
                                      <p:cBhvr>
                                        <p:cTn id="139" dur="1000"/>
                                        <p:tgtEl>
                                          <p:spTgt spid="32"/>
                                        </p:tgtEl>
                                        <p:attrNameLst>
                                          <p:attrName>ppt_x</p:attrName>
                                        </p:attrNameLst>
                                      </p:cBhvr>
                                      <p:tavLst>
                                        <p:tav tm="0">
                                          <p:val>
                                            <p:strVal val="ppt_x"/>
                                          </p:val>
                                        </p:tav>
                                        <p:tav tm="100000">
                                          <p:val>
                                            <p:strVal val="ppt_x"/>
                                          </p:val>
                                        </p:tav>
                                      </p:tavLst>
                                    </p:anim>
                                    <p:anim calcmode="lin" valueType="num">
                                      <p:cBhvr>
                                        <p:cTn id="140" dur="1000"/>
                                        <p:tgtEl>
                                          <p:spTgt spid="32"/>
                                        </p:tgtEl>
                                        <p:attrNameLst>
                                          <p:attrName>ppt_y</p:attrName>
                                        </p:attrNameLst>
                                      </p:cBhvr>
                                      <p:tavLst>
                                        <p:tav tm="0">
                                          <p:val>
                                            <p:strVal val="ppt_y"/>
                                          </p:val>
                                        </p:tav>
                                        <p:tav tm="100000">
                                          <p:val>
                                            <p:strVal val="ppt_y-.1"/>
                                          </p:val>
                                        </p:tav>
                                      </p:tavLst>
                                    </p:anim>
                                    <p:set>
                                      <p:cBhvr>
                                        <p:cTn id="141" dur="1" fill="hold">
                                          <p:stCondLst>
                                            <p:cond delay="999"/>
                                          </p:stCondLst>
                                        </p:cTn>
                                        <p:tgtEl>
                                          <p:spTgt spid="32"/>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34"/>
                                        </p:tgtEl>
                                        <p:attrNameLst>
                                          <p:attrName>style.visibility</p:attrName>
                                        </p:attrNameLst>
                                      </p:cBhvr>
                                      <p:to>
                                        <p:strVal val="visible"/>
                                      </p:to>
                                    </p:set>
                                    <p:animEffect transition="in" filter="fade">
                                      <p:cBhvr>
                                        <p:cTn id="146" dur="1000"/>
                                        <p:tgtEl>
                                          <p:spTgt spid="34"/>
                                        </p:tgtEl>
                                      </p:cBhvr>
                                    </p:animEffect>
                                    <p:anim calcmode="lin" valueType="num">
                                      <p:cBhvr>
                                        <p:cTn id="147" dur="1000" fill="hold"/>
                                        <p:tgtEl>
                                          <p:spTgt spid="34"/>
                                        </p:tgtEl>
                                        <p:attrNameLst>
                                          <p:attrName>ppt_x</p:attrName>
                                        </p:attrNameLst>
                                      </p:cBhvr>
                                      <p:tavLst>
                                        <p:tav tm="0">
                                          <p:val>
                                            <p:strVal val="#ppt_x"/>
                                          </p:val>
                                        </p:tav>
                                        <p:tav tm="100000">
                                          <p:val>
                                            <p:strVal val="#ppt_x"/>
                                          </p:val>
                                        </p:tav>
                                      </p:tavLst>
                                    </p:anim>
                                    <p:anim calcmode="lin" valueType="num">
                                      <p:cBhvr>
                                        <p:cTn id="14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7" presetClass="exit" presetSubtype="0" fill="hold" grpId="1" nodeType="clickEffect">
                                  <p:stCondLst>
                                    <p:cond delay="0"/>
                                  </p:stCondLst>
                                  <p:childTnLst>
                                    <p:animEffect transition="out" filter="fade">
                                      <p:cBhvr>
                                        <p:cTn id="152" dur="1000"/>
                                        <p:tgtEl>
                                          <p:spTgt spid="34"/>
                                        </p:tgtEl>
                                      </p:cBhvr>
                                    </p:animEffect>
                                    <p:anim calcmode="lin" valueType="num">
                                      <p:cBhvr>
                                        <p:cTn id="153" dur="1000"/>
                                        <p:tgtEl>
                                          <p:spTgt spid="34"/>
                                        </p:tgtEl>
                                        <p:attrNameLst>
                                          <p:attrName>ppt_x</p:attrName>
                                        </p:attrNameLst>
                                      </p:cBhvr>
                                      <p:tavLst>
                                        <p:tav tm="0">
                                          <p:val>
                                            <p:strVal val="ppt_x"/>
                                          </p:val>
                                        </p:tav>
                                        <p:tav tm="100000">
                                          <p:val>
                                            <p:strVal val="ppt_x"/>
                                          </p:val>
                                        </p:tav>
                                      </p:tavLst>
                                    </p:anim>
                                    <p:anim calcmode="lin" valueType="num">
                                      <p:cBhvr>
                                        <p:cTn id="154" dur="1000"/>
                                        <p:tgtEl>
                                          <p:spTgt spid="34"/>
                                        </p:tgtEl>
                                        <p:attrNameLst>
                                          <p:attrName>ppt_y</p:attrName>
                                        </p:attrNameLst>
                                      </p:cBhvr>
                                      <p:tavLst>
                                        <p:tav tm="0">
                                          <p:val>
                                            <p:strVal val="ppt_y"/>
                                          </p:val>
                                        </p:tav>
                                        <p:tav tm="100000">
                                          <p:val>
                                            <p:strVal val="ppt_y-.1"/>
                                          </p:val>
                                        </p:tav>
                                      </p:tavLst>
                                    </p:anim>
                                    <p:set>
                                      <p:cBhvr>
                                        <p:cTn id="155" dur="1" fill="hold">
                                          <p:stCondLst>
                                            <p:cond delay="999"/>
                                          </p:stCondLst>
                                        </p:cTn>
                                        <p:tgtEl>
                                          <p:spTgt spid="34"/>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5"/>
                                        </p:tgtEl>
                                        <p:attrNameLst>
                                          <p:attrName>style.visibility</p:attrName>
                                        </p:attrNameLst>
                                      </p:cBhvr>
                                      <p:to>
                                        <p:strVal val="visible"/>
                                      </p:to>
                                    </p:set>
                                    <p:animEffect transition="in" filter="fade">
                                      <p:cBhvr>
                                        <p:cTn id="160" dur="1000"/>
                                        <p:tgtEl>
                                          <p:spTgt spid="35"/>
                                        </p:tgtEl>
                                      </p:cBhvr>
                                    </p:animEffect>
                                    <p:anim calcmode="lin" valueType="num">
                                      <p:cBhvr>
                                        <p:cTn id="161" dur="1000" fill="hold"/>
                                        <p:tgtEl>
                                          <p:spTgt spid="35"/>
                                        </p:tgtEl>
                                        <p:attrNameLst>
                                          <p:attrName>ppt_x</p:attrName>
                                        </p:attrNameLst>
                                      </p:cBhvr>
                                      <p:tavLst>
                                        <p:tav tm="0">
                                          <p:val>
                                            <p:strVal val="#ppt_x"/>
                                          </p:val>
                                        </p:tav>
                                        <p:tav tm="100000">
                                          <p:val>
                                            <p:strVal val="#ppt_x"/>
                                          </p:val>
                                        </p:tav>
                                      </p:tavLst>
                                    </p:anim>
                                    <p:anim calcmode="lin" valueType="num">
                                      <p:cBhvr>
                                        <p:cTn id="16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35"/>
                                        </p:tgtEl>
                                      </p:cBhvr>
                                    </p:animEffect>
                                    <p:anim calcmode="lin" valueType="num">
                                      <p:cBhvr>
                                        <p:cTn id="167" dur="1000"/>
                                        <p:tgtEl>
                                          <p:spTgt spid="35"/>
                                        </p:tgtEl>
                                        <p:attrNameLst>
                                          <p:attrName>ppt_x</p:attrName>
                                        </p:attrNameLst>
                                      </p:cBhvr>
                                      <p:tavLst>
                                        <p:tav tm="0">
                                          <p:val>
                                            <p:strVal val="ppt_x"/>
                                          </p:val>
                                        </p:tav>
                                        <p:tav tm="100000">
                                          <p:val>
                                            <p:strVal val="ppt_x"/>
                                          </p:val>
                                        </p:tav>
                                      </p:tavLst>
                                    </p:anim>
                                    <p:anim calcmode="lin" valueType="num">
                                      <p:cBhvr>
                                        <p:cTn id="168" dur="1000"/>
                                        <p:tgtEl>
                                          <p:spTgt spid="35"/>
                                        </p:tgtEl>
                                        <p:attrNameLst>
                                          <p:attrName>ppt_y</p:attrName>
                                        </p:attrNameLst>
                                      </p:cBhvr>
                                      <p:tavLst>
                                        <p:tav tm="0">
                                          <p:val>
                                            <p:strVal val="ppt_y"/>
                                          </p:val>
                                        </p:tav>
                                        <p:tav tm="100000">
                                          <p:val>
                                            <p:strVal val="ppt_y+.1"/>
                                          </p:val>
                                        </p:tav>
                                      </p:tavLst>
                                    </p:anim>
                                    <p:set>
                                      <p:cBhvr>
                                        <p:cTn id="169" dur="1" fill="hold">
                                          <p:stCondLst>
                                            <p:cond delay="9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P spid="3" grpId="1" animBg="1"/>
      <p:bldP spid="23" grpId="0" animBg="1"/>
      <p:bldP spid="23" grpId="1" animBg="1"/>
      <p:bldP spid="26" grpId="0" animBg="1"/>
      <p:bldP spid="26" grpId="1" animBg="1"/>
      <p:bldP spid="27" grpId="0" animBg="1"/>
      <p:bldP spid="27" grpId="1" animBg="1"/>
      <p:bldP spid="28" grpId="0" animBg="1"/>
      <p:bldP spid="28" grpId="1" animBg="1"/>
      <p:bldP spid="29" grpId="0" animBg="1"/>
      <p:bldP spid="29" grpId="1" animBg="1"/>
      <p:bldP spid="4" grpId="0" animBg="1"/>
      <p:bldP spid="5" grpId="0" animBg="1"/>
      <p:bldP spid="5" grpId="1" animBg="1"/>
      <p:bldP spid="31" grpId="0" animBg="1"/>
      <p:bldP spid="31" grpId="1" animBg="1"/>
      <p:bldP spid="32" grpId="0" animBg="1"/>
      <p:bldP spid="32" grpId="1" animBg="1"/>
      <p:bldP spid="34" grpId="0" animBg="1"/>
      <p:bldP spid="34" grpId="1" animBg="1"/>
      <p:bldP spid="35" grpId="0" animBg="1"/>
      <p:bldP spid="35"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BBF07C8-EBF5-4432-8FBD-FEA22DBE500B"/>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4"/>
  <p:tag name="ISPRING_SCORM_ENDPOINT" val="&lt;endpoint&gt;&lt;enable&gt;0&lt;/enable&gt;&lt;lrs&gt;http://&lt;/lrs&gt;&lt;auth&gt;0&lt;/auth&gt;&lt;login&gt;&lt;/login&gt;&lt;password&gt;&lt;/password&gt;&lt;key&gt;&lt;/key&gt;&lt;name&gt;&lt;/name&gt;&lt;email&gt;&lt;/email&gt;&lt;/endpoint&gt;&#10;"/>
  <p:tag name="ISPRING_RESOURCE_PATHS_HASH_PRESENTER" val="a986959c914295b855a9937953791db2cdf8178"/>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2.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14.xml><?xml version="1.0" encoding="utf-8"?>
<p:tagLst xmlns:a="http://schemas.openxmlformats.org/drawingml/2006/main" xmlns:r="http://schemas.openxmlformats.org/officeDocument/2006/relationships" xmlns:p="http://schemas.openxmlformats.org/presentationml/2006/main">
  <p:tag name="GENSWF_SLIDE_TITLE" val="【案例2】-案例描述"/>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案例2】-案例分析"/>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2】-必备知识"/>
  <p:tag name="GENSWF_ADVANCE_TIME" val="4.43"/>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19.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第4章 函数"/>
  <p:tag name="GENSWF_ADVANCE_TIME" val="2.38"/>
</p:tagLst>
</file>

<file path=ppt/tags/tag20.xml><?xml version="1.0" encoding="utf-8"?>
<p:tagLst xmlns:a="http://schemas.openxmlformats.org/drawingml/2006/main" xmlns:r="http://schemas.openxmlformats.org/officeDocument/2006/relationships" xmlns:p="http://schemas.openxmlformats.org/presentationml/2006/main">
  <p:tag name="GENSWF_SLIDE_TITLE" val="【案例3】-案例描述"/>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案例3】-案例分析"/>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3】-必备知识"/>
  <p:tag name="GENSWF_ADVANCE_TIME" val="4.43"/>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7.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案例4】-案例描述"/>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案例4】-案例分析"/>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4】-必备知识"/>
  <p:tag name="GENSWF_ADVANCE_TIME" val="4.43"/>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4.xml><?xml version="1.0" encoding="utf-8"?>
<p:tagLst xmlns:a="http://schemas.openxmlformats.org/drawingml/2006/main" xmlns:r="http://schemas.openxmlformats.org/officeDocument/2006/relationships" xmlns:p="http://schemas.openxmlformats.org/presentationml/2006/main">
  <p:tag name="GENSWF_SLIDE_TITLE" val="【案例4】-案例实现"/>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案例5】-案例描述"/>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案例5】-案例实现"/>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案例6】-案例描述"/>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案例6】-案例分析"/>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案例6】-案例实现"/>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案例6】-案例实现"/>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案例7】-案例描述"/>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案例7】-案例分析"/>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ags/tag4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案例1】-案例描述"/>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案例1】-案例分析"/>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1】-必备知识"/>
  <p:tag name="GENSWF_ADVANCE_TIME" val="4.43"/>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3524</Words>
  <Application>Microsoft Office PowerPoint</Application>
  <PresentationFormat>全屏显示(4:3)</PresentationFormat>
  <Paragraphs>385</Paragraphs>
  <Slides>48</Slides>
  <Notes>48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1" baseType="lpstr">
      <vt:lpstr>Office 主题​​</vt:lpstr>
      <vt:lpstr>Microsoft Excel 图表</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chapter04</dc:title>
  <dc:creator>lucius</dc:creator>
  <cp:lastModifiedBy>郑瑶瑶</cp:lastModifiedBy>
  <cp:revision>33</cp:revision>
  <dcterms:created xsi:type="dcterms:W3CDTF">2016-08-25T05:15:17Z</dcterms:created>
  <dcterms:modified xsi:type="dcterms:W3CDTF">2018-01-09T09:01:51Z</dcterms:modified>
</cp:coreProperties>
</file>