
<file path=[Content_Types].xml><?xml version="1.0" encoding="utf-8"?>
<Types xmlns="http://schemas.openxmlformats.org/package/2006/content-types">
  <Default Extension="png" ContentType="image/png"/>
  <Default Extension="bin" ContentType="application/vnd.openxmlformats-officedocument.oleObject"/>
  <Default Extension="xls" ContentType="application/vnd.ms-excel"/>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413" r:id="rId2"/>
    <p:sldId id="414" r:id="rId3"/>
    <p:sldId id="415" r:id="rId4"/>
    <p:sldId id="416" r:id="rId5"/>
    <p:sldId id="417" r:id="rId6"/>
    <p:sldId id="418" r:id="rId7"/>
    <p:sldId id="419" r:id="rId8"/>
    <p:sldId id="420" r:id="rId9"/>
    <p:sldId id="421" r:id="rId10"/>
    <p:sldId id="422" r:id="rId11"/>
    <p:sldId id="423" r:id="rId12"/>
    <p:sldId id="424" r:id="rId13"/>
    <p:sldId id="425" r:id="rId14"/>
    <p:sldId id="426" r:id="rId15"/>
    <p:sldId id="427" r:id="rId16"/>
    <p:sldId id="428" r:id="rId17"/>
    <p:sldId id="429" r:id="rId18"/>
    <p:sldId id="430" r:id="rId19"/>
    <p:sldId id="431" r:id="rId20"/>
    <p:sldId id="432" r:id="rId21"/>
    <p:sldId id="433" r:id="rId22"/>
    <p:sldId id="434" r:id="rId23"/>
    <p:sldId id="435" r:id="rId24"/>
    <p:sldId id="436" r:id="rId25"/>
    <p:sldId id="437" r:id="rId26"/>
    <p:sldId id="438" r:id="rId27"/>
    <p:sldId id="439" r:id="rId28"/>
    <p:sldId id="440" r:id="rId29"/>
    <p:sldId id="441" r:id="rId30"/>
    <p:sldId id="442" r:id="rId31"/>
    <p:sldId id="443" r:id="rId32"/>
    <p:sldId id="444" r:id="rId33"/>
    <p:sldId id="445" r:id="rId34"/>
    <p:sldId id="446" r:id="rId35"/>
    <p:sldId id="447" r:id="rId36"/>
    <p:sldId id="448" r:id="rId37"/>
    <p:sldId id="449" r:id="rId38"/>
    <p:sldId id="450" r:id="rId39"/>
    <p:sldId id="451" r:id="rId40"/>
    <p:sldId id="452" r:id="rId41"/>
    <p:sldId id="453" r:id="rId42"/>
    <p:sldId id="454" r:id="rId43"/>
    <p:sldId id="455" r:id="rId44"/>
    <p:sldId id="456" r:id="rId45"/>
    <p:sldId id="457" r:id="rId46"/>
    <p:sldId id="458" r:id="rId47"/>
    <p:sldId id="260" r:id="rId48"/>
  </p:sldIdLst>
  <p:sldSz cx="9144000" cy="6858000" type="screen4x3"/>
  <p:notesSz cx="6858000" cy="9144000"/>
  <p:custDataLst>
    <p:tags r:id="rId5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6" d="100"/>
          <a:sy n="96" d="100"/>
        </p:scale>
        <p:origin x="-114" y="-96"/>
      </p:cViewPr>
      <p:guideLst>
        <p:guide orient="horz" pos="2160"/>
        <p:guide pos="2880"/>
      </p:guideLst>
    </p:cSldViewPr>
  </p:slideViewPr>
  <p:notesTextViewPr>
    <p:cViewPr>
      <p:scale>
        <a:sx n="1" d="1"/>
        <a:sy n="1" d="1"/>
      </p:scale>
      <p:origin x="0" y="0"/>
    </p:cViewPr>
  </p:notesTextViewPr>
  <p:notesViewPr>
    <p:cSldViewPr snapToGrid="0">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51CB6-B1E1-4D18-AC1B-B9F89CB36E05}" type="datetimeFigureOut">
              <a:rPr lang="zh-CN" altLang="en-US" smtClean="0"/>
              <a:t>2018/1/9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4D8174-1906-437C-B9B4-8430A381E279}" type="slidenum">
              <a:rPr lang="zh-CN" altLang="en-US" smtClean="0"/>
              <a:t>‹#›</a:t>
            </a:fld>
            <a:endParaRPr lang="zh-CN" altLang="en-US"/>
          </a:p>
        </p:txBody>
      </p:sp>
    </p:spTree>
    <p:extLst>
      <p:ext uri="{BB962C8B-B14F-4D97-AF65-F5344CB8AC3E}">
        <p14:creationId xmlns:p14="http://schemas.microsoft.com/office/powerpoint/2010/main" val="3351924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a:t>
            </a:fld>
            <a:endParaRPr lang="zh-CN" altLang="en-US"/>
          </a:p>
        </p:txBody>
      </p:sp>
    </p:spTree>
    <p:extLst>
      <p:ext uri="{BB962C8B-B14F-4D97-AF65-F5344CB8AC3E}">
        <p14:creationId xmlns:p14="http://schemas.microsoft.com/office/powerpoint/2010/main" val="2399327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10</a:t>
            </a:fld>
            <a:endParaRPr lang="zh-CN" altLang="en-US"/>
          </a:p>
        </p:txBody>
      </p:sp>
    </p:spTree>
    <p:extLst>
      <p:ext uri="{BB962C8B-B14F-4D97-AF65-F5344CB8AC3E}">
        <p14:creationId xmlns:p14="http://schemas.microsoft.com/office/powerpoint/2010/main" val="2744733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11</a:t>
            </a:fld>
            <a:endParaRPr lang="zh-CN" altLang="en-US"/>
          </a:p>
        </p:txBody>
      </p:sp>
    </p:spTree>
    <p:extLst>
      <p:ext uri="{BB962C8B-B14F-4D97-AF65-F5344CB8AC3E}">
        <p14:creationId xmlns:p14="http://schemas.microsoft.com/office/powerpoint/2010/main" val="2688727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12</a:t>
            </a:fld>
            <a:endParaRPr lang="zh-CN" altLang="en-US"/>
          </a:p>
        </p:txBody>
      </p:sp>
    </p:spTree>
    <p:extLst>
      <p:ext uri="{BB962C8B-B14F-4D97-AF65-F5344CB8AC3E}">
        <p14:creationId xmlns:p14="http://schemas.microsoft.com/office/powerpoint/2010/main" val="1637628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13</a:t>
            </a:fld>
            <a:endParaRPr lang="zh-CN" altLang="en-US"/>
          </a:p>
        </p:txBody>
      </p:sp>
    </p:spTree>
    <p:extLst>
      <p:ext uri="{BB962C8B-B14F-4D97-AF65-F5344CB8AC3E}">
        <p14:creationId xmlns:p14="http://schemas.microsoft.com/office/powerpoint/2010/main" val="980776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14</a:t>
            </a:fld>
            <a:endParaRPr lang="zh-CN" altLang="en-US"/>
          </a:p>
        </p:txBody>
      </p:sp>
    </p:spTree>
    <p:extLst>
      <p:ext uri="{BB962C8B-B14F-4D97-AF65-F5344CB8AC3E}">
        <p14:creationId xmlns:p14="http://schemas.microsoft.com/office/powerpoint/2010/main" val="175208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15</a:t>
            </a:fld>
            <a:endParaRPr lang="zh-CN" altLang="en-US"/>
          </a:p>
        </p:txBody>
      </p:sp>
    </p:spTree>
    <p:extLst>
      <p:ext uri="{BB962C8B-B14F-4D97-AF65-F5344CB8AC3E}">
        <p14:creationId xmlns:p14="http://schemas.microsoft.com/office/powerpoint/2010/main" val="17267110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C71EC6-FA5B-4B07-AF39-358C432BFE88}" type="slidenum">
              <a:rPr lang="zh-CN" altLang="en-US" smtClean="0"/>
              <a:pPr>
                <a:defRPr/>
              </a:pPr>
              <a:t>16</a:t>
            </a:fld>
            <a:endParaRPr lang="en-US" altLang="zh-CN"/>
          </a:p>
        </p:txBody>
      </p:sp>
    </p:spTree>
    <p:extLst>
      <p:ext uri="{BB962C8B-B14F-4D97-AF65-F5344CB8AC3E}">
        <p14:creationId xmlns:p14="http://schemas.microsoft.com/office/powerpoint/2010/main" val="1199820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17</a:t>
            </a:fld>
            <a:endParaRPr lang="zh-CN" altLang="en-US"/>
          </a:p>
        </p:txBody>
      </p:sp>
    </p:spTree>
    <p:extLst>
      <p:ext uri="{BB962C8B-B14F-4D97-AF65-F5344CB8AC3E}">
        <p14:creationId xmlns:p14="http://schemas.microsoft.com/office/powerpoint/2010/main" val="9007065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18</a:t>
            </a:fld>
            <a:endParaRPr lang="zh-CN" altLang="en-US"/>
          </a:p>
        </p:txBody>
      </p:sp>
    </p:spTree>
    <p:extLst>
      <p:ext uri="{BB962C8B-B14F-4D97-AF65-F5344CB8AC3E}">
        <p14:creationId xmlns:p14="http://schemas.microsoft.com/office/powerpoint/2010/main" val="39352063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C71EC6-FA5B-4B07-AF39-358C432BFE88}" type="slidenum">
              <a:rPr lang="zh-CN" altLang="en-US" smtClean="0"/>
              <a:pPr>
                <a:defRPr/>
              </a:pPr>
              <a:t>19</a:t>
            </a:fld>
            <a:endParaRPr lang="en-US" altLang="zh-CN"/>
          </a:p>
        </p:txBody>
      </p:sp>
    </p:spTree>
    <p:extLst>
      <p:ext uri="{BB962C8B-B14F-4D97-AF65-F5344CB8AC3E}">
        <p14:creationId xmlns:p14="http://schemas.microsoft.com/office/powerpoint/2010/main" val="1199820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2</a:t>
            </a:fld>
            <a:endParaRPr lang="zh-CN" altLang="en-US"/>
          </a:p>
        </p:txBody>
      </p:sp>
    </p:spTree>
    <p:extLst>
      <p:ext uri="{BB962C8B-B14F-4D97-AF65-F5344CB8AC3E}">
        <p14:creationId xmlns:p14="http://schemas.microsoft.com/office/powerpoint/2010/main" val="3654624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20</a:t>
            </a:fld>
            <a:endParaRPr lang="zh-CN" altLang="en-US"/>
          </a:p>
        </p:txBody>
      </p:sp>
    </p:spTree>
    <p:extLst>
      <p:ext uri="{BB962C8B-B14F-4D97-AF65-F5344CB8AC3E}">
        <p14:creationId xmlns:p14="http://schemas.microsoft.com/office/powerpoint/2010/main" val="32918853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21</a:t>
            </a:fld>
            <a:endParaRPr lang="zh-CN" altLang="en-US"/>
          </a:p>
        </p:txBody>
      </p:sp>
    </p:spTree>
    <p:extLst>
      <p:ext uri="{BB962C8B-B14F-4D97-AF65-F5344CB8AC3E}">
        <p14:creationId xmlns:p14="http://schemas.microsoft.com/office/powerpoint/2010/main" val="1657593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22</a:t>
            </a:fld>
            <a:endParaRPr lang="zh-CN" altLang="en-US"/>
          </a:p>
        </p:txBody>
      </p:sp>
    </p:spTree>
    <p:extLst>
      <p:ext uri="{BB962C8B-B14F-4D97-AF65-F5344CB8AC3E}">
        <p14:creationId xmlns:p14="http://schemas.microsoft.com/office/powerpoint/2010/main" val="32650373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23</a:t>
            </a:fld>
            <a:endParaRPr lang="zh-CN" altLang="en-US"/>
          </a:p>
        </p:txBody>
      </p:sp>
    </p:spTree>
    <p:extLst>
      <p:ext uri="{BB962C8B-B14F-4D97-AF65-F5344CB8AC3E}">
        <p14:creationId xmlns:p14="http://schemas.microsoft.com/office/powerpoint/2010/main" val="31045588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24</a:t>
            </a:fld>
            <a:endParaRPr lang="zh-CN" altLang="en-US"/>
          </a:p>
        </p:txBody>
      </p:sp>
    </p:spTree>
    <p:extLst>
      <p:ext uri="{BB962C8B-B14F-4D97-AF65-F5344CB8AC3E}">
        <p14:creationId xmlns:p14="http://schemas.microsoft.com/office/powerpoint/2010/main" val="4270061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25</a:t>
            </a:fld>
            <a:endParaRPr lang="zh-CN" altLang="en-US"/>
          </a:p>
        </p:txBody>
      </p:sp>
    </p:spTree>
    <p:extLst>
      <p:ext uri="{BB962C8B-B14F-4D97-AF65-F5344CB8AC3E}">
        <p14:creationId xmlns:p14="http://schemas.microsoft.com/office/powerpoint/2010/main" val="33207987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26</a:t>
            </a:fld>
            <a:endParaRPr lang="zh-CN" altLang="en-US"/>
          </a:p>
        </p:txBody>
      </p:sp>
    </p:spTree>
    <p:extLst>
      <p:ext uri="{BB962C8B-B14F-4D97-AF65-F5344CB8AC3E}">
        <p14:creationId xmlns:p14="http://schemas.microsoft.com/office/powerpoint/2010/main" val="8735982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C71EC6-FA5B-4B07-AF39-358C432BFE88}" type="slidenum">
              <a:rPr lang="zh-CN" altLang="en-US" smtClean="0"/>
              <a:pPr>
                <a:defRPr/>
              </a:pPr>
              <a:t>27</a:t>
            </a:fld>
            <a:endParaRPr lang="en-US" altLang="zh-CN"/>
          </a:p>
        </p:txBody>
      </p:sp>
    </p:spTree>
    <p:extLst>
      <p:ext uri="{BB962C8B-B14F-4D97-AF65-F5344CB8AC3E}">
        <p14:creationId xmlns:p14="http://schemas.microsoft.com/office/powerpoint/2010/main" val="11998205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28</a:t>
            </a:fld>
            <a:endParaRPr lang="zh-CN" altLang="en-US"/>
          </a:p>
        </p:txBody>
      </p:sp>
    </p:spTree>
    <p:extLst>
      <p:ext uri="{BB962C8B-B14F-4D97-AF65-F5344CB8AC3E}">
        <p14:creationId xmlns:p14="http://schemas.microsoft.com/office/powerpoint/2010/main" val="38522325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29</a:t>
            </a:fld>
            <a:endParaRPr lang="zh-CN" altLang="en-US"/>
          </a:p>
        </p:txBody>
      </p:sp>
    </p:spTree>
    <p:extLst>
      <p:ext uri="{BB962C8B-B14F-4D97-AF65-F5344CB8AC3E}">
        <p14:creationId xmlns:p14="http://schemas.microsoft.com/office/powerpoint/2010/main" val="2863581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3</a:t>
            </a:fld>
            <a:endParaRPr lang="zh-CN" altLang="en-US"/>
          </a:p>
        </p:txBody>
      </p:sp>
    </p:spTree>
    <p:extLst>
      <p:ext uri="{BB962C8B-B14F-4D97-AF65-F5344CB8AC3E}">
        <p14:creationId xmlns:p14="http://schemas.microsoft.com/office/powerpoint/2010/main" val="4946361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30</a:t>
            </a:fld>
            <a:endParaRPr lang="zh-CN" altLang="en-US"/>
          </a:p>
        </p:txBody>
      </p:sp>
    </p:spTree>
    <p:extLst>
      <p:ext uri="{BB962C8B-B14F-4D97-AF65-F5344CB8AC3E}">
        <p14:creationId xmlns:p14="http://schemas.microsoft.com/office/powerpoint/2010/main" val="6705216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31</a:t>
            </a:fld>
            <a:endParaRPr lang="zh-CN" altLang="en-US"/>
          </a:p>
        </p:txBody>
      </p:sp>
    </p:spTree>
    <p:extLst>
      <p:ext uri="{BB962C8B-B14F-4D97-AF65-F5344CB8AC3E}">
        <p14:creationId xmlns:p14="http://schemas.microsoft.com/office/powerpoint/2010/main" val="3136483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32</a:t>
            </a:fld>
            <a:endParaRPr lang="zh-CN" altLang="en-US"/>
          </a:p>
        </p:txBody>
      </p:sp>
    </p:spTree>
    <p:extLst>
      <p:ext uri="{BB962C8B-B14F-4D97-AF65-F5344CB8AC3E}">
        <p14:creationId xmlns:p14="http://schemas.microsoft.com/office/powerpoint/2010/main" val="24527601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33</a:t>
            </a:fld>
            <a:endParaRPr lang="zh-CN" altLang="en-US"/>
          </a:p>
        </p:txBody>
      </p:sp>
    </p:spTree>
    <p:extLst>
      <p:ext uri="{BB962C8B-B14F-4D97-AF65-F5344CB8AC3E}">
        <p14:creationId xmlns:p14="http://schemas.microsoft.com/office/powerpoint/2010/main" val="42268283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C71EC6-FA5B-4B07-AF39-358C432BFE88}" type="slidenum">
              <a:rPr lang="zh-CN" altLang="en-US" smtClean="0"/>
              <a:pPr>
                <a:defRPr/>
              </a:pPr>
              <a:t>34</a:t>
            </a:fld>
            <a:endParaRPr lang="en-US" altLang="zh-CN"/>
          </a:p>
        </p:txBody>
      </p:sp>
    </p:spTree>
    <p:extLst>
      <p:ext uri="{BB962C8B-B14F-4D97-AF65-F5344CB8AC3E}">
        <p14:creationId xmlns:p14="http://schemas.microsoft.com/office/powerpoint/2010/main" val="11998205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35</a:t>
            </a:fld>
            <a:endParaRPr lang="zh-CN" altLang="en-US"/>
          </a:p>
        </p:txBody>
      </p:sp>
    </p:spTree>
    <p:extLst>
      <p:ext uri="{BB962C8B-B14F-4D97-AF65-F5344CB8AC3E}">
        <p14:creationId xmlns:p14="http://schemas.microsoft.com/office/powerpoint/2010/main" val="2715423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36</a:t>
            </a:fld>
            <a:endParaRPr lang="zh-CN" altLang="en-US"/>
          </a:p>
        </p:txBody>
      </p:sp>
    </p:spTree>
    <p:extLst>
      <p:ext uri="{BB962C8B-B14F-4D97-AF65-F5344CB8AC3E}">
        <p14:creationId xmlns:p14="http://schemas.microsoft.com/office/powerpoint/2010/main" val="31468227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C71EC6-FA5B-4B07-AF39-358C432BFE88}" type="slidenum">
              <a:rPr lang="zh-CN" altLang="en-US" smtClean="0"/>
              <a:pPr>
                <a:defRPr/>
              </a:pPr>
              <a:t>37</a:t>
            </a:fld>
            <a:endParaRPr lang="en-US" altLang="zh-CN"/>
          </a:p>
        </p:txBody>
      </p:sp>
    </p:spTree>
    <p:extLst>
      <p:ext uri="{BB962C8B-B14F-4D97-AF65-F5344CB8AC3E}">
        <p14:creationId xmlns:p14="http://schemas.microsoft.com/office/powerpoint/2010/main" val="11998205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38</a:t>
            </a:fld>
            <a:endParaRPr lang="zh-CN" altLang="en-US"/>
          </a:p>
        </p:txBody>
      </p:sp>
    </p:spTree>
    <p:extLst>
      <p:ext uri="{BB962C8B-B14F-4D97-AF65-F5344CB8AC3E}">
        <p14:creationId xmlns:p14="http://schemas.microsoft.com/office/powerpoint/2010/main" val="4016799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39</a:t>
            </a:fld>
            <a:endParaRPr lang="zh-CN" altLang="en-US"/>
          </a:p>
        </p:txBody>
      </p:sp>
    </p:spTree>
    <p:extLst>
      <p:ext uri="{BB962C8B-B14F-4D97-AF65-F5344CB8AC3E}">
        <p14:creationId xmlns:p14="http://schemas.microsoft.com/office/powerpoint/2010/main" val="119602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p:sp>
      <p:sp>
        <p:nvSpPr>
          <p:cNvPr id="25603" name="备注占位符 2"/>
          <p:cNvSpPr>
            <a:spLocks noGrp="1"/>
          </p:cNvSpPr>
          <p:nvPr>
            <p:ph type="body" idx="1"/>
          </p:nvPr>
        </p:nvSpPr>
        <p:spPr>
          <a:noFill/>
        </p:spPr>
        <p:txBody>
          <a:bodyPr/>
          <a:lstStyle/>
          <a:p>
            <a:endParaRPr lang="zh-CN" altLang="en-US" smtClean="0">
              <a:ea typeface="宋体" charset="-122"/>
            </a:endParaRPr>
          </a:p>
        </p:txBody>
      </p:sp>
      <p:sp>
        <p:nvSpPr>
          <p:cNvPr id="25604" name="灯片编号占位符 3"/>
          <p:cNvSpPr>
            <a:spLocks noGrp="1"/>
          </p:cNvSpPr>
          <p:nvPr>
            <p:ph type="sldNum" sz="quarter" idx="5"/>
          </p:nvPr>
        </p:nvSpPr>
        <p:spPr>
          <a:noFill/>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79AC8D06-D954-4818-BDE9-5BC874D7EE39}" type="slidenum">
              <a:rPr lang="zh-CN" altLang="en-US" smtClean="0"/>
              <a:pPr/>
              <a:t>4</a:t>
            </a:fld>
            <a:endParaRPr lang="en-US" altLang="zh-CN"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C71EC6-FA5B-4B07-AF39-358C432BFE88}" type="slidenum">
              <a:rPr lang="zh-CN" altLang="en-US" smtClean="0"/>
              <a:pPr>
                <a:defRPr/>
              </a:pPr>
              <a:t>40</a:t>
            </a:fld>
            <a:endParaRPr lang="en-US" altLang="zh-CN"/>
          </a:p>
        </p:txBody>
      </p:sp>
    </p:spTree>
    <p:extLst>
      <p:ext uri="{BB962C8B-B14F-4D97-AF65-F5344CB8AC3E}">
        <p14:creationId xmlns:p14="http://schemas.microsoft.com/office/powerpoint/2010/main" val="11998205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41</a:t>
            </a:fld>
            <a:endParaRPr lang="zh-CN" altLang="en-US"/>
          </a:p>
        </p:txBody>
      </p:sp>
    </p:spTree>
    <p:extLst>
      <p:ext uri="{BB962C8B-B14F-4D97-AF65-F5344CB8AC3E}">
        <p14:creationId xmlns:p14="http://schemas.microsoft.com/office/powerpoint/2010/main" val="34492994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42</a:t>
            </a:fld>
            <a:endParaRPr lang="zh-CN" altLang="en-US"/>
          </a:p>
        </p:txBody>
      </p:sp>
    </p:spTree>
    <p:extLst>
      <p:ext uri="{BB962C8B-B14F-4D97-AF65-F5344CB8AC3E}">
        <p14:creationId xmlns:p14="http://schemas.microsoft.com/office/powerpoint/2010/main" val="30557702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C71EC6-FA5B-4B07-AF39-358C432BFE88}" type="slidenum">
              <a:rPr lang="zh-CN" altLang="en-US" smtClean="0"/>
              <a:pPr>
                <a:defRPr/>
              </a:pPr>
              <a:t>43</a:t>
            </a:fld>
            <a:endParaRPr lang="en-US" altLang="zh-CN"/>
          </a:p>
        </p:txBody>
      </p:sp>
    </p:spTree>
    <p:extLst>
      <p:ext uri="{BB962C8B-B14F-4D97-AF65-F5344CB8AC3E}">
        <p14:creationId xmlns:p14="http://schemas.microsoft.com/office/powerpoint/2010/main" val="11998205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44</a:t>
            </a:fld>
            <a:endParaRPr lang="zh-CN" altLang="en-US"/>
          </a:p>
        </p:txBody>
      </p:sp>
    </p:spTree>
    <p:extLst>
      <p:ext uri="{BB962C8B-B14F-4D97-AF65-F5344CB8AC3E}">
        <p14:creationId xmlns:p14="http://schemas.microsoft.com/office/powerpoint/2010/main" val="41169653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45</a:t>
            </a:fld>
            <a:endParaRPr lang="zh-CN" altLang="en-US"/>
          </a:p>
        </p:txBody>
      </p:sp>
    </p:spTree>
    <p:extLst>
      <p:ext uri="{BB962C8B-B14F-4D97-AF65-F5344CB8AC3E}">
        <p14:creationId xmlns:p14="http://schemas.microsoft.com/office/powerpoint/2010/main" val="14088319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46</a:t>
            </a:fld>
            <a:endParaRPr lang="zh-CN" altLang="en-US"/>
          </a:p>
        </p:txBody>
      </p:sp>
    </p:spTree>
    <p:extLst>
      <p:ext uri="{BB962C8B-B14F-4D97-AF65-F5344CB8AC3E}">
        <p14:creationId xmlns:p14="http://schemas.microsoft.com/office/powerpoint/2010/main" val="26421526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p:sp>
      <p:sp>
        <p:nvSpPr>
          <p:cNvPr id="7171" name="备注占位符 2"/>
          <p:cNvSpPr>
            <a:spLocks noGrp="1"/>
          </p:cNvSpPr>
          <p:nvPr>
            <p:ph type="body" idx="1"/>
          </p:nvPr>
        </p:nvSpPr>
        <p:spPr>
          <a:noFill/>
        </p:spPr>
        <p:txBody>
          <a:bodyPr/>
          <a:lstStyle/>
          <a:p>
            <a:endParaRPr lang="zh-CN" altLang="en-US" smtClean="0"/>
          </a:p>
        </p:txBody>
      </p:sp>
      <p:sp>
        <p:nvSpPr>
          <p:cNvPr id="7172"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None/>
            </a:pPr>
            <a:fld id="{A3DF5170-8A0D-43AE-A108-EB1D46CE06DD}" type="slidenum">
              <a:rPr lang="zh-CN" altLang="en-US"/>
              <a:pPr eaLnBrk="1" hangingPunct="1">
                <a:buFontTx/>
                <a:buNone/>
              </a:pPr>
              <a:t>47</a:t>
            </a:fld>
            <a:endParaRPr lang="en-US" altLang="zh-CN"/>
          </a:p>
        </p:txBody>
      </p:sp>
    </p:spTree>
    <p:extLst>
      <p:ext uri="{BB962C8B-B14F-4D97-AF65-F5344CB8AC3E}">
        <p14:creationId xmlns:p14="http://schemas.microsoft.com/office/powerpoint/2010/main" val="2121676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C71EC6-FA5B-4B07-AF39-358C432BFE88}" type="slidenum">
              <a:rPr lang="zh-CN" altLang="en-US" smtClean="0"/>
              <a:pPr>
                <a:defRPr/>
              </a:pPr>
              <a:t>5</a:t>
            </a:fld>
            <a:endParaRPr lang="en-US" altLang="zh-CN"/>
          </a:p>
        </p:txBody>
      </p:sp>
    </p:spTree>
    <p:extLst>
      <p:ext uri="{BB962C8B-B14F-4D97-AF65-F5344CB8AC3E}">
        <p14:creationId xmlns:p14="http://schemas.microsoft.com/office/powerpoint/2010/main" val="1199820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6</a:t>
            </a:fld>
            <a:endParaRPr lang="zh-CN" altLang="en-US"/>
          </a:p>
        </p:txBody>
      </p:sp>
    </p:spTree>
    <p:extLst>
      <p:ext uri="{BB962C8B-B14F-4D97-AF65-F5344CB8AC3E}">
        <p14:creationId xmlns:p14="http://schemas.microsoft.com/office/powerpoint/2010/main" val="2297282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7</a:t>
            </a:fld>
            <a:endParaRPr lang="zh-CN" altLang="en-US"/>
          </a:p>
        </p:txBody>
      </p:sp>
    </p:spTree>
    <p:extLst>
      <p:ext uri="{BB962C8B-B14F-4D97-AF65-F5344CB8AC3E}">
        <p14:creationId xmlns:p14="http://schemas.microsoft.com/office/powerpoint/2010/main" val="1494978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8</a:t>
            </a:fld>
            <a:endParaRPr lang="zh-CN" altLang="en-US"/>
          </a:p>
        </p:txBody>
      </p:sp>
    </p:spTree>
    <p:extLst>
      <p:ext uri="{BB962C8B-B14F-4D97-AF65-F5344CB8AC3E}">
        <p14:creationId xmlns:p14="http://schemas.microsoft.com/office/powerpoint/2010/main" val="955244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4D8174-1906-437C-B9B4-8430A381E279}" type="slidenum">
              <a:rPr lang="zh-CN" altLang="en-US" smtClean="0"/>
              <a:t>9</a:t>
            </a:fld>
            <a:endParaRPr lang="zh-CN" altLang="en-US"/>
          </a:p>
        </p:txBody>
      </p:sp>
    </p:spTree>
    <p:extLst>
      <p:ext uri="{BB962C8B-B14F-4D97-AF65-F5344CB8AC3E}">
        <p14:creationId xmlns:p14="http://schemas.microsoft.com/office/powerpoint/2010/main" val="35481074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20" y="-1"/>
            <a:ext cx="9140780" cy="6858001"/>
          </a:xfrm>
          <a:prstGeom prst="rect">
            <a:avLst/>
          </a:prstGeom>
        </p:spPr>
      </p:pic>
      <p:sp>
        <p:nvSpPr>
          <p:cNvPr id="2" name="Title 1"/>
          <p:cNvSpPr>
            <a:spLocks noGrp="1"/>
          </p:cNvSpPr>
          <p:nvPr>
            <p:ph type="ctrTitle"/>
          </p:nvPr>
        </p:nvSpPr>
        <p:spPr>
          <a:xfrm>
            <a:off x="685800" y="1352281"/>
            <a:ext cx="7772400" cy="2157681"/>
          </a:xfr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单击以编辑母版副标题样式</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2018/1/9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Tree>
    <p:extLst>
      <p:ext uri="{BB962C8B-B14F-4D97-AF65-F5344CB8AC3E}">
        <p14:creationId xmlns:p14="http://schemas.microsoft.com/office/powerpoint/2010/main" val="15493323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2018/1/9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39555197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AA88397-7984-4816-A3BC-987D45041CB5}" type="datetimeFigureOut">
              <a:rPr lang="zh-CN" altLang="en-US" smtClean="0"/>
              <a:t>2018/1/9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8"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9"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21337459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AA88397-7984-4816-A3BC-987D45041CB5}" type="datetimeFigureOut">
              <a:rPr lang="zh-CN" altLang="en-US" smtClean="0"/>
              <a:t>2018/1/9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10"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11"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78499189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AA88397-7984-4816-A3BC-987D45041CB5}" type="datetimeFigureOut">
              <a:rPr lang="zh-CN" altLang="en-US" smtClean="0"/>
              <a:t>2018/1/9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6"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14251241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2018/1/9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159474092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2" y="0"/>
            <a:ext cx="9146352" cy="6858000"/>
          </a:xfrm>
          <a:prstGeom prst="rect">
            <a:avLst/>
          </a:prstGeom>
        </p:spPr>
      </p:pic>
    </p:spTree>
    <p:extLst>
      <p:ext uri="{BB962C8B-B14F-4D97-AF65-F5344CB8AC3E}">
        <p14:creationId xmlns:p14="http://schemas.microsoft.com/office/powerpoint/2010/main" val="311354723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A88397-7984-4816-A3BC-987D45041CB5}" type="datetimeFigureOut">
              <a:rPr lang="zh-CN" altLang="en-US" smtClean="0"/>
              <a:t>2018/1/9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64C423-1280-4737-888E-126E3DA98E05}" type="slidenum">
              <a:rPr lang="zh-CN" altLang="en-US" smtClean="0"/>
              <a:t>‹#›</a:t>
            </a:fld>
            <a:endParaRPr lang="zh-CN" altLang="en-US"/>
          </a:p>
        </p:txBody>
      </p:sp>
    </p:spTree>
    <p:extLst>
      <p:ext uri="{BB962C8B-B14F-4D97-AF65-F5344CB8AC3E}">
        <p14:creationId xmlns:p14="http://schemas.microsoft.com/office/powerpoint/2010/main" val="2012484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70" r:id="rId6"/>
    <p:sldLayoutId id="2147483673"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vmlDrawing" Target="../drawings/vmlDrawing2.vml"/><Relationship Id="rId6" Type="http://schemas.openxmlformats.org/officeDocument/2006/relationships/image" Target="../media/image10.emf"/><Relationship Id="rId5" Type="http://schemas.openxmlformats.org/officeDocument/2006/relationships/oleObject" Target="../embeddings/oleObject1.bin"/><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vmlDrawing" Target="../drawings/vmlDrawing3.vml"/><Relationship Id="rId6" Type="http://schemas.openxmlformats.org/officeDocument/2006/relationships/image" Target="../media/image13.emf"/><Relationship Id="rId5" Type="http://schemas.openxmlformats.org/officeDocument/2006/relationships/oleObject" Target="../embeddings/oleObject2.bin"/><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oleObject" Target="../embeddings/Microsoft_Excel_97-2003_Worksheet1.xls"/><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41.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44.xml"/><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47.xml"/><Relationship Id="rId4" Type="http://schemas.openxmlformats.org/officeDocument/2006/relationships/image" Target="../media/image17.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3148153" y="3243838"/>
            <a:ext cx="331237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fontAlgn="base">
              <a:lnSpc>
                <a:spcPct val="120000"/>
              </a:lnSpc>
              <a:spcBef>
                <a:spcPct val="0"/>
              </a:spcBef>
              <a:spcAft>
                <a:spcPct val="0"/>
              </a:spcAft>
              <a:buFont typeface="Arial" charset="0"/>
              <a:buNone/>
            </a:pPr>
            <a:r>
              <a:rPr lang="zh-CN" altLang="en-US" sz="4000" b="1" dirty="0" smtClean="0">
                <a:solidFill>
                  <a:schemeClr val="bg1"/>
                </a:solidFill>
                <a:latin typeface="微软雅黑" pitchFamily="34" charset="-122"/>
                <a:ea typeface="微软雅黑" pitchFamily="34" charset="-122"/>
                <a:sym typeface="微软雅黑" pitchFamily="34" charset="-122"/>
              </a:rPr>
              <a:t>第</a:t>
            </a:r>
            <a:r>
              <a:rPr lang="en-US" altLang="zh-CN" sz="4000" b="1" dirty="0">
                <a:solidFill>
                  <a:schemeClr val="bg1"/>
                </a:solidFill>
                <a:latin typeface="微软雅黑" pitchFamily="34" charset="-122"/>
                <a:ea typeface="微软雅黑" pitchFamily="34" charset="-122"/>
                <a:sym typeface="微软雅黑" pitchFamily="34" charset="-122"/>
              </a:rPr>
              <a:t>5</a:t>
            </a:r>
            <a:r>
              <a:rPr lang="zh-CN" altLang="en-US" sz="4000" b="1" dirty="0" smtClean="0">
                <a:solidFill>
                  <a:schemeClr val="bg1"/>
                </a:solidFill>
                <a:latin typeface="微软雅黑" pitchFamily="34" charset="-122"/>
                <a:ea typeface="微软雅黑" pitchFamily="34" charset="-122"/>
                <a:sym typeface="微软雅黑" pitchFamily="34" charset="-122"/>
              </a:rPr>
              <a:t>章  </a:t>
            </a:r>
            <a:r>
              <a:rPr lang="zh-CN" altLang="en-US" sz="4000" b="1" dirty="0">
                <a:solidFill>
                  <a:schemeClr val="bg1"/>
                </a:solidFill>
                <a:latin typeface="+mj-lt"/>
                <a:ea typeface="微软雅黑" pitchFamily="34" charset="-122"/>
                <a:sym typeface="微软雅黑" pitchFamily="34" charset="-122"/>
              </a:rPr>
              <a:t>数组</a:t>
            </a: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515" y="5345175"/>
            <a:ext cx="927494" cy="1086492"/>
          </a:xfrm>
          <a:prstGeom prst="rect">
            <a:avLst/>
          </a:prstGeom>
        </p:spPr>
      </p:pic>
    </p:spTree>
    <p:custDataLst>
      <p:tags r:id="rId1"/>
    </p:custDataLst>
    <p:extLst>
      <p:ext uri="{BB962C8B-B14F-4D97-AF65-F5344CB8AC3E}">
        <p14:creationId xmlns:p14="http://schemas.microsoft.com/office/powerpoint/2010/main" val="4138512164"/>
      </p:ext>
    </p:extLst>
  </p:cSld>
  <p:clrMapOvr>
    <a:masterClrMapping/>
  </p:clrMapOvr>
  <p:transition advTm="237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9" descr="注意小人"/>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88" y="2009775"/>
            <a:ext cx="3355976" cy="3421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矩形 7"/>
          <p:cNvSpPr/>
          <p:nvPr/>
        </p:nvSpPr>
        <p:spPr>
          <a:xfrm>
            <a:off x="560388" y="962025"/>
            <a:ext cx="3934090" cy="64633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smtClean="0">
                <a:solidFill>
                  <a:srgbClr val="009ED6"/>
                </a:solidFill>
                <a:latin typeface="+mn-lt"/>
                <a:ea typeface="+mn-ea"/>
              </a:rPr>
              <a:t>一维数组的定义与初始化</a:t>
            </a:r>
            <a:endParaRPr lang="en-US" altLang="zh-CN" sz="2400" b="1" dirty="0">
              <a:solidFill>
                <a:srgbClr val="009ED6"/>
              </a:solidFill>
              <a:latin typeface="+mn-lt"/>
              <a:ea typeface="+mn-ea"/>
            </a:endParaRPr>
          </a:p>
        </p:txBody>
      </p:sp>
      <p:sp>
        <p:nvSpPr>
          <p:cNvPr id="9" name="流程图: 可选过程 8"/>
          <p:cNvSpPr/>
          <p:nvPr/>
        </p:nvSpPr>
        <p:spPr>
          <a:xfrm>
            <a:off x="2912154" y="2208108"/>
            <a:ext cx="5253946" cy="1685568"/>
          </a:xfrm>
          <a:prstGeom prst="flowChartAlternateProcess">
            <a:avLst/>
          </a:prstGeom>
          <a:noFill/>
          <a:ln w="31750">
            <a:solidFill>
              <a:srgbClr val="00ACE6"/>
            </a:solidFill>
            <a:prstDash val="dash"/>
            <a:miter lim="800000"/>
            <a:headEnd/>
            <a:tailEnd/>
          </a:ln>
          <a:effectLst>
            <a:outerShdw blurRad="76200" dir="13500000" sy="23000" kx="1200000" algn="br" rotWithShape="0">
              <a:prstClr val="black">
                <a:alpha val="20000"/>
              </a:prstClr>
            </a:outerShdw>
          </a:effectLst>
        </p:spPr>
        <p:txBody>
          <a:bodyPr wrap="square">
            <a:spAutoFit/>
          </a:bodyPr>
          <a:lstStyle/>
          <a:p>
            <a:pPr indent="504000" eaLnBrk="1" hangingPunct="1">
              <a:lnSpc>
                <a:spcPct val="150000"/>
              </a:lnSpc>
              <a:defRPr/>
            </a:pPr>
            <a:endParaRPr lang="en-US" altLang="zh-CN" smtClean="0">
              <a:latin typeface="微软雅黑" pitchFamily="34" charset="-122"/>
              <a:ea typeface="微软雅黑" pitchFamily="34" charset="-122"/>
              <a:cs typeface="Times New Roman" pitchFamily="18" charset="0"/>
            </a:endParaRPr>
          </a:p>
          <a:p>
            <a:pPr indent="504000" eaLnBrk="1" hangingPunct="1">
              <a:lnSpc>
                <a:spcPct val="150000"/>
              </a:lnSpc>
              <a:defRPr/>
            </a:pPr>
            <a:endParaRPr lang="en-US" altLang="zh-CN">
              <a:latin typeface="微软雅黑" pitchFamily="34" charset="-122"/>
              <a:ea typeface="微软雅黑" pitchFamily="34" charset="-122"/>
              <a:cs typeface="Times New Roman" pitchFamily="18" charset="0"/>
            </a:endParaRPr>
          </a:p>
          <a:p>
            <a:pPr indent="504000" eaLnBrk="1" hangingPunct="1">
              <a:lnSpc>
                <a:spcPct val="150000"/>
              </a:lnSpc>
              <a:defRPr/>
            </a:pPr>
            <a:endParaRPr lang="en-US" altLang="zh-CN" smtClean="0">
              <a:latin typeface="微软雅黑" pitchFamily="34" charset="-122"/>
              <a:ea typeface="微软雅黑" pitchFamily="34" charset="-122"/>
              <a:cs typeface="Times New Roman" pitchFamily="18" charset="0"/>
            </a:endParaRPr>
          </a:p>
          <a:p>
            <a:pPr indent="504000" eaLnBrk="1" hangingPunct="1">
              <a:lnSpc>
                <a:spcPct val="150000"/>
              </a:lnSpc>
              <a:defRPr/>
            </a:pPr>
            <a:endParaRPr lang="zh-CN" altLang="en-US" sz="800" dirty="0" smtClean="0">
              <a:latin typeface="微软雅黑" pitchFamily="34" charset="-122"/>
              <a:ea typeface="微软雅黑" pitchFamily="34" charset="-122"/>
              <a:cs typeface="Times New Roman" pitchFamily="18" charset="0"/>
            </a:endParaRPr>
          </a:p>
        </p:txBody>
      </p:sp>
      <p:sp>
        <p:nvSpPr>
          <p:cNvPr id="2" name="矩形 1"/>
          <p:cNvSpPr/>
          <p:nvPr/>
        </p:nvSpPr>
        <p:spPr>
          <a:xfrm>
            <a:off x="2508250" y="2381478"/>
            <a:ext cx="6159500" cy="1338828"/>
          </a:xfrm>
          <a:prstGeom prst="rect">
            <a:avLst/>
          </a:prstGeom>
        </p:spPr>
        <p:txBody>
          <a:bodyPr wrap="square">
            <a:spAutoFit/>
          </a:bodyPr>
          <a:lstStyle/>
          <a:p>
            <a:pPr indent="504000" eaLnBrk="1" hangingPunct="1">
              <a:lnSpc>
                <a:spcPct val="150000"/>
              </a:lnSpc>
              <a:defRPr/>
            </a:pPr>
            <a:r>
              <a:rPr lang="en-US" altLang="zh-CN" dirty="0" smtClean="0">
                <a:latin typeface="微软雅黑" pitchFamily="34" charset="-122"/>
                <a:ea typeface="微软雅黑" pitchFamily="34" charset="-122"/>
                <a:cs typeface="Times New Roman" pitchFamily="18" charset="0"/>
              </a:rPr>
              <a:t>1</a:t>
            </a:r>
            <a:r>
              <a:rPr lang="zh-CN" altLang="en-US" dirty="0" smtClean="0">
                <a:latin typeface="微软雅黑" pitchFamily="34" charset="-122"/>
                <a:ea typeface="微软雅黑" pitchFamily="34" charset="-122"/>
                <a:cs typeface="Times New Roman" pitchFamily="18" charset="0"/>
              </a:rPr>
              <a:t>、数组的下标是用</a:t>
            </a:r>
            <a:r>
              <a:rPr lang="zh-CN" altLang="en-US" b="1" dirty="0" smtClean="0">
                <a:solidFill>
                  <a:srgbClr val="FF0000"/>
                </a:solidFill>
                <a:latin typeface="微软雅黑" pitchFamily="34" charset="-122"/>
                <a:ea typeface="微软雅黑" pitchFamily="34" charset="-122"/>
                <a:cs typeface="Times New Roman" pitchFamily="18" charset="0"/>
              </a:rPr>
              <a:t>方括号</a:t>
            </a:r>
            <a:r>
              <a:rPr lang="zh-CN" altLang="en-US" dirty="0" smtClean="0">
                <a:latin typeface="微软雅黑" pitchFamily="34" charset="-122"/>
                <a:ea typeface="微软雅黑" pitchFamily="34" charset="-122"/>
                <a:cs typeface="Times New Roman" pitchFamily="18" charset="0"/>
              </a:rPr>
              <a:t>括起来，不是圆括号。</a:t>
            </a:r>
            <a:endParaRPr lang="en-US" altLang="zh-CN" dirty="0" smtClean="0">
              <a:latin typeface="微软雅黑" pitchFamily="34" charset="-122"/>
              <a:ea typeface="微软雅黑" pitchFamily="34" charset="-122"/>
              <a:cs typeface="Times New Roman" pitchFamily="18" charset="0"/>
            </a:endParaRPr>
          </a:p>
          <a:p>
            <a:pPr indent="504000" eaLnBrk="1" hangingPunct="1">
              <a:lnSpc>
                <a:spcPct val="150000"/>
              </a:lnSpc>
              <a:defRPr/>
            </a:pPr>
            <a:r>
              <a:rPr lang="en-US" altLang="zh-CN" dirty="0" smtClean="0">
                <a:latin typeface="微软雅黑" pitchFamily="34" charset="-122"/>
                <a:ea typeface="微软雅黑" pitchFamily="34" charset="-122"/>
                <a:cs typeface="Times New Roman" pitchFamily="18" charset="0"/>
              </a:rPr>
              <a:t>2</a:t>
            </a:r>
            <a:r>
              <a:rPr lang="zh-CN" altLang="en-US" dirty="0">
                <a:latin typeface="微软雅黑" pitchFamily="34" charset="-122"/>
                <a:ea typeface="微软雅黑" pitchFamily="34" charset="-122"/>
                <a:cs typeface="Times New Roman" pitchFamily="18" charset="0"/>
              </a:rPr>
              <a:t>、</a:t>
            </a:r>
            <a:r>
              <a:rPr lang="zh-CN" altLang="en-US" dirty="0" smtClean="0">
                <a:latin typeface="微软雅黑" pitchFamily="34" charset="-122"/>
                <a:ea typeface="微软雅黑" pitchFamily="34" charset="-122"/>
                <a:cs typeface="Times New Roman" pitchFamily="18" charset="0"/>
              </a:rPr>
              <a:t>数组的</a:t>
            </a:r>
            <a:r>
              <a:rPr lang="zh-CN" altLang="en-US" b="1" dirty="0">
                <a:solidFill>
                  <a:srgbClr val="FF0000"/>
                </a:solidFill>
                <a:latin typeface="微软雅黑" pitchFamily="34" charset="-122"/>
                <a:ea typeface="微软雅黑" pitchFamily="34" charset="-122"/>
                <a:cs typeface="Times New Roman" pitchFamily="18" charset="0"/>
              </a:rPr>
              <a:t>命名</a:t>
            </a:r>
            <a:r>
              <a:rPr lang="zh-CN" altLang="en-US" dirty="0">
                <a:latin typeface="微软雅黑" pitchFamily="34" charset="-122"/>
                <a:ea typeface="微软雅黑" pitchFamily="34" charset="-122"/>
                <a:cs typeface="Times New Roman" pitchFamily="18" charset="0"/>
              </a:rPr>
              <a:t>同</a:t>
            </a:r>
            <a:r>
              <a:rPr lang="zh-CN" altLang="en-US" dirty="0" smtClean="0">
                <a:latin typeface="微软雅黑" pitchFamily="34" charset="-122"/>
                <a:ea typeface="微软雅黑" pitchFamily="34" charset="-122"/>
                <a:cs typeface="Times New Roman" pitchFamily="18" charset="0"/>
              </a:rPr>
              <a:t>变量的</a:t>
            </a:r>
            <a:r>
              <a:rPr lang="zh-CN" altLang="en-US" dirty="0">
                <a:latin typeface="微软雅黑" pitchFamily="34" charset="-122"/>
                <a:ea typeface="微软雅黑" pitchFamily="34" charset="-122"/>
                <a:cs typeface="Times New Roman" pitchFamily="18" charset="0"/>
              </a:rPr>
              <a:t>命名规则</a:t>
            </a:r>
            <a:r>
              <a:rPr lang="zh-CN" altLang="en-US" b="1" dirty="0">
                <a:solidFill>
                  <a:srgbClr val="FF0000"/>
                </a:solidFill>
                <a:latin typeface="微软雅黑" pitchFamily="34" charset="-122"/>
                <a:ea typeface="微软雅黑" pitchFamily="34" charset="-122"/>
                <a:cs typeface="Times New Roman" pitchFamily="18" charset="0"/>
              </a:rPr>
              <a:t>相同</a:t>
            </a:r>
            <a:r>
              <a:rPr lang="zh-CN" altLang="en-US" dirty="0">
                <a:latin typeface="微软雅黑" pitchFamily="34" charset="-122"/>
                <a:ea typeface="微软雅黑" pitchFamily="34" charset="-122"/>
                <a:cs typeface="Times New Roman" pitchFamily="18" charset="0"/>
              </a:rPr>
              <a:t>。</a:t>
            </a:r>
          </a:p>
          <a:p>
            <a:pPr indent="504000" eaLnBrk="1" hangingPunct="1">
              <a:lnSpc>
                <a:spcPct val="150000"/>
              </a:lnSpc>
              <a:defRPr/>
            </a:pPr>
            <a:r>
              <a:rPr lang="en-US" altLang="zh-CN" dirty="0">
                <a:latin typeface="微软雅黑" pitchFamily="34" charset="-122"/>
                <a:ea typeface="微软雅黑" pitchFamily="34" charset="-122"/>
                <a:cs typeface="Times New Roman" pitchFamily="18" charset="0"/>
              </a:rPr>
              <a:t>3</a:t>
            </a:r>
            <a:r>
              <a:rPr lang="zh-CN" altLang="en-US" dirty="0">
                <a:latin typeface="微软雅黑" pitchFamily="34" charset="-122"/>
                <a:ea typeface="微软雅黑" pitchFamily="34" charset="-122"/>
                <a:cs typeface="Times New Roman" pitchFamily="18" charset="0"/>
              </a:rPr>
              <a:t>、数组定义中，常量表达式的值可以是</a:t>
            </a:r>
            <a:r>
              <a:rPr lang="zh-CN" altLang="en-US" b="1" dirty="0">
                <a:solidFill>
                  <a:srgbClr val="FF0000"/>
                </a:solidFill>
                <a:latin typeface="微软雅黑" pitchFamily="34" charset="-122"/>
                <a:ea typeface="微软雅黑" pitchFamily="34" charset="-122"/>
                <a:cs typeface="Times New Roman" pitchFamily="18" charset="0"/>
              </a:rPr>
              <a:t>符号常量</a:t>
            </a:r>
            <a:r>
              <a:rPr lang="zh-CN" altLang="en-US" dirty="0">
                <a:latin typeface="微软雅黑" pitchFamily="34" charset="-122"/>
                <a:ea typeface="微软雅黑" pitchFamily="34" charset="-122"/>
                <a:cs typeface="Times New Roman" pitchFamily="18" charset="0"/>
              </a:rPr>
              <a:t>。</a:t>
            </a:r>
          </a:p>
        </p:txBody>
      </p:sp>
      <p:sp>
        <p:nvSpPr>
          <p:cNvPr id="10" name="标题 1"/>
          <p:cNvSpPr>
            <a:spLocks noChangeArrowheads="1"/>
          </p:cNvSpPr>
          <p:nvPr/>
        </p:nvSpPr>
        <p:spPr bwMode="auto">
          <a:xfrm>
            <a:off x="1522686" y="194003"/>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a:solidFill>
                  <a:srgbClr val="0070C0"/>
                </a:solidFill>
                <a:latin typeface="微软雅黑" pitchFamily="34" charset="-122"/>
                <a:ea typeface="微软雅黑" pitchFamily="34" charset="-122"/>
                <a:sym typeface="宋体" charset="-122"/>
              </a:rPr>
              <a:t>【</a:t>
            </a:r>
            <a:r>
              <a:rPr lang="zh-CN" altLang="en-US" sz="3600" b="1" dirty="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1</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1376093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2"/>
          <p:cNvSpPr>
            <a:spLocks noGrp="1"/>
          </p:cNvSpPr>
          <p:nvPr>
            <p:ph idx="1"/>
          </p:nvPr>
        </p:nvSpPr>
        <p:spPr>
          <a:xfrm>
            <a:off x="863600" y="1549400"/>
            <a:ext cx="8229600" cy="1527175"/>
          </a:xfrm>
        </p:spPr>
        <p:txBody>
          <a:bodyPr/>
          <a:lstStyle/>
          <a:p>
            <a:pPr>
              <a:lnSpc>
                <a:spcPct val="150000"/>
              </a:lnSpc>
              <a:buFont typeface="Arial" pitchFamily="34" charset="0"/>
              <a:buChar char="−"/>
              <a:defRPr/>
            </a:pPr>
            <a:r>
              <a:rPr lang="zh-CN" altLang="en-US" sz="1800" kern="1200" dirty="0"/>
              <a:t>在程序中，经常需要访问数组中的一些元素，这时可以通过数组名和下标来引用数组中的元素。</a:t>
            </a:r>
          </a:p>
          <a:p>
            <a:pPr>
              <a:lnSpc>
                <a:spcPct val="150000"/>
              </a:lnSpc>
              <a:buFont typeface="Arial" pitchFamily="34" charset="0"/>
              <a:buChar char="−"/>
              <a:defRPr/>
            </a:pPr>
            <a:r>
              <a:rPr lang="zh-CN" altLang="en-US" sz="1800" kern="1200" dirty="0"/>
              <a:t>一维数组元素的引用方式如下所示：</a:t>
            </a:r>
          </a:p>
          <a:p>
            <a:pPr marL="0" indent="0">
              <a:lnSpc>
                <a:spcPct val="150000"/>
              </a:lnSpc>
              <a:buFontTx/>
              <a:buNone/>
              <a:defRPr/>
            </a:pPr>
            <a:endParaRPr lang="zh-CN" altLang="en-US" sz="1800" kern="1200" dirty="0" smtClean="0">
              <a:latin typeface="+mn-ea"/>
              <a:cs typeface="Times New Roman" pitchFamily="18" charset="0"/>
            </a:endParaRPr>
          </a:p>
          <a:p>
            <a:pPr marL="0" indent="0">
              <a:lnSpc>
                <a:spcPct val="150000"/>
              </a:lnSpc>
              <a:buFontTx/>
              <a:buNone/>
              <a:defRPr/>
            </a:pPr>
            <a:endParaRPr lang="zh-CN" altLang="en-US" sz="1800" dirty="0">
              <a:latin typeface="+mn-ea"/>
              <a:cs typeface="Times New Roman" pitchFamily="18" charset="0"/>
            </a:endParaRPr>
          </a:p>
        </p:txBody>
      </p:sp>
      <p:sp>
        <p:nvSpPr>
          <p:cNvPr id="11" name="矩形 10"/>
          <p:cNvSpPr/>
          <p:nvPr/>
        </p:nvSpPr>
        <p:spPr>
          <a:xfrm>
            <a:off x="560388" y="962025"/>
            <a:ext cx="2781531" cy="646331"/>
          </a:xfrm>
          <a:prstGeom prst="rect">
            <a:avLst/>
          </a:prstGeom>
        </p:spPr>
        <p:txBody>
          <a:bodyPr wrap="none">
            <a:spAutoFit/>
          </a:bodyPr>
          <a:lstStyle/>
          <a:p>
            <a:pPr marL="342900" indent="-342900">
              <a:lnSpc>
                <a:spcPct val="150000"/>
              </a:lnSpc>
              <a:spcBef>
                <a:spcPct val="20000"/>
              </a:spcBef>
              <a:buFontTx/>
              <a:buChar char="•"/>
              <a:defRPr/>
            </a:pPr>
            <a:r>
              <a:rPr lang="en-US" altLang="zh-CN" sz="2400" b="1" dirty="0" smtClean="0">
                <a:solidFill>
                  <a:srgbClr val="009ED6"/>
                </a:solidFill>
                <a:latin typeface="+mn-lt"/>
                <a:ea typeface="+mn-ea"/>
              </a:rPr>
              <a:t> </a:t>
            </a:r>
            <a:r>
              <a:rPr lang="zh-CN" altLang="en-US" sz="2400" b="1" dirty="0" smtClean="0">
                <a:solidFill>
                  <a:srgbClr val="009ED6"/>
                </a:solidFill>
                <a:latin typeface="+mn-lt"/>
                <a:ea typeface="+mn-ea"/>
              </a:rPr>
              <a:t>一维数组的引用</a:t>
            </a:r>
            <a:endParaRPr lang="en-US" altLang="zh-CN" sz="2400" b="1" dirty="0">
              <a:solidFill>
                <a:srgbClr val="009ED6"/>
              </a:solidFill>
              <a:latin typeface="+mn-lt"/>
              <a:ea typeface="+mn-ea"/>
            </a:endParaRPr>
          </a:p>
        </p:txBody>
      </p:sp>
      <p:sp>
        <p:nvSpPr>
          <p:cNvPr id="19" name="矩形 18"/>
          <p:cNvSpPr/>
          <p:nvPr/>
        </p:nvSpPr>
        <p:spPr>
          <a:xfrm>
            <a:off x="1689098" y="3076575"/>
            <a:ext cx="6130925" cy="646331"/>
          </a:xfrm>
          <a:prstGeom prst="rect">
            <a:avLst/>
          </a:prstGeom>
          <a:noFill/>
          <a:ln w="25400">
            <a:solidFill>
              <a:srgbClr val="00ACE6"/>
            </a:solidFill>
            <a:prstDash val="solid"/>
            <a:miter lim="800000"/>
            <a:headEnd/>
            <a:tailEnd/>
          </a:ln>
          <a:effectLst>
            <a:outerShdw blurRad="76200" dir="13500000" sy="23000" kx="1200000" algn="br" rotWithShape="0">
              <a:prstClr val="black">
                <a:alpha val="20000"/>
              </a:prstClr>
            </a:outerShdw>
          </a:effectLst>
        </p:spPr>
        <p:txBody>
          <a:bodyPr>
            <a:spAutoFit/>
          </a:bodyPr>
          <a:lstStyle/>
          <a:p>
            <a:pPr>
              <a:lnSpc>
                <a:spcPct val="200000"/>
              </a:lnSpc>
              <a:defRPr/>
            </a:pPr>
            <a:r>
              <a:rPr lang="zh-CN" altLang="en-US" sz="1600" dirty="0" smtClean="0">
                <a:latin typeface="Courier New" pitchFamily="49" charset="0"/>
                <a:cs typeface="Courier New" pitchFamily="49" charset="0"/>
              </a:rPr>
              <a:t>   </a:t>
            </a:r>
            <a:r>
              <a:rPr lang="zh-CN" altLang="en-US" sz="1600" b="1" dirty="0" smtClean="0">
                <a:latin typeface="Courier New" pitchFamily="49" charset="0"/>
                <a:cs typeface="Courier New" pitchFamily="49" charset="0"/>
              </a:rPr>
              <a:t>数组</a:t>
            </a:r>
            <a:r>
              <a:rPr lang="zh-CN" altLang="en-US" sz="1600" b="1" dirty="0">
                <a:latin typeface="Courier New" pitchFamily="49" charset="0"/>
                <a:cs typeface="Courier New" pitchFamily="49" charset="0"/>
              </a:rPr>
              <a:t>名</a:t>
            </a:r>
            <a:r>
              <a:rPr lang="en-US" altLang="zh-CN" sz="1600" b="1" dirty="0">
                <a:latin typeface="Courier New" pitchFamily="49" charset="0"/>
                <a:cs typeface="Courier New" pitchFamily="49" charset="0"/>
              </a:rPr>
              <a:t>[</a:t>
            </a:r>
            <a:r>
              <a:rPr lang="zh-CN" altLang="en-US" sz="1600" b="1" dirty="0">
                <a:solidFill>
                  <a:srgbClr val="FF0000"/>
                </a:solidFill>
                <a:latin typeface="Courier New" pitchFamily="49" charset="0"/>
                <a:cs typeface="Courier New" pitchFamily="49" charset="0"/>
              </a:rPr>
              <a:t>下标</a:t>
            </a:r>
            <a:r>
              <a:rPr lang="en-US" altLang="zh-CN" sz="1600" b="1" dirty="0" smtClean="0">
                <a:latin typeface="Courier New" pitchFamily="49" charset="0"/>
                <a:cs typeface="Courier New" pitchFamily="49" charset="0"/>
              </a:rPr>
              <a:t>];</a:t>
            </a:r>
            <a:endParaRPr lang="en-US" altLang="zh-CN" sz="1600" b="1" dirty="0" smtClean="0">
              <a:latin typeface="Times New Roman" pitchFamily="18" charset="0"/>
              <a:ea typeface="+mn-ea"/>
              <a:cs typeface="Times New Roman" pitchFamily="18" charset="0"/>
            </a:endParaRPr>
          </a:p>
          <a:p>
            <a:pPr>
              <a:lnSpc>
                <a:spcPct val="200000"/>
              </a:lnSpc>
              <a:defRPr/>
            </a:pPr>
            <a:endParaRPr lang="en-US" altLang="zh-CN" sz="200" dirty="0">
              <a:latin typeface="Times New Roman" pitchFamily="18" charset="0"/>
              <a:ea typeface="+mn-ea"/>
              <a:cs typeface="Times New Roman" pitchFamily="18" charset="0"/>
            </a:endParaRPr>
          </a:p>
        </p:txBody>
      </p:sp>
      <p:sp>
        <p:nvSpPr>
          <p:cNvPr id="35" name="标题 1"/>
          <p:cNvSpPr>
            <a:spLocks noChangeArrowheads="1"/>
          </p:cNvSpPr>
          <p:nvPr/>
        </p:nvSpPr>
        <p:spPr bwMode="auto">
          <a:xfrm>
            <a:off x="1573485" y="120210"/>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a:solidFill>
                  <a:srgbClr val="0070C0"/>
                </a:solidFill>
                <a:latin typeface="微软雅黑" pitchFamily="34" charset="-122"/>
                <a:ea typeface="微软雅黑" pitchFamily="34" charset="-122"/>
                <a:sym typeface="宋体" charset="-122"/>
              </a:rPr>
              <a:t>【</a:t>
            </a:r>
            <a:r>
              <a:rPr lang="zh-CN" altLang="en-US" sz="3600" b="1" dirty="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1</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676571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9" descr="注意小人"/>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88" y="2009775"/>
            <a:ext cx="3355976" cy="3421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矩形 8"/>
          <p:cNvSpPr/>
          <p:nvPr/>
        </p:nvSpPr>
        <p:spPr>
          <a:xfrm>
            <a:off x="560388" y="962025"/>
            <a:ext cx="2696572" cy="64633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smtClean="0">
                <a:solidFill>
                  <a:srgbClr val="009ED6"/>
                </a:solidFill>
                <a:latin typeface="+mn-lt"/>
                <a:ea typeface="+mn-ea"/>
              </a:rPr>
              <a:t>一维数组的引用</a:t>
            </a:r>
            <a:endParaRPr lang="en-US" altLang="zh-CN" sz="2400" b="1" dirty="0">
              <a:solidFill>
                <a:srgbClr val="009ED6"/>
              </a:solidFill>
              <a:latin typeface="+mn-lt"/>
              <a:ea typeface="+mn-ea"/>
            </a:endParaRPr>
          </a:p>
        </p:txBody>
      </p:sp>
      <p:sp>
        <p:nvSpPr>
          <p:cNvPr id="8" name="流程图: 可选过程 7"/>
          <p:cNvSpPr/>
          <p:nvPr/>
        </p:nvSpPr>
        <p:spPr>
          <a:xfrm>
            <a:off x="2984500" y="2155106"/>
            <a:ext cx="5473700" cy="2349579"/>
          </a:xfrm>
          <a:prstGeom prst="flowChartAlternateProcess">
            <a:avLst/>
          </a:prstGeom>
          <a:noFill/>
          <a:ln w="31750">
            <a:solidFill>
              <a:srgbClr val="00ACE6"/>
            </a:solidFill>
            <a:prstDash val="dash"/>
            <a:miter lim="800000"/>
            <a:headEnd/>
            <a:tailEnd/>
          </a:ln>
          <a:effectLst>
            <a:outerShdw blurRad="76200" dir="13500000" sy="23000" kx="1200000" algn="br" rotWithShape="0">
              <a:prstClr val="black">
                <a:alpha val="20000"/>
              </a:prstClr>
            </a:outerShdw>
          </a:effectLst>
        </p:spPr>
        <p:txBody>
          <a:bodyPr wrap="square">
            <a:spAutoFit/>
          </a:bodyPr>
          <a:lstStyle/>
          <a:p>
            <a:pPr eaLnBrk="1" hangingPunct="1">
              <a:lnSpc>
                <a:spcPct val="150000"/>
              </a:lnSpc>
              <a:defRPr/>
            </a:pPr>
            <a:endParaRPr lang="en-US" altLang="zh-CN" sz="800" smtClean="0">
              <a:latin typeface="微软雅黑" pitchFamily="34" charset="-122"/>
              <a:ea typeface="微软雅黑" pitchFamily="34" charset="-122"/>
              <a:cs typeface="Times New Roman" pitchFamily="18" charset="0"/>
            </a:endParaRPr>
          </a:p>
          <a:p>
            <a:pPr eaLnBrk="1" hangingPunct="1">
              <a:lnSpc>
                <a:spcPct val="150000"/>
              </a:lnSpc>
              <a:defRPr/>
            </a:pPr>
            <a:r>
              <a:rPr lang="zh-CN" altLang="en-US" smtClean="0">
                <a:latin typeface="微软雅黑" pitchFamily="34" charset="-122"/>
                <a:ea typeface="微软雅黑" pitchFamily="34" charset="-122"/>
                <a:cs typeface="Times New Roman" pitchFamily="18" charset="0"/>
              </a:rPr>
              <a:t>数组</a:t>
            </a:r>
            <a:r>
              <a:rPr lang="zh-CN" altLang="en-US" dirty="0" smtClean="0">
                <a:latin typeface="微软雅黑" pitchFamily="34" charset="-122"/>
                <a:ea typeface="微软雅黑" pitchFamily="34" charset="-122"/>
                <a:cs typeface="Times New Roman" pitchFamily="18" charset="0"/>
              </a:rPr>
              <a:t>的下标都有一个范围，即“</a:t>
            </a:r>
            <a:r>
              <a:rPr lang="en-US" altLang="zh-CN" b="1" dirty="0" smtClean="0">
                <a:solidFill>
                  <a:srgbClr val="FF0000"/>
                </a:solidFill>
                <a:latin typeface="微软雅黑" pitchFamily="34" charset="-122"/>
                <a:ea typeface="微软雅黑" pitchFamily="34" charset="-122"/>
                <a:cs typeface="Times New Roman" pitchFamily="18" charset="0"/>
              </a:rPr>
              <a:t>0~[</a:t>
            </a:r>
            <a:r>
              <a:rPr lang="zh-CN" altLang="en-US" b="1" dirty="0" smtClean="0">
                <a:solidFill>
                  <a:srgbClr val="FF0000"/>
                </a:solidFill>
                <a:latin typeface="微软雅黑" pitchFamily="34" charset="-122"/>
                <a:ea typeface="微软雅黑" pitchFamily="34" charset="-122"/>
                <a:cs typeface="Times New Roman" pitchFamily="18" charset="0"/>
              </a:rPr>
              <a:t>数组长度</a:t>
            </a:r>
            <a:r>
              <a:rPr lang="en-US" altLang="zh-CN" b="1" dirty="0" smtClean="0">
                <a:solidFill>
                  <a:srgbClr val="FF0000"/>
                </a:solidFill>
                <a:latin typeface="微软雅黑" pitchFamily="34" charset="-122"/>
                <a:ea typeface="微软雅黑" pitchFamily="34" charset="-122"/>
                <a:cs typeface="Times New Roman" pitchFamily="18" charset="0"/>
              </a:rPr>
              <a:t>-1</a:t>
            </a:r>
            <a:r>
              <a:rPr lang="en-US" altLang="zh-CN" b="1" smtClean="0">
                <a:solidFill>
                  <a:srgbClr val="FF0000"/>
                </a:solidFill>
                <a:latin typeface="微软雅黑" pitchFamily="34" charset="-122"/>
                <a:ea typeface="微软雅黑" pitchFamily="34" charset="-122"/>
                <a:cs typeface="Times New Roman" pitchFamily="18" charset="0"/>
              </a:rPr>
              <a:t>]</a:t>
            </a:r>
            <a:r>
              <a:rPr lang="zh-CN" altLang="en-US" smtClean="0">
                <a:latin typeface="微软雅黑" pitchFamily="34" charset="-122"/>
                <a:ea typeface="微软雅黑" pitchFamily="34" charset="-122"/>
                <a:cs typeface="Times New Roman" pitchFamily="18" charset="0"/>
              </a:rPr>
              <a:t>” 假设</a:t>
            </a:r>
            <a:r>
              <a:rPr lang="zh-CN" altLang="en-US" dirty="0" smtClean="0">
                <a:latin typeface="微软雅黑" pitchFamily="34" charset="-122"/>
                <a:ea typeface="微软雅黑" pitchFamily="34" charset="-122"/>
                <a:cs typeface="Times New Roman" pitchFamily="18" charset="0"/>
              </a:rPr>
              <a:t>数组的长度为</a:t>
            </a:r>
            <a:r>
              <a:rPr lang="en-US" altLang="zh-CN" dirty="0" smtClean="0">
                <a:latin typeface="微软雅黑" pitchFamily="34" charset="-122"/>
                <a:ea typeface="微软雅黑" pitchFamily="34" charset="-122"/>
                <a:cs typeface="Times New Roman" pitchFamily="18" charset="0"/>
              </a:rPr>
              <a:t>6</a:t>
            </a:r>
            <a:r>
              <a:rPr lang="zh-CN" altLang="en-US" dirty="0" smtClean="0">
                <a:latin typeface="微软雅黑" pitchFamily="34" charset="-122"/>
                <a:ea typeface="微软雅黑" pitchFamily="34" charset="-122"/>
                <a:cs typeface="Times New Roman" pitchFamily="18" charset="0"/>
              </a:rPr>
              <a:t>，其下标范围为</a:t>
            </a:r>
            <a:r>
              <a:rPr lang="en-US" altLang="zh-CN" dirty="0" smtClean="0">
                <a:latin typeface="微软雅黑" pitchFamily="34" charset="-122"/>
                <a:ea typeface="微软雅黑" pitchFamily="34" charset="-122"/>
                <a:cs typeface="Times New Roman" pitchFamily="18" charset="0"/>
              </a:rPr>
              <a:t>0</a:t>
            </a:r>
            <a:r>
              <a:rPr lang="zh-CN" altLang="en-US" dirty="0" smtClean="0">
                <a:latin typeface="微软雅黑" pitchFamily="34" charset="-122"/>
                <a:ea typeface="微软雅黑" pitchFamily="34" charset="-122"/>
                <a:cs typeface="Times New Roman" pitchFamily="18" charset="0"/>
              </a:rPr>
              <a:t>～</a:t>
            </a:r>
            <a:r>
              <a:rPr lang="en-US" altLang="zh-CN" dirty="0" smtClean="0">
                <a:latin typeface="微软雅黑" pitchFamily="34" charset="-122"/>
                <a:ea typeface="微软雅黑" pitchFamily="34" charset="-122"/>
                <a:cs typeface="Times New Roman" pitchFamily="18" charset="0"/>
              </a:rPr>
              <a:t>5</a:t>
            </a:r>
            <a:r>
              <a:rPr lang="zh-CN" altLang="en-US" dirty="0" smtClean="0">
                <a:latin typeface="微软雅黑" pitchFamily="34" charset="-122"/>
                <a:ea typeface="微软雅黑" pitchFamily="34" charset="-122"/>
                <a:cs typeface="Times New Roman" pitchFamily="18" charset="0"/>
              </a:rPr>
              <a:t>。当访问数组中的元素时，下标</a:t>
            </a:r>
            <a:r>
              <a:rPr lang="zh-CN" altLang="en-US" b="1" dirty="0">
                <a:solidFill>
                  <a:srgbClr val="FF0000"/>
                </a:solidFill>
                <a:latin typeface="微软雅黑" pitchFamily="34" charset="-122"/>
                <a:ea typeface="微软雅黑" pitchFamily="34" charset="-122"/>
                <a:cs typeface="Times New Roman" pitchFamily="18" charset="0"/>
              </a:rPr>
              <a:t>不能超出</a:t>
            </a:r>
            <a:r>
              <a:rPr lang="zh-CN" altLang="en-US" dirty="0" smtClean="0">
                <a:latin typeface="微软雅黑" pitchFamily="34" charset="-122"/>
                <a:ea typeface="微软雅黑" pitchFamily="34" charset="-122"/>
                <a:cs typeface="Times New Roman" pitchFamily="18" charset="0"/>
              </a:rPr>
              <a:t>这个</a:t>
            </a:r>
            <a:r>
              <a:rPr lang="zh-CN" altLang="en-US" b="1" dirty="0">
                <a:solidFill>
                  <a:srgbClr val="FF0000"/>
                </a:solidFill>
                <a:latin typeface="微软雅黑" pitchFamily="34" charset="-122"/>
                <a:ea typeface="微软雅黑" pitchFamily="34" charset="-122"/>
                <a:cs typeface="Times New Roman" pitchFamily="18" charset="0"/>
              </a:rPr>
              <a:t>范围</a:t>
            </a:r>
            <a:r>
              <a:rPr lang="zh-CN" altLang="en-US" dirty="0" smtClean="0">
                <a:latin typeface="微软雅黑" pitchFamily="34" charset="-122"/>
                <a:ea typeface="微软雅黑" pitchFamily="34" charset="-122"/>
                <a:cs typeface="Times New Roman" pitchFamily="18" charset="0"/>
              </a:rPr>
              <a:t>，否则程序会报</a:t>
            </a:r>
            <a:r>
              <a:rPr lang="zh-CN" altLang="en-US" smtClean="0">
                <a:latin typeface="微软雅黑" pitchFamily="34" charset="-122"/>
                <a:ea typeface="微软雅黑" pitchFamily="34" charset="-122"/>
                <a:cs typeface="Times New Roman" pitchFamily="18" charset="0"/>
              </a:rPr>
              <a:t>错。</a:t>
            </a:r>
            <a:endParaRPr lang="en-US" altLang="zh-CN" smtClean="0">
              <a:latin typeface="微软雅黑" pitchFamily="34" charset="-122"/>
              <a:ea typeface="微软雅黑" pitchFamily="34" charset="-122"/>
              <a:cs typeface="Times New Roman" pitchFamily="18" charset="0"/>
            </a:endParaRPr>
          </a:p>
          <a:p>
            <a:pPr eaLnBrk="1" hangingPunct="1">
              <a:lnSpc>
                <a:spcPct val="150000"/>
              </a:lnSpc>
              <a:defRPr/>
            </a:pPr>
            <a:endParaRPr lang="zh-CN" altLang="en-US" sz="800" dirty="0" smtClean="0">
              <a:latin typeface="微软雅黑" pitchFamily="34" charset="-122"/>
              <a:ea typeface="微软雅黑" pitchFamily="34" charset="-122"/>
              <a:cs typeface="Times New Roman" pitchFamily="18" charset="0"/>
            </a:endParaRPr>
          </a:p>
        </p:txBody>
      </p:sp>
      <p:sp>
        <p:nvSpPr>
          <p:cNvPr id="6" name="标题 1"/>
          <p:cNvSpPr>
            <a:spLocks noChangeArrowheads="1"/>
          </p:cNvSpPr>
          <p:nvPr/>
        </p:nvSpPr>
        <p:spPr bwMode="auto">
          <a:xfrm>
            <a:off x="1439282" y="196848"/>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a:solidFill>
                  <a:srgbClr val="0070C0"/>
                </a:solidFill>
                <a:latin typeface="微软雅黑" pitchFamily="34" charset="-122"/>
                <a:ea typeface="微软雅黑" pitchFamily="34" charset="-122"/>
                <a:sym typeface="宋体" charset="-122"/>
              </a:rPr>
              <a:t>【</a:t>
            </a:r>
            <a:r>
              <a:rPr lang="zh-CN" altLang="en-US" sz="3600" b="1" dirty="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1</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1290355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ChangeArrowheads="1"/>
          </p:cNvSpPr>
          <p:nvPr/>
        </p:nvSpPr>
        <p:spPr bwMode="auto">
          <a:xfrm>
            <a:off x="1712552" y="136525"/>
            <a:ext cx="465669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1</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案例实现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圆角矩形 5"/>
          <p:cNvSpPr/>
          <p:nvPr/>
        </p:nvSpPr>
        <p:spPr>
          <a:xfrm>
            <a:off x="761867" y="4124511"/>
            <a:ext cx="7479730" cy="408623"/>
          </a:xfrm>
          <a:prstGeom prst="roundRect">
            <a:avLst/>
          </a:prstGeom>
          <a:solidFill>
            <a:schemeClr val="bg2">
              <a:lumMod val="50000"/>
            </a:schemeClr>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代码（详见教材代码实现）</a:t>
            </a:r>
            <a:endParaRPr lang="en-US" altLang="zh-CN" b="1" dirty="0">
              <a:solidFill>
                <a:schemeClr val="bg1"/>
              </a:solidFill>
              <a:ea typeface="宋体" pitchFamily="2" charset="-122"/>
            </a:endParaRPr>
          </a:p>
        </p:txBody>
      </p:sp>
      <p:sp>
        <p:nvSpPr>
          <p:cNvPr id="12" name="矩形 28"/>
          <p:cNvSpPr>
            <a:spLocks noChangeArrowheads="1"/>
          </p:cNvSpPr>
          <p:nvPr/>
        </p:nvSpPr>
        <p:spPr bwMode="auto">
          <a:xfrm>
            <a:off x="863599" y="1123950"/>
            <a:ext cx="7783513"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0" hangingPunct="0">
              <a:lnSpc>
                <a:spcPct val="150000"/>
              </a:lnSpc>
              <a:spcBef>
                <a:spcPct val="20000"/>
              </a:spcBef>
              <a:buFont typeface="Arial" pitchFamily="34" charset="0"/>
              <a:buChar char="−"/>
            </a:pPr>
            <a:r>
              <a:rPr lang="zh-CN" altLang="en-US" dirty="0" smtClean="0">
                <a:latin typeface="+mn-ea"/>
                <a:ea typeface="+mn-ea"/>
              </a:rPr>
              <a:t>案例设计</a:t>
            </a:r>
            <a:endParaRPr lang="zh-CN" altLang="zh-CN" dirty="0">
              <a:latin typeface="+mn-ea"/>
              <a:ea typeface="+mn-ea"/>
            </a:endParaRPr>
          </a:p>
        </p:txBody>
      </p:sp>
      <p:cxnSp>
        <p:nvCxnSpPr>
          <p:cNvPr id="20" name="直接连接符 19"/>
          <p:cNvCxnSpPr/>
          <p:nvPr/>
        </p:nvCxnSpPr>
        <p:spPr bwMode="auto">
          <a:xfrm>
            <a:off x="941266" y="3866741"/>
            <a:ext cx="7120933"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椭圆 20"/>
          <p:cNvSpPr/>
          <p:nvPr/>
        </p:nvSpPr>
        <p:spPr bwMode="auto">
          <a:xfrm rot="574600">
            <a:off x="1157871" y="1704044"/>
            <a:ext cx="361950" cy="363537"/>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2" name="TextBox 21"/>
          <p:cNvSpPr txBox="1">
            <a:spLocks noChangeArrowheads="1"/>
          </p:cNvSpPr>
          <p:nvPr/>
        </p:nvSpPr>
        <p:spPr bwMode="auto">
          <a:xfrm>
            <a:off x="1167396" y="1710394"/>
            <a:ext cx="347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1</a:t>
            </a:r>
            <a:endParaRPr lang="zh-CN" altLang="en-US" b="1">
              <a:solidFill>
                <a:schemeClr val="bg1"/>
              </a:solidFill>
              <a:latin typeface="Verdana" pitchFamily="34" charset="0"/>
            </a:endParaRPr>
          </a:p>
        </p:txBody>
      </p:sp>
      <p:cxnSp>
        <p:nvCxnSpPr>
          <p:cNvPr id="23" name="直接连接符 22"/>
          <p:cNvCxnSpPr/>
          <p:nvPr/>
        </p:nvCxnSpPr>
        <p:spPr>
          <a:xfrm flipV="1">
            <a:off x="1338846" y="2046197"/>
            <a:ext cx="2245675" cy="4762"/>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bwMode="auto">
          <a:xfrm rot="574600">
            <a:off x="1159458" y="2294222"/>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5" name="TextBox 24"/>
          <p:cNvSpPr txBox="1">
            <a:spLocks noChangeArrowheads="1"/>
          </p:cNvSpPr>
          <p:nvPr/>
        </p:nvSpPr>
        <p:spPr bwMode="auto">
          <a:xfrm>
            <a:off x="1172158" y="2276759"/>
            <a:ext cx="349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2</a:t>
            </a:r>
            <a:endParaRPr lang="zh-CN" altLang="en-US" b="1">
              <a:solidFill>
                <a:schemeClr val="bg1"/>
              </a:solidFill>
              <a:latin typeface="Verdana" pitchFamily="34" charset="0"/>
            </a:endParaRPr>
          </a:p>
        </p:txBody>
      </p:sp>
      <p:cxnSp>
        <p:nvCxnSpPr>
          <p:cNvPr id="26" name="直接连接符 25"/>
          <p:cNvCxnSpPr/>
          <p:nvPr/>
        </p:nvCxnSpPr>
        <p:spPr>
          <a:xfrm flipV="1">
            <a:off x="1356308" y="2633200"/>
            <a:ext cx="4096689" cy="1905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bwMode="auto">
          <a:xfrm rot="574600">
            <a:off x="1177668" y="2868983"/>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8" name="TextBox 27"/>
          <p:cNvSpPr txBox="1">
            <a:spLocks noChangeArrowheads="1"/>
          </p:cNvSpPr>
          <p:nvPr/>
        </p:nvSpPr>
        <p:spPr bwMode="auto">
          <a:xfrm>
            <a:off x="1185605" y="2873746"/>
            <a:ext cx="349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3</a:t>
            </a:r>
            <a:endParaRPr lang="zh-CN" altLang="en-US" b="1">
              <a:solidFill>
                <a:schemeClr val="bg1"/>
              </a:solidFill>
              <a:latin typeface="Verdana" pitchFamily="34" charset="0"/>
            </a:endParaRPr>
          </a:p>
        </p:txBody>
      </p:sp>
      <p:cxnSp>
        <p:nvCxnSpPr>
          <p:cNvPr id="29" name="直接连接符 28"/>
          <p:cNvCxnSpPr/>
          <p:nvPr/>
        </p:nvCxnSpPr>
        <p:spPr>
          <a:xfrm flipV="1">
            <a:off x="1414112" y="3228504"/>
            <a:ext cx="5587579" cy="1513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553196" y="1663021"/>
            <a:ext cx="2031325" cy="412421"/>
          </a:xfrm>
          <a:prstGeom prst="rect">
            <a:avLst/>
          </a:prstGeom>
        </p:spPr>
        <p:txBody>
          <a:bodyPr wrap="none">
            <a:spAutoFit/>
          </a:bodyPr>
          <a:lstStyle/>
          <a:p>
            <a:pPr>
              <a:lnSpc>
                <a:spcPct val="130000"/>
              </a:lnSpc>
              <a:spcAft>
                <a:spcPts val="300"/>
              </a:spcAft>
              <a:defRPr/>
            </a:pPr>
            <a:r>
              <a:rPr lang="zh-CN" altLang="zh-CN" sz="1600" dirty="0"/>
              <a:t>先输入数组的</a:t>
            </a:r>
            <a:r>
              <a:rPr lang="zh-CN" altLang="zh-CN" sz="1600" dirty="0" smtClean="0"/>
              <a:t>大小</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3" name="矩形 42"/>
          <p:cNvSpPr/>
          <p:nvPr/>
        </p:nvSpPr>
        <p:spPr>
          <a:xfrm>
            <a:off x="1588630" y="2849939"/>
            <a:ext cx="5519460" cy="412421"/>
          </a:xfrm>
          <a:prstGeom prst="rect">
            <a:avLst/>
          </a:prstGeom>
        </p:spPr>
        <p:txBody>
          <a:bodyPr wrap="none">
            <a:spAutoFit/>
          </a:bodyPr>
          <a:lstStyle/>
          <a:p>
            <a:pPr>
              <a:lnSpc>
                <a:spcPct val="130000"/>
              </a:lnSpc>
              <a:spcAft>
                <a:spcPts val="300"/>
              </a:spcAft>
              <a:defRPr/>
            </a:pPr>
            <a:r>
              <a:rPr lang="zh-CN" altLang="zh-CN" sz="1600" dirty="0"/>
              <a:t>分别求出数组元素中的最大值和最小值，并输出到屏幕</a:t>
            </a:r>
            <a:r>
              <a:rPr lang="zh-CN" altLang="zh-CN" sz="1600" dirty="0" smtClean="0"/>
              <a:t>上</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5" name="矩形 44"/>
          <p:cNvSpPr/>
          <p:nvPr/>
        </p:nvSpPr>
        <p:spPr>
          <a:xfrm>
            <a:off x="1539746" y="2265603"/>
            <a:ext cx="3913251" cy="412421"/>
          </a:xfrm>
          <a:prstGeom prst="rect">
            <a:avLst/>
          </a:prstGeom>
        </p:spPr>
        <p:txBody>
          <a:bodyPr wrap="none">
            <a:spAutoFit/>
          </a:bodyPr>
          <a:lstStyle/>
          <a:p>
            <a:pPr>
              <a:lnSpc>
                <a:spcPct val="130000"/>
              </a:lnSpc>
              <a:spcAft>
                <a:spcPts val="300"/>
              </a:spcAft>
              <a:defRPr/>
            </a:pPr>
            <a:r>
              <a:rPr lang="zh-CN" altLang="zh-CN" sz="1600" dirty="0"/>
              <a:t>利用</a:t>
            </a:r>
            <a:r>
              <a:rPr lang="en-US" altLang="zh-CN" sz="1600" dirty="0"/>
              <a:t>for</a:t>
            </a:r>
            <a:r>
              <a:rPr lang="zh-CN" altLang="zh-CN" sz="1600" dirty="0"/>
              <a:t>循环依次输入数组中的各个</a:t>
            </a:r>
            <a:r>
              <a:rPr lang="zh-CN" altLang="zh-CN" sz="1600" dirty="0" smtClean="0"/>
              <a:t>元素</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4051446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par>
                                <p:cTn id="11" presetID="22" presetClass="entr" presetSubtype="8"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500"/>
                                        <p:tgtEl>
                                          <p:spTgt spid="2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left)">
                                      <p:cBhvr>
                                        <p:cTn id="34" dur="500"/>
                                        <p:tgtEl>
                                          <p:spTgt spid="34"/>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left)">
                                      <p:cBhvr>
                                        <p:cTn id="37" dur="500"/>
                                        <p:tgtEl>
                                          <p:spTgt spid="43"/>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wipe(left)">
                                      <p:cBhvr>
                                        <p:cTn id="40" dur="500"/>
                                        <p:tgtEl>
                                          <p:spTgt spid="4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left)">
                                      <p:cBhvr>
                                        <p:cTn id="45" dur="500"/>
                                        <p:tgtEl>
                                          <p:spTgt spid="20"/>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left)">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 grpId="0" animBg="1"/>
      <p:bldP spid="22" grpId="0"/>
      <p:bldP spid="24" grpId="0" animBg="1"/>
      <p:bldP spid="25" grpId="0"/>
      <p:bldP spid="27" grpId="0" animBg="1"/>
      <p:bldP spid="28" grpId="0"/>
      <p:bldP spid="34" grpId="0"/>
      <p:bldP spid="43" grpId="0"/>
      <p:bldP spid="4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矩形 5"/>
          <p:cNvSpPr>
            <a:spLocks noChangeArrowheads="1"/>
          </p:cNvSpPr>
          <p:nvPr/>
        </p:nvSpPr>
        <p:spPr bwMode="auto">
          <a:xfrm>
            <a:off x="485777" y="1765856"/>
            <a:ext cx="78390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457200"/>
            <a:r>
              <a:rPr lang="en-US" altLang="zh-CN" dirty="0">
                <a:latin typeface="楷体" panose="02010609060101010101" pitchFamily="49" charset="-122"/>
                <a:ea typeface="楷体" panose="02010609060101010101" pitchFamily="49" charset="-122"/>
              </a:rPr>
              <a:t>1</a:t>
            </a:r>
            <a:r>
              <a:rPr lang="zh-CN" altLang="zh-CN" dirty="0">
                <a:latin typeface="楷体" panose="02010609060101010101" pitchFamily="49" charset="-122"/>
                <a:ea typeface="楷体" panose="02010609060101010101" pitchFamily="49" charset="-122"/>
              </a:rPr>
              <a:t>、用一个已经初始化的数组对另一个数组</a:t>
            </a:r>
            <a:r>
              <a:rPr lang="zh-CN" altLang="zh-CN" dirty="0" smtClean="0">
                <a:latin typeface="楷体" panose="02010609060101010101" pitchFamily="49" charset="-122"/>
                <a:ea typeface="楷体" panose="02010609060101010101" pitchFamily="49" charset="-122"/>
              </a:rPr>
              <a:t>赋</a:t>
            </a:r>
            <a:r>
              <a:rPr lang="zh-CN" altLang="en-US" dirty="0" smtClean="0">
                <a:latin typeface="楷体" panose="02010609060101010101" pitchFamily="49" charset="-122"/>
                <a:ea typeface="楷体" panose="02010609060101010101" pitchFamily="49" charset="-122"/>
              </a:rPr>
              <a:t>值</a:t>
            </a:r>
            <a:endParaRPr lang="zh-CN" altLang="zh-CN" dirty="0">
              <a:latin typeface="楷体" panose="02010609060101010101" pitchFamily="49" charset="-122"/>
              <a:ea typeface="楷体" panose="02010609060101010101" pitchFamily="49" charset="-122"/>
            </a:endParaRPr>
          </a:p>
        </p:txBody>
      </p:sp>
      <p:sp>
        <p:nvSpPr>
          <p:cNvPr id="16" name="矩形 15"/>
          <p:cNvSpPr/>
          <p:nvPr/>
        </p:nvSpPr>
        <p:spPr>
          <a:xfrm>
            <a:off x="348864" y="1059424"/>
            <a:ext cx="2696572" cy="64633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smtClean="0">
                <a:solidFill>
                  <a:srgbClr val="009ED6"/>
                </a:solidFill>
                <a:latin typeface="楷体" panose="02010609060101010101" pitchFamily="49" charset="-122"/>
                <a:ea typeface="楷体" panose="02010609060101010101" pitchFamily="49" charset="-122"/>
              </a:rPr>
              <a:t>数组的非法操作</a:t>
            </a:r>
            <a:endParaRPr lang="en-US" altLang="zh-CN" sz="2400" b="1" dirty="0">
              <a:solidFill>
                <a:srgbClr val="009ED6"/>
              </a:solidFill>
              <a:latin typeface="楷体" panose="02010609060101010101" pitchFamily="49" charset="-122"/>
              <a:ea typeface="楷体" panose="02010609060101010101" pitchFamily="49" charset="-122"/>
            </a:endParaRPr>
          </a:p>
        </p:txBody>
      </p:sp>
      <p:sp>
        <p:nvSpPr>
          <p:cNvPr id="11" name="标题 1"/>
          <p:cNvSpPr>
            <a:spLocks noChangeArrowheads="1"/>
          </p:cNvSpPr>
          <p:nvPr/>
        </p:nvSpPr>
        <p:spPr bwMode="auto">
          <a:xfrm>
            <a:off x="1777513" y="136525"/>
            <a:ext cx="3060411"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571500" indent="-571500">
              <a:buFont typeface="Wingdings" pitchFamily="2" charset="2"/>
              <a:buNone/>
            </a:pPr>
            <a:r>
              <a:rPr lang="en-US" altLang="zh-CN" sz="3600" b="1" dirty="0" smtClean="0">
                <a:solidFill>
                  <a:srgbClr val="0070C0"/>
                </a:solidFill>
                <a:latin typeface="楷体" pitchFamily="49" charset="-122"/>
                <a:ea typeface="楷体" pitchFamily="49" charset="-122"/>
                <a:sym typeface="Wingdings"/>
              </a:rPr>
              <a:t></a:t>
            </a:r>
            <a:r>
              <a:rPr lang="zh-CN" altLang="zh-CN" sz="3600" b="1" dirty="0">
                <a:solidFill>
                  <a:srgbClr val="0070C0"/>
                </a:solidFill>
                <a:latin typeface="楷体" pitchFamily="49" charset="-122"/>
                <a:ea typeface="楷体" pitchFamily="49" charset="-122"/>
              </a:rPr>
              <a:t>脚下留心</a:t>
            </a:r>
            <a:endParaRPr lang="zh-CN" altLang="en-US" sz="3600" b="1" dirty="0">
              <a:solidFill>
                <a:srgbClr val="0070C0"/>
              </a:solidFill>
              <a:latin typeface="楷体" pitchFamily="49" charset="-122"/>
              <a:ea typeface="楷体" pitchFamily="49" charset="-122"/>
            </a:endParaRPr>
          </a:p>
        </p:txBody>
      </p:sp>
      <p:sp>
        <p:nvSpPr>
          <p:cNvPr id="8" name="TextBox 7"/>
          <p:cNvSpPr txBox="1"/>
          <p:nvPr/>
        </p:nvSpPr>
        <p:spPr>
          <a:xfrm>
            <a:off x="1076447" y="2200503"/>
            <a:ext cx="7127997" cy="923330"/>
          </a:xfrm>
          <a:prstGeom prst="rect">
            <a:avLst/>
          </a:prstGeom>
          <a:solidFill>
            <a:schemeClr val="accent5">
              <a:lumMod val="20000"/>
              <a:lumOff val="80000"/>
            </a:schemeClr>
          </a:solidFill>
          <a:ln w="19050">
            <a:noFill/>
          </a:ln>
        </p:spPr>
        <p:txBody>
          <a:bodyPr wrap="square">
            <a:spAutoFit/>
          </a:bodyPr>
          <a:lstStyle/>
          <a:p>
            <a:r>
              <a:rPr lang="en-US" altLang="zh-CN" dirty="0" err="1">
                <a:latin typeface="楷体" panose="02010609060101010101" pitchFamily="49" charset="-122"/>
                <a:ea typeface="楷体" panose="02010609060101010101" pitchFamily="49" charset="-122"/>
              </a:rPr>
              <a:t>int</a:t>
            </a:r>
            <a:r>
              <a:rPr lang="en-US" altLang="zh-CN" dirty="0">
                <a:latin typeface="楷体" panose="02010609060101010101" pitchFamily="49" charset="-122"/>
                <a:ea typeface="楷体" panose="02010609060101010101" pitchFamily="49" charset="-122"/>
              </a:rPr>
              <a:t> x[3] = {7,8,9}; </a:t>
            </a:r>
            <a:endParaRPr lang="zh-CN" altLang="zh-CN" dirty="0">
              <a:latin typeface="楷体" panose="02010609060101010101" pitchFamily="49" charset="-122"/>
              <a:ea typeface="楷体" panose="02010609060101010101" pitchFamily="49" charset="-122"/>
            </a:endParaRPr>
          </a:p>
          <a:p>
            <a:r>
              <a:rPr lang="en-US" altLang="zh-CN" dirty="0" err="1">
                <a:latin typeface="楷体" panose="02010609060101010101" pitchFamily="49" charset="-122"/>
                <a:ea typeface="楷体" panose="02010609060101010101" pitchFamily="49" charset="-122"/>
              </a:rPr>
              <a:t>int</a:t>
            </a:r>
            <a:r>
              <a:rPr lang="en-US" altLang="zh-CN" dirty="0">
                <a:latin typeface="楷体" panose="02010609060101010101" pitchFamily="49" charset="-122"/>
                <a:ea typeface="楷体" panose="02010609060101010101" pitchFamily="49" charset="-122"/>
              </a:rPr>
              <a:t> y[3];</a:t>
            </a:r>
            <a:endParaRPr lang="zh-CN"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y = x; </a:t>
            </a:r>
            <a:endParaRPr lang="zh-CN" altLang="zh-CN" dirty="0">
              <a:latin typeface="楷体" panose="02010609060101010101" pitchFamily="49" charset="-122"/>
              <a:ea typeface="楷体" panose="02010609060101010101" pitchFamily="49" charset="-122"/>
            </a:endParaRPr>
          </a:p>
        </p:txBody>
      </p:sp>
      <p:sp>
        <p:nvSpPr>
          <p:cNvPr id="3" name="斜纹 2"/>
          <p:cNvSpPr/>
          <p:nvPr/>
        </p:nvSpPr>
        <p:spPr bwMode="auto">
          <a:xfrm rot="18739520">
            <a:off x="3504081" y="2506011"/>
            <a:ext cx="859372" cy="237796"/>
          </a:xfrm>
          <a:prstGeom prst="diagStripe">
            <a:avLst/>
          </a:prstGeom>
          <a:solidFill>
            <a:srgbClr val="FF0000"/>
          </a:solidFill>
          <a:ln w="9525" algn="ctr">
            <a:noFill/>
            <a:round/>
            <a:headEnd/>
            <a:tailEnd/>
          </a:ln>
          <a:effectLst/>
        </p:spPr>
        <p:txBody>
          <a:bodyPr wrap="none" rtlCol="0" anchor="ctr"/>
          <a:lstStyle/>
          <a:p>
            <a:pPr algn="ctr" eaLnBrk="1" fontAlgn="auto" latinLnBrk="1" hangingPunct="1">
              <a:spcBef>
                <a:spcPts val="0"/>
              </a:spcBef>
              <a:spcAft>
                <a:spcPts val="0"/>
              </a:spcAft>
            </a:pPr>
            <a:endParaRPr kumimoji="1" lang="zh-CN"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2" name="斜纹 11"/>
          <p:cNvSpPr/>
          <p:nvPr/>
        </p:nvSpPr>
        <p:spPr bwMode="auto">
          <a:xfrm rot="15470629">
            <a:off x="3420217" y="2490302"/>
            <a:ext cx="912133" cy="229855"/>
          </a:xfrm>
          <a:prstGeom prst="diagStripe">
            <a:avLst/>
          </a:prstGeom>
          <a:solidFill>
            <a:srgbClr val="FF0000"/>
          </a:solidFill>
          <a:ln w="9525" algn="ctr">
            <a:noFill/>
            <a:round/>
            <a:headEnd/>
            <a:tailEnd/>
          </a:ln>
          <a:effectLst/>
        </p:spPr>
        <p:txBody>
          <a:bodyPr wrap="none" rtlCol="0" anchor="ctr"/>
          <a:lstStyle/>
          <a:p>
            <a:pPr algn="ctr" eaLnBrk="1" fontAlgn="auto" latinLnBrk="1" hangingPunct="1">
              <a:spcBef>
                <a:spcPts val="0"/>
              </a:spcBef>
              <a:spcAft>
                <a:spcPts val="0"/>
              </a:spcAft>
            </a:pPr>
            <a:endParaRPr kumimoji="1" lang="zh-CN"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3" name="矩形 5"/>
          <p:cNvSpPr>
            <a:spLocks noChangeArrowheads="1"/>
          </p:cNvSpPr>
          <p:nvPr/>
        </p:nvSpPr>
        <p:spPr bwMode="auto">
          <a:xfrm>
            <a:off x="468360" y="3548009"/>
            <a:ext cx="78390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457200"/>
            <a:r>
              <a:rPr lang="en-US" altLang="zh-CN" dirty="0">
                <a:latin typeface="楷体" panose="02010609060101010101" pitchFamily="49" charset="-122"/>
                <a:ea typeface="楷体" panose="02010609060101010101" pitchFamily="49" charset="-122"/>
              </a:rPr>
              <a:t>2</a:t>
            </a:r>
            <a:r>
              <a:rPr lang="zh-CN" altLang="zh-CN" dirty="0" smtClean="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对数组进行整体输入输出</a:t>
            </a:r>
          </a:p>
        </p:txBody>
      </p:sp>
      <p:sp>
        <p:nvSpPr>
          <p:cNvPr id="14" name="TextBox 13"/>
          <p:cNvSpPr txBox="1"/>
          <p:nvPr/>
        </p:nvSpPr>
        <p:spPr>
          <a:xfrm>
            <a:off x="1059030" y="3982656"/>
            <a:ext cx="7127997" cy="646331"/>
          </a:xfrm>
          <a:prstGeom prst="rect">
            <a:avLst/>
          </a:prstGeom>
          <a:solidFill>
            <a:schemeClr val="accent5">
              <a:lumMod val="20000"/>
              <a:lumOff val="80000"/>
            </a:schemeClr>
          </a:solidFill>
          <a:ln w="19050">
            <a:noFill/>
          </a:ln>
        </p:spPr>
        <p:txBody>
          <a:bodyPr wrap="square">
            <a:spAutoFit/>
          </a:bodyPr>
          <a:lstStyle/>
          <a:p>
            <a:r>
              <a:rPr lang="en-US" altLang="zh-CN" dirty="0" err="1">
                <a:latin typeface="楷体" panose="02010609060101010101" pitchFamily="49" charset="-122"/>
                <a:ea typeface="楷体" panose="02010609060101010101" pitchFamily="49" charset="-122"/>
              </a:rPr>
              <a:t>int</a:t>
            </a:r>
            <a:r>
              <a:rPr lang="en-US" altLang="zh-CN" dirty="0">
                <a:latin typeface="楷体" panose="02010609060101010101" pitchFamily="49" charset="-122"/>
                <a:ea typeface="楷体" panose="02010609060101010101" pitchFamily="49" charset="-122"/>
              </a:rPr>
              <a:t> x[3] = {7,8,9}; </a:t>
            </a:r>
            <a:endParaRPr lang="zh-CN" altLang="zh-CN" dirty="0">
              <a:latin typeface="楷体" panose="02010609060101010101" pitchFamily="49" charset="-122"/>
              <a:ea typeface="楷体" panose="02010609060101010101" pitchFamily="49" charset="-122"/>
            </a:endParaRPr>
          </a:p>
          <a:p>
            <a:r>
              <a:rPr lang="en-US" altLang="zh-CN" dirty="0" err="1">
                <a:latin typeface="楷体" panose="02010609060101010101" pitchFamily="49" charset="-122"/>
                <a:ea typeface="楷体" panose="02010609060101010101" pitchFamily="49" charset="-122"/>
              </a:rPr>
              <a:t>printf</a:t>
            </a:r>
            <a:r>
              <a:rPr lang="en-US" altLang="zh-CN" dirty="0">
                <a:latin typeface="楷体" panose="02010609060101010101" pitchFamily="49" charset="-122"/>
                <a:ea typeface="楷体" panose="02010609060101010101" pitchFamily="49" charset="-122"/>
              </a:rPr>
              <a:t>("%</a:t>
            </a:r>
            <a:r>
              <a:rPr lang="en-US" altLang="zh-CN" dirty="0" err="1">
                <a:latin typeface="楷体" panose="02010609060101010101" pitchFamily="49" charset="-122"/>
                <a:ea typeface="楷体" panose="02010609060101010101" pitchFamily="49" charset="-122"/>
              </a:rPr>
              <a:t>d",x</a:t>
            </a:r>
            <a:r>
              <a:rPr lang="en-US" altLang="zh-CN" dirty="0">
                <a:latin typeface="楷体" panose="02010609060101010101" pitchFamily="49" charset="-122"/>
                <a:ea typeface="楷体" panose="02010609060101010101" pitchFamily="49" charset="-122"/>
              </a:rPr>
              <a:t>); </a:t>
            </a:r>
            <a:endParaRPr lang="zh-CN" altLang="zh-CN" dirty="0">
              <a:latin typeface="楷体" panose="02010609060101010101" pitchFamily="49" charset="-122"/>
              <a:ea typeface="楷体" panose="02010609060101010101" pitchFamily="49" charset="-122"/>
            </a:endParaRPr>
          </a:p>
        </p:txBody>
      </p:sp>
      <p:sp>
        <p:nvSpPr>
          <p:cNvPr id="15" name="斜纹 14"/>
          <p:cNvSpPr/>
          <p:nvPr/>
        </p:nvSpPr>
        <p:spPr bwMode="auto">
          <a:xfrm rot="18739520">
            <a:off x="4031008" y="4103498"/>
            <a:ext cx="859372" cy="237796"/>
          </a:xfrm>
          <a:prstGeom prst="diagStripe">
            <a:avLst/>
          </a:prstGeom>
          <a:solidFill>
            <a:srgbClr val="FF0000"/>
          </a:solidFill>
          <a:ln w="9525" algn="ctr">
            <a:noFill/>
            <a:round/>
            <a:headEnd/>
            <a:tailEnd/>
          </a:ln>
          <a:effectLst/>
        </p:spPr>
        <p:txBody>
          <a:bodyPr wrap="none" rtlCol="0" anchor="ctr"/>
          <a:lstStyle/>
          <a:p>
            <a:pPr algn="ctr" eaLnBrk="1" fontAlgn="auto" latinLnBrk="1" hangingPunct="1">
              <a:spcBef>
                <a:spcPts val="0"/>
              </a:spcBef>
              <a:spcAft>
                <a:spcPts val="0"/>
              </a:spcAft>
            </a:pPr>
            <a:endParaRPr kumimoji="1" lang="zh-CN"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8" name="斜纹 17"/>
          <p:cNvSpPr/>
          <p:nvPr/>
        </p:nvSpPr>
        <p:spPr bwMode="auto">
          <a:xfrm rot="15470629">
            <a:off x="3958574" y="4087789"/>
            <a:ext cx="912133" cy="229855"/>
          </a:xfrm>
          <a:prstGeom prst="diagStripe">
            <a:avLst/>
          </a:prstGeom>
          <a:solidFill>
            <a:srgbClr val="FF0000"/>
          </a:solidFill>
          <a:ln w="9525" algn="ctr">
            <a:noFill/>
            <a:round/>
            <a:headEnd/>
            <a:tailEnd/>
          </a:ln>
          <a:effectLst/>
        </p:spPr>
        <p:txBody>
          <a:bodyPr wrap="none" rtlCol="0" anchor="ctr"/>
          <a:lstStyle/>
          <a:p>
            <a:pPr algn="ctr" eaLnBrk="1" fontAlgn="auto" latinLnBrk="1" hangingPunct="1">
              <a:spcBef>
                <a:spcPts val="0"/>
              </a:spcBef>
              <a:spcAft>
                <a:spcPts val="0"/>
              </a:spcAft>
            </a:pPr>
            <a:endParaRPr kumimoji="1" lang="zh-CN"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Tree>
    <p:custDataLst>
      <p:tags r:id="rId1"/>
    </p:custDataLst>
    <p:extLst>
      <p:ext uri="{BB962C8B-B14F-4D97-AF65-F5344CB8AC3E}">
        <p14:creationId xmlns:p14="http://schemas.microsoft.com/office/powerpoint/2010/main" val="2135452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wipe(left)">
                                      <p:cBhvr>
                                        <p:cTn id="7" dur="500"/>
                                        <p:tgtEl>
                                          <p:spTgt spid="245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500"/>
                            </p:stCondLst>
                            <p:childTnLst>
                              <p:par>
                                <p:cTn id="14" presetID="22" presetClass="entr" presetSubtype="2"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right)">
                                      <p:cBhvr>
                                        <p:cTn id="16" dur="500"/>
                                        <p:tgtEl>
                                          <p:spTgt spid="3"/>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500"/>
                            </p:stCondLst>
                            <p:childTnLst>
                              <p:par>
                                <p:cTn id="32" presetID="22" presetClass="entr" presetSubtype="2"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right)">
                                      <p:cBhvr>
                                        <p:cTn id="34" dur="500"/>
                                        <p:tgtEl>
                                          <p:spTgt spid="15"/>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p:bldP spid="8" grpId="0" animBg="1"/>
      <p:bldP spid="3" grpId="0" animBg="1"/>
      <p:bldP spid="12" grpId="0" animBg="1"/>
      <p:bldP spid="13" grpId="0"/>
      <p:bldP spid="14" grpId="0" animBg="1"/>
      <p:bldP spid="15" grpId="0"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矩形 5"/>
          <p:cNvSpPr>
            <a:spLocks noChangeArrowheads="1"/>
          </p:cNvSpPr>
          <p:nvPr/>
        </p:nvSpPr>
        <p:spPr bwMode="auto">
          <a:xfrm>
            <a:off x="508637" y="3674666"/>
            <a:ext cx="78390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457200"/>
            <a:r>
              <a:rPr lang="en-US" altLang="zh-CN" dirty="0">
                <a:latin typeface="楷体" panose="02010609060101010101" pitchFamily="49" charset="-122"/>
                <a:ea typeface="楷体" panose="02010609060101010101" pitchFamily="49" charset="-122"/>
              </a:rPr>
              <a:t>4</a:t>
            </a:r>
            <a:r>
              <a:rPr lang="zh-CN" altLang="zh-CN" dirty="0" smtClean="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数组与数组不能进行运算</a:t>
            </a:r>
          </a:p>
        </p:txBody>
      </p:sp>
      <p:sp>
        <p:nvSpPr>
          <p:cNvPr id="16" name="矩形 15"/>
          <p:cNvSpPr/>
          <p:nvPr/>
        </p:nvSpPr>
        <p:spPr>
          <a:xfrm>
            <a:off x="348864" y="1059424"/>
            <a:ext cx="2696572" cy="64633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smtClean="0">
                <a:solidFill>
                  <a:srgbClr val="009ED6"/>
                </a:solidFill>
                <a:latin typeface="楷体" panose="02010609060101010101" pitchFamily="49" charset="-122"/>
                <a:ea typeface="楷体" panose="02010609060101010101" pitchFamily="49" charset="-122"/>
              </a:rPr>
              <a:t>数组的非法操作</a:t>
            </a:r>
            <a:endParaRPr lang="en-US" altLang="zh-CN" sz="2400" b="1" dirty="0">
              <a:solidFill>
                <a:srgbClr val="009ED6"/>
              </a:solidFill>
              <a:latin typeface="楷体" panose="02010609060101010101" pitchFamily="49" charset="-122"/>
              <a:ea typeface="楷体" panose="02010609060101010101" pitchFamily="49" charset="-122"/>
            </a:endParaRPr>
          </a:p>
        </p:txBody>
      </p:sp>
      <p:sp>
        <p:nvSpPr>
          <p:cNvPr id="11" name="标题 1"/>
          <p:cNvSpPr>
            <a:spLocks noChangeArrowheads="1"/>
          </p:cNvSpPr>
          <p:nvPr/>
        </p:nvSpPr>
        <p:spPr bwMode="auto">
          <a:xfrm>
            <a:off x="1674327" y="146926"/>
            <a:ext cx="3060411"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571500" indent="-571500">
              <a:buFont typeface="Wingdings" pitchFamily="2" charset="2"/>
              <a:buNone/>
            </a:pPr>
            <a:r>
              <a:rPr lang="en-US" altLang="zh-CN" sz="3600" b="1" dirty="0" smtClean="0">
                <a:solidFill>
                  <a:srgbClr val="0070C0"/>
                </a:solidFill>
                <a:latin typeface="楷体" pitchFamily="49" charset="-122"/>
                <a:ea typeface="楷体" pitchFamily="49" charset="-122"/>
                <a:sym typeface="Wingdings"/>
              </a:rPr>
              <a:t></a:t>
            </a:r>
            <a:r>
              <a:rPr lang="zh-CN" altLang="zh-CN" sz="3600" b="1" dirty="0">
                <a:solidFill>
                  <a:srgbClr val="0070C0"/>
                </a:solidFill>
                <a:latin typeface="楷体" pitchFamily="49" charset="-122"/>
                <a:ea typeface="楷体" pitchFamily="49" charset="-122"/>
              </a:rPr>
              <a:t>脚下留心</a:t>
            </a:r>
            <a:endParaRPr lang="zh-CN" altLang="en-US" sz="3600" b="1" dirty="0">
              <a:solidFill>
                <a:srgbClr val="0070C0"/>
              </a:solidFill>
              <a:latin typeface="楷体" pitchFamily="49" charset="-122"/>
              <a:ea typeface="楷体" pitchFamily="49" charset="-122"/>
            </a:endParaRPr>
          </a:p>
        </p:txBody>
      </p:sp>
      <p:sp>
        <p:nvSpPr>
          <p:cNvPr id="8" name="TextBox 7"/>
          <p:cNvSpPr txBox="1"/>
          <p:nvPr/>
        </p:nvSpPr>
        <p:spPr>
          <a:xfrm>
            <a:off x="1099307" y="4109313"/>
            <a:ext cx="7127997" cy="923330"/>
          </a:xfrm>
          <a:prstGeom prst="rect">
            <a:avLst/>
          </a:prstGeom>
          <a:solidFill>
            <a:schemeClr val="accent5">
              <a:lumMod val="20000"/>
              <a:lumOff val="80000"/>
            </a:schemeClr>
          </a:solidFill>
          <a:ln w="19050">
            <a:noFill/>
          </a:ln>
        </p:spPr>
        <p:txBody>
          <a:bodyPr wrap="square">
            <a:spAutoFit/>
          </a:bodyPr>
          <a:lstStyle/>
          <a:p>
            <a:r>
              <a:rPr lang="en-US" altLang="zh-CN" dirty="0" err="1">
                <a:latin typeface="楷体" panose="02010609060101010101" pitchFamily="49" charset="-122"/>
                <a:ea typeface="楷体" panose="02010609060101010101" pitchFamily="49" charset="-122"/>
              </a:rPr>
              <a:t>int</a:t>
            </a:r>
            <a:r>
              <a:rPr lang="en-US" altLang="zh-CN" dirty="0">
                <a:latin typeface="楷体" panose="02010609060101010101" pitchFamily="49" charset="-122"/>
                <a:ea typeface="楷体" panose="02010609060101010101" pitchFamily="49" charset="-122"/>
              </a:rPr>
              <a:t> x[5] = {5,6,7,8,9};</a:t>
            </a:r>
            <a:endParaRPr lang="zh-CN" altLang="zh-CN" dirty="0">
              <a:latin typeface="楷体" panose="02010609060101010101" pitchFamily="49" charset="-122"/>
              <a:ea typeface="楷体" panose="02010609060101010101" pitchFamily="49" charset="-122"/>
            </a:endParaRPr>
          </a:p>
          <a:p>
            <a:r>
              <a:rPr lang="en-US" altLang="zh-CN" dirty="0" err="1">
                <a:latin typeface="楷体" panose="02010609060101010101" pitchFamily="49" charset="-122"/>
                <a:ea typeface="楷体" panose="02010609060101010101" pitchFamily="49" charset="-122"/>
              </a:rPr>
              <a:t>int</a:t>
            </a:r>
            <a:r>
              <a:rPr lang="en-US" altLang="zh-CN" dirty="0">
                <a:latin typeface="楷体" panose="02010609060101010101" pitchFamily="49" charset="-122"/>
                <a:ea typeface="楷体" panose="02010609060101010101" pitchFamily="49" charset="-122"/>
              </a:rPr>
              <a:t> y[5] = {2,3,4,5,6};</a:t>
            </a:r>
            <a:endParaRPr lang="zh-CN"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x+=y; </a:t>
            </a:r>
            <a:endParaRPr lang="zh-CN" altLang="zh-CN" dirty="0">
              <a:latin typeface="楷体" panose="02010609060101010101" pitchFamily="49" charset="-122"/>
              <a:ea typeface="楷体" panose="02010609060101010101" pitchFamily="49" charset="-122"/>
            </a:endParaRPr>
          </a:p>
        </p:txBody>
      </p:sp>
      <p:sp>
        <p:nvSpPr>
          <p:cNvPr id="3" name="斜纹 2"/>
          <p:cNvSpPr/>
          <p:nvPr/>
        </p:nvSpPr>
        <p:spPr bwMode="auto">
          <a:xfrm rot="18739520">
            <a:off x="4351106" y="4439924"/>
            <a:ext cx="859372" cy="237796"/>
          </a:xfrm>
          <a:prstGeom prst="diagStripe">
            <a:avLst/>
          </a:prstGeom>
          <a:solidFill>
            <a:srgbClr val="FF0000"/>
          </a:solidFill>
          <a:ln w="9525" algn="ctr">
            <a:noFill/>
            <a:round/>
            <a:headEnd/>
            <a:tailEnd/>
          </a:ln>
          <a:effectLst/>
        </p:spPr>
        <p:txBody>
          <a:bodyPr wrap="none" rtlCol="0" anchor="ctr"/>
          <a:lstStyle/>
          <a:p>
            <a:pPr algn="ctr" eaLnBrk="1" fontAlgn="auto" latinLnBrk="1" hangingPunct="1">
              <a:spcBef>
                <a:spcPts val="0"/>
              </a:spcBef>
              <a:spcAft>
                <a:spcPts val="0"/>
              </a:spcAft>
            </a:pPr>
            <a:endParaRPr kumimoji="1" lang="zh-CN"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2" name="斜纹 11"/>
          <p:cNvSpPr/>
          <p:nvPr/>
        </p:nvSpPr>
        <p:spPr bwMode="auto">
          <a:xfrm rot="15470629">
            <a:off x="4278672" y="4412785"/>
            <a:ext cx="912133" cy="229855"/>
          </a:xfrm>
          <a:prstGeom prst="diagStripe">
            <a:avLst/>
          </a:prstGeom>
          <a:solidFill>
            <a:srgbClr val="FF0000"/>
          </a:solidFill>
          <a:ln w="9525" algn="ctr">
            <a:noFill/>
            <a:round/>
            <a:headEnd/>
            <a:tailEnd/>
          </a:ln>
          <a:effectLst/>
        </p:spPr>
        <p:txBody>
          <a:bodyPr wrap="none" rtlCol="0" anchor="ctr"/>
          <a:lstStyle/>
          <a:p>
            <a:pPr algn="ctr" eaLnBrk="1" fontAlgn="auto" latinLnBrk="1" hangingPunct="1">
              <a:spcBef>
                <a:spcPts val="0"/>
              </a:spcBef>
              <a:spcAft>
                <a:spcPts val="0"/>
              </a:spcAft>
            </a:pPr>
            <a:endParaRPr kumimoji="1" lang="zh-CN"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9" name="矩形 5"/>
          <p:cNvSpPr>
            <a:spLocks noChangeArrowheads="1"/>
          </p:cNvSpPr>
          <p:nvPr/>
        </p:nvSpPr>
        <p:spPr bwMode="auto">
          <a:xfrm>
            <a:off x="496717" y="1775062"/>
            <a:ext cx="78390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457200"/>
            <a:r>
              <a:rPr lang="en-US" altLang="zh-CN" dirty="0">
                <a:latin typeface="楷体" panose="02010609060101010101" pitchFamily="49" charset="-122"/>
                <a:ea typeface="楷体" panose="02010609060101010101" pitchFamily="49" charset="-122"/>
              </a:rPr>
              <a:t>3</a:t>
            </a:r>
            <a:r>
              <a:rPr lang="zh-CN" altLang="zh-CN" dirty="0" smtClean="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数组与数组不能进行比较</a:t>
            </a:r>
          </a:p>
        </p:txBody>
      </p:sp>
      <p:sp>
        <p:nvSpPr>
          <p:cNvPr id="10" name="TextBox 9"/>
          <p:cNvSpPr txBox="1"/>
          <p:nvPr/>
        </p:nvSpPr>
        <p:spPr>
          <a:xfrm>
            <a:off x="1087387" y="2209709"/>
            <a:ext cx="7127997" cy="923330"/>
          </a:xfrm>
          <a:prstGeom prst="rect">
            <a:avLst/>
          </a:prstGeom>
          <a:solidFill>
            <a:schemeClr val="accent5">
              <a:lumMod val="20000"/>
              <a:lumOff val="80000"/>
            </a:schemeClr>
          </a:solidFill>
          <a:ln w="19050">
            <a:noFill/>
          </a:ln>
        </p:spPr>
        <p:txBody>
          <a:bodyPr wrap="square">
            <a:spAutoFit/>
          </a:bodyPr>
          <a:lstStyle/>
          <a:p>
            <a:r>
              <a:rPr lang="en-US" altLang="zh-CN" dirty="0" err="1">
                <a:latin typeface="楷体" panose="02010609060101010101" pitchFamily="49" charset="-122"/>
                <a:ea typeface="楷体" panose="02010609060101010101" pitchFamily="49" charset="-122"/>
              </a:rPr>
              <a:t>int</a:t>
            </a:r>
            <a:r>
              <a:rPr lang="en-US" altLang="zh-CN" dirty="0">
                <a:latin typeface="楷体" panose="02010609060101010101" pitchFamily="49" charset="-122"/>
                <a:ea typeface="楷体" panose="02010609060101010101" pitchFamily="49" charset="-122"/>
              </a:rPr>
              <a:t> x[3] = {1,2,3};</a:t>
            </a:r>
            <a:endParaRPr lang="zh-CN" altLang="zh-CN" dirty="0">
              <a:latin typeface="楷体" panose="02010609060101010101" pitchFamily="49" charset="-122"/>
              <a:ea typeface="楷体" panose="02010609060101010101" pitchFamily="49" charset="-122"/>
            </a:endParaRPr>
          </a:p>
          <a:p>
            <a:r>
              <a:rPr lang="en-US" altLang="zh-CN" dirty="0" err="1">
                <a:latin typeface="楷体" panose="02010609060101010101" pitchFamily="49" charset="-122"/>
                <a:ea typeface="楷体" panose="02010609060101010101" pitchFamily="49" charset="-122"/>
              </a:rPr>
              <a:t>int</a:t>
            </a:r>
            <a:r>
              <a:rPr lang="en-US" altLang="zh-CN" dirty="0">
                <a:latin typeface="楷体" panose="02010609060101010101" pitchFamily="49" charset="-122"/>
                <a:ea typeface="楷体" panose="02010609060101010101" pitchFamily="49" charset="-122"/>
              </a:rPr>
              <a:t> y[3] = {4,5,6};</a:t>
            </a:r>
            <a:endParaRPr lang="zh-CN"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if(x &lt; y</a:t>
            </a:r>
            <a:r>
              <a:rPr lang="en-US" altLang="zh-CN" dirty="0" smtClean="0">
                <a:latin typeface="楷体" panose="02010609060101010101" pitchFamily="49" charset="-122"/>
                <a:ea typeface="楷体" panose="02010609060101010101" pitchFamily="49" charset="-122"/>
              </a:rPr>
              <a:t>){…}</a:t>
            </a:r>
            <a:endParaRPr lang="zh-CN" altLang="zh-CN" dirty="0">
              <a:latin typeface="楷体" panose="02010609060101010101" pitchFamily="49" charset="-122"/>
              <a:ea typeface="楷体" panose="02010609060101010101" pitchFamily="49" charset="-122"/>
            </a:endParaRPr>
          </a:p>
        </p:txBody>
      </p:sp>
      <p:sp>
        <p:nvSpPr>
          <p:cNvPr id="13" name="斜纹 12"/>
          <p:cNvSpPr/>
          <p:nvPr/>
        </p:nvSpPr>
        <p:spPr bwMode="auto">
          <a:xfrm rot="18739520">
            <a:off x="4252439" y="2591962"/>
            <a:ext cx="859372" cy="237796"/>
          </a:xfrm>
          <a:prstGeom prst="diagStripe">
            <a:avLst/>
          </a:prstGeom>
          <a:solidFill>
            <a:srgbClr val="FF0000"/>
          </a:solidFill>
          <a:ln w="9525" algn="ctr">
            <a:noFill/>
            <a:round/>
            <a:headEnd/>
            <a:tailEnd/>
          </a:ln>
          <a:effectLst/>
        </p:spPr>
        <p:txBody>
          <a:bodyPr wrap="none" rtlCol="0" anchor="ctr"/>
          <a:lstStyle/>
          <a:p>
            <a:pPr algn="ctr" eaLnBrk="1" fontAlgn="auto" latinLnBrk="1" hangingPunct="1">
              <a:spcBef>
                <a:spcPts val="0"/>
              </a:spcBef>
              <a:spcAft>
                <a:spcPts val="0"/>
              </a:spcAft>
            </a:pPr>
            <a:endParaRPr kumimoji="1" lang="zh-CN"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4" name="斜纹 13"/>
          <p:cNvSpPr/>
          <p:nvPr/>
        </p:nvSpPr>
        <p:spPr bwMode="auto">
          <a:xfrm rot="15470629">
            <a:off x="4168575" y="2564823"/>
            <a:ext cx="912133" cy="229855"/>
          </a:xfrm>
          <a:prstGeom prst="diagStripe">
            <a:avLst/>
          </a:prstGeom>
          <a:solidFill>
            <a:srgbClr val="FF0000"/>
          </a:solidFill>
          <a:ln w="9525" algn="ctr">
            <a:noFill/>
            <a:round/>
            <a:headEnd/>
            <a:tailEnd/>
          </a:ln>
          <a:effectLst/>
        </p:spPr>
        <p:txBody>
          <a:bodyPr wrap="none" rtlCol="0" anchor="ctr"/>
          <a:lstStyle/>
          <a:p>
            <a:pPr algn="ctr" eaLnBrk="1" fontAlgn="auto" latinLnBrk="1" hangingPunct="1">
              <a:spcBef>
                <a:spcPts val="0"/>
              </a:spcBef>
              <a:spcAft>
                <a:spcPts val="0"/>
              </a:spcAft>
            </a:pPr>
            <a:endParaRPr kumimoji="1" lang="zh-CN"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Tree>
    <p:custDataLst>
      <p:tags r:id="rId1"/>
    </p:custDataLst>
    <p:extLst>
      <p:ext uri="{BB962C8B-B14F-4D97-AF65-F5344CB8AC3E}">
        <p14:creationId xmlns:p14="http://schemas.microsoft.com/office/powerpoint/2010/main" val="1363819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par>
                          <p:cTn id="13" fill="hold">
                            <p:stCondLst>
                              <p:cond delay="500"/>
                            </p:stCondLst>
                            <p:childTnLst>
                              <p:par>
                                <p:cTn id="14" presetID="22" presetClass="entr" presetSubtype="2"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right)">
                                      <p:cBhvr>
                                        <p:cTn id="16" dur="500"/>
                                        <p:tgtEl>
                                          <p:spTgt spid="13"/>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4580"/>
                                        </p:tgtEl>
                                        <p:attrNameLst>
                                          <p:attrName>style.visibility</p:attrName>
                                        </p:attrNameLst>
                                      </p:cBhvr>
                                      <p:to>
                                        <p:strVal val="visible"/>
                                      </p:to>
                                    </p:set>
                                    <p:animEffect transition="in" filter="wipe(left)">
                                      <p:cBhvr>
                                        <p:cTn id="25" dur="500"/>
                                        <p:tgtEl>
                                          <p:spTgt spid="2458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par>
                          <p:cTn id="31" fill="hold">
                            <p:stCondLst>
                              <p:cond delay="500"/>
                            </p:stCondLst>
                            <p:childTnLst>
                              <p:par>
                                <p:cTn id="32" presetID="22" presetClass="entr" presetSubtype="2" fill="hold" grpId="0"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right)">
                                      <p:cBhvr>
                                        <p:cTn id="34" dur="500"/>
                                        <p:tgtEl>
                                          <p:spTgt spid="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left)">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p:bldP spid="8" grpId="0" animBg="1"/>
      <p:bldP spid="3" grpId="0" animBg="1"/>
      <p:bldP spid="12" grpId="0" animBg="1"/>
      <p:bldP spid="9" grpId="0"/>
      <p:bldP spid="10" grpId="0" animBg="1"/>
      <p:bldP spid="13"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ChangeArrowheads="1"/>
          </p:cNvSpPr>
          <p:nvPr/>
        </p:nvSpPr>
        <p:spPr bwMode="auto">
          <a:xfrm>
            <a:off x="1586427" y="136524"/>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2</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案例描述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内容占位符 2"/>
          <p:cNvSpPr>
            <a:spLocks noGrp="1"/>
          </p:cNvSpPr>
          <p:nvPr>
            <p:ph idx="1"/>
          </p:nvPr>
        </p:nvSpPr>
        <p:spPr bwMode="auto">
          <a:xfrm>
            <a:off x="481013" y="1640125"/>
            <a:ext cx="7975600" cy="3702584"/>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altLang="zh-CN" sz="2000" dirty="0" smtClean="0"/>
              <a:t>       </a:t>
            </a:r>
            <a:r>
              <a:rPr lang="zh-CN" altLang="zh-CN" sz="2000" dirty="0" smtClean="0"/>
              <a:t>说</a:t>
            </a:r>
            <a:r>
              <a:rPr lang="zh-CN" altLang="zh-CN" sz="2000" dirty="0"/>
              <a:t>到投票，想必大家都不会感到陌生。从小学竞选班长开始就有投票这种形式了。准确地说，投票是选举或表决议案的一种方式，投票者将所要选的人的姓名写在票上，投入票箱。可以填写投票人自己的姓名，也可以不写，不写则成为不记名投票。 投票在某种程度上反映了大家的意愿，是一种相对公平的处理问题的方法。</a:t>
            </a:r>
          </a:p>
          <a:p>
            <a:pPr marL="0" indent="0">
              <a:buNone/>
            </a:pPr>
            <a:r>
              <a:rPr lang="en-US" altLang="zh-CN" sz="2000" dirty="0" smtClean="0"/>
              <a:t>       </a:t>
            </a:r>
            <a:r>
              <a:rPr lang="zh-CN" altLang="zh-CN" sz="2000" dirty="0" smtClean="0"/>
              <a:t>当然</a:t>
            </a:r>
            <a:r>
              <a:rPr lang="zh-CN" altLang="zh-CN" sz="2000" dirty="0"/>
              <a:t>，我们在这里不会涉及到表决议案，只是要投票选出一位学生会主席。</a:t>
            </a:r>
          </a:p>
          <a:p>
            <a:pPr marL="0" indent="0">
              <a:buNone/>
            </a:pPr>
            <a:r>
              <a:rPr lang="en-US" altLang="zh-CN" sz="2000" dirty="0" smtClean="0"/>
              <a:t>       </a:t>
            </a:r>
            <a:r>
              <a:rPr lang="zh-CN" altLang="zh-CN" sz="2000" dirty="0" smtClean="0"/>
              <a:t>案例</a:t>
            </a:r>
            <a:r>
              <a:rPr lang="zh-CN" altLang="zh-CN" sz="2000" dirty="0"/>
              <a:t>要求用编程的方法实现投票的过程。已知有三位候选人要参加竞选，先输入参与投票的人数和投票的内容，最终统计出三位候选人的最终得票，然后根据每个人总票数的高低来决定谁当选学生会主席。</a:t>
            </a:r>
            <a:endParaRPr lang="en-US" altLang="zh-CN" sz="2000" dirty="0"/>
          </a:p>
        </p:txBody>
      </p:sp>
    </p:spTree>
    <p:custDataLst>
      <p:tags r:id="rId1"/>
    </p:custDataLst>
    <p:extLst>
      <p:ext uri="{BB962C8B-B14F-4D97-AF65-F5344CB8AC3E}">
        <p14:creationId xmlns:p14="http://schemas.microsoft.com/office/powerpoint/2010/main" val="2167351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ChangeArrowheads="1"/>
          </p:cNvSpPr>
          <p:nvPr/>
        </p:nvSpPr>
        <p:spPr bwMode="auto">
          <a:xfrm>
            <a:off x="1485061" y="262649"/>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2</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zh-CN" altLang="en-US" sz="3600" b="1" dirty="0">
                <a:solidFill>
                  <a:srgbClr val="0070C0"/>
                </a:solidFill>
                <a:latin typeface="微软雅黑" pitchFamily="34" charset="-122"/>
                <a:ea typeface="微软雅黑" pitchFamily="34" charset="-122"/>
                <a:sym typeface="宋体" charset="-122"/>
              </a:rPr>
              <a:t>分析</a:t>
            </a:r>
          </a:p>
        </p:txBody>
      </p:sp>
      <p:sp>
        <p:nvSpPr>
          <p:cNvPr id="8" name="内容占位符 2"/>
          <p:cNvSpPr txBox="1">
            <a:spLocks/>
          </p:cNvSpPr>
          <p:nvPr/>
        </p:nvSpPr>
        <p:spPr bwMode="auto">
          <a:xfrm>
            <a:off x="481013" y="1640125"/>
            <a:ext cx="8101284" cy="137739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pPr>
            <a:r>
              <a:rPr lang="en-US" altLang="zh-CN" sz="2000" dirty="0" smtClean="0"/>
              <a:t>       </a:t>
            </a:r>
            <a:r>
              <a:rPr lang="zh-CN" altLang="zh-CN" sz="2000" dirty="0" smtClean="0"/>
              <a:t>此</a:t>
            </a:r>
            <a:r>
              <a:rPr lang="zh-CN" altLang="zh-CN" sz="2000" dirty="0"/>
              <a:t>案例同案例</a:t>
            </a:r>
            <a:r>
              <a:rPr lang="en-US" altLang="zh-CN" sz="2000" dirty="0"/>
              <a:t>1</a:t>
            </a:r>
            <a:r>
              <a:rPr lang="zh-CN" altLang="zh-CN" sz="2000" dirty="0"/>
              <a:t>一样都是应用一维数组的典型案例，请根据刚刚学过的知识，认真学习此案例，强化一维数组的知识，为将来学习二维数组打下扎实的基础。</a:t>
            </a:r>
            <a:endParaRPr lang="en-US" altLang="zh-CN" sz="20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Picture 2" descr="http://img1.cache.netease.com/catchpic/5/5D/5DBE486F1F91A838FB6E4FD81311E71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4193" y="2831919"/>
            <a:ext cx="3810000" cy="247650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860172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ChangeArrowheads="1"/>
          </p:cNvSpPr>
          <p:nvPr/>
        </p:nvSpPr>
        <p:spPr bwMode="auto">
          <a:xfrm>
            <a:off x="1687614" y="136525"/>
            <a:ext cx="465669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2</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案例实现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圆角矩形 5"/>
          <p:cNvSpPr/>
          <p:nvPr/>
        </p:nvSpPr>
        <p:spPr>
          <a:xfrm>
            <a:off x="774930" y="5051984"/>
            <a:ext cx="7479730" cy="408623"/>
          </a:xfrm>
          <a:prstGeom prst="roundRect">
            <a:avLst/>
          </a:prstGeom>
          <a:solidFill>
            <a:schemeClr val="bg2">
              <a:lumMod val="50000"/>
            </a:schemeClr>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代码（详见教材代码实现）</a:t>
            </a:r>
            <a:endParaRPr lang="en-US" altLang="zh-CN" b="1" dirty="0">
              <a:solidFill>
                <a:schemeClr val="bg1"/>
              </a:solidFill>
              <a:ea typeface="宋体" pitchFamily="2" charset="-122"/>
            </a:endParaRPr>
          </a:p>
        </p:txBody>
      </p:sp>
      <p:sp>
        <p:nvSpPr>
          <p:cNvPr id="12" name="矩形 28"/>
          <p:cNvSpPr>
            <a:spLocks noChangeArrowheads="1"/>
          </p:cNvSpPr>
          <p:nvPr/>
        </p:nvSpPr>
        <p:spPr bwMode="auto">
          <a:xfrm>
            <a:off x="863599" y="1123950"/>
            <a:ext cx="7783513"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0" hangingPunct="0">
              <a:lnSpc>
                <a:spcPct val="150000"/>
              </a:lnSpc>
              <a:spcBef>
                <a:spcPct val="20000"/>
              </a:spcBef>
              <a:buFont typeface="Arial" pitchFamily="34" charset="0"/>
              <a:buChar char="−"/>
            </a:pPr>
            <a:r>
              <a:rPr lang="zh-CN" altLang="en-US" dirty="0" smtClean="0">
                <a:latin typeface="+mn-ea"/>
                <a:ea typeface="+mn-ea"/>
              </a:rPr>
              <a:t>案例设计</a:t>
            </a:r>
            <a:endParaRPr lang="zh-CN" altLang="zh-CN" dirty="0">
              <a:latin typeface="+mn-ea"/>
              <a:ea typeface="+mn-ea"/>
            </a:endParaRPr>
          </a:p>
        </p:txBody>
      </p:sp>
      <p:cxnSp>
        <p:nvCxnSpPr>
          <p:cNvPr id="20" name="直接连接符 19"/>
          <p:cNvCxnSpPr/>
          <p:nvPr/>
        </p:nvCxnSpPr>
        <p:spPr bwMode="auto">
          <a:xfrm>
            <a:off x="954329" y="4794214"/>
            <a:ext cx="7120933"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椭圆 20"/>
          <p:cNvSpPr/>
          <p:nvPr/>
        </p:nvSpPr>
        <p:spPr bwMode="auto">
          <a:xfrm rot="574600">
            <a:off x="1157871" y="1704044"/>
            <a:ext cx="361950" cy="363537"/>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2" name="TextBox 21"/>
          <p:cNvSpPr txBox="1">
            <a:spLocks noChangeArrowheads="1"/>
          </p:cNvSpPr>
          <p:nvPr/>
        </p:nvSpPr>
        <p:spPr bwMode="auto">
          <a:xfrm>
            <a:off x="1167396" y="1710394"/>
            <a:ext cx="347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1</a:t>
            </a:r>
            <a:endParaRPr lang="zh-CN" altLang="en-US" b="1">
              <a:solidFill>
                <a:schemeClr val="bg1"/>
              </a:solidFill>
              <a:latin typeface="Verdana" pitchFamily="34" charset="0"/>
            </a:endParaRPr>
          </a:p>
        </p:txBody>
      </p:sp>
      <p:cxnSp>
        <p:nvCxnSpPr>
          <p:cNvPr id="23" name="直接连接符 22"/>
          <p:cNvCxnSpPr/>
          <p:nvPr/>
        </p:nvCxnSpPr>
        <p:spPr>
          <a:xfrm>
            <a:off x="1338846" y="2050959"/>
            <a:ext cx="5733810"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bwMode="auto">
          <a:xfrm rot="574600">
            <a:off x="1159458" y="2294222"/>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5" name="TextBox 24"/>
          <p:cNvSpPr txBox="1">
            <a:spLocks noChangeArrowheads="1"/>
          </p:cNvSpPr>
          <p:nvPr/>
        </p:nvSpPr>
        <p:spPr bwMode="auto">
          <a:xfrm>
            <a:off x="1172158" y="2276759"/>
            <a:ext cx="349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2</a:t>
            </a:r>
            <a:endParaRPr lang="zh-CN" altLang="en-US" b="1">
              <a:solidFill>
                <a:schemeClr val="bg1"/>
              </a:solidFill>
              <a:latin typeface="Verdana" pitchFamily="34" charset="0"/>
            </a:endParaRPr>
          </a:p>
        </p:txBody>
      </p:sp>
      <p:cxnSp>
        <p:nvCxnSpPr>
          <p:cNvPr id="26" name="直接连接符 25"/>
          <p:cNvCxnSpPr/>
          <p:nvPr/>
        </p:nvCxnSpPr>
        <p:spPr>
          <a:xfrm flipV="1">
            <a:off x="1356308" y="2633200"/>
            <a:ext cx="5580069" cy="1905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bwMode="auto">
          <a:xfrm rot="574600">
            <a:off x="1177668" y="2868983"/>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8" name="TextBox 27"/>
          <p:cNvSpPr txBox="1">
            <a:spLocks noChangeArrowheads="1"/>
          </p:cNvSpPr>
          <p:nvPr/>
        </p:nvSpPr>
        <p:spPr bwMode="auto">
          <a:xfrm>
            <a:off x="1185605" y="2873746"/>
            <a:ext cx="349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3</a:t>
            </a:r>
            <a:endParaRPr lang="zh-CN" altLang="en-US" b="1">
              <a:solidFill>
                <a:schemeClr val="bg1"/>
              </a:solidFill>
              <a:latin typeface="Verdana" pitchFamily="34" charset="0"/>
            </a:endParaRPr>
          </a:p>
        </p:txBody>
      </p:sp>
      <p:cxnSp>
        <p:nvCxnSpPr>
          <p:cNvPr id="29" name="直接连接符 28"/>
          <p:cNvCxnSpPr/>
          <p:nvPr/>
        </p:nvCxnSpPr>
        <p:spPr>
          <a:xfrm flipV="1">
            <a:off x="1414112" y="3228504"/>
            <a:ext cx="5645094" cy="1513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553196" y="1663021"/>
            <a:ext cx="5519460" cy="412421"/>
          </a:xfrm>
          <a:prstGeom prst="rect">
            <a:avLst/>
          </a:prstGeom>
        </p:spPr>
        <p:txBody>
          <a:bodyPr wrap="none">
            <a:spAutoFit/>
          </a:bodyPr>
          <a:lstStyle/>
          <a:p>
            <a:pPr>
              <a:lnSpc>
                <a:spcPct val="130000"/>
              </a:lnSpc>
              <a:spcAft>
                <a:spcPts val="300"/>
              </a:spcAft>
              <a:defRPr/>
            </a:pPr>
            <a:r>
              <a:rPr lang="zh-CN" altLang="zh-CN" sz="1600" dirty="0"/>
              <a:t>定义存储投票内容的数组变量，及存储三位候选人的</a:t>
            </a:r>
            <a:r>
              <a:rPr lang="zh-CN" altLang="zh-CN" sz="1600" dirty="0" smtClean="0"/>
              <a:t>变量</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36" name="椭圆 35"/>
          <p:cNvSpPr/>
          <p:nvPr/>
        </p:nvSpPr>
        <p:spPr bwMode="auto">
          <a:xfrm rot="574600">
            <a:off x="1169637" y="3449801"/>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37" name="TextBox 36"/>
          <p:cNvSpPr txBox="1">
            <a:spLocks noChangeArrowheads="1"/>
          </p:cNvSpPr>
          <p:nvPr/>
        </p:nvSpPr>
        <p:spPr bwMode="auto">
          <a:xfrm>
            <a:off x="1177574" y="3454564"/>
            <a:ext cx="3481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chemeClr val="bg1"/>
                </a:solidFill>
                <a:latin typeface="Verdana" pitchFamily="34" charset="0"/>
              </a:rPr>
              <a:t>4</a:t>
            </a:r>
            <a:endParaRPr lang="zh-CN" altLang="en-US" b="1" dirty="0">
              <a:solidFill>
                <a:schemeClr val="bg1"/>
              </a:solidFill>
              <a:latin typeface="Verdana" pitchFamily="34" charset="0"/>
            </a:endParaRPr>
          </a:p>
        </p:txBody>
      </p:sp>
      <p:cxnSp>
        <p:nvCxnSpPr>
          <p:cNvPr id="38" name="直接连接符 37"/>
          <p:cNvCxnSpPr/>
          <p:nvPr/>
        </p:nvCxnSpPr>
        <p:spPr>
          <a:xfrm flipV="1">
            <a:off x="1379187" y="3811004"/>
            <a:ext cx="3964187" cy="26896"/>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bwMode="auto">
          <a:xfrm rot="574600">
            <a:off x="1187567" y="4045952"/>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40" name="TextBox 39"/>
          <p:cNvSpPr txBox="1">
            <a:spLocks noChangeArrowheads="1"/>
          </p:cNvSpPr>
          <p:nvPr/>
        </p:nvSpPr>
        <p:spPr bwMode="auto">
          <a:xfrm>
            <a:off x="1195504" y="4050715"/>
            <a:ext cx="3481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chemeClr val="bg1"/>
                </a:solidFill>
                <a:latin typeface="Verdana" pitchFamily="34" charset="0"/>
              </a:rPr>
              <a:t>5</a:t>
            </a:r>
            <a:endParaRPr lang="zh-CN" altLang="en-US" b="1" dirty="0">
              <a:solidFill>
                <a:schemeClr val="bg1"/>
              </a:solidFill>
              <a:latin typeface="Verdana" pitchFamily="34" charset="0"/>
            </a:endParaRPr>
          </a:p>
        </p:txBody>
      </p:sp>
      <p:sp>
        <p:nvSpPr>
          <p:cNvPr id="42" name="矩形 41"/>
          <p:cNvSpPr/>
          <p:nvPr/>
        </p:nvSpPr>
        <p:spPr>
          <a:xfrm>
            <a:off x="1616072" y="4033067"/>
            <a:ext cx="2852063" cy="412421"/>
          </a:xfrm>
          <a:prstGeom prst="rect">
            <a:avLst/>
          </a:prstGeom>
        </p:spPr>
        <p:txBody>
          <a:bodyPr wrap="none">
            <a:spAutoFit/>
          </a:bodyPr>
          <a:lstStyle/>
          <a:p>
            <a:pPr>
              <a:lnSpc>
                <a:spcPct val="130000"/>
              </a:lnSpc>
              <a:spcAft>
                <a:spcPts val="300"/>
              </a:spcAft>
              <a:defRPr/>
            </a:pPr>
            <a:r>
              <a:rPr lang="zh-CN" altLang="zh-CN" sz="1600" dirty="0"/>
              <a:t>最终将胜出者输出到屏幕</a:t>
            </a:r>
            <a:r>
              <a:rPr lang="zh-CN" altLang="zh-CN" sz="1600" dirty="0" smtClean="0"/>
              <a:t>上</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3" name="矩形 42"/>
          <p:cNvSpPr/>
          <p:nvPr/>
        </p:nvSpPr>
        <p:spPr>
          <a:xfrm>
            <a:off x="1588630" y="2849939"/>
            <a:ext cx="5519460" cy="412421"/>
          </a:xfrm>
          <a:prstGeom prst="rect">
            <a:avLst/>
          </a:prstGeom>
        </p:spPr>
        <p:txBody>
          <a:bodyPr wrap="none">
            <a:spAutoFit/>
          </a:bodyPr>
          <a:lstStyle/>
          <a:p>
            <a:pPr>
              <a:lnSpc>
                <a:spcPct val="130000"/>
              </a:lnSpc>
              <a:spcAft>
                <a:spcPts val="300"/>
              </a:spcAft>
              <a:defRPr/>
            </a:pPr>
            <a:r>
              <a:rPr lang="zh-CN" altLang="zh-CN" sz="1600" dirty="0"/>
              <a:t>对存储到数组中的元素进行判断，统计出各候选人的票</a:t>
            </a:r>
            <a:r>
              <a:rPr lang="zh-CN" altLang="zh-CN" sz="1600" dirty="0" smtClean="0"/>
              <a:t>数</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4" name="矩形 43"/>
          <p:cNvSpPr/>
          <p:nvPr/>
        </p:nvSpPr>
        <p:spPr>
          <a:xfrm>
            <a:off x="1592726" y="3432439"/>
            <a:ext cx="3877985" cy="378565"/>
          </a:xfrm>
          <a:prstGeom prst="rect">
            <a:avLst/>
          </a:prstGeom>
        </p:spPr>
        <p:txBody>
          <a:bodyPr wrap="none">
            <a:spAutoFit/>
          </a:bodyPr>
          <a:lstStyle/>
          <a:p>
            <a:pPr>
              <a:lnSpc>
                <a:spcPct val="130000"/>
              </a:lnSpc>
              <a:spcAft>
                <a:spcPts val="300"/>
              </a:spcAft>
              <a:defRPr/>
            </a:pPr>
            <a:r>
              <a:rPr lang="zh-CN" altLang="zh-CN" sz="1600" dirty="0"/>
              <a:t>根据三位各自的票数，判断胜利者是谁；</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5" name="矩形 44"/>
          <p:cNvSpPr/>
          <p:nvPr/>
        </p:nvSpPr>
        <p:spPr>
          <a:xfrm>
            <a:off x="1539746" y="2265603"/>
            <a:ext cx="5519460" cy="378565"/>
          </a:xfrm>
          <a:prstGeom prst="rect">
            <a:avLst/>
          </a:prstGeom>
        </p:spPr>
        <p:txBody>
          <a:bodyPr wrap="none">
            <a:spAutoFit/>
          </a:bodyPr>
          <a:lstStyle/>
          <a:p>
            <a:pPr>
              <a:lnSpc>
                <a:spcPct val="130000"/>
              </a:lnSpc>
              <a:spcAft>
                <a:spcPts val="300"/>
              </a:spcAft>
              <a:defRPr/>
            </a:pPr>
            <a:r>
              <a:rPr lang="zh-CN" altLang="zh-CN" sz="1600" dirty="0"/>
              <a:t>输入参与投票的人数和投票的内容，将内容储存到数组中；</a:t>
            </a:r>
            <a:endParaRPr lang="en-US" altLang="zh-CN" sz="1600" dirty="0">
              <a:solidFill>
                <a:schemeClr val="tx1">
                  <a:lumMod val="65000"/>
                  <a:lumOff val="35000"/>
                </a:schemeClr>
              </a:solidFill>
              <a:latin typeface="微软雅黑" pitchFamily="34" charset="-122"/>
              <a:ea typeface="微软雅黑" pitchFamily="34" charset="-122"/>
            </a:endParaRPr>
          </a:p>
        </p:txBody>
      </p:sp>
      <p:cxnSp>
        <p:nvCxnSpPr>
          <p:cNvPr id="50" name="直接连接符 49"/>
          <p:cNvCxnSpPr/>
          <p:nvPr/>
        </p:nvCxnSpPr>
        <p:spPr>
          <a:xfrm flipV="1">
            <a:off x="1521792" y="4359321"/>
            <a:ext cx="2826568" cy="26896"/>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87885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par>
                                <p:cTn id="11" presetID="22" presetClass="entr" presetSubtype="8"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500"/>
                                        <p:tgtEl>
                                          <p:spTgt spid="2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left)">
                                      <p:cBhvr>
                                        <p:cTn id="34" dur="500"/>
                                        <p:tgtEl>
                                          <p:spTgt spid="34"/>
                                        </p:tgtEl>
                                      </p:cBhvr>
                                    </p:animEffect>
                                  </p:childTnLst>
                                </p:cTn>
                              </p:par>
                              <p:par>
                                <p:cTn id="35" presetID="22" presetClass="entr" presetSubtype="8"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wipe(left)">
                                      <p:cBhvr>
                                        <p:cTn id="37" dur="500"/>
                                        <p:tgtEl>
                                          <p:spTgt spid="3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left)">
                                      <p:cBhvr>
                                        <p:cTn id="40" dur="500"/>
                                        <p:tgtEl>
                                          <p:spTgt spid="36"/>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left)">
                                      <p:cBhvr>
                                        <p:cTn id="43" dur="500"/>
                                        <p:tgtEl>
                                          <p:spTgt spid="37"/>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wipe(left)">
                                      <p:cBhvr>
                                        <p:cTn id="46" dur="500"/>
                                        <p:tgtEl>
                                          <p:spTgt spid="39"/>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wipe(left)">
                                      <p:cBhvr>
                                        <p:cTn id="49" dur="500"/>
                                        <p:tgtEl>
                                          <p:spTgt spid="40"/>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left)">
                                      <p:cBhvr>
                                        <p:cTn id="52" dur="500"/>
                                        <p:tgtEl>
                                          <p:spTgt spid="42"/>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wipe(left)">
                                      <p:cBhvr>
                                        <p:cTn id="55" dur="500"/>
                                        <p:tgtEl>
                                          <p:spTgt spid="43"/>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wipe(left)">
                                      <p:cBhvr>
                                        <p:cTn id="58" dur="500"/>
                                        <p:tgtEl>
                                          <p:spTgt spid="44"/>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wipe(left)">
                                      <p:cBhvr>
                                        <p:cTn id="61" dur="500"/>
                                        <p:tgtEl>
                                          <p:spTgt spid="45"/>
                                        </p:tgtEl>
                                      </p:cBhvr>
                                    </p:animEffect>
                                  </p:childTnLst>
                                </p:cTn>
                              </p:par>
                              <p:par>
                                <p:cTn id="62" presetID="22" presetClass="entr" presetSubtype="8" fill="hold" nodeType="with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wipe(left)">
                                      <p:cBhvr>
                                        <p:cTn id="64" dur="500"/>
                                        <p:tgtEl>
                                          <p:spTgt spid="50"/>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wipe(left)">
                                      <p:cBhvr>
                                        <p:cTn id="69" dur="500"/>
                                        <p:tgtEl>
                                          <p:spTgt spid="20"/>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wipe(left)">
                                      <p:cBhvr>
                                        <p:cTn id="7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 grpId="0" animBg="1"/>
      <p:bldP spid="22" grpId="0"/>
      <p:bldP spid="24" grpId="0" animBg="1"/>
      <p:bldP spid="25" grpId="0"/>
      <p:bldP spid="27" grpId="0" animBg="1"/>
      <p:bldP spid="28" grpId="0"/>
      <p:bldP spid="34" grpId="0"/>
      <p:bldP spid="36" grpId="0" animBg="1"/>
      <p:bldP spid="37" grpId="0"/>
      <p:bldP spid="39" grpId="0" animBg="1"/>
      <p:bldP spid="40" grpId="0"/>
      <p:bldP spid="42" grpId="0"/>
      <p:bldP spid="43" grpId="0"/>
      <p:bldP spid="44" grpId="0"/>
      <p:bldP spid="4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ChangeArrowheads="1"/>
          </p:cNvSpPr>
          <p:nvPr/>
        </p:nvSpPr>
        <p:spPr bwMode="auto">
          <a:xfrm>
            <a:off x="1660000" y="146926"/>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3</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案例描述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内容占位符 2"/>
          <p:cNvSpPr>
            <a:spLocks noGrp="1"/>
          </p:cNvSpPr>
          <p:nvPr>
            <p:ph idx="1"/>
          </p:nvPr>
        </p:nvSpPr>
        <p:spPr bwMode="auto">
          <a:xfrm>
            <a:off x="481013" y="1640125"/>
            <a:ext cx="7975600" cy="1743156"/>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altLang="zh-CN" sz="2000" dirty="0" smtClean="0"/>
              <a:t>       </a:t>
            </a:r>
            <a:r>
              <a:rPr lang="zh-CN" altLang="zh-CN" sz="2000" dirty="0" smtClean="0"/>
              <a:t>所谓</a:t>
            </a:r>
            <a:r>
              <a:rPr lang="zh-CN" altLang="zh-CN" sz="2000" dirty="0"/>
              <a:t>魔方阵，古代又称为“纵横图”，就是指由自然数组成的方阵。什么是方阵呢？若一个矩阵是由</a:t>
            </a:r>
            <a:r>
              <a:rPr lang="en-US" altLang="zh-CN" sz="2000" dirty="0"/>
              <a:t>n</a:t>
            </a:r>
            <a:r>
              <a:rPr lang="zh-CN" altLang="zh-CN" sz="2000" dirty="0"/>
              <a:t>个横列与</a:t>
            </a:r>
            <a:r>
              <a:rPr lang="en-US" altLang="zh-CN" sz="2000" dirty="0"/>
              <a:t>n</a:t>
            </a:r>
            <a:r>
              <a:rPr lang="zh-CN" altLang="zh-CN" sz="2000" dirty="0"/>
              <a:t>个纵行所构成，共有</a:t>
            </a:r>
            <a:r>
              <a:rPr lang="en-US" altLang="zh-CN" sz="2000" dirty="0"/>
              <a:t>n</a:t>
            </a:r>
            <a:r>
              <a:rPr lang="zh-CN" altLang="zh-CN" sz="2000" dirty="0"/>
              <a:t>×</a:t>
            </a:r>
            <a:r>
              <a:rPr lang="en-US" altLang="zh-CN" sz="2000" dirty="0"/>
              <a:t>n</a:t>
            </a:r>
            <a:r>
              <a:rPr lang="zh-CN" altLang="zh-CN" sz="2000" dirty="0"/>
              <a:t>个小方格，则称这个方阵是一个</a:t>
            </a:r>
            <a:r>
              <a:rPr lang="en-US" altLang="zh-CN" sz="2000" dirty="0"/>
              <a:t>n</a:t>
            </a:r>
            <a:r>
              <a:rPr lang="zh-CN" altLang="zh-CN" sz="2000" dirty="0"/>
              <a:t>阶方阵。方阵中的每个元素都不相等，且每行和每列以及主副对角线上的各元素之和都相等。</a:t>
            </a:r>
          </a:p>
          <a:p>
            <a:pPr marL="0" indent="0">
              <a:buNone/>
            </a:pPr>
            <a:r>
              <a:rPr lang="en-US" altLang="zh-CN" sz="2000" dirty="0" smtClean="0"/>
              <a:t>       </a:t>
            </a:r>
            <a:r>
              <a:rPr lang="zh-CN" altLang="zh-CN" sz="2000" dirty="0" smtClean="0"/>
              <a:t>案例</a:t>
            </a:r>
            <a:r>
              <a:rPr lang="zh-CN" altLang="zh-CN" sz="2000" dirty="0"/>
              <a:t>要求编程实现一个</a:t>
            </a:r>
            <a:r>
              <a:rPr lang="en-US" altLang="zh-CN" sz="2000" dirty="0"/>
              <a:t>5</a:t>
            </a:r>
            <a:r>
              <a:rPr lang="zh-CN" altLang="zh-CN" sz="2000" dirty="0"/>
              <a:t>行</a:t>
            </a:r>
            <a:r>
              <a:rPr lang="en-US" altLang="zh-CN" sz="2000" dirty="0"/>
              <a:t>5</a:t>
            </a:r>
            <a:r>
              <a:rPr lang="zh-CN" altLang="zh-CN" sz="2000" dirty="0"/>
              <a:t>列的魔方</a:t>
            </a:r>
            <a:r>
              <a:rPr lang="zh-CN" altLang="zh-CN" sz="2000" dirty="0" smtClean="0"/>
              <a:t>阵</a:t>
            </a:r>
            <a:r>
              <a:rPr lang="zh-CN" altLang="en-US" sz="2000" dirty="0" smtClean="0"/>
              <a:t>。</a:t>
            </a:r>
            <a:endParaRPr lang="en-US" altLang="zh-CN" sz="2000" dirty="0"/>
          </a:p>
        </p:txBody>
      </p:sp>
      <p:pic>
        <p:nvPicPr>
          <p:cNvPr id="30722" name="Picture 2" descr="http://liberalart.ncut.edu.tw/webfile/courses_img/a2011042806071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8484" y="3520440"/>
            <a:ext cx="2721431" cy="244928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573037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0722"/>
                                        </p:tgtEl>
                                        <p:attrNameLst>
                                          <p:attrName>style.visibility</p:attrName>
                                        </p:attrNameLst>
                                      </p:cBhvr>
                                      <p:to>
                                        <p:strVal val="visible"/>
                                      </p:to>
                                    </p:set>
                                    <p:anim calcmode="lin" valueType="num">
                                      <p:cBhvr>
                                        <p:cTn id="7" dur="1000" fill="hold"/>
                                        <p:tgtEl>
                                          <p:spTgt spid="30722"/>
                                        </p:tgtEl>
                                        <p:attrNameLst>
                                          <p:attrName>ppt_w</p:attrName>
                                        </p:attrNameLst>
                                      </p:cBhvr>
                                      <p:tavLst>
                                        <p:tav tm="0">
                                          <p:val>
                                            <p:fltVal val="0"/>
                                          </p:val>
                                        </p:tav>
                                        <p:tav tm="100000">
                                          <p:val>
                                            <p:strVal val="#ppt_w"/>
                                          </p:val>
                                        </p:tav>
                                      </p:tavLst>
                                    </p:anim>
                                    <p:anim calcmode="lin" valueType="num">
                                      <p:cBhvr>
                                        <p:cTn id="8" dur="1000" fill="hold"/>
                                        <p:tgtEl>
                                          <p:spTgt spid="30722"/>
                                        </p:tgtEl>
                                        <p:attrNameLst>
                                          <p:attrName>ppt_h</p:attrName>
                                        </p:attrNameLst>
                                      </p:cBhvr>
                                      <p:tavLst>
                                        <p:tav tm="0">
                                          <p:val>
                                            <p:fltVal val="0"/>
                                          </p:val>
                                        </p:tav>
                                        <p:tav tm="100000">
                                          <p:val>
                                            <p:strVal val="#ppt_h"/>
                                          </p:val>
                                        </p:tav>
                                      </p:tavLst>
                                    </p:anim>
                                    <p:anim calcmode="lin" valueType="num">
                                      <p:cBhvr>
                                        <p:cTn id="9" dur="1000" fill="hold"/>
                                        <p:tgtEl>
                                          <p:spTgt spid="30722"/>
                                        </p:tgtEl>
                                        <p:attrNameLst>
                                          <p:attrName>style.rotation</p:attrName>
                                        </p:attrNameLst>
                                      </p:cBhvr>
                                      <p:tavLst>
                                        <p:tav tm="0">
                                          <p:val>
                                            <p:fltVal val="90"/>
                                          </p:val>
                                        </p:tav>
                                        <p:tav tm="100000">
                                          <p:val>
                                            <p:fltVal val="0"/>
                                          </p:val>
                                        </p:tav>
                                      </p:tavLst>
                                    </p:anim>
                                    <p:animEffect transition="in" filter="fade">
                                      <p:cBhvr>
                                        <p:cTn id="10" dur="1000"/>
                                        <p:tgtEl>
                                          <p:spTgt spid="30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ChangeArrowheads="1"/>
          </p:cNvSpPr>
          <p:nvPr/>
        </p:nvSpPr>
        <p:spPr bwMode="auto">
          <a:xfrm>
            <a:off x="1705495" y="1619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zh-CN" altLang="en-US" sz="3600" b="1" dirty="0" smtClean="0">
                <a:solidFill>
                  <a:srgbClr val="0070C0"/>
                </a:solidFill>
                <a:latin typeface="微软雅黑" pitchFamily="34" charset="-122"/>
                <a:ea typeface="微软雅黑" pitchFamily="34" charset="-122"/>
                <a:sym typeface="宋体" charset="-122"/>
              </a:rPr>
              <a:t>作业</a:t>
            </a:r>
            <a:r>
              <a:rPr lang="zh-CN" altLang="en-US" sz="3600" b="1" dirty="0">
                <a:solidFill>
                  <a:srgbClr val="0070C0"/>
                </a:solidFill>
                <a:latin typeface="微软雅黑" pitchFamily="34" charset="-122"/>
                <a:ea typeface="微软雅黑" pitchFamily="34" charset="-122"/>
                <a:sym typeface="宋体" charset="-122"/>
              </a:rPr>
              <a:t>点评</a:t>
            </a:r>
          </a:p>
        </p:txBody>
      </p:sp>
      <p:sp>
        <p:nvSpPr>
          <p:cNvPr id="5123" name="内容占位符 2"/>
          <p:cNvSpPr txBox="1">
            <a:spLocks/>
          </p:cNvSpPr>
          <p:nvPr/>
        </p:nvSpPr>
        <p:spPr bwMode="auto">
          <a:xfrm>
            <a:off x="481013" y="1789271"/>
            <a:ext cx="7975600" cy="1796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nSpc>
                <a:spcPct val="150000"/>
              </a:lnSpc>
              <a:spcBef>
                <a:spcPct val="20000"/>
              </a:spcBef>
              <a:buFontTx/>
              <a:buChar char="–"/>
            </a:pPr>
            <a:r>
              <a:rPr lang="zh-CN" altLang="en-US" sz="2400" dirty="0" smtClean="0"/>
              <a:t>请简述一下如何定义一个函数。</a:t>
            </a:r>
            <a:endParaRPr lang="en-US" altLang="zh-CN" sz="2400" dirty="0" smtClean="0"/>
          </a:p>
          <a:p>
            <a:pPr lvl="1">
              <a:lnSpc>
                <a:spcPct val="150000"/>
              </a:lnSpc>
              <a:spcBef>
                <a:spcPct val="20000"/>
              </a:spcBef>
              <a:buFontTx/>
              <a:buChar char="–"/>
            </a:pPr>
            <a:r>
              <a:rPr lang="zh-CN" altLang="en-US" sz="2400" dirty="0" smtClean="0"/>
              <a:t>请简述</a:t>
            </a:r>
            <a:r>
              <a:rPr lang="zh-CN" altLang="zh-CN" sz="2400" dirty="0" smtClean="0"/>
              <a:t>一下</a:t>
            </a:r>
            <a:r>
              <a:rPr lang="zh-CN" altLang="en-US" sz="2400" dirty="0" smtClean="0"/>
              <a:t>你对局部变量与全局变量的理解。</a:t>
            </a:r>
            <a:endParaRPr lang="en-US" altLang="zh-CN" sz="2400" dirty="0" smtClean="0"/>
          </a:p>
          <a:p>
            <a:pPr lvl="1">
              <a:lnSpc>
                <a:spcPct val="150000"/>
              </a:lnSpc>
              <a:spcBef>
                <a:spcPct val="20000"/>
              </a:spcBef>
              <a:buFontTx/>
              <a:buChar char="–"/>
            </a:pPr>
            <a:endParaRPr lang="en-US" altLang="zh-CN" sz="2400" dirty="0"/>
          </a:p>
        </p:txBody>
      </p:sp>
    </p:spTree>
    <p:custDataLst>
      <p:tags r:id="rId1"/>
    </p:custDataLst>
    <p:extLst>
      <p:ext uri="{BB962C8B-B14F-4D97-AF65-F5344CB8AC3E}">
        <p14:creationId xmlns:p14="http://schemas.microsoft.com/office/powerpoint/2010/main" val="997401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ChangeArrowheads="1"/>
          </p:cNvSpPr>
          <p:nvPr/>
        </p:nvSpPr>
        <p:spPr bwMode="auto">
          <a:xfrm>
            <a:off x="1733571"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3</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zh-CN" altLang="en-US" sz="3600" b="1" dirty="0">
                <a:solidFill>
                  <a:srgbClr val="0070C0"/>
                </a:solidFill>
                <a:latin typeface="微软雅黑" pitchFamily="34" charset="-122"/>
                <a:ea typeface="微软雅黑" pitchFamily="34" charset="-122"/>
                <a:sym typeface="宋体" charset="-122"/>
              </a:rPr>
              <a:t>分析</a:t>
            </a:r>
          </a:p>
        </p:txBody>
      </p:sp>
      <p:sp>
        <p:nvSpPr>
          <p:cNvPr id="8" name="内容占位符 2"/>
          <p:cNvSpPr txBox="1">
            <a:spLocks/>
          </p:cNvSpPr>
          <p:nvPr/>
        </p:nvSpPr>
        <p:spPr bwMode="auto">
          <a:xfrm>
            <a:off x="481013" y="1640125"/>
            <a:ext cx="8101284" cy="146883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pPr>
            <a:r>
              <a:rPr lang="en-US" altLang="zh-CN" sz="2000" dirty="0" smtClean="0"/>
              <a:t>       </a:t>
            </a:r>
            <a:r>
              <a:rPr lang="zh-CN" altLang="zh-CN" sz="2000" dirty="0" smtClean="0"/>
              <a:t>魔方</a:t>
            </a:r>
            <a:r>
              <a:rPr lang="zh-CN" altLang="zh-CN" sz="2000" dirty="0"/>
              <a:t>阵是</a:t>
            </a:r>
            <a:r>
              <a:rPr lang="en-US" altLang="zh-CN" sz="2000" dirty="0"/>
              <a:t>5</a:t>
            </a:r>
            <a:r>
              <a:rPr lang="zh-CN" altLang="zh-CN" sz="2000" dirty="0"/>
              <a:t>行</a:t>
            </a:r>
            <a:r>
              <a:rPr lang="en-US" altLang="zh-CN" sz="2000" dirty="0"/>
              <a:t>5</a:t>
            </a:r>
            <a:r>
              <a:rPr lang="zh-CN" altLang="zh-CN" sz="2000" dirty="0"/>
              <a:t>列的，如果用刚刚学会的一维数组解决是很麻烦的，所以我们在此引入一个新的概念——二维数组。把魔方阵存储在一个二维数组中，可以让我们更方便地解决此问题。接下来请认真学习二维数组的</a:t>
            </a:r>
            <a:r>
              <a:rPr lang="zh-CN" altLang="zh-CN" sz="2000" dirty="0" smtClean="0"/>
              <a:t>知识。</a:t>
            </a:r>
            <a:endParaRPr lang="en-US" altLang="zh-CN" sz="20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1930927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7" descr="总结小人"/>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226" y="466725"/>
            <a:ext cx="3649663" cy="5924550"/>
          </a:xfrm>
          <a:prstGeom prst="rect">
            <a:avLst/>
          </a:prstGeom>
          <a:noFill/>
          <a:ln>
            <a:noFill/>
          </a:ln>
          <a:effectLst>
            <a:softEdge rad="317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标题 1"/>
          <p:cNvSpPr>
            <a:spLocks noChangeArrowheads="1"/>
          </p:cNvSpPr>
          <p:nvPr/>
        </p:nvSpPr>
        <p:spPr bwMode="auto">
          <a:xfrm>
            <a:off x="1439605" y="12653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3</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16" name="椭圆 15"/>
          <p:cNvSpPr/>
          <p:nvPr/>
        </p:nvSpPr>
        <p:spPr bwMode="auto">
          <a:xfrm rot="574600">
            <a:off x="3124216" y="2968937"/>
            <a:ext cx="438214" cy="421848"/>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sz="2000" dirty="0">
              <a:solidFill>
                <a:schemeClr val="bg1"/>
              </a:solidFill>
              <a:latin typeface="Arial" charset="0"/>
            </a:endParaRPr>
          </a:p>
        </p:txBody>
      </p:sp>
      <p:sp>
        <p:nvSpPr>
          <p:cNvPr id="17" name="TextBox 16"/>
          <p:cNvSpPr txBox="1">
            <a:spLocks noChangeArrowheads="1"/>
          </p:cNvSpPr>
          <p:nvPr/>
        </p:nvSpPr>
        <p:spPr bwMode="auto">
          <a:xfrm>
            <a:off x="3150630" y="2971494"/>
            <a:ext cx="292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a:solidFill>
                  <a:schemeClr val="bg1"/>
                </a:solidFill>
                <a:latin typeface="Verdana" pitchFamily="34" charset="0"/>
              </a:rPr>
              <a:t>1</a:t>
            </a:r>
            <a:endParaRPr lang="zh-CN" altLang="en-US" sz="2000" b="1" dirty="0">
              <a:solidFill>
                <a:schemeClr val="bg1"/>
              </a:solidFill>
              <a:latin typeface="Verdana" pitchFamily="34" charset="0"/>
            </a:endParaRPr>
          </a:p>
        </p:txBody>
      </p:sp>
      <p:cxnSp>
        <p:nvCxnSpPr>
          <p:cNvPr id="18" name="直接连接符 17"/>
          <p:cNvCxnSpPr/>
          <p:nvPr/>
        </p:nvCxnSpPr>
        <p:spPr>
          <a:xfrm flipV="1">
            <a:off x="3416130" y="3394464"/>
            <a:ext cx="3063047" cy="5842"/>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3433592" y="4319151"/>
            <a:ext cx="2224258" cy="32068"/>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577027" y="2902021"/>
            <a:ext cx="3185819" cy="492443"/>
          </a:xfrm>
          <a:prstGeom prst="rect">
            <a:avLst/>
          </a:prstGeom>
        </p:spPr>
        <p:txBody>
          <a:bodyPr wrap="square">
            <a:spAutoFit/>
          </a:bodyPr>
          <a:lstStyle/>
          <a:p>
            <a:pPr>
              <a:lnSpc>
                <a:spcPct val="130000"/>
              </a:lnSpc>
              <a:spcAft>
                <a:spcPts val="300"/>
              </a:spcAft>
              <a:defRPr/>
            </a:pPr>
            <a:r>
              <a:rPr lang="zh-CN" altLang="en-US" sz="2000" b="1" dirty="0">
                <a:solidFill>
                  <a:schemeClr val="bg2">
                    <a:lumMod val="50000"/>
                  </a:schemeClr>
                </a:solidFill>
                <a:latin typeface="微软雅黑" pitchFamily="34" charset="-122"/>
                <a:ea typeface="微软雅黑" pitchFamily="34" charset="-122"/>
              </a:rPr>
              <a:t>二</a:t>
            </a:r>
            <a:r>
              <a:rPr lang="zh-CN" altLang="en-US" sz="2000" b="1" dirty="0" smtClean="0">
                <a:solidFill>
                  <a:schemeClr val="bg2">
                    <a:lumMod val="50000"/>
                  </a:schemeClr>
                </a:solidFill>
                <a:latin typeface="微软雅黑" pitchFamily="34" charset="-122"/>
                <a:ea typeface="微软雅黑" pitchFamily="34" charset="-122"/>
              </a:rPr>
              <a:t>维数组的定义与初始化</a:t>
            </a:r>
            <a:endParaRPr lang="en-US" altLang="zh-CN" sz="2000" dirty="0">
              <a:solidFill>
                <a:schemeClr val="tx1">
                  <a:lumMod val="65000"/>
                  <a:lumOff val="35000"/>
                </a:schemeClr>
              </a:solidFill>
              <a:latin typeface="微软雅黑" pitchFamily="34" charset="-122"/>
              <a:ea typeface="微软雅黑" pitchFamily="34" charset="-122"/>
            </a:endParaRPr>
          </a:p>
        </p:txBody>
      </p:sp>
      <p:sp>
        <p:nvSpPr>
          <p:cNvPr id="21" name="矩形 20"/>
          <p:cNvSpPr/>
          <p:nvPr/>
        </p:nvSpPr>
        <p:spPr>
          <a:xfrm>
            <a:off x="3623997" y="3836970"/>
            <a:ext cx="2033853" cy="492443"/>
          </a:xfrm>
          <a:prstGeom prst="rect">
            <a:avLst/>
          </a:prstGeom>
        </p:spPr>
        <p:txBody>
          <a:bodyPr wrap="square">
            <a:spAutoFit/>
          </a:bodyPr>
          <a:lstStyle/>
          <a:p>
            <a:pPr>
              <a:lnSpc>
                <a:spcPct val="130000"/>
              </a:lnSpc>
              <a:spcAft>
                <a:spcPts val="300"/>
              </a:spcAft>
              <a:defRPr/>
            </a:pPr>
            <a:r>
              <a:rPr lang="zh-CN" altLang="en-US" sz="2000" b="1" dirty="0">
                <a:solidFill>
                  <a:schemeClr val="bg2">
                    <a:lumMod val="50000"/>
                  </a:schemeClr>
                </a:solidFill>
                <a:latin typeface="微软雅黑" pitchFamily="34" charset="-122"/>
                <a:ea typeface="微软雅黑" pitchFamily="34" charset="-122"/>
              </a:rPr>
              <a:t>二</a:t>
            </a:r>
            <a:r>
              <a:rPr lang="zh-CN" altLang="en-US" sz="2000" b="1" dirty="0" smtClean="0">
                <a:solidFill>
                  <a:schemeClr val="bg2">
                    <a:lumMod val="50000"/>
                  </a:schemeClr>
                </a:solidFill>
                <a:latin typeface="微软雅黑" pitchFamily="34" charset="-122"/>
                <a:ea typeface="微软雅黑" pitchFamily="34" charset="-122"/>
              </a:rPr>
              <a:t>维数组的引用</a:t>
            </a:r>
            <a:endParaRPr lang="en-US" altLang="zh-CN" sz="2000" dirty="0">
              <a:solidFill>
                <a:schemeClr val="tx1">
                  <a:lumMod val="65000"/>
                  <a:lumOff val="35000"/>
                </a:schemeClr>
              </a:solidFill>
              <a:latin typeface="微软雅黑" pitchFamily="34" charset="-122"/>
              <a:ea typeface="微软雅黑" pitchFamily="34" charset="-122"/>
            </a:endParaRPr>
          </a:p>
        </p:txBody>
      </p:sp>
      <p:sp>
        <p:nvSpPr>
          <p:cNvPr id="27" name="椭圆 26"/>
          <p:cNvSpPr/>
          <p:nvPr/>
        </p:nvSpPr>
        <p:spPr bwMode="auto">
          <a:xfrm rot="574600">
            <a:off x="3162944" y="3916484"/>
            <a:ext cx="438214" cy="421848"/>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sz="2000" dirty="0">
              <a:solidFill>
                <a:schemeClr val="bg1"/>
              </a:solidFill>
              <a:latin typeface="Arial" charset="0"/>
            </a:endParaRPr>
          </a:p>
        </p:txBody>
      </p:sp>
      <p:sp>
        <p:nvSpPr>
          <p:cNvPr id="28" name="TextBox 27"/>
          <p:cNvSpPr txBox="1">
            <a:spLocks noChangeArrowheads="1"/>
          </p:cNvSpPr>
          <p:nvPr/>
        </p:nvSpPr>
        <p:spPr bwMode="auto">
          <a:xfrm>
            <a:off x="3189358" y="3919041"/>
            <a:ext cx="292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a:solidFill>
                  <a:schemeClr val="bg1"/>
                </a:solidFill>
                <a:latin typeface="Verdana" pitchFamily="34" charset="0"/>
              </a:rPr>
              <a:t>2</a:t>
            </a:r>
            <a:endParaRPr lang="zh-CN" altLang="en-US" sz="2000" b="1" dirty="0">
              <a:solidFill>
                <a:schemeClr val="bg1"/>
              </a:solidFill>
              <a:latin typeface="Verdana" pitchFamily="34" charset="0"/>
            </a:endParaRPr>
          </a:p>
        </p:txBody>
      </p:sp>
    </p:spTree>
    <p:custDataLst>
      <p:tags r:id="rId1"/>
    </p:custDataLst>
    <p:extLst>
      <p:ext uri="{BB962C8B-B14F-4D97-AF65-F5344CB8AC3E}">
        <p14:creationId xmlns:p14="http://schemas.microsoft.com/office/powerpoint/2010/main" val="553754636"/>
      </p:ext>
    </p:extLst>
  </p:cSld>
  <p:clrMapOvr>
    <a:masterClrMapping/>
  </p:clrMapOvr>
  <mc:AlternateContent xmlns:mc="http://schemas.openxmlformats.org/markup-compatibility/2006" xmlns:p14="http://schemas.microsoft.com/office/powerpoint/2010/main">
    <mc:Choice Requires="p14">
      <p:transition spd="slow" p14:dur="2000" advTm="4434"/>
    </mc:Choice>
    <mc:Fallback xmlns="">
      <p:transition spd="slow" advTm="4434"/>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4"/>
                                        </p:tgtEl>
                                      </p:cBhvr>
                                    </p:animEffect>
                                    <p:animScale>
                                      <p:cBhvr>
                                        <p:cTn id="7" dur="250" autoRev="1" fill="hold"/>
                                        <p:tgtEl>
                                          <p:spTgt spid="2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left)">
                                      <p:cBhvr>
                                        <p:cTn id="24" dur="500"/>
                                        <p:tgtEl>
                                          <p:spTgt spid="20"/>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500"/>
                                        <p:tgtEl>
                                          <p:spTgt spid="21"/>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left)">
                                      <p:cBhvr>
                                        <p:cTn id="30" dur="500"/>
                                        <p:tgtEl>
                                          <p:spTgt spid="27"/>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left)">
                                      <p:cBhvr>
                                        <p:cTn id="3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20" grpId="0"/>
      <p:bldP spid="21" grpId="0"/>
      <p:bldP spid="27" grpId="0" animBg="1"/>
      <p:bldP spid="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2"/>
          <p:cNvSpPr>
            <a:spLocks noGrp="1"/>
          </p:cNvSpPr>
          <p:nvPr>
            <p:ph idx="1"/>
          </p:nvPr>
        </p:nvSpPr>
        <p:spPr>
          <a:xfrm>
            <a:off x="863600" y="1549401"/>
            <a:ext cx="8229600" cy="2959100"/>
          </a:xfrm>
        </p:spPr>
        <p:txBody>
          <a:bodyPr/>
          <a:lstStyle/>
          <a:p>
            <a:pPr>
              <a:lnSpc>
                <a:spcPct val="150000"/>
              </a:lnSpc>
              <a:buFont typeface="Arial" pitchFamily="34" charset="0"/>
              <a:buChar char="−"/>
              <a:defRPr/>
            </a:pPr>
            <a:r>
              <a:rPr lang="zh-CN" altLang="en-US" sz="1800" kern="1200" dirty="0">
                <a:latin typeface="+mn-ea"/>
                <a:cs typeface="Times New Roman" pitchFamily="18" charset="0"/>
              </a:rPr>
              <a:t>二维数组的定义</a:t>
            </a:r>
            <a:r>
              <a:rPr lang="zh-CN" altLang="en-US" sz="1800" kern="1200" dirty="0"/>
              <a:t>方式</a:t>
            </a:r>
            <a:r>
              <a:rPr lang="zh-CN" altLang="en-US" sz="1800" kern="1200" dirty="0">
                <a:latin typeface="+mn-ea"/>
                <a:cs typeface="Times New Roman" pitchFamily="18" charset="0"/>
              </a:rPr>
              <a:t>与一维数</a:t>
            </a:r>
            <a:r>
              <a:rPr lang="zh-CN" altLang="en-US" sz="1800" kern="1200" dirty="0"/>
              <a:t>组类似，其语法格式如下：</a:t>
            </a:r>
          </a:p>
          <a:p>
            <a:pPr marL="0" indent="0">
              <a:lnSpc>
                <a:spcPct val="150000"/>
              </a:lnSpc>
              <a:buFontTx/>
              <a:buNone/>
              <a:defRPr/>
            </a:pPr>
            <a:endParaRPr lang="zh-CN" altLang="en-US" sz="1800" kern="1200" dirty="0">
              <a:latin typeface="+mn-ea"/>
              <a:cs typeface="Times New Roman" pitchFamily="18" charset="0"/>
            </a:endParaRPr>
          </a:p>
          <a:p>
            <a:pPr marL="0" indent="0">
              <a:lnSpc>
                <a:spcPct val="150000"/>
              </a:lnSpc>
              <a:buFontTx/>
              <a:buNone/>
              <a:defRPr/>
            </a:pPr>
            <a:endParaRPr lang="en-US" altLang="zh-CN" sz="1800" kern="1200" dirty="0" smtClean="0">
              <a:latin typeface="+mn-ea"/>
              <a:cs typeface="Times New Roman" pitchFamily="18" charset="0"/>
            </a:endParaRPr>
          </a:p>
          <a:p>
            <a:pPr marL="0" indent="0">
              <a:lnSpc>
                <a:spcPct val="150000"/>
              </a:lnSpc>
              <a:buFontTx/>
              <a:buNone/>
              <a:defRPr/>
            </a:pPr>
            <a:endParaRPr lang="en-US" altLang="zh-CN" sz="1800" kern="1200" dirty="0">
              <a:latin typeface="+mn-ea"/>
              <a:cs typeface="Times New Roman" pitchFamily="18" charset="0"/>
            </a:endParaRPr>
          </a:p>
          <a:p>
            <a:pPr marL="0" indent="0">
              <a:lnSpc>
                <a:spcPct val="150000"/>
              </a:lnSpc>
              <a:buFontTx/>
              <a:buNone/>
              <a:defRPr/>
            </a:pPr>
            <a:r>
              <a:rPr lang="zh-CN" altLang="en-US" sz="1800" kern="1200" dirty="0" smtClean="0">
                <a:latin typeface="+mn-ea"/>
                <a:cs typeface="Times New Roman" pitchFamily="18" charset="0"/>
              </a:rPr>
              <a:t> </a:t>
            </a:r>
            <a:endParaRPr lang="zh-CN" altLang="en-US" dirty="0">
              <a:latin typeface="宋体" pitchFamily="2" charset="-122"/>
              <a:ea typeface="宋体" pitchFamily="2" charset="-122"/>
              <a:cs typeface="Times New Roman" pitchFamily="18" charset="0"/>
            </a:endParaRPr>
          </a:p>
        </p:txBody>
      </p:sp>
      <p:sp>
        <p:nvSpPr>
          <p:cNvPr id="11" name="矩形 10"/>
          <p:cNvSpPr/>
          <p:nvPr/>
        </p:nvSpPr>
        <p:spPr>
          <a:xfrm>
            <a:off x="560388" y="962025"/>
            <a:ext cx="3934090" cy="64633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smtClean="0">
                <a:solidFill>
                  <a:srgbClr val="009ED6"/>
                </a:solidFill>
                <a:latin typeface="+mn-lt"/>
                <a:ea typeface="+mn-ea"/>
              </a:rPr>
              <a:t>二维数组的定义与初始化</a:t>
            </a:r>
            <a:endParaRPr lang="en-US" altLang="zh-CN" sz="2400" b="1" dirty="0">
              <a:solidFill>
                <a:srgbClr val="009ED6"/>
              </a:solidFill>
              <a:latin typeface="+mn-lt"/>
              <a:ea typeface="+mn-ea"/>
            </a:endParaRPr>
          </a:p>
        </p:txBody>
      </p:sp>
      <p:sp>
        <p:nvSpPr>
          <p:cNvPr id="19" name="矩形 18"/>
          <p:cNvSpPr/>
          <p:nvPr/>
        </p:nvSpPr>
        <p:spPr>
          <a:xfrm>
            <a:off x="1299042" y="3006953"/>
            <a:ext cx="6130925" cy="646331"/>
          </a:xfrm>
          <a:prstGeom prst="rect">
            <a:avLst/>
          </a:prstGeom>
          <a:noFill/>
          <a:ln w="25400">
            <a:solidFill>
              <a:srgbClr val="00ACE6"/>
            </a:solidFill>
            <a:prstDash val="solid"/>
            <a:miter lim="800000"/>
            <a:headEnd/>
            <a:tailEnd/>
          </a:ln>
          <a:effectLst>
            <a:outerShdw blurRad="76200" dir="13500000" sy="23000" kx="1200000" algn="br" rotWithShape="0">
              <a:prstClr val="black">
                <a:alpha val="20000"/>
              </a:prstClr>
            </a:outerShdw>
          </a:effectLst>
        </p:spPr>
        <p:txBody>
          <a:bodyPr>
            <a:spAutoFit/>
          </a:bodyPr>
          <a:lstStyle/>
          <a:p>
            <a:pPr>
              <a:lnSpc>
                <a:spcPct val="200000"/>
              </a:lnSpc>
              <a:defRPr/>
            </a:pPr>
            <a:r>
              <a:rPr lang="zh-CN" altLang="en-US" sz="1600" dirty="0" smtClean="0">
                <a:solidFill>
                  <a:srgbClr val="FF0000"/>
                </a:solidFill>
                <a:latin typeface="Times New Roman" pitchFamily="18" charset="0"/>
                <a:ea typeface="+mn-ea"/>
                <a:cs typeface="Times New Roman" pitchFamily="18" charset="0"/>
              </a:rPr>
              <a:t>       </a:t>
            </a:r>
            <a:r>
              <a:rPr lang="zh-CN" altLang="en-US" sz="1600" b="1" dirty="0" smtClean="0">
                <a:latin typeface="Courier New" pitchFamily="49" charset="0"/>
                <a:cs typeface="Courier New" pitchFamily="49" charset="0"/>
              </a:rPr>
              <a:t>类型</a:t>
            </a:r>
            <a:r>
              <a:rPr lang="zh-CN" altLang="en-US" sz="1600" b="1" dirty="0">
                <a:latin typeface="Courier New" pitchFamily="49" charset="0"/>
                <a:cs typeface="Courier New" pitchFamily="49" charset="0"/>
              </a:rPr>
              <a:t>说明符 数组名</a:t>
            </a:r>
            <a:r>
              <a:rPr lang="en-US" altLang="zh-CN" sz="1600" b="1" dirty="0">
                <a:latin typeface="Courier New" pitchFamily="49" charset="0"/>
                <a:cs typeface="Courier New" pitchFamily="49" charset="0"/>
              </a:rPr>
              <a:t>[</a:t>
            </a:r>
            <a:r>
              <a:rPr lang="zh-CN" altLang="en-US" sz="1600" b="1" dirty="0">
                <a:latin typeface="Courier New" pitchFamily="49" charset="0"/>
                <a:cs typeface="Courier New" pitchFamily="49" charset="0"/>
              </a:rPr>
              <a:t>常量表达式</a:t>
            </a:r>
            <a:r>
              <a:rPr lang="en-US" altLang="zh-CN" sz="1600" b="1" dirty="0">
                <a:latin typeface="Courier New" pitchFamily="49" charset="0"/>
                <a:cs typeface="Courier New" pitchFamily="49" charset="0"/>
              </a:rPr>
              <a:t>1][</a:t>
            </a:r>
            <a:r>
              <a:rPr lang="zh-CN" altLang="en-US" sz="1600" b="1" dirty="0">
                <a:latin typeface="Courier New" pitchFamily="49" charset="0"/>
                <a:cs typeface="Courier New" pitchFamily="49" charset="0"/>
              </a:rPr>
              <a:t>常量表达式</a:t>
            </a:r>
            <a:r>
              <a:rPr lang="en-US" altLang="zh-CN" sz="1600" b="1" dirty="0">
                <a:latin typeface="Courier New" pitchFamily="49" charset="0"/>
                <a:cs typeface="Courier New" pitchFamily="49" charset="0"/>
              </a:rPr>
              <a:t>2</a:t>
            </a:r>
            <a:r>
              <a:rPr lang="en-US" altLang="zh-CN" sz="1600" b="1" dirty="0" smtClean="0">
                <a:latin typeface="Courier New" pitchFamily="49" charset="0"/>
                <a:cs typeface="Courier New" pitchFamily="49" charset="0"/>
              </a:rPr>
              <a:t>];</a:t>
            </a:r>
            <a:endParaRPr lang="en-US" altLang="zh-CN" sz="1600" b="1" dirty="0">
              <a:latin typeface="Times New Roman" pitchFamily="18" charset="0"/>
              <a:ea typeface="+mn-ea"/>
              <a:cs typeface="Times New Roman" pitchFamily="18" charset="0"/>
            </a:endParaRPr>
          </a:p>
          <a:p>
            <a:pPr>
              <a:lnSpc>
                <a:spcPct val="200000"/>
              </a:lnSpc>
              <a:defRPr/>
            </a:pPr>
            <a:endParaRPr lang="en-US" altLang="zh-CN" sz="200" dirty="0">
              <a:latin typeface="Times New Roman" pitchFamily="18" charset="0"/>
              <a:ea typeface="+mn-ea"/>
              <a:cs typeface="Times New Roman" pitchFamily="18" charset="0"/>
            </a:endParaRPr>
          </a:p>
        </p:txBody>
      </p:sp>
      <p:sp>
        <p:nvSpPr>
          <p:cNvPr id="2" name="圆角矩形标注 1"/>
          <p:cNvSpPr/>
          <p:nvPr/>
        </p:nvSpPr>
        <p:spPr bwMode="auto">
          <a:xfrm>
            <a:off x="3652277" y="2441882"/>
            <a:ext cx="952499" cy="374571"/>
          </a:xfrm>
          <a:prstGeom prst="wedgeRoundRectCallout">
            <a:avLst>
              <a:gd name="adj1" fmla="val 4761"/>
              <a:gd name="adj2" fmla="val 140579"/>
              <a:gd name="adj3" fmla="val 16667"/>
            </a:avLst>
          </a:prstGeom>
          <a:noFill/>
          <a:ln w="25400">
            <a:solidFill>
              <a:srgbClr val="00ACE6"/>
            </a:solidFill>
            <a:prstDash val="solid"/>
            <a:miter lim="800000"/>
            <a:headEnd/>
            <a:tailEnd/>
          </a:ln>
          <a:effectLst>
            <a:outerShdw blurRad="76200" dir="13500000" sy="23000" kx="1200000" algn="br" rotWithShape="0">
              <a:prstClr val="black">
                <a:alpha val="20000"/>
              </a:prstClr>
            </a:outerShdw>
          </a:effectLst>
        </p:spPr>
        <p:txBody>
          <a:bodyPr wrap="square">
            <a:spAutoFit/>
          </a:bodyPr>
          <a:lstStyle/>
          <a:p>
            <a:pPr algn="ctr"/>
            <a:r>
              <a:rPr lang="zh-CN" altLang="en-US" sz="1600" b="1" dirty="0">
                <a:solidFill>
                  <a:srgbClr val="FF0000"/>
                </a:solidFill>
                <a:latin typeface="+mn-ea"/>
                <a:cs typeface="Times New Roman" pitchFamily="18" charset="0"/>
              </a:rPr>
              <a:t>行</a:t>
            </a:r>
            <a:r>
              <a:rPr lang="zh-CN" altLang="en-US" sz="1600" b="1" dirty="0" smtClean="0">
                <a:solidFill>
                  <a:srgbClr val="FF0000"/>
                </a:solidFill>
                <a:latin typeface="+mn-ea"/>
                <a:cs typeface="Times New Roman" pitchFamily="18" charset="0"/>
              </a:rPr>
              <a:t>下标</a:t>
            </a:r>
            <a:endParaRPr lang="zh-CN" altLang="en-US" sz="1600" b="1" dirty="0">
              <a:solidFill>
                <a:srgbClr val="FF0000"/>
              </a:solidFill>
              <a:latin typeface="Times New Roman" pitchFamily="18" charset="0"/>
              <a:ea typeface="+mn-ea"/>
              <a:cs typeface="Times New Roman" pitchFamily="18" charset="0"/>
            </a:endParaRPr>
          </a:p>
        </p:txBody>
      </p:sp>
      <p:sp>
        <p:nvSpPr>
          <p:cNvPr id="20" name="圆角矩形标注 19"/>
          <p:cNvSpPr/>
          <p:nvPr/>
        </p:nvSpPr>
        <p:spPr bwMode="auto">
          <a:xfrm>
            <a:off x="5369448" y="2441882"/>
            <a:ext cx="952499" cy="374571"/>
          </a:xfrm>
          <a:prstGeom prst="wedgeRoundRectCallout">
            <a:avLst>
              <a:gd name="adj1" fmla="val 6218"/>
              <a:gd name="adj2" fmla="val 138315"/>
              <a:gd name="adj3" fmla="val 16667"/>
            </a:avLst>
          </a:prstGeom>
          <a:noFill/>
          <a:ln w="25400">
            <a:solidFill>
              <a:srgbClr val="00ACE6"/>
            </a:solidFill>
            <a:prstDash val="solid"/>
            <a:miter lim="800000"/>
            <a:headEnd/>
            <a:tailEnd/>
          </a:ln>
          <a:effectLst>
            <a:outerShdw blurRad="76200" dir="13500000" sy="23000" kx="1200000" algn="br" rotWithShape="0">
              <a:prstClr val="black">
                <a:alpha val="20000"/>
              </a:prstClr>
            </a:outerShdw>
          </a:effectLst>
        </p:spPr>
        <p:txBody>
          <a:bodyPr wrap="square">
            <a:spAutoFit/>
          </a:bodyPr>
          <a:lstStyle/>
          <a:p>
            <a:pPr algn="ctr"/>
            <a:r>
              <a:rPr lang="zh-CN" altLang="en-US" sz="1600" b="1">
                <a:solidFill>
                  <a:srgbClr val="FF0000"/>
                </a:solidFill>
                <a:latin typeface="+mn-ea"/>
                <a:cs typeface="Times New Roman" pitchFamily="18" charset="0"/>
              </a:rPr>
              <a:t>列下标</a:t>
            </a:r>
          </a:p>
        </p:txBody>
      </p:sp>
      <p:sp>
        <p:nvSpPr>
          <p:cNvPr id="12" name="标题 1"/>
          <p:cNvSpPr>
            <a:spLocks noChangeArrowheads="1"/>
          </p:cNvSpPr>
          <p:nvPr/>
        </p:nvSpPr>
        <p:spPr bwMode="auto">
          <a:xfrm>
            <a:off x="1407751" y="165208"/>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3</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4109859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60388" y="962025"/>
            <a:ext cx="4019049" cy="646331"/>
          </a:xfrm>
          <a:prstGeom prst="rect">
            <a:avLst/>
          </a:prstGeom>
        </p:spPr>
        <p:txBody>
          <a:bodyPr wrap="none">
            <a:spAutoFit/>
          </a:bodyPr>
          <a:lstStyle/>
          <a:p>
            <a:pPr marL="342900" indent="-342900">
              <a:lnSpc>
                <a:spcPct val="150000"/>
              </a:lnSpc>
              <a:spcBef>
                <a:spcPct val="20000"/>
              </a:spcBef>
              <a:buFontTx/>
              <a:buChar char="•"/>
              <a:defRPr/>
            </a:pPr>
            <a:r>
              <a:rPr lang="en-US" altLang="zh-CN" sz="2400" b="1" dirty="0" smtClean="0">
                <a:solidFill>
                  <a:srgbClr val="009ED6"/>
                </a:solidFill>
                <a:latin typeface="+mn-lt"/>
                <a:ea typeface="+mn-ea"/>
              </a:rPr>
              <a:t> </a:t>
            </a:r>
            <a:r>
              <a:rPr lang="zh-CN" altLang="en-US" sz="2400" b="1" dirty="0" smtClean="0">
                <a:solidFill>
                  <a:srgbClr val="009ED6"/>
                </a:solidFill>
                <a:latin typeface="+mn-lt"/>
                <a:ea typeface="+mn-ea"/>
              </a:rPr>
              <a:t>二维数组的定义与初始化</a:t>
            </a:r>
            <a:endParaRPr lang="en-US" altLang="zh-CN" sz="2400" b="1" dirty="0">
              <a:solidFill>
                <a:srgbClr val="009ED6"/>
              </a:solidFill>
              <a:latin typeface="+mn-lt"/>
              <a:ea typeface="+mn-ea"/>
            </a:endParaRPr>
          </a:p>
        </p:txBody>
      </p:sp>
      <p:sp>
        <p:nvSpPr>
          <p:cNvPr id="12" name="内容占位符 2"/>
          <p:cNvSpPr>
            <a:spLocks noGrp="1"/>
          </p:cNvSpPr>
          <p:nvPr>
            <p:ph idx="1"/>
          </p:nvPr>
        </p:nvSpPr>
        <p:spPr>
          <a:xfrm>
            <a:off x="863600" y="1549401"/>
            <a:ext cx="7552480" cy="914399"/>
          </a:xfrm>
        </p:spPr>
        <p:txBody>
          <a:bodyPr>
            <a:normAutofit lnSpcReduction="10000"/>
          </a:bodyPr>
          <a:lstStyle/>
          <a:p>
            <a:pPr>
              <a:lnSpc>
                <a:spcPct val="150000"/>
              </a:lnSpc>
              <a:buFont typeface="Arial" pitchFamily="34" charset="0"/>
              <a:buChar char="−"/>
              <a:defRPr/>
            </a:pPr>
            <a:r>
              <a:rPr lang="zh-CN" altLang="en-US" sz="1800" kern="1200" dirty="0">
                <a:latin typeface="宋体" pitchFamily="2" charset="-122"/>
                <a:ea typeface="宋体" pitchFamily="2" charset="-122"/>
                <a:cs typeface="Times New Roman" pitchFamily="18" charset="0"/>
              </a:rPr>
              <a:t>完成二维数组的定义后，需要对二维数组进行初始化，初始化二维数组的方式有四种，</a:t>
            </a:r>
            <a:r>
              <a:rPr lang="zh-CN" altLang="en-US" sz="1800" kern="1200" dirty="0"/>
              <a:t>具体如下：</a:t>
            </a:r>
          </a:p>
        </p:txBody>
      </p:sp>
      <p:sp>
        <p:nvSpPr>
          <p:cNvPr id="3" name="任意多边形 2"/>
          <p:cNvSpPr/>
          <p:nvPr/>
        </p:nvSpPr>
        <p:spPr>
          <a:xfrm>
            <a:off x="3159862" y="2617972"/>
            <a:ext cx="4295451" cy="514233"/>
          </a:xfrm>
          <a:custGeom>
            <a:avLst/>
            <a:gdLst>
              <a:gd name="connsiteX0" fmla="*/ 85707 w 514233"/>
              <a:gd name="connsiteY0" fmla="*/ 0 h 4295451"/>
              <a:gd name="connsiteX1" fmla="*/ 428526 w 514233"/>
              <a:gd name="connsiteY1" fmla="*/ 0 h 4295451"/>
              <a:gd name="connsiteX2" fmla="*/ 514233 w 514233"/>
              <a:gd name="connsiteY2" fmla="*/ 85707 h 4295451"/>
              <a:gd name="connsiteX3" fmla="*/ 514233 w 514233"/>
              <a:gd name="connsiteY3" fmla="*/ 4295451 h 4295451"/>
              <a:gd name="connsiteX4" fmla="*/ 514233 w 514233"/>
              <a:gd name="connsiteY4" fmla="*/ 4295451 h 4295451"/>
              <a:gd name="connsiteX5" fmla="*/ 0 w 514233"/>
              <a:gd name="connsiteY5" fmla="*/ 4295451 h 4295451"/>
              <a:gd name="connsiteX6" fmla="*/ 0 w 514233"/>
              <a:gd name="connsiteY6" fmla="*/ 4295451 h 4295451"/>
              <a:gd name="connsiteX7" fmla="*/ 0 w 514233"/>
              <a:gd name="connsiteY7" fmla="*/ 85707 h 4295451"/>
              <a:gd name="connsiteX8" fmla="*/ 85707 w 514233"/>
              <a:gd name="connsiteY8" fmla="*/ 0 h 4295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233" h="4295451">
                <a:moveTo>
                  <a:pt x="514233" y="715924"/>
                </a:moveTo>
                <a:lnTo>
                  <a:pt x="514233" y="3579527"/>
                </a:lnTo>
                <a:cubicBezTo>
                  <a:pt x="514233" y="3974921"/>
                  <a:pt x="509639" y="4295447"/>
                  <a:pt x="503973" y="4295447"/>
                </a:cubicBezTo>
                <a:lnTo>
                  <a:pt x="0" y="4295447"/>
                </a:lnTo>
                <a:lnTo>
                  <a:pt x="0" y="4295447"/>
                </a:lnTo>
                <a:lnTo>
                  <a:pt x="0" y="4"/>
                </a:lnTo>
                <a:lnTo>
                  <a:pt x="0" y="4"/>
                </a:lnTo>
                <a:lnTo>
                  <a:pt x="503973" y="4"/>
                </a:lnTo>
                <a:cubicBezTo>
                  <a:pt x="509639" y="4"/>
                  <a:pt x="514233" y="320530"/>
                  <a:pt x="514233" y="715924"/>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48927" rIns="272752" bIns="148929" numCol="1" spcCol="1270" anchor="ctr" anchorCtr="0">
            <a:noAutofit/>
          </a:bodyPr>
          <a:lstStyle/>
          <a:p>
            <a:pPr marL="114300" lvl="1" indent="-114300" algn="l" defTabSz="622300">
              <a:lnSpc>
                <a:spcPct val="90000"/>
              </a:lnSpc>
              <a:spcBef>
                <a:spcPct val="0"/>
              </a:spcBef>
              <a:spcAft>
                <a:spcPct val="15000"/>
              </a:spcAft>
              <a:buChar char="••"/>
            </a:pPr>
            <a:r>
              <a:rPr lang="zh-CN" sz="1400" kern="1200" smtClean="0"/>
              <a:t>按行给二维数组赋初值</a:t>
            </a:r>
            <a:endParaRPr lang="zh-CN" altLang="en-US" sz="1400" b="0" kern="1200" dirty="0"/>
          </a:p>
          <a:p>
            <a:pPr marL="114300" lvl="1" indent="-114300" algn="l" defTabSz="622300">
              <a:lnSpc>
                <a:spcPct val="90000"/>
              </a:lnSpc>
              <a:spcBef>
                <a:spcPct val="0"/>
              </a:spcBef>
              <a:spcAft>
                <a:spcPct val="15000"/>
              </a:spcAft>
              <a:buChar char="••"/>
            </a:pPr>
            <a:r>
              <a:rPr lang="en-US" sz="1400" kern="1200" smtClean="0"/>
              <a:t>int a[2][3] = {{1,2,3},{4,5,6}};</a:t>
            </a:r>
            <a:endParaRPr lang="zh-CN" altLang="en-US" sz="1400" b="0" kern="1200" dirty="0"/>
          </a:p>
        </p:txBody>
      </p:sp>
      <p:sp>
        <p:nvSpPr>
          <p:cNvPr id="4" name="任意多边形 3"/>
          <p:cNvSpPr/>
          <p:nvPr/>
        </p:nvSpPr>
        <p:spPr>
          <a:xfrm>
            <a:off x="1955184" y="2553692"/>
            <a:ext cx="1204688" cy="642792"/>
          </a:xfrm>
          <a:custGeom>
            <a:avLst/>
            <a:gdLst>
              <a:gd name="connsiteX0" fmla="*/ 0 w 1204688"/>
              <a:gd name="connsiteY0" fmla="*/ 107134 h 642792"/>
              <a:gd name="connsiteX1" fmla="*/ 107134 w 1204688"/>
              <a:gd name="connsiteY1" fmla="*/ 0 h 642792"/>
              <a:gd name="connsiteX2" fmla="*/ 1097554 w 1204688"/>
              <a:gd name="connsiteY2" fmla="*/ 0 h 642792"/>
              <a:gd name="connsiteX3" fmla="*/ 1204688 w 1204688"/>
              <a:gd name="connsiteY3" fmla="*/ 107134 h 642792"/>
              <a:gd name="connsiteX4" fmla="*/ 1204688 w 1204688"/>
              <a:gd name="connsiteY4" fmla="*/ 535658 h 642792"/>
              <a:gd name="connsiteX5" fmla="*/ 1097554 w 1204688"/>
              <a:gd name="connsiteY5" fmla="*/ 642792 h 642792"/>
              <a:gd name="connsiteX6" fmla="*/ 107134 w 1204688"/>
              <a:gd name="connsiteY6" fmla="*/ 642792 h 642792"/>
              <a:gd name="connsiteX7" fmla="*/ 0 w 1204688"/>
              <a:gd name="connsiteY7" fmla="*/ 535658 h 642792"/>
              <a:gd name="connsiteX8" fmla="*/ 0 w 1204688"/>
              <a:gd name="connsiteY8" fmla="*/ 107134 h 642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4688" h="642792">
                <a:moveTo>
                  <a:pt x="0" y="107134"/>
                </a:moveTo>
                <a:cubicBezTo>
                  <a:pt x="0" y="47966"/>
                  <a:pt x="47966" y="0"/>
                  <a:pt x="107134" y="0"/>
                </a:cubicBezTo>
                <a:lnTo>
                  <a:pt x="1097554" y="0"/>
                </a:lnTo>
                <a:cubicBezTo>
                  <a:pt x="1156722" y="0"/>
                  <a:pt x="1204688" y="47966"/>
                  <a:pt x="1204688" y="107134"/>
                </a:cubicBezTo>
                <a:lnTo>
                  <a:pt x="1204688" y="535658"/>
                </a:lnTo>
                <a:cubicBezTo>
                  <a:pt x="1204688" y="594826"/>
                  <a:pt x="1156722" y="642792"/>
                  <a:pt x="1097554" y="642792"/>
                </a:cubicBezTo>
                <a:lnTo>
                  <a:pt x="107134" y="642792"/>
                </a:lnTo>
                <a:cubicBezTo>
                  <a:pt x="47966" y="642792"/>
                  <a:pt x="0" y="594826"/>
                  <a:pt x="0" y="535658"/>
                </a:cubicBezTo>
                <a:lnTo>
                  <a:pt x="0" y="10713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2339" tIns="61859" rIns="92339" bIns="61859" numCol="1" spcCol="1270" anchor="ctr" anchorCtr="0">
            <a:noAutofit/>
          </a:bodyPr>
          <a:lstStyle/>
          <a:p>
            <a:pPr lvl="0" algn="ctr" defTabSz="711200">
              <a:lnSpc>
                <a:spcPct val="90000"/>
              </a:lnSpc>
              <a:spcBef>
                <a:spcPct val="0"/>
              </a:spcBef>
              <a:spcAft>
                <a:spcPct val="35000"/>
              </a:spcAft>
            </a:pPr>
            <a:r>
              <a:rPr lang="zh-CN" altLang="en-US" sz="1600" b="1" kern="1200" smtClean="0"/>
              <a:t>第</a:t>
            </a:r>
            <a:r>
              <a:rPr lang="en-US" altLang="zh-CN" sz="1600" b="1" kern="1200" smtClean="0"/>
              <a:t>1</a:t>
            </a:r>
            <a:r>
              <a:rPr lang="zh-CN" altLang="en-US" sz="1600" b="1" kern="1200" smtClean="0"/>
              <a:t>种</a:t>
            </a:r>
            <a:endParaRPr lang="zh-CN" altLang="en-US" sz="1600" b="1" kern="1200" dirty="0"/>
          </a:p>
        </p:txBody>
      </p:sp>
      <p:sp>
        <p:nvSpPr>
          <p:cNvPr id="5" name="任意多边形 4"/>
          <p:cNvSpPr/>
          <p:nvPr/>
        </p:nvSpPr>
        <p:spPr>
          <a:xfrm>
            <a:off x="3159862" y="3262372"/>
            <a:ext cx="4295451" cy="514233"/>
          </a:xfrm>
          <a:custGeom>
            <a:avLst/>
            <a:gdLst>
              <a:gd name="connsiteX0" fmla="*/ 85707 w 514233"/>
              <a:gd name="connsiteY0" fmla="*/ 0 h 4295451"/>
              <a:gd name="connsiteX1" fmla="*/ 428526 w 514233"/>
              <a:gd name="connsiteY1" fmla="*/ 0 h 4295451"/>
              <a:gd name="connsiteX2" fmla="*/ 514233 w 514233"/>
              <a:gd name="connsiteY2" fmla="*/ 85707 h 4295451"/>
              <a:gd name="connsiteX3" fmla="*/ 514233 w 514233"/>
              <a:gd name="connsiteY3" fmla="*/ 4295451 h 4295451"/>
              <a:gd name="connsiteX4" fmla="*/ 514233 w 514233"/>
              <a:gd name="connsiteY4" fmla="*/ 4295451 h 4295451"/>
              <a:gd name="connsiteX5" fmla="*/ 0 w 514233"/>
              <a:gd name="connsiteY5" fmla="*/ 4295451 h 4295451"/>
              <a:gd name="connsiteX6" fmla="*/ 0 w 514233"/>
              <a:gd name="connsiteY6" fmla="*/ 4295451 h 4295451"/>
              <a:gd name="connsiteX7" fmla="*/ 0 w 514233"/>
              <a:gd name="connsiteY7" fmla="*/ 85707 h 4295451"/>
              <a:gd name="connsiteX8" fmla="*/ 85707 w 514233"/>
              <a:gd name="connsiteY8" fmla="*/ 0 h 4295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233" h="4295451">
                <a:moveTo>
                  <a:pt x="514233" y="715924"/>
                </a:moveTo>
                <a:lnTo>
                  <a:pt x="514233" y="3579527"/>
                </a:lnTo>
                <a:cubicBezTo>
                  <a:pt x="514233" y="3974921"/>
                  <a:pt x="509639" y="4295447"/>
                  <a:pt x="503973" y="4295447"/>
                </a:cubicBezTo>
                <a:lnTo>
                  <a:pt x="0" y="4295447"/>
                </a:lnTo>
                <a:lnTo>
                  <a:pt x="0" y="4295447"/>
                </a:lnTo>
                <a:lnTo>
                  <a:pt x="0" y="4"/>
                </a:lnTo>
                <a:lnTo>
                  <a:pt x="0" y="4"/>
                </a:lnTo>
                <a:lnTo>
                  <a:pt x="503973" y="4"/>
                </a:lnTo>
                <a:cubicBezTo>
                  <a:pt x="509639" y="4"/>
                  <a:pt x="514233" y="320530"/>
                  <a:pt x="514233" y="715924"/>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48927" rIns="272752" bIns="148929" numCol="1" spcCol="1270" anchor="ctr" anchorCtr="0">
            <a:noAutofit/>
          </a:bodyPr>
          <a:lstStyle/>
          <a:p>
            <a:pPr marL="114300" lvl="1" indent="-114300" algn="l" defTabSz="622300">
              <a:lnSpc>
                <a:spcPct val="90000"/>
              </a:lnSpc>
              <a:spcBef>
                <a:spcPct val="0"/>
              </a:spcBef>
              <a:spcAft>
                <a:spcPct val="15000"/>
              </a:spcAft>
              <a:buChar char="••"/>
            </a:pPr>
            <a:r>
              <a:rPr lang="zh-CN" sz="1400" kern="1200" dirty="0" smtClean="0"/>
              <a:t>将所有的数组元素按行顺序写在一个大括号内</a:t>
            </a:r>
            <a:endParaRPr lang="zh-CN" altLang="en-US" sz="1400" b="0" kern="1200" dirty="0"/>
          </a:p>
          <a:p>
            <a:pPr marL="114300" lvl="1" indent="-114300" algn="l" defTabSz="622300">
              <a:lnSpc>
                <a:spcPct val="90000"/>
              </a:lnSpc>
              <a:spcBef>
                <a:spcPct val="0"/>
              </a:spcBef>
              <a:spcAft>
                <a:spcPct val="15000"/>
              </a:spcAft>
              <a:buChar char="••"/>
            </a:pPr>
            <a:r>
              <a:rPr lang="en-US" sz="1400" kern="1200" dirty="0" err="1" smtClean="0"/>
              <a:t>int</a:t>
            </a:r>
            <a:r>
              <a:rPr lang="en-US" sz="1400" kern="1200" dirty="0" smtClean="0"/>
              <a:t> a[2][3] = {1,2,3,4,5,6};</a:t>
            </a:r>
            <a:endParaRPr lang="zh-CN" altLang="en-US" sz="1400" b="0" kern="1200" dirty="0"/>
          </a:p>
        </p:txBody>
      </p:sp>
      <p:sp>
        <p:nvSpPr>
          <p:cNvPr id="6" name="任意多边形 5"/>
          <p:cNvSpPr/>
          <p:nvPr/>
        </p:nvSpPr>
        <p:spPr>
          <a:xfrm>
            <a:off x="1955184" y="3198091"/>
            <a:ext cx="1204688" cy="642792"/>
          </a:xfrm>
          <a:custGeom>
            <a:avLst/>
            <a:gdLst>
              <a:gd name="connsiteX0" fmla="*/ 0 w 1204688"/>
              <a:gd name="connsiteY0" fmla="*/ 107134 h 642792"/>
              <a:gd name="connsiteX1" fmla="*/ 107134 w 1204688"/>
              <a:gd name="connsiteY1" fmla="*/ 0 h 642792"/>
              <a:gd name="connsiteX2" fmla="*/ 1097554 w 1204688"/>
              <a:gd name="connsiteY2" fmla="*/ 0 h 642792"/>
              <a:gd name="connsiteX3" fmla="*/ 1204688 w 1204688"/>
              <a:gd name="connsiteY3" fmla="*/ 107134 h 642792"/>
              <a:gd name="connsiteX4" fmla="*/ 1204688 w 1204688"/>
              <a:gd name="connsiteY4" fmla="*/ 535658 h 642792"/>
              <a:gd name="connsiteX5" fmla="*/ 1097554 w 1204688"/>
              <a:gd name="connsiteY5" fmla="*/ 642792 h 642792"/>
              <a:gd name="connsiteX6" fmla="*/ 107134 w 1204688"/>
              <a:gd name="connsiteY6" fmla="*/ 642792 h 642792"/>
              <a:gd name="connsiteX7" fmla="*/ 0 w 1204688"/>
              <a:gd name="connsiteY7" fmla="*/ 535658 h 642792"/>
              <a:gd name="connsiteX8" fmla="*/ 0 w 1204688"/>
              <a:gd name="connsiteY8" fmla="*/ 107134 h 642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4688" h="642792">
                <a:moveTo>
                  <a:pt x="0" y="107134"/>
                </a:moveTo>
                <a:cubicBezTo>
                  <a:pt x="0" y="47966"/>
                  <a:pt x="47966" y="0"/>
                  <a:pt x="107134" y="0"/>
                </a:cubicBezTo>
                <a:lnTo>
                  <a:pt x="1097554" y="0"/>
                </a:lnTo>
                <a:cubicBezTo>
                  <a:pt x="1156722" y="0"/>
                  <a:pt x="1204688" y="47966"/>
                  <a:pt x="1204688" y="107134"/>
                </a:cubicBezTo>
                <a:lnTo>
                  <a:pt x="1204688" y="535658"/>
                </a:lnTo>
                <a:cubicBezTo>
                  <a:pt x="1204688" y="594826"/>
                  <a:pt x="1156722" y="642792"/>
                  <a:pt x="1097554" y="642792"/>
                </a:cubicBezTo>
                <a:lnTo>
                  <a:pt x="107134" y="642792"/>
                </a:lnTo>
                <a:cubicBezTo>
                  <a:pt x="47966" y="642792"/>
                  <a:pt x="0" y="594826"/>
                  <a:pt x="0" y="535658"/>
                </a:cubicBezTo>
                <a:lnTo>
                  <a:pt x="0" y="10713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2339" tIns="61859" rIns="92339" bIns="61859" numCol="1" spcCol="1270" anchor="ctr" anchorCtr="0">
            <a:noAutofit/>
          </a:bodyPr>
          <a:lstStyle/>
          <a:p>
            <a:pPr lvl="0" algn="ctr" defTabSz="711200">
              <a:lnSpc>
                <a:spcPct val="90000"/>
              </a:lnSpc>
              <a:spcBef>
                <a:spcPct val="0"/>
              </a:spcBef>
              <a:spcAft>
                <a:spcPct val="35000"/>
              </a:spcAft>
            </a:pPr>
            <a:r>
              <a:rPr lang="zh-CN" altLang="en-US" sz="1600" b="1" kern="1200" smtClean="0"/>
              <a:t>第</a:t>
            </a:r>
            <a:r>
              <a:rPr lang="en-US" altLang="zh-CN" sz="1600" b="1" kern="1200" smtClean="0"/>
              <a:t>2</a:t>
            </a:r>
            <a:r>
              <a:rPr lang="zh-CN" altLang="en-US" sz="1600" b="1" kern="1200" smtClean="0"/>
              <a:t>种</a:t>
            </a:r>
            <a:endParaRPr lang="zh-CN" altLang="en-US" sz="1600" b="1" kern="1200" dirty="0"/>
          </a:p>
        </p:txBody>
      </p:sp>
      <p:sp>
        <p:nvSpPr>
          <p:cNvPr id="7" name="任意多边形 6"/>
          <p:cNvSpPr/>
          <p:nvPr/>
        </p:nvSpPr>
        <p:spPr>
          <a:xfrm>
            <a:off x="3172716" y="3906837"/>
            <a:ext cx="4295451" cy="514233"/>
          </a:xfrm>
          <a:custGeom>
            <a:avLst/>
            <a:gdLst>
              <a:gd name="connsiteX0" fmla="*/ 85707 w 514233"/>
              <a:gd name="connsiteY0" fmla="*/ 0 h 4295451"/>
              <a:gd name="connsiteX1" fmla="*/ 428526 w 514233"/>
              <a:gd name="connsiteY1" fmla="*/ 0 h 4295451"/>
              <a:gd name="connsiteX2" fmla="*/ 514233 w 514233"/>
              <a:gd name="connsiteY2" fmla="*/ 85707 h 4295451"/>
              <a:gd name="connsiteX3" fmla="*/ 514233 w 514233"/>
              <a:gd name="connsiteY3" fmla="*/ 4295451 h 4295451"/>
              <a:gd name="connsiteX4" fmla="*/ 514233 w 514233"/>
              <a:gd name="connsiteY4" fmla="*/ 4295451 h 4295451"/>
              <a:gd name="connsiteX5" fmla="*/ 0 w 514233"/>
              <a:gd name="connsiteY5" fmla="*/ 4295451 h 4295451"/>
              <a:gd name="connsiteX6" fmla="*/ 0 w 514233"/>
              <a:gd name="connsiteY6" fmla="*/ 4295451 h 4295451"/>
              <a:gd name="connsiteX7" fmla="*/ 0 w 514233"/>
              <a:gd name="connsiteY7" fmla="*/ 85707 h 4295451"/>
              <a:gd name="connsiteX8" fmla="*/ 85707 w 514233"/>
              <a:gd name="connsiteY8" fmla="*/ 0 h 4295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233" h="4295451">
                <a:moveTo>
                  <a:pt x="514233" y="715924"/>
                </a:moveTo>
                <a:lnTo>
                  <a:pt x="514233" y="3579527"/>
                </a:lnTo>
                <a:cubicBezTo>
                  <a:pt x="514233" y="3974921"/>
                  <a:pt x="509639" y="4295447"/>
                  <a:pt x="503973" y="4295447"/>
                </a:cubicBezTo>
                <a:lnTo>
                  <a:pt x="0" y="4295447"/>
                </a:lnTo>
                <a:lnTo>
                  <a:pt x="0" y="4295447"/>
                </a:lnTo>
                <a:lnTo>
                  <a:pt x="0" y="4"/>
                </a:lnTo>
                <a:lnTo>
                  <a:pt x="0" y="4"/>
                </a:lnTo>
                <a:lnTo>
                  <a:pt x="503973" y="4"/>
                </a:lnTo>
                <a:cubicBezTo>
                  <a:pt x="509639" y="4"/>
                  <a:pt x="514233" y="320530"/>
                  <a:pt x="514233" y="715924"/>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48927" rIns="272752" bIns="148929" numCol="1" spcCol="1270" anchor="ctr" anchorCtr="0">
            <a:noAutofit/>
          </a:bodyPr>
          <a:lstStyle/>
          <a:p>
            <a:pPr marL="114300" lvl="1" indent="-114300" algn="l" defTabSz="622300">
              <a:lnSpc>
                <a:spcPct val="90000"/>
              </a:lnSpc>
              <a:spcBef>
                <a:spcPct val="0"/>
              </a:spcBef>
              <a:spcAft>
                <a:spcPct val="15000"/>
              </a:spcAft>
              <a:buChar char="••"/>
            </a:pPr>
            <a:r>
              <a:rPr lang="zh-CN" sz="1400" kern="1200" smtClean="0"/>
              <a:t>对部分数组元素赋初值</a:t>
            </a:r>
            <a:endParaRPr lang="zh-CN" altLang="en-US" sz="1400" b="0" kern="1200" dirty="0"/>
          </a:p>
          <a:p>
            <a:pPr marL="114300" lvl="1" indent="-114300" algn="l" defTabSz="622300">
              <a:lnSpc>
                <a:spcPct val="90000"/>
              </a:lnSpc>
              <a:spcBef>
                <a:spcPct val="0"/>
              </a:spcBef>
              <a:spcAft>
                <a:spcPct val="15000"/>
              </a:spcAft>
              <a:buChar char="••"/>
            </a:pPr>
            <a:r>
              <a:rPr lang="en-US" sz="1400" kern="1200" smtClean="0"/>
              <a:t>int b[3][4] = {{1},{4,3},{2,1,2}};</a:t>
            </a:r>
            <a:endParaRPr lang="zh-CN" altLang="en-US" sz="1400" b="0" kern="1200" dirty="0"/>
          </a:p>
        </p:txBody>
      </p:sp>
      <p:sp>
        <p:nvSpPr>
          <p:cNvPr id="8" name="任意多边形 7"/>
          <p:cNvSpPr/>
          <p:nvPr/>
        </p:nvSpPr>
        <p:spPr>
          <a:xfrm>
            <a:off x="1968027" y="3842557"/>
            <a:ext cx="1204688" cy="642792"/>
          </a:xfrm>
          <a:custGeom>
            <a:avLst/>
            <a:gdLst>
              <a:gd name="connsiteX0" fmla="*/ 0 w 1204688"/>
              <a:gd name="connsiteY0" fmla="*/ 107134 h 642792"/>
              <a:gd name="connsiteX1" fmla="*/ 107134 w 1204688"/>
              <a:gd name="connsiteY1" fmla="*/ 0 h 642792"/>
              <a:gd name="connsiteX2" fmla="*/ 1097554 w 1204688"/>
              <a:gd name="connsiteY2" fmla="*/ 0 h 642792"/>
              <a:gd name="connsiteX3" fmla="*/ 1204688 w 1204688"/>
              <a:gd name="connsiteY3" fmla="*/ 107134 h 642792"/>
              <a:gd name="connsiteX4" fmla="*/ 1204688 w 1204688"/>
              <a:gd name="connsiteY4" fmla="*/ 535658 h 642792"/>
              <a:gd name="connsiteX5" fmla="*/ 1097554 w 1204688"/>
              <a:gd name="connsiteY5" fmla="*/ 642792 h 642792"/>
              <a:gd name="connsiteX6" fmla="*/ 107134 w 1204688"/>
              <a:gd name="connsiteY6" fmla="*/ 642792 h 642792"/>
              <a:gd name="connsiteX7" fmla="*/ 0 w 1204688"/>
              <a:gd name="connsiteY7" fmla="*/ 535658 h 642792"/>
              <a:gd name="connsiteX8" fmla="*/ 0 w 1204688"/>
              <a:gd name="connsiteY8" fmla="*/ 107134 h 642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4688" h="642792">
                <a:moveTo>
                  <a:pt x="0" y="107134"/>
                </a:moveTo>
                <a:cubicBezTo>
                  <a:pt x="0" y="47966"/>
                  <a:pt x="47966" y="0"/>
                  <a:pt x="107134" y="0"/>
                </a:cubicBezTo>
                <a:lnTo>
                  <a:pt x="1097554" y="0"/>
                </a:lnTo>
                <a:cubicBezTo>
                  <a:pt x="1156722" y="0"/>
                  <a:pt x="1204688" y="47966"/>
                  <a:pt x="1204688" y="107134"/>
                </a:cubicBezTo>
                <a:lnTo>
                  <a:pt x="1204688" y="535658"/>
                </a:lnTo>
                <a:cubicBezTo>
                  <a:pt x="1204688" y="594826"/>
                  <a:pt x="1156722" y="642792"/>
                  <a:pt x="1097554" y="642792"/>
                </a:cubicBezTo>
                <a:lnTo>
                  <a:pt x="107134" y="642792"/>
                </a:lnTo>
                <a:cubicBezTo>
                  <a:pt x="47966" y="642792"/>
                  <a:pt x="0" y="594826"/>
                  <a:pt x="0" y="535658"/>
                </a:cubicBezTo>
                <a:lnTo>
                  <a:pt x="0" y="10713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2339" tIns="61859" rIns="92339" bIns="61859" numCol="1" spcCol="1270" anchor="ctr" anchorCtr="0">
            <a:noAutofit/>
          </a:bodyPr>
          <a:lstStyle/>
          <a:p>
            <a:pPr lvl="0" algn="ctr" defTabSz="711200">
              <a:lnSpc>
                <a:spcPct val="90000"/>
              </a:lnSpc>
              <a:spcBef>
                <a:spcPct val="0"/>
              </a:spcBef>
              <a:spcAft>
                <a:spcPct val="35000"/>
              </a:spcAft>
            </a:pPr>
            <a:r>
              <a:rPr lang="zh-CN" altLang="en-US" sz="1600" b="1" kern="1200" smtClean="0"/>
              <a:t>第</a:t>
            </a:r>
            <a:r>
              <a:rPr lang="en-US" altLang="zh-CN" sz="1600" b="1" kern="1200" smtClean="0"/>
              <a:t>3</a:t>
            </a:r>
            <a:r>
              <a:rPr lang="zh-CN" altLang="en-US" sz="1600" b="1" kern="1200" smtClean="0"/>
              <a:t>种</a:t>
            </a:r>
            <a:endParaRPr lang="zh-CN" altLang="en-US" sz="1600" b="1" kern="1200" dirty="0"/>
          </a:p>
        </p:txBody>
      </p:sp>
      <p:sp>
        <p:nvSpPr>
          <p:cNvPr id="29" name="任意多边形 28"/>
          <p:cNvSpPr/>
          <p:nvPr/>
        </p:nvSpPr>
        <p:spPr>
          <a:xfrm>
            <a:off x="3163776" y="4551235"/>
            <a:ext cx="4295451" cy="514233"/>
          </a:xfrm>
          <a:custGeom>
            <a:avLst/>
            <a:gdLst>
              <a:gd name="connsiteX0" fmla="*/ 85707 w 514233"/>
              <a:gd name="connsiteY0" fmla="*/ 0 h 4295451"/>
              <a:gd name="connsiteX1" fmla="*/ 428526 w 514233"/>
              <a:gd name="connsiteY1" fmla="*/ 0 h 4295451"/>
              <a:gd name="connsiteX2" fmla="*/ 514233 w 514233"/>
              <a:gd name="connsiteY2" fmla="*/ 85707 h 4295451"/>
              <a:gd name="connsiteX3" fmla="*/ 514233 w 514233"/>
              <a:gd name="connsiteY3" fmla="*/ 4295451 h 4295451"/>
              <a:gd name="connsiteX4" fmla="*/ 514233 w 514233"/>
              <a:gd name="connsiteY4" fmla="*/ 4295451 h 4295451"/>
              <a:gd name="connsiteX5" fmla="*/ 0 w 514233"/>
              <a:gd name="connsiteY5" fmla="*/ 4295451 h 4295451"/>
              <a:gd name="connsiteX6" fmla="*/ 0 w 514233"/>
              <a:gd name="connsiteY6" fmla="*/ 4295451 h 4295451"/>
              <a:gd name="connsiteX7" fmla="*/ 0 w 514233"/>
              <a:gd name="connsiteY7" fmla="*/ 85707 h 4295451"/>
              <a:gd name="connsiteX8" fmla="*/ 85707 w 514233"/>
              <a:gd name="connsiteY8" fmla="*/ 0 h 4295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233" h="4295451">
                <a:moveTo>
                  <a:pt x="514233" y="715924"/>
                </a:moveTo>
                <a:lnTo>
                  <a:pt x="514233" y="3579527"/>
                </a:lnTo>
                <a:cubicBezTo>
                  <a:pt x="514233" y="3974921"/>
                  <a:pt x="509639" y="4295447"/>
                  <a:pt x="503973" y="4295447"/>
                </a:cubicBezTo>
                <a:lnTo>
                  <a:pt x="0" y="4295447"/>
                </a:lnTo>
                <a:lnTo>
                  <a:pt x="0" y="4295447"/>
                </a:lnTo>
                <a:lnTo>
                  <a:pt x="0" y="4"/>
                </a:lnTo>
                <a:lnTo>
                  <a:pt x="0" y="4"/>
                </a:lnTo>
                <a:lnTo>
                  <a:pt x="503973" y="4"/>
                </a:lnTo>
                <a:cubicBezTo>
                  <a:pt x="509639" y="4"/>
                  <a:pt x="514233" y="320530"/>
                  <a:pt x="514233" y="715924"/>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48928" rIns="272752" bIns="148928"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smtClean="0"/>
              <a:t>对全部数组元素置初值，则第一个下标可省略</a:t>
            </a:r>
            <a:endParaRPr lang="zh-CN" altLang="en-US" sz="1400" kern="1200"/>
          </a:p>
          <a:p>
            <a:pPr marL="114300" lvl="1" indent="-114300" algn="l" defTabSz="622300">
              <a:lnSpc>
                <a:spcPct val="90000"/>
              </a:lnSpc>
              <a:spcBef>
                <a:spcPct val="0"/>
              </a:spcBef>
              <a:spcAft>
                <a:spcPct val="15000"/>
              </a:spcAft>
              <a:buChar char="••"/>
            </a:pPr>
            <a:r>
              <a:rPr lang="en-US" sz="1400" kern="1200" smtClean="0"/>
              <a:t>int a[ ][3] = {1,2,3,4,5,6};</a:t>
            </a:r>
            <a:endParaRPr lang="zh-CN" altLang="en-US" sz="1400" kern="1200"/>
          </a:p>
        </p:txBody>
      </p:sp>
      <p:sp>
        <p:nvSpPr>
          <p:cNvPr id="30" name="任意多边形 29"/>
          <p:cNvSpPr/>
          <p:nvPr/>
        </p:nvSpPr>
        <p:spPr>
          <a:xfrm>
            <a:off x="1968027" y="4486956"/>
            <a:ext cx="1181493" cy="642792"/>
          </a:xfrm>
          <a:custGeom>
            <a:avLst/>
            <a:gdLst>
              <a:gd name="connsiteX0" fmla="*/ 0 w 1181493"/>
              <a:gd name="connsiteY0" fmla="*/ 107134 h 642792"/>
              <a:gd name="connsiteX1" fmla="*/ 107134 w 1181493"/>
              <a:gd name="connsiteY1" fmla="*/ 0 h 642792"/>
              <a:gd name="connsiteX2" fmla="*/ 1074359 w 1181493"/>
              <a:gd name="connsiteY2" fmla="*/ 0 h 642792"/>
              <a:gd name="connsiteX3" fmla="*/ 1181493 w 1181493"/>
              <a:gd name="connsiteY3" fmla="*/ 107134 h 642792"/>
              <a:gd name="connsiteX4" fmla="*/ 1181493 w 1181493"/>
              <a:gd name="connsiteY4" fmla="*/ 535658 h 642792"/>
              <a:gd name="connsiteX5" fmla="*/ 1074359 w 1181493"/>
              <a:gd name="connsiteY5" fmla="*/ 642792 h 642792"/>
              <a:gd name="connsiteX6" fmla="*/ 107134 w 1181493"/>
              <a:gd name="connsiteY6" fmla="*/ 642792 h 642792"/>
              <a:gd name="connsiteX7" fmla="*/ 0 w 1181493"/>
              <a:gd name="connsiteY7" fmla="*/ 535658 h 642792"/>
              <a:gd name="connsiteX8" fmla="*/ 0 w 1181493"/>
              <a:gd name="connsiteY8" fmla="*/ 107134 h 642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1493" h="642792">
                <a:moveTo>
                  <a:pt x="0" y="107134"/>
                </a:moveTo>
                <a:cubicBezTo>
                  <a:pt x="0" y="47966"/>
                  <a:pt x="47966" y="0"/>
                  <a:pt x="107134" y="0"/>
                </a:cubicBezTo>
                <a:lnTo>
                  <a:pt x="1074359" y="0"/>
                </a:lnTo>
                <a:cubicBezTo>
                  <a:pt x="1133527" y="0"/>
                  <a:pt x="1181493" y="47966"/>
                  <a:pt x="1181493" y="107134"/>
                </a:cubicBezTo>
                <a:lnTo>
                  <a:pt x="1181493" y="535658"/>
                </a:lnTo>
                <a:cubicBezTo>
                  <a:pt x="1181493" y="594826"/>
                  <a:pt x="1133527" y="642792"/>
                  <a:pt x="1074359" y="642792"/>
                </a:cubicBezTo>
                <a:lnTo>
                  <a:pt x="107134" y="642792"/>
                </a:lnTo>
                <a:cubicBezTo>
                  <a:pt x="47966" y="642792"/>
                  <a:pt x="0" y="594826"/>
                  <a:pt x="0" y="535658"/>
                </a:cubicBezTo>
                <a:lnTo>
                  <a:pt x="0" y="10713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2339" tIns="61859" rIns="92339" bIns="61859" numCol="1" spcCol="1270" anchor="ctr" anchorCtr="0">
            <a:noAutofit/>
          </a:bodyPr>
          <a:lstStyle/>
          <a:p>
            <a:pPr lvl="0" algn="ctr" defTabSz="711200">
              <a:lnSpc>
                <a:spcPct val="90000"/>
              </a:lnSpc>
              <a:spcBef>
                <a:spcPct val="0"/>
              </a:spcBef>
              <a:spcAft>
                <a:spcPct val="35000"/>
              </a:spcAft>
            </a:pPr>
            <a:r>
              <a:rPr lang="zh-CN" altLang="en-US" sz="1600" b="1" kern="1200" smtClean="0"/>
              <a:t>第</a:t>
            </a:r>
            <a:r>
              <a:rPr lang="en-US" altLang="zh-CN" sz="1600" b="1" kern="1200" smtClean="0"/>
              <a:t>4</a:t>
            </a:r>
            <a:r>
              <a:rPr lang="zh-CN" altLang="en-US" sz="1600" b="1" kern="1200" smtClean="0"/>
              <a:t>种</a:t>
            </a:r>
            <a:endParaRPr lang="zh-CN" altLang="en-US" sz="1600" b="1" kern="1200"/>
          </a:p>
        </p:txBody>
      </p:sp>
      <p:sp>
        <p:nvSpPr>
          <p:cNvPr id="28" name="标题 1"/>
          <p:cNvSpPr>
            <a:spLocks noChangeArrowheads="1"/>
          </p:cNvSpPr>
          <p:nvPr/>
        </p:nvSpPr>
        <p:spPr bwMode="auto">
          <a:xfrm>
            <a:off x="1691531" y="136524"/>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3</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542468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29" grpId="0" animBg="1"/>
      <p:bldP spid="3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2"/>
          <p:cNvSpPr>
            <a:spLocks noGrp="1"/>
          </p:cNvSpPr>
          <p:nvPr>
            <p:ph idx="1"/>
          </p:nvPr>
        </p:nvSpPr>
        <p:spPr>
          <a:xfrm>
            <a:off x="863600" y="1549400"/>
            <a:ext cx="7583080" cy="1050109"/>
          </a:xfrm>
        </p:spPr>
        <p:txBody>
          <a:bodyPr/>
          <a:lstStyle/>
          <a:p>
            <a:pPr>
              <a:lnSpc>
                <a:spcPct val="150000"/>
              </a:lnSpc>
              <a:buFont typeface="Arial" pitchFamily="34" charset="0"/>
              <a:buChar char="−"/>
              <a:defRPr/>
            </a:pPr>
            <a:r>
              <a:rPr lang="zh-CN" altLang="en-US" sz="1800" kern="1200" dirty="0">
                <a:latin typeface="宋体" pitchFamily="2" charset="-122"/>
                <a:ea typeface="宋体" pitchFamily="2" charset="-122"/>
                <a:cs typeface="Times New Roman" pitchFamily="18" charset="0"/>
              </a:rPr>
              <a:t>二维数组的引用方式同一维数组的引用方式一样，也是通过数组名和下标的方式来引用数组元素，</a:t>
            </a:r>
            <a:r>
              <a:rPr lang="zh-CN" altLang="en-US" sz="1800" kern="1200" dirty="0"/>
              <a:t>其语法格式如下：</a:t>
            </a:r>
          </a:p>
        </p:txBody>
      </p:sp>
      <p:sp>
        <p:nvSpPr>
          <p:cNvPr id="13" name="矩形 12"/>
          <p:cNvSpPr/>
          <p:nvPr/>
        </p:nvSpPr>
        <p:spPr>
          <a:xfrm>
            <a:off x="560388" y="962025"/>
            <a:ext cx="2696572" cy="64633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smtClean="0">
                <a:solidFill>
                  <a:srgbClr val="009ED6"/>
                </a:solidFill>
                <a:latin typeface="+mn-lt"/>
                <a:ea typeface="+mn-ea"/>
              </a:rPr>
              <a:t>二维数组的引用</a:t>
            </a:r>
            <a:endParaRPr lang="en-US" altLang="zh-CN" sz="2400" b="1" dirty="0">
              <a:solidFill>
                <a:srgbClr val="009ED6"/>
              </a:solidFill>
              <a:latin typeface="+mn-lt"/>
              <a:ea typeface="+mn-ea"/>
            </a:endParaRPr>
          </a:p>
        </p:txBody>
      </p:sp>
      <p:sp>
        <p:nvSpPr>
          <p:cNvPr id="19" name="矩形 18"/>
          <p:cNvSpPr/>
          <p:nvPr/>
        </p:nvSpPr>
        <p:spPr>
          <a:xfrm>
            <a:off x="1394988" y="2886075"/>
            <a:ext cx="6599248" cy="646331"/>
          </a:xfrm>
          <a:prstGeom prst="rect">
            <a:avLst/>
          </a:prstGeom>
          <a:noFill/>
          <a:ln w="25400">
            <a:solidFill>
              <a:srgbClr val="00ACE6"/>
            </a:solidFill>
            <a:prstDash val="solid"/>
            <a:miter lim="800000"/>
            <a:headEnd/>
            <a:tailEnd/>
          </a:ln>
          <a:effectLst>
            <a:outerShdw blurRad="76200" dir="13500000" sy="23000" kx="1200000" algn="br" rotWithShape="0">
              <a:prstClr val="black">
                <a:alpha val="20000"/>
              </a:prstClr>
            </a:outerShdw>
          </a:effectLst>
        </p:spPr>
        <p:txBody>
          <a:bodyPr wrap="square">
            <a:spAutoFit/>
          </a:bodyPr>
          <a:lstStyle/>
          <a:p>
            <a:pPr>
              <a:lnSpc>
                <a:spcPct val="200000"/>
              </a:lnSpc>
              <a:defRPr/>
            </a:pPr>
            <a:r>
              <a:rPr lang="zh-CN" altLang="en-US" sz="1600" b="1" dirty="0" smtClean="0">
                <a:latin typeface="Times New Roman" pitchFamily="18" charset="0"/>
                <a:ea typeface="+mn-ea"/>
                <a:cs typeface="Times New Roman" pitchFamily="18" charset="0"/>
              </a:rPr>
              <a:t>       数组</a:t>
            </a:r>
            <a:r>
              <a:rPr lang="zh-CN" altLang="en-US" sz="1600" b="1" dirty="0">
                <a:latin typeface="Times New Roman" pitchFamily="18" charset="0"/>
                <a:ea typeface="+mn-ea"/>
                <a:cs typeface="Times New Roman" pitchFamily="18" charset="0"/>
              </a:rPr>
              <a:t>名</a:t>
            </a:r>
            <a:r>
              <a:rPr lang="en-US" altLang="zh-CN" sz="1600" b="1" dirty="0">
                <a:latin typeface="Times New Roman" pitchFamily="18" charset="0"/>
                <a:ea typeface="+mn-ea"/>
                <a:cs typeface="Times New Roman" pitchFamily="18" charset="0"/>
              </a:rPr>
              <a:t>[</a:t>
            </a:r>
            <a:r>
              <a:rPr lang="zh-CN" altLang="en-US" sz="1600" b="1" dirty="0">
                <a:solidFill>
                  <a:srgbClr val="FF0000"/>
                </a:solidFill>
                <a:latin typeface="Times New Roman" pitchFamily="18" charset="0"/>
                <a:ea typeface="+mn-ea"/>
                <a:cs typeface="Times New Roman" pitchFamily="18" charset="0"/>
              </a:rPr>
              <a:t>下标</a:t>
            </a:r>
            <a:r>
              <a:rPr lang="en-US" altLang="zh-CN" sz="1600" b="1" dirty="0">
                <a:latin typeface="Times New Roman" pitchFamily="18" charset="0"/>
                <a:ea typeface="+mn-ea"/>
                <a:cs typeface="Times New Roman" pitchFamily="18" charset="0"/>
              </a:rPr>
              <a:t>][</a:t>
            </a:r>
            <a:r>
              <a:rPr lang="zh-CN" altLang="en-US" sz="1600" b="1" dirty="0">
                <a:solidFill>
                  <a:srgbClr val="FF0000"/>
                </a:solidFill>
                <a:latin typeface="Times New Roman" pitchFamily="18" charset="0"/>
                <a:ea typeface="+mn-ea"/>
                <a:cs typeface="Times New Roman" pitchFamily="18" charset="0"/>
              </a:rPr>
              <a:t>下标</a:t>
            </a:r>
            <a:r>
              <a:rPr lang="en-US" altLang="zh-CN" sz="1600" b="1" dirty="0">
                <a:latin typeface="Times New Roman" pitchFamily="18" charset="0"/>
                <a:ea typeface="+mn-ea"/>
                <a:cs typeface="Times New Roman" pitchFamily="18" charset="0"/>
              </a:rPr>
              <a:t>];</a:t>
            </a:r>
          </a:p>
          <a:p>
            <a:pPr>
              <a:lnSpc>
                <a:spcPct val="200000"/>
              </a:lnSpc>
              <a:defRPr/>
            </a:pPr>
            <a:endParaRPr lang="en-US" altLang="zh-CN" sz="200" dirty="0">
              <a:latin typeface="Times New Roman" pitchFamily="18" charset="0"/>
              <a:ea typeface="+mn-ea"/>
              <a:cs typeface="Times New Roman" pitchFamily="18" charset="0"/>
            </a:endParaRPr>
          </a:p>
        </p:txBody>
      </p:sp>
      <p:sp>
        <p:nvSpPr>
          <p:cNvPr id="35" name="标题 1"/>
          <p:cNvSpPr>
            <a:spLocks noChangeArrowheads="1"/>
          </p:cNvSpPr>
          <p:nvPr/>
        </p:nvSpPr>
        <p:spPr bwMode="auto">
          <a:xfrm>
            <a:off x="1394988" y="136524"/>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3</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1179514873"/>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ChangeArrowheads="1"/>
          </p:cNvSpPr>
          <p:nvPr/>
        </p:nvSpPr>
        <p:spPr bwMode="auto">
          <a:xfrm>
            <a:off x="1515058" y="157217"/>
            <a:ext cx="465669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3</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案例实现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圆角矩形 5"/>
          <p:cNvSpPr/>
          <p:nvPr/>
        </p:nvSpPr>
        <p:spPr>
          <a:xfrm>
            <a:off x="1088442" y="4477212"/>
            <a:ext cx="7479730" cy="408623"/>
          </a:xfrm>
          <a:prstGeom prst="roundRect">
            <a:avLst/>
          </a:prstGeom>
          <a:solidFill>
            <a:schemeClr val="bg2">
              <a:lumMod val="50000"/>
            </a:schemeClr>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代码（详见教材代码实现）</a:t>
            </a:r>
            <a:endParaRPr lang="en-US" altLang="zh-CN" b="1" dirty="0">
              <a:solidFill>
                <a:schemeClr val="bg1"/>
              </a:solidFill>
              <a:ea typeface="宋体" pitchFamily="2" charset="-122"/>
            </a:endParaRPr>
          </a:p>
        </p:txBody>
      </p:sp>
      <p:sp>
        <p:nvSpPr>
          <p:cNvPr id="12" name="矩形 28"/>
          <p:cNvSpPr>
            <a:spLocks noChangeArrowheads="1"/>
          </p:cNvSpPr>
          <p:nvPr/>
        </p:nvSpPr>
        <p:spPr bwMode="auto">
          <a:xfrm>
            <a:off x="863599" y="1123950"/>
            <a:ext cx="7783513"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0" hangingPunct="0">
              <a:lnSpc>
                <a:spcPct val="150000"/>
              </a:lnSpc>
              <a:spcBef>
                <a:spcPct val="20000"/>
              </a:spcBef>
              <a:buFont typeface="Arial" pitchFamily="34" charset="0"/>
              <a:buChar char="−"/>
            </a:pPr>
            <a:r>
              <a:rPr lang="zh-CN" altLang="en-US" dirty="0" smtClean="0">
                <a:latin typeface="+mn-ea"/>
                <a:ea typeface="+mn-ea"/>
              </a:rPr>
              <a:t>案例设计</a:t>
            </a:r>
            <a:endParaRPr lang="zh-CN" altLang="zh-CN" dirty="0">
              <a:latin typeface="+mn-ea"/>
              <a:ea typeface="+mn-ea"/>
            </a:endParaRPr>
          </a:p>
        </p:txBody>
      </p:sp>
      <p:cxnSp>
        <p:nvCxnSpPr>
          <p:cNvPr id="20" name="直接连接符 19"/>
          <p:cNvCxnSpPr/>
          <p:nvPr/>
        </p:nvCxnSpPr>
        <p:spPr bwMode="auto">
          <a:xfrm>
            <a:off x="1267841" y="4219442"/>
            <a:ext cx="7120933"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椭圆 20"/>
          <p:cNvSpPr/>
          <p:nvPr/>
        </p:nvSpPr>
        <p:spPr bwMode="auto">
          <a:xfrm rot="574600">
            <a:off x="1157871" y="1704044"/>
            <a:ext cx="361950" cy="363537"/>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2" name="TextBox 21"/>
          <p:cNvSpPr txBox="1">
            <a:spLocks noChangeArrowheads="1"/>
          </p:cNvSpPr>
          <p:nvPr/>
        </p:nvSpPr>
        <p:spPr bwMode="auto">
          <a:xfrm>
            <a:off x="1167396" y="1710394"/>
            <a:ext cx="347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1</a:t>
            </a:r>
            <a:endParaRPr lang="zh-CN" altLang="en-US" b="1">
              <a:solidFill>
                <a:schemeClr val="bg1"/>
              </a:solidFill>
              <a:latin typeface="Verdana" pitchFamily="34" charset="0"/>
            </a:endParaRPr>
          </a:p>
        </p:txBody>
      </p:sp>
      <p:cxnSp>
        <p:nvCxnSpPr>
          <p:cNvPr id="23" name="直接连接符 22"/>
          <p:cNvCxnSpPr/>
          <p:nvPr/>
        </p:nvCxnSpPr>
        <p:spPr>
          <a:xfrm>
            <a:off x="1338846" y="2050959"/>
            <a:ext cx="7308266"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bwMode="auto">
          <a:xfrm rot="574600">
            <a:off x="1159458" y="2294222"/>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5" name="TextBox 24"/>
          <p:cNvSpPr txBox="1">
            <a:spLocks noChangeArrowheads="1"/>
          </p:cNvSpPr>
          <p:nvPr/>
        </p:nvSpPr>
        <p:spPr bwMode="auto">
          <a:xfrm>
            <a:off x="1172158" y="2276759"/>
            <a:ext cx="349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2</a:t>
            </a:r>
            <a:endParaRPr lang="zh-CN" altLang="en-US" b="1">
              <a:solidFill>
                <a:schemeClr val="bg1"/>
              </a:solidFill>
              <a:latin typeface="Verdana" pitchFamily="34" charset="0"/>
            </a:endParaRPr>
          </a:p>
        </p:txBody>
      </p:sp>
      <p:cxnSp>
        <p:nvCxnSpPr>
          <p:cNvPr id="26" name="直接连接符 25"/>
          <p:cNvCxnSpPr/>
          <p:nvPr/>
        </p:nvCxnSpPr>
        <p:spPr>
          <a:xfrm flipV="1">
            <a:off x="1356308" y="2633200"/>
            <a:ext cx="5919703" cy="1905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bwMode="auto">
          <a:xfrm rot="574600">
            <a:off x="1177668" y="2868983"/>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8" name="TextBox 27"/>
          <p:cNvSpPr txBox="1">
            <a:spLocks noChangeArrowheads="1"/>
          </p:cNvSpPr>
          <p:nvPr/>
        </p:nvSpPr>
        <p:spPr bwMode="auto">
          <a:xfrm>
            <a:off x="1185605" y="2873746"/>
            <a:ext cx="349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3</a:t>
            </a:r>
            <a:endParaRPr lang="zh-CN" altLang="en-US" b="1">
              <a:solidFill>
                <a:schemeClr val="bg1"/>
              </a:solidFill>
              <a:latin typeface="Verdana" pitchFamily="34" charset="0"/>
            </a:endParaRPr>
          </a:p>
        </p:txBody>
      </p:sp>
      <p:cxnSp>
        <p:nvCxnSpPr>
          <p:cNvPr id="29" name="直接连接符 28"/>
          <p:cNvCxnSpPr/>
          <p:nvPr/>
        </p:nvCxnSpPr>
        <p:spPr>
          <a:xfrm flipV="1">
            <a:off x="1414112" y="3228504"/>
            <a:ext cx="6309531" cy="1513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553196" y="1663021"/>
            <a:ext cx="7160935" cy="412421"/>
          </a:xfrm>
          <a:prstGeom prst="rect">
            <a:avLst/>
          </a:prstGeom>
        </p:spPr>
        <p:txBody>
          <a:bodyPr wrap="none">
            <a:spAutoFit/>
          </a:bodyPr>
          <a:lstStyle/>
          <a:p>
            <a:pPr>
              <a:lnSpc>
                <a:spcPct val="130000"/>
              </a:lnSpc>
              <a:spcAft>
                <a:spcPts val="300"/>
              </a:spcAft>
              <a:defRPr/>
            </a:pPr>
            <a:r>
              <a:rPr lang="zh-CN" altLang="zh-CN" sz="1600" dirty="0"/>
              <a:t>假设当前数的下标为（</a:t>
            </a:r>
            <a:r>
              <a:rPr lang="en-US" altLang="zh-CN" sz="1600" dirty="0"/>
              <a:t>x</a:t>
            </a:r>
            <a:r>
              <a:rPr lang="zh-CN" altLang="zh-CN" sz="1600" dirty="0"/>
              <a:t>，</a:t>
            </a:r>
            <a:r>
              <a:rPr lang="en-US" altLang="zh-CN" sz="1600" dirty="0"/>
              <a:t>y</a:t>
            </a:r>
            <a:r>
              <a:rPr lang="zh-CN" altLang="zh-CN" sz="1600" dirty="0"/>
              <a:t>），则下一个数的放置位置为当前位置的右上方</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36" name="椭圆 35"/>
          <p:cNvSpPr/>
          <p:nvPr/>
        </p:nvSpPr>
        <p:spPr bwMode="auto">
          <a:xfrm rot="574600">
            <a:off x="1169637" y="3449801"/>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37" name="TextBox 36"/>
          <p:cNvSpPr txBox="1">
            <a:spLocks noChangeArrowheads="1"/>
          </p:cNvSpPr>
          <p:nvPr/>
        </p:nvSpPr>
        <p:spPr bwMode="auto">
          <a:xfrm>
            <a:off x="1177574" y="3454564"/>
            <a:ext cx="3481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chemeClr val="bg1"/>
                </a:solidFill>
                <a:latin typeface="Verdana" pitchFamily="34" charset="0"/>
              </a:rPr>
              <a:t>4</a:t>
            </a:r>
            <a:endParaRPr lang="zh-CN" altLang="en-US" b="1" dirty="0">
              <a:solidFill>
                <a:schemeClr val="bg1"/>
              </a:solidFill>
              <a:latin typeface="Verdana" pitchFamily="34" charset="0"/>
            </a:endParaRPr>
          </a:p>
        </p:txBody>
      </p:sp>
      <p:cxnSp>
        <p:nvCxnSpPr>
          <p:cNvPr id="38" name="直接连接符 37"/>
          <p:cNvCxnSpPr/>
          <p:nvPr/>
        </p:nvCxnSpPr>
        <p:spPr>
          <a:xfrm flipV="1">
            <a:off x="1379187" y="3811004"/>
            <a:ext cx="7033293" cy="26896"/>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1588630" y="2849939"/>
            <a:ext cx="6135013" cy="412421"/>
          </a:xfrm>
          <a:prstGeom prst="rect">
            <a:avLst/>
          </a:prstGeom>
        </p:spPr>
        <p:txBody>
          <a:bodyPr wrap="none">
            <a:spAutoFit/>
          </a:bodyPr>
          <a:lstStyle/>
          <a:p>
            <a:pPr>
              <a:lnSpc>
                <a:spcPct val="130000"/>
              </a:lnSpc>
              <a:spcAft>
                <a:spcPts val="300"/>
              </a:spcAft>
              <a:defRPr/>
            </a:pPr>
            <a:r>
              <a:rPr lang="zh-CN" altLang="zh-CN" sz="1600" dirty="0"/>
              <a:t>如果当前数在最后一列上，则将下一个数放在上一行的第一列上</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4" name="矩形 43"/>
          <p:cNvSpPr/>
          <p:nvPr/>
        </p:nvSpPr>
        <p:spPr>
          <a:xfrm>
            <a:off x="1592726" y="3432439"/>
            <a:ext cx="6955750" cy="412421"/>
          </a:xfrm>
          <a:prstGeom prst="rect">
            <a:avLst/>
          </a:prstGeom>
        </p:spPr>
        <p:txBody>
          <a:bodyPr wrap="none">
            <a:spAutoFit/>
          </a:bodyPr>
          <a:lstStyle/>
          <a:p>
            <a:pPr>
              <a:lnSpc>
                <a:spcPct val="130000"/>
              </a:lnSpc>
              <a:spcAft>
                <a:spcPts val="300"/>
              </a:spcAft>
              <a:defRPr/>
            </a:pPr>
            <a:r>
              <a:rPr lang="zh-CN" altLang="zh-CN" sz="1600" dirty="0"/>
              <a:t>如果下一个数的位置已经被占用，则下一个数直接放在当前位置的正</a:t>
            </a:r>
            <a:r>
              <a:rPr lang="zh-CN" altLang="zh-CN" sz="1600" dirty="0" smtClean="0"/>
              <a:t>下方</a:t>
            </a:r>
            <a:r>
              <a:rPr lang="zh-CN" altLang="en-US" sz="1600" dirty="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5" name="矩形 44"/>
          <p:cNvSpPr/>
          <p:nvPr/>
        </p:nvSpPr>
        <p:spPr>
          <a:xfrm>
            <a:off x="1539746" y="2265603"/>
            <a:ext cx="5838458" cy="412421"/>
          </a:xfrm>
          <a:prstGeom prst="rect">
            <a:avLst/>
          </a:prstGeom>
        </p:spPr>
        <p:txBody>
          <a:bodyPr wrap="none">
            <a:spAutoFit/>
          </a:bodyPr>
          <a:lstStyle/>
          <a:p>
            <a:pPr>
              <a:lnSpc>
                <a:spcPct val="130000"/>
              </a:lnSpc>
              <a:spcAft>
                <a:spcPts val="300"/>
              </a:spcAft>
              <a:defRPr/>
            </a:pPr>
            <a:r>
              <a:rPr lang="zh-CN" altLang="zh-CN" sz="1600" dirty="0"/>
              <a:t>如果当前数在第</a:t>
            </a:r>
            <a:r>
              <a:rPr lang="en-US" altLang="zh-CN" sz="1600" dirty="0"/>
              <a:t>1</a:t>
            </a:r>
            <a:r>
              <a:rPr lang="zh-CN" altLang="zh-CN" sz="1600" dirty="0"/>
              <a:t>行，则将下一个数放在最后一行的下一列上</a:t>
            </a:r>
            <a:r>
              <a:rPr lang="zh-CN" altLang="zh-CN"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1812106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par>
                                <p:cTn id="11" presetID="22" presetClass="entr" presetSubtype="8"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500"/>
                                        <p:tgtEl>
                                          <p:spTgt spid="2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left)">
                                      <p:cBhvr>
                                        <p:cTn id="34" dur="500"/>
                                        <p:tgtEl>
                                          <p:spTgt spid="34"/>
                                        </p:tgtEl>
                                      </p:cBhvr>
                                    </p:animEffect>
                                  </p:childTnLst>
                                </p:cTn>
                              </p:par>
                              <p:par>
                                <p:cTn id="35" presetID="22" presetClass="entr" presetSubtype="8"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wipe(left)">
                                      <p:cBhvr>
                                        <p:cTn id="37" dur="500"/>
                                        <p:tgtEl>
                                          <p:spTgt spid="3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left)">
                                      <p:cBhvr>
                                        <p:cTn id="40" dur="500"/>
                                        <p:tgtEl>
                                          <p:spTgt spid="36"/>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left)">
                                      <p:cBhvr>
                                        <p:cTn id="43" dur="500"/>
                                        <p:tgtEl>
                                          <p:spTgt spid="37"/>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wipe(left)">
                                      <p:cBhvr>
                                        <p:cTn id="46" dur="500"/>
                                        <p:tgtEl>
                                          <p:spTgt spid="43"/>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wipe(left)">
                                      <p:cBhvr>
                                        <p:cTn id="49" dur="500"/>
                                        <p:tgtEl>
                                          <p:spTgt spid="4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wipe(left)">
                                      <p:cBhvr>
                                        <p:cTn id="52" dur="500"/>
                                        <p:tgtEl>
                                          <p:spTgt spid="4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left)">
                                      <p:cBhvr>
                                        <p:cTn id="57" dur="500"/>
                                        <p:tgtEl>
                                          <p:spTgt spid="20"/>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wipe(left)">
                                      <p:cBhvr>
                                        <p:cTn id="6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 grpId="0" animBg="1"/>
      <p:bldP spid="22" grpId="0"/>
      <p:bldP spid="24" grpId="0" animBg="1"/>
      <p:bldP spid="25" grpId="0"/>
      <p:bldP spid="27" grpId="0" animBg="1"/>
      <p:bldP spid="28" grpId="0"/>
      <p:bldP spid="34" grpId="0"/>
      <p:bldP spid="36" grpId="0" animBg="1"/>
      <p:bldP spid="37" grpId="0"/>
      <p:bldP spid="43" grpId="0"/>
      <p:bldP spid="44" grpId="0"/>
      <p:bldP spid="4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标题 1"/>
          <p:cNvSpPr>
            <a:spLocks noChangeArrowheads="1"/>
          </p:cNvSpPr>
          <p:nvPr/>
        </p:nvSpPr>
        <p:spPr bwMode="auto">
          <a:xfrm>
            <a:off x="1751464" y="186229"/>
            <a:ext cx="533241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571500" indent="-571500">
              <a:buFont typeface="Wingdings" pitchFamily="2" charset="2"/>
              <a:buNone/>
            </a:pPr>
            <a:r>
              <a:rPr lang="en-US" altLang="zh-CN" sz="3600" b="1" dirty="0">
                <a:solidFill>
                  <a:srgbClr val="0070C0"/>
                </a:solidFill>
                <a:latin typeface="楷体" pitchFamily="49" charset="-122"/>
                <a:ea typeface="楷体" pitchFamily="49" charset="-122"/>
                <a:sym typeface="Wingdings"/>
              </a:rPr>
              <a:t></a:t>
            </a:r>
            <a:r>
              <a:rPr lang="zh-CN" altLang="zh-CN" sz="3600" b="1" dirty="0">
                <a:solidFill>
                  <a:srgbClr val="0070C0"/>
                </a:solidFill>
                <a:latin typeface="楷体" pitchFamily="49" charset="-122"/>
                <a:ea typeface="楷体" pitchFamily="49" charset="-122"/>
              </a:rPr>
              <a:t>多学一</a:t>
            </a:r>
            <a:r>
              <a:rPr lang="zh-CN" altLang="zh-CN" sz="3600" b="1" dirty="0" smtClean="0">
                <a:solidFill>
                  <a:srgbClr val="0070C0"/>
                </a:solidFill>
                <a:latin typeface="楷体" pitchFamily="49" charset="-122"/>
                <a:ea typeface="楷体" pitchFamily="49" charset="-122"/>
              </a:rPr>
              <a:t>招</a:t>
            </a:r>
            <a:r>
              <a:rPr lang="zh-CN" altLang="en-US" sz="3600" b="1" dirty="0" smtClean="0">
                <a:solidFill>
                  <a:srgbClr val="0070C0"/>
                </a:solidFill>
                <a:latin typeface="楷体" pitchFamily="49" charset="-122"/>
                <a:ea typeface="楷体" pitchFamily="49" charset="-122"/>
                <a:sym typeface="宋体" charset="-122"/>
              </a:rPr>
              <a:t> </a:t>
            </a:r>
            <a:endParaRPr lang="zh-CN" altLang="en-US" dirty="0">
              <a:solidFill>
                <a:srgbClr val="0070C0"/>
              </a:solidFill>
              <a:latin typeface="楷体" pitchFamily="49" charset="-122"/>
              <a:ea typeface="楷体" pitchFamily="49" charset="-122"/>
            </a:endParaRPr>
          </a:p>
        </p:txBody>
      </p:sp>
      <p:sp>
        <p:nvSpPr>
          <p:cNvPr id="28676" name="矩形 28"/>
          <p:cNvSpPr>
            <a:spLocks noChangeArrowheads="1"/>
          </p:cNvSpPr>
          <p:nvPr/>
        </p:nvSpPr>
        <p:spPr bwMode="auto">
          <a:xfrm>
            <a:off x="863600" y="1585913"/>
            <a:ext cx="7488797" cy="12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50000"/>
              </a:lnSpc>
              <a:spcBef>
                <a:spcPct val="20000"/>
              </a:spcBef>
              <a:buFont typeface="Arial" pitchFamily="34" charset="0"/>
              <a:buChar char="−"/>
              <a:defRPr/>
            </a:pPr>
            <a:r>
              <a:rPr lang="zh-CN" altLang="zh-CN" dirty="0">
                <a:latin typeface="楷体" pitchFamily="49" charset="-122"/>
                <a:ea typeface="楷体" pitchFamily="49" charset="-122"/>
              </a:rPr>
              <a:t>在计算机中，除一维数组和二维数组外，还有三维，四维，</a:t>
            </a:r>
            <a:r>
              <a:rPr lang="en-US" altLang="zh-CN" dirty="0">
                <a:latin typeface="楷体" pitchFamily="49" charset="-122"/>
                <a:ea typeface="楷体" pitchFamily="49" charset="-122"/>
              </a:rPr>
              <a:t>……</a:t>
            </a:r>
            <a:r>
              <a:rPr lang="zh-CN" altLang="zh-CN" dirty="0">
                <a:latin typeface="楷体" pitchFamily="49" charset="-122"/>
                <a:ea typeface="楷体" pitchFamily="49" charset="-122"/>
              </a:rPr>
              <a:t>等</a:t>
            </a:r>
            <a:r>
              <a:rPr lang="zh-CN" altLang="zh-CN" b="1" dirty="0">
                <a:solidFill>
                  <a:srgbClr val="FF0000"/>
                </a:solidFill>
                <a:latin typeface="楷体" pitchFamily="49" charset="-122"/>
                <a:ea typeface="楷体" pitchFamily="49" charset="-122"/>
              </a:rPr>
              <a:t>多维数组</a:t>
            </a:r>
            <a:r>
              <a:rPr lang="zh-CN" altLang="zh-CN" dirty="0">
                <a:latin typeface="楷体" pitchFamily="49" charset="-122"/>
                <a:ea typeface="楷体" pitchFamily="49" charset="-122"/>
              </a:rPr>
              <a:t>，它们用在某些特定程序开发中，多维数组的定义与二维数组类似，其语法格式具体如下：</a:t>
            </a:r>
          </a:p>
        </p:txBody>
      </p:sp>
      <p:sp>
        <p:nvSpPr>
          <p:cNvPr id="28677" name="矩形 20"/>
          <p:cNvSpPr>
            <a:spLocks noChangeArrowheads="1"/>
          </p:cNvSpPr>
          <p:nvPr/>
        </p:nvSpPr>
        <p:spPr bwMode="auto">
          <a:xfrm>
            <a:off x="560388" y="962025"/>
            <a:ext cx="1768433" cy="559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a:lnSpc>
                <a:spcPct val="150000"/>
              </a:lnSpc>
              <a:spcBef>
                <a:spcPct val="20000"/>
              </a:spcBef>
              <a:buFontTx/>
              <a:buChar char="•"/>
            </a:pPr>
            <a:r>
              <a:rPr lang="zh-CN" altLang="en-US" sz="2400" b="1" dirty="0" smtClean="0">
                <a:solidFill>
                  <a:srgbClr val="009ED6"/>
                </a:solidFill>
                <a:latin typeface="楷体" pitchFamily="49" charset="-122"/>
                <a:ea typeface="楷体" pitchFamily="49" charset="-122"/>
              </a:rPr>
              <a:t>多维数组</a:t>
            </a:r>
            <a:endParaRPr lang="en-US" altLang="zh-CN" sz="2400" b="1" dirty="0">
              <a:solidFill>
                <a:srgbClr val="009ED6"/>
              </a:solidFill>
              <a:latin typeface="楷体" pitchFamily="49" charset="-122"/>
              <a:ea typeface="楷体" pitchFamily="49" charset="-122"/>
            </a:endParaRPr>
          </a:p>
        </p:txBody>
      </p:sp>
      <p:sp>
        <p:nvSpPr>
          <p:cNvPr id="16" name="矩形 15"/>
          <p:cNvSpPr/>
          <p:nvPr/>
        </p:nvSpPr>
        <p:spPr>
          <a:xfrm>
            <a:off x="1572788" y="3121930"/>
            <a:ext cx="6130925" cy="646331"/>
          </a:xfrm>
          <a:prstGeom prst="rect">
            <a:avLst/>
          </a:prstGeom>
          <a:noFill/>
          <a:ln w="25400">
            <a:solidFill>
              <a:srgbClr val="00ACE6"/>
            </a:solidFill>
            <a:prstDash val="solid"/>
            <a:miter lim="800000"/>
            <a:headEnd/>
            <a:tailEnd/>
          </a:ln>
          <a:effectLst>
            <a:outerShdw blurRad="76200" dir="13500000" sy="23000" kx="1200000" algn="br" rotWithShape="0">
              <a:prstClr val="black">
                <a:alpha val="20000"/>
              </a:prstClr>
            </a:outerShdw>
          </a:effectLst>
        </p:spPr>
        <p:txBody>
          <a:bodyPr>
            <a:spAutoFit/>
          </a:bodyPr>
          <a:lstStyle/>
          <a:p>
            <a:pPr>
              <a:lnSpc>
                <a:spcPct val="200000"/>
              </a:lnSpc>
              <a:defRPr/>
            </a:pPr>
            <a:r>
              <a:rPr lang="en-US" altLang="zh-CN" sz="1600" b="1" dirty="0" smtClean="0">
                <a:latin typeface="楷体" pitchFamily="49" charset="-122"/>
                <a:ea typeface="楷体" pitchFamily="49" charset="-122"/>
                <a:cs typeface="Times New Roman" pitchFamily="18" charset="0"/>
              </a:rPr>
              <a:t>       </a:t>
            </a:r>
            <a:r>
              <a:rPr lang="zh-CN" altLang="zh-CN" sz="1600" b="1" dirty="0" smtClean="0">
                <a:latin typeface="楷体" pitchFamily="49" charset="-122"/>
                <a:ea typeface="楷体" pitchFamily="49" charset="-122"/>
                <a:cs typeface="Times New Roman" pitchFamily="18" charset="0"/>
              </a:rPr>
              <a:t>数组</a:t>
            </a:r>
            <a:r>
              <a:rPr lang="zh-CN" altLang="zh-CN" sz="1600" b="1" dirty="0">
                <a:latin typeface="楷体" pitchFamily="49" charset="-122"/>
                <a:ea typeface="楷体" pitchFamily="49" charset="-122"/>
                <a:cs typeface="Times New Roman" pitchFamily="18" charset="0"/>
              </a:rPr>
              <a:t>类型修饰符 数组名</a:t>
            </a:r>
            <a:r>
              <a:rPr lang="en-US" altLang="zh-CN" sz="1600" b="1" dirty="0">
                <a:latin typeface="楷体" pitchFamily="49" charset="-122"/>
                <a:ea typeface="楷体" pitchFamily="49" charset="-122"/>
                <a:cs typeface="Times New Roman" pitchFamily="18" charset="0"/>
              </a:rPr>
              <a:t> [</a:t>
            </a:r>
            <a:r>
              <a:rPr lang="en-US" altLang="zh-CN" sz="1600" b="1" dirty="0" err="1">
                <a:solidFill>
                  <a:srgbClr val="FF0000"/>
                </a:solidFill>
                <a:latin typeface="楷体" pitchFamily="49" charset="-122"/>
                <a:ea typeface="楷体" pitchFamily="49" charset="-122"/>
                <a:cs typeface="Times New Roman" pitchFamily="18" charset="0"/>
              </a:rPr>
              <a:t>n1</a:t>
            </a:r>
            <a:r>
              <a:rPr lang="en-US" altLang="zh-CN" sz="1600" b="1" dirty="0">
                <a:latin typeface="楷体" pitchFamily="49" charset="-122"/>
                <a:ea typeface="楷体" pitchFamily="49" charset="-122"/>
                <a:cs typeface="Times New Roman" pitchFamily="18" charset="0"/>
              </a:rPr>
              <a:t>][</a:t>
            </a:r>
            <a:r>
              <a:rPr lang="en-US" altLang="zh-CN" sz="1600" b="1" dirty="0" err="1">
                <a:solidFill>
                  <a:srgbClr val="FF0000"/>
                </a:solidFill>
                <a:latin typeface="楷体" pitchFamily="49" charset="-122"/>
                <a:ea typeface="楷体" pitchFamily="49" charset="-122"/>
                <a:cs typeface="Times New Roman" pitchFamily="18" charset="0"/>
              </a:rPr>
              <a:t>n2</a:t>
            </a:r>
            <a:r>
              <a:rPr lang="en-US" altLang="zh-CN" sz="1600" b="1" dirty="0">
                <a:latin typeface="楷体" pitchFamily="49" charset="-122"/>
                <a:ea typeface="楷体" pitchFamily="49" charset="-122"/>
                <a:cs typeface="Times New Roman" pitchFamily="18" charset="0"/>
              </a:rPr>
              <a:t>]…[</a:t>
            </a:r>
            <a:r>
              <a:rPr lang="en-US" altLang="zh-CN" sz="1600" b="1" dirty="0" err="1">
                <a:solidFill>
                  <a:srgbClr val="FF0000"/>
                </a:solidFill>
                <a:latin typeface="楷体" pitchFamily="49" charset="-122"/>
                <a:ea typeface="楷体" pitchFamily="49" charset="-122"/>
                <a:cs typeface="Times New Roman" pitchFamily="18" charset="0"/>
              </a:rPr>
              <a:t>nn</a:t>
            </a:r>
            <a:r>
              <a:rPr lang="en-US" altLang="zh-CN" sz="1600" b="1" dirty="0">
                <a:latin typeface="楷体" pitchFamily="49" charset="-122"/>
                <a:ea typeface="楷体" pitchFamily="49" charset="-122"/>
                <a:cs typeface="Times New Roman" pitchFamily="18" charset="0"/>
              </a:rPr>
              <a:t>];</a:t>
            </a:r>
            <a:endParaRPr lang="zh-CN" altLang="zh-CN" sz="1600" b="1" dirty="0">
              <a:latin typeface="楷体" pitchFamily="49" charset="-122"/>
              <a:ea typeface="楷体" pitchFamily="49" charset="-122"/>
              <a:cs typeface="Times New Roman" pitchFamily="18" charset="0"/>
            </a:endParaRPr>
          </a:p>
          <a:p>
            <a:pPr>
              <a:lnSpc>
                <a:spcPct val="200000"/>
              </a:lnSpc>
              <a:defRPr/>
            </a:pPr>
            <a:endParaRPr lang="en-US" altLang="zh-CN" sz="200" dirty="0">
              <a:latin typeface="楷体" pitchFamily="49" charset="-122"/>
              <a:ea typeface="楷体" pitchFamily="49" charset="-122"/>
              <a:cs typeface="Times New Roman" pitchFamily="18"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444628268"/>
              </p:ext>
            </p:extLst>
          </p:nvPr>
        </p:nvGraphicFramePr>
        <p:xfrm>
          <a:off x="1965914" y="4075610"/>
          <a:ext cx="4901775" cy="2232658"/>
        </p:xfrm>
        <a:graphic>
          <a:graphicData uri="http://schemas.openxmlformats.org/presentationml/2006/ole">
            <mc:AlternateContent xmlns:mc="http://schemas.openxmlformats.org/markup-compatibility/2006">
              <mc:Choice xmlns:v="urn:schemas-microsoft-com:vml" Requires="v">
                <p:oleObj spid="_x0000_s20500" name="Visio" r:id="rId5" imgW="3059240" imgH="1402845" progId="Visio.Drawing.11">
                  <p:embed/>
                </p:oleObj>
              </mc:Choice>
              <mc:Fallback>
                <p:oleObj name="Visio" r:id="rId5" imgW="3059240" imgH="1402845"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5914" y="4075610"/>
                        <a:ext cx="4901775" cy="2232658"/>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1523831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ChangeArrowheads="1"/>
          </p:cNvSpPr>
          <p:nvPr/>
        </p:nvSpPr>
        <p:spPr bwMode="auto">
          <a:xfrm>
            <a:off x="1541214" y="146926"/>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smtClean="0">
                <a:solidFill>
                  <a:srgbClr val="0070C0"/>
                </a:solidFill>
                <a:latin typeface="微软雅黑" pitchFamily="34" charset="-122"/>
                <a:ea typeface="微软雅黑" pitchFamily="34" charset="-122"/>
                <a:sym typeface="宋体" charset="-122"/>
              </a:rPr>
              <a:t>4】-</a:t>
            </a:r>
            <a:r>
              <a:rPr lang="zh-CN" altLang="en-US" sz="3600" b="1" dirty="0" smtClean="0">
                <a:solidFill>
                  <a:srgbClr val="0070C0"/>
                </a:solidFill>
                <a:latin typeface="微软雅黑" pitchFamily="34" charset="-122"/>
                <a:ea typeface="微软雅黑" pitchFamily="34" charset="-122"/>
                <a:sym typeface="宋体" charset="-122"/>
              </a:rPr>
              <a:t>案例描述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内容占位符 2"/>
          <p:cNvSpPr>
            <a:spLocks noGrp="1"/>
          </p:cNvSpPr>
          <p:nvPr>
            <p:ph idx="1"/>
          </p:nvPr>
        </p:nvSpPr>
        <p:spPr bwMode="auto">
          <a:xfrm>
            <a:off x="481013" y="1640125"/>
            <a:ext cx="7975600" cy="146883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altLang="zh-CN" sz="2000" dirty="0" smtClean="0"/>
              <a:t>       </a:t>
            </a:r>
            <a:r>
              <a:rPr lang="zh-CN" altLang="zh-CN" sz="2000" dirty="0" smtClean="0"/>
              <a:t>转眼</a:t>
            </a:r>
            <a:r>
              <a:rPr lang="zh-CN" altLang="zh-CN" sz="2000" dirty="0"/>
              <a:t>又迎来了一年一度的校园十大歌手比赛，选手们个个积极应战，奋力抢夺冠军的宝座。如今最终得分已经揭晓，但是并没有按照升序顺序排列好，为了知晓冠军、亚季和季军的得主，案例要求通过编程将拼到最后的这十位歌手的得分从低到高进行排序</a:t>
            </a:r>
            <a:r>
              <a:rPr lang="zh-CN" altLang="zh-CN" sz="2000" dirty="0" smtClean="0"/>
              <a:t>。</a:t>
            </a:r>
            <a:endParaRPr lang="zh-CN" altLang="zh-CN" sz="2000" dirty="0"/>
          </a:p>
        </p:txBody>
      </p:sp>
      <p:pic>
        <p:nvPicPr>
          <p:cNvPr id="348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7689" y="3108960"/>
            <a:ext cx="5457600" cy="3186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338728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ChangeArrowheads="1"/>
          </p:cNvSpPr>
          <p:nvPr/>
        </p:nvSpPr>
        <p:spPr bwMode="auto">
          <a:xfrm>
            <a:off x="1660000"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4</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zh-CN" altLang="en-US" sz="3600" b="1" dirty="0">
                <a:solidFill>
                  <a:srgbClr val="0070C0"/>
                </a:solidFill>
                <a:latin typeface="微软雅黑" pitchFamily="34" charset="-122"/>
                <a:ea typeface="微软雅黑" pitchFamily="34" charset="-122"/>
                <a:sym typeface="宋体" charset="-122"/>
              </a:rPr>
              <a:t>分析</a:t>
            </a:r>
          </a:p>
        </p:txBody>
      </p:sp>
      <p:sp>
        <p:nvSpPr>
          <p:cNvPr id="8" name="内容占位符 2"/>
          <p:cNvSpPr txBox="1">
            <a:spLocks/>
          </p:cNvSpPr>
          <p:nvPr/>
        </p:nvSpPr>
        <p:spPr bwMode="auto">
          <a:xfrm>
            <a:off x="481012" y="1640124"/>
            <a:ext cx="8362542" cy="240936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pPr>
            <a:r>
              <a:rPr lang="en-US" altLang="zh-CN" sz="2000" dirty="0" smtClean="0"/>
              <a:t>       </a:t>
            </a:r>
            <a:r>
              <a:rPr lang="zh-CN" altLang="zh-CN" sz="2000" dirty="0" smtClean="0"/>
              <a:t>首先</a:t>
            </a:r>
            <a:r>
              <a:rPr lang="zh-CN" altLang="zh-CN" sz="2000" dirty="0"/>
              <a:t>将每位歌手的得分存储到一维数组中，其次构建一个排序函数，使用该函数实现对一维数组的排序，因此需要将一维数组作为函数参数传入函数</a:t>
            </a:r>
            <a:r>
              <a:rPr lang="zh-CN" altLang="zh-CN" sz="2000" dirty="0" smtClean="0"/>
              <a:t>。</a:t>
            </a:r>
            <a:endParaRPr lang="en-US" altLang="zh-CN" sz="2000" dirty="0" smtClean="0"/>
          </a:p>
          <a:p>
            <a:pPr marL="0" indent="0">
              <a:buNone/>
            </a:pPr>
            <a:r>
              <a:rPr lang="en-US" altLang="zh-CN" sz="2000" dirty="0"/>
              <a:t> </a:t>
            </a:r>
            <a:r>
              <a:rPr lang="en-US" altLang="zh-CN" sz="2000" dirty="0" smtClean="0"/>
              <a:t>      </a:t>
            </a:r>
            <a:r>
              <a:rPr lang="zh-CN" altLang="zh-CN" sz="2000" dirty="0" smtClean="0"/>
              <a:t>排序</a:t>
            </a:r>
            <a:r>
              <a:rPr lang="zh-CN" altLang="zh-CN" sz="2000" dirty="0"/>
              <a:t>算法有很多种，在这里我们选择使用冒泡排序算法进行排序。冒泡排序算法是非常优秀的排序算法，通过本案例的学习，读者应尽量掌握该算法的实现原理。同时读者需要了解如何将一维数组作为函数参数传递到函数中。下面先来讲解这两个相关</a:t>
            </a:r>
            <a:r>
              <a:rPr lang="zh-CN" altLang="zh-CN" sz="2000" dirty="0" smtClean="0"/>
              <a:t>知识。</a:t>
            </a:r>
            <a:endParaRPr lang="en-US" altLang="zh-CN" sz="20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1047742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7" descr="总结小人"/>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226" y="466725"/>
            <a:ext cx="3649663" cy="5924550"/>
          </a:xfrm>
          <a:prstGeom prst="rect">
            <a:avLst/>
          </a:prstGeom>
          <a:noFill/>
          <a:ln>
            <a:noFill/>
          </a:ln>
          <a:effectLst>
            <a:softEdge rad="317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标题 1"/>
          <p:cNvSpPr>
            <a:spLocks noChangeArrowheads="1"/>
          </p:cNvSpPr>
          <p:nvPr/>
        </p:nvSpPr>
        <p:spPr bwMode="auto">
          <a:xfrm>
            <a:off x="1691531"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4</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16" name="椭圆 15"/>
          <p:cNvSpPr/>
          <p:nvPr/>
        </p:nvSpPr>
        <p:spPr bwMode="auto">
          <a:xfrm rot="574600">
            <a:off x="3124216" y="2968937"/>
            <a:ext cx="438214" cy="421848"/>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sz="2000" dirty="0">
              <a:solidFill>
                <a:schemeClr val="bg1"/>
              </a:solidFill>
              <a:latin typeface="Arial" charset="0"/>
            </a:endParaRPr>
          </a:p>
        </p:txBody>
      </p:sp>
      <p:sp>
        <p:nvSpPr>
          <p:cNvPr id="17" name="TextBox 16"/>
          <p:cNvSpPr txBox="1">
            <a:spLocks noChangeArrowheads="1"/>
          </p:cNvSpPr>
          <p:nvPr/>
        </p:nvSpPr>
        <p:spPr bwMode="auto">
          <a:xfrm>
            <a:off x="3150630" y="2971494"/>
            <a:ext cx="292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a:solidFill>
                  <a:schemeClr val="bg1"/>
                </a:solidFill>
                <a:latin typeface="Verdana" pitchFamily="34" charset="0"/>
              </a:rPr>
              <a:t>1</a:t>
            </a:r>
            <a:endParaRPr lang="zh-CN" altLang="en-US" sz="2000" b="1" dirty="0">
              <a:solidFill>
                <a:schemeClr val="bg1"/>
              </a:solidFill>
              <a:latin typeface="Verdana" pitchFamily="34" charset="0"/>
            </a:endParaRPr>
          </a:p>
        </p:txBody>
      </p:sp>
      <p:cxnSp>
        <p:nvCxnSpPr>
          <p:cNvPr id="18" name="直接连接符 17"/>
          <p:cNvCxnSpPr/>
          <p:nvPr/>
        </p:nvCxnSpPr>
        <p:spPr>
          <a:xfrm flipV="1">
            <a:off x="3416130" y="3400306"/>
            <a:ext cx="2488281" cy="1"/>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3433592" y="4335185"/>
            <a:ext cx="1504168" cy="16034"/>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577027" y="2902021"/>
            <a:ext cx="3185819" cy="453457"/>
          </a:xfrm>
          <a:prstGeom prst="rect">
            <a:avLst/>
          </a:prstGeom>
        </p:spPr>
        <p:txBody>
          <a:bodyPr wrap="square">
            <a:spAutoFit/>
          </a:bodyPr>
          <a:lstStyle/>
          <a:p>
            <a:pPr>
              <a:lnSpc>
                <a:spcPct val="130000"/>
              </a:lnSpc>
              <a:spcAft>
                <a:spcPts val="300"/>
              </a:spcAft>
              <a:defRPr/>
            </a:pPr>
            <a:r>
              <a:rPr lang="zh-CN" altLang="en-US" sz="2000" b="1" dirty="0" smtClean="0">
                <a:solidFill>
                  <a:schemeClr val="bg2">
                    <a:lumMod val="50000"/>
                  </a:schemeClr>
                </a:solidFill>
                <a:latin typeface="微软雅黑" pitchFamily="34" charset="-122"/>
                <a:ea typeface="微软雅黑" pitchFamily="34" charset="-122"/>
              </a:rPr>
              <a:t>数组作为函数参数</a:t>
            </a:r>
            <a:endParaRPr lang="en-US" altLang="zh-CN" sz="2000" dirty="0">
              <a:solidFill>
                <a:schemeClr val="tx1">
                  <a:lumMod val="65000"/>
                  <a:lumOff val="35000"/>
                </a:schemeClr>
              </a:solidFill>
              <a:latin typeface="微软雅黑" pitchFamily="34" charset="-122"/>
              <a:ea typeface="微软雅黑" pitchFamily="34" charset="-122"/>
            </a:endParaRPr>
          </a:p>
        </p:txBody>
      </p:sp>
      <p:sp>
        <p:nvSpPr>
          <p:cNvPr id="21" name="矩形 20"/>
          <p:cNvSpPr/>
          <p:nvPr/>
        </p:nvSpPr>
        <p:spPr>
          <a:xfrm>
            <a:off x="3623997" y="3836970"/>
            <a:ext cx="2033853" cy="453457"/>
          </a:xfrm>
          <a:prstGeom prst="rect">
            <a:avLst/>
          </a:prstGeom>
        </p:spPr>
        <p:txBody>
          <a:bodyPr wrap="square">
            <a:spAutoFit/>
          </a:bodyPr>
          <a:lstStyle/>
          <a:p>
            <a:pPr>
              <a:lnSpc>
                <a:spcPct val="130000"/>
              </a:lnSpc>
              <a:spcAft>
                <a:spcPts val="300"/>
              </a:spcAft>
              <a:defRPr/>
            </a:pPr>
            <a:r>
              <a:rPr lang="zh-CN" altLang="en-US" sz="2000" b="1" dirty="0" smtClean="0">
                <a:solidFill>
                  <a:schemeClr val="bg2">
                    <a:lumMod val="50000"/>
                  </a:schemeClr>
                </a:solidFill>
                <a:latin typeface="微软雅黑" pitchFamily="34" charset="-122"/>
                <a:ea typeface="微软雅黑" pitchFamily="34" charset="-122"/>
              </a:rPr>
              <a:t>冒泡排序</a:t>
            </a:r>
            <a:endParaRPr lang="en-US" altLang="zh-CN" sz="2000" dirty="0">
              <a:solidFill>
                <a:schemeClr val="tx1">
                  <a:lumMod val="65000"/>
                  <a:lumOff val="35000"/>
                </a:schemeClr>
              </a:solidFill>
              <a:latin typeface="微软雅黑" pitchFamily="34" charset="-122"/>
              <a:ea typeface="微软雅黑" pitchFamily="34" charset="-122"/>
            </a:endParaRPr>
          </a:p>
        </p:txBody>
      </p:sp>
      <p:sp>
        <p:nvSpPr>
          <p:cNvPr id="27" name="椭圆 26"/>
          <p:cNvSpPr/>
          <p:nvPr/>
        </p:nvSpPr>
        <p:spPr bwMode="auto">
          <a:xfrm rot="574600">
            <a:off x="3162944" y="3916484"/>
            <a:ext cx="438214" cy="421848"/>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sz="2000" dirty="0">
              <a:solidFill>
                <a:schemeClr val="bg1"/>
              </a:solidFill>
              <a:latin typeface="Arial" charset="0"/>
            </a:endParaRPr>
          </a:p>
        </p:txBody>
      </p:sp>
      <p:sp>
        <p:nvSpPr>
          <p:cNvPr id="28" name="TextBox 27"/>
          <p:cNvSpPr txBox="1">
            <a:spLocks noChangeArrowheads="1"/>
          </p:cNvSpPr>
          <p:nvPr/>
        </p:nvSpPr>
        <p:spPr bwMode="auto">
          <a:xfrm>
            <a:off x="3189358" y="3919041"/>
            <a:ext cx="292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a:solidFill>
                  <a:schemeClr val="bg1"/>
                </a:solidFill>
                <a:latin typeface="Verdana" pitchFamily="34" charset="0"/>
              </a:rPr>
              <a:t>2</a:t>
            </a:r>
            <a:endParaRPr lang="zh-CN" altLang="en-US" sz="2000" b="1" dirty="0">
              <a:solidFill>
                <a:schemeClr val="bg1"/>
              </a:solidFill>
              <a:latin typeface="Verdana" pitchFamily="34" charset="0"/>
            </a:endParaRPr>
          </a:p>
        </p:txBody>
      </p:sp>
    </p:spTree>
    <p:custDataLst>
      <p:tags r:id="rId1"/>
    </p:custDataLst>
    <p:extLst>
      <p:ext uri="{BB962C8B-B14F-4D97-AF65-F5344CB8AC3E}">
        <p14:creationId xmlns:p14="http://schemas.microsoft.com/office/powerpoint/2010/main" val="3778843236"/>
      </p:ext>
    </p:extLst>
  </p:cSld>
  <p:clrMapOvr>
    <a:masterClrMapping/>
  </p:clrMapOvr>
  <mc:AlternateContent xmlns:mc="http://schemas.openxmlformats.org/markup-compatibility/2006" xmlns:p14="http://schemas.microsoft.com/office/powerpoint/2010/main">
    <mc:Choice Requires="p14">
      <p:transition spd="slow" p14:dur="2000" advTm="4434"/>
    </mc:Choice>
    <mc:Fallback xmlns="">
      <p:transition spd="slow" advTm="4434"/>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4"/>
                                        </p:tgtEl>
                                      </p:cBhvr>
                                    </p:animEffect>
                                    <p:animScale>
                                      <p:cBhvr>
                                        <p:cTn id="7" dur="250" autoRev="1" fill="hold"/>
                                        <p:tgtEl>
                                          <p:spTgt spid="2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left)">
                                      <p:cBhvr>
                                        <p:cTn id="24" dur="500"/>
                                        <p:tgtEl>
                                          <p:spTgt spid="20"/>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500"/>
                                        <p:tgtEl>
                                          <p:spTgt spid="21"/>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left)">
                                      <p:cBhvr>
                                        <p:cTn id="30" dur="500"/>
                                        <p:tgtEl>
                                          <p:spTgt spid="27"/>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left)">
                                      <p:cBhvr>
                                        <p:cTn id="3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20" grpId="0"/>
      <p:bldP spid="21" grpId="0"/>
      <p:bldP spid="27" grpId="0" animBg="1"/>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ChangeArrowheads="1"/>
          </p:cNvSpPr>
          <p:nvPr/>
        </p:nvSpPr>
        <p:spPr bwMode="auto">
          <a:xfrm>
            <a:off x="1723062" y="174734"/>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zh-CN" altLang="en-US" sz="3600" b="1" dirty="0" smtClean="0">
                <a:solidFill>
                  <a:srgbClr val="0070C0"/>
                </a:solidFill>
                <a:latin typeface="微软雅黑" pitchFamily="34" charset="-122"/>
                <a:ea typeface="微软雅黑" pitchFamily="34" charset="-122"/>
                <a:sym typeface="宋体" charset="-122"/>
              </a:rPr>
              <a:t>预习</a:t>
            </a:r>
            <a:r>
              <a:rPr lang="zh-CN" altLang="en-US" sz="3600" b="1" dirty="0">
                <a:solidFill>
                  <a:srgbClr val="0070C0"/>
                </a:solidFill>
                <a:latin typeface="微软雅黑" pitchFamily="34" charset="-122"/>
                <a:ea typeface="微软雅黑" pitchFamily="34" charset="-122"/>
                <a:sym typeface="宋体" charset="-122"/>
              </a:rPr>
              <a:t>检查</a:t>
            </a:r>
          </a:p>
        </p:txBody>
      </p:sp>
      <p:sp>
        <p:nvSpPr>
          <p:cNvPr id="6147" name="内容占位符 2"/>
          <p:cNvSpPr txBox="1">
            <a:spLocks/>
          </p:cNvSpPr>
          <p:nvPr/>
        </p:nvSpPr>
        <p:spPr bwMode="auto">
          <a:xfrm>
            <a:off x="481013" y="1801311"/>
            <a:ext cx="7975600" cy="1904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nSpc>
                <a:spcPct val="150000"/>
              </a:lnSpc>
              <a:spcBef>
                <a:spcPct val="20000"/>
              </a:spcBef>
              <a:buFontTx/>
              <a:buChar char="–"/>
            </a:pPr>
            <a:r>
              <a:rPr lang="zh-CN" altLang="en-US" sz="2400" dirty="0" smtClean="0"/>
              <a:t>什么是数组</a:t>
            </a:r>
            <a:endParaRPr lang="en-US" altLang="zh-CN" sz="2400" dirty="0" smtClean="0"/>
          </a:p>
          <a:p>
            <a:pPr lvl="1">
              <a:lnSpc>
                <a:spcPct val="150000"/>
              </a:lnSpc>
              <a:spcBef>
                <a:spcPct val="20000"/>
              </a:spcBef>
              <a:buFontTx/>
              <a:buChar char="–"/>
            </a:pPr>
            <a:r>
              <a:rPr lang="zh-CN" altLang="en-US" sz="2400" dirty="0" smtClean="0"/>
              <a:t>如何访问数组元素</a:t>
            </a:r>
            <a:endParaRPr lang="en-US" altLang="zh-CN" sz="2400" dirty="0"/>
          </a:p>
        </p:txBody>
      </p:sp>
    </p:spTree>
    <p:custDataLst>
      <p:tags r:id="rId1"/>
    </p:custDataLst>
    <p:extLst>
      <p:ext uri="{BB962C8B-B14F-4D97-AF65-F5344CB8AC3E}">
        <p14:creationId xmlns:p14="http://schemas.microsoft.com/office/powerpoint/2010/main" val="391853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内容占位符 2"/>
          <p:cNvSpPr>
            <a:spLocks noGrp="1"/>
          </p:cNvSpPr>
          <p:nvPr>
            <p:ph idx="1"/>
          </p:nvPr>
        </p:nvSpPr>
        <p:spPr>
          <a:xfrm>
            <a:off x="863599" y="1549401"/>
            <a:ext cx="7692571" cy="2095136"/>
          </a:xfrm>
        </p:spPr>
        <p:txBody>
          <a:bodyPr>
            <a:normAutofit lnSpcReduction="10000"/>
          </a:bodyPr>
          <a:lstStyle/>
          <a:p>
            <a:pPr>
              <a:lnSpc>
                <a:spcPct val="150000"/>
              </a:lnSpc>
              <a:buFont typeface="Arial" pitchFamily="34" charset="0"/>
              <a:buChar char="−"/>
              <a:defRPr/>
            </a:pPr>
            <a:r>
              <a:rPr lang="zh-CN" altLang="zh-CN" sz="1800" dirty="0"/>
              <a:t>在程序中，为了方便对数组的操作，经常会定义一些操作数组的功能函数，这些函数往往会将数组作为函数参数</a:t>
            </a:r>
            <a:r>
              <a:rPr lang="zh-CN" altLang="zh-CN" sz="1800" dirty="0" smtClean="0"/>
              <a:t>。</a:t>
            </a:r>
            <a:endParaRPr lang="en-US" altLang="zh-CN" sz="1800" dirty="0" smtClean="0"/>
          </a:p>
          <a:p>
            <a:pPr>
              <a:lnSpc>
                <a:spcPct val="150000"/>
              </a:lnSpc>
              <a:buFont typeface="Arial" pitchFamily="34" charset="0"/>
              <a:buChar char="−"/>
              <a:defRPr/>
            </a:pPr>
            <a:endParaRPr lang="en-US" altLang="zh-CN" sz="800" dirty="0"/>
          </a:p>
          <a:p>
            <a:pPr>
              <a:lnSpc>
                <a:spcPct val="150000"/>
              </a:lnSpc>
              <a:buFont typeface="Arial" pitchFamily="34" charset="0"/>
              <a:buChar char="−"/>
              <a:defRPr/>
            </a:pPr>
            <a:r>
              <a:rPr lang="zh-CN" altLang="zh-CN" sz="1800" dirty="0" smtClean="0"/>
              <a:t>在</a:t>
            </a:r>
            <a:r>
              <a:rPr lang="zh-CN" altLang="zh-CN" sz="1800" b="1" dirty="0">
                <a:solidFill>
                  <a:srgbClr val="FF0000"/>
                </a:solidFill>
              </a:rPr>
              <a:t>数组</a:t>
            </a:r>
            <a:r>
              <a:rPr lang="zh-CN" altLang="zh-CN" sz="1800" dirty="0"/>
              <a:t>作为</a:t>
            </a:r>
            <a:r>
              <a:rPr lang="zh-CN" altLang="zh-CN" sz="1800" b="1" dirty="0">
                <a:solidFill>
                  <a:srgbClr val="FF0000"/>
                </a:solidFill>
              </a:rPr>
              <a:t>函数参数</a:t>
            </a:r>
            <a:r>
              <a:rPr lang="zh-CN" altLang="zh-CN" sz="1800" dirty="0"/>
              <a:t>时，必须要保证形参与</a:t>
            </a:r>
            <a:r>
              <a:rPr lang="zh-CN" altLang="zh-CN" sz="1800" kern="1200" dirty="0"/>
              <a:t>实参的数组是相同的类型，且有明确的数组说明，如数组维数、数组大小等。</a:t>
            </a:r>
            <a:endParaRPr lang="zh-CN" altLang="en-US" sz="1800" kern="1200" dirty="0"/>
          </a:p>
        </p:txBody>
      </p:sp>
      <p:sp>
        <p:nvSpPr>
          <p:cNvPr id="6" name="矩形 5"/>
          <p:cNvSpPr/>
          <p:nvPr/>
        </p:nvSpPr>
        <p:spPr>
          <a:xfrm>
            <a:off x="560388" y="962025"/>
            <a:ext cx="3005951" cy="64633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smtClean="0">
                <a:solidFill>
                  <a:srgbClr val="009ED6"/>
                </a:solidFill>
                <a:latin typeface="+mn-lt"/>
                <a:ea typeface="+mn-ea"/>
              </a:rPr>
              <a:t>数组作为函数参数</a:t>
            </a:r>
            <a:endParaRPr lang="en-US" altLang="zh-CN" sz="2400" b="1" dirty="0">
              <a:solidFill>
                <a:srgbClr val="009ED6"/>
              </a:solidFill>
              <a:latin typeface="+mn-lt"/>
              <a:ea typeface="+mn-ea"/>
            </a:endParaRPr>
          </a:p>
        </p:txBody>
      </p:sp>
      <p:sp>
        <p:nvSpPr>
          <p:cNvPr id="15" name="标题 1"/>
          <p:cNvSpPr>
            <a:spLocks noChangeArrowheads="1"/>
          </p:cNvSpPr>
          <p:nvPr/>
        </p:nvSpPr>
        <p:spPr bwMode="auto">
          <a:xfrm>
            <a:off x="1481324"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4</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18" name="TextBox 17"/>
          <p:cNvSpPr txBox="1"/>
          <p:nvPr/>
        </p:nvSpPr>
        <p:spPr>
          <a:xfrm>
            <a:off x="1208522" y="3779474"/>
            <a:ext cx="7127997" cy="646331"/>
          </a:xfrm>
          <a:prstGeom prst="rect">
            <a:avLst/>
          </a:prstGeom>
          <a:solidFill>
            <a:schemeClr val="accent5">
              <a:lumMod val="20000"/>
              <a:lumOff val="80000"/>
            </a:schemeClr>
          </a:solidFill>
          <a:ln w="19050">
            <a:noFill/>
          </a:ln>
        </p:spPr>
        <p:txBody>
          <a:bodyPr wrap="square">
            <a:spAutoFit/>
          </a:bodyPr>
          <a:lstStyle/>
          <a:p>
            <a:r>
              <a:rPr lang="en-US" altLang="zh-CN" dirty="0" err="1"/>
              <a:t>func</a:t>
            </a:r>
            <a:r>
              <a:rPr lang="en-US" altLang="zh-CN" dirty="0"/>
              <a:t>(</a:t>
            </a:r>
            <a:r>
              <a:rPr lang="en-US" altLang="zh-CN" dirty="0" err="1"/>
              <a:t>int</a:t>
            </a:r>
            <a:r>
              <a:rPr lang="en-US" altLang="zh-CN" dirty="0"/>
              <a:t> </a:t>
            </a:r>
            <a:r>
              <a:rPr lang="en-US" altLang="zh-CN" dirty="0" err="1"/>
              <a:t>arr</a:t>
            </a:r>
            <a:r>
              <a:rPr lang="en-US" altLang="zh-CN" dirty="0"/>
              <a:t>[5]);</a:t>
            </a:r>
            <a:endParaRPr lang="zh-CN" altLang="zh-CN" dirty="0"/>
          </a:p>
          <a:p>
            <a:r>
              <a:rPr lang="en-US" altLang="zh-CN" dirty="0" err="1"/>
              <a:t>func</a:t>
            </a:r>
            <a:r>
              <a:rPr lang="en-US" altLang="zh-CN" dirty="0"/>
              <a:t>(</a:t>
            </a:r>
            <a:r>
              <a:rPr lang="en-US" altLang="zh-CN" dirty="0" err="1"/>
              <a:t>int</a:t>
            </a:r>
            <a:r>
              <a:rPr lang="en-US" altLang="zh-CN" dirty="0"/>
              <a:t> </a:t>
            </a:r>
            <a:r>
              <a:rPr lang="en-US" altLang="zh-CN" dirty="0" err="1"/>
              <a:t>arr</a:t>
            </a:r>
            <a:r>
              <a:rPr lang="en-US" altLang="zh-CN" dirty="0"/>
              <a:t>[], </a:t>
            </a:r>
            <a:r>
              <a:rPr lang="en-US" altLang="zh-CN" dirty="0" err="1"/>
              <a:t>int</a:t>
            </a:r>
            <a:r>
              <a:rPr lang="en-US" altLang="zh-CN" dirty="0"/>
              <a:t> n);</a:t>
            </a:r>
            <a:endParaRPr lang="zh-CN" altLang="zh-CN" dirty="0"/>
          </a:p>
        </p:txBody>
      </p:sp>
      <p:sp>
        <p:nvSpPr>
          <p:cNvPr id="19" name="云形标注 18"/>
          <p:cNvSpPr/>
          <p:nvPr/>
        </p:nvSpPr>
        <p:spPr>
          <a:xfrm>
            <a:off x="3502750" y="3012047"/>
            <a:ext cx="1697992" cy="1264980"/>
          </a:xfrm>
          <a:prstGeom prst="cloudCallout">
            <a:avLst>
              <a:gd name="adj1" fmla="val -74348"/>
              <a:gd name="adj2" fmla="val 33002"/>
            </a:avLst>
          </a:prstGeom>
          <a:solidFill>
            <a:schemeClr val="bg1"/>
          </a:solidFill>
          <a:ln>
            <a:solidFill>
              <a:srgbClr val="00B0F0"/>
            </a:solidFill>
          </a:ln>
        </p:spPr>
        <p:txBody>
          <a:bodyPr wrap="square" rtlCol="0" anchor="ctr">
            <a:spAutoFit/>
          </a:bodyPr>
          <a:lstStyle/>
          <a:p>
            <a:pPr lvl="0">
              <a:lnSpc>
                <a:spcPct val="150000"/>
              </a:lnSpc>
            </a:pPr>
            <a:r>
              <a:rPr lang="zh-CN" altLang="en-US" sz="1600" dirty="0" smtClean="0">
                <a:effectLst>
                  <a:glow>
                    <a:srgbClr val="000000"/>
                  </a:glow>
                  <a:outerShdw sx="0" sy="0">
                    <a:srgbClr val="000000"/>
                  </a:outerShdw>
                  <a:reflection stA="0" endPos="0" fadeDir="0" sx="0" sy="0"/>
                </a:effectLst>
              </a:rPr>
              <a:t>数组作为</a:t>
            </a:r>
            <a:endParaRPr lang="en-US" altLang="zh-CN" sz="1600" dirty="0" smtClean="0">
              <a:effectLst>
                <a:glow>
                  <a:srgbClr val="000000"/>
                </a:glow>
                <a:outerShdw sx="0" sy="0">
                  <a:srgbClr val="000000"/>
                </a:outerShdw>
                <a:reflection stA="0" endPos="0" fadeDir="0" sx="0" sy="0"/>
              </a:effectLst>
            </a:endParaRPr>
          </a:p>
          <a:p>
            <a:pPr lvl="0">
              <a:lnSpc>
                <a:spcPct val="150000"/>
              </a:lnSpc>
            </a:pPr>
            <a:r>
              <a:rPr lang="zh-CN" altLang="en-US" sz="1600" dirty="0" smtClean="0">
                <a:effectLst>
                  <a:glow>
                    <a:srgbClr val="000000"/>
                  </a:glow>
                  <a:outerShdw sx="0" sy="0">
                    <a:srgbClr val="000000"/>
                  </a:outerShdw>
                  <a:reflection stA="0" endPos="0" fadeDir="0" sx="0" sy="0"/>
                </a:effectLst>
              </a:rPr>
              <a:t>函数参数</a:t>
            </a:r>
            <a:endParaRPr lang="zh-CN" altLang="zh-CN" sz="1600" dirty="0">
              <a:effectLst>
                <a:glow>
                  <a:srgbClr val="000000"/>
                </a:glow>
                <a:outerShdw sx="0" sy="0">
                  <a:srgbClr val="000000"/>
                </a:outerShdw>
                <a:reflection stA="0" endPos="0" fadeDir="0" sx="0" sy="0"/>
              </a:effectLst>
            </a:endParaRPr>
          </a:p>
        </p:txBody>
      </p:sp>
      <p:sp>
        <p:nvSpPr>
          <p:cNvPr id="20" name="圆角矩形标注 19"/>
          <p:cNvSpPr/>
          <p:nvPr/>
        </p:nvSpPr>
        <p:spPr bwMode="auto">
          <a:xfrm>
            <a:off x="2638924" y="3143254"/>
            <a:ext cx="1207133" cy="646986"/>
          </a:xfrm>
          <a:prstGeom prst="wedgeRoundRectCallout">
            <a:avLst>
              <a:gd name="adj1" fmla="val -66669"/>
              <a:gd name="adj2" fmla="val 60368"/>
              <a:gd name="adj3" fmla="val 16667"/>
            </a:avLst>
          </a:prstGeom>
          <a:solidFill>
            <a:schemeClr val="bg1"/>
          </a:solidFill>
          <a:ln w="25400">
            <a:solidFill>
              <a:srgbClr val="00ACE6"/>
            </a:solidFill>
            <a:prstDash val="solid"/>
            <a:miter lim="800000"/>
            <a:headEnd/>
            <a:tailEnd/>
          </a:ln>
          <a:effectLst>
            <a:outerShdw blurRad="76200" dir="13500000" sy="23000" kx="1200000" algn="br" rotWithShape="0">
              <a:prstClr val="black">
                <a:alpha val="20000"/>
              </a:prstClr>
            </a:outerShdw>
          </a:effectLst>
        </p:spPr>
        <p:txBody>
          <a:bodyPr wrap="square">
            <a:spAutoFit/>
          </a:bodyPr>
          <a:lstStyle/>
          <a:p>
            <a:pPr algn="ctr"/>
            <a:r>
              <a:rPr lang="zh-CN" altLang="en-US" sz="1600" b="1" dirty="0" smtClean="0">
                <a:solidFill>
                  <a:srgbClr val="FF0000"/>
                </a:solidFill>
                <a:latin typeface="+mn-ea"/>
                <a:cs typeface="Times New Roman" pitchFamily="18" charset="0"/>
              </a:rPr>
              <a:t>一维数组大小为</a:t>
            </a:r>
            <a:r>
              <a:rPr lang="en-US" altLang="zh-CN" sz="1600" b="1" dirty="0" smtClean="0">
                <a:solidFill>
                  <a:srgbClr val="FF0000"/>
                </a:solidFill>
                <a:latin typeface="+mn-ea"/>
                <a:cs typeface="Times New Roman" pitchFamily="18" charset="0"/>
              </a:rPr>
              <a:t>5</a:t>
            </a:r>
            <a:endParaRPr lang="zh-CN" altLang="en-US" sz="1600" b="1" dirty="0">
              <a:solidFill>
                <a:srgbClr val="FF0000"/>
              </a:solidFill>
              <a:latin typeface="Times New Roman" pitchFamily="18" charset="0"/>
              <a:ea typeface="+mn-ea"/>
              <a:cs typeface="Times New Roman" pitchFamily="18" charset="0"/>
            </a:endParaRPr>
          </a:p>
        </p:txBody>
      </p:sp>
      <p:sp>
        <p:nvSpPr>
          <p:cNvPr id="21" name="圆角矩形标注 20"/>
          <p:cNvSpPr/>
          <p:nvPr/>
        </p:nvSpPr>
        <p:spPr bwMode="auto">
          <a:xfrm>
            <a:off x="1693702" y="4797445"/>
            <a:ext cx="1166495" cy="374571"/>
          </a:xfrm>
          <a:prstGeom prst="wedgeRoundRectCallout">
            <a:avLst>
              <a:gd name="adj1" fmla="val -4552"/>
              <a:gd name="adj2" fmla="val -141719"/>
              <a:gd name="adj3" fmla="val 16667"/>
            </a:avLst>
          </a:prstGeom>
          <a:solidFill>
            <a:schemeClr val="bg1"/>
          </a:solidFill>
          <a:ln w="25400">
            <a:solidFill>
              <a:srgbClr val="00ACE6"/>
            </a:solidFill>
            <a:prstDash val="solid"/>
            <a:miter lim="800000"/>
            <a:headEnd/>
            <a:tailEnd/>
          </a:ln>
          <a:effectLst>
            <a:outerShdw blurRad="76200" dir="13500000" sy="23000" kx="1200000" algn="br" rotWithShape="0">
              <a:prstClr val="black">
                <a:alpha val="20000"/>
              </a:prstClr>
            </a:outerShdw>
          </a:effectLst>
        </p:spPr>
        <p:txBody>
          <a:bodyPr wrap="square">
            <a:spAutoFit/>
          </a:bodyPr>
          <a:lstStyle/>
          <a:p>
            <a:pPr algn="ctr"/>
            <a:r>
              <a:rPr lang="zh-CN" altLang="en-US" sz="1600" b="1" dirty="0" smtClean="0">
                <a:solidFill>
                  <a:srgbClr val="FF0000"/>
                </a:solidFill>
                <a:latin typeface="+mn-ea"/>
                <a:cs typeface="Times New Roman" pitchFamily="18" charset="0"/>
              </a:rPr>
              <a:t>一维数组</a:t>
            </a:r>
            <a:endParaRPr lang="zh-CN" altLang="en-US" sz="1600" b="1" dirty="0">
              <a:solidFill>
                <a:srgbClr val="FF0000"/>
              </a:solidFill>
              <a:latin typeface="Times New Roman" pitchFamily="18" charset="0"/>
              <a:ea typeface="+mn-ea"/>
              <a:cs typeface="Times New Roman" pitchFamily="18" charset="0"/>
            </a:endParaRPr>
          </a:p>
        </p:txBody>
      </p:sp>
      <p:sp>
        <p:nvSpPr>
          <p:cNvPr id="22" name="圆角矩形标注 21"/>
          <p:cNvSpPr/>
          <p:nvPr/>
        </p:nvSpPr>
        <p:spPr bwMode="auto">
          <a:xfrm>
            <a:off x="2983815" y="4809632"/>
            <a:ext cx="1399634" cy="374571"/>
          </a:xfrm>
          <a:prstGeom prst="wedgeRoundRectCallout">
            <a:avLst>
              <a:gd name="adj1" fmla="val -48972"/>
              <a:gd name="adj2" fmla="val -145207"/>
              <a:gd name="adj3" fmla="val 16667"/>
            </a:avLst>
          </a:prstGeom>
          <a:solidFill>
            <a:schemeClr val="bg1"/>
          </a:solidFill>
          <a:ln w="25400">
            <a:solidFill>
              <a:srgbClr val="00ACE6"/>
            </a:solidFill>
            <a:prstDash val="solid"/>
            <a:miter lim="800000"/>
            <a:headEnd/>
            <a:tailEnd/>
          </a:ln>
          <a:effectLst>
            <a:outerShdw blurRad="76200" dir="13500000" sy="23000" kx="1200000" algn="br" rotWithShape="0">
              <a:prstClr val="black">
                <a:alpha val="20000"/>
              </a:prstClr>
            </a:outerShdw>
          </a:effectLst>
        </p:spPr>
        <p:txBody>
          <a:bodyPr wrap="square">
            <a:spAutoFit/>
          </a:bodyPr>
          <a:lstStyle/>
          <a:p>
            <a:pPr algn="ctr"/>
            <a:r>
              <a:rPr lang="zh-CN" altLang="en-US" sz="1600" b="1" dirty="0" smtClean="0">
                <a:solidFill>
                  <a:srgbClr val="FF0000"/>
                </a:solidFill>
                <a:latin typeface="+mn-ea"/>
                <a:cs typeface="Times New Roman" pitchFamily="18" charset="0"/>
              </a:rPr>
              <a:t>数组大小为</a:t>
            </a:r>
            <a:r>
              <a:rPr lang="en-US" altLang="zh-CN" sz="1600" b="1" dirty="0" smtClean="0">
                <a:solidFill>
                  <a:srgbClr val="FF0000"/>
                </a:solidFill>
                <a:latin typeface="+mn-ea"/>
                <a:cs typeface="Times New Roman" pitchFamily="18" charset="0"/>
              </a:rPr>
              <a:t>n</a:t>
            </a:r>
            <a:endParaRPr lang="zh-CN" altLang="en-US" sz="1600" b="1" dirty="0">
              <a:solidFill>
                <a:srgbClr val="FF0000"/>
              </a:solidFill>
              <a:latin typeface="Times New Roman" pitchFamily="18" charset="0"/>
              <a:ea typeface="+mn-ea"/>
              <a:cs typeface="Times New Roman" pitchFamily="18" charset="0"/>
            </a:endParaRPr>
          </a:p>
        </p:txBody>
      </p:sp>
    </p:spTree>
    <p:custDataLst>
      <p:tags r:id="rId1"/>
    </p:custDataLst>
    <p:extLst>
      <p:ext uri="{BB962C8B-B14F-4D97-AF65-F5344CB8AC3E}">
        <p14:creationId xmlns:p14="http://schemas.microsoft.com/office/powerpoint/2010/main" val="1943826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xit" presetSubtype="0" fill="hold" grpId="1" nodeType="clickEffect">
                                  <p:stCondLst>
                                    <p:cond delay="0"/>
                                  </p:stCondLst>
                                  <p:childTnLst>
                                    <p:animEffect transition="out" filter="fade">
                                      <p:cBhvr>
                                        <p:cTn id="13" dur="1000"/>
                                        <p:tgtEl>
                                          <p:spTgt spid="19"/>
                                        </p:tgtEl>
                                      </p:cBhvr>
                                    </p:animEffect>
                                    <p:anim calcmode="lin" valueType="num">
                                      <p:cBhvr>
                                        <p:cTn id="14" dur="1000"/>
                                        <p:tgtEl>
                                          <p:spTgt spid="19"/>
                                        </p:tgtEl>
                                        <p:attrNameLst>
                                          <p:attrName>ppt_x</p:attrName>
                                        </p:attrNameLst>
                                      </p:cBhvr>
                                      <p:tavLst>
                                        <p:tav tm="0">
                                          <p:val>
                                            <p:strVal val="ppt_x"/>
                                          </p:val>
                                        </p:tav>
                                        <p:tav tm="100000">
                                          <p:val>
                                            <p:strVal val="ppt_x"/>
                                          </p:val>
                                        </p:tav>
                                      </p:tavLst>
                                    </p:anim>
                                    <p:anim calcmode="lin" valueType="num">
                                      <p:cBhvr>
                                        <p:cTn id="15" dur="1000"/>
                                        <p:tgtEl>
                                          <p:spTgt spid="19"/>
                                        </p:tgtEl>
                                        <p:attrNameLst>
                                          <p:attrName>ppt_y</p:attrName>
                                        </p:attrNameLst>
                                      </p:cBhvr>
                                      <p:tavLst>
                                        <p:tav tm="0">
                                          <p:val>
                                            <p:strVal val="ppt_y"/>
                                          </p:val>
                                        </p:tav>
                                        <p:tav tm="100000">
                                          <p:val>
                                            <p:strVal val="ppt_y-.1"/>
                                          </p:val>
                                        </p:tav>
                                      </p:tavLst>
                                    </p:anim>
                                    <p:set>
                                      <p:cBhvr>
                                        <p:cTn id="16" dur="1" fill="hold">
                                          <p:stCondLst>
                                            <p:cond delay="999"/>
                                          </p:stCondLst>
                                        </p:cTn>
                                        <p:tgtEl>
                                          <p:spTgt spid="19"/>
                                        </p:tgtEl>
                                        <p:attrNameLst>
                                          <p:attrName>style.visibility</p:attrName>
                                        </p:attrNameLst>
                                      </p:cBhvr>
                                      <p:to>
                                        <p:strVal val="hidden"/>
                                      </p:to>
                                    </p:set>
                                  </p:childTnLst>
                                </p:cTn>
                              </p:par>
                              <p:par>
                                <p:cTn id="17" presetID="22" presetClass="entr" presetSubtype="4"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down)">
                                      <p:cBhvr>
                                        <p:cTn id="19" dur="500"/>
                                        <p:tgtEl>
                                          <p:spTgt spid="2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down)">
                                      <p:cBhvr>
                                        <p:cTn id="22" dur="500"/>
                                        <p:tgtEl>
                                          <p:spTgt spid="2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down)">
                                      <p:cBhvr>
                                        <p:cTn id="2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1" grpId="0" animBg="1"/>
      <p:bldP spid="2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3600" y="1549400"/>
            <a:ext cx="7861300" cy="1838323"/>
          </a:xfrm>
        </p:spPr>
        <p:txBody>
          <a:bodyPr/>
          <a:lstStyle/>
          <a:p>
            <a:pPr>
              <a:lnSpc>
                <a:spcPct val="150000"/>
              </a:lnSpc>
              <a:buFont typeface="Arial" pitchFamily="34" charset="0"/>
              <a:buChar char="−"/>
              <a:defRPr/>
            </a:pPr>
            <a:r>
              <a:rPr lang="zh-CN" altLang="en-US" sz="1800" kern="1200" dirty="0" smtClean="0"/>
              <a:t>在</a:t>
            </a:r>
            <a:r>
              <a:rPr lang="zh-CN" altLang="en-US" sz="1800" kern="1200" dirty="0"/>
              <a:t>冒泡排序的过程中，不断地比较数组中相邻的两个元素，较小者向上浮，较大者往下沉，整个过程和水中气泡上升的原理相似，接下来，分步骤讲解冒泡排序的整个过程，具体如下：</a:t>
            </a:r>
          </a:p>
        </p:txBody>
      </p:sp>
      <p:sp>
        <p:nvSpPr>
          <p:cNvPr id="14" name="矩形 13"/>
          <p:cNvSpPr/>
          <p:nvPr/>
        </p:nvSpPr>
        <p:spPr>
          <a:xfrm>
            <a:off x="560388" y="962025"/>
            <a:ext cx="1768433" cy="57458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smtClean="0">
                <a:solidFill>
                  <a:srgbClr val="009ED6"/>
                </a:solidFill>
                <a:latin typeface="+mn-lt"/>
                <a:ea typeface="+mn-ea"/>
              </a:rPr>
              <a:t>冒泡排序</a:t>
            </a:r>
            <a:endParaRPr lang="en-US" altLang="zh-CN" sz="2400" b="1" dirty="0">
              <a:solidFill>
                <a:srgbClr val="009ED6"/>
              </a:solidFill>
              <a:latin typeface="+mn-lt"/>
              <a:ea typeface="+mn-ea"/>
            </a:endParaRPr>
          </a:p>
        </p:txBody>
      </p:sp>
      <p:pic>
        <p:nvPicPr>
          <p:cNvPr id="717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4688" y="3387723"/>
            <a:ext cx="5705078"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p:cNvSpPr>
            <a:spLocks noChangeArrowheads="1"/>
          </p:cNvSpPr>
          <p:nvPr/>
        </p:nvSpPr>
        <p:spPr bwMode="auto">
          <a:xfrm>
            <a:off x="1481324"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4</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960963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4"/>
          <p:cNvSpPr/>
          <p:nvPr/>
        </p:nvSpPr>
        <p:spPr>
          <a:xfrm>
            <a:off x="1449592" y="1904359"/>
            <a:ext cx="886464" cy="1266379"/>
          </a:xfrm>
          <a:custGeom>
            <a:avLst/>
            <a:gdLst>
              <a:gd name="connsiteX0" fmla="*/ 0 w 1266378"/>
              <a:gd name="connsiteY0" fmla="*/ 0 h 886464"/>
              <a:gd name="connsiteX1" fmla="*/ 823146 w 1266378"/>
              <a:gd name="connsiteY1" fmla="*/ 0 h 886464"/>
              <a:gd name="connsiteX2" fmla="*/ 1266378 w 1266378"/>
              <a:gd name="connsiteY2" fmla="*/ 443232 h 886464"/>
              <a:gd name="connsiteX3" fmla="*/ 823146 w 1266378"/>
              <a:gd name="connsiteY3" fmla="*/ 886464 h 886464"/>
              <a:gd name="connsiteX4" fmla="*/ 0 w 1266378"/>
              <a:gd name="connsiteY4" fmla="*/ 886464 h 886464"/>
              <a:gd name="connsiteX5" fmla="*/ 443232 w 1266378"/>
              <a:gd name="connsiteY5" fmla="*/ 443232 h 886464"/>
              <a:gd name="connsiteX6" fmla="*/ 0 w 1266378"/>
              <a:gd name="connsiteY6" fmla="*/ 0 h 886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6378" h="886464">
                <a:moveTo>
                  <a:pt x="1266378" y="0"/>
                </a:moveTo>
                <a:lnTo>
                  <a:pt x="1266378" y="576202"/>
                </a:lnTo>
                <a:lnTo>
                  <a:pt x="633189" y="886464"/>
                </a:lnTo>
                <a:lnTo>
                  <a:pt x="0" y="576202"/>
                </a:lnTo>
                <a:lnTo>
                  <a:pt x="0" y="0"/>
                </a:lnTo>
                <a:lnTo>
                  <a:pt x="633189" y="310262"/>
                </a:lnTo>
                <a:lnTo>
                  <a:pt x="1266378"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605" tIns="457838" rIns="14605" bIns="457837" numCol="1" spcCol="1270" anchor="ctr" anchorCtr="0">
            <a:noAutofit/>
          </a:bodyPr>
          <a:lstStyle/>
          <a:p>
            <a:pPr lvl="0" algn="ctr" defTabSz="1022350">
              <a:lnSpc>
                <a:spcPct val="90000"/>
              </a:lnSpc>
              <a:spcBef>
                <a:spcPct val="0"/>
              </a:spcBef>
              <a:spcAft>
                <a:spcPct val="35000"/>
              </a:spcAft>
            </a:pPr>
            <a:r>
              <a:rPr lang="zh-CN" altLang="en-US" sz="2300" b="1" kern="1200" smtClean="0"/>
              <a:t>第</a:t>
            </a:r>
            <a:r>
              <a:rPr lang="en-US" altLang="zh-CN" sz="2300" b="1" kern="1200" smtClean="0"/>
              <a:t>1</a:t>
            </a:r>
            <a:r>
              <a:rPr lang="zh-CN" altLang="en-US" sz="2300" b="1" kern="1200" smtClean="0"/>
              <a:t>步</a:t>
            </a:r>
            <a:endParaRPr lang="zh-CN" altLang="en-US" sz="2300" b="1" kern="1200"/>
          </a:p>
        </p:txBody>
      </p:sp>
      <p:sp>
        <p:nvSpPr>
          <p:cNvPr id="7" name="任意多边形 6"/>
          <p:cNvSpPr/>
          <p:nvPr/>
        </p:nvSpPr>
        <p:spPr>
          <a:xfrm>
            <a:off x="2336055" y="1904361"/>
            <a:ext cx="5555474" cy="823146"/>
          </a:xfrm>
          <a:custGeom>
            <a:avLst/>
            <a:gdLst>
              <a:gd name="connsiteX0" fmla="*/ 137194 w 823146"/>
              <a:gd name="connsiteY0" fmla="*/ 0 h 5555474"/>
              <a:gd name="connsiteX1" fmla="*/ 685952 w 823146"/>
              <a:gd name="connsiteY1" fmla="*/ 0 h 5555474"/>
              <a:gd name="connsiteX2" fmla="*/ 823146 w 823146"/>
              <a:gd name="connsiteY2" fmla="*/ 137194 h 5555474"/>
              <a:gd name="connsiteX3" fmla="*/ 823146 w 823146"/>
              <a:gd name="connsiteY3" fmla="*/ 5555474 h 5555474"/>
              <a:gd name="connsiteX4" fmla="*/ 823146 w 823146"/>
              <a:gd name="connsiteY4" fmla="*/ 5555474 h 5555474"/>
              <a:gd name="connsiteX5" fmla="*/ 0 w 823146"/>
              <a:gd name="connsiteY5" fmla="*/ 5555474 h 5555474"/>
              <a:gd name="connsiteX6" fmla="*/ 0 w 823146"/>
              <a:gd name="connsiteY6" fmla="*/ 5555474 h 5555474"/>
              <a:gd name="connsiteX7" fmla="*/ 0 w 823146"/>
              <a:gd name="connsiteY7" fmla="*/ 137194 h 5555474"/>
              <a:gd name="connsiteX8" fmla="*/ 137194 w 823146"/>
              <a:gd name="connsiteY8" fmla="*/ 0 h 5555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3146" h="5555474">
                <a:moveTo>
                  <a:pt x="823146" y="925935"/>
                </a:moveTo>
                <a:lnTo>
                  <a:pt x="823146" y="4629539"/>
                </a:lnTo>
                <a:cubicBezTo>
                  <a:pt x="823146" y="5140916"/>
                  <a:pt x="814045" y="5555471"/>
                  <a:pt x="802818" y="5555471"/>
                </a:cubicBezTo>
                <a:lnTo>
                  <a:pt x="0" y="5555471"/>
                </a:lnTo>
                <a:lnTo>
                  <a:pt x="0" y="5555471"/>
                </a:lnTo>
                <a:lnTo>
                  <a:pt x="0" y="3"/>
                </a:lnTo>
                <a:lnTo>
                  <a:pt x="0" y="3"/>
                </a:lnTo>
                <a:lnTo>
                  <a:pt x="802818" y="3"/>
                </a:lnTo>
                <a:cubicBezTo>
                  <a:pt x="814045" y="3"/>
                  <a:pt x="823146" y="414558"/>
                  <a:pt x="823146" y="925935"/>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9569" tIns="49072" rIns="49072" bIns="49074" numCol="1" spcCol="1270" anchor="ctr" anchorCtr="0">
            <a:noAutofit/>
          </a:bodyPr>
          <a:lstStyle/>
          <a:p>
            <a:pPr marL="114300" lvl="1" indent="-114300" algn="l" defTabSz="622300">
              <a:lnSpc>
                <a:spcPct val="90000"/>
              </a:lnSpc>
              <a:spcBef>
                <a:spcPct val="0"/>
              </a:spcBef>
              <a:spcAft>
                <a:spcPct val="15000"/>
              </a:spcAft>
              <a:buChar char="••"/>
            </a:pPr>
            <a:r>
              <a:rPr lang="zh-CN" sz="1400" kern="1200" smtClean="0">
                <a:latin typeface="宋体" pitchFamily="2" charset="-122"/>
                <a:ea typeface="宋体" pitchFamily="2" charset="-122"/>
              </a:rPr>
              <a:t>从第一个元素开始，将相邻的两个元素依次进行比较，直到最后两个元素完成比较。如果前一个元素比后一个元素大，则交换它们的位置。整个过程完成后，数组中最后一个元素自然就是最大值</a:t>
            </a:r>
            <a:r>
              <a:rPr lang="zh-CN" altLang="en-US" sz="1400" kern="1200" smtClean="0">
                <a:latin typeface="宋体" pitchFamily="2" charset="-122"/>
                <a:ea typeface="宋体" pitchFamily="2" charset="-122"/>
              </a:rPr>
              <a:t>。</a:t>
            </a:r>
            <a:endParaRPr lang="zh-CN" altLang="en-US" sz="1400" kern="1200"/>
          </a:p>
        </p:txBody>
      </p:sp>
      <p:sp>
        <p:nvSpPr>
          <p:cNvPr id="8" name="任意多边形 7"/>
          <p:cNvSpPr/>
          <p:nvPr/>
        </p:nvSpPr>
        <p:spPr>
          <a:xfrm>
            <a:off x="1449592" y="2971428"/>
            <a:ext cx="886464" cy="1266378"/>
          </a:xfrm>
          <a:custGeom>
            <a:avLst/>
            <a:gdLst>
              <a:gd name="connsiteX0" fmla="*/ 0 w 1266378"/>
              <a:gd name="connsiteY0" fmla="*/ 0 h 886464"/>
              <a:gd name="connsiteX1" fmla="*/ 823146 w 1266378"/>
              <a:gd name="connsiteY1" fmla="*/ 0 h 886464"/>
              <a:gd name="connsiteX2" fmla="*/ 1266378 w 1266378"/>
              <a:gd name="connsiteY2" fmla="*/ 443232 h 886464"/>
              <a:gd name="connsiteX3" fmla="*/ 823146 w 1266378"/>
              <a:gd name="connsiteY3" fmla="*/ 886464 h 886464"/>
              <a:gd name="connsiteX4" fmla="*/ 0 w 1266378"/>
              <a:gd name="connsiteY4" fmla="*/ 886464 h 886464"/>
              <a:gd name="connsiteX5" fmla="*/ 443232 w 1266378"/>
              <a:gd name="connsiteY5" fmla="*/ 443232 h 886464"/>
              <a:gd name="connsiteX6" fmla="*/ 0 w 1266378"/>
              <a:gd name="connsiteY6" fmla="*/ 0 h 886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6378" h="886464">
                <a:moveTo>
                  <a:pt x="1266378" y="0"/>
                </a:moveTo>
                <a:lnTo>
                  <a:pt x="1266378" y="576202"/>
                </a:lnTo>
                <a:lnTo>
                  <a:pt x="633189" y="886464"/>
                </a:lnTo>
                <a:lnTo>
                  <a:pt x="0" y="576202"/>
                </a:lnTo>
                <a:lnTo>
                  <a:pt x="0" y="0"/>
                </a:lnTo>
                <a:lnTo>
                  <a:pt x="633189" y="310262"/>
                </a:lnTo>
                <a:lnTo>
                  <a:pt x="1266378"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605" tIns="457837" rIns="14605" bIns="457837" numCol="1" spcCol="1270" anchor="ctr" anchorCtr="0">
            <a:noAutofit/>
          </a:bodyPr>
          <a:lstStyle/>
          <a:p>
            <a:pPr lvl="0" algn="ctr" defTabSz="1022350">
              <a:lnSpc>
                <a:spcPct val="90000"/>
              </a:lnSpc>
              <a:spcBef>
                <a:spcPct val="0"/>
              </a:spcBef>
              <a:spcAft>
                <a:spcPct val="35000"/>
              </a:spcAft>
            </a:pPr>
            <a:r>
              <a:rPr lang="zh-CN" altLang="en-US" sz="2300" b="1" kern="1200" smtClean="0"/>
              <a:t>第</a:t>
            </a:r>
            <a:r>
              <a:rPr lang="en-US" altLang="zh-CN" sz="2300" b="1" kern="1200" smtClean="0"/>
              <a:t>2</a:t>
            </a:r>
            <a:r>
              <a:rPr lang="zh-CN" altLang="en-US" sz="2300" b="1" kern="1200" smtClean="0"/>
              <a:t>步</a:t>
            </a:r>
            <a:endParaRPr lang="zh-CN" altLang="en-US" sz="2300" b="1" kern="1200"/>
          </a:p>
        </p:txBody>
      </p:sp>
      <p:sp>
        <p:nvSpPr>
          <p:cNvPr id="9" name="任意多边形 8"/>
          <p:cNvSpPr/>
          <p:nvPr/>
        </p:nvSpPr>
        <p:spPr>
          <a:xfrm>
            <a:off x="2336055" y="2971429"/>
            <a:ext cx="5555474" cy="823147"/>
          </a:xfrm>
          <a:custGeom>
            <a:avLst/>
            <a:gdLst>
              <a:gd name="connsiteX0" fmla="*/ 137194 w 823146"/>
              <a:gd name="connsiteY0" fmla="*/ 0 h 5555474"/>
              <a:gd name="connsiteX1" fmla="*/ 685952 w 823146"/>
              <a:gd name="connsiteY1" fmla="*/ 0 h 5555474"/>
              <a:gd name="connsiteX2" fmla="*/ 823146 w 823146"/>
              <a:gd name="connsiteY2" fmla="*/ 137194 h 5555474"/>
              <a:gd name="connsiteX3" fmla="*/ 823146 w 823146"/>
              <a:gd name="connsiteY3" fmla="*/ 5555474 h 5555474"/>
              <a:gd name="connsiteX4" fmla="*/ 823146 w 823146"/>
              <a:gd name="connsiteY4" fmla="*/ 5555474 h 5555474"/>
              <a:gd name="connsiteX5" fmla="*/ 0 w 823146"/>
              <a:gd name="connsiteY5" fmla="*/ 5555474 h 5555474"/>
              <a:gd name="connsiteX6" fmla="*/ 0 w 823146"/>
              <a:gd name="connsiteY6" fmla="*/ 5555474 h 5555474"/>
              <a:gd name="connsiteX7" fmla="*/ 0 w 823146"/>
              <a:gd name="connsiteY7" fmla="*/ 137194 h 5555474"/>
              <a:gd name="connsiteX8" fmla="*/ 137194 w 823146"/>
              <a:gd name="connsiteY8" fmla="*/ 0 h 5555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3146" h="5555474">
                <a:moveTo>
                  <a:pt x="823146" y="925935"/>
                </a:moveTo>
                <a:lnTo>
                  <a:pt x="823146" y="4629539"/>
                </a:lnTo>
                <a:cubicBezTo>
                  <a:pt x="823146" y="5140916"/>
                  <a:pt x="814045" y="5555471"/>
                  <a:pt x="802818" y="5555471"/>
                </a:cubicBezTo>
                <a:lnTo>
                  <a:pt x="0" y="5555471"/>
                </a:lnTo>
                <a:lnTo>
                  <a:pt x="0" y="5555471"/>
                </a:lnTo>
                <a:lnTo>
                  <a:pt x="0" y="3"/>
                </a:lnTo>
                <a:lnTo>
                  <a:pt x="0" y="3"/>
                </a:lnTo>
                <a:lnTo>
                  <a:pt x="802818" y="3"/>
                </a:lnTo>
                <a:cubicBezTo>
                  <a:pt x="814045" y="3"/>
                  <a:pt x="823146" y="414558"/>
                  <a:pt x="823146" y="925935"/>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9569" tIns="49072" rIns="49072" bIns="49075"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smtClean="0">
                <a:latin typeface="宋体" pitchFamily="2" charset="-122"/>
                <a:ea typeface="宋体" pitchFamily="2" charset="-122"/>
              </a:rPr>
              <a:t>除了最后一个元素，将剩余的元素继续进行两两比较，过程与第一步相似，这样就可以将数组中第二大的数放在倒数第二个位置。</a:t>
            </a:r>
            <a:endParaRPr lang="zh-CN" altLang="en-US" sz="1400" kern="1200"/>
          </a:p>
        </p:txBody>
      </p:sp>
      <p:sp>
        <p:nvSpPr>
          <p:cNvPr id="10" name="任意多边形 9"/>
          <p:cNvSpPr/>
          <p:nvPr/>
        </p:nvSpPr>
        <p:spPr>
          <a:xfrm>
            <a:off x="1449592" y="4038496"/>
            <a:ext cx="886464" cy="1266378"/>
          </a:xfrm>
          <a:custGeom>
            <a:avLst/>
            <a:gdLst>
              <a:gd name="connsiteX0" fmla="*/ 0 w 1266378"/>
              <a:gd name="connsiteY0" fmla="*/ 0 h 886464"/>
              <a:gd name="connsiteX1" fmla="*/ 823146 w 1266378"/>
              <a:gd name="connsiteY1" fmla="*/ 0 h 886464"/>
              <a:gd name="connsiteX2" fmla="*/ 1266378 w 1266378"/>
              <a:gd name="connsiteY2" fmla="*/ 443232 h 886464"/>
              <a:gd name="connsiteX3" fmla="*/ 823146 w 1266378"/>
              <a:gd name="connsiteY3" fmla="*/ 886464 h 886464"/>
              <a:gd name="connsiteX4" fmla="*/ 0 w 1266378"/>
              <a:gd name="connsiteY4" fmla="*/ 886464 h 886464"/>
              <a:gd name="connsiteX5" fmla="*/ 443232 w 1266378"/>
              <a:gd name="connsiteY5" fmla="*/ 443232 h 886464"/>
              <a:gd name="connsiteX6" fmla="*/ 0 w 1266378"/>
              <a:gd name="connsiteY6" fmla="*/ 0 h 886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6378" h="886464">
                <a:moveTo>
                  <a:pt x="1266378" y="0"/>
                </a:moveTo>
                <a:lnTo>
                  <a:pt x="1266378" y="576202"/>
                </a:lnTo>
                <a:lnTo>
                  <a:pt x="633189" y="886464"/>
                </a:lnTo>
                <a:lnTo>
                  <a:pt x="0" y="576202"/>
                </a:lnTo>
                <a:lnTo>
                  <a:pt x="0" y="0"/>
                </a:lnTo>
                <a:lnTo>
                  <a:pt x="633189" y="310262"/>
                </a:lnTo>
                <a:lnTo>
                  <a:pt x="1266378"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605" tIns="457837" rIns="14605" bIns="457837" numCol="1" spcCol="1270" anchor="ctr" anchorCtr="0">
            <a:noAutofit/>
          </a:bodyPr>
          <a:lstStyle/>
          <a:p>
            <a:pPr lvl="0" algn="ctr" defTabSz="1022350">
              <a:lnSpc>
                <a:spcPct val="90000"/>
              </a:lnSpc>
              <a:spcBef>
                <a:spcPct val="0"/>
              </a:spcBef>
              <a:spcAft>
                <a:spcPct val="35000"/>
              </a:spcAft>
            </a:pPr>
            <a:r>
              <a:rPr lang="zh-CN" altLang="en-US" sz="2300" b="1" kern="1200" smtClean="0"/>
              <a:t>第</a:t>
            </a:r>
            <a:r>
              <a:rPr lang="en-US" altLang="zh-CN" sz="2300" b="1" kern="1200" smtClean="0"/>
              <a:t>3</a:t>
            </a:r>
            <a:r>
              <a:rPr lang="zh-CN" altLang="en-US" sz="2300" b="1" kern="1200" smtClean="0"/>
              <a:t>步</a:t>
            </a:r>
            <a:endParaRPr lang="zh-CN" altLang="en-US" sz="2300" b="1" kern="1200"/>
          </a:p>
        </p:txBody>
      </p:sp>
      <p:sp>
        <p:nvSpPr>
          <p:cNvPr id="11" name="任意多边形 10"/>
          <p:cNvSpPr/>
          <p:nvPr/>
        </p:nvSpPr>
        <p:spPr>
          <a:xfrm>
            <a:off x="2336055" y="4038497"/>
            <a:ext cx="5555474" cy="823147"/>
          </a:xfrm>
          <a:custGeom>
            <a:avLst/>
            <a:gdLst>
              <a:gd name="connsiteX0" fmla="*/ 137194 w 823146"/>
              <a:gd name="connsiteY0" fmla="*/ 0 h 5555474"/>
              <a:gd name="connsiteX1" fmla="*/ 685952 w 823146"/>
              <a:gd name="connsiteY1" fmla="*/ 0 h 5555474"/>
              <a:gd name="connsiteX2" fmla="*/ 823146 w 823146"/>
              <a:gd name="connsiteY2" fmla="*/ 137194 h 5555474"/>
              <a:gd name="connsiteX3" fmla="*/ 823146 w 823146"/>
              <a:gd name="connsiteY3" fmla="*/ 5555474 h 5555474"/>
              <a:gd name="connsiteX4" fmla="*/ 823146 w 823146"/>
              <a:gd name="connsiteY4" fmla="*/ 5555474 h 5555474"/>
              <a:gd name="connsiteX5" fmla="*/ 0 w 823146"/>
              <a:gd name="connsiteY5" fmla="*/ 5555474 h 5555474"/>
              <a:gd name="connsiteX6" fmla="*/ 0 w 823146"/>
              <a:gd name="connsiteY6" fmla="*/ 5555474 h 5555474"/>
              <a:gd name="connsiteX7" fmla="*/ 0 w 823146"/>
              <a:gd name="connsiteY7" fmla="*/ 137194 h 5555474"/>
              <a:gd name="connsiteX8" fmla="*/ 137194 w 823146"/>
              <a:gd name="connsiteY8" fmla="*/ 0 h 5555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3146" h="5555474">
                <a:moveTo>
                  <a:pt x="823146" y="925935"/>
                </a:moveTo>
                <a:lnTo>
                  <a:pt x="823146" y="4629539"/>
                </a:lnTo>
                <a:cubicBezTo>
                  <a:pt x="823146" y="5140916"/>
                  <a:pt x="814045" y="5555471"/>
                  <a:pt x="802818" y="5555471"/>
                </a:cubicBezTo>
                <a:lnTo>
                  <a:pt x="0" y="5555471"/>
                </a:lnTo>
                <a:lnTo>
                  <a:pt x="0" y="5555471"/>
                </a:lnTo>
                <a:lnTo>
                  <a:pt x="0" y="3"/>
                </a:lnTo>
                <a:lnTo>
                  <a:pt x="0" y="3"/>
                </a:lnTo>
                <a:lnTo>
                  <a:pt x="802818" y="3"/>
                </a:lnTo>
                <a:cubicBezTo>
                  <a:pt x="814045" y="3"/>
                  <a:pt x="823146" y="414558"/>
                  <a:pt x="823146" y="925935"/>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9569" tIns="49072" rIns="49072" bIns="49075" numCol="1" spcCol="1270" anchor="ctr" anchorCtr="0">
            <a:noAutofit/>
          </a:bodyPr>
          <a:lstStyle/>
          <a:p>
            <a:pPr marL="114300" lvl="1" indent="-114300" algn="l" defTabSz="622300">
              <a:lnSpc>
                <a:spcPct val="90000"/>
              </a:lnSpc>
              <a:spcBef>
                <a:spcPct val="0"/>
              </a:spcBef>
              <a:spcAft>
                <a:spcPct val="15000"/>
              </a:spcAft>
              <a:buChar char="••"/>
            </a:pPr>
            <a:r>
              <a:rPr lang="zh-CN" altLang="en-US" sz="1400" kern="1200" smtClean="0">
                <a:latin typeface="宋体" pitchFamily="2" charset="-122"/>
                <a:ea typeface="宋体" pitchFamily="2" charset="-122"/>
              </a:rPr>
              <a:t>依次类推，持续对越来越少的元素重复上面的步骤，直到没有任何一对元素需要比较为止。</a:t>
            </a:r>
            <a:endParaRPr lang="zh-CN" altLang="en-US" sz="1400" kern="1200"/>
          </a:p>
        </p:txBody>
      </p:sp>
      <p:sp>
        <p:nvSpPr>
          <p:cNvPr id="6" name="矩形 5"/>
          <p:cNvSpPr/>
          <p:nvPr/>
        </p:nvSpPr>
        <p:spPr>
          <a:xfrm>
            <a:off x="560388" y="962025"/>
            <a:ext cx="1768433" cy="57458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smtClean="0">
                <a:solidFill>
                  <a:srgbClr val="009ED6"/>
                </a:solidFill>
                <a:latin typeface="+mn-lt"/>
                <a:ea typeface="+mn-ea"/>
              </a:rPr>
              <a:t>冒泡排序</a:t>
            </a:r>
            <a:endParaRPr lang="en-US" altLang="zh-CN" sz="2400" b="1" dirty="0">
              <a:solidFill>
                <a:srgbClr val="009ED6"/>
              </a:solidFill>
              <a:latin typeface="+mn-lt"/>
              <a:ea typeface="+mn-ea"/>
            </a:endParaRPr>
          </a:p>
        </p:txBody>
      </p:sp>
      <p:sp>
        <p:nvSpPr>
          <p:cNvPr id="12" name="标题 1"/>
          <p:cNvSpPr>
            <a:spLocks noChangeArrowheads="1"/>
          </p:cNvSpPr>
          <p:nvPr/>
        </p:nvSpPr>
        <p:spPr bwMode="auto">
          <a:xfrm>
            <a:off x="1481324" y="13652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4</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1579298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up)">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ChangeArrowheads="1"/>
          </p:cNvSpPr>
          <p:nvPr/>
        </p:nvSpPr>
        <p:spPr bwMode="auto">
          <a:xfrm>
            <a:off x="1515058" y="136525"/>
            <a:ext cx="465669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4</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案例实现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圆角矩形 5"/>
          <p:cNvSpPr/>
          <p:nvPr/>
        </p:nvSpPr>
        <p:spPr>
          <a:xfrm>
            <a:off x="774930" y="5051984"/>
            <a:ext cx="7479730" cy="408623"/>
          </a:xfrm>
          <a:prstGeom prst="roundRect">
            <a:avLst/>
          </a:prstGeom>
          <a:solidFill>
            <a:schemeClr val="bg2">
              <a:lumMod val="50000"/>
            </a:schemeClr>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代码（详见教材代码实现）</a:t>
            </a:r>
            <a:endParaRPr lang="en-US" altLang="zh-CN" b="1" dirty="0">
              <a:solidFill>
                <a:schemeClr val="bg1"/>
              </a:solidFill>
              <a:ea typeface="宋体" pitchFamily="2" charset="-122"/>
            </a:endParaRPr>
          </a:p>
        </p:txBody>
      </p:sp>
      <p:sp>
        <p:nvSpPr>
          <p:cNvPr id="12" name="矩形 28"/>
          <p:cNvSpPr>
            <a:spLocks noChangeArrowheads="1"/>
          </p:cNvSpPr>
          <p:nvPr/>
        </p:nvSpPr>
        <p:spPr bwMode="auto">
          <a:xfrm>
            <a:off x="863599" y="1123950"/>
            <a:ext cx="7783513"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0" hangingPunct="0">
              <a:lnSpc>
                <a:spcPct val="150000"/>
              </a:lnSpc>
              <a:spcBef>
                <a:spcPct val="20000"/>
              </a:spcBef>
              <a:buFont typeface="Arial" pitchFamily="34" charset="0"/>
              <a:buChar char="−"/>
            </a:pPr>
            <a:r>
              <a:rPr lang="zh-CN" altLang="en-US" dirty="0" smtClean="0">
                <a:latin typeface="+mn-ea"/>
                <a:ea typeface="+mn-ea"/>
              </a:rPr>
              <a:t>案例设计</a:t>
            </a:r>
            <a:endParaRPr lang="zh-CN" altLang="zh-CN" dirty="0">
              <a:latin typeface="+mn-ea"/>
              <a:ea typeface="+mn-ea"/>
            </a:endParaRPr>
          </a:p>
        </p:txBody>
      </p:sp>
      <p:cxnSp>
        <p:nvCxnSpPr>
          <p:cNvPr id="20" name="直接连接符 19"/>
          <p:cNvCxnSpPr/>
          <p:nvPr/>
        </p:nvCxnSpPr>
        <p:spPr bwMode="auto">
          <a:xfrm>
            <a:off x="954329" y="4794214"/>
            <a:ext cx="7120933"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椭圆 20"/>
          <p:cNvSpPr/>
          <p:nvPr/>
        </p:nvSpPr>
        <p:spPr bwMode="auto">
          <a:xfrm rot="574600">
            <a:off x="1157871" y="1704044"/>
            <a:ext cx="361950" cy="363537"/>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2" name="TextBox 21"/>
          <p:cNvSpPr txBox="1">
            <a:spLocks noChangeArrowheads="1"/>
          </p:cNvSpPr>
          <p:nvPr/>
        </p:nvSpPr>
        <p:spPr bwMode="auto">
          <a:xfrm>
            <a:off x="1167396" y="1710394"/>
            <a:ext cx="347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1</a:t>
            </a:r>
            <a:endParaRPr lang="zh-CN" altLang="en-US" b="1">
              <a:solidFill>
                <a:schemeClr val="bg1"/>
              </a:solidFill>
              <a:latin typeface="Verdana" pitchFamily="34" charset="0"/>
            </a:endParaRPr>
          </a:p>
        </p:txBody>
      </p:sp>
      <p:cxnSp>
        <p:nvCxnSpPr>
          <p:cNvPr id="23" name="直接连接符 22"/>
          <p:cNvCxnSpPr/>
          <p:nvPr/>
        </p:nvCxnSpPr>
        <p:spPr>
          <a:xfrm>
            <a:off x="1338846" y="2050959"/>
            <a:ext cx="5733810"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bwMode="auto">
          <a:xfrm rot="574600">
            <a:off x="1159458" y="2294222"/>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5" name="TextBox 24"/>
          <p:cNvSpPr txBox="1">
            <a:spLocks noChangeArrowheads="1"/>
          </p:cNvSpPr>
          <p:nvPr/>
        </p:nvSpPr>
        <p:spPr bwMode="auto">
          <a:xfrm>
            <a:off x="1172158" y="2276759"/>
            <a:ext cx="349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2</a:t>
            </a:r>
            <a:endParaRPr lang="zh-CN" altLang="en-US" b="1">
              <a:solidFill>
                <a:schemeClr val="bg1"/>
              </a:solidFill>
              <a:latin typeface="Verdana" pitchFamily="34" charset="0"/>
            </a:endParaRPr>
          </a:p>
        </p:txBody>
      </p:sp>
      <p:cxnSp>
        <p:nvCxnSpPr>
          <p:cNvPr id="26" name="直接连接符 25"/>
          <p:cNvCxnSpPr/>
          <p:nvPr/>
        </p:nvCxnSpPr>
        <p:spPr>
          <a:xfrm flipV="1">
            <a:off x="1356308" y="2646647"/>
            <a:ext cx="5292529" cy="5603"/>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bwMode="auto">
          <a:xfrm rot="574600">
            <a:off x="1177668" y="2868983"/>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8" name="TextBox 27"/>
          <p:cNvSpPr txBox="1">
            <a:spLocks noChangeArrowheads="1"/>
          </p:cNvSpPr>
          <p:nvPr/>
        </p:nvSpPr>
        <p:spPr bwMode="auto">
          <a:xfrm>
            <a:off x="1185605" y="2873746"/>
            <a:ext cx="349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3</a:t>
            </a:r>
            <a:endParaRPr lang="zh-CN" altLang="en-US" b="1">
              <a:solidFill>
                <a:schemeClr val="bg1"/>
              </a:solidFill>
              <a:latin typeface="Verdana" pitchFamily="34" charset="0"/>
            </a:endParaRPr>
          </a:p>
        </p:txBody>
      </p:sp>
      <p:cxnSp>
        <p:nvCxnSpPr>
          <p:cNvPr id="29" name="直接连接符 28"/>
          <p:cNvCxnSpPr/>
          <p:nvPr/>
        </p:nvCxnSpPr>
        <p:spPr>
          <a:xfrm flipV="1">
            <a:off x="1414112" y="3236069"/>
            <a:ext cx="3882584" cy="7565"/>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553196" y="1663021"/>
            <a:ext cx="5724644" cy="412421"/>
          </a:xfrm>
          <a:prstGeom prst="rect">
            <a:avLst/>
          </a:prstGeom>
        </p:spPr>
        <p:txBody>
          <a:bodyPr wrap="none">
            <a:spAutoFit/>
          </a:bodyPr>
          <a:lstStyle/>
          <a:p>
            <a:pPr>
              <a:lnSpc>
                <a:spcPct val="130000"/>
              </a:lnSpc>
              <a:spcAft>
                <a:spcPts val="300"/>
              </a:spcAft>
              <a:defRPr/>
            </a:pPr>
            <a:r>
              <a:rPr lang="zh-CN" altLang="zh-CN" sz="1600" dirty="0"/>
              <a:t>自定义一个冒泡排序算法的函数，参数为数组名和数组大小</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36" name="椭圆 35"/>
          <p:cNvSpPr/>
          <p:nvPr/>
        </p:nvSpPr>
        <p:spPr bwMode="auto">
          <a:xfrm rot="574600">
            <a:off x="1169637" y="3449801"/>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37" name="TextBox 36"/>
          <p:cNvSpPr txBox="1">
            <a:spLocks noChangeArrowheads="1"/>
          </p:cNvSpPr>
          <p:nvPr/>
        </p:nvSpPr>
        <p:spPr bwMode="auto">
          <a:xfrm>
            <a:off x="1177574" y="3454564"/>
            <a:ext cx="3481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chemeClr val="bg1"/>
                </a:solidFill>
                <a:latin typeface="Verdana" pitchFamily="34" charset="0"/>
              </a:rPr>
              <a:t>4</a:t>
            </a:r>
            <a:endParaRPr lang="zh-CN" altLang="en-US" b="1" dirty="0">
              <a:solidFill>
                <a:schemeClr val="bg1"/>
              </a:solidFill>
              <a:latin typeface="Verdana" pitchFamily="34" charset="0"/>
            </a:endParaRPr>
          </a:p>
        </p:txBody>
      </p:sp>
      <p:cxnSp>
        <p:nvCxnSpPr>
          <p:cNvPr id="38" name="直接连接符 37"/>
          <p:cNvCxnSpPr/>
          <p:nvPr/>
        </p:nvCxnSpPr>
        <p:spPr>
          <a:xfrm flipV="1">
            <a:off x="1379187" y="3811004"/>
            <a:ext cx="3964187" cy="26896"/>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bwMode="auto">
          <a:xfrm rot="574600">
            <a:off x="1187567" y="4045952"/>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40" name="TextBox 39"/>
          <p:cNvSpPr txBox="1">
            <a:spLocks noChangeArrowheads="1"/>
          </p:cNvSpPr>
          <p:nvPr/>
        </p:nvSpPr>
        <p:spPr bwMode="auto">
          <a:xfrm>
            <a:off x="1195504" y="4050715"/>
            <a:ext cx="3481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chemeClr val="bg1"/>
                </a:solidFill>
                <a:latin typeface="Verdana" pitchFamily="34" charset="0"/>
              </a:rPr>
              <a:t>5</a:t>
            </a:r>
            <a:endParaRPr lang="zh-CN" altLang="en-US" b="1" dirty="0">
              <a:solidFill>
                <a:schemeClr val="bg1"/>
              </a:solidFill>
              <a:latin typeface="Verdana" pitchFamily="34" charset="0"/>
            </a:endParaRPr>
          </a:p>
        </p:txBody>
      </p:sp>
      <p:sp>
        <p:nvSpPr>
          <p:cNvPr id="42" name="矩形 41"/>
          <p:cNvSpPr/>
          <p:nvPr/>
        </p:nvSpPr>
        <p:spPr>
          <a:xfrm>
            <a:off x="1616072" y="4033067"/>
            <a:ext cx="3913251" cy="412421"/>
          </a:xfrm>
          <a:prstGeom prst="rect">
            <a:avLst/>
          </a:prstGeom>
        </p:spPr>
        <p:txBody>
          <a:bodyPr wrap="none">
            <a:spAutoFit/>
          </a:bodyPr>
          <a:lstStyle/>
          <a:p>
            <a:pPr>
              <a:lnSpc>
                <a:spcPct val="130000"/>
              </a:lnSpc>
              <a:spcAft>
                <a:spcPts val="300"/>
              </a:spcAft>
              <a:defRPr/>
            </a:pPr>
            <a:r>
              <a:rPr lang="zh-CN" altLang="zh-CN" sz="1600" dirty="0"/>
              <a:t>使用</a:t>
            </a:r>
            <a:r>
              <a:rPr lang="en-US" altLang="zh-CN" sz="1600" dirty="0"/>
              <a:t>for</a:t>
            </a:r>
            <a:r>
              <a:rPr lang="zh-CN" altLang="zh-CN" sz="1600" dirty="0"/>
              <a:t>循环在屏幕上输出排序后的结果</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3" name="矩形 42"/>
          <p:cNvSpPr/>
          <p:nvPr/>
        </p:nvSpPr>
        <p:spPr>
          <a:xfrm>
            <a:off x="1588630" y="2849939"/>
            <a:ext cx="3708066" cy="412421"/>
          </a:xfrm>
          <a:prstGeom prst="rect">
            <a:avLst/>
          </a:prstGeom>
        </p:spPr>
        <p:txBody>
          <a:bodyPr wrap="none">
            <a:spAutoFit/>
          </a:bodyPr>
          <a:lstStyle/>
          <a:p>
            <a:pPr>
              <a:lnSpc>
                <a:spcPct val="130000"/>
              </a:lnSpc>
              <a:spcAft>
                <a:spcPts val="300"/>
              </a:spcAft>
              <a:defRPr/>
            </a:pPr>
            <a:r>
              <a:rPr lang="zh-CN" altLang="zh-CN" sz="1600" dirty="0"/>
              <a:t>使用</a:t>
            </a:r>
            <a:r>
              <a:rPr lang="en-US" altLang="zh-CN" sz="1600" dirty="0"/>
              <a:t>for</a:t>
            </a:r>
            <a:r>
              <a:rPr lang="zh-CN" altLang="zh-CN" sz="1600" dirty="0"/>
              <a:t>循环分别录入各位歌手的得分</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4" name="矩形 43"/>
          <p:cNvSpPr/>
          <p:nvPr/>
        </p:nvSpPr>
        <p:spPr>
          <a:xfrm>
            <a:off x="1592726" y="3432439"/>
            <a:ext cx="3877985" cy="412421"/>
          </a:xfrm>
          <a:prstGeom prst="rect">
            <a:avLst/>
          </a:prstGeom>
        </p:spPr>
        <p:txBody>
          <a:bodyPr wrap="none">
            <a:spAutoFit/>
          </a:bodyPr>
          <a:lstStyle/>
          <a:p>
            <a:pPr>
              <a:lnSpc>
                <a:spcPct val="130000"/>
              </a:lnSpc>
              <a:spcAft>
                <a:spcPts val="300"/>
              </a:spcAft>
              <a:defRPr/>
            </a:pPr>
            <a:r>
              <a:rPr lang="zh-CN" altLang="zh-CN" sz="1600" dirty="0"/>
              <a:t>调用冒泡排序算法函数对得分进行排序</a:t>
            </a:r>
            <a:r>
              <a:rPr lang="zh-CN" altLang="zh-CN"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5" name="矩形 44"/>
          <p:cNvSpPr/>
          <p:nvPr/>
        </p:nvSpPr>
        <p:spPr>
          <a:xfrm>
            <a:off x="1539746" y="2265603"/>
            <a:ext cx="5109091" cy="412421"/>
          </a:xfrm>
          <a:prstGeom prst="rect">
            <a:avLst/>
          </a:prstGeom>
        </p:spPr>
        <p:txBody>
          <a:bodyPr wrap="none">
            <a:spAutoFit/>
          </a:bodyPr>
          <a:lstStyle/>
          <a:p>
            <a:pPr>
              <a:lnSpc>
                <a:spcPct val="130000"/>
              </a:lnSpc>
              <a:spcAft>
                <a:spcPts val="300"/>
              </a:spcAft>
              <a:defRPr/>
            </a:pPr>
            <a:r>
              <a:rPr lang="zh-CN" altLang="zh-CN" sz="1600" dirty="0"/>
              <a:t>在主函数中定义一个一维数组来存储各位歌手的得分</a:t>
            </a:r>
            <a:r>
              <a:rPr lang="zh-CN" altLang="zh-CN"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cxnSp>
        <p:nvCxnSpPr>
          <p:cNvPr id="50" name="直接连接符 49"/>
          <p:cNvCxnSpPr/>
          <p:nvPr/>
        </p:nvCxnSpPr>
        <p:spPr>
          <a:xfrm flipV="1">
            <a:off x="1521792" y="4359321"/>
            <a:ext cx="3948919" cy="26896"/>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296252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par>
                                <p:cTn id="11" presetID="22" presetClass="entr" presetSubtype="8"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500"/>
                                        <p:tgtEl>
                                          <p:spTgt spid="2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left)">
                                      <p:cBhvr>
                                        <p:cTn id="34" dur="500"/>
                                        <p:tgtEl>
                                          <p:spTgt spid="34"/>
                                        </p:tgtEl>
                                      </p:cBhvr>
                                    </p:animEffect>
                                  </p:childTnLst>
                                </p:cTn>
                              </p:par>
                              <p:par>
                                <p:cTn id="35" presetID="22" presetClass="entr" presetSubtype="8"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wipe(left)">
                                      <p:cBhvr>
                                        <p:cTn id="37" dur="500"/>
                                        <p:tgtEl>
                                          <p:spTgt spid="3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left)">
                                      <p:cBhvr>
                                        <p:cTn id="40" dur="500"/>
                                        <p:tgtEl>
                                          <p:spTgt spid="36"/>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left)">
                                      <p:cBhvr>
                                        <p:cTn id="43" dur="500"/>
                                        <p:tgtEl>
                                          <p:spTgt spid="37"/>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wipe(left)">
                                      <p:cBhvr>
                                        <p:cTn id="46" dur="500"/>
                                        <p:tgtEl>
                                          <p:spTgt spid="39"/>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wipe(left)">
                                      <p:cBhvr>
                                        <p:cTn id="49" dur="500"/>
                                        <p:tgtEl>
                                          <p:spTgt spid="40"/>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left)">
                                      <p:cBhvr>
                                        <p:cTn id="52" dur="500"/>
                                        <p:tgtEl>
                                          <p:spTgt spid="42"/>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wipe(left)">
                                      <p:cBhvr>
                                        <p:cTn id="55" dur="500"/>
                                        <p:tgtEl>
                                          <p:spTgt spid="43"/>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wipe(left)">
                                      <p:cBhvr>
                                        <p:cTn id="58" dur="500"/>
                                        <p:tgtEl>
                                          <p:spTgt spid="44"/>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wipe(left)">
                                      <p:cBhvr>
                                        <p:cTn id="61" dur="500"/>
                                        <p:tgtEl>
                                          <p:spTgt spid="45"/>
                                        </p:tgtEl>
                                      </p:cBhvr>
                                    </p:animEffect>
                                  </p:childTnLst>
                                </p:cTn>
                              </p:par>
                              <p:par>
                                <p:cTn id="62" presetID="22" presetClass="entr" presetSubtype="8" fill="hold" nodeType="with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wipe(left)">
                                      <p:cBhvr>
                                        <p:cTn id="64" dur="500"/>
                                        <p:tgtEl>
                                          <p:spTgt spid="50"/>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wipe(left)">
                                      <p:cBhvr>
                                        <p:cTn id="69" dur="500"/>
                                        <p:tgtEl>
                                          <p:spTgt spid="20"/>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wipe(left)">
                                      <p:cBhvr>
                                        <p:cTn id="7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 grpId="0" animBg="1"/>
      <p:bldP spid="22" grpId="0"/>
      <p:bldP spid="24" grpId="0" animBg="1"/>
      <p:bldP spid="25" grpId="0"/>
      <p:bldP spid="27" grpId="0" animBg="1"/>
      <p:bldP spid="28" grpId="0"/>
      <p:bldP spid="34" grpId="0"/>
      <p:bldP spid="36" grpId="0" animBg="1"/>
      <p:bldP spid="37" grpId="0"/>
      <p:bldP spid="39" grpId="0" animBg="1"/>
      <p:bldP spid="40" grpId="0"/>
      <p:bldP spid="42" grpId="0"/>
      <p:bldP spid="43" grpId="0"/>
      <p:bldP spid="44" grpId="0"/>
      <p:bldP spid="4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ChangeArrowheads="1"/>
          </p:cNvSpPr>
          <p:nvPr/>
        </p:nvSpPr>
        <p:spPr bwMode="auto">
          <a:xfrm>
            <a:off x="1419429" y="241299"/>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5</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案例描述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内容占位符 2"/>
          <p:cNvSpPr>
            <a:spLocks noGrp="1"/>
          </p:cNvSpPr>
          <p:nvPr>
            <p:ph idx="1"/>
          </p:nvPr>
        </p:nvSpPr>
        <p:spPr bwMode="auto">
          <a:xfrm>
            <a:off x="481013" y="1640125"/>
            <a:ext cx="7975600" cy="128595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marL="0" indent="0">
              <a:buNone/>
            </a:pPr>
            <a:r>
              <a:rPr lang="en-US" altLang="zh-CN" sz="2000" dirty="0" smtClean="0"/>
              <a:t>       </a:t>
            </a:r>
            <a:r>
              <a:rPr lang="zh-CN" altLang="zh-CN" sz="2000" dirty="0" smtClean="0"/>
              <a:t>杨</a:t>
            </a:r>
            <a:r>
              <a:rPr lang="zh-CN" altLang="zh-CN" sz="2000" dirty="0"/>
              <a:t>辉三角，又</a:t>
            </a:r>
            <a:r>
              <a:rPr lang="zh-CN" altLang="zh-CN" sz="2000" dirty="0" smtClean="0"/>
              <a:t>称</a:t>
            </a:r>
            <a:r>
              <a:rPr lang="zh-CN" altLang="en-US" sz="2000" dirty="0" smtClean="0"/>
              <a:t>贾宪三角</a:t>
            </a:r>
            <a:r>
              <a:rPr lang="zh-CN" altLang="zh-CN" sz="2000" dirty="0" smtClean="0"/>
              <a:t>形、</a:t>
            </a:r>
            <a:r>
              <a:rPr lang="zh-CN" altLang="en-US" sz="2000" u="sng" dirty="0" smtClean="0"/>
              <a:t>帕斯卡三角形</a:t>
            </a:r>
            <a:r>
              <a:rPr lang="zh-CN" altLang="zh-CN" sz="2000" dirty="0" smtClean="0"/>
              <a:t>，是</a:t>
            </a:r>
            <a:r>
              <a:rPr lang="zh-CN" altLang="en-US" sz="2000" dirty="0" smtClean="0"/>
              <a:t>二项式系数</a:t>
            </a:r>
            <a:r>
              <a:rPr lang="zh-CN" altLang="zh-CN" sz="2000" dirty="0" smtClean="0"/>
              <a:t>在</a:t>
            </a:r>
            <a:r>
              <a:rPr lang="zh-CN" altLang="zh-CN" sz="2000" dirty="0"/>
              <a:t>三角形中的一种几何排列</a:t>
            </a:r>
            <a:r>
              <a:rPr lang="zh-CN" altLang="zh-CN" sz="2000" dirty="0" smtClean="0"/>
              <a:t>。</a:t>
            </a:r>
            <a:r>
              <a:rPr lang="zh-CN" altLang="zh-CN" sz="2000" dirty="0"/>
              <a:t>案例要求通过编程在屏幕上打印出杨辉三角的前</a:t>
            </a:r>
            <a:r>
              <a:rPr lang="en-US" altLang="zh-CN" sz="2000" dirty="0"/>
              <a:t>10</a:t>
            </a:r>
            <a:r>
              <a:rPr lang="zh-CN" altLang="zh-CN" sz="2000" dirty="0"/>
              <a:t>行</a:t>
            </a:r>
            <a:r>
              <a:rPr lang="zh-CN" altLang="zh-CN" sz="2000" dirty="0" smtClean="0"/>
              <a:t>。</a:t>
            </a:r>
            <a:endParaRPr lang="zh-CN" altLang="zh-CN" sz="2000" dirty="0"/>
          </a:p>
          <a:p>
            <a:pPr marL="0" indent="0">
              <a:buNone/>
            </a:pPr>
            <a:r>
              <a:rPr lang="en-US" altLang="zh-CN" sz="2000" dirty="0" smtClean="0"/>
              <a:t>       </a:t>
            </a:r>
            <a:r>
              <a:rPr lang="zh-CN" altLang="zh-CN" sz="2000" dirty="0" smtClean="0"/>
              <a:t>其</a:t>
            </a:r>
            <a:r>
              <a:rPr lang="zh-CN" altLang="zh-CN" sz="2000" dirty="0"/>
              <a:t>前</a:t>
            </a:r>
            <a:r>
              <a:rPr lang="en-US" altLang="zh-CN" sz="2000" dirty="0"/>
              <a:t>10</a:t>
            </a:r>
            <a:r>
              <a:rPr lang="zh-CN" altLang="zh-CN" sz="2000" dirty="0"/>
              <a:t>行样式如下所</a:t>
            </a:r>
            <a:r>
              <a:rPr lang="zh-CN" altLang="zh-CN" sz="2000" dirty="0" smtClean="0"/>
              <a:t>示。</a:t>
            </a:r>
            <a:endParaRPr lang="zh-CN" altLang="zh-CN" sz="2000" dirty="0"/>
          </a:p>
        </p:txBody>
      </p:sp>
      <p:sp>
        <p:nvSpPr>
          <p:cNvPr id="2" name="矩形 1"/>
          <p:cNvSpPr/>
          <p:nvPr/>
        </p:nvSpPr>
        <p:spPr>
          <a:xfrm>
            <a:off x="2495006" y="3174277"/>
            <a:ext cx="4689566" cy="2862322"/>
          </a:xfrm>
          <a:prstGeom prst="rect">
            <a:avLst/>
          </a:prstGeom>
        </p:spPr>
        <p:txBody>
          <a:bodyPr wrap="square">
            <a:spAutoFit/>
          </a:bodyPr>
          <a:lstStyle/>
          <a:p>
            <a:r>
              <a:rPr lang="en-US" altLang="zh-CN" dirty="0"/>
              <a:t>1</a:t>
            </a:r>
            <a:endParaRPr lang="zh-CN" altLang="zh-CN" dirty="0"/>
          </a:p>
          <a:p>
            <a:r>
              <a:rPr lang="en-US" altLang="zh-CN" dirty="0"/>
              <a:t>1   1</a:t>
            </a:r>
            <a:endParaRPr lang="zh-CN" altLang="zh-CN" dirty="0"/>
          </a:p>
          <a:p>
            <a:r>
              <a:rPr lang="en-US" altLang="zh-CN" dirty="0"/>
              <a:t>1   2   1</a:t>
            </a:r>
            <a:endParaRPr lang="zh-CN" altLang="zh-CN" dirty="0"/>
          </a:p>
          <a:p>
            <a:r>
              <a:rPr lang="en-US" altLang="zh-CN" dirty="0"/>
              <a:t>1   3   3   1</a:t>
            </a:r>
            <a:endParaRPr lang="zh-CN" altLang="zh-CN" dirty="0"/>
          </a:p>
          <a:p>
            <a:r>
              <a:rPr lang="en-US" altLang="zh-CN" dirty="0"/>
              <a:t>1   4   6   4   1</a:t>
            </a:r>
            <a:endParaRPr lang="zh-CN" altLang="zh-CN" dirty="0"/>
          </a:p>
          <a:p>
            <a:r>
              <a:rPr lang="en-US" altLang="zh-CN" dirty="0"/>
              <a:t>1   5   10  10   5   1</a:t>
            </a:r>
            <a:endParaRPr lang="zh-CN" altLang="zh-CN" dirty="0"/>
          </a:p>
          <a:p>
            <a:r>
              <a:rPr lang="en-US" altLang="zh-CN" dirty="0"/>
              <a:t>1   6   15  20  15   6    1</a:t>
            </a:r>
            <a:endParaRPr lang="zh-CN" altLang="zh-CN" dirty="0"/>
          </a:p>
          <a:p>
            <a:r>
              <a:rPr lang="en-US" altLang="zh-CN" dirty="0"/>
              <a:t>1   7   21  35  35   21   7   1</a:t>
            </a:r>
            <a:endParaRPr lang="zh-CN" altLang="zh-CN" dirty="0"/>
          </a:p>
          <a:p>
            <a:r>
              <a:rPr lang="en-US" altLang="zh-CN" dirty="0"/>
              <a:t>1   8   28  56  70   56   28  8   1</a:t>
            </a:r>
            <a:endParaRPr lang="zh-CN" altLang="zh-CN" dirty="0"/>
          </a:p>
          <a:p>
            <a:r>
              <a:rPr lang="en-US" altLang="zh-CN" dirty="0"/>
              <a:t>1   9   36  84  126  126  84  36  9   1</a:t>
            </a:r>
            <a:endParaRPr lang="zh-CN" altLang="zh-CN" dirty="0"/>
          </a:p>
        </p:txBody>
      </p:sp>
    </p:spTree>
    <p:custDataLst>
      <p:tags r:id="rId1"/>
    </p:custDataLst>
    <p:extLst>
      <p:ext uri="{BB962C8B-B14F-4D97-AF65-F5344CB8AC3E}">
        <p14:creationId xmlns:p14="http://schemas.microsoft.com/office/powerpoint/2010/main" val="3366567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ChangeArrowheads="1"/>
          </p:cNvSpPr>
          <p:nvPr/>
        </p:nvSpPr>
        <p:spPr bwMode="auto">
          <a:xfrm>
            <a:off x="1512854" y="146926"/>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5</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zh-CN" altLang="en-US" sz="3600" b="1" dirty="0">
                <a:solidFill>
                  <a:srgbClr val="0070C0"/>
                </a:solidFill>
                <a:latin typeface="微软雅黑" pitchFamily="34" charset="-122"/>
                <a:ea typeface="微软雅黑" pitchFamily="34" charset="-122"/>
                <a:sym typeface="宋体" charset="-122"/>
              </a:rPr>
              <a:t>分析</a:t>
            </a:r>
          </a:p>
        </p:txBody>
      </p:sp>
      <p:sp>
        <p:nvSpPr>
          <p:cNvPr id="8" name="内容占位符 2"/>
          <p:cNvSpPr txBox="1">
            <a:spLocks/>
          </p:cNvSpPr>
          <p:nvPr/>
        </p:nvSpPr>
        <p:spPr bwMode="auto">
          <a:xfrm>
            <a:off x="481012" y="1640124"/>
            <a:ext cx="8362542" cy="205666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pPr>
            <a:r>
              <a:rPr lang="en-US" altLang="zh-CN" sz="2000" dirty="0" smtClean="0"/>
              <a:t> </a:t>
            </a:r>
            <a:r>
              <a:rPr lang="zh-CN" altLang="zh-CN" sz="2000" dirty="0" smtClean="0"/>
              <a:t>对</a:t>
            </a:r>
            <a:r>
              <a:rPr lang="zh-CN" altLang="zh-CN" sz="2000" dirty="0"/>
              <a:t>杨辉三角的图形规律进行总结，结论如下</a:t>
            </a:r>
            <a:r>
              <a:rPr lang="zh-CN" altLang="zh-CN" sz="2000" dirty="0" smtClean="0"/>
              <a:t>：</a:t>
            </a:r>
            <a:endParaRPr lang="en-US" altLang="zh-CN" sz="2000" dirty="0" smtClean="0"/>
          </a:p>
          <a:p>
            <a:pPr marL="0" indent="0">
              <a:buNone/>
            </a:pPr>
            <a:r>
              <a:rPr lang="zh-CN" altLang="zh-CN" sz="2000" dirty="0" smtClean="0"/>
              <a:t>（</a:t>
            </a:r>
            <a:r>
              <a:rPr lang="en-US" altLang="zh-CN" sz="2000" dirty="0" smtClean="0"/>
              <a:t>1</a:t>
            </a:r>
            <a:r>
              <a:rPr lang="zh-CN" altLang="zh-CN" sz="2000" dirty="0"/>
              <a:t>）第</a:t>
            </a:r>
            <a:r>
              <a:rPr lang="en-US" altLang="zh-CN" sz="2000" dirty="0"/>
              <a:t>n</a:t>
            </a:r>
            <a:r>
              <a:rPr lang="zh-CN" altLang="zh-CN" sz="2000" dirty="0"/>
              <a:t>行的数字有</a:t>
            </a:r>
            <a:r>
              <a:rPr lang="en-US" altLang="zh-CN" sz="2000" dirty="0"/>
              <a:t>n</a:t>
            </a:r>
            <a:r>
              <a:rPr lang="zh-CN" altLang="zh-CN" sz="2000" dirty="0" smtClean="0"/>
              <a:t>项</a:t>
            </a:r>
            <a:r>
              <a:rPr lang="zh-CN" altLang="en-US" sz="2000" dirty="0" smtClean="0"/>
              <a:t>；</a:t>
            </a:r>
            <a:endParaRPr lang="zh-CN" altLang="zh-CN" sz="2000" dirty="0"/>
          </a:p>
          <a:p>
            <a:pPr marL="0" indent="0">
              <a:buNone/>
            </a:pPr>
            <a:r>
              <a:rPr lang="zh-CN" altLang="zh-CN" sz="2000" dirty="0" smtClean="0"/>
              <a:t>（</a:t>
            </a:r>
            <a:r>
              <a:rPr lang="en-US" altLang="zh-CN" sz="2000" dirty="0"/>
              <a:t>2</a:t>
            </a:r>
            <a:r>
              <a:rPr lang="zh-CN" altLang="zh-CN" sz="2000" dirty="0"/>
              <a:t>）每行的端点数为</a:t>
            </a:r>
            <a:r>
              <a:rPr lang="en-US" altLang="zh-CN" sz="2000" dirty="0"/>
              <a:t>1</a:t>
            </a:r>
            <a:r>
              <a:rPr lang="zh-CN" altLang="zh-CN" sz="2000" dirty="0"/>
              <a:t>，最后一个数也为</a:t>
            </a:r>
            <a:r>
              <a:rPr lang="en-US" altLang="zh-CN" sz="2000" dirty="0" smtClean="0"/>
              <a:t>1</a:t>
            </a:r>
            <a:r>
              <a:rPr lang="zh-CN" altLang="en-US" sz="2000" dirty="0" smtClean="0"/>
              <a:t>；</a:t>
            </a:r>
            <a:endParaRPr lang="zh-CN" altLang="zh-CN" sz="2000" dirty="0"/>
          </a:p>
          <a:p>
            <a:pPr marL="0" indent="0">
              <a:buNone/>
            </a:pPr>
            <a:r>
              <a:rPr lang="zh-CN" altLang="zh-CN" sz="2000" dirty="0" smtClean="0"/>
              <a:t>（</a:t>
            </a:r>
            <a:r>
              <a:rPr lang="en-US" altLang="zh-CN" sz="2000" dirty="0"/>
              <a:t>3</a:t>
            </a:r>
            <a:r>
              <a:rPr lang="zh-CN" altLang="zh-CN" sz="2000" dirty="0"/>
              <a:t>）每个数等于它左上方和上方的两数之</a:t>
            </a:r>
            <a:r>
              <a:rPr lang="zh-CN" altLang="zh-CN" sz="2000" dirty="0" smtClean="0"/>
              <a:t>和</a:t>
            </a:r>
            <a:r>
              <a:rPr lang="zh-CN" altLang="en-US" sz="2000" dirty="0" smtClean="0"/>
              <a:t>；</a:t>
            </a:r>
            <a:endParaRPr lang="zh-CN" altLang="zh-CN" sz="2000" dirty="0"/>
          </a:p>
          <a:p>
            <a:pPr marL="0" indent="0">
              <a:buNone/>
            </a:pPr>
            <a:r>
              <a:rPr lang="zh-CN" altLang="zh-CN" sz="2000" dirty="0" smtClean="0"/>
              <a:t>（</a:t>
            </a:r>
            <a:r>
              <a:rPr lang="en-US" altLang="zh-CN" sz="2000" dirty="0"/>
              <a:t>4</a:t>
            </a:r>
            <a:r>
              <a:rPr lang="zh-CN" altLang="zh-CN" sz="2000" dirty="0"/>
              <a:t>）每行数字左右对称，由</a:t>
            </a:r>
            <a:r>
              <a:rPr lang="en-US" altLang="zh-CN" sz="2000" dirty="0"/>
              <a:t>1</a:t>
            </a:r>
            <a:r>
              <a:rPr lang="zh-CN" altLang="zh-CN" sz="2000" dirty="0"/>
              <a:t>开始逐渐增大。</a:t>
            </a:r>
            <a:endParaRPr lang="en-US" altLang="zh-CN" sz="20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481507793"/>
              </p:ext>
            </p:extLst>
          </p:nvPr>
        </p:nvGraphicFramePr>
        <p:xfrm>
          <a:off x="5723494" y="1352007"/>
          <a:ext cx="3106999" cy="4552405"/>
        </p:xfrm>
        <a:graphic>
          <a:graphicData uri="http://schemas.openxmlformats.org/presentationml/2006/ole">
            <mc:AlternateContent xmlns:mc="http://schemas.openxmlformats.org/markup-compatibility/2006">
              <mc:Choice xmlns:v="urn:schemas-microsoft-com:vml" Requires="v">
                <p:oleObj spid="_x0000_s21524" name="Visio" r:id="rId5" imgW="2733961" imgH="3485382" progId="Visio.Drawing.11">
                  <p:embed/>
                </p:oleObj>
              </mc:Choice>
              <mc:Fallback>
                <p:oleObj name="Visio" r:id="rId5" imgW="2733961" imgH="3485382"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3494" y="1352007"/>
                        <a:ext cx="3106999" cy="4552405"/>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4220271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ChangeArrowheads="1"/>
          </p:cNvSpPr>
          <p:nvPr/>
        </p:nvSpPr>
        <p:spPr bwMode="auto">
          <a:xfrm>
            <a:off x="1592726" y="157436"/>
            <a:ext cx="465669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smtClean="0">
                <a:solidFill>
                  <a:srgbClr val="0070C0"/>
                </a:solidFill>
                <a:latin typeface="微软雅黑" pitchFamily="34" charset="-122"/>
                <a:ea typeface="微软雅黑" pitchFamily="34" charset="-122"/>
                <a:sym typeface="宋体" charset="-122"/>
              </a:rPr>
              <a:t>5】-</a:t>
            </a:r>
            <a:r>
              <a:rPr lang="zh-CN" altLang="en-US" sz="3600" b="1" dirty="0" smtClean="0">
                <a:solidFill>
                  <a:srgbClr val="0070C0"/>
                </a:solidFill>
                <a:latin typeface="微软雅黑" pitchFamily="34" charset="-122"/>
                <a:ea typeface="微软雅黑" pitchFamily="34" charset="-122"/>
                <a:sym typeface="宋体" charset="-122"/>
              </a:rPr>
              <a:t>案例实现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圆角矩形 5"/>
          <p:cNvSpPr/>
          <p:nvPr/>
        </p:nvSpPr>
        <p:spPr>
          <a:xfrm>
            <a:off x="853308" y="4529464"/>
            <a:ext cx="7479730" cy="408623"/>
          </a:xfrm>
          <a:prstGeom prst="roundRect">
            <a:avLst/>
          </a:prstGeom>
          <a:solidFill>
            <a:schemeClr val="bg2">
              <a:lumMod val="50000"/>
            </a:schemeClr>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代码（详见教材代码实现）</a:t>
            </a:r>
            <a:endParaRPr lang="en-US" altLang="zh-CN" b="1" dirty="0">
              <a:solidFill>
                <a:schemeClr val="bg1"/>
              </a:solidFill>
              <a:ea typeface="宋体" pitchFamily="2" charset="-122"/>
            </a:endParaRPr>
          </a:p>
        </p:txBody>
      </p:sp>
      <p:sp>
        <p:nvSpPr>
          <p:cNvPr id="12" name="矩形 28"/>
          <p:cNvSpPr>
            <a:spLocks noChangeArrowheads="1"/>
          </p:cNvSpPr>
          <p:nvPr/>
        </p:nvSpPr>
        <p:spPr bwMode="auto">
          <a:xfrm>
            <a:off x="863599" y="1123950"/>
            <a:ext cx="7783513"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0" hangingPunct="0">
              <a:lnSpc>
                <a:spcPct val="150000"/>
              </a:lnSpc>
              <a:spcBef>
                <a:spcPct val="20000"/>
              </a:spcBef>
              <a:buFont typeface="Arial" pitchFamily="34" charset="0"/>
              <a:buChar char="−"/>
            </a:pPr>
            <a:r>
              <a:rPr lang="zh-CN" altLang="en-US" dirty="0" smtClean="0">
                <a:latin typeface="+mn-ea"/>
                <a:ea typeface="+mn-ea"/>
              </a:rPr>
              <a:t>案例设计</a:t>
            </a:r>
            <a:endParaRPr lang="zh-CN" altLang="zh-CN" dirty="0">
              <a:latin typeface="+mn-ea"/>
              <a:ea typeface="+mn-ea"/>
            </a:endParaRPr>
          </a:p>
        </p:txBody>
      </p:sp>
      <p:cxnSp>
        <p:nvCxnSpPr>
          <p:cNvPr id="20" name="直接连接符 19"/>
          <p:cNvCxnSpPr/>
          <p:nvPr/>
        </p:nvCxnSpPr>
        <p:spPr bwMode="auto">
          <a:xfrm>
            <a:off x="1032707" y="4271694"/>
            <a:ext cx="7120933"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椭圆 20"/>
          <p:cNvSpPr/>
          <p:nvPr/>
        </p:nvSpPr>
        <p:spPr bwMode="auto">
          <a:xfrm rot="574600">
            <a:off x="1157871" y="1704044"/>
            <a:ext cx="361950" cy="363537"/>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2" name="TextBox 21"/>
          <p:cNvSpPr txBox="1">
            <a:spLocks noChangeArrowheads="1"/>
          </p:cNvSpPr>
          <p:nvPr/>
        </p:nvSpPr>
        <p:spPr bwMode="auto">
          <a:xfrm>
            <a:off x="1167396" y="1710394"/>
            <a:ext cx="347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1</a:t>
            </a:r>
            <a:endParaRPr lang="zh-CN" altLang="en-US" b="1">
              <a:solidFill>
                <a:schemeClr val="bg1"/>
              </a:solidFill>
              <a:latin typeface="Verdana" pitchFamily="34" charset="0"/>
            </a:endParaRPr>
          </a:p>
        </p:txBody>
      </p:sp>
      <p:cxnSp>
        <p:nvCxnSpPr>
          <p:cNvPr id="23" name="直接连接符 22"/>
          <p:cNvCxnSpPr/>
          <p:nvPr/>
        </p:nvCxnSpPr>
        <p:spPr>
          <a:xfrm>
            <a:off x="1338846" y="2050959"/>
            <a:ext cx="2344880"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bwMode="auto">
          <a:xfrm rot="574600">
            <a:off x="1159458" y="2294222"/>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5" name="TextBox 24"/>
          <p:cNvSpPr txBox="1">
            <a:spLocks noChangeArrowheads="1"/>
          </p:cNvSpPr>
          <p:nvPr/>
        </p:nvSpPr>
        <p:spPr bwMode="auto">
          <a:xfrm>
            <a:off x="1172158" y="2276759"/>
            <a:ext cx="349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2</a:t>
            </a:r>
            <a:endParaRPr lang="zh-CN" altLang="en-US" b="1">
              <a:solidFill>
                <a:schemeClr val="bg1"/>
              </a:solidFill>
              <a:latin typeface="Verdana" pitchFamily="34" charset="0"/>
            </a:endParaRPr>
          </a:p>
        </p:txBody>
      </p:sp>
      <p:cxnSp>
        <p:nvCxnSpPr>
          <p:cNvPr id="26" name="直接连接符 25"/>
          <p:cNvCxnSpPr/>
          <p:nvPr/>
        </p:nvCxnSpPr>
        <p:spPr>
          <a:xfrm flipV="1">
            <a:off x="1356308" y="2646647"/>
            <a:ext cx="6350778" cy="5604"/>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bwMode="auto">
          <a:xfrm rot="574600">
            <a:off x="1177668" y="2868983"/>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8" name="TextBox 27"/>
          <p:cNvSpPr txBox="1">
            <a:spLocks noChangeArrowheads="1"/>
          </p:cNvSpPr>
          <p:nvPr/>
        </p:nvSpPr>
        <p:spPr bwMode="auto">
          <a:xfrm>
            <a:off x="1185605" y="2873746"/>
            <a:ext cx="349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3</a:t>
            </a:r>
            <a:endParaRPr lang="zh-CN" altLang="en-US" b="1">
              <a:solidFill>
                <a:schemeClr val="bg1"/>
              </a:solidFill>
              <a:latin typeface="Verdana" pitchFamily="34" charset="0"/>
            </a:endParaRPr>
          </a:p>
        </p:txBody>
      </p:sp>
      <p:cxnSp>
        <p:nvCxnSpPr>
          <p:cNvPr id="29" name="直接连接符 28"/>
          <p:cNvCxnSpPr/>
          <p:nvPr/>
        </p:nvCxnSpPr>
        <p:spPr>
          <a:xfrm flipV="1">
            <a:off x="1414112" y="3243633"/>
            <a:ext cx="2726814" cy="2"/>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553196" y="1663021"/>
            <a:ext cx="2236510" cy="412421"/>
          </a:xfrm>
          <a:prstGeom prst="rect">
            <a:avLst/>
          </a:prstGeom>
        </p:spPr>
        <p:txBody>
          <a:bodyPr wrap="none">
            <a:spAutoFit/>
          </a:bodyPr>
          <a:lstStyle/>
          <a:p>
            <a:pPr>
              <a:lnSpc>
                <a:spcPct val="130000"/>
              </a:lnSpc>
              <a:spcAft>
                <a:spcPts val="300"/>
              </a:spcAft>
              <a:defRPr/>
            </a:pPr>
            <a:r>
              <a:rPr lang="zh-CN" altLang="zh-CN" sz="1600" dirty="0"/>
              <a:t>先定义一个二维数组</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36" name="椭圆 35"/>
          <p:cNvSpPr/>
          <p:nvPr/>
        </p:nvSpPr>
        <p:spPr bwMode="auto">
          <a:xfrm rot="574600">
            <a:off x="1169637" y="3449801"/>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37" name="TextBox 36"/>
          <p:cNvSpPr txBox="1">
            <a:spLocks noChangeArrowheads="1"/>
          </p:cNvSpPr>
          <p:nvPr/>
        </p:nvSpPr>
        <p:spPr bwMode="auto">
          <a:xfrm>
            <a:off x="1177574" y="3454564"/>
            <a:ext cx="3481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chemeClr val="bg1"/>
                </a:solidFill>
                <a:latin typeface="Verdana" pitchFamily="34" charset="0"/>
              </a:rPr>
              <a:t>4</a:t>
            </a:r>
            <a:endParaRPr lang="zh-CN" altLang="en-US" b="1" dirty="0">
              <a:solidFill>
                <a:schemeClr val="bg1"/>
              </a:solidFill>
              <a:latin typeface="Verdana" pitchFamily="34" charset="0"/>
            </a:endParaRPr>
          </a:p>
        </p:txBody>
      </p:sp>
      <p:cxnSp>
        <p:nvCxnSpPr>
          <p:cNvPr id="38" name="直接连接符 37"/>
          <p:cNvCxnSpPr/>
          <p:nvPr/>
        </p:nvCxnSpPr>
        <p:spPr>
          <a:xfrm flipV="1">
            <a:off x="1379187" y="3811004"/>
            <a:ext cx="7438242" cy="26896"/>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1588630" y="2849939"/>
            <a:ext cx="2646878" cy="412421"/>
          </a:xfrm>
          <a:prstGeom prst="rect">
            <a:avLst/>
          </a:prstGeom>
        </p:spPr>
        <p:txBody>
          <a:bodyPr wrap="none">
            <a:spAutoFit/>
          </a:bodyPr>
          <a:lstStyle/>
          <a:p>
            <a:pPr>
              <a:lnSpc>
                <a:spcPct val="130000"/>
              </a:lnSpc>
              <a:spcAft>
                <a:spcPts val="300"/>
              </a:spcAft>
              <a:defRPr/>
            </a:pPr>
            <a:r>
              <a:rPr lang="zh-CN" altLang="zh-CN" sz="1600" dirty="0"/>
              <a:t>根据规律给数组元素赋值</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4" name="矩形 43"/>
          <p:cNvSpPr/>
          <p:nvPr/>
        </p:nvSpPr>
        <p:spPr>
          <a:xfrm>
            <a:off x="1592726" y="3432439"/>
            <a:ext cx="7401385" cy="412421"/>
          </a:xfrm>
          <a:prstGeom prst="rect">
            <a:avLst/>
          </a:prstGeom>
        </p:spPr>
        <p:txBody>
          <a:bodyPr wrap="none">
            <a:spAutoFit/>
          </a:bodyPr>
          <a:lstStyle/>
          <a:p>
            <a:pPr>
              <a:lnSpc>
                <a:spcPct val="130000"/>
              </a:lnSpc>
              <a:spcAft>
                <a:spcPts val="300"/>
              </a:spcAft>
              <a:defRPr/>
            </a:pPr>
            <a:r>
              <a:rPr lang="zh-CN" altLang="zh-CN" sz="1600" dirty="0"/>
              <a:t>最后用双重</a:t>
            </a:r>
            <a:r>
              <a:rPr lang="en-US" altLang="zh-CN" sz="1600" dirty="0"/>
              <a:t>for</a:t>
            </a:r>
            <a:r>
              <a:rPr lang="zh-CN" altLang="zh-CN" sz="1600" dirty="0"/>
              <a:t>循环将二维数组中的元素打印出来，即把杨辉三角输出到屏幕</a:t>
            </a:r>
            <a:r>
              <a:rPr lang="zh-CN" altLang="zh-CN" sz="1600" dirty="0" smtClean="0"/>
              <a:t>上</a:t>
            </a:r>
            <a:r>
              <a:rPr lang="zh-CN" altLang="en-US" sz="1600" dirty="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5" name="矩形 44"/>
          <p:cNvSpPr/>
          <p:nvPr/>
        </p:nvSpPr>
        <p:spPr>
          <a:xfrm>
            <a:off x="1539746" y="2265603"/>
            <a:ext cx="6375463" cy="412421"/>
          </a:xfrm>
          <a:prstGeom prst="rect">
            <a:avLst/>
          </a:prstGeom>
        </p:spPr>
        <p:txBody>
          <a:bodyPr wrap="none">
            <a:spAutoFit/>
          </a:bodyPr>
          <a:lstStyle/>
          <a:p>
            <a:pPr>
              <a:lnSpc>
                <a:spcPct val="130000"/>
              </a:lnSpc>
              <a:spcAft>
                <a:spcPts val="300"/>
              </a:spcAft>
              <a:defRPr/>
            </a:pPr>
            <a:r>
              <a:rPr lang="zh-CN" altLang="zh-CN" sz="1600" dirty="0"/>
              <a:t>定义双重</a:t>
            </a:r>
            <a:r>
              <a:rPr lang="en-US" altLang="zh-CN" sz="1600" dirty="0"/>
              <a:t>for</a:t>
            </a:r>
            <a:r>
              <a:rPr lang="zh-CN" altLang="zh-CN" sz="1600" dirty="0"/>
              <a:t>循环，外层循环负责控制行数，内层循环负责控制列数</a:t>
            </a:r>
            <a:r>
              <a:rPr lang="zh-CN" altLang="zh-CN"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2207481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par>
                                <p:cTn id="11" presetID="22" presetClass="entr" presetSubtype="8"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500"/>
                                        <p:tgtEl>
                                          <p:spTgt spid="2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left)">
                                      <p:cBhvr>
                                        <p:cTn id="34" dur="500"/>
                                        <p:tgtEl>
                                          <p:spTgt spid="34"/>
                                        </p:tgtEl>
                                      </p:cBhvr>
                                    </p:animEffect>
                                  </p:childTnLst>
                                </p:cTn>
                              </p:par>
                              <p:par>
                                <p:cTn id="35" presetID="22" presetClass="entr" presetSubtype="8"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wipe(left)">
                                      <p:cBhvr>
                                        <p:cTn id="37" dur="500"/>
                                        <p:tgtEl>
                                          <p:spTgt spid="3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left)">
                                      <p:cBhvr>
                                        <p:cTn id="40" dur="500"/>
                                        <p:tgtEl>
                                          <p:spTgt spid="36"/>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left)">
                                      <p:cBhvr>
                                        <p:cTn id="43" dur="500"/>
                                        <p:tgtEl>
                                          <p:spTgt spid="37"/>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wipe(left)">
                                      <p:cBhvr>
                                        <p:cTn id="46" dur="500"/>
                                        <p:tgtEl>
                                          <p:spTgt spid="43"/>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wipe(left)">
                                      <p:cBhvr>
                                        <p:cTn id="49" dur="500"/>
                                        <p:tgtEl>
                                          <p:spTgt spid="4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wipe(left)">
                                      <p:cBhvr>
                                        <p:cTn id="52" dur="500"/>
                                        <p:tgtEl>
                                          <p:spTgt spid="4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left)">
                                      <p:cBhvr>
                                        <p:cTn id="57" dur="500"/>
                                        <p:tgtEl>
                                          <p:spTgt spid="20"/>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wipe(left)">
                                      <p:cBhvr>
                                        <p:cTn id="6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 grpId="0" animBg="1"/>
      <p:bldP spid="22" grpId="0"/>
      <p:bldP spid="24" grpId="0" animBg="1"/>
      <p:bldP spid="25" grpId="0"/>
      <p:bldP spid="27" grpId="0" animBg="1"/>
      <p:bldP spid="28" grpId="0"/>
      <p:bldP spid="34" grpId="0"/>
      <p:bldP spid="36" grpId="0" animBg="1"/>
      <p:bldP spid="37" grpId="0"/>
      <p:bldP spid="43" grpId="0"/>
      <p:bldP spid="44" grpId="0"/>
      <p:bldP spid="4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ChangeArrowheads="1"/>
          </p:cNvSpPr>
          <p:nvPr/>
        </p:nvSpPr>
        <p:spPr bwMode="auto">
          <a:xfrm>
            <a:off x="1365709" y="220608"/>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smtClean="0">
                <a:solidFill>
                  <a:srgbClr val="0070C0"/>
                </a:solidFill>
                <a:latin typeface="微软雅黑" pitchFamily="34" charset="-122"/>
                <a:ea typeface="微软雅黑" pitchFamily="34" charset="-122"/>
                <a:sym typeface="宋体" charset="-122"/>
              </a:rPr>
              <a:t>6】-</a:t>
            </a:r>
            <a:r>
              <a:rPr lang="zh-CN" altLang="en-US" sz="3600" b="1" dirty="0" smtClean="0">
                <a:solidFill>
                  <a:srgbClr val="0070C0"/>
                </a:solidFill>
                <a:latin typeface="微软雅黑" pitchFamily="34" charset="-122"/>
                <a:ea typeface="微软雅黑" pitchFamily="34" charset="-122"/>
                <a:sym typeface="宋体" charset="-122"/>
              </a:rPr>
              <a:t>案例描述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内容占位符 2"/>
          <p:cNvSpPr>
            <a:spLocks noGrp="1"/>
          </p:cNvSpPr>
          <p:nvPr>
            <p:ph idx="1"/>
          </p:nvPr>
        </p:nvSpPr>
        <p:spPr bwMode="auto">
          <a:xfrm>
            <a:off x="481013" y="1640125"/>
            <a:ext cx="7944530" cy="128595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altLang="zh-CN" sz="2000" dirty="0" smtClean="0"/>
              <a:t>       </a:t>
            </a:r>
            <a:r>
              <a:rPr lang="zh-CN" altLang="zh-CN" sz="2000" dirty="0" smtClean="0"/>
              <a:t>一</a:t>
            </a:r>
            <a:r>
              <a:rPr lang="zh-CN" altLang="zh-CN" sz="2000" dirty="0"/>
              <a:t>只小兔子躲进了</a:t>
            </a:r>
            <a:r>
              <a:rPr lang="en-US" altLang="zh-CN" sz="2000" dirty="0"/>
              <a:t>10</a:t>
            </a:r>
            <a:r>
              <a:rPr lang="zh-CN" altLang="zh-CN" sz="2000" dirty="0"/>
              <a:t>个环形分布的洞中的一个。狼在第一个洞中没有找到兔子，就隔一个洞，到第三个洞去找；也没有找到，就隔两个洞，到第六个洞去找；以后每次多一个洞去找小兔子……这样下去，如果一直找不到兔子，请问兔子可能在哪个洞中</a:t>
            </a:r>
            <a:r>
              <a:rPr lang="zh-CN" altLang="zh-CN" sz="2000" dirty="0" smtClean="0"/>
              <a:t>？</a:t>
            </a:r>
            <a:endParaRPr lang="zh-CN" altLang="zh-CN" sz="2000" dirty="0"/>
          </a:p>
        </p:txBody>
      </p:sp>
      <p:pic>
        <p:nvPicPr>
          <p:cNvPr id="3789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34640" y="3056708"/>
            <a:ext cx="2977200" cy="3066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342502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ChangeArrowheads="1"/>
          </p:cNvSpPr>
          <p:nvPr/>
        </p:nvSpPr>
        <p:spPr bwMode="auto">
          <a:xfrm>
            <a:off x="1428772" y="209988"/>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6</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zh-CN" altLang="en-US" sz="3600" b="1" dirty="0">
                <a:solidFill>
                  <a:srgbClr val="0070C0"/>
                </a:solidFill>
                <a:latin typeface="微软雅黑" pitchFamily="34" charset="-122"/>
                <a:ea typeface="微软雅黑" pitchFamily="34" charset="-122"/>
                <a:sym typeface="宋体" charset="-122"/>
              </a:rPr>
              <a:t>分析</a:t>
            </a:r>
          </a:p>
        </p:txBody>
      </p:sp>
      <p:sp>
        <p:nvSpPr>
          <p:cNvPr id="8" name="内容占位符 2"/>
          <p:cNvSpPr txBox="1">
            <a:spLocks/>
          </p:cNvSpPr>
          <p:nvPr/>
        </p:nvSpPr>
        <p:spPr bwMode="auto">
          <a:xfrm>
            <a:off x="481012" y="1640124"/>
            <a:ext cx="8362542" cy="205666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pPr>
            <a:r>
              <a:rPr lang="en-US" altLang="zh-CN" sz="2000" dirty="0" smtClean="0"/>
              <a:t>       </a:t>
            </a:r>
            <a:r>
              <a:rPr lang="zh-CN" altLang="zh-CN" sz="2000" dirty="0" smtClean="0"/>
              <a:t>如果</a:t>
            </a:r>
            <a:r>
              <a:rPr lang="zh-CN" altLang="zh-CN" sz="2000" dirty="0"/>
              <a:t>将每个洞都定义为一个变量，那就需要定义</a:t>
            </a:r>
            <a:r>
              <a:rPr lang="en-US" altLang="zh-CN" sz="2000" dirty="0"/>
              <a:t>10</a:t>
            </a:r>
            <a:r>
              <a:rPr lang="zh-CN" altLang="zh-CN" sz="2000" dirty="0"/>
              <a:t>个同类型的变量，此时如果使用数组来存储这些变量，会非常方便。定义一个包含</a:t>
            </a:r>
            <a:r>
              <a:rPr lang="en-US" altLang="zh-CN" sz="2000" dirty="0"/>
              <a:t>10</a:t>
            </a:r>
            <a:r>
              <a:rPr lang="zh-CN" altLang="zh-CN" sz="2000" dirty="0"/>
              <a:t>个元素的数组分别表示</a:t>
            </a:r>
            <a:r>
              <a:rPr lang="en-US" altLang="zh-CN" sz="2000" dirty="0"/>
              <a:t>10</a:t>
            </a:r>
            <a:r>
              <a:rPr lang="zh-CN" altLang="zh-CN" sz="2000" dirty="0"/>
              <a:t>个洞，用穷举法来找兔子。由于是环形分布的洞，当计数大于</a:t>
            </a:r>
            <a:r>
              <a:rPr lang="en-US" altLang="zh-CN" sz="2000" dirty="0"/>
              <a:t>10</a:t>
            </a:r>
            <a:r>
              <a:rPr lang="zh-CN" altLang="zh-CN" sz="2000" dirty="0"/>
              <a:t>时，需要将计数与</a:t>
            </a:r>
            <a:r>
              <a:rPr lang="en-US" altLang="zh-CN" sz="2000" dirty="0"/>
              <a:t>10</a:t>
            </a:r>
            <a:r>
              <a:rPr lang="zh-CN" altLang="zh-CN" sz="2000" dirty="0"/>
              <a:t>取余，从而找到对应的洞；在查找的过程中，把已查找但未找到兔子的洞做上标记，剩下的就是兔子可能藏身的洞了。</a:t>
            </a:r>
            <a:endParaRPr lang="en-US" altLang="zh-CN" sz="20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400457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ChangeArrowheads="1"/>
          </p:cNvSpPr>
          <p:nvPr/>
        </p:nvSpPr>
        <p:spPr bwMode="auto">
          <a:xfrm>
            <a:off x="1515058" y="136524"/>
            <a:ext cx="465669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6</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案例实现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圆角矩形 5"/>
          <p:cNvSpPr/>
          <p:nvPr/>
        </p:nvSpPr>
        <p:spPr>
          <a:xfrm>
            <a:off x="853308" y="5774064"/>
            <a:ext cx="7479730" cy="408623"/>
          </a:xfrm>
          <a:prstGeom prst="roundRect">
            <a:avLst/>
          </a:prstGeom>
          <a:solidFill>
            <a:schemeClr val="bg2">
              <a:lumMod val="50000"/>
            </a:schemeClr>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代码（详见教材代码实现）</a:t>
            </a:r>
            <a:endParaRPr lang="en-US" altLang="zh-CN" b="1" dirty="0">
              <a:solidFill>
                <a:schemeClr val="bg1"/>
              </a:solidFill>
              <a:ea typeface="宋体" pitchFamily="2" charset="-122"/>
            </a:endParaRPr>
          </a:p>
        </p:txBody>
      </p:sp>
      <p:sp>
        <p:nvSpPr>
          <p:cNvPr id="12" name="矩形 28"/>
          <p:cNvSpPr>
            <a:spLocks noChangeArrowheads="1"/>
          </p:cNvSpPr>
          <p:nvPr/>
        </p:nvSpPr>
        <p:spPr bwMode="auto">
          <a:xfrm>
            <a:off x="863599" y="1123950"/>
            <a:ext cx="7783513" cy="180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0" hangingPunct="0">
              <a:lnSpc>
                <a:spcPct val="150000"/>
              </a:lnSpc>
              <a:spcBef>
                <a:spcPct val="20000"/>
              </a:spcBef>
              <a:buFont typeface="Arial" pitchFamily="34" charset="0"/>
              <a:buChar char="−"/>
            </a:pPr>
            <a:r>
              <a:rPr lang="zh-CN" altLang="en-US" dirty="0" smtClean="0">
                <a:latin typeface="+mn-ea"/>
                <a:ea typeface="+mn-ea"/>
              </a:rPr>
              <a:t>案例设计</a:t>
            </a:r>
            <a:endParaRPr lang="en-US" altLang="zh-CN" dirty="0" smtClean="0">
              <a:latin typeface="+mn-ea"/>
              <a:ea typeface="+mn-ea"/>
            </a:endParaRPr>
          </a:p>
          <a:p>
            <a:pPr>
              <a:lnSpc>
                <a:spcPct val="150000"/>
              </a:lnSpc>
              <a:spcBef>
                <a:spcPct val="20000"/>
              </a:spcBef>
            </a:pPr>
            <a:r>
              <a:rPr lang="zh-CN" altLang="zh-CN" dirty="0"/>
              <a:t>用数组记录每个洞对应标记。在查找之前，将所有洞都标记为</a:t>
            </a:r>
            <a:r>
              <a:rPr lang="en-US" altLang="zh-CN" dirty="0"/>
              <a:t>1</a:t>
            </a:r>
            <a:r>
              <a:rPr lang="zh-CN" altLang="zh-CN" dirty="0"/>
              <a:t>，表示该洞尚未查找；查找的过程中，若正在查找的洞里没有兔子，将其标记为</a:t>
            </a:r>
            <a:r>
              <a:rPr lang="en-US" altLang="zh-CN" dirty="0"/>
              <a:t>0</a:t>
            </a:r>
            <a:r>
              <a:rPr lang="zh-CN" altLang="zh-CN" dirty="0"/>
              <a:t>。数组标记为</a:t>
            </a:r>
            <a:r>
              <a:rPr lang="en-US" altLang="zh-CN" dirty="0"/>
              <a:t>1</a:t>
            </a:r>
            <a:r>
              <a:rPr lang="zh-CN" altLang="zh-CN" dirty="0"/>
              <a:t>的洞是尚未被查找过的、兔子可能藏身的洞。所以步骤</a:t>
            </a:r>
            <a:r>
              <a:rPr lang="zh-CN" altLang="zh-CN" dirty="0" smtClean="0"/>
              <a:t>如下</a:t>
            </a:r>
            <a:r>
              <a:rPr lang="zh-CN" altLang="en-US" dirty="0" smtClean="0"/>
              <a:t>：</a:t>
            </a:r>
            <a:endParaRPr lang="en-US" altLang="zh-CN" dirty="0" smtClean="0">
              <a:latin typeface="+mn-ea"/>
              <a:ea typeface="+mn-ea"/>
            </a:endParaRPr>
          </a:p>
        </p:txBody>
      </p:sp>
      <p:cxnSp>
        <p:nvCxnSpPr>
          <p:cNvPr id="20" name="直接连接符 19"/>
          <p:cNvCxnSpPr/>
          <p:nvPr/>
        </p:nvCxnSpPr>
        <p:spPr bwMode="auto">
          <a:xfrm>
            <a:off x="1032707" y="5516294"/>
            <a:ext cx="7120933"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椭圆 20"/>
          <p:cNvSpPr/>
          <p:nvPr/>
        </p:nvSpPr>
        <p:spPr bwMode="auto">
          <a:xfrm rot="574600">
            <a:off x="1157871" y="3024844"/>
            <a:ext cx="361950" cy="363537"/>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2" name="TextBox 21"/>
          <p:cNvSpPr txBox="1">
            <a:spLocks noChangeArrowheads="1"/>
          </p:cNvSpPr>
          <p:nvPr/>
        </p:nvSpPr>
        <p:spPr bwMode="auto">
          <a:xfrm>
            <a:off x="1167396" y="3031194"/>
            <a:ext cx="347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1</a:t>
            </a:r>
            <a:endParaRPr lang="zh-CN" altLang="en-US" b="1">
              <a:solidFill>
                <a:schemeClr val="bg1"/>
              </a:solidFill>
              <a:latin typeface="Verdana" pitchFamily="34" charset="0"/>
            </a:endParaRPr>
          </a:p>
        </p:txBody>
      </p:sp>
      <p:cxnSp>
        <p:nvCxnSpPr>
          <p:cNvPr id="23" name="直接连接符 22"/>
          <p:cNvCxnSpPr/>
          <p:nvPr/>
        </p:nvCxnSpPr>
        <p:spPr>
          <a:xfrm>
            <a:off x="1338846" y="3371759"/>
            <a:ext cx="3416509" cy="24483"/>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bwMode="auto">
          <a:xfrm rot="574600">
            <a:off x="1159458" y="3615022"/>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5" name="TextBox 24"/>
          <p:cNvSpPr txBox="1">
            <a:spLocks noChangeArrowheads="1"/>
          </p:cNvSpPr>
          <p:nvPr/>
        </p:nvSpPr>
        <p:spPr bwMode="auto">
          <a:xfrm>
            <a:off x="1172158" y="3597559"/>
            <a:ext cx="349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2</a:t>
            </a:r>
            <a:endParaRPr lang="zh-CN" altLang="en-US" b="1">
              <a:solidFill>
                <a:schemeClr val="bg1"/>
              </a:solidFill>
              <a:latin typeface="Verdana" pitchFamily="34" charset="0"/>
            </a:endParaRPr>
          </a:p>
        </p:txBody>
      </p:sp>
      <p:cxnSp>
        <p:nvCxnSpPr>
          <p:cNvPr id="26" name="直接连接符 25"/>
          <p:cNvCxnSpPr/>
          <p:nvPr/>
        </p:nvCxnSpPr>
        <p:spPr>
          <a:xfrm>
            <a:off x="1356308" y="3973051"/>
            <a:ext cx="5122869"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bwMode="auto">
          <a:xfrm rot="574600">
            <a:off x="1177668" y="4189783"/>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8" name="TextBox 27"/>
          <p:cNvSpPr txBox="1">
            <a:spLocks noChangeArrowheads="1"/>
          </p:cNvSpPr>
          <p:nvPr/>
        </p:nvSpPr>
        <p:spPr bwMode="auto">
          <a:xfrm>
            <a:off x="1185605" y="4194546"/>
            <a:ext cx="349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3</a:t>
            </a:r>
            <a:endParaRPr lang="zh-CN" altLang="en-US" b="1">
              <a:solidFill>
                <a:schemeClr val="bg1"/>
              </a:solidFill>
              <a:latin typeface="Verdana" pitchFamily="34" charset="0"/>
            </a:endParaRPr>
          </a:p>
        </p:txBody>
      </p:sp>
      <p:cxnSp>
        <p:nvCxnSpPr>
          <p:cNvPr id="29" name="直接连接符 28"/>
          <p:cNvCxnSpPr/>
          <p:nvPr/>
        </p:nvCxnSpPr>
        <p:spPr>
          <a:xfrm flipV="1">
            <a:off x="1414112" y="4564433"/>
            <a:ext cx="4607865" cy="2"/>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553196" y="2983821"/>
            <a:ext cx="3376245" cy="412421"/>
          </a:xfrm>
          <a:prstGeom prst="rect">
            <a:avLst/>
          </a:prstGeom>
        </p:spPr>
        <p:txBody>
          <a:bodyPr wrap="none">
            <a:spAutoFit/>
          </a:bodyPr>
          <a:lstStyle/>
          <a:p>
            <a:pPr>
              <a:lnSpc>
                <a:spcPct val="130000"/>
              </a:lnSpc>
              <a:spcAft>
                <a:spcPts val="300"/>
              </a:spcAft>
              <a:defRPr/>
            </a:pPr>
            <a:r>
              <a:rPr lang="zh-CN" altLang="zh-CN" sz="1600" dirty="0"/>
              <a:t>先设置数组中所有元素的初值为</a:t>
            </a:r>
            <a:r>
              <a:rPr lang="en-US" altLang="zh-CN" sz="1600" dirty="0"/>
              <a:t>1</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36" name="椭圆 35"/>
          <p:cNvSpPr/>
          <p:nvPr/>
        </p:nvSpPr>
        <p:spPr bwMode="auto">
          <a:xfrm rot="574600">
            <a:off x="1169637" y="4770601"/>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37" name="TextBox 36"/>
          <p:cNvSpPr txBox="1">
            <a:spLocks noChangeArrowheads="1"/>
          </p:cNvSpPr>
          <p:nvPr/>
        </p:nvSpPr>
        <p:spPr bwMode="auto">
          <a:xfrm>
            <a:off x="1177574" y="4775364"/>
            <a:ext cx="3481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chemeClr val="bg1"/>
                </a:solidFill>
                <a:latin typeface="Verdana" pitchFamily="34" charset="0"/>
              </a:rPr>
              <a:t>4</a:t>
            </a:r>
            <a:endParaRPr lang="zh-CN" altLang="en-US" b="1" dirty="0">
              <a:solidFill>
                <a:schemeClr val="bg1"/>
              </a:solidFill>
              <a:latin typeface="Verdana" pitchFamily="34" charset="0"/>
            </a:endParaRPr>
          </a:p>
        </p:txBody>
      </p:sp>
      <p:cxnSp>
        <p:nvCxnSpPr>
          <p:cNvPr id="38" name="直接连接符 37"/>
          <p:cNvCxnSpPr/>
          <p:nvPr/>
        </p:nvCxnSpPr>
        <p:spPr>
          <a:xfrm flipV="1">
            <a:off x="1379187" y="5144696"/>
            <a:ext cx="6291613" cy="14004"/>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1588630" y="4170739"/>
            <a:ext cx="4607352" cy="412421"/>
          </a:xfrm>
          <a:prstGeom prst="rect">
            <a:avLst/>
          </a:prstGeom>
        </p:spPr>
        <p:txBody>
          <a:bodyPr wrap="none">
            <a:spAutoFit/>
          </a:bodyPr>
          <a:lstStyle/>
          <a:p>
            <a:pPr>
              <a:lnSpc>
                <a:spcPct val="130000"/>
              </a:lnSpc>
              <a:spcAft>
                <a:spcPts val="300"/>
              </a:spcAft>
              <a:defRPr/>
            </a:pPr>
            <a:r>
              <a:rPr lang="zh-CN" altLang="zh-CN" sz="1600" dirty="0"/>
              <a:t>如果在洞中没有找到兔子，就把找过的洞置为</a:t>
            </a:r>
            <a:r>
              <a:rPr lang="en-US" altLang="zh-CN" sz="1600" dirty="0"/>
              <a:t>0</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4" name="矩形 43"/>
          <p:cNvSpPr/>
          <p:nvPr/>
        </p:nvSpPr>
        <p:spPr>
          <a:xfrm>
            <a:off x="1592726" y="4753239"/>
            <a:ext cx="6248827" cy="412421"/>
          </a:xfrm>
          <a:prstGeom prst="rect">
            <a:avLst/>
          </a:prstGeom>
        </p:spPr>
        <p:txBody>
          <a:bodyPr wrap="none">
            <a:spAutoFit/>
          </a:bodyPr>
          <a:lstStyle/>
          <a:p>
            <a:pPr>
              <a:lnSpc>
                <a:spcPct val="130000"/>
              </a:lnSpc>
              <a:spcAft>
                <a:spcPts val="300"/>
              </a:spcAft>
              <a:defRPr/>
            </a:pPr>
            <a:r>
              <a:rPr lang="zh-CN" altLang="zh-CN" sz="1600" dirty="0"/>
              <a:t>遍历数组中所有元素，如果其值仍为</a:t>
            </a:r>
            <a:r>
              <a:rPr lang="en-US" altLang="zh-CN" sz="1600" dirty="0"/>
              <a:t>1</a:t>
            </a:r>
            <a:r>
              <a:rPr lang="zh-CN" altLang="zh-CN" sz="1600" dirty="0"/>
              <a:t>，则兔子可能藏在这个洞</a:t>
            </a:r>
            <a:r>
              <a:rPr lang="zh-CN" altLang="zh-CN" sz="1600" dirty="0" smtClean="0"/>
              <a:t>中</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5" name="矩形 44"/>
          <p:cNvSpPr/>
          <p:nvPr/>
        </p:nvSpPr>
        <p:spPr>
          <a:xfrm>
            <a:off x="1539746" y="3586403"/>
            <a:ext cx="5075428" cy="412421"/>
          </a:xfrm>
          <a:prstGeom prst="rect">
            <a:avLst/>
          </a:prstGeom>
        </p:spPr>
        <p:txBody>
          <a:bodyPr wrap="none">
            <a:spAutoFit/>
          </a:bodyPr>
          <a:lstStyle/>
          <a:p>
            <a:pPr>
              <a:lnSpc>
                <a:spcPct val="130000"/>
              </a:lnSpc>
              <a:spcAft>
                <a:spcPts val="300"/>
              </a:spcAft>
              <a:defRPr/>
            </a:pPr>
            <a:r>
              <a:rPr lang="zh-CN" altLang="zh-CN" sz="1600" dirty="0"/>
              <a:t>然后用</a:t>
            </a:r>
            <a:r>
              <a:rPr lang="en-US" altLang="zh-CN" sz="1600" dirty="0"/>
              <a:t>for</a:t>
            </a:r>
            <a:r>
              <a:rPr lang="zh-CN" altLang="zh-CN" sz="1600" dirty="0"/>
              <a:t>循环穷举搜索，假设最大搜索次数为</a:t>
            </a:r>
            <a:r>
              <a:rPr lang="en-US" altLang="zh-CN" sz="1600" dirty="0"/>
              <a:t>500</a:t>
            </a:r>
            <a:r>
              <a:rPr lang="zh-CN" altLang="zh-CN" sz="1600" dirty="0"/>
              <a:t>次</a:t>
            </a:r>
            <a:r>
              <a:rPr lang="zh-CN" altLang="zh-CN"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3506185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par>
                                <p:cTn id="11" presetID="22" presetClass="entr" presetSubtype="8"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500"/>
                                        <p:tgtEl>
                                          <p:spTgt spid="2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left)">
                                      <p:cBhvr>
                                        <p:cTn id="34" dur="500"/>
                                        <p:tgtEl>
                                          <p:spTgt spid="34"/>
                                        </p:tgtEl>
                                      </p:cBhvr>
                                    </p:animEffect>
                                  </p:childTnLst>
                                </p:cTn>
                              </p:par>
                              <p:par>
                                <p:cTn id="35" presetID="22" presetClass="entr" presetSubtype="8"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wipe(left)">
                                      <p:cBhvr>
                                        <p:cTn id="37" dur="500"/>
                                        <p:tgtEl>
                                          <p:spTgt spid="3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left)">
                                      <p:cBhvr>
                                        <p:cTn id="40" dur="500"/>
                                        <p:tgtEl>
                                          <p:spTgt spid="36"/>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left)">
                                      <p:cBhvr>
                                        <p:cTn id="43" dur="500"/>
                                        <p:tgtEl>
                                          <p:spTgt spid="37"/>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wipe(left)">
                                      <p:cBhvr>
                                        <p:cTn id="46" dur="500"/>
                                        <p:tgtEl>
                                          <p:spTgt spid="43"/>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wipe(left)">
                                      <p:cBhvr>
                                        <p:cTn id="49" dur="500"/>
                                        <p:tgtEl>
                                          <p:spTgt spid="4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wipe(left)">
                                      <p:cBhvr>
                                        <p:cTn id="52" dur="500"/>
                                        <p:tgtEl>
                                          <p:spTgt spid="4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left)">
                                      <p:cBhvr>
                                        <p:cTn id="57" dur="500"/>
                                        <p:tgtEl>
                                          <p:spTgt spid="20"/>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wipe(left)">
                                      <p:cBhvr>
                                        <p:cTn id="6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 grpId="0" animBg="1"/>
      <p:bldP spid="22" grpId="0"/>
      <p:bldP spid="24" grpId="0" animBg="1"/>
      <p:bldP spid="25" grpId="0"/>
      <p:bldP spid="27" grpId="0" animBg="1"/>
      <p:bldP spid="28" grpId="0"/>
      <p:bldP spid="34" grpId="0"/>
      <p:bldP spid="36" grpId="0" animBg="1"/>
      <p:bldP spid="37" grpId="0"/>
      <p:bldP spid="43" grpId="0"/>
      <p:bldP spid="44" grpId="0"/>
      <p:bldP spid="4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a:grpSpLocks/>
          </p:cNvGrpSpPr>
          <p:nvPr/>
        </p:nvGrpSpPr>
        <p:grpSpPr bwMode="auto">
          <a:xfrm flipH="1" flipV="1">
            <a:off x="250855" y="2525713"/>
            <a:ext cx="2710153" cy="1139825"/>
            <a:chOff x="5320409" y="4225925"/>
            <a:chExt cx="3351604" cy="1209015"/>
          </a:xfrm>
        </p:grpSpPr>
        <p:grpSp>
          <p:nvGrpSpPr>
            <p:cNvPr id="7198" name="组合 38"/>
            <p:cNvGrpSpPr>
              <a:grpSpLocks/>
            </p:cNvGrpSpPr>
            <p:nvPr/>
          </p:nvGrpSpPr>
          <p:grpSpPr bwMode="auto">
            <a:xfrm rot="10800000">
              <a:off x="5687902" y="4225925"/>
              <a:ext cx="2669052" cy="686411"/>
              <a:chOff x="934464" y="2318309"/>
              <a:chExt cx="2669329" cy="686148"/>
            </a:xfrm>
          </p:grpSpPr>
          <p:cxnSp>
            <p:nvCxnSpPr>
              <p:cNvPr id="7203" name="直接连接符 39"/>
              <p:cNvCxnSpPr>
                <a:cxnSpLocks noChangeShapeType="1"/>
              </p:cNvCxnSpPr>
              <p:nvPr/>
            </p:nvCxnSpPr>
            <p:spPr bwMode="auto">
              <a:xfrm rot="10800000" flipH="1" flipV="1">
                <a:off x="934464" y="2318309"/>
                <a:ext cx="298001" cy="686148"/>
              </a:xfrm>
              <a:prstGeom prst="line">
                <a:avLst/>
              </a:prstGeom>
              <a:noFill/>
              <a:ln w="28575" algn="ctr">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04" name="直接连接符 40"/>
              <p:cNvCxnSpPr>
                <a:cxnSpLocks noChangeShapeType="1"/>
              </p:cNvCxnSpPr>
              <p:nvPr/>
            </p:nvCxnSpPr>
            <p:spPr bwMode="auto">
              <a:xfrm rot="10800000" flipH="1" flipV="1">
                <a:off x="1222939" y="3004457"/>
                <a:ext cx="2380854" cy="0"/>
              </a:xfrm>
              <a:prstGeom prst="line">
                <a:avLst/>
              </a:prstGeom>
              <a:noFill/>
              <a:ln w="28575" algn="ctr">
                <a:solidFill>
                  <a:srgbClr val="00ACE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199" name="组合 41"/>
            <p:cNvGrpSpPr>
              <a:grpSpLocks/>
            </p:cNvGrpSpPr>
            <p:nvPr/>
          </p:nvGrpSpPr>
          <p:grpSpPr bwMode="auto">
            <a:xfrm flipH="1">
              <a:off x="8068509" y="4880949"/>
              <a:ext cx="603504" cy="553991"/>
              <a:chOff x="1256847" y="3607535"/>
              <a:chExt cx="605213" cy="553298"/>
            </a:xfrm>
          </p:grpSpPr>
          <p:sp>
            <p:nvSpPr>
              <p:cNvPr id="28" name="椭圆 27"/>
              <p:cNvSpPr/>
              <p:nvPr/>
            </p:nvSpPr>
            <p:spPr bwMode="auto">
              <a:xfrm>
                <a:off x="1256847" y="3647897"/>
                <a:ext cx="604419" cy="474256"/>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eaLnBrk="1" hangingPunct="1">
                  <a:buFont typeface="Arial" pitchFamily="34" charset="0"/>
                  <a:buNone/>
                  <a:defRPr/>
                </a:pPr>
                <a:endParaRPr lang="zh-CN" altLang="en-US">
                  <a:ea typeface="宋体" pitchFamily="2" charset="-122"/>
                </a:endParaRPr>
              </a:p>
            </p:txBody>
          </p:sp>
          <p:sp>
            <p:nvSpPr>
              <p:cNvPr id="29" name="TextBox 28"/>
              <p:cNvSpPr txBox="1"/>
              <p:nvPr/>
            </p:nvSpPr>
            <p:spPr>
              <a:xfrm rot="10800000">
                <a:off x="1327723" y="3607535"/>
                <a:ext cx="334694" cy="553298"/>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cs typeface="Times New Roman" panose="02020603050405020304" pitchFamily="18" charset="0"/>
                  </a:rPr>
                  <a:t>3</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sp>
          <p:nvSpPr>
            <p:cNvPr id="7200" name="矩形 51"/>
            <p:cNvSpPr>
              <a:spLocks noChangeArrowheads="1"/>
            </p:cNvSpPr>
            <p:nvPr/>
          </p:nvSpPr>
          <p:spPr bwMode="auto">
            <a:xfrm rot="10800000">
              <a:off x="5320409" y="4406078"/>
              <a:ext cx="2762196" cy="523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eaLnBrk="1" hangingPunct="1">
                <a:lnSpc>
                  <a:spcPts val="3600"/>
                </a:lnSpc>
              </a:pPr>
              <a:r>
                <a:rPr lang="zh-CN" altLang="en-US" b="1" dirty="0" smtClean="0">
                  <a:solidFill>
                    <a:srgbClr val="00ACE6"/>
                  </a:solidFill>
                  <a:latin typeface="微软雅黑" pitchFamily="34" charset="-122"/>
                  <a:ea typeface="微软雅黑" pitchFamily="34" charset="-122"/>
                  <a:sym typeface="宋体" pitchFamily="2" charset="-122"/>
                </a:rPr>
                <a:t>什么是数组</a:t>
              </a:r>
              <a:endParaRPr lang="en-US" altLang="zh-CN" b="1" dirty="0">
                <a:solidFill>
                  <a:srgbClr val="00ACE6"/>
                </a:solidFill>
                <a:latin typeface="微软雅黑" pitchFamily="34" charset="-122"/>
                <a:ea typeface="微软雅黑" pitchFamily="34" charset="-122"/>
                <a:sym typeface="宋体" pitchFamily="2" charset="-122"/>
              </a:endParaRPr>
            </a:p>
          </p:txBody>
        </p:sp>
      </p:grpSp>
      <p:grpSp>
        <p:nvGrpSpPr>
          <p:cNvPr id="4" name="组合 3"/>
          <p:cNvGrpSpPr>
            <a:grpSpLocks/>
          </p:cNvGrpSpPr>
          <p:nvPr/>
        </p:nvGrpSpPr>
        <p:grpSpPr bwMode="auto">
          <a:xfrm>
            <a:off x="1570038" y="1647825"/>
            <a:ext cx="5245100" cy="4035425"/>
            <a:chOff x="1398335" y="1722030"/>
            <a:chExt cx="5245100" cy="4035236"/>
          </a:xfrm>
        </p:grpSpPr>
        <p:graphicFrame>
          <p:nvGraphicFramePr>
            <p:cNvPr id="7194" name="图表 2"/>
            <p:cNvGraphicFramePr>
              <a:graphicFrameLocks/>
            </p:cNvGraphicFramePr>
            <p:nvPr/>
          </p:nvGraphicFramePr>
          <p:xfrm>
            <a:off x="1398335" y="1722030"/>
            <a:ext cx="5245100" cy="4035236"/>
          </p:xfrm>
          <a:graphic>
            <a:graphicData uri="http://schemas.openxmlformats.org/presentationml/2006/ole">
              <mc:AlternateContent xmlns:mc="http://schemas.openxmlformats.org/markup-compatibility/2006">
                <mc:Choice xmlns:v="urn:schemas-microsoft-com:vml" Requires="v">
                  <p:oleObj spid="_x0000_s19476" r:id="rId5" imgW="5249111" imgH="4035902" progId="Excel.Chart.8">
                    <p:embed/>
                  </p:oleObj>
                </mc:Choice>
                <mc:Fallback>
                  <p:oleObj r:id="rId5" imgW="5249111" imgH="4035902" progId="Excel.Chart.8">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8335" y="1722030"/>
                          <a:ext cx="5245100" cy="403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 name="TextBox 39"/>
            <p:cNvSpPr txBox="1"/>
            <p:nvPr/>
          </p:nvSpPr>
          <p:spPr bwMode="auto">
            <a:xfrm rot="2719682">
              <a:off x="4600346" y="2872905"/>
              <a:ext cx="1042938" cy="369888"/>
            </a:xfrm>
            <a:prstGeom prst="rect">
              <a:avLst/>
            </a:prstGeom>
            <a:noFill/>
          </p:spPr>
          <p:txBody>
            <a:bodyPr>
              <a:spAutoFit/>
            </a:bodyPr>
            <a:lstStyle/>
            <a:p>
              <a:pPr>
                <a:defRPr/>
              </a:pPr>
              <a:r>
                <a:rPr lang="zh-CN" altLang="en-US" spc="300">
                  <a:latin typeface="微软雅黑" panose="020B0503020204020204" pitchFamily="34" charset="-122"/>
                  <a:ea typeface="微软雅黑" panose="020B0503020204020204" pitchFamily="34" charset="-122"/>
                </a:rPr>
                <a:t>重点</a:t>
              </a:r>
            </a:p>
          </p:txBody>
        </p:sp>
        <p:sp>
          <p:nvSpPr>
            <p:cNvPr id="37" name="TextBox 36"/>
            <p:cNvSpPr txBox="1"/>
            <p:nvPr/>
          </p:nvSpPr>
          <p:spPr bwMode="auto">
            <a:xfrm rot="6997465" flipV="1">
              <a:off x="2748528" y="2675271"/>
              <a:ext cx="1041351" cy="369887"/>
            </a:xfrm>
            <a:prstGeom prst="rect">
              <a:avLst/>
            </a:prstGeom>
            <a:noFill/>
          </p:spPr>
          <p:txBody>
            <a:bodyPr>
              <a:spAutoFit/>
            </a:bodyPr>
            <a:lstStyle/>
            <a:p>
              <a:pPr>
                <a:defRPr/>
              </a:pPr>
              <a:r>
                <a:rPr lang="zh-CN" altLang="en-US" spc="300">
                  <a:latin typeface="微软雅黑" panose="020B0503020204020204" pitchFamily="34" charset="-122"/>
                  <a:ea typeface="微软雅黑" panose="020B0503020204020204" pitchFamily="34" charset="-122"/>
                </a:rPr>
                <a:t>了解</a:t>
              </a:r>
            </a:p>
          </p:txBody>
        </p:sp>
        <p:sp>
          <p:nvSpPr>
            <p:cNvPr id="38" name="TextBox 37"/>
            <p:cNvSpPr txBox="1"/>
            <p:nvPr/>
          </p:nvSpPr>
          <p:spPr bwMode="auto">
            <a:xfrm rot="10800000" flipH="1" flipV="1">
              <a:off x="3819272" y="4427003"/>
              <a:ext cx="1041400" cy="368283"/>
            </a:xfrm>
            <a:prstGeom prst="rect">
              <a:avLst/>
            </a:prstGeom>
            <a:noFill/>
          </p:spPr>
          <p:txBody>
            <a:bodyPr>
              <a:spAutoFit/>
            </a:bodyPr>
            <a:lstStyle/>
            <a:p>
              <a:pPr>
                <a:defRPr/>
              </a:pPr>
              <a:r>
                <a:rPr lang="zh-CN" altLang="en-US" spc="300">
                  <a:latin typeface="微软雅黑" panose="020B0503020204020204" pitchFamily="34" charset="-122"/>
                  <a:ea typeface="微软雅黑" panose="020B0503020204020204" pitchFamily="34" charset="-122"/>
                </a:rPr>
                <a:t>掌握</a:t>
              </a:r>
            </a:p>
          </p:txBody>
        </p:sp>
      </p:grpSp>
      <p:grpSp>
        <p:nvGrpSpPr>
          <p:cNvPr id="7173" name="组合 2"/>
          <p:cNvGrpSpPr>
            <a:grpSpLocks/>
          </p:cNvGrpSpPr>
          <p:nvPr/>
        </p:nvGrpSpPr>
        <p:grpSpPr bwMode="auto">
          <a:xfrm>
            <a:off x="3692525" y="2878138"/>
            <a:ext cx="1203325" cy="1201737"/>
            <a:chOff x="3692088" y="2878838"/>
            <a:chExt cx="1203191" cy="1201737"/>
          </a:xfrm>
        </p:grpSpPr>
        <p:sp>
          <p:nvSpPr>
            <p:cNvPr id="33" name="弧形 32"/>
            <p:cNvSpPr/>
            <p:nvPr/>
          </p:nvSpPr>
          <p:spPr bwMode="auto">
            <a:xfrm rot="5400000">
              <a:off x="3692815" y="2878111"/>
              <a:ext cx="1201737" cy="1203191"/>
            </a:xfrm>
            <a:prstGeom prst="arc">
              <a:avLst>
                <a:gd name="adj1" fmla="val 5382197"/>
                <a:gd name="adj2" fmla="val 0"/>
              </a:avLst>
            </a:prstGeom>
            <a:noFill/>
            <a:ln w="57150" cap="flat" cmpd="sng" algn="ctr">
              <a:solidFill>
                <a:srgbClr val="D5F4FF"/>
              </a:solidFill>
              <a:prstDash val="solid"/>
              <a:round/>
              <a:headEnd type="oval" w="sm" len="sm"/>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ea typeface="宋体" pitchFamily="2" charset="-122"/>
              </a:endParaRPr>
            </a:p>
          </p:txBody>
        </p:sp>
        <p:sp>
          <p:nvSpPr>
            <p:cNvPr id="34" name="弧形 33"/>
            <p:cNvSpPr/>
            <p:nvPr/>
          </p:nvSpPr>
          <p:spPr bwMode="auto">
            <a:xfrm>
              <a:off x="3795265" y="2996313"/>
              <a:ext cx="990490" cy="992187"/>
            </a:xfrm>
            <a:prstGeom prst="arc">
              <a:avLst>
                <a:gd name="adj1" fmla="val 10763236"/>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ea typeface="宋体" pitchFamily="2" charset="-122"/>
              </a:endParaRPr>
            </a:p>
          </p:txBody>
        </p:sp>
        <p:sp>
          <p:nvSpPr>
            <p:cNvPr id="35" name="弧形 34"/>
            <p:cNvSpPr/>
            <p:nvPr/>
          </p:nvSpPr>
          <p:spPr bwMode="auto">
            <a:xfrm rot="16200000">
              <a:off x="3891251" y="3136849"/>
              <a:ext cx="822325" cy="753978"/>
            </a:xfrm>
            <a:prstGeom prst="arc">
              <a:avLst>
                <a:gd name="adj1" fmla="val 16251812"/>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ea typeface="宋体" pitchFamily="2" charset="-122"/>
              </a:endParaRPr>
            </a:p>
          </p:txBody>
        </p:sp>
      </p:grpSp>
      <p:grpSp>
        <p:nvGrpSpPr>
          <p:cNvPr id="2" name="组合 1"/>
          <p:cNvGrpSpPr>
            <a:grpSpLocks/>
          </p:cNvGrpSpPr>
          <p:nvPr/>
        </p:nvGrpSpPr>
        <p:grpSpPr bwMode="auto">
          <a:xfrm>
            <a:off x="4531298" y="5057977"/>
            <a:ext cx="3621455" cy="1135924"/>
            <a:chOff x="4241841" y="5106726"/>
            <a:chExt cx="2384227" cy="952932"/>
          </a:xfrm>
        </p:grpSpPr>
        <p:grpSp>
          <p:nvGrpSpPr>
            <p:cNvPr id="7183" name="组合 38"/>
            <p:cNvGrpSpPr>
              <a:grpSpLocks/>
            </p:cNvGrpSpPr>
            <p:nvPr/>
          </p:nvGrpSpPr>
          <p:grpSpPr bwMode="auto">
            <a:xfrm rot="5400000" flipV="1">
              <a:off x="4957489" y="4391078"/>
              <a:ext cx="952932" cy="2384227"/>
              <a:chOff x="6453786" y="4116782"/>
              <a:chExt cx="1352521" cy="1092101"/>
            </a:xfrm>
          </p:grpSpPr>
          <p:grpSp>
            <p:nvGrpSpPr>
              <p:cNvPr id="7185" name="组合 38"/>
              <p:cNvGrpSpPr>
                <a:grpSpLocks/>
              </p:cNvGrpSpPr>
              <p:nvPr/>
            </p:nvGrpSpPr>
            <p:grpSpPr bwMode="auto">
              <a:xfrm rot="10800000">
                <a:off x="6453786" y="4116782"/>
                <a:ext cx="1070796" cy="916901"/>
                <a:chOff x="1766924" y="2196994"/>
                <a:chExt cx="1070903" cy="916544"/>
              </a:xfrm>
            </p:grpSpPr>
            <p:cxnSp>
              <p:nvCxnSpPr>
                <p:cNvPr id="7189" name="直接连接符 39"/>
                <p:cNvCxnSpPr>
                  <a:cxnSpLocks noChangeShapeType="1"/>
                </p:cNvCxnSpPr>
                <p:nvPr/>
              </p:nvCxnSpPr>
              <p:spPr bwMode="auto">
                <a:xfrm rot="-5400000" flipH="1" flipV="1">
                  <a:off x="1392095" y="2596067"/>
                  <a:ext cx="798146" cy="0"/>
                </a:xfrm>
                <a:prstGeom prst="line">
                  <a:avLst/>
                </a:prstGeom>
                <a:noFill/>
                <a:ln w="28575" algn="ctr">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90" name="直接连接符 40"/>
                <p:cNvCxnSpPr>
                  <a:cxnSpLocks noChangeShapeType="1"/>
                </p:cNvCxnSpPr>
                <p:nvPr/>
              </p:nvCxnSpPr>
              <p:spPr bwMode="auto">
                <a:xfrm rot="16200000" flipH="1">
                  <a:off x="2244643" y="2520354"/>
                  <a:ext cx="115465" cy="1070903"/>
                </a:xfrm>
                <a:prstGeom prst="line">
                  <a:avLst/>
                </a:prstGeom>
                <a:noFill/>
                <a:ln w="28575" algn="ctr">
                  <a:solidFill>
                    <a:srgbClr val="00ACE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186" name="组合 41"/>
              <p:cNvGrpSpPr>
                <a:grpSpLocks/>
              </p:cNvGrpSpPr>
              <p:nvPr/>
            </p:nvGrpSpPr>
            <p:grpSpPr bwMode="auto">
              <a:xfrm flipH="1">
                <a:off x="7154180" y="5035100"/>
                <a:ext cx="652127" cy="173783"/>
                <a:chOff x="2125003" y="3761485"/>
                <a:chExt cx="653975" cy="173565"/>
              </a:xfrm>
            </p:grpSpPr>
            <p:sp>
              <p:nvSpPr>
                <p:cNvPr id="44" name="椭圆 43"/>
                <p:cNvSpPr/>
                <p:nvPr/>
              </p:nvSpPr>
              <p:spPr bwMode="auto">
                <a:xfrm rot="5400000">
                  <a:off x="2365209" y="3521282"/>
                  <a:ext cx="173562" cy="653974"/>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eaLnBrk="1" hangingPunct="1">
                    <a:buFont typeface="Arial" pitchFamily="34" charset="0"/>
                    <a:buNone/>
                    <a:defRPr/>
                  </a:pPr>
                  <a:endParaRPr lang="zh-CN" altLang="en-US">
                    <a:ea typeface="宋体" pitchFamily="2" charset="-122"/>
                  </a:endParaRPr>
                </a:p>
              </p:txBody>
            </p:sp>
            <p:sp>
              <p:nvSpPr>
                <p:cNvPr id="45" name="TextBox 44"/>
                <p:cNvSpPr txBox="1"/>
                <p:nvPr/>
              </p:nvSpPr>
              <p:spPr>
                <a:xfrm rot="5400000">
                  <a:off x="2381465" y="3552225"/>
                  <a:ext cx="141050" cy="623645"/>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a:solidFill>
                        <a:schemeClr val="bg1"/>
                      </a:solidFill>
                      <a:latin typeface="Times New Roman" panose="02020603050405020304" pitchFamily="18" charset="0"/>
                      <a:cs typeface="Times New Roman" panose="02020603050405020304" pitchFamily="18" charset="0"/>
                    </a:rPr>
                    <a:t>2</a:t>
                  </a:r>
                  <a:endParaRPr lang="zh-CN" altLang="en-US" sz="2800" b="1">
                    <a:solidFill>
                      <a:schemeClr val="bg1"/>
                    </a:solidFill>
                    <a:latin typeface="Times New Roman" panose="02020603050405020304" pitchFamily="18" charset="0"/>
                    <a:cs typeface="Times New Roman" panose="02020603050405020304" pitchFamily="18" charset="0"/>
                  </a:endParaRPr>
                </a:p>
              </p:txBody>
            </p:sp>
          </p:grpSp>
        </p:grpSp>
        <p:sp>
          <p:nvSpPr>
            <p:cNvPr id="7184" name="矩形 4"/>
            <p:cNvSpPr>
              <a:spLocks noChangeArrowheads="1"/>
            </p:cNvSpPr>
            <p:nvPr/>
          </p:nvSpPr>
          <p:spPr bwMode="auto">
            <a:xfrm>
              <a:off x="4566885" y="5283820"/>
              <a:ext cx="1979841" cy="413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eaLnBrk="1" hangingPunct="1">
                <a:lnSpc>
                  <a:spcPts val="3600"/>
                </a:lnSpc>
                <a:buFont typeface="Calibri" pitchFamily="34" charset="0"/>
                <a:buNone/>
              </a:pPr>
              <a:r>
                <a:rPr lang="zh-CN" altLang="en-US" b="1" dirty="0" smtClean="0">
                  <a:solidFill>
                    <a:srgbClr val="00ACE6"/>
                  </a:solidFill>
                  <a:latin typeface="+mn-lt"/>
                  <a:ea typeface="微软雅黑" pitchFamily="34" charset="-122"/>
                  <a:sym typeface="宋体" pitchFamily="2" charset="-122"/>
                </a:rPr>
                <a:t>数组作为函数参数</a:t>
              </a:r>
              <a:endParaRPr lang="en-US" altLang="zh-CN" b="1" dirty="0" smtClean="0">
                <a:solidFill>
                  <a:srgbClr val="00ACE6"/>
                </a:solidFill>
                <a:latin typeface="+mn-lt"/>
                <a:ea typeface="微软雅黑" pitchFamily="34" charset="-122"/>
                <a:sym typeface="宋体" pitchFamily="2" charset="-122"/>
              </a:endParaRPr>
            </a:p>
          </p:txBody>
        </p:sp>
      </p:grpSp>
      <p:grpSp>
        <p:nvGrpSpPr>
          <p:cNvPr id="2052" name="组合 6"/>
          <p:cNvGrpSpPr>
            <a:grpSpLocks/>
          </p:cNvGrpSpPr>
          <p:nvPr/>
        </p:nvGrpSpPr>
        <p:grpSpPr bwMode="auto">
          <a:xfrm>
            <a:off x="5897822" y="1810683"/>
            <a:ext cx="3557054" cy="2169825"/>
            <a:chOff x="5947983" y="1010371"/>
            <a:chExt cx="3474232" cy="2169893"/>
          </a:xfrm>
        </p:grpSpPr>
        <p:sp>
          <p:nvSpPr>
            <p:cNvPr id="5128" name="矩形 5"/>
            <p:cNvSpPr>
              <a:spLocks noChangeArrowheads="1"/>
            </p:cNvSpPr>
            <p:nvPr/>
          </p:nvSpPr>
          <p:spPr bwMode="auto">
            <a:xfrm flipH="1">
              <a:off x="6096583" y="1010371"/>
              <a:ext cx="3325632" cy="2169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lnSpc>
                  <a:spcPct val="150000"/>
                </a:lnSpc>
                <a:buFont typeface="Arial" pitchFamily="34" charset="0"/>
                <a:buNone/>
                <a:defRPr/>
              </a:pPr>
              <a:r>
                <a:rPr lang="zh-CN" altLang="en-US" b="1" dirty="0" smtClean="0">
                  <a:solidFill>
                    <a:srgbClr val="00ACE6"/>
                  </a:solidFill>
                  <a:latin typeface="+mn-lt"/>
                  <a:ea typeface="微软雅黑" pitchFamily="34" charset="-122"/>
                  <a:sym typeface="微软雅黑" pitchFamily="34" charset="-122"/>
                </a:rPr>
                <a:t>一维数组的定义、</a:t>
              </a:r>
              <a:endParaRPr lang="en-US" altLang="zh-CN" b="1" dirty="0" smtClean="0">
                <a:solidFill>
                  <a:srgbClr val="00ACE6"/>
                </a:solidFill>
                <a:latin typeface="+mn-lt"/>
                <a:ea typeface="微软雅黑" pitchFamily="34" charset="-122"/>
                <a:sym typeface="微软雅黑" pitchFamily="34" charset="-122"/>
              </a:endParaRPr>
            </a:p>
            <a:p>
              <a:pPr eaLnBrk="1" hangingPunct="1">
                <a:lnSpc>
                  <a:spcPct val="150000"/>
                </a:lnSpc>
                <a:buFont typeface="Arial" pitchFamily="34" charset="0"/>
                <a:buNone/>
                <a:defRPr/>
              </a:pPr>
              <a:r>
                <a:rPr lang="zh-CN" altLang="en-US" b="1" dirty="0" smtClean="0">
                  <a:solidFill>
                    <a:srgbClr val="00ACE6"/>
                  </a:solidFill>
                  <a:latin typeface="+mn-lt"/>
                  <a:ea typeface="微软雅黑" pitchFamily="34" charset="-122"/>
                  <a:sym typeface="微软雅黑" pitchFamily="34" charset="-122"/>
                </a:rPr>
                <a:t>初始化和引用</a:t>
              </a:r>
              <a:endParaRPr lang="en-US" altLang="zh-CN" b="1" dirty="0" smtClean="0">
                <a:solidFill>
                  <a:srgbClr val="00ACE6"/>
                </a:solidFill>
                <a:latin typeface="+mn-lt"/>
                <a:ea typeface="微软雅黑" pitchFamily="34" charset="-122"/>
                <a:sym typeface="微软雅黑" pitchFamily="34" charset="-122"/>
              </a:endParaRPr>
            </a:p>
            <a:p>
              <a:pPr eaLnBrk="1" hangingPunct="1">
                <a:lnSpc>
                  <a:spcPct val="150000"/>
                </a:lnSpc>
                <a:buFont typeface="Arial" pitchFamily="34" charset="0"/>
                <a:buNone/>
                <a:defRPr/>
              </a:pPr>
              <a:r>
                <a:rPr lang="zh-CN" altLang="en-US" b="1" dirty="0" smtClean="0">
                  <a:solidFill>
                    <a:srgbClr val="00ACE6"/>
                  </a:solidFill>
                  <a:latin typeface="+mn-lt"/>
                  <a:ea typeface="微软雅黑" pitchFamily="34" charset="-122"/>
                  <a:sym typeface="微软雅黑" pitchFamily="34" charset="-122"/>
                </a:rPr>
                <a:t>二维数组的定义、</a:t>
              </a:r>
              <a:endParaRPr lang="en-US" altLang="zh-CN" b="1" dirty="0" smtClean="0">
                <a:solidFill>
                  <a:srgbClr val="00ACE6"/>
                </a:solidFill>
                <a:latin typeface="+mn-lt"/>
                <a:ea typeface="微软雅黑" pitchFamily="34" charset="-122"/>
                <a:sym typeface="微软雅黑" pitchFamily="34" charset="-122"/>
              </a:endParaRPr>
            </a:p>
            <a:p>
              <a:pPr eaLnBrk="1" hangingPunct="1">
                <a:lnSpc>
                  <a:spcPct val="150000"/>
                </a:lnSpc>
                <a:buFont typeface="Arial" pitchFamily="34" charset="0"/>
                <a:buNone/>
                <a:defRPr/>
              </a:pPr>
              <a:r>
                <a:rPr lang="zh-CN" altLang="en-US" b="1" dirty="0" smtClean="0">
                  <a:solidFill>
                    <a:srgbClr val="00ACE6"/>
                  </a:solidFill>
                  <a:latin typeface="+mn-lt"/>
                  <a:ea typeface="微软雅黑" pitchFamily="34" charset="-122"/>
                  <a:sym typeface="微软雅黑" pitchFamily="34" charset="-122"/>
                </a:rPr>
                <a:t>初始化和引用</a:t>
              </a:r>
              <a:endParaRPr lang="en-US" altLang="zh-CN" b="1" dirty="0" smtClean="0">
                <a:solidFill>
                  <a:srgbClr val="00ACE6"/>
                </a:solidFill>
                <a:latin typeface="+mn-lt"/>
                <a:ea typeface="微软雅黑" pitchFamily="34" charset="-122"/>
                <a:sym typeface="微软雅黑" pitchFamily="34" charset="-122"/>
              </a:endParaRPr>
            </a:p>
            <a:p>
              <a:pPr eaLnBrk="1" hangingPunct="1">
                <a:lnSpc>
                  <a:spcPct val="150000"/>
                </a:lnSpc>
                <a:buFont typeface="Arial" pitchFamily="34" charset="0"/>
                <a:buNone/>
                <a:defRPr/>
              </a:pPr>
              <a:endParaRPr lang="en-US" altLang="zh-CN" b="1" dirty="0" smtClean="0">
                <a:solidFill>
                  <a:srgbClr val="00ACE6"/>
                </a:solidFill>
                <a:latin typeface="+mn-lt"/>
                <a:ea typeface="微软雅黑" pitchFamily="34" charset="-122"/>
                <a:sym typeface="微软雅黑" pitchFamily="34" charset="-122"/>
              </a:endParaRPr>
            </a:p>
          </p:txBody>
        </p:sp>
        <p:grpSp>
          <p:nvGrpSpPr>
            <p:cNvPr id="7177" name="组合 16"/>
            <p:cNvGrpSpPr>
              <a:grpSpLocks/>
            </p:cNvGrpSpPr>
            <p:nvPr/>
          </p:nvGrpSpPr>
          <p:grpSpPr bwMode="auto">
            <a:xfrm flipH="1">
              <a:off x="5947983" y="2081607"/>
              <a:ext cx="2697268" cy="651905"/>
              <a:chOff x="1338278" y="2657188"/>
              <a:chExt cx="2820377" cy="652213"/>
            </a:xfrm>
          </p:grpSpPr>
          <p:cxnSp>
            <p:nvCxnSpPr>
              <p:cNvPr id="7181" name="直接连接符 7"/>
              <p:cNvCxnSpPr>
                <a:cxnSpLocks noChangeShapeType="1"/>
              </p:cNvCxnSpPr>
              <p:nvPr/>
            </p:nvCxnSpPr>
            <p:spPr bwMode="auto">
              <a:xfrm>
                <a:off x="1338278" y="2657188"/>
                <a:ext cx="372268" cy="652213"/>
              </a:xfrm>
              <a:prstGeom prst="line">
                <a:avLst/>
              </a:prstGeom>
              <a:noFill/>
              <a:ln w="28575" algn="ctr">
                <a:solidFill>
                  <a:srgbClr val="00ACE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2" name="直接连接符 10"/>
              <p:cNvCxnSpPr>
                <a:cxnSpLocks noChangeShapeType="1"/>
              </p:cNvCxnSpPr>
              <p:nvPr/>
            </p:nvCxnSpPr>
            <p:spPr bwMode="auto">
              <a:xfrm>
                <a:off x="1714278" y="3309401"/>
                <a:ext cx="2444377" cy="0"/>
              </a:xfrm>
              <a:prstGeom prst="line">
                <a:avLst/>
              </a:prstGeom>
              <a:noFill/>
              <a:ln w="28575" algn="ctr">
                <a:solidFill>
                  <a:srgbClr val="00ACE6"/>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178" name="组合 15"/>
            <p:cNvGrpSpPr>
              <a:grpSpLocks/>
            </p:cNvGrpSpPr>
            <p:nvPr/>
          </p:nvGrpSpPr>
          <p:grpSpPr bwMode="auto">
            <a:xfrm flipH="1">
              <a:off x="8467240" y="1605962"/>
              <a:ext cx="489404" cy="520699"/>
              <a:chOff x="1697266" y="3848201"/>
              <a:chExt cx="511741" cy="520945"/>
            </a:xfrm>
          </p:grpSpPr>
          <p:sp>
            <p:nvSpPr>
              <p:cNvPr id="12" name="椭圆 11"/>
              <p:cNvSpPr/>
              <p:nvPr/>
            </p:nvSpPr>
            <p:spPr bwMode="auto">
              <a:xfrm>
                <a:off x="1696456" y="3864476"/>
                <a:ext cx="511727" cy="473312"/>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eaLnBrk="1" hangingPunct="1">
                  <a:buFont typeface="Arial" pitchFamily="34" charset="0"/>
                  <a:buNone/>
                  <a:defRPr/>
                </a:pPr>
                <a:endParaRPr lang="zh-CN" altLang="en-US">
                  <a:ea typeface="宋体" pitchFamily="2" charset="-122"/>
                </a:endParaRPr>
              </a:p>
            </p:txBody>
          </p:sp>
          <p:sp>
            <p:nvSpPr>
              <p:cNvPr id="13" name="TextBox 12"/>
              <p:cNvSpPr txBox="1"/>
              <p:nvPr/>
            </p:nvSpPr>
            <p:spPr>
              <a:xfrm>
                <a:off x="1804450" y="3848593"/>
                <a:ext cx="335613" cy="520961"/>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cs typeface="Times New Roman" panose="02020603050405020304" pitchFamily="18" charset="0"/>
                  </a:rPr>
                  <a:t>1</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sp>
        <p:nvSpPr>
          <p:cNvPr id="39" name="标题 1"/>
          <p:cNvSpPr>
            <a:spLocks noChangeArrowheads="1"/>
          </p:cNvSpPr>
          <p:nvPr/>
        </p:nvSpPr>
        <p:spPr bwMode="auto">
          <a:xfrm>
            <a:off x="1627049" y="187214"/>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zh-CN" altLang="en-US" sz="3600" b="1" dirty="0" smtClean="0">
                <a:solidFill>
                  <a:srgbClr val="0070C0"/>
                </a:solidFill>
                <a:latin typeface="微软雅黑" pitchFamily="34" charset="-122"/>
                <a:ea typeface="微软雅黑" pitchFamily="34" charset="-122"/>
                <a:sym typeface="宋体" charset="-122"/>
              </a:rPr>
              <a:t>学习目标</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2"/>
    </p:custDataLst>
    <p:extLst>
      <p:ext uri="{BB962C8B-B14F-4D97-AF65-F5344CB8AC3E}">
        <p14:creationId xmlns:p14="http://schemas.microsoft.com/office/powerpoint/2010/main" val="146584075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750"/>
                                        <p:tgtEl>
                                          <p:spTgt spid="4"/>
                                        </p:tgtEl>
                                      </p:cBhvr>
                                    </p:animEffect>
                                  </p:childTnLst>
                                </p:cTn>
                              </p:par>
                            </p:childTnLst>
                          </p:cTn>
                        </p:par>
                        <p:par>
                          <p:cTn id="8" fill="hold" nodeType="afterGroup">
                            <p:stCondLst>
                              <p:cond delay="750"/>
                            </p:stCondLst>
                            <p:childTnLst>
                              <p:par>
                                <p:cTn id="9" presetID="22" presetClass="entr" presetSubtype="4" fill="hold" nodeType="afterEffect">
                                  <p:stCondLst>
                                    <p:cond delay="0"/>
                                  </p:stCondLst>
                                  <p:childTnLst>
                                    <p:set>
                                      <p:cBhvr>
                                        <p:cTn id="10" dur="1" fill="hold">
                                          <p:stCondLst>
                                            <p:cond delay="0"/>
                                          </p:stCondLst>
                                        </p:cTn>
                                        <p:tgtEl>
                                          <p:spTgt spid="2052"/>
                                        </p:tgtEl>
                                        <p:attrNameLst>
                                          <p:attrName>style.visibility</p:attrName>
                                        </p:attrNameLst>
                                      </p:cBhvr>
                                      <p:to>
                                        <p:strVal val="visible"/>
                                      </p:to>
                                    </p:set>
                                    <p:animEffect transition="in" filter="wipe(down)">
                                      <p:cBhvr>
                                        <p:cTn id="11" dur="500"/>
                                        <p:tgtEl>
                                          <p:spTgt spid="2052"/>
                                        </p:tgtEl>
                                      </p:cBhvr>
                                    </p:animEffect>
                                  </p:childTnLst>
                                </p:cTn>
                              </p:par>
                            </p:childTnLst>
                          </p:cTn>
                        </p:par>
                        <p:par>
                          <p:cTn id="12" fill="hold" nodeType="afterGroup">
                            <p:stCondLst>
                              <p:cond delay="1250"/>
                            </p:stCondLst>
                            <p:childTnLst>
                              <p:par>
                                <p:cTn id="13" presetID="22" presetClass="entr" presetSubtype="1"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500"/>
                                        <p:tgtEl>
                                          <p:spTgt spid="2"/>
                                        </p:tgtEl>
                                      </p:cBhvr>
                                    </p:animEffect>
                                  </p:childTnLst>
                                </p:cTn>
                              </p:par>
                            </p:childTnLst>
                          </p:cTn>
                        </p:par>
                        <p:par>
                          <p:cTn id="16" fill="hold" nodeType="afterGroup">
                            <p:stCondLst>
                              <p:cond delay="1750"/>
                            </p:stCondLst>
                            <p:childTnLst>
                              <p:par>
                                <p:cTn id="17" presetID="22" presetClass="entr" presetSubtype="4"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down)">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ChangeArrowheads="1"/>
          </p:cNvSpPr>
          <p:nvPr/>
        </p:nvSpPr>
        <p:spPr bwMode="auto">
          <a:xfrm>
            <a:off x="1397241" y="136525"/>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7</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案例描述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内容占位符 2"/>
          <p:cNvSpPr>
            <a:spLocks noGrp="1"/>
          </p:cNvSpPr>
          <p:nvPr>
            <p:ph idx="1"/>
          </p:nvPr>
        </p:nvSpPr>
        <p:spPr bwMode="auto">
          <a:xfrm>
            <a:off x="481013" y="1640125"/>
            <a:ext cx="7944530" cy="222067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marL="0" indent="0">
              <a:buNone/>
            </a:pPr>
            <a:r>
              <a:rPr lang="en-US" altLang="zh-CN" sz="2000" dirty="0" smtClean="0"/>
              <a:t>       </a:t>
            </a:r>
            <a:r>
              <a:rPr lang="zh-CN" altLang="zh-CN" sz="2000" dirty="0" smtClean="0"/>
              <a:t>案例</a:t>
            </a:r>
            <a:r>
              <a:rPr lang="zh-CN" altLang="zh-CN" sz="2000" dirty="0"/>
              <a:t>要求通过编程实现矩阵转置。</a:t>
            </a:r>
          </a:p>
          <a:p>
            <a:pPr marL="0" indent="0">
              <a:buNone/>
            </a:pPr>
            <a:r>
              <a:rPr lang="en-US" altLang="zh-CN" sz="2000" dirty="0" smtClean="0"/>
              <a:t>       </a:t>
            </a:r>
            <a:r>
              <a:rPr lang="zh-CN" altLang="zh-CN" sz="2000" dirty="0" smtClean="0"/>
              <a:t>矩阵</a:t>
            </a:r>
            <a:r>
              <a:rPr lang="zh-CN" altLang="zh-CN" sz="2000" dirty="0"/>
              <a:t>转置在数学上的定义为：</a:t>
            </a:r>
          </a:p>
          <a:p>
            <a:pPr marL="0" indent="0">
              <a:buNone/>
            </a:pPr>
            <a:r>
              <a:rPr lang="en-US" altLang="zh-CN" sz="2000" dirty="0" smtClean="0"/>
              <a:t>       </a:t>
            </a:r>
            <a:r>
              <a:rPr lang="zh-CN" altLang="zh-CN" sz="2000" dirty="0" smtClean="0"/>
              <a:t>设</a:t>
            </a:r>
            <a:r>
              <a:rPr lang="en-US" altLang="zh-CN" sz="2000" dirty="0"/>
              <a:t>A</a:t>
            </a:r>
            <a:r>
              <a:rPr lang="zh-CN" altLang="zh-CN" sz="2000" dirty="0"/>
              <a:t>为</a:t>
            </a:r>
            <a:r>
              <a:rPr lang="en-US" altLang="zh-CN" sz="2000" dirty="0" err="1"/>
              <a:t>m×n</a:t>
            </a:r>
            <a:r>
              <a:rPr lang="zh-CN" altLang="zh-CN" sz="2000" dirty="0" smtClean="0"/>
              <a:t>阶</a:t>
            </a:r>
            <a:r>
              <a:rPr lang="zh-CN" altLang="en-US" sz="2000" dirty="0" smtClean="0"/>
              <a:t>矩阵</a:t>
            </a:r>
            <a:r>
              <a:rPr lang="zh-CN" altLang="zh-CN" sz="2000" dirty="0" smtClean="0"/>
              <a:t>（</a:t>
            </a:r>
            <a:r>
              <a:rPr lang="zh-CN" altLang="zh-CN" sz="2000" dirty="0"/>
              <a:t>即</a:t>
            </a:r>
            <a:r>
              <a:rPr lang="en-US" altLang="zh-CN" sz="2000" dirty="0"/>
              <a:t>m</a:t>
            </a:r>
            <a:r>
              <a:rPr lang="zh-CN" altLang="zh-CN" sz="2000" dirty="0"/>
              <a:t>行</a:t>
            </a:r>
            <a:r>
              <a:rPr lang="en-US" altLang="zh-CN" sz="2000" dirty="0"/>
              <a:t>n</a:t>
            </a:r>
            <a:r>
              <a:rPr lang="zh-CN" altLang="zh-CN" sz="2000" dirty="0"/>
              <a:t>列），第</a:t>
            </a:r>
            <a:r>
              <a:rPr lang="en-US" altLang="zh-CN" sz="2000" dirty="0" err="1"/>
              <a:t>i</a:t>
            </a:r>
            <a:r>
              <a:rPr lang="en-US" altLang="zh-CN" sz="2000" dirty="0"/>
              <a:t> </a:t>
            </a:r>
            <a:r>
              <a:rPr lang="zh-CN" altLang="zh-CN" sz="2000" dirty="0"/>
              <a:t>行第</a:t>
            </a:r>
            <a:r>
              <a:rPr lang="en-US" altLang="zh-CN" sz="2000" dirty="0"/>
              <a:t>j </a:t>
            </a:r>
            <a:r>
              <a:rPr lang="zh-CN" altLang="zh-CN" sz="2000" dirty="0"/>
              <a:t>列的元素是</a:t>
            </a:r>
            <a:r>
              <a:rPr lang="en-US" altLang="zh-CN" sz="2000" dirty="0"/>
              <a:t>a(</a:t>
            </a:r>
            <a:r>
              <a:rPr lang="en-US" altLang="zh-CN" sz="2000" dirty="0" err="1"/>
              <a:t>i,j</a:t>
            </a:r>
            <a:r>
              <a:rPr lang="en-US" altLang="zh-CN" sz="2000" dirty="0"/>
              <a:t>)</a:t>
            </a:r>
            <a:r>
              <a:rPr lang="zh-CN" altLang="zh-CN" sz="2000" dirty="0"/>
              <a:t>。</a:t>
            </a:r>
          </a:p>
          <a:p>
            <a:pPr marL="0" indent="0">
              <a:buNone/>
            </a:pPr>
            <a:r>
              <a:rPr lang="zh-CN" altLang="zh-CN" sz="2000" dirty="0"/>
              <a:t>定义</a:t>
            </a:r>
            <a:r>
              <a:rPr lang="en-US" altLang="zh-CN" sz="2000" dirty="0"/>
              <a:t>A</a:t>
            </a:r>
            <a:r>
              <a:rPr lang="zh-CN" altLang="zh-CN" sz="2000" dirty="0"/>
              <a:t>的转置为这样一个</a:t>
            </a:r>
            <a:r>
              <a:rPr lang="en-US" altLang="zh-CN" sz="2000" dirty="0" err="1"/>
              <a:t>n×m</a:t>
            </a:r>
            <a:r>
              <a:rPr lang="zh-CN" altLang="zh-CN" sz="2000" dirty="0"/>
              <a:t>阶矩阵</a:t>
            </a:r>
            <a:r>
              <a:rPr lang="en-US" altLang="zh-CN" sz="2000" dirty="0"/>
              <a:t>B</a:t>
            </a:r>
            <a:r>
              <a:rPr lang="zh-CN" altLang="zh-CN" sz="2000" dirty="0"/>
              <a:t>：满足</a:t>
            </a:r>
            <a:r>
              <a:rPr lang="en-US" altLang="zh-CN" sz="2000" dirty="0"/>
              <a:t>B=a(</a:t>
            </a:r>
            <a:r>
              <a:rPr lang="en-US" altLang="zh-CN" sz="2000" dirty="0" err="1"/>
              <a:t>j,i</a:t>
            </a:r>
            <a:r>
              <a:rPr lang="en-US" altLang="zh-CN" sz="2000" dirty="0"/>
              <a:t>)</a:t>
            </a:r>
            <a:r>
              <a:rPr lang="zh-CN" altLang="zh-CN" sz="2000" dirty="0"/>
              <a:t>，即</a:t>
            </a:r>
            <a:r>
              <a:rPr lang="en-US" altLang="zh-CN" sz="2000" dirty="0"/>
              <a:t> b (</a:t>
            </a:r>
            <a:r>
              <a:rPr lang="en-US" altLang="zh-CN" sz="2000" dirty="0" err="1"/>
              <a:t>i,j</a:t>
            </a:r>
            <a:r>
              <a:rPr lang="en-US" altLang="zh-CN" sz="2000" dirty="0"/>
              <a:t>)=a (</a:t>
            </a:r>
            <a:r>
              <a:rPr lang="en-US" altLang="zh-CN" sz="2000" dirty="0" err="1"/>
              <a:t>j,i</a:t>
            </a:r>
            <a:r>
              <a:rPr lang="en-US" altLang="zh-CN" sz="2000" dirty="0"/>
              <a:t>)</a:t>
            </a:r>
            <a:r>
              <a:rPr lang="zh-CN" altLang="zh-CN" sz="2000" dirty="0"/>
              <a:t>（</a:t>
            </a:r>
            <a:r>
              <a:rPr lang="en-US" altLang="zh-CN" sz="2000" dirty="0"/>
              <a:t>B</a:t>
            </a:r>
            <a:r>
              <a:rPr lang="zh-CN" altLang="zh-CN" sz="2000" dirty="0"/>
              <a:t>的第</a:t>
            </a:r>
            <a:r>
              <a:rPr lang="en-US" altLang="zh-CN" sz="2000" dirty="0" err="1"/>
              <a:t>i</a:t>
            </a:r>
            <a:r>
              <a:rPr lang="zh-CN" altLang="zh-CN" sz="2000" dirty="0"/>
              <a:t>行第</a:t>
            </a:r>
            <a:r>
              <a:rPr lang="en-US" altLang="zh-CN" sz="2000" dirty="0"/>
              <a:t>j</a:t>
            </a:r>
            <a:r>
              <a:rPr lang="zh-CN" altLang="zh-CN" sz="2000" dirty="0"/>
              <a:t>列元素是</a:t>
            </a:r>
            <a:r>
              <a:rPr lang="en-US" altLang="zh-CN" sz="2000" dirty="0"/>
              <a:t>A</a:t>
            </a:r>
            <a:r>
              <a:rPr lang="zh-CN" altLang="zh-CN" sz="2000" dirty="0"/>
              <a:t>的第</a:t>
            </a:r>
            <a:r>
              <a:rPr lang="en-US" altLang="zh-CN" sz="2000" dirty="0"/>
              <a:t>j</a:t>
            </a:r>
            <a:r>
              <a:rPr lang="zh-CN" altLang="zh-CN" sz="2000" dirty="0"/>
              <a:t>行第</a:t>
            </a:r>
            <a:r>
              <a:rPr lang="en-US" altLang="zh-CN" sz="2000" dirty="0" err="1"/>
              <a:t>i</a:t>
            </a:r>
            <a:r>
              <a:rPr lang="zh-CN" altLang="zh-CN" sz="2000" dirty="0"/>
              <a:t>列元素），记作</a:t>
            </a:r>
            <a:r>
              <a:rPr lang="en-US" altLang="zh-CN" sz="2000" dirty="0"/>
              <a:t>A</a:t>
            </a:r>
            <a:r>
              <a:rPr lang="en-US" altLang="zh-CN" sz="2000" baseline="30000" dirty="0"/>
              <a:t>T</a:t>
            </a:r>
            <a:r>
              <a:rPr lang="en-US" altLang="zh-CN" sz="2000" dirty="0"/>
              <a:t>=B</a:t>
            </a:r>
            <a:r>
              <a:rPr lang="zh-CN" altLang="zh-CN" sz="2000" dirty="0"/>
              <a:t>。</a:t>
            </a:r>
          </a:p>
          <a:p>
            <a:pPr marL="0" indent="0">
              <a:buNone/>
            </a:pPr>
            <a:r>
              <a:rPr lang="en-US" altLang="zh-CN" sz="2000" dirty="0" smtClean="0"/>
              <a:t>       </a:t>
            </a:r>
            <a:r>
              <a:rPr lang="zh-CN" altLang="zh-CN" sz="2000" dirty="0" smtClean="0"/>
              <a:t>简单</a:t>
            </a:r>
            <a:r>
              <a:rPr lang="zh-CN" altLang="zh-CN" sz="2000" dirty="0"/>
              <a:t>的矩阵转置</a:t>
            </a:r>
            <a:r>
              <a:rPr lang="zh-CN" altLang="zh-CN" sz="2000" dirty="0" smtClean="0"/>
              <a:t>如</a:t>
            </a:r>
            <a:r>
              <a:rPr lang="zh-CN" altLang="en-US" sz="2000" dirty="0" smtClean="0"/>
              <a:t>下图</a:t>
            </a:r>
            <a:r>
              <a:rPr lang="zh-CN" altLang="zh-CN" sz="2000" dirty="0" smtClean="0"/>
              <a:t>所</a:t>
            </a:r>
            <a:r>
              <a:rPr lang="zh-CN" altLang="zh-CN" sz="2000" dirty="0"/>
              <a:t>示：</a:t>
            </a:r>
          </a:p>
        </p:txBody>
      </p:sp>
      <p:pic>
        <p:nvPicPr>
          <p:cNvPr id="40962" name="Picture 2" descr="d833c895d143ad4bf98fb1fe80025aafa40f066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4640" y="4076700"/>
            <a:ext cx="2413000" cy="1491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729903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0962"/>
                                        </p:tgtEl>
                                        <p:attrNameLst>
                                          <p:attrName>style.visibility</p:attrName>
                                        </p:attrNameLst>
                                      </p:cBhvr>
                                      <p:to>
                                        <p:strVal val="visible"/>
                                      </p:to>
                                    </p:set>
                                    <p:anim calcmode="lin" valueType="num">
                                      <p:cBhvr>
                                        <p:cTn id="7" dur="1000" fill="hold"/>
                                        <p:tgtEl>
                                          <p:spTgt spid="40962"/>
                                        </p:tgtEl>
                                        <p:attrNameLst>
                                          <p:attrName>ppt_w</p:attrName>
                                        </p:attrNameLst>
                                      </p:cBhvr>
                                      <p:tavLst>
                                        <p:tav tm="0">
                                          <p:val>
                                            <p:fltVal val="0"/>
                                          </p:val>
                                        </p:tav>
                                        <p:tav tm="100000">
                                          <p:val>
                                            <p:strVal val="#ppt_w"/>
                                          </p:val>
                                        </p:tav>
                                      </p:tavLst>
                                    </p:anim>
                                    <p:anim calcmode="lin" valueType="num">
                                      <p:cBhvr>
                                        <p:cTn id="8" dur="1000" fill="hold"/>
                                        <p:tgtEl>
                                          <p:spTgt spid="40962"/>
                                        </p:tgtEl>
                                        <p:attrNameLst>
                                          <p:attrName>ppt_h</p:attrName>
                                        </p:attrNameLst>
                                      </p:cBhvr>
                                      <p:tavLst>
                                        <p:tav tm="0">
                                          <p:val>
                                            <p:fltVal val="0"/>
                                          </p:val>
                                        </p:tav>
                                        <p:tav tm="100000">
                                          <p:val>
                                            <p:strVal val="#ppt_h"/>
                                          </p:val>
                                        </p:tav>
                                      </p:tavLst>
                                    </p:anim>
                                    <p:anim calcmode="lin" valueType="num">
                                      <p:cBhvr>
                                        <p:cTn id="9" dur="1000" fill="hold"/>
                                        <p:tgtEl>
                                          <p:spTgt spid="40962"/>
                                        </p:tgtEl>
                                        <p:attrNameLst>
                                          <p:attrName>style.rotation</p:attrName>
                                        </p:attrNameLst>
                                      </p:cBhvr>
                                      <p:tavLst>
                                        <p:tav tm="0">
                                          <p:val>
                                            <p:fltVal val="90"/>
                                          </p:val>
                                        </p:tav>
                                        <p:tav tm="100000">
                                          <p:val>
                                            <p:fltVal val="0"/>
                                          </p:val>
                                        </p:tav>
                                      </p:tavLst>
                                    </p:anim>
                                    <p:animEffect transition="in" filter="fade">
                                      <p:cBhvr>
                                        <p:cTn id="10" dur="1000"/>
                                        <p:tgtEl>
                                          <p:spTgt spid="40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ChangeArrowheads="1"/>
          </p:cNvSpPr>
          <p:nvPr/>
        </p:nvSpPr>
        <p:spPr bwMode="auto">
          <a:xfrm>
            <a:off x="1544386" y="210097"/>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7</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zh-CN" altLang="en-US" sz="3600" b="1" dirty="0">
                <a:solidFill>
                  <a:srgbClr val="0070C0"/>
                </a:solidFill>
                <a:latin typeface="微软雅黑" pitchFamily="34" charset="-122"/>
                <a:ea typeface="微软雅黑" pitchFamily="34" charset="-122"/>
                <a:sym typeface="宋体" charset="-122"/>
              </a:rPr>
              <a:t>分析</a:t>
            </a:r>
          </a:p>
        </p:txBody>
      </p:sp>
      <p:sp>
        <p:nvSpPr>
          <p:cNvPr id="8" name="内容占位符 2"/>
          <p:cNvSpPr txBox="1">
            <a:spLocks/>
          </p:cNvSpPr>
          <p:nvPr/>
        </p:nvSpPr>
        <p:spPr bwMode="auto">
          <a:xfrm>
            <a:off x="481012" y="1640125"/>
            <a:ext cx="8193088" cy="153487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pPr>
            <a:r>
              <a:rPr lang="en-US" altLang="zh-CN" sz="2000" dirty="0" smtClean="0"/>
              <a:t>       </a:t>
            </a:r>
            <a:r>
              <a:rPr lang="zh-CN" altLang="zh-CN" sz="2000" dirty="0" smtClean="0"/>
              <a:t>解决</a:t>
            </a:r>
            <a:r>
              <a:rPr lang="zh-CN" altLang="zh-CN" sz="2000" dirty="0"/>
              <a:t>矩阵问题时通常都先把矩阵放在一个二维数组中，当矩阵发生变化时，二维数组中的对应元素也同样发生变化。</a:t>
            </a:r>
          </a:p>
          <a:p>
            <a:pPr marL="0" indent="0">
              <a:buNone/>
            </a:pPr>
            <a:r>
              <a:rPr lang="en-US" altLang="zh-CN" sz="2000" dirty="0" smtClean="0"/>
              <a:t>       </a:t>
            </a:r>
            <a:r>
              <a:rPr lang="zh-CN" altLang="zh-CN" sz="2000" dirty="0" smtClean="0"/>
              <a:t>我们</a:t>
            </a:r>
            <a:r>
              <a:rPr lang="zh-CN" altLang="zh-CN" sz="2000" dirty="0"/>
              <a:t>知道，如果要遍历二维数组中的每一个元素，可以使用循环结构。在这里使用双层</a:t>
            </a:r>
            <a:r>
              <a:rPr lang="en-US" altLang="zh-CN" sz="2000" dirty="0"/>
              <a:t>for</a:t>
            </a:r>
            <a:r>
              <a:rPr lang="zh-CN" altLang="zh-CN" sz="2000" dirty="0"/>
              <a:t>循环实现矩阵</a:t>
            </a:r>
            <a:r>
              <a:rPr lang="zh-CN" altLang="zh-CN" sz="2000" dirty="0" smtClean="0"/>
              <a:t>转置。</a:t>
            </a:r>
            <a:endParaRPr lang="en-US" altLang="zh-CN" sz="20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1042641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ChangeArrowheads="1"/>
          </p:cNvSpPr>
          <p:nvPr/>
        </p:nvSpPr>
        <p:spPr bwMode="auto">
          <a:xfrm>
            <a:off x="1702041" y="146926"/>
            <a:ext cx="465669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7</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案例实现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圆角矩形 5"/>
          <p:cNvSpPr/>
          <p:nvPr/>
        </p:nvSpPr>
        <p:spPr>
          <a:xfrm>
            <a:off x="853308" y="4529464"/>
            <a:ext cx="7479730" cy="408623"/>
          </a:xfrm>
          <a:prstGeom prst="roundRect">
            <a:avLst/>
          </a:prstGeom>
          <a:solidFill>
            <a:schemeClr val="bg2">
              <a:lumMod val="50000"/>
            </a:schemeClr>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代码（详见教材代码实现）</a:t>
            </a:r>
            <a:endParaRPr lang="en-US" altLang="zh-CN" b="1" dirty="0">
              <a:solidFill>
                <a:schemeClr val="bg1"/>
              </a:solidFill>
              <a:ea typeface="宋体" pitchFamily="2" charset="-122"/>
            </a:endParaRPr>
          </a:p>
        </p:txBody>
      </p:sp>
      <p:sp>
        <p:nvSpPr>
          <p:cNvPr id="12" name="矩形 28"/>
          <p:cNvSpPr>
            <a:spLocks noChangeArrowheads="1"/>
          </p:cNvSpPr>
          <p:nvPr/>
        </p:nvSpPr>
        <p:spPr bwMode="auto">
          <a:xfrm>
            <a:off x="863599" y="1123950"/>
            <a:ext cx="7783513"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0" hangingPunct="0">
              <a:lnSpc>
                <a:spcPct val="150000"/>
              </a:lnSpc>
              <a:spcBef>
                <a:spcPct val="20000"/>
              </a:spcBef>
              <a:buFont typeface="Arial" pitchFamily="34" charset="0"/>
              <a:buChar char="−"/>
            </a:pPr>
            <a:r>
              <a:rPr lang="zh-CN" altLang="en-US" dirty="0" smtClean="0">
                <a:latin typeface="+mn-ea"/>
                <a:ea typeface="+mn-ea"/>
              </a:rPr>
              <a:t>案例设计</a:t>
            </a:r>
            <a:endParaRPr lang="en-US" altLang="zh-CN" dirty="0" smtClean="0">
              <a:latin typeface="+mn-ea"/>
              <a:ea typeface="+mn-ea"/>
            </a:endParaRPr>
          </a:p>
        </p:txBody>
      </p:sp>
      <p:cxnSp>
        <p:nvCxnSpPr>
          <p:cNvPr id="20" name="直接连接符 19"/>
          <p:cNvCxnSpPr/>
          <p:nvPr/>
        </p:nvCxnSpPr>
        <p:spPr bwMode="auto">
          <a:xfrm>
            <a:off x="1032707" y="4271694"/>
            <a:ext cx="7120933"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椭圆 20"/>
          <p:cNvSpPr/>
          <p:nvPr/>
        </p:nvSpPr>
        <p:spPr bwMode="auto">
          <a:xfrm rot="574600">
            <a:off x="1157871" y="1780244"/>
            <a:ext cx="361950" cy="363537"/>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2" name="TextBox 21"/>
          <p:cNvSpPr txBox="1">
            <a:spLocks noChangeArrowheads="1"/>
          </p:cNvSpPr>
          <p:nvPr/>
        </p:nvSpPr>
        <p:spPr bwMode="auto">
          <a:xfrm>
            <a:off x="1167396" y="1786594"/>
            <a:ext cx="347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1</a:t>
            </a:r>
            <a:endParaRPr lang="zh-CN" altLang="en-US" b="1">
              <a:solidFill>
                <a:schemeClr val="bg1"/>
              </a:solidFill>
              <a:latin typeface="Verdana" pitchFamily="34" charset="0"/>
            </a:endParaRPr>
          </a:p>
        </p:txBody>
      </p:sp>
      <p:cxnSp>
        <p:nvCxnSpPr>
          <p:cNvPr id="23" name="直接连接符 22"/>
          <p:cNvCxnSpPr/>
          <p:nvPr/>
        </p:nvCxnSpPr>
        <p:spPr>
          <a:xfrm>
            <a:off x="1338846" y="2127159"/>
            <a:ext cx="3017254" cy="12241"/>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bwMode="auto">
          <a:xfrm rot="574600">
            <a:off x="1159458" y="2370422"/>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5" name="TextBox 24"/>
          <p:cNvSpPr txBox="1">
            <a:spLocks noChangeArrowheads="1"/>
          </p:cNvSpPr>
          <p:nvPr/>
        </p:nvSpPr>
        <p:spPr bwMode="auto">
          <a:xfrm>
            <a:off x="1172158" y="2352959"/>
            <a:ext cx="349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2</a:t>
            </a:r>
            <a:endParaRPr lang="zh-CN" altLang="en-US" b="1">
              <a:solidFill>
                <a:schemeClr val="bg1"/>
              </a:solidFill>
              <a:latin typeface="Verdana" pitchFamily="34" charset="0"/>
            </a:endParaRPr>
          </a:p>
        </p:txBody>
      </p:sp>
      <p:cxnSp>
        <p:nvCxnSpPr>
          <p:cNvPr id="26" name="直接连接符 25"/>
          <p:cNvCxnSpPr/>
          <p:nvPr/>
        </p:nvCxnSpPr>
        <p:spPr>
          <a:xfrm>
            <a:off x="1356308" y="2728451"/>
            <a:ext cx="6314492"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bwMode="auto">
          <a:xfrm rot="574600">
            <a:off x="1177668" y="2945183"/>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8" name="TextBox 27"/>
          <p:cNvSpPr txBox="1">
            <a:spLocks noChangeArrowheads="1"/>
          </p:cNvSpPr>
          <p:nvPr/>
        </p:nvSpPr>
        <p:spPr bwMode="auto">
          <a:xfrm>
            <a:off x="1185605" y="2949946"/>
            <a:ext cx="349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3</a:t>
            </a:r>
            <a:endParaRPr lang="zh-CN" altLang="en-US" b="1">
              <a:solidFill>
                <a:schemeClr val="bg1"/>
              </a:solidFill>
              <a:latin typeface="Verdana" pitchFamily="34" charset="0"/>
            </a:endParaRPr>
          </a:p>
        </p:txBody>
      </p:sp>
      <p:cxnSp>
        <p:nvCxnSpPr>
          <p:cNvPr id="29" name="直接连接符 28"/>
          <p:cNvCxnSpPr/>
          <p:nvPr/>
        </p:nvCxnSpPr>
        <p:spPr>
          <a:xfrm flipV="1">
            <a:off x="1414112" y="3319833"/>
            <a:ext cx="2446294" cy="2"/>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553196" y="1739221"/>
            <a:ext cx="3057247" cy="412421"/>
          </a:xfrm>
          <a:prstGeom prst="rect">
            <a:avLst/>
          </a:prstGeom>
        </p:spPr>
        <p:txBody>
          <a:bodyPr wrap="none">
            <a:spAutoFit/>
          </a:bodyPr>
          <a:lstStyle/>
          <a:p>
            <a:pPr>
              <a:lnSpc>
                <a:spcPct val="130000"/>
              </a:lnSpc>
              <a:spcAft>
                <a:spcPts val="300"/>
              </a:spcAft>
              <a:defRPr/>
            </a:pPr>
            <a:r>
              <a:rPr lang="zh-CN" altLang="zh-CN" sz="1600" dirty="0"/>
              <a:t>先分别输入数组的行数和列数</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36" name="椭圆 35"/>
          <p:cNvSpPr/>
          <p:nvPr/>
        </p:nvSpPr>
        <p:spPr bwMode="auto">
          <a:xfrm rot="574600">
            <a:off x="1169637" y="3526001"/>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37" name="TextBox 36"/>
          <p:cNvSpPr txBox="1">
            <a:spLocks noChangeArrowheads="1"/>
          </p:cNvSpPr>
          <p:nvPr/>
        </p:nvSpPr>
        <p:spPr bwMode="auto">
          <a:xfrm>
            <a:off x="1177574" y="3530764"/>
            <a:ext cx="3481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chemeClr val="bg1"/>
                </a:solidFill>
                <a:latin typeface="Verdana" pitchFamily="34" charset="0"/>
              </a:rPr>
              <a:t>4</a:t>
            </a:r>
            <a:endParaRPr lang="zh-CN" altLang="en-US" b="1" dirty="0">
              <a:solidFill>
                <a:schemeClr val="bg1"/>
              </a:solidFill>
              <a:latin typeface="Verdana" pitchFamily="34" charset="0"/>
            </a:endParaRPr>
          </a:p>
        </p:txBody>
      </p:sp>
      <p:cxnSp>
        <p:nvCxnSpPr>
          <p:cNvPr id="38" name="直接连接符 37"/>
          <p:cNvCxnSpPr/>
          <p:nvPr/>
        </p:nvCxnSpPr>
        <p:spPr>
          <a:xfrm flipV="1">
            <a:off x="1379187" y="3900096"/>
            <a:ext cx="3523013" cy="14004"/>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1588630" y="2926139"/>
            <a:ext cx="2271776" cy="412421"/>
          </a:xfrm>
          <a:prstGeom prst="rect">
            <a:avLst/>
          </a:prstGeom>
        </p:spPr>
        <p:txBody>
          <a:bodyPr wrap="none">
            <a:spAutoFit/>
          </a:bodyPr>
          <a:lstStyle/>
          <a:p>
            <a:pPr>
              <a:lnSpc>
                <a:spcPct val="130000"/>
              </a:lnSpc>
              <a:spcAft>
                <a:spcPts val="300"/>
              </a:spcAft>
              <a:defRPr/>
            </a:pPr>
            <a:r>
              <a:rPr lang="zh-CN" altLang="zh-CN" sz="1600" dirty="0"/>
              <a:t>通过</a:t>
            </a:r>
            <a:r>
              <a:rPr lang="en-US" altLang="zh-CN" sz="1600" dirty="0"/>
              <a:t>for</a:t>
            </a:r>
            <a:r>
              <a:rPr lang="zh-CN" altLang="zh-CN" sz="1600" dirty="0"/>
              <a:t>循环进行转置</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4" name="矩形 43"/>
          <p:cNvSpPr/>
          <p:nvPr/>
        </p:nvSpPr>
        <p:spPr>
          <a:xfrm>
            <a:off x="1592726" y="3508639"/>
            <a:ext cx="3467616" cy="412421"/>
          </a:xfrm>
          <a:prstGeom prst="rect">
            <a:avLst/>
          </a:prstGeom>
        </p:spPr>
        <p:txBody>
          <a:bodyPr wrap="none">
            <a:spAutoFit/>
          </a:bodyPr>
          <a:lstStyle/>
          <a:p>
            <a:pPr>
              <a:lnSpc>
                <a:spcPct val="130000"/>
              </a:lnSpc>
              <a:spcAft>
                <a:spcPts val="300"/>
              </a:spcAft>
              <a:defRPr/>
            </a:pPr>
            <a:r>
              <a:rPr lang="zh-CN" altLang="zh-CN" sz="1600" dirty="0"/>
              <a:t>最终将统计出的结果输出到屏幕上</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5" name="矩形 44"/>
          <p:cNvSpPr/>
          <p:nvPr/>
        </p:nvSpPr>
        <p:spPr>
          <a:xfrm>
            <a:off x="1539746" y="2341803"/>
            <a:ext cx="6340197" cy="412421"/>
          </a:xfrm>
          <a:prstGeom prst="rect">
            <a:avLst/>
          </a:prstGeom>
        </p:spPr>
        <p:txBody>
          <a:bodyPr wrap="none">
            <a:spAutoFit/>
          </a:bodyPr>
          <a:lstStyle/>
          <a:p>
            <a:pPr>
              <a:lnSpc>
                <a:spcPct val="130000"/>
              </a:lnSpc>
              <a:spcAft>
                <a:spcPts val="300"/>
              </a:spcAft>
              <a:defRPr/>
            </a:pPr>
            <a:r>
              <a:rPr lang="zh-CN" altLang="zh-CN" sz="1600" dirty="0"/>
              <a:t>输入数组中的每个元素，元素个数为刚刚输入的行数与列数的乘积</a:t>
            </a:r>
            <a:r>
              <a:rPr lang="zh-CN" altLang="zh-CN"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1627250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par>
                                <p:cTn id="11" presetID="22" presetClass="entr" presetSubtype="8"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500"/>
                                        <p:tgtEl>
                                          <p:spTgt spid="2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left)">
                                      <p:cBhvr>
                                        <p:cTn id="34" dur="500"/>
                                        <p:tgtEl>
                                          <p:spTgt spid="34"/>
                                        </p:tgtEl>
                                      </p:cBhvr>
                                    </p:animEffect>
                                  </p:childTnLst>
                                </p:cTn>
                              </p:par>
                              <p:par>
                                <p:cTn id="35" presetID="22" presetClass="entr" presetSubtype="8"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wipe(left)">
                                      <p:cBhvr>
                                        <p:cTn id="37" dur="500"/>
                                        <p:tgtEl>
                                          <p:spTgt spid="3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left)">
                                      <p:cBhvr>
                                        <p:cTn id="40" dur="500"/>
                                        <p:tgtEl>
                                          <p:spTgt spid="36"/>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left)">
                                      <p:cBhvr>
                                        <p:cTn id="43" dur="500"/>
                                        <p:tgtEl>
                                          <p:spTgt spid="37"/>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wipe(left)">
                                      <p:cBhvr>
                                        <p:cTn id="46" dur="500"/>
                                        <p:tgtEl>
                                          <p:spTgt spid="43"/>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wipe(left)">
                                      <p:cBhvr>
                                        <p:cTn id="49" dur="500"/>
                                        <p:tgtEl>
                                          <p:spTgt spid="4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wipe(left)">
                                      <p:cBhvr>
                                        <p:cTn id="52" dur="500"/>
                                        <p:tgtEl>
                                          <p:spTgt spid="4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left)">
                                      <p:cBhvr>
                                        <p:cTn id="57" dur="500"/>
                                        <p:tgtEl>
                                          <p:spTgt spid="20"/>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wipe(left)">
                                      <p:cBhvr>
                                        <p:cTn id="6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 grpId="0" animBg="1"/>
      <p:bldP spid="22" grpId="0"/>
      <p:bldP spid="24" grpId="0" animBg="1"/>
      <p:bldP spid="25" grpId="0"/>
      <p:bldP spid="27" grpId="0" animBg="1"/>
      <p:bldP spid="28" grpId="0"/>
      <p:bldP spid="34" grpId="0"/>
      <p:bldP spid="36" grpId="0" animBg="1"/>
      <p:bldP spid="37" grpId="0"/>
      <p:bldP spid="43" grpId="0"/>
      <p:bldP spid="44" grpId="0"/>
      <p:bldP spid="4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ChangeArrowheads="1"/>
          </p:cNvSpPr>
          <p:nvPr/>
        </p:nvSpPr>
        <p:spPr bwMode="auto">
          <a:xfrm>
            <a:off x="1470814" y="153440"/>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smtClean="0">
                <a:solidFill>
                  <a:srgbClr val="0070C0"/>
                </a:solidFill>
                <a:latin typeface="微软雅黑" pitchFamily="34" charset="-122"/>
                <a:ea typeface="微软雅黑" pitchFamily="34" charset="-122"/>
                <a:sym typeface="宋体" charset="-122"/>
              </a:rPr>
              <a:t>8】-</a:t>
            </a:r>
            <a:r>
              <a:rPr lang="zh-CN" altLang="en-US" sz="3600" b="1" dirty="0" smtClean="0">
                <a:solidFill>
                  <a:srgbClr val="0070C0"/>
                </a:solidFill>
                <a:latin typeface="微软雅黑" pitchFamily="34" charset="-122"/>
                <a:ea typeface="微软雅黑" pitchFamily="34" charset="-122"/>
                <a:sym typeface="宋体" charset="-122"/>
              </a:rPr>
              <a:t>案例描述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内容占位符 2"/>
          <p:cNvSpPr>
            <a:spLocks noGrp="1"/>
          </p:cNvSpPr>
          <p:nvPr>
            <p:ph idx="1"/>
          </p:nvPr>
        </p:nvSpPr>
        <p:spPr bwMode="auto">
          <a:xfrm>
            <a:off x="481013" y="1640125"/>
            <a:ext cx="7944530" cy="307157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altLang="zh-CN" sz="2000" dirty="0" smtClean="0"/>
              <a:t>       </a:t>
            </a:r>
            <a:r>
              <a:rPr lang="zh-CN" altLang="zh-CN" sz="2000" dirty="0" smtClean="0"/>
              <a:t>双</a:t>
            </a:r>
            <a:r>
              <a:rPr lang="zh-CN" altLang="zh-CN" sz="2000" dirty="0"/>
              <a:t>色球是中国福利彩票目前最火的一种玩法。而彩票是以抽签给奖方式进行筹款或敛财所发行的凭证，并非是赌博，每天都有上亿的彩民关注着双色球的开奖结果。</a:t>
            </a:r>
          </a:p>
          <a:p>
            <a:pPr marL="0" indent="0">
              <a:buNone/>
            </a:pPr>
            <a:r>
              <a:rPr lang="en-US" altLang="zh-CN" sz="2000" dirty="0" smtClean="0"/>
              <a:t>     </a:t>
            </a:r>
            <a:r>
              <a:rPr lang="zh-CN" altLang="zh-CN" sz="2000" dirty="0" smtClean="0"/>
              <a:t>其</a:t>
            </a:r>
            <a:r>
              <a:rPr lang="zh-CN" altLang="zh-CN" sz="2000" dirty="0"/>
              <a:t>彩票投注区分为红色球号码区和蓝色球号码区，每注投注号码由</a:t>
            </a:r>
            <a:r>
              <a:rPr lang="en-US" altLang="zh-CN" sz="2000" dirty="0"/>
              <a:t>6</a:t>
            </a:r>
            <a:r>
              <a:rPr lang="zh-CN" altLang="zh-CN" sz="2000" dirty="0"/>
              <a:t>个红色球和</a:t>
            </a:r>
            <a:r>
              <a:rPr lang="en-US" altLang="zh-CN" sz="2000" dirty="0"/>
              <a:t>1</a:t>
            </a:r>
            <a:r>
              <a:rPr lang="zh-CN" altLang="zh-CN" sz="2000" dirty="0"/>
              <a:t>个蓝色球号码组成。红色球号码从</a:t>
            </a:r>
            <a:r>
              <a:rPr lang="en-US" altLang="zh-CN" sz="2000" dirty="0"/>
              <a:t>1~33</a:t>
            </a:r>
            <a:r>
              <a:rPr lang="zh-CN" altLang="zh-CN" sz="2000" dirty="0"/>
              <a:t>中选择，蓝色球号码从</a:t>
            </a:r>
            <a:r>
              <a:rPr lang="en-US" altLang="zh-CN" sz="2000" dirty="0"/>
              <a:t>1~16</a:t>
            </a:r>
            <a:r>
              <a:rPr lang="zh-CN" altLang="zh-CN" sz="2000" dirty="0"/>
              <a:t>中选择。每期开出的红色球号码不能重复，但是蓝色球可以使红色球中的一个。</a:t>
            </a:r>
          </a:p>
          <a:p>
            <a:pPr marL="0" indent="0">
              <a:buNone/>
            </a:pPr>
            <a:r>
              <a:rPr lang="en-US" altLang="zh-CN" sz="2000" dirty="0" smtClean="0"/>
              <a:t>       </a:t>
            </a:r>
            <a:r>
              <a:rPr lang="zh-CN" altLang="zh-CN" sz="2000" dirty="0" smtClean="0"/>
              <a:t>案例</a:t>
            </a:r>
            <a:r>
              <a:rPr lang="zh-CN" altLang="zh-CN" sz="2000" dirty="0"/>
              <a:t>要求编写程序模拟双色球的开奖过程，由程序随机产生</a:t>
            </a:r>
            <a:r>
              <a:rPr lang="en-US" altLang="zh-CN" sz="2000" dirty="0"/>
              <a:t>6</a:t>
            </a:r>
            <a:r>
              <a:rPr lang="zh-CN" altLang="zh-CN" sz="2000" dirty="0"/>
              <a:t>个红色球号码和</a:t>
            </a:r>
            <a:r>
              <a:rPr lang="en-US" altLang="zh-CN" sz="2000" dirty="0"/>
              <a:t>1</a:t>
            </a:r>
            <a:r>
              <a:rPr lang="zh-CN" altLang="zh-CN" sz="2000" dirty="0"/>
              <a:t>个蓝色球号码并把结果输出到屏幕上。</a:t>
            </a:r>
          </a:p>
        </p:txBody>
      </p:sp>
      <p:sp>
        <p:nvSpPr>
          <p:cNvPr id="2" name="AutoShape 3" descr="C:\Users\admin\AppData\Roaming\Tencent\Users\731556221\QQ\WinTemp\RichOle\8)CD$D`JG6M7I@_(J09AS.png"/>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C:\Users\admin\AppData\Roaming\Tencent\Users\731556221\QQ\WinTemp\RichOle\8)CD$D`JG6M7I@_(J09AS.png"/>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5" descr="C:\Users\admin\AppData\Roaming\Tencent\Users\731556221\QQ\WinTemp\RichOle\8)CD$D`JG6M7I@_(J09AS.png"/>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6" descr="C:\Users\admin\AppData\Roaming\Tencent\Users\731556221\QQ\WinTemp\RichOle\8)CD$D`JG6M7I@_(J09AS.png"/>
          <p:cNvSpPr>
            <a:spLocks noChangeAspect="1" noChangeArrowheads="1"/>
          </p:cNvSpPr>
          <p:nvPr/>
        </p:nvSpPr>
        <p:spPr bwMode="auto">
          <a:xfrm>
            <a:off x="457200" y="457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7" descr="C:\Users\admin\AppData\Roaming\Tencent\Users\731556221\QQ\WinTemp\RichOle\8)CD$D`JG6M7I@_(J09AS.png"/>
          <p:cNvSpPr>
            <a:spLocks noChangeAspect="1" noChangeArrowheads="1"/>
          </p:cNvSpPr>
          <p:nvPr/>
        </p:nvSpPr>
        <p:spPr bwMode="auto">
          <a:xfrm>
            <a:off x="609600" y="609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4740" y="4931704"/>
            <a:ext cx="3708000" cy="604565"/>
          </a:xfrm>
          <a:prstGeom prst="rect">
            <a:avLst/>
          </a:prstGeom>
        </p:spPr>
      </p:pic>
    </p:spTree>
    <p:custDataLst>
      <p:tags r:id="rId1"/>
    </p:custDataLst>
    <p:extLst>
      <p:ext uri="{BB962C8B-B14F-4D97-AF65-F5344CB8AC3E}">
        <p14:creationId xmlns:p14="http://schemas.microsoft.com/office/powerpoint/2010/main" val="272661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ChangeArrowheads="1"/>
          </p:cNvSpPr>
          <p:nvPr/>
        </p:nvSpPr>
        <p:spPr bwMode="auto">
          <a:xfrm>
            <a:off x="1575917" y="167947"/>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8</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zh-CN" altLang="en-US" sz="3600" b="1" dirty="0">
                <a:solidFill>
                  <a:srgbClr val="0070C0"/>
                </a:solidFill>
                <a:latin typeface="微软雅黑" pitchFamily="34" charset="-122"/>
                <a:ea typeface="微软雅黑" pitchFamily="34" charset="-122"/>
                <a:sym typeface="宋体" charset="-122"/>
              </a:rPr>
              <a:t>分析</a:t>
            </a:r>
          </a:p>
        </p:txBody>
      </p:sp>
      <p:sp>
        <p:nvSpPr>
          <p:cNvPr id="8" name="内容占位符 2"/>
          <p:cNvSpPr txBox="1">
            <a:spLocks/>
          </p:cNvSpPr>
          <p:nvPr/>
        </p:nvSpPr>
        <p:spPr bwMode="auto">
          <a:xfrm>
            <a:off x="481012" y="1640124"/>
            <a:ext cx="8193088" cy="30080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pPr>
            <a:r>
              <a:rPr lang="en-US" altLang="zh-CN" sz="2000" dirty="0" smtClean="0"/>
              <a:t>       </a:t>
            </a:r>
            <a:r>
              <a:rPr lang="zh-CN" altLang="zh-CN" sz="2000" dirty="0" smtClean="0"/>
              <a:t>由</a:t>
            </a:r>
            <a:r>
              <a:rPr lang="zh-CN" altLang="zh-CN" sz="2000" dirty="0"/>
              <a:t>案例描述可知，显然需要用到第三章中学过的随机数知识。但是需要注意“每期开出的红色球号码不能重复”，而使用随机函数可能会产生重复的号码，因此在编程时需要判断新生成的红色球号码是否与已经生成了。如果号码与已生成的红色球号码重复了，则需要重新生成新的红色球号码。</a:t>
            </a:r>
          </a:p>
          <a:p>
            <a:pPr marL="0" indent="0">
              <a:buNone/>
            </a:pPr>
            <a:r>
              <a:rPr lang="en-US" altLang="zh-CN" sz="2000" dirty="0" smtClean="0"/>
              <a:t>       </a:t>
            </a:r>
            <a:r>
              <a:rPr lang="zh-CN" altLang="zh-CN" sz="2000" dirty="0" smtClean="0"/>
              <a:t>可以</a:t>
            </a:r>
            <a:r>
              <a:rPr lang="zh-CN" altLang="zh-CN" sz="2000" dirty="0"/>
              <a:t>使用</a:t>
            </a:r>
            <a:r>
              <a:rPr lang="en-US" altLang="zh-CN" sz="2000" dirty="0"/>
              <a:t>for</a:t>
            </a:r>
            <a:r>
              <a:rPr lang="zh-CN" altLang="zh-CN" sz="2000" dirty="0"/>
              <a:t>循环来实现随机生成</a:t>
            </a:r>
            <a:r>
              <a:rPr lang="en-US" altLang="zh-CN" sz="2000" dirty="0"/>
              <a:t>6</a:t>
            </a:r>
            <a:r>
              <a:rPr lang="zh-CN" altLang="zh-CN" sz="2000" dirty="0"/>
              <a:t>个不同红色球号码的功能，用数组保存生成的</a:t>
            </a:r>
            <a:r>
              <a:rPr lang="en-US" altLang="zh-CN" sz="2000" dirty="0"/>
              <a:t>6</a:t>
            </a:r>
            <a:r>
              <a:rPr lang="zh-CN" altLang="zh-CN" sz="2000" dirty="0"/>
              <a:t>个红色球号码，而且需要在</a:t>
            </a:r>
            <a:r>
              <a:rPr lang="en-US" altLang="zh-CN" sz="2000" dirty="0"/>
              <a:t>for</a:t>
            </a:r>
            <a:r>
              <a:rPr lang="zh-CN" altLang="zh-CN" sz="2000" dirty="0"/>
              <a:t>循环中每次都要判断是否出现了重复的号码。由于蓝色球号码只有一个，且允许与红色球号码重复，因此可以直接用随机函数生成。</a:t>
            </a:r>
            <a:endParaRPr lang="en-US" altLang="zh-CN" sz="20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364113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ChangeArrowheads="1"/>
          </p:cNvSpPr>
          <p:nvPr/>
        </p:nvSpPr>
        <p:spPr bwMode="auto">
          <a:xfrm>
            <a:off x="1716334" y="178457"/>
            <a:ext cx="465669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8</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案例实现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圆角矩形 5"/>
          <p:cNvSpPr/>
          <p:nvPr/>
        </p:nvSpPr>
        <p:spPr>
          <a:xfrm>
            <a:off x="853308" y="4529464"/>
            <a:ext cx="7479730" cy="408623"/>
          </a:xfrm>
          <a:prstGeom prst="roundRect">
            <a:avLst/>
          </a:prstGeom>
          <a:solidFill>
            <a:schemeClr val="bg2">
              <a:lumMod val="50000"/>
            </a:schemeClr>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dirty="0">
                <a:solidFill>
                  <a:schemeClr val="bg1"/>
                </a:solidFill>
                <a:ea typeface="宋体" pitchFamily="2" charset="-122"/>
              </a:rPr>
              <a:t>案例</a:t>
            </a:r>
            <a:r>
              <a:rPr lang="zh-CN" altLang="en-US" b="1" dirty="0" smtClean="0">
                <a:solidFill>
                  <a:schemeClr val="bg1"/>
                </a:solidFill>
                <a:ea typeface="宋体" pitchFamily="2" charset="-122"/>
              </a:rPr>
              <a:t>代码（详见教材代码实现）</a:t>
            </a:r>
            <a:endParaRPr lang="en-US" altLang="zh-CN" b="1" dirty="0">
              <a:solidFill>
                <a:schemeClr val="bg1"/>
              </a:solidFill>
              <a:ea typeface="宋体" pitchFamily="2" charset="-122"/>
            </a:endParaRPr>
          </a:p>
        </p:txBody>
      </p:sp>
      <p:sp>
        <p:nvSpPr>
          <p:cNvPr id="12" name="矩形 28"/>
          <p:cNvSpPr>
            <a:spLocks noChangeArrowheads="1"/>
          </p:cNvSpPr>
          <p:nvPr/>
        </p:nvSpPr>
        <p:spPr bwMode="auto">
          <a:xfrm>
            <a:off x="863599" y="1123950"/>
            <a:ext cx="7783513" cy="44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0" hangingPunct="0">
              <a:lnSpc>
                <a:spcPct val="150000"/>
              </a:lnSpc>
              <a:spcBef>
                <a:spcPct val="20000"/>
              </a:spcBef>
              <a:buFont typeface="Arial" pitchFamily="34" charset="0"/>
              <a:buChar char="−"/>
            </a:pPr>
            <a:r>
              <a:rPr lang="zh-CN" altLang="en-US" dirty="0" smtClean="0">
                <a:latin typeface="+mn-ea"/>
                <a:ea typeface="+mn-ea"/>
              </a:rPr>
              <a:t>案例设计</a:t>
            </a:r>
            <a:endParaRPr lang="en-US" altLang="zh-CN" dirty="0" smtClean="0">
              <a:latin typeface="+mn-ea"/>
              <a:ea typeface="+mn-ea"/>
            </a:endParaRPr>
          </a:p>
        </p:txBody>
      </p:sp>
      <p:cxnSp>
        <p:nvCxnSpPr>
          <p:cNvPr id="20" name="直接连接符 19"/>
          <p:cNvCxnSpPr/>
          <p:nvPr/>
        </p:nvCxnSpPr>
        <p:spPr bwMode="auto">
          <a:xfrm>
            <a:off x="1032707" y="4271694"/>
            <a:ext cx="7120933" cy="0"/>
          </a:xfrm>
          <a:prstGeom prst="line">
            <a:avLst/>
          </a:prstGeom>
          <a:noFill/>
          <a:ln w="28575" cap="flat" cmpd="sng" algn="ctr">
            <a:solidFill>
              <a:schemeClr val="bg2">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椭圆 20"/>
          <p:cNvSpPr/>
          <p:nvPr/>
        </p:nvSpPr>
        <p:spPr bwMode="auto">
          <a:xfrm rot="574600">
            <a:off x="1157871" y="1780244"/>
            <a:ext cx="361950" cy="363537"/>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2" name="TextBox 21"/>
          <p:cNvSpPr txBox="1">
            <a:spLocks noChangeArrowheads="1"/>
          </p:cNvSpPr>
          <p:nvPr/>
        </p:nvSpPr>
        <p:spPr bwMode="auto">
          <a:xfrm>
            <a:off x="1167396" y="1786594"/>
            <a:ext cx="347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1</a:t>
            </a:r>
            <a:endParaRPr lang="zh-CN" altLang="en-US" b="1">
              <a:solidFill>
                <a:schemeClr val="bg1"/>
              </a:solidFill>
              <a:latin typeface="Verdana" pitchFamily="34" charset="0"/>
            </a:endParaRPr>
          </a:p>
        </p:txBody>
      </p:sp>
      <p:cxnSp>
        <p:nvCxnSpPr>
          <p:cNvPr id="23" name="直接连接符 22"/>
          <p:cNvCxnSpPr/>
          <p:nvPr/>
        </p:nvCxnSpPr>
        <p:spPr>
          <a:xfrm>
            <a:off x="1338846" y="2127159"/>
            <a:ext cx="6331954" cy="612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4" name="椭圆 23"/>
          <p:cNvSpPr/>
          <p:nvPr/>
        </p:nvSpPr>
        <p:spPr bwMode="auto">
          <a:xfrm rot="574600">
            <a:off x="1159458" y="2370422"/>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5" name="TextBox 24"/>
          <p:cNvSpPr txBox="1">
            <a:spLocks noChangeArrowheads="1"/>
          </p:cNvSpPr>
          <p:nvPr/>
        </p:nvSpPr>
        <p:spPr bwMode="auto">
          <a:xfrm>
            <a:off x="1172158" y="2352959"/>
            <a:ext cx="349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2</a:t>
            </a:r>
            <a:endParaRPr lang="zh-CN" altLang="en-US" b="1">
              <a:solidFill>
                <a:schemeClr val="bg1"/>
              </a:solidFill>
              <a:latin typeface="Verdana" pitchFamily="34" charset="0"/>
            </a:endParaRPr>
          </a:p>
        </p:txBody>
      </p:sp>
      <p:cxnSp>
        <p:nvCxnSpPr>
          <p:cNvPr id="26" name="直接连接符 25"/>
          <p:cNvCxnSpPr/>
          <p:nvPr/>
        </p:nvCxnSpPr>
        <p:spPr>
          <a:xfrm>
            <a:off x="1356308" y="2728451"/>
            <a:ext cx="4917492" cy="25773"/>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bwMode="auto">
          <a:xfrm rot="574600">
            <a:off x="1177668" y="2945183"/>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28" name="TextBox 27"/>
          <p:cNvSpPr txBox="1">
            <a:spLocks noChangeArrowheads="1"/>
          </p:cNvSpPr>
          <p:nvPr/>
        </p:nvSpPr>
        <p:spPr bwMode="auto">
          <a:xfrm>
            <a:off x="1185605" y="2949946"/>
            <a:ext cx="349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a:solidFill>
                  <a:schemeClr val="bg1"/>
                </a:solidFill>
                <a:latin typeface="Verdana" pitchFamily="34" charset="0"/>
              </a:rPr>
              <a:t>3</a:t>
            </a:r>
            <a:endParaRPr lang="zh-CN" altLang="en-US" b="1">
              <a:solidFill>
                <a:schemeClr val="bg1"/>
              </a:solidFill>
              <a:latin typeface="Verdana" pitchFamily="34" charset="0"/>
            </a:endParaRPr>
          </a:p>
        </p:txBody>
      </p:sp>
      <p:cxnSp>
        <p:nvCxnSpPr>
          <p:cNvPr id="29" name="直接连接符 28"/>
          <p:cNvCxnSpPr/>
          <p:nvPr/>
        </p:nvCxnSpPr>
        <p:spPr>
          <a:xfrm flipV="1">
            <a:off x="1414112" y="3319833"/>
            <a:ext cx="3488088" cy="2"/>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553196" y="1739221"/>
            <a:ext cx="6340197" cy="412421"/>
          </a:xfrm>
          <a:prstGeom prst="rect">
            <a:avLst/>
          </a:prstGeom>
        </p:spPr>
        <p:txBody>
          <a:bodyPr wrap="none">
            <a:spAutoFit/>
          </a:bodyPr>
          <a:lstStyle/>
          <a:p>
            <a:pPr>
              <a:lnSpc>
                <a:spcPct val="130000"/>
              </a:lnSpc>
              <a:spcAft>
                <a:spcPts val="300"/>
              </a:spcAft>
              <a:defRPr/>
            </a:pPr>
            <a:r>
              <a:rPr lang="zh-CN" altLang="zh-CN" sz="1600" dirty="0"/>
              <a:t>先使用系统定时器的值作为随机数种子，为随机数的生成做好准备</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36" name="椭圆 35"/>
          <p:cNvSpPr/>
          <p:nvPr/>
        </p:nvSpPr>
        <p:spPr bwMode="auto">
          <a:xfrm rot="574600">
            <a:off x="1169637" y="3526001"/>
            <a:ext cx="361950" cy="361950"/>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dirty="0">
              <a:solidFill>
                <a:schemeClr val="bg1"/>
              </a:solidFill>
              <a:latin typeface="Arial" charset="0"/>
            </a:endParaRPr>
          </a:p>
        </p:txBody>
      </p:sp>
      <p:sp>
        <p:nvSpPr>
          <p:cNvPr id="37" name="TextBox 36"/>
          <p:cNvSpPr txBox="1">
            <a:spLocks noChangeArrowheads="1"/>
          </p:cNvSpPr>
          <p:nvPr/>
        </p:nvSpPr>
        <p:spPr bwMode="auto">
          <a:xfrm>
            <a:off x="1177574" y="3530764"/>
            <a:ext cx="3481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b="1" dirty="0">
                <a:solidFill>
                  <a:schemeClr val="bg1"/>
                </a:solidFill>
                <a:latin typeface="Verdana" pitchFamily="34" charset="0"/>
              </a:rPr>
              <a:t>4</a:t>
            </a:r>
            <a:endParaRPr lang="zh-CN" altLang="en-US" b="1" dirty="0">
              <a:solidFill>
                <a:schemeClr val="bg1"/>
              </a:solidFill>
              <a:latin typeface="Verdana" pitchFamily="34" charset="0"/>
            </a:endParaRPr>
          </a:p>
        </p:txBody>
      </p:sp>
      <p:cxnSp>
        <p:nvCxnSpPr>
          <p:cNvPr id="38" name="直接连接符 37"/>
          <p:cNvCxnSpPr/>
          <p:nvPr/>
        </p:nvCxnSpPr>
        <p:spPr>
          <a:xfrm>
            <a:off x="1379187" y="3914100"/>
            <a:ext cx="4780313" cy="696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1588630" y="2926139"/>
            <a:ext cx="3411511" cy="412421"/>
          </a:xfrm>
          <a:prstGeom prst="rect">
            <a:avLst/>
          </a:prstGeom>
        </p:spPr>
        <p:txBody>
          <a:bodyPr wrap="none">
            <a:spAutoFit/>
          </a:bodyPr>
          <a:lstStyle/>
          <a:p>
            <a:pPr>
              <a:lnSpc>
                <a:spcPct val="130000"/>
              </a:lnSpc>
              <a:spcAft>
                <a:spcPts val="300"/>
              </a:spcAft>
              <a:defRPr/>
            </a:pPr>
            <a:r>
              <a:rPr lang="zh-CN" altLang="zh-CN" sz="1600" dirty="0"/>
              <a:t>用外层</a:t>
            </a:r>
            <a:r>
              <a:rPr lang="en-US" altLang="zh-CN" sz="1600" dirty="0"/>
              <a:t>for</a:t>
            </a:r>
            <a:r>
              <a:rPr lang="zh-CN" altLang="zh-CN" sz="1600" dirty="0"/>
              <a:t>循环生成</a:t>
            </a:r>
            <a:r>
              <a:rPr lang="en-US" altLang="zh-CN" sz="1600" dirty="0"/>
              <a:t>6</a:t>
            </a:r>
            <a:r>
              <a:rPr lang="zh-CN" altLang="zh-CN" sz="1600" dirty="0"/>
              <a:t>个红色球号码</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4" name="矩形 43"/>
          <p:cNvSpPr/>
          <p:nvPr/>
        </p:nvSpPr>
        <p:spPr>
          <a:xfrm>
            <a:off x="1592726" y="3508639"/>
            <a:ext cx="4903907" cy="412421"/>
          </a:xfrm>
          <a:prstGeom prst="rect">
            <a:avLst/>
          </a:prstGeom>
        </p:spPr>
        <p:txBody>
          <a:bodyPr wrap="none">
            <a:spAutoFit/>
          </a:bodyPr>
          <a:lstStyle/>
          <a:p>
            <a:pPr>
              <a:lnSpc>
                <a:spcPct val="130000"/>
              </a:lnSpc>
              <a:spcAft>
                <a:spcPts val="300"/>
              </a:spcAft>
              <a:defRPr/>
            </a:pPr>
            <a:r>
              <a:rPr lang="zh-CN" altLang="zh-CN" sz="1600" dirty="0"/>
              <a:t>最后把红色球号码和蓝色球号码分别打印到屏幕上</a:t>
            </a:r>
            <a:r>
              <a:rPr lang="zh-CN" altLang="en-US"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
        <p:nvSpPr>
          <p:cNvPr id="45" name="矩形 44"/>
          <p:cNvSpPr/>
          <p:nvPr/>
        </p:nvSpPr>
        <p:spPr>
          <a:xfrm>
            <a:off x="1539746" y="2341803"/>
            <a:ext cx="4926349" cy="412421"/>
          </a:xfrm>
          <a:prstGeom prst="rect">
            <a:avLst/>
          </a:prstGeom>
        </p:spPr>
        <p:txBody>
          <a:bodyPr wrap="none">
            <a:spAutoFit/>
          </a:bodyPr>
          <a:lstStyle/>
          <a:p>
            <a:pPr>
              <a:lnSpc>
                <a:spcPct val="130000"/>
              </a:lnSpc>
              <a:spcAft>
                <a:spcPts val="300"/>
              </a:spcAft>
              <a:defRPr/>
            </a:pPr>
            <a:r>
              <a:rPr lang="zh-CN" altLang="zh-CN" sz="1600" dirty="0"/>
              <a:t>之后分别随机生成</a:t>
            </a:r>
            <a:r>
              <a:rPr lang="en-US" altLang="zh-CN" sz="1600" dirty="0"/>
              <a:t>6</a:t>
            </a:r>
            <a:r>
              <a:rPr lang="zh-CN" altLang="zh-CN" sz="1600" dirty="0"/>
              <a:t>个红色球号码和</a:t>
            </a:r>
            <a:r>
              <a:rPr lang="en-US" altLang="zh-CN" sz="1600" dirty="0"/>
              <a:t>1</a:t>
            </a:r>
            <a:r>
              <a:rPr lang="zh-CN" altLang="zh-CN" sz="1600" dirty="0"/>
              <a:t>个蓝色球号码</a:t>
            </a:r>
            <a:r>
              <a:rPr lang="zh-CN" altLang="zh-CN" sz="1600" dirty="0" smtClean="0"/>
              <a:t>；</a:t>
            </a:r>
            <a:endParaRPr lang="en-US" altLang="zh-CN" sz="1600" dirty="0">
              <a:solidFill>
                <a:schemeClr val="tx1">
                  <a:lumMod val="65000"/>
                  <a:lumOff val="35000"/>
                </a:schemeClr>
              </a:solidFill>
              <a:latin typeface="微软雅黑" pitchFamily="34" charset="-122"/>
              <a:ea typeface="微软雅黑" pitchFamily="34" charset="-122"/>
            </a:endParaRPr>
          </a:p>
        </p:txBody>
      </p:sp>
    </p:spTree>
    <p:custDataLst>
      <p:tags r:id="rId1"/>
    </p:custDataLst>
    <p:extLst>
      <p:ext uri="{BB962C8B-B14F-4D97-AF65-F5344CB8AC3E}">
        <p14:creationId xmlns:p14="http://schemas.microsoft.com/office/powerpoint/2010/main" val="3429642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par>
                                <p:cTn id="11" presetID="22" presetClass="entr" presetSubtype="8"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left)">
                                      <p:cBhvr>
                                        <p:cTn id="28" dur="500"/>
                                        <p:tgtEl>
                                          <p:spTgt spid="2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left)">
                                      <p:cBhvr>
                                        <p:cTn id="34" dur="500"/>
                                        <p:tgtEl>
                                          <p:spTgt spid="34"/>
                                        </p:tgtEl>
                                      </p:cBhvr>
                                    </p:animEffect>
                                  </p:childTnLst>
                                </p:cTn>
                              </p:par>
                              <p:par>
                                <p:cTn id="35" presetID="22" presetClass="entr" presetSubtype="8"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wipe(left)">
                                      <p:cBhvr>
                                        <p:cTn id="37" dur="500"/>
                                        <p:tgtEl>
                                          <p:spTgt spid="3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left)">
                                      <p:cBhvr>
                                        <p:cTn id="40" dur="500"/>
                                        <p:tgtEl>
                                          <p:spTgt spid="36"/>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left)">
                                      <p:cBhvr>
                                        <p:cTn id="43" dur="500"/>
                                        <p:tgtEl>
                                          <p:spTgt spid="37"/>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wipe(left)">
                                      <p:cBhvr>
                                        <p:cTn id="46" dur="500"/>
                                        <p:tgtEl>
                                          <p:spTgt spid="43"/>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wipe(left)">
                                      <p:cBhvr>
                                        <p:cTn id="49" dur="500"/>
                                        <p:tgtEl>
                                          <p:spTgt spid="44"/>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wipe(left)">
                                      <p:cBhvr>
                                        <p:cTn id="52" dur="500"/>
                                        <p:tgtEl>
                                          <p:spTgt spid="4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left)">
                                      <p:cBhvr>
                                        <p:cTn id="57" dur="500"/>
                                        <p:tgtEl>
                                          <p:spTgt spid="20"/>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wipe(left)">
                                      <p:cBhvr>
                                        <p:cTn id="6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1" grpId="0" animBg="1"/>
      <p:bldP spid="22" grpId="0"/>
      <p:bldP spid="24" grpId="0" animBg="1"/>
      <p:bldP spid="25" grpId="0"/>
      <p:bldP spid="27" grpId="0" animBg="1"/>
      <p:bldP spid="28" grpId="0"/>
      <p:bldP spid="34" grpId="0"/>
      <p:bldP spid="36" grpId="0" animBg="1"/>
      <p:bldP spid="37" grpId="0"/>
      <p:bldP spid="43" grpId="0"/>
      <p:bldP spid="44" grpId="0"/>
      <p:bldP spid="4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4"/>
          <a:srcRect/>
          <a:stretch>
            <a:fillRect/>
          </a:stretch>
        </p:blipFill>
        <p:spPr bwMode="auto">
          <a:xfrm>
            <a:off x="290513" y="2668588"/>
            <a:ext cx="2447925" cy="3457575"/>
          </a:xfrm>
          <a:prstGeom prst="rect">
            <a:avLst/>
          </a:prstGeom>
          <a:noFill/>
          <a:ln w="9525">
            <a:noFill/>
            <a:miter lim="800000"/>
            <a:headEnd/>
            <a:tailEnd/>
          </a:ln>
        </p:spPr>
      </p:pic>
      <p:sp>
        <p:nvSpPr>
          <p:cNvPr id="5" name="流程图: 可选过程 4"/>
          <p:cNvSpPr/>
          <p:nvPr/>
        </p:nvSpPr>
        <p:spPr>
          <a:xfrm>
            <a:off x="2738438" y="2149951"/>
            <a:ext cx="4554537" cy="2247424"/>
          </a:xfrm>
          <a:prstGeom prst="flowChartAlternateProcess">
            <a:avLst/>
          </a:prstGeom>
          <a:noFill/>
          <a:ln w="31750">
            <a:solidFill>
              <a:srgbClr val="00ACE6"/>
            </a:solidFill>
            <a:prstDash val="dash"/>
            <a:miter lim="800000"/>
            <a:headEnd/>
            <a:tailEnd/>
          </a:ln>
          <a:effectLst>
            <a:outerShdw blurRad="76200" dir="13500000" sy="23000" kx="1200000" algn="br" rotWithShape="0">
              <a:prstClr val="black">
                <a:alpha val="20000"/>
              </a:prstClr>
            </a:outerShdw>
          </a:effectLst>
        </p:spPr>
        <p:txBody>
          <a:bodyPr wrap="square">
            <a:spAutoFit/>
          </a:bodyPr>
          <a:lstStyle/>
          <a:p>
            <a:r>
              <a:rPr lang="zh-CN" altLang="zh-CN" b="1" dirty="0" smtClean="0">
                <a:latin typeface="微软雅黑" panose="020B0503020204020204" pitchFamily="34" charset="-122"/>
                <a:ea typeface="微软雅黑" panose="020B0503020204020204" pitchFamily="34" charset="-122"/>
              </a:rPr>
              <a:t>本章</a:t>
            </a:r>
            <a:r>
              <a:rPr lang="zh-CN" altLang="zh-CN" b="1" dirty="0">
                <a:latin typeface="微软雅黑" panose="020B0503020204020204" pitchFamily="34" charset="-122"/>
                <a:ea typeface="微软雅黑" panose="020B0503020204020204" pitchFamily="34" charset="-122"/>
              </a:rPr>
              <a:t>首先对</a:t>
            </a:r>
            <a:r>
              <a:rPr lang="zh-CN" altLang="zh-CN" b="1" dirty="0">
                <a:solidFill>
                  <a:srgbClr val="FF0000"/>
                </a:solidFill>
                <a:latin typeface="微软雅黑" panose="020B0503020204020204" pitchFamily="34" charset="-122"/>
                <a:ea typeface="微软雅黑" panose="020B0503020204020204" pitchFamily="34" charset="-122"/>
              </a:rPr>
              <a:t>一维数组的定义、初始化、引用</a:t>
            </a:r>
            <a:r>
              <a:rPr lang="zh-CN" altLang="zh-CN" b="1" dirty="0">
                <a:latin typeface="微软雅黑" panose="020B0503020204020204" pitchFamily="34" charset="-122"/>
                <a:ea typeface="微软雅黑" panose="020B0503020204020204" pitchFamily="34" charset="-122"/>
              </a:rPr>
              <a:t>进行了详细的讲解，然后讲解了</a:t>
            </a:r>
            <a:r>
              <a:rPr lang="zh-CN" altLang="zh-CN" b="1" dirty="0">
                <a:solidFill>
                  <a:srgbClr val="FF0000"/>
                </a:solidFill>
                <a:latin typeface="微软雅黑" panose="020B0503020204020204" pitchFamily="34" charset="-122"/>
                <a:ea typeface="微软雅黑" panose="020B0503020204020204" pitchFamily="34" charset="-122"/>
              </a:rPr>
              <a:t>二维数组的相关知识</a:t>
            </a:r>
            <a:r>
              <a:rPr lang="zh-CN" altLang="zh-CN" b="1" dirty="0">
                <a:latin typeface="微软雅黑" panose="020B0503020204020204" pitchFamily="34" charset="-122"/>
                <a:ea typeface="微软雅黑" panose="020B0503020204020204" pitchFamily="34" charset="-122"/>
              </a:rPr>
              <a:t>及多维数组的定义方式，最后讲解了数组作为函数参数的用法。案例中涉及到了求最值、数列排序算法等方面的知识，灵活掌握这些基本知识有助于后面知识点的学习。</a:t>
            </a:r>
          </a:p>
        </p:txBody>
      </p:sp>
      <p:sp>
        <p:nvSpPr>
          <p:cNvPr id="18436" name="标题 1"/>
          <p:cNvSpPr>
            <a:spLocks noChangeArrowheads="1"/>
          </p:cNvSpPr>
          <p:nvPr/>
        </p:nvSpPr>
        <p:spPr bwMode="auto">
          <a:xfrm>
            <a:off x="1727218" y="136525"/>
            <a:ext cx="3151281" cy="765175"/>
          </a:xfrm>
          <a:prstGeom prst="rect">
            <a:avLst/>
          </a:prstGeom>
          <a:noFill/>
          <a:ln w="9525">
            <a:noFill/>
            <a:miter lim="800000"/>
            <a:headEnd/>
            <a:tailEnd/>
          </a:ln>
          <a:effectLst/>
        </p:spPr>
        <p:txBody>
          <a:bodyPr anchor="ctr"/>
          <a:lstStyle/>
          <a:p>
            <a:pPr marL="571500" indent="-571500" eaLnBrk="1" hangingPunct="1">
              <a:buFont typeface="Wingdings" pitchFamily="2" charset="2"/>
              <a:buNone/>
            </a:pPr>
            <a:r>
              <a:rPr lang="en-US" altLang="zh-CN" sz="3600" b="1" dirty="0">
                <a:solidFill>
                  <a:srgbClr val="0070C0"/>
                </a:solidFill>
                <a:latin typeface="微软雅黑" pitchFamily="34" charset="-122"/>
                <a:ea typeface="微软雅黑" pitchFamily="34" charset="-122"/>
                <a:sym typeface="宋体" pitchFamily="2" charset="-122"/>
              </a:rPr>
              <a:t> </a:t>
            </a:r>
            <a:r>
              <a:rPr lang="zh-CN" altLang="en-US" sz="3600" b="1" dirty="0" smtClean="0">
                <a:solidFill>
                  <a:srgbClr val="0070C0"/>
                </a:solidFill>
                <a:latin typeface="微软雅黑" pitchFamily="34" charset="-122"/>
                <a:ea typeface="微软雅黑" pitchFamily="34" charset="-122"/>
                <a:sym typeface="宋体" pitchFamily="2" charset="-122"/>
              </a:rPr>
              <a:t>本章</a:t>
            </a:r>
            <a:r>
              <a:rPr lang="zh-CN" altLang="en-US" sz="3600" b="1" dirty="0">
                <a:solidFill>
                  <a:srgbClr val="0070C0"/>
                </a:solidFill>
                <a:latin typeface="微软雅黑" pitchFamily="34" charset="-122"/>
                <a:ea typeface="微软雅黑" pitchFamily="34" charset="-122"/>
                <a:sym typeface="宋体" pitchFamily="2" charset="-122"/>
              </a:rPr>
              <a:t>小结</a:t>
            </a:r>
          </a:p>
        </p:txBody>
      </p:sp>
    </p:spTree>
    <p:custDataLst>
      <p:tags r:id="rId1"/>
    </p:custDataLst>
    <p:extLst>
      <p:ext uri="{BB962C8B-B14F-4D97-AF65-F5344CB8AC3E}">
        <p14:creationId xmlns:p14="http://schemas.microsoft.com/office/powerpoint/2010/main" val="3121522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536123207"/>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标题 1"/>
          <p:cNvSpPr>
            <a:spLocks noChangeArrowheads="1"/>
          </p:cNvSpPr>
          <p:nvPr/>
        </p:nvSpPr>
        <p:spPr bwMode="auto">
          <a:xfrm>
            <a:off x="1554897" y="167947"/>
            <a:ext cx="56705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案例</a:t>
            </a:r>
            <a:r>
              <a:rPr lang="en-US" altLang="zh-CN" sz="3600" b="1" dirty="0" smtClean="0">
                <a:solidFill>
                  <a:srgbClr val="0070C0"/>
                </a:solidFill>
                <a:latin typeface="微软雅黑" pitchFamily="34" charset="-122"/>
                <a:ea typeface="微软雅黑" pitchFamily="34" charset="-122"/>
                <a:sym typeface="宋体" charset="-122"/>
              </a:rPr>
              <a:t>1】-</a:t>
            </a:r>
            <a:r>
              <a:rPr lang="zh-CN" altLang="en-US" sz="3600" b="1" dirty="0" smtClean="0">
                <a:solidFill>
                  <a:srgbClr val="0070C0"/>
                </a:solidFill>
                <a:latin typeface="微软雅黑" pitchFamily="34" charset="-122"/>
                <a:ea typeface="微软雅黑" pitchFamily="34" charset="-122"/>
                <a:sym typeface="宋体" charset="-122"/>
              </a:rPr>
              <a:t>案例描述</a:t>
            </a:r>
            <a:endParaRPr lang="zh-CN" altLang="en-US" sz="3600" b="1" dirty="0">
              <a:solidFill>
                <a:srgbClr val="0070C0"/>
              </a:solidFill>
              <a:latin typeface="微软雅黑" pitchFamily="34" charset="-122"/>
              <a:ea typeface="微软雅黑" pitchFamily="34" charset="-122"/>
              <a:sym typeface="宋体" charset="-122"/>
            </a:endParaRPr>
          </a:p>
        </p:txBody>
      </p:sp>
      <p:sp>
        <p:nvSpPr>
          <p:cNvPr id="6" name="内容占位符 2"/>
          <p:cNvSpPr>
            <a:spLocks noGrp="1"/>
          </p:cNvSpPr>
          <p:nvPr>
            <p:ph idx="1"/>
          </p:nvPr>
        </p:nvSpPr>
        <p:spPr bwMode="auto">
          <a:xfrm>
            <a:off x="481013" y="1640125"/>
            <a:ext cx="7975600" cy="1743156"/>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altLang="zh-CN" sz="2000" dirty="0" smtClean="0"/>
              <a:t>       </a:t>
            </a:r>
            <a:r>
              <a:rPr lang="zh-CN" altLang="zh-CN" sz="2000" dirty="0" smtClean="0"/>
              <a:t>最</a:t>
            </a:r>
            <a:r>
              <a:rPr lang="zh-CN" altLang="zh-CN" sz="2000" dirty="0"/>
              <a:t>值问题可谓是经典中的经典了，说它是每个程序员都该掌握的知识一点也不为过。本案例要求先输入数组的大小和各个数组元素，然后求出数组中的最大值和最小值以及它们所在的位置，最后把它们依次输出到屏幕</a:t>
            </a:r>
            <a:r>
              <a:rPr lang="zh-CN" altLang="zh-CN" sz="2000" dirty="0" smtClean="0"/>
              <a:t>上</a:t>
            </a:r>
            <a:r>
              <a:rPr lang="zh-CN" altLang="en-US" sz="2000" dirty="0" smtClean="0"/>
              <a:t>。</a:t>
            </a:r>
            <a:endParaRPr lang="en-US" altLang="zh-CN" sz="2000" dirty="0"/>
          </a:p>
        </p:txBody>
      </p:sp>
    </p:spTree>
    <p:custDataLst>
      <p:tags r:id="rId1"/>
    </p:custDataLst>
    <p:extLst>
      <p:ext uri="{BB962C8B-B14F-4D97-AF65-F5344CB8AC3E}">
        <p14:creationId xmlns:p14="http://schemas.microsoft.com/office/powerpoint/2010/main" val="2385991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ChangeArrowheads="1"/>
          </p:cNvSpPr>
          <p:nvPr/>
        </p:nvSpPr>
        <p:spPr bwMode="auto">
          <a:xfrm>
            <a:off x="1512852" y="178566"/>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a:solidFill>
                  <a:srgbClr val="0070C0"/>
                </a:solidFill>
                <a:latin typeface="微软雅黑" pitchFamily="34" charset="-122"/>
                <a:ea typeface="微软雅黑" pitchFamily="34" charset="-122"/>
                <a:sym typeface="宋体" charset="-122"/>
              </a:rPr>
              <a:t>【</a:t>
            </a:r>
            <a:r>
              <a:rPr lang="zh-CN" altLang="en-US" sz="3600" b="1" dirty="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1】-</a:t>
            </a:r>
            <a:r>
              <a:rPr lang="zh-CN" altLang="en-US" sz="3600" b="1" dirty="0" smtClean="0">
                <a:solidFill>
                  <a:srgbClr val="0070C0"/>
                </a:solidFill>
                <a:latin typeface="微软雅黑" pitchFamily="34" charset="-122"/>
                <a:ea typeface="微软雅黑" pitchFamily="34" charset="-122"/>
                <a:sym typeface="宋体" charset="-122"/>
              </a:rPr>
              <a:t>案例</a:t>
            </a:r>
            <a:r>
              <a:rPr lang="zh-CN" altLang="en-US" sz="3600" b="1" dirty="0">
                <a:solidFill>
                  <a:srgbClr val="0070C0"/>
                </a:solidFill>
                <a:latin typeface="微软雅黑" pitchFamily="34" charset="-122"/>
                <a:ea typeface="微软雅黑" pitchFamily="34" charset="-122"/>
                <a:sym typeface="宋体" charset="-122"/>
              </a:rPr>
              <a:t>分析</a:t>
            </a:r>
          </a:p>
        </p:txBody>
      </p:sp>
      <p:sp>
        <p:nvSpPr>
          <p:cNvPr id="8" name="内容占位符 2"/>
          <p:cNvSpPr txBox="1">
            <a:spLocks/>
          </p:cNvSpPr>
          <p:nvPr/>
        </p:nvSpPr>
        <p:spPr bwMode="auto">
          <a:xfrm>
            <a:off x="481013" y="1640124"/>
            <a:ext cx="8101284" cy="228217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0">
              <a:buNone/>
            </a:pPr>
            <a:r>
              <a:rPr lang="en-US" altLang="zh-CN" sz="2000" dirty="0" smtClean="0"/>
              <a:t>       </a:t>
            </a:r>
            <a:r>
              <a:rPr lang="zh-CN" altLang="zh-CN" sz="2000" dirty="0" smtClean="0"/>
              <a:t>本</a:t>
            </a:r>
            <a:r>
              <a:rPr lang="zh-CN" altLang="zh-CN" sz="2000" dirty="0"/>
              <a:t>案例是应用一维数组的典型案例。</a:t>
            </a:r>
            <a:r>
              <a:rPr lang="en-US" altLang="zh-CN" sz="2000" dirty="0"/>
              <a:t>C</a:t>
            </a:r>
            <a:r>
              <a:rPr lang="zh-CN" altLang="zh-CN" sz="2000" dirty="0"/>
              <a:t>语言中规定，只能逐个引用数组中的元素，而不能引用整个数组。所以在对数组元素进行判断时，只能通过循环对数组元素逐个引用，通过判断每一个元素值的大小，找出其中最大和最小的元素。</a:t>
            </a:r>
          </a:p>
          <a:p>
            <a:pPr marL="0" indent="0">
              <a:buNone/>
            </a:pPr>
            <a:r>
              <a:rPr lang="en-US" altLang="zh-CN" sz="2000" dirty="0" smtClean="0"/>
              <a:t>       </a:t>
            </a:r>
            <a:r>
              <a:rPr lang="zh-CN" altLang="zh-CN" sz="2000" dirty="0" smtClean="0"/>
              <a:t>为了</a:t>
            </a:r>
            <a:r>
              <a:rPr lang="zh-CN" altLang="zh-CN" sz="2000" dirty="0"/>
              <a:t>更好地完成此案例，请先认真学习一维数组的相关</a:t>
            </a:r>
            <a:r>
              <a:rPr lang="zh-CN" altLang="zh-CN" sz="2000" dirty="0" smtClean="0"/>
              <a:t>知识。</a:t>
            </a:r>
            <a:endParaRPr lang="en-US" altLang="zh-CN" sz="20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3844807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7" descr="总结小人"/>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226" y="466725"/>
            <a:ext cx="3649663" cy="5924550"/>
          </a:xfrm>
          <a:prstGeom prst="rect">
            <a:avLst/>
          </a:prstGeom>
          <a:noFill/>
          <a:ln>
            <a:noFill/>
          </a:ln>
          <a:effectLst>
            <a:softEdge rad="317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标题 1"/>
          <p:cNvSpPr>
            <a:spLocks noChangeArrowheads="1"/>
          </p:cNvSpPr>
          <p:nvPr/>
        </p:nvSpPr>
        <p:spPr bwMode="auto">
          <a:xfrm>
            <a:off x="1523365" y="12653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a:solidFill>
                  <a:srgbClr val="0070C0"/>
                </a:solidFill>
                <a:latin typeface="微软雅黑" pitchFamily="34" charset="-122"/>
                <a:ea typeface="微软雅黑" pitchFamily="34" charset="-122"/>
                <a:sym typeface="宋体" charset="-122"/>
              </a:rPr>
              <a:t>【</a:t>
            </a:r>
            <a:r>
              <a:rPr lang="zh-CN" altLang="en-US" sz="3600" b="1" dirty="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1</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
        <p:nvSpPr>
          <p:cNvPr id="16" name="椭圆 15"/>
          <p:cNvSpPr/>
          <p:nvPr/>
        </p:nvSpPr>
        <p:spPr bwMode="auto">
          <a:xfrm rot="574600">
            <a:off x="3124216" y="2968937"/>
            <a:ext cx="438214" cy="421848"/>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sz="2000" dirty="0">
              <a:solidFill>
                <a:schemeClr val="bg1"/>
              </a:solidFill>
              <a:latin typeface="Arial" charset="0"/>
            </a:endParaRPr>
          </a:p>
        </p:txBody>
      </p:sp>
      <p:sp>
        <p:nvSpPr>
          <p:cNvPr id="17" name="TextBox 16"/>
          <p:cNvSpPr txBox="1">
            <a:spLocks noChangeArrowheads="1"/>
          </p:cNvSpPr>
          <p:nvPr/>
        </p:nvSpPr>
        <p:spPr bwMode="auto">
          <a:xfrm>
            <a:off x="3150630" y="2971494"/>
            <a:ext cx="292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a:solidFill>
                  <a:schemeClr val="bg1"/>
                </a:solidFill>
                <a:latin typeface="Verdana" pitchFamily="34" charset="0"/>
              </a:rPr>
              <a:t>1</a:t>
            </a:r>
            <a:endParaRPr lang="zh-CN" altLang="en-US" sz="2000" b="1" dirty="0">
              <a:solidFill>
                <a:schemeClr val="bg1"/>
              </a:solidFill>
              <a:latin typeface="Verdana" pitchFamily="34" charset="0"/>
            </a:endParaRPr>
          </a:p>
        </p:txBody>
      </p:sp>
      <p:cxnSp>
        <p:nvCxnSpPr>
          <p:cNvPr id="18" name="直接连接符 17"/>
          <p:cNvCxnSpPr/>
          <p:nvPr/>
        </p:nvCxnSpPr>
        <p:spPr>
          <a:xfrm flipV="1">
            <a:off x="3416130" y="3394464"/>
            <a:ext cx="3063047" cy="5842"/>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3433592" y="4319151"/>
            <a:ext cx="2224258" cy="32068"/>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577027" y="2902021"/>
            <a:ext cx="3185819" cy="492443"/>
          </a:xfrm>
          <a:prstGeom prst="rect">
            <a:avLst/>
          </a:prstGeom>
        </p:spPr>
        <p:txBody>
          <a:bodyPr wrap="square">
            <a:spAutoFit/>
          </a:bodyPr>
          <a:lstStyle/>
          <a:p>
            <a:pPr>
              <a:lnSpc>
                <a:spcPct val="130000"/>
              </a:lnSpc>
              <a:spcAft>
                <a:spcPts val="300"/>
              </a:spcAft>
              <a:defRPr/>
            </a:pPr>
            <a:r>
              <a:rPr lang="zh-CN" altLang="en-US" sz="2000" b="1" dirty="0" smtClean="0">
                <a:solidFill>
                  <a:schemeClr val="bg2">
                    <a:lumMod val="50000"/>
                  </a:schemeClr>
                </a:solidFill>
                <a:latin typeface="微软雅黑" pitchFamily="34" charset="-122"/>
                <a:ea typeface="微软雅黑" pitchFamily="34" charset="-122"/>
              </a:rPr>
              <a:t>一维数组的定义与初始化</a:t>
            </a:r>
            <a:endParaRPr lang="en-US" altLang="zh-CN" sz="2000" dirty="0">
              <a:solidFill>
                <a:schemeClr val="tx1">
                  <a:lumMod val="65000"/>
                  <a:lumOff val="35000"/>
                </a:schemeClr>
              </a:solidFill>
              <a:latin typeface="微软雅黑" pitchFamily="34" charset="-122"/>
              <a:ea typeface="微软雅黑" pitchFamily="34" charset="-122"/>
            </a:endParaRPr>
          </a:p>
        </p:txBody>
      </p:sp>
      <p:sp>
        <p:nvSpPr>
          <p:cNvPr id="21" name="矩形 20"/>
          <p:cNvSpPr/>
          <p:nvPr/>
        </p:nvSpPr>
        <p:spPr>
          <a:xfrm>
            <a:off x="3623997" y="3836970"/>
            <a:ext cx="2033853" cy="453457"/>
          </a:xfrm>
          <a:prstGeom prst="rect">
            <a:avLst/>
          </a:prstGeom>
        </p:spPr>
        <p:txBody>
          <a:bodyPr wrap="square">
            <a:spAutoFit/>
          </a:bodyPr>
          <a:lstStyle/>
          <a:p>
            <a:pPr>
              <a:lnSpc>
                <a:spcPct val="130000"/>
              </a:lnSpc>
              <a:spcAft>
                <a:spcPts val="300"/>
              </a:spcAft>
              <a:defRPr/>
            </a:pPr>
            <a:r>
              <a:rPr lang="zh-CN" altLang="en-US" sz="2000" b="1" dirty="0" smtClean="0">
                <a:solidFill>
                  <a:schemeClr val="bg2">
                    <a:lumMod val="50000"/>
                  </a:schemeClr>
                </a:solidFill>
                <a:latin typeface="微软雅黑" pitchFamily="34" charset="-122"/>
                <a:ea typeface="微软雅黑" pitchFamily="34" charset="-122"/>
              </a:rPr>
              <a:t>一维数组的引用</a:t>
            </a:r>
            <a:endParaRPr lang="en-US" altLang="zh-CN" sz="2000" dirty="0">
              <a:solidFill>
                <a:schemeClr val="tx1">
                  <a:lumMod val="65000"/>
                  <a:lumOff val="35000"/>
                </a:schemeClr>
              </a:solidFill>
              <a:latin typeface="微软雅黑" pitchFamily="34" charset="-122"/>
              <a:ea typeface="微软雅黑" pitchFamily="34" charset="-122"/>
            </a:endParaRPr>
          </a:p>
        </p:txBody>
      </p:sp>
      <p:sp>
        <p:nvSpPr>
          <p:cNvPr id="27" name="椭圆 26"/>
          <p:cNvSpPr/>
          <p:nvPr/>
        </p:nvSpPr>
        <p:spPr bwMode="auto">
          <a:xfrm rot="574600">
            <a:off x="3162944" y="3916484"/>
            <a:ext cx="438214" cy="421848"/>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defRPr/>
            </a:pPr>
            <a:endParaRPr lang="zh-CN" altLang="en-US" sz="2000" dirty="0">
              <a:solidFill>
                <a:schemeClr val="bg1"/>
              </a:solidFill>
              <a:latin typeface="Arial" charset="0"/>
            </a:endParaRPr>
          </a:p>
        </p:txBody>
      </p:sp>
      <p:sp>
        <p:nvSpPr>
          <p:cNvPr id="28" name="TextBox 27"/>
          <p:cNvSpPr txBox="1">
            <a:spLocks noChangeArrowheads="1"/>
          </p:cNvSpPr>
          <p:nvPr/>
        </p:nvSpPr>
        <p:spPr bwMode="auto">
          <a:xfrm>
            <a:off x="3189358" y="3919041"/>
            <a:ext cx="2920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b="1" dirty="0">
                <a:solidFill>
                  <a:schemeClr val="bg1"/>
                </a:solidFill>
                <a:latin typeface="Verdana" pitchFamily="34" charset="0"/>
              </a:rPr>
              <a:t>2</a:t>
            </a:r>
            <a:endParaRPr lang="zh-CN" altLang="en-US" sz="2000" b="1" dirty="0">
              <a:solidFill>
                <a:schemeClr val="bg1"/>
              </a:solidFill>
              <a:latin typeface="Verdana" pitchFamily="34" charset="0"/>
            </a:endParaRPr>
          </a:p>
        </p:txBody>
      </p:sp>
    </p:spTree>
    <p:custDataLst>
      <p:tags r:id="rId1"/>
    </p:custDataLst>
    <p:extLst>
      <p:ext uri="{BB962C8B-B14F-4D97-AF65-F5344CB8AC3E}">
        <p14:creationId xmlns:p14="http://schemas.microsoft.com/office/powerpoint/2010/main" val="3105441628"/>
      </p:ext>
    </p:extLst>
  </p:cSld>
  <p:clrMapOvr>
    <a:masterClrMapping/>
  </p:clrMapOvr>
  <mc:AlternateContent xmlns:mc="http://schemas.openxmlformats.org/markup-compatibility/2006" xmlns:p14="http://schemas.microsoft.com/office/powerpoint/2010/main">
    <mc:Choice Requires="p14">
      <p:transition spd="slow" p14:dur="2000" advTm="4434"/>
    </mc:Choice>
    <mc:Fallback xmlns="">
      <p:transition spd="slow" advTm="4434"/>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4"/>
                                        </p:tgtEl>
                                      </p:cBhvr>
                                    </p:animEffect>
                                    <p:animScale>
                                      <p:cBhvr>
                                        <p:cTn id="7" dur="250" autoRev="1" fill="hold"/>
                                        <p:tgtEl>
                                          <p:spTgt spid="2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8"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left)">
                                      <p:cBhvr>
                                        <p:cTn id="24" dur="500"/>
                                        <p:tgtEl>
                                          <p:spTgt spid="20"/>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500"/>
                                        <p:tgtEl>
                                          <p:spTgt spid="21"/>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left)">
                                      <p:cBhvr>
                                        <p:cTn id="30" dur="500"/>
                                        <p:tgtEl>
                                          <p:spTgt spid="27"/>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left)">
                                      <p:cBhvr>
                                        <p:cTn id="3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20" grpId="0"/>
      <p:bldP spid="21" grpId="0"/>
      <p:bldP spid="27" grpId="0" animBg="1"/>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内容占位符 2"/>
          <p:cNvSpPr>
            <a:spLocks noGrp="1"/>
          </p:cNvSpPr>
          <p:nvPr>
            <p:ph idx="1"/>
          </p:nvPr>
        </p:nvSpPr>
        <p:spPr>
          <a:xfrm>
            <a:off x="914400" y="1590895"/>
            <a:ext cx="7548755" cy="1756170"/>
          </a:xfrm>
        </p:spPr>
        <p:txBody>
          <a:bodyPr>
            <a:normAutofit lnSpcReduction="10000"/>
          </a:bodyPr>
          <a:lstStyle/>
          <a:p>
            <a:pPr>
              <a:lnSpc>
                <a:spcPct val="150000"/>
              </a:lnSpc>
              <a:buFont typeface="Arial" pitchFamily="34" charset="0"/>
              <a:buChar char="−"/>
              <a:defRPr/>
            </a:pPr>
            <a:r>
              <a:rPr lang="zh-CN" altLang="en-US" sz="1800" kern="1200" dirty="0"/>
              <a:t>一维数组指的是只有一个下标的数组，它用来表示一组具有相同类型的</a:t>
            </a:r>
            <a:r>
              <a:rPr lang="zh-CN" altLang="en-US" sz="1800" kern="1200" dirty="0" smtClean="0"/>
              <a:t>数据。</a:t>
            </a:r>
            <a:endParaRPr lang="en-US" altLang="zh-CN" sz="1800" kern="1200" dirty="0" smtClean="0"/>
          </a:p>
          <a:p>
            <a:pPr marL="0" indent="0">
              <a:lnSpc>
                <a:spcPct val="150000"/>
              </a:lnSpc>
              <a:buNone/>
              <a:defRPr/>
            </a:pPr>
            <a:endParaRPr lang="en-US" altLang="zh-CN" sz="800" kern="1200" dirty="0"/>
          </a:p>
          <a:p>
            <a:pPr>
              <a:lnSpc>
                <a:spcPct val="150000"/>
              </a:lnSpc>
              <a:buFont typeface="Arial" pitchFamily="34" charset="0"/>
              <a:buChar char="−"/>
              <a:defRPr/>
            </a:pPr>
            <a:r>
              <a:rPr lang="zh-CN" altLang="en-US" sz="1800" kern="1200" dirty="0" smtClean="0"/>
              <a:t>在</a:t>
            </a:r>
            <a:r>
              <a:rPr lang="en-US" altLang="zh-CN" sz="1800" kern="1200" dirty="0"/>
              <a:t>C</a:t>
            </a:r>
            <a:r>
              <a:rPr lang="zh-CN" altLang="en-US" sz="1800" kern="1200" dirty="0"/>
              <a:t>语言中，一维数组的定义方式如下所示：</a:t>
            </a:r>
          </a:p>
          <a:p>
            <a:pPr marL="0" indent="504000">
              <a:lnSpc>
                <a:spcPct val="150000"/>
              </a:lnSpc>
              <a:buFontTx/>
              <a:buNone/>
              <a:defRPr/>
            </a:pPr>
            <a:endParaRPr lang="zh-CN" altLang="en-US" sz="1800" kern="1200" dirty="0">
              <a:latin typeface="+mn-ea"/>
              <a:cs typeface="Times New Roman" pitchFamily="18" charset="0"/>
            </a:endParaRPr>
          </a:p>
          <a:p>
            <a:pPr marL="0" indent="504000">
              <a:lnSpc>
                <a:spcPct val="150000"/>
              </a:lnSpc>
              <a:buFontTx/>
              <a:buNone/>
              <a:defRPr/>
            </a:pPr>
            <a:endParaRPr lang="en-US" altLang="zh-CN" sz="1800" kern="1200" dirty="0" smtClean="0">
              <a:latin typeface="+mn-ea"/>
              <a:cs typeface="Times New Roman" pitchFamily="18" charset="0"/>
            </a:endParaRPr>
          </a:p>
          <a:p>
            <a:pPr marL="0" indent="504000">
              <a:lnSpc>
                <a:spcPct val="150000"/>
              </a:lnSpc>
              <a:buFontTx/>
              <a:buNone/>
              <a:defRPr/>
            </a:pPr>
            <a:endParaRPr lang="en-US" altLang="zh-CN" sz="1800" kern="1200" dirty="0">
              <a:latin typeface="+mn-ea"/>
              <a:cs typeface="Times New Roman" pitchFamily="18" charset="0"/>
            </a:endParaRPr>
          </a:p>
          <a:p>
            <a:pPr marL="0" indent="504000">
              <a:lnSpc>
                <a:spcPct val="150000"/>
              </a:lnSpc>
              <a:buFontTx/>
              <a:buNone/>
              <a:defRPr/>
            </a:pPr>
            <a:endParaRPr lang="en-US" altLang="zh-CN" sz="1800" kern="1200" dirty="0" smtClean="0">
              <a:latin typeface="+mn-ea"/>
              <a:cs typeface="Times New Roman" pitchFamily="18" charset="0"/>
            </a:endParaRPr>
          </a:p>
        </p:txBody>
      </p:sp>
      <p:sp>
        <p:nvSpPr>
          <p:cNvPr id="11" name="矩形 10"/>
          <p:cNvSpPr/>
          <p:nvPr/>
        </p:nvSpPr>
        <p:spPr>
          <a:xfrm>
            <a:off x="560388" y="962025"/>
            <a:ext cx="4019049" cy="646331"/>
          </a:xfrm>
          <a:prstGeom prst="rect">
            <a:avLst/>
          </a:prstGeom>
        </p:spPr>
        <p:txBody>
          <a:bodyPr wrap="none">
            <a:spAutoFit/>
          </a:bodyPr>
          <a:lstStyle/>
          <a:p>
            <a:pPr marL="342900" indent="-342900">
              <a:lnSpc>
                <a:spcPct val="150000"/>
              </a:lnSpc>
              <a:spcBef>
                <a:spcPct val="20000"/>
              </a:spcBef>
              <a:buFontTx/>
              <a:buChar char="•"/>
              <a:defRPr/>
            </a:pPr>
            <a:r>
              <a:rPr lang="en-US" altLang="zh-CN" sz="2400" b="1" dirty="0" smtClean="0">
                <a:solidFill>
                  <a:srgbClr val="009ED6"/>
                </a:solidFill>
                <a:latin typeface="+mn-lt"/>
                <a:ea typeface="+mn-ea"/>
              </a:rPr>
              <a:t> </a:t>
            </a:r>
            <a:r>
              <a:rPr lang="zh-CN" altLang="en-US" sz="2400" b="1" dirty="0" smtClean="0">
                <a:solidFill>
                  <a:srgbClr val="009ED6"/>
                </a:solidFill>
                <a:latin typeface="+mn-lt"/>
                <a:ea typeface="+mn-ea"/>
              </a:rPr>
              <a:t>一维数组的定义与初始化</a:t>
            </a:r>
            <a:endParaRPr lang="en-US" altLang="zh-CN" sz="2400" b="1" dirty="0">
              <a:solidFill>
                <a:srgbClr val="009ED6"/>
              </a:solidFill>
              <a:latin typeface="+mn-lt"/>
              <a:ea typeface="+mn-ea"/>
            </a:endParaRPr>
          </a:p>
        </p:txBody>
      </p:sp>
      <p:sp>
        <p:nvSpPr>
          <p:cNvPr id="18" name="矩形 17"/>
          <p:cNvSpPr/>
          <p:nvPr/>
        </p:nvSpPr>
        <p:spPr>
          <a:xfrm>
            <a:off x="1626787" y="3963698"/>
            <a:ext cx="6130925" cy="707886"/>
          </a:xfrm>
          <a:prstGeom prst="rect">
            <a:avLst/>
          </a:prstGeom>
          <a:noFill/>
          <a:ln w="25400">
            <a:solidFill>
              <a:srgbClr val="00ACE6"/>
            </a:solidFill>
            <a:prstDash val="solid"/>
            <a:miter lim="800000"/>
            <a:headEnd/>
            <a:tailEnd/>
          </a:ln>
          <a:effectLst>
            <a:outerShdw blurRad="76200" dir="13500000" sy="23000" kx="1200000" algn="br" rotWithShape="0">
              <a:prstClr val="black">
                <a:alpha val="20000"/>
              </a:prstClr>
            </a:outerShdw>
          </a:effectLst>
        </p:spPr>
        <p:txBody>
          <a:bodyPr>
            <a:spAutoFit/>
          </a:bodyPr>
          <a:lstStyle/>
          <a:p>
            <a:pPr>
              <a:lnSpc>
                <a:spcPct val="200000"/>
              </a:lnSpc>
              <a:defRPr/>
            </a:pPr>
            <a:r>
              <a:rPr lang="zh-CN" altLang="en-US" sz="1600" smtClean="0">
                <a:solidFill>
                  <a:srgbClr val="FF0000"/>
                </a:solidFill>
                <a:latin typeface="Courier New" pitchFamily="49" charset="0"/>
                <a:cs typeface="Courier New" pitchFamily="49" charset="0"/>
              </a:rPr>
              <a:t>   </a:t>
            </a:r>
            <a:r>
              <a:rPr lang="zh-CN" altLang="en-US" b="1" smtClean="0">
                <a:latin typeface="Courier New" pitchFamily="49" charset="0"/>
                <a:cs typeface="Courier New" pitchFamily="49" charset="0"/>
              </a:rPr>
              <a:t>类型</a:t>
            </a:r>
            <a:r>
              <a:rPr lang="zh-CN" altLang="en-US" b="1">
                <a:latin typeface="Courier New" pitchFamily="49" charset="0"/>
                <a:cs typeface="Courier New" pitchFamily="49" charset="0"/>
              </a:rPr>
              <a:t>说明符 数组名</a:t>
            </a:r>
            <a:r>
              <a:rPr lang="en-US" altLang="zh-CN" b="1">
                <a:latin typeface="Courier New" pitchFamily="49" charset="0"/>
                <a:cs typeface="Courier New" pitchFamily="49" charset="0"/>
              </a:rPr>
              <a:t>[</a:t>
            </a:r>
            <a:r>
              <a:rPr lang="zh-CN" altLang="en-US" b="1">
                <a:latin typeface="Courier New" pitchFamily="49" charset="0"/>
                <a:cs typeface="Courier New" pitchFamily="49" charset="0"/>
              </a:rPr>
              <a:t>常量表达式</a:t>
            </a:r>
            <a:r>
              <a:rPr lang="en-US" altLang="zh-CN" b="1" smtClean="0">
                <a:latin typeface="Courier New" pitchFamily="49" charset="0"/>
                <a:cs typeface="Courier New" pitchFamily="49" charset="0"/>
              </a:rPr>
              <a:t>];</a:t>
            </a:r>
            <a:endParaRPr lang="en-US" altLang="zh-CN" b="1" smtClean="0">
              <a:latin typeface="Times New Roman" pitchFamily="18" charset="0"/>
              <a:ea typeface="+mn-ea"/>
              <a:cs typeface="Times New Roman" pitchFamily="18" charset="0"/>
            </a:endParaRPr>
          </a:p>
          <a:p>
            <a:pPr>
              <a:lnSpc>
                <a:spcPct val="200000"/>
              </a:lnSpc>
              <a:defRPr/>
            </a:pPr>
            <a:endParaRPr lang="en-US" altLang="zh-CN" sz="200">
              <a:latin typeface="Times New Roman" pitchFamily="18" charset="0"/>
              <a:ea typeface="+mn-ea"/>
              <a:cs typeface="Times New Roman" pitchFamily="18" charset="0"/>
            </a:endParaRPr>
          </a:p>
        </p:txBody>
      </p:sp>
      <p:sp>
        <p:nvSpPr>
          <p:cNvPr id="19" name="圆角矩形标注 18"/>
          <p:cNvSpPr/>
          <p:nvPr/>
        </p:nvSpPr>
        <p:spPr bwMode="auto">
          <a:xfrm>
            <a:off x="1756454" y="3347064"/>
            <a:ext cx="1231900" cy="374571"/>
          </a:xfrm>
          <a:prstGeom prst="wedgeRoundRectCallout">
            <a:avLst>
              <a:gd name="adj1" fmla="val 29682"/>
              <a:gd name="adj2" fmla="val 160922"/>
              <a:gd name="adj3" fmla="val 16667"/>
            </a:avLst>
          </a:prstGeom>
          <a:noFill/>
          <a:ln w="25400">
            <a:solidFill>
              <a:srgbClr val="00ACE6"/>
            </a:solidFill>
            <a:prstDash val="solid"/>
            <a:miter lim="800000"/>
            <a:headEnd/>
            <a:tailEnd/>
          </a:ln>
          <a:effectLst>
            <a:outerShdw blurRad="76200" dir="13500000" sy="23000" kx="1200000" algn="br" rotWithShape="0">
              <a:prstClr val="black">
                <a:alpha val="20000"/>
              </a:prstClr>
            </a:outerShdw>
          </a:effectLst>
        </p:spPr>
        <p:txBody>
          <a:bodyPr>
            <a:spAutoFit/>
          </a:bodyPr>
          <a:lstStyle/>
          <a:p>
            <a:pPr algn="ctr"/>
            <a:r>
              <a:rPr lang="zh-CN" altLang="en-US" sz="1600" b="1" smtClean="0">
                <a:solidFill>
                  <a:srgbClr val="FF0000"/>
                </a:solidFill>
                <a:latin typeface="+mn-ea"/>
                <a:cs typeface="Times New Roman" pitchFamily="18" charset="0"/>
              </a:rPr>
              <a:t>元素类型</a:t>
            </a:r>
            <a:endParaRPr lang="zh-CN" altLang="en-US" sz="1600" b="1">
              <a:solidFill>
                <a:srgbClr val="FF0000"/>
              </a:solidFill>
              <a:latin typeface="Times New Roman" pitchFamily="18" charset="0"/>
              <a:ea typeface="+mn-ea"/>
              <a:cs typeface="Times New Roman" pitchFamily="18" charset="0"/>
            </a:endParaRPr>
          </a:p>
        </p:txBody>
      </p:sp>
      <p:sp>
        <p:nvSpPr>
          <p:cNvPr id="20" name="圆角矩形标注 19"/>
          <p:cNvSpPr/>
          <p:nvPr/>
        </p:nvSpPr>
        <p:spPr bwMode="auto">
          <a:xfrm>
            <a:off x="3585815" y="3347064"/>
            <a:ext cx="1231900" cy="374571"/>
          </a:xfrm>
          <a:prstGeom prst="wedgeRoundRectCallout">
            <a:avLst>
              <a:gd name="adj1" fmla="val 9063"/>
              <a:gd name="adj2" fmla="val 145097"/>
              <a:gd name="adj3" fmla="val 16667"/>
            </a:avLst>
          </a:prstGeom>
          <a:noFill/>
          <a:ln w="25400">
            <a:solidFill>
              <a:srgbClr val="00ACE6"/>
            </a:solidFill>
            <a:prstDash val="solid"/>
            <a:miter lim="800000"/>
            <a:headEnd/>
            <a:tailEnd/>
          </a:ln>
          <a:effectLst>
            <a:outerShdw blurRad="76200" dir="13500000" sy="23000" kx="1200000" algn="br" rotWithShape="0">
              <a:prstClr val="black">
                <a:alpha val="20000"/>
              </a:prstClr>
            </a:outerShdw>
          </a:effectLst>
        </p:spPr>
        <p:txBody>
          <a:bodyPr>
            <a:spAutoFit/>
          </a:bodyPr>
          <a:lstStyle/>
          <a:p>
            <a:pPr algn="ctr"/>
            <a:r>
              <a:rPr lang="zh-CN" altLang="en-US" sz="1600" b="1">
                <a:solidFill>
                  <a:srgbClr val="FF0000"/>
                </a:solidFill>
                <a:latin typeface="+mn-ea"/>
                <a:cs typeface="Times New Roman" pitchFamily="18" charset="0"/>
              </a:rPr>
              <a:t>数组长度</a:t>
            </a:r>
          </a:p>
        </p:txBody>
      </p:sp>
      <p:sp>
        <p:nvSpPr>
          <p:cNvPr id="12" name="标题 1"/>
          <p:cNvSpPr>
            <a:spLocks noChangeArrowheads="1"/>
          </p:cNvSpPr>
          <p:nvPr/>
        </p:nvSpPr>
        <p:spPr bwMode="auto">
          <a:xfrm>
            <a:off x="1488761" y="126535"/>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a:solidFill>
                  <a:srgbClr val="0070C0"/>
                </a:solidFill>
                <a:latin typeface="微软雅黑" pitchFamily="34" charset="-122"/>
                <a:ea typeface="微软雅黑" pitchFamily="34" charset="-122"/>
                <a:sym typeface="宋体" charset="-122"/>
              </a:rPr>
              <a:t>【</a:t>
            </a:r>
            <a:r>
              <a:rPr lang="zh-CN" altLang="en-US" sz="3600" b="1" dirty="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1</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352032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down)">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60388" y="962025"/>
            <a:ext cx="3934090" cy="646331"/>
          </a:xfrm>
          <a:prstGeom prst="rect">
            <a:avLst/>
          </a:prstGeom>
        </p:spPr>
        <p:txBody>
          <a:bodyPr wrap="none">
            <a:spAutoFit/>
          </a:bodyPr>
          <a:lstStyle/>
          <a:p>
            <a:pPr marL="342900" indent="-342900">
              <a:lnSpc>
                <a:spcPct val="150000"/>
              </a:lnSpc>
              <a:spcBef>
                <a:spcPct val="20000"/>
              </a:spcBef>
              <a:buFontTx/>
              <a:buChar char="•"/>
              <a:defRPr/>
            </a:pPr>
            <a:r>
              <a:rPr lang="zh-CN" altLang="en-US" sz="2400" b="1" dirty="0" smtClean="0">
                <a:solidFill>
                  <a:srgbClr val="009ED6"/>
                </a:solidFill>
                <a:latin typeface="+mn-lt"/>
                <a:ea typeface="+mn-ea"/>
              </a:rPr>
              <a:t>一维数组的定义与初始化</a:t>
            </a:r>
            <a:endParaRPr lang="en-US" altLang="zh-CN" sz="2400" b="1" dirty="0">
              <a:solidFill>
                <a:srgbClr val="009ED6"/>
              </a:solidFill>
              <a:latin typeface="+mn-lt"/>
              <a:ea typeface="+mn-ea"/>
            </a:endParaRPr>
          </a:p>
        </p:txBody>
      </p:sp>
      <p:sp>
        <p:nvSpPr>
          <p:cNvPr id="9" name="矩形 8"/>
          <p:cNvSpPr/>
          <p:nvPr/>
        </p:nvSpPr>
        <p:spPr>
          <a:xfrm>
            <a:off x="876299" y="1608356"/>
            <a:ext cx="7586855" cy="1285032"/>
          </a:xfrm>
          <a:prstGeom prst="rect">
            <a:avLst/>
          </a:prstGeom>
        </p:spPr>
        <p:txBody>
          <a:bodyPr wrap="square">
            <a:spAutoFit/>
          </a:bodyPr>
          <a:lstStyle/>
          <a:p>
            <a:pPr marL="342900" indent="-342900">
              <a:lnSpc>
                <a:spcPct val="150000"/>
              </a:lnSpc>
              <a:spcBef>
                <a:spcPct val="20000"/>
              </a:spcBef>
              <a:buFont typeface="Arial" pitchFamily="34" charset="0"/>
              <a:buChar char="−"/>
              <a:defRPr/>
            </a:pPr>
            <a:r>
              <a:rPr lang="zh-CN" altLang="en-US" dirty="0">
                <a:latin typeface="+mn-lt"/>
                <a:ea typeface="+mn-ea"/>
              </a:rPr>
              <a:t>完成数组的定义后，只是对数组中的元素开辟了一块内存空间。这时，如果想使用数组操作数据，还需要对数组进行初始化。数组初始化的常见的方式有三种，具体如下：</a:t>
            </a:r>
          </a:p>
        </p:txBody>
      </p:sp>
      <p:sp>
        <p:nvSpPr>
          <p:cNvPr id="3" name="任意多边形 2"/>
          <p:cNvSpPr/>
          <p:nvPr/>
        </p:nvSpPr>
        <p:spPr>
          <a:xfrm>
            <a:off x="3302329" y="3132171"/>
            <a:ext cx="3828289" cy="563166"/>
          </a:xfrm>
          <a:custGeom>
            <a:avLst/>
            <a:gdLst>
              <a:gd name="connsiteX0" fmla="*/ 93863 w 563165"/>
              <a:gd name="connsiteY0" fmla="*/ 0 h 3828288"/>
              <a:gd name="connsiteX1" fmla="*/ 469302 w 563165"/>
              <a:gd name="connsiteY1" fmla="*/ 0 h 3828288"/>
              <a:gd name="connsiteX2" fmla="*/ 563165 w 563165"/>
              <a:gd name="connsiteY2" fmla="*/ 93863 h 3828288"/>
              <a:gd name="connsiteX3" fmla="*/ 563165 w 563165"/>
              <a:gd name="connsiteY3" fmla="*/ 3828288 h 3828288"/>
              <a:gd name="connsiteX4" fmla="*/ 563165 w 563165"/>
              <a:gd name="connsiteY4" fmla="*/ 3828288 h 3828288"/>
              <a:gd name="connsiteX5" fmla="*/ 0 w 563165"/>
              <a:gd name="connsiteY5" fmla="*/ 3828288 h 3828288"/>
              <a:gd name="connsiteX6" fmla="*/ 0 w 563165"/>
              <a:gd name="connsiteY6" fmla="*/ 3828288 h 3828288"/>
              <a:gd name="connsiteX7" fmla="*/ 0 w 563165"/>
              <a:gd name="connsiteY7" fmla="*/ 93863 h 3828288"/>
              <a:gd name="connsiteX8" fmla="*/ 93863 w 563165"/>
              <a:gd name="connsiteY8" fmla="*/ 0 h 382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3165" h="3828288">
                <a:moveTo>
                  <a:pt x="563165" y="638065"/>
                </a:moveTo>
                <a:lnTo>
                  <a:pt x="563165" y="3190223"/>
                </a:lnTo>
                <a:cubicBezTo>
                  <a:pt x="563165" y="3542614"/>
                  <a:pt x="556983" y="3828285"/>
                  <a:pt x="549357" y="3828285"/>
                </a:cubicBezTo>
                <a:lnTo>
                  <a:pt x="0" y="3828285"/>
                </a:lnTo>
                <a:lnTo>
                  <a:pt x="0" y="3828285"/>
                </a:lnTo>
                <a:lnTo>
                  <a:pt x="0" y="3"/>
                </a:lnTo>
                <a:lnTo>
                  <a:pt x="0" y="3"/>
                </a:lnTo>
                <a:lnTo>
                  <a:pt x="549357" y="3"/>
                </a:lnTo>
                <a:cubicBezTo>
                  <a:pt x="556983" y="3"/>
                  <a:pt x="563165" y="285674"/>
                  <a:pt x="563165" y="638065"/>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51316" rIns="275141" bIns="151317" numCol="1" spcCol="1270" anchor="ctr" anchorCtr="0">
            <a:noAutofit/>
          </a:bodyPr>
          <a:lstStyle/>
          <a:p>
            <a:pPr marL="114300" lvl="1" indent="-114300" algn="l" defTabSz="622300">
              <a:lnSpc>
                <a:spcPct val="90000"/>
              </a:lnSpc>
              <a:spcBef>
                <a:spcPct val="0"/>
              </a:spcBef>
              <a:spcAft>
                <a:spcPct val="15000"/>
              </a:spcAft>
              <a:buChar char="••"/>
            </a:pPr>
            <a:r>
              <a:rPr lang="zh-CN" sz="1400" b="0" kern="1200" smtClean="0"/>
              <a:t>直接对数组中的所有元素赋值</a:t>
            </a:r>
            <a:endParaRPr lang="zh-CN" altLang="en-US" sz="1400" b="0" kern="1200" dirty="0"/>
          </a:p>
          <a:p>
            <a:pPr marL="114300" lvl="1" indent="-114300" algn="l" defTabSz="622300">
              <a:lnSpc>
                <a:spcPct val="90000"/>
              </a:lnSpc>
              <a:spcBef>
                <a:spcPct val="0"/>
              </a:spcBef>
              <a:spcAft>
                <a:spcPct val="15000"/>
              </a:spcAft>
              <a:buChar char="••"/>
            </a:pPr>
            <a:r>
              <a:rPr lang="en-US" sz="1400" b="0" kern="1200" smtClean="0"/>
              <a:t>int i[5]={1,2,3,4,5};</a:t>
            </a:r>
            <a:endParaRPr lang="zh-CN" altLang="en-US" sz="1400" b="0" kern="1200" dirty="0"/>
          </a:p>
        </p:txBody>
      </p:sp>
      <p:sp>
        <p:nvSpPr>
          <p:cNvPr id="4" name="任意多边形 3"/>
          <p:cNvSpPr/>
          <p:nvPr/>
        </p:nvSpPr>
        <p:spPr>
          <a:xfrm>
            <a:off x="1950073" y="3061774"/>
            <a:ext cx="1352256" cy="703957"/>
          </a:xfrm>
          <a:custGeom>
            <a:avLst/>
            <a:gdLst>
              <a:gd name="connsiteX0" fmla="*/ 0 w 1352256"/>
              <a:gd name="connsiteY0" fmla="*/ 117329 h 703957"/>
              <a:gd name="connsiteX1" fmla="*/ 117329 w 1352256"/>
              <a:gd name="connsiteY1" fmla="*/ 0 h 703957"/>
              <a:gd name="connsiteX2" fmla="*/ 1234927 w 1352256"/>
              <a:gd name="connsiteY2" fmla="*/ 0 h 703957"/>
              <a:gd name="connsiteX3" fmla="*/ 1352256 w 1352256"/>
              <a:gd name="connsiteY3" fmla="*/ 117329 h 703957"/>
              <a:gd name="connsiteX4" fmla="*/ 1352256 w 1352256"/>
              <a:gd name="connsiteY4" fmla="*/ 586628 h 703957"/>
              <a:gd name="connsiteX5" fmla="*/ 1234927 w 1352256"/>
              <a:gd name="connsiteY5" fmla="*/ 703957 h 703957"/>
              <a:gd name="connsiteX6" fmla="*/ 117329 w 1352256"/>
              <a:gd name="connsiteY6" fmla="*/ 703957 h 703957"/>
              <a:gd name="connsiteX7" fmla="*/ 0 w 1352256"/>
              <a:gd name="connsiteY7" fmla="*/ 586628 h 703957"/>
              <a:gd name="connsiteX8" fmla="*/ 0 w 1352256"/>
              <a:gd name="connsiteY8" fmla="*/ 117329 h 703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256" h="703957">
                <a:moveTo>
                  <a:pt x="0" y="117329"/>
                </a:moveTo>
                <a:cubicBezTo>
                  <a:pt x="0" y="52530"/>
                  <a:pt x="52530" y="0"/>
                  <a:pt x="117329" y="0"/>
                </a:cubicBezTo>
                <a:lnTo>
                  <a:pt x="1234927" y="0"/>
                </a:lnTo>
                <a:cubicBezTo>
                  <a:pt x="1299726" y="0"/>
                  <a:pt x="1352256" y="52530"/>
                  <a:pt x="1352256" y="117329"/>
                </a:cubicBezTo>
                <a:lnTo>
                  <a:pt x="1352256" y="586628"/>
                </a:lnTo>
                <a:cubicBezTo>
                  <a:pt x="1352256" y="651427"/>
                  <a:pt x="1299726" y="703957"/>
                  <a:pt x="1234927" y="703957"/>
                </a:cubicBezTo>
                <a:lnTo>
                  <a:pt x="117329" y="703957"/>
                </a:lnTo>
                <a:cubicBezTo>
                  <a:pt x="52530" y="703957"/>
                  <a:pt x="0" y="651427"/>
                  <a:pt x="0" y="586628"/>
                </a:cubicBezTo>
                <a:lnTo>
                  <a:pt x="0" y="1173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324" tIns="64844" rIns="95324" bIns="64844" numCol="1" spcCol="1270" anchor="ctr" anchorCtr="0">
            <a:noAutofit/>
          </a:bodyPr>
          <a:lstStyle/>
          <a:p>
            <a:pPr lvl="0" algn="ctr" defTabSz="711200">
              <a:lnSpc>
                <a:spcPct val="90000"/>
              </a:lnSpc>
              <a:spcBef>
                <a:spcPct val="0"/>
              </a:spcBef>
              <a:spcAft>
                <a:spcPct val="35000"/>
              </a:spcAft>
            </a:pPr>
            <a:r>
              <a:rPr lang="zh-CN" altLang="en-US" sz="1600" b="1" kern="1200" smtClean="0"/>
              <a:t>第</a:t>
            </a:r>
            <a:r>
              <a:rPr lang="en-US" altLang="zh-CN" sz="1600" b="1" kern="1200" smtClean="0"/>
              <a:t>1</a:t>
            </a:r>
            <a:r>
              <a:rPr lang="zh-CN" altLang="en-US" sz="1600" b="1" kern="1200" smtClean="0"/>
              <a:t>种</a:t>
            </a:r>
            <a:endParaRPr lang="zh-CN" altLang="en-US" sz="1600" b="1" kern="1200" dirty="0"/>
          </a:p>
        </p:txBody>
      </p:sp>
      <p:sp>
        <p:nvSpPr>
          <p:cNvPr id="5" name="任意多边形 4"/>
          <p:cNvSpPr/>
          <p:nvPr/>
        </p:nvSpPr>
        <p:spPr>
          <a:xfrm>
            <a:off x="3302329" y="3871325"/>
            <a:ext cx="3828289" cy="563166"/>
          </a:xfrm>
          <a:custGeom>
            <a:avLst/>
            <a:gdLst>
              <a:gd name="connsiteX0" fmla="*/ 93863 w 563165"/>
              <a:gd name="connsiteY0" fmla="*/ 0 h 3828288"/>
              <a:gd name="connsiteX1" fmla="*/ 469302 w 563165"/>
              <a:gd name="connsiteY1" fmla="*/ 0 h 3828288"/>
              <a:gd name="connsiteX2" fmla="*/ 563165 w 563165"/>
              <a:gd name="connsiteY2" fmla="*/ 93863 h 3828288"/>
              <a:gd name="connsiteX3" fmla="*/ 563165 w 563165"/>
              <a:gd name="connsiteY3" fmla="*/ 3828288 h 3828288"/>
              <a:gd name="connsiteX4" fmla="*/ 563165 w 563165"/>
              <a:gd name="connsiteY4" fmla="*/ 3828288 h 3828288"/>
              <a:gd name="connsiteX5" fmla="*/ 0 w 563165"/>
              <a:gd name="connsiteY5" fmla="*/ 3828288 h 3828288"/>
              <a:gd name="connsiteX6" fmla="*/ 0 w 563165"/>
              <a:gd name="connsiteY6" fmla="*/ 3828288 h 3828288"/>
              <a:gd name="connsiteX7" fmla="*/ 0 w 563165"/>
              <a:gd name="connsiteY7" fmla="*/ 93863 h 3828288"/>
              <a:gd name="connsiteX8" fmla="*/ 93863 w 563165"/>
              <a:gd name="connsiteY8" fmla="*/ 0 h 382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3165" h="3828288">
                <a:moveTo>
                  <a:pt x="563165" y="638065"/>
                </a:moveTo>
                <a:lnTo>
                  <a:pt x="563165" y="3190223"/>
                </a:lnTo>
                <a:cubicBezTo>
                  <a:pt x="563165" y="3542614"/>
                  <a:pt x="556983" y="3828285"/>
                  <a:pt x="549357" y="3828285"/>
                </a:cubicBezTo>
                <a:lnTo>
                  <a:pt x="0" y="3828285"/>
                </a:lnTo>
                <a:lnTo>
                  <a:pt x="0" y="3828285"/>
                </a:lnTo>
                <a:lnTo>
                  <a:pt x="0" y="3"/>
                </a:lnTo>
                <a:lnTo>
                  <a:pt x="0" y="3"/>
                </a:lnTo>
                <a:lnTo>
                  <a:pt x="549357" y="3"/>
                </a:lnTo>
                <a:cubicBezTo>
                  <a:pt x="556983" y="3"/>
                  <a:pt x="563165" y="285674"/>
                  <a:pt x="563165" y="638065"/>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51316" rIns="275141" bIns="151317" numCol="1" spcCol="1270" anchor="ctr" anchorCtr="0">
            <a:noAutofit/>
          </a:bodyPr>
          <a:lstStyle/>
          <a:p>
            <a:pPr marL="114300" lvl="1" indent="-114300" algn="l" defTabSz="622300">
              <a:lnSpc>
                <a:spcPct val="90000"/>
              </a:lnSpc>
              <a:spcBef>
                <a:spcPct val="0"/>
              </a:spcBef>
              <a:spcAft>
                <a:spcPct val="15000"/>
              </a:spcAft>
              <a:buChar char="••"/>
            </a:pPr>
            <a:r>
              <a:rPr lang="zh-CN" sz="1400" b="0" kern="1200" smtClean="0"/>
              <a:t>只对数组中的一部分元素赋值</a:t>
            </a:r>
            <a:endParaRPr lang="zh-CN" altLang="en-US" sz="1400" b="0" kern="1200" dirty="0"/>
          </a:p>
          <a:p>
            <a:pPr marL="114300" lvl="1" indent="-114300" algn="l" defTabSz="622300">
              <a:lnSpc>
                <a:spcPct val="90000"/>
              </a:lnSpc>
              <a:spcBef>
                <a:spcPct val="0"/>
              </a:spcBef>
              <a:spcAft>
                <a:spcPct val="15000"/>
              </a:spcAft>
              <a:buChar char="••"/>
            </a:pPr>
            <a:r>
              <a:rPr lang="en-US" sz="1400" b="0" kern="1200" dirty="0" err="1" smtClean="0"/>
              <a:t>int</a:t>
            </a:r>
            <a:r>
              <a:rPr lang="en-US" sz="1400" b="0" kern="1200" dirty="0" smtClean="0"/>
              <a:t> i[5]={1,2,3};</a:t>
            </a:r>
            <a:endParaRPr lang="zh-CN" altLang="en-US" sz="1400" b="0" kern="1200" dirty="0"/>
          </a:p>
        </p:txBody>
      </p:sp>
      <p:sp>
        <p:nvSpPr>
          <p:cNvPr id="6" name="任意多边形 5"/>
          <p:cNvSpPr/>
          <p:nvPr/>
        </p:nvSpPr>
        <p:spPr>
          <a:xfrm>
            <a:off x="1950073" y="3800929"/>
            <a:ext cx="1352256" cy="703957"/>
          </a:xfrm>
          <a:custGeom>
            <a:avLst/>
            <a:gdLst>
              <a:gd name="connsiteX0" fmla="*/ 0 w 1352256"/>
              <a:gd name="connsiteY0" fmla="*/ 117329 h 703957"/>
              <a:gd name="connsiteX1" fmla="*/ 117329 w 1352256"/>
              <a:gd name="connsiteY1" fmla="*/ 0 h 703957"/>
              <a:gd name="connsiteX2" fmla="*/ 1234927 w 1352256"/>
              <a:gd name="connsiteY2" fmla="*/ 0 h 703957"/>
              <a:gd name="connsiteX3" fmla="*/ 1352256 w 1352256"/>
              <a:gd name="connsiteY3" fmla="*/ 117329 h 703957"/>
              <a:gd name="connsiteX4" fmla="*/ 1352256 w 1352256"/>
              <a:gd name="connsiteY4" fmla="*/ 586628 h 703957"/>
              <a:gd name="connsiteX5" fmla="*/ 1234927 w 1352256"/>
              <a:gd name="connsiteY5" fmla="*/ 703957 h 703957"/>
              <a:gd name="connsiteX6" fmla="*/ 117329 w 1352256"/>
              <a:gd name="connsiteY6" fmla="*/ 703957 h 703957"/>
              <a:gd name="connsiteX7" fmla="*/ 0 w 1352256"/>
              <a:gd name="connsiteY7" fmla="*/ 586628 h 703957"/>
              <a:gd name="connsiteX8" fmla="*/ 0 w 1352256"/>
              <a:gd name="connsiteY8" fmla="*/ 117329 h 703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256" h="703957">
                <a:moveTo>
                  <a:pt x="0" y="117329"/>
                </a:moveTo>
                <a:cubicBezTo>
                  <a:pt x="0" y="52530"/>
                  <a:pt x="52530" y="0"/>
                  <a:pt x="117329" y="0"/>
                </a:cubicBezTo>
                <a:lnTo>
                  <a:pt x="1234927" y="0"/>
                </a:lnTo>
                <a:cubicBezTo>
                  <a:pt x="1299726" y="0"/>
                  <a:pt x="1352256" y="52530"/>
                  <a:pt x="1352256" y="117329"/>
                </a:cubicBezTo>
                <a:lnTo>
                  <a:pt x="1352256" y="586628"/>
                </a:lnTo>
                <a:cubicBezTo>
                  <a:pt x="1352256" y="651427"/>
                  <a:pt x="1299726" y="703957"/>
                  <a:pt x="1234927" y="703957"/>
                </a:cubicBezTo>
                <a:lnTo>
                  <a:pt x="117329" y="703957"/>
                </a:lnTo>
                <a:cubicBezTo>
                  <a:pt x="52530" y="703957"/>
                  <a:pt x="0" y="651427"/>
                  <a:pt x="0" y="586628"/>
                </a:cubicBezTo>
                <a:lnTo>
                  <a:pt x="0" y="1173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324" tIns="64844" rIns="95324" bIns="64844" numCol="1" spcCol="1270" anchor="ctr" anchorCtr="0">
            <a:noAutofit/>
          </a:bodyPr>
          <a:lstStyle/>
          <a:p>
            <a:pPr lvl="0" algn="ctr" defTabSz="711200">
              <a:lnSpc>
                <a:spcPct val="90000"/>
              </a:lnSpc>
              <a:spcBef>
                <a:spcPct val="0"/>
              </a:spcBef>
              <a:spcAft>
                <a:spcPct val="35000"/>
              </a:spcAft>
            </a:pPr>
            <a:r>
              <a:rPr lang="zh-CN" altLang="en-US" sz="1600" b="1" kern="1200" smtClean="0"/>
              <a:t>第</a:t>
            </a:r>
            <a:r>
              <a:rPr lang="en-US" altLang="zh-CN" sz="1600" b="1" kern="1200" smtClean="0"/>
              <a:t>2</a:t>
            </a:r>
            <a:r>
              <a:rPr lang="zh-CN" altLang="en-US" sz="1600" b="1" kern="1200" smtClean="0"/>
              <a:t>种</a:t>
            </a:r>
            <a:endParaRPr lang="zh-CN" altLang="en-US" sz="1600" b="1" kern="1200" dirty="0"/>
          </a:p>
        </p:txBody>
      </p:sp>
      <p:sp>
        <p:nvSpPr>
          <p:cNvPr id="7" name="任意多边形 6"/>
          <p:cNvSpPr/>
          <p:nvPr/>
        </p:nvSpPr>
        <p:spPr>
          <a:xfrm>
            <a:off x="3302329" y="4610480"/>
            <a:ext cx="3828289" cy="563166"/>
          </a:xfrm>
          <a:custGeom>
            <a:avLst/>
            <a:gdLst>
              <a:gd name="connsiteX0" fmla="*/ 93863 w 563165"/>
              <a:gd name="connsiteY0" fmla="*/ 0 h 3828288"/>
              <a:gd name="connsiteX1" fmla="*/ 469302 w 563165"/>
              <a:gd name="connsiteY1" fmla="*/ 0 h 3828288"/>
              <a:gd name="connsiteX2" fmla="*/ 563165 w 563165"/>
              <a:gd name="connsiteY2" fmla="*/ 93863 h 3828288"/>
              <a:gd name="connsiteX3" fmla="*/ 563165 w 563165"/>
              <a:gd name="connsiteY3" fmla="*/ 3828288 h 3828288"/>
              <a:gd name="connsiteX4" fmla="*/ 563165 w 563165"/>
              <a:gd name="connsiteY4" fmla="*/ 3828288 h 3828288"/>
              <a:gd name="connsiteX5" fmla="*/ 0 w 563165"/>
              <a:gd name="connsiteY5" fmla="*/ 3828288 h 3828288"/>
              <a:gd name="connsiteX6" fmla="*/ 0 w 563165"/>
              <a:gd name="connsiteY6" fmla="*/ 3828288 h 3828288"/>
              <a:gd name="connsiteX7" fmla="*/ 0 w 563165"/>
              <a:gd name="connsiteY7" fmla="*/ 93863 h 3828288"/>
              <a:gd name="connsiteX8" fmla="*/ 93863 w 563165"/>
              <a:gd name="connsiteY8" fmla="*/ 0 h 382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3165" h="3828288">
                <a:moveTo>
                  <a:pt x="563165" y="638065"/>
                </a:moveTo>
                <a:lnTo>
                  <a:pt x="563165" y="3190223"/>
                </a:lnTo>
                <a:cubicBezTo>
                  <a:pt x="563165" y="3542614"/>
                  <a:pt x="556983" y="3828285"/>
                  <a:pt x="549357" y="3828285"/>
                </a:cubicBezTo>
                <a:lnTo>
                  <a:pt x="0" y="3828285"/>
                </a:lnTo>
                <a:lnTo>
                  <a:pt x="0" y="3828285"/>
                </a:lnTo>
                <a:lnTo>
                  <a:pt x="0" y="3"/>
                </a:lnTo>
                <a:lnTo>
                  <a:pt x="0" y="3"/>
                </a:lnTo>
                <a:lnTo>
                  <a:pt x="549357" y="3"/>
                </a:lnTo>
                <a:cubicBezTo>
                  <a:pt x="556983" y="3"/>
                  <a:pt x="563165" y="285674"/>
                  <a:pt x="563165" y="638065"/>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51316" rIns="275141" bIns="151317" numCol="1" spcCol="1270" anchor="ctr" anchorCtr="0">
            <a:noAutofit/>
          </a:bodyPr>
          <a:lstStyle/>
          <a:p>
            <a:pPr marL="114300" lvl="1" indent="-114300" algn="l" defTabSz="622300">
              <a:lnSpc>
                <a:spcPct val="90000"/>
              </a:lnSpc>
              <a:spcBef>
                <a:spcPct val="0"/>
              </a:spcBef>
              <a:spcAft>
                <a:spcPct val="15000"/>
              </a:spcAft>
              <a:buChar char="••"/>
            </a:pPr>
            <a:r>
              <a:rPr lang="zh-CN" sz="1400" b="0" kern="1200" smtClean="0"/>
              <a:t>对数组全部元素赋值但不指定长度</a:t>
            </a:r>
            <a:endParaRPr lang="zh-CN" altLang="en-US" sz="1400" b="0" kern="1200" dirty="0"/>
          </a:p>
          <a:p>
            <a:pPr marL="114300" lvl="1" indent="-114300" algn="l" defTabSz="622300">
              <a:lnSpc>
                <a:spcPct val="90000"/>
              </a:lnSpc>
              <a:spcBef>
                <a:spcPct val="0"/>
              </a:spcBef>
              <a:spcAft>
                <a:spcPct val="15000"/>
              </a:spcAft>
              <a:buChar char="••"/>
            </a:pPr>
            <a:r>
              <a:rPr lang="en-US" sz="1400" b="0" kern="1200" smtClean="0"/>
              <a:t>int i[]={1,2,3,4};</a:t>
            </a:r>
            <a:endParaRPr lang="zh-CN" altLang="en-US" sz="1400" b="0" kern="1200" dirty="0"/>
          </a:p>
        </p:txBody>
      </p:sp>
      <p:sp>
        <p:nvSpPr>
          <p:cNvPr id="28" name="任意多边形 27"/>
          <p:cNvSpPr/>
          <p:nvPr/>
        </p:nvSpPr>
        <p:spPr>
          <a:xfrm>
            <a:off x="1950073" y="4540084"/>
            <a:ext cx="1352256" cy="703957"/>
          </a:xfrm>
          <a:custGeom>
            <a:avLst/>
            <a:gdLst>
              <a:gd name="connsiteX0" fmla="*/ 0 w 1352256"/>
              <a:gd name="connsiteY0" fmla="*/ 117329 h 703957"/>
              <a:gd name="connsiteX1" fmla="*/ 117329 w 1352256"/>
              <a:gd name="connsiteY1" fmla="*/ 0 h 703957"/>
              <a:gd name="connsiteX2" fmla="*/ 1234927 w 1352256"/>
              <a:gd name="connsiteY2" fmla="*/ 0 h 703957"/>
              <a:gd name="connsiteX3" fmla="*/ 1352256 w 1352256"/>
              <a:gd name="connsiteY3" fmla="*/ 117329 h 703957"/>
              <a:gd name="connsiteX4" fmla="*/ 1352256 w 1352256"/>
              <a:gd name="connsiteY4" fmla="*/ 586628 h 703957"/>
              <a:gd name="connsiteX5" fmla="*/ 1234927 w 1352256"/>
              <a:gd name="connsiteY5" fmla="*/ 703957 h 703957"/>
              <a:gd name="connsiteX6" fmla="*/ 117329 w 1352256"/>
              <a:gd name="connsiteY6" fmla="*/ 703957 h 703957"/>
              <a:gd name="connsiteX7" fmla="*/ 0 w 1352256"/>
              <a:gd name="connsiteY7" fmla="*/ 586628 h 703957"/>
              <a:gd name="connsiteX8" fmla="*/ 0 w 1352256"/>
              <a:gd name="connsiteY8" fmla="*/ 117329 h 703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256" h="703957">
                <a:moveTo>
                  <a:pt x="0" y="117329"/>
                </a:moveTo>
                <a:cubicBezTo>
                  <a:pt x="0" y="52530"/>
                  <a:pt x="52530" y="0"/>
                  <a:pt x="117329" y="0"/>
                </a:cubicBezTo>
                <a:lnTo>
                  <a:pt x="1234927" y="0"/>
                </a:lnTo>
                <a:cubicBezTo>
                  <a:pt x="1299726" y="0"/>
                  <a:pt x="1352256" y="52530"/>
                  <a:pt x="1352256" y="117329"/>
                </a:cubicBezTo>
                <a:lnTo>
                  <a:pt x="1352256" y="586628"/>
                </a:lnTo>
                <a:cubicBezTo>
                  <a:pt x="1352256" y="651427"/>
                  <a:pt x="1299726" y="703957"/>
                  <a:pt x="1234927" y="703957"/>
                </a:cubicBezTo>
                <a:lnTo>
                  <a:pt x="117329" y="703957"/>
                </a:lnTo>
                <a:cubicBezTo>
                  <a:pt x="52530" y="703957"/>
                  <a:pt x="0" y="651427"/>
                  <a:pt x="0" y="586628"/>
                </a:cubicBezTo>
                <a:lnTo>
                  <a:pt x="0" y="1173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324" tIns="64844" rIns="95324" bIns="64844" numCol="1" spcCol="1270" anchor="ctr" anchorCtr="0">
            <a:noAutofit/>
          </a:bodyPr>
          <a:lstStyle/>
          <a:p>
            <a:pPr lvl="0" algn="ctr" defTabSz="711200">
              <a:lnSpc>
                <a:spcPct val="90000"/>
              </a:lnSpc>
              <a:spcBef>
                <a:spcPct val="0"/>
              </a:spcBef>
              <a:spcAft>
                <a:spcPct val="35000"/>
              </a:spcAft>
            </a:pPr>
            <a:r>
              <a:rPr lang="zh-CN" altLang="en-US" sz="1600" b="1" kern="1200" smtClean="0"/>
              <a:t>第</a:t>
            </a:r>
            <a:r>
              <a:rPr lang="en-US" altLang="zh-CN" sz="1600" b="1" kern="1200" smtClean="0"/>
              <a:t>3</a:t>
            </a:r>
            <a:r>
              <a:rPr lang="zh-CN" altLang="en-US" sz="1600" b="1" kern="1200" smtClean="0"/>
              <a:t>种</a:t>
            </a:r>
            <a:endParaRPr lang="zh-CN" altLang="en-US" sz="1600" b="1" kern="1200" dirty="0"/>
          </a:p>
        </p:txBody>
      </p:sp>
      <p:sp>
        <p:nvSpPr>
          <p:cNvPr id="27" name="标题 1"/>
          <p:cNvSpPr>
            <a:spLocks noChangeArrowheads="1"/>
          </p:cNvSpPr>
          <p:nvPr/>
        </p:nvSpPr>
        <p:spPr bwMode="auto">
          <a:xfrm>
            <a:off x="1491834" y="132914"/>
            <a:ext cx="51482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eaLnBrk="1" hangingPunct="1">
              <a:buFont typeface="Wingdings" pitchFamily="2" charset="2"/>
              <a:buNone/>
            </a:pPr>
            <a:r>
              <a:rPr lang="en-US" altLang="zh-CN" sz="3600" b="1" dirty="0">
                <a:solidFill>
                  <a:srgbClr val="0070C0"/>
                </a:solidFill>
                <a:latin typeface="微软雅黑" pitchFamily="34" charset="-122"/>
                <a:ea typeface="微软雅黑" pitchFamily="34" charset="-122"/>
                <a:sym typeface="宋体" charset="-122"/>
              </a:rPr>
              <a:t>【</a:t>
            </a:r>
            <a:r>
              <a:rPr lang="zh-CN" altLang="en-US" sz="3600" b="1" dirty="0">
                <a:solidFill>
                  <a:srgbClr val="0070C0"/>
                </a:solidFill>
                <a:latin typeface="微软雅黑" pitchFamily="34" charset="-122"/>
                <a:ea typeface="微软雅黑" pitchFamily="34" charset="-122"/>
                <a:sym typeface="宋体" charset="-122"/>
              </a:rPr>
              <a:t>案例</a:t>
            </a:r>
            <a:r>
              <a:rPr lang="en-US" altLang="zh-CN" sz="3600" b="1" dirty="0">
                <a:solidFill>
                  <a:srgbClr val="0070C0"/>
                </a:solidFill>
                <a:latin typeface="微软雅黑" pitchFamily="34" charset="-122"/>
                <a:ea typeface="微软雅黑" pitchFamily="34" charset="-122"/>
                <a:sym typeface="宋体" charset="-122"/>
              </a:rPr>
              <a:t>1</a:t>
            </a:r>
            <a:r>
              <a:rPr lang="en-US" altLang="zh-CN" sz="3600" b="1" dirty="0" smtClean="0">
                <a:solidFill>
                  <a:srgbClr val="0070C0"/>
                </a:solidFill>
                <a:latin typeface="微软雅黑" pitchFamily="34" charset="-122"/>
                <a:ea typeface="微软雅黑" pitchFamily="34" charset="-122"/>
                <a:sym typeface="宋体" charset="-122"/>
              </a:rPr>
              <a:t>】-</a:t>
            </a:r>
            <a:r>
              <a:rPr lang="zh-CN" altLang="en-US" sz="3600" b="1" dirty="0" smtClean="0">
                <a:solidFill>
                  <a:srgbClr val="0070C0"/>
                </a:solidFill>
                <a:latin typeface="微软雅黑" pitchFamily="34" charset="-122"/>
                <a:ea typeface="微软雅黑" pitchFamily="34" charset="-122"/>
                <a:sym typeface="宋体" charset="-122"/>
              </a:rPr>
              <a:t>必备知识</a:t>
            </a:r>
            <a:endParaRPr lang="zh-CN" altLang="en-US" sz="3600" b="1" dirty="0">
              <a:solidFill>
                <a:srgbClr val="0070C0"/>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2576091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left)">
                                      <p:cBhvr>
                                        <p:cTn id="2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2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862639B1-E602-4FBF-AF29-397C8FEF5119"/>
  <p:tag name="ISPRING_SCORM_RATE_SLIDES" val="1"/>
  <p:tag name="ISPRING_SCORM_RATE_QUIZZES" val="0"/>
  <p:tag name="ISPRING_SCORM_PASSING_SCORE" val="100.0000000000"/>
  <p:tag name="ISPRINGONLINEFOLDERID" val="0"/>
  <p:tag name="ISPRINGONLINEFOLDERPATH" val="Content List"/>
  <p:tag name="ISPRINGCLOUDFOLDERID" val="0"/>
  <p:tag name="ISPRINGCLOUDFOLDERPATH" val="Content List"/>
  <p:tag name="ISPRING_PLAYERS_CUSTOMIZATION" val="UEsDBBQAAgAIAOdQaEkYJkPyLgQAAH8OAAAdAAAAdW5pdmVyc2FsL2NvbW1vbl9tZXNzYWdlcy5sbmetl19v21QUwN8n7TtcWRqCB7INadMk0kw38W1izbEz+6Z/QMi6je8ya45vsZ2w8jQQTBQJbdIGGmNQFZUWiRHQJNBYYZ+mcbonvgLHdrIlGRC73YOlXCvnd/4fn1u8eL3joh73A0d4C9LZwhkJca8lbMdrL0hNuvjmBQkFIfNs5gqPL0iekNDF0skTRZd57S5rc/h98gRCxQ4PAjgGpfj04owce0FqlK2KXm9gbdVS9apulZWqVKqIzjrzNpAq2uL1t85fuH723Pk3iqdHclkwZh2r6jQIJaRzZzKANGroqgU0oloaWaFS6bV2+Pbsk4+jN6mqaEQqDXb2hk8eHe7dHHzzNB+iYZAlMMUF9TPPXE7TMIhGLVNVZGIppqXpNAmYSiiRpVJ075fB7d3h/t5w/+eDx58fPL4RPdwe3v8k+u3W4d5nh/1fB399+fefW/PUyAZeVrSqRXVdNS2iyeM3Umm4fyf6dmt4d3/48G5OjIFNYoCNd3affb1zBFkrKYVUPNq8ET3YzAepKdWaCg+NrXj2072DJ/18gAbRIADz/a4T08RVYpX1FUgQVMrt3Twi+iXQst0f9O/nkVolZpL/eTIaXlKqmCq6FtePQUxqKJWkeFZFF7WYh4TnbiDWaoEcWvd5zxHdAN70HP4Bt1HgOjYP8mkxyeUmlK2C1VTLVdbjKBQJcgREjofCqxy1nR4HE3yb+/N0QBtViByn53JTecdaxIpKZAvyJevLFk3aPVbGfI48ESLmuiJ2APQyu8e8FkdrvMW6AUcb8DfbsZO/rTNwO7bk/a7zIWJhah86NWo5TSYrpwrHM02hKsyPZeZ7MIJzoqYa/mVnO90APA1D3lkP53kxEYnCK7HiuH41sGn+p1NZ8nJMj2b053XHhBInBnz5oOXLjsguQepQH1KJdJjjZpdStEVQ1PB5wL2Q+0jxruTQqekjgCbQURlLEPkpE5YgIznkl0nZVGgcY74WOCGfJ5kkKs33v9dIC9YEl4f8RZ2s8SsC+t/lrAdJhPdOkBZO4QjKchXEeLLGI3ByTo8oGhjUZiGsZAhMcp0O+G9nYDbrZBzBdLxOReIVff//T09qfvTR94OdL1LsPJpJsFGpWRWsVQiU+eDWV9HvWYWgTGNjVGpaKi7H4tGjbfjyRx//GG39EG0+BecGNz8d9P/ICEw3MJksYoCOo5aQCoVCRsasRakhsBh99yAXATownjvkOeldTYQ8eG8ehOLytFxyyCI1Wl7HcnlW2CTxo/BhSnGlVofagJ3D4IHo+q35O8EkoY6NSzABkr1KKtWZfw3GBxXCzUVJ/I5HWJhP+5F2+EnA8aZw7DVVGhaW5eSWA/cb12ldS79eNmLJHIuvOy5cd7LCKjWswYiZ4XHbCXMCk6k+bnfov/Q8rrR4aXtpyD8/BclVsXh64ub4D1BLAwQUAAIACADnUGhJCswVnxYEAAALEAAAJwAAAHVuaXZlcnNhbC9mbGFzaF9wdWJsaXNoaW5nX3NldHRpbmdzLnhtbNVXUW8bRRB+969YHSpv9SVtQtJwdhUltmrhOKE+RCuEovXdxLdkb/e43bPrPhVUKoqEqISQUKiogkrCAwRUCakQ6I9BtZ03/gJzPseJY6ecVQVSWSfrZr/5dmZ29ttb6+otn5MGhIpJkTOms1MGAeFIl4l6znjHLl6cN4jSVLiUSwE5Q0iDXM1nrCCqcaa8KmiNUEWQRqiFQOcMT+tgwTSbzWaWqSCMRyWPNPKrrCN9MwhBgdAQmgGnLfzTrQCUkc9kCLES04p0Iw6EuRiCYHF0lBc5VZ5hJrAadTbroYyEuyS5DElYr+WM1+YX498hJqFaZj6IODmVR2Ns1gvUdVkcD+VVdhuIB6zuYeBzMwZpMld7OePy1KWYBuHmKE2PPEmCxjRLErMRus/vg6Yu1TR5TSbUcEurQ0NicluC+syxcYTEBcgZy/Z6tVxaLqxXVu1Cdf2avVJOYpjAyS7csCdwskt2uTAJPi39tZtrhevlUuWtdXt1tWyX1o68sKJDBbHM4YpZWFkZhQ4MCmZpL/JrgjKO3XaijAo09iunYR1sWWS4ihuUKzDIBwHU344oZ7qFbT2Fbb0JECyqABx9PV62nKHDCIwjuoQQA8O1HPTE7JVBT8zND6VuJrMfpTU2SotqTR0PmwdtvdAs87jpELYhxVBq8TupSe4OEgK/Bm6F+nBsT1Q3mSgictogG7gIHFNdDBnlBmEaU3cGziqqKc10bxcWjyMJcuFuB7JSHSmF49FQDVV8UPW48Z38exWpQb2flCIxnQbtfP1z+8FOd3+3u//T86efPX96p/PjdnfrbufXLw52Pz3Y+6X951d///EoDdVNGRE/UpqgmAQcNBDtAfkwYrdJDTZkCIQDbaDsoJ0pojhzITsRcUCVOiKlOuEgF5JNUKosF25cIFoS6jaocCYkx9UHP9BnwU8xdyFxCs5lE9xjFFgZh0YKSAthLnN7sDRpZv+HxXWoIFLwFqEOqoAiqLUNJiOFlgaDOLFeoCotn0cbENcidu67EiZ6mddxI+FkoQthGrap6UuXZ2bfmJu/spA1/7qzc/GFTn1lXOM0ni2RxqVTpTed1wkB/henF8jwiG9Rhn7cm+7IpOOPlr4EjoqEZcbiNV7LepJ7HqWs8+j7zv1n3f0vO98+TNXyT7Y7D+93Pv6h77h1t33vk/beb2l82493u78/Odi91/7mWRp8r/5pgK9z/ebJJ5VfHbEnnpT7PlW+D3bSwLrbe+29rVTzfvRd+/Hnibqkwb9LQ4HnwSsBreDRVe99VhI8vDjzGW7JV0KbTpOJl5e1/0SaXuozK9G1s5SmbDZ7Zl1w7qX/LMt7niqWvA0uRkM3Icsce+eMR3wmmI91jD9tBhfV/OzMFN6txg5lMsg2fIHPZ/4BUEsDBBQAAgAIAOdQaEkE5wPRtgIAAFMKAAAhAAAAdW5pdmVyc2FsL2ZsYXNoX3NraW5fc2V0dGluZ3MueG1slVZtT9swEP6+X1F13wl7LZNMJSidhMQGGojvTnJNrDp2ZDtl/ffzK7HbpM16Qqrvnsd3vreC5Jaw5YfZDBWccvEMShFWSaMJuhkpr+d5pxRnFwVnCpi6YFw0mM6XH3/aD8os8hyL70BM5WxwAb2bhf1MoXgf3xZGxggFb1rM9g+84hc5LraV4B0rz4ZW71sQlLCtRl7+WKzWow4okepeQZPEtL4yMo3SCpASTEjf10bOsijOgQZPl/YzkdO7Ov36A9qOSKIs7eaTkTFaiytIk3x1Y2Qcz/TtaVUWRk4TFPxVGvrls5FRKMV7EOnld1+NjDJ427X/0yOt4JVJaMo5XcR3DuW41ONnoro0cpZgHmQcna2CT499610E8l/juUdmXAWnTyavBwvBFD2nsFSiA5SFk7PJmr89dkrPByw3mEoNiFU96EkH/YQ7Ga5JdT3uD7wRVkYgr+gRr5x2DaxcvLHT1NATVqtbuyti7LsuilDAziujEHtlj/yt83qEjJQ98pmSEh4Z3R/BDy2OE2p8i301T6dfW4FhfQwJC6dgNZ4ezOTKyLVXBEzDS1hKE84LacCUDWVW50LKjmJCDO9IhRXh7JfB5Xv7GImyA4NvteHGQoooCkP9ZmPUWzqulz2n7eitaT+6X4X+ce48U3qJX8+xUrioG/2rJOczz9NTohMzz4YZZk1qOIh7tuERx/oeIzVYbEG8cE6numFcgZx6PXezNQZHWZQDlA1nGflLhtLPuiYHsdZVIxDaJtU5XE2qmuo/9UrgDcqUMGJ0TFXr6xgm710ZKXwLABZFHXrWHZyl6agiFHZAvTVS2AePvQxJ3aNj7XajHmCj4obzmkkd6RdF3ykxLjUMEF51XMMMZzm/hBXOpX1ZMvdhB/eDn2zlsMtM68XencK3UnKzth+nUCvNP5P/AFBLAwQUAAIACADnUGhJagDFHuoDAAAcDwAAJgAAAHVuaXZlcnNhbC9odG1sX3B1Ymxpc2hpbmdfc2V0dGluZ3MueG1s1Vfvb9tEGP6ev+JkNL7NbveDdsXJVLWpGpGlZTViE0LVxXexj53vjO+cLPs00JgYEmISQkJlYioaLR+goElIg8L+GLQk/ca/wHtxmi5NWxyxH0yRFfn1+z73Ps+9fmy7F69HHDVpopgURWvanrIQFb4kTARF6x1v6fSshZTGgmAuBS1aQlroYqngxmmdMxWuUa0hVSGAEWou1kUr1Dqec5xWq2UzFSfmquSpBnxl+zJy4oQqKjRNnJjjNvzpdkyVVSoUEHKz0CVJUk4RI9CCYKY7zJd1xC0ny6pj/1qQyFSQBcllgpKgXrRem503v/2cDGmRRVQYbqoEQRPWc5gQZtrBfI3doCikLAih75lzFmoxosOidXbqjIGBdGccpg+eccAGZkECGaEH+BHVmGCNs9NsQU2va7UfyEKkLXDEfA+uIMO/aC1662vVymJ5vbbildfWl71L1ayHCYq88hVvgiKv4lXLk+TnhV++ulq+XK3U3lr3VlaqXmX1oAoUHRHEdUYVc0FZmSY+HQrm6jCN6gIzDsN2SEZFNYwrx0lAPbnEYBcbmCtqoQ9iGrydYs50G6Z6Cqb6GqXxvIqpry+bbStaOkmpdQCXAUJjsJfDmTh/YTgTM7Mj1J1s9QNaR3bpYq2xH8LwQKzfmus8HdpPa0gxQs2co7rkZEioASpz4DKfMMwtxDRw84dXtVFALzEO+pvaabsh9Bg5P8SJGtFwqKMZZb/0Xk1qqt7PyGWh41K7X//cubvV293u7f705NFnTx7d7P642du41f31i73tT/d2fun8+dXff9zPA3VVpihKlUbgDjGnmiIdUvRhym6gOm3IhCJOcRN8BOJMIcUZofZEwDFW6gAU6wwDncrGulJbLF85hbREmDSx8CcEh/2kUayfBz4G7kLCEpzLFiVPQYAyPk4VRW1II4z00/LQtF/C5vpYICl4G2Ef7muFwD2bTKYKIk1GDbF+oyovXoib1GhhigeliIk+8wCeFrBYQmiSB21q+szZc+ffmJm9MGc7f93cOn1i0cDrVjk2q2Vmt3CsmearOmSp/1J0grGO1S7JJDKzScYWPfphMTC1cZNwHWMpR7tT30RfjDl173/fvfO4t/tl99t7uYb44Wb33p3uxz8MCjdudW5/0tn5LU9t58F27/eHe9u3O988zpPfVzRP4utcv3n4yFUXQO6hI+ednIvv3a08ab3Nnc7ORq51P/qu8+DzzC/y5L+LEwEO/0qk1uBhFPRf/RA8jjiLGNxkr4TbHHfj/3ejeiFmc/KrUGZFz9RsbNt+bvv68u35mQr2f9IgOxt+YIx8UbjOkd9uBYiPftGWCv8AUEsDBBQAAgAIAOdQaEkP5FkgmQEAAB0GAAAfAAAAdW5pdmVyc2FsL2h0bWxfc2tpbl9zZXR0aW5ncy5qc42UTW/CMAyG7/wKlF0nxD677YYGkyZxmDRu0w5pMaUiTaIkdDDEf18dvprWHcSX5u3T17ErZ9PploslrPvS3fhnv/8I914D1JxZwnWoixY9R51ZkU1hkuUgMgmshhSHT4/y9kRQxkx603j9iba24scUvplxYau4JiwMoVlCKwjth0qyosTfoLR9WbuSKn2Ol84p2UuUdCBdTyqTc8+wqze/qhXWYFWAOYPOeAKBaeRXG3lyfIgwqlyics3leqxS1Yt5skiNWsppW/75WoMp//hiB/Sfo9dRYCcy694d5PXEoyeMdlIbsBb2eR9HGCQseAyi4tv36x80MG4WVKOLzGbuQA9uMKq05ik0uvQ0wAgxWXo1uhlhNDkHK7cj7m4xAkLwNZiG1fAeIwCVXuoLfqA2KsWONNBmz4+oUHyayXSfuo9BcnhYtG3r3qlQf/whC0ZI1UZoToxp3nZzXDD2jhxcW8s6pmZeUKKkREUk1hRYkKdx9WsE919dxp3jyTwvb4fyaizbwM0CzEQpUR7/+9xBi6O4y9XZ/gFQSwMEFAACAAgA51BoSRra6juqAAAAHwEAABoAAAB1bml2ZXJzYWwvaTE4bl9wcmVzZXRzLnhtbJ2PMQ/CIBCFd34FuV2wW9MA3UzcHHQ2FVFJ6NFw1PrzhdQYZ4dL7l3e915O9a8x8KdL5CNqaMQWuEMbrx7vGk7H3aYFTnnA6xAiOg0YgfeGKd+0eEiOXCZeIpA0PHKeOimXZRGeplQSKIY5l2ASNo6yzBhRVlJOKwor2/m/6M8NDGOcq8vsQ96jKXtRq4VTshoqc3YoPN4iyGpQ8uuuys6US0URSv48ZtgbUEsDBBQAAgAIAOdQaEl0Pke4XQAAAGIAAAAcAAAAdW5pdmVyc2FsL2xvY2FsX3NldHRpbmdzLnhtbBXKOw5AQBAA0N4pJtP7dQpLp9TgABMmIpmdEbvxuT26V7y6vb3AyUfYTB2WWYHAOtuy6epwGru0QgiRdCExZYdqCG2T1GIzycAxfjHALvTwMbL/ELkn/0++MG+SF1BLAwQUAAIACAB2uMNEzoIJN+wCAACICAAAFAAAAHVuaXZlcnNhbC9wbGF5ZXIueG1srVVNb9swDD2nwP6DoXutpF3XNJBbdAWKHdahQNZtt0C1GVuLbXmSXDf99aP8bc/pVmAHAzbF90jxkTS7ek5i5wmUFjL1yMKdEwdSXwYiDT3y8PX2eEmuLt8dsSzme1COCDySp8ICeEycALSvRGYQfM9N5JGewUVm4mRKSCXMHrnPkLuLtCTvjmbokmqPRMZkK0qLonCFRkQaahnnlkS7vkxopkBDakDRKg3iNNiV+Tsan0Sm1Owz0D1kZt4euCZpOZ61GJAUp65UIT2Zzxf0x93ntR9Bwo9Fqg1PfSAOVnJWlvKR+7s7GeQxaGubsSrJNRhjkyhtM2ZWYrFMHa18j1QOmwS05iFoN05DQissnQCzbcx1VPPoAa3l1TtR85Z+G/u9adxK5WjnnOWPsdARHvUhnXUSyOgwKkvK65Yd9NB00K1lIo6CX7lQEJSf39oWmS9IFbDtuDJPVxc+HuDbLfeNVPsbhGEX1Qq6rWhuJZpbgloOt42+7ihIc9stcJMraEo1Y08iAPmFK8VtW1walQOjI2ONpUMwo9WVa5E6QVhkkvjsH7SxfiNpfurXlCkB/0OYT0jU1kSkATzfCvQxkGBNDWCxrc01WezamF1OOn9Men09MFU51qLgRRzDVQg4hgE3nHZ2eggKimt08XM1wvYODoIjEUYxPmaSYXx6kCbhajfJ0Ds4CI6lv5uAtua2jHRcx1EztR3E6MQ6YX6ujUzES9megz1jVmUfvjZyzdF1JtqD8/kfoziI0QzmlkysLvvW21fN4b2dU6M7n01WWQbdivMAJs8qr2YW8mzkE8CW57G56efU7MMedJTz1HRMc33HfpfFWryAU4jA/ukWp7YmEdie8ciH5WmPAfXE7TIIX5qmIjJaS1KpeUg5hrV5ElBUmGpWPqLqoZJ5Goy0cbPu56Bj3FXXCrgTwxYzXZxg88nMI+/xpb7LxdlFd5XzxUWDLfO6rwJXubxhVdcJd51B635tL8LqmcfX31BLAwQUAAIACADnUGhJcYP8DhoIAADbHQAAKQAAAHVuaXZlcnNhbC9za2luX2N1c3RvbWl6YXRpb25fc2V0dGluZ3MueG1srVlbb+PGFX7vrxioSNG+WBfqZkQrgJeRTUSiFJG2d1sUAiWNZcIUqZIjex3oIS3aIBsgSICkRZqmXWyx3S3Q1C0CtEizbX7NWt485S/0DC8WScsyubsiCJhnzvedM2fOnLm44R4bljh3qT013tGpYVsqodSwJm7zBwg1RrZpOz2HuIS6+ZXkwLDG9qlsHdpMBlKX6tZYd8Yia3WbBdTyfqhe4+tSHb7KQrmEamVcwnUk4YoIbductM2J0CaVimIjn6DweR0yIhZdz9rIx1qvA2TLJQ6VrTG53+Ti2tGmeA92HH1sgJ7brJbZswitLqQye1C5WKlV8KLEcxxXRWJFKkqFRa22XeOLCBfKlQK3EOolrsShYqVS3K4uirVShYOv1nYVWMp4u4rKtXK5JC1KuARoxPOCVBIXNW67WOTBGq5vi4tWS6gVCqhYLHJlaVGpci2hgECbAw6eq7MAchIncNUFL/DFOodaYktolRdYwlWxguolXC0UFmVB4AqFVXBXvYuGayVN3Z0wnLcQrh2Cta0st/JrkqsxmjsOKGtkOjN1SpClT8mdnEVOc0FCeskbNod+xKW+EMQM3ARsI+/9FYo9u9HEj8qRMb6TG84pta2tkW1RcGbLsp2pbuaaP/RzI/A8DdI+IU4W3KE+IitzNe+XFhbYgnyFZxNoZE9nunXWtif21lAfHU8ce26NU7l5dDYjjmlYx6Bd2K6JeKMh03CpTMk05h+usyc9bAb1yCXMvSpmTyqkqQ+JGVoseL8MuJXJ2yOSgJ4YrkE9KF9kzyboTJ+Q+ADUefZsxlhgJT5qNfbcDqLkPgV1jk3v0kZ1Uz8jTtyIXw43ouzZfJY1n2aOPWHBjuNuH+grnGlDdbEmzMMCe1KBWAeZwVSjFITN67+UUAw+k7WkMQUrMLjR4hKIPMqeMBC7nR6v3Bu0uzvdgSDv5JqiPysRm5Y/LlXr94uV6k8a+QCXkknt8O12nAt5ZJVCOi5F63fbAyDE7YGC72q55o8m9M3km5mqu6e1ZQXnmhePn15+89WLp+9d/OHbzCy9Pt4Hh0xwIvGmodrr97GiDdS2LOGBrA6UruYFr401LOWay8/+cfHxk8tnTy+f/f351x88//rd5ZePLj//9fJfH714+v6L839e/O+33//3YQpLUp8/kJWdgdbtttUBVqRQkmtePvtk+ceHl58+u/zy0+xMfV7FffD0kyff/f7xy8EHXn74DMsH7y6/eJCZZ1fe2W3DqzFfvvvbZ8+/Oc/M0cMKBCNVDDpYVfkdPBC6d2HIIIM+fpIR1X0LbD06vzj/PCPwHla9vEgBU/h9eYfX5K7CUquPVa0vi15e3bPnaKRbyLbMM6SPRoBDsMCcGPbcBcmJQU7JGLmmMSZuZkMqfnsPklrm276hI/2EIGp7rAEnMixEjwiaGCcEvHDGxElhBqaaiCU2YG/vyT8dtHi5jaUBjKDUPRhoXmFg9nQHtmg2Rbpp2qwbYFofn+jWiKAhGelzl6AzUBsbY09tpkPnmTO/mBvvIJ36LqI3gjmpSPjuG1uv7J2staHSHOiOBUU5O1usLlzv8hT2muA6LPkzeltfIvHYel2OvIbe9XhVvbFracbo1fuVcOElOqVC3uM+rJ1QEwTDzgTCHciYXBNPdcPMBJSVFpjzjsiwwXcQO7dkIlC6AYdio1eg2YexiDmyD2OUjeIAC6qssaiTIduzpgB7o+fnwfrcYScLk8Cx7Sp/huTQhhphEv0ERhbkhusn1NbL2cuaKGElZvUyWtoDIgXcmngXIQgcM40p27yno93r4DCafjmOheT17SY2mfI7sfzlny8ef+gzpyBUMd8Xdwcir4gYJsHFR79b/jsDDjKYudTW1EGbFxjD8qtHsI9Y/uqvy4d/WT74Fnp58d5vLs7/k57T395JuMUDbxhBj2xrays9TdIv3x3Ycv3pi6wkMEtZncJXZD9TbErcn6fg0XghDvU+UgKDjXIIzbhd9hIiiCavaby424GcgU1Mn7j23Bml2mFESTp8/y2oFd6mLdfs6M4x1BrNts2sRF4MWNWjmX142bNDlOOVKziLgCb3BrwkeSctOGOZxujYXwjHSEfBpQoy4ciVgU/c5RUoSQlKMjZodk5vUQhrA0xT/ztMQrYpXLdGXAlWx1c4HttzGjsNW9SxzR67R7h+cQYK7NpjaJImdeawkIRfUQ33yD7tzqlpWKR5qJsuqEVFSdUe+NBj+8eAMi5LavfJqWGNI6qBIKm3b5vzKRH93kTdiDckYaIoePdsUcSV7JrnsLcPmiKur4RJfYXcp9f0I8KkvspWzy4cJq6Bki1RZHj3IehOVJ5m6ECHWDoIwwCHX3Ed5kGb3YG5EZcCQVxzao9J09sEaMaUsOGHHGSyqMP5GzxuWFdLdodhhmdqcHRKNKyyN785fRvUoCa5Obe9fsAMjI6+971uAgQ662aAf1ebDIYvRfRsRu7k4Fihj46m7LY8hwKOOzkWTv/6+ybcLCxnrJpFkJ43m6FTr6Z7JT2TSYtV8mymbH+ubwY18tfi1MhvGqFGQHvzAFrz6ZA4GHLAIGFyxmVR7SNjcmTCS/e9k3kcdkNjFE+PgNqCg0WIiQhiaUV0Z3QUzhX/I9o+nZvUMMkJMQOdiCASms29b7gwNzanNk/b5JBGkzuQZJ4DQaFbZWJUO95wI8w7x6zF+S3ZFh2qD12v92tqVbjyrIrVmrUorNEs2aNe+YJY2q6xBbo3hb+Rjy6yUKKu/QcrKQMo8N34/9v/A1BLAwQUAAIACADoUGhJM91K5mcaAADkRQAAFwAAAHVuaXZlcnNhbC91bml2ZXJzYWwucG5n7XwLVBPXvjc9nlbbqrTH26Ko5LT09OGDV0VUSFLrA6tVqqjIKxERUo0QlZd523KvtlVMrUqwlqS+eIdRkAQSkmhRUIPEB0kIIYkejJEMSYQwiZmQyU2gx6Keb63vrnXv/e5dH6ywZs1k//b+/V97//+Z2fP9V+tip7wR+Iafn9+UL1Yt3+Dn92qmn9+E3Emvea9EMQbmew+v5GyI/dyvtmNWn/fkz4Sla5f6+V1kvTmc9qr3/PXdqxJz/Pymtvj+X2kjVWz381tB/mL50o37cGZt6qHag4nIA9qH2P2ozx4f+fbdPbF1H/1FsODSD8D8HUu/n/95eFLge+fOFP88qXhr5LehlVsqDmz7fuGtlTPjibgLWdumzbV58Pfy2qILaps6ThKUlIgcbJv/VOXNZiCRWFvXgTnZU8A3FUXpFrlaoyR77A0A3dzDlg5n+Pn+pl7or2loUtqFFnOaXe9x6zUJPqn87sM7C1OXoDLxdEhhf/UV36VG6s5DaFSmnma7ZX91BNzo2nlMDEikSx1fjpxbJN3brVRLk7Gb8Cff+W6H4kMq3jF59MvZLfN8x8tHZ2SO9HekPezNkVbbDyT6jvuDP20fgc06mfau9/DXp6YEKcVuqgY4dIdIjz52Tvhq3jTTwtyo3ojJ9b6GhUwnm7mYarsVZW0P/2mIqciqmHlHe+TqSL9hTwEPDERPO/yBWCR8W2teNYqZ8MXqPEFw+MhIkz/4RPGs+Y/nNhZE/2WE4+XPftowDvgfBiisFOgoYH+DChdNhRQJcqQXi0zoOgl31wIDcBLXlB27rcTnltO/dBuZiFENAlKG/dEpko78wzn0JrwGisThwfgx3VGWl55zsyVKkebo9BGPfC3+QGLfgogRSrPUx9M2LykabRu7MKPkxLrgUU5H187IPH/v+gjZ3dtfhAiddCtVH021qwlypN/7yYpDQ53qHDm6wPi3vSOOvj/4VET76igRienSEFgY+LE6mBVzFz6GdR6LDl1MGBFiUd0nLTW5OdWxN5VPkib0B0ifXrMxcVVX+EGRyXIq3FdujYH+PoZcdnZk67oWkNJIH7gWYI1pkI+h98j+tJfFZc4shIIzBIq/Uk/G3gockffIrpthc7U9O3fzPLcTTBGhzw09Gos920Z64NM8XX3JM5qf/PamMdTmYHocBZy7zzUX3WQOgwY2XmLrxIzR0yltRLNSMGcLdi//QBfMKlTYVot7hq4n/aPJ7CXtylVDPTnyUk/za2dgo+FtqoZZnLsvko+BOuNJ/heO7fgl8nftdr7X0i+Qus22B9C1AHyMxxj4Nchl8z3z+mCF4yceUL2CTi2Ek6hDd2JDIzv+IaLpdmz7auEMRfA9Ve8udzP1knBkcrl/vWxy/V0zaQYhNDBj7v+NZf+jztBZDUgodhgE9M6PvqDWSFpBIr1KNPv7keG3hkHKZFIpHUzWL2EumH0h7gXv/J8esBtIzQOtajxiwHPciNWDqEnIIxLHfTfU/ZfdMoVqL32tSpVPLyoX/hFbodLhQXWhP2af/fIEf7/oTfheqAHzx7AllP6Lbd3vTexiPx/M5Evzfjnw/KW8CVMvxI2N5OzmV+w7xuhWURRliGUOxaqbLI5S+qmx0N61lQ8sJxJwaeUc2uAN+8tfh7dbTqXZF6z9Q9Yy4UDZ9EzHrTDqz2Vj5NHui59c78osQa99nsonB9T0T9s5ZZWW/A9G4/3Kxijdv7T0S2Zkxt37Q7dbq2aSfkjL10+uL3+B+7UwEemA+t6CMcoxtZ7aVqKNaunf8fM43XG6/wvpCsDJ9Sy0vavJQk725mUeOCQO6x7SyDUS2uAAi9lMh1eY6PShsyi0x7nCap0j5VzzThZP7ZpUKQIgJoCjwbjLSl6SV3O6pZ+AsZ20YaO8iz5Th2FWV4XnZc1YACypK66iwit2Hk7VyVdYAcZ8thuapwTqg9JVVuuPAirwsprMP6bZuR4nVy5BIIDr2ae+sgf+lB+0EDx6XuqgSgswO0NYK1MP3IKNlCbKySqqHoqAhik4camhT3M6l0wRyykw7J4nry5X2IpZGWT4DE6gswzyVTiG01AfSnvgXT3r6SKQnSwVp79sO413gRtcpTLfX1SpLNye2NpRxagpV/yauLO/Zr0NUuGxTBTEm2QyQpconk3iYZh+PHAZ+0pjay8kWLMFJ6lCge7QCTsri/Fx6PcbdXgxMsgvxjvO4JhkLeSXjAXYgGB9aH2MGFeO4VO4snsmo/bxP1XDEn16PnrRh4rBx3evReRuhtKnlCsiNiovJC57NLhQGF5Q3dppMIcEZ7ubZ2aC6XimVRW4hY2Pm1KmMZ4wcANA+RXYCDoEMWIMp4qRgmO6GEcyXnaTtlmZonK2gRy5XflrUwydvHxnEQ8agvY3NXdspru+pVwyDa7qyviz+YAauncTVt1rQLqEqkQPzc1nl6uwBfOBnC9f9l7RjZb+JDTwmirjl1Sc8f3I68rgbOKvPKblgDowW6U/mO8GE3EfJko7YGPAlPoAN3wk62VmBTklvPBct5x4j3vRQNY8qDtwLzCdzawlEb9KJ7qbkw7Irw3y/lR8sUFStBTdzWfoptTLBKu3BG1KDrYMDoTqy/OdytehPfP0QD4Pl0nenu2mkd0UptZRwmMRnE9NZAVlFqb45SBLJZTwYoFaqfizKacD0O/nUs49HmymuKGniS0ZU86sgfbKvkpq6YO5AdDAPMUkIY0G5av0pHyykwIP1kVeCAnFkwS6tg1RN4sDN4FmxSQRQut8KzkOMAJcHKplkJjEpLUt/KeR2YMbn7fG6Y7T/X9BN7K9Do8dmIa9g0jqSWO/m4iiXZi9ez+9EoDGyNKZzkIrjyy6LOlUwWOEMXmLL3tFYlcTHAiMbb/UBOI9sLoNiwzk334lWzBSL/9XlART+3y/t6gX70h91vb+jzsbqYYTCV2VH3Fpgx3WS0OFfyjk4HafPmv4Y3q44dN7Yhb4TMGzfhqxT7fyGZVFH4zYsYH3zGC7V43Ye2fymGFHFK3g/6G092b4DFKd9Yd2l0X4DLdZM07ofxUhX44UJXXeqpczERuBhUWeNhm5TKQjJ8RyksBZ7Lp9EJNr/8afdr8nmBWz17jYmgrtwRt6t0hp7n13ABGDLmh6fghfzoe4rFhUJpduV9vS7BHLHk7wj9mNyVSCx2HylAZrBrQnJWN5qpRWVKd3dhR0MCVm3288pVxtx/OqEVRPrY9chxl+0lKA9E08/15dUFpyaDy2Npl1JnJvyFmz/WgFRAlAk8gwnKXa0tzcMWg7D7k+8eYhEKM49s+hE/phA7EEJ9UazApZLRYFsujuwagX+Qr16fzXbspiTJeCwpNDE/R3tyYXnYQ+7qEwppwGY++FyKvDGzkOxCH1mPc0MCTedO/R9x9xFjFLA1eCbsU90NxpKzbRO8FOV4XKirEHfgWSZW0bsPjXlAYD2AYbq3DZZCYkKU7jt2ph52C4EpyH6l1b+7zxRB1hyS3pU45qYi/mK0qEk0siNyvB+S2ZRSJw4NLK25ST8EVcOUe6sSVbLA2MVsXhD3RXeXNh/d2I40pZJzg/dcEc1T4hsvBNiCKb3jOlXtuGU7i6JVJIput8QanLDqoztje3f6zZxFrOe6W+9VYgHjQmy94STv4VFJarwBpmShLSpItLTNIh/MA04lepQetFky+DbLyO6VhY7EiIA7gk7dCLvXrzwTlsptgToZAVeE4DBrxHP7UMLH4lt5KBIwEcCcKfFFlWiwoXZTuNlA92TfltjbZCyMOVYTooXG/fmFp4VqdNNd9Kcl3UF7/sBzJpFT6YUHTkkIGsvSw8XCYLjqsO3MTeU+Ca/7ZSnizhfeZurrpYr2uz90GTVBm54q9LvHXK4BII1oYlk4hovlI2X6ozhyUr2oSHr0LEFP8rIOsiRmL+jjrthWCrXdKu7Npy9uHmTS3GQVtW5Drlx4lnMyqv7HVnvVUczucI3O++Hnk8BBAwroJwH2Qvts4VuacrPSktO8RuQxZPr9sgLoXakgB8XDVrB9kJ73FOB9sMWdltusCjApKxTPV8KKcasch5+n9KfJuFLf31cgzVSLD2nykHH70w0uyIdsb9CahGW/0hJiJxiK0d8lyN6Xnpp87IDA1MVcVFtet0L5uBFTN43flYGLMkf8bWUAoFujot7hesmPZ4GWowa2r2vhfmljxU+CkGMmyTcz20GekgV+9BHFxPSlT9C6xx/vW+mUftduiZSO82dKfpkeIF5uklPFLahaBMmW+yshnBFxtowTS7jesZVrf4Y2mIzRStdx5Jsx94UQFL2vM9RwFLX+RVzJPLE4yeO0DgdtAJnt4cBbw0jfGRCTgIvY2Ym8oEug5xcOiBq9OMLbvQ326OEr3UeLOrdnzBGif030xIESZjuHuxSG+pfkffxPGbXuOAccA4YBwwDhgHjAPGAeOAccA4YBwwDhgHjAPGAeOAccA4YBwwDhgHjAP+vwU8tRRIqQTK0XMFCVFnnt1yeaIAGFC/S+9BSl9f+RMCCKfkBT+7sfOtkUO19BdF6Ro/vbbqrtq5tkJzW3tYFvbcDiu/+9dHR/aLzRy51eO3KOI/uEnrn3RR50JcUo9rZNfX/t7w/7wR1Utb+omAON/eJKdb+qdxn15VL/NH59rvF/rrFkF7FG0JKAK9WQtMGNnYdlHXJswyLazCr3H2E7DU82gejo8jkN2WLP1KiNjE1vz9xEE1G0fp609gGBK6/e1lVSwBxmJRjcATBn57M7Sna+Jc3fyGcgVQ74IAhayHz3tSZXLAEdxD1cLBMFdfHFPo9iMJ4UYRXp5Hf/Qpd7EKTQIDmAMBcom9ARCDfUxHAbPAHi21RRuD6EN3CtBcqlFN4NJdOZ7O+DhxLxnUsylNkE1pcuwiN5HoYLJ1n25wSIZIcEOEh9nNrKG9KOf12Fa8MY/n4V4VDWBxBzFzkDLaLN/unHXQfalowHFDcz+eC290Ld5Sze7DFZBMjuFs7BPbzZb+rNTLYK+FgVatn6Dyd9/2L2Wlam0Ci9SDFKB5K7UUStF+QyzjYWwHs0cyy7GSbiH+yJM75e4euRjdoXzaNIw7jvIMoKS7NwKqahSYBxqKjQruocBokCyTqwBNH3K4p8gRLk5xJ4FmFddAQWDIUkx1r3JRNOzFR6IMvT6b51dNfBgz/KTFrH/dUeWKqckD6hMgKjMKdTzPkMZ3/Zp9yKLKqQis2/nXahTxsQmXyVspzl5QHbuqtu0CJZlNpqbg6TpVMAGddKm1C3bmN9e8LWEAJmNkWaiUILsgak5xk7cELU1dZoTv8LDDLdieI6JDh5DDs2CMSXVhmEZpgiNDmRyrIox6OLYb/2j9wDNizOQ6l+g+J497sMGSZ69BJudyDy6bnul/aXiunj17A7ErmUUMGPhO3VupP2a2pk4pgXrzwwBuKCuTN5A7YyXxfgqubB4zaOdQDwZuQMiwWPxYfv209SwDx1x3TzZ/ghneUaAR046bzuhiHRJV9s02r5NfNsfr0y+5qPd1edxDo+PqmAKJvibN/nPx0RqqLgn9/h73d9fWFX0jOxvR5BDqRRkl2iPHIZu5MbGYjZ9Hqqc6F9B8HiK09taFsjES8LEkyPpvFjqQB+SE5lpneuNGU41AULxTUpesNabzqKXiatKO2/SQ2pth1LWyVUo0KSv6ME8xPUEedTMowUF14KbWazWhB9QyUOdIciwJgHxbaMwy/EqHxMu5UbzOgN2t6MOgiFrwl2/lDHu92dg7Z3K96tLh7VrbuxBQjh+KiLypdNj7JYKPHZvp0d9C0yVIUD00ZNC8cxxylKRWs/GSdz5LlHiI6Cxy8qE+avs65spaFybEtdcKhbkmMp9MJOCRQbacw0SchbF3RsS5l1e6nv+7RH0nCZwdHkvBHKH8hpdi+d/X4OENrsVNNY5dJdp8tTE11gE21com10cKQ/TH8qtbJQas8FLX1MyemRC59pu9TnGl/lAGjfegnoHfuQjfasuo4KHYr+S4l0D5ykJC0WlQpT5yltgnv/6e9SySgjOkk4EDaj1i1mOovo11tAbPr9Knh6Rf4xf2jShJM5WuJ2pdr3l9yU7uO88+Mqif23RDKJf52J1BdnVyj1pse2ccUBOrjhJnNIfUuVXXA2SCsK7VJJaoHKOCeH+6GXHV98xWLhmHXp1HhmEs0nCYL5PxmNbitxs4OOy6swS3pCAu9KCERTkl66KeZGUEHgSqXZR5eZdxdEgRje8jGLHWoHDXw2NxHCzAwbj9t3ldTahS21tnkn5hXdPKcJtHbUg3Ub/PZ1qj/6Y1Zng9In5vqTWKWPKqpckCXuycJFqA3tAguXZFGMoYOGTe1y22Nphl7POUU2siO3BGz9tmXZQ3aARr6P53LFaaar3/DyaOpITDLFXxpL1BsKPHklOvFHdULh5y3QrM/IZa66LUxEpDFB93i9v/foafnu1lpQwVVRTHPq7FlsH2Nxwm5iXfNmK1ZPAEcImpj+60IharxL3/V7PNZOXIpJ90o7/eQdFuYLJ50hZlIZcvr77IxwmC9m8kEVzDsscYrNcZvzSptvhfFj7uTcT4a/U37oFKm0mlKeqElkDkpIX7RTykPZfL9S6ajUYh0GZYfyFvd/krl5CzW0ET80vTWwWxfKqeqGGHagpTWFd5jj2l3jARk7y8sllxdFO8We+orULWiRDBCuL0FE4CE+BJ9Uo9thre4y7o7MtbI97lLqX0+TbA6Ri6iOshCpm2WtqbD3xayaI6I1Vtm84OUQIq8MYN7kBl8C6KFp41L0u6aZsbZssTxEUUdXbyoo3uk30Y7LSWebvleXjWGtDz4HGN5+C5bsT/TtKIKfs6L2KGmBdWj5oRLZSCqSuKvgffvoBkixDqI9gqlJ1dxP4mXJxddBTcs9d9/zy8B/1IWXhm5/1UnOMtrZHgNfc5Bg8i4lZ2GVRNMVKGGJLLgHpc9oyv74EhhY7BxTUoMIcfI8WgZIXXqmCnNvBrkVx+NSz6qYDpEtTHBpEfDkcReJzNchA3cZ/AAu6pPJLhGF6Blh7JdDd2ilNGI4KddyJY+7v6LFZKwsXh2fyVV7Knp1Yt9U5p8p9wBTNwxJIeJLWhVVbVenPIYZaZRsyYstndDeZcuERneDXzTZ4L/AJI5p7KaObJ1XYnZC9+UOCu6AEf+9S06+xKFXyLev+biR0Y+A6LQ+9PR1EP+jOfthCwtk+xOUjEa0nXvbY+P/Sd+hqMj33MwQsdYq9rZszzhGrt6y8FoKu8RvetoEH+6KGvXA6xrOpWBRIkmsyUnV3IfpsfNNDE2E50i3NmTPT6k4w38QYkrcOHxoeKDp+EFpqyFJoaI+qMa9i7lB1LMarCxNlNHUb7EpP8S4fz5PTMKBzZcKLet5UIi8ITT0ivf4R13rCxK9k8VZ/u3ScTtKrevR+Ak/Ll+iQEXwtfpDJGlffFbOv5JT2y6clYJZaEl/w+6/X2lXOzPZKCTZFPFV81Dpfyk7BMF9APoN75GSdY2UpxZlyukRIALt6lgPFqfOuNatPvgZFea1KlSO3mQk6xSZUqRaCvf8YViCM7ZbUT+yC91doq2NdVhf3U6x7bSrQVsVcZTwpRtLZJ0WOIps9WnYc8T3JNxKxKhFtjyVg94pBNh6G2pDYpQnaiblkMIscU36o2+H0c7Yw7Wn+6OJaSL08O+lsSU9/PwYqzK1Wix1al7OxyQfCjjDzuKe+a9yF0cR1rAw9vXBG81xcTKUOLa/CePBSadhSuv0vP/ktL/03fo4HI/Df4vcTBeCwUT2DC5UyKPc4zFNcTwRxuY9KQ+XMbt8yutYCGOV5z1w1LKYoVngkb8OmySUlYXC5tzSjXmiX9qVpZ/qg2DQ0q3EzPVIp3Dbnlm6XPIYc7uScsOcemZyaYsKZN+vj86Gbl1iGf1xtNRo3R00oablUD7m6goQUVhY9aObhOq5JtysWzzq/UZ+TyTPj4CuCi18+aKkwgjxp9aHQVfgcKzwJxtaNuhsE7byZ0Sx2lP1lsdV5H/MR5ly3pZOBCetEzM/VvagGCmcC0E+SoOeKgVPDBHc17AIfPOElpHIxDHsZJQEPjbOF7PxWYJLjaMy5KSqf08wsIY3FqpA43BITX5Fmp3vCWdR+5vuaZmH05XFeKq0Aaf4e+TilULX6HiwyVa+Q3MmZkJozkf5Nrz88cvGk3MPrbGDX0xdmS7O8elgoBdrU3k1CZ0jwQc1+NtGHpJg/thNVz17sWWPJCes+s55twklGZcP7Y4d0uhzT+Nh3jG+FVbyjdvqL/bWtaSWp4O6dsTH8vZibgeTZuidoapfkdGdr85HOXs/GNlv7VDt5kE3V19sFmSjecQZtbqOHNfJ9c7rPwEW/uC2G8gZwfj5nqm1+4MO6MVj/BUetK8aWUBfIY25eupsY5Xs9pw9gv2rEIlMCEEkisfd7EyQZ6T6/4M57MTkcJYqOWjxqx05HSJ/nQWiaj4dmnBvf4yo7o2b3WE1FrHeQtII4gtzzSu4CYdp3yYJY3b9yFf/pbQEdshfnJz8NDXj9Uo5AHKP5ZVJTGl3U2E//1YSnjQQDjtJvS9APVDdA6NbWOO17V/d41VSFdrHWX7maZXBX53MIGyklLnqOCYRXJr5yu9Q3iIdyvI9pDPYOhXPrTFlT2xK514l3idQ7+fk+8nmrADbMSxLeqx3Atves4JW7n5M9hvS8J8G/1FiXUmZ4nqYZpjiISrXeYeguBAQ8l+moIxnkjjiP9crQ3X4HTxaVs7dC1qWWWHeVhG1WAFRczHbzZsqspgbVIFDCV/C/JU3iQOxPEP6hFCc72k9xKUqlnrg6KOTtSt/Y1rXV1bUrNi7M1LWr31mWV++C+cjlm8CjrFy3T47Z+FVdtzButxH6c/n8q7ERWqt6Fc00e8/IQkCcY+/IQb3Fr9fDlfx4pHS3Va+2Seg839tZIgx5qw7XNxpZdENZjw5rfHAXRG66EiNHtm32P7sp1vleVnBh9VYmwO4VIdUs7OhDUciYh7YK7DPFd/2LFuuW1n2/99t8BUEsDBBQAAgAIAOhQaEmJd2BCSgAAAGsAAAAbAAAAdW5pdmVyc2FsL3VuaXZlcnNhbC5wbmcueG1ss7GvyM1RKEstKs7Mz7NVMtQzULK34+WyKShKLctMLVeoAIoBBSFASaESyDVCcMszU0oygEIGFgYIwYzUzPSMElslC0OEoD7QTABQSwECAAAUAAIACADnUGhJGCZD8i4EAAB/DgAAHQAAAAAAAAABAAAAAAAAAAAAdW5pdmVyc2FsL2NvbW1vbl9tZXNzYWdlcy5sbmdQSwECAAAUAAIACADnUGhJCswVnxYEAAALEAAAJwAAAAAAAAABAAAAAABpBAAAdW5pdmVyc2FsL2ZsYXNoX3B1Ymxpc2hpbmdfc2V0dGluZ3MueG1sUEsBAgAAFAACAAgA51BoSQTnA9G2AgAAUwoAACEAAAAAAAAAAQAAAAAAxAgAAHVuaXZlcnNhbC9mbGFzaF9za2luX3NldHRpbmdzLnhtbFBLAQIAABQAAgAIAOdQaElqAMUe6gMAABwPAAAmAAAAAAAAAAEAAAAAALkLAAB1bml2ZXJzYWwvaHRtbF9wdWJsaXNoaW5nX3NldHRpbmdzLnhtbFBLAQIAABQAAgAIAOdQaEkP5FkgmQEAAB0GAAAfAAAAAAAAAAEAAAAAAOcPAAB1bml2ZXJzYWwvaHRtbF9za2luX3NldHRpbmdzLmpzUEsBAgAAFAACAAgA51BoSRra6juqAAAAHwEAABoAAAAAAAAAAQAAAAAAvREAAHVuaXZlcnNhbC9pMThuX3ByZXNldHMueG1sUEsBAgAAFAACAAgA51BoSXQ+R7hdAAAAYgAAABwAAAAAAAAAAQAAAAAAnxIAAHVuaXZlcnNhbC9sb2NhbF9zZXR0aW5ncy54bWxQSwECAAAUAAIACAB2uMNEzoIJN+wCAACICAAAFAAAAAAAAAABAAAAAAA2EwAAdW5pdmVyc2FsL3BsYXllci54bWxQSwECAAAUAAIACADnUGhJcYP8DhoIAADbHQAAKQAAAAAAAAABAAAAAABUFgAAdW5pdmVyc2FsL3NraW5fY3VzdG9taXphdGlvbl9zZXR0aW5ncy54bWxQSwECAAAUAAIACADoUGhJM91K5mcaAADkRQAAFwAAAAAAAAAAAAAAAAC1HgAAdW5pdmVyc2FsL3VuaXZlcnNhbC5wbmdQSwECAAAUAAIACADoUGhJiXdgQkoAAABrAAAAGwAAAAAAAAABAAAAAABROQAAdW5pdmVyc2FsL3VuaXZlcnNhbC5wbmcueG1sUEsFBgAAAAALAAsASQMAANQ5AAAAAA=="/>
  <p:tag name="ISPRING_PRESENTATION_TITLE" val="chapter05"/>
  <p:tag name="ISPRING_SCORM_ENDPOINT" val="&lt;endpoint&gt;&lt;enable&gt;0&lt;/enable&gt;&lt;lrs&gt;http://&lt;/lrs&gt;&lt;auth&gt;0&lt;/auth&gt;&lt;login&gt;&lt;/login&gt;&lt;password&gt;&lt;/password&gt;&lt;key&gt;&lt;/key&gt;&lt;name&gt;&lt;/name&gt;&lt;email&gt;&lt;/email&gt;&lt;/endpoint&gt;&#10;"/>
  <p:tag name="ISPRING_RESOURCE_PATHS_HASH_PRESENTER" val="b83a2816d194bb459caf893feb82b03115b25ead"/>
</p:tagLst>
</file>

<file path=ppt/tags/tag1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1】-必备知识"/>
</p:tagLst>
</file>

<file path=ppt/tags/tag1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1】-必备知识"/>
</p:tagLst>
</file>

<file path=ppt/tags/tag1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1】-必备知识"/>
</p:tagLst>
</file>

<file path=ppt/tags/tag1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1】-必备知识"/>
</p:tagLst>
</file>

<file path=ppt/tags/tag14.xml><?xml version="1.0" encoding="utf-8"?>
<p:tagLst xmlns:a="http://schemas.openxmlformats.org/drawingml/2006/main" xmlns:r="http://schemas.openxmlformats.org/officeDocument/2006/relationships" xmlns:p="http://schemas.openxmlformats.org/presentationml/2006/main">
  <p:tag name="GENSWF_SLIDE_TITLE" val="【案例1】-案例实现"/>
  <p:tag name="GENSWF_ADVANCE_TIME" val="0.00"/>
  <p:tag name="ISPRING_SLIDE_INDENT_LEVEL" val="0"/>
  <p:tag name="ISPRING_CUSTOM_TIMING_USED" val="0"/>
</p:tagLst>
</file>

<file path=ppt/tags/tag1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脚下留心"/>
</p:tagLst>
</file>

<file path=ppt/tags/tag1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脚下留心"/>
</p:tagLst>
</file>

<file path=ppt/tags/tag17.xml><?xml version="1.0" encoding="utf-8"?>
<p:tagLst xmlns:a="http://schemas.openxmlformats.org/drawingml/2006/main" xmlns:r="http://schemas.openxmlformats.org/officeDocument/2006/relationships" xmlns:p="http://schemas.openxmlformats.org/presentationml/2006/main">
  <p:tag name="GENSWF_SLIDE_TITLE" val="【案例2】-案例描述"/>
  <p:tag name="GENSWF_ADVANCE_TIME" val="0.00"/>
  <p:tag name="ISPRING_SLIDE_INDENT_LEVEL" val="0"/>
  <p:tag name="ISPRING_CUSTOM_TIMING_USED" val="0"/>
</p:tagLst>
</file>

<file path=ppt/tags/tag18.xml><?xml version="1.0" encoding="utf-8"?>
<p:tagLst xmlns:a="http://schemas.openxmlformats.org/drawingml/2006/main" xmlns:r="http://schemas.openxmlformats.org/officeDocument/2006/relationships" xmlns:p="http://schemas.openxmlformats.org/presentationml/2006/main">
  <p:tag name="GENSWF_SLIDE_TITLE" val="【案例2】-案例分析"/>
  <p:tag name="GENSWF_ADVANCE_TIME" val="0.00"/>
  <p:tag name="ISPRING_SLIDE_INDENT_LEVEL" val="0"/>
  <p:tag name="ISPRING_CUSTOM_TIMING_USED" val="0"/>
</p:tagLst>
</file>

<file path=ppt/tags/tag19.xml><?xml version="1.0" encoding="utf-8"?>
<p:tagLst xmlns:a="http://schemas.openxmlformats.org/drawingml/2006/main" xmlns:r="http://schemas.openxmlformats.org/officeDocument/2006/relationships" xmlns:p="http://schemas.openxmlformats.org/presentationml/2006/main">
  <p:tag name="GENSWF_SLIDE_TITLE" val="【案例2】-案例实现"/>
  <p:tag name="GENSWF_ADVANCE_TIME" val="0.00"/>
  <p:tag name="ISPRING_SLIDE_INDENT_LEVEL" val="0"/>
  <p:tag name="ISPRING_CUSTOM_TIMING_USED" val="0"/>
</p:tagLst>
</file>

<file path=ppt/tags/tag2.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0"/>
  <p:tag name="GENSWF_SLIDE_TITLE" val="第5章 数组"/>
  <p:tag name="GENSWF_ADVANCE_TIME" val="2.38"/>
</p:tagLst>
</file>

<file path=ppt/tags/tag20.xml><?xml version="1.0" encoding="utf-8"?>
<p:tagLst xmlns:a="http://schemas.openxmlformats.org/drawingml/2006/main" xmlns:r="http://schemas.openxmlformats.org/officeDocument/2006/relationships" xmlns:p="http://schemas.openxmlformats.org/presentationml/2006/main">
  <p:tag name="GENSWF_SLIDE_TITLE" val="【案例3】-案例描述"/>
  <p:tag name="GENSWF_ADVANCE_TIME" val="0.00"/>
  <p:tag name="ISPRING_SLIDE_INDENT_LEVEL" val="0"/>
  <p:tag name="ISPRING_CUSTOM_TIMING_USED" val="0"/>
</p:tagLst>
</file>

<file path=ppt/tags/tag21.xml><?xml version="1.0" encoding="utf-8"?>
<p:tagLst xmlns:a="http://schemas.openxmlformats.org/drawingml/2006/main" xmlns:r="http://schemas.openxmlformats.org/officeDocument/2006/relationships" xmlns:p="http://schemas.openxmlformats.org/presentationml/2006/main">
  <p:tag name="GENSWF_SLIDE_TITLE" val="【案例3】-案例分析"/>
  <p:tag name="GENSWF_ADVANCE_TIME" val="0.00"/>
  <p:tag name="ISPRING_SLIDE_INDENT_LEVEL" val="0"/>
  <p:tag name="ISPRING_CUSTOM_TIMING_USED" val="0"/>
</p:tagLst>
</file>

<file path=ppt/tags/tag22.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0"/>
  <p:tag name="GENSWF_SLIDE_TITLE" val="【案例3】-必备知识"/>
  <p:tag name="GENSWF_ADVANCE_TIME" val="4.43"/>
</p:tagLst>
</file>

<file path=ppt/tags/tag2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3】-必备知识"/>
</p:tagLst>
</file>

<file path=ppt/tags/tag2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3】-必备知识"/>
</p:tagLst>
</file>

<file path=ppt/tags/tag2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3】-必备知识"/>
</p:tagLst>
</file>

<file path=ppt/tags/tag26.xml><?xml version="1.0" encoding="utf-8"?>
<p:tagLst xmlns:a="http://schemas.openxmlformats.org/drawingml/2006/main" xmlns:r="http://schemas.openxmlformats.org/officeDocument/2006/relationships" xmlns:p="http://schemas.openxmlformats.org/presentationml/2006/main">
  <p:tag name="GENSWF_SLIDE_TITLE" val="【案例3】-案例实现"/>
  <p:tag name="GENSWF_ADVANCE_TIME" val="0.00"/>
  <p:tag name="ISPRING_SLIDE_INDENT_LEVEL" val="0"/>
  <p:tag name="ISPRING_CUSTOM_TIMING_USED" val="0"/>
</p:tagLst>
</file>

<file path=ppt/tags/tag2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多学一招"/>
</p:tagLst>
</file>

<file path=ppt/tags/tag28.xml><?xml version="1.0" encoding="utf-8"?>
<p:tagLst xmlns:a="http://schemas.openxmlformats.org/drawingml/2006/main" xmlns:r="http://schemas.openxmlformats.org/officeDocument/2006/relationships" xmlns:p="http://schemas.openxmlformats.org/presentationml/2006/main">
  <p:tag name="GENSWF_SLIDE_TITLE" val="【案例4】-案例描述"/>
  <p:tag name="GENSWF_ADVANCE_TIME" val="0.00"/>
  <p:tag name="ISPRING_SLIDE_INDENT_LEVEL" val="0"/>
  <p:tag name="ISPRING_CUSTOM_TIMING_USED" val="0"/>
</p:tagLst>
</file>

<file path=ppt/tags/tag29.xml><?xml version="1.0" encoding="utf-8"?>
<p:tagLst xmlns:a="http://schemas.openxmlformats.org/drawingml/2006/main" xmlns:r="http://schemas.openxmlformats.org/officeDocument/2006/relationships" xmlns:p="http://schemas.openxmlformats.org/presentationml/2006/main">
  <p:tag name="GENSWF_SLIDE_TITLE" val="【案例4】-案例分析"/>
  <p:tag name="GENSWF_ADVANCE_TIME" val="0.00"/>
  <p:tag name="ISPRING_SLIDE_INDENT_LEVEL" val="0"/>
  <p:tag name="ISPRING_CUSTOM_TIMING_USED" val="0"/>
</p:tagLst>
</file>

<file path=ppt/tags/tag3.xml><?xml version="1.0" encoding="utf-8"?>
<p:tagLst xmlns:a="http://schemas.openxmlformats.org/drawingml/2006/main" xmlns:r="http://schemas.openxmlformats.org/officeDocument/2006/relationships" xmlns:p="http://schemas.openxmlformats.org/presentationml/2006/main">
  <p:tag name="GENSWF_SLIDE_TITLE" val="作业点评"/>
  <p:tag name="GENSWF_ADVANCE_TIME" val="0.00"/>
  <p:tag name="ISPRING_SLIDE_INDENT_LEVEL" val="0"/>
  <p:tag name="ISPRING_CUSTOM_TIMING_USED" val="0"/>
</p:tagLst>
</file>

<file path=ppt/tags/tag30.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0"/>
  <p:tag name="GENSWF_SLIDE_TITLE" val="【案例4】-必备知识"/>
  <p:tag name="GENSWF_ADVANCE_TIME" val="4.43"/>
</p:tagLst>
</file>

<file path=ppt/tags/tag3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4】-必备知识"/>
</p:tagLst>
</file>

<file path=ppt/tags/tag3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4】-必备知识"/>
</p:tagLst>
</file>

<file path=ppt/tags/tag3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4】-必备知识"/>
</p:tagLst>
</file>

<file path=ppt/tags/tag34.xml><?xml version="1.0" encoding="utf-8"?>
<p:tagLst xmlns:a="http://schemas.openxmlformats.org/drawingml/2006/main" xmlns:r="http://schemas.openxmlformats.org/officeDocument/2006/relationships" xmlns:p="http://schemas.openxmlformats.org/presentationml/2006/main">
  <p:tag name="GENSWF_SLIDE_TITLE" val="【案例4】-案例实现"/>
  <p:tag name="GENSWF_ADVANCE_TIME" val="0.00"/>
  <p:tag name="ISPRING_SLIDE_INDENT_LEVEL" val="0"/>
  <p:tag name="ISPRING_CUSTOM_TIMING_USED" val="0"/>
</p:tagLst>
</file>

<file path=ppt/tags/tag35.xml><?xml version="1.0" encoding="utf-8"?>
<p:tagLst xmlns:a="http://schemas.openxmlformats.org/drawingml/2006/main" xmlns:r="http://schemas.openxmlformats.org/officeDocument/2006/relationships" xmlns:p="http://schemas.openxmlformats.org/presentationml/2006/main">
  <p:tag name="GENSWF_SLIDE_TITLE" val="【案例5】-案例描述"/>
  <p:tag name="GENSWF_ADVANCE_TIME" val="0.00"/>
  <p:tag name="ISPRING_SLIDE_INDENT_LEVEL" val="0"/>
  <p:tag name="ISPRING_CUSTOM_TIMING_USED" val="0"/>
</p:tagLst>
</file>

<file path=ppt/tags/tag36.xml><?xml version="1.0" encoding="utf-8"?>
<p:tagLst xmlns:a="http://schemas.openxmlformats.org/drawingml/2006/main" xmlns:r="http://schemas.openxmlformats.org/officeDocument/2006/relationships" xmlns:p="http://schemas.openxmlformats.org/presentationml/2006/main">
  <p:tag name="GENSWF_SLIDE_TITLE" val="【案例5】-案例分析"/>
  <p:tag name="GENSWF_ADVANCE_TIME" val="0.00"/>
  <p:tag name="ISPRING_SLIDE_INDENT_LEVEL" val="0"/>
  <p:tag name="ISPRING_CUSTOM_TIMING_USED" val="0"/>
</p:tagLst>
</file>

<file path=ppt/tags/tag37.xml><?xml version="1.0" encoding="utf-8"?>
<p:tagLst xmlns:a="http://schemas.openxmlformats.org/drawingml/2006/main" xmlns:r="http://schemas.openxmlformats.org/officeDocument/2006/relationships" xmlns:p="http://schemas.openxmlformats.org/presentationml/2006/main">
  <p:tag name="GENSWF_SLIDE_TITLE" val="【案例5】-案例实现"/>
  <p:tag name="GENSWF_ADVANCE_TIME" val="0.00"/>
  <p:tag name="ISPRING_SLIDE_INDENT_LEVEL" val="0"/>
  <p:tag name="ISPRING_CUSTOM_TIMING_USED" val="0"/>
</p:tagLst>
</file>

<file path=ppt/tags/tag38.xml><?xml version="1.0" encoding="utf-8"?>
<p:tagLst xmlns:a="http://schemas.openxmlformats.org/drawingml/2006/main" xmlns:r="http://schemas.openxmlformats.org/officeDocument/2006/relationships" xmlns:p="http://schemas.openxmlformats.org/presentationml/2006/main">
  <p:tag name="GENSWF_SLIDE_TITLE" val="【案例6】-案例描述"/>
  <p:tag name="GENSWF_ADVANCE_TIME" val="0.00"/>
  <p:tag name="ISPRING_SLIDE_INDENT_LEVEL" val="0"/>
  <p:tag name="ISPRING_CUSTOM_TIMING_USED" val="0"/>
</p:tagLst>
</file>

<file path=ppt/tags/tag39.xml><?xml version="1.0" encoding="utf-8"?>
<p:tagLst xmlns:a="http://schemas.openxmlformats.org/drawingml/2006/main" xmlns:r="http://schemas.openxmlformats.org/officeDocument/2006/relationships" xmlns:p="http://schemas.openxmlformats.org/presentationml/2006/main">
  <p:tag name="GENSWF_SLIDE_TITLE" val="【案例6】-案例分析"/>
  <p:tag name="GENSWF_ADVANCE_TIME" val="0.00"/>
  <p:tag name="ISPRING_SLIDE_INDENT_LEVEL" val="0"/>
  <p:tag name="ISPRING_CUSTOM_TIMING_USED" val="0"/>
</p:tagLst>
</file>

<file path=ppt/tags/tag4.xml><?xml version="1.0" encoding="utf-8"?>
<p:tagLst xmlns:a="http://schemas.openxmlformats.org/drawingml/2006/main" xmlns:r="http://schemas.openxmlformats.org/officeDocument/2006/relationships" xmlns:p="http://schemas.openxmlformats.org/presentationml/2006/main">
  <p:tag name="GENSWF_SLIDE_TITLE" val="预习检查"/>
  <p:tag name="GENSWF_ADVANCE_TIME" val="0.00"/>
  <p:tag name="ISPRING_SLIDE_INDENT_LEVEL" val="0"/>
  <p:tag name="ISPRING_CUSTOM_TIMING_USED" val="0"/>
</p:tagLst>
</file>

<file path=ppt/tags/tag40.xml><?xml version="1.0" encoding="utf-8"?>
<p:tagLst xmlns:a="http://schemas.openxmlformats.org/drawingml/2006/main" xmlns:r="http://schemas.openxmlformats.org/officeDocument/2006/relationships" xmlns:p="http://schemas.openxmlformats.org/presentationml/2006/main">
  <p:tag name="GENSWF_SLIDE_TITLE" val="【案例6】-案例实现"/>
  <p:tag name="GENSWF_ADVANCE_TIME" val="0.00"/>
  <p:tag name="ISPRING_SLIDE_INDENT_LEVEL" val="0"/>
  <p:tag name="ISPRING_CUSTOM_TIMING_USED" val="0"/>
</p:tagLst>
</file>

<file path=ppt/tags/tag41.xml><?xml version="1.0" encoding="utf-8"?>
<p:tagLst xmlns:a="http://schemas.openxmlformats.org/drawingml/2006/main" xmlns:r="http://schemas.openxmlformats.org/officeDocument/2006/relationships" xmlns:p="http://schemas.openxmlformats.org/presentationml/2006/main">
  <p:tag name="GENSWF_SLIDE_TITLE" val="【案例7】-案例描述"/>
  <p:tag name="GENSWF_ADVANCE_TIME" val="0.00"/>
  <p:tag name="ISPRING_SLIDE_INDENT_LEVEL" val="0"/>
  <p:tag name="ISPRING_CUSTOM_TIMING_USED" val="0"/>
</p:tagLst>
</file>

<file path=ppt/tags/tag42.xml><?xml version="1.0" encoding="utf-8"?>
<p:tagLst xmlns:a="http://schemas.openxmlformats.org/drawingml/2006/main" xmlns:r="http://schemas.openxmlformats.org/officeDocument/2006/relationships" xmlns:p="http://schemas.openxmlformats.org/presentationml/2006/main">
  <p:tag name="GENSWF_SLIDE_TITLE" val="【案例7】-案例分析"/>
  <p:tag name="GENSWF_ADVANCE_TIME" val="0.00"/>
  <p:tag name="ISPRING_SLIDE_INDENT_LEVEL" val="0"/>
  <p:tag name="ISPRING_CUSTOM_TIMING_USED" val="0"/>
</p:tagLst>
</file>

<file path=ppt/tags/tag43.xml><?xml version="1.0" encoding="utf-8"?>
<p:tagLst xmlns:a="http://schemas.openxmlformats.org/drawingml/2006/main" xmlns:r="http://schemas.openxmlformats.org/officeDocument/2006/relationships" xmlns:p="http://schemas.openxmlformats.org/presentationml/2006/main">
  <p:tag name="GENSWF_SLIDE_TITLE" val="【案例7】-案例实现"/>
  <p:tag name="GENSWF_ADVANCE_TIME" val="0.00"/>
  <p:tag name="ISPRING_SLIDE_INDENT_LEVEL" val="0"/>
  <p:tag name="ISPRING_CUSTOM_TIMING_USED" val="0"/>
</p:tagLst>
</file>

<file path=ppt/tags/tag44.xml><?xml version="1.0" encoding="utf-8"?>
<p:tagLst xmlns:a="http://schemas.openxmlformats.org/drawingml/2006/main" xmlns:r="http://schemas.openxmlformats.org/officeDocument/2006/relationships" xmlns:p="http://schemas.openxmlformats.org/presentationml/2006/main">
  <p:tag name="GENSWF_SLIDE_TITLE" val="【案例8】-案例描述"/>
  <p:tag name="GENSWF_ADVANCE_TIME" val="0.00"/>
  <p:tag name="ISPRING_SLIDE_INDENT_LEVEL" val="0"/>
  <p:tag name="ISPRING_CUSTOM_TIMING_USED" val="0"/>
</p:tagLst>
</file>

<file path=ppt/tags/tag45.xml><?xml version="1.0" encoding="utf-8"?>
<p:tagLst xmlns:a="http://schemas.openxmlformats.org/drawingml/2006/main" xmlns:r="http://schemas.openxmlformats.org/officeDocument/2006/relationships" xmlns:p="http://schemas.openxmlformats.org/presentationml/2006/main">
  <p:tag name="GENSWF_SLIDE_TITLE" val="【案例8】-案例分析"/>
  <p:tag name="GENSWF_ADVANCE_TIME" val="0.00"/>
  <p:tag name="ISPRING_SLIDE_INDENT_LEVEL" val="0"/>
  <p:tag name="ISPRING_CUSTOM_TIMING_USED" val="0"/>
</p:tagLst>
</file>

<file path=ppt/tags/tag46.xml><?xml version="1.0" encoding="utf-8"?>
<p:tagLst xmlns:a="http://schemas.openxmlformats.org/drawingml/2006/main" xmlns:r="http://schemas.openxmlformats.org/officeDocument/2006/relationships" xmlns:p="http://schemas.openxmlformats.org/presentationml/2006/main">
  <p:tag name="GENSWF_SLIDE_TITLE" val="【案例8】-案例实现"/>
  <p:tag name="GENSWF_ADVANCE_TIME" val="0.00"/>
  <p:tag name="ISPRING_SLIDE_INDENT_LEVEL" val="0"/>
  <p:tag name="ISPRING_CUSTOM_TIMING_USED" val="0"/>
</p:tagLst>
</file>

<file path=ppt/tags/tag47.xml><?xml version="1.0" encoding="utf-8"?>
<p:tagLst xmlns:a="http://schemas.openxmlformats.org/drawingml/2006/main" xmlns:r="http://schemas.openxmlformats.org/officeDocument/2006/relationships" xmlns:p="http://schemas.openxmlformats.org/presentationml/2006/main">
  <p:tag name="GENSWF_SLIDE_TITLE" val="小结"/>
  <p:tag name="GENSWF_ADVANCE_TIME" val="0.00"/>
  <p:tag name="ISPRING_SLIDE_INDENT_LEVEL" val="0"/>
  <p:tag name="ISPRING_CUSTOM_TIMING_USED" val="0"/>
</p:tagLst>
</file>

<file path=ppt/tags/tag4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Lst>
</file>

<file path=ppt/tags/tag5.xml><?xml version="1.0" encoding="utf-8"?>
<p:tagLst xmlns:a="http://schemas.openxmlformats.org/drawingml/2006/main" xmlns:r="http://schemas.openxmlformats.org/officeDocument/2006/relationships" xmlns:p="http://schemas.openxmlformats.org/presentationml/2006/main">
  <p:tag name="GENSWF_SLIDE_TITLE" val="学习目标"/>
  <p:tag name="GENSWF_ADVANCE_TIME" val="0.00"/>
  <p:tag name="ISPRING_SLIDE_INDENT_LEVEL" val="0"/>
  <p:tag name="ISPRING_CUSTOM_TIMING_USED" val="0"/>
</p:tagLst>
</file>

<file path=ppt/tags/tag6.xml><?xml version="1.0" encoding="utf-8"?>
<p:tagLst xmlns:a="http://schemas.openxmlformats.org/drawingml/2006/main" xmlns:r="http://schemas.openxmlformats.org/officeDocument/2006/relationships" xmlns:p="http://schemas.openxmlformats.org/presentationml/2006/main">
  <p:tag name="GENSWF_SLIDE_TITLE" val="【案例1】-案例描述"/>
  <p:tag name="GENSWF_ADVANCE_TIME" val="0.00"/>
  <p:tag name="ISPRING_SLIDE_INDENT_LEVEL" val="0"/>
  <p:tag name="ISPRING_CUSTOM_TIMING_USED" val="0"/>
</p:tagLst>
</file>

<file path=ppt/tags/tag7.xml><?xml version="1.0" encoding="utf-8"?>
<p:tagLst xmlns:a="http://schemas.openxmlformats.org/drawingml/2006/main" xmlns:r="http://schemas.openxmlformats.org/officeDocument/2006/relationships" xmlns:p="http://schemas.openxmlformats.org/presentationml/2006/main">
  <p:tag name="GENSWF_SLIDE_TITLE" val="【案例1】-案例分析"/>
  <p:tag name="GENSWF_ADVANCE_TIME" val="0.00"/>
  <p:tag name="ISPRING_SLIDE_INDENT_LEVEL" val="0"/>
  <p:tag name="ISPRING_CUSTOM_TIMING_USED" val="0"/>
</p:tagLst>
</file>

<file path=ppt/tags/tag8.xml><?xml version="1.0" encoding="utf-8"?>
<p:tagLst xmlns:a="http://schemas.openxmlformats.org/drawingml/2006/main" xmlns:r="http://schemas.openxmlformats.org/officeDocument/2006/relationships" xmlns:p="http://schemas.openxmlformats.org/presentationml/2006/main">
  <p:tag name="ISPRING_SLIDE_INDENT_LEVEL" val="0"/>
  <p:tag name="ISPRING_CUSTOM_TIMING_USED" val="0"/>
  <p:tag name="GENSWF_SLIDE_TITLE" val="【案例1】-必备知识"/>
  <p:tag name="GENSWF_ADVANCE_TIME" val="4.43"/>
</p:tagLst>
</file>

<file path=ppt/tags/tag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案例1】-必备知识"/>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154</TotalTime>
  <Words>3711</Words>
  <Application>Microsoft Office PowerPoint</Application>
  <PresentationFormat>全屏显示(4:3)</PresentationFormat>
  <Paragraphs>348</Paragraphs>
  <Slides>47</Slides>
  <Notes>47</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47</vt:i4>
      </vt:variant>
    </vt:vector>
  </HeadingPairs>
  <TitlesOfParts>
    <vt:vector size="50" baseType="lpstr">
      <vt:lpstr>Office 主题​​</vt:lpstr>
      <vt:lpstr>Microsoft Excel 图表</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chapter05</dc:title>
  <dc:creator>lucius</dc:creator>
  <cp:lastModifiedBy>郑瑶瑶</cp:lastModifiedBy>
  <cp:revision>38</cp:revision>
  <dcterms:created xsi:type="dcterms:W3CDTF">2016-08-25T05:15:17Z</dcterms:created>
  <dcterms:modified xsi:type="dcterms:W3CDTF">2018-01-09T08:50:06Z</dcterms:modified>
</cp:coreProperties>
</file>