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4" r:id="rId3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68" r:id="rId58"/>
    <p:sldId id="469" r:id="rId59"/>
    <p:sldId id="470" r:id="rId60"/>
    <p:sldId id="471" r:id="rId61"/>
    <p:sldId id="472" r:id="rId62"/>
    <p:sldId id="473" r:id="rId63"/>
    <p:sldId id="260" r:id="rId64"/>
  </p:sldIdLst>
  <p:sldSz cx="9144000" cy="6858000" type="screen4x3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63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AC8D06-D954-4818-BDE9-5BC874D7EE39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oleObject" Target="../embeddings/Workbook1.xls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8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130047" y="3243838"/>
            <a:ext cx="3312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章  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微软雅黑" panose="020B0503020204020204" pitchFamily="34" charset="-122"/>
              </a:rPr>
              <a:t>指针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33" y="5408236"/>
            <a:ext cx="927494" cy="1086492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1493236"/>
            <a:ext cx="57903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指针变量与其所指向的变量之间的关系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29" y="2350329"/>
            <a:ext cx="3889891" cy="126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462003" y="4113018"/>
            <a:ext cx="2255226" cy="400110"/>
            <a:chOff x="5567974" y="1740955"/>
            <a:chExt cx="2255226" cy="400110"/>
          </a:xfrm>
        </p:grpSpPr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5567974" y="1740955"/>
              <a:ext cx="22552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       *p</a:t>
              </a:r>
              <a:endPara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左右箭头 2"/>
            <p:cNvSpPr/>
            <p:nvPr/>
          </p:nvSpPr>
          <p:spPr bwMode="auto">
            <a:xfrm>
              <a:off x="5969000" y="1899477"/>
              <a:ext cx="571500" cy="184666"/>
            </a:xfrm>
            <a:prstGeom prst="leftRightArrow">
              <a:avLst/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lin ang="16200000" scaled="0"/>
              <a:tileRect/>
            </a:gradFill>
            <a:ln w="9525" algn="ctr">
              <a:noFill/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62003" y="4882460"/>
            <a:ext cx="2255226" cy="400110"/>
            <a:chOff x="5567974" y="2135194"/>
            <a:chExt cx="2255226" cy="400110"/>
          </a:xfrm>
        </p:grpSpPr>
        <p:sp>
          <p:nvSpPr>
            <p:cNvPr id="26" name="矩形 5"/>
            <p:cNvSpPr>
              <a:spLocks noChangeArrowheads="1"/>
            </p:cNvSpPr>
            <p:nvPr/>
          </p:nvSpPr>
          <p:spPr bwMode="auto">
            <a:xfrm>
              <a:off x="5567974" y="2135194"/>
              <a:ext cx="22552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&amp;a       p</a:t>
              </a:r>
              <a:endPara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左右箭头 28"/>
            <p:cNvSpPr/>
            <p:nvPr/>
          </p:nvSpPr>
          <p:spPr bwMode="auto">
            <a:xfrm>
              <a:off x="5994400" y="2281472"/>
              <a:ext cx="571500" cy="184666"/>
            </a:xfrm>
            <a:prstGeom prst="leftRightArrow">
              <a:avLst/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lin ang="16200000" scaled="0"/>
              <a:tileRect/>
            </a:gradFill>
            <a:ln w="9525" algn="ctr">
              <a:noFill/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62003" y="5720030"/>
            <a:ext cx="2255226" cy="400110"/>
            <a:chOff x="5289550" y="2542503"/>
            <a:chExt cx="2255226" cy="400110"/>
          </a:xfrm>
        </p:grpSpPr>
        <p:sp>
          <p:nvSpPr>
            <p:cNvPr id="28" name="矩形 5"/>
            <p:cNvSpPr>
              <a:spLocks noChangeArrowheads="1"/>
            </p:cNvSpPr>
            <p:nvPr/>
          </p:nvSpPr>
          <p:spPr bwMode="auto">
            <a:xfrm>
              <a:off x="5289550" y="2542503"/>
              <a:ext cx="225522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a=10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；</a:t>
              </a:r>
              <a:r>
                <a: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*</a:t>
              </a:r>
              <a:r>
                <a:rPr lang="en-US" altLang="zh-CN" sz="20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p=10;     </a:t>
              </a:r>
              <a:endParaRPr lang="zh-CN" altLang="zh-CN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左右箭头 29"/>
            <p:cNvSpPr/>
            <p:nvPr/>
          </p:nvSpPr>
          <p:spPr bwMode="auto">
            <a:xfrm>
              <a:off x="6008076" y="2656773"/>
              <a:ext cx="571500" cy="184666"/>
            </a:xfrm>
            <a:prstGeom prst="leftRightArrow">
              <a:avLst/>
            </a:prstGeom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00000">
                  <a:srgbClr val="000000">
                    <a:gamma/>
                    <a:tint val="57647"/>
                    <a:invGamma/>
                    <a:alpha val="0"/>
                  </a:srgbClr>
                </a:gs>
              </a:gsLst>
              <a:lin ang="16200000" scaled="0"/>
              <a:tileRect/>
            </a:gradFill>
            <a:ln w="9525" algn="ctr">
              <a:noFill/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250825" y="3765384"/>
            <a:ext cx="7437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）变量名与指针</a:t>
            </a:r>
            <a:endParaRPr lang="zh-CN" altLang="zh-CN" dirty="0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268567" y="4551228"/>
            <a:ext cx="35833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）变量地址与指针</a:t>
            </a:r>
            <a:endParaRPr lang="zh-CN" altLang="zh-CN" dirty="0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310763" y="5313228"/>
            <a:ext cx="38268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）变量赋值与指针</a:t>
            </a:r>
            <a:endParaRPr lang="zh-CN" altLang="zh-CN" dirty="0"/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395412" y="1679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20776" y="1743075"/>
            <a:ext cx="759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457200"/>
            <a:r>
              <a:rPr lang="zh-CN" altLang="zh-CN" dirty="0"/>
              <a:t>所谓指针变量的引用，就是根据指针变量中存放的地址，访问该地址对应的变量。访问指针变量中指针所指变量的方式非常简单，只需在指针变量名之前添加一个取值 “</a:t>
            </a:r>
            <a:r>
              <a:rPr lang="en-US" altLang="zh-CN" dirty="0"/>
              <a:t>*</a:t>
            </a:r>
            <a:r>
              <a:rPr lang="zh-CN" altLang="zh-CN" dirty="0"/>
              <a:t>” 运算符即可，其语法格式如下所示：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指针变量的引用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1125538" y="3718758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用户申请一块内存空间时；</a:t>
            </a:r>
            <a:endParaRPr lang="zh-CN" altLang="zh-CN" dirty="0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563688" y="2650739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*指针变量名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3114" y="3020071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间接访问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163638" y="4226480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通过被调函数改变主调函数变量的值时。</a:t>
            </a:r>
            <a:endParaRPr lang="zh-CN" altLang="zh-CN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63688" y="17845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7490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5679008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637166"/>
            <a:ext cx="7127997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int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father = 1;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int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baby = 2;	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int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sturoom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,*bedroom;		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int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*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dd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= &amp;father;			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sturoom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=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dd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	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bedroom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= &amp;baby;	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printf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("</a:t>
            </a:r>
            <a:r>
              <a:rPr lang="zh-CN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爸爸所在的地址为：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%x\n",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sturoom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宝宝所在的地址为：</a:t>
            </a:r>
            <a:r>
              <a:rPr lang="en-US" altLang="zh-CN" dirty="0"/>
              <a:t>%x\n", bedroom);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2402927" y="1153104"/>
            <a:ext cx="2262858" cy="702766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定义爸爸变量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2574614" y="1737419"/>
            <a:ext cx="2269564" cy="1827193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使用爸爸变量地址为指针</a:t>
            </a:r>
            <a:r>
              <a:rPr lang="en-US" altLang="zh-CN" sz="1600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sturoom</a:t>
            </a: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赋值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2711017" y="2568872"/>
            <a:ext cx="2472805" cy="702766"/>
          </a:xfrm>
          <a:prstGeom prst="cloudCallout">
            <a:avLst>
              <a:gd name="adj1" fmla="val -53580"/>
              <a:gd name="adj2" fmla="val 35041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获取爸爸的地址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2414594" y="1700526"/>
            <a:ext cx="2262858" cy="629952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定义</a:t>
            </a: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宝宝</a:t>
            </a:r>
            <a:r>
              <a:rPr lang="zh-CN" altLang="zh-CN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变量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3431848" y="2113290"/>
            <a:ext cx="1627260" cy="702766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定义指针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2914258" y="2308832"/>
            <a:ext cx="2269564" cy="1754378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取宝宝变量的地址赋给卧室指针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5462868" y="3345326"/>
            <a:ext cx="2269564" cy="1264980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输出爸爸和宝宝地址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5421238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4513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空指针即没有指向任一存储单元的指针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将一个指针置空，有两种方式。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145905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空指针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723900" y="3459661"/>
            <a:ext cx="4559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当指针无法被给出明确的类型定义时，可以定义无类型指针。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560696" y="1832570"/>
            <a:ext cx="1645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*p1 = 0; 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864" y="2592606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</a:t>
            </a: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类型指针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560696" y="2204661"/>
            <a:ext cx="2483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*p2 = NULL; 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560696" y="3428549"/>
            <a:ext cx="2516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*p = NULL,*q;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5560696" y="3933520"/>
            <a:ext cx="2516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*m = (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*)p;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5"/>
          <p:cNvSpPr>
            <a:spLocks noChangeArrowheads="1"/>
          </p:cNvSpPr>
          <p:nvPr/>
        </p:nvSpPr>
        <p:spPr bwMode="auto">
          <a:xfrm>
            <a:off x="5560696" y="4418184"/>
            <a:ext cx="2516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= 10;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5560696" y="4905957"/>
            <a:ext cx="25165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 = &amp;a;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900" y="416766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无类型指针用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void*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修饰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3900" y="46751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程序无法根据这种定义确定为该指针指向的变量分配多少存储空间，所以若要使用该指针为其它积累指针赋值，必须先转换成其它类型的指针。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96609" y="136525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485777" y="1742996"/>
            <a:ext cx="78390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不可用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区域的指针被称为野指针。对野指针进行操作可能会发生不可预知的错误。野指针的形成原因有以下两种：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野指针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955676" y="2568266"/>
            <a:ext cx="7369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指针变量没有被初始化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。定义的指针若没有被初始化，则可能指向系统中任意一块存储空间，若指向的存储空间正在使用，当发生调用并执行某种操作时，就可能造成系统崩溃。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955675" y="3664931"/>
            <a:ext cx="73691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若两个指针指向同一块存储空间，指针与内存使用完毕之后，调用相应函数释放了一个指针与其指向的内存，却未改变另一个指针的指针，将其置空。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矩形 5"/>
          <p:cNvSpPr>
            <a:spLocks noChangeArrowheads="1"/>
          </p:cNvSpPr>
          <p:nvPr/>
        </p:nvSpPr>
        <p:spPr bwMode="auto">
          <a:xfrm>
            <a:off x="885826" y="4731960"/>
            <a:ext cx="7508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在编程时，可以通过“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if(p==NULL){}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”来判断指针是否指向空，但是无法检测该指针是否为野指针，所以要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野指针的出现。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05976" y="136525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02344" y="136524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25949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学生</a:t>
            </a:r>
            <a:r>
              <a:rPr lang="zh-CN" altLang="zh-CN" sz="2000" dirty="0"/>
              <a:t>时代的生活虽然单一，但也有许多小游戏贯穿其中，给平淡的校园生活带来一丝欢乐，猜硬币就是这些游戏之一。某个课间，甲和乙一起玩猜硬币的游戏：初始时，甲的左手握着一枚硬币，游戏开始后，甲进行有限次或真或假的交换，最后由乙来猜测这两只手中是否有硬币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案例要求编写程序，实现游戏过程。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39282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0124"/>
            <a:ext cx="7963740" cy="3563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由于</a:t>
            </a:r>
            <a:r>
              <a:rPr lang="zh-CN" altLang="zh-CN" sz="2000" dirty="0"/>
              <a:t>该案例比较主观，并且甲的手法和乙的眼力都能影响游戏的结果，因此本案例的目的在于模拟游戏过程。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因为</a:t>
            </a:r>
            <a:r>
              <a:rPr lang="zh-CN" altLang="zh-CN" sz="2000" dirty="0"/>
              <a:t>游戏要执行有限次，所以需要首先确定交换进行的次数，通过循环执行每次交换；又因为每次交换是真是假并不确定，所以至少需要实现两个交换函数，一个函数真正地实现两个手中硬币的交换，另一个只需表面完成交换。而每次是否真正地交换硬币也是随机的，因此使用随机数发生器来决定每次选择执行的函数。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案例中将涉及到指针的相关</a:t>
            </a:r>
            <a:r>
              <a:rPr lang="zh-CN" altLang="zh-CN" sz="2000" dirty="0" smtClean="0"/>
              <a:t>使用，</a:t>
            </a:r>
            <a:r>
              <a:rPr lang="zh-CN" altLang="zh-CN" sz="2000" dirty="0"/>
              <a:t>下面先来学习这些</a:t>
            </a:r>
            <a:r>
              <a:rPr lang="zh-CN" altLang="zh-CN" sz="2000" dirty="0" smtClean="0"/>
              <a:t>知识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3309052" y="286606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335466" y="286862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600966" y="3291594"/>
            <a:ext cx="2502654" cy="58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618428" y="4216281"/>
            <a:ext cx="1799392" cy="3206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61863" y="2799151"/>
            <a:ext cx="234175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指针作为函数参数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08833" y="3734100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指针的交换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3347780" y="3813614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374194" y="3816171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482600" y="1563850"/>
            <a:ext cx="82327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语言中，实参和形参之间的数据传递是单向的值传递，只能由实参传递给形参，不能由形参传递给实参。</a:t>
            </a: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1169988" y="2218065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1373188" y="2587397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指针变量作为函数参数：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共享内存，“双向”传递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600" y="989269"/>
            <a:ext cx="54777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指针变量作为函数参数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——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地址传递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571501" y="3107108"/>
            <a:ext cx="510927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假设当前有一函数</a:t>
            </a:r>
            <a:r>
              <a:rPr lang="en-US" altLang="zh-CN" dirty="0" err="1" smtClean="0">
                <a:latin typeface="+mn-ea"/>
                <a:ea typeface="+mn-ea"/>
                <a:cs typeface="Times New Roman" panose="02020603050405020304" pitchFamily="18" charset="0"/>
              </a:rPr>
              <a:t>func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+mn-ea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+mn-ea"/>
                <a:ea typeface="+mn-ea"/>
                <a:cs typeface="Times New Roman" panose="02020603050405020304" pitchFamily="18" charset="0"/>
              </a:rPr>
              <a:t>a,int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 b)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，若该函数被调用：</a:t>
            </a:r>
            <a:r>
              <a:rPr lang="en-US" altLang="zh-CN" dirty="0" err="1" smtClean="0">
                <a:latin typeface="+mn-ea"/>
                <a:ea typeface="+mn-ea"/>
                <a:cs typeface="Times New Roman" panose="02020603050405020304" pitchFamily="18" charset="0"/>
              </a:rPr>
              <a:t>func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(10,8)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，则参数列表中的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会变成实际的参数，其值分别为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，只是此时的变量存储在临时开辟的缓冲栈中，该栈在函数调用结束时被回收。</a:t>
            </a: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383" y="3286929"/>
            <a:ext cx="1827350" cy="2320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457271" y="21695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0388" y="962025"/>
            <a:ext cx="238719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指针指向交换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85680" y="1689100"/>
          <a:ext cx="3004344" cy="1097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Visio" r:id="rId1" imgW="3644900" imgH="1346200" progId="Visio.Drawing.15">
                  <p:embed/>
                </p:oleObj>
              </mc:Choice>
              <mc:Fallback>
                <p:oleObj name="Visio" r:id="rId1" imgW="3644900" imgH="1346200" progId="Visio.Drawing.15">
                  <p:embed/>
                  <p:pic>
                    <p:nvPicPr>
                      <p:cNvPr id="0" name="图片 26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80" y="1689100"/>
                        <a:ext cx="3004344" cy="1097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20775" y="2916608"/>
            <a:ext cx="714929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1120775" y="2912216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指针指向交换，改变的是指针变量中存储的地址。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2788" y="3359486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数据交换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58147" y="3934067"/>
          <a:ext cx="4901453" cy="1488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Visio" r:id="rId3" imgW="6096000" imgH="1866900" progId="Visio.Drawing.15">
                  <p:embed/>
                </p:oleObj>
              </mc:Choice>
              <mc:Fallback>
                <p:oleObj name="Visio" r:id="rId3" imgW="6096000" imgH="1866900" progId="Visio.Drawing.15">
                  <p:embed/>
                  <p:pic>
                    <p:nvPicPr>
                      <p:cNvPr id="0" name="图片 26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147" y="3934067"/>
                        <a:ext cx="4901453" cy="1488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1120775" y="5422656"/>
            <a:ext cx="6994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进行数据交换时，首先要使用“*”获取指针变量地址对应的元素。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470880" y="1538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1702041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作业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点评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3" name="内容占位符 2"/>
          <p:cNvSpPr txBox="1"/>
          <p:nvPr/>
        </p:nvSpPr>
        <p:spPr bwMode="auto">
          <a:xfrm>
            <a:off x="481013" y="1789271"/>
            <a:ext cx="7975600" cy="17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</a:t>
            </a:r>
            <a:r>
              <a:rPr lang="zh-CN" altLang="zh-CN" sz="2400" dirty="0"/>
              <a:t>简要回答如何给一个二维数组赋值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请简述</a:t>
            </a:r>
            <a:r>
              <a:rPr lang="zh-CN" altLang="zh-CN" sz="2400" dirty="0"/>
              <a:t>一下冒泡排序并画出流程图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14112" y="210096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5679008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5421238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046197"/>
            <a:ext cx="44702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33200"/>
            <a:ext cx="5140325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286898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2873746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228504"/>
            <a:ext cx="6881273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408316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使用基类型的变量作为形参，构造交换</a:t>
            </a:r>
            <a:r>
              <a:rPr lang="zh-CN" altLang="zh-CN" sz="1600" dirty="0" smtClean="0"/>
              <a:t>函数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344980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3454564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79187" y="3837899"/>
            <a:ext cx="655373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 bwMode="auto">
          <a:xfrm rot="574600">
            <a:off x="1187567" y="40459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95504" y="405071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437458" y="4397630"/>
            <a:ext cx="3905916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6072" y="4033067"/>
            <a:ext cx="372730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</a:t>
            </a:r>
            <a:r>
              <a:rPr lang="en-US" altLang="zh-CN" sz="1600" dirty="0"/>
              <a:t>while</a:t>
            </a:r>
            <a:r>
              <a:rPr lang="zh-CN" altLang="zh-CN" sz="1600" dirty="0"/>
              <a:t>循环语句控制交换进行的轮数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2849939"/>
            <a:ext cx="6750566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使用指针变量作为形参，在函数体中交换指针变量所指内存中存储的数据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2726" y="3432439"/>
            <a:ext cx="634019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使用随机数生成器确定交换发生的次数，选择每轮要执行的交换</a:t>
            </a:r>
            <a:r>
              <a:rPr lang="zh-CN" altLang="zh-CN" sz="1600" dirty="0" smtClean="0"/>
              <a:t>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4903907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使用指针变量作为形参，在函数体中交换指针的指向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 rot="574600">
            <a:off x="1194129" y="463015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202066" y="4634913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1403679" y="4995275"/>
            <a:ext cx="5691928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622634" y="4617265"/>
            <a:ext cx="5472973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</a:t>
            </a:r>
            <a:r>
              <a:rPr lang="en-US" altLang="zh-CN" sz="1600" dirty="0"/>
              <a:t>switch</a:t>
            </a:r>
            <a:r>
              <a:rPr lang="zh-CN" altLang="zh-CN" sz="1600" dirty="0"/>
              <a:t>语句根据产生的随机数选择本轮执行的交换方法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36" grpId="0" animBg="1"/>
      <p:bldP spid="37" grpId="0"/>
      <p:bldP spid="39" grpId="0" animBg="1"/>
      <p:bldP spid="40" grpId="0"/>
      <p:bldP spid="42" grpId="0"/>
      <p:bldP spid="43" grpId="0"/>
      <p:bldP spid="44" grpId="0"/>
      <p:bldP spid="45" grpId="0"/>
      <p:bldP spid="46" grpId="0" animBg="1"/>
      <p:bldP spid="47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49793" y="157434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829269" cy="170819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不知</a:t>
            </a:r>
            <a:r>
              <a:rPr lang="zh-CN" altLang="zh-CN" sz="2000" dirty="0"/>
              <a:t>大家是否还记得第五章案例</a:t>
            </a:r>
            <a:r>
              <a:rPr lang="en-US" altLang="zh-CN" sz="2000" dirty="0"/>
              <a:t>3</a:t>
            </a:r>
            <a:r>
              <a:rPr lang="zh-CN" altLang="zh-CN" sz="2000" dirty="0"/>
              <a:t>中讲解的魔方阵？将从</a:t>
            </a:r>
            <a:r>
              <a:rPr lang="en-US" altLang="zh-CN" sz="2000" dirty="0"/>
              <a:t>1</a:t>
            </a:r>
            <a:r>
              <a:rPr lang="zh-CN" altLang="zh-CN" sz="2000" dirty="0"/>
              <a:t>至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的自然数排列成纵横各有</a:t>
            </a:r>
            <a:r>
              <a:rPr lang="en-US" altLang="zh-CN" sz="2000" dirty="0"/>
              <a:t>n</a:t>
            </a:r>
            <a:r>
              <a:rPr lang="zh-CN" altLang="zh-CN" sz="2000" dirty="0"/>
              <a:t>个数的矩阵，使每行、每列、每条主对角线上的</a:t>
            </a:r>
            <a:r>
              <a:rPr lang="en-US" altLang="zh-CN" sz="2000" dirty="0"/>
              <a:t>n</a:t>
            </a:r>
            <a:r>
              <a:rPr lang="zh-CN" altLang="zh-CN" sz="2000" dirty="0"/>
              <a:t>个数之和都相等。这样的矩阵就是魔方阵，也称作幻方。本案例要求编写程序，实现奇数阶的</a:t>
            </a:r>
            <a:r>
              <a:rPr lang="zh-CN" altLang="zh-CN" sz="2000" dirty="0" smtClean="0"/>
              <a:t>幻方。</a:t>
            </a:r>
            <a:endParaRPr lang="en-US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14638" y="3294531"/>
            <a:ext cx="2174221" cy="180190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28773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/>
              <p:nvPr/>
            </p:nvSpPr>
            <p:spPr bwMode="auto">
              <a:xfrm>
                <a:off x="481013" y="1640124"/>
                <a:ext cx="7963740" cy="3227711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:r>
                  <a:rPr lang="zh-CN" altLang="zh-CN" sz="2000" dirty="0" smtClean="0"/>
                  <a:t>观察图中</a:t>
                </a:r>
                <a:r>
                  <a:rPr lang="zh-CN" altLang="zh-CN" sz="2000" dirty="0"/>
                  <a:t>的</a:t>
                </a:r>
                <a:r>
                  <a:rPr lang="en-US" altLang="zh-CN" sz="2000" dirty="0"/>
                  <a:t>3</a:t>
                </a:r>
                <a:r>
                  <a:rPr lang="zh-CN" altLang="zh-CN" sz="2000" dirty="0"/>
                  <a:t>阶</a:t>
                </a:r>
                <a:r>
                  <a:rPr lang="zh-CN" altLang="zh-CN" sz="2000" dirty="0" smtClean="0"/>
                  <a:t>幻方</a:t>
                </a:r>
                <a:r>
                  <a:rPr lang="zh-CN" altLang="en-US" sz="2000" dirty="0" smtClean="0"/>
                  <a:t>：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:r>
                  <a:rPr lang="zh-CN" altLang="zh-CN" sz="2000" dirty="0" smtClean="0"/>
                  <a:t>每</a:t>
                </a:r>
                <a:r>
                  <a:rPr lang="zh-CN" altLang="zh-CN" sz="2000" dirty="0"/>
                  <a:t>一行之和分别为：</a:t>
                </a:r>
                <a:r>
                  <a:rPr lang="en-US" altLang="zh-CN" sz="2000" dirty="0"/>
                  <a:t>8+1+6=15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1+5+7=15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4+9+2=15</a:t>
                </a:r>
                <a:r>
                  <a:rPr lang="zh-CN" altLang="zh-CN" sz="2000" dirty="0" smtClean="0"/>
                  <a:t>；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zh-CN" altLang="zh-CN" sz="2000" dirty="0" smtClean="0"/>
                  <a:t>每</a:t>
                </a:r>
                <a:r>
                  <a:rPr lang="zh-CN" altLang="zh-CN" sz="2000" dirty="0"/>
                  <a:t>一列之和分别为：</a:t>
                </a:r>
                <a:r>
                  <a:rPr lang="en-US" altLang="zh-CN" sz="2000" dirty="0"/>
                  <a:t>8+3+4=15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1+5+9=15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6+7+2=15</a:t>
                </a:r>
                <a:r>
                  <a:rPr lang="zh-CN" altLang="zh-CN" sz="2000" dirty="0" smtClean="0"/>
                  <a:t>；</a:t>
                </a:r>
                <a:r>
                  <a:rPr lang="en-US" altLang="zh-CN" sz="2000" dirty="0" smtClean="0"/>
                  <a:t> 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zh-CN" altLang="zh-CN" sz="2000" dirty="0" smtClean="0"/>
                  <a:t>对角线</a:t>
                </a:r>
                <a:r>
                  <a:rPr lang="zh-CN" altLang="zh-CN" sz="2000" dirty="0"/>
                  <a:t>之和分别为：</a:t>
                </a:r>
                <a:r>
                  <a:rPr lang="en-US" altLang="zh-CN" sz="2000" dirty="0"/>
                  <a:t>8+5+2=15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6+5+4=15</a:t>
                </a:r>
                <a:r>
                  <a:rPr lang="zh-CN" altLang="zh-CN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zh-CN" altLang="zh-CN" sz="2000" dirty="0" smtClean="0"/>
                  <a:t>其</a:t>
                </a:r>
                <a:r>
                  <a:rPr lang="zh-CN" altLang="zh-CN" sz="2000" dirty="0"/>
                  <a:t>行、列、对角线之和全部相等</a:t>
                </a:r>
                <a:r>
                  <a:rPr lang="zh-CN" altLang="zh-CN" sz="2000" dirty="0" smtClean="0"/>
                  <a:t>。</a:t>
                </a:r>
                <a:endParaRPr lang="en-US" altLang="zh-CN" sz="2000" dirty="0" smtClean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</a:t>
                </a:r>
                <a:r>
                  <a:rPr lang="zh-CN" altLang="en-US" sz="2000" dirty="0" smtClean="0"/>
                  <a:t>其和</a:t>
                </a:r>
                <a:r>
                  <a:rPr lang="en-US" altLang="zh-CN" sz="2000" dirty="0" smtClean="0"/>
                  <a:t>sum=n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sz="2000" dirty="0"/>
                  <a:t>(n</a:t>
                </a:r>
                <a:r>
                  <a:rPr lang="en-US" altLang="zh-CN" sz="2000" baseline="30000" dirty="0"/>
                  <a:t>2</a:t>
                </a:r>
                <a:r>
                  <a:rPr lang="en-US" altLang="zh-CN" sz="2000" dirty="0"/>
                  <a:t>+1)/2=3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/>
                      </a:rPr>
                      <m:t>×</m:t>
                    </m:r>
                  </m:oMath>
                </a14:m>
                <a:r>
                  <a:rPr lang="en-US" altLang="zh-CN" sz="2000" dirty="0"/>
                  <a:t>(3</a:t>
                </a:r>
                <a:r>
                  <a:rPr lang="en-US" altLang="zh-CN" sz="2000" baseline="30000" dirty="0"/>
                  <a:t>2</a:t>
                </a:r>
                <a:r>
                  <a:rPr lang="en-US" altLang="zh-CN" sz="2000" dirty="0"/>
                  <a:t>+1)/2=15</a:t>
                </a:r>
                <a:r>
                  <a:rPr lang="zh-CN" altLang="zh-CN" sz="2000" dirty="0" smtClean="0"/>
                  <a:t>。</a:t>
                </a:r>
                <a:endParaRPr lang="zh-CN" altLang="zh-CN" sz="2000" dirty="0"/>
              </a:p>
              <a:p>
                <a:pPr marL="0" indent="0">
                  <a:buNone/>
                </a:pPr>
                <a:r>
                  <a:rPr lang="en-US" altLang="zh-CN" sz="2000" dirty="0" smtClean="0"/>
                  <a:t>    </a:t>
                </a:r>
                <a:r>
                  <a:rPr lang="zh-CN" altLang="zh-CN" sz="2000" dirty="0" smtClean="0"/>
                  <a:t>在</a:t>
                </a:r>
                <a:r>
                  <a:rPr lang="zh-CN" altLang="zh-CN" sz="2000" dirty="0"/>
                  <a:t>设计案例之前，先来学习案例实现时将会涉及的知识</a:t>
                </a:r>
                <a:r>
                  <a:rPr lang="zh-CN" altLang="zh-CN" sz="2000" dirty="0" smtClean="0"/>
                  <a:t>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013" y="1640124"/>
                <a:ext cx="7963740" cy="3227711"/>
              </a:xfrm>
              <a:prstGeom prst="rect">
                <a:avLst/>
              </a:prstGeom>
              <a:blipFill rotWithShape="1">
                <a:blip r:embed="rId1"/>
                <a:stretch>
                  <a:fillRect l="-4" t="-17" r="7" b="17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574600">
            <a:off x="3039493" y="264151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65907" y="264406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31407" y="3072879"/>
            <a:ext cx="2275555" cy="1199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48869" y="4023792"/>
            <a:ext cx="17167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2303" y="2574594"/>
            <a:ext cx="21146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指针和一维数组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39274" y="3509543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574600">
            <a:off x="3078221" y="358905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04635" y="359161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386921" y="4861992"/>
            <a:ext cx="17167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77326" y="4347743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内存回收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 rot="574600">
            <a:off x="3116273" y="442725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142687" y="442981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  <p:bldP spid="32" grpId="0" animBg="1"/>
      <p:bldP spid="35" grpId="0"/>
      <p:bldP spid="37" grpId="0"/>
      <p:bldP spid="38" grpId="0" animBg="1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指向数组的指针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20775" y="2916608"/>
            <a:ext cx="714929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矩形 5"/>
          <p:cNvSpPr>
            <a:spLocks noChangeArrowheads="1"/>
          </p:cNvSpPr>
          <p:nvPr/>
        </p:nvSpPr>
        <p:spPr bwMode="auto">
          <a:xfrm>
            <a:off x="1265238" y="2688566"/>
            <a:ext cx="3797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a[5];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*p=a;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120776" y="1563850"/>
            <a:ext cx="44291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/>
              <a:t>指向数组的指针，其实质是数组在内存中的起始地址，即数组的变量名，也是数组</a:t>
            </a:r>
            <a:r>
              <a:rPr lang="zh-CN" altLang="en-US" dirty="0"/>
              <a:t>组</a:t>
            </a:r>
            <a:r>
              <a:rPr lang="zh-CN" altLang="en-US" dirty="0" smtClean="0"/>
              <a:t>中第一个元素在内存中的地址。</a:t>
            </a:r>
            <a:endParaRPr lang="zh-CN" altLang="zh-CN" dirty="0"/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1029884" y="4593797"/>
            <a:ext cx="759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指针可以参与加法和减法运算，但是指针的加减不同于普通变量类型的加减，指针加或减的量的大小，与指针类型有关。</a:t>
            </a:r>
            <a:endParaRPr lang="en-US" altLang="zh-CN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66" y="1563850"/>
            <a:ext cx="2381660" cy="248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726" y="1730375"/>
            <a:ext cx="952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矩形 21"/>
          <p:cNvSpPr/>
          <p:nvPr/>
        </p:nvSpPr>
        <p:spPr>
          <a:xfrm>
            <a:off x="750484" y="3780650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指针和地址运算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449793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509184" y="1291797"/>
            <a:ext cx="759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型指针为例，假设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*型指针</a:t>
            </a:r>
            <a:r>
              <a:rPr lang="en-US" altLang="zh-CN" dirty="0" smtClean="0"/>
              <a:t>p</a:t>
            </a:r>
            <a:r>
              <a:rPr lang="zh-CN" altLang="en-US" dirty="0" smtClean="0"/>
              <a:t>中存储的地址为</a:t>
            </a:r>
            <a:r>
              <a:rPr lang="en-US" altLang="zh-CN" dirty="0" smtClean="0"/>
              <a:t>0x2016</a:t>
            </a:r>
            <a:r>
              <a:rPr lang="zh-CN" altLang="en-US" dirty="0" smtClean="0"/>
              <a:t>，对其进行如下操作：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458895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1473200"/>
                <a:gridCol w="20447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实际移动步长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结果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r>
                        <a:rPr lang="en-US" altLang="zh-CN" dirty="0" err="1" smtClean="0"/>
                        <a:t>sizeof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0x201A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+2*</a:t>
                      </a:r>
                      <a:r>
                        <a:rPr lang="en-US" altLang="zh-CN" dirty="0" err="1" smtClean="0"/>
                        <a:t>sizeof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0x201E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-2*</a:t>
                      </a:r>
                      <a:r>
                        <a:rPr lang="en-US" altLang="zh-CN" dirty="0" err="1" smtClean="0"/>
                        <a:t>sizeof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int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0x200E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3" y="1893889"/>
            <a:ext cx="2198687" cy="263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2828925"/>
            <a:ext cx="1304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203575"/>
            <a:ext cx="1314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3" y="3629025"/>
            <a:ext cx="13144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2098675"/>
            <a:ext cx="1304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6555097" y="32189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①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55097" y="35824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42397" y="212939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/>
              <a:t>③</a:t>
            </a:r>
            <a:endParaRPr lang="zh-CN" altLang="en-US" dirty="0"/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406834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流程图: 可选过程 11"/>
          <p:cNvSpPr/>
          <p:nvPr/>
        </p:nvSpPr>
        <p:spPr>
          <a:xfrm>
            <a:off x="939800" y="1183880"/>
            <a:ext cx="7523355" cy="967429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语言程序运行时，操作系统会为其分配内存空间，这段空间主要分为四个区域，分别为：栈区、堆区、数据区和代码区。统称为“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内存四区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60031" y="2481426"/>
            <a:ext cx="3749675" cy="677108"/>
            <a:chOff x="2574925" y="2485160"/>
            <a:chExt cx="3749675" cy="677108"/>
          </a:xfrm>
        </p:grpSpPr>
        <p:sp>
          <p:nvSpPr>
            <p:cNvPr id="15" name="矩形 5"/>
            <p:cNvSpPr>
              <a:spLocks noChangeArrowheads="1"/>
            </p:cNvSpPr>
            <p:nvPr/>
          </p:nvSpPr>
          <p:spPr bwMode="auto">
            <a:xfrm>
              <a:off x="3335338" y="2485160"/>
              <a:ext cx="298926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r>
                <a:rPr lang="zh-CN" altLang="en-US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区</a:t>
              </a:r>
              <a:r>
                <a:rPr lang="en-US" altLang="zh-CN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auto</a:t>
              </a:r>
              <a:endParaRPr lang="en-US" altLang="zh-CN" sz="2000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存放程序的局部数据和参数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左箭头 5"/>
            <p:cNvSpPr/>
            <p:nvPr/>
          </p:nvSpPr>
          <p:spPr bwMode="auto">
            <a:xfrm>
              <a:off x="2574925" y="2692400"/>
              <a:ext cx="625475" cy="279399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060031" y="3310934"/>
            <a:ext cx="4435475" cy="677108"/>
            <a:chOff x="2574925" y="2485160"/>
            <a:chExt cx="4435475" cy="677108"/>
          </a:xfrm>
        </p:grpSpPr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3335338" y="2485160"/>
              <a:ext cx="367506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静态</a:t>
              </a:r>
              <a:r>
                <a:rPr lang="zh-CN" altLang="en-US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区</a:t>
              </a:r>
              <a:r>
                <a:rPr lang="en-US" altLang="zh-CN" sz="2000" dirty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static</a:t>
              </a:r>
              <a:endParaRPr lang="en-US" altLang="zh-CN" sz="2000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存放程序的全局数据和静态数据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1" name="左箭头 20"/>
            <p:cNvSpPr/>
            <p:nvPr/>
          </p:nvSpPr>
          <p:spPr bwMode="auto">
            <a:xfrm>
              <a:off x="2574925" y="2692400"/>
              <a:ext cx="625475" cy="279399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60031" y="4042575"/>
            <a:ext cx="3749675" cy="677108"/>
            <a:chOff x="2574925" y="2485160"/>
            <a:chExt cx="3749675" cy="677108"/>
          </a:xfrm>
        </p:grpSpPr>
        <p:sp>
          <p:nvSpPr>
            <p:cNvPr id="23" name="矩形 5"/>
            <p:cNvSpPr>
              <a:spLocks noChangeArrowheads="1"/>
            </p:cNvSpPr>
            <p:nvPr/>
          </p:nvSpPr>
          <p:spPr bwMode="auto">
            <a:xfrm>
              <a:off x="3335338" y="2485160"/>
              <a:ext cx="298926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堆区</a:t>
              </a:r>
              <a:r>
                <a:rPr lang="en-US" altLang="zh-CN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heap</a:t>
              </a:r>
              <a:endParaRPr lang="en-US" altLang="zh-CN" sz="2000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存放程序动态申请的数据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左箭头 24"/>
            <p:cNvSpPr/>
            <p:nvPr/>
          </p:nvSpPr>
          <p:spPr bwMode="auto">
            <a:xfrm>
              <a:off x="2574925" y="2692400"/>
              <a:ext cx="625475" cy="279399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60031" y="4869026"/>
            <a:ext cx="3749675" cy="677108"/>
            <a:chOff x="2574925" y="2485160"/>
            <a:chExt cx="3749675" cy="677108"/>
          </a:xfrm>
        </p:grpSpPr>
        <p:sp>
          <p:nvSpPr>
            <p:cNvPr id="27" name="矩形 5"/>
            <p:cNvSpPr>
              <a:spLocks noChangeArrowheads="1"/>
            </p:cNvSpPr>
            <p:nvPr/>
          </p:nvSpPr>
          <p:spPr bwMode="auto">
            <a:xfrm>
              <a:off x="3335338" y="2485160"/>
              <a:ext cx="298926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代码区</a:t>
              </a:r>
              <a:r>
                <a:rPr lang="en-US" altLang="zh-CN" sz="2000" dirty="0" smtClean="0">
                  <a:solidFill>
                    <a:srgbClr val="21A5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code</a:t>
              </a:r>
              <a:endParaRPr lang="en-US" altLang="zh-CN" sz="2000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存放程序的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代码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左箭头 27"/>
            <p:cNvSpPr/>
            <p:nvPr/>
          </p:nvSpPr>
          <p:spPr bwMode="auto">
            <a:xfrm>
              <a:off x="2574925" y="2692400"/>
              <a:ext cx="625475" cy="279399"/>
            </a:xfrm>
            <a:prstGeom prst="lef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algn="ctr">
              <a:solidFill>
                <a:schemeClr val="accent1"/>
              </a:solidFill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pic>
        <p:nvPicPr>
          <p:cNvPr id="3110" name="Picture 3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292437"/>
            <a:ext cx="1298406" cy="38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左大括号 7"/>
          <p:cNvSpPr/>
          <p:nvPr/>
        </p:nvSpPr>
        <p:spPr bwMode="auto">
          <a:xfrm>
            <a:off x="2146300" y="2530886"/>
            <a:ext cx="393700" cy="2338139"/>
          </a:xfrm>
          <a:prstGeom prst="leftBrace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5169" y="3213067"/>
            <a:ext cx="553998" cy="1036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数据区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8802" y="4719956"/>
            <a:ext cx="553998" cy="10367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代码区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2146300" y="5238330"/>
            <a:ext cx="393700" cy="0"/>
          </a:xfrm>
          <a:prstGeom prst="straightConnector1">
            <a:avLst/>
          </a:prstGeom>
          <a:noFill/>
          <a:ln w="28575" cap="flat" cmpd="sng" algn="ctr">
            <a:solidFill>
              <a:srgbClr val="00ACE6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标题 1"/>
          <p:cNvSpPr>
            <a:spLocks noChangeArrowheads="1"/>
          </p:cNvSpPr>
          <p:nvPr/>
        </p:nvSpPr>
        <p:spPr bwMode="auto">
          <a:xfrm>
            <a:off x="1485899" y="943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0388" y="962025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内存分配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49400" y="1638206"/>
          <a:ext cx="6096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分配时机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释放时机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静态内存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内存分配时分配，在程序运行期间一直存在，由编译器负责分配。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程序退出时释放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栈内存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在函数调用的同时创建，函数入栈前回味函数、函数参数、函数中定义的变量在栈中申请空间。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函数结束时释放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堆内存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 smtClean="0"/>
                        <a:t>程序员根据需要使用</a:t>
                      </a:r>
                      <a:r>
                        <a:rPr lang="en-US" altLang="zh-CN" dirty="0" err="1" smtClean="0"/>
                        <a:t>malloc</a:t>
                      </a:r>
                      <a:r>
                        <a:rPr lang="en-US" altLang="zh-CN" dirty="0" smtClean="0"/>
                        <a:t>()</a:t>
                      </a:r>
                      <a:r>
                        <a:rPr lang="zh-CN" altLang="en-US" dirty="0" smtClean="0"/>
                        <a:t>等函数申请。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在适当时机由程序员使用</a:t>
                      </a:r>
                      <a:r>
                        <a:rPr lang="en-US" altLang="zh-CN" dirty="0" smtClean="0"/>
                        <a:t>free()</a:t>
                      </a:r>
                      <a:r>
                        <a:rPr lang="zh-CN" altLang="en-US" dirty="0" smtClean="0"/>
                        <a:t>释放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444604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962025"/>
            <a:ext cx="238719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内存申请函数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977900" y="1536606"/>
            <a:ext cx="2667000" cy="50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x-none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x-none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malloc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977900" y="2586842"/>
            <a:ext cx="2667000" cy="50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x-none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（2）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calloc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977900" y="3683000"/>
            <a:ext cx="2616200" cy="508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x-none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x-none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realloc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55988" y="2044606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</a:rPr>
              <a:t>void* </a:t>
            </a:r>
            <a:r>
              <a:rPr lang="en-US" altLang="zh-CN" dirty="0" err="1">
                <a:solidFill>
                  <a:srgbClr val="21A5FF"/>
                </a:solidFill>
              </a:rPr>
              <a:t>malloc</a:t>
            </a:r>
            <a:r>
              <a:rPr lang="en-US" altLang="zh-CN" dirty="0">
                <a:solidFill>
                  <a:srgbClr val="21A5FF"/>
                </a:solidFill>
              </a:rPr>
              <a:t>(unsigned </a:t>
            </a:r>
            <a:r>
              <a:rPr lang="en-US" altLang="zh-CN" dirty="0" err="1">
                <a:solidFill>
                  <a:srgbClr val="21A5FF"/>
                </a:solidFill>
              </a:rPr>
              <a:t>int</a:t>
            </a:r>
            <a:r>
              <a:rPr lang="en-US" altLang="zh-CN" dirty="0">
                <a:solidFill>
                  <a:srgbClr val="21A5FF"/>
                </a:solidFill>
              </a:rPr>
              <a:t> size);</a:t>
            </a:r>
            <a:endParaRPr lang="zh-CN" altLang="zh-CN" dirty="0">
              <a:solidFill>
                <a:srgbClr val="21A5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988" y="3106604"/>
            <a:ext cx="5465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</a:rPr>
              <a:t>void* </a:t>
            </a:r>
            <a:r>
              <a:rPr lang="en-US" altLang="zh-CN" dirty="0" err="1">
                <a:solidFill>
                  <a:srgbClr val="21A5FF"/>
                </a:solidFill>
              </a:rPr>
              <a:t>calloc</a:t>
            </a:r>
            <a:r>
              <a:rPr lang="en-US" altLang="zh-CN" dirty="0">
                <a:solidFill>
                  <a:srgbClr val="21A5FF"/>
                </a:solidFill>
              </a:rPr>
              <a:t>(unsigned </a:t>
            </a:r>
            <a:r>
              <a:rPr lang="en-US" altLang="zh-CN" dirty="0" err="1">
                <a:solidFill>
                  <a:srgbClr val="21A5FF"/>
                </a:solidFill>
              </a:rPr>
              <a:t>int</a:t>
            </a:r>
            <a:r>
              <a:rPr lang="en-US" altLang="zh-CN" dirty="0">
                <a:solidFill>
                  <a:srgbClr val="21A5FF"/>
                </a:solidFill>
              </a:rPr>
              <a:t> </a:t>
            </a:r>
            <a:r>
              <a:rPr lang="en-US" altLang="zh-CN" dirty="0" err="1">
                <a:solidFill>
                  <a:srgbClr val="21A5FF"/>
                </a:solidFill>
              </a:rPr>
              <a:t>count,unsigned</a:t>
            </a:r>
            <a:r>
              <a:rPr lang="en-US" altLang="zh-CN" dirty="0">
                <a:solidFill>
                  <a:srgbClr val="21A5FF"/>
                </a:solidFill>
              </a:rPr>
              <a:t> </a:t>
            </a:r>
            <a:r>
              <a:rPr lang="en-US" altLang="zh-CN" dirty="0" err="1">
                <a:solidFill>
                  <a:srgbClr val="21A5FF"/>
                </a:solidFill>
              </a:rPr>
              <a:t>int</a:t>
            </a:r>
            <a:r>
              <a:rPr lang="en-US" altLang="zh-CN" dirty="0">
                <a:solidFill>
                  <a:srgbClr val="21A5FF"/>
                </a:solidFill>
              </a:rPr>
              <a:t> size);</a:t>
            </a:r>
            <a:endParaRPr lang="zh-CN" altLang="zh-CN" dirty="0">
              <a:solidFill>
                <a:srgbClr val="21A5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55988" y="4191000"/>
            <a:ext cx="6094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</a:rPr>
              <a:t>void* </a:t>
            </a:r>
            <a:r>
              <a:rPr lang="en-US" altLang="zh-CN" dirty="0" err="1">
                <a:solidFill>
                  <a:srgbClr val="21A5FF"/>
                </a:solidFill>
              </a:rPr>
              <a:t>realloc</a:t>
            </a:r>
            <a:r>
              <a:rPr lang="en-US" altLang="zh-CN" dirty="0">
                <a:solidFill>
                  <a:srgbClr val="21A5FF"/>
                </a:solidFill>
              </a:rPr>
              <a:t>(void* </a:t>
            </a:r>
            <a:r>
              <a:rPr lang="en-US" altLang="zh-CN" dirty="0" err="1">
                <a:solidFill>
                  <a:srgbClr val="21A5FF"/>
                </a:solidFill>
              </a:rPr>
              <a:t>memory,unsigned</a:t>
            </a:r>
            <a:r>
              <a:rPr lang="en-US" altLang="zh-CN" dirty="0">
                <a:solidFill>
                  <a:srgbClr val="21A5FF"/>
                </a:solidFill>
              </a:rPr>
              <a:t> </a:t>
            </a:r>
            <a:r>
              <a:rPr lang="en-US" altLang="zh-CN" dirty="0" err="1">
                <a:solidFill>
                  <a:srgbClr val="21A5FF"/>
                </a:solidFill>
              </a:rPr>
              <a:t>int</a:t>
            </a:r>
            <a:r>
              <a:rPr lang="en-US" altLang="zh-CN" dirty="0">
                <a:solidFill>
                  <a:srgbClr val="21A5FF"/>
                </a:solidFill>
              </a:rPr>
              <a:t> </a:t>
            </a:r>
            <a:r>
              <a:rPr lang="en-US" altLang="zh-CN" dirty="0" err="1">
                <a:solidFill>
                  <a:srgbClr val="21A5FF"/>
                </a:solidFill>
              </a:rPr>
              <a:t>newSize</a:t>
            </a:r>
            <a:r>
              <a:rPr lang="en-US" altLang="zh-CN" dirty="0">
                <a:solidFill>
                  <a:srgbClr val="21A5FF"/>
                </a:solidFill>
              </a:rPr>
              <a:t>);</a:t>
            </a:r>
            <a:endParaRPr lang="zh-CN" altLang="zh-CN" dirty="0">
              <a:solidFill>
                <a:srgbClr val="21A5FF"/>
              </a:solidFill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450884" y="16772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156" y="1765302"/>
            <a:ext cx="7563644" cy="876298"/>
          </a:xfrm>
        </p:spPr>
        <p:txBody>
          <a:bodyPr>
            <a:normAutofit lnSpcReduction="10000"/>
          </a:bodyPr>
          <a:lstStyle/>
          <a:p>
            <a:pPr marL="0" indent="457200">
              <a:lnSpc>
                <a:spcPct val="150000"/>
              </a:lnSpc>
              <a:buNone/>
              <a:defRPr/>
            </a:pPr>
            <a:r>
              <a:rPr lang="zh-CN" altLang="zh-CN" sz="1800" dirty="0"/>
              <a:t>使用</a:t>
            </a:r>
            <a:r>
              <a:rPr lang="en-US" altLang="zh-CN" sz="1800" dirty="0" err="1"/>
              <a:t>malloc</a:t>
            </a:r>
            <a:r>
              <a:rPr lang="en-US" altLang="zh-CN" sz="1800" dirty="0"/>
              <a:t>()</a:t>
            </a:r>
            <a:r>
              <a:rPr lang="zh-CN" altLang="zh-CN" sz="1800" dirty="0"/>
              <a:t>函数、</a:t>
            </a:r>
            <a:r>
              <a:rPr lang="en-US" altLang="zh-CN" sz="1800" dirty="0" err="1"/>
              <a:t>calloc</a:t>
            </a:r>
            <a:r>
              <a:rPr lang="en-US" altLang="zh-CN" sz="1800" dirty="0"/>
              <a:t>()</a:t>
            </a:r>
            <a:r>
              <a:rPr lang="zh-CN" altLang="zh-CN" sz="1800" dirty="0"/>
              <a:t>函数、</a:t>
            </a:r>
            <a:r>
              <a:rPr lang="en-US" altLang="zh-CN" sz="1800" dirty="0" err="1"/>
              <a:t>realloc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函数申请到的空间都为堆空间，程序结束之后，系统不会将其自动释放，需要由程序员自主管理。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9588" y="1101821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内存回收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9588" y="2667002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内存泄露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996156" y="3352802"/>
            <a:ext cx="7315200" cy="8762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457200">
              <a:lnSpc>
                <a:spcPct val="150000"/>
              </a:lnSpc>
              <a:buFontTx/>
              <a:buNone/>
              <a:defRPr/>
            </a:pP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程序结束时，必须保证从堆区申请的所有空间都被安全释放，否则会造成内存泄露。堆上的空间在使用完毕后若未释放，将会一直占据该存储空间，知道程序结束。</a:t>
            </a:r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491833" y="19947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ChangeArrowheads="1"/>
          </p:cNvSpPr>
          <p:nvPr/>
        </p:nvSpPr>
        <p:spPr bwMode="auto">
          <a:xfrm>
            <a:off x="1712552" y="16192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预习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检查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147" name="内容占位符 2"/>
          <p:cNvSpPr txBox="1"/>
          <p:nvPr/>
        </p:nvSpPr>
        <p:spPr bwMode="auto">
          <a:xfrm>
            <a:off x="481013" y="1801311"/>
            <a:ext cx="7975600" cy="19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指针的概念和定义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指针变量的概念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24011" y="209771"/>
            <a:ext cx="4502367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5087340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4829570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046197"/>
            <a:ext cx="3276868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69755" y="2644168"/>
            <a:ext cx="3677140" cy="808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64221" y="286898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72158" y="2873746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00665" y="3228504"/>
            <a:ext cx="4038764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286488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由</a:t>
            </a:r>
            <a:r>
              <a:rPr lang="en-US" altLang="zh-CN" sz="1600" dirty="0" err="1" smtClean="0"/>
              <a:t>scanf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函数输入矩阵的大小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344980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349490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419528" y="3837899"/>
            <a:ext cx="368115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 bwMode="auto">
          <a:xfrm rot="574600">
            <a:off x="1174120" y="40459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82057" y="405071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1424011" y="4407156"/>
            <a:ext cx="249687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02625" y="4033067"/>
            <a:ext cx="231826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 smtClean="0"/>
              <a:t>使用</a:t>
            </a:r>
            <a:r>
              <a:rPr lang="en-US" altLang="zh-CN" sz="1600" dirty="0" smtClean="0"/>
              <a:t>free()</a:t>
            </a:r>
            <a:r>
              <a:rPr lang="zh-CN" altLang="en-US" sz="1600" dirty="0" smtClean="0"/>
              <a:t>函数释放内存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75183" y="2849939"/>
            <a:ext cx="3786614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输出时，每输出</a:t>
            </a:r>
            <a:r>
              <a:rPr lang="en-US" altLang="zh-CN" sz="1600" dirty="0"/>
              <a:t>n</a:t>
            </a:r>
            <a:r>
              <a:rPr lang="zh-CN" altLang="zh-CN" sz="1600" dirty="0"/>
              <a:t>个数据，进行一次换行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2726" y="3432439"/>
            <a:ext cx="346761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将操作封装成函数，在主函数中调用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337624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</a:t>
            </a:r>
            <a:r>
              <a:rPr lang="en-US" altLang="zh-CN" sz="1600" dirty="0" err="1"/>
              <a:t>malloc</a:t>
            </a:r>
            <a:r>
              <a:rPr lang="en-US" altLang="zh-CN" sz="1600" dirty="0"/>
              <a:t>()</a:t>
            </a:r>
            <a:r>
              <a:rPr lang="zh-CN" altLang="zh-CN" sz="1600" dirty="0"/>
              <a:t>函数动态申请存储空间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36" grpId="0" animBg="1"/>
      <p:bldP spid="37" grpId="0"/>
      <p:bldP spid="39" grpId="0" animBg="1"/>
      <p:bldP spid="40" grpId="0"/>
      <p:bldP spid="42" grpId="0"/>
      <p:bldP spid="43" grpId="0"/>
      <p:bldP spid="44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397241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2" y="1640124"/>
            <a:ext cx="8098211" cy="25949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快速</a:t>
            </a:r>
            <a:r>
              <a:rPr lang="zh-CN" altLang="zh-CN" sz="2000" dirty="0"/>
              <a:t>排序由</a:t>
            </a:r>
            <a:r>
              <a:rPr lang="en-US" altLang="zh-CN" sz="2000" dirty="0" err="1"/>
              <a:t>C•A•R•Hoare</a:t>
            </a:r>
            <a:r>
              <a:rPr lang="zh-CN" altLang="zh-CN" sz="2000" dirty="0"/>
              <a:t>在</a:t>
            </a:r>
            <a:r>
              <a:rPr lang="en-US" altLang="zh-CN" sz="2000" dirty="0"/>
              <a:t>1962</a:t>
            </a:r>
            <a:r>
              <a:rPr lang="zh-CN" altLang="zh-CN" sz="2000" dirty="0"/>
              <a:t>年提出，是对冒泡排序的改进。它的基本思想是：通过一趟排序将要排序的数据分割成独立的两部分，其中一部分的所有数据比另外一部分的都小；然后再按此方法，对这两部分数据分别进行快速排序，整个排序过程可以递归进行，直到整个数据变成有序序列为止。相比于冒泡排序，快速排序在时间性能上有大大的提升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案例要求使用指针实现快速排序算法，并将排序结果逐个输出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19730" y="15721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142585"/>
            <a:ext cx="7963740" cy="5786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快速</a:t>
            </a:r>
            <a:r>
              <a:rPr lang="zh-CN" altLang="zh-CN" sz="2000" dirty="0"/>
              <a:t>排序的算法步骤</a:t>
            </a:r>
            <a:r>
              <a:rPr lang="zh-CN" altLang="zh-CN" sz="2000" dirty="0" smtClean="0"/>
              <a:t>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 rot="574600">
            <a:off x="1022217" y="1714647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31742" y="1720997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03192" y="2061562"/>
            <a:ext cx="5956628" cy="2773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auto">
          <a:xfrm rot="574600">
            <a:off x="1010357" y="23048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23057" y="2287362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07207" y="2643803"/>
            <a:ext cx="5462534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 rot="574600">
            <a:off x="1001673" y="287958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09610" y="2884349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211223" y="3239107"/>
            <a:ext cx="7327659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7542" y="1673624"/>
            <a:ext cx="574227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 smtClean="0"/>
              <a:t>设置</a:t>
            </a:r>
            <a:r>
              <a:rPr lang="zh-CN" altLang="zh-CN" sz="1600" dirty="0"/>
              <a:t>两个变量</a:t>
            </a:r>
            <a:r>
              <a:rPr lang="en-US" altLang="zh-CN" sz="1600" dirty="0"/>
              <a:t>low</a:t>
            </a:r>
            <a:r>
              <a:rPr lang="zh-CN" altLang="zh-CN" sz="1600" dirty="0"/>
              <a:t>、</a:t>
            </a:r>
            <a:r>
              <a:rPr lang="en-US" altLang="zh-CN" sz="1600" dirty="0"/>
              <a:t>high</a:t>
            </a:r>
            <a:r>
              <a:rPr lang="zh-CN" altLang="zh-CN" sz="1600" dirty="0"/>
              <a:t>，</a:t>
            </a:r>
            <a:r>
              <a:rPr lang="en-US" altLang="zh-CN" sz="1600" dirty="0" smtClean="0"/>
              <a:t>排</a:t>
            </a:r>
            <a:r>
              <a:rPr lang="zh-CN" altLang="en-US" sz="1600" dirty="0" smtClean="0"/>
              <a:t>序</a:t>
            </a:r>
            <a:r>
              <a:rPr lang="zh-CN" altLang="zh-CN" sz="1600" dirty="0" smtClean="0"/>
              <a:t>开始</a:t>
            </a:r>
            <a:r>
              <a:rPr lang="zh-CN" altLang="zh-CN" sz="1600" dirty="0"/>
              <a:t>的时候：</a:t>
            </a:r>
            <a:r>
              <a:rPr lang="en-US" altLang="zh-CN" sz="1600" dirty="0"/>
              <a:t>low=0</a:t>
            </a:r>
            <a:r>
              <a:rPr lang="zh-CN" altLang="zh-CN" sz="1600" dirty="0"/>
              <a:t>，</a:t>
            </a:r>
            <a:r>
              <a:rPr lang="en-US" altLang="zh-CN" sz="1600" dirty="0"/>
              <a:t>high=N-1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 rot="574600">
            <a:off x="1007089" y="346040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15026" y="3451720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216639" y="3848502"/>
            <a:ext cx="7517854" cy="14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 bwMode="auto">
          <a:xfrm rot="574600">
            <a:off x="1011572" y="405655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19509" y="406131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261463" y="4417759"/>
            <a:ext cx="426527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440077" y="4043670"/>
            <a:ext cx="4217821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重复步骤（</a:t>
            </a:r>
            <a:r>
              <a:rPr lang="en-US" altLang="zh-CN" sz="1600" dirty="0"/>
              <a:t>3</a:t>
            </a:r>
            <a:r>
              <a:rPr lang="zh-CN" altLang="zh-CN" sz="1600" dirty="0"/>
              <a:t>）、（</a:t>
            </a:r>
            <a:r>
              <a:rPr lang="en-US" altLang="zh-CN" sz="1600" dirty="0"/>
              <a:t>4</a:t>
            </a:r>
            <a:r>
              <a:rPr lang="zh-CN" altLang="zh-CN" sz="1600" dirty="0"/>
              <a:t>），直到</a:t>
            </a:r>
            <a:r>
              <a:rPr lang="en-US" altLang="zh-CN" sz="1600" dirty="0"/>
              <a:t>low&gt;=high</a:t>
            </a:r>
            <a:r>
              <a:rPr lang="zh-CN" altLang="zh-CN" sz="1600" dirty="0"/>
              <a:t>为止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2635" y="2860542"/>
            <a:ext cx="7308411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从后向前搜索</a:t>
            </a:r>
            <a:r>
              <a:rPr lang="en-US" altLang="zh-CN" sz="1600" dirty="0"/>
              <a:t>(high--)</a:t>
            </a:r>
            <a:r>
              <a:rPr lang="zh-CN" altLang="zh-CN" sz="1600" dirty="0"/>
              <a:t>，找到第一个小于</a:t>
            </a:r>
            <a:r>
              <a:rPr lang="en-US" altLang="zh-CN" sz="1600" dirty="0"/>
              <a:t>key</a:t>
            </a:r>
            <a:r>
              <a:rPr lang="zh-CN" altLang="zh-CN" sz="1600" dirty="0"/>
              <a:t>的值</a:t>
            </a:r>
            <a:r>
              <a:rPr lang="en-US" altLang="zh-CN" sz="1600" dirty="0"/>
              <a:t>S[high]</a:t>
            </a:r>
            <a:r>
              <a:rPr lang="zh-CN" altLang="zh-CN" sz="1600" dirty="0"/>
              <a:t>，将</a:t>
            </a:r>
            <a:r>
              <a:rPr lang="en-US" altLang="zh-CN" sz="1600" dirty="0"/>
              <a:t>S[high]</a:t>
            </a:r>
            <a:r>
              <a:rPr lang="zh-CN" altLang="zh-CN" sz="1600" dirty="0"/>
              <a:t>和</a:t>
            </a:r>
            <a:r>
              <a:rPr lang="en-US" altLang="zh-CN" sz="1600" dirty="0"/>
              <a:t>S[low]</a:t>
            </a:r>
            <a:r>
              <a:rPr lang="zh-CN" altLang="zh-CN" sz="1600" dirty="0"/>
              <a:t>互换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30178" y="3443042"/>
            <a:ext cx="7523213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从前向后搜索（</a:t>
            </a:r>
            <a:r>
              <a:rPr lang="en-US" altLang="zh-CN" sz="1600" dirty="0"/>
              <a:t>low++</a:t>
            </a:r>
            <a:r>
              <a:rPr lang="zh-CN" altLang="zh-CN" sz="1600" dirty="0"/>
              <a:t>），找到第一个大于</a:t>
            </a:r>
            <a:r>
              <a:rPr lang="en-US" altLang="zh-CN" sz="1600" dirty="0"/>
              <a:t>key</a:t>
            </a:r>
            <a:r>
              <a:rPr lang="zh-CN" altLang="zh-CN" sz="1600" dirty="0"/>
              <a:t>的值</a:t>
            </a:r>
            <a:r>
              <a:rPr lang="en-US" altLang="zh-CN" sz="1600" dirty="0"/>
              <a:t>S[low]</a:t>
            </a:r>
            <a:r>
              <a:rPr lang="zh-CN" altLang="zh-CN" sz="1600" dirty="0"/>
              <a:t>，将</a:t>
            </a:r>
            <a:r>
              <a:rPr lang="en-US" altLang="zh-CN" sz="1600" dirty="0"/>
              <a:t>S[low]</a:t>
            </a:r>
            <a:r>
              <a:rPr lang="zh-CN" altLang="zh-CN" sz="1600" dirty="0"/>
              <a:t>和</a:t>
            </a:r>
            <a:r>
              <a:rPr lang="en-US" altLang="zh-CN" sz="1600" dirty="0"/>
              <a:t>S[high]</a:t>
            </a:r>
            <a:r>
              <a:rPr lang="zh-CN" altLang="zh-CN" sz="1600" dirty="0"/>
              <a:t>互换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0645" y="2276206"/>
            <a:ext cx="5412059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以第一个数组元素作为关键数据，赋值给</a:t>
            </a:r>
            <a:r>
              <a:rPr lang="en-US" altLang="zh-CN" sz="1600" dirty="0"/>
              <a:t>key</a:t>
            </a:r>
            <a:r>
              <a:rPr lang="zh-CN" altLang="zh-CN" sz="1600" dirty="0"/>
              <a:t>，即</a:t>
            </a:r>
            <a:r>
              <a:rPr lang="en-US" altLang="zh-CN" sz="1600" dirty="0"/>
              <a:t>key=S[0]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81738" y="4718097"/>
            <a:ext cx="5152777" cy="1685925"/>
            <a:chOff x="2081738" y="4718097"/>
            <a:chExt cx="5152777" cy="1685925"/>
          </a:xfrm>
        </p:grpSpPr>
        <p:sp>
          <p:nvSpPr>
            <p:cNvPr id="31" name="流程图: 可选过程 30"/>
            <p:cNvSpPr/>
            <p:nvPr/>
          </p:nvSpPr>
          <p:spPr>
            <a:xfrm>
              <a:off x="2081738" y="4718097"/>
              <a:ext cx="5152777" cy="1685925"/>
            </a:xfrm>
            <a:prstGeom prst="flowChartAlternateProcess">
              <a:avLst/>
            </a:prstGeom>
            <a:noFill/>
            <a:ln w="31750">
              <a:solidFill>
                <a:srgbClr val="00ACE6"/>
              </a:solidFill>
              <a:prstDash val="dash"/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indent="504190">
                <a:lnSpc>
                  <a:spcPct val="150000"/>
                </a:lnSpc>
                <a:defRPr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504190">
                <a:lnSpc>
                  <a:spcPct val="150000"/>
                </a:lnSpc>
                <a:defRPr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504190">
                <a:lnSpc>
                  <a:spcPct val="150000"/>
                </a:lnSpc>
                <a:defRPr/>
              </a:pP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indent="504190">
                <a:lnSpc>
                  <a:spcPct val="150000"/>
                </a:lnSpc>
                <a:defRPr/>
              </a:pPr>
              <a:endPara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2191874" y="4811245"/>
              <a:ext cx="504264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dirty="0"/>
                <a:t>若在第（</a:t>
              </a:r>
              <a:r>
                <a:rPr lang="en-US" altLang="zh-CN" sz="1600" dirty="0"/>
                <a:t>3</a:t>
              </a:r>
              <a:r>
                <a:rPr lang="zh-CN" altLang="zh-CN" sz="1600" dirty="0"/>
                <a:t>）、（</a:t>
              </a:r>
              <a:r>
                <a:rPr lang="en-US" altLang="zh-CN" sz="1600" dirty="0"/>
                <a:t>4</a:t>
              </a:r>
              <a:r>
                <a:rPr lang="zh-CN" altLang="zh-CN" sz="1600" dirty="0"/>
                <a:t>）步中，没找到符合条件的</a:t>
              </a:r>
              <a:r>
                <a:rPr lang="zh-CN" altLang="zh-CN" sz="1600" dirty="0" smtClean="0"/>
                <a:t>值，</a:t>
              </a:r>
              <a:r>
                <a:rPr lang="zh-CN" altLang="zh-CN" sz="1600" dirty="0"/>
                <a:t>改变</a:t>
              </a:r>
              <a:r>
                <a:rPr lang="en-US" altLang="zh-CN" sz="1600" dirty="0"/>
                <a:t>high</a:t>
              </a:r>
              <a:r>
                <a:rPr lang="zh-CN" altLang="zh-CN" sz="1600" dirty="0"/>
                <a:t>、</a:t>
              </a:r>
              <a:r>
                <a:rPr lang="en-US" altLang="zh-CN" sz="1600" dirty="0"/>
                <a:t>low</a:t>
              </a:r>
              <a:r>
                <a:rPr lang="zh-CN" altLang="zh-CN" sz="1600" dirty="0"/>
                <a:t>的值，使得</a:t>
              </a:r>
              <a:r>
                <a:rPr lang="en-US" altLang="zh-CN" sz="1600" dirty="0"/>
                <a:t>high=high-1</a:t>
              </a:r>
              <a:r>
                <a:rPr lang="zh-CN" altLang="zh-CN" sz="1600" dirty="0"/>
                <a:t>，</a:t>
              </a:r>
              <a:r>
                <a:rPr lang="en-US" altLang="zh-CN" sz="1600" dirty="0"/>
                <a:t>low=low+1</a:t>
              </a:r>
              <a:r>
                <a:rPr lang="zh-CN" altLang="zh-CN" sz="1600" dirty="0"/>
                <a:t>，直至找到为止。找到符合条件的值，进行交换时，</a:t>
              </a:r>
              <a:r>
                <a:rPr lang="en-US" altLang="zh-CN" sz="1600" dirty="0"/>
                <a:t>low</a:t>
              </a:r>
              <a:r>
                <a:rPr lang="zh-CN" altLang="zh-CN" sz="1600" dirty="0"/>
                <a:t>，</a:t>
              </a:r>
              <a:r>
                <a:rPr lang="en-US" altLang="zh-CN" sz="1600" dirty="0"/>
                <a:t> high</a:t>
              </a:r>
              <a:r>
                <a:rPr lang="zh-CN" altLang="zh-CN" sz="1600" dirty="0"/>
                <a:t>指针位置不变</a:t>
              </a:r>
              <a:r>
                <a:rPr lang="zh-CN" altLang="zh-CN" sz="1600" dirty="0" smtClean="0"/>
                <a:t>。</a:t>
              </a:r>
              <a:endParaRPr lang="zh-CN" altLang="en-US" sz="1600" dirty="0"/>
            </a:p>
          </p:txBody>
        </p:sp>
      </p:grpSp>
      <p:pic>
        <p:nvPicPr>
          <p:cNvPr id="33" name="Picture 9" descr="注意小人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6" y="4585430"/>
            <a:ext cx="1637984" cy="166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4" grpId="0"/>
      <p:bldP spid="16" grpId="0"/>
      <p:bldP spid="17" grpId="0" animBg="1"/>
      <p:bldP spid="18" grpId="0"/>
      <p:bldP spid="20" grpId="0" animBg="1"/>
      <p:bldP spid="21" grpId="0"/>
      <p:bldP spid="23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77105" y="17709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5436962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3598" y="1566828"/>
            <a:ext cx="7127997" cy="32778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while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&lt; j)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{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  while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&lt; j) &amp;&amp; (key &lt;=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[j]))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           j-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-;					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*(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+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 = *(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+ j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while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&lt; j) &amp;&amp; (key &gt;=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[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]))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++;					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*(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+ j) = *(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+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en-US" altLang="zh-CN" dirty="0" smtClean="0"/>
              <a:t>}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>
              <a:lnSpc>
                <a:spcPct val="150000"/>
              </a:lnSpc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5179192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云形标注 20"/>
          <p:cNvSpPr/>
          <p:nvPr/>
        </p:nvSpPr>
        <p:spPr>
          <a:xfrm>
            <a:off x="2402927" y="942274"/>
            <a:ext cx="3634802" cy="1124426"/>
          </a:xfrm>
          <a:prstGeom prst="cloudCallout">
            <a:avLst>
              <a:gd name="adj1" fmla="val -58106"/>
              <a:gd name="adj2" fmla="val 4239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本轮排序开始，当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=j</a:t>
            </a:r>
            <a:r>
              <a:rPr lang="zh-CN" altLang="zh-CN" sz="1400" dirty="0" smtClean="0"/>
              <a:t>时</a:t>
            </a:r>
            <a:r>
              <a:rPr lang="zh-CN" altLang="zh-CN" sz="1400" dirty="0"/>
              <a:t>本轮排序结束，将值赋给</a:t>
            </a:r>
            <a:r>
              <a:rPr lang="en-US" altLang="zh-CN" sz="1400" dirty="0" err="1"/>
              <a:t>arr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</a:t>
            </a:r>
            <a:endParaRPr lang="zh-CN" altLang="zh-CN" sz="1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2402927" y="1471115"/>
            <a:ext cx="2040638" cy="1124426"/>
          </a:xfrm>
          <a:prstGeom prst="cloudCallout">
            <a:avLst>
              <a:gd name="adj1" fmla="val -57655"/>
              <a:gd name="adj2" fmla="val 71099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不符合条件，继续向前寻找</a:t>
            </a:r>
            <a:endParaRPr lang="zh-CN" altLang="zh-CN" sz="1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4517868" y="2484935"/>
            <a:ext cx="2580162" cy="1124426"/>
          </a:xfrm>
          <a:prstGeom prst="cloudCallout">
            <a:avLst>
              <a:gd name="adj1" fmla="val -56774"/>
              <a:gd name="adj2" fmla="val 3109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从前往后找一个大于当前键值的数据</a:t>
            </a:r>
            <a:endParaRPr lang="zh-CN" altLang="zh-CN" sz="1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4" name="云形标注 23"/>
          <p:cNvSpPr/>
          <p:nvPr/>
        </p:nvSpPr>
        <p:spPr>
          <a:xfrm>
            <a:off x="3085709" y="3331244"/>
            <a:ext cx="2040638" cy="1124426"/>
          </a:xfrm>
          <a:prstGeom prst="cloudCallout">
            <a:avLst>
              <a:gd name="adj1" fmla="val -88100"/>
              <a:gd name="adj2" fmla="val -17279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不符合条件，继续向前寻找</a:t>
            </a:r>
            <a:endParaRPr lang="zh-CN" altLang="zh-CN" sz="1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5" name="云形标注 24"/>
          <p:cNvSpPr/>
          <p:nvPr/>
        </p:nvSpPr>
        <p:spPr>
          <a:xfrm>
            <a:off x="3643516" y="3609361"/>
            <a:ext cx="2965662" cy="1124426"/>
          </a:xfrm>
          <a:prstGeom prst="cloudCallout">
            <a:avLst>
              <a:gd name="adj1" fmla="val -64493"/>
              <a:gd name="adj2" fmla="val -1889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400" dirty="0"/>
              <a:t>直到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&lt;j</a:t>
            </a:r>
            <a:r>
              <a:rPr lang="zh-CN" altLang="zh-CN" sz="1400" dirty="0"/>
              <a:t>不成立时</a:t>
            </a:r>
            <a:r>
              <a:rPr lang="en-US" altLang="zh-CN" sz="1400" dirty="0"/>
              <a:t>while</a:t>
            </a:r>
            <a:r>
              <a:rPr lang="zh-CN" altLang="zh-CN" sz="1400" dirty="0"/>
              <a:t>循环结束，进行赋值</a:t>
            </a:r>
            <a:endParaRPr lang="zh-CN" altLang="zh-CN" sz="14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91834" y="136524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829269" cy="200402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工作</a:t>
            </a:r>
            <a:r>
              <a:rPr lang="zh-CN" altLang="zh-CN" sz="2000" dirty="0"/>
              <a:t>生活中常常需要处理一些数据，小到个人的日常开支，大到公司的整体运营，为了使数据处理的效率更高，操作更加方便，常常使用各式各样的数据表来存储这些数据。例如使用一张表格记录全班学生成绩，针对该表格，可以执行基于行的操作，求出某个学生的总成绩，也可以执行基于列的操作，求得某个科目的成绩，进而得出本班学生某科目的平均分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86100" y="3353009"/>
          <a:ext cx="3052482" cy="2955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" r:id="rId1" imgW="2781300" imgH="2705100" progId="Visio.Drawing.15">
                  <p:embed/>
                </p:oleObj>
              </mc:Choice>
              <mc:Fallback>
                <p:oleObj name="" r:id="rId1" imgW="2781300" imgH="2705100" progId="Visio.Drawing.15">
                  <p:embed/>
                  <p:pic>
                    <p:nvPicPr>
                      <p:cNvPr id="0" name="图片 27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3353009"/>
                        <a:ext cx="3052482" cy="2955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60304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0124"/>
            <a:ext cx="7963740" cy="22595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        上</a:t>
            </a:r>
            <a:r>
              <a:rPr lang="zh-CN" altLang="zh-CN" sz="2000" dirty="0" smtClean="0"/>
              <a:t>图是</a:t>
            </a:r>
            <a:r>
              <a:rPr lang="zh-CN" altLang="zh-CN" sz="2000" dirty="0"/>
              <a:t>一张用于存储正整数的数据表，程序应逐行或者逐列地存储表中的每一个数据，并能逐个获取表中的数据，按照行或者列对表中的数据进行运算。该表的形式类似二维数组的逻辑存储结构，所以在案例实现时很容易想到使用二维数组来存储该表，但本章节要讲解的知识都与指针有关，所以本案例的实现也借助指针</a:t>
            </a:r>
            <a:r>
              <a:rPr lang="zh-CN" altLang="zh-CN" sz="2000" dirty="0" smtClean="0"/>
              <a:t>完成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2953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574600">
            <a:off x="3046860" y="298563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073274" y="298819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38774" y="3417004"/>
            <a:ext cx="2275555" cy="1199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56236" y="4367917"/>
            <a:ext cx="17167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499670" y="2918719"/>
            <a:ext cx="21146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指针和二维数组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46641" y="3853668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574600">
            <a:off x="3085588" y="393318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12002" y="393573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  <p:bldP spid="32" grpId="0" animBg="1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60388" y="962025"/>
            <a:ext cx="3624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使用指针引用二维数组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0388" y="1475939"/>
            <a:ext cx="8064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假设要定义一个二行三列的二维数组，其示例如下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indent="457200"/>
            <a:endParaRPr lang="zh-CN" altLang="zh-CN" dirty="0"/>
          </a:p>
          <a:p>
            <a:pPr indent="457200"/>
            <a:r>
              <a:rPr lang="zh-CN" altLang="zh-CN" dirty="0" smtClean="0"/>
              <a:t>其中</a:t>
            </a:r>
            <a:r>
              <a:rPr lang="en-US" altLang="zh-CN" dirty="0"/>
              <a:t>a</a:t>
            </a:r>
            <a:r>
              <a:rPr lang="zh-CN" altLang="zh-CN" dirty="0"/>
              <a:t>是二维数组的数组名，该数组中包含两行数据，分别为</a:t>
            </a:r>
            <a:r>
              <a:rPr lang="en-US" altLang="zh-CN" dirty="0"/>
              <a:t>{1,2,3}</a:t>
            </a:r>
            <a:r>
              <a:rPr lang="zh-CN" altLang="zh-CN" dirty="0"/>
              <a:t>和</a:t>
            </a:r>
            <a:r>
              <a:rPr lang="en-US" altLang="zh-CN" dirty="0"/>
              <a:t>{4,5,6}</a:t>
            </a:r>
            <a:r>
              <a:rPr lang="zh-CN" altLang="zh-CN" dirty="0"/>
              <a:t>。从其形式上可以看出，这两行数据又分别为一个一维数组，所以二维数组又视为数组元素为一维数组的一维数组。其逻辑示意分别如图</a:t>
            </a:r>
            <a:r>
              <a:rPr lang="en-US" altLang="zh-CN" dirty="0"/>
              <a:t>6-12</a:t>
            </a:r>
            <a:r>
              <a:rPr lang="zh-CN" altLang="zh-CN" dirty="0"/>
              <a:t>所示。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41400" y="174573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a[2][3]={{1,2,3},{4,5,6}};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72743" y="3131067"/>
          <a:ext cx="4351337" cy="202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Visio" r:id="rId1" imgW="4749800" imgH="2209800" progId="Visio.Drawing.15">
                  <p:embed/>
                </p:oleObj>
              </mc:Choice>
              <mc:Fallback>
                <p:oleObj name="Visio" r:id="rId1" imgW="4749800" imgH="2209800" progId="Visio.Drawing.15">
                  <p:embed/>
                  <p:pic>
                    <p:nvPicPr>
                      <p:cNvPr id="0" name="图片 286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743" y="3131067"/>
                        <a:ext cx="4351337" cy="2022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711200" y="5153707"/>
            <a:ext cx="7558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假设数组中的数据类型为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，每行有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个元素，则数组指针每加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，指针实际移动的步长为：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n*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533876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28701" y="2164977"/>
          <a:ext cx="7035800" cy="2604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8592"/>
                <a:gridCol w="5317208"/>
              </a:tblGrid>
              <a:tr h="2894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表示形式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含义</a:t>
                      </a:r>
                      <a:endParaRPr lang="zh-CN" sz="1800" kern="10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</a:tr>
              <a:tr h="578854">
                <a:tc>
                  <a:txBody>
                    <a:bodyPr/>
                    <a:lstStyle/>
                    <a:p>
                      <a:pPr indent="26543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  <a:tc>
                  <a:txBody>
                    <a:bodyPr/>
                    <a:lstStyle/>
                    <a:p>
                      <a:pPr indent="2159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二维数组名，指向一维数组</a:t>
                      </a:r>
                      <a:r>
                        <a:rPr lang="en-US" sz="1800" kern="100" dirty="0">
                          <a:effectLst/>
                        </a:rPr>
                        <a:t>a[0]</a:t>
                      </a:r>
                      <a:r>
                        <a:rPr lang="zh-CN" sz="1800" kern="100" dirty="0">
                          <a:effectLst/>
                        </a:rPr>
                        <a:t>，为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行元素首地址，也是</a:t>
                      </a:r>
                      <a:r>
                        <a:rPr lang="en-US" sz="1800" kern="100" dirty="0">
                          <a:effectLst/>
                        </a:rPr>
                        <a:t>a[0][0]</a:t>
                      </a:r>
                      <a:r>
                        <a:rPr lang="zh-CN" sz="1800" kern="100" dirty="0">
                          <a:effectLst/>
                        </a:rPr>
                        <a:t>的地址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</a:tr>
              <a:tr h="578854">
                <a:tc>
                  <a:txBody>
                    <a:bodyPr/>
                    <a:lstStyle/>
                    <a:p>
                      <a:pPr indent="26543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a[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en-US" sz="1800" kern="100" dirty="0">
                          <a:effectLst/>
                        </a:rPr>
                        <a:t>],*(</a:t>
                      </a:r>
                      <a:r>
                        <a:rPr lang="en-US" sz="1800" kern="100" dirty="0" err="1">
                          <a:effectLst/>
                        </a:rPr>
                        <a:t>a+i</a:t>
                      </a:r>
                      <a:r>
                        <a:rPr lang="en-US" sz="1800" kern="100" dirty="0">
                          <a:effectLst/>
                        </a:rPr>
                        <a:t>)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  <a:tc>
                  <a:txBody>
                    <a:bodyPr/>
                    <a:lstStyle/>
                    <a:p>
                      <a:pPr indent="2159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一维数组名，表示二维数组第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zh-CN" sz="1800" kern="100" dirty="0">
                          <a:effectLst/>
                        </a:rPr>
                        <a:t>行元素首地址，值为</a:t>
                      </a:r>
                      <a:r>
                        <a:rPr lang="en-US" sz="1800" kern="100" dirty="0">
                          <a:effectLst/>
                        </a:rPr>
                        <a:t>&amp;a[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en-US" sz="1800" kern="100" dirty="0">
                          <a:effectLst/>
                        </a:rPr>
                        <a:t>][0]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</a:tr>
              <a:tr h="578854">
                <a:tc>
                  <a:txBody>
                    <a:bodyPr/>
                    <a:lstStyle/>
                    <a:p>
                      <a:pPr indent="26543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*(</a:t>
                      </a:r>
                      <a:r>
                        <a:rPr lang="en-US" sz="1800" kern="100" dirty="0" err="1">
                          <a:effectLst/>
                        </a:rPr>
                        <a:t>a+i</a:t>
                      </a:r>
                      <a:r>
                        <a:rPr lang="en-US" sz="1800" kern="100" dirty="0">
                          <a:effectLst/>
                        </a:rPr>
                        <a:t>)+j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  <a:tc>
                  <a:txBody>
                    <a:bodyPr/>
                    <a:lstStyle/>
                    <a:p>
                      <a:pPr indent="2159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二维数组元素地址，二维数组中最小数据单元地址，等价于</a:t>
                      </a:r>
                      <a:r>
                        <a:rPr lang="en-US" sz="1800" kern="100" dirty="0">
                          <a:effectLst/>
                        </a:rPr>
                        <a:t>&amp;a[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en-US" sz="1800" kern="100" dirty="0">
                          <a:effectLst/>
                        </a:rPr>
                        <a:t>][j]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</a:tr>
              <a:tr h="578854">
                <a:tc>
                  <a:txBody>
                    <a:bodyPr/>
                    <a:lstStyle/>
                    <a:p>
                      <a:pPr indent="26543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*(*(</a:t>
                      </a:r>
                      <a:r>
                        <a:rPr lang="en-US" sz="1800" kern="100" dirty="0" err="1">
                          <a:effectLst/>
                        </a:rPr>
                        <a:t>a+i</a:t>
                      </a:r>
                      <a:r>
                        <a:rPr lang="en-US" sz="1800" kern="100" dirty="0">
                          <a:effectLst/>
                        </a:rPr>
                        <a:t>)+j)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  <a:tc>
                  <a:txBody>
                    <a:bodyPr/>
                    <a:lstStyle/>
                    <a:p>
                      <a:pPr indent="21590"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二维数组元素，表示第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zh-CN" sz="1800" kern="100" dirty="0">
                          <a:effectLst/>
                        </a:rPr>
                        <a:t>行第</a:t>
                      </a:r>
                      <a:r>
                        <a:rPr lang="en-US" sz="1800" kern="100" dirty="0">
                          <a:effectLst/>
                        </a:rPr>
                        <a:t>j</a:t>
                      </a:r>
                      <a:r>
                        <a:rPr lang="zh-CN" sz="1800" kern="100" dirty="0">
                          <a:effectLst/>
                        </a:rPr>
                        <a:t>列数据的值，等价于</a:t>
                      </a:r>
                      <a:r>
                        <a:rPr lang="en-US" sz="1800" kern="100" dirty="0">
                          <a:effectLst/>
                        </a:rPr>
                        <a:t>a[</a:t>
                      </a:r>
                      <a:r>
                        <a:rPr lang="en-US" sz="1800" kern="100" dirty="0" err="1">
                          <a:effectLst/>
                        </a:rPr>
                        <a:t>i</a:t>
                      </a:r>
                      <a:r>
                        <a:rPr lang="en-US" sz="1800" kern="100" dirty="0">
                          <a:effectLst/>
                        </a:rPr>
                        <a:t>][j]</a:t>
                      </a:r>
                      <a:endParaRPr lang="zh-CN" sz="1800" kern="100" dirty="0">
                        <a:effectLst/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120091" marR="120091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6087" y="1358806"/>
            <a:ext cx="81783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下面给出二维数组中指针与数据的多种表示方法及意义。仍以数组</a:t>
            </a:r>
            <a:r>
              <a:rPr lang="en-US" altLang="zh-CN" dirty="0"/>
              <a:t>a[][]</a:t>
            </a:r>
            <a:r>
              <a:rPr lang="zh-CN" altLang="zh-CN" dirty="0"/>
              <a:t>为例，具体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</a:t>
            </a:r>
            <a:r>
              <a:rPr lang="zh-CN" altLang="zh-CN" dirty="0"/>
              <a:t>示。</a:t>
            </a:r>
            <a:endParaRPr lang="zh-CN" altLang="zh-CN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428772" y="12653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60388" y="1139825"/>
            <a:ext cx="3934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</a:rPr>
              <a:t>作为函数参数的二维数组</a:t>
            </a:r>
            <a:endParaRPr lang="en-US" altLang="zh-CN" sz="2400" b="1" dirty="0">
              <a:solidFill>
                <a:srgbClr val="009ED6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2500" y="1920885"/>
            <a:ext cx="734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一维数组的数组名就是一个指针，若要将一维数组传入函数，只需传入数组名，或指向该数组首地址的指针即可。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952500" y="2523898"/>
            <a:ext cx="734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而二维数组既有行，又有列，在定义时行值可以缺省，列值不能缺省，所以将二维数组的指针传递到函数中时必须确定数组的列值。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952500" y="3159793"/>
            <a:ext cx="734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en-US" dirty="0" smtClean="0"/>
              <a:t>定义一个数组指针的形式如下：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461420" y="3567499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数组指针名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)[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列号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35100" y="4075331"/>
            <a:ext cx="7150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假设现在要将数组</a:t>
            </a:r>
            <a:r>
              <a:rPr lang="en-US" altLang="zh-CN" dirty="0"/>
              <a:t>a[4][5]</a:t>
            </a:r>
            <a:r>
              <a:rPr lang="zh-CN" altLang="zh-CN" dirty="0"/>
              <a:t>传入函数</a:t>
            </a:r>
            <a:r>
              <a:rPr lang="en-US" altLang="zh-CN" dirty="0" err="1"/>
              <a:t>func</a:t>
            </a:r>
            <a:r>
              <a:rPr lang="en-US" altLang="zh-CN" dirty="0"/>
              <a:t>()</a:t>
            </a:r>
            <a:r>
              <a:rPr lang="zh-CN" altLang="zh-CN" dirty="0"/>
              <a:t>，则其实现如下：</a:t>
            </a:r>
            <a:endParaRPr lang="zh-CN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1587500" y="44446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(*P)[5]=a;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(p);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87500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 bwMode="auto">
          <a:xfrm flipH="1" flipV="1">
            <a:off x="250855" y="2525713"/>
            <a:ext cx="2710153" cy="1139825"/>
            <a:chOff x="5320409" y="4225925"/>
            <a:chExt cx="3351604" cy="1209015"/>
          </a:xfrm>
        </p:grpSpPr>
        <p:grpSp>
          <p:nvGrpSpPr>
            <p:cNvPr id="7198" name="组合 38"/>
            <p:cNvGrpSpPr/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/>
            <p:nvPr/>
          </p:nvGrpSpPr>
          <p:grpSpPr bwMode="auto">
            <a:xfrm flipH="1">
              <a:off x="8068509" y="4880949"/>
              <a:ext cx="603504" cy="553991"/>
              <a:chOff x="1256847" y="3607535"/>
              <a:chExt cx="605213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56847" y="3647897"/>
                <a:ext cx="604419" cy="474256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320409" y="4392219"/>
              <a:ext cx="2762196" cy="52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指针与函数的关系</a:t>
              </a:r>
              <a:endParaRPr lang="en-US" altLang="zh-CN" b="1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 bwMode="auto">
          <a:xfrm>
            <a:off x="1570038" y="1647825"/>
            <a:ext cx="5245100" cy="4035425"/>
            <a:chOff x="1398335" y="1722030"/>
            <a:chExt cx="5245100" cy="4035236"/>
          </a:xfrm>
        </p:grpSpPr>
        <p:graphicFrame>
          <p:nvGraphicFramePr>
            <p:cNvPr id="7194" name="图表 2"/>
            <p:cNvGraphicFramePr/>
            <p:nvPr/>
          </p:nvGraphicFramePr>
          <p:xfrm>
            <a:off x="1398335" y="1722030"/>
            <a:ext cx="5245100" cy="4035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" r:id="rId1" imgW="5248910" imgH="4035425" progId="Excel.Chart.8">
                    <p:embed/>
                  </p:oleObj>
                </mc:Choice>
                <mc:Fallback>
                  <p:oleObj name="" r:id="rId1" imgW="5248910" imgH="4035425" progId="Excel.Chart.8">
                    <p:embed/>
                    <p:pic>
                      <p:nvPicPr>
                        <p:cNvPr id="0" name="图片 225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245100" cy="4035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73" name="组合 2"/>
          <p:cNvGrpSpPr/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4531298" y="4798770"/>
            <a:ext cx="3696883" cy="1395088"/>
            <a:chOff x="4241841" y="4889305"/>
            <a:chExt cx="2433885" cy="1170353"/>
          </a:xfrm>
        </p:grpSpPr>
        <p:grpSp>
          <p:nvGrpSpPr>
            <p:cNvPr id="7183" name="组合 38"/>
            <p:cNvGrpSpPr/>
            <p:nvPr/>
          </p:nvGrpSpPr>
          <p:grpSpPr bwMode="auto">
            <a:xfrm rot="5400000" flipV="1">
              <a:off x="4957489" y="4391078"/>
              <a:ext cx="952932" cy="2384227"/>
              <a:chOff x="6453786" y="4116782"/>
              <a:chExt cx="1352521" cy="1092101"/>
            </a:xfrm>
          </p:grpSpPr>
          <p:grpSp>
            <p:nvGrpSpPr>
              <p:cNvPr id="7185" name="组合 38"/>
              <p:cNvGrpSpPr/>
              <p:nvPr/>
            </p:nvGrpSpPr>
            <p:grpSpPr bwMode="auto">
              <a:xfrm rot="10800000">
                <a:off x="6453786" y="4116782"/>
                <a:ext cx="1070796" cy="916901"/>
                <a:chOff x="1766924" y="2196994"/>
                <a:chExt cx="1070903" cy="916544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392095" y="2596067"/>
                  <a:ext cx="798146" cy="0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86" name="组合 41"/>
              <p:cNvGrpSpPr/>
              <p:nvPr/>
            </p:nvGrpSpPr>
            <p:grpSpPr bwMode="auto">
              <a:xfrm flipH="1">
                <a:off x="7154180" y="5035100"/>
                <a:ext cx="652127" cy="173783"/>
                <a:chOff x="2125003" y="3761485"/>
                <a:chExt cx="653975" cy="173565"/>
              </a:xfrm>
            </p:grpSpPr>
            <p:sp>
              <p:nvSpPr>
                <p:cNvPr id="44" name="椭圆 43"/>
                <p:cNvSpPr/>
                <p:nvPr/>
              </p:nvSpPr>
              <p:spPr bwMode="auto">
                <a:xfrm rot="5400000">
                  <a:off x="2365209" y="3521282"/>
                  <a:ext cx="173562" cy="653974"/>
                </a:xfrm>
                <a:prstGeom prst="ellipse">
                  <a:avLst/>
                </a:prstGeom>
                <a:solidFill>
                  <a:srgbClr val="3BCCFF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 eaLnBrk="1" hangingPunct="1">
                    <a:buFont typeface="Arial" panose="020B0604020202020204" pitchFamily="34" charset="0"/>
                    <a:buNone/>
                    <a:defRPr/>
                  </a:pPr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5400000">
                  <a:off x="2381465" y="3552225"/>
                  <a:ext cx="141050" cy="623645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84" name="矩形 4"/>
            <p:cNvSpPr>
              <a:spLocks noChangeArrowheads="1"/>
            </p:cNvSpPr>
            <p:nvPr/>
          </p:nvSpPr>
          <p:spPr bwMode="auto">
            <a:xfrm>
              <a:off x="4695885" y="4889305"/>
              <a:ext cx="1979841" cy="852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anose="020B0503020204020204" pitchFamily="34" charset="-122"/>
                  <a:sym typeface="宋体" panose="02010600030101010101" pitchFamily="2" charset="-122"/>
                </a:rPr>
                <a:t>二级指针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marL="457200" indent="-457200" eaLnBrk="1" hangingPunct="1">
                <a:lnSpc>
                  <a:spcPts val="3600"/>
                </a:lnSpc>
                <a:buFont typeface="Calibri" panose="020F0502020204030204" pitchFamily="34" charset="0"/>
                <a:buNone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anose="020B0503020204020204" pitchFamily="34" charset="-122"/>
                  <a:sym typeface="宋体" panose="02010600030101010101" pitchFamily="2" charset="-122"/>
                </a:rPr>
                <a:t>内存的申请与释放</a:t>
              </a:r>
              <a:endParaRPr lang="en-US" altLang="zh-CN" b="1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052" name="组合 6"/>
          <p:cNvGrpSpPr/>
          <p:nvPr/>
        </p:nvGrpSpPr>
        <p:grpSpPr bwMode="auto">
          <a:xfrm>
            <a:off x="5821363" y="2406255"/>
            <a:ext cx="3404913" cy="1127515"/>
            <a:chOff x="5873304" y="1605962"/>
            <a:chExt cx="3325632" cy="1127550"/>
          </a:xfrm>
        </p:grpSpPr>
        <p:sp>
          <p:nvSpPr>
            <p:cNvPr id="5128" name="矩形 5"/>
            <p:cNvSpPr>
              <a:spLocks noChangeArrowheads="1"/>
            </p:cNvSpPr>
            <p:nvPr/>
          </p:nvSpPr>
          <p:spPr bwMode="auto">
            <a:xfrm flipH="1">
              <a:off x="5873304" y="1633639"/>
              <a:ext cx="3325632" cy="92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anose="020B0503020204020204" pitchFamily="34" charset="-122"/>
                  <a:sym typeface="微软雅黑" panose="020B0503020204020204" pitchFamily="34" charset="-122"/>
                </a:rPr>
                <a:t>指针与指针变量的概念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指针与数组的关系</a:t>
              </a:r>
              <a:endParaRPr lang="zh-CN" altLang="en-US" b="1" dirty="0">
                <a:solidFill>
                  <a:srgbClr val="00ACE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7177" name="组合 16"/>
            <p:cNvGrpSpPr/>
            <p:nvPr/>
          </p:nvGrpSpPr>
          <p:grpSpPr bwMode="auto">
            <a:xfrm flipH="1">
              <a:off x="5947983" y="2081607"/>
              <a:ext cx="2697268" cy="651905"/>
              <a:chOff x="1338278" y="2657188"/>
              <a:chExt cx="2820377" cy="652213"/>
            </a:xfrm>
          </p:grpSpPr>
          <p:cxnSp>
            <p:nvCxnSpPr>
              <p:cNvPr id="7181" name="直接连接符 7"/>
              <p:cNvCxnSpPr>
                <a:cxnSpLocks noChangeShapeType="1"/>
              </p:cNvCxnSpPr>
              <p:nvPr/>
            </p:nvCxnSpPr>
            <p:spPr bwMode="auto">
              <a:xfrm>
                <a:off x="1338278" y="2657188"/>
                <a:ext cx="372268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82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78" name="组合 15"/>
            <p:cNvGrpSpPr/>
            <p:nvPr/>
          </p:nvGrpSpPr>
          <p:grpSpPr bwMode="auto">
            <a:xfrm flipH="1">
              <a:off x="8467240" y="1605962"/>
              <a:ext cx="489404" cy="520699"/>
              <a:chOff x="1697266" y="3848201"/>
              <a:chExt cx="511741" cy="520945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696456" y="3864476"/>
                <a:ext cx="511727" cy="473312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04450" y="3848593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576305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学习目标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663" y="844550"/>
            <a:ext cx="6891337" cy="4414838"/>
            <a:chOff x="2379663" y="623888"/>
            <a:chExt cx="7170737" cy="4635500"/>
          </a:xfrm>
        </p:grpSpPr>
        <p:pic>
          <p:nvPicPr>
            <p:cNvPr id="14343" name="Picture 6" descr="云朵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663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4329194" y="1989139"/>
              <a:ext cx="4043362" cy="67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ea typeface="黑体" panose="02010609060101010101" pitchFamily="49" charset="-122"/>
                </a:rPr>
                <a:t>什么</a:t>
              </a:r>
              <a:r>
                <a:rPr lang="zh-CN" altLang="en-US" sz="3600" b="1" dirty="0" smtClean="0">
                  <a:solidFill>
                    <a:schemeClr val="bg1"/>
                  </a:solidFill>
                  <a:ea typeface="黑体" panose="02010609060101010101" pitchFamily="49" charset="-122"/>
                </a:rPr>
                <a:t>是函数指针？</a:t>
              </a:r>
              <a:endParaRPr lang="en-US" altLang="zh-CN" sz="3600" b="1" dirty="0" smtClean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pic>
        <p:nvPicPr>
          <p:cNvPr id="4101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05063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81943" y="11906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函数指针的定义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1573521"/>
            <a:ext cx="775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若在程序中定义了一个函数，在编译时，编译器会为函数代码分配一段存储空间，这段空间的起始地址（又称</a:t>
            </a:r>
            <a:r>
              <a:rPr lang="zh-CN" altLang="zh-CN" dirty="0">
                <a:solidFill>
                  <a:srgbClr val="FF0000"/>
                </a:solidFill>
              </a:rPr>
              <a:t>入口地址</a:t>
            </a:r>
            <a:r>
              <a:rPr lang="zh-CN" altLang="zh-CN" dirty="0"/>
              <a:t>）称为这个函数的指针。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62672" y="221985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函数指针的定义格式如下：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92180" y="2589184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返回值类型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)(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参数列表</a:t>
            </a:r>
            <a:r>
              <a:rPr lang="en-US" altLang="zh-CN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92180" y="2964182"/>
            <a:ext cx="5689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返回值类型表示指针指向的函数其返回值</a:t>
            </a:r>
            <a:r>
              <a:rPr lang="zh-CN" altLang="zh-CN" dirty="0" smtClean="0"/>
              <a:t>类型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2180" y="3385066"/>
            <a:ext cx="4011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“</a:t>
            </a:r>
            <a:r>
              <a:rPr lang="en-US" altLang="zh-CN" dirty="0"/>
              <a:t>*</a:t>
            </a:r>
            <a:r>
              <a:rPr lang="zh-CN" altLang="zh-CN" dirty="0"/>
              <a:t>”表示这是一个指针变量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92180" y="3773964"/>
            <a:ext cx="4859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参数列表表示该指针所指函数的形参列表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9600" y="4286935"/>
            <a:ext cx="7759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假设定义一个参数列表为两个</a:t>
            </a:r>
            <a:r>
              <a:rPr lang="en-US" altLang="zh-CN" dirty="0" err="1"/>
              <a:t>int</a:t>
            </a:r>
            <a:r>
              <a:rPr lang="zh-CN" altLang="zh-CN" dirty="0"/>
              <a:t>型变量，返回值类型为</a:t>
            </a:r>
            <a:r>
              <a:rPr lang="en-US" altLang="zh-CN" dirty="0" err="1"/>
              <a:t>int</a:t>
            </a:r>
            <a:r>
              <a:rPr lang="zh-CN" altLang="zh-CN" dirty="0"/>
              <a:t>的函数指针，则其格式如下：</a:t>
            </a:r>
            <a:endParaRPr lang="zh-CN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1202067" y="493326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(*p)(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int,int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33537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0388" y="1549401"/>
            <a:ext cx="8151812" cy="1026129"/>
          </a:xfrm>
        </p:spPr>
        <p:txBody>
          <a:bodyPr/>
          <a:lstStyle/>
          <a:p>
            <a:pPr marL="0" indent="457200">
              <a:lnSpc>
                <a:spcPct val="150000"/>
              </a:lnSpc>
              <a:buFontTx/>
              <a:buNone/>
              <a:defRPr/>
            </a:pP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函数指针主要有两个用途，一是调用函数，</a:t>
            </a:r>
            <a:r>
              <a:rPr lang="zh-CN" altLang="en-US" sz="1800" dirty="0" smtClean="0">
                <a:latin typeface="+mn-ea"/>
                <a:cs typeface="Times New Roman" panose="02020603050405020304" pitchFamily="18" charset="0"/>
              </a:rPr>
              <a:t>二是将函数的地址作为函数参数传入其它函数。</a:t>
            </a:r>
            <a:endParaRPr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函数指针的应用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8074" y="257553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0388" y="3004235"/>
            <a:ext cx="7897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使用函数指针调用对应函数，方法与使用函数名调用函数类似，只是将函数名替换为</a:t>
            </a:r>
            <a:r>
              <a:rPr lang="en-US" altLang="zh-CN" dirty="0"/>
              <a:t>“*</a:t>
            </a:r>
            <a:r>
              <a:rPr lang="zh-CN" altLang="zh-CN" dirty="0"/>
              <a:t>指针名</a:t>
            </a:r>
            <a:r>
              <a:rPr lang="en-US" altLang="zh-CN" dirty="0"/>
              <a:t>”</a:t>
            </a:r>
            <a:r>
              <a:rPr lang="zh-CN" altLang="zh-CN" dirty="0"/>
              <a:t>即可</a:t>
            </a:r>
            <a:r>
              <a:rPr lang="zh-CN" altLang="zh-CN" dirty="0" smtClean="0"/>
              <a:t>。</a:t>
            </a:r>
            <a:r>
              <a:rPr lang="zh-CN" altLang="zh-CN" dirty="0"/>
              <a:t>假设要调用指针</a:t>
            </a:r>
            <a:r>
              <a:rPr lang="en-US" altLang="zh-CN" dirty="0"/>
              <a:t>p</a:t>
            </a:r>
            <a:r>
              <a:rPr lang="zh-CN" altLang="zh-CN" dirty="0"/>
              <a:t>指向的函数，其形式如下：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7948" y="414620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作为函数参数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0388" y="4515535"/>
            <a:ext cx="74899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将函数的地址传入其它参数，就可以在被调函数中使用实参函数</a:t>
            </a:r>
            <a:r>
              <a:rPr lang="zh-CN" altLang="zh-CN" dirty="0" smtClean="0"/>
              <a:t>。</a:t>
            </a:r>
            <a:r>
              <a:rPr lang="zh-CN" altLang="zh-CN" dirty="0"/>
              <a:t>函数指针作为函数参数的示例如下：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39902" y="36562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(*p)(3,5);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3376" y="5177999"/>
            <a:ext cx="4916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func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(*p)(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int,int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b,int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c);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58748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04112" y="146706"/>
            <a:ext cx="4380071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142585"/>
            <a:ext cx="7963740" cy="5786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快速</a:t>
            </a:r>
            <a:r>
              <a:rPr lang="zh-CN" altLang="zh-CN" sz="2000" dirty="0"/>
              <a:t>排序的算法步骤</a:t>
            </a:r>
            <a:r>
              <a:rPr lang="zh-CN" altLang="zh-CN" sz="2000" dirty="0" smtClean="0"/>
              <a:t>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 rot="574600">
            <a:off x="1022217" y="1795329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31742" y="1801679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03192" y="2142244"/>
            <a:ext cx="4297519" cy="1386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auto">
          <a:xfrm rot="574600">
            <a:off x="1010357" y="256031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23057" y="2542855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07207" y="2908821"/>
            <a:ext cx="4676976" cy="9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 rot="574600">
            <a:off x="1001673" y="3404019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09610" y="3408782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211223" y="3763540"/>
            <a:ext cx="6336425" cy="1513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417542" y="1754306"/>
            <a:ext cx="4083169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创建一个二维数组，使用循环语句为其赋值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12635" y="3384975"/>
            <a:ext cx="6135013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根据案例要求，在程序使用两个函数分别实现不同方式的求和计算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390645" y="2531699"/>
            <a:ext cx="4493538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在循环结构中使用指针读取数组中的数据并输出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574600">
            <a:off x="979683" y="417498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87620" y="4179747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89233" y="4534505"/>
            <a:ext cx="7327659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390645" y="4155940"/>
            <a:ext cx="7160935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同时在主函数中创建函数指针，当用户做出选择之后，根据选择结果调用函数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61867" y="5436962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941266" y="5179192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4" grpId="0"/>
      <p:bldP spid="16" grpId="0"/>
      <p:bldP spid="24" grpId="0"/>
      <p:bldP spid="26" grpId="0"/>
      <p:bldP spid="29" grpId="0" animBg="1"/>
      <p:bldP spid="30" grpId="0"/>
      <p:bldP spid="35" grpId="0"/>
      <p:bldP spid="3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12855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829269" cy="346975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大学的课堂上，本节课坐在你旁边的可能是位女同学，下节课坐在你旁边的可能是一位男同学；这一节课你可能坐在教室的前三排，下次再来这个教室上课，若来的晚，可能就坐在了教室的最后一排。由于大学的课堂每个人的座位不确定，授课的老师很难将学生的姓名与学生本人对应起来，所以大学往往采取课堂点名的制度来确定本节课上课的学生，此时就需要使用到点名册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案例</a:t>
            </a:r>
            <a:r>
              <a:rPr lang="zh-CN" altLang="zh-CN" sz="2000" dirty="0"/>
              <a:t>要求编程实现一份基于指针的点名册，记录学生的姓名，并能实现学生姓名的输出；点名册中的学生姓名由多个字符组成，点名册中包含不止一名</a:t>
            </a:r>
            <a:r>
              <a:rPr lang="zh-CN" altLang="zh-CN" sz="2000" dirty="0" smtClean="0"/>
              <a:t>学生。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60303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0125"/>
            <a:ext cx="7963740" cy="18964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000" dirty="0" smtClean="0"/>
              <a:t>此案例</a:t>
            </a:r>
            <a:r>
              <a:rPr lang="zh-CN" altLang="zh-CN" sz="2000" dirty="0" smtClean="0"/>
              <a:t>需要</a:t>
            </a:r>
            <a:r>
              <a:rPr lang="zh-CN" altLang="zh-CN" sz="2000" dirty="0"/>
              <a:t>考虑的问题有两</a:t>
            </a:r>
            <a:r>
              <a:rPr lang="zh-CN" altLang="zh-CN" sz="2000" dirty="0" smtClean="0"/>
              <a:t>个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）如何使用不同长度的字符数组存储学生的姓名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）如何将多个存储学生姓名且长度不同的字符数组联系起来，使之成为一个整体。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399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 rot="574600">
            <a:off x="3073657" y="2643218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100071" y="2645775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3365571" y="3028867"/>
            <a:ext cx="2613378" cy="239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83033" y="3945490"/>
            <a:ext cx="17167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526467" y="2576302"/>
            <a:ext cx="259599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通过指针引用字符串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573438" y="3431241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指针数组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574600">
            <a:off x="3112385" y="351075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138799" y="351331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396600" y="4751305"/>
            <a:ext cx="171673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587005" y="4237056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二级指针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 rot="574600">
            <a:off x="3125952" y="431657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152366" y="431912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30" grpId="0"/>
      <p:bldP spid="31" grpId="0"/>
      <p:bldP spid="32" grpId="0" animBg="1"/>
      <p:bldP spid="35" grpId="0"/>
      <p:bldP spid="37" grpId="0"/>
      <p:bldP spid="38" grpId="0" animBg="1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7"/>
          <p:cNvSpPr txBox="1">
            <a:spLocks noChangeArrowheads="1"/>
          </p:cNvSpPr>
          <p:nvPr/>
        </p:nvSpPr>
        <p:spPr bwMode="auto">
          <a:xfrm>
            <a:off x="4253233" y="2144811"/>
            <a:ext cx="3885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600" b="1" dirty="0" smtClean="0">
                <a:solidFill>
                  <a:schemeClr val="bg1"/>
                </a:solidFill>
                <a:ea typeface="黑体" panose="02010609060101010101" pitchFamily="49" charset="-122"/>
              </a:rPr>
              <a:t>什是变量？</a:t>
            </a:r>
            <a:endParaRPr lang="en-US" altLang="zh-CN" sz="3600" b="1" dirty="0" smtClean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24487" y="1113919"/>
            <a:ext cx="7738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字符串由若干个字符组成，字符型变量作为</a:t>
            </a:r>
            <a:r>
              <a:rPr lang="en-US" altLang="zh-CN" dirty="0"/>
              <a:t>C</a:t>
            </a:r>
            <a:r>
              <a:rPr lang="zh-CN" altLang="zh-CN" dirty="0"/>
              <a:t>语言中一种基础的变量类型，与其它变量一样，都会占用存储空间。我们已经知道指针的本质就是地址，既然字符串中的字符占用存储空间，那么显然它也可以通过指针进行操作。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24487" y="2314248"/>
            <a:ext cx="7738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在</a:t>
            </a:r>
            <a:r>
              <a:rPr lang="en-US" altLang="zh-CN" dirty="0"/>
              <a:t>C</a:t>
            </a:r>
            <a:r>
              <a:rPr lang="zh-CN" altLang="zh-CN" dirty="0"/>
              <a:t>语言中，字符串一般存放在字符数组中。对字符串进行操作有两种方式：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724487" y="2971800"/>
            <a:ext cx="7738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）使用数组名加下标的方式获取字符串中的某个字符；使用数组名与格式控制符</a:t>
            </a:r>
            <a:r>
              <a:rPr lang="en-US" altLang="zh-CN" dirty="0"/>
              <a:t>“%s”</a:t>
            </a:r>
            <a:r>
              <a:rPr lang="zh-CN" altLang="zh-CN" dirty="0"/>
              <a:t>输出整个字符串。具体示例如下：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08100" y="3612656"/>
            <a:ext cx="767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s[]="this is a string.";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("%c\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n",s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[3]);		</a:t>
            </a:r>
            <a:endParaRPr lang="en-US" altLang="zh-CN" dirty="0" smtClean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("%s\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n",s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		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614583" y="12653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1096572" y="2120080"/>
            <a:ext cx="3456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char* s="hello world!";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("%c\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n",s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[3]);	</a:t>
            </a:r>
            <a:endParaRPr lang="en-US" altLang="zh-CN" dirty="0" smtClean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("%c\n",*(s+1</a:t>
            </a:r>
            <a:r>
              <a:rPr lang="en-US" altLang="zh-CN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)); </a:t>
            </a:r>
            <a:endParaRPr lang="en-US" altLang="zh-CN" dirty="0" smtClean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("%s\</a:t>
            </a:r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n",s</a:t>
            </a:r>
            <a:r>
              <a:rPr lang="en-US" altLang="zh-CN" dirty="0" smtClean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4817" y="1469452"/>
            <a:ext cx="7738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）声明一个字符型的指针，使该指针指向一个字符串常量，通过该指针引用字符串常量。具体示例如下：</a:t>
            </a:r>
            <a:endParaRPr lang="zh-CN" altLang="zh-CN" dirty="0"/>
          </a:p>
        </p:txBody>
      </p:sp>
      <p:sp>
        <p:nvSpPr>
          <p:cNvPr id="2" name="爆炸形 1 1"/>
          <p:cNvSpPr/>
          <p:nvPr/>
        </p:nvSpPr>
        <p:spPr bwMode="auto">
          <a:xfrm>
            <a:off x="504817" y="3441700"/>
            <a:ext cx="1316428" cy="736600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>
                <a:solidFill>
                  <a:srgbClr val="FF0000"/>
                </a:solidFill>
              </a:rPr>
              <a:t>注意</a:t>
            </a:r>
            <a:endParaRPr kumimoji="1" lang="zh-CN" altLang="en-US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699" y="4170065"/>
            <a:ext cx="7815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在将指针指向字符串常量时，指针接收的是字符串中第一个字符的地址，而非整个字符串变量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47700" y="4831160"/>
            <a:ext cx="7595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dirty="0"/>
              <a:t>虽然字符型的指针和字符数组名都能表示一个字符串，但是它们之间存在细微的差别：字符串的末尾会有一个隐式的结束标志</a:t>
            </a:r>
            <a:r>
              <a:rPr lang="en-US" altLang="zh-CN" dirty="0"/>
              <a:t>‘\0‘</a:t>
            </a:r>
            <a:r>
              <a:rPr lang="zh-CN" altLang="zh-CN" dirty="0"/>
              <a:t>，而数组中不会存储这个结束标志，只会显式地存储字符串中的可见字符。</a:t>
            </a:r>
            <a:endParaRPr lang="zh-CN" altLang="zh-CN" dirty="0"/>
          </a:p>
        </p:txBody>
      </p: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523365" y="13652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3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6900" y="1113135"/>
            <a:ext cx="8027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若一个数组中的所有元素都是指针类型，那么这个数组是指针数组，该数组中的每一个元素都存放一个地址。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44853" y="175946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定义一维指针数组的语法格式如下：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57553" y="2148364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类型名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数组名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数组长度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7552" y="2517697"/>
            <a:ext cx="7212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假设</a:t>
            </a:r>
            <a:r>
              <a:rPr lang="zh-CN" altLang="zh-CN" dirty="0"/>
              <a:t>要定义一个包含</a:t>
            </a:r>
            <a:r>
              <a:rPr lang="en-US" altLang="zh-CN" dirty="0"/>
              <a:t>5</a:t>
            </a:r>
            <a:r>
              <a:rPr lang="zh-CN" altLang="zh-CN" dirty="0"/>
              <a:t>个整型指针的指针数组，其实现如下：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160874" y="288702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p[5];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84674" y="3288627"/>
            <a:ext cx="7763664" cy="1964225"/>
            <a:chOff x="1084674" y="3288627"/>
            <a:chExt cx="7763664" cy="1964225"/>
          </a:xfrm>
        </p:grpSpPr>
        <p:sp>
          <p:nvSpPr>
            <p:cNvPr id="8" name="矩形 7"/>
            <p:cNvSpPr/>
            <p:nvPr/>
          </p:nvSpPr>
          <p:spPr>
            <a:xfrm>
              <a:off x="1084674" y="3288627"/>
              <a:ext cx="7763664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例：</a:t>
              </a:r>
              <a:r>
                <a:rPr lang="zh-CN" altLang="zh-CN" dirty="0" smtClean="0"/>
                <a:t>假设</a:t>
              </a:r>
              <a:r>
                <a:rPr lang="zh-CN" altLang="zh-CN" dirty="0"/>
                <a:t>现在使用一个字符型的指针数组</a:t>
              </a:r>
              <a:r>
                <a:rPr lang="en-US" altLang="zh-CN" dirty="0" smtClean="0"/>
                <a:t>a</a:t>
              </a:r>
              <a:r>
                <a:rPr lang="zh-CN" altLang="zh-CN" dirty="0"/>
                <a:t> ，依次存储如下的多个字符串：</a:t>
              </a:r>
              <a:endParaRPr lang="zh-CN" altLang="zh-CN" dirty="0"/>
            </a:p>
            <a:p>
              <a:pPr indent="457200"/>
              <a:r>
                <a: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"this is a string"</a:t>
              </a:r>
              <a:endPara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indent="457200"/>
              <a:r>
                <a: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"hello world"</a:t>
              </a:r>
              <a:endPara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indent="457200"/>
              <a:r>
                <a: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"I love China</a:t>
              </a:r>
              <a:r>
                <a:rPr lang="en-US" altLang="zh-CN" dirty="0" smtClean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</a:t>
              </a:r>
              <a:endParaRPr lang="zh-CN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34903" y="4508522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 smtClean="0"/>
                <a:t>则该指针数组的定义如下：</a:t>
              </a:r>
              <a:endParaRPr lang="zh-CN" altLang="zh-CN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160874" y="4883520"/>
              <a:ext cx="68782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char* a[3]={ "this is a string", "hello world", "I love China"};</a:t>
              </a:r>
              <a:endPara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515426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18263" y="219843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259498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晚餐</a:t>
            </a:r>
            <a:r>
              <a:rPr lang="zh-CN" altLang="zh-CN" sz="2000" dirty="0"/>
              <a:t>时间，妈妈做好了美味的晚餐</a:t>
            </a:r>
            <a:r>
              <a:rPr lang="zh-CN" altLang="zh-CN" sz="2000" dirty="0" smtClean="0"/>
              <a:t>，上楼</a:t>
            </a:r>
            <a:r>
              <a:rPr lang="zh-CN" altLang="zh-CN" sz="2000" dirty="0"/>
              <a:t>去叫宝宝和爸爸吃饭。到了卧室，发现只有宝宝一个人，妈妈想：“爸爸在哪儿？”。妈妈先让宝宝下楼去餐桌旁，然后走到了书房，在书房找到了正在看书的爸爸。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将宝宝和爸爸比作内存中的两个变量，请编程求出他们在内存中的</a:t>
            </a:r>
            <a:r>
              <a:rPr lang="zh-CN" altLang="zh-CN" sz="2000" dirty="0" smtClean="0"/>
              <a:t>地址 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7700" y="1127036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据以上分析可知，数组名指向数组元素，数组元素指向变量，数组名是一个指向指针的指针。数组名、数组元素与数组元素指针指向的数据其逻辑关系如</a:t>
            </a:r>
            <a:r>
              <a:rPr lang="zh-CN" altLang="zh-CN" dirty="0" smtClean="0"/>
              <a:t>图所</a:t>
            </a:r>
            <a:r>
              <a:rPr lang="zh-CN" altLang="zh-CN" dirty="0"/>
              <a:t>示。</a:t>
            </a:r>
            <a:endParaRPr lang="zh-CN" altLang="zh-C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892300" y="2336799"/>
          <a:ext cx="5892800" cy="159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Visio" r:id="rId1" imgW="6350000" imgH="1612900" progId="Visio.Drawing.15">
                  <p:embed/>
                </p:oleObj>
              </mc:Choice>
              <mc:Fallback>
                <p:oleObj name="Visio" r:id="rId1" imgW="6350000" imgH="1612900" progId="Visio.Drawing.15">
                  <p:embed/>
                  <p:pic>
                    <p:nvPicPr>
                      <p:cNvPr id="0" name="图片 29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336799"/>
                        <a:ext cx="5892800" cy="1593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27088" y="4257765"/>
            <a:ext cx="76565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指针数组名</a:t>
            </a:r>
            <a:r>
              <a:rPr lang="en-US" altLang="zh-CN" dirty="0"/>
              <a:t>a</a:t>
            </a:r>
            <a:r>
              <a:rPr lang="zh-CN" altLang="zh-CN" dirty="0"/>
              <a:t>代表的指针指向指针数组中第一个元素</a:t>
            </a:r>
            <a:r>
              <a:rPr lang="en-US" altLang="zh-CN" dirty="0"/>
              <a:t>a[0]</a:t>
            </a:r>
            <a:r>
              <a:rPr lang="zh-CN" altLang="zh-CN" dirty="0"/>
              <a:t>所在的</a:t>
            </a:r>
            <a:r>
              <a:rPr lang="zh-CN" altLang="zh-CN" dirty="0" smtClean="0"/>
              <a:t>地址，</a:t>
            </a:r>
            <a:r>
              <a:rPr lang="en-US" altLang="zh-CN" dirty="0" smtClean="0"/>
              <a:t>a+1</a:t>
            </a:r>
            <a:r>
              <a:rPr lang="zh-CN" altLang="zh-CN" dirty="0"/>
              <a:t>即为第二个元素</a:t>
            </a:r>
            <a:r>
              <a:rPr lang="en-US" altLang="zh-CN" dirty="0"/>
              <a:t>a[1]</a:t>
            </a:r>
            <a:r>
              <a:rPr lang="zh-CN" altLang="zh-CN" dirty="0"/>
              <a:t>所在的地址，依次类推，</a:t>
            </a:r>
            <a:r>
              <a:rPr lang="en-US" altLang="zh-CN" dirty="0"/>
              <a:t>a+2</a:t>
            </a:r>
            <a:r>
              <a:rPr lang="zh-CN" altLang="zh-CN" dirty="0"/>
              <a:t>为第三个元素</a:t>
            </a:r>
            <a:r>
              <a:rPr lang="en-US" altLang="zh-CN" dirty="0"/>
              <a:t>a[3]</a:t>
            </a:r>
            <a:r>
              <a:rPr lang="zh-CN" altLang="zh-CN" dirty="0"/>
              <a:t>所在地址</a:t>
            </a:r>
            <a:endParaRPr lang="zh-CN" altLang="en-US" dirty="0"/>
          </a:p>
        </p:txBody>
      </p:sp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428772" y="17856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379663" y="844550"/>
            <a:ext cx="6891337" cy="4414838"/>
            <a:chOff x="2379663" y="623888"/>
            <a:chExt cx="7170737" cy="4635500"/>
          </a:xfrm>
        </p:grpSpPr>
        <p:pic>
          <p:nvPicPr>
            <p:cNvPr id="14343" name="Picture 6" descr="云朵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663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95794" y="1962469"/>
              <a:ext cx="4814008" cy="67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b="1" dirty="0" smtClean="0">
                  <a:solidFill>
                    <a:schemeClr val="bg1"/>
                  </a:solidFill>
                  <a:ea typeface="黑体" panose="02010609060101010101" pitchFamily="49" charset="-122"/>
                </a:rPr>
                <a:t>什么是二级指针？</a:t>
              </a:r>
              <a:endParaRPr lang="en-US" altLang="zh-CN" sz="3600" b="1" dirty="0" smtClean="0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pic>
        <p:nvPicPr>
          <p:cNvPr id="4101" name="Picture 8" descr="问小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05063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441264" y="11906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956" y="1040536"/>
            <a:ext cx="793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zh-CN" altLang="zh-CN" dirty="0"/>
              <a:t>一级指针是指向变量的指针，根据该指针找到的数据为普通变量；二级指针是指向指针的的指针，根据该指针可找到指向变量的指针。根据二级指针中存放的数据，二级指针可分为指向指针变量的指针，和指向指针数组的指针。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143000" y="2629763"/>
            <a:ext cx="589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定义一个指向指针变量的指针，其格式如下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168364" y="302843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变量类型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**</a:t>
            </a:r>
            <a:r>
              <a:rPr lang="zh-CN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040040" y="5155356"/>
          <a:ext cx="29297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Visio" r:id="rId1" imgW="3746500" imgH="990600" progId="Visio.Drawing.15">
                  <p:embed/>
                </p:oleObj>
              </mc:Choice>
              <mc:Fallback>
                <p:oleObj name="Visio" r:id="rId1" imgW="3746500" imgH="990600" progId="Visio.Drawing.15">
                  <p:embed/>
                  <p:pic>
                    <p:nvPicPr>
                      <p:cNvPr id="0" name="图片 30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40" y="5155356"/>
                        <a:ext cx="2929775" cy="774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11200" y="3372365"/>
            <a:ext cx="7493000" cy="1754326"/>
            <a:chOff x="712101" y="3184712"/>
            <a:chExt cx="7758799" cy="1960718"/>
          </a:xfrm>
        </p:grpSpPr>
        <p:sp>
          <p:nvSpPr>
            <p:cNvPr id="14" name="矩形 13"/>
            <p:cNvSpPr/>
            <p:nvPr/>
          </p:nvSpPr>
          <p:spPr>
            <a:xfrm>
              <a:off x="1184731" y="3465686"/>
              <a:ext cx="4572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457200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a=10;			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*p=&amp;a;			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**q=p;</a:t>
              </a:r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12101" y="3184712"/>
              <a:ext cx="7758799" cy="19607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457200"/>
              <a:r>
                <a:rPr lang="zh-CN" altLang="en-US" dirty="0" smtClean="0"/>
                <a:t>例：</a:t>
              </a:r>
              <a:r>
                <a:rPr lang="zh-CN" altLang="zh-CN" dirty="0" smtClean="0"/>
                <a:t>假设</a:t>
              </a:r>
              <a:r>
                <a:rPr lang="zh-CN" altLang="zh-CN" dirty="0"/>
                <a:t>现有如下定义：</a:t>
              </a:r>
              <a:endParaRPr lang="zh-CN" altLang="zh-CN" dirty="0"/>
            </a:p>
            <a:p>
              <a:pPr indent="457200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endPara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/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/>
              <a:r>
                <a:rPr lang="en-US" altLang="zh-CN" dirty="0"/>
                <a:t>				</a:t>
              </a:r>
              <a:endParaRPr lang="zh-CN" altLang="zh-CN" dirty="0"/>
            </a:p>
            <a:p>
              <a:pPr indent="457200"/>
              <a:r>
                <a:rPr lang="zh-CN" altLang="zh-CN" dirty="0"/>
                <a:t>则指针</a:t>
              </a:r>
              <a:r>
                <a:rPr lang="en-US" altLang="zh-CN" dirty="0"/>
                <a:t>q</a:t>
              </a:r>
              <a:r>
                <a:rPr lang="zh-CN" altLang="zh-CN" dirty="0"/>
                <a:t>是一个二级指针，其中存储一级指针</a:t>
              </a:r>
              <a:r>
                <a:rPr lang="en-US" altLang="zh-CN" dirty="0"/>
                <a:t>p</a:t>
              </a:r>
              <a:r>
                <a:rPr lang="zh-CN" altLang="zh-CN" dirty="0"/>
                <a:t>，也就是整型变量</a:t>
              </a:r>
              <a:r>
                <a:rPr lang="en-US" altLang="zh-CN" dirty="0"/>
                <a:t>a</a:t>
              </a:r>
              <a:r>
                <a:rPr lang="zh-CN" altLang="zh-CN" dirty="0"/>
                <a:t>的地址。逻辑关系如</a:t>
              </a:r>
              <a:r>
                <a:rPr lang="zh-CN" altLang="zh-CN" dirty="0" smtClean="0"/>
                <a:t>图所</a:t>
              </a:r>
              <a:r>
                <a:rPr lang="zh-CN" altLang="zh-CN" dirty="0"/>
                <a:t>示。</a:t>
              </a:r>
              <a:endParaRPr lang="zh-CN" altLang="zh-CN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641777" y="2134987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指向指针变量的指针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15268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0388" y="1271569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指向指针数组的指针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7100" y="1923566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假设要定义一个指针</a:t>
            </a:r>
            <a:r>
              <a:rPr lang="en-US" altLang="zh-CN" dirty="0"/>
              <a:t>p</a:t>
            </a:r>
            <a:r>
              <a:rPr lang="zh-CN" altLang="zh-CN" dirty="0"/>
              <a:t>，使其指向指针数组</a:t>
            </a:r>
            <a:r>
              <a:rPr lang="en-US" altLang="zh-CN" dirty="0"/>
              <a:t>a[]</a:t>
            </a:r>
            <a:r>
              <a:rPr lang="zh-CN" altLang="zh-CN" dirty="0"/>
              <a:t>，则其定义语句如下：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1028700" y="22928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*a[3]={0};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21A5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**p=a;</a:t>
            </a:r>
            <a:endParaRPr lang="zh-CN" altLang="zh-CN" dirty="0">
              <a:solidFill>
                <a:srgbClr val="21A5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2953993"/>
            <a:ext cx="81518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dirty="0"/>
              <a:t>该语句中定义的</a:t>
            </a:r>
            <a:r>
              <a:rPr lang="en-US" altLang="zh-CN" dirty="0"/>
              <a:t>p</a:t>
            </a:r>
            <a:r>
              <a:rPr lang="zh-CN" altLang="zh-CN" dirty="0"/>
              <a:t>是指向指针型数据的指针变量，初始时指向指针数组</a:t>
            </a:r>
            <a:r>
              <a:rPr lang="en-US" altLang="zh-CN" dirty="0"/>
              <a:t>a</a:t>
            </a:r>
            <a:r>
              <a:rPr lang="zh-CN" altLang="zh-CN" dirty="0"/>
              <a:t>的首元素</a:t>
            </a:r>
            <a:r>
              <a:rPr lang="en-US" altLang="zh-CN" dirty="0"/>
              <a:t>a[0]</a:t>
            </a:r>
            <a:r>
              <a:rPr lang="zh-CN" altLang="zh-CN" dirty="0"/>
              <a:t>，</a:t>
            </a:r>
            <a:r>
              <a:rPr lang="en-US" altLang="zh-CN" dirty="0"/>
              <a:t>a[0]</a:t>
            </a:r>
            <a:r>
              <a:rPr lang="zh-CN" altLang="zh-CN" dirty="0"/>
              <a:t>为一个指针型的元素，指向一个</a:t>
            </a:r>
            <a:r>
              <a:rPr lang="en-US" altLang="zh-CN" dirty="0"/>
              <a:t>char</a:t>
            </a:r>
            <a:r>
              <a:rPr lang="zh-CN" altLang="zh-CN" dirty="0"/>
              <a:t>型数组的首元素，而指针</a:t>
            </a:r>
            <a:r>
              <a:rPr lang="en-US" altLang="zh-CN" dirty="0"/>
              <a:t>p</a:t>
            </a:r>
            <a:r>
              <a:rPr lang="zh-CN" altLang="zh-CN" dirty="0"/>
              <a:t>初始时的值为该元素的地址。</a:t>
            </a:r>
            <a:endParaRPr lang="zh-CN" altLang="zh-CN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733572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86428" y="1574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3597" y="1526486"/>
            <a:ext cx="7127997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while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(1)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{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scanf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("%s",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						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if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strcmp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, "end") == 0)				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         {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printf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("</a:t>
            </a:r>
            <a:r>
              <a:rPr lang="zh-CN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结束输入。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\n");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		break;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}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strArray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[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arrayLen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] = (char *)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malloc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 + 1);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strcpy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strArray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[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arrayLen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],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buf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	</a:t>
            </a:r>
            <a:r>
              <a:rPr lang="en-US" altLang="zh-CN" dirty="0" err="1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arrayLen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++;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25" name="矩形 28"/>
          <p:cNvSpPr>
            <a:spLocks noChangeArrowheads="1"/>
          </p:cNvSpPr>
          <p:nvPr/>
        </p:nvSpPr>
        <p:spPr bwMode="auto">
          <a:xfrm>
            <a:off x="863597" y="996448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循环输入学生姓名</a:t>
            </a:r>
            <a:endParaRPr lang="zh-CN" altLang="zh-CN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96937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87730" y="3836762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867129" y="3578992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863597" y="1526486"/>
            <a:ext cx="7127997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pArray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= (char **)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malloc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sizeof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(char *)*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arrayLen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for 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= 0;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&lt;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arrayLen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;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++)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{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pPr lvl="0"/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     *(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pArray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 +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) = 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strArray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[</a:t>
            </a:r>
            <a:r>
              <a:rPr lang="en-US" altLang="zh-CN" dirty="0" err="1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i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];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25" name="矩形 28"/>
          <p:cNvSpPr>
            <a:spLocks noChangeArrowheads="1"/>
          </p:cNvSpPr>
          <p:nvPr/>
        </p:nvSpPr>
        <p:spPr bwMode="auto">
          <a:xfrm>
            <a:off x="863597" y="996448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开辟存储单元</a:t>
            </a:r>
            <a:endParaRPr lang="zh-CN" altLang="zh-CN" dirty="0">
              <a:latin typeface="+mn-ea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4513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定义指针时，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放在数据类型之前，则构成常量指针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常量指针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5560696" y="1832570"/>
            <a:ext cx="1645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=10; 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8864" y="2592606"/>
            <a:ext cx="176843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指针常量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5560696" y="2204661"/>
            <a:ext cx="24839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p=&amp;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560696" y="3428549"/>
            <a:ext cx="2516504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= 10;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 = 5;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p=&amp;a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12249" y="136525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宋体" panose="02010600030101010101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885824" y="3474715"/>
            <a:ext cx="45132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放在指针名之前，则该指针与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const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组成一个指针常量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649489" y="157436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829269" cy="390006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中国</a:t>
            </a:r>
            <a:r>
              <a:rPr lang="zh-CN" altLang="zh-CN" sz="2000" dirty="0"/>
              <a:t>传统文化源远流长，博大精深，包含着华夏先哲的无穷智慧，也是历朝历代炎黄子孙生活的缩影。围棋作为中华民族流传已久的一种策略性棋牌游戏，蕴含着丰富的汉民族文化内涵，是中国文明与中华文化的体现。本案例要求创建一个棋盘，在棋盘生成的同时初始化棋盘，根据初始化后棋盘中棋子的位置来判断此时的棋局是否是一局好棋。具体要求如下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）棋盘的大小根据用户的指令确定；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）棋盘中棋子的数量也由用户设定；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）棋子的位置由随机数函数随机确定，若生成的棋盘中有两颗棋子落在同一行或同一列，则判定为“好棋”，否则判定为“不是好棋”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96938" y="1574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0124"/>
            <a:ext cx="7963740" cy="3241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zh-CN" sz="2000" dirty="0"/>
              <a:t>从棋盘的创建到释放，大致包含以下几个步骤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创建棋盘。棋盘的创建应包含空间的申请，用于存储棋盘中对应的信息；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初始化棋盘。创建好的棋盘是一个空的棋盘，棋盘在显示之前应先被</a:t>
            </a:r>
            <a:r>
              <a:rPr lang="zh-CN" altLang="zh-CN" sz="2000" dirty="0" smtClean="0"/>
              <a:t>初始化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zh-CN" sz="2000" dirty="0"/>
              <a:t>输出棋盘。创建并初始化的棋盘包含棋盘的逻辑信息，棋盘的输出应包含棋盘的格局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zh-CN" altLang="zh-CN" sz="2000" dirty="0"/>
              <a:t>销毁棋盘。动态申请的空间需要被释放。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398439" y="178457"/>
            <a:ext cx="4664076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 bwMode="auto">
          <a:xfrm rot="574600">
            <a:off x="1022217" y="1633965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31742" y="1640315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203192" y="1980880"/>
            <a:ext cx="4297519" cy="1386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auto">
          <a:xfrm rot="574600">
            <a:off x="1010357" y="223759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23057" y="2220127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207207" y="2586093"/>
            <a:ext cx="4682605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 bwMode="auto">
          <a:xfrm rot="574600">
            <a:off x="1001673" y="285269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009610" y="2857455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211223" y="3227342"/>
            <a:ext cx="4289488" cy="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91638" y="1570957"/>
            <a:ext cx="2852063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使用二级指针指向棋盘</a:t>
            </a:r>
            <a:r>
              <a:rPr lang="zh-CN" altLang="zh-CN" sz="1600" dirty="0" smtClean="0"/>
              <a:t>地址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 bwMode="auto">
          <a:xfrm rot="574600">
            <a:off x="979683" y="3529528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87620" y="3534291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1189233" y="3903623"/>
            <a:ext cx="6489038" cy="55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761867" y="5436962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anose="02010600030101010101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941266" y="5179192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/>
          <p:cNvSpPr/>
          <p:nvPr/>
        </p:nvSpPr>
        <p:spPr>
          <a:xfrm>
            <a:off x="1399188" y="1572449"/>
            <a:ext cx="1290224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创建棋盘：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6723" y="2207528"/>
            <a:ext cx="3467616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棋盘信息的初始化可利用指针</a:t>
            </a:r>
            <a:r>
              <a:rPr lang="zh-CN" altLang="zh-CN" sz="1600" dirty="0" smtClean="0"/>
              <a:t>完成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11886" y="2209020"/>
            <a:ext cx="141307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初始化棋盘：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90889" y="2810045"/>
            <a:ext cx="305724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棋盘的外观可使用制表符搭建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98439" y="2811537"/>
            <a:ext cx="1290224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输出棋盘：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417837" y="3455580"/>
            <a:ext cx="551946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在创建棋盘时申请的堆空间，应在使用完毕之后手动释放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25387" y="3457072"/>
            <a:ext cx="1290224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销毁棋盘：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 rot="574600">
            <a:off x="979683" y="415886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987620" y="4163623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1189233" y="4498825"/>
            <a:ext cx="5311773" cy="3468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417837" y="4084912"/>
            <a:ext cx="4083169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主函数中实现棋盘大小和棋子数量的</a:t>
            </a:r>
            <a:r>
              <a:rPr lang="zh-CN" altLang="zh-CN" sz="1600" dirty="0" smtClean="0"/>
              <a:t>设置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25387" y="4086404"/>
            <a:ext cx="1290224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/>
          <p:nvPr/>
        </p:nvPicPr>
        <p:blipFill>
          <a:blip r:embed="rId1"/>
          <a:stretch>
            <a:fillRect/>
          </a:stretch>
        </p:blipFill>
        <p:spPr>
          <a:xfrm>
            <a:off x="6550590" y="1275041"/>
            <a:ext cx="2051670" cy="1947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2" grpId="0" animBg="1"/>
      <p:bldP spid="14" grpId="0"/>
      <p:bldP spid="16" grpId="0"/>
      <p:bldP spid="29" grpId="0" animBg="1"/>
      <p:bldP spid="30" grpId="0"/>
      <p:bldP spid="36" grpId="0" animBg="1"/>
      <p:bldP spid="23" grpId="0"/>
      <p:bldP spid="25" grpId="0"/>
      <p:bldP spid="27" grpId="0"/>
      <p:bldP spid="28" grpId="0"/>
      <p:bldP spid="31" grpId="0"/>
      <p:bldP spid="32" grpId="0"/>
      <p:bldP spid="33" grpId="0"/>
      <p:bldP spid="38" grpId="0" animBg="1"/>
      <p:bldP spid="39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49793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分析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/>
          <p:nvPr/>
        </p:nvSpPr>
        <p:spPr bwMode="auto">
          <a:xfrm>
            <a:off x="481013" y="1640124"/>
            <a:ext cx="7975600" cy="22821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计算机中，每一个变量都是有地址的，根据地址就能找到某个变量。如在本案例中，宝宝在卧室，则宝宝的地址就是卧室；爸爸在书房，则爸爸的地址就是书房。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zh-CN" sz="2000" dirty="0"/>
              <a:t>根据案例描述，妈妈首先在卧室中找到了宝宝，之后在书房中找到了爸爸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8642" y="3814012"/>
          <a:ext cx="3832000" cy="106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" r:id="rId1" imgW="4419600" imgH="1244600" progId="Visio.Drawing.15">
                  <p:embed/>
                </p:oleObj>
              </mc:Choice>
              <mc:Fallback>
                <p:oleObj name="" r:id="rId1" imgW="4419600" imgH="1244600" progId="Visio.Drawing.15">
                  <p:embed/>
                  <p:pic>
                    <p:nvPicPr>
                      <p:cNvPr id="0" name="图片 23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642" y="3814012"/>
                        <a:ext cx="3832000" cy="1067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云形标注 13"/>
          <p:cNvSpPr/>
          <p:nvPr/>
        </p:nvSpPr>
        <p:spPr>
          <a:xfrm>
            <a:off x="2263140" y="3345844"/>
            <a:ext cx="1520190" cy="468511"/>
          </a:xfrm>
          <a:prstGeom prst="cloudCallout">
            <a:avLst>
              <a:gd name="adj1" fmla="val 1723"/>
              <a:gd name="adj2" fmla="val 74698"/>
            </a:avLst>
          </a:prstGeom>
          <a:ln>
            <a:solidFill>
              <a:srgbClr val="8BCBFF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宝宝地址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4449762" y="3360006"/>
            <a:ext cx="1608137" cy="468511"/>
          </a:xfrm>
          <a:prstGeom prst="cloudCallout">
            <a:avLst>
              <a:gd name="adj1" fmla="val -11593"/>
              <a:gd name="adj2" fmla="val 62500"/>
            </a:avLst>
          </a:prstGeom>
          <a:ln>
            <a:solidFill>
              <a:srgbClr val="8BCBFF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2">
                    <a:lumMod val="75000"/>
                  </a:schemeClr>
                </a:solidFill>
              </a:rPr>
              <a:t>爸爸地址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0513" y="2668588"/>
            <a:ext cx="2447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4"/>
          <p:cNvSpPr/>
          <p:nvPr/>
        </p:nvSpPr>
        <p:spPr>
          <a:xfrm>
            <a:off x="2608263" y="1811338"/>
            <a:ext cx="5651500" cy="2247424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zh-CN" b="1" dirty="0">
                <a:solidFill>
                  <a:srgbClr val="FF0000"/>
                </a:solidFill>
              </a:rPr>
              <a:t>指针</a:t>
            </a:r>
            <a:r>
              <a:rPr lang="zh-CN" altLang="zh-CN" b="1" dirty="0"/>
              <a:t>是</a:t>
            </a:r>
            <a:r>
              <a:rPr lang="en-US" altLang="zh-CN" b="1" dirty="0"/>
              <a:t>C</a:t>
            </a:r>
            <a:r>
              <a:rPr lang="zh-CN" altLang="zh-CN" b="1" dirty="0"/>
              <a:t>语言最重要的组成部分，本章通过几个简单案例，讲解了</a:t>
            </a:r>
            <a:r>
              <a:rPr lang="zh-CN" altLang="zh-CN" b="1" dirty="0">
                <a:solidFill>
                  <a:srgbClr val="FF0000"/>
                </a:solidFill>
              </a:rPr>
              <a:t>指针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指针变量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函数指针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字符串指针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二级指针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指针数组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数组指针</a:t>
            </a:r>
            <a:r>
              <a:rPr lang="zh-CN" altLang="zh-CN" b="1" dirty="0"/>
              <a:t>的定义与使用方法，并讲解了如何使用指针引用一维数组与二维数组，以及如何在堆上分配和回收内存。通过本章的学习，读者应能掌握多种指针的定义与使用方法，使用指针优化代码，提高代码的灵活性。</a:t>
            </a:r>
            <a:endParaRPr lang="zh-CN" altLang="zh-CN" b="1" dirty="0"/>
          </a:p>
        </p:txBody>
      </p:sp>
      <p:sp>
        <p:nvSpPr>
          <p:cNvPr id="18436" name="标题 1"/>
          <p:cNvSpPr>
            <a:spLocks noChangeArrowheads="1"/>
          </p:cNvSpPr>
          <p:nvPr/>
        </p:nvSpPr>
        <p:spPr bwMode="auto">
          <a:xfrm>
            <a:off x="1811301" y="167947"/>
            <a:ext cx="3151281" cy="765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小结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15616" y="17150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3124216" y="296893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150630" y="297149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416130" y="3400306"/>
            <a:ext cx="224172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433592" y="4319151"/>
            <a:ext cx="2224258" cy="3206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577027" y="2902021"/>
            <a:ext cx="20808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指针与指针变量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623997" y="3836970"/>
            <a:ext cx="20338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指针变量的引用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3162944" y="3916484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189358" y="3919041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24956" y="3948471"/>
          <a:ext cx="2646892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Visio" r:id="rId2" imgW="3162300" imgH="1854200" progId="Visio.Drawing.15">
                  <p:embed/>
                </p:oleObj>
              </mc:Choice>
              <mc:Fallback>
                <p:oleObj name="Visio" r:id="rId2" imgW="3162300" imgH="1854200" progId="Visio.Drawing.15">
                  <p:embed/>
                  <p:pic>
                    <p:nvPicPr>
                      <p:cNvPr id="0" name="图片 24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956" y="3948471"/>
                        <a:ext cx="2646892" cy="1549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2824956" y="3300771"/>
            <a:ext cx="39378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+mn-ea"/>
                <a:ea typeface="+mn-ea"/>
                <a:cs typeface="Times New Roman" panose="02020603050405020304" pitchFamily="18" charset="0"/>
              </a:rPr>
              <a:t>内存单元和地址的关系如图所示：</a:t>
            </a: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904763" y="3808602"/>
            <a:ext cx="3019075" cy="1412270"/>
            <a:chOff x="4904763" y="3808602"/>
            <a:chExt cx="3019075" cy="1412270"/>
          </a:xfrm>
        </p:grpSpPr>
        <p:sp>
          <p:nvSpPr>
            <p:cNvPr id="13" name="矩形 5"/>
            <p:cNvSpPr>
              <a:spLocks noChangeArrowheads="1"/>
            </p:cNvSpPr>
            <p:nvPr/>
          </p:nvSpPr>
          <p:spPr bwMode="auto">
            <a:xfrm>
              <a:off x="6321160" y="3808602"/>
              <a:ext cx="1602678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err="1" smtClean="0">
                  <a:latin typeface="+mn-ea"/>
                  <a:ea typeface="+mn-ea"/>
                  <a:cs typeface="Times New Roman" panose="02020603050405020304" pitchFamily="18" charset="0"/>
                </a:rPr>
                <a:t>int</a:t>
              </a:r>
              <a:r>
                <a:rPr lang="en-US" altLang="zh-CN" dirty="0" smtClean="0">
                  <a:latin typeface="+mn-ea"/>
                  <a:ea typeface="+mn-ea"/>
                  <a:cs typeface="Times New Roman" panose="02020603050405020304" pitchFamily="18" charset="0"/>
                </a:rPr>
                <a:t> a = 10;</a:t>
              </a:r>
              <a:endParaRPr lang="en-US" altLang="zh-CN" dirty="0" smtClean="0"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5" name="肘形连接符 4"/>
            <p:cNvCxnSpPr/>
            <p:nvPr/>
          </p:nvCxnSpPr>
          <p:spPr bwMode="auto">
            <a:xfrm rot="10800000" flipV="1">
              <a:off x="4904763" y="4215171"/>
              <a:ext cx="2064098" cy="266700"/>
            </a:xfrm>
            <a:prstGeom prst="bentConnector3">
              <a:avLst>
                <a:gd name="adj1" fmla="val 778"/>
              </a:avLst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矩形 5"/>
            <p:cNvSpPr>
              <a:spLocks noChangeArrowheads="1"/>
            </p:cNvSpPr>
            <p:nvPr/>
          </p:nvSpPr>
          <p:spPr bwMode="auto">
            <a:xfrm>
              <a:off x="5509948" y="4574541"/>
              <a:ext cx="241389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编译或发生函数调用时为其分配内存单元</a:t>
              </a:r>
              <a:endPara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2779002" y="1814871"/>
            <a:ext cx="5144835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通过变量的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r>
              <a:rPr lang="zh-CN" altLang="zh-CN" dirty="0"/>
              <a:t>可以找到该变量所在的存储空间，所以说该变量的地址指向该变量所在的存储空间，该地址是指向该变量的</a:t>
            </a:r>
            <a:r>
              <a:rPr lang="zh-CN" altLang="zh-CN" dirty="0">
                <a:solidFill>
                  <a:srgbClr val="FF0000"/>
                </a:solidFill>
              </a:rPr>
              <a:t>指针</a:t>
            </a:r>
            <a:r>
              <a:rPr lang="zh-CN" altLang="zh-CN" dirty="0"/>
              <a:t>。</a:t>
            </a:r>
            <a:endParaRPr lang="en-US" altLang="zh-CN" dirty="0" smtClean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824956" y="4062517"/>
            <a:ext cx="4090290" cy="1902403"/>
            <a:chOff x="2824956" y="4062517"/>
            <a:chExt cx="4090290" cy="1902403"/>
          </a:xfrm>
        </p:grpSpPr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2977356" y="5522042"/>
              <a:ext cx="3937890" cy="44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内存中每个字节有一个编号</a:t>
              </a:r>
              <a:r>
                <a: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dirty="0" smtClean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地址</a:t>
              </a:r>
              <a:endParaRPr lang="en-US" altLang="zh-CN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 flipV="1">
              <a:off x="3416300" y="5284372"/>
              <a:ext cx="12700" cy="301170"/>
            </a:xfrm>
            <a:prstGeom prst="straightConnector1">
              <a:avLst/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椭圆 15"/>
            <p:cNvSpPr/>
            <p:nvPr/>
          </p:nvSpPr>
          <p:spPr bwMode="auto">
            <a:xfrm>
              <a:off x="2824956" y="4062517"/>
              <a:ext cx="1073944" cy="1158355"/>
            </a:xfrm>
            <a:prstGeom prst="ellipse">
              <a:avLst/>
            </a:prstGeom>
            <a:noFill/>
            <a:ln w="9525" algn="ctr">
              <a:solidFill>
                <a:schemeClr val="bg2">
                  <a:lumMod val="50000"/>
                </a:schemeClr>
              </a:solidFill>
              <a:round/>
            </a:ln>
            <a:effectLst/>
          </p:spPr>
          <p:txBody>
            <a:bodyPr wrap="none" rtlCol="0"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zh-CN" altLang="en-US" ker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endParaRPr>
            </a:p>
          </p:txBody>
        </p:sp>
      </p:grp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7819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901700" y="1823757"/>
            <a:ext cx="7813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zh-CN" dirty="0">
                <a:solidFill>
                  <a:srgbClr val="FF0000"/>
                </a:solidFill>
              </a:rPr>
              <a:t>指针</a:t>
            </a:r>
            <a:r>
              <a:rPr lang="zh-CN" altLang="zh-CN" dirty="0"/>
              <a:t>指示某个变量所在的存储空间，相应地，</a:t>
            </a:r>
            <a:r>
              <a:rPr lang="zh-CN" altLang="zh-CN" dirty="0">
                <a:solidFill>
                  <a:srgbClr val="FF0000"/>
                </a:solidFill>
              </a:rPr>
              <a:t>指针变量</a:t>
            </a:r>
            <a:r>
              <a:rPr lang="zh-CN" altLang="zh-CN" dirty="0"/>
              <a:t>存储这个指针。定义指针变量的语法格式如下：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48864" y="1140106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指针变量的定义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1430338" y="2489684"/>
            <a:ext cx="759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变量类型*  变量名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264" y="2910215"/>
            <a:ext cx="269657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指针变量初始化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250825" y="3486342"/>
            <a:ext cx="7437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）接收变量的地址</a:t>
            </a:r>
            <a:endParaRPr lang="zh-CN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389674" y="3865408"/>
            <a:ext cx="759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= 10;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*p;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 = &amp;a;</a:t>
            </a:r>
            <a:endParaRPr lang="zh-CN" altLang="zh-CN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250825" y="4717129"/>
            <a:ext cx="7437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7995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）与其它指针变量指向同一块存储空间</a:t>
            </a:r>
            <a:endParaRPr lang="zh-CN" altLang="zh-CN" dirty="0"/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389674" y="5096195"/>
            <a:ext cx="759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q; 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 = p;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213962" y="2798452"/>
          <a:ext cx="26479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Visio" r:id="rId1" imgW="3162300" imgH="1854200" progId="Visio.Drawing.15">
                  <p:embed/>
                </p:oleObj>
              </mc:Choice>
              <mc:Fallback>
                <p:oleObj name="Visio" r:id="rId1" imgW="3162300" imgH="1854200" progId="Visio.Drawing.15">
                  <p:embed/>
                  <p:pic>
                    <p:nvPicPr>
                      <p:cNvPr id="0" name="图片 25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962" y="2798452"/>
                        <a:ext cx="264795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7343776" y="3653642"/>
            <a:ext cx="954698" cy="724796"/>
            <a:chOff x="7343776" y="3572960"/>
            <a:chExt cx="954698" cy="724796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7599974" y="3572960"/>
              <a:ext cx="148432" cy="335090"/>
            </a:xfrm>
            <a:prstGeom prst="straightConnector1">
              <a:avLst/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5"/>
            <p:cNvSpPr>
              <a:spLocks noChangeArrowheads="1"/>
            </p:cNvSpPr>
            <p:nvPr/>
          </p:nvSpPr>
          <p:spPr bwMode="auto">
            <a:xfrm>
              <a:off x="7343776" y="3928424"/>
              <a:ext cx="9546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变量名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66786" y="3197505"/>
            <a:ext cx="1396388" cy="369332"/>
            <a:chOff x="3866786" y="3116823"/>
            <a:chExt cx="1396388" cy="369332"/>
          </a:xfrm>
        </p:grpSpPr>
        <p:sp>
          <p:nvSpPr>
            <p:cNvPr id="24" name="矩形 5"/>
            <p:cNvSpPr>
              <a:spLocks noChangeArrowheads="1"/>
            </p:cNvSpPr>
            <p:nvPr/>
          </p:nvSpPr>
          <p:spPr bwMode="auto">
            <a:xfrm>
              <a:off x="3866786" y="3116823"/>
              <a:ext cx="1135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变量地址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 bwMode="auto">
            <a:xfrm>
              <a:off x="4925648" y="3301489"/>
              <a:ext cx="33752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6900375" y="2798452"/>
            <a:ext cx="1641963" cy="647272"/>
            <a:chOff x="6900375" y="2717770"/>
            <a:chExt cx="1641963" cy="647272"/>
          </a:xfrm>
        </p:grpSpPr>
        <p:sp>
          <p:nvSpPr>
            <p:cNvPr id="23" name="矩形 5"/>
            <p:cNvSpPr>
              <a:spLocks noChangeArrowheads="1"/>
            </p:cNvSpPr>
            <p:nvPr/>
          </p:nvSpPr>
          <p:spPr bwMode="auto">
            <a:xfrm>
              <a:off x="7407276" y="2717770"/>
              <a:ext cx="1135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变量内容</a:t>
              </a:r>
              <a:endParaRPr lang="zh-CN" altLang="zh-CN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6900375" y="2922032"/>
              <a:ext cx="443401" cy="443010"/>
            </a:xfrm>
            <a:prstGeom prst="straightConnector1">
              <a:avLst/>
            </a:prstGeom>
            <a:noFill/>
            <a:ln w="28575" cap="flat" cmpd="sng" algn="ctr">
              <a:solidFill>
                <a:srgbClr val="00ACE6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430338" y="2311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7" grpId="0"/>
      <p:bldP spid="8" grpId="0"/>
      <p:bldP spid="9" grpId="0"/>
      <p:bldP spid="10" grpId="0"/>
      <p:bldP spid="11" grpId="0"/>
      <p:bldP spid="12" grpId="0"/>
    </p:bldLst>
  </p:timing>
</p:sld>
</file>

<file path=ppt/tags/tag1.xml><?xml version="1.0" encoding="utf-8"?>
<p:tagLst xmlns:p="http://schemas.openxmlformats.org/presentationml/2006/main">
  <p:tag name="ISPRING_SLIDE_INDENT_LEVEL" val="0"/>
  <p:tag name="ISPRING_CUSTOM_TIMING_USED" val="0"/>
  <p:tag name="GENSWF_SLIDE_TITLE" val="第6章 指针"/>
  <p:tag name="GENSWF_ADVANCE_TIME" val="2.38"/>
</p:tagLst>
</file>

<file path=ppt/tags/tag1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2.xml><?xml version="1.0" encoding="utf-8"?>
<p:tagLst xmlns:p="http://schemas.openxmlformats.org/presentationml/2006/main">
  <p:tag name="GENSWF_SLIDE_TITLE" val="【案例1】-案例实现"/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1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15.xml><?xml version="1.0" encoding="utf-8"?>
<p:tagLst xmlns:p="http://schemas.openxmlformats.org/presentationml/2006/main">
  <p:tag name="GENSWF_SLIDE_TITLE" val="【案例2】-案例描述"/>
  <p:tag name="GENSWF_ADVANCE_TIME" val="0.00"/>
  <p:tag name="ISPRING_SLIDE_INDENT_LEVEL" val="0"/>
  <p:tag name="ISPRING_CUSTOM_TIMING_USED" val="0"/>
</p:tagLst>
</file>

<file path=ppt/tags/tag16.xml><?xml version="1.0" encoding="utf-8"?>
<p:tagLst xmlns:p="http://schemas.openxmlformats.org/presentationml/2006/main">
  <p:tag name="GENSWF_SLIDE_TITLE" val="【案例2】-案例分析"/>
  <p:tag name="GENSWF_ADVANCE_TIME" val="0.00"/>
  <p:tag name="ISPRING_SLIDE_INDENT_LEVEL" val="0"/>
  <p:tag name="ISPRING_CUSTOM_TIMING_USED" val="0"/>
</p:tagLst>
</file>

<file path=ppt/tags/tag17.xml><?xml version="1.0" encoding="utf-8"?>
<p:tagLst xmlns:p="http://schemas.openxmlformats.org/presentationml/2006/main">
  <p:tag name="ISPRING_SLIDE_INDENT_LEVEL" val="0"/>
  <p:tag name="ISPRING_CUSTOM_TIMING_USED" val="0"/>
  <p:tag name="GENSWF_SLIDE_TITLE" val="【案例2】-必备知识"/>
  <p:tag name="GENSWF_ADVANCE_TIME" val="4.43"/>
</p:tagLst>
</file>

<file path=ppt/tags/tag1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1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.xml><?xml version="1.0" encoding="utf-8"?>
<p:tagLst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GENSWF_SLIDE_TITLE" val="【案例2】-案例实现"/>
  <p:tag name="GENSWF_ADVANCE_TIME" val="0.00"/>
  <p:tag name="ISPRING_SLIDE_INDENT_LEVEL" val="0"/>
  <p:tag name="ISPRING_CUSTOM_TIMING_USED" val="0"/>
</p:tagLst>
</file>

<file path=ppt/tags/tag21.xml><?xml version="1.0" encoding="utf-8"?>
<p:tagLst xmlns:p="http://schemas.openxmlformats.org/presentationml/2006/main">
  <p:tag name="GENSWF_SLIDE_TITLE" val="【案例3】-案例描述"/>
  <p:tag name="GENSWF_ADVANCE_TIME" val="0.00"/>
  <p:tag name="ISPRING_SLIDE_INDENT_LEVEL" val="0"/>
  <p:tag name="ISPRING_CUSTOM_TIMING_USED" val="0"/>
</p:tagLst>
</file>

<file path=ppt/tags/tag22.xml><?xml version="1.0" encoding="utf-8"?>
<p:tagLst xmlns:p="http://schemas.openxmlformats.org/presentationml/2006/main">
  <p:tag name="GENSWF_SLIDE_TITLE" val="【案例3】-案例分析"/>
  <p:tag name="GENSWF_ADVANCE_TIME" val="0.00"/>
  <p:tag name="ISPRING_SLIDE_INDENT_LEVEL" val="0"/>
  <p:tag name="ISPRING_CUSTOM_TIMING_USED" val="0"/>
</p:tagLst>
</file>

<file path=ppt/tags/tag23.xml><?xml version="1.0" encoding="utf-8"?>
<p:tagLst xmlns:p="http://schemas.openxmlformats.org/presentationml/2006/main">
  <p:tag name="ISPRING_SLIDE_INDENT_LEVEL" val="0"/>
  <p:tag name="ISPRING_CUSTOM_TIMING_USED" val="0"/>
  <p:tag name="GENSWF_SLIDE_TITLE" val="【案例3】-必备知识"/>
  <p:tag name="GENSWF_ADVANCE_TIME" val="4.43"/>
</p:tagLst>
</file>

<file path=ppt/tags/tag2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6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3.xml><?xml version="1.0" encoding="utf-8"?>
<p:tagLst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30.xml><?xml version="1.0" encoding="utf-8"?>
<p:tagLst xmlns:p="http://schemas.openxmlformats.org/presentationml/2006/main">
  <p:tag name="GENSWF_SLIDE_TITLE" val="【案例3】-案例实现"/>
  <p:tag name="GENSWF_ADVANCE_TIME" val="0.00"/>
  <p:tag name="ISPRING_SLIDE_INDENT_LEVEL" val="0"/>
  <p:tag name="ISPRING_CUSTOM_TIMING_USED" val="0"/>
</p:tagLst>
</file>

<file path=ppt/tags/tag31.xml><?xml version="1.0" encoding="utf-8"?>
<p:tagLst xmlns:p="http://schemas.openxmlformats.org/presentationml/2006/main">
  <p:tag name="GENSWF_SLIDE_TITLE" val="【案例4】-案例描述"/>
  <p:tag name="GENSWF_ADVANCE_TIME" val="0.00"/>
  <p:tag name="ISPRING_SLIDE_INDENT_LEVEL" val="0"/>
  <p:tag name="ISPRING_CUSTOM_TIMING_USED" val="0"/>
</p:tagLst>
</file>

<file path=ppt/tags/tag32.xml><?xml version="1.0" encoding="utf-8"?>
<p:tagLst xmlns:p="http://schemas.openxmlformats.org/presentationml/2006/main">
  <p:tag name="GENSWF_SLIDE_TITLE" val="【案例4】-案例分析"/>
  <p:tag name="GENSWF_ADVANCE_TIME" val="0.00"/>
  <p:tag name="ISPRING_SLIDE_INDENT_LEVEL" val="0"/>
  <p:tag name="ISPRING_CUSTOM_TIMING_USED" val="0"/>
</p:tagLst>
</file>

<file path=ppt/tags/tag33.xml><?xml version="1.0" encoding="utf-8"?>
<p:tagLst xmlns:p="http://schemas.openxmlformats.org/presentationml/2006/main">
  <p:tag name="GENSWF_SLIDE_TITLE" val="【案例4】-案例实现"/>
  <p:tag name="GENSWF_ADVANCE_TIME" val="0.00"/>
  <p:tag name="ISPRING_SLIDE_INDENT_LEVEL" val="0"/>
  <p:tag name="ISPRING_CUSTOM_TIMING_USED" val="0"/>
</p:tagLst>
</file>

<file path=ppt/tags/tag34.xml><?xml version="1.0" encoding="utf-8"?>
<p:tagLst xmlns:p="http://schemas.openxmlformats.org/presentationml/2006/main">
  <p:tag name="GENSWF_SLIDE_TITLE" val="【案例5】-案例描述"/>
  <p:tag name="GENSWF_ADVANCE_TIME" val="0.00"/>
  <p:tag name="ISPRING_SLIDE_INDENT_LEVEL" val="0"/>
  <p:tag name="ISPRING_CUSTOM_TIMING_USED" val="0"/>
</p:tagLst>
</file>

<file path=ppt/tags/tag35.xml><?xml version="1.0" encoding="utf-8"?>
<p:tagLst xmlns:p="http://schemas.openxmlformats.org/presentationml/2006/main">
  <p:tag name="GENSWF_SLIDE_TITLE" val="【案例5】-案例分析"/>
  <p:tag name="GENSWF_ADVANCE_TIME" val="0.00"/>
  <p:tag name="ISPRING_SLIDE_INDENT_LEVEL" val="0"/>
  <p:tag name="ISPRING_CUSTOM_TIMING_USED" val="0"/>
</p:tagLst>
</file>

<file path=ppt/tags/tag36.xml><?xml version="1.0" encoding="utf-8"?>
<p:tagLst xmlns:p="http://schemas.openxmlformats.org/presentationml/2006/main">
  <p:tag name="ISPRING_SLIDE_INDENT_LEVEL" val="0"/>
  <p:tag name="ISPRING_CUSTOM_TIMING_USED" val="0"/>
  <p:tag name="GENSWF_SLIDE_TITLE" val="【案例5】-必备知识"/>
  <p:tag name="GENSWF_ADVANCE_TIME" val="4.43"/>
</p:tagLst>
</file>

<file path=ppt/tags/tag3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38.xml><?xml version="1.0" encoding="utf-8"?>
<p:tagLst xmlns:p="http://schemas.openxmlformats.org/presentationml/2006/main">
  <p:tag name="KSO_WM_UNIT_TABLE_BEAUTIFY" val="smartTable{922a3a71-4168-4d33-a62c-f9de401f56e9}"/>
</p:tagLst>
</file>

<file path=ppt/tags/tag3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4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4.xml><?xml version="1.0" encoding="utf-8"?>
<p:tagLst xmlns:p="http://schemas.openxmlformats.org/presentationml/2006/main">
  <p:tag name="GENSWF_SLIDE_TITLE" val="【案例5】-案例实现"/>
  <p:tag name="GENSWF_ADVANCE_TIME" val="0.00"/>
  <p:tag name="ISPRING_SLIDE_INDENT_LEVEL" val="0"/>
  <p:tag name="ISPRING_CUSTOM_TIMING_USED" val="0"/>
</p:tagLst>
</file>

<file path=ppt/tags/tag45.xml><?xml version="1.0" encoding="utf-8"?>
<p:tagLst xmlns:p="http://schemas.openxmlformats.org/presentationml/2006/main">
  <p:tag name="GENSWF_SLIDE_TITLE" val="【案例6】-案例描述"/>
  <p:tag name="GENSWF_ADVANCE_TIME" val="0.00"/>
  <p:tag name="ISPRING_SLIDE_INDENT_LEVEL" val="0"/>
  <p:tag name="ISPRING_CUSTOM_TIMING_USED" val="0"/>
</p:tagLst>
</file>

<file path=ppt/tags/tag46.xml><?xml version="1.0" encoding="utf-8"?>
<p:tagLst xmlns:p="http://schemas.openxmlformats.org/presentationml/2006/main">
  <p:tag name="GENSWF_SLIDE_TITLE" val="【案例6】-案例分析"/>
  <p:tag name="GENSWF_ADVANCE_TIME" val="0.00"/>
  <p:tag name="ISPRING_SLIDE_INDENT_LEVEL" val="0"/>
  <p:tag name="ISPRING_CUSTOM_TIMING_USED" val="0"/>
</p:tagLst>
</file>

<file path=ppt/tags/tag47.xml><?xml version="1.0" encoding="utf-8"?>
<p:tagLst xmlns:p="http://schemas.openxmlformats.org/presentationml/2006/main">
  <p:tag name="ISPRING_SLIDE_INDENT_LEVEL" val="0"/>
  <p:tag name="ISPRING_CUSTOM_TIMING_USED" val="0"/>
  <p:tag name="GENSWF_SLIDE_TITLE" val="【案例6】-必备知识"/>
  <p:tag name="GENSWF_ADVANCE_TIME" val="4.43"/>
</p:tagLst>
</file>

<file path=ppt/tags/tag48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4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.xml><?xml version="1.0" encoding="utf-8"?>
<p:tagLst xmlns:p="http://schemas.openxmlformats.org/presentationml/2006/main">
  <p:tag name="GENSWF_SLIDE_TITLE" val="【案例1】-案例描述"/>
  <p:tag name="GENSWF_ADVANCE_TIME" val="0.00"/>
  <p:tag name="ISPRING_SLIDE_INDENT_LEVEL" val="0"/>
  <p:tag name="ISPRING_CUSTOM_TIMING_USED" val="0"/>
</p:tagLst>
</file>

<file path=ppt/tags/tag50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3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4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5.xml><?xml version="1.0" encoding="utf-8"?>
<p:tagLst xmlns:p="http://schemas.openxmlformats.org/presentationml/2006/main">
  <p:tag name="GENSWF_SLIDE_TITLE" val="【案例6】-案例实现"/>
  <p:tag name="GENSWF_ADVANCE_TIME" val="0.00"/>
  <p:tag name="ISPRING_SLIDE_INDENT_LEVEL" val="0"/>
  <p:tag name="ISPRING_CUSTOM_TIMING_USED" val="0"/>
</p:tagLst>
</file>

<file path=ppt/tags/tag56.xml><?xml version="1.0" encoding="utf-8"?>
<p:tagLst xmlns:p="http://schemas.openxmlformats.org/presentationml/2006/main">
  <p:tag name="GENSWF_SLIDE_TITLE" val="【案例6】-案例实现"/>
  <p:tag name="GENSWF_ADVANCE_TIME" val="0.00"/>
  <p:tag name="ISPRING_SLIDE_INDENT_LEVEL" val="0"/>
  <p:tag name="ISPRING_CUSTOM_TIMING_USED" val="0"/>
</p:tagLst>
</file>

<file path=ppt/tags/tag57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58.xml><?xml version="1.0" encoding="utf-8"?>
<p:tagLst xmlns:p="http://schemas.openxmlformats.org/presentationml/2006/main">
  <p:tag name="GENSWF_SLIDE_TITLE" val="【案例7】-案例描述"/>
  <p:tag name="GENSWF_ADVANCE_TIME" val="0.00"/>
  <p:tag name="ISPRING_SLIDE_INDENT_LEVEL" val="0"/>
  <p:tag name="ISPRING_CUSTOM_TIMING_USED" val="0"/>
</p:tagLst>
</file>

<file path=ppt/tags/tag59.xml><?xml version="1.0" encoding="utf-8"?>
<p:tagLst xmlns:p="http://schemas.openxmlformats.org/presentationml/2006/main">
  <p:tag name="GENSWF_SLIDE_TITLE" val="【案例7】-案例分析"/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SLIDE_TITLE" val="【案例1】-案例分析"/>
  <p:tag name="GENSWF_ADVANCE_TIME" val="0.00"/>
  <p:tag name="ISPRING_SLIDE_INDENT_LEVEL" val="0"/>
  <p:tag name="ISPRING_CUSTOM_TIMING_USED" val="0"/>
</p:tagLst>
</file>

<file path=ppt/tags/tag60.xml><?xml version="1.0" encoding="utf-8"?>
<p:tagLst xmlns:p="http://schemas.openxmlformats.org/presentationml/2006/main">
  <p:tag name="GENSWF_SLIDE_TITLE" val="【案例7】-案例实现"/>
  <p:tag name="GENSWF_ADVANCE_TIME" val="0.00"/>
  <p:tag name="ISPRING_SLIDE_INDENT_LEVEL" val="0"/>
  <p:tag name="ISPRING_CUSTOM_TIMING_USED" val="0"/>
</p:tagLst>
</file>

<file path=ppt/tags/tag61.xml><?xml version="1.0" encoding="utf-8"?>
<p:tagLst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62.xml><?xml version="1.0" encoding="utf-8"?>
<p:tagLst xmlns:p="http://schemas.openxmlformats.org/presentationml/2006/main">
  <p:tag name="GENSWF_ADVANCE_TIME" val="0.00"/>
  <p:tag name="ISPRING_SLIDE_INDENT_LEVEL" val="0"/>
  <p:tag name="ISPRING_CUSTOM_TIMING_USED" val="0"/>
</p:tagLst>
</file>

<file path=ppt/tags/tag63.xml><?xml version="1.0" encoding="utf-8"?>
<p:tagLst xmlns:p="http://schemas.openxmlformats.org/presentationml/2006/main">
  <p:tag name="ISPRING_ULTRA_SCORM_COURSE_ID" val="146A1537-28DD-4872-A7AE-EAB698431A88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dQa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DnUGh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OdQa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DnUGh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OdQa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51BoS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OdQaEl0Pke4XQAAAGIAAAAcAAAAdW5pdmVyc2FsL2xvY2FsX3NldHRpbmdzLnhtbBXKOw5AQBAA0N4pJtP7dQpLp9TgABMmIpmdEbvxuT26V7y6vb3AyUfYTB2WWYHAOtuy6epwGru0QgiRdCExZYdqCG2T1GIzycAxfjHALvTwMbL/ELkn/0++MG+SF1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nUGhJcYP8DhoIAADbHQAAKQAAAHVuaXZlcnNhbC9za2luX2N1c3RvbWl6YXRpb25fc2V0dGluZ3MueG1srVlbb+PGFX7vrxioSNG+WBfqZkQrgJeRTUSiFJG2d1sUAiWNZcIUqZIjex3oIS3aIBsgSICkRZqmXWyx3S3Q1C0CtEizbX7NWt485S/0DC8WScsyubsiCJhnzvedM2fOnLm44R4bljh3qT013tGpYVsqodSwJm7zBwg1RrZpOz2HuIS6+ZXkwLDG9qlsHdpMBlKX6tZYd8Yia3WbBdTyfqhe4+tSHb7KQrmEamVcwnUk4YoIbductM2J0CaVimIjn6DweR0yIhZdz9rIx1qvA2TLJQ6VrTG53+Ti2tGmeA92HH1sgJ7brJbZswitLqQye1C5WKlV8KLEcxxXRWJFKkqFRa22XeOLCBfKlQK3EOolrsShYqVS3K4uirVShYOv1nYVWMp4u4rKtXK5JC1KuARoxPOCVBIXNW67WOTBGq5vi4tWS6gVCqhYLHJlaVGpci2hgECbAw6eq7MAchIncNUFL/DFOodaYktolRdYwlWxguolXC0UFmVB4AqFVXBXvYuGayVN3Z0wnLcQrh2Cta0st/JrkqsxmjsOKGtkOjN1SpClT8mdnEVOc0FCeskbNod+xKW+EMQM3ARsI+/9FYo9u9HEj8qRMb6TG84pta2tkW1RcGbLsp2pbuaaP/RzI/A8DdI+IU4W3KE+IitzNe+XFhbYgnyFZxNoZE9nunXWtif21lAfHU8ce26NU7l5dDYjjmlYx6Bd2K6JeKMh03CpTMk05h+usyc9bAb1yCXMvSpmTyqkqQ+JGVoseL8MuJXJ2yOSgJ4YrkE9KF9kzyboTJ+Q+ADUefZsxlhgJT5qNfbcDqLkPgV1jk3v0kZ1Uz8jTtyIXw43ouzZfJY1n2aOPWHBjuNuH+grnGlDdbEmzMMCe1KBWAeZwVSjFITN67+UUAw+k7WkMQUrMLjR4hKIPMqeMBC7nR6v3Bu0uzvdgSDv5JqiPysRm5Y/LlXr94uV6k8a+QCXkknt8O12nAt5ZJVCOi5F63fbAyDE7YGC72q55o8m9M3km5mqu6e1ZQXnmhePn15+89WLp+9d/OHbzCy9Pt4Hh0xwIvGmodrr97GiDdS2LOGBrA6UruYFr401LOWay8/+cfHxk8tnTy+f/f351x88//rd5ZePLj//9fJfH714+v6L839e/O+33//3YQpLUp8/kJWdgdbtttUBVqRQkmtePvtk+ceHl58+u/zy0+xMfV7FffD0kyff/f7xy8EHXn74DMsH7y6/eJCZZ1fe2W3DqzFfvvvbZ8+/Oc/M0cMKBCNVDDpYVfkdPBC6d2HIIIM+fpIR1X0LbD06vzj/PCPwHla9vEgBU/h9eYfX5K7CUquPVa0vi15e3bPnaKRbyLbMM6SPRoBDsMCcGPbcBcmJQU7JGLmmMSZuZkMqfnsPklrm276hI/2EIGp7rAEnMixEjwiaGCcEvHDGxElhBqaaiCU2YG/vyT8dtHi5jaUBjKDUPRhoXmFg9nQHtmg2Rbpp2qwbYFofn+jWiKAhGelzl6AzUBsbY09tpkPnmTO/mBvvIJ36LqI3gjmpSPjuG1uv7J2staHSHOiOBUU5O1usLlzv8hT2muA6LPkzeltfIvHYel2OvIbe9XhVvbFracbo1fuVcOElOqVC3uM+rJ1QEwTDzgTCHciYXBNPdcPMBJSVFpjzjsiwwXcQO7dkIlC6AYdio1eg2YexiDmyD2OUjeIAC6qssaiTIduzpgB7o+fnwfrcYScLk8Cx7Sp/huTQhhphEv0ERhbkhusn1NbL2cuaKGElZvUyWtoDIgXcmngXIQgcM40p27yno93r4DCafjmOheT17SY2mfI7sfzlny8ef+gzpyBUMd8Xdwcir4gYJsHFR79b/jsDDjKYudTW1EGbFxjD8qtHsI9Y/uqvy4d/WT74Fnp58d5vLs7/k57T395JuMUDbxhBj2xrays9TdIv3x3Ycv3pi6wkMEtZncJXZD9TbErcn6fg0XghDvU+UgKDjXIIzbhd9hIiiCavaby424GcgU1Mn7j23Bml2mFESTp8/y2oFd6mLdfs6M4x1BrNts2sRF4MWNWjmX142bNDlOOVKziLgCb3BrwkeSctOGOZxujYXwjHSEfBpQoy4ciVgU/c5RUoSQlKMjZodk5vUQhrA0xT/ztMQrYpXLdGXAlWx1c4HttzGjsNW9SxzR67R7h+cQYK7NpjaJImdeawkIRfUQ33yD7tzqlpWKR5qJsuqEVFSdUe+NBj+8eAMi5LavfJqWGNI6qBIKm3b5vzKRH93kTdiDckYaIoePdsUcSV7JrnsLcPmiKur4RJfYXcp9f0I8KkvspWzy4cJq6Bki1RZHj3IehOVJ5m6ECHWDoIwwCHX3Ed5kGb3YG5EZcCQVxzao9J09sEaMaUsOGHHGSyqMP5GzxuWFdLdodhhmdqcHRKNKyyN785fRvUoCa5Obe9fsAMjI6+971uAgQ662aAf1ebDIYvRfRsRu7k4Fihj46m7LY8hwKOOzkWTv/6+ybcLCxnrJpFkJ43m6FTr6Z7JT2TSYtV8mymbH+ubwY18tfi1MhvGqFGQHvzAFrz6ZA4GHLAIGFyxmVR7SNjcmTCS/e9k3kcdkNjFE+PgNqCg0WIiQhiaUV0Z3QUzhX/I9o+nZvUMMkJMQOdiCASms29b7gwNzanNk/b5JBGkzuQZJ4DQaFbZWJUO95wI8w7x6zF+S3ZFh2qD12v92tqVbjyrIrVmrUorNEs2aNe+YJY2q6xBbo3hb+Rjy6yUKKu/QcrKQMo8N34/9v/A1BLAwQUAAIACADoUGhJM91K5mcaAADkRQAAFwAAAHVuaXZlcnNhbC91bml2ZXJzYWwucG5n7XwLVBPXvjc9nlbbqrTH26Ko5LT09OGDV0VUSFLrA6tVqqjIKxERUo0QlZd523KvtlVMrUqwlqS+eIdRkAQSkmhRUIPEB0kIIYkejJEMSYQwiZmQyU2gx6Keb63vrnXv/e5dH6ywZs1k//b+/V97//+Z2fP9V+tip7wR+Iafn9+UL1Yt3+Dn92qmn9+E3Emvea9EMQbmew+v5GyI/dyvtmNWn/fkz4Sla5f6+V1kvTmc9qr3/PXdqxJz/Pymtvj+X2kjVWz381tB/mL50o37cGZt6qHag4nIA9qH2P2ozx4f+fbdPbF1H/1FsODSD8D8HUu/n/95eFLge+fOFP88qXhr5LehlVsqDmz7fuGtlTPjibgLWdumzbV58Pfy2qILaps6ThKUlIgcbJv/VOXNZiCRWFvXgTnZU8A3FUXpFrlaoyR77A0A3dzDlg5n+Pn+pl7or2loUtqFFnOaXe9x6zUJPqn87sM7C1OXoDLxdEhhf/UV36VG6s5DaFSmnma7ZX91BNzo2nlMDEikSx1fjpxbJN3brVRLk7Gb8Cff+W6H4kMq3jF59MvZLfN8x8tHZ2SO9HekPezNkVbbDyT6jvuDP20fgc06mfau9/DXp6YEKcVuqgY4dIdIjz52Tvhq3jTTwtyo3ojJ9b6GhUwnm7mYarsVZW0P/2mIqciqmHlHe+TqSL9hTwEPDERPO/yBWCR8W2teNYqZ8MXqPEFw+MhIkz/4RPGs+Y/nNhZE/2WE4+XPftowDvgfBiisFOgoYH+DChdNhRQJcqQXi0zoOgl31wIDcBLXlB27rcTnltO/dBuZiFENAlKG/dEpko78wzn0JrwGisThwfgx3VGWl55zsyVKkebo9BGPfC3+QGLfgogRSrPUx9M2LykabRu7MKPkxLrgUU5H187IPH/v+gjZ3dtfhAiddCtVH021qwlypN/7yYpDQ53qHDm6wPi3vSOOvj/4VET76igRienSEFgY+LE6mBVzFz6GdR6LDl1MGBFiUd0nLTW5OdWxN5VPkib0B0ifXrMxcVVX+EGRyXIq3FdujYH+PoZcdnZk67oWkNJIH7gWYI1pkI+h98j+tJfFZc4shIIzBIq/Uk/G3gockffIrpthc7U9O3fzPLcTTBGhzw09Gos920Z64NM8XX3JM5qf/PamMdTmYHocBZy7zzUX3WQOgwY2XmLrxIzR0yltRLNSMGcLdi//QBfMKlTYVot7hq4n/aPJ7CXtylVDPTnyUk/za2dgo+FtqoZZnLsvko+BOuNJ/heO7fgl8nftdr7X0i+Qus22B9C1AHyMxxj4Nchl8z3z+mCF4yceUL2CTi2Ek6hDd2JDIzv+IaLpdmz7auEMRfA9Ve8udzP1knBkcrl/vWxy/V0zaQYhNDBj7v+NZf+jztBZDUgodhgE9M6PvqDWSFpBIr1KNPv7keG3hkHKZFIpHUzWL2EumH0h7gXv/J8esBtIzQOtajxiwHPciNWDqEnIIxLHfTfU/ZfdMoVqL32tSpVPLyoX/hFbodLhQXWhP2af/fIEf7/oTfheqAHzx7AllP6Lbd3vTexiPx/M5Evzfjnw/KW8CVMvxI2N5OzmV+w7xuhWURRliGUOxaqbLI5S+qmx0N61lQ8sJxJwaeUc2uAN+8tfh7dbTqXZF6z9Q9Yy4UDZ9EzHrTDqz2Vj5NHui59c78osQa99nsonB9T0T9s5ZZWW/A9G4/3Kxijdv7T0S2Zkxt37Q7dbq2aSfkjL10+uL3+B+7UwEemA+t6CMcoxtZ7aVqKNaunf8fM43XG6/wvpCsDJ9Sy0vavJQk725mUeOCQO6x7SyDUS2uAAi9lMh1eY6PShsyi0x7nCap0j5VzzThZP7ZpUKQIgJoCjwbjLSl6SV3O6pZ+AsZ20YaO8iz5Th2FWV4XnZc1YACypK66iwit2Hk7VyVdYAcZ8thuapwTqg9JVVuuPAirwsprMP6bZuR4nVy5BIIDr2ae+sgf+lB+0EDx6XuqgSgswO0NYK1MP3IKNlCbKySqqHoqAhik4camhT3M6l0wRyykw7J4nry5X2IpZGWT4DE6gswzyVTiG01AfSnvgXT3r6SKQnSwVp79sO413gRtcpTLfX1SpLNye2NpRxagpV/yauLO/Zr0NUuGxTBTEm2QyQpconk3iYZh+PHAZ+0pjay8kWLMFJ6lCge7QCTsri/Fx6PcbdXgxMsgvxjvO4JhkLeSXjAXYgGB9aH2MGFeO4VO4snsmo/bxP1XDEn16PnrRh4rBx3evReRuhtKnlCsiNiovJC57NLhQGF5Q3dppMIcEZ7ubZ2aC6XimVRW4hY2Pm1KmMZ4wcANA+RXYCDoEMWIMp4qRgmO6GEcyXnaTtlmZonK2gRy5XflrUwydvHxnEQ8agvY3NXdspru+pVwyDa7qyviz+YAauncTVt1rQLqEqkQPzc1nl6uwBfOBnC9f9l7RjZb+JDTwmirjl1Sc8f3I68rgbOKvPKblgDowW6U/mO8GE3EfJko7YGPAlPoAN3wk62VmBTklvPBct5x4j3vRQNY8qDtwLzCdzawlEb9KJ7qbkw7Irw3y/lR8sUFStBTdzWfoptTLBKu3BG1KDrYMDoTqy/OdytehPfP0QD4Pl0nenu2mkd0UptZRwmMRnE9NZAVlFqb45SBLJZTwYoFaqfizKacD0O/nUs49HmymuKGniS0ZU86sgfbKvkpq6YO5AdDAPMUkIY0G5av0pHyykwIP1kVeCAnFkwS6tg1RN4sDN4FmxSQRQut8KzkOMAJcHKplkJjEpLUt/KeR2YMbn7fG6Y7T/X9BN7K9Do8dmIa9g0jqSWO/m4iiXZi9ez+9EoDGyNKZzkIrjyy6LOlUwWOEMXmLL3tFYlcTHAiMbb/UBOI9sLoNiwzk334lWzBSL/9XlART+3y/t6gX70h91vb+jzsbqYYTCV2VH3Fpgx3WS0OFfyjk4HafPmv4Y3q44dN7Yhb4TMGzfhqxT7fyGZVFH4zYsYH3zGC7V43Ye2fymGFHFK3g/6G092b4DFKd9Yd2l0X4DLdZM07ofxUhX44UJXXeqpczERuBhUWeNhm5TKQjJ8RyksBZ7Lp9EJNr/8afdr8nmBWz17jYmgrtwRt6t0hp7n13ABGDLmh6fghfzoe4rFhUJpduV9vS7BHLHk7wj9mNyVSCx2HylAZrBrQnJWN5qpRWVKd3dhR0MCVm3288pVxtx/OqEVRPrY9chxl+0lKA9E08/15dUFpyaDy2Npl1JnJvyFmz/WgFRAlAk8gwnKXa0tzcMWg7D7k+8eYhEKM49s+hE/phA7EEJ9UazApZLRYFsujuwagX+Qr16fzXbspiTJeCwpNDE/R3tyYXnYQ+7qEwppwGY++FyKvDGzkOxCH1mPc0MCTedO/R9x9xFjFLA1eCbsU90NxpKzbRO8FOV4XKirEHfgWSZW0bsPjXlAYD2AYbq3DZZCYkKU7jt2ph52C4EpyH6l1b+7zxRB1hyS3pU45qYi/mK0qEk0siNyvB+S2ZRSJw4NLK25ST8EVcOUe6sSVbLA2MVsXhD3RXeXNh/d2I40pZJzg/dcEc1T4hsvBNiCKb3jOlXtuGU7i6JVJIput8QanLDqoztje3f6zZxFrOe6W+9VYgHjQmy94STv4VFJarwBpmShLSpItLTNIh/MA04lepQetFky+DbLyO6VhY7EiIA7gk7dCLvXrzwTlsptgToZAVeE4DBrxHP7UMLH4lt5KBIwEcCcKfFFlWiwoXZTuNlA92TfltjbZCyMOVYTooXG/fmFp4VqdNNd9Kcl3UF7/sBzJpFT6YUHTkkIGsvSw8XCYLjqsO3MTeU+Ca/7ZSnizhfeZurrpYr2uz90GTVBm54q9LvHXK4BII1oYlk4hovlI2X6ozhyUr2oSHr0LEFP8rIOsiRmL+jjrthWCrXdKu7Npy9uHmTS3GQVtW5Drlx4lnMyqv7HVnvVUczucI3O++Hnk8BBAwroJwH2Qvts4VuacrPSktO8RuQxZPr9sgLoXakgB8XDVrB9kJ73FOB9sMWdltusCjApKxTPV8KKcasch5+n9KfJuFLf31cgzVSLD2nykHH70w0uyIdsb9CahGW/0hJiJxiK0d8lyN6Xnpp87IDA1MVcVFtet0L5uBFTN43flYGLMkf8bWUAoFujot7hesmPZ4GWowa2r2vhfmljxU+CkGMmyTcz20GekgV+9BHFxPSlT9C6xx/vW+mUftduiZSO82dKfpkeIF5uklPFLahaBMmW+yshnBFxtowTS7jesZVrf4Y2mIzRStdx5Jsx94UQFL2vM9RwFLX+RVzJPLE4yeO0DgdtAJnt4cBbw0jfGRCTgIvY2Ym8oEug5xcOiBq9OMLbvQ326OEr3UeLOrdnzBGif030xIESZjuHuxSG+pfkffxPGbXuOAccA4YBwwDhgHjAPGAeOAccA4YBwwDhgHjAPGAeOAccA4YBwwDhgHjAP+vwU8tRRIqQTK0XMFCVFnnt1yeaIAGFC/S+9BSl9f+RMCCKfkBT+7sfOtkUO19BdF6Ro/vbbqrtq5tkJzW3tYFvbcDiu/+9dHR/aLzRy51eO3KOI/uEnrn3RR50JcUo9rZNfX/t7w/7wR1Utb+omAON/eJKdb+qdxn15VL/NH59rvF/rrFkF7FG0JKAK9WQtMGNnYdlHXJswyLazCr3H2E7DU82gejo8jkN2WLP1KiNjE1vz9xEE1G0fp609gGBK6/e1lVSwBxmJRjcATBn57M7Sna+Jc3fyGcgVQ74IAhayHz3tSZXLAEdxD1cLBMFdfHFPo9iMJ4UYRXp5Hf/Qpd7EKTQIDmAMBcom9ARCDfUxHAbPAHi21RRuD6EN3CtBcqlFN4NJdOZ7O+DhxLxnUsylNkE1pcuwiN5HoYLJ1n25wSIZIcEOEh9nNrKG9KOf12Fa8MY/n4V4VDWBxBzFzkDLaLN/unHXQfalowHFDcz+eC290Ld5Sze7DFZBMjuFs7BPbzZb+rNTLYK+FgVatn6Dyd9/2L2Wlam0Ci9SDFKB5K7UUStF+QyzjYWwHs0cyy7GSbiH+yJM75e4euRjdoXzaNIw7jvIMoKS7NwKqahSYBxqKjQruocBokCyTqwBNH3K4p8gRLk5xJ4FmFddAQWDIUkx1r3JRNOzFR6IMvT6b51dNfBgz/KTFrH/dUeWKqckD6hMgKjMKdTzPkMZ3/Zp9yKLKqQis2/nXahTxsQmXyVspzl5QHbuqtu0CJZlNpqbg6TpVMAGddKm1C3bmN9e8LWEAJmNkWaiUILsgak5xk7cELU1dZoTv8LDDLdieI6JDh5DDs2CMSXVhmEZpgiNDmRyrIox6OLYb/2j9wDNizOQ6l+g+J497sMGSZ69BJudyDy6bnul/aXiunj17A7ErmUUMGPhO3VupP2a2pk4pgXrzwwBuKCuTN5A7YyXxfgqubB4zaOdQDwZuQMiwWPxYfv209SwDx1x3TzZ/ghneUaAR046bzuhiHRJV9s02r5NfNsfr0y+5qPd1edxDo+PqmAKJvibN/nPx0RqqLgn9/h73d9fWFX0jOxvR5BDqRRkl2iPHIZu5MbGYjZ9Hqqc6F9B8HiK09taFsjES8LEkyPpvFjqQB+SE5lpneuNGU41AULxTUpesNabzqKXiatKO2/SQ2pth1LWyVUo0KSv6ME8xPUEedTMowUF14KbWazWhB9QyUOdIciwJgHxbaMwy/EqHxMu5UbzOgN2t6MOgiFrwl2/lDHu92dg7Z3K96tLh7VrbuxBQjh+KiLypdNj7JYKPHZvp0d9C0yVIUD00ZNC8cxxylKRWs/GSdz5LlHiI6Cxy8qE+avs65spaFybEtdcKhbkmMp9MJOCRQbacw0SchbF3RsS5l1e6nv+7RH0nCZwdHkvBHKH8hpdi+d/X4OENrsVNNY5dJdp8tTE11gE21com10cKQ/TH8qtbJQas8FLX1MyemRC59pu9TnGl/lAGjfegnoHfuQjfasuo4KHYr+S4l0D5ykJC0WlQpT5yltgnv/6e9SySgjOkk4EDaj1i1mOovo11tAbPr9Knh6Rf4xf2jShJM5WuJ2pdr3l9yU7uO88+Mqif23RDKJf52J1BdnVyj1pse2ccUBOrjhJnNIfUuVXXA2SCsK7VJJaoHKOCeH+6GXHV98xWLhmHXp1HhmEs0nCYL5PxmNbitxs4OOy6swS3pCAu9KCERTkl66KeZGUEHgSqXZR5eZdxdEgRje8jGLHWoHDXw2NxHCzAwbj9t3ldTahS21tnkn5hXdPKcJtHbUg3Ub/PZ1qj/6Y1Zng9In5vqTWKWPKqpckCXuycJFqA3tAguXZFGMoYOGTe1y22Nphl7POUU2siO3BGz9tmXZQ3aARr6P53LFaaar3/DyaOpITDLFXxpL1BsKPHklOvFHdULh5y3QrM/IZa66LUxEpDFB93i9v/foafnu1lpQwVVRTHPq7FlsH2Nxwm5iXfNmK1ZPAEcImpj+60IharxL3/V7PNZOXIpJ90o7/eQdFuYLJ50hZlIZcvr77IxwmC9m8kEVzDsscYrNcZvzSptvhfFj7uTcT4a/U37oFKm0mlKeqElkDkpIX7RTykPZfL9S6ajUYh0GZYfyFvd/krl5CzW0ET80vTWwWxfKqeqGGHagpTWFd5jj2l3jARk7y8sllxdFO8We+orULWiRDBCuL0FE4CE+BJ9Uo9thre4y7o7MtbI97lLqX0+TbA6Ri6iOshCpm2WtqbD3xayaI6I1Vtm84OUQIq8MYN7kBl8C6KFp41L0u6aZsbZssTxEUUdXbyoo3uk30Y7LSWebvleXjWGtDz4HGN5+C5bsT/TtKIKfs6L2KGmBdWj5oRLZSCqSuKvgffvoBkixDqI9gqlJ1dxP4mXJxddBTcs9d9/zy8B/1IWXhm5/1UnOMtrZHgNfc5Bg8i4lZ2GVRNMVKGGJLLgHpc9oyv74EhhY7BxTUoMIcfI8WgZIXXqmCnNvBrkVx+NSz6qYDpEtTHBpEfDkcReJzNchA3cZ/AAu6pPJLhGF6Blh7JdDd2ilNGI4KddyJY+7v6LFZKwsXh2fyVV7Knp1Yt9U5p8p9wBTNwxJIeJLWhVVbVenPIYZaZRsyYstndDeZcuERneDXzTZ4L/AJI5p7KaObJ1XYnZC9+UOCu6AEf+9S06+xKFXyLev+biR0Y+A6LQ+9PR1EP+jOfthCwtk+xOUjEa0nXvbY+P/Sd+hqMj33MwQsdYq9rZszzhGrt6y8FoKu8RvetoEH+6KGvXA6xrOpWBRIkmsyUnV3IfpsfNNDE2E50i3NmTPT6k4w38QYkrcOHxoeKDp+EFpqyFJoaI+qMa9i7lB1LMarCxNlNHUb7EpP8S4fz5PTMKBzZcKLet5UIi8ITT0ivf4R13rCxK9k8VZ/u3ScTtKrevR+Ak/Ll+iQEXwtfpDJGlffFbOv5JT2y6clYJZaEl/w+6/X2lXOzPZKCTZFPFV81Dpfyk7BMF9APoN75GSdY2UpxZlyukRIALt6lgPFqfOuNatPvgZFea1KlSO3mQk6xSZUqRaCvf8YViCM7ZbUT+yC91doq2NdVhf3U6x7bSrQVsVcZTwpRtLZJ0WOIps9WnYc8T3JNxKxKhFtjyVg94pBNh6G2pDYpQnaiblkMIscU36o2+H0c7Yw7Wn+6OJaSL08O+lsSU9/PwYqzK1Wix1al7OxyQfCjjDzuKe+a9yF0cR1rAw9vXBG81xcTKUOLa/CePBSadhSuv0vP/ktL/03fo4HI/Df4vcTBeCwUT2DC5UyKPc4zFNcTwRxuY9KQ+XMbt8yutYCGOV5z1w1LKYoVngkb8OmySUlYXC5tzSjXmiX9qVpZ/qg2DQ0q3EzPVIp3Dbnlm6XPIYc7uScsOcemZyaYsKZN+vj86Gbl1iGf1xtNRo3R00oablUD7m6goQUVhY9aObhOq5JtysWzzq/UZ+TyTPj4CuCi18+aKkwgjxp9aHQVfgcKzwJxtaNuhsE7byZ0Sx2lP1lsdV5H/MR5ly3pZOBCetEzM/VvagGCmcC0E+SoOeKgVPDBHc17AIfPOElpHIxDHsZJQEPjbOF7PxWYJLjaMy5KSqf08wsIY3FqpA43BITX5Fmp3vCWdR+5vuaZmH05XFeKq0Aaf4e+TilULX6HiwyVa+Q3MmZkJozkf5Nrz88cvGk3MPrbGDX0xdmS7O8elgoBdrU3k1CZ0jwQc1+NtGHpJg/thNVz17sWWPJCes+s55twklGZcP7Y4d0uhzT+Nh3jG+FVbyjdvqL/bWtaSWp4O6dsTH8vZibgeTZuidoapfkdGdr85HOXs/GNlv7VDt5kE3V19sFmSjecQZtbqOHNfJ9c7rPwEW/uC2G8gZwfj5nqm1+4MO6MVj/BUetK8aWUBfIY25eupsY5Xs9pw9gv2rEIlMCEEkisfd7EyQZ6T6/4M57MTkcJYqOWjxqx05HSJ/nQWiaj4dmnBvf4yo7o2b3WE1FrHeQtII4gtzzSu4CYdp3yYJY3b9yFf/pbQEdshfnJz8NDXj9Uo5AHKP5ZVJTGl3U2E//1YSnjQQDjtJvS9APVDdA6NbWOO17V/d41VSFdrHWX7maZXBX53MIGyklLnqOCYRXJr5yu9Q3iIdyvI9pDPYOhXPrTFlT2xK514l3idQ7+fk+8nmrADbMSxLeqx3Atves4JW7n5M9hvS8J8G/1FiXUmZ4nqYZpjiISrXeYeguBAQ8l+moIxnkjjiP9crQ3X4HTxaVs7dC1qWWWHeVhG1WAFRczHbzZsqspgbVIFDCV/C/JU3iQOxPEP6hFCc72k9xKUqlnrg6KOTtSt/Y1rXV1bUrNi7M1LWr31mWV++C+cjlm8CjrFy3T47Z+FVdtzButxH6c/n8q7ERWqt6Fc00e8/IQkCcY+/IQb3Fr9fDlfx4pHS3Va+2Seg839tZIgx5qw7XNxpZdENZjw5rfHAXRG66EiNHtm32P7sp1vleVnBh9VYmwO4VIdUs7OhDUciYh7YK7DPFd/2LFuuW1n2/99t8BUEsDBBQAAgAIAOhQaEmJd2BCSgAAAGsAAAAbAAAAdW5pdmVyc2FsL3VuaXZlcnNhbC5wbmcueG1ss7GvyM1RKEstKs7Mz7NVMtQzULK34+WyKShKLctMLVeoAIoBBSFASaESyDVCcMszU0oygEIGFgYIwYzUzPSMElslC0OEoD7QTABQSwECAAAUAAIACADnUGhJGCZD8i4EAAB/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+R7hdAAAAYgAAABwAAAAAAAAAAQAAAAAAnxIAAHVuaXZlcnNhbC9sb2NhbF9zZXR0aW5ncy54bWxQSwECAAAUAAIACAB2uMNEzoIJN+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=="/>
  <p:tag name="ISPRING_PRESENTATION_TITLE" val="chapter0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b8948af5b8f3a42f6169f744831d0bb6d9b9353"/>
  <p:tag name="KSO_WPP_MARK_KEY" val="1b02ab76-f7da-489b-86f7-d67863fdf241"/>
  <p:tag name="COMMONDATA" val="eyJoZGlkIjoiOTYwZjllYmMyYzhhZjI2NmVlMDE0OGIxYmU3ODcxMDkifQ=="/>
</p:tagLst>
</file>

<file path=ppt/tags/tag7.xml><?xml version="1.0" encoding="utf-8"?>
<p:tagLst xmlns:p="http://schemas.openxmlformats.org/presentationml/2006/main">
  <p:tag name="ISPRING_SLIDE_INDENT_LEVEL" val="0"/>
  <p:tag name="ISPRING_CUSTOM_TIMING_USED" val="0"/>
  <p:tag name="GENSWF_SLIDE_TITLE" val="【案例1】-必备知识"/>
  <p:tag name="GENSWF_ADVANCE_TIME" val="4.43"/>
</p:tagLst>
</file>

<file path=ppt/tags/tag8.xml><?xml version="1.0" encoding="utf-8"?>
<p:tagLst xmlns:p="http://schemas.openxmlformats.org/presentationml/2006/main">
  <p:tag name="ISPRING_SLIDE_INDENT_LEVEL" val="0"/>
  <p:tag name="ISPRING_CUSTOM_TIMING_USED" val="0"/>
  <p:tag name="GENSWF_SLIDE_TITLE" val="【案例1】-必备知识"/>
  <p:tag name="GENSWF_ADVANCE_TIME" val="4.43"/>
</p:tagLst>
</file>

<file path=ppt/tags/tag9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9670</Words>
  <Application>WPS 演示</Application>
  <PresentationFormat>全屏显示(4:3)</PresentationFormat>
  <Paragraphs>862</Paragraphs>
  <Slides>61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61</vt:i4>
      </vt:variant>
    </vt:vector>
  </HeadingPairs>
  <TitlesOfParts>
    <vt:vector size="91" baseType="lpstr">
      <vt:lpstr>Arial</vt:lpstr>
      <vt:lpstr>宋体</vt:lpstr>
      <vt:lpstr>Wingdings</vt:lpstr>
      <vt:lpstr>微软雅黑</vt:lpstr>
      <vt:lpstr>Times New Roman</vt:lpstr>
      <vt:lpstr>Calibri</vt:lpstr>
      <vt:lpstr>Verdana</vt:lpstr>
      <vt:lpstr>楷体</vt:lpstr>
      <vt:lpstr>Gulim</vt:lpstr>
      <vt:lpstr>Calibri Light</vt:lpstr>
      <vt:lpstr>Arial Unicode MS</vt:lpstr>
      <vt:lpstr>等线 Light</vt:lpstr>
      <vt:lpstr>等线</vt:lpstr>
      <vt:lpstr>Cambria Math</vt:lpstr>
      <vt:lpstr>Calibri</vt:lpstr>
      <vt:lpstr>Times New Roman</vt:lpstr>
      <vt:lpstr>黑体</vt:lpstr>
      <vt:lpstr>Malgun Gothic</vt:lpstr>
      <vt:lpstr>Tahoma</vt:lpstr>
      <vt:lpstr>Office 主题​​</vt:lpstr>
      <vt:lpstr>Excel.Chart.8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</dc:title>
  <dc:creator>lucius</dc:creator>
  <cp:lastModifiedBy>゛说谎家</cp:lastModifiedBy>
  <cp:revision>39</cp:revision>
  <dcterms:created xsi:type="dcterms:W3CDTF">2016-08-25T05:15:00Z</dcterms:created>
  <dcterms:modified xsi:type="dcterms:W3CDTF">2022-10-27T14:22:51Z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F1DBDE4F385F4391AB2F7907A713B136</vt:lpwstr>
  </property>
  <property fmtid="{D5CDD505-2E9C-101B-9397-08002B2CF9AE}" pid="3" name="KSOProductBuildVer">
    <vt:lpwstr>2052-11.1.0.12598</vt:lpwstr>
  </property>
</Properties>
</file>