
<file path=[Content_Types].xml><?xml version="1.0" encoding="utf-8"?>
<Types xmlns="http://schemas.openxmlformats.org/package/2006/content-types">
  <Default Extension="png" ContentType="image/png"/>
  <Default Extension="bin" ContentType="application/vnd.openxmlformats-officedocument.oleObject"/>
  <Default Extension="xls" ContentType="application/vnd.ms-exce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ppt/tags/tag50.xml" ContentType="application/vnd.openxmlformats-officedocument.presentationml.tags+xml"/>
  <Override PartName="/ppt/notesSlides/notesSlide49.xml" ContentType="application/vnd.openxmlformats-officedocument.presentationml.notesSlide+xml"/>
  <Override PartName="/ppt/tags/tag51.xml" ContentType="application/vnd.openxmlformats-officedocument.presentationml.tags+xml"/>
  <Override PartName="/ppt/notesSlides/notesSlide50.xml" ContentType="application/vnd.openxmlformats-officedocument.presentationml.notesSlide+xml"/>
  <Override PartName="/ppt/tags/tag52.xml" ContentType="application/vnd.openxmlformats-officedocument.presentationml.tags+xml"/>
  <Override PartName="/ppt/notesSlides/notesSlide51.xml" ContentType="application/vnd.openxmlformats-officedocument.presentationml.notesSlide+xml"/>
  <Override PartName="/ppt/tags/tag53.xml" ContentType="application/vnd.openxmlformats-officedocument.presentationml.tags+xml"/>
  <Override PartName="/ppt/notesSlides/notesSlide52.xml" ContentType="application/vnd.openxmlformats-officedocument.presentationml.notesSlide+xml"/>
  <Override PartName="/ppt/tags/tag54.xml" ContentType="application/vnd.openxmlformats-officedocument.presentationml.tags+xml"/>
  <Override PartName="/ppt/notesSlides/notesSlide53.xml" ContentType="application/vnd.openxmlformats-officedocument.presentationml.notesSlide+xml"/>
  <Override PartName="/ppt/tags/tag55.xml" ContentType="application/vnd.openxmlformats-officedocument.presentationml.tags+xml"/>
  <Override PartName="/ppt/notesSlides/notesSlide54.xml" ContentType="application/vnd.openxmlformats-officedocument.presentationml.notesSlide+xml"/>
  <Override PartName="/ppt/tags/tag56.xml" ContentType="application/vnd.openxmlformats-officedocument.presentationml.tags+xml"/>
  <Override PartName="/ppt/notesSlides/notesSlide55.xml" ContentType="application/vnd.openxmlformats-officedocument.presentationml.notesSlide+xml"/>
  <Override PartName="/ppt/tags/tag57.xml" ContentType="application/vnd.openxmlformats-officedocument.presentationml.tags+xml"/>
  <Override PartName="/ppt/notesSlides/notesSlide56.xml" ContentType="application/vnd.openxmlformats-officedocument.presentationml.notesSlide+xml"/>
  <Override PartName="/ppt/tags/tag58.xml" ContentType="application/vnd.openxmlformats-officedocument.presentationml.tags+xml"/>
  <Override PartName="/ppt/notesSlides/notesSlide57.xml" ContentType="application/vnd.openxmlformats-officedocument.presentationml.notesSlide+xml"/>
  <Override PartName="/ppt/tags/tag59.xml" ContentType="application/vnd.openxmlformats-officedocument.presentationml.tags+xml"/>
  <Override PartName="/ppt/notesSlides/notesSlide58.xml" ContentType="application/vnd.openxmlformats-officedocument.presentationml.notesSlide+xml"/>
  <Override PartName="/ppt/tags/tag60.xml" ContentType="application/vnd.openxmlformats-officedocument.presentationml.tags+xml"/>
  <Override PartName="/ppt/notesSlides/notesSlide59.xml" ContentType="application/vnd.openxmlformats-officedocument.presentationml.notesSlide+xml"/>
  <Override PartName="/ppt/tags/tag61.xml" ContentType="application/vnd.openxmlformats-officedocument.presentationml.tags+xml"/>
  <Override PartName="/ppt/notesSlides/notesSlide60.xml" ContentType="application/vnd.openxmlformats-officedocument.presentationml.notesSlide+xml"/>
  <Override PartName="/ppt/tags/tag62.xml" ContentType="application/vnd.openxmlformats-officedocument.presentationml.tags+xml"/>
  <Override PartName="/ppt/notesSlides/notesSlide61.xml" ContentType="application/vnd.openxmlformats-officedocument.presentationml.notesSlide+xml"/>
  <Override PartName="/ppt/tags/tag63.xml" ContentType="application/vnd.openxmlformats-officedocument.presentationml.tags+xml"/>
  <Override PartName="/ppt/notesSlides/notesSlide62.xml" ContentType="application/vnd.openxmlformats-officedocument.presentationml.notesSlide+xml"/>
  <Override PartName="/ppt/tags/tag64.xml" ContentType="application/vnd.openxmlformats-officedocument.presentationml.tags+xml"/>
  <Override PartName="/ppt/notesSlides/notesSlide63.xml" ContentType="application/vnd.openxmlformats-officedocument.presentationml.notesSlide+xml"/>
  <Override PartName="/ppt/tags/tag65.xml" ContentType="application/vnd.openxmlformats-officedocument.presentationml.tags+xml"/>
  <Override PartName="/ppt/notesSlides/notesSlide64.xml" ContentType="application/vnd.openxmlformats-officedocument.presentationml.notesSlide+xml"/>
  <Override PartName="/ppt/tags/tag66.xml" ContentType="application/vnd.openxmlformats-officedocument.presentationml.tags+xml"/>
  <Override PartName="/ppt/notesSlides/notesSlide65.xml" ContentType="application/vnd.openxmlformats-officedocument.presentationml.notesSlide+xml"/>
  <Override PartName="/ppt/tags/tag67.xml" ContentType="application/vnd.openxmlformats-officedocument.presentationml.tags+xml"/>
  <Override PartName="/ppt/notesSlides/notesSlide66.xml" ContentType="application/vnd.openxmlformats-officedocument.presentationml.notesSlide+xml"/>
  <Override PartName="/ppt/tags/tag68.xml" ContentType="application/vnd.openxmlformats-officedocument.presentationml.tags+xml"/>
  <Override PartName="/ppt/notesSlides/notesSlide67.xml" ContentType="application/vnd.openxmlformats-officedocument.presentationml.notesSlide+xml"/>
  <Override PartName="/ppt/tags/tag69.xml" ContentType="application/vnd.openxmlformats-officedocument.presentationml.tags+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0"/>
  </p:notesMasterIdLst>
  <p:sldIdLst>
    <p:sldId id="415" r:id="rId2"/>
    <p:sldId id="416" r:id="rId3"/>
    <p:sldId id="417" r:id="rId4"/>
    <p:sldId id="418" r:id="rId5"/>
    <p:sldId id="419" r:id="rId6"/>
    <p:sldId id="420" r:id="rId7"/>
    <p:sldId id="421" r:id="rId8"/>
    <p:sldId id="422" r:id="rId9"/>
    <p:sldId id="423" r:id="rId10"/>
    <p:sldId id="424" r:id="rId11"/>
    <p:sldId id="425" r:id="rId12"/>
    <p:sldId id="426" r:id="rId13"/>
    <p:sldId id="427" r:id="rId14"/>
    <p:sldId id="428" r:id="rId15"/>
    <p:sldId id="429" r:id="rId16"/>
    <p:sldId id="430" r:id="rId17"/>
    <p:sldId id="431" r:id="rId18"/>
    <p:sldId id="432" r:id="rId19"/>
    <p:sldId id="433" r:id="rId20"/>
    <p:sldId id="434" r:id="rId21"/>
    <p:sldId id="435" r:id="rId22"/>
    <p:sldId id="436" r:id="rId23"/>
    <p:sldId id="437" r:id="rId24"/>
    <p:sldId id="438" r:id="rId25"/>
    <p:sldId id="439" r:id="rId26"/>
    <p:sldId id="440" r:id="rId27"/>
    <p:sldId id="441" r:id="rId28"/>
    <p:sldId id="442" r:id="rId29"/>
    <p:sldId id="443" r:id="rId30"/>
    <p:sldId id="444" r:id="rId31"/>
    <p:sldId id="445" r:id="rId32"/>
    <p:sldId id="446" r:id="rId33"/>
    <p:sldId id="447" r:id="rId34"/>
    <p:sldId id="448" r:id="rId35"/>
    <p:sldId id="449" r:id="rId36"/>
    <p:sldId id="450" r:id="rId37"/>
    <p:sldId id="451" r:id="rId38"/>
    <p:sldId id="452" r:id="rId39"/>
    <p:sldId id="453" r:id="rId40"/>
    <p:sldId id="454" r:id="rId41"/>
    <p:sldId id="455" r:id="rId42"/>
    <p:sldId id="456" r:id="rId43"/>
    <p:sldId id="457" r:id="rId44"/>
    <p:sldId id="458" r:id="rId45"/>
    <p:sldId id="459" r:id="rId46"/>
    <p:sldId id="460" r:id="rId47"/>
    <p:sldId id="461" r:id="rId48"/>
    <p:sldId id="462" r:id="rId49"/>
    <p:sldId id="463" r:id="rId50"/>
    <p:sldId id="464" r:id="rId51"/>
    <p:sldId id="465" r:id="rId52"/>
    <p:sldId id="466" r:id="rId53"/>
    <p:sldId id="467" r:id="rId54"/>
    <p:sldId id="468" r:id="rId55"/>
    <p:sldId id="469" r:id="rId56"/>
    <p:sldId id="470" r:id="rId57"/>
    <p:sldId id="471" r:id="rId58"/>
    <p:sldId id="472" r:id="rId59"/>
    <p:sldId id="473" r:id="rId60"/>
    <p:sldId id="474" r:id="rId61"/>
    <p:sldId id="475" r:id="rId62"/>
    <p:sldId id="476" r:id="rId63"/>
    <p:sldId id="477" r:id="rId64"/>
    <p:sldId id="478" r:id="rId65"/>
    <p:sldId id="479" r:id="rId66"/>
    <p:sldId id="480" r:id="rId67"/>
    <p:sldId id="481" r:id="rId68"/>
    <p:sldId id="260" r:id="rId69"/>
  </p:sldIdLst>
  <p:sldSz cx="9144000" cy="6858000" type="screen4x3"/>
  <p:notesSz cx="6858000" cy="9144000"/>
  <p:custDataLst>
    <p:tags r:id="rId7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96" d="100"/>
          <a:sy n="96" d="100"/>
        </p:scale>
        <p:origin x="-114" y="-96"/>
      </p:cViewPr>
      <p:guideLst>
        <p:guide orient="horz" pos="2160"/>
        <p:guide pos="2880"/>
      </p:guideLst>
    </p:cSldViewPr>
  </p:slideViewPr>
  <p:notesTextViewPr>
    <p:cViewPr>
      <p:scale>
        <a:sx n="1" d="1"/>
        <a:sy n="1" d="1"/>
      </p:scale>
      <p:origin x="0" y="0"/>
    </p:cViewPr>
  </p:notesTextViewPr>
  <p:notesViewPr>
    <p:cSldViewPr snapToGrid="0">
      <p:cViewPr varScale="1">
        <p:scale>
          <a:sx n="56" d="100"/>
          <a:sy n="56" d="100"/>
        </p:scale>
        <p:origin x="2856" y="6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51CB6-B1E1-4D18-AC1B-B9F89CB36E05}" type="datetimeFigureOut">
              <a:rPr lang="zh-CN" altLang="en-US" smtClean="0"/>
              <a:t>2018/1/9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4D8174-1906-437C-B9B4-8430A381E279}" type="slidenum">
              <a:rPr lang="zh-CN" altLang="en-US" smtClean="0"/>
              <a:t>‹#›</a:t>
            </a:fld>
            <a:endParaRPr lang="zh-CN" altLang="en-US"/>
          </a:p>
        </p:txBody>
      </p:sp>
    </p:spTree>
    <p:extLst>
      <p:ext uri="{BB962C8B-B14F-4D97-AF65-F5344CB8AC3E}">
        <p14:creationId xmlns:p14="http://schemas.microsoft.com/office/powerpoint/2010/main" val="3351924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1</a:t>
            </a:fld>
            <a:endParaRPr lang="zh-CN" altLang="en-US"/>
          </a:p>
        </p:txBody>
      </p:sp>
    </p:spTree>
    <p:extLst>
      <p:ext uri="{BB962C8B-B14F-4D97-AF65-F5344CB8AC3E}">
        <p14:creationId xmlns:p14="http://schemas.microsoft.com/office/powerpoint/2010/main" val="985329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10</a:t>
            </a:fld>
            <a:endParaRPr lang="zh-CN" altLang="en-US"/>
          </a:p>
        </p:txBody>
      </p:sp>
    </p:spTree>
    <p:extLst>
      <p:ext uri="{BB962C8B-B14F-4D97-AF65-F5344CB8AC3E}">
        <p14:creationId xmlns:p14="http://schemas.microsoft.com/office/powerpoint/2010/main" val="309828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11</a:t>
            </a:fld>
            <a:endParaRPr lang="zh-CN" altLang="en-US"/>
          </a:p>
        </p:txBody>
      </p:sp>
    </p:spTree>
    <p:extLst>
      <p:ext uri="{BB962C8B-B14F-4D97-AF65-F5344CB8AC3E}">
        <p14:creationId xmlns:p14="http://schemas.microsoft.com/office/powerpoint/2010/main" val="3481745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12</a:t>
            </a:fld>
            <a:endParaRPr lang="zh-CN" altLang="en-US"/>
          </a:p>
        </p:txBody>
      </p:sp>
    </p:spTree>
    <p:extLst>
      <p:ext uri="{BB962C8B-B14F-4D97-AF65-F5344CB8AC3E}">
        <p14:creationId xmlns:p14="http://schemas.microsoft.com/office/powerpoint/2010/main" val="3452584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13</a:t>
            </a:fld>
            <a:endParaRPr lang="zh-CN" altLang="en-US"/>
          </a:p>
        </p:txBody>
      </p:sp>
    </p:spTree>
    <p:extLst>
      <p:ext uri="{BB962C8B-B14F-4D97-AF65-F5344CB8AC3E}">
        <p14:creationId xmlns:p14="http://schemas.microsoft.com/office/powerpoint/2010/main" val="1195423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14</a:t>
            </a:fld>
            <a:endParaRPr lang="zh-CN" altLang="en-US"/>
          </a:p>
        </p:txBody>
      </p:sp>
    </p:spTree>
    <p:extLst>
      <p:ext uri="{BB962C8B-B14F-4D97-AF65-F5344CB8AC3E}">
        <p14:creationId xmlns:p14="http://schemas.microsoft.com/office/powerpoint/2010/main" val="3759232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15</a:t>
            </a:fld>
            <a:endParaRPr lang="zh-CN" altLang="en-US"/>
          </a:p>
        </p:txBody>
      </p:sp>
    </p:spTree>
    <p:extLst>
      <p:ext uri="{BB962C8B-B14F-4D97-AF65-F5344CB8AC3E}">
        <p14:creationId xmlns:p14="http://schemas.microsoft.com/office/powerpoint/2010/main" val="38733043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16</a:t>
            </a:fld>
            <a:endParaRPr lang="zh-CN" altLang="en-US"/>
          </a:p>
        </p:txBody>
      </p:sp>
    </p:spTree>
    <p:extLst>
      <p:ext uri="{BB962C8B-B14F-4D97-AF65-F5344CB8AC3E}">
        <p14:creationId xmlns:p14="http://schemas.microsoft.com/office/powerpoint/2010/main" val="21225231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17</a:t>
            </a:fld>
            <a:endParaRPr lang="zh-CN" altLang="en-US"/>
          </a:p>
        </p:txBody>
      </p:sp>
    </p:spTree>
    <p:extLst>
      <p:ext uri="{BB962C8B-B14F-4D97-AF65-F5344CB8AC3E}">
        <p14:creationId xmlns:p14="http://schemas.microsoft.com/office/powerpoint/2010/main" val="4127077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18</a:t>
            </a:fld>
            <a:endParaRPr lang="zh-CN" altLang="en-US"/>
          </a:p>
        </p:txBody>
      </p:sp>
    </p:spTree>
    <p:extLst>
      <p:ext uri="{BB962C8B-B14F-4D97-AF65-F5344CB8AC3E}">
        <p14:creationId xmlns:p14="http://schemas.microsoft.com/office/powerpoint/2010/main" val="8076593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19</a:t>
            </a:fld>
            <a:endParaRPr lang="zh-CN" altLang="en-US"/>
          </a:p>
        </p:txBody>
      </p:sp>
    </p:spTree>
    <p:extLst>
      <p:ext uri="{BB962C8B-B14F-4D97-AF65-F5344CB8AC3E}">
        <p14:creationId xmlns:p14="http://schemas.microsoft.com/office/powerpoint/2010/main" val="504280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2</a:t>
            </a:fld>
            <a:endParaRPr lang="zh-CN" altLang="en-US"/>
          </a:p>
        </p:txBody>
      </p:sp>
    </p:spTree>
    <p:extLst>
      <p:ext uri="{BB962C8B-B14F-4D97-AF65-F5344CB8AC3E}">
        <p14:creationId xmlns:p14="http://schemas.microsoft.com/office/powerpoint/2010/main" val="12533943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20</a:t>
            </a:fld>
            <a:endParaRPr lang="zh-CN" altLang="en-US"/>
          </a:p>
        </p:txBody>
      </p:sp>
    </p:spTree>
    <p:extLst>
      <p:ext uri="{BB962C8B-B14F-4D97-AF65-F5344CB8AC3E}">
        <p14:creationId xmlns:p14="http://schemas.microsoft.com/office/powerpoint/2010/main" val="2367493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21</a:t>
            </a:fld>
            <a:endParaRPr lang="zh-CN" altLang="en-US"/>
          </a:p>
        </p:txBody>
      </p:sp>
    </p:spTree>
    <p:extLst>
      <p:ext uri="{BB962C8B-B14F-4D97-AF65-F5344CB8AC3E}">
        <p14:creationId xmlns:p14="http://schemas.microsoft.com/office/powerpoint/2010/main" val="1706804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22</a:t>
            </a:fld>
            <a:endParaRPr lang="zh-CN" altLang="en-US"/>
          </a:p>
        </p:txBody>
      </p:sp>
    </p:spTree>
    <p:extLst>
      <p:ext uri="{BB962C8B-B14F-4D97-AF65-F5344CB8AC3E}">
        <p14:creationId xmlns:p14="http://schemas.microsoft.com/office/powerpoint/2010/main" val="8482977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C71EC6-FA5B-4B07-AF39-358C432BFE88}" type="slidenum">
              <a:rPr lang="zh-CN" altLang="en-US" smtClean="0"/>
              <a:pPr>
                <a:defRPr/>
              </a:pPr>
              <a:t>23</a:t>
            </a:fld>
            <a:endParaRPr lang="en-US" altLang="zh-CN"/>
          </a:p>
        </p:txBody>
      </p:sp>
    </p:spTree>
    <p:extLst>
      <p:ext uri="{BB962C8B-B14F-4D97-AF65-F5344CB8AC3E}">
        <p14:creationId xmlns:p14="http://schemas.microsoft.com/office/powerpoint/2010/main" val="11998205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24</a:t>
            </a:fld>
            <a:endParaRPr lang="zh-CN" altLang="en-US"/>
          </a:p>
        </p:txBody>
      </p:sp>
    </p:spTree>
    <p:extLst>
      <p:ext uri="{BB962C8B-B14F-4D97-AF65-F5344CB8AC3E}">
        <p14:creationId xmlns:p14="http://schemas.microsoft.com/office/powerpoint/2010/main" val="38318631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25</a:t>
            </a:fld>
            <a:endParaRPr lang="zh-CN" altLang="en-US"/>
          </a:p>
        </p:txBody>
      </p:sp>
    </p:spTree>
    <p:extLst>
      <p:ext uri="{BB962C8B-B14F-4D97-AF65-F5344CB8AC3E}">
        <p14:creationId xmlns:p14="http://schemas.microsoft.com/office/powerpoint/2010/main" val="34896249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26</a:t>
            </a:fld>
            <a:endParaRPr lang="zh-CN" altLang="en-US"/>
          </a:p>
        </p:txBody>
      </p:sp>
    </p:spTree>
    <p:extLst>
      <p:ext uri="{BB962C8B-B14F-4D97-AF65-F5344CB8AC3E}">
        <p14:creationId xmlns:p14="http://schemas.microsoft.com/office/powerpoint/2010/main" val="14660960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27</a:t>
            </a:fld>
            <a:endParaRPr lang="zh-CN" altLang="en-US"/>
          </a:p>
        </p:txBody>
      </p:sp>
    </p:spTree>
    <p:extLst>
      <p:ext uri="{BB962C8B-B14F-4D97-AF65-F5344CB8AC3E}">
        <p14:creationId xmlns:p14="http://schemas.microsoft.com/office/powerpoint/2010/main" val="22047092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28</a:t>
            </a:fld>
            <a:endParaRPr lang="zh-CN" altLang="en-US"/>
          </a:p>
        </p:txBody>
      </p:sp>
    </p:spTree>
    <p:extLst>
      <p:ext uri="{BB962C8B-B14F-4D97-AF65-F5344CB8AC3E}">
        <p14:creationId xmlns:p14="http://schemas.microsoft.com/office/powerpoint/2010/main" val="32576601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29</a:t>
            </a:fld>
            <a:endParaRPr lang="zh-CN" altLang="en-US"/>
          </a:p>
        </p:txBody>
      </p:sp>
    </p:spTree>
    <p:extLst>
      <p:ext uri="{BB962C8B-B14F-4D97-AF65-F5344CB8AC3E}">
        <p14:creationId xmlns:p14="http://schemas.microsoft.com/office/powerpoint/2010/main" val="3370177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3</a:t>
            </a:fld>
            <a:endParaRPr lang="zh-CN" altLang="en-US"/>
          </a:p>
        </p:txBody>
      </p:sp>
    </p:spTree>
    <p:extLst>
      <p:ext uri="{BB962C8B-B14F-4D97-AF65-F5344CB8AC3E}">
        <p14:creationId xmlns:p14="http://schemas.microsoft.com/office/powerpoint/2010/main" val="25223105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C71EC6-FA5B-4B07-AF39-358C432BFE88}" type="slidenum">
              <a:rPr lang="zh-CN" altLang="en-US" smtClean="0"/>
              <a:pPr>
                <a:defRPr/>
              </a:pPr>
              <a:t>30</a:t>
            </a:fld>
            <a:endParaRPr lang="en-US" altLang="zh-CN"/>
          </a:p>
        </p:txBody>
      </p:sp>
    </p:spTree>
    <p:extLst>
      <p:ext uri="{BB962C8B-B14F-4D97-AF65-F5344CB8AC3E}">
        <p14:creationId xmlns:p14="http://schemas.microsoft.com/office/powerpoint/2010/main" val="11998205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31</a:t>
            </a:fld>
            <a:endParaRPr lang="zh-CN" altLang="en-US"/>
          </a:p>
        </p:txBody>
      </p:sp>
    </p:spTree>
    <p:extLst>
      <p:ext uri="{BB962C8B-B14F-4D97-AF65-F5344CB8AC3E}">
        <p14:creationId xmlns:p14="http://schemas.microsoft.com/office/powerpoint/2010/main" val="14669076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32</a:t>
            </a:fld>
            <a:endParaRPr lang="zh-CN" altLang="en-US"/>
          </a:p>
        </p:txBody>
      </p:sp>
    </p:spTree>
    <p:extLst>
      <p:ext uri="{BB962C8B-B14F-4D97-AF65-F5344CB8AC3E}">
        <p14:creationId xmlns:p14="http://schemas.microsoft.com/office/powerpoint/2010/main" val="31764718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C71EC6-FA5B-4B07-AF39-358C432BFE88}" type="slidenum">
              <a:rPr lang="zh-CN" altLang="en-US" smtClean="0"/>
              <a:pPr>
                <a:defRPr/>
              </a:pPr>
              <a:t>33</a:t>
            </a:fld>
            <a:endParaRPr lang="en-US" altLang="zh-CN"/>
          </a:p>
        </p:txBody>
      </p:sp>
    </p:spTree>
    <p:extLst>
      <p:ext uri="{BB962C8B-B14F-4D97-AF65-F5344CB8AC3E}">
        <p14:creationId xmlns:p14="http://schemas.microsoft.com/office/powerpoint/2010/main" val="11998205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34</a:t>
            </a:fld>
            <a:endParaRPr lang="zh-CN" altLang="en-US"/>
          </a:p>
        </p:txBody>
      </p:sp>
    </p:spTree>
    <p:extLst>
      <p:ext uri="{BB962C8B-B14F-4D97-AF65-F5344CB8AC3E}">
        <p14:creationId xmlns:p14="http://schemas.microsoft.com/office/powerpoint/2010/main" val="31096747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35</a:t>
            </a:fld>
            <a:endParaRPr lang="zh-CN" altLang="en-US"/>
          </a:p>
        </p:txBody>
      </p:sp>
    </p:spTree>
    <p:extLst>
      <p:ext uri="{BB962C8B-B14F-4D97-AF65-F5344CB8AC3E}">
        <p14:creationId xmlns:p14="http://schemas.microsoft.com/office/powerpoint/2010/main" val="42685011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36</a:t>
            </a:fld>
            <a:endParaRPr lang="zh-CN" altLang="en-US"/>
          </a:p>
        </p:txBody>
      </p:sp>
    </p:spTree>
    <p:extLst>
      <p:ext uri="{BB962C8B-B14F-4D97-AF65-F5344CB8AC3E}">
        <p14:creationId xmlns:p14="http://schemas.microsoft.com/office/powerpoint/2010/main" val="2470545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37</a:t>
            </a:fld>
            <a:endParaRPr lang="zh-CN" altLang="en-US"/>
          </a:p>
        </p:txBody>
      </p:sp>
    </p:spTree>
    <p:extLst>
      <p:ext uri="{BB962C8B-B14F-4D97-AF65-F5344CB8AC3E}">
        <p14:creationId xmlns:p14="http://schemas.microsoft.com/office/powerpoint/2010/main" val="18304517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38</a:t>
            </a:fld>
            <a:endParaRPr lang="zh-CN" altLang="en-US"/>
          </a:p>
        </p:txBody>
      </p:sp>
    </p:spTree>
    <p:extLst>
      <p:ext uri="{BB962C8B-B14F-4D97-AF65-F5344CB8AC3E}">
        <p14:creationId xmlns:p14="http://schemas.microsoft.com/office/powerpoint/2010/main" val="7024761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39</a:t>
            </a:fld>
            <a:endParaRPr lang="zh-CN" altLang="en-US"/>
          </a:p>
        </p:txBody>
      </p:sp>
    </p:spTree>
    <p:extLst>
      <p:ext uri="{BB962C8B-B14F-4D97-AF65-F5344CB8AC3E}">
        <p14:creationId xmlns:p14="http://schemas.microsoft.com/office/powerpoint/2010/main" val="193827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p:sp>
      <p:sp>
        <p:nvSpPr>
          <p:cNvPr id="25603" name="备注占位符 2"/>
          <p:cNvSpPr>
            <a:spLocks noGrp="1"/>
          </p:cNvSpPr>
          <p:nvPr>
            <p:ph type="body" idx="1"/>
          </p:nvPr>
        </p:nvSpPr>
        <p:spPr>
          <a:noFill/>
        </p:spPr>
        <p:txBody>
          <a:bodyPr/>
          <a:lstStyle/>
          <a:p>
            <a:endParaRPr lang="zh-CN" altLang="en-US" smtClean="0">
              <a:ea typeface="宋体" charset="-122"/>
            </a:endParaRPr>
          </a:p>
        </p:txBody>
      </p:sp>
      <p:sp>
        <p:nvSpPr>
          <p:cNvPr id="25604" name="灯片编号占位符 3"/>
          <p:cNvSpPr>
            <a:spLocks noGrp="1"/>
          </p:cNvSpPr>
          <p:nvPr>
            <p:ph type="sldNum" sz="quarter" idx="5"/>
          </p:nvPr>
        </p:nvSpPr>
        <p:spPr>
          <a:noFill/>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79AC8D06-D954-4818-BDE9-5BC874D7EE39}" type="slidenum">
              <a:rPr lang="zh-CN" altLang="en-US" smtClean="0"/>
              <a:pPr/>
              <a:t>4</a:t>
            </a:fld>
            <a:endParaRPr lang="en-US" altLang="zh-CN"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40</a:t>
            </a:fld>
            <a:endParaRPr lang="zh-CN" altLang="en-US"/>
          </a:p>
        </p:txBody>
      </p:sp>
    </p:spTree>
    <p:extLst>
      <p:ext uri="{BB962C8B-B14F-4D97-AF65-F5344CB8AC3E}">
        <p14:creationId xmlns:p14="http://schemas.microsoft.com/office/powerpoint/2010/main" val="4343482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C71EC6-FA5B-4B07-AF39-358C432BFE88}" type="slidenum">
              <a:rPr lang="zh-CN" altLang="en-US" smtClean="0"/>
              <a:pPr>
                <a:defRPr/>
              </a:pPr>
              <a:t>41</a:t>
            </a:fld>
            <a:endParaRPr lang="en-US" altLang="zh-CN"/>
          </a:p>
        </p:txBody>
      </p:sp>
    </p:spTree>
    <p:extLst>
      <p:ext uri="{BB962C8B-B14F-4D97-AF65-F5344CB8AC3E}">
        <p14:creationId xmlns:p14="http://schemas.microsoft.com/office/powerpoint/2010/main" val="11998205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42</a:t>
            </a:fld>
            <a:endParaRPr lang="zh-CN" altLang="en-US"/>
          </a:p>
        </p:txBody>
      </p:sp>
    </p:spTree>
    <p:extLst>
      <p:ext uri="{BB962C8B-B14F-4D97-AF65-F5344CB8AC3E}">
        <p14:creationId xmlns:p14="http://schemas.microsoft.com/office/powerpoint/2010/main" val="2293487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43</a:t>
            </a:fld>
            <a:endParaRPr lang="zh-CN" altLang="en-US"/>
          </a:p>
        </p:txBody>
      </p:sp>
    </p:spTree>
    <p:extLst>
      <p:ext uri="{BB962C8B-B14F-4D97-AF65-F5344CB8AC3E}">
        <p14:creationId xmlns:p14="http://schemas.microsoft.com/office/powerpoint/2010/main" val="36681787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C71EC6-FA5B-4B07-AF39-358C432BFE88}" type="slidenum">
              <a:rPr lang="zh-CN" altLang="en-US" smtClean="0"/>
              <a:pPr>
                <a:defRPr/>
              </a:pPr>
              <a:t>44</a:t>
            </a:fld>
            <a:endParaRPr lang="en-US" altLang="zh-CN"/>
          </a:p>
        </p:txBody>
      </p:sp>
    </p:spTree>
    <p:extLst>
      <p:ext uri="{BB962C8B-B14F-4D97-AF65-F5344CB8AC3E}">
        <p14:creationId xmlns:p14="http://schemas.microsoft.com/office/powerpoint/2010/main" val="11998205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45</a:t>
            </a:fld>
            <a:endParaRPr lang="zh-CN" altLang="en-US"/>
          </a:p>
        </p:txBody>
      </p:sp>
    </p:spTree>
    <p:extLst>
      <p:ext uri="{BB962C8B-B14F-4D97-AF65-F5344CB8AC3E}">
        <p14:creationId xmlns:p14="http://schemas.microsoft.com/office/powerpoint/2010/main" val="33998383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46</a:t>
            </a:fld>
            <a:endParaRPr lang="zh-CN" altLang="en-US"/>
          </a:p>
        </p:txBody>
      </p:sp>
    </p:spTree>
    <p:extLst>
      <p:ext uri="{BB962C8B-B14F-4D97-AF65-F5344CB8AC3E}">
        <p14:creationId xmlns:p14="http://schemas.microsoft.com/office/powerpoint/2010/main" val="9212162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47</a:t>
            </a:fld>
            <a:endParaRPr lang="zh-CN" altLang="en-US"/>
          </a:p>
        </p:txBody>
      </p:sp>
    </p:spTree>
    <p:extLst>
      <p:ext uri="{BB962C8B-B14F-4D97-AF65-F5344CB8AC3E}">
        <p14:creationId xmlns:p14="http://schemas.microsoft.com/office/powerpoint/2010/main" val="10809280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48</a:t>
            </a:fld>
            <a:endParaRPr lang="zh-CN" altLang="en-US"/>
          </a:p>
        </p:txBody>
      </p:sp>
    </p:spTree>
    <p:extLst>
      <p:ext uri="{BB962C8B-B14F-4D97-AF65-F5344CB8AC3E}">
        <p14:creationId xmlns:p14="http://schemas.microsoft.com/office/powerpoint/2010/main" val="41798203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49</a:t>
            </a:fld>
            <a:endParaRPr lang="zh-CN" altLang="en-US"/>
          </a:p>
        </p:txBody>
      </p:sp>
    </p:spTree>
    <p:extLst>
      <p:ext uri="{BB962C8B-B14F-4D97-AF65-F5344CB8AC3E}">
        <p14:creationId xmlns:p14="http://schemas.microsoft.com/office/powerpoint/2010/main" val="1593420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C71EC6-FA5B-4B07-AF39-358C432BFE88}" type="slidenum">
              <a:rPr lang="zh-CN" altLang="en-US" smtClean="0"/>
              <a:pPr>
                <a:defRPr/>
              </a:pPr>
              <a:t>5</a:t>
            </a:fld>
            <a:endParaRPr lang="en-US" altLang="zh-CN"/>
          </a:p>
        </p:txBody>
      </p:sp>
    </p:spTree>
    <p:extLst>
      <p:ext uri="{BB962C8B-B14F-4D97-AF65-F5344CB8AC3E}">
        <p14:creationId xmlns:p14="http://schemas.microsoft.com/office/powerpoint/2010/main" val="11998205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50</a:t>
            </a:fld>
            <a:endParaRPr lang="zh-CN" altLang="en-US"/>
          </a:p>
        </p:txBody>
      </p:sp>
    </p:spTree>
    <p:extLst>
      <p:ext uri="{BB962C8B-B14F-4D97-AF65-F5344CB8AC3E}">
        <p14:creationId xmlns:p14="http://schemas.microsoft.com/office/powerpoint/2010/main" val="283780605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51</a:t>
            </a:fld>
            <a:endParaRPr lang="zh-CN" altLang="en-US"/>
          </a:p>
        </p:txBody>
      </p:sp>
    </p:spTree>
    <p:extLst>
      <p:ext uri="{BB962C8B-B14F-4D97-AF65-F5344CB8AC3E}">
        <p14:creationId xmlns:p14="http://schemas.microsoft.com/office/powerpoint/2010/main" val="25734422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C71EC6-FA5B-4B07-AF39-358C432BFE88}" type="slidenum">
              <a:rPr lang="zh-CN" altLang="en-US" smtClean="0"/>
              <a:pPr>
                <a:defRPr/>
              </a:pPr>
              <a:t>52</a:t>
            </a:fld>
            <a:endParaRPr lang="en-US" altLang="zh-CN"/>
          </a:p>
        </p:txBody>
      </p:sp>
    </p:spTree>
    <p:extLst>
      <p:ext uri="{BB962C8B-B14F-4D97-AF65-F5344CB8AC3E}">
        <p14:creationId xmlns:p14="http://schemas.microsoft.com/office/powerpoint/2010/main" val="11998205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53</a:t>
            </a:fld>
            <a:endParaRPr lang="zh-CN" altLang="en-US"/>
          </a:p>
        </p:txBody>
      </p:sp>
    </p:spTree>
    <p:extLst>
      <p:ext uri="{BB962C8B-B14F-4D97-AF65-F5344CB8AC3E}">
        <p14:creationId xmlns:p14="http://schemas.microsoft.com/office/powerpoint/2010/main" val="392128815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54</a:t>
            </a:fld>
            <a:endParaRPr lang="zh-CN" altLang="en-US"/>
          </a:p>
        </p:txBody>
      </p:sp>
    </p:spTree>
    <p:extLst>
      <p:ext uri="{BB962C8B-B14F-4D97-AF65-F5344CB8AC3E}">
        <p14:creationId xmlns:p14="http://schemas.microsoft.com/office/powerpoint/2010/main" val="12891144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a:noFill/>
        </p:spPr>
        <p:txBody>
          <a:bodyPr/>
          <a:lstStyle/>
          <a:p>
            <a:endParaRPr lang="zh-CN" altLang="en-US" smtClean="0">
              <a:ea typeface="宋体" charset="-122"/>
            </a:endParaRPr>
          </a:p>
        </p:txBody>
      </p:sp>
      <p:sp>
        <p:nvSpPr>
          <p:cNvPr id="3994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6F535893-E49C-4677-A253-4C9791058B10}" type="slidenum">
              <a:rPr lang="zh-CN" altLang="en-US" smtClean="0"/>
              <a:pPr eaLnBrk="1" hangingPunct="1"/>
              <a:t>55</a:t>
            </a:fld>
            <a:endParaRPr lang="en-US" altLang="zh-CN"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56</a:t>
            </a:fld>
            <a:endParaRPr lang="zh-CN" altLang="en-US"/>
          </a:p>
        </p:txBody>
      </p:sp>
    </p:spTree>
    <p:extLst>
      <p:ext uri="{BB962C8B-B14F-4D97-AF65-F5344CB8AC3E}">
        <p14:creationId xmlns:p14="http://schemas.microsoft.com/office/powerpoint/2010/main" val="31140201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57</a:t>
            </a:fld>
            <a:endParaRPr lang="zh-CN" altLang="en-US"/>
          </a:p>
        </p:txBody>
      </p:sp>
    </p:spTree>
    <p:extLst>
      <p:ext uri="{BB962C8B-B14F-4D97-AF65-F5344CB8AC3E}">
        <p14:creationId xmlns:p14="http://schemas.microsoft.com/office/powerpoint/2010/main" val="173093273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58</a:t>
            </a:fld>
            <a:endParaRPr lang="zh-CN" altLang="en-US"/>
          </a:p>
        </p:txBody>
      </p:sp>
    </p:spTree>
    <p:extLst>
      <p:ext uri="{BB962C8B-B14F-4D97-AF65-F5344CB8AC3E}">
        <p14:creationId xmlns:p14="http://schemas.microsoft.com/office/powerpoint/2010/main" val="257444922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59</a:t>
            </a:fld>
            <a:endParaRPr lang="zh-CN" altLang="en-US"/>
          </a:p>
        </p:txBody>
      </p:sp>
    </p:spTree>
    <p:extLst>
      <p:ext uri="{BB962C8B-B14F-4D97-AF65-F5344CB8AC3E}">
        <p14:creationId xmlns:p14="http://schemas.microsoft.com/office/powerpoint/2010/main" val="3048744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6</a:t>
            </a:fld>
            <a:endParaRPr lang="zh-CN" altLang="en-US"/>
          </a:p>
        </p:txBody>
      </p:sp>
    </p:spTree>
    <p:extLst>
      <p:ext uri="{BB962C8B-B14F-4D97-AF65-F5344CB8AC3E}">
        <p14:creationId xmlns:p14="http://schemas.microsoft.com/office/powerpoint/2010/main" val="264459604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C71EC6-FA5B-4B07-AF39-358C432BFE88}" type="slidenum">
              <a:rPr lang="zh-CN" altLang="en-US" smtClean="0"/>
              <a:pPr>
                <a:defRPr/>
              </a:pPr>
              <a:t>60</a:t>
            </a:fld>
            <a:endParaRPr lang="en-US" altLang="zh-CN"/>
          </a:p>
        </p:txBody>
      </p:sp>
    </p:spTree>
    <p:extLst>
      <p:ext uri="{BB962C8B-B14F-4D97-AF65-F5344CB8AC3E}">
        <p14:creationId xmlns:p14="http://schemas.microsoft.com/office/powerpoint/2010/main" val="119982057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61</a:t>
            </a:fld>
            <a:endParaRPr lang="zh-CN" altLang="en-US"/>
          </a:p>
        </p:txBody>
      </p:sp>
    </p:spTree>
    <p:extLst>
      <p:ext uri="{BB962C8B-B14F-4D97-AF65-F5344CB8AC3E}">
        <p14:creationId xmlns:p14="http://schemas.microsoft.com/office/powerpoint/2010/main" val="397850278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62</a:t>
            </a:fld>
            <a:endParaRPr lang="zh-CN" altLang="en-US"/>
          </a:p>
        </p:txBody>
      </p:sp>
    </p:spTree>
    <p:extLst>
      <p:ext uri="{BB962C8B-B14F-4D97-AF65-F5344CB8AC3E}">
        <p14:creationId xmlns:p14="http://schemas.microsoft.com/office/powerpoint/2010/main" val="322718193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C71EC6-FA5B-4B07-AF39-358C432BFE88}" type="slidenum">
              <a:rPr lang="zh-CN" altLang="en-US" smtClean="0"/>
              <a:pPr>
                <a:defRPr/>
              </a:pPr>
              <a:t>63</a:t>
            </a:fld>
            <a:endParaRPr lang="en-US" altLang="zh-CN"/>
          </a:p>
        </p:txBody>
      </p:sp>
    </p:spTree>
    <p:extLst>
      <p:ext uri="{BB962C8B-B14F-4D97-AF65-F5344CB8AC3E}">
        <p14:creationId xmlns:p14="http://schemas.microsoft.com/office/powerpoint/2010/main" val="119982057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64</a:t>
            </a:fld>
            <a:endParaRPr lang="zh-CN" altLang="en-US"/>
          </a:p>
        </p:txBody>
      </p:sp>
    </p:spTree>
    <p:extLst>
      <p:ext uri="{BB962C8B-B14F-4D97-AF65-F5344CB8AC3E}">
        <p14:creationId xmlns:p14="http://schemas.microsoft.com/office/powerpoint/2010/main" val="283838457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65</a:t>
            </a:fld>
            <a:endParaRPr lang="zh-CN" altLang="en-US"/>
          </a:p>
        </p:txBody>
      </p:sp>
    </p:spTree>
    <p:extLst>
      <p:ext uri="{BB962C8B-B14F-4D97-AF65-F5344CB8AC3E}">
        <p14:creationId xmlns:p14="http://schemas.microsoft.com/office/powerpoint/2010/main" val="75870745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66</a:t>
            </a:fld>
            <a:endParaRPr lang="zh-CN" altLang="en-US"/>
          </a:p>
        </p:txBody>
      </p:sp>
    </p:spTree>
    <p:extLst>
      <p:ext uri="{BB962C8B-B14F-4D97-AF65-F5344CB8AC3E}">
        <p14:creationId xmlns:p14="http://schemas.microsoft.com/office/powerpoint/2010/main" val="16033054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67</a:t>
            </a:fld>
            <a:endParaRPr lang="zh-CN" altLang="en-US"/>
          </a:p>
        </p:txBody>
      </p:sp>
    </p:spTree>
    <p:extLst>
      <p:ext uri="{BB962C8B-B14F-4D97-AF65-F5344CB8AC3E}">
        <p14:creationId xmlns:p14="http://schemas.microsoft.com/office/powerpoint/2010/main" val="54981514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p:sp>
      <p:sp>
        <p:nvSpPr>
          <p:cNvPr id="7171" name="备注占位符 2"/>
          <p:cNvSpPr>
            <a:spLocks noGrp="1"/>
          </p:cNvSpPr>
          <p:nvPr>
            <p:ph type="body" idx="1"/>
          </p:nvPr>
        </p:nvSpPr>
        <p:spPr>
          <a:noFill/>
        </p:spPr>
        <p:txBody>
          <a:bodyPr/>
          <a:lstStyle/>
          <a:p>
            <a:endParaRPr lang="zh-CN" altLang="en-US" smtClean="0"/>
          </a:p>
        </p:txBody>
      </p:sp>
      <p:sp>
        <p:nvSpPr>
          <p:cNvPr id="7172"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None/>
            </a:pPr>
            <a:fld id="{A3DF5170-8A0D-43AE-A108-EB1D46CE06DD}" type="slidenum">
              <a:rPr lang="zh-CN" altLang="en-US"/>
              <a:pPr eaLnBrk="1" hangingPunct="1">
                <a:buFontTx/>
                <a:buNone/>
              </a:pPr>
              <a:t>68</a:t>
            </a:fld>
            <a:endParaRPr lang="en-US" altLang="zh-CN"/>
          </a:p>
        </p:txBody>
      </p:sp>
    </p:spTree>
    <p:extLst>
      <p:ext uri="{BB962C8B-B14F-4D97-AF65-F5344CB8AC3E}">
        <p14:creationId xmlns:p14="http://schemas.microsoft.com/office/powerpoint/2010/main" val="2121676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7</a:t>
            </a:fld>
            <a:endParaRPr lang="zh-CN" altLang="en-US"/>
          </a:p>
        </p:txBody>
      </p:sp>
    </p:spTree>
    <p:extLst>
      <p:ext uri="{BB962C8B-B14F-4D97-AF65-F5344CB8AC3E}">
        <p14:creationId xmlns:p14="http://schemas.microsoft.com/office/powerpoint/2010/main" val="1136968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8</a:t>
            </a:fld>
            <a:endParaRPr lang="zh-CN" altLang="en-US"/>
          </a:p>
        </p:txBody>
      </p:sp>
    </p:spTree>
    <p:extLst>
      <p:ext uri="{BB962C8B-B14F-4D97-AF65-F5344CB8AC3E}">
        <p14:creationId xmlns:p14="http://schemas.microsoft.com/office/powerpoint/2010/main" val="228090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9</a:t>
            </a:fld>
            <a:endParaRPr lang="zh-CN" altLang="en-US"/>
          </a:p>
        </p:txBody>
      </p:sp>
    </p:spTree>
    <p:extLst>
      <p:ext uri="{BB962C8B-B14F-4D97-AF65-F5344CB8AC3E}">
        <p14:creationId xmlns:p14="http://schemas.microsoft.com/office/powerpoint/2010/main" val="9489963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20" y="-1"/>
            <a:ext cx="9140780" cy="6858001"/>
          </a:xfrm>
          <a:prstGeom prst="rect">
            <a:avLst/>
          </a:prstGeom>
        </p:spPr>
      </p:pic>
      <p:sp>
        <p:nvSpPr>
          <p:cNvPr id="2" name="Title 1"/>
          <p:cNvSpPr>
            <a:spLocks noGrp="1"/>
          </p:cNvSpPr>
          <p:nvPr>
            <p:ph type="ctrTitle"/>
          </p:nvPr>
        </p:nvSpPr>
        <p:spPr>
          <a:xfrm>
            <a:off x="685800" y="1352281"/>
            <a:ext cx="7772400" cy="2157681"/>
          </a:xfrm>
        </p:spPr>
        <p:txBody>
          <a:bodyPr anchor="b">
            <a:normAutofit/>
          </a:bodyPr>
          <a:lstStyle>
            <a:lvl1pPr algn="ct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8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单击以编辑母版副标题样式</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t>2018/1/9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t>‹#›</a:t>
            </a:fld>
            <a:endParaRPr lang="zh-CN" altLang="en-US"/>
          </a:p>
        </p:txBody>
      </p:sp>
    </p:spTree>
    <p:extLst>
      <p:ext uri="{BB962C8B-B14F-4D97-AF65-F5344CB8AC3E}">
        <p14:creationId xmlns:p14="http://schemas.microsoft.com/office/powerpoint/2010/main" val="154933239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t>2018/1/9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8"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39555197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AA88397-7984-4816-A3BC-987D45041CB5}" type="datetimeFigureOut">
              <a:rPr lang="zh-CN" altLang="en-US" smtClean="0"/>
              <a:t>2018/1/9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8"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9"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21337459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AA88397-7984-4816-A3BC-987D45041CB5}" type="datetimeFigureOut">
              <a:rPr lang="zh-CN" altLang="en-US" smtClean="0"/>
              <a:t>2018/1/9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10"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11"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78499189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AA88397-7984-4816-A3BC-987D45041CB5}" type="datetimeFigureOut">
              <a:rPr lang="zh-CN" altLang="en-US" smtClean="0"/>
              <a:t>2018/1/9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6"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14251241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t>2018/1/9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8"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159474092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2" y="0"/>
            <a:ext cx="9146352" cy="6858000"/>
          </a:xfrm>
          <a:prstGeom prst="rect">
            <a:avLst/>
          </a:prstGeom>
        </p:spPr>
      </p:pic>
    </p:spTree>
    <p:extLst>
      <p:ext uri="{BB962C8B-B14F-4D97-AF65-F5344CB8AC3E}">
        <p14:creationId xmlns:p14="http://schemas.microsoft.com/office/powerpoint/2010/main" val="311354723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A88397-7984-4816-A3BC-987D45041CB5}" type="datetimeFigureOut">
              <a:rPr lang="zh-CN" altLang="en-US" smtClean="0"/>
              <a:t>2018/1/9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64C423-1280-4737-888E-126E3DA98E05}" type="slidenum">
              <a:rPr lang="zh-CN" altLang="en-US" smtClean="0"/>
              <a:t>‹#›</a:t>
            </a:fld>
            <a:endParaRPr lang="zh-CN" altLang="en-US"/>
          </a:p>
        </p:txBody>
      </p:sp>
    </p:spTree>
    <p:extLst>
      <p:ext uri="{BB962C8B-B14F-4D97-AF65-F5344CB8AC3E}">
        <p14:creationId xmlns:p14="http://schemas.microsoft.com/office/powerpoint/2010/main" val="2012484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70" r:id="rId6"/>
    <p:sldLayoutId id="2147483673" r:id="rId7"/>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image" Target="../media/image7.emf"/><Relationship Id="rId5" Type="http://schemas.openxmlformats.org/officeDocument/2006/relationships/oleObject" Target="../embeddings/Microsoft_Excel_97-2003_Worksheet2.xls"/><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vmlDrawing" Target="../drawings/vmlDrawing4.vml"/><Relationship Id="rId6" Type="http://schemas.openxmlformats.org/officeDocument/2006/relationships/image" Target="../media/image10.emf"/><Relationship Id="rId5" Type="http://schemas.openxmlformats.org/officeDocument/2006/relationships/oleObject" Target="../embeddings/oleObject2.bin"/><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40.xml"/><Relationship Id="rId4" Type="http://schemas.openxmlformats.org/officeDocument/2006/relationships/image" Target="../media/image15.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oleObject" Target="../embeddings/Microsoft_Excel_97-2003_Worksheet1.xls"/><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45.xml"/><Relationship Id="rId4" Type="http://schemas.openxmlformats.org/officeDocument/2006/relationships/image" Target="../media/image16.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47.xml"/><Relationship Id="rId4" Type="http://schemas.openxmlformats.org/officeDocument/2006/relationships/image" Target="../media/image6.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0.xml"/><Relationship Id="rId1" Type="http://schemas.openxmlformats.org/officeDocument/2006/relationships/vmlDrawing" Target="../drawings/vmlDrawing5.vml"/><Relationship Id="rId6" Type="http://schemas.openxmlformats.org/officeDocument/2006/relationships/image" Target="../media/image17.emf"/><Relationship Id="rId5" Type="http://schemas.openxmlformats.org/officeDocument/2006/relationships/oleObject" Target="../embeddings/oleObject3.bin"/><Relationship Id="rId4"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55.xml"/><Relationship Id="rId4" Type="http://schemas.openxmlformats.org/officeDocument/2006/relationships/image" Target="../media/image6.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ags" Target="../tags/tag61.xml"/><Relationship Id="rId4" Type="http://schemas.openxmlformats.org/officeDocument/2006/relationships/image" Target="../media/image18.jpe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tags" Target="../tags/tag68.xml"/><Relationship Id="rId4" Type="http://schemas.openxmlformats.org/officeDocument/2006/relationships/image" Target="../media/image19.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2976145" y="3243838"/>
            <a:ext cx="390020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fontAlgn="base">
              <a:lnSpc>
                <a:spcPct val="120000"/>
              </a:lnSpc>
              <a:spcBef>
                <a:spcPct val="0"/>
              </a:spcBef>
              <a:spcAft>
                <a:spcPct val="0"/>
              </a:spcAft>
              <a:buFont typeface="Arial" charset="0"/>
              <a:buNone/>
            </a:pPr>
            <a:r>
              <a:rPr lang="zh-CN" altLang="en-US" sz="4000" b="1" dirty="0" smtClean="0">
                <a:solidFill>
                  <a:schemeClr val="bg1"/>
                </a:solidFill>
                <a:latin typeface="微软雅黑" pitchFamily="34" charset="-122"/>
                <a:ea typeface="微软雅黑" pitchFamily="34" charset="-122"/>
                <a:sym typeface="微软雅黑" pitchFamily="34" charset="-122"/>
              </a:rPr>
              <a:t>第</a:t>
            </a:r>
            <a:r>
              <a:rPr lang="en-US" altLang="zh-CN" sz="4000" b="1" dirty="0">
                <a:solidFill>
                  <a:schemeClr val="bg1"/>
                </a:solidFill>
                <a:latin typeface="微软雅黑" pitchFamily="34" charset="-122"/>
                <a:ea typeface="微软雅黑" pitchFamily="34" charset="-122"/>
                <a:sym typeface="微软雅黑" pitchFamily="34" charset="-122"/>
              </a:rPr>
              <a:t>7</a:t>
            </a:r>
            <a:r>
              <a:rPr lang="zh-CN" altLang="en-US" sz="4000" b="1" dirty="0" smtClean="0">
                <a:solidFill>
                  <a:schemeClr val="bg1"/>
                </a:solidFill>
                <a:latin typeface="微软雅黑" pitchFamily="34" charset="-122"/>
                <a:ea typeface="微软雅黑" pitchFamily="34" charset="-122"/>
                <a:sym typeface="微软雅黑" pitchFamily="34" charset="-122"/>
              </a:rPr>
              <a:t>章  </a:t>
            </a:r>
            <a:r>
              <a:rPr lang="zh-CN" altLang="en-US" sz="4000" b="1" dirty="0" smtClean="0">
                <a:solidFill>
                  <a:schemeClr val="bg1"/>
                </a:solidFill>
                <a:latin typeface="+mj-lt"/>
                <a:ea typeface="微软雅黑" pitchFamily="34" charset="-122"/>
                <a:sym typeface="微软雅黑" pitchFamily="34" charset="-122"/>
              </a:rPr>
              <a:t>字符串</a:t>
            </a:r>
            <a:endParaRPr lang="zh-CN" altLang="en-US" sz="4000" b="1" dirty="0">
              <a:solidFill>
                <a:schemeClr val="bg1"/>
              </a:solidFill>
              <a:latin typeface="+mj-lt"/>
              <a:ea typeface="微软雅黑" pitchFamily="34" charset="-122"/>
              <a:sym typeface="微软雅黑" pitchFamily="34" charset="-122"/>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329" y="5471298"/>
            <a:ext cx="927494" cy="1086492"/>
          </a:xfrm>
          <a:prstGeom prst="rect">
            <a:avLst/>
          </a:prstGeom>
        </p:spPr>
      </p:pic>
    </p:spTree>
    <p:custDataLst>
      <p:tags r:id="rId1"/>
    </p:custDataLst>
    <p:extLst>
      <p:ext uri="{BB962C8B-B14F-4D97-AF65-F5344CB8AC3E}">
        <p14:creationId xmlns:p14="http://schemas.microsoft.com/office/powerpoint/2010/main" val="1178999407"/>
      </p:ext>
    </p:extLst>
  </p:cSld>
  <p:clrMapOvr>
    <a:masterClrMapping/>
  </p:clrMapOvr>
  <p:transition advTm="2375"/>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内容占位符 2"/>
          <p:cNvSpPr>
            <a:spLocks noGrp="1"/>
          </p:cNvSpPr>
          <p:nvPr>
            <p:ph idx="1"/>
          </p:nvPr>
        </p:nvSpPr>
        <p:spPr>
          <a:xfrm>
            <a:off x="863600" y="1587864"/>
            <a:ext cx="7599363" cy="1285966"/>
          </a:xfrm>
        </p:spPr>
        <p:txBody>
          <a:bodyPr>
            <a:normAutofit fontScale="40000" lnSpcReduction="20000"/>
          </a:bodyPr>
          <a:lstStyle/>
          <a:p>
            <a:pPr>
              <a:lnSpc>
                <a:spcPct val="150000"/>
              </a:lnSpc>
              <a:buFont typeface="Arial" pitchFamily="34" charset="0"/>
              <a:buChar char="−"/>
              <a:defRPr/>
            </a:pPr>
            <a:r>
              <a:rPr lang="zh-CN" altLang="zh-CN" sz="1800" kern="1200" dirty="0"/>
              <a:t>在</a:t>
            </a:r>
            <a:r>
              <a:rPr lang="en-US" altLang="zh-CN" sz="1800" kern="1200" dirty="0"/>
              <a:t>C</a:t>
            </a:r>
            <a:r>
              <a:rPr lang="zh-CN" altLang="zh-CN" sz="1800" kern="1200" dirty="0"/>
              <a:t>语言中，字符数组也很常用，它由字符类型的元素组成，其定义</a:t>
            </a:r>
            <a:r>
              <a:rPr lang="zh-CN" altLang="en-US" sz="1800" kern="1200" dirty="0"/>
              <a:t>与初始化方式，以及对数组元素的引用都</a:t>
            </a:r>
            <a:r>
              <a:rPr lang="zh-CN" altLang="zh-CN" sz="1800" kern="1200" dirty="0"/>
              <a:t>与整数数组类似</a:t>
            </a:r>
            <a:r>
              <a:rPr lang="zh-CN" altLang="en-US" sz="1800" kern="1200" dirty="0"/>
              <a:t>，示例代码如下：</a:t>
            </a:r>
          </a:p>
          <a:p>
            <a:pPr marL="0" indent="0">
              <a:lnSpc>
                <a:spcPct val="150000"/>
              </a:lnSpc>
              <a:buFontTx/>
              <a:buNone/>
              <a:defRPr/>
            </a:pPr>
            <a:endParaRPr lang="en-US" altLang="zh-CN" sz="1800" kern="1200" dirty="0" smtClean="0">
              <a:latin typeface="宋体" pitchFamily="2" charset="-122"/>
              <a:cs typeface="Times New Roman" pitchFamily="18" charset="0"/>
            </a:endParaRPr>
          </a:p>
          <a:p>
            <a:pPr marL="0" indent="0">
              <a:lnSpc>
                <a:spcPct val="150000"/>
              </a:lnSpc>
              <a:buFontTx/>
              <a:buNone/>
              <a:defRPr/>
            </a:pPr>
            <a:endParaRPr lang="en-US" altLang="zh-CN" sz="1800" kern="1200" dirty="0">
              <a:latin typeface="宋体" pitchFamily="2" charset="-122"/>
              <a:cs typeface="Times New Roman" pitchFamily="18" charset="0"/>
            </a:endParaRPr>
          </a:p>
          <a:p>
            <a:pPr marL="0" indent="0">
              <a:lnSpc>
                <a:spcPct val="150000"/>
              </a:lnSpc>
              <a:buFontTx/>
              <a:buNone/>
              <a:defRPr/>
            </a:pPr>
            <a:endParaRPr lang="en-US" altLang="zh-CN" sz="800" dirty="0" smtClean="0">
              <a:latin typeface="宋体" pitchFamily="2" charset="-122"/>
              <a:cs typeface="Times New Roman" pitchFamily="18" charset="0"/>
            </a:endParaRPr>
          </a:p>
          <a:p>
            <a:pPr>
              <a:lnSpc>
                <a:spcPct val="150000"/>
              </a:lnSpc>
              <a:buFont typeface="Arial" pitchFamily="34" charset="0"/>
              <a:buChar char="−"/>
              <a:defRPr/>
            </a:pPr>
            <a:r>
              <a:rPr lang="zh-CN" altLang="en-US" sz="1800" kern="1200" dirty="0"/>
              <a:t>该字符数组在内存中的状态如下图所示。</a:t>
            </a:r>
          </a:p>
        </p:txBody>
      </p:sp>
      <p:sp>
        <p:nvSpPr>
          <p:cNvPr id="12" name="矩形 11"/>
          <p:cNvSpPr/>
          <p:nvPr/>
        </p:nvSpPr>
        <p:spPr>
          <a:xfrm>
            <a:off x="560388" y="962025"/>
            <a:ext cx="1768433" cy="646331"/>
          </a:xfrm>
          <a:prstGeom prst="rect">
            <a:avLst/>
          </a:prstGeom>
        </p:spPr>
        <p:txBody>
          <a:bodyPr wrap="none">
            <a:spAutoFit/>
          </a:bodyPr>
          <a:lstStyle/>
          <a:p>
            <a:pPr marL="342900" indent="-342900" eaLnBrk="0" hangingPunct="0">
              <a:lnSpc>
                <a:spcPct val="150000"/>
              </a:lnSpc>
              <a:spcBef>
                <a:spcPct val="20000"/>
              </a:spcBef>
              <a:buFontTx/>
              <a:buChar char="•"/>
              <a:defRPr/>
            </a:pPr>
            <a:r>
              <a:rPr lang="zh-CN" altLang="en-US" sz="2400" b="1" dirty="0" smtClean="0">
                <a:solidFill>
                  <a:srgbClr val="009ED6"/>
                </a:solidFill>
                <a:latin typeface="+mn-lt"/>
                <a:ea typeface="+mn-ea"/>
              </a:rPr>
              <a:t>字符</a:t>
            </a:r>
            <a:r>
              <a:rPr lang="zh-CN" altLang="en-US" sz="2400" b="1" dirty="0">
                <a:solidFill>
                  <a:srgbClr val="009ED6"/>
                </a:solidFill>
                <a:latin typeface="+mn-lt"/>
                <a:ea typeface="+mn-ea"/>
              </a:rPr>
              <a:t>数组</a:t>
            </a:r>
            <a:endParaRPr lang="en-US" altLang="zh-CN" sz="2400" b="1" dirty="0">
              <a:solidFill>
                <a:srgbClr val="009ED6"/>
              </a:solidFill>
              <a:latin typeface="+mn-lt"/>
              <a:ea typeface="+mn-ea"/>
            </a:endParaRPr>
          </a:p>
        </p:txBody>
      </p:sp>
      <p:sp>
        <p:nvSpPr>
          <p:cNvPr id="1331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graphicFrame>
        <p:nvGraphicFramePr>
          <p:cNvPr id="13319" name="对象 2"/>
          <p:cNvGraphicFramePr>
            <a:graphicFrameLocks noChangeAspect="1"/>
          </p:cNvGraphicFramePr>
          <p:nvPr/>
        </p:nvGraphicFramePr>
        <p:xfrm>
          <a:off x="2590800" y="4687888"/>
          <a:ext cx="3565525" cy="825500"/>
        </p:xfrm>
        <a:graphic>
          <a:graphicData uri="http://schemas.openxmlformats.org/presentationml/2006/ole">
            <mc:AlternateContent xmlns:mc="http://schemas.openxmlformats.org/markup-compatibility/2006">
              <mc:Choice xmlns:v="urn:schemas-microsoft-com:vml" Requires="v">
                <p:oleObj spid="_x0000_s32784" name="工作表" r:id="rId5" imgW="4409351" imgH="1025271" progId="Excel.Sheet.8">
                  <p:embed/>
                </p:oleObj>
              </mc:Choice>
              <mc:Fallback>
                <p:oleObj name="工作表" r:id="rId5" imgW="4409351" imgH="1025271"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4687888"/>
                        <a:ext cx="35655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矩形 10"/>
          <p:cNvSpPr/>
          <p:nvPr/>
        </p:nvSpPr>
        <p:spPr>
          <a:xfrm>
            <a:off x="1233488" y="3032125"/>
            <a:ext cx="7213600" cy="723900"/>
          </a:xfrm>
          <a:prstGeom prst="rect">
            <a:avLst/>
          </a:prstGeom>
          <a:noFill/>
          <a:ln w="25400">
            <a:solidFill>
              <a:srgbClr val="00ACE6"/>
            </a:solidFill>
            <a:prstDash val="solid"/>
            <a:miter lim="800000"/>
            <a:headEnd/>
            <a:tailEnd/>
          </a:ln>
          <a:effectLst>
            <a:outerShdw blurRad="76200" dir="13500000" sy="23000" kx="1200000" algn="br" rotWithShape="0">
              <a:prstClr val="black">
                <a:alpha val="20000"/>
              </a:prstClr>
            </a:outerShdw>
          </a:effectLst>
        </p:spPr>
        <p:txBody>
          <a:bodyPr lIns="432000" tIns="216000" rIns="432000" bIns="216000">
            <a:spAutoFit/>
          </a:bodyPr>
          <a:lstStyle/>
          <a:p>
            <a:pPr>
              <a:defRPr/>
            </a:pPr>
            <a:r>
              <a:rPr lang="it-IT" altLang="zh-CN" dirty="0">
                <a:solidFill>
                  <a:srgbClr val="FF0000"/>
                </a:solidFill>
                <a:ea typeface="宋体" pitchFamily="2" charset="-122"/>
              </a:rPr>
              <a:t>       char </a:t>
            </a:r>
            <a:r>
              <a:rPr lang="it-IT" altLang="zh-CN" dirty="0" smtClean="0">
                <a:solidFill>
                  <a:srgbClr val="FF0000"/>
                </a:solidFill>
                <a:ea typeface="宋体" pitchFamily="2" charset="-122"/>
              </a:rPr>
              <a:t>c[5</a:t>
            </a:r>
            <a:r>
              <a:rPr lang="it-IT" altLang="zh-CN" dirty="0">
                <a:solidFill>
                  <a:srgbClr val="FF0000"/>
                </a:solidFill>
                <a:ea typeface="宋体" pitchFamily="2" charset="-122"/>
              </a:rPr>
              <a:t>] = {'h', 'e', 'l', 'l', 'o'};  </a:t>
            </a:r>
          </a:p>
        </p:txBody>
      </p:sp>
      <p:sp>
        <p:nvSpPr>
          <p:cNvPr id="26" name="标题 1"/>
          <p:cNvSpPr>
            <a:spLocks noChangeArrowheads="1"/>
          </p:cNvSpPr>
          <p:nvPr/>
        </p:nvSpPr>
        <p:spPr bwMode="auto">
          <a:xfrm>
            <a:off x="1444604" y="183493"/>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a:solidFill>
                  <a:srgbClr val="0070C0"/>
                </a:solidFill>
                <a:latin typeface="微软雅黑" pitchFamily="34" charset="-122"/>
                <a:ea typeface="微软雅黑" pitchFamily="34" charset="-122"/>
                <a:sym typeface="宋体" charset="-122"/>
              </a:rPr>
              <a:t>【</a:t>
            </a:r>
            <a:r>
              <a:rPr lang="zh-CN" altLang="en-US" sz="3600" b="1" dirty="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1</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Tree>
    <p:custDataLst>
      <p:tags r:id="rId2"/>
    </p:custDataLst>
    <p:extLst>
      <p:ext uri="{BB962C8B-B14F-4D97-AF65-F5344CB8AC3E}">
        <p14:creationId xmlns:p14="http://schemas.microsoft.com/office/powerpoint/2010/main" val="301630439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4"/>
          <p:cNvSpPr>
            <a:spLocks noChangeArrowheads="1"/>
          </p:cNvSpPr>
          <p:nvPr/>
        </p:nvSpPr>
        <p:spPr bwMode="auto">
          <a:xfrm>
            <a:off x="560388" y="962025"/>
            <a:ext cx="470834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eaLnBrk="0" hangingPunct="0">
              <a:lnSpc>
                <a:spcPct val="150000"/>
              </a:lnSpc>
              <a:spcBef>
                <a:spcPct val="20000"/>
              </a:spcBef>
              <a:buFontTx/>
              <a:buChar char="•"/>
            </a:pPr>
            <a:r>
              <a:rPr lang="zh-CN" altLang="en-US" sz="2400" b="1" dirty="0" smtClean="0">
                <a:solidFill>
                  <a:srgbClr val="009ED6"/>
                </a:solidFill>
                <a:latin typeface="楷体" pitchFamily="49" charset="-122"/>
                <a:ea typeface="楷体" pitchFamily="49" charset="-122"/>
              </a:rPr>
              <a:t>字符数组初始化时的注意事项</a:t>
            </a:r>
            <a:endParaRPr lang="en-US" altLang="zh-CN" sz="2400" b="1" dirty="0">
              <a:solidFill>
                <a:srgbClr val="009ED6"/>
              </a:solidFill>
              <a:latin typeface="楷体" pitchFamily="49" charset="-122"/>
              <a:ea typeface="楷体" pitchFamily="49" charset="-122"/>
            </a:endParaRPr>
          </a:p>
        </p:txBody>
      </p:sp>
      <p:sp>
        <p:nvSpPr>
          <p:cNvPr id="16387" name="矩形 5"/>
          <p:cNvSpPr>
            <a:spLocks noChangeArrowheads="1"/>
          </p:cNvSpPr>
          <p:nvPr/>
        </p:nvSpPr>
        <p:spPr bwMode="auto">
          <a:xfrm>
            <a:off x="863600" y="1547813"/>
            <a:ext cx="748982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nSpc>
                <a:spcPct val="150000"/>
              </a:lnSpc>
              <a:spcBef>
                <a:spcPct val="20000"/>
              </a:spcBef>
              <a:buFont typeface="Arial" charset="0"/>
              <a:buChar char="−"/>
            </a:pPr>
            <a:r>
              <a:rPr lang="zh-CN" altLang="zh-CN" dirty="0" smtClean="0">
                <a:latin typeface="楷体" panose="02010609060101010101" pitchFamily="49" charset="-122"/>
                <a:ea typeface="楷体" panose="02010609060101010101" pitchFamily="49" charset="-122"/>
              </a:rPr>
              <a:t>字符</a:t>
            </a:r>
            <a:r>
              <a:rPr lang="zh-CN" altLang="zh-CN" dirty="0">
                <a:latin typeface="楷体" panose="02010609060101010101" pitchFamily="49" charset="-122"/>
                <a:ea typeface="楷体" panose="02010609060101010101" pitchFamily="49" charset="-122"/>
              </a:rPr>
              <a:t>数组的初始化很简单，但是要注意以下几</a:t>
            </a:r>
            <a:r>
              <a:rPr lang="zh-CN" altLang="zh-CN" dirty="0" smtClean="0">
                <a:latin typeface="楷体" panose="02010609060101010101" pitchFamily="49" charset="-122"/>
                <a:ea typeface="楷体" panose="02010609060101010101" pitchFamily="49" charset="-122"/>
              </a:rPr>
              <a:t>点</a:t>
            </a:r>
            <a:r>
              <a:rPr lang="zh-CN" altLang="en-US" dirty="0" smtClean="0">
                <a:latin typeface="楷体" panose="02010609060101010101" pitchFamily="49" charset="-122"/>
                <a:ea typeface="楷体" panose="02010609060101010101" pitchFamily="49" charset="-122"/>
              </a:rPr>
              <a:t>：</a:t>
            </a:r>
            <a:endParaRPr lang="zh-CN" altLang="zh-CN" dirty="0">
              <a:latin typeface="楷体" panose="02010609060101010101" pitchFamily="49" charset="-122"/>
              <a:ea typeface="楷体" panose="02010609060101010101" pitchFamily="49" charset="-122"/>
            </a:endParaRPr>
          </a:p>
        </p:txBody>
      </p:sp>
      <p:sp>
        <p:nvSpPr>
          <p:cNvPr id="7" name="标题 1"/>
          <p:cNvSpPr>
            <a:spLocks noChangeArrowheads="1"/>
          </p:cNvSpPr>
          <p:nvPr/>
        </p:nvSpPr>
        <p:spPr bwMode="auto">
          <a:xfrm>
            <a:off x="1657850" y="115393"/>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buFont typeface="Wingdings" pitchFamily="2" charset="2"/>
              <a:buNone/>
              <a:defRPr/>
            </a:pPr>
            <a:r>
              <a:rPr lang="en-US" altLang="zh-CN" sz="3600" b="1" spc="300" dirty="0">
                <a:solidFill>
                  <a:srgbClr val="0070C0"/>
                </a:solidFill>
                <a:latin typeface="微软雅黑" panose="020B0503020204020204" pitchFamily="34" charset="-122"/>
                <a:ea typeface="微软雅黑" panose="020B0503020204020204" pitchFamily="34" charset="-122"/>
                <a:sym typeface="Wingdings"/>
              </a:rPr>
              <a:t> </a:t>
            </a:r>
            <a:r>
              <a:rPr lang="zh-CN" altLang="zh-CN" sz="3600" b="1" spc="300" dirty="0">
                <a:solidFill>
                  <a:srgbClr val="0070C0"/>
                </a:solidFill>
                <a:latin typeface="楷体" pitchFamily="49" charset="-122"/>
                <a:ea typeface="楷体" pitchFamily="49" charset="-122"/>
              </a:rPr>
              <a:t>多学一招</a:t>
            </a:r>
            <a:endParaRPr lang="zh-CN" altLang="en-US" sz="3600" b="1" spc="300" dirty="0">
              <a:solidFill>
                <a:srgbClr val="0070C0"/>
              </a:solidFill>
              <a:latin typeface="楷体" pitchFamily="49" charset="-122"/>
              <a:ea typeface="楷体" pitchFamily="49" charset="-122"/>
              <a:sym typeface="宋体" pitchFamily="2" charset="-122"/>
            </a:endParaRPr>
          </a:p>
        </p:txBody>
      </p:sp>
      <p:sp>
        <p:nvSpPr>
          <p:cNvPr id="8" name="矩形 5"/>
          <p:cNvSpPr>
            <a:spLocks noChangeArrowheads="1"/>
          </p:cNvSpPr>
          <p:nvPr/>
        </p:nvSpPr>
        <p:spPr bwMode="auto">
          <a:xfrm>
            <a:off x="394336" y="2147949"/>
            <a:ext cx="78390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457200"/>
            <a:r>
              <a:rPr lang="en-US" altLang="zh-CN" dirty="0">
                <a:latin typeface="楷体" panose="02010609060101010101" pitchFamily="49" charset="-122"/>
                <a:ea typeface="楷体" panose="02010609060101010101" pitchFamily="49" charset="-122"/>
              </a:rPr>
              <a:t>1</a:t>
            </a:r>
            <a:r>
              <a:rPr lang="zh-CN" altLang="zh-CN" dirty="0" smtClean="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元素个数不能多于字符数组的大小，否则编绎器会报</a:t>
            </a:r>
            <a:r>
              <a:rPr lang="zh-CN" altLang="zh-CN" dirty="0" smtClean="0">
                <a:latin typeface="楷体" panose="02010609060101010101" pitchFamily="49" charset="-122"/>
                <a:ea typeface="楷体" panose="02010609060101010101" pitchFamily="49" charset="-122"/>
              </a:rPr>
              <a:t>错</a:t>
            </a:r>
            <a:r>
              <a:rPr lang="zh-CN" altLang="en-US" dirty="0" smtClean="0">
                <a:latin typeface="楷体" panose="02010609060101010101" pitchFamily="49" charset="-122"/>
                <a:ea typeface="楷体" panose="02010609060101010101" pitchFamily="49" charset="-122"/>
              </a:rPr>
              <a:t>。</a:t>
            </a:r>
            <a:endParaRPr lang="zh-CN" altLang="zh-CN" dirty="0">
              <a:latin typeface="楷体" panose="02010609060101010101" pitchFamily="49" charset="-122"/>
              <a:ea typeface="楷体" panose="02010609060101010101" pitchFamily="49" charset="-122"/>
            </a:endParaRPr>
          </a:p>
        </p:txBody>
      </p:sp>
      <p:sp>
        <p:nvSpPr>
          <p:cNvPr id="9" name="TextBox 8"/>
          <p:cNvSpPr txBox="1"/>
          <p:nvPr/>
        </p:nvSpPr>
        <p:spPr>
          <a:xfrm>
            <a:off x="985006" y="2582596"/>
            <a:ext cx="7127997" cy="369332"/>
          </a:xfrm>
          <a:prstGeom prst="rect">
            <a:avLst/>
          </a:prstGeom>
          <a:solidFill>
            <a:schemeClr val="accent5">
              <a:lumMod val="20000"/>
              <a:lumOff val="80000"/>
            </a:schemeClr>
          </a:solidFill>
          <a:ln w="19050">
            <a:noFill/>
          </a:ln>
        </p:spPr>
        <p:txBody>
          <a:bodyPr wrap="square">
            <a:spAutoFit/>
          </a:bodyPr>
          <a:lstStyle/>
          <a:p>
            <a:r>
              <a:rPr lang="zh-CN" altLang="zh-CN" dirty="0"/>
              <a:t> </a:t>
            </a:r>
            <a:r>
              <a:rPr lang="en-US" altLang="zh-CN" dirty="0"/>
              <a:t>char </a:t>
            </a:r>
            <a:r>
              <a:rPr lang="en-US" altLang="zh-CN" dirty="0" err="1"/>
              <a:t>str</a:t>
            </a:r>
            <a:r>
              <a:rPr lang="en-US" altLang="zh-CN" dirty="0"/>
              <a:t>[2] = {'</a:t>
            </a:r>
            <a:r>
              <a:rPr lang="en-US" altLang="zh-CN" dirty="0" err="1"/>
              <a:t>a','b','c</a:t>
            </a:r>
            <a:r>
              <a:rPr lang="en-US" altLang="zh-CN" dirty="0"/>
              <a:t>'};</a:t>
            </a:r>
            <a:endParaRPr lang="zh-CN" altLang="zh-CN" dirty="0">
              <a:latin typeface="楷体" panose="02010609060101010101" pitchFamily="49" charset="-122"/>
              <a:ea typeface="楷体" panose="02010609060101010101" pitchFamily="49" charset="-122"/>
            </a:endParaRPr>
          </a:p>
        </p:txBody>
      </p:sp>
      <p:sp>
        <p:nvSpPr>
          <p:cNvPr id="10" name="斜纹 9"/>
          <p:cNvSpPr/>
          <p:nvPr/>
        </p:nvSpPr>
        <p:spPr bwMode="auto">
          <a:xfrm rot="18739520">
            <a:off x="3551431" y="2679930"/>
            <a:ext cx="623173" cy="174664"/>
          </a:xfrm>
          <a:prstGeom prst="diagStripe">
            <a:avLst/>
          </a:prstGeom>
          <a:solidFill>
            <a:srgbClr val="FF0000"/>
          </a:solidFill>
          <a:ln w="9525" algn="ctr">
            <a:noFill/>
            <a:round/>
            <a:headEnd/>
            <a:tailEnd/>
          </a:ln>
          <a:effectLst/>
        </p:spPr>
        <p:txBody>
          <a:bodyPr wrap="none" rtlCol="0" anchor="ctr"/>
          <a:lstStyle/>
          <a:p>
            <a:pPr algn="ctr" eaLnBrk="1" fontAlgn="auto" latinLnBrk="1" hangingPunct="1">
              <a:spcBef>
                <a:spcPts val="0"/>
              </a:spcBef>
              <a:spcAft>
                <a:spcPts val="0"/>
              </a:spcAft>
            </a:pPr>
            <a:endParaRPr kumimoji="1" lang="zh-CN"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1" name="斜纹 10"/>
          <p:cNvSpPr/>
          <p:nvPr/>
        </p:nvSpPr>
        <p:spPr bwMode="auto">
          <a:xfrm rot="15470629">
            <a:off x="3477127" y="2660246"/>
            <a:ext cx="640049" cy="159263"/>
          </a:xfrm>
          <a:prstGeom prst="diagStripe">
            <a:avLst/>
          </a:prstGeom>
          <a:solidFill>
            <a:srgbClr val="FF0000"/>
          </a:solidFill>
          <a:ln w="9525" algn="ctr">
            <a:noFill/>
            <a:round/>
            <a:headEnd/>
            <a:tailEnd/>
          </a:ln>
          <a:effectLst/>
        </p:spPr>
        <p:txBody>
          <a:bodyPr wrap="none" rtlCol="0" anchor="ctr"/>
          <a:lstStyle/>
          <a:p>
            <a:pPr algn="ctr" eaLnBrk="1" fontAlgn="auto" latinLnBrk="1" hangingPunct="1">
              <a:spcBef>
                <a:spcPts val="0"/>
              </a:spcBef>
              <a:spcAft>
                <a:spcPts val="0"/>
              </a:spcAft>
            </a:pPr>
            <a:endParaRPr kumimoji="1" lang="zh-CN"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2" name="矩形 5"/>
          <p:cNvSpPr>
            <a:spLocks noChangeArrowheads="1"/>
          </p:cNvSpPr>
          <p:nvPr/>
        </p:nvSpPr>
        <p:spPr bwMode="auto">
          <a:xfrm>
            <a:off x="394335" y="3258042"/>
            <a:ext cx="78390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457200"/>
            <a:r>
              <a:rPr lang="en-US" altLang="zh-CN" dirty="0">
                <a:latin typeface="楷体" panose="02010609060101010101" pitchFamily="49" charset="-122"/>
                <a:ea typeface="楷体" panose="02010609060101010101" pitchFamily="49" charset="-122"/>
              </a:rPr>
              <a:t>2</a:t>
            </a:r>
            <a:r>
              <a:rPr lang="zh-CN" altLang="zh-CN" dirty="0" smtClean="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如果初始项值少于数组长度，则空余元素均 会被赋值为</a:t>
            </a:r>
            <a:r>
              <a:rPr lang="zh-CN" altLang="zh-CN" dirty="0" smtClean="0">
                <a:latin typeface="楷体" panose="02010609060101010101" pitchFamily="49" charset="-122"/>
                <a:ea typeface="楷体" panose="02010609060101010101" pitchFamily="49" charset="-122"/>
              </a:rPr>
              <a:t>空字符</a:t>
            </a:r>
            <a:r>
              <a:rPr lang="zh-CN" altLang="en-US" dirty="0" smtClean="0">
                <a:latin typeface="楷体" panose="02010609060101010101" pitchFamily="49" charset="-122"/>
                <a:ea typeface="楷体" panose="02010609060101010101" pitchFamily="49" charset="-122"/>
              </a:rPr>
              <a:t>。</a:t>
            </a:r>
            <a:endParaRPr lang="zh-CN" altLang="zh-CN" dirty="0">
              <a:latin typeface="楷体" panose="02010609060101010101" pitchFamily="49" charset="-122"/>
              <a:ea typeface="楷体" panose="02010609060101010101" pitchFamily="49" charset="-122"/>
            </a:endParaRPr>
          </a:p>
        </p:txBody>
      </p:sp>
      <p:sp>
        <p:nvSpPr>
          <p:cNvPr id="14" name="TextBox 13"/>
          <p:cNvSpPr txBox="1"/>
          <p:nvPr/>
        </p:nvSpPr>
        <p:spPr>
          <a:xfrm>
            <a:off x="985005" y="3692689"/>
            <a:ext cx="7127997" cy="369332"/>
          </a:xfrm>
          <a:prstGeom prst="rect">
            <a:avLst/>
          </a:prstGeom>
          <a:solidFill>
            <a:schemeClr val="accent5">
              <a:lumMod val="20000"/>
              <a:lumOff val="80000"/>
            </a:schemeClr>
          </a:solidFill>
          <a:ln w="19050">
            <a:noFill/>
          </a:ln>
        </p:spPr>
        <p:txBody>
          <a:bodyPr wrap="square">
            <a:spAutoFit/>
          </a:bodyPr>
          <a:lstStyle/>
          <a:p>
            <a:r>
              <a:rPr lang="zh-CN" altLang="zh-CN" dirty="0"/>
              <a:t> </a:t>
            </a:r>
            <a:r>
              <a:rPr lang="en-US" altLang="zh-CN" dirty="0"/>
              <a:t>char </a:t>
            </a:r>
            <a:r>
              <a:rPr lang="en-US" altLang="zh-CN" dirty="0" err="1"/>
              <a:t>str</a:t>
            </a:r>
            <a:r>
              <a:rPr lang="en-US" altLang="zh-CN" dirty="0"/>
              <a:t>[5] = {'</a:t>
            </a:r>
            <a:r>
              <a:rPr lang="en-US" altLang="zh-CN" dirty="0" err="1"/>
              <a:t>a','b','c</a:t>
            </a:r>
            <a:r>
              <a:rPr lang="en-US" altLang="zh-CN" dirty="0" smtClean="0">
                <a:latin typeface="楷体" panose="02010609060101010101" pitchFamily="49" charset="-122"/>
                <a:ea typeface="楷体" panose="02010609060101010101" pitchFamily="49" charset="-122"/>
              </a:rPr>
              <a:t>'};    //</a:t>
            </a:r>
            <a:r>
              <a:rPr lang="zh-CN" altLang="zh-CN" dirty="0">
                <a:latin typeface="楷体" panose="02010609060101010101" pitchFamily="49" charset="-122"/>
                <a:ea typeface="楷体" panose="02010609060101010101" pitchFamily="49" charset="-122"/>
              </a:rPr>
              <a:t>后面剩余的两个元素均被赋值为</a:t>
            </a:r>
            <a:r>
              <a:rPr lang="en-US" altLang="zh-CN" dirty="0">
                <a:latin typeface="楷体" panose="02010609060101010101" pitchFamily="49" charset="-122"/>
                <a:ea typeface="楷体" panose="02010609060101010101" pitchFamily="49" charset="-122"/>
              </a:rPr>
              <a:t>'\0'</a:t>
            </a:r>
            <a:endParaRPr lang="zh-CN" altLang="zh-CN" dirty="0">
              <a:latin typeface="楷体" panose="02010609060101010101" pitchFamily="49" charset="-122"/>
              <a:ea typeface="楷体" panose="02010609060101010101" pitchFamily="49" charset="-122"/>
            </a:endParaRPr>
          </a:p>
        </p:txBody>
      </p:sp>
      <p:sp>
        <p:nvSpPr>
          <p:cNvPr id="17" name="矩形 5"/>
          <p:cNvSpPr>
            <a:spLocks noChangeArrowheads="1"/>
          </p:cNvSpPr>
          <p:nvPr/>
        </p:nvSpPr>
        <p:spPr bwMode="auto">
          <a:xfrm>
            <a:off x="403632" y="4181151"/>
            <a:ext cx="78390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457200"/>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str</a:t>
            </a:r>
            <a:r>
              <a:rPr lang="zh-CN" altLang="zh-CN" dirty="0">
                <a:latin typeface="楷体" panose="02010609060101010101" pitchFamily="49" charset="-122"/>
                <a:ea typeface="楷体" panose="02010609060101010101" pitchFamily="49" charset="-122"/>
              </a:rPr>
              <a:t>数组在内存中的表现</a:t>
            </a:r>
            <a:r>
              <a:rPr lang="zh-CN" altLang="zh-CN" dirty="0" smtClean="0">
                <a:latin typeface="楷体" panose="02010609060101010101" pitchFamily="49" charset="-122"/>
                <a:ea typeface="楷体" panose="02010609060101010101" pitchFamily="49" charset="-122"/>
              </a:rPr>
              <a:t>如</a:t>
            </a:r>
            <a:r>
              <a:rPr lang="zh-CN" altLang="en-US" dirty="0" smtClean="0">
                <a:latin typeface="楷体" panose="02010609060101010101" pitchFamily="49" charset="-122"/>
                <a:ea typeface="楷体" panose="02010609060101010101" pitchFamily="49" charset="-122"/>
              </a:rPr>
              <a:t>下</a:t>
            </a:r>
            <a:r>
              <a:rPr lang="zh-CN" altLang="zh-CN" dirty="0" smtClean="0">
                <a:latin typeface="楷体" panose="02010609060101010101" pitchFamily="49" charset="-122"/>
                <a:ea typeface="楷体" panose="02010609060101010101" pitchFamily="49" charset="-122"/>
              </a:rPr>
              <a:t>图所示</a:t>
            </a:r>
            <a:r>
              <a:rPr lang="zh-CN" altLang="en-US" dirty="0" smtClean="0">
                <a:latin typeface="楷体" panose="02010609060101010101" pitchFamily="49" charset="-122"/>
                <a:ea typeface="楷体" panose="02010609060101010101" pitchFamily="49" charset="-122"/>
              </a:rPr>
              <a:t>：</a:t>
            </a:r>
            <a:endParaRPr lang="zh-CN" altLang="zh-CN" dirty="0">
              <a:latin typeface="楷体" panose="02010609060101010101" pitchFamily="49" charset="-122"/>
              <a:ea typeface="楷体" panose="02010609060101010101" pitchFamily="49" charset="-122"/>
            </a:endParaRPr>
          </a:p>
        </p:txBody>
      </p:sp>
      <p:pic>
        <p:nvPicPr>
          <p:cNvPr id="327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6589" y="4597146"/>
            <a:ext cx="3801600" cy="572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07555751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par>
                          <p:cTn id="13" fill="hold">
                            <p:stCondLst>
                              <p:cond delay="500"/>
                            </p:stCondLst>
                            <p:childTnLst>
                              <p:par>
                                <p:cTn id="14" presetID="22" presetClass="entr" presetSubtype="2"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right)">
                                      <p:cBhvr>
                                        <p:cTn id="16" dur="500"/>
                                        <p:tgtEl>
                                          <p:spTgt spid="10"/>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left)">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2770"/>
                                        </p:tgtEl>
                                        <p:attrNameLst>
                                          <p:attrName>style.visibility</p:attrName>
                                        </p:attrNameLst>
                                      </p:cBhvr>
                                      <p:to>
                                        <p:strVal val="visible"/>
                                      </p:to>
                                    </p:set>
                                    <p:animEffect transition="in" filter="wipe(left)">
                                      <p:cBhvr>
                                        <p:cTn id="40" dur="500"/>
                                        <p:tgtEl>
                                          <p:spTgt spid="32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P spid="12" grpId="0"/>
      <p:bldP spid="14" grpId="0" animBg="1"/>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4"/>
          <p:cNvSpPr>
            <a:spLocks noChangeArrowheads="1"/>
          </p:cNvSpPr>
          <p:nvPr/>
        </p:nvSpPr>
        <p:spPr bwMode="auto">
          <a:xfrm>
            <a:off x="560388" y="962025"/>
            <a:ext cx="470834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eaLnBrk="0" hangingPunct="0">
              <a:lnSpc>
                <a:spcPct val="150000"/>
              </a:lnSpc>
              <a:spcBef>
                <a:spcPct val="20000"/>
              </a:spcBef>
              <a:buFontTx/>
              <a:buChar char="•"/>
            </a:pPr>
            <a:r>
              <a:rPr lang="zh-CN" altLang="en-US" sz="2400" b="1" dirty="0" smtClean="0">
                <a:solidFill>
                  <a:srgbClr val="009ED6"/>
                </a:solidFill>
                <a:latin typeface="楷体" pitchFamily="49" charset="-122"/>
                <a:ea typeface="楷体" pitchFamily="49" charset="-122"/>
              </a:rPr>
              <a:t>字符数组初始化时的注意事项</a:t>
            </a:r>
            <a:endParaRPr lang="en-US" altLang="zh-CN" sz="2400" b="1" dirty="0">
              <a:solidFill>
                <a:srgbClr val="009ED6"/>
              </a:solidFill>
              <a:latin typeface="楷体" pitchFamily="49" charset="-122"/>
              <a:ea typeface="楷体" pitchFamily="49" charset="-122"/>
            </a:endParaRPr>
          </a:p>
        </p:txBody>
      </p:sp>
      <p:sp>
        <p:nvSpPr>
          <p:cNvPr id="7" name="标题 1"/>
          <p:cNvSpPr>
            <a:spLocks noChangeArrowheads="1"/>
          </p:cNvSpPr>
          <p:nvPr/>
        </p:nvSpPr>
        <p:spPr bwMode="auto">
          <a:xfrm>
            <a:off x="1739740"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buFont typeface="Wingdings" pitchFamily="2" charset="2"/>
              <a:buNone/>
              <a:defRPr/>
            </a:pPr>
            <a:r>
              <a:rPr lang="en-US" altLang="zh-CN" sz="3600" b="1" spc="300" dirty="0">
                <a:solidFill>
                  <a:srgbClr val="0070C0"/>
                </a:solidFill>
                <a:latin typeface="微软雅黑" panose="020B0503020204020204" pitchFamily="34" charset="-122"/>
                <a:ea typeface="微软雅黑" panose="020B0503020204020204" pitchFamily="34" charset="-122"/>
                <a:sym typeface="Wingdings"/>
              </a:rPr>
              <a:t> </a:t>
            </a:r>
            <a:r>
              <a:rPr lang="zh-CN" altLang="zh-CN" sz="3600" b="1" spc="300" dirty="0">
                <a:solidFill>
                  <a:srgbClr val="0070C0"/>
                </a:solidFill>
                <a:latin typeface="楷体" pitchFamily="49" charset="-122"/>
                <a:ea typeface="楷体" pitchFamily="49" charset="-122"/>
              </a:rPr>
              <a:t>多学一招</a:t>
            </a:r>
            <a:endParaRPr lang="zh-CN" altLang="en-US" sz="3600" b="1" spc="300" dirty="0">
              <a:solidFill>
                <a:srgbClr val="0070C0"/>
              </a:solidFill>
              <a:latin typeface="楷体" pitchFamily="49" charset="-122"/>
              <a:ea typeface="楷体" pitchFamily="49" charset="-122"/>
              <a:sym typeface="宋体" pitchFamily="2" charset="-122"/>
            </a:endParaRPr>
          </a:p>
        </p:txBody>
      </p:sp>
      <p:sp>
        <p:nvSpPr>
          <p:cNvPr id="8" name="矩形 5"/>
          <p:cNvSpPr>
            <a:spLocks noChangeArrowheads="1"/>
          </p:cNvSpPr>
          <p:nvPr/>
        </p:nvSpPr>
        <p:spPr bwMode="auto">
          <a:xfrm>
            <a:off x="394336" y="1612366"/>
            <a:ext cx="783907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457200"/>
            <a:r>
              <a:rPr lang="en-US" altLang="zh-CN" dirty="0">
                <a:latin typeface="楷体" panose="02010609060101010101" pitchFamily="49" charset="-122"/>
                <a:ea typeface="楷体" panose="02010609060101010101" pitchFamily="49" charset="-122"/>
              </a:rPr>
              <a:t>3</a:t>
            </a:r>
            <a:r>
              <a:rPr lang="zh-CN" altLang="zh-CN" dirty="0" smtClean="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如果没有指定数组大小，则编绎器会根据初始项的个数为数组分配长度</a:t>
            </a:r>
            <a:r>
              <a:rPr lang="zh-CN" altLang="en-US" dirty="0" smtClean="0">
                <a:latin typeface="楷体" panose="02010609060101010101" pitchFamily="49" charset="-122"/>
                <a:ea typeface="楷体" panose="02010609060101010101" pitchFamily="49" charset="-122"/>
              </a:rPr>
              <a:t>。</a:t>
            </a:r>
            <a:endParaRPr lang="zh-CN" altLang="zh-CN" dirty="0">
              <a:latin typeface="楷体" panose="02010609060101010101" pitchFamily="49" charset="-122"/>
              <a:ea typeface="楷体" panose="02010609060101010101" pitchFamily="49" charset="-122"/>
            </a:endParaRPr>
          </a:p>
        </p:txBody>
      </p:sp>
      <p:sp>
        <p:nvSpPr>
          <p:cNvPr id="9" name="TextBox 8"/>
          <p:cNvSpPr txBox="1"/>
          <p:nvPr/>
        </p:nvSpPr>
        <p:spPr>
          <a:xfrm>
            <a:off x="985006" y="2386651"/>
            <a:ext cx="7127997" cy="646331"/>
          </a:xfrm>
          <a:prstGeom prst="rect">
            <a:avLst/>
          </a:prstGeom>
          <a:solidFill>
            <a:schemeClr val="accent5">
              <a:lumMod val="20000"/>
              <a:lumOff val="80000"/>
            </a:schemeClr>
          </a:solidFill>
          <a:ln w="19050">
            <a:noFill/>
          </a:ln>
        </p:spPr>
        <p:txBody>
          <a:bodyPr wrap="square">
            <a:spAutoFit/>
          </a:bodyPr>
          <a:lstStyle/>
          <a:p>
            <a:r>
              <a:rPr lang="zh-CN" altLang="zh-CN" dirty="0">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char </a:t>
            </a:r>
            <a:r>
              <a:rPr lang="en-US" altLang="zh-CN" dirty="0" err="1">
                <a:latin typeface="楷体" panose="02010609060101010101" pitchFamily="49" charset="-122"/>
                <a:ea typeface="楷体" panose="02010609060101010101" pitchFamily="49" charset="-122"/>
              </a:rPr>
              <a:t>str</a:t>
            </a:r>
            <a:r>
              <a:rPr lang="en-US" altLang="zh-CN" dirty="0">
                <a:latin typeface="楷体" panose="02010609060101010101" pitchFamily="49" charset="-122"/>
                <a:ea typeface="楷体" panose="02010609060101010101" pitchFamily="49" charset="-122"/>
              </a:rPr>
              <a:t>[] = {'</a:t>
            </a:r>
            <a:r>
              <a:rPr lang="en-US" altLang="zh-CN" dirty="0" err="1">
                <a:latin typeface="楷体" panose="02010609060101010101" pitchFamily="49" charset="-122"/>
                <a:ea typeface="楷体" panose="02010609060101010101" pitchFamily="49" charset="-122"/>
              </a:rPr>
              <a:t>a','b','c</a:t>
            </a:r>
            <a:r>
              <a:rPr lang="en-US" altLang="zh-CN" dirty="0" smtClean="0">
                <a:latin typeface="楷体" panose="02010609060101010101" pitchFamily="49" charset="-122"/>
                <a:ea typeface="楷体" panose="02010609060101010101" pitchFamily="49" charset="-122"/>
              </a:rPr>
              <a:t>'};</a:t>
            </a:r>
          </a:p>
          <a:p>
            <a:r>
              <a:rPr lang="en-US" altLang="zh-CN" dirty="0">
                <a:latin typeface="楷体" panose="02010609060101010101" pitchFamily="49" charset="-122"/>
                <a:ea typeface="楷体" panose="02010609060101010101" pitchFamily="49" charset="-122"/>
              </a:rPr>
              <a:t> </a:t>
            </a:r>
            <a:r>
              <a:rPr lang="en-US" altLang="zh-CN" dirty="0" smtClean="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与</a:t>
            </a:r>
            <a:r>
              <a:rPr lang="en-US" altLang="zh-CN" dirty="0">
                <a:latin typeface="楷体" panose="02010609060101010101" pitchFamily="49" charset="-122"/>
                <a:ea typeface="楷体" panose="02010609060101010101" pitchFamily="49" charset="-122"/>
              </a:rPr>
              <a:t>char </a:t>
            </a:r>
            <a:r>
              <a:rPr lang="en-US" altLang="zh-CN" dirty="0" err="1">
                <a:latin typeface="楷体" panose="02010609060101010101" pitchFamily="49" charset="-122"/>
                <a:ea typeface="楷体" panose="02010609060101010101" pitchFamily="49" charset="-122"/>
              </a:rPr>
              <a:t>str</a:t>
            </a:r>
            <a:r>
              <a:rPr lang="en-US" altLang="zh-CN" dirty="0">
                <a:latin typeface="楷体" panose="02010609060101010101" pitchFamily="49" charset="-122"/>
                <a:ea typeface="楷体" panose="02010609060101010101" pitchFamily="49" charset="-122"/>
              </a:rPr>
              <a:t>[3] = {'</a:t>
            </a:r>
            <a:r>
              <a:rPr lang="en-US" altLang="zh-CN" dirty="0" err="1">
                <a:latin typeface="楷体" panose="02010609060101010101" pitchFamily="49" charset="-122"/>
                <a:ea typeface="楷体" panose="02010609060101010101" pitchFamily="49" charset="-122"/>
              </a:rPr>
              <a:t>a','b','c</a:t>
            </a:r>
            <a:r>
              <a:rPr lang="en-US" altLang="zh-CN" dirty="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相同</a:t>
            </a:r>
          </a:p>
        </p:txBody>
      </p:sp>
      <p:sp>
        <p:nvSpPr>
          <p:cNvPr id="12" name="矩形 5"/>
          <p:cNvSpPr>
            <a:spLocks noChangeArrowheads="1"/>
          </p:cNvSpPr>
          <p:nvPr/>
        </p:nvSpPr>
        <p:spPr bwMode="auto">
          <a:xfrm>
            <a:off x="394335" y="3362546"/>
            <a:ext cx="78390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457200"/>
            <a:r>
              <a:rPr lang="en-US" altLang="zh-CN" dirty="0">
                <a:latin typeface="楷体" panose="02010609060101010101" pitchFamily="49" charset="-122"/>
                <a:ea typeface="楷体" panose="02010609060101010101" pitchFamily="49" charset="-122"/>
              </a:rPr>
              <a:t>4</a:t>
            </a:r>
            <a:r>
              <a:rPr lang="zh-CN" altLang="zh-CN" dirty="0" smtClean="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也可以初始化二维数组</a:t>
            </a:r>
            <a:r>
              <a:rPr lang="zh-CN" altLang="en-US" dirty="0" smtClean="0">
                <a:latin typeface="楷体" panose="02010609060101010101" pitchFamily="49" charset="-122"/>
                <a:ea typeface="楷体" panose="02010609060101010101" pitchFamily="49" charset="-122"/>
              </a:rPr>
              <a:t>。</a:t>
            </a:r>
            <a:endParaRPr lang="zh-CN" altLang="zh-CN" dirty="0">
              <a:latin typeface="楷体" panose="02010609060101010101" pitchFamily="49" charset="-122"/>
              <a:ea typeface="楷体" panose="02010609060101010101" pitchFamily="49" charset="-122"/>
            </a:endParaRPr>
          </a:p>
        </p:txBody>
      </p:sp>
      <p:sp>
        <p:nvSpPr>
          <p:cNvPr id="14" name="TextBox 13"/>
          <p:cNvSpPr txBox="1"/>
          <p:nvPr/>
        </p:nvSpPr>
        <p:spPr>
          <a:xfrm>
            <a:off x="985005" y="3797193"/>
            <a:ext cx="7127997" cy="369332"/>
          </a:xfrm>
          <a:prstGeom prst="rect">
            <a:avLst/>
          </a:prstGeom>
          <a:solidFill>
            <a:schemeClr val="accent5">
              <a:lumMod val="20000"/>
              <a:lumOff val="80000"/>
            </a:schemeClr>
          </a:solidFill>
          <a:ln w="19050">
            <a:noFill/>
          </a:ln>
        </p:spPr>
        <p:txBody>
          <a:bodyPr wrap="square">
            <a:spAutoFit/>
          </a:bodyPr>
          <a:lstStyle/>
          <a:p>
            <a:r>
              <a:rPr lang="zh-CN" altLang="zh-CN" dirty="0">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char </a:t>
            </a:r>
            <a:r>
              <a:rPr lang="en-US" altLang="zh-CN" dirty="0" err="1">
                <a:latin typeface="楷体" panose="02010609060101010101" pitchFamily="49" charset="-122"/>
                <a:ea typeface="楷体" panose="02010609060101010101" pitchFamily="49" charset="-122"/>
              </a:rPr>
              <a:t>str</a:t>
            </a:r>
            <a:r>
              <a:rPr lang="en-US" altLang="zh-CN" dirty="0">
                <a:latin typeface="楷体" panose="02010609060101010101" pitchFamily="49" charset="-122"/>
                <a:ea typeface="楷体" panose="02010609060101010101" pitchFamily="49" charset="-122"/>
              </a:rPr>
              <a:t>[2][2] = {{'</a:t>
            </a:r>
            <a:r>
              <a:rPr lang="en-US" altLang="zh-CN" dirty="0" err="1">
                <a:latin typeface="楷体" panose="02010609060101010101" pitchFamily="49" charset="-122"/>
                <a:ea typeface="楷体" panose="02010609060101010101" pitchFamily="49" charset="-122"/>
              </a:rPr>
              <a:t>a','b</a:t>
            </a:r>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c','d</a:t>
            </a:r>
            <a:r>
              <a:rPr lang="en-US" altLang="zh-CN" dirty="0" smtClean="0">
                <a:latin typeface="楷体" panose="02010609060101010101" pitchFamily="49" charset="-122"/>
                <a:ea typeface="楷体" panose="02010609060101010101" pitchFamily="49" charset="-122"/>
              </a:rPr>
              <a:t>'}};</a:t>
            </a:r>
            <a:endParaRPr lang="zh-CN" altLang="zh-CN" dirty="0">
              <a:latin typeface="楷体" panose="02010609060101010101" pitchFamily="49" charset="-122"/>
              <a:ea typeface="楷体" panose="02010609060101010101" pitchFamily="49" charset="-122"/>
            </a:endParaRPr>
          </a:p>
        </p:txBody>
      </p:sp>
      <p:sp>
        <p:nvSpPr>
          <p:cNvPr id="13" name="云形标注 12"/>
          <p:cNvSpPr/>
          <p:nvPr/>
        </p:nvSpPr>
        <p:spPr>
          <a:xfrm>
            <a:off x="4549004" y="1879434"/>
            <a:ext cx="2544127" cy="702766"/>
          </a:xfrm>
          <a:prstGeom prst="cloudCallout">
            <a:avLst>
              <a:gd name="adj1" fmla="val -51269"/>
              <a:gd name="adj2" fmla="val 46426"/>
            </a:avLst>
          </a:prstGeom>
          <a:solidFill>
            <a:schemeClr val="bg1"/>
          </a:solidFill>
          <a:ln>
            <a:solidFill>
              <a:srgbClr val="00B0F0"/>
            </a:solidFill>
          </a:ln>
        </p:spPr>
        <p:txBody>
          <a:bodyPr wrap="square" rtlCol="0" anchor="ctr">
            <a:spAutoFit/>
          </a:bodyPr>
          <a:lstStyle/>
          <a:p>
            <a:pPr lvl="0">
              <a:lnSpc>
                <a:spcPct val="150000"/>
              </a:lnSpc>
            </a:pPr>
            <a:r>
              <a:rPr lang="en-US" altLang="zh-CN" sz="1600" dirty="0" err="1" smtClean="0">
                <a:effectLst>
                  <a:glow>
                    <a:srgbClr val="000000"/>
                  </a:glow>
                  <a:outerShdw sx="0" sy="0">
                    <a:srgbClr val="000000"/>
                  </a:outerShdw>
                  <a:reflection stA="0" endPos="0" fadeDir="0" sx="0" sy="0"/>
                </a:effectLst>
                <a:latin typeface="楷体" panose="02010609060101010101" pitchFamily="49" charset="-122"/>
                <a:ea typeface="楷体" panose="02010609060101010101" pitchFamily="49" charset="-122"/>
              </a:rPr>
              <a:t>str</a:t>
            </a:r>
            <a:r>
              <a:rPr lang="zh-CN" altLang="en-US" sz="1600" dirty="0" smtClean="0">
                <a:effectLst>
                  <a:glow>
                    <a:srgbClr val="000000"/>
                  </a:glow>
                  <a:outerShdw sx="0" sy="0">
                    <a:srgbClr val="000000"/>
                  </a:outerShdw>
                  <a:reflection stA="0" endPos="0" fadeDir="0" sx="0" sy="0"/>
                </a:effectLst>
                <a:latin typeface="楷体" panose="02010609060101010101" pitchFamily="49" charset="-122"/>
                <a:ea typeface="楷体" panose="02010609060101010101" pitchFamily="49" charset="-122"/>
              </a:rPr>
              <a:t>数组长度为</a:t>
            </a:r>
            <a:r>
              <a:rPr lang="en-US" altLang="zh-CN" sz="1600" dirty="0" smtClean="0">
                <a:effectLst>
                  <a:glow>
                    <a:srgbClr val="000000"/>
                  </a:glow>
                  <a:outerShdw sx="0" sy="0">
                    <a:srgbClr val="000000"/>
                  </a:outerShdw>
                  <a:reflection stA="0" endPos="0" fadeDir="0" sx="0" sy="0"/>
                </a:effectLst>
                <a:latin typeface="楷体" panose="02010609060101010101" pitchFamily="49" charset="-122"/>
                <a:ea typeface="楷体" panose="02010609060101010101" pitchFamily="49" charset="-122"/>
              </a:rPr>
              <a:t>3</a:t>
            </a:r>
            <a:endParaRPr lang="zh-CN" altLang="zh-CN" sz="1600" dirty="0">
              <a:effectLst>
                <a:glow>
                  <a:srgbClr val="000000"/>
                </a:glow>
                <a:outerShdw sx="0" sy="0">
                  <a:srgbClr val="000000"/>
                </a:outerShdw>
                <a:reflection stA="0" endPos="0" fadeDir="0" sx="0" sy="0"/>
              </a:effectLst>
              <a:latin typeface="楷体" panose="02010609060101010101" pitchFamily="49" charset="-122"/>
              <a:ea typeface="楷体" panose="02010609060101010101" pitchFamily="49" charset="-122"/>
            </a:endParaRPr>
          </a:p>
        </p:txBody>
      </p:sp>
    </p:spTree>
    <p:custDataLst>
      <p:tags r:id="rId1"/>
    </p:custDataLst>
    <p:extLst>
      <p:ext uri="{BB962C8B-B14F-4D97-AF65-F5344CB8AC3E}">
        <p14:creationId xmlns:p14="http://schemas.microsoft.com/office/powerpoint/2010/main" val="392185079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2" grpId="0"/>
      <p:bldP spid="14"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ph idx="1"/>
          </p:nvPr>
        </p:nvSpPr>
        <p:spPr bwMode="auto">
          <a:xfrm>
            <a:off x="863600" y="1549400"/>
            <a:ext cx="7761288" cy="13081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pPr>
              <a:lnSpc>
                <a:spcPct val="150000"/>
              </a:lnSpc>
              <a:buFont typeface="Arial" pitchFamily="34" charset="0"/>
              <a:buChar char="−"/>
              <a:defRPr/>
            </a:pPr>
            <a:r>
              <a:rPr lang="zh-CN" altLang="zh-CN" sz="1800" kern="1200" dirty="0"/>
              <a:t>字符串是由数字、字母、下划线、空格等各种字符组成的一串字符，由一对英文半角状态下的双引号（</a:t>
            </a:r>
            <a:r>
              <a:rPr lang="en-US" altLang="zh-CN" sz="1800" kern="1200" dirty="0"/>
              <a:t>""</a:t>
            </a:r>
            <a:r>
              <a:rPr lang="zh-CN" altLang="zh-CN" sz="1800" kern="1200" dirty="0"/>
              <a:t>）括起来。字符串在末尾都默认有一个</a:t>
            </a:r>
            <a:r>
              <a:rPr lang="en-US" altLang="zh-CN" sz="1800" kern="1200" dirty="0"/>
              <a:t>’\0’</a:t>
            </a:r>
            <a:r>
              <a:rPr lang="zh-CN" altLang="zh-CN" sz="1800" kern="1200" dirty="0"/>
              <a:t>作为结束符。</a:t>
            </a:r>
          </a:p>
          <a:p>
            <a:pPr marL="0" indent="0">
              <a:lnSpc>
                <a:spcPct val="150000"/>
              </a:lnSpc>
              <a:buFontTx/>
              <a:buNone/>
              <a:defRPr/>
            </a:pPr>
            <a:endParaRPr lang="en-US" altLang="zh-CN" sz="1800" dirty="0" smtClean="0">
              <a:latin typeface="宋体" pitchFamily="2" charset="-122"/>
              <a:cs typeface="Times New Roman" pitchFamily="18" charset="0"/>
            </a:endParaRPr>
          </a:p>
          <a:p>
            <a:pPr marL="0" indent="0">
              <a:lnSpc>
                <a:spcPct val="150000"/>
              </a:lnSpc>
              <a:buFontTx/>
              <a:buNone/>
              <a:defRPr/>
            </a:pPr>
            <a:endParaRPr lang="en-US" altLang="zh-CN" sz="1800" dirty="0" smtClean="0">
              <a:latin typeface="宋体" pitchFamily="2" charset="-122"/>
              <a:cs typeface="Times New Roman" pitchFamily="18" charset="0"/>
            </a:endParaRPr>
          </a:p>
        </p:txBody>
      </p:sp>
      <p:sp>
        <p:nvSpPr>
          <p:cNvPr id="12" name="矩形 11"/>
          <p:cNvSpPr/>
          <p:nvPr/>
        </p:nvSpPr>
        <p:spPr>
          <a:xfrm>
            <a:off x="560388" y="962025"/>
            <a:ext cx="2077813" cy="646331"/>
          </a:xfrm>
          <a:prstGeom prst="rect">
            <a:avLst/>
          </a:prstGeom>
        </p:spPr>
        <p:txBody>
          <a:bodyPr wrap="none">
            <a:spAutoFit/>
          </a:bodyPr>
          <a:lstStyle/>
          <a:p>
            <a:pPr marL="342900" indent="-342900" eaLnBrk="0" hangingPunct="0">
              <a:lnSpc>
                <a:spcPct val="150000"/>
              </a:lnSpc>
              <a:spcBef>
                <a:spcPct val="20000"/>
              </a:spcBef>
              <a:buFontTx/>
              <a:buChar char="•"/>
              <a:defRPr/>
            </a:pPr>
            <a:r>
              <a:rPr lang="zh-CN" altLang="en-US" sz="2400" b="1" dirty="0" smtClean="0">
                <a:solidFill>
                  <a:srgbClr val="009ED6"/>
                </a:solidFill>
                <a:latin typeface="+mn-lt"/>
                <a:ea typeface="+mn-ea"/>
              </a:rPr>
              <a:t>字符串</a:t>
            </a:r>
            <a:r>
              <a:rPr lang="zh-CN" altLang="en-US" sz="2400" b="1" dirty="0">
                <a:solidFill>
                  <a:srgbClr val="009ED6"/>
                </a:solidFill>
                <a:latin typeface="+mn-lt"/>
                <a:ea typeface="+mn-ea"/>
              </a:rPr>
              <a:t>概念</a:t>
            </a:r>
            <a:endParaRPr lang="en-US" altLang="zh-CN" sz="2400" b="1" dirty="0">
              <a:solidFill>
                <a:srgbClr val="009ED6"/>
              </a:solidFill>
              <a:latin typeface="+mn-lt"/>
              <a:ea typeface="+mn-ea"/>
            </a:endParaRPr>
          </a:p>
        </p:txBody>
      </p:sp>
      <p:sp>
        <p:nvSpPr>
          <p:cNvPr id="1434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1434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15" name="矩形 14"/>
          <p:cNvSpPr/>
          <p:nvPr/>
        </p:nvSpPr>
        <p:spPr>
          <a:xfrm>
            <a:off x="1308100" y="3151188"/>
            <a:ext cx="6756400" cy="990600"/>
          </a:xfrm>
          <a:prstGeom prst="rect">
            <a:avLst/>
          </a:prstGeom>
          <a:noFill/>
          <a:ln w="25400">
            <a:solidFill>
              <a:srgbClr val="00ACE6"/>
            </a:solidFill>
            <a:prstDash val="solid"/>
            <a:miter lim="800000"/>
            <a:headEnd/>
            <a:tailEnd/>
          </a:ln>
          <a:effectLst>
            <a:outerShdw blurRad="76200" dir="13500000" sy="23000" kx="1200000" algn="br" rotWithShape="0">
              <a:prstClr val="black">
                <a:alpha val="20000"/>
              </a:prstClr>
            </a:outerShdw>
          </a:effectLst>
        </p:spPr>
        <p:txBody>
          <a:bodyPr lIns="432000" tIns="216000" rIns="432000" bIns="216000">
            <a:spAutoFit/>
          </a:bodyPr>
          <a:lstStyle/>
          <a:p>
            <a:pPr>
              <a:defRPr/>
            </a:pPr>
            <a:r>
              <a:rPr lang="en-US" altLang="zh-CN" b="1" dirty="0">
                <a:solidFill>
                  <a:srgbClr val="FF0000"/>
                </a:solidFill>
                <a:ea typeface="宋体" pitchFamily="2" charset="-122"/>
              </a:rPr>
              <a:t>“</a:t>
            </a:r>
            <a:r>
              <a:rPr lang="en-US" altLang="zh-CN" dirty="0" err="1">
                <a:ea typeface="宋体" pitchFamily="2" charset="-122"/>
              </a:rPr>
              <a:t>abcde</a:t>
            </a:r>
            <a:r>
              <a:rPr lang="en-US" altLang="zh-CN" b="1" dirty="0">
                <a:solidFill>
                  <a:srgbClr val="FF0000"/>
                </a:solidFill>
                <a:ea typeface="宋体" pitchFamily="2" charset="-122"/>
              </a:rPr>
              <a:t>”</a:t>
            </a:r>
            <a:r>
              <a:rPr lang="en-US" altLang="zh-CN" dirty="0">
                <a:ea typeface="宋体" pitchFamily="2" charset="-122"/>
              </a:rPr>
              <a:t>;</a:t>
            </a:r>
          </a:p>
          <a:p>
            <a:pPr>
              <a:defRPr/>
            </a:pPr>
            <a:r>
              <a:rPr lang="en-US" altLang="zh-CN" b="1" dirty="0">
                <a:solidFill>
                  <a:srgbClr val="FF0000"/>
                </a:solidFill>
                <a:ea typeface="宋体" pitchFamily="2" charset="-122"/>
              </a:rPr>
              <a:t>“          ”</a:t>
            </a:r>
            <a:r>
              <a:rPr lang="en-US" altLang="zh-CN" dirty="0">
                <a:ea typeface="宋体" pitchFamily="2" charset="-122"/>
              </a:rPr>
              <a:t>;</a:t>
            </a:r>
            <a:endParaRPr lang="it-IT" altLang="zh-CN" dirty="0">
              <a:ea typeface="宋体" pitchFamily="2" charset="-122"/>
            </a:endParaRPr>
          </a:p>
        </p:txBody>
      </p:sp>
      <p:sp>
        <p:nvSpPr>
          <p:cNvPr id="11" name="标题 1"/>
          <p:cNvSpPr>
            <a:spLocks noChangeArrowheads="1"/>
          </p:cNvSpPr>
          <p:nvPr/>
        </p:nvSpPr>
        <p:spPr bwMode="auto">
          <a:xfrm>
            <a:off x="1599294" y="16099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a:solidFill>
                  <a:srgbClr val="0070C0"/>
                </a:solidFill>
                <a:latin typeface="微软雅黑" pitchFamily="34" charset="-122"/>
                <a:ea typeface="微软雅黑" pitchFamily="34" charset="-122"/>
                <a:sym typeface="宋体" charset="-122"/>
              </a:rPr>
              <a:t>【</a:t>
            </a:r>
            <a:r>
              <a:rPr lang="zh-CN" altLang="en-US" sz="3600" b="1" dirty="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1</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61052134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ph idx="1"/>
          </p:nvPr>
        </p:nvSpPr>
        <p:spPr>
          <a:xfrm>
            <a:off x="863600" y="1549400"/>
            <a:ext cx="7658100" cy="1231900"/>
          </a:xfrm>
        </p:spPr>
        <p:txBody>
          <a:bodyPr>
            <a:normAutofit fontScale="92500" lnSpcReduction="10000"/>
          </a:bodyPr>
          <a:lstStyle/>
          <a:p>
            <a:pPr>
              <a:lnSpc>
                <a:spcPct val="150000"/>
              </a:lnSpc>
              <a:buFont typeface="Arial" pitchFamily="34" charset="0"/>
              <a:buChar char="−"/>
              <a:defRPr/>
            </a:pPr>
            <a:r>
              <a:rPr lang="zh-CN" altLang="zh-CN" sz="1800" kern="1200" dirty="0"/>
              <a:t>在</a:t>
            </a:r>
            <a:r>
              <a:rPr lang="en-US" altLang="zh-CN" sz="1800" kern="1200" dirty="0"/>
              <a:t>C</a:t>
            </a:r>
            <a:r>
              <a:rPr lang="zh-CN" altLang="zh-CN" sz="1800" kern="1200" dirty="0"/>
              <a:t>语言中并没有提供“字符串”这个特定类型，通常用字符数组的形式来存储和处理字符串，这种字符数组必须以空字符</a:t>
            </a:r>
            <a:r>
              <a:rPr lang="en-US" altLang="zh-CN" sz="1800" kern="1200" dirty="0"/>
              <a:t>’\0’</a:t>
            </a:r>
            <a:r>
              <a:rPr lang="zh-CN" altLang="zh-CN" sz="1800" kern="1200" dirty="0"/>
              <a:t>（空字符）结尾</a:t>
            </a:r>
            <a:r>
              <a:rPr lang="zh-CN" altLang="en-US" sz="1800" kern="1200" dirty="0"/>
              <a:t>。</a:t>
            </a:r>
            <a:r>
              <a:rPr lang="zh-CN" altLang="zh-CN" sz="1800" kern="1200" dirty="0"/>
              <a:t>例如字符串</a:t>
            </a:r>
            <a:r>
              <a:rPr lang="en-US" altLang="zh-CN" sz="1800" kern="1200" dirty="0"/>
              <a:t>"</a:t>
            </a:r>
            <a:r>
              <a:rPr lang="en-US" altLang="zh-CN" sz="1800" kern="1200" dirty="0" err="1"/>
              <a:t>abcde</a:t>
            </a:r>
            <a:r>
              <a:rPr lang="en-US" altLang="zh-CN" sz="1800" kern="1200" dirty="0"/>
              <a:t>"</a:t>
            </a:r>
            <a:r>
              <a:rPr lang="zh-CN" altLang="zh-CN" sz="1800" kern="1200" dirty="0"/>
              <a:t>，在数组中的存放形式如图所示。</a:t>
            </a:r>
            <a:endParaRPr lang="zh-CN" altLang="en-US" sz="1800" kern="1200" dirty="0"/>
          </a:p>
        </p:txBody>
      </p:sp>
      <p:sp>
        <p:nvSpPr>
          <p:cNvPr id="16" name="矩形 15"/>
          <p:cNvSpPr/>
          <p:nvPr/>
        </p:nvSpPr>
        <p:spPr>
          <a:xfrm>
            <a:off x="560388" y="962025"/>
            <a:ext cx="2077813" cy="646331"/>
          </a:xfrm>
          <a:prstGeom prst="rect">
            <a:avLst/>
          </a:prstGeom>
        </p:spPr>
        <p:txBody>
          <a:bodyPr wrap="none">
            <a:spAutoFit/>
          </a:bodyPr>
          <a:lstStyle/>
          <a:p>
            <a:pPr marL="342900" indent="-342900" eaLnBrk="0" hangingPunct="0">
              <a:lnSpc>
                <a:spcPct val="150000"/>
              </a:lnSpc>
              <a:spcBef>
                <a:spcPct val="20000"/>
              </a:spcBef>
              <a:buFontTx/>
              <a:buChar char="•"/>
              <a:defRPr/>
            </a:pPr>
            <a:r>
              <a:rPr lang="zh-CN" altLang="en-US" sz="2400" b="1" dirty="0" smtClean="0">
                <a:solidFill>
                  <a:srgbClr val="009ED6"/>
                </a:solidFill>
                <a:latin typeface="+mn-lt"/>
                <a:ea typeface="+mn-ea"/>
              </a:rPr>
              <a:t>字符串</a:t>
            </a:r>
            <a:r>
              <a:rPr lang="zh-CN" altLang="en-US" sz="2400" b="1" dirty="0">
                <a:solidFill>
                  <a:srgbClr val="009ED6"/>
                </a:solidFill>
                <a:latin typeface="+mn-lt"/>
                <a:ea typeface="+mn-ea"/>
              </a:rPr>
              <a:t>概念</a:t>
            </a:r>
            <a:endParaRPr lang="en-US" altLang="zh-CN" sz="2400" b="1" dirty="0">
              <a:solidFill>
                <a:srgbClr val="009ED6"/>
              </a:solidFill>
              <a:latin typeface="+mn-lt"/>
              <a:ea typeface="+mn-ea"/>
            </a:endParaRPr>
          </a:p>
        </p:txBody>
      </p:sp>
      <p:sp>
        <p:nvSpPr>
          <p:cNvPr id="1536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367" name="对象 2"/>
          <p:cNvGraphicFramePr>
            <a:graphicFrameLocks noChangeAspect="1"/>
          </p:cNvGraphicFramePr>
          <p:nvPr/>
        </p:nvGraphicFramePr>
        <p:xfrm>
          <a:off x="1725613" y="3136900"/>
          <a:ext cx="5538787" cy="796925"/>
        </p:xfrm>
        <a:graphic>
          <a:graphicData uri="http://schemas.openxmlformats.org/presentationml/2006/ole">
            <mc:AlternateContent xmlns:mc="http://schemas.openxmlformats.org/markup-compatibility/2006">
              <mc:Choice xmlns:v="urn:schemas-microsoft-com:vml" Requires="v">
                <p:oleObj spid="_x0000_s33808" name="Visio" r:id="rId5" imgW="2342790" imgH="335621" progId="Visio.Drawing.11">
                  <p:embed/>
                </p:oleObj>
              </mc:Choice>
              <mc:Fallback>
                <p:oleObj name="Visio" r:id="rId5" imgW="2342790" imgH="335621"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5613" y="3136900"/>
                        <a:ext cx="5538787"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标题 1"/>
          <p:cNvSpPr>
            <a:spLocks noChangeArrowheads="1"/>
          </p:cNvSpPr>
          <p:nvPr/>
        </p:nvSpPr>
        <p:spPr bwMode="auto">
          <a:xfrm>
            <a:off x="1599293" y="165209"/>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a:solidFill>
                  <a:srgbClr val="0070C0"/>
                </a:solidFill>
                <a:latin typeface="微软雅黑" pitchFamily="34" charset="-122"/>
                <a:ea typeface="微软雅黑" pitchFamily="34" charset="-122"/>
                <a:sym typeface="宋体" charset="-122"/>
              </a:rPr>
              <a:t>【</a:t>
            </a:r>
            <a:r>
              <a:rPr lang="zh-CN" altLang="en-US" sz="3600" b="1" dirty="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1</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Tree>
    <p:custDataLst>
      <p:tags r:id="rId2"/>
    </p:custDataLst>
    <p:extLst>
      <p:ext uri="{BB962C8B-B14F-4D97-AF65-F5344CB8AC3E}">
        <p14:creationId xmlns:p14="http://schemas.microsoft.com/office/powerpoint/2010/main" val="3871941169"/>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ph idx="1"/>
          </p:nvPr>
        </p:nvSpPr>
        <p:spPr>
          <a:xfrm>
            <a:off x="863600" y="1549400"/>
            <a:ext cx="7658100" cy="997857"/>
          </a:xfrm>
        </p:spPr>
        <p:txBody>
          <a:bodyPr/>
          <a:lstStyle/>
          <a:p>
            <a:pPr>
              <a:lnSpc>
                <a:spcPct val="150000"/>
              </a:lnSpc>
              <a:buFont typeface="Arial" pitchFamily="34" charset="0"/>
              <a:buChar char="−"/>
              <a:defRPr/>
            </a:pPr>
            <a:r>
              <a:rPr lang="zh-CN" altLang="zh-CN" sz="1800" dirty="0"/>
              <a:t>为了便于对字符数组进行初始化操作，可以直接使用一个字符串常量来为一个字符数组赋值</a:t>
            </a:r>
            <a:r>
              <a:rPr lang="zh-CN" altLang="zh-CN" sz="1800" kern="1200" dirty="0" smtClean="0"/>
              <a:t>。</a:t>
            </a:r>
            <a:endParaRPr lang="zh-CN" altLang="en-US" sz="1800" kern="1200" dirty="0"/>
          </a:p>
        </p:txBody>
      </p:sp>
      <p:sp>
        <p:nvSpPr>
          <p:cNvPr id="16" name="矩形 15"/>
          <p:cNvSpPr/>
          <p:nvPr/>
        </p:nvSpPr>
        <p:spPr>
          <a:xfrm>
            <a:off x="560388" y="962025"/>
            <a:ext cx="2077813" cy="646331"/>
          </a:xfrm>
          <a:prstGeom prst="rect">
            <a:avLst/>
          </a:prstGeom>
        </p:spPr>
        <p:txBody>
          <a:bodyPr wrap="none">
            <a:spAutoFit/>
          </a:bodyPr>
          <a:lstStyle/>
          <a:p>
            <a:pPr marL="342900" indent="-342900" eaLnBrk="0" hangingPunct="0">
              <a:lnSpc>
                <a:spcPct val="150000"/>
              </a:lnSpc>
              <a:spcBef>
                <a:spcPct val="20000"/>
              </a:spcBef>
              <a:buFontTx/>
              <a:buChar char="•"/>
              <a:defRPr/>
            </a:pPr>
            <a:r>
              <a:rPr lang="zh-CN" altLang="en-US" sz="2400" b="1" dirty="0" smtClean="0">
                <a:solidFill>
                  <a:srgbClr val="009ED6"/>
                </a:solidFill>
                <a:latin typeface="+mn-lt"/>
                <a:ea typeface="+mn-ea"/>
              </a:rPr>
              <a:t>字符串</a:t>
            </a:r>
            <a:r>
              <a:rPr lang="zh-CN" altLang="en-US" sz="2400" b="1" dirty="0">
                <a:solidFill>
                  <a:srgbClr val="009ED6"/>
                </a:solidFill>
                <a:latin typeface="+mn-lt"/>
                <a:ea typeface="+mn-ea"/>
              </a:rPr>
              <a:t>概念</a:t>
            </a:r>
            <a:endParaRPr lang="en-US" altLang="zh-CN" sz="2400" b="1" dirty="0">
              <a:solidFill>
                <a:srgbClr val="009ED6"/>
              </a:solidFill>
              <a:latin typeface="+mn-lt"/>
              <a:ea typeface="+mn-ea"/>
            </a:endParaRPr>
          </a:p>
        </p:txBody>
      </p:sp>
      <p:sp>
        <p:nvSpPr>
          <p:cNvPr id="1536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 name="标题 1"/>
          <p:cNvSpPr>
            <a:spLocks noChangeArrowheads="1"/>
          </p:cNvSpPr>
          <p:nvPr/>
        </p:nvSpPr>
        <p:spPr bwMode="auto">
          <a:xfrm>
            <a:off x="1491834" y="146926"/>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a:solidFill>
                  <a:srgbClr val="0070C0"/>
                </a:solidFill>
                <a:latin typeface="微软雅黑" pitchFamily="34" charset="-122"/>
                <a:ea typeface="微软雅黑" pitchFamily="34" charset="-122"/>
                <a:sym typeface="宋体" charset="-122"/>
              </a:rPr>
              <a:t>【</a:t>
            </a:r>
            <a:r>
              <a:rPr lang="zh-CN" altLang="en-US" sz="3600" b="1" dirty="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1</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
        <p:nvSpPr>
          <p:cNvPr id="8" name="TextBox 7"/>
          <p:cNvSpPr txBox="1"/>
          <p:nvPr/>
        </p:nvSpPr>
        <p:spPr>
          <a:xfrm>
            <a:off x="1324640" y="2569283"/>
            <a:ext cx="7127997" cy="646331"/>
          </a:xfrm>
          <a:prstGeom prst="rect">
            <a:avLst/>
          </a:prstGeom>
          <a:solidFill>
            <a:schemeClr val="accent5">
              <a:lumMod val="20000"/>
              <a:lumOff val="80000"/>
            </a:schemeClr>
          </a:solidFill>
          <a:ln w="19050">
            <a:noFill/>
          </a:ln>
        </p:spPr>
        <p:txBody>
          <a:bodyPr wrap="square">
            <a:spAutoFit/>
          </a:bodyPr>
          <a:lstStyle/>
          <a:p>
            <a:r>
              <a:rPr lang="en-US" altLang="zh-CN" dirty="0" smtClean="0"/>
              <a:t>	char </a:t>
            </a:r>
            <a:r>
              <a:rPr lang="en-US" altLang="zh-CN" dirty="0" err="1"/>
              <a:t>char_array</a:t>
            </a:r>
            <a:r>
              <a:rPr lang="en-US" altLang="zh-CN" dirty="0"/>
              <a:t>[6] = {"hello"};</a:t>
            </a:r>
            <a:endParaRPr lang="zh-CN" altLang="zh-CN" dirty="0"/>
          </a:p>
          <a:p>
            <a:r>
              <a:rPr lang="en-US" altLang="zh-CN" dirty="0" smtClean="0"/>
              <a:t>	char </a:t>
            </a:r>
            <a:r>
              <a:rPr lang="en-US" altLang="zh-CN" dirty="0" err="1"/>
              <a:t>char_array</a:t>
            </a:r>
            <a:r>
              <a:rPr lang="en-US" altLang="zh-CN" dirty="0"/>
              <a:t>[] = {"hello"};</a:t>
            </a:r>
            <a:endParaRPr lang="zh-CN" altLang="zh-CN" dirty="0"/>
          </a:p>
        </p:txBody>
      </p:sp>
      <p:sp>
        <p:nvSpPr>
          <p:cNvPr id="9" name="内容占位符 2"/>
          <p:cNvSpPr txBox="1">
            <a:spLocks/>
          </p:cNvSpPr>
          <p:nvPr/>
        </p:nvSpPr>
        <p:spPr>
          <a:xfrm>
            <a:off x="965877" y="3334656"/>
            <a:ext cx="7658100" cy="99785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lnSpc>
                <a:spcPct val="150000"/>
              </a:lnSpc>
              <a:buNone/>
              <a:defRPr/>
            </a:pPr>
            <a:r>
              <a:rPr lang="en-US" altLang="zh-CN" sz="1800" dirty="0" smtClean="0"/>
              <a:t>    </a:t>
            </a:r>
            <a:r>
              <a:rPr lang="zh-CN" altLang="zh-CN" sz="1800" dirty="0" smtClean="0"/>
              <a:t>字符</a:t>
            </a:r>
            <a:r>
              <a:rPr lang="zh-CN" altLang="zh-CN" sz="1800" dirty="0"/>
              <a:t>数组</a:t>
            </a:r>
            <a:r>
              <a:rPr lang="en-US" altLang="zh-CN" sz="1800" dirty="0" err="1"/>
              <a:t>char_array</a:t>
            </a:r>
            <a:r>
              <a:rPr lang="en-US" altLang="zh-CN" sz="1800" dirty="0"/>
              <a:t>[]</a:t>
            </a:r>
            <a:r>
              <a:rPr lang="zh-CN" altLang="zh-CN" sz="1800" dirty="0"/>
              <a:t>指定的长度之所以为</a:t>
            </a:r>
            <a:r>
              <a:rPr lang="en-US" altLang="zh-CN" sz="1800" dirty="0"/>
              <a:t>6</a:t>
            </a:r>
            <a:r>
              <a:rPr lang="zh-CN" altLang="zh-CN" sz="1800" dirty="0"/>
              <a:t>，是因为在字符串的末尾还有一个结束</a:t>
            </a:r>
            <a:r>
              <a:rPr lang="zh-CN" altLang="zh-CN" sz="1800" dirty="0" smtClean="0"/>
              <a:t>标志</a:t>
            </a:r>
            <a:r>
              <a:rPr lang="en-US" altLang="zh-CN" sz="1800" dirty="0" smtClean="0"/>
              <a:t>‘\0’</a:t>
            </a:r>
            <a:r>
              <a:rPr lang="zh-CN" altLang="zh-CN" sz="1800" dirty="0" smtClean="0"/>
              <a:t>。</a:t>
            </a:r>
            <a:r>
              <a:rPr lang="zh-CN" altLang="zh-CN" sz="1800" dirty="0"/>
              <a:t>它的作用等同于下列</a:t>
            </a:r>
            <a:r>
              <a:rPr lang="zh-CN" altLang="zh-CN" sz="1800" dirty="0" smtClean="0"/>
              <a:t>代码</a:t>
            </a:r>
            <a:r>
              <a:rPr lang="zh-CN" altLang="en-US" sz="1800" dirty="0" smtClean="0"/>
              <a:t>：</a:t>
            </a:r>
            <a:endParaRPr lang="zh-CN" altLang="en-US" sz="1800" kern="1200" dirty="0"/>
          </a:p>
        </p:txBody>
      </p:sp>
      <p:sp>
        <p:nvSpPr>
          <p:cNvPr id="10" name="TextBox 9"/>
          <p:cNvSpPr txBox="1"/>
          <p:nvPr/>
        </p:nvSpPr>
        <p:spPr>
          <a:xfrm>
            <a:off x="1380640" y="4332513"/>
            <a:ext cx="7127997" cy="369332"/>
          </a:xfrm>
          <a:prstGeom prst="rect">
            <a:avLst/>
          </a:prstGeom>
          <a:solidFill>
            <a:schemeClr val="accent5">
              <a:lumMod val="20000"/>
              <a:lumOff val="80000"/>
            </a:schemeClr>
          </a:solidFill>
          <a:ln w="19050">
            <a:noFill/>
          </a:ln>
        </p:spPr>
        <p:txBody>
          <a:bodyPr wrap="square">
            <a:spAutoFit/>
          </a:bodyPr>
          <a:lstStyle/>
          <a:p>
            <a:r>
              <a:rPr lang="en-US" altLang="zh-CN" dirty="0" smtClean="0"/>
              <a:t>	</a:t>
            </a:r>
            <a:r>
              <a:rPr lang="en-US" altLang="zh-CN" dirty="0"/>
              <a:t>char </a:t>
            </a:r>
            <a:r>
              <a:rPr lang="en-US" altLang="zh-CN" dirty="0" err="1"/>
              <a:t>char_array</a:t>
            </a:r>
            <a:r>
              <a:rPr lang="en-US" altLang="zh-CN" dirty="0"/>
              <a:t>[6] = {'</a:t>
            </a:r>
            <a:r>
              <a:rPr lang="en-US" altLang="zh-CN" dirty="0" err="1"/>
              <a:t>h','e','l','l','o</a:t>
            </a:r>
            <a:r>
              <a:rPr lang="en-US" altLang="zh-CN" dirty="0"/>
              <a:t>','\0'};</a:t>
            </a:r>
            <a:endParaRPr lang="zh-CN" altLang="zh-CN" dirty="0"/>
          </a:p>
        </p:txBody>
      </p:sp>
    </p:spTree>
    <p:custDataLst>
      <p:tags r:id="rId1"/>
    </p:custDataLst>
    <p:extLst>
      <p:ext uri="{BB962C8B-B14F-4D97-AF65-F5344CB8AC3E}">
        <p14:creationId xmlns:p14="http://schemas.microsoft.com/office/powerpoint/2010/main" val="401083538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ph idx="1"/>
          </p:nvPr>
        </p:nvSpPr>
        <p:spPr>
          <a:xfrm>
            <a:off x="863600" y="1549400"/>
            <a:ext cx="7658100" cy="540657"/>
          </a:xfrm>
        </p:spPr>
        <p:txBody>
          <a:bodyPr/>
          <a:lstStyle/>
          <a:p>
            <a:pPr>
              <a:lnSpc>
                <a:spcPct val="150000"/>
              </a:lnSpc>
              <a:buFont typeface="Arial" pitchFamily="34" charset="0"/>
              <a:buChar char="−"/>
              <a:defRPr/>
            </a:pPr>
            <a:r>
              <a:rPr lang="en-US" altLang="zh-CN" sz="1800" kern="1200" dirty="0" smtClean="0"/>
              <a:t>C</a:t>
            </a:r>
            <a:r>
              <a:rPr lang="zh-CN" altLang="en-US" sz="1800" kern="1200" dirty="0" smtClean="0"/>
              <a:t>语言提供了</a:t>
            </a:r>
            <a:r>
              <a:rPr lang="en-US" altLang="zh-CN" sz="1800" kern="1200" dirty="0" err="1" smtClean="0"/>
              <a:t>strlen</a:t>
            </a:r>
            <a:r>
              <a:rPr lang="en-US" altLang="zh-CN" sz="1800" kern="1200" dirty="0" smtClean="0"/>
              <a:t>()</a:t>
            </a:r>
            <a:r>
              <a:rPr lang="zh-CN" altLang="en-US" sz="1800" kern="1200" dirty="0" smtClean="0"/>
              <a:t>函数用于获取字符串长度。</a:t>
            </a:r>
            <a:endParaRPr lang="zh-CN" altLang="en-US" sz="1800" kern="1200" dirty="0"/>
          </a:p>
        </p:txBody>
      </p:sp>
      <p:sp>
        <p:nvSpPr>
          <p:cNvPr id="16" name="矩形 15"/>
          <p:cNvSpPr/>
          <p:nvPr/>
        </p:nvSpPr>
        <p:spPr>
          <a:xfrm>
            <a:off x="560388" y="962025"/>
            <a:ext cx="2077813" cy="646331"/>
          </a:xfrm>
          <a:prstGeom prst="rect">
            <a:avLst/>
          </a:prstGeom>
        </p:spPr>
        <p:txBody>
          <a:bodyPr wrap="none">
            <a:spAutoFit/>
          </a:bodyPr>
          <a:lstStyle/>
          <a:p>
            <a:pPr marL="342900" indent="-342900" eaLnBrk="0" hangingPunct="0">
              <a:lnSpc>
                <a:spcPct val="150000"/>
              </a:lnSpc>
              <a:spcBef>
                <a:spcPct val="20000"/>
              </a:spcBef>
              <a:buFontTx/>
              <a:buChar char="•"/>
              <a:defRPr/>
            </a:pPr>
            <a:r>
              <a:rPr lang="zh-CN" altLang="en-US" sz="2400" b="1" dirty="0" smtClean="0">
                <a:solidFill>
                  <a:srgbClr val="009ED6"/>
                </a:solidFill>
                <a:latin typeface="+mn-lt"/>
                <a:ea typeface="+mn-ea"/>
              </a:rPr>
              <a:t>字符串</a:t>
            </a:r>
            <a:r>
              <a:rPr lang="zh-CN" altLang="en-US" sz="2400" b="1" dirty="0">
                <a:solidFill>
                  <a:srgbClr val="009ED6"/>
                </a:solidFill>
                <a:latin typeface="+mn-lt"/>
                <a:ea typeface="+mn-ea"/>
              </a:rPr>
              <a:t>概念</a:t>
            </a:r>
            <a:endParaRPr lang="en-US" altLang="zh-CN" sz="2400" b="1" dirty="0">
              <a:solidFill>
                <a:srgbClr val="009ED6"/>
              </a:solidFill>
              <a:latin typeface="+mn-lt"/>
              <a:ea typeface="+mn-ea"/>
            </a:endParaRPr>
          </a:p>
        </p:txBody>
      </p:sp>
      <p:sp>
        <p:nvSpPr>
          <p:cNvPr id="1536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 name="标题 1"/>
          <p:cNvSpPr>
            <a:spLocks noChangeArrowheads="1"/>
          </p:cNvSpPr>
          <p:nvPr/>
        </p:nvSpPr>
        <p:spPr bwMode="auto">
          <a:xfrm>
            <a:off x="1483680" y="13641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a:solidFill>
                  <a:srgbClr val="0070C0"/>
                </a:solidFill>
                <a:latin typeface="微软雅黑" pitchFamily="34" charset="-122"/>
                <a:ea typeface="微软雅黑" pitchFamily="34" charset="-122"/>
                <a:sym typeface="宋体" charset="-122"/>
              </a:rPr>
              <a:t>【</a:t>
            </a:r>
            <a:r>
              <a:rPr lang="zh-CN" altLang="en-US" sz="3600" b="1" dirty="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1</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
        <p:nvSpPr>
          <p:cNvPr id="11" name="矩形 10"/>
          <p:cNvSpPr/>
          <p:nvPr/>
        </p:nvSpPr>
        <p:spPr>
          <a:xfrm>
            <a:off x="1193800" y="2160588"/>
            <a:ext cx="6756400" cy="713218"/>
          </a:xfrm>
          <a:prstGeom prst="rect">
            <a:avLst/>
          </a:prstGeom>
          <a:noFill/>
          <a:ln w="25400">
            <a:solidFill>
              <a:srgbClr val="00ACE6"/>
            </a:solidFill>
            <a:prstDash val="solid"/>
            <a:miter lim="800000"/>
            <a:headEnd/>
            <a:tailEnd/>
          </a:ln>
          <a:effectLst>
            <a:outerShdw blurRad="76200" dir="13500000" sy="23000" kx="1200000" algn="br" rotWithShape="0">
              <a:prstClr val="black">
                <a:alpha val="20000"/>
              </a:prstClr>
            </a:outerShdw>
          </a:effectLst>
        </p:spPr>
        <p:txBody>
          <a:bodyPr lIns="432000" tIns="216000" rIns="432000" bIns="216000">
            <a:spAutoFit/>
          </a:bodyPr>
          <a:lstStyle/>
          <a:p>
            <a:pPr>
              <a:defRPr/>
            </a:pPr>
            <a:r>
              <a:rPr lang="en-US" altLang="zh-CN" dirty="0"/>
              <a:t>unsigned </a:t>
            </a:r>
            <a:r>
              <a:rPr lang="en-US" altLang="zh-CN" dirty="0" err="1"/>
              <a:t>int</a:t>
            </a:r>
            <a:r>
              <a:rPr lang="en-US" altLang="zh-CN" dirty="0"/>
              <a:t> </a:t>
            </a:r>
            <a:r>
              <a:rPr lang="en-US" altLang="zh-CN" dirty="0" err="1">
                <a:solidFill>
                  <a:srgbClr val="FF0000"/>
                </a:solidFill>
              </a:rPr>
              <a:t>strlen</a:t>
            </a:r>
            <a:r>
              <a:rPr lang="en-US" altLang="zh-CN" dirty="0"/>
              <a:t>(char *s);</a:t>
            </a:r>
            <a:endParaRPr lang="it-IT" altLang="zh-CN" dirty="0">
              <a:ea typeface="宋体" pitchFamily="2" charset="-122"/>
            </a:endParaRPr>
          </a:p>
        </p:txBody>
      </p:sp>
      <p:sp>
        <p:nvSpPr>
          <p:cNvPr id="12" name="云形标注 11"/>
          <p:cNvSpPr/>
          <p:nvPr/>
        </p:nvSpPr>
        <p:spPr>
          <a:xfrm>
            <a:off x="560388" y="3284749"/>
            <a:ext cx="2391818" cy="1264980"/>
          </a:xfrm>
          <a:prstGeom prst="cloudCallout">
            <a:avLst>
              <a:gd name="adj1" fmla="val 14070"/>
              <a:gd name="adj2" fmla="val -93602"/>
            </a:avLst>
          </a:prstGeom>
          <a:solidFill>
            <a:schemeClr val="bg1"/>
          </a:solidFill>
          <a:ln>
            <a:solidFill>
              <a:srgbClr val="00B0F0"/>
            </a:solidFill>
          </a:ln>
        </p:spPr>
        <p:txBody>
          <a:bodyPr wrap="square" rtlCol="0" anchor="ctr">
            <a:spAutoFit/>
          </a:bodyPr>
          <a:lstStyle/>
          <a:p>
            <a:pPr lvl="0">
              <a:lnSpc>
                <a:spcPct val="150000"/>
              </a:lnSpc>
            </a:pPr>
            <a:r>
              <a:rPr lang="zh-CN" altLang="en-US" sz="1600" dirty="0" smtClean="0">
                <a:effectLst>
                  <a:glow>
                    <a:srgbClr val="000000"/>
                  </a:glow>
                  <a:outerShdw sx="0" sy="0">
                    <a:srgbClr val="000000"/>
                  </a:outerShdw>
                  <a:reflection stA="0" endPos="0" fadeDir="0" sx="0" sy="0"/>
                </a:effectLst>
                <a:latin typeface="+mn-ea"/>
                <a:ea typeface="+mn-ea"/>
              </a:rPr>
              <a:t>返回值：</a:t>
            </a:r>
            <a:r>
              <a:rPr lang="en-US" altLang="zh-CN" sz="1600" dirty="0" smtClean="0">
                <a:effectLst>
                  <a:glow>
                    <a:srgbClr val="000000"/>
                  </a:glow>
                  <a:outerShdw sx="0" sy="0">
                    <a:srgbClr val="000000"/>
                  </a:outerShdw>
                  <a:reflection stA="0" endPos="0" fadeDir="0" sx="0" sy="0"/>
                </a:effectLst>
                <a:latin typeface="+mn-ea"/>
                <a:ea typeface="+mn-ea"/>
              </a:rPr>
              <a:t>unsigned </a:t>
            </a:r>
            <a:r>
              <a:rPr lang="en-US" altLang="zh-CN" sz="1600" dirty="0" err="1" smtClean="0">
                <a:effectLst>
                  <a:glow>
                    <a:srgbClr val="000000"/>
                  </a:glow>
                  <a:outerShdw sx="0" sy="0">
                    <a:srgbClr val="000000"/>
                  </a:outerShdw>
                  <a:reflection stA="0" endPos="0" fadeDir="0" sx="0" sy="0"/>
                </a:effectLst>
                <a:latin typeface="+mn-ea"/>
                <a:ea typeface="+mn-ea"/>
              </a:rPr>
              <a:t>int</a:t>
            </a:r>
            <a:endParaRPr lang="zh-CN" altLang="zh-CN" sz="1600" dirty="0">
              <a:effectLst>
                <a:glow>
                  <a:srgbClr val="000000"/>
                </a:glow>
                <a:outerShdw sx="0" sy="0">
                  <a:srgbClr val="000000"/>
                </a:outerShdw>
                <a:reflection stA="0" endPos="0" fadeDir="0" sx="0" sy="0"/>
              </a:effectLst>
              <a:latin typeface="+mn-ea"/>
              <a:ea typeface="+mn-ea"/>
            </a:endParaRPr>
          </a:p>
        </p:txBody>
      </p:sp>
      <p:sp>
        <p:nvSpPr>
          <p:cNvPr id="13" name="云形标注 12"/>
          <p:cNvSpPr/>
          <p:nvPr/>
        </p:nvSpPr>
        <p:spPr>
          <a:xfrm>
            <a:off x="3232400" y="3194503"/>
            <a:ext cx="2391818" cy="614921"/>
          </a:xfrm>
          <a:prstGeom prst="cloudCallout">
            <a:avLst>
              <a:gd name="adj1" fmla="val -18152"/>
              <a:gd name="adj2" fmla="val -131161"/>
            </a:avLst>
          </a:prstGeom>
          <a:solidFill>
            <a:schemeClr val="bg1"/>
          </a:solidFill>
          <a:ln>
            <a:solidFill>
              <a:srgbClr val="00B0F0"/>
            </a:solidFill>
          </a:ln>
        </p:spPr>
        <p:txBody>
          <a:bodyPr wrap="square" rtlCol="0" anchor="ctr">
            <a:spAutoFit/>
          </a:bodyPr>
          <a:lstStyle/>
          <a:p>
            <a:pPr lvl="0">
              <a:lnSpc>
                <a:spcPct val="150000"/>
              </a:lnSpc>
            </a:pPr>
            <a:r>
              <a:rPr lang="zh-CN" altLang="en-US" sz="1600" dirty="0">
                <a:effectLst>
                  <a:glow>
                    <a:srgbClr val="000000"/>
                  </a:glow>
                  <a:outerShdw sx="0" sy="0">
                    <a:srgbClr val="000000"/>
                  </a:outerShdw>
                  <a:reflection stA="0" endPos="0" fadeDir="0" sx="0" sy="0"/>
                </a:effectLst>
                <a:latin typeface="+mn-ea"/>
                <a:ea typeface="+mn-ea"/>
              </a:rPr>
              <a:t>参数</a:t>
            </a:r>
            <a:r>
              <a:rPr lang="zh-CN" altLang="en-US" sz="1600" dirty="0" smtClean="0">
                <a:effectLst>
                  <a:glow>
                    <a:srgbClr val="000000"/>
                  </a:glow>
                  <a:outerShdw sx="0" sy="0">
                    <a:srgbClr val="000000"/>
                  </a:outerShdw>
                  <a:reflection stA="0" endPos="0" fadeDir="0" sx="0" sy="0"/>
                </a:effectLst>
                <a:latin typeface="+mn-ea"/>
                <a:ea typeface="+mn-ea"/>
              </a:rPr>
              <a:t>：字符串</a:t>
            </a:r>
            <a:endParaRPr lang="zh-CN" altLang="zh-CN" sz="1600" dirty="0">
              <a:effectLst>
                <a:glow>
                  <a:srgbClr val="000000"/>
                </a:glow>
                <a:outerShdw sx="0" sy="0">
                  <a:srgbClr val="000000"/>
                </a:outerShdw>
                <a:reflection stA="0" endPos="0" fadeDir="0" sx="0" sy="0"/>
              </a:effectLst>
              <a:latin typeface="+mn-ea"/>
              <a:ea typeface="+mn-ea"/>
            </a:endParaRPr>
          </a:p>
        </p:txBody>
      </p:sp>
    </p:spTree>
    <p:custDataLst>
      <p:tags r:id="rId1"/>
    </p:custDataLst>
    <p:extLst>
      <p:ext uri="{BB962C8B-B14F-4D97-AF65-F5344CB8AC3E}">
        <p14:creationId xmlns:p14="http://schemas.microsoft.com/office/powerpoint/2010/main" val="18621295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ph idx="1"/>
          </p:nvPr>
        </p:nvSpPr>
        <p:spPr>
          <a:xfrm>
            <a:off x="863600" y="1549400"/>
            <a:ext cx="7658100" cy="540657"/>
          </a:xfrm>
        </p:spPr>
        <p:txBody>
          <a:bodyPr/>
          <a:lstStyle/>
          <a:p>
            <a:pPr>
              <a:lnSpc>
                <a:spcPct val="150000"/>
              </a:lnSpc>
              <a:buFont typeface="Arial" pitchFamily="34" charset="0"/>
              <a:buChar char="−"/>
              <a:defRPr/>
            </a:pPr>
            <a:r>
              <a:rPr lang="en-US" altLang="zh-CN" sz="1800" dirty="0" err="1"/>
              <a:t>strlen</a:t>
            </a:r>
            <a:r>
              <a:rPr lang="en-US" altLang="zh-CN" sz="1800" dirty="0"/>
              <a:t>()</a:t>
            </a:r>
            <a:r>
              <a:rPr lang="zh-CN" altLang="zh-CN" sz="1800" dirty="0" smtClean="0"/>
              <a:t>函数</a:t>
            </a:r>
            <a:r>
              <a:rPr lang="zh-CN" altLang="en-US" sz="1800" dirty="0" smtClean="0"/>
              <a:t>与</a:t>
            </a:r>
            <a:r>
              <a:rPr lang="en-US" altLang="zh-CN" sz="1800" dirty="0" err="1" smtClean="0"/>
              <a:t>sizeof</a:t>
            </a:r>
            <a:r>
              <a:rPr lang="en-US" altLang="zh-CN" sz="1800" dirty="0"/>
              <a:t>()</a:t>
            </a:r>
            <a:r>
              <a:rPr lang="zh-CN" altLang="zh-CN" sz="1800" dirty="0" smtClean="0"/>
              <a:t>运算符在</a:t>
            </a:r>
            <a:r>
              <a:rPr lang="zh-CN" altLang="zh-CN" sz="1800" dirty="0"/>
              <a:t>求</a:t>
            </a:r>
            <a:r>
              <a:rPr lang="zh-CN" altLang="zh-CN" sz="1800" dirty="0" smtClean="0"/>
              <a:t>字符串</a:t>
            </a:r>
            <a:r>
              <a:rPr lang="zh-CN" altLang="en-US" sz="1800" dirty="0" smtClean="0"/>
              <a:t>长度</a:t>
            </a:r>
            <a:r>
              <a:rPr lang="zh-CN" altLang="zh-CN" sz="1800" dirty="0" smtClean="0"/>
              <a:t>时</a:t>
            </a:r>
            <a:r>
              <a:rPr lang="zh-CN" altLang="zh-CN" sz="1800" dirty="0"/>
              <a:t>是有所不同的</a:t>
            </a:r>
            <a:r>
              <a:rPr lang="zh-CN" altLang="en-US" sz="1800" kern="1200" dirty="0" smtClean="0"/>
              <a:t>。</a:t>
            </a:r>
            <a:endParaRPr lang="zh-CN" altLang="en-US" sz="1800" kern="1200" dirty="0"/>
          </a:p>
        </p:txBody>
      </p:sp>
      <p:sp>
        <p:nvSpPr>
          <p:cNvPr id="16" name="矩形 15"/>
          <p:cNvSpPr/>
          <p:nvPr/>
        </p:nvSpPr>
        <p:spPr>
          <a:xfrm>
            <a:off x="560388" y="962025"/>
            <a:ext cx="2077813" cy="646331"/>
          </a:xfrm>
          <a:prstGeom prst="rect">
            <a:avLst/>
          </a:prstGeom>
        </p:spPr>
        <p:txBody>
          <a:bodyPr wrap="none">
            <a:spAutoFit/>
          </a:bodyPr>
          <a:lstStyle/>
          <a:p>
            <a:pPr marL="342900" indent="-342900" eaLnBrk="0" hangingPunct="0">
              <a:lnSpc>
                <a:spcPct val="150000"/>
              </a:lnSpc>
              <a:spcBef>
                <a:spcPct val="20000"/>
              </a:spcBef>
              <a:buFontTx/>
              <a:buChar char="•"/>
              <a:defRPr/>
            </a:pPr>
            <a:r>
              <a:rPr lang="zh-CN" altLang="en-US" sz="2400" b="1" dirty="0" smtClean="0">
                <a:solidFill>
                  <a:srgbClr val="009ED6"/>
                </a:solidFill>
                <a:latin typeface="+mn-lt"/>
                <a:ea typeface="+mn-ea"/>
              </a:rPr>
              <a:t>字符串</a:t>
            </a:r>
            <a:r>
              <a:rPr lang="zh-CN" altLang="en-US" sz="2400" b="1" dirty="0">
                <a:solidFill>
                  <a:srgbClr val="009ED6"/>
                </a:solidFill>
                <a:latin typeface="+mn-lt"/>
                <a:ea typeface="+mn-ea"/>
              </a:rPr>
              <a:t>概念</a:t>
            </a:r>
            <a:endParaRPr lang="en-US" altLang="zh-CN" sz="2400" b="1" dirty="0">
              <a:solidFill>
                <a:srgbClr val="009ED6"/>
              </a:solidFill>
              <a:latin typeface="+mn-lt"/>
              <a:ea typeface="+mn-ea"/>
            </a:endParaRPr>
          </a:p>
        </p:txBody>
      </p:sp>
      <p:sp>
        <p:nvSpPr>
          <p:cNvPr id="1536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 name="标题 1"/>
          <p:cNvSpPr>
            <a:spLocks noChangeArrowheads="1"/>
          </p:cNvSpPr>
          <p:nvPr/>
        </p:nvSpPr>
        <p:spPr bwMode="auto">
          <a:xfrm>
            <a:off x="1439283" y="19685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a:solidFill>
                  <a:srgbClr val="0070C0"/>
                </a:solidFill>
                <a:latin typeface="微软雅黑" pitchFamily="34" charset="-122"/>
                <a:ea typeface="微软雅黑" pitchFamily="34" charset="-122"/>
                <a:sym typeface="宋体" charset="-122"/>
              </a:rPr>
              <a:t>【</a:t>
            </a:r>
            <a:r>
              <a:rPr lang="zh-CN" altLang="en-US" sz="3600" b="1" dirty="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1</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
        <p:nvSpPr>
          <p:cNvPr id="9" name="内容占位符 2"/>
          <p:cNvSpPr txBox="1">
            <a:spLocks/>
          </p:cNvSpPr>
          <p:nvPr/>
        </p:nvSpPr>
        <p:spPr>
          <a:xfrm>
            <a:off x="872306" y="2090057"/>
            <a:ext cx="8141065" cy="54065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lnSpc>
                <a:spcPct val="150000"/>
              </a:lnSpc>
              <a:buNone/>
              <a:defRPr/>
            </a:pPr>
            <a:r>
              <a:rPr lang="en-US" altLang="zh-CN" sz="1800" dirty="0" smtClean="0"/>
              <a:t>    </a:t>
            </a:r>
            <a:r>
              <a:rPr lang="zh-CN" altLang="zh-CN" sz="1800" dirty="0" smtClean="0"/>
              <a:t>①</a:t>
            </a:r>
            <a:r>
              <a:rPr lang="en-US" altLang="zh-CN" sz="1800" dirty="0" err="1"/>
              <a:t>sizeof</a:t>
            </a:r>
            <a:r>
              <a:rPr lang="en-US" altLang="zh-CN" sz="1800" dirty="0"/>
              <a:t>()</a:t>
            </a:r>
            <a:r>
              <a:rPr lang="zh-CN" altLang="zh-CN" sz="1800" dirty="0"/>
              <a:t>是运算符；</a:t>
            </a:r>
            <a:r>
              <a:rPr lang="en-US" altLang="zh-CN" sz="1800" dirty="0" err="1"/>
              <a:t>strlen</a:t>
            </a:r>
            <a:r>
              <a:rPr lang="en-US" altLang="zh-CN" sz="1800" dirty="0"/>
              <a:t>()</a:t>
            </a:r>
            <a:r>
              <a:rPr lang="zh-CN" altLang="zh-CN" sz="1800" dirty="0"/>
              <a:t>是</a:t>
            </a:r>
            <a:r>
              <a:rPr lang="en-US" altLang="zh-CN" sz="1800" dirty="0"/>
              <a:t>C</a:t>
            </a:r>
            <a:r>
              <a:rPr lang="zh-CN" altLang="zh-CN" sz="1800" dirty="0"/>
              <a:t>语言标准库函数，包含在</a:t>
            </a:r>
            <a:r>
              <a:rPr lang="en-US" altLang="zh-CN" sz="1800" dirty="0" err="1"/>
              <a:t>string.h</a:t>
            </a:r>
            <a:r>
              <a:rPr lang="zh-CN" altLang="zh-CN" sz="1800" dirty="0"/>
              <a:t>头文件中；</a:t>
            </a:r>
            <a:endParaRPr lang="zh-CN" altLang="en-US" sz="1800" kern="1200" dirty="0"/>
          </a:p>
        </p:txBody>
      </p:sp>
      <p:sp>
        <p:nvSpPr>
          <p:cNvPr id="10" name="内容占位符 2"/>
          <p:cNvSpPr txBox="1">
            <a:spLocks/>
          </p:cNvSpPr>
          <p:nvPr/>
        </p:nvSpPr>
        <p:spPr>
          <a:xfrm>
            <a:off x="863600" y="2630714"/>
            <a:ext cx="8141065" cy="97463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lnSpc>
                <a:spcPct val="150000"/>
              </a:lnSpc>
              <a:buNone/>
              <a:defRPr/>
            </a:pPr>
            <a:r>
              <a:rPr lang="en-US" altLang="zh-CN" sz="1800" dirty="0" smtClean="0"/>
              <a:t>    </a:t>
            </a:r>
            <a:r>
              <a:rPr lang="zh-CN" altLang="zh-CN" sz="1800" dirty="0"/>
              <a:t>②</a:t>
            </a:r>
            <a:r>
              <a:rPr lang="en-US" altLang="zh-CN" sz="1800" dirty="0" err="1"/>
              <a:t>sizeof</a:t>
            </a:r>
            <a:r>
              <a:rPr lang="en-US" altLang="zh-CN" sz="1800" dirty="0"/>
              <a:t>()</a:t>
            </a:r>
            <a:r>
              <a:rPr lang="zh-CN" altLang="zh-CN" sz="1800" dirty="0"/>
              <a:t>运算符功能是获得所建立的对象的字节大小，计算的是类型所占内存的多少；</a:t>
            </a:r>
            <a:r>
              <a:rPr lang="en-US" altLang="zh-CN" sz="1800" dirty="0" err="1"/>
              <a:t>strlen</a:t>
            </a:r>
            <a:r>
              <a:rPr lang="en-US" altLang="zh-CN" sz="1800" dirty="0"/>
              <a:t>()</a:t>
            </a:r>
            <a:r>
              <a:rPr lang="zh-CN" altLang="zh-CN" sz="1800" dirty="0"/>
              <a:t>函数是获得字符串所占内存的有效字节数</a:t>
            </a:r>
            <a:r>
              <a:rPr lang="zh-CN" altLang="zh-CN" sz="1800" dirty="0" smtClean="0"/>
              <a:t>；</a:t>
            </a:r>
            <a:endParaRPr lang="zh-CN" altLang="zh-CN" sz="1800" dirty="0"/>
          </a:p>
        </p:txBody>
      </p:sp>
      <p:sp>
        <p:nvSpPr>
          <p:cNvPr id="14" name="内容占位符 2"/>
          <p:cNvSpPr txBox="1">
            <a:spLocks/>
          </p:cNvSpPr>
          <p:nvPr/>
        </p:nvSpPr>
        <p:spPr>
          <a:xfrm>
            <a:off x="863599" y="3522618"/>
            <a:ext cx="8141065" cy="1323702"/>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lnSpc>
                <a:spcPct val="150000"/>
              </a:lnSpc>
              <a:buNone/>
              <a:defRPr/>
            </a:pPr>
            <a:r>
              <a:rPr lang="en-US" altLang="zh-CN" sz="1800" dirty="0" smtClean="0"/>
              <a:t>    </a:t>
            </a:r>
            <a:r>
              <a:rPr lang="zh-CN" altLang="zh-CN" sz="1800" dirty="0"/>
              <a:t>③</a:t>
            </a:r>
            <a:r>
              <a:rPr lang="en-US" altLang="zh-CN" sz="1800" dirty="0" err="1"/>
              <a:t>sizeof</a:t>
            </a:r>
            <a:r>
              <a:rPr lang="en-US" altLang="zh-CN" sz="1800" dirty="0"/>
              <a:t>()</a:t>
            </a:r>
            <a:r>
              <a:rPr lang="zh-CN" altLang="zh-CN" sz="1800" dirty="0"/>
              <a:t>运算符的参数可以是数组、指针、类型、对象和函数等；</a:t>
            </a:r>
            <a:r>
              <a:rPr lang="en-US" altLang="zh-CN" sz="1800" dirty="0" err="1"/>
              <a:t>strlen</a:t>
            </a:r>
            <a:r>
              <a:rPr lang="en-US" altLang="zh-CN" sz="1800" dirty="0"/>
              <a:t>()</a:t>
            </a:r>
            <a:r>
              <a:rPr lang="zh-CN" altLang="zh-CN" sz="1800" dirty="0"/>
              <a:t>函数的参数必须是字符型指针，即它的参数必须以字符串为目标，且必须是以</a:t>
            </a:r>
            <a:r>
              <a:rPr lang="en-US" altLang="zh-CN" sz="1800" dirty="0"/>
              <a:t>'\0'</a:t>
            </a:r>
            <a:r>
              <a:rPr lang="zh-CN" altLang="zh-CN" sz="1800" dirty="0"/>
              <a:t>结尾</a:t>
            </a:r>
            <a:r>
              <a:rPr lang="zh-CN" altLang="zh-CN" sz="1800" dirty="0" smtClean="0"/>
              <a:t>；</a:t>
            </a:r>
            <a:endParaRPr lang="zh-CN" altLang="zh-CN" sz="1800" dirty="0"/>
          </a:p>
        </p:txBody>
      </p:sp>
      <p:sp>
        <p:nvSpPr>
          <p:cNvPr id="17" name="内容占位符 2"/>
          <p:cNvSpPr txBox="1">
            <a:spLocks/>
          </p:cNvSpPr>
          <p:nvPr/>
        </p:nvSpPr>
        <p:spPr>
          <a:xfrm>
            <a:off x="872306" y="4781005"/>
            <a:ext cx="8141065" cy="1058091"/>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lnSpc>
                <a:spcPct val="150000"/>
              </a:lnSpc>
              <a:buNone/>
              <a:defRPr/>
            </a:pPr>
            <a:r>
              <a:rPr lang="en-US" altLang="zh-CN" sz="1800" dirty="0" smtClean="0"/>
              <a:t>    </a:t>
            </a:r>
            <a:r>
              <a:rPr lang="zh-CN" altLang="zh-CN" sz="1800" dirty="0"/>
              <a:t>④</a:t>
            </a:r>
            <a:r>
              <a:rPr lang="en-US" altLang="zh-CN" sz="1800" dirty="0" err="1"/>
              <a:t>sizeof</a:t>
            </a:r>
            <a:r>
              <a:rPr lang="en-US" altLang="zh-CN" sz="1800" dirty="0"/>
              <a:t>()</a:t>
            </a:r>
            <a:r>
              <a:rPr lang="zh-CN" altLang="zh-CN" sz="1800" dirty="0"/>
              <a:t>运算符计算大小在编绎就完成，因此不能用来计算动态分配内存的大小；</a:t>
            </a:r>
            <a:r>
              <a:rPr lang="en-US" altLang="zh-CN" sz="1800" dirty="0" err="1"/>
              <a:t>strlen</a:t>
            </a:r>
            <a:r>
              <a:rPr lang="en-US" altLang="zh-CN" sz="1800" dirty="0"/>
              <a:t>()</a:t>
            </a:r>
            <a:r>
              <a:rPr lang="zh-CN" altLang="zh-CN" sz="1800" dirty="0"/>
              <a:t>函数结果要在运行时才能计算</a:t>
            </a:r>
            <a:r>
              <a:rPr lang="zh-CN" altLang="zh-CN" sz="1800" dirty="0" smtClean="0"/>
              <a:t>出来；</a:t>
            </a:r>
            <a:endParaRPr lang="zh-CN" altLang="zh-CN" sz="1800" dirty="0"/>
          </a:p>
        </p:txBody>
      </p:sp>
    </p:spTree>
    <p:custDataLst>
      <p:tags r:id="rId1"/>
    </p:custDataLst>
    <p:extLst>
      <p:ext uri="{BB962C8B-B14F-4D97-AF65-F5344CB8AC3E}">
        <p14:creationId xmlns:p14="http://schemas.microsoft.com/office/powerpoint/2010/main" val="403692191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4"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4"/>
          <p:cNvSpPr>
            <a:spLocks noChangeArrowheads="1"/>
          </p:cNvSpPr>
          <p:nvPr/>
        </p:nvSpPr>
        <p:spPr bwMode="auto">
          <a:xfrm>
            <a:off x="560388" y="962025"/>
            <a:ext cx="3314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eaLnBrk="0" hangingPunct="0">
              <a:lnSpc>
                <a:spcPct val="150000"/>
              </a:lnSpc>
              <a:spcBef>
                <a:spcPct val="20000"/>
              </a:spcBef>
              <a:buFontTx/>
              <a:buChar char="•"/>
            </a:pPr>
            <a:r>
              <a:rPr lang="zh-CN" altLang="en-US" sz="2400" b="1">
                <a:solidFill>
                  <a:srgbClr val="009ED6"/>
                </a:solidFill>
                <a:latin typeface="楷体" pitchFamily="49" charset="-122"/>
                <a:ea typeface="楷体" pitchFamily="49" charset="-122"/>
              </a:rPr>
              <a:t>字符与字符串的转换</a:t>
            </a:r>
            <a:endParaRPr lang="en-US" altLang="zh-CN" sz="2400" b="1">
              <a:solidFill>
                <a:srgbClr val="009ED6"/>
              </a:solidFill>
              <a:latin typeface="楷体" pitchFamily="49" charset="-122"/>
              <a:ea typeface="楷体" pitchFamily="49" charset="-122"/>
            </a:endParaRPr>
          </a:p>
        </p:txBody>
      </p:sp>
      <p:sp>
        <p:nvSpPr>
          <p:cNvPr id="16387" name="矩形 5"/>
          <p:cNvSpPr>
            <a:spLocks noChangeArrowheads="1"/>
          </p:cNvSpPr>
          <p:nvPr/>
        </p:nvSpPr>
        <p:spPr bwMode="auto">
          <a:xfrm>
            <a:off x="863600" y="1547813"/>
            <a:ext cx="74898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0" hangingPunct="0">
              <a:lnSpc>
                <a:spcPct val="150000"/>
              </a:lnSpc>
              <a:spcBef>
                <a:spcPct val="20000"/>
              </a:spcBef>
              <a:buFont typeface="Arial" charset="0"/>
              <a:buChar char="−"/>
            </a:pPr>
            <a:r>
              <a:rPr lang="en-US" altLang="zh-CN">
                <a:latin typeface="楷体" pitchFamily="49" charset="-122"/>
                <a:ea typeface="楷体" pitchFamily="49" charset="-122"/>
              </a:rPr>
              <a:t>C</a:t>
            </a:r>
            <a:r>
              <a:rPr lang="zh-CN" altLang="zh-CN">
                <a:latin typeface="楷体" pitchFamily="49" charset="-122"/>
                <a:ea typeface="楷体" pitchFamily="49" charset="-122"/>
              </a:rPr>
              <a:t>语言中的字符串实际上是字符数组，而</a:t>
            </a:r>
            <a:r>
              <a:rPr lang="en-US" altLang="zh-CN">
                <a:latin typeface="楷体" pitchFamily="49" charset="-122"/>
                <a:ea typeface="楷体" pitchFamily="49" charset="-122"/>
              </a:rPr>
              <a:t>C</a:t>
            </a:r>
            <a:r>
              <a:rPr lang="zh-CN" altLang="zh-CN">
                <a:latin typeface="楷体" pitchFamily="49" charset="-122"/>
                <a:ea typeface="楷体" pitchFamily="49" charset="-122"/>
              </a:rPr>
              <a:t>语言中的字符则是一种基本数据类型。因此在字符和字符串之间进行转换是很容易的。</a:t>
            </a:r>
          </a:p>
        </p:txBody>
      </p:sp>
      <p:sp>
        <p:nvSpPr>
          <p:cNvPr id="7" name="标题 1"/>
          <p:cNvSpPr>
            <a:spLocks noChangeArrowheads="1"/>
          </p:cNvSpPr>
          <p:nvPr/>
        </p:nvSpPr>
        <p:spPr bwMode="auto">
          <a:xfrm>
            <a:off x="1769268" y="162471"/>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buFont typeface="Wingdings" pitchFamily="2" charset="2"/>
              <a:buNone/>
              <a:defRPr/>
            </a:pPr>
            <a:r>
              <a:rPr lang="en-US" altLang="zh-CN" sz="3600" b="1" spc="300" dirty="0">
                <a:solidFill>
                  <a:srgbClr val="0070C0"/>
                </a:solidFill>
                <a:latin typeface="微软雅黑" panose="020B0503020204020204" pitchFamily="34" charset="-122"/>
                <a:ea typeface="微软雅黑" panose="020B0503020204020204" pitchFamily="34" charset="-122"/>
                <a:sym typeface="Wingdings"/>
              </a:rPr>
              <a:t> </a:t>
            </a:r>
            <a:r>
              <a:rPr lang="zh-CN" altLang="zh-CN" sz="3600" b="1" spc="300" dirty="0">
                <a:solidFill>
                  <a:srgbClr val="0070C0"/>
                </a:solidFill>
                <a:latin typeface="楷体" pitchFamily="49" charset="-122"/>
                <a:ea typeface="楷体" pitchFamily="49" charset="-122"/>
              </a:rPr>
              <a:t>多学一招</a:t>
            </a:r>
            <a:endParaRPr lang="zh-CN" altLang="en-US" sz="3600" b="1" spc="300" dirty="0">
              <a:solidFill>
                <a:srgbClr val="0070C0"/>
              </a:solidFill>
              <a:latin typeface="楷体" pitchFamily="49" charset="-122"/>
              <a:ea typeface="楷体" pitchFamily="49" charset="-122"/>
              <a:sym typeface="宋体" pitchFamily="2" charset="-122"/>
            </a:endParaRPr>
          </a:p>
        </p:txBody>
      </p:sp>
      <p:sp>
        <p:nvSpPr>
          <p:cNvPr id="13" name="矩形 12"/>
          <p:cNvSpPr/>
          <p:nvPr/>
        </p:nvSpPr>
        <p:spPr>
          <a:xfrm>
            <a:off x="1358900" y="2719388"/>
            <a:ext cx="6756400" cy="712787"/>
          </a:xfrm>
          <a:prstGeom prst="rect">
            <a:avLst/>
          </a:prstGeom>
          <a:noFill/>
          <a:ln w="25400">
            <a:solidFill>
              <a:srgbClr val="00ACE6"/>
            </a:solidFill>
            <a:prstDash val="solid"/>
            <a:miter lim="800000"/>
            <a:headEnd/>
            <a:tailEnd/>
          </a:ln>
          <a:effectLst>
            <a:outerShdw blurRad="76200" dir="13500000" sy="23000" kx="1200000" algn="br" rotWithShape="0">
              <a:prstClr val="black">
                <a:alpha val="20000"/>
              </a:prstClr>
            </a:outerShdw>
          </a:effectLst>
        </p:spPr>
        <p:txBody>
          <a:bodyPr lIns="432000" tIns="216000" rIns="432000" bIns="216000">
            <a:spAutoFit/>
          </a:bodyPr>
          <a:lstStyle/>
          <a:p>
            <a:pPr algn="ctr">
              <a:defRPr/>
            </a:pPr>
            <a:r>
              <a:rPr lang="en-US" altLang="zh-CN" b="1" dirty="0">
                <a:solidFill>
                  <a:srgbClr val="FF0000"/>
                </a:solidFill>
                <a:ea typeface="宋体" pitchFamily="2" charset="-122"/>
              </a:rPr>
              <a:t>‘</a:t>
            </a:r>
            <a:r>
              <a:rPr lang="en-US" altLang="zh-CN" dirty="0">
                <a:ea typeface="宋体" pitchFamily="2" charset="-122"/>
              </a:rPr>
              <a:t>A</a:t>
            </a:r>
            <a:r>
              <a:rPr lang="en-US" altLang="zh-CN" b="1" dirty="0">
                <a:solidFill>
                  <a:srgbClr val="FF0000"/>
                </a:solidFill>
                <a:ea typeface="宋体" pitchFamily="2" charset="-122"/>
              </a:rPr>
              <a:t>’             “</a:t>
            </a:r>
            <a:r>
              <a:rPr lang="en-US" altLang="zh-CN" dirty="0">
                <a:ea typeface="宋体" pitchFamily="2" charset="-122"/>
              </a:rPr>
              <a:t>A</a:t>
            </a:r>
            <a:r>
              <a:rPr lang="en-US" altLang="zh-CN" b="1" dirty="0">
                <a:solidFill>
                  <a:srgbClr val="FF0000"/>
                </a:solidFill>
                <a:ea typeface="宋体" pitchFamily="2" charset="-122"/>
              </a:rPr>
              <a:t>” </a:t>
            </a:r>
            <a:endParaRPr lang="en-US" altLang="zh-CN" dirty="0">
              <a:ea typeface="宋体" pitchFamily="2" charset="-122"/>
            </a:endParaRPr>
          </a:p>
        </p:txBody>
      </p:sp>
      <p:cxnSp>
        <p:nvCxnSpPr>
          <p:cNvPr id="16391" name="直接箭头连接符 2"/>
          <p:cNvCxnSpPr>
            <a:cxnSpLocks noChangeShapeType="1"/>
          </p:cNvCxnSpPr>
          <p:nvPr/>
        </p:nvCxnSpPr>
        <p:spPr bwMode="auto">
          <a:xfrm>
            <a:off x="4343400" y="3090863"/>
            <a:ext cx="635000" cy="0"/>
          </a:xfrm>
          <a:prstGeom prst="straightConnector1">
            <a:avLst/>
          </a:prstGeom>
          <a:noFill/>
          <a:ln w="28575" algn="ctr">
            <a:solidFill>
              <a:srgbClr val="00ACE6"/>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ustDataLst>
      <p:tags r:id="rId1"/>
    </p:custDataLst>
    <p:extLst>
      <p:ext uri="{BB962C8B-B14F-4D97-AF65-F5344CB8AC3E}">
        <p14:creationId xmlns:p14="http://schemas.microsoft.com/office/powerpoint/2010/main" val="2312369751"/>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2"/>
          <p:cNvSpPr>
            <a:spLocks noGrp="1"/>
          </p:cNvSpPr>
          <p:nvPr>
            <p:ph idx="1"/>
          </p:nvPr>
        </p:nvSpPr>
        <p:spPr bwMode="auto">
          <a:xfrm>
            <a:off x="863600" y="1549400"/>
            <a:ext cx="7761288" cy="100488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buFont typeface="Arial" pitchFamily="34" charset="0"/>
              <a:buChar char="−"/>
              <a:defRPr/>
            </a:pPr>
            <a:r>
              <a:rPr lang="zh-CN" altLang="zh-CN" sz="1800" kern="1200" dirty="0"/>
              <a:t>在</a:t>
            </a:r>
            <a:r>
              <a:rPr lang="en-US" altLang="zh-CN" sz="1800" kern="1200" dirty="0"/>
              <a:t>C</a:t>
            </a:r>
            <a:r>
              <a:rPr lang="zh-CN" altLang="zh-CN" sz="1800" kern="1200" dirty="0"/>
              <a:t>语言中，字符型指针用</a:t>
            </a:r>
            <a:r>
              <a:rPr lang="en-US" altLang="zh-CN" sz="1800" kern="1200" dirty="0"/>
              <a:t>char*</a:t>
            </a:r>
            <a:r>
              <a:rPr lang="zh-CN" altLang="zh-CN" sz="1800" kern="1200" dirty="0"/>
              <a:t>来定义，它不仅可以指向一个字符型</a:t>
            </a:r>
            <a:r>
              <a:rPr lang="zh-CN" altLang="en-US" sz="1800" kern="1200" dirty="0"/>
              <a:t>数据</a:t>
            </a:r>
            <a:r>
              <a:rPr lang="zh-CN" altLang="zh-CN" sz="1800" kern="1200" dirty="0"/>
              <a:t>，还可以指向一个字符串。示例代码</a:t>
            </a:r>
            <a:r>
              <a:rPr lang="zh-CN" altLang="en-US" sz="1800" kern="1200" dirty="0"/>
              <a:t>如下：</a:t>
            </a:r>
            <a:endParaRPr lang="en-US" altLang="zh-CN" sz="1800" kern="1200" dirty="0"/>
          </a:p>
          <a:p>
            <a:pPr marL="0" indent="0">
              <a:lnSpc>
                <a:spcPct val="150000"/>
              </a:lnSpc>
              <a:buFontTx/>
              <a:buNone/>
              <a:defRPr/>
            </a:pPr>
            <a:endParaRPr lang="en-US" altLang="zh-CN" sz="1800" dirty="0" smtClean="0">
              <a:latin typeface="宋体" pitchFamily="2" charset="-122"/>
              <a:cs typeface="Times New Roman" pitchFamily="18" charset="0"/>
            </a:endParaRPr>
          </a:p>
          <a:p>
            <a:pPr marL="0" indent="0">
              <a:lnSpc>
                <a:spcPct val="150000"/>
              </a:lnSpc>
              <a:buFontTx/>
              <a:buNone/>
              <a:defRPr/>
            </a:pPr>
            <a:endParaRPr lang="en-US" altLang="zh-CN" sz="1800" dirty="0" smtClean="0">
              <a:latin typeface="宋体" pitchFamily="2" charset="-122"/>
              <a:cs typeface="Times New Roman" pitchFamily="18" charset="0"/>
            </a:endParaRPr>
          </a:p>
        </p:txBody>
      </p:sp>
      <p:sp>
        <p:nvSpPr>
          <p:cNvPr id="12" name="矩形 11"/>
          <p:cNvSpPr/>
          <p:nvPr/>
        </p:nvSpPr>
        <p:spPr>
          <a:xfrm>
            <a:off x="560388" y="962025"/>
            <a:ext cx="2472152" cy="646331"/>
          </a:xfrm>
          <a:prstGeom prst="rect">
            <a:avLst/>
          </a:prstGeom>
        </p:spPr>
        <p:txBody>
          <a:bodyPr wrap="none">
            <a:spAutoFit/>
          </a:bodyPr>
          <a:lstStyle/>
          <a:p>
            <a:pPr marL="342900" indent="-342900" eaLnBrk="0" hangingPunct="0">
              <a:lnSpc>
                <a:spcPct val="150000"/>
              </a:lnSpc>
              <a:spcBef>
                <a:spcPct val="20000"/>
              </a:spcBef>
              <a:buFontTx/>
              <a:buChar char="•"/>
              <a:defRPr/>
            </a:pPr>
            <a:r>
              <a:rPr lang="en-US" altLang="zh-CN" sz="2400" b="1" dirty="0" smtClean="0">
                <a:solidFill>
                  <a:srgbClr val="009ED6"/>
                </a:solidFill>
                <a:latin typeface="+mn-lt"/>
                <a:ea typeface="+mn-ea"/>
              </a:rPr>
              <a:t> </a:t>
            </a:r>
            <a:r>
              <a:rPr lang="zh-CN" altLang="en-US" sz="2400" b="1" dirty="0">
                <a:solidFill>
                  <a:srgbClr val="009ED6"/>
                </a:solidFill>
                <a:latin typeface="+mn-lt"/>
                <a:ea typeface="+mn-ea"/>
              </a:rPr>
              <a:t>字符串与指针</a:t>
            </a:r>
            <a:endParaRPr lang="en-US" altLang="zh-CN" sz="2400" b="1" dirty="0">
              <a:solidFill>
                <a:srgbClr val="009ED6"/>
              </a:solidFill>
              <a:latin typeface="+mn-lt"/>
              <a:ea typeface="+mn-ea"/>
            </a:endParaRPr>
          </a:p>
        </p:txBody>
      </p:sp>
      <p:sp>
        <p:nvSpPr>
          <p:cNvPr id="1843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1843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18440"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 name="矩形 12"/>
          <p:cNvSpPr/>
          <p:nvPr/>
        </p:nvSpPr>
        <p:spPr>
          <a:xfrm>
            <a:off x="1333500" y="2757488"/>
            <a:ext cx="6756400" cy="990600"/>
          </a:xfrm>
          <a:prstGeom prst="rect">
            <a:avLst/>
          </a:prstGeom>
          <a:noFill/>
          <a:ln w="25400">
            <a:solidFill>
              <a:srgbClr val="00ACE6"/>
            </a:solidFill>
            <a:prstDash val="solid"/>
            <a:miter lim="800000"/>
            <a:headEnd/>
            <a:tailEnd/>
          </a:ln>
          <a:effectLst>
            <a:outerShdw blurRad="76200" dir="13500000" sy="23000" kx="1200000" algn="br" rotWithShape="0">
              <a:prstClr val="black">
                <a:alpha val="20000"/>
              </a:prstClr>
            </a:outerShdw>
          </a:effectLst>
        </p:spPr>
        <p:txBody>
          <a:bodyPr lIns="432000" tIns="216000" rIns="432000" bIns="216000">
            <a:spAutoFit/>
          </a:bodyPr>
          <a:lstStyle/>
          <a:p>
            <a:pPr>
              <a:defRPr/>
            </a:pPr>
            <a:r>
              <a:rPr lang="en-US" altLang="zh-CN" dirty="0">
                <a:latin typeface="Arial" pitchFamily="34" charset="0"/>
                <a:ea typeface="宋体" pitchFamily="2" charset="-122"/>
              </a:rPr>
              <a:t>char char_array[ ] = "hello";</a:t>
            </a:r>
            <a:endParaRPr lang="zh-CN" altLang="zh-CN" dirty="0">
              <a:latin typeface="Arial" pitchFamily="34" charset="0"/>
              <a:ea typeface="宋体" pitchFamily="2" charset="-122"/>
            </a:endParaRPr>
          </a:p>
          <a:p>
            <a:pPr>
              <a:defRPr/>
            </a:pPr>
            <a:r>
              <a:rPr lang="en-US" altLang="zh-CN" dirty="0">
                <a:latin typeface="Arial" pitchFamily="34" charset="0"/>
                <a:ea typeface="宋体" pitchFamily="2" charset="-122"/>
              </a:rPr>
              <a:t>char* </a:t>
            </a:r>
            <a:r>
              <a:rPr lang="en-US" altLang="zh-CN" dirty="0">
                <a:solidFill>
                  <a:srgbClr val="FF0000"/>
                </a:solidFill>
                <a:latin typeface="Arial" pitchFamily="34" charset="0"/>
                <a:ea typeface="宋体" pitchFamily="2" charset="-122"/>
              </a:rPr>
              <a:t>chr</a:t>
            </a:r>
            <a:r>
              <a:rPr lang="en-US" altLang="zh-CN" dirty="0">
                <a:latin typeface="Arial" pitchFamily="34" charset="0"/>
                <a:ea typeface="宋体" pitchFamily="2" charset="-122"/>
              </a:rPr>
              <a:t> = char_array;</a:t>
            </a:r>
            <a:endParaRPr lang="zh-CN" altLang="zh-CN" dirty="0">
              <a:latin typeface="Arial" pitchFamily="34" charset="0"/>
              <a:ea typeface="宋体" pitchFamily="2" charset="-122"/>
            </a:endParaRPr>
          </a:p>
        </p:txBody>
      </p:sp>
      <p:sp>
        <p:nvSpPr>
          <p:cNvPr id="18442"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 name="标题 1"/>
          <p:cNvSpPr>
            <a:spLocks noChangeArrowheads="1"/>
          </p:cNvSpPr>
          <p:nvPr/>
        </p:nvSpPr>
        <p:spPr bwMode="auto">
          <a:xfrm>
            <a:off x="1491834" y="19685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a:solidFill>
                  <a:srgbClr val="0070C0"/>
                </a:solidFill>
                <a:latin typeface="微软雅黑" pitchFamily="34" charset="-122"/>
                <a:ea typeface="微软雅黑" pitchFamily="34" charset="-122"/>
                <a:sym typeface="宋体" charset="-122"/>
              </a:rPr>
              <a:t>【</a:t>
            </a:r>
            <a:r>
              <a:rPr lang="zh-CN" altLang="en-US" sz="3600" b="1" dirty="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1</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267523156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ChangeArrowheads="1"/>
          </p:cNvSpPr>
          <p:nvPr/>
        </p:nvSpPr>
        <p:spPr bwMode="auto">
          <a:xfrm>
            <a:off x="1702040" y="1619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zh-CN" altLang="en-US" sz="3600" b="1" dirty="0" smtClean="0">
                <a:solidFill>
                  <a:srgbClr val="0070C0"/>
                </a:solidFill>
                <a:latin typeface="微软雅黑" pitchFamily="34" charset="-122"/>
                <a:ea typeface="微软雅黑" pitchFamily="34" charset="-122"/>
                <a:sym typeface="宋体" charset="-122"/>
              </a:rPr>
              <a:t>作业</a:t>
            </a:r>
            <a:r>
              <a:rPr lang="zh-CN" altLang="en-US" sz="3600" b="1" dirty="0">
                <a:solidFill>
                  <a:srgbClr val="0070C0"/>
                </a:solidFill>
                <a:latin typeface="微软雅黑" pitchFamily="34" charset="-122"/>
                <a:ea typeface="微软雅黑" pitchFamily="34" charset="-122"/>
                <a:sym typeface="宋体" charset="-122"/>
              </a:rPr>
              <a:t>点评</a:t>
            </a:r>
          </a:p>
        </p:txBody>
      </p:sp>
      <p:sp>
        <p:nvSpPr>
          <p:cNvPr id="5123" name="内容占位符 2"/>
          <p:cNvSpPr txBox="1">
            <a:spLocks/>
          </p:cNvSpPr>
          <p:nvPr/>
        </p:nvSpPr>
        <p:spPr bwMode="auto">
          <a:xfrm>
            <a:off x="481013" y="1789271"/>
            <a:ext cx="7975600" cy="1796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nSpc>
                <a:spcPct val="150000"/>
              </a:lnSpc>
              <a:spcBef>
                <a:spcPct val="20000"/>
              </a:spcBef>
              <a:buFontTx/>
              <a:buChar char="–"/>
            </a:pPr>
            <a:r>
              <a:rPr lang="zh-CN" altLang="en-US" sz="2400" dirty="0" smtClean="0"/>
              <a:t>请述指针的概念和作用。</a:t>
            </a:r>
            <a:endParaRPr lang="en-US" altLang="zh-CN" sz="2400" dirty="0" smtClean="0"/>
          </a:p>
          <a:p>
            <a:pPr lvl="1">
              <a:lnSpc>
                <a:spcPct val="150000"/>
              </a:lnSpc>
              <a:spcBef>
                <a:spcPct val="20000"/>
              </a:spcBef>
              <a:buFontTx/>
              <a:buChar char="–"/>
            </a:pPr>
            <a:r>
              <a:rPr lang="zh-CN" altLang="en-US" sz="2400" dirty="0" smtClean="0"/>
              <a:t>请简述数组指针和指针数组的作用和区别。</a:t>
            </a:r>
            <a:endParaRPr lang="en-US" altLang="zh-CN" sz="2400" dirty="0" smtClean="0"/>
          </a:p>
          <a:p>
            <a:pPr lvl="1">
              <a:lnSpc>
                <a:spcPct val="150000"/>
              </a:lnSpc>
              <a:spcBef>
                <a:spcPct val="20000"/>
              </a:spcBef>
              <a:buFontTx/>
              <a:buChar char="–"/>
            </a:pPr>
            <a:endParaRPr lang="en-US" altLang="zh-CN" sz="2400" dirty="0"/>
          </a:p>
        </p:txBody>
      </p:sp>
    </p:spTree>
    <p:custDataLst>
      <p:tags r:id="rId1"/>
    </p:custDataLst>
    <p:extLst>
      <p:ext uri="{BB962C8B-B14F-4D97-AF65-F5344CB8AC3E}">
        <p14:creationId xmlns:p14="http://schemas.microsoft.com/office/powerpoint/2010/main" val="3502195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2"/>
          <p:cNvSpPr>
            <a:spLocks noGrp="1"/>
          </p:cNvSpPr>
          <p:nvPr>
            <p:ph idx="1"/>
          </p:nvPr>
        </p:nvSpPr>
        <p:spPr bwMode="auto">
          <a:xfrm>
            <a:off x="863600" y="1549400"/>
            <a:ext cx="7956550" cy="711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buFont typeface="Arial" pitchFamily="34" charset="0"/>
              <a:buChar char="−"/>
              <a:defRPr/>
            </a:pPr>
            <a:r>
              <a:rPr lang="zh-CN" altLang="zh-CN" sz="1800" kern="1200" dirty="0"/>
              <a:t>字符指针</a:t>
            </a:r>
            <a:r>
              <a:rPr lang="en-US" altLang="zh-CN" sz="1800" kern="1200" dirty="0" err="1"/>
              <a:t>chr</a:t>
            </a:r>
            <a:r>
              <a:rPr lang="zh-CN" altLang="zh-CN" sz="1800" kern="1200" dirty="0"/>
              <a:t>和字符串“</a:t>
            </a:r>
            <a:r>
              <a:rPr lang="en-US" altLang="zh-CN" sz="1800" kern="1200" dirty="0"/>
              <a:t>hello</a:t>
            </a:r>
            <a:r>
              <a:rPr lang="zh-CN" altLang="zh-CN" sz="1800" kern="1200" dirty="0"/>
              <a:t>”的关系如图</a:t>
            </a:r>
            <a:r>
              <a:rPr lang="zh-CN" altLang="en-US" sz="1800" kern="1200" dirty="0"/>
              <a:t>所示。</a:t>
            </a:r>
            <a:endParaRPr lang="en-US" altLang="zh-CN" sz="1800" kern="1200" dirty="0"/>
          </a:p>
          <a:p>
            <a:pPr marL="0" indent="0">
              <a:lnSpc>
                <a:spcPct val="150000"/>
              </a:lnSpc>
              <a:buFontTx/>
              <a:buNone/>
              <a:defRPr/>
            </a:pPr>
            <a:endParaRPr lang="en-US" altLang="zh-CN" sz="1800" dirty="0" smtClean="0">
              <a:latin typeface="宋体" pitchFamily="2" charset="-122"/>
              <a:cs typeface="Times New Roman" pitchFamily="18" charset="0"/>
            </a:endParaRPr>
          </a:p>
          <a:p>
            <a:pPr marL="0" indent="0">
              <a:lnSpc>
                <a:spcPct val="150000"/>
              </a:lnSpc>
              <a:buFontTx/>
              <a:buNone/>
              <a:defRPr/>
            </a:pPr>
            <a:endParaRPr lang="en-US" altLang="zh-CN" sz="1800" dirty="0" smtClean="0">
              <a:latin typeface="宋体" pitchFamily="2" charset="-122"/>
              <a:cs typeface="Times New Roman" pitchFamily="18" charset="0"/>
            </a:endParaRPr>
          </a:p>
        </p:txBody>
      </p:sp>
      <p:sp>
        <p:nvSpPr>
          <p:cNvPr id="12" name="矩形 11"/>
          <p:cNvSpPr/>
          <p:nvPr/>
        </p:nvSpPr>
        <p:spPr>
          <a:xfrm>
            <a:off x="560388" y="962025"/>
            <a:ext cx="2387192" cy="646331"/>
          </a:xfrm>
          <a:prstGeom prst="rect">
            <a:avLst/>
          </a:prstGeom>
        </p:spPr>
        <p:txBody>
          <a:bodyPr wrap="none">
            <a:spAutoFit/>
          </a:bodyPr>
          <a:lstStyle/>
          <a:p>
            <a:pPr marL="342900" indent="-342900" eaLnBrk="0" hangingPunct="0">
              <a:lnSpc>
                <a:spcPct val="150000"/>
              </a:lnSpc>
              <a:spcBef>
                <a:spcPct val="20000"/>
              </a:spcBef>
              <a:buFontTx/>
              <a:buChar char="•"/>
              <a:defRPr/>
            </a:pPr>
            <a:r>
              <a:rPr lang="zh-CN" altLang="en-US" sz="2400" b="1" dirty="0" smtClean="0">
                <a:solidFill>
                  <a:srgbClr val="009ED6"/>
                </a:solidFill>
                <a:latin typeface="+mn-lt"/>
                <a:ea typeface="+mn-ea"/>
              </a:rPr>
              <a:t>字符串</a:t>
            </a:r>
            <a:r>
              <a:rPr lang="zh-CN" altLang="en-US" sz="2400" b="1" dirty="0">
                <a:solidFill>
                  <a:srgbClr val="009ED6"/>
                </a:solidFill>
                <a:latin typeface="+mn-lt"/>
                <a:ea typeface="+mn-ea"/>
              </a:rPr>
              <a:t>与指针</a:t>
            </a:r>
            <a:endParaRPr lang="en-US" altLang="zh-CN" sz="2400" b="1" dirty="0">
              <a:solidFill>
                <a:srgbClr val="009ED6"/>
              </a:solidFill>
              <a:latin typeface="+mn-lt"/>
              <a:ea typeface="+mn-ea"/>
            </a:endParaRPr>
          </a:p>
        </p:txBody>
      </p:sp>
      <p:sp>
        <p:nvSpPr>
          <p:cNvPr id="1946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1946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19464"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465"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9466" name="对象 2"/>
          <p:cNvGraphicFramePr>
            <a:graphicFrameLocks noChangeAspect="1"/>
          </p:cNvGraphicFramePr>
          <p:nvPr/>
        </p:nvGraphicFramePr>
        <p:xfrm>
          <a:off x="1803400" y="2260600"/>
          <a:ext cx="4781550" cy="1773238"/>
        </p:xfrm>
        <a:graphic>
          <a:graphicData uri="http://schemas.openxmlformats.org/presentationml/2006/ole">
            <mc:AlternateContent xmlns:mc="http://schemas.openxmlformats.org/markup-compatibility/2006">
              <mc:Choice xmlns:v="urn:schemas-microsoft-com:vml" Requires="v">
                <p:oleObj spid="_x0000_s34832" name="Visio" r:id="rId5" imgW="2954773" imgH="1099170" progId="Visio.Drawing.11">
                  <p:embed/>
                </p:oleObj>
              </mc:Choice>
              <mc:Fallback>
                <p:oleObj name="Visio" r:id="rId5" imgW="2954773" imgH="1099170"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3400" y="2260600"/>
                        <a:ext cx="4781550" cy="177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 name="标题 1"/>
          <p:cNvSpPr>
            <a:spLocks noChangeArrowheads="1"/>
          </p:cNvSpPr>
          <p:nvPr/>
        </p:nvSpPr>
        <p:spPr bwMode="auto">
          <a:xfrm>
            <a:off x="1564798" y="15743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a:solidFill>
                  <a:srgbClr val="0070C0"/>
                </a:solidFill>
                <a:latin typeface="微软雅黑" pitchFamily="34" charset="-122"/>
                <a:ea typeface="微软雅黑" pitchFamily="34" charset="-122"/>
                <a:sym typeface="宋体" charset="-122"/>
              </a:rPr>
              <a:t>【</a:t>
            </a:r>
            <a:r>
              <a:rPr lang="zh-CN" altLang="en-US" sz="3600" b="1" dirty="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1</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Tree>
    <p:custDataLst>
      <p:tags r:id="rId2"/>
    </p:custDataLst>
    <p:extLst>
      <p:ext uri="{BB962C8B-B14F-4D97-AF65-F5344CB8AC3E}">
        <p14:creationId xmlns:p14="http://schemas.microsoft.com/office/powerpoint/2010/main" val="148678185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2"/>
          <p:cNvSpPr>
            <a:spLocks noGrp="1"/>
          </p:cNvSpPr>
          <p:nvPr>
            <p:ph idx="1"/>
          </p:nvPr>
        </p:nvSpPr>
        <p:spPr bwMode="auto">
          <a:xfrm>
            <a:off x="863600" y="1549400"/>
            <a:ext cx="7823200" cy="14605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buFont typeface="Arial" pitchFamily="34" charset="0"/>
              <a:buChar char="−"/>
              <a:defRPr/>
            </a:pPr>
            <a:r>
              <a:rPr lang="zh-CN" altLang="zh-CN" sz="1800" kern="1200" dirty="0"/>
              <a:t>字符串用字符数组存储，也可以取地址赋值给字符型指针。字符数组与字符指针围绕字符串发生了千丝万缕的联系，这一节来总结一下两者的区别与联系</a:t>
            </a:r>
            <a:r>
              <a:rPr lang="zh-CN" altLang="en-US" sz="1800" kern="1200" dirty="0"/>
              <a:t>。</a:t>
            </a:r>
            <a:endParaRPr lang="zh-CN" altLang="zh-CN" sz="1800" kern="1200" dirty="0"/>
          </a:p>
        </p:txBody>
      </p:sp>
      <p:sp>
        <p:nvSpPr>
          <p:cNvPr id="17" name="矩形 16"/>
          <p:cNvSpPr/>
          <p:nvPr/>
        </p:nvSpPr>
        <p:spPr>
          <a:xfrm>
            <a:off x="560388" y="962025"/>
            <a:ext cx="3315331" cy="646331"/>
          </a:xfrm>
          <a:prstGeom prst="rect">
            <a:avLst/>
          </a:prstGeom>
        </p:spPr>
        <p:txBody>
          <a:bodyPr wrap="none">
            <a:spAutoFit/>
          </a:bodyPr>
          <a:lstStyle/>
          <a:p>
            <a:pPr marL="342900" indent="-342900" eaLnBrk="0" hangingPunct="0">
              <a:lnSpc>
                <a:spcPct val="150000"/>
              </a:lnSpc>
              <a:spcBef>
                <a:spcPct val="20000"/>
              </a:spcBef>
              <a:buFontTx/>
              <a:buChar char="•"/>
              <a:defRPr/>
            </a:pPr>
            <a:r>
              <a:rPr lang="zh-CN" altLang="en-US" sz="2400" b="1" dirty="0" smtClean="0">
                <a:solidFill>
                  <a:srgbClr val="009ED6"/>
                </a:solidFill>
                <a:latin typeface="+mn-lt"/>
                <a:ea typeface="+mn-ea"/>
              </a:rPr>
              <a:t>字符</a:t>
            </a:r>
            <a:r>
              <a:rPr lang="zh-CN" altLang="en-US" sz="2400" b="1" dirty="0">
                <a:solidFill>
                  <a:srgbClr val="009ED6"/>
                </a:solidFill>
                <a:latin typeface="+mn-lt"/>
                <a:ea typeface="+mn-ea"/>
              </a:rPr>
              <a:t>数组与字符指针</a:t>
            </a:r>
            <a:endParaRPr lang="en-US" altLang="zh-CN" sz="2400" b="1" dirty="0">
              <a:solidFill>
                <a:srgbClr val="009ED6"/>
              </a:solidFill>
              <a:latin typeface="+mn-lt"/>
              <a:ea typeface="+mn-ea"/>
            </a:endParaRPr>
          </a:p>
        </p:txBody>
      </p:sp>
      <p:sp>
        <p:nvSpPr>
          <p:cNvPr id="13" name="矩形 12"/>
          <p:cNvSpPr/>
          <p:nvPr/>
        </p:nvSpPr>
        <p:spPr>
          <a:xfrm>
            <a:off x="1333500" y="2960688"/>
            <a:ext cx="6756400" cy="2098675"/>
          </a:xfrm>
          <a:prstGeom prst="rect">
            <a:avLst/>
          </a:prstGeom>
          <a:noFill/>
          <a:ln w="25400">
            <a:solidFill>
              <a:srgbClr val="00ACE6"/>
            </a:solidFill>
            <a:prstDash val="solid"/>
            <a:miter lim="800000"/>
            <a:headEnd/>
            <a:tailEnd/>
          </a:ln>
          <a:effectLst>
            <a:outerShdw blurRad="76200" dir="13500000" sy="23000" kx="1200000" algn="br" rotWithShape="0">
              <a:prstClr val="black">
                <a:alpha val="20000"/>
              </a:prstClr>
            </a:outerShdw>
          </a:effectLst>
        </p:spPr>
        <p:txBody>
          <a:bodyPr lIns="432000" tIns="216000" rIns="432000" bIns="216000">
            <a:spAutoFit/>
          </a:bodyPr>
          <a:lstStyle/>
          <a:p>
            <a:pPr>
              <a:lnSpc>
                <a:spcPct val="150000"/>
              </a:lnSpc>
              <a:defRPr/>
            </a:pPr>
            <a:r>
              <a:rPr lang="en-US" altLang="zh-CN" dirty="0">
                <a:latin typeface="Arial" pitchFamily="34" charset="0"/>
                <a:ea typeface="宋体" pitchFamily="2" charset="-122"/>
              </a:rPr>
              <a:t>1</a:t>
            </a:r>
            <a:r>
              <a:rPr lang="zh-CN" altLang="en-US" dirty="0">
                <a:latin typeface="Arial" pitchFamily="34" charset="0"/>
                <a:ea typeface="宋体" pitchFamily="2" charset="-122"/>
              </a:rPr>
              <a:t>、</a:t>
            </a:r>
            <a:r>
              <a:rPr lang="zh-CN" altLang="en-US" b="1" dirty="0">
                <a:solidFill>
                  <a:srgbClr val="FF0000"/>
                </a:solidFill>
                <a:latin typeface="Arial" pitchFamily="34" charset="0"/>
                <a:ea typeface="宋体" pitchFamily="2" charset="-122"/>
              </a:rPr>
              <a:t>存储方式</a:t>
            </a:r>
            <a:endParaRPr lang="en-US" altLang="zh-CN" b="1" dirty="0">
              <a:solidFill>
                <a:srgbClr val="FF0000"/>
              </a:solidFill>
              <a:latin typeface="Arial" pitchFamily="34" charset="0"/>
              <a:ea typeface="宋体" pitchFamily="2" charset="-122"/>
            </a:endParaRPr>
          </a:p>
          <a:p>
            <a:pPr>
              <a:lnSpc>
                <a:spcPct val="150000"/>
              </a:lnSpc>
              <a:defRPr/>
            </a:pPr>
            <a:r>
              <a:rPr lang="en-US" altLang="zh-CN" dirty="0">
                <a:latin typeface="Arial" pitchFamily="34" charset="0"/>
                <a:ea typeface="宋体" pitchFamily="2" charset="-122"/>
              </a:rPr>
              <a:t>2</a:t>
            </a:r>
            <a:r>
              <a:rPr lang="zh-CN" altLang="en-US" dirty="0">
                <a:latin typeface="Arial" pitchFamily="34" charset="0"/>
                <a:ea typeface="宋体" pitchFamily="2" charset="-122"/>
              </a:rPr>
              <a:t>、</a:t>
            </a:r>
            <a:r>
              <a:rPr lang="zh-CN" altLang="en-US" b="1" dirty="0">
                <a:solidFill>
                  <a:srgbClr val="FF0000"/>
                </a:solidFill>
                <a:latin typeface="Arial" pitchFamily="34" charset="0"/>
                <a:ea typeface="宋体" pitchFamily="2" charset="-122"/>
              </a:rPr>
              <a:t>初始化及赋值方式</a:t>
            </a:r>
            <a:endParaRPr lang="en-US" altLang="zh-CN" b="1" dirty="0">
              <a:solidFill>
                <a:srgbClr val="FF0000"/>
              </a:solidFill>
              <a:latin typeface="Arial" pitchFamily="34" charset="0"/>
              <a:ea typeface="宋体" pitchFamily="2" charset="-122"/>
            </a:endParaRPr>
          </a:p>
          <a:p>
            <a:pPr>
              <a:lnSpc>
                <a:spcPct val="150000"/>
              </a:lnSpc>
              <a:defRPr/>
            </a:pPr>
            <a:r>
              <a:rPr lang="en-US" altLang="zh-CN" dirty="0">
                <a:latin typeface="Arial" pitchFamily="34" charset="0"/>
                <a:ea typeface="宋体" pitchFamily="2" charset="-122"/>
              </a:rPr>
              <a:t>3</a:t>
            </a:r>
            <a:r>
              <a:rPr lang="zh-CN" altLang="en-US" dirty="0">
                <a:latin typeface="Arial" pitchFamily="34" charset="0"/>
                <a:ea typeface="宋体" pitchFamily="2" charset="-122"/>
              </a:rPr>
              <a:t>、</a:t>
            </a:r>
            <a:r>
              <a:rPr lang="zh-CN" altLang="en-US" b="1" dirty="0">
                <a:solidFill>
                  <a:srgbClr val="FF0000"/>
                </a:solidFill>
                <a:latin typeface="Arial" pitchFamily="34" charset="0"/>
                <a:ea typeface="宋体" pitchFamily="2" charset="-122"/>
              </a:rPr>
              <a:t>字符串指针与数组名</a:t>
            </a:r>
            <a:endParaRPr lang="en-US" altLang="zh-CN" b="1" dirty="0">
              <a:solidFill>
                <a:srgbClr val="FF0000"/>
              </a:solidFill>
              <a:latin typeface="Arial" pitchFamily="34" charset="0"/>
              <a:ea typeface="宋体" pitchFamily="2" charset="-122"/>
            </a:endParaRPr>
          </a:p>
          <a:p>
            <a:pPr>
              <a:lnSpc>
                <a:spcPct val="150000"/>
              </a:lnSpc>
              <a:defRPr/>
            </a:pPr>
            <a:r>
              <a:rPr lang="en-US" altLang="zh-CN" dirty="0">
                <a:latin typeface="Arial" pitchFamily="34" charset="0"/>
                <a:ea typeface="宋体" pitchFamily="2" charset="-122"/>
              </a:rPr>
              <a:t>4</a:t>
            </a:r>
            <a:r>
              <a:rPr lang="zh-CN" altLang="en-US" dirty="0">
                <a:latin typeface="Arial" pitchFamily="34" charset="0"/>
                <a:ea typeface="宋体" pitchFamily="2" charset="-122"/>
              </a:rPr>
              <a:t>、</a:t>
            </a:r>
            <a:r>
              <a:rPr lang="zh-CN" altLang="en-US" b="1" dirty="0">
                <a:solidFill>
                  <a:srgbClr val="FF0000"/>
                </a:solidFill>
                <a:latin typeface="Arial" pitchFamily="34" charset="0"/>
                <a:ea typeface="宋体" pitchFamily="2" charset="-122"/>
              </a:rPr>
              <a:t>字符串中字符的引用</a:t>
            </a:r>
            <a:endParaRPr lang="en-US" altLang="zh-CN" b="1" dirty="0">
              <a:solidFill>
                <a:srgbClr val="FF0000"/>
              </a:solidFill>
              <a:latin typeface="Arial" pitchFamily="34" charset="0"/>
              <a:ea typeface="宋体" pitchFamily="2" charset="-122"/>
            </a:endParaRPr>
          </a:p>
        </p:txBody>
      </p:sp>
      <p:sp>
        <p:nvSpPr>
          <p:cNvPr id="14" name="标题 1"/>
          <p:cNvSpPr>
            <a:spLocks noChangeArrowheads="1"/>
          </p:cNvSpPr>
          <p:nvPr/>
        </p:nvSpPr>
        <p:spPr bwMode="auto">
          <a:xfrm>
            <a:off x="1449793" y="207251"/>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a:solidFill>
                  <a:srgbClr val="0070C0"/>
                </a:solidFill>
                <a:latin typeface="微软雅黑" pitchFamily="34" charset="-122"/>
                <a:ea typeface="微软雅黑" pitchFamily="34" charset="-122"/>
                <a:sym typeface="宋体" charset="-122"/>
              </a:rPr>
              <a:t>【</a:t>
            </a:r>
            <a:r>
              <a:rPr lang="zh-CN" altLang="en-US" sz="3600" b="1" dirty="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1</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62931585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ChangeArrowheads="1"/>
          </p:cNvSpPr>
          <p:nvPr/>
        </p:nvSpPr>
        <p:spPr bwMode="auto">
          <a:xfrm>
            <a:off x="1414112" y="136525"/>
            <a:ext cx="465669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1</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案例实现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圆角矩形 5"/>
          <p:cNvSpPr/>
          <p:nvPr/>
        </p:nvSpPr>
        <p:spPr>
          <a:xfrm>
            <a:off x="761867" y="5038921"/>
            <a:ext cx="7479730" cy="408623"/>
          </a:xfrm>
          <a:prstGeom prst="roundRect">
            <a:avLst/>
          </a:prstGeom>
          <a:solidFill>
            <a:schemeClr val="bg2">
              <a:lumMod val="50000"/>
            </a:schemeClr>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案例</a:t>
            </a:r>
            <a:r>
              <a:rPr lang="zh-CN" altLang="en-US" b="1" dirty="0" smtClean="0">
                <a:solidFill>
                  <a:schemeClr val="bg1"/>
                </a:solidFill>
                <a:ea typeface="宋体" pitchFamily="2" charset="-122"/>
              </a:rPr>
              <a:t>代码（详见教材代码实现）</a:t>
            </a:r>
            <a:endParaRPr lang="en-US" altLang="zh-CN" b="1" dirty="0">
              <a:solidFill>
                <a:schemeClr val="bg1"/>
              </a:solidFill>
              <a:ea typeface="宋体" pitchFamily="2" charset="-122"/>
            </a:endParaRPr>
          </a:p>
        </p:txBody>
      </p:sp>
      <p:sp>
        <p:nvSpPr>
          <p:cNvPr id="12" name="矩形 28"/>
          <p:cNvSpPr>
            <a:spLocks noChangeArrowheads="1"/>
          </p:cNvSpPr>
          <p:nvPr/>
        </p:nvSpPr>
        <p:spPr bwMode="auto">
          <a:xfrm>
            <a:off x="863599" y="1123950"/>
            <a:ext cx="7783513"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0" hangingPunct="0">
              <a:lnSpc>
                <a:spcPct val="150000"/>
              </a:lnSpc>
              <a:spcBef>
                <a:spcPct val="20000"/>
              </a:spcBef>
              <a:buFont typeface="Arial" pitchFamily="34" charset="0"/>
              <a:buChar char="−"/>
            </a:pPr>
            <a:r>
              <a:rPr lang="zh-CN" altLang="en-US" dirty="0" smtClean="0">
                <a:latin typeface="+mn-ea"/>
                <a:ea typeface="+mn-ea"/>
              </a:rPr>
              <a:t>案例设计</a:t>
            </a:r>
            <a:endParaRPr lang="zh-CN" altLang="zh-CN" dirty="0">
              <a:latin typeface="+mn-ea"/>
              <a:ea typeface="+mn-ea"/>
            </a:endParaRPr>
          </a:p>
        </p:txBody>
      </p:sp>
      <p:cxnSp>
        <p:nvCxnSpPr>
          <p:cNvPr id="20" name="直接连接符 19"/>
          <p:cNvCxnSpPr/>
          <p:nvPr/>
        </p:nvCxnSpPr>
        <p:spPr bwMode="auto">
          <a:xfrm>
            <a:off x="941266" y="4781151"/>
            <a:ext cx="7120933"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椭圆 20"/>
          <p:cNvSpPr/>
          <p:nvPr/>
        </p:nvSpPr>
        <p:spPr bwMode="auto">
          <a:xfrm rot="574600">
            <a:off x="1157871" y="1704044"/>
            <a:ext cx="361950" cy="363537"/>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2" name="TextBox 21"/>
          <p:cNvSpPr txBox="1">
            <a:spLocks noChangeArrowheads="1"/>
          </p:cNvSpPr>
          <p:nvPr/>
        </p:nvSpPr>
        <p:spPr bwMode="auto">
          <a:xfrm>
            <a:off x="1167396" y="1710394"/>
            <a:ext cx="347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1</a:t>
            </a:r>
            <a:endParaRPr lang="zh-CN" altLang="en-US" b="1">
              <a:solidFill>
                <a:schemeClr val="bg1"/>
              </a:solidFill>
              <a:latin typeface="Verdana" pitchFamily="34" charset="0"/>
            </a:endParaRPr>
          </a:p>
        </p:txBody>
      </p:sp>
      <p:cxnSp>
        <p:nvCxnSpPr>
          <p:cNvPr id="23" name="直接连接符 22"/>
          <p:cNvCxnSpPr/>
          <p:nvPr/>
        </p:nvCxnSpPr>
        <p:spPr>
          <a:xfrm>
            <a:off x="1338846" y="2050959"/>
            <a:ext cx="4004528"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bwMode="auto">
          <a:xfrm rot="574600">
            <a:off x="1159458" y="2294222"/>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5" name="TextBox 24"/>
          <p:cNvSpPr txBox="1">
            <a:spLocks noChangeArrowheads="1"/>
          </p:cNvSpPr>
          <p:nvPr/>
        </p:nvSpPr>
        <p:spPr bwMode="auto">
          <a:xfrm>
            <a:off x="1172158" y="2276759"/>
            <a:ext cx="349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2</a:t>
            </a:r>
            <a:endParaRPr lang="zh-CN" altLang="en-US" b="1">
              <a:solidFill>
                <a:schemeClr val="bg1"/>
              </a:solidFill>
              <a:latin typeface="Verdana" pitchFamily="34" charset="0"/>
            </a:endParaRPr>
          </a:p>
        </p:txBody>
      </p:sp>
      <p:cxnSp>
        <p:nvCxnSpPr>
          <p:cNvPr id="26" name="直接连接符 25"/>
          <p:cNvCxnSpPr/>
          <p:nvPr/>
        </p:nvCxnSpPr>
        <p:spPr>
          <a:xfrm>
            <a:off x="1356308" y="2652250"/>
            <a:ext cx="5253498"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bwMode="auto">
          <a:xfrm rot="574600">
            <a:off x="1177668" y="2868983"/>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8" name="TextBox 27"/>
          <p:cNvSpPr txBox="1">
            <a:spLocks noChangeArrowheads="1"/>
          </p:cNvSpPr>
          <p:nvPr/>
        </p:nvSpPr>
        <p:spPr bwMode="auto">
          <a:xfrm>
            <a:off x="1185605" y="2873746"/>
            <a:ext cx="349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3</a:t>
            </a:r>
            <a:endParaRPr lang="zh-CN" altLang="en-US" b="1">
              <a:solidFill>
                <a:schemeClr val="bg1"/>
              </a:solidFill>
              <a:latin typeface="Verdana" pitchFamily="34" charset="0"/>
            </a:endParaRPr>
          </a:p>
        </p:txBody>
      </p:sp>
      <p:cxnSp>
        <p:nvCxnSpPr>
          <p:cNvPr id="29" name="直接连接符 28"/>
          <p:cNvCxnSpPr/>
          <p:nvPr/>
        </p:nvCxnSpPr>
        <p:spPr>
          <a:xfrm flipV="1">
            <a:off x="1414112" y="3228504"/>
            <a:ext cx="4568677" cy="1513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553196" y="1663021"/>
            <a:ext cx="3877985" cy="412421"/>
          </a:xfrm>
          <a:prstGeom prst="rect">
            <a:avLst/>
          </a:prstGeom>
        </p:spPr>
        <p:txBody>
          <a:bodyPr wrap="none">
            <a:spAutoFit/>
          </a:bodyPr>
          <a:lstStyle/>
          <a:p>
            <a:pPr>
              <a:lnSpc>
                <a:spcPct val="130000"/>
              </a:lnSpc>
              <a:spcAft>
                <a:spcPts val="300"/>
              </a:spcAft>
              <a:defRPr/>
            </a:pPr>
            <a:r>
              <a:rPr lang="zh-CN" altLang="zh-CN" sz="1600" dirty="0"/>
              <a:t>自定义一个具有字符串替换功能的</a:t>
            </a:r>
            <a:r>
              <a:rPr lang="zh-CN" altLang="zh-CN" sz="1600" dirty="0" smtClean="0"/>
              <a:t>函数</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36" name="椭圆 35"/>
          <p:cNvSpPr/>
          <p:nvPr/>
        </p:nvSpPr>
        <p:spPr bwMode="auto">
          <a:xfrm rot="574600">
            <a:off x="1169637" y="3449801"/>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37" name="TextBox 36"/>
          <p:cNvSpPr txBox="1">
            <a:spLocks noChangeArrowheads="1"/>
          </p:cNvSpPr>
          <p:nvPr/>
        </p:nvSpPr>
        <p:spPr bwMode="auto">
          <a:xfrm>
            <a:off x="1177574" y="3454564"/>
            <a:ext cx="3481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chemeClr val="bg1"/>
                </a:solidFill>
                <a:latin typeface="Verdana" pitchFamily="34" charset="0"/>
              </a:rPr>
              <a:t>4</a:t>
            </a:r>
            <a:endParaRPr lang="zh-CN" altLang="en-US" b="1" dirty="0">
              <a:solidFill>
                <a:schemeClr val="bg1"/>
              </a:solidFill>
              <a:latin typeface="Verdana" pitchFamily="34" charset="0"/>
            </a:endParaRPr>
          </a:p>
        </p:txBody>
      </p:sp>
      <p:cxnSp>
        <p:nvCxnSpPr>
          <p:cNvPr id="38" name="直接连接符 37"/>
          <p:cNvCxnSpPr/>
          <p:nvPr/>
        </p:nvCxnSpPr>
        <p:spPr>
          <a:xfrm>
            <a:off x="1379187" y="3837899"/>
            <a:ext cx="3376168" cy="1439"/>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9" name="椭圆 38"/>
          <p:cNvSpPr/>
          <p:nvPr/>
        </p:nvSpPr>
        <p:spPr bwMode="auto">
          <a:xfrm rot="574600">
            <a:off x="1187567" y="4045952"/>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40" name="TextBox 39"/>
          <p:cNvSpPr txBox="1">
            <a:spLocks noChangeArrowheads="1"/>
          </p:cNvSpPr>
          <p:nvPr/>
        </p:nvSpPr>
        <p:spPr bwMode="auto">
          <a:xfrm>
            <a:off x="1195504" y="4050715"/>
            <a:ext cx="3481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chemeClr val="bg1"/>
                </a:solidFill>
                <a:latin typeface="Verdana" pitchFamily="34" charset="0"/>
              </a:rPr>
              <a:t>5</a:t>
            </a:r>
            <a:endParaRPr lang="zh-CN" altLang="en-US" b="1" dirty="0">
              <a:solidFill>
                <a:schemeClr val="bg1"/>
              </a:solidFill>
              <a:latin typeface="Verdana" pitchFamily="34" charset="0"/>
            </a:endParaRPr>
          </a:p>
        </p:txBody>
      </p:sp>
      <p:sp>
        <p:nvSpPr>
          <p:cNvPr id="42" name="矩形 41"/>
          <p:cNvSpPr/>
          <p:nvPr/>
        </p:nvSpPr>
        <p:spPr>
          <a:xfrm>
            <a:off x="1616072" y="4033067"/>
            <a:ext cx="3672800" cy="378565"/>
          </a:xfrm>
          <a:prstGeom prst="rect">
            <a:avLst/>
          </a:prstGeom>
        </p:spPr>
        <p:txBody>
          <a:bodyPr wrap="none">
            <a:spAutoFit/>
          </a:bodyPr>
          <a:lstStyle/>
          <a:p>
            <a:pPr>
              <a:lnSpc>
                <a:spcPct val="130000"/>
              </a:lnSpc>
              <a:spcAft>
                <a:spcPts val="300"/>
              </a:spcAft>
              <a:defRPr/>
            </a:pPr>
            <a:r>
              <a:rPr lang="zh-CN" altLang="zh-CN" sz="1600" dirty="0"/>
              <a:t>最后将替换后的字符串输出到屏幕</a:t>
            </a:r>
            <a:r>
              <a:rPr lang="zh-CN" altLang="zh-CN" sz="1600" dirty="0" smtClean="0"/>
              <a:t>上</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43" name="矩形 42"/>
          <p:cNvSpPr/>
          <p:nvPr/>
        </p:nvSpPr>
        <p:spPr>
          <a:xfrm>
            <a:off x="1588630" y="2849939"/>
            <a:ext cx="4184159" cy="412421"/>
          </a:xfrm>
          <a:prstGeom prst="rect">
            <a:avLst/>
          </a:prstGeom>
        </p:spPr>
        <p:txBody>
          <a:bodyPr wrap="none">
            <a:spAutoFit/>
          </a:bodyPr>
          <a:lstStyle/>
          <a:p>
            <a:pPr>
              <a:lnSpc>
                <a:spcPct val="130000"/>
              </a:lnSpc>
              <a:spcAft>
                <a:spcPts val="300"/>
              </a:spcAft>
              <a:defRPr/>
            </a:pPr>
            <a:r>
              <a:rPr lang="zh-CN" altLang="zh-CN" sz="1600" dirty="0"/>
              <a:t>用字符串“</a:t>
            </a:r>
            <a:r>
              <a:rPr lang="en-US" altLang="zh-CN" sz="1600" dirty="0"/>
              <a:t>evening</a:t>
            </a:r>
            <a:r>
              <a:rPr lang="zh-CN" altLang="zh-CN" sz="1600" dirty="0"/>
              <a:t>”中的字符逐一</a:t>
            </a:r>
            <a:r>
              <a:rPr lang="zh-CN" altLang="zh-CN" sz="1600" dirty="0" smtClean="0"/>
              <a:t>替换</a:t>
            </a:r>
            <a:r>
              <a:rPr lang="zh-CN" altLang="en-US" sz="1600" dirty="0" smtClean="0"/>
              <a:t>原串</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44" name="矩形 43"/>
          <p:cNvSpPr/>
          <p:nvPr/>
        </p:nvSpPr>
        <p:spPr>
          <a:xfrm>
            <a:off x="1592726" y="3432439"/>
            <a:ext cx="3057247" cy="412421"/>
          </a:xfrm>
          <a:prstGeom prst="rect">
            <a:avLst/>
          </a:prstGeom>
        </p:spPr>
        <p:txBody>
          <a:bodyPr wrap="none">
            <a:spAutoFit/>
          </a:bodyPr>
          <a:lstStyle/>
          <a:p>
            <a:pPr>
              <a:lnSpc>
                <a:spcPct val="130000"/>
              </a:lnSpc>
              <a:spcAft>
                <a:spcPts val="300"/>
              </a:spcAft>
              <a:defRPr/>
            </a:pPr>
            <a:r>
              <a:rPr lang="zh-CN" altLang="zh-CN" sz="1600" dirty="0"/>
              <a:t>主函数中调用字符串替换</a:t>
            </a:r>
            <a:r>
              <a:rPr lang="zh-CN" altLang="zh-CN" sz="1600" dirty="0" smtClean="0"/>
              <a:t>函数</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45" name="矩形 44"/>
          <p:cNvSpPr/>
          <p:nvPr/>
        </p:nvSpPr>
        <p:spPr>
          <a:xfrm>
            <a:off x="1539746" y="2265603"/>
            <a:ext cx="5213287" cy="412421"/>
          </a:xfrm>
          <a:prstGeom prst="rect">
            <a:avLst/>
          </a:prstGeom>
        </p:spPr>
        <p:txBody>
          <a:bodyPr wrap="none">
            <a:spAutoFit/>
          </a:bodyPr>
          <a:lstStyle/>
          <a:p>
            <a:pPr>
              <a:lnSpc>
                <a:spcPct val="130000"/>
              </a:lnSpc>
              <a:spcAft>
                <a:spcPts val="300"/>
              </a:spcAft>
              <a:defRPr/>
            </a:pPr>
            <a:r>
              <a:rPr lang="zh-CN" altLang="zh-CN" sz="1600" dirty="0"/>
              <a:t>使用</a:t>
            </a:r>
            <a:r>
              <a:rPr lang="en-US" altLang="zh-CN" sz="1600" dirty="0"/>
              <a:t>for</a:t>
            </a:r>
            <a:r>
              <a:rPr lang="zh-CN" altLang="zh-CN" sz="1600" dirty="0"/>
              <a:t>循环从指定位置遍历字符串“</a:t>
            </a:r>
            <a:r>
              <a:rPr lang="en-US" altLang="zh-CN" sz="1600" dirty="0"/>
              <a:t>Good morning</a:t>
            </a:r>
            <a:r>
              <a:rPr lang="zh-CN" altLang="zh-CN" sz="1600" dirty="0" smtClean="0"/>
              <a:t>”</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cxnSp>
        <p:nvCxnSpPr>
          <p:cNvPr id="35" name="直接连接符 34"/>
          <p:cNvCxnSpPr/>
          <p:nvPr/>
        </p:nvCxnSpPr>
        <p:spPr>
          <a:xfrm>
            <a:off x="1532741" y="4410193"/>
            <a:ext cx="3756131"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840778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500"/>
                                        <p:tgtEl>
                                          <p:spTgt spid="26"/>
                                        </p:tgtEl>
                                      </p:cBhvr>
                                    </p:animEffect>
                                  </p:childTnLst>
                                </p:cTn>
                              </p:par>
                              <p:par>
                                <p:cTn id="11" presetID="22" presetClass="entr" presetSubtype="8"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left)">
                                      <p:cBhvr>
                                        <p:cTn id="28" dur="500"/>
                                        <p:tgtEl>
                                          <p:spTgt spid="2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left)">
                                      <p:cBhvr>
                                        <p:cTn id="34" dur="500"/>
                                        <p:tgtEl>
                                          <p:spTgt spid="34"/>
                                        </p:tgtEl>
                                      </p:cBhvr>
                                    </p:animEffect>
                                  </p:childTnLst>
                                </p:cTn>
                              </p:par>
                              <p:par>
                                <p:cTn id="35" presetID="22" presetClass="entr" presetSubtype="8"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wipe(left)">
                                      <p:cBhvr>
                                        <p:cTn id="37" dur="500"/>
                                        <p:tgtEl>
                                          <p:spTgt spid="3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left)">
                                      <p:cBhvr>
                                        <p:cTn id="40" dur="500"/>
                                        <p:tgtEl>
                                          <p:spTgt spid="36"/>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left)">
                                      <p:cBhvr>
                                        <p:cTn id="43" dur="500"/>
                                        <p:tgtEl>
                                          <p:spTgt spid="37"/>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wipe(left)">
                                      <p:cBhvr>
                                        <p:cTn id="46" dur="500"/>
                                        <p:tgtEl>
                                          <p:spTgt spid="39"/>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wipe(left)">
                                      <p:cBhvr>
                                        <p:cTn id="49" dur="500"/>
                                        <p:tgtEl>
                                          <p:spTgt spid="40"/>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left)">
                                      <p:cBhvr>
                                        <p:cTn id="52" dur="500"/>
                                        <p:tgtEl>
                                          <p:spTgt spid="42"/>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wipe(left)">
                                      <p:cBhvr>
                                        <p:cTn id="55" dur="500"/>
                                        <p:tgtEl>
                                          <p:spTgt spid="43"/>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wipe(left)">
                                      <p:cBhvr>
                                        <p:cTn id="58" dur="500"/>
                                        <p:tgtEl>
                                          <p:spTgt spid="44"/>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wipe(left)">
                                      <p:cBhvr>
                                        <p:cTn id="61" dur="500"/>
                                        <p:tgtEl>
                                          <p:spTgt spid="45"/>
                                        </p:tgtEl>
                                      </p:cBhvr>
                                    </p:animEffect>
                                  </p:childTnLst>
                                </p:cTn>
                              </p:par>
                              <p:par>
                                <p:cTn id="62" presetID="22" presetClass="entr" presetSubtype="8" fill="hold" nodeType="with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wipe(left)">
                                      <p:cBhvr>
                                        <p:cTn id="64" dur="500"/>
                                        <p:tgtEl>
                                          <p:spTgt spid="35"/>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wipe(left)">
                                      <p:cBhvr>
                                        <p:cTn id="69" dur="500"/>
                                        <p:tgtEl>
                                          <p:spTgt spid="20"/>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wipe(left)">
                                      <p:cBhvr>
                                        <p:cTn id="7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 grpId="0" animBg="1"/>
      <p:bldP spid="22" grpId="0"/>
      <p:bldP spid="24" grpId="0" animBg="1"/>
      <p:bldP spid="25" grpId="0"/>
      <p:bldP spid="27" grpId="0" animBg="1"/>
      <p:bldP spid="28" grpId="0"/>
      <p:bldP spid="34" grpId="0"/>
      <p:bldP spid="36" grpId="0" animBg="1"/>
      <p:bldP spid="37" grpId="0"/>
      <p:bldP spid="39" grpId="0" animBg="1"/>
      <p:bldP spid="40" grpId="0"/>
      <p:bldP spid="42" grpId="0"/>
      <p:bldP spid="43" grpId="0"/>
      <p:bldP spid="44" grpId="0"/>
      <p:bldP spid="4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标题 1"/>
          <p:cNvSpPr>
            <a:spLocks noChangeArrowheads="1"/>
          </p:cNvSpPr>
          <p:nvPr/>
        </p:nvSpPr>
        <p:spPr bwMode="auto">
          <a:xfrm>
            <a:off x="1454550" y="178457"/>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2</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案例描述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内容占位符 2"/>
          <p:cNvSpPr>
            <a:spLocks noGrp="1"/>
          </p:cNvSpPr>
          <p:nvPr>
            <p:ph idx="1"/>
          </p:nvPr>
        </p:nvSpPr>
        <p:spPr bwMode="auto">
          <a:xfrm>
            <a:off x="481013" y="1640125"/>
            <a:ext cx="7975600" cy="993996"/>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altLang="zh-CN" sz="2000" dirty="0" smtClean="0"/>
              <a:t>       </a:t>
            </a:r>
            <a:r>
              <a:rPr lang="zh-CN" altLang="zh-CN" sz="2000" dirty="0" smtClean="0"/>
              <a:t>案例</a:t>
            </a:r>
            <a:r>
              <a:rPr lang="zh-CN" altLang="zh-CN" sz="2000" dirty="0"/>
              <a:t>要求通过编程删除字符串中指定位置上指定长度的子串。从键盘输入一个字符串，输入要删除的字符串起始位置及长度，然后输出删除后的字符串</a:t>
            </a:r>
            <a:r>
              <a:rPr lang="zh-CN" altLang="en-US" sz="2000" dirty="0" smtClean="0"/>
              <a:t>。</a:t>
            </a:r>
            <a:endParaRPr lang="en-US" altLang="zh-CN" sz="2000" dirty="0"/>
          </a:p>
        </p:txBody>
      </p:sp>
      <p:sp>
        <p:nvSpPr>
          <p:cNvPr id="4" name="任意多边形 3"/>
          <p:cNvSpPr/>
          <p:nvPr/>
        </p:nvSpPr>
        <p:spPr>
          <a:xfrm>
            <a:off x="1280930" y="3355653"/>
            <a:ext cx="3221620" cy="579742"/>
          </a:xfrm>
          <a:custGeom>
            <a:avLst/>
            <a:gdLst>
              <a:gd name="connsiteX0" fmla="*/ 0 w 6096000"/>
              <a:gd name="connsiteY0" fmla="*/ 149763 h 898560"/>
              <a:gd name="connsiteX1" fmla="*/ 149763 w 6096000"/>
              <a:gd name="connsiteY1" fmla="*/ 0 h 898560"/>
              <a:gd name="connsiteX2" fmla="*/ 5946237 w 6096000"/>
              <a:gd name="connsiteY2" fmla="*/ 0 h 898560"/>
              <a:gd name="connsiteX3" fmla="*/ 6096000 w 6096000"/>
              <a:gd name="connsiteY3" fmla="*/ 149763 h 898560"/>
              <a:gd name="connsiteX4" fmla="*/ 6096000 w 6096000"/>
              <a:gd name="connsiteY4" fmla="*/ 748797 h 898560"/>
              <a:gd name="connsiteX5" fmla="*/ 5946237 w 6096000"/>
              <a:gd name="connsiteY5" fmla="*/ 898560 h 898560"/>
              <a:gd name="connsiteX6" fmla="*/ 149763 w 6096000"/>
              <a:gd name="connsiteY6" fmla="*/ 898560 h 898560"/>
              <a:gd name="connsiteX7" fmla="*/ 0 w 6096000"/>
              <a:gd name="connsiteY7" fmla="*/ 748797 h 898560"/>
              <a:gd name="connsiteX8" fmla="*/ 0 w 6096000"/>
              <a:gd name="connsiteY8" fmla="*/ 149763 h 898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898560">
                <a:moveTo>
                  <a:pt x="0" y="149763"/>
                </a:moveTo>
                <a:cubicBezTo>
                  <a:pt x="0" y="67051"/>
                  <a:pt x="67051" y="0"/>
                  <a:pt x="149763" y="0"/>
                </a:cubicBezTo>
                <a:lnTo>
                  <a:pt x="5946237" y="0"/>
                </a:lnTo>
                <a:cubicBezTo>
                  <a:pt x="6028949" y="0"/>
                  <a:pt x="6096000" y="67051"/>
                  <a:pt x="6096000" y="149763"/>
                </a:cubicBezTo>
                <a:lnTo>
                  <a:pt x="6096000" y="748797"/>
                </a:lnTo>
                <a:cubicBezTo>
                  <a:pt x="6096000" y="831509"/>
                  <a:pt x="6028949" y="898560"/>
                  <a:pt x="5946237" y="898560"/>
                </a:cubicBezTo>
                <a:lnTo>
                  <a:pt x="149763" y="898560"/>
                </a:lnTo>
                <a:cubicBezTo>
                  <a:pt x="67051" y="898560"/>
                  <a:pt x="0" y="831509"/>
                  <a:pt x="0" y="748797"/>
                </a:cubicBezTo>
                <a:lnTo>
                  <a:pt x="0" y="14976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1024" tIns="181024" rIns="181024" bIns="181024" numCol="1" spcCol="1270" anchor="ctr" anchorCtr="0">
            <a:noAutofit/>
          </a:bodyPr>
          <a:lstStyle/>
          <a:p>
            <a:pPr lvl="0" algn="l" defTabSz="1600200">
              <a:lnSpc>
                <a:spcPct val="90000"/>
              </a:lnSpc>
              <a:spcBef>
                <a:spcPct val="0"/>
              </a:spcBef>
              <a:spcAft>
                <a:spcPct val="35000"/>
              </a:spcAft>
            </a:pPr>
            <a:r>
              <a:rPr lang="en-US" altLang="zh-CN" sz="3600" dirty="0" err="1" smtClean="0"/>
              <a:t>chu</a:t>
            </a:r>
            <a:r>
              <a:rPr lang="en-US" altLang="zh-CN" sz="3600" dirty="0" err="1" smtClean="0">
                <a:solidFill>
                  <a:srgbClr val="FF0000"/>
                </a:solidFill>
              </a:rPr>
              <a:t>anz</a:t>
            </a:r>
            <a:r>
              <a:rPr lang="en-US" altLang="zh-CN" sz="3600" dirty="0" err="1" smtClean="0"/>
              <a:t>hiboke</a:t>
            </a:r>
            <a:endParaRPr lang="zh-CN" altLang="en-US" sz="3600" kern="1200" dirty="0"/>
          </a:p>
        </p:txBody>
      </p:sp>
      <p:sp>
        <p:nvSpPr>
          <p:cNvPr id="5" name="任意多边形 4"/>
          <p:cNvSpPr/>
          <p:nvPr/>
        </p:nvSpPr>
        <p:spPr>
          <a:xfrm>
            <a:off x="1454550" y="2715145"/>
            <a:ext cx="6096000" cy="794880"/>
          </a:xfrm>
          <a:custGeom>
            <a:avLst/>
            <a:gdLst>
              <a:gd name="connsiteX0" fmla="*/ 0 w 6096000"/>
              <a:gd name="connsiteY0" fmla="*/ 0 h 794880"/>
              <a:gd name="connsiteX1" fmla="*/ 6096000 w 6096000"/>
              <a:gd name="connsiteY1" fmla="*/ 0 h 794880"/>
              <a:gd name="connsiteX2" fmla="*/ 6096000 w 6096000"/>
              <a:gd name="connsiteY2" fmla="*/ 794880 h 794880"/>
              <a:gd name="connsiteX3" fmla="*/ 0 w 6096000"/>
              <a:gd name="connsiteY3" fmla="*/ 794880 h 794880"/>
              <a:gd name="connsiteX4" fmla="*/ 0 w 6096000"/>
              <a:gd name="connsiteY4" fmla="*/ 0 h 794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794880">
                <a:moveTo>
                  <a:pt x="0" y="0"/>
                </a:moveTo>
                <a:lnTo>
                  <a:pt x="6096000" y="0"/>
                </a:lnTo>
                <a:lnTo>
                  <a:pt x="6096000" y="794880"/>
                </a:lnTo>
                <a:lnTo>
                  <a:pt x="0" y="79488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3548" tIns="45720" rIns="256032" bIns="45720" numCol="1" spcCol="1270" anchor="t" anchorCtr="0">
            <a:noAutofit/>
          </a:bodyPr>
          <a:lstStyle/>
          <a:p>
            <a:pPr marL="285750" lvl="1" indent="-285750" algn="l" defTabSz="1244600">
              <a:lnSpc>
                <a:spcPct val="90000"/>
              </a:lnSpc>
              <a:spcBef>
                <a:spcPct val="0"/>
              </a:spcBef>
              <a:spcAft>
                <a:spcPct val="20000"/>
              </a:spcAft>
              <a:buChar char="••"/>
            </a:pPr>
            <a:endParaRPr lang="zh-CN" altLang="en-US" sz="2800" kern="1200"/>
          </a:p>
        </p:txBody>
      </p:sp>
      <p:grpSp>
        <p:nvGrpSpPr>
          <p:cNvPr id="2" name="组合 1"/>
          <p:cNvGrpSpPr/>
          <p:nvPr/>
        </p:nvGrpSpPr>
        <p:grpSpPr>
          <a:xfrm>
            <a:off x="2195448" y="2845824"/>
            <a:ext cx="650767" cy="509829"/>
            <a:chOff x="2195448" y="2845824"/>
            <a:chExt cx="650767" cy="509829"/>
          </a:xfrm>
        </p:grpSpPr>
        <p:sp>
          <p:nvSpPr>
            <p:cNvPr id="12" name="左大括号 11"/>
            <p:cNvSpPr/>
            <p:nvPr/>
          </p:nvSpPr>
          <p:spPr bwMode="auto">
            <a:xfrm rot="5400000">
              <a:off x="2446100" y="2955538"/>
              <a:ext cx="149463" cy="650767"/>
            </a:xfrm>
            <a:prstGeom prst="leftBrace">
              <a:avLst/>
            </a:prstGeom>
            <a:noFill/>
            <a:ln w="28575" cap="flat" cmpd="sng" algn="ctr">
              <a:solidFill>
                <a:srgbClr val="00ACE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14" name="内容占位符 2"/>
            <p:cNvSpPr txBox="1">
              <a:spLocks/>
            </p:cNvSpPr>
            <p:nvPr/>
          </p:nvSpPr>
          <p:spPr bwMode="auto">
            <a:xfrm>
              <a:off x="2195448" y="2845824"/>
              <a:ext cx="633708" cy="31306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FontTx/>
                <a:buNone/>
              </a:pPr>
              <a:r>
                <a:rPr lang="zh-CN" altLang="en-US" sz="1600" dirty="0" smtClean="0"/>
                <a:t>删除</a:t>
              </a:r>
              <a:endParaRPr lang="en-US" altLang="zh-CN" sz="1600" dirty="0"/>
            </a:p>
          </p:txBody>
        </p:sp>
      </p:grpSp>
      <p:sp>
        <p:nvSpPr>
          <p:cNvPr id="15" name="任意多边形 14"/>
          <p:cNvSpPr/>
          <p:nvPr/>
        </p:nvSpPr>
        <p:spPr>
          <a:xfrm>
            <a:off x="5090930" y="3306000"/>
            <a:ext cx="2583084" cy="579742"/>
          </a:xfrm>
          <a:custGeom>
            <a:avLst/>
            <a:gdLst>
              <a:gd name="connsiteX0" fmla="*/ 0 w 6096000"/>
              <a:gd name="connsiteY0" fmla="*/ 149763 h 898560"/>
              <a:gd name="connsiteX1" fmla="*/ 149763 w 6096000"/>
              <a:gd name="connsiteY1" fmla="*/ 0 h 898560"/>
              <a:gd name="connsiteX2" fmla="*/ 5946237 w 6096000"/>
              <a:gd name="connsiteY2" fmla="*/ 0 h 898560"/>
              <a:gd name="connsiteX3" fmla="*/ 6096000 w 6096000"/>
              <a:gd name="connsiteY3" fmla="*/ 149763 h 898560"/>
              <a:gd name="connsiteX4" fmla="*/ 6096000 w 6096000"/>
              <a:gd name="connsiteY4" fmla="*/ 748797 h 898560"/>
              <a:gd name="connsiteX5" fmla="*/ 5946237 w 6096000"/>
              <a:gd name="connsiteY5" fmla="*/ 898560 h 898560"/>
              <a:gd name="connsiteX6" fmla="*/ 149763 w 6096000"/>
              <a:gd name="connsiteY6" fmla="*/ 898560 h 898560"/>
              <a:gd name="connsiteX7" fmla="*/ 0 w 6096000"/>
              <a:gd name="connsiteY7" fmla="*/ 748797 h 898560"/>
              <a:gd name="connsiteX8" fmla="*/ 0 w 6096000"/>
              <a:gd name="connsiteY8" fmla="*/ 149763 h 898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898560">
                <a:moveTo>
                  <a:pt x="0" y="149763"/>
                </a:moveTo>
                <a:cubicBezTo>
                  <a:pt x="0" y="67051"/>
                  <a:pt x="67051" y="0"/>
                  <a:pt x="149763" y="0"/>
                </a:cubicBezTo>
                <a:lnTo>
                  <a:pt x="5946237" y="0"/>
                </a:lnTo>
                <a:cubicBezTo>
                  <a:pt x="6028949" y="0"/>
                  <a:pt x="6096000" y="67051"/>
                  <a:pt x="6096000" y="149763"/>
                </a:cubicBezTo>
                <a:lnTo>
                  <a:pt x="6096000" y="748797"/>
                </a:lnTo>
                <a:cubicBezTo>
                  <a:pt x="6096000" y="831509"/>
                  <a:pt x="6028949" y="898560"/>
                  <a:pt x="5946237" y="898560"/>
                </a:cubicBezTo>
                <a:lnTo>
                  <a:pt x="149763" y="898560"/>
                </a:lnTo>
                <a:cubicBezTo>
                  <a:pt x="67051" y="898560"/>
                  <a:pt x="0" y="831509"/>
                  <a:pt x="0" y="748797"/>
                </a:cubicBezTo>
                <a:lnTo>
                  <a:pt x="0" y="14976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1024" tIns="181024" rIns="181024" bIns="181024" numCol="1" spcCol="1270" anchor="ctr" anchorCtr="0">
            <a:noAutofit/>
          </a:bodyPr>
          <a:lstStyle/>
          <a:p>
            <a:pPr lvl="0" algn="l" defTabSz="1600200">
              <a:lnSpc>
                <a:spcPct val="90000"/>
              </a:lnSpc>
              <a:spcBef>
                <a:spcPct val="0"/>
              </a:spcBef>
              <a:spcAft>
                <a:spcPct val="35000"/>
              </a:spcAft>
            </a:pPr>
            <a:r>
              <a:rPr lang="en-US" altLang="zh-CN" sz="3600" dirty="0" err="1" smtClean="0"/>
              <a:t>chuhiboke</a:t>
            </a:r>
            <a:endParaRPr lang="zh-CN" altLang="en-US" sz="3600" kern="1200" dirty="0"/>
          </a:p>
        </p:txBody>
      </p:sp>
      <p:sp>
        <p:nvSpPr>
          <p:cNvPr id="13" name="右箭头 12"/>
          <p:cNvSpPr/>
          <p:nvPr/>
        </p:nvSpPr>
        <p:spPr bwMode="auto">
          <a:xfrm>
            <a:off x="4514126" y="3510025"/>
            <a:ext cx="588380" cy="233884"/>
          </a:xfrm>
          <a:prstGeom prst="rightArrow">
            <a:avLst/>
          </a:prstGeom>
          <a:solidFill>
            <a:srgbClr val="21A5FF"/>
          </a:solidFill>
          <a:ln w="9525" algn="ctr">
            <a:noFill/>
            <a:round/>
            <a:headEnd/>
            <a:tailEnd/>
          </a:ln>
          <a:effectLst/>
        </p:spPr>
        <p:txBody>
          <a:bodyPr wrap="none" rtlCol="0" anchor="ctr"/>
          <a:lstStyle/>
          <a:p>
            <a:pPr algn="ctr" eaLnBrk="1" fontAlgn="auto" latinLnBrk="1" hangingPunct="1">
              <a:spcBef>
                <a:spcPts val="0"/>
              </a:spcBef>
              <a:spcAft>
                <a:spcPts val="0"/>
              </a:spcAft>
            </a:pPr>
            <a:endParaRPr kumimoji="1" lang="zh-CN"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Tree>
    <p:custDataLst>
      <p:tags r:id="rId1"/>
    </p:custDataLst>
    <p:extLst>
      <p:ext uri="{BB962C8B-B14F-4D97-AF65-F5344CB8AC3E}">
        <p14:creationId xmlns:p14="http://schemas.microsoft.com/office/powerpoint/2010/main" val="1156777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par>
                          <p:cTn id="8" fill="hold">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2"/>
                                        </p:tgtEl>
                                      </p:cBhvr>
                                    </p:animEffect>
                                    <p:animScale>
                                      <p:cBhvr>
                                        <p:cTn id="11" dur="250" autoRev="1" fill="hold"/>
                                        <p:tgtEl>
                                          <p:spTgt spid="2"/>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ChangeArrowheads="1"/>
          </p:cNvSpPr>
          <p:nvPr/>
        </p:nvSpPr>
        <p:spPr bwMode="auto">
          <a:xfrm>
            <a:off x="1407751" y="136524"/>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2</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zh-CN" altLang="en-US" sz="3600" b="1" dirty="0">
                <a:solidFill>
                  <a:srgbClr val="0070C0"/>
                </a:solidFill>
                <a:latin typeface="微软雅黑" pitchFamily="34" charset="-122"/>
                <a:ea typeface="微软雅黑" pitchFamily="34" charset="-122"/>
                <a:sym typeface="宋体" charset="-122"/>
              </a:rPr>
              <a:t>分析</a:t>
            </a:r>
          </a:p>
        </p:txBody>
      </p:sp>
      <p:sp>
        <p:nvSpPr>
          <p:cNvPr id="8" name="内容占位符 2"/>
          <p:cNvSpPr txBox="1">
            <a:spLocks/>
          </p:cNvSpPr>
          <p:nvPr/>
        </p:nvSpPr>
        <p:spPr bwMode="auto">
          <a:xfrm>
            <a:off x="481013" y="1640124"/>
            <a:ext cx="7975600" cy="212197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None/>
            </a:pPr>
            <a:r>
              <a:rPr lang="en-US" altLang="zh-CN" sz="2000" dirty="0" smtClean="0"/>
              <a:t>       </a:t>
            </a:r>
            <a:r>
              <a:rPr lang="zh-CN" altLang="zh-CN" sz="2000" dirty="0" smtClean="0"/>
              <a:t>若要</a:t>
            </a:r>
            <a:r>
              <a:rPr lang="zh-CN" altLang="zh-CN" sz="2000" dirty="0"/>
              <a:t>删除字符串中的子串，需要使用该子串后的字符从要删除的地方开始，逐一往前移动覆盖待删除字符。</a:t>
            </a:r>
          </a:p>
          <a:p>
            <a:pPr marL="0" indent="0">
              <a:buNone/>
            </a:pPr>
            <a:r>
              <a:rPr lang="en-US" altLang="zh-CN" sz="2000" dirty="0" smtClean="0"/>
              <a:t>       </a:t>
            </a:r>
            <a:r>
              <a:rPr lang="zh-CN" altLang="zh-CN" sz="2000" dirty="0" smtClean="0"/>
              <a:t>我们</a:t>
            </a:r>
            <a:r>
              <a:rPr lang="zh-CN" altLang="zh-CN" sz="2000" dirty="0"/>
              <a:t>之前学过</a:t>
            </a:r>
            <a:r>
              <a:rPr lang="en-US" altLang="zh-CN" sz="2000" dirty="0" err="1"/>
              <a:t>printf</a:t>
            </a:r>
            <a:r>
              <a:rPr lang="en-US" altLang="zh-CN" sz="2000" dirty="0"/>
              <a:t>()</a:t>
            </a:r>
            <a:r>
              <a:rPr lang="zh-CN" altLang="zh-CN" sz="2000" dirty="0"/>
              <a:t>函数和</a:t>
            </a:r>
            <a:r>
              <a:rPr lang="en-US" altLang="zh-CN" sz="2000" dirty="0" err="1"/>
              <a:t>scanf</a:t>
            </a:r>
            <a:r>
              <a:rPr lang="en-US" altLang="zh-CN" sz="2000" dirty="0"/>
              <a:t>()</a:t>
            </a:r>
            <a:r>
              <a:rPr lang="zh-CN" altLang="zh-CN" sz="2000" dirty="0"/>
              <a:t>函数，它们分别用于向控制台中输出内容和从控制台上接收用户的输入。</a:t>
            </a:r>
            <a:r>
              <a:rPr lang="en-US" altLang="zh-CN" sz="2000" dirty="0"/>
              <a:t>C</a:t>
            </a:r>
            <a:r>
              <a:rPr lang="zh-CN" altLang="zh-CN" sz="2000" dirty="0"/>
              <a:t>语言还提供了针对字符串读取和输出的函数，即</a:t>
            </a:r>
            <a:r>
              <a:rPr lang="en-US" altLang="zh-CN" sz="2000" dirty="0"/>
              <a:t>puts()</a:t>
            </a:r>
            <a:r>
              <a:rPr lang="zh-CN" altLang="zh-CN" sz="2000" dirty="0"/>
              <a:t>函数</a:t>
            </a:r>
            <a:r>
              <a:rPr lang="en-US" altLang="zh-CN" sz="2000" dirty="0"/>
              <a:t>gets()</a:t>
            </a:r>
            <a:r>
              <a:rPr lang="zh-CN" altLang="zh-CN" sz="2000" dirty="0"/>
              <a:t>函数。使用这两个专用函数能更顺利地完成此案例，接下来对其进行详细地</a:t>
            </a:r>
            <a:r>
              <a:rPr lang="zh-CN" altLang="zh-CN" sz="2000" dirty="0" smtClean="0"/>
              <a:t>讲解。</a:t>
            </a:r>
            <a:endParaRPr lang="zh-CN" altLang="zh-CN" sz="20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33602069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7" descr="总结小人"/>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226" y="466725"/>
            <a:ext cx="3649663" cy="5924550"/>
          </a:xfrm>
          <a:prstGeom prst="rect">
            <a:avLst/>
          </a:prstGeom>
          <a:noFill/>
          <a:ln>
            <a:noFill/>
          </a:ln>
          <a:effectLst>
            <a:softEdge rad="317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标题 1"/>
          <p:cNvSpPr>
            <a:spLocks noChangeArrowheads="1"/>
          </p:cNvSpPr>
          <p:nvPr/>
        </p:nvSpPr>
        <p:spPr bwMode="auto">
          <a:xfrm>
            <a:off x="1622245" y="7937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2</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cxnSp>
        <p:nvCxnSpPr>
          <p:cNvPr id="19" name="直接连接符 18"/>
          <p:cNvCxnSpPr/>
          <p:nvPr/>
        </p:nvCxnSpPr>
        <p:spPr>
          <a:xfrm flipV="1">
            <a:off x="3172332" y="3748772"/>
            <a:ext cx="1785702" cy="550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362737" y="3213897"/>
            <a:ext cx="2033853" cy="453457"/>
          </a:xfrm>
          <a:prstGeom prst="rect">
            <a:avLst/>
          </a:prstGeom>
        </p:spPr>
        <p:txBody>
          <a:bodyPr wrap="square">
            <a:spAutoFit/>
          </a:bodyPr>
          <a:lstStyle/>
          <a:p>
            <a:pPr>
              <a:lnSpc>
                <a:spcPct val="130000"/>
              </a:lnSpc>
              <a:spcAft>
                <a:spcPts val="300"/>
              </a:spcAft>
              <a:defRPr/>
            </a:pPr>
            <a:r>
              <a:rPr lang="en-US" altLang="zh-CN" sz="2000" b="1" dirty="0" smtClean="0">
                <a:solidFill>
                  <a:schemeClr val="bg2">
                    <a:lumMod val="50000"/>
                  </a:schemeClr>
                </a:solidFill>
                <a:latin typeface="微软雅黑" pitchFamily="34" charset="-122"/>
                <a:ea typeface="微软雅黑" pitchFamily="34" charset="-122"/>
              </a:rPr>
              <a:t>gets()</a:t>
            </a:r>
            <a:r>
              <a:rPr lang="zh-CN" altLang="en-US" sz="2000" b="1" dirty="0" smtClean="0">
                <a:solidFill>
                  <a:schemeClr val="bg2">
                    <a:lumMod val="50000"/>
                  </a:schemeClr>
                </a:solidFill>
                <a:latin typeface="微软雅黑" pitchFamily="34" charset="-122"/>
                <a:ea typeface="微软雅黑" pitchFamily="34" charset="-122"/>
              </a:rPr>
              <a:t>函数</a:t>
            </a:r>
            <a:endParaRPr lang="en-US" altLang="zh-CN" sz="2000" dirty="0">
              <a:solidFill>
                <a:schemeClr val="tx1">
                  <a:lumMod val="65000"/>
                  <a:lumOff val="35000"/>
                </a:schemeClr>
              </a:solidFill>
              <a:latin typeface="微软雅黑" pitchFamily="34" charset="-122"/>
              <a:ea typeface="微软雅黑" pitchFamily="34" charset="-122"/>
            </a:endParaRPr>
          </a:p>
        </p:txBody>
      </p:sp>
      <p:sp>
        <p:nvSpPr>
          <p:cNvPr id="27" name="椭圆 26"/>
          <p:cNvSpPr/>
          <p:nvPr/>
        </p:nvSpPr>
        <p:spPr bwMode="auto">
          <a:xfrm rot="574600">
            <a:off x="2901684" y="3293411"/>
            <a:ext cx="438214" cy="421848"/>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sz="2000" dirty="0">
              <a:solidFill>
                <a:schemeClr val="bg1"/>
              </a:solidFill>
              <a:latin typeface="Arial" charset="0"/>
            </a:endParaRPr>
          </a:p>
        </p:txBody>
      </p:sp>
      <p:sp>
        <p:nvSpPr>
          <p:cNvPr id="28" name="TextBox 27"/>
          <p:cNvSpPr txBox="1">
            <a:spLocks noChangeArrowheads="1"/>
          </p:cNvSpPr>
          <p:nvPr/>
        </p:nvSpPr>
        <p:spPr bwMode="auto">
          <a:xfrm>
            <a:off x="2928098" y="3295968"/>
            <a:ext cx="2920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dirty="0">
                <a:solidFill>
                  <a:schemeClr val="bg1"/>
                </a:solidFill>
                <a:latin typeface="Verdana" pitchFamily="34" charset="0"/>
              </a:rPr>
              <a:t>1</a:t>
            </a:r>
            <a:endParaRPr lang="zh-CN" altLang="en-US" sz="2000" b="1" dirty="0">
              <a:solidFill>
                <a:schemeClr val="bg1"/>
              </a:solidFill>
              <a:latin typeface="Verdana" pitchFamily="34" charset="0"/>
            </a:endParaRPr>
          </a:p>
        </p:txBody>
      </p:sp>
      <p:sp>
        <p:nvSpPr>
          <p:cNvPr id="23" name="椭圆 22"/>
          <p:cNvSpPr/>
          <p:nvPr/>
        </p:nvSpPr>
        <p:spPr bwMode="auto">
          <a:xfrm rot="574600">
            <a:off x="2915208" y="3987851"/>
            <a:ext cx="438214" cy="421848"/>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sz="2000" dirty="0">
              <a:solidFill>
                <a:schemeClr val="bg1"/>
              </a:solidFill>
              <a:latin typeface="Arial" charset="0"/>
            </a:endParaRPr>
          </a:p>
        </p:txBody>
      </p:sp>
      <p:sp>
        <p:nvSpPr>
          <p:cNvPr id="25" name="TextBox 24"/>
          <p:cNvSpPr txBox="1">
            <a:spLocks noChangeArrowheads="1"/>
          </p:cNvSpPr>
          <p:nvPr/>
        </p:nvSpPr>
        <p:spPr bwMode="auto">
          <a:xfrm>
            <a:off x="2941622" y="3990408"/>
            <a:ext cx="2920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dirty="0">
                <a:solidFill>
                  <a:schemeClr val="bg1"/>
                </a:solidFill>
                <a:latin typeface="Verdana" pitchFamily="34" charset="0"/>
              </a:rPr>
              <a:t>2</a:t>
            </a:r>
            <a:endParaRPr lang="zh-CN" altLang="en-US" sz="2000" b="1" dirty="0">
              <a:solidFill>
                <a:schemeClr val="bg1"/>
              </a:solidFill>
              <a:latin typeface="Verdana" pitchFamily="34" charset="0"/>
            </a:endParaRPr>
          </a:p>
        </p:txBody>
      </p:sp>
      <p:cxnSp>
        <p:nvCxnSpPr>
          <p:cNvPr id="26" name="直接连接符 25"/>
          <p:cNvCxnSpPr/>
          <p:nvPr/>
        </p:nvCxnSpPr>
        <p:spPr>
          <a:xfrm>
            <a:off x="3194059" y="4419220"/>
            <a:ext cx="1849065"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3368019" y="3920935"/>
            <a:ext cx="2080823" cy="492443"/>
          </a:xfrm>
          <a:prstGeom prst="rect">
            <a:avLst/>
          </a:prstGeom>
        </p:spPr>
        <p:txBody>
          <a:bodyPr wrap="square">
            <a:spAutoFit/>
          </a:bodyPr>
          <a:lstStyle/>
          <a:p>
            <a:pPr>
              <a:lnSpc>
                <a:spcPct val="130000"/>
              </a:lnSpc>
              <a:spcAft>
                <a:spcPts val="300"/>
              </a:spcAft>
              <a:defRPr/>
            </a:pPr>
            <a:r>
              <a:rPr lang="en-US" altLang="zh-CN" sz="2000" b="1" dirty="0" smtClean="0">
                <a:solidFill>
                  <a:schemeClr val="bg2">
                    <a:lumMod val="50000"/>
                  </a:schemeClr>
                </a:solidFill>
                <a:latin typeface="微软雅黑" pitchFamily="34" charset="-122"/>
                <a:ea typeface="微软雅黑" pitchFamily="34" charset="-122"/>
              </a:rPr>
              <a:t>puts()</a:t>
            </a:r>
            <a:r>
              <a:rPr lang="zh-CN" altLang="en-US" sz="2000" b="1" dirty="0" smtClean="0">
                <a:solidFill>
                  <a:schemeClr val="bg2">
                    <a:lumMod val="50000"/>
                  </a:schemeClr>
                </a:solidFill>
                <a:latin typeface="微软雅黑" pitchFamily="34" charset="-122"/>
                <a:ea typeface="微软雅黑" pitchFamily="34" charset="-122"/>
              </a:rPr>
              <a:t>函数</a:t>
            </a:r>
            <a:endParaRPr lang="en-US" altLang="zh-CN" sz="2000" dirty="0">
              <a:solidFill>
                <a:schemeClr val="tx1">
                  <a:lumMod val="65000"/>
                  <a:lumOff val="35000"/>
                </a:schemeClr>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1056052027"/>
      </p:ext>
    </p:extLst>
  </p:cSld>
  <p:clrMapOvr>
    <a:masterClrMapping/>
  </p:clrMapOvr>
  <mc:AlternateContent xmlns:mc="http://schemas.openxmlformats.org/markup-compatibility/2006" xmlns:p14="http://schemas.microsoft.com/office/powerpoint/2010/main">
    <mc:Choice Requires="p14">
      <p:transition spd="slow" p14:dur="2000" advTm="4434"/>
    </mc:Choice>
    <mc:Fallback xmlns="">
      <p:transition spd="slow" advTm="4434"/>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24"/>
                                        </p:tgtEl>
                                      </p:cBhvr>
                                    </p:animEffect>
                                    <p:animScale>
                                      <p:cBhvr>
                                        <p:cTn id="7" dur="250" autoRev="1" fill="hold"/>
                                        <p:tgtEl>
                                          <p:spTgt spid="24"/>
                                        </p:tgtEl>
                                      </p:cBhvr>
                                      <p:by x="105000" y="105000"/>
                                    </p:animScale>
                                  </p:childTnLst>
                                </p:cTn>
                              </p:par>
                              <p:par>
                                <p:cTn id="8" presetID="22" presetClass="entr" presetSubtype="8"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500"/>
                                        <p:tgtEl>
                                          <p:spTgt spid="21"/>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left)">
                                      <p:cBhvr>
                                        <p:cTn id="16" dur="500"/>
                                        <p:tgtEl>
                                          <p:spTgt spid="2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left)">
                                      <p:cBhvr>
                                        <p:cTn id="19" dur="500"/>
                                        <p:tgtEl>
                                          <p:spTgt spid="28"/>
                                        </p:tgtEl>
                                      </p:cBhvr>
                                    </p:animEffect>
                                  </p:childTnLst>
                                </p:cTn>
                              </p:par>
                              <p:par>
                                <p:cTn id="20" presetID="22" presetClass="entr" presetSubtype="8"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left)">
                                      <p:cBhvr>
                                        <p:cTn id="22" dur="500"/>
                                        <p:tgtEl>
                                          <p:spTgt spid="26"/>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500"/>
                                        <p:tgtEl>
                                          <p:spTgt spid="23"/>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left)">
                                      <p:cBhvr>
                                        <p:cTn id="3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7" grpId="0" animBg="1"/>
      <p:bldP spid="28" grpId="0"/>
      <p:bldP spid="23" grpId="0" animBg="1"/>
      <p:bldP spid="25" grpId="0"/>
      <p:bldP spid="3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2"/>
          <p:cNvSpPr>
            <a:spLocks noGrp="1"/>
          </p:cNvSpPr>
          <p:nvPr>
            <p:ph idx="1"/>
          </p:nvPr>
        </p:nvSpPr>
        <p:spPr bwMode="auto">
          <a:xfrm>
            <a:off x="863600" y="1549400"/>
            <a:ext cx="7524750" cy="31369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a:bodyPr>
          <a:lstStyle/>
          <a:p>
            <a:pPr>
              <a:lnSpc>
                <a:spcPct val="150000"/>
              </a:lnSpc>
              <a:buFont typeface="Arial" pitchFamily="34" charset="0"/>
              <a:buChar char="−"/>
              <a:defRPr/>
            </a:pPr>
            <a:r>
              <a:rPr lang="en-US" altLang="zh-CN" sz="1800" kern="1200" dirty="0"/>
              <a:t>gets()</a:t>
            </a:r>
            <a:r>
              <a:rPr lang="zh-CN" altLang="en-US" sz="1800" kern="1200" dirty="0"/>
              <a:t>函数的用法很简单，它用来读入用户输入的字符串，其语法格式如下：</a:t>
            </a:r>
            <a:endParaRPr lang="en-US" altLang="zh-CN" sz="1800" kern="1200" dirty="0"/>
          </a:p>
          <a:p>
            <a:pPr marL="0" indent="0">
              <a:lnSpc>
                <a:spcPct val="150000"/>
              </a:lnSpc>
              <a:buFontTx/>
              <a:buNone/>
              <a:defRPr/>
            </a:pPr>
            <a:endParaRPr lang="en-US" altLang="zh-CN" sz="1800" dirty="0" smtClean="0">
              <a:latin typeface="宋体" pitchFamily="2" charset="-122"/>
              <a:cs typeface="Times New Roman" pitchFamily="18" charset="0"/>
            </a:endParaRPr>
          </a:p>
          <a:p>
            <a:pPr marL="0" indent="0">
              <a:lnSpc>
                <a:spcPct val="150000"/>
              </a:lnSpc>
              <a:buFontTx/>
              <a:buNone/>
              <a:defRPr/>
            </a:pPr>
            <a:endParaRPr lang="en-US" altLang="zh-CN" sz="1800" dirty="0" smtClean="0">
              <a:latin typeface="宋体" pitchFamily="2" charset="-122"/>
              <a:cs typeface="Times New Roman" pitchFamily="18" charset="0"/>
            </a:endParaRPr>
          </a:p>
          <a:p>
            <a:pPr>
              <a:lnSpc>
                <a:spcPct val="150000"/>
              </a:lnSpc>
              <a:buFont typeface="Arial" pitchFamily="34" charset="0"/>
              <a:buChar char="−"/>
              <a:defRPr/>
            </a:pPr>
            <a:r>
              <a:rPr lang="zh-CN" altLang="en-US" sz="1800" kern="1200" dirty="0"/>
              <a:t>函数</a:t>
            </a:r>
            <a:r>
              <a:rPr lang="en-US" altLang="zh-CN" sz="1800" kern="1200" dirty="0"/>
              <a:t>gets()</a:t>
            </a:r>
            <a:r>
              <a:rPr lang="zh-CN" altLang="en-US" sz="1800" kern="1200" dirty="0"/>
              <a:t>接收一个字符指针作为参数，该字符指针应指向已经分配好空间的一个字符数组。当调用</a:t>
            </a:r>
            <a:r>
              <a:rPr lang="en-US" altLang="zh-CN" sz="1800" kern="1200" dirty="0"/>
              <a:t>gets()</a:t>
            </a:r>
            <a:r>
              <a:rPr lang="zh-CN" altLang="en-US" sz="1800" kern="1200" dirty="0"/>
              <a:t>函数时，将读取到的字符串赋值给该字符数组。</a:t>
            </a:r>
          </a:p>
        </p:txBody>
      </p:sp>
      <p:sp>
        <p:nvSpPr>
          <p:cNvPr id="12" name="矩形 11"/>
          <p:cNvSpPr/>
          <p:nvPr/>
        </p:nvSpPr>
        <p:spPr>
          <a:xfrm>
            <a:off x="560388" y="962025"/>
            <a:ext cx="1988045" cy="646331"/>
          </a:xfrm>
          <a:prstGeom prst="rect">
            <a:avLst/>
          </a:prstGeom>
        </p:spPr>
        <p:txBody>
          <a:bodyPr wrap="none">
            <a:spAutoFit/>
          </a:bodyPr>
          <a:lstStyle/>
          <a:p>
            <a:pPr marL="342900" indent="-342900" eaLnBrk="0" hangingPunct="0">
              <a:lnSpc>
                <a:spcPct val="150000"/>
              </a:lnSpc>
              <a:spcBef>
                <a:spcPct val="20000"/>
              </a:spcBef>
              <a:buFontTx/>
              <a:buChar char="•"/>
              <a:defRPr/>
            </a:pPr>
            <a:r>
              <a:rPr lang="en-US" altLang="zh-CN" sz="2400" b="1" dirty="0" smtClean="0">
                <a:solidFill>
                  <a:srgbClr val="009ED6"/>
                </a:solidFill>
                <a:latin typeface="+mn-lt"/>
                <a:ea typeface="+mn-ea"/>
              </a:rPr>
              <a:t>gets</a:t>
            </a:r>
            <a:r>
              <a:rPr lang="en-US" altLang="zh-CN" sz="2400" b="1" dirty="0">
                <a:solidFill>
                  <a:srgbClr val="009ED6"/>
                </a:solidFill>
                <a:latin typeface="+mn-lt"/>
                <a:ea typeface="+mn-ea"/>
              </a:rPr>
              <a:t>()</a:t>
            </a:r>
            <a:r>
              <a:rPr lang="zh-CN" altLang="en-US" sz="2400" b="1" dirty="0">
                <a:solidFill>
                  <a:srgbClr val="009ED6"/>
                </a:solidFill>
                <a:latin typeface="+mn-lt"/>
                <a:ea typeface="+mn-ea"/>
              </a:rPr>
              <a:t>函数</a:t>
            </a:r>
            <a:endParaRPr lang="en-US" altLang="zh-CN" sz="2400" b="1" dirty="0">
              <a:solidFill>
                <a:srgbClr val="009ED6"/>
              </a:solidFill>
              <a:latin typeface="+mn-lt"/>
              <a:ea typeface="+mn-ea"/>
            </a:endParaRPr>
          </a:p>
        </p:txBody>
      </p:sp>
      <p:sp>
        <p:nvSpPr>
          <p:cNvPr id="215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21511"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11" name="矩形 10"/>
          <p:cNvSpPr/>
          <p:nvPr/>
        </p:nvSpPr>
        <p:spPr>
          <a:xfrm>
            <a:off x="1333500" y="2263292"/>
            <a:ext cx="6689725" cy="712787"/>
          </a:xfrm>
          <a:prstGeom prst="rect">
            <a:avLst/>
          </a:prstGeom>
          <a:noFill/>
          <a:ln w="25400">
            <a:solidFill>
              <a:srgbClr val="00ACE6"/>
            </a:solidFill>
            <a:prstDash val="solid"/>
            <a:miter lim="800000"/>
            <a:headEnd/>
            <a:tailEnd/>
          </a:ln>
          <a:effectLst>
            <a:outerShdw blurRad="76200" dir="13500000" sy="23000" kx="1200000" algn="br" rotWithShape="0">
              <a:prstClr val="black">
                <a:alpha val="20000"/>
              </a:prstClr>
            </a:outerShdw>
          </a:effectLst>
        </p:spPr>
        <p:txBody>
          <a:bodyPr lIns="432000" tIns="216000" rIns="432000" bIns="216000">
            <a:spAutoFit/>
          </a:bodyPr>
          <a:lstStyle/>
          <a:p>
            <a:pPr>
              <a:defRPr/>
            </a:pPr>
            <a:r>
              <a:rPr lang="en-US" altLang="zh-CN" dirty="0">
                <a:ea typeface="宋体" pitchFamily="2" charset="-122"/>
              </a:rPr>
              <a:t>    char* </a:t>
            </a:r>
            <a:r>
              <a:rPr lang="en-US" altLang="zh-CN" dirty="0">
                <a:solidFill>
                  <a:srgbClr val="FF0000"/>
                </a:solidFill>
                <a:ea typeface="宋体" pitchFamily="2" charset="-122"/>
              </a:rPr>
              <a:t>gets</a:t>
            </a:r>
            <a:r>
              <a:rPr lang="en-US" altLang="zh-CN" dirty="0">
                <a:ea typeface="宋体" pitchFamily="2" charset="-122"/>
              </a:rPr>
              <a:t>(char* </a:t>
            </a:r>
            <a:r>
              <a:rPr lang="en-US" altLang="zh-CN" dirty="0" err="1">
                <a:ea typeface="宋体" pitchFamily="2" charset="-122"/>
              </a:rPr>
              <a:t>str</a:t>
            </a:r>
            <a:r>
              <a:rPr lang="en-US" altLang="zh-CN" dirty="0">
                <a:ea typeface="宋体" pitchFamily="2" charset="-122"/>
              </a:rPr>
              <a:t>);</a:t>
            </a:r>
          </a:p>
        </p:txBody>
      </p:sp>
      <p:sp>
        <p:nvSpPr>
          <p:cNvPr id="18" name="标题 1"/>
          <p:cNvSpPr>
            <a:spLocks noChangeArrowheads="1"/>
          </p:cNvSpPr>
          <p:nvPr/>
        </p:nvSpPr>
        <p:spPr bwMode="auto">
          <a:xfrm>
            <a:off x="1449307" y="116216"/>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2</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28241585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1506">
                                            <p:txEl>
                                              <p:pRg st="3" end="3"/>
                                            </p:txEl>
                                          </p:spTgt>
                                        </p:tgtEl>
                                        <p:attrNameLst>
                                          <p:attrName>style.visibility</p:attrName>
                                        </p:attrNameLst>
                                      </p:cBhvr>
                                      <p:to>
                                        <p:strVal val="visible"/>
                                      </p:to>
                                    </p:set>
                                    <p:animEffect transition="in" filter="wipe(left)">
                                      <p:cBhvr>
                                        <p:cTn id="15" dur="500"/>
                                        <p:tgtEl>
                                          <p:spTgt spid="2150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2"/>
          <p:cNvSpPr>
            <a:spLocks noGrp="1"/>
          </p:cNvSpPr>
          <p:nvPr>
            <p:ph idx="1"/>
          </p:nvPr>
        </p:nvSpPr>
        <p:spPr bwMode="auto">
          <a:xfrm>
            <a:off x="863600" y="1549400"/>
            <a:ext cx="7754938" cy="3302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buFont typeface="Arial" pitchFamily="34" charset="0"/>
              <a:buChar char="−"/>
              <a:defRPr/>
            </a:pPr>
            <a:r>
              <a:rPr lang="en-US" altLang="zh-CN" sz="1800" kern="1200" dirty="0"/>
              <a:t>puts()</a:t>
            </a:r>
            <a:r>
              <a:rPr lang="zh-CN" altLang="en-US" sz="1800" kern="1200" dirty="0"/>
              <a:t>函数的用法很简单，它用来输出一整行字符串，其语法格式如下：</a:t>
            </a:r>
            <a:endParaRPr lang="en-US" altLang="zh-CN" sz="1800" kern="1200" dirty="0"/>
          </a:p>
          <a:p>
            <a:pPr marL="0" indent="0">
              <a:lnSpc>
                <a:spcPct val="150000"/>
              </a:lnSpc>
              <a:buFontTx/>
              <a:buNone/>
              <a:defRPr/>
            </a:pPr>
            <a:endParaRPr lang="en-US" altLang="zh-CN" sz="1800" dirty="0" smtClean="0">
              <a:latin typeface="宋体" pitchFamily="2" charset="-122"/>
              <a:cs typeface="Times New Roman" pitchFamily="18" charset="0"/>
            </a:endParaRPr>
          </a:p>
          <a:p>
            <a:pPr marL="0" indent="0">
              <a:lnSpc>
                <a:spcPct val="150000"/>
              </a:lnSpc>
              <a:buFontTx/>
              <a:buNone/>
              <a:defRPr/>
            </a:pPr>
            <a:endParaRPr lang="en-US" altLang="zh-CN" sz="1800" dirty="0" smtClean="0">
              <a:latin typeface="宋体" pitchFamily="2" charset="-122"/>
              <a:cs typeface="Times New Roman" pitchFamily="18" charset="0"/>
            </a:endParaRPr>
          </a:p>
          <a:p>
            <a:pPr>
              <a:lnSpc>
                <a:spcPct val="150000"/>
              </a:lnSpc>
              <a:buFont typeface="Arial" pitchFamily="34" charset="0"/>
              <a:buChar char="−"/>
              <a:defRPr/>
            </a:pPr>
            <a:r>
              <a:rPr lang="zh-CN" altLang="en-US" sz="1800" kern="1200" dirty="0"/>
              <a:t>函数</a:t>
            </a:r>
            <a:r>
              <a:rPr lang="en-US" altLang="zh-CN" sz="1800" kern="1200" dirty="0"/>
              <a:t>puts()</a:t>
            </a:r>
            <a:r>
              <a:rPr lang="zh-CN" altLang="en-US" sz="1800" kern="1200" dirty="0"/>
              <a:t>接收的参数是一个字符串指针，该指针指向要输出的字符串，并且会自动在字符串末尾追加换行符‘</a:t>
            </a:r>
            <a:r>
              <a:rPr lang="en-US" altLang="zh-CN" sz="1800" kern="1200" dirty="0"/>
              <a:t>\n’</a:t>
            </a:r>
            <a:r>
              <a:rPr lang="zh-CN" altLang="en-US" sz="1800" kern="1200" dirty="0"/>
              <a:t>。如果调用成功后返回一个</a:t>
            </a:r>
            <a:r>
              <a:rPr lang="en-US" altLang="zh-CN" sz="1800" kern="1200" dirty="0" err="1"/>
              <a:t>int</a:t>
            </a:r>
            <a:r>
              <a:rPr lang="zh-CN" altLang="en-US" sz="1800" kern="1200" dirty="0"/>
              <a:t>类型的正数，否则返回</a:t>
            </a:r>
            <a:r>
              <a:rPr lang="en-US" altLang="zh-CN" sz="1800" kern="1200" dirty="0" err="1"/>
              <a:t>EOF</a:t>
            </a:r>
            <a:r>
              <a:rPr lang="zh-CN" altLang="en-US" sz="1800" kern="1200" dirty="0"/>
              <a:t>。</a:t>
            </a:r>
          </a:p>
        </p:txBody>
      </p:sp>
      <p:sp>
        <p:nvSpPr>
          <p:cNvPr id="12" name="矩形 11"/>
          <p:cNvSpPr/>
          <p:nvPr/>
        </p:nvSpPr>
        <p:spPr>
          <a:xfrm>
            <a:off x="560388" y="962025"/>
            <a:ext cx="2004075" cy="646331"/>
          </a:xfrm>
          <a:prstGeom prst="rect">
            <a:avLst/>
          </a:prstGeom>
        </p:spPr>
        <p:txBody>
          <a:bodyPr wrap="none">
            <a:spAutoFit/>
          </a:bodyPr>
          <a:lstStyle/>
          <a:p>
            <a:pPr marL="342900" indent="-342900" eaLnBrk="0" hangingPunct="0">
              <a:lnSpc>
                <a:spcPct val="150000"/>
              </a:lnSpc>
              <a:spcBef>
                <a:spcPct val="20000"/>
              </a:spcBef>
              <a:buFontTx/>
              <a:buChar char="•"/>
              <a:defRPr/>
            </a:pPr>
            <a:r>
              <a:rPr lang="en-US" altLang="zh-CN" sz="2400" b="1" dirty="0" smtClean="0">
                <a:solidFill>
                  <a:srgbClr val="009ED6"/>
                </a:solidFill>
                <a:latin typeface="+mn-lt"/>
                <a:ea typeface="+mn-ea"/>
              </a:rPr>
              <a:t>puts</a:t>
            </a:r>
            <a:r>
              <a:rPr lang="en-US" altLang="zh-CN" sz="2400" b="1" dirty="0">
                <a:solidFill>
                  <a:srgbClr val="009ED6"/>
                </a:solidFill>
                <a:latin typeface="+mn-lt"/>
                <a:ea typeface="+mn-ea"/>
              </a:rPr>
              <a:t>()</a:t>
            </a:r>
            <a:r>
              <a:rPr lang="zh-CN" altLang="en-US" sz="2400" b="1" dirty="0">
                <a:solidFill>
                  <a:srgbClr val="009ED6"/>
                </a:solidFill>
                <a:latin typeface="+mn-lt"/>
                <a:ea typeface="+mn-ea"/>
              </a:rPr>
              <a:t>函数</a:t>
            </a:r>
            <a:endParaRPr lang="en-US" altLang="zh-CN" sz="2400" b="1" dirty="0">
              <a:solidFill>
                <a:srgbClr val="009ED6"/>
              </a:solidFill>
              <a:latin typeface="+mn-lt"/>
              <a:ea typeface="+mn-ea"/>
            </a:endParaRPr>
          </a:p>
        </p:txBody>
      </p:sp>
      <p:sp>
        <p:nvSpPr>
          <p:cNvPr id="2355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2355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11" name="矩形 10"/>
          <p:cNvSpPr/>
          <p:nvPr/>
        </p:nvSpPr>
        <p:spPr>
          <a:xfrm>
            <a:off x="1320800" y="2249488"/>
            <a:ext cx="6613525" cy="712787"/>
          </a:xfrm>
          <a:prstGeom prst="rect">
            <a:avLst/>
          </a:prstGeom>
          <a:noFill/>
          <a:ln w="25400">
            <a:solidFill>
              <a:srgbClr val="00ACE6"/>
            </a:solidFill>
            <a:prstDash val="solid"/>
            <a:miter lim="800000"/>
            <a:headEnd/>
            <a:tailEnd/>
          </a:ln>
          <a:effectLst>
            <a:outerShdw blurRad="76200" dir="13500000" sy="23000" kx="1200000" algn="br" rotWithShape="0">
              <a:prstClr val="black">
                <a:alpha val="20000"/>
              </a:prstClr>
            </a:outerShdw>
          </a:effectLst>
        </p:spPr>
        <p:txBody>
          <a:bodyPr lIns="432000" tIns="216000" rIns="432000" bIns="216000">
            <a:spAutoFit/>
          </a:bodyPr>
          <a:lstStyle/>
          <a:p>
            <a:pPr>
              <a:defRPr/>
            </a:pPr>
            <a:r>
              <a:rPr lang="en-US" altLang="zh-CN" dirty="0">
                <a:ea typeface="宋体" pitchFamily="2" charset="-122"/>
              </a:rPr>
              <a:t>       </a:t>
            </a:r>
            <a:r>
              <a:rPr lang="en-US" altLang="zh-CN" dirty="0" err="1">
                <a:ea typeface="宋体" pitchFamily="2" charset="-122"/>
              </a:rPr>
              <a:t>int</a:t>
            </a:r>
            <a:r>
              <a:rPr lang="en-US" altLang="zh-CN" dirty="0">
                <a:ea typeface="宋体" pitchFamily="2" charset="-122"/>
              </a:rPr>
              <a:t> </a:t>
            </a:r>
            <a:r>
              <a:rPr lang="en-US" altLang="zh-CN" dirty="0">
                <a:solidFill>
                  <a:srgbClr val="FF0000"/>
                </a:solidFill>
                <a:ea typeface="宋体" pitchFamily="2" charset="-122"/>
              </a:rPr>
              <a:t>puts</a:t>
            </a:r>
            <a:r>
              <a:rPr lang="en-US" altLang="zh-CN" dirty="0">
                <a:ea typeface="宋体" pitchFamily="2" charset="-122"/>
              </a:rPr>
              <a:t>(</a:t>
            </a:r>
            <a:r>
              <a:rPr lang="en-US" altLang="zh-CN" dirty="0" err="1">
                <a:ea typeface="宋体" pitchFamily="2" charset="-122"/>
              </a:rPr>
              <a:t>const</a:t>
            </a:r>
            <a:r>
              <a:rPr lang="en-US" altLang="zh-CN" dirty="0">
                <a:ea typeface="宋体" pitchFamily="2" charset="-122"/>
              </a:rPr>
              <a:t> char* </a:t>
            </a:r>
            <a:r>
              <a:rPr lang="en-US" altLang="zh-CN" dirty="0" err="1">
                <a:ea typeface="宋体" pitchFamily="2" charset="-122"/>
              </a:rPr>
              <a:t>str</a:t>
            </a:r>
            <a:r>
              <a:rPr lang="en-US" altLang="zh-CN" dirty="0">
                <a:ea typeface="宋体" pitchFamily="2" charset="-122"/>
              </a:rPr>
              <a:t>);</a:t>
            </a:r>
          </a:p>
        </p:txBody>
      </p:sp>
      <p:sp>
        <p:nvSpPr>
          <p:cNvPr id="18" name="标题 1"/>
          <p:cNvSpPr>
            <a:spLocks noChangeArrowheads="1"/>
          </p:cNvSpPr>
          <p:nvPr/>
        </p:nvSpPr>
        <p:spPr bwMode="auto">
          <a:xfrm>
            <a:off x="1562425" y="183493"/>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2</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3651986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3554">
                                            <p:txEl>
                                              <p:pRg st="3" end="3"/>
                                            </p:txEl>
                                          </p:spTgt>
                                        </p:tgtEl>
                                        <p:attrNameLst>
                                          <p:attrName>style.visibility</p:attrName>
                                        </p:attrNameLst>
                                      </p:cBhvr>
                                      <p:to>
                                        <p:strVal val="visible"/>
                                      </p:to>
                                    </p:set>
                                    <p:animEffect transition="in" filter="wipe(left)">
                                      <p:cBhvr>
                                        <p:cTn id="15" dur="500"/>
                                        <p:tgtEl>
                                          <p:spTgt spid="2355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ChangeArrowheads="1"/>
          </p:cNvSpPr>
          <p:nvPr/>
        </p:nvSpPr>
        <p:spPr bwMode="auto">
          <a:xfrm>
            <a:off x="1551587" y="136197"/>
            <a:ext cx="465669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2</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案例实现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12" name="矩形 28"/>
          <p:cNvSpPr>
            <a:spLocks noChangeArrowheads="1"/>
          </p:cNvSpPr>
          <p:nvPr/>
        </p:nvSpPr>
        <p:spPr bwMode="auto">
          <a:xfrm>
            <a:off x="863599" y="1123950"/>
            <a:ext cx="7783513" cy="316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0" hangingPunct="0">
              <a:lnSpc>
                <a:spcPct val="150000"/>
              </a:lnSpc>
              <a:spcBef>
                <a:spcPct val="20000"/>
              </a:spcBef>
              <a:buFont typeface="Arial" pitchFamily="34" charset="0"/>
              <a:buChar char="−"/>
            </a:pPr>
            <a:r>
              <a:rPr lang="zh-CN" altLang="en-US" dirty="0" smtClean="0">
                <a:latin typeface="+mn-ea"/>
                <a:ea typeface="+mn-ea"/>
              </a:rPr>
              <a:t>案例设计</a:t>
            </a:r>
            <a:endParaRPr lang="en-US" altLang="zh-CN" dirty="0" smtClean="0">
              <a:latin typeface="+mn-ea"/>
              <a:ea typeface="+mn-ea"/>
            </a:endParaRPr>
          </a:p>
          <a:p>
            <a:pPr>
              <a:lnSpc>
                <a:spcPct val="150000"/>
              </a:lnSpc>
              <a:spcBef>
                <a:spcPct val="20000"/>
              </a:spcBef>
            </a:pPr>
            <a:r>
              <a:rPr lang="en-US" altLang="zh-CN" dirty="0" smtClean="0"/>
              <a:t>      </a:t>
            </a:r>
            <a:r>
              <a:rPr lang="zh-CN" altLang="zh-CN" dirty="0" smtClean="0"/>
              <a:t>从</a:t>
            </a:r>
            <a:r>
              <a:rPr lang="zh-CN" altLang="zh-CN" dirty="0"/>
              <a:t>指定位置开始，删除某个字符串中连续的</a:t>
            </a:r>
            <a:r>
              <a:rPr lang="en-US" altLang="zh-CN" dirty="0" err="1"/>
              <a:t>len</a:t>
            </a:r>
            <a:r>
              <a:rPr lang="zh-CN" altLang="zh-CN" dirty="0"/>
              <a:t>个字符，其原理为：使用待删除字符串之后的所有字符，从指定位置开始逐一替换字符串中的字符，当替换完成之后，将被替换的最后一个字符之后的存储单元置为</a:t>
            </a:r>
            <a:r>
              <a:rPr lang="en-US" altLang="zh-CN" dirty="0"/>
              <a:t>'\0'</a:t>
            </a:r>
            <a:r>
              <a:rPr lang="zh-CN" altLang="zh-CN" dirty="0" smtClean="0"/>
              <a:t>。</a:t>
            </a:r>
            <a:endParaRPr lang="en-US" altLang="zh-CN" dirty="0" smtClean="0"/>
          </a:p>
          <a:p>
            <a:pPr>
              <a:lnSpc>
                <a:spcPct val="150000"/>
              </a:lnSpc>
              <a:spcBef>
                <a:spcPct val="20000"/>
              </a:spcBef>
            </a:pPr>
            <a:r>
              <a:rPr lang="en-US" altLang="zh-CN" dirty="0" smtClean="0"/>
              <a:t>       </a:t>
            </a:r>
            <a:r>
              <a:rPr lang="zh-CN" altLang="zh-CN" dirty="0" smtClean="0"/>
              <a:t>现在</a:t>
            </a:r>
            <a:r>
              <a:rPr lang="zh-CN" altLang="zh-CN" dirty="0"/>
              <a:t>有一长度为</a:t>
            </a:r>
            <a:r>
              <a:rPr lang="en-US" altLang="zh-CN" dirty="0"/>
              <a:t>10</a:t>
            </a:r>
            <a:r>
              <a:rPr lang="zh-CN" altLang="zh-CN" dirty="0"/>
              <a:t>的字符串</a:t>
            </a:r>
            <a:r>
              <a:rPr lang="en-US" altLang="zh-CN" dirty="0" err="1"/>
              <a:t>str</a:t>
            </a:r>
            <a:r>
              <a:rPr lang="en-US" altLang="zh-CN" dirty="0"/>
              <a:t>="</a:t>
            </a:r>
            <a:r>
              <a:rPr lang="en-US" altLang="zh-CN" dirty="0" err="1"/>
              <a:t>abcdefghij</a:t>
            </a:r>
            <a:r>
              <a:rPr lang="en-US" altLang="zh-CN" dirty="0"/>
              <a:t>"</a:t>
            </a:r>
            <a:r>
              <a:rPr lang="zh-CN" altLang="zh-CN" dirty="0"/>
              <a:t>，要求从编号为</a:t>
            </a:r>
            <a:r>
              <a:rPr lang="en-US" altLang="zh-CN" dirty="0"/>
              <a:t>4</a:t>
            </a:r>
            <a:r>
              <a:rPr lang="zh-CN" altLang="zh-CN" dirty="0"/>
              <a:t>的字符开始，删除</a:t>
            </a:r>
            <a:r>
              <a:rPr lang="en-US" altLang="zh-CN" dirty="0"/>
              <a:t>4</a:t>
            </a:r>
            <a:r>
              <a:rPr lang="zh-CN" altLang="zh-CN" dirty="0"/>
              <a:t>个字符，则删除之后获得的新字符串应为“</a:t>
            </a:r>
            <a:r>
              <a:rPr lang="en-US" altLang="zh-CN" dirty="0" err="1"/>
              <a:t>abcdij</a:t>
            </a:r>
            <a:r>
              <a:rPr lang="zh-CN" altLang="zh-CN" dirty="0"/>
              <a:t>”</a:t>
            </a:r>
            <a:r>
              <a:rPr lang="zh-CN" altLang="zh-CN" dirty="0" smtClean="0"/>
              <a:t>。</a:t>
            </a:r>
            <a:endParaRPr lang="en-US" altLang="zh-CN" dirty="0" smtClean="0"/>
          </a:p>
          <a:p>
            <a:pPr>
              <a:lnSpc>
                <a:spcPct val="150000"/>
              </a:lnSpc>
              <a:spcBef>
                <a:spcPct val="20000"/>
              </a:spcBef>
            </a:pPr>
            <a:r>
              <a:rPr lang="en-US" altLang="zh-CN" dirty="0" smtClean="0"/>
              <a:t>        </a:t>
            </a:r>
            <a:r>
              <a:rPr lang="zh-CN" altLang="en-US" dirty="0" smtClean="0"/>
              <a:t>（</a:t>
            </a:r>
            <a:r>
              <a:rPr lang="en-US" altLang="zh-CN" dirty="0" smtClean="0"/>
              <a:t>1</a:t>
            </a:r>
            <a:r>
              <a:rPr lang="zh-CN" altLang="en-US" dirty="0" smtClean="0"/>
              <a:t>）</a:t>
            </a:r>
            <a:r>
              <a:rPr lang="zh-CN" altLang="zh-CN" dirty="0" smtClean="0"/>
              <a:t>原</a:t>
            </a:r>
            <a:r>
              <a:rPr lang="zh-CN" altLang="zh-CN" dirty="0"/>
              <a:t>字符串在内存中</a:t>
            </a:r>
            <a:r>
              <a:rPr lang="zh-CN" altLang="zh-CN" dirty="0" smtClean="0"/>
              <a:t>如</a:t>
            </a:r>
            <a:r>
              <a:rPr lang="zh-CN" altLang="en-US" dirty="0" smtClean="0"/>
              <a:t>下图</a:t>
            </a:r>
            <a:r>
              <a:rPr lang="zh-CN" altLang="zh-CN" dirty="0" smtClean="0"/>
              <a:t>所示</a:t>
            </a:r>
            <a:r>
              <a:rPr lang="zh-CN" altLang="en-US" dirty="0" smtClean="0"/>
              <a:t>。</a:t>
            </a:r>
            <a:endParaRPr lang="en-US" altLang="zh-CN" dirty="0" smtClean="0"/>
          </a:p>
        </p:txBody>
      </p:sp>
      <p:pic>
        <p:nvPicPr>
          <p:cNvPr id="33794" name="图片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7711" y="4405311"/>
            <a:ext cx="3672000" cy="396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134876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3794"/>
                                        </p:tgtEl>
                                        <p:attrNameLst>
                                          <p:attrName>style.visibility</p:attrName>
                                        </p:attrNameLst>
                                      </p:cBhvr>
                                      <p:to>
                                        <p:strVal val="visible"/>
                                      </p:to>
                                    </p:set>
                                    <p:animEffect transition="in" filter="barn(inVertical)">
                                      <p:cBhvr>
                                        <p:cTn id="7" dur="500"/>
                                        <p:tgtEl>
                                          <p:spTgt spid="33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ChangeArrowheads="1"/>
          </p:cNvSpPr>
          <p:nvPr/>
        </p:nvSpPr>
        <p:spPr bwMode="auto">
          <a:xfrm>
            <a:off x="1544386" y="136416"/>
            <a:ext cx="465669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2</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案例实现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12" name="矩形 28"/>
          <p:cNvSpPr>
            <a:spLocks noChangeArrowheads="1"/>
          </p:cNvSpPr>
          <p:nvPr/>
        </p:nvSpPr>
        <p:spPr bwMode="auto">
          <a:xfrm>
            <a:off x="863599" y="1123950"/>
            <a:ext cx="7783513" cy="1394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0" hangingPunct="0">
              <a:lnSpc>
                <a:spcPct val="150000"/>
              </a:lnSpc>
              <a:spcBef>
                <a:spcPct val="20000"/>
              </a:spcBef>
              <a:buFont typeface="Arial" pitchFamily="34" charset="0"/>
              <a:buChar char="−"/>
            </a:pPr>
            <a:r>
              <a:rPr lang="zh-CN" altLang="en-US" dirty="0" smtClean="0">
                <a:latin typeface="+mn-ea"/>
                <a:ea typeface="+mn-ea"/>
              </a:rPr>
              <a:t>案例设计</a:t>
            </a:r>
            <a:endParaRPr lang="en-US" altLang="zh-CN" dirty="0" smtClean="0">
              <a:latin typeface="+mn-ea"/>
              <a:ea typeface="+mn-ea"/>
            </a:endParaRPr>
          </a:p>
          <a:p>
            <a:pPr>
              <a:lnSpc>
                <a:spcPct val="150000"/>
              </a:lnSpc>
              <a:spcBef>
                <a:spcPct val="20000"/>
              </a:spcBef>
            </a:pPr>
            <a:r>
              <a:rPr lang="zh-CN" altLang="en-US" dirty="0" smtClean="0"/>
              <a:t>（</a:t>
            </a:r>
            <a:r>
              <a:rPr lang="en-US" altLang="zh-CN" dirty="0"/>
              <a:t>2</a:t>
            </a:r>
            <a:r>
              <a:rPr lang="zh-CN" altLang="en-US" dirty="0" smtClean="0"/>
              <a:t>）</a:t>
            </a:r>
            <a:r>
              <a:rPr lang="zh-CN" altLang="zh-CN" dirty="0"/>
              <a:t>编号为</a:t>
            </a:r>
            <a:r>
              <a:rPr lang="en-US" altLang="zh-CN" dirty="0"/>
              <a:t>4</a:t>
            </a:r>
            <a:r>
              <a:rPr lang="zh-CN" altLang="zh-CN" dirty="0"/>
              <a:t>的字符</a:t>
            </a:r>
            <a:r>
              <a:rPr lang="zh-CN" altLang="zh-CN" dirty="0" smtClean="0"/>
              <a:t>为</a:t>
            </a:r>
            <a:r>
              <a:rPr lang="en-US" altLang="zh-CN" dirty="0" smtClean="0"/>
              <a:t>‘e’</a:t>
            </a:r>
            <a:r>
              <a:rPr lang="zh-CN" altLang="zh-CN" dirty="0" smtClean="0"/>
              <a:t>，</a:t>
            </a:r>
            <a:r>
              <a:rPr lang="zh-CN" altLang="zh-CN" dirty="0"/>
              <a:t>则需要删除的子串为“</a:t>
            </a:r>
            <a:r>
              <a:rPr lang="en-US" altLang="zh-CN" dirty="0" err="1"/>
              <a:t>efgh</a:t>
            </a:r>
            <a:r>
              <a:rPr lang="zh-CN" altLang="zh-CN" dirty="0"/>
              <a:t>”，使用</a:t>
            </a:r>
            <a:r>
              <a:rPr lang="zh-CN" altLang="zh-CN" dirty="0" smtClean="0"/>
              <a:t>字符</a:t>
            </a:r>
            <a:r>
              <a:rPr lang="en-US" altLang="zh-CN" dirty="0" smtClean="0"/>
              <a:t>‘h’</a:t>
            </a:r>
            <a:r>
              <a:rPr lang="zh-CN" altLang="zh-CN" dirty="0" smtClean="0"/>
              <a:t>之后</a:t>
            </a:r>
            <a:r>
              <a:rPr lang="zh-CN" altLang="zh-CN" dirty="0"/>
              <a:t>的字符逐个替换</a:t>
            </a:r>
            <a:r>
              <a:rPr lang="zh-CN" altLang="zh-CN" dirty="0" smtClean="0"/>
              <a:t>字符</a:t>
            </a:r>
            <a:r>
              <a:rPr lang="en-US" altLang="zh-CN" dirty="0" smtClean="0"/>
              <a:t>‘e’</a:t>
            </a:r>
            <a:r>
              <a:rPr lang="zh-CN" altLang="zh-CN" dirty="0" smtClean="0"/>
              <a:t>与其</a:t>
            </a:r>
            <a:r>
              <a:rPr lang="zh-CN" altLang="zh-CN" dirty="0"/>
              <a:t>之后元素，替换结果</a:t>
            </a:r>
            <a:r>
              <a:rPr lang="zh-CN" altLang="zh-CN" dirty="0" smtClean="0"/>
              <a:t>如</a:t>
            </a:r>
            <a:r>
              <a:rPr lang="zh-CN" altLang="en-US" dirty="0" smtClean="0"/>
              <a:t>下图</a:t>
            </a:r>
            <a:r>
              <a:rPr lang="zh-CN" altLang="zh-CN" dirty="0" smtClean="0"/>
              <a:t>所</a:t>
            </a:r>
            <a:r>
              <a:rPr lang="zh-CN" altLang="zh-CN" dirty="0"/>
              <a:t>示</a:t>
            </a:r>
            <a:r>
              <a:rPr lang="zh-CN" altLang="en-US" dirty="0" smtClean="0"/>
              <a:t>。</a:t>
            </a:r>
            <a:endParaRPr lang="en-US" altLang="zh-CN" dirty="0" smtClean="0"/>
          </a:p>
        </p:txBody>
      </p:sp>
      <p:pic>
        <p:nvPicPr>
          <p:cNvPr id="34818"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8616" y="2689611"/>
            <a:ext cx="3672000" cy="41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28"/>
          <p:cNvSpPr>
            <a:spLocks noChangeArrowheads="1"/>
          </p:cNvSpPr>
          <p:nvPr/>
        </p:nvSpPr>
        <p:spPr bwMode="auto">
          <a:xfrm>
            <a:off x="863598" y="3101961"/>
            <a:ext cx="778351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spcBef>
                <a:spcPct val="20000"/>
              </a:spcBef>
            </a:pPr>
            <a:r>
              <a:rPr lang="zh-CN" altLang="en-US" dirty="0" smtClean="0"/>
              <a:t>（</a:t>
            </a:r>
            <a:r>
              <a:rPr lang="en-US" altLang="zh-CN" dirty="0" smtClean="0"/>
              <a:t>3</a:t>
            </a:r>
            <a:r>
              <a:rPr lang="zh-CN" altLang="en-US" dirty="0" smtClean="0"/>
              <a:t>）</a:t>
            </a:r>
            <a:r>
              <a:rPr lang="zh-CN" altLang="zh-CN" dirty="0" smtClean="0"/>
              <a:t>使用</a:t>
            </a:r>
            <a:r>
              <a:rPr lang="en-US" altLang="zh-CN" dirty="0" smtClean="0"/>
              <a:t>‘\0’</a:t>
            </a:r>
            <a:r>
              <a:rPr lang="zh-CN" altLang="zh-CN" dirty="0" smtClean="0"/>
              <a:t>进行</a:t>
            </a:r>
            <a:r>
              <a:rPr lang="zh-CN" altLang="zh-CN" dirty="0"/>
              <a:t>替换，替换后存储空间中的新字符串</a:t>
            </a:r>
            <a:r>
              <a:rPr lang="zh-CN" altLang="zh-CN" dirty="0" smtClean="0"/>
              <a:t>如</a:t>
            </a:r>
            <a:r>
              <a:rPr lang="zh-CN" altLang="en-US" dirty="0" smtClean="0"/>
              <a:t>下图</a:t>
            </a:r>
            <a:r>
              <a:rPr lang="zh-CN" altLang="zh-CN" dirty="0" smtClean="0"/>
              <a:t>所</a:t>
            </a:r>
            <a:r>
              <a:rPr lang="zh-CN" altLang="zh-CN" dirty="0"/>
              <a:t>示</a:t>
            </a:r>
            <a:r>
              <a:rPr lang="zh-CN" altLang="en-US" dirty="0" smtClean="0"/>
              <a:t>。</a:t>
            </a:r>
            <a:endParaRPr lang="en-US" altLang="zh-CN" dirty="0" smtClean="0"/>
          </a:p>
        </p:txBody>
      </p:sp>
      <p:pic>
        <p:nvPicPr>
          <p:cNvPr id="348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6056" y="3821702"/>
            <a:ext cx="3780000" cy="390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圆角矩形 7"/>
          <p:cNvSpPr/>
          <p:nvPr/>
        </p:nvSpPr>
        <p:spPr>
          <a:xfrm>
            <a:off x="761867" y="5038921"/>
            <a:ext cx="7479730" cy="408623"/>
          </a:xfrm>
          <a:prstGeom prst="roundRect">
            <a:avLst/>
          </a:prstGeom>
          <a:solidFill>
            <a:schemeClr val="bg2">
              <a:lumMod val="50000"/>
            </a:schemeClr>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案例</a:t>
            </a:r>
            <a:r>
              <a:rPr lang="zh-CN" altLang="en-US" b="1" dirty="0" smtClean="0">
                <a:solidFill>
                  <a:schemeClr val="bg1"/>
                </a:solidFill>
                <a:ea typeface="宋体" pitchFamily="2" charset="-122"/>
              </a:rPr>
              <a:t>代码（详见教材代码实现）</a:t>
            </a:r>
            <a:endParaRPr lang="en-US" altLang="zh-CN" b="1" dirty="0">
              <a:solidFill>
                <a:schemeClr val="bg1"/>
              </a:solidFill>
              <a:ea typeface="宋体" pitchFamily="2" charset="-122"/>
            </a:endParaRPr>
          </a:p>
        </p:txBody>
      </p:sp>
      <p:cxnSp>
        <p:nvCxnSpPr>
          <p:cNvPr id="9" name="直接连接符 8"/>
          <p:cNvCxnSpPr/>
          <p:nvPr/>
        </p:nvCxnSpPr>
        <p:spPr bwMode="auto">
          <a:xfrm>
            <a:off x="941266" y="4781151"/>
            <a:ext cx="7120933"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ustDataLst>
      <p:tags r:id="rId1"/>
    </p:custDataLst>
    <p:extLst>
      <p:ext uri="{BB962C8B-B14F-4D97-AF65-F5344CB8AC3E}">
        <p14:creationId xmlns:p14="http://schemas.microsoft.com/office/powerpoint/2010/main" val="1098129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ChangeArrowheads="1"/>
          </p:cNvSpPr>
          <p:nvPr/>
        </p:nvSpPr>
        <p:spPr bwMode="auto">
          <a:xfrm>
            <a:off x="1512855" y="1619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zh-CN" altLang="en-US" sz="3600" b="1" dirty="0" smtClean="0">
                <a:solidFill>
                  <a:srgbClr val="0070C0"/>
                </a:solidFill>
                <a:latin typeface="微软雅黑" pitchFamily="34" charset="-122"/>
                <a:ea typeface="微软雅黑" pitchFamily="34" charset="-122"/>
                <a:sym typeface="宋体" charset="-122"/>
              </a:rPr>
              <a:t> </a:t>
            </a:r>
            <a:r>
              <a:rPr lang="zh-CN" altLang="en-US" sz="3600" b="1" dirty="0">
                <a:solidFill>
                  <a:srgbClr val="0070C0"/>
                </a:solidFill>
                <a:latin typeface="微软雅黑" pitchFamily="34" charset="-122"/>
                <a:ea typeface="微软雅黑" pitchFamily="34" charset="-122"/>
                <a:sym typeface="宋体" charset="-122"/>
              </a:rPr>
              <a:t>预习检查</a:t>
            </a:r>
          </a:p>
        </p:txBody>
      </p:sp>
      <p:sp>
        <p:nvSpPr>
          <p:cNvPr id="6147" name="内容占位符 2"/>
          <p:cNvSpPr txBox="1">
            <a:spLocks/>
          </p:cNvSpPr>
          <p:nvPr/>
        </p:nvSpPr>
        <p:spPr bwMode="auto">
          <a:xfrm>
            <a:off x="481013" y="1801311"/>
            <a:ext cx="7975600" cy="1904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nSpc>
                <a:spcPct val="150000"/>
              </a:lnSpc>
              <a:spcBef>
                <a:spcPct val="20000"/>
              </a:spcBef>
              <a:buFontTx/>
              <a:buChar char="–"/>
            </a:pPr>
            <a:r>
              <a:rPr lang="zh-CN" altLang="en-US" sz="2400" dirty="0" smtClean="0"/>
              <a:t>什么是字符串</a:t>
            </a:r>
            <a:endParaRPr lang="en-US" altLang="zh-CN" sz="2400" dirty="0" smtClean="0"/>
          </a:p>
          <a:p>
            <a:pPr lvl="1">
              <a:lnSpc>
                <a:spcPct val="150000"/>
              </a:lnSpc>
              <a:spcBef>
                <a:spcPct val="20000"/>
              </a:spcBef>
              <a:buFontTx/>
              <a:buChar char="–"/>
            </a:pPr>
            <a:r>
              <a:rPr lang="zh-CN" altLang="en-US" sz="2400" dirty="0" smtClean="0"/>
              <a:t>请说出两个操作字符串的常用函数</a:t>
            </a:r>
            <a:endParaRPr lang="en-US" altLang="zh-CN" sz="2400" dirty="0"/>
          </a:p>
        </p:txBody>
      </p:sp>
    </p:spTree>
    <p:custDataLst>
      <p:tags r:id="rId1"/>
    </p:custDataLst>
    <p:extLst>
      <p:ext uri="{BB962C8B-B14F-4D97-AF65-F5344CB8AC3E}">
        <p14:creationId xmlns:p14="http://schemas.microsoft.com/office/powerpoint/2010/main" val="170201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标题 1"/>
          <p:cNvSpPr>
            <a:spLocks noChangeArrowheads="1"/>
          </p:cNvSpPr>
          <p:nvPr/>
        </p:nvSpPr>
        <p:spPr bwMode="auto">
          <a:xfrm>
            <a:off x="1481324" y="136524"/>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smtClean="0">
                <a:solidFill>
                  <a:srgbClr val="0070C0"/>
                </a:solidFill>
                <a:latin typeface="微软雅黑" pitchFamily="34" charset="-122"/>
                <a:ea typeface="微软雅黑" pitchFamily="34" charset="-122"/>
                <a:sym typeface="宋体" charset="-122"/>
              </a:rPr>
              <a:t>3】-</a:t>
            </a:r>
            <a:r>
              <a:rPr lang="zh-CN" altLang="en-US" sz="3600" b="1" dirty="0" smtClean="0">
                <a:solidFill>
                  <a:srgbClr val="0070C0"/>
                </a:solidFill>
                <a:latin typeface="微软雅黑" pitchFamily="34" charset="-122"/>
                <a:ea typeface="微软雅黑" pitchFamily="34" charset="-122"/>
                <a:sym typeface="宋体" charset="-122"/>
              </a:rPr>
              <a:t>案例描述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内容占位符 2"/>
          <p:cNvSpPr>
            <a:spLocks noGrp="1"/>
          </p:cNvSpPr>
          <p:nvPr>
            <p:ph idx="1"/>
          </p:nvPr>
        </p:nvSpPr>
        <p:spPr bwMode="auto">
          <a:xfrm>
            <a:off x="481013" y="1640124"/>
            <a:ext cx="7975600" cy="127289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altLang="zh-CN" sz="2000" dirty="0" smtClean="0"/>
              <a:t>       </a:t>
            </a:r>
            <a:r>
              <a:rPr lang="zh-CN" altLang="zh-CN" sz="2000" dirty="0" smtClean="0"/>
              <a:t>要求</a:t>
            </a:r>
            <a:r>
              <a:rPr lang="zh-CN" altLang="zh-CN" sz="2000" dirty="0"/>
              <a:t>编程求出一句话中到底有多少单词。首先在屏幕上输入一句话，每个单词之间用一个空格隔开，要求第一个字符和最后一个字符都不能为空格；然后统计出这句话的单词数量，并把结果输出到屏幕</a:t>
            </a:r>
            <a:r>
              <a:rPr lang="zh-CN" altLang="zh-CN" sz="2000" dirty="0" smtClean="0"/>
              <a:t>上</a:t>
            </a:r>
            <a:r>
              <a:rPr lang="zh-CN" altLang="en-US" sz="2000" dirty="0" smtClean="0"/>
              <a:t>。</a:t>
            </a:r>
            <a:endParaRPr lang="en-US" altLang="zh-CN" sz="2000" dirty="0"/>
          </a:p>
        </p:txBody>
      </p:sp>
    </p:spTree>
    <p:custDataLst>
      <p:tags r:id="rId1"/>
    </p:custDataLst>
    <p:extLst>
      <p:ext uri="{BB962C8B-B14F-4D97-AF65-F5344CB8AC3E}">
        <p14:creationId xmlns:p14="http://schemas.microsoft.com/office/powerpoint/2010/main" val="2639368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ChangeArrowheads="1"/>
          </p:cNvSpPr>
          <p:nvPr/>
        </p:nvSpPr>
        <p:spPr bwMode="auto">
          <a:xfrm>
            <a:off x="1481323" y="136524"/>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3</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zh-CN" altLang="en-US" sz="3600" b="1" dirty="0">
                <a:solidFill>
                  <a:srgbClr val="0070C0"/>
                </a:solidFill>
                <a:latin typeface="微软雅黑" pitchFamily="34" charset="-122"/>
                <a:ea typeface="微软雅黑" pitchFamily="34" charset="-122"/>
                <a:sym typeface="宋体" charset="-122"/>
              </a:rPr>
              <a:t>分析</a:t>
            </a:r>
          </a:p>
        </p:txBody>
      </p:sp>
      <p:sp>
        <p:nvSpPr>
          <p:cNvPr id="8" name="内容占位符 2"/>
          <p:cNvSpPr txBox="1">
            <a:spLocks/>
          </p:cNvSpPr>
          <p:nvPr/>
        </p:nvSpPr>
        <p:spPr bwMode="auto">
          <a:xfrm>
            <a:off x="481013" y="1640124"/>
            <a:ext cx="7975600" cy="212197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None/>
            </a:pPr>
            <a:r>
              <a:rPr lang="en-US" altLang="zh-CN" sz="2000" dirty="0" smtClean="0"/>
              <a:t>       </a:t>
            </a:r>
            <a:r>
              <a:rPr lang="zh-CN" altLang="zh-CN" sz="2000" dirty="0" smtClean="0"/>
              <a:t>在</a:t>
            </a:r>
            <a:r>
              <a:rPr lang="zh-CN" altLang="zh-CN" sz="2000" dirty="0"/>
              <a:t>程序中一句话可用一串字符表示，输入一串字符需要用到刚刚学过的</a:t>
            </a:r>
            <a:r>
              <a:rPr lang="en-US" altLang="zh-CN" sz="2000" dirty="0"/>
              <a:t>gets()</a:t>
            </a:r>
            <a:r>
              <a:rPr lang="zh-CN" altLang="zh-CN" sz="2000" dirty="0"/>
              <a:t>函数；一句话中单词的数量可以根据获取的字符串中空格的数量确定。综上，本案例的代码应实现以下功能：</a:t>
            </a:r>
          </a:p>
          <a:p>
            <a:pPr marL="0" indent="0">
              <a:buNone/>
            </a:pPr>
            <a:r>
              <a:rPr lang="en-US" altLang="zh-CN" sz="2000" dirty="0" smtClean="0"/>
              <a:t>      </a:t>
            </a:r>
            <a:r>
              <a:rPr lang="zh-CN" altLang="zh-CN" sz="2000" dirty="0" smtClean="0"/>
              <a:t>（</a:t>
            </a:r>
            <a:r>
              <a:rPr lang="en-US" altLang="zh-CN" sz="2000" dirty="0"/>
              <a:t>1</a:t>
            </a:r>
            <a:r>
              <a:rPr lang="zh-CN" altLang="zh-CN" sz="2000" dirty="0"/>
              <a:t>）使用字符数组变量接收</a:t>
            </a:r>
            <a:r>
              <a:rPr lang="en-US" altLang="zh-CN" sz="2000" dirty="0"/>
              <a:t>gets()</a:t>
            </a:r>
            <a:r>
              <a:rPr lang="zh-CN" altLang="zh-CN" sz="2000" dirty="0"/>
              <a:t>函数获取的字符串；</a:t>
            </a:r>
          </a:p>
          <a:p>
            <a:pPr marL="0" indent="0">
              <a:buNone/>
            </a:pPr>
            <a:r>
              <a:rPr lang="en-US" altLang="zh-CN" sz="2000" dirty="0" smtClean="0"/>
              <a:t>      </a:t>
            </a:r>
            <a:r>
              <a:rPr lang="zh-CN" altLang="zh-CN" sz="2000" dirty="0" smtClean="0"/>
              <a:t>（</a:t>
            </a:r>
            <a:r>
              <a:rPr lang="en-US" altLang="zh-CN" sz="2000" dirty="0"/>
              <a:t>2</a:t>
            </a:r>
            <a:r>
              <a:rPr lang="zh-CN" altLang="zh-CN" sz="2000" dirty="0"/>
              <a:t>）计算字符数组中的空格数量，推算出此句话中的单词数量；</a:t>
            </a:r>
          </a:p>
          <a:p>
            <a:pPr marL="0" indent="0">
              <a:buNone/>
            </a:pPr>
            <a:r>
              <a:rPr lang="en-US" altLang="zh-CN" sz="2000" dirty="0" smtClean="0"/>
              <a:t>      </a:t>
            </a:r>
            <a:r>
              <a:rPr lang="zh-CN" altLang="zh-CN" sz="2000" dirty="0" smtClean="0"/>
              <a:t>（</a:t>
            </a:r>
            <a:r>
              <a:rPr lang="en-US" altLang="zh-CN" sz="2000" dirty="0"/>
              <a:t>3</a:t>
            </a:r>
            <a:r>
              <a:rPr lang="zh-CN" altLang="zh-CN" sz="2000" dirty="0"/>
              <a:t>）将统计结果</a:t>
            </a:r>
            <a:r>
              <a:rPr lang="zh-CN" altLang="zh-CN" sz="2000" dirty="0" smtClean="0"/>
              <a:t>输出。</a:t>
            </a:r>
            <a:endParaRPr lang="zh-CN" altLang="zh-CN" sz="20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66404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ChangeArrowheads="1"/>
          </p:cNvSpPr>
          <p:nvPr/>
        </p:nvSpPr>
        <p:spPr bwMode="auto">
          <a:xfrm>
            <a:off x="1414112" y="136525"/>
            <a:ext cx="465669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3</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案例实现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圆角矩形 5"/>
          <p:cNvSpPr/>
          <p:nvPr/>
        </p:nvSpPr>
        <p:spPr>
          <a:xfrm>
            <a:off x="1023127" y="4424960"/>
            <a:ext cx="7479730" cy="408623"/>
          </a:xfrm>
          <a:prstGeom prst="roundRect">
            <a:avLst/>
          </a:prstGeom>
          <a:solidFill>
            <a:schemeClr val="bg2">
              <a:lumMod val="50000"/>
            </a:schemeClr>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案例</a:t>
            </a:r>
            <a:r>
              <a:rPr lang="zh-CN" altLang="en-US" b="1" dirty="0" smtClean="0">
                <a:solidFill>
                  <a:schemeClr val="bg1"/>
                </a:solidFill>
                <a:ea typeface="宋体" pitchFamily="2" charset="-122"/>
              </a:rPr>
              <a:t>代码（详见教材代码实现）</a:t>
            </a:r>
            <a:endParaRPr lang="en-US" altLang="zh-CN" b="1" dirty="0">
              <a:solidFill>
                <a:schemeClr val="bg1"/>
              </a:solidFill>
              <a:ea typeface="宋体" pitchFamily="2" charset="-122"/>
            </a:endParaRPr>
          </a:p>
        </p:txBody>
      </p:sp>
      <p:sp>
        <p:nvSpPr>
          <p:cNvPr id="12" name="矩形 28"/>
          <p:cNvSpPr>
            <a:spLocks noChangeArrowheads="1"/>
          </p:cNvSpPr>
          <p:nvPr/>
        </p:nvSpPr>
        <p:spPr bwMode="auto">
          <a:xfrm>
            <a:off x="863599" y="1123950"/>
            <a:ext cx="7783513"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0" hangingPunct="0">
              <a:lnSpc>
                <a:spcPct val="150000"/>
              </a:lnSpc>
              <a:spcBef>
                <a:spcPct val="20000"/>
              </a:spcBef>
              <a:buFont typeface="Arial" pitchFamily="34" charset="0"/>
              <a:buChar char="−"/>
            </a:pPr>
            <a:r>
              <a:rPr lang="zh-CN" altLang="en-US" dirty="0" smtClean="0">
                <a:latin typeface="+mn-ea"/>
                <a:ea typeface="+mn-ea"/>
              </a:rPr>
              <a:t>案例设计</a:t>
            </a:r>
            <a:endParaRPr lang="zh-CN" altLang="zh-CN" dirty="0">
              <a:latin typeface="+mn-ea"/>
              <a:ea typeface="+mn-ea"/>
            </a:endParaRPr>
          </a:p>
        </p:txBody>
      </p:sp>
      <p:cxnSp>
        <p:nvCxnSpPr>
          <p:cNvPr id="20" name="直接连接符 19"/>
          <p:cNvCxnSpPr/>
          <p:nvPr/>
        </p:nvCxnSpPr>
        <p:spPr bwMode="auto">
          <a:xfrm>
            <a:off x="1202526" y="4167190"/>
            <a:ext cx="7120933"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椭圆 20"/>
          <p:cNvSpPr/>
          <p:nvPr/>
        </p:nvSpPr>
        <p:spPr bwMode="auto">
          <a:xfrm rot="574600">
            <a:off x="1157871" y="1704044"/>
            <a:ext cx="361950" cy="363537"/>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2" name="TextBox 21"/>
          <p:cNvSpPr txBox="1">
            <a:spLocks noChangeArrowheads="1"/>
          </p:cNvSpPr>
          <p:nvPr/>
        </p:nvSpPr>
        <p:spPr bwMode="auto">
          <a:xfrm>
            <a:off x="1167396" y="1710394"/>
            <a:ext cx="347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1</a:t>
            </a:r>
            <a:endParaRPr lang="zh-CN" altLang="en-US" b="1">
              <a:solidFill>
                <a:schemeClr val="bg1"/>
              </a:solidFill>
              <a:latin typeface="Verdana" pitchFamily="34" charset="0"/>
            </a:endParaRPr>
          </a:p>
        </p:txBody>
      </p:sp>
      <p:cxnSp>
        <p:nvCxnSpPr>
          <p:cNvPr id="23" name="直接连接符 22"/>
          <p:cNvCxnSpPr/>
          <p:nvPr/>
        </p:nvCxnSpPr>
        <p:spPr>
          <a:xfrm flipV="1">
            <a:off x="1338846" y="2046197"/>
            <a:ext cx="5668087" cy="4762"/>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bwMode="auto">
          <a:xfrm rot="574600">
            <a:off x="1159458" y="2320356"/>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5" name="TextBox 24"/>
          <p:cNvSpPr txBox="1">
            <a:spLocks noChangeArrowheads="1"/>
          </p:cNvSpPr>
          <p:nvPr/>
        </p:nvSpPr>
        <p:spPr bwMode="auto">
          <a:xfrm>
            <a:off x="1172158" y="2302893"/>
            <a:ext cx="349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2</a:t>
            </a:r>
            <a:endParaRPr lang="zh-CN" altLang="en-US" b="1">
              <a:solidFill>
                <a:schemeClr val="bg1"/>
              </a:solidFill>
              <a:latin typeface="Verdana" pitchFamily="34" charset="0"/>
            </a:endParaRPr>
          </a:p>
        </p:txBody>
      </p:sp>
      <p:cxnSp>
        <p:nvCxnSpPr>
          <p:cNvPr id="26" name="直接连接符 25"/>
          <p:cNvCxnSpPr/>
          <p:nvPr/>
        </p:nvCxnSpPr>
        <p:spPr>
          <a:xfrm flipV="1">
            <a:off x="1356308" y="2638697"/>
            <a:ext cx="6869664" cy="39688"/>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bwMode="auto">
          <a:xfrm rot="574600">
            <a:off x="1177668" y="2895109"/>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8" name="TextBox 27"/>
          <p:cNvSpPr txBox="1">
            <a:spLocks noChangeArrowheads="1"/>
          </p:cNvSpPr>
          <p:nvPr/>
        </p:nvSpPr>
        <p:spPr bwMode="auto">
          <a:xfrm>
            <a:off x="1185605" y="2899872"/>
            <a:ext cx="349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3</a:t>
            </a:r>
            <a:endParaRPr lang="zh-CN" altLang="en-US" b="1">
              <a:solidFill>
                <a:schemeClr val="bg1"/>
              </a:solidFill>
              <a:latin typeface="Verdana" pitchFamily="34" charset="0"/>
            </a:endParaRPr>
          </a:p>
        </p:txBody>
      </p:sp>
      <p:cxnSp>
        <p:nvCxnSpPr>
          <p:cNvPr id="29" name="直接连接符 28"/>
          <p:cNvCxnSpPr/>
          <p:nvPr/>
        </p:nvCxnSpPr>
        <p:spPr>
          <a:xfrm flipV="1">
            <a:off x="1414112" y="3254630"/>
            <a:ext cx="4087769" cy="1513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553196" y="1663021"/>
            <a:ext cx="5453737" cy="412421"/>
          </a:xfrm>
          <a:prstGeom prst="rect">
            <a:avLst/>
          </a:prstGeom>
        </p:spPr>
        <p:txBody>
          <a:bodyPr wrap="none">
            <a:spAutoFit/>
          </a:bodyPr>
          <a:lstStyle/>
          <a:p>
            <a:pPr>
              <a:lnSpc>
                <a:spcPct val="130000"/>
              </a:lnSpc>
              <a:spcAft>
                <a:spcPts val="300"/>
              </a:spcAft>
              <a:defRPr/>
            </a:pPr>
            <a:r>
              <a:rPr lang="zh-CN" altLang="zh-CN" sz="1600" dirty="0"/>
              <a:t>首先使用</a:t>
            </a:r>
            <a:r>
              <a:rPr lang="en-US" altLang="zh-CN" sz="1600" dirty="0"/>
              <a:t>gets()</a:t>
            </a:r>
            <a:r>
              <a:rPr lang="zh-CN" altLang="zh-CN" sz="1600" dirty="0"/>
              <a:t>函数将输入的字符串保存在</a:t>
            </a:r>
            <a:r>
              <a:rPr lang="en-US" altLang="zh-CN" sz="1600" dirty="0" err="1"/>
              <a:t>str</a:t>
            </a:r>
            <a:r>
              <a:rPr lang="zh-CN" altLang="zh-CN" sz="1600" dirty="0"/>
              <a:t>字符数组</a:t>
            </a:r>
            <a:r>
              <a:rPr lang="zh-CN" altLang="zh-CN" sz="1600" dirty="0" smtClean="0"/>
              <a:t>中</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36" name="椭圆 35"/>
          <p:cNvSpPr/>
          <p:nvPr/>
        </p:nvSpPr>
        <p:spPr bwMode="auto">
          <a:xfrm rot="574600">
            <a:off x="1169637" y="3475927"/>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37" name="TextBox 36"/>
          <p:cNvSpPr txBox="1">
            <a:spLocks noChangeArrowheads="1"/>
          </p:cNvSpPr>
          <p:nvPr/>
        </p:nvSpPr>
        <p:spPr bwMode="auto">
          <a:xfrm>
            <a:off x="1177574" y="3480690"/>
            <a:ext cx="3481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chemeClr val="bg1"/>
                </a:solidFill>
                <a:latin typeface="Verdana" pitchFamily="34" charset="0"/>
              </a:rPr>
              <a:t>4</a:t>
            </a:r>
            <a:endParaRPr lang="zh-CN" altLang="en-US" b="1" dirty="0">
              <a:solidFill>
                <a:schemeClr val="bg1"/>
              </a:solidFill>
              <a:latin typeface="Verdana" pitchFamily="34" charset="0"/>
            </a:endParaRPr>
          </a:p>
        </p:txBody>
      </p:sp>
      <p:sp>
        <p:nvSpPr>
          <p:cNvPr id="43" name="矩形 42"/>
          <p:cNvSpPr/>
          <p:nvPr/>
        </p:nvSpPr>
        <p:spPr>
          <a:xfrm>
            <a:off x="1588630" y="2836876"/>
            <a:ext cx="3913251" cy="412421"/>
          </a:xfrm>
          <a:prstGeom prst="rect">
            <a:avLst/>
          </a:prstGeom>
        </p:spPr>
        <p:txBody>
          <a:bodyPr wrap="none">
            <a:spAutoFit/>
          </a:bodyPr>
          <a:lstStyle/>
          <a:p>
            <a:pPr>
              <a:lnSpc>
                <a:spcPct val="130000"/>
              </a:lnSpc>
              <a:spcAft>
                <a:spcPts val="300"/>
              </a:spcAft>
              <a:defRPr/>
            </a:pPr>
            <a:r>
              <a:rPr lang="zh-CN" altLang="zh-CN" sz="1600" dirty="0"/>
              <a:t>采用</a:t>
            </a:r>
            <a:r>
              <a:rPr lang="en-US" altLang="zh-CN" sz="1600" dirty="0"/>
              <a:t>for</a:t>
            </a:r>
            <a:r>
              <a:rPr lang="zh-CN" altLang="zh-CN" sz="1600" dirty="0"/>
              <a:t>循环遍历字符数组中的每个</a:t>
            </a:r>
            <a:r>
              <a:rPr lang="zh-CN" altLang="zh-CN" sz="1600" dirty="0" smtClean="0"/>
              <a:t>字符</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44" name="矩形 43"/>
          <p:cNvSpPr/>
          <p:nvPr/>
        </p:nvSpPr>
        <p:spPr>
          <a:xfrm>
            <a:off x="1592726" y="3458565"/>
            <a:ext cx="3057247" cy="412421"/>
          </a:xfrm>
          <a:prstGeom prst="rect">
            <a:avLst/>
          </a:prstGeom>
        </p:spPr>
        <p:txBody>
          <a:bodyPr wrap="none">
            <a:spAutoFit/>
          </a:bodyPr>
          <a:lstStyle/>
          <a:p>
            <a:pPr>
              <a:lnSpc>
                <a:spcPct val="130000"/>
              </a:lnSpc>
              <a:spcAft>
                <a:spcPts val="300"/>
              </a:spcAft>
              <a:defRPr/>
            </a:pPr>
            <a:r>
              <a:rPr lang="zh-CN" altLang="zh-CN" sz="1600" dirty="0"/>
              <a:t>最后把总单词数输出到屏幕</a:t>
            </a:r>
            <a:r>
              <a:rPr lang="zh-CN" altLang="zh-CN" sz="1600" dirty="0" smtClean="0"/>
              <a:t>上</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45" name="矩形 44"/>
          <p:cNvSpPr/>
          <p:nvPr/>
        </p:nvSpPr>
        <p:spPr>
          <a:xfrm>
            <a:off x="1577998" y="2252102"/>
            <a:ext cx="6647974" cy="412421"/>
          </a:xfrm>
          <a:prstGeom prst="rect">
            <a:avLst/>
          </a:prstGeom>
        </p:spPr>
        <p:txBody>
          <a:bodyPr wrap="none">
            <a:spAutoFit/>
          </a:bodyPr>
          <a:lstStyle/>
          <a:p>
            <a:pPr>
              <a:lnSpc>
                <a:spcPct val="130000"/>
              </a:lnSpc>
              <a:spcAft>
                <a:spcPts val="300"/>
              </a:spcAft>
              <a:defRPr/>
            </a:pPr>
            <a:r>
              <a:rPr lang="zh-CN" altLang="zh-CN" sz="1600" dirty="0"/>
              <a:t>然后使用</a:t>
            </a:r>
            <a:r>
              <a:rPr lang="en-US" altLang="zh-CN" sz="1600" dirty="0"/>
              <a:t>if</a:t>
            </a:r>
            <a:r>
              <a:rPr lang="zh-CN" altLang="zh-CN" sz="1600" dirty="0"/>
              <a:t>语句判断用户输入的第一个字符是否为</a:t>
            </a:r>
            <a:r>
              <a:rPr lang="zh-CN" altLang="zh-CN" sz="1600" dirty="0" smtClean="0"/>
              <a:t>结束符</a:t>
            </a:r>
            <a:r>
              <a:rPr lang="zh-CN" altLang="en-US" sz="1600" dirty="0" smtClean="0"/>
              <a:t>，作相应处理；</a:t>
            </a:r>
            <a:endParaRPr lang="en-US" altLang="zh-CN" sz="1600" dirty="0" smtClean="0"/>
          </a:p>
        </p:txBody>
      </p:sp>
      <p:cxnSp>
        <p:nvCxnSpPr>
          <p:cNvPr id="35" name="直接连接符 34"/>
          <p:cNvCxnSpPr/>
          <p:nvPr/>
        </p:nvCxnSpPr>
        <p:spPr>
          <a:xfrm flipV="1">
            <a:off x="1508729" y="3803130"/>
            <a:ext cx="2993003" cy="7565"/>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600473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500"/>
                                        <p:tgtEl>
                                          <p:spTgt spid="26"/>
                                        </p:tgtEl>
                                      </p:cBhvr>
                                    </p:animEffect>
                                  </p:childTnLst>
                                </p:cTn>
                              </p:par>
                              <p:par>
                                <p:cTn id="11" presetID="22" presetClass="entr" presetSubtype="8"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left)">
                                      <p:cBhvr>
                                        <p:cTn id="28" dur="500"/>
                                        <p:tgtEl>
                                          <p:spTgt spid="2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left)">
                                      <p:cBhvr>
                                        <p:cTn id="34" dur="500"/>
                                        <p:tgtEl>
                                          <p:spTgt spid="34"/>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left)">
                                      <p:cBhvr>
                                        <p:cTn id="37" dur="500"/>
                                        <p:tgtEl>
                                          <p:spTgt spid="36"/>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wipe(left)">
                                      <p:cBhvr>
                                        <p:cTn id="40" dur="500"/>
                                        <p:tgtEl>
                                          <p:spTgt spid="37"/>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wipe(left)">
                                      <p:cBhvr>
                                        <p:cTn id="43" dur="500"/>
                                        <p:tgtEl>
                                          <p:spTgt spid="43"/>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wipe(left)">
                                      <p:cBhvr>
                                        <p:cTn id="46" dur="500"/>
                                        <p:tgtEl>
                                          <p:spTgt spid="44"/>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wipe(left)">
                                      <p:cBhvr>
                                        <p:cTn id="49" dur="500"/>
                                        <p:tgtEl>
                                          <p:spTgt spid="45"/>
                                        </p:tgtEl>
                                      </p:cBhvr>
                                    </p:animEffect>
                                  </p:childTnLst>
                                </p:cTn>
                              </p:par>
                              <p:par>
                                <p:cTn id="50" presetID="22" presetClass="entr" presetSubtype="8" fill="hold"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wipe(left)">
                                      <p:cBhvr>
                                        <p:cTn id="52" dur="500"/>
                                        <p:tgtEl>
                                          <p:spTgt spid="3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left)">
                                      <p:cBhvr>
                                        <p:cTn id="57" dur="500"/>
                                        <p:tgtEl>
                                          <p:spTgt spid="20"/>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wipe(left)">
                                      <p:cBhvr>
                                        <p:cTn id="6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 grpId="0" animBg="1"/>
      <p:bldP spid="22" grpId="0"/>
      <p:bldP spid="24" grpId="0" animBg="1"/>
      <p:bldP spid="25" grpId="0"/>
      <p:bldP spid="27" grpId="0" animBg="1"/>
      <p:bldP spid="28" grpId="0"/>
      <p:bldP spid="34" grpId="0"/>
      <p:bldP spid="36" grpId="0" animBg="1"/>
      <p:bldP spid="37" grpId="0"/>
      <p:bldP spid="43" grpId="0"/>
      <p:bldP spid="44" grpId="0"/>
      <p:bldP spid="4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标题 1"/>
          <p:cNvSpPr>
            <a:spLocks noChangeArrowheads="1"/>
          </p:cNvSpPr>
          <p:nvPr/>
        </p:nvSpPr>
        <p:spPr bwMode="auto">
          <a:xfrm>
            <a:off x="1645285" y="136416"/>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smtClean="0">
                <a:solidFill>
                  <a:srgbClr val="0070C0"/>
                </a:solidFill>
                <a:latin typeface="微软雅黑" pitchFamily="34" charset="-122"/>
                <a:ea typeface="微软雅黑" pitchFamily="34" charset="-122"/>
                <a:sym typeface="宋体" charset="-122"/>
              </a:rPr>
              <a:t>4】-</a:t>
            </a:r>
            <a:r>
              <a:rPr lang="zh-CN" altLang="en-US" sz="3600" b="1" dirty="0" smtClean="0">
                <a:solidFill>
                  <a:srgbClr val="0070C0"/>
                </a:solidFill>
                <a:latin typeface="微软雅黑" pitchFamily="34" charset="-122"/>
                <a:ea typeface="微软雅黑" pitchFamily="34" charset="-122"/>
                <a:sym typeface="宋体" charset="-122"/>
              </a:rPr>
              <a:t>案例描述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内容占位符 2"/>
          <p:cNvSpPr>
            <a:spLocks noGrp="1"/>
          </p:cNvSpPr>
          <p:nvPr>
            <p:ph idx="1"/>
          </p:nvPr>
        </p:nvSpPr>
        <p:spPr bwMode="auto">
          <a:xfrm>
            <a:off x="481013" y="1640125"/>
            <a:ext cx="7975600" cy="802134"/>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altLang="zh-CN" sz="2000" dirty="0" smtClean="0"/>
              <a:t>      </a:t>
            </a:r>
            <a:r>
              <a:rPr lang="zh-CN" altLang="zh-CN" sz="2000" dirty="0" smtClean="0"/>
              <a:t>案例</a:t>
            </a:r>
            <a:r>
              <a:rPr lang="zh-CN" altLang="zh-CN" sz="2000" dirty="0"/>
              <a:t>要求输入一个字符串和一个要插入的字符，然后输入要插入的位置，在指定的位置插入指定的字符，并将新字符串输出到屏幕</a:t>
            </a:r>
            <a:r>
              <a:rPr lang="zh-CN" altLang="zh-CN" sz="2000" dirty="0" smtClean="0"/>
              <a:t>上</a:t>
            </a:r>
            <a:r>
              <a:rPr lang="zh-CN" altLang="en-US" sz="2000" dirty="0" smtClean="0"/>
              <a:t>。</a:t>
            </a:r>
            <a:endParaRPr lang="en-US" altLang="zh-CN" sz="2000" dirty="0"/>
          </a:p>
        </p:txBody>
      </p:sp>
      <p:pic>
        <p:nvPicPr>
          <p:cNvPr id="358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1760" y="2643188"/>
            <a:ext cx="3657600"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下箭头 2"/>
          <p:cNvSpPr/>
          <p:nvPr/>
        </p:nvSpPr>
        <p:spPr bwMode="auto">
          <a:xfrm>
            <a:off x="5162309" y="2913017"/>
            <a:ext cx="144683" cy="420492"/>
          </a:xfrm>
          <a:prstGeom prst="downArrow">
            <a:avLst/>
          </a:prstGeom>
          <a:solidFill>
            <a:srgbClr val="FF0000"/>
          </a:solidFill>
          <a:ln w="9525" algn="ctr">
            <a:solidFill>
              <a:srgbClr val="FF0000"/>
            </a:solidFill>
            <a:round/>
            <a:headEnd/>
            <a:tailEnd/>
          </a:ln>
          <a:effectLst/>
        </p:spPr>
        <p:txBody>
          <a:bodyPr wrap="none" rtlCol="0" anchor="ctr"/>
          <a:lstStyle/>
          <a:p>
            <a:pPr algn="ctr" eaLnBrk="1" fontAlgn="auto" latinLnBrk="1" hangingPunct="1">
              <a:spcBef>
                <a:spcPts val="0"/>
              </a:spcBef>
              <a:spcAft>
                <a:spcPts val="0"/>
              </a:spcAft>
            </a:pPr>
            <a:endParaRPr kumimoji="1" lang="zh-CN"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 name="内容占位符 2"/>
          <p:cNvSpPr txBox="1">
            <a:spLocks/>
          </p:cNvSpPr>
          <p:nvPr/>
        </p:nvSpPr>
        <p:spPr bwMode="auto">
          <a:xfrm>
            <a:off x="4929135" y="2496329"/>
            <a:ext cx="729205" cy="32789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FontTx/>
              <a:buNone/>
            </a:pPr>
            <a:r>
              <a:rPr lang="en-US" altLang="zh-CN" sz="1600" dirty="0" smtClean="0">
                <a:solidFill>
                  <a:srgbClr val="FF0000"/>
                </a:solidFill>
              </a:rPr>
              <a:t> </a:t>
            </a:r>
            <a:r>
              <a:rPr lang="zh-CN" altLang="en-US" sz="1600" dirty="0">
                <a:solidFill>
                  <a:srgbClr val="FF0000"/>
                </a:solidFill>
              </a:rPr>
              <a:t>插队</a:t>
            </a:r>
            <a:endParaRPr lang="en-US" altLang="zh-CN" sz="1600" dirty="0">
              <a:solidFill>
                <a:srgbClr val="FF0000"/>
              </a:solidFill>
            </a:endParaRPr>
          </a:p>
        </p:txBody>
      </p:sp>
    </p:spTree>
    <p:custDataLst>
      <p:tags r:id="rId1"/>
    </p:custDataLst>
    <p:extLst>
      <p:ext uri="{BB962C8B-B14F-4D97-AF65-F5344CB8AC3E}">
        <p14:creationId xmlns:p14="http://schemas.microsoft.com/office/powerpoint/2010/main" val="440790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
                                        </p:tgtEl>
                                      </p:cBhvr>
                                    </p:animEffect>
                                    <p:animScale>
                                      <p:cBhvr>
                                        <p:cTn id="7" dur="250" autoRev="1" fill="hold"/>
                                        <p:tgtEl>
                                          <p:spTgt spid="3"/>
                                        </p:tgtEl>
                                      </p:cBhvr>
                                      <p:by x="105000" y="105000"/>
                                    </p:animScale>
                                  </p:childTnLst>
                                </p:cTn>
                              </p:par>
                            </p:childTnLst>
                          </p:cTn>
                        </p:par>
                        <p:par>
                          <p:cTn id="8" fill="hold">
                            <p:stCondLst>
                              <p:cond delay="500"/>
                            </p:stCondLst>
                            <p:childTnLst>
                              <p:par>
                                <p:cTn id="9" presetID="26" presetClass="emph" presetSubtype="0" fill="hold" grpId="1" nodeType="afterEffect">
                                  <p:stCondLst>
                                    <p:cond delay="0"/>
                                  </p:stCondLst>
                                  <p:childTnLst>
                                    <p:animEffect transition="out" filter="fade">
                                      <p:cBhvr>
                                        <p:cTn id="10" dur="500" tmFilter="0, 0; .2, .5; .8, .5; 1, 0"/>
                                        <p:tgtEl>
                                          <p:spTgt spid="3"/>
                                        </p:tgtEl>
                                      </p:cBhvr>
                                    </p:animEffect>
                                    <p:animScale>
                                      <p:cBhvr>
                                        <p:cTn id="11"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ChangeArrowheads="1"/>
          </p:cNvSpPr>
          <p:nvPr/>
        </p:nvSpPr>
        <p:spPr bwMode="auto">
          <a:xfrm>
            <a:off x="1428771" y="146708"/>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4</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zh-CN" altLang="en-US" sz="3600" b="1" dirty="0">
                <a:solidFill>
                  <a:srgbClr val="0070C0"/>
                </a:solidFill>
                <a:latin typeface="微软雅黑" pitchFamily="34" charset="-122"/>
                <a:ea typeface="微软雅黑" pitchFamily="34" charset="-122"/>
                <a:sym typeface="宋体" charset="-122"/>
              </a:rPr>
              <a:t>分析</a:t>
            </a:r>
          </a:p>
        </p:txBody>
      </p:sp>
      <p:sp>
        <p:nvSpPr>
          <p:cNvPr id="8" name="内容占位符 2"/>
          <p:cNvSpPr txBox="1">
            <a:spLocks/>
          </p:cNvSpPr>
          <p:nvPr/>
        </p:nvSpPr>
        <p:spPr bwMode="auto">
          <a:xfrm>
            <a:off x="481013" y="1640125"/>
            <a:ext cx="7975600" cy="192603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None/>
            </a:pPr>
            <a:r>
              <a:rPr lang="en-US" altLang="zh-CN" sz="2000" dirty="0" smtClean="0"/>
              <a:t>       </a:t>
            </a:r>
            <a:r>
              <a:rPr lang="zh-CN" altLang="zh-CN" sz="2000" dirty="0" smtClean="0"/>
              <a:t>其实</a:t>
            </a:r>
            <a:r>
              <a:rPr lang="zh-CN" altLang="zh-CN" sz="2000" dirty="0"/>
              <a:t>在程序中，经常需要对字符串进行操作，如字符串的比较、复制等。</a:t>
            </a:r>
            <a:r>
              <a:rPr lang="en-US" altLang="zh-CN" sz="2000" dirty="0"/>
              <a:t>C</a:t>
            </a:r>
            <a:r>
              <a:rPr lang="zh-CN" altLang="zh-CN" sz="2000" dirty="0"/>
              <a:t>语言提供了许多操作字符串的函数，这些函数都位于</a:t>
            </a:r>
            <a:r>
              <a:rPr lang="en-US" altLang="zh-CN" sz="2000" dirty="0" err="1"/>
              <a:t>string.h</a:t>
            </a:r>
            <a:r>
              <a:rPr lang="zh-CN" altLang="zh-CN" sz="2000" dirty="0"/>
              <a:t>文件中。为了更好地解决各种字符串的相关问题，我们将分别在案例</a:t>
            </a:r>
            <a:r>
              <a:rPr lang="en-US" altLang="zh-CN" sz="2000" dirty="0"/>
              <a:t>4</a:t>
            </a:r>
            <a:r>
              <a:rPr lang="zh-CN" altLang="zh-CN" sz="2000" dirty="0"/>
              <a:t>、案例</a:t>
            </a:r>
            <a:r>
              <a:rPr lang="en-US" altLang="zh-CN" sz="2000" dirty="0"/>
              <a:t>6</a:t>
            </a:r>
            <a:r>
              <a:rPr lang="zh-CN" altLang="zh-CN" sz="2000" dirty="0"/>
              <a:t>和案例</a:t>
            </a:r>
            <a:r>
              <a:rPr lang="en-US" altLang="zh-CN" sz="2000" dirty="0"/>
              <a:t>7</a:t>
            </a:r>
            <a:r>
              <a:rPr lang="zh-CN" altLang="zh-CN" sz="2000" dirty="0"/>
              <a:t>中讲解不同的字符串函数。</a:t>
            </a:r>
          </a:p>
          <a:p>
            <a:pPr marL="0" indent="0">
              <a:buNone/>
            </a:pPr>
            <a:r>
              <a:rPr lang="en-US" altLang="zh-CN" sz="2000" dirty="0" smtClean="0"/>
              <a:t>       </a:t>
            </a:r>
            <a:r>
              <a:rPr lang="zh-CN" altLang="zh-CN" sz="2000" dirty="0" smtClean="0"/>
              <a:t>本</a:t>
            </a:r>
            <a:r>
              <a:rPr lang="zh-CN" altLang="zh-CN" sz="2000" dirty="0"/>
              <a:t>案例中重点讲解字符串连接函数和字符串复制</a:t>
            </a:r>
            <a:r>
              <a:rPr lang="zh-CN" altLang="zh-CN" sz="2000" dirty="0" smtClean="0"/>
              <a:t>函数。</a:t>
            </a:r>
            <a:endParaRPr lang="zh-CN" altLang="zh-CN" sz="20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803475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7" descr="总结小人"/>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226" y="466725"/>
            <a:ext cx="3649663" cy="5924550"/>
          </a:xfrm>
          <a:prstGeom prst="rect">
            <a:avLst/>
          </a:prstGeom>
          <a:noFill/>
          <a:ln>
            <a:noFill/>
          </a:ln>
          <a:effectLst>
            <a:softEdge rad="317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标题 1"/>
          <p:cNvSpPr>
            <a:spLocks noChangeArrowheads="1"/>
          </p:cNvSpPr>
          <p:nvPr/>
        </p:nvSpPr>
        <p:spPr bwMode="auto">
          <a:xfrm>
            <a:off x="1439605" y="241793"/>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4</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cxnSp>
        <p:nvCxnSpPr>
          <p:cNvPr id="19" name="直接连接符 18"/>
          <p:cNvCxnSpPr/>
          <p:nvPr/>
        </p:nvCxnSpPr>
        <p:spPr>
          <a:xfrm>
            <a:off x="3172332" y="3754272"/>
            <a:ext cx="2224258"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362737" y="3266149"/>
            <a:ext cx="2033853" cy="453457"/>
          </a:xfrm>
          <a:prstGeom prst="rect">
            <a:avLst/>
          </a:prstGeom>
        </p:spPr>
        <p:txBody>
          <a:bodyPr wrap="square">
            <a:spAutoFit/>
          </a:bodyPr>
          <a:lstStyle/>
          <a:p>
            <a:pPr>
              <a:lnSpc>
                <a:spcPct val="130000"/>
              </a:lnSpc>
              <a:spcAft>
                <a:spcPts val="300"/>
              </a:spcAft>
              <a:defRPr/>
            </a:pPr>
            <a:r>
              <a:rPr lang="zh-CN" altLang="en-US" sz="2000" b="1" dirty="0" smtClean="0">
                <a:solidFill>
                  <a:schemeClr val="bg2">
                    <a:lumMod val="50000"/>
                  </a:schemeClr>
                </a:solidFill>
                <a:latin typeface="微软雅黑" pitchFamily="34" charset="-122"/>
                <a:ea typeface="微软雅黑" pitchFamily="34" charset="-122"/>
              </a:rPr>
              <a:t>字符串连接函数</a:t>
            </a:r>
            <a:endParaRPr lang="en-US" altLang="zh-CN" sz="2000" dirty="0">
              <a:solidFill>
                <a:schemeClr val="tx1">
                  <a:lumMod val="65000"/>
                  <a:lumOff val="35000"/>
                </a:schemeClr>
              </a:solidFill>
              <a:latin typeface="微软雅黑" pitchFamily="34" charset="-122"/>
              <a:ea typeface="微软雅黑" pitchFamily="34" charset="-122"/>
            </a:endParaRPr>
          </a:p>
        </p:txBody>
      </p:sp>
      <p:sp>
        <p:nvSpPr>
          <p:cNvPr id="27" name="椭圆 26"/>
          <p:cNvSpPr/>
          <p:nvPr/>
        </p:nvSpPr>
        <p:spPr bwMode="auto">
          <a:xfrm rot="574600">
            <a:off x="2901684" y="3293411"/>
            <a:ext cx="438214" cy="421848"/>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sz="2000" dirty="0">
              <a:solidFill>
                <a:schemeClr val="bg1"/>
              </a:solidFill>
              <a:latin typeface="Arial" charset="0"/>
            </a:endParaRPr>
          </a:p>
        </p:txBody>
      </p:sp>
      <p:sp>
        <p:nvSpPr>
          <p:cNvPr id="28" name="TextBox 27"/>
          <p:cNvSpPr txBox="1">
            <a:spLocks noChangeArrowheads="1"/>
          </p:cNvSpPr>
          <p:nvPr/>
        </p:nvSpPr>
        <p:spPr bwMode="auto">
          <a:xfrm>
            <a:off x="2928098" y="3295968"/>
            <a:ext cx="2920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dirty="0">
                <a:solidFill>
                  <a:schemeClr val="bg1"/>
                </a:solidFill>
                <a:latin typeface="Verdana" pitchFamily="34" charset="0"/>
              </a:rPr>
              <a:t>1</a:t>
            </a:r>
            <a:endParaRPr lang="zh-CN" altLang="en-US" sz="2000" b="1" dirty="0">
              <a:solidFill>
                <a:schemeClr val="bg1"/>
              </a:solidFill>
              <a:latin typeface="Verdana" pitchFamily="34" charset="0"/>
            </a:endParaRPr>
          </a:p>
        </p:txBody>
      </p:sp>
      <p:sp>
        <p:nvSpPr>
          <p:cNvPr id="23" name="椭圆 22"/>
          <p:cNvSpPr/>
          <p:nvPr/>
        </p:nvSpPr>
        <p:spPr bwMode="auto">
          <a:xfrm rot="574600">
            <a:off x="2915208" y="3987851"/>
            <a:ext cx="438214" cy="421848"/>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sz="2000" dirty="0">
              <a:solidFill>
                <a:schemeClr val="bg1"/>
              </a:solidFill>
              <a:latin typeface="Arial" charset="0"/>
            </a:endParaRPr>
          </a:p>
        </p:txBody>
      </p:sp>
      <p:sp>
        <p:nvSpPr>
          <p:cNvPr id="25" name="TextBox 24"/>
          <p:cNvSpPr txBox="1">
            <a:spLocks noChangeArrowheads="1"/>
          </p:cNvSpPr>
          <p:nvPr/>
        </p:nvSpPr>
        <p:spPr bwMode="auto">
          <a:xfrm>
            <a:off x="2941622" y="3990408"/>
            <a:ext cx="2920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dirty="0">
                <a:solidFill>
                  <a:schemeClr val="bg1"/>
                </a:solidFill>
                <a:latin typeface="Verdana" pitchFamily="34" charset="0"/>
              </a:rPr>
              <a:t>2</a:t>
            </a:r>
            <a:endParaRPr lang="zh-CN" altLang="en-US" sz="2000" b="1" dirty="0">
              <a:solidFill>
                <a:schemeClr val="bg1"/>
              </a:solidFill>
              <a:latin typeface="Verdana" pitchFamily="34" charset="0"/>
            </a:endParaRPr>
          </a:p>
        </p:txBody>
      </p:sp>
      <p:cxnSp>
        <p:nvCxnSpPr>
          <p:cNvPr id="26" name="直接连接符 25"/>
          <p:cNvCxnSpPr/>
          <p:nvPr/>
        </p:nvCxnSpPr>
        <p:spPr>
          <a:xfrm>
            <a:off x="3194059" y="4419220"/>
            <a:ext cx="2254783"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3368019" y="3933998"/>
            <a:ext cx="2080823" cy="453457"/>
          </a:xfrm>
          <a:prstGeom prst="rect">
            <a:avLst/>
          </a:prstGeom>
        </p:spPr>
        <p:txBody>
          <a:bodyPr wrap="square">
            <a:spAutoFit/>
          </a:bodyPr>
          <a:lstStyle/>
          <a:p>
            <a:pPr>
              <a:lnSpc>
                <a:spcPct val="130000"/>
              </a:lnSpc>
              <a:spcAft>
                <a:spcPts val="300"/>
              </a:spcAft>
              <a:defRPr/>
            </a:pPr>
            <a:r>
              <a:rPr lang="zh-CN" altLang="en-US" sz="2000" b="1" dirty="0" smtClean="0">
                <a:solidFill>
                  <a:schemeClr val="bg2">
                    <a:lumMod val="50000"/>
                  </a:schemeClr>
                </a:solidFill>
                <a:latin typeface="微软雅黑" pitchFamily="34" charset="-122"/>
                <a:ea typeface="微软雅黑" pitchFamily="34" charset="-122"/>
              </a:rPr>
              <a:t>字符串复制函数</a:t>
            </a:r>
            <a:endParaRPr lang="en-US" altLang="zh-CN" sz="2000" dirty="0">
              <a:solidFill>
                <a:schemeClr val="tx1">
                  <a:lumMod val="65000"/>
                  <a:lumOff val="35000"/>
                </a:schemeClr>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2170935040"/>
      </p:ext>
    </p:extLst>
  </p:cSld>
  <p:clrMapOvr>
    <a:masterClrMapping/>
  </p:clrMapOvr>
  <mc:AlternateContent xmlns:mc="http://schemas.openxmlformats.org/markup-compatibility/2006" xmlns:p14="http://schemas.microsoft.com/office/powerpoint/2010/main">
    <mc:Choice Requires="p14">
      <p:transition spd="slow" p14:dur="2000" advTm="4434"/>
    </mc:Choice>
    <mc:Fallback xmlns="">
      <p:transition spd="slow" advTm="4434"/>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24"/>
                                        </p:tgtEl>
                                      </p:cBhvr>
                                    </p:animEffect>
                                    <p:animScale>
                                      <p:cBhvr>
                                        <p:cTn id="7" dur="250" autoRev="1" fill="hold"/>
                                        <p:tgtEl>
                                          <p:spTgt spid="24"/>
                                        </p:tgtEl>
                                      </p:cBhvr>
                                      <p:by x="105000" y="105000"/>
                                    </p:animScale>
                                  </p:childTnLst>
                                </p:cTn>
                              </p:par>
                              <p:par>
                                <p:cTn id="8" presetID="22" presetClass="entr" presetSubtype="8"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500"/>
                                        <p:tgtEl>
                                          <p:spTgt spid="21"/>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left)">
                                      <p:cBhvr>
                                        <p:cTn id="16" dur="500"/>
                                        <p:tgtEl>
                                          <p:spTgt spid="2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left)">
                                      <p:cBhvr>
                                        <p:cTn id="19" dur="500"/>
                                        <p:tgtEl>
                                          <p:spTgt spid="28"/>
                                        </p:tgtEl>
                                      </p:cBhvr>
                                    </p:animEffect>
                                  </p:childTnLst>
                                </p:cTn>
                              </p:par>
                              <p:par>
                                <p:cTn id="20" presetID="22" presetClass="entr" presetSubtype="8"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left)">
                                      <p:cBhvr>
                                        <p:cTn id="22" dur="500"/>
                                        <p:tgtEl>
                                          <p:spTgt spid="26"/>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500"/>
                                        <p:tgtEl>
                                          <p:spTgt spid="23"/>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left)">
                                      <p:cBhvr>
                                        <p:cTn id="3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7" grpId="0" animBg="1"/>
      <p:bldP spid="28" grpId="0"/>
      <p:bldP spid="23" grpId="0" animBg="1"/>
      <p:bldP spid="25" grpId="0"/>
      <p:bldP spid="3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3600" y="1549400"/>
            <a:ext cx="7620000" cy="2743200"/>
          </a:xfrm>
        </p:spPr>
        <p:txBody>
          <a:bodyPr/>
          <a:lstStyle/>
          <a:p>
            <a:pPr marL="0" indent="0">
              <a:lnSpc>
                <a:spcPct val="150000"/>
              </a:lnSpc>
              <a:buFontTx/>
              <a:buNone/>
              <a:defRPr/>
            </a:pPr>
            <a:r>
              <a:rPr lang="en-US" altLang="zh-CN" sz="2000" b="1" dirty="0" smtClean="0">
                <a:cs typeface="Arial" pitchFamily="34" charset="0"/>
              </a:rPr>
              <a:t>1</a:t>
            </a:r>
            <a:r>
              <a:rPr lang="zh-CN" altLang="en-US" sz="2000" b="1" dirty="0" smtClean="0">
                <a:cs typeface="Arial" pitchFamily="34" charset="0"/>
              </a:rPr>
              <a:t>、</a:t>
            </a:r>
            <a:r>
              <a:rPr lang="en-US" altLang="zh-CN" sz="2000" b="1" dirty="0" smtClean="0">
                <a:cs typeface="Arial" pitchFamily="34" charset="0"/>
              </a:rPr>
              <a:t>strcat()</a:t>
            </a:r>
            <a:r>
              <a:rPr lang="zh-CN" altLang="en-US" sz="2000" b="1" dirty="0" smtClean="0">
                <a:cs typeface="Arial" pitchFamily="34" charset="0"/>
              </a:rPr>
              <a:t>函数</a:t>
            </a:r>
            <a:endParaRPr lang="en-US" altLang="zh-CN" sz="2000" kern="1200" dirty="0" smtClean="0">
              <a:cs typeface="Arial" pitchFamily="34" charset="0"/>
            </a:endParaRPr>
          </a:p>
          <a:p>
            <a:pPr>
              <a:lnSpc>
                <a:spcPct val="150000"/>
              </a:lnSpc>
              <a:buFont typeface="Arial" pitchFamily="34" charset="0"/>
              <a:buChar char="−"/>
              <a:defRPr/>
            </a:pPr>
            <a:r>
              <a:rPr lang="en-US" altLang="zh-CN" sz="1800" kern="1200" dirty="0"/>
              <a:t>strcat()</a:t>
            </a:r>
            <a:r>
              <a:rPr lang="zh-CN" altLang="en-US" sz="1800" kern="1200" dirty="0"/>
              <a:t>函数的用法很简单，它用来实现字符串的连接，即将一个字符串接到另一个字符串的后面。</a:t>
            </a:r>
            <a:r>
              <a:rPr lang="en-US" altLang="zh-CN" sz="1800" kern="1200" dirty="0"/>
              <a:t>strcat()</a:t>
            </a:r>
            <a:r>
              <a:rPr lang="zh-CN" altLang="en-US" sz="1800" kern="1200" dirty="0"/>
              <a:t>函数的语法格式如下所示：</a:t>
            </a:r>
            <a:endParaRPr lang="en-US" altLang="zh-CN" sz="1800" kern="1200" dirty="0"/>
          </a:p>
          <a:p>
            <a:pPr marL="0" indent="0">
              <a:lnSpc>
                <a:spcPct val="150000"/>
              </a:lnSpc>
              <a:buFontTx/>
              <a:buNone/>
              <a:defRPr/>
            </a:pPr>
            <a:endParaRPr lang="en-US" altLang="zh-CN" sz="1800" kern="1200" dirty="0" smtClean="0">
              <a:latin typeface="宋体" pitchFamily="2" charset="-122"/>
              <a:cs typeface="Times New Roman" pitchFamily="18" charset="0"/>
            </a:endParaRPr>
          </a:p>
          <a:p>
            <a:pPr marL="0" indent="0">
              <a:lnSpc>
                <a:spcPct val="150000"/>
              </a:lnSpc>
              <a:buFontTx/>
              <a:buNone/>
              <a:defRPr/>
            </a:pPr>
            <a:r>
              <a:rPr lang="en-US" altLang="zh-CN" sz="1800" kern="1200" dirty="0" smtClean="0">
                <a:latin typeface="宋体" pitchFamily="2" charset="-122"/>
                <a:cs typeface="Times New Roman" pitchFamily="18" charset="0"/>
              </a:rPr>
              <a:t> </a:t>
            </a:r>
            <a:endParaRPr lang="zh-CN" altLang="en-US" sz="1800" dirty="0">
              <a:latin typeface="宋体" pitchFamily="2" charset="-122"/>
              <a:cs typeface="Times New Roman" pitchFamily="18" charset="0"/>
            </a:endParaRPr>
          </a:p>
        </p:txBody>
      </p:sp>
      <p:sp>
        <p:nvSpPr>
          <p:cNvPr id="15" name="矩形 14"/>
          <p:cNvSpPr/>
          <p:nvPr/>
        </p:nvSpPr>
        <p:spPr>
          <a:xfrm>
            <a:off x="560388" y="962025"/>
            <a:ext cx="2696572" cy="646331"/>
          </a:xfrm>
          <a:prstGeom prst="rect">
            <a:avLst/>
          </a:prstGeom>
        </p:spPr>
        <p:txBody>
          <a:bodyPr wrap="none">
            <a:spAutoFit/>
          </a:bodyPr>
          <a:lstStyle/>
          <a:p>
            <a:pPr marL="342900" indent="-342900" eaLnBrk="0" hangingPunct="0">
              <a:lnSpc>
                <a:spcPct val="150000"/>
              </a:lnSpc>
              <a:spcBef>
                <a:spcPct val="20000"/>
              </a:spcBef>
              <a:buFontTx/>
              <a:buChar char="•"/>
              <a:defRPr/>
            </a:pPr>
            <a:r>
              <a:rPr lang="zh-CN" altLang="en-US" sz="2400" b="1" dirty="0" smtClean="0">
                <a:solidFill>
                  <a:srgbClr val="009ED6"/>
                </a:solidFill>
                <a:latin typeface="+mn-lt"/>
                <a:ea typeface="+mn-ea"/>
              </a:rPr>
              <a:t>字符串</a:t>
            </a:r>
            <a:r>
              <a:rPr lang="zh-CN" altLang="en-US" sz="2400" b="1" dirty="0">
                <a:solidFill>
                  <a:srgbClr val="009ED6"/>
                </a:solidFill>
                <a:latin typeface="+mn-lt"/>
                <a:ea typeface="+mn-ea"/>
              </a:rPr>
              <a:t>连接函数</a:t>
            </a:r>
            <a:endParaRPr lang="en-US" altLang="zh-CN" sz="2400" b="1" dirty="0">
              <a:solidFill>
                <a:srgbClr val="009ED6"/>
              </a:solidFill>
              <a:latin typeface="+mn-lt"/>
              <a:ea typeface="+mn-ea"/>
            </a:endParaRPr>
          </a:p>
        </p:txBody>
      </p:sp>
      <p:sp>
        <p:nvSpPr>
          <p:cNvPr id="6" name="矩形 5"/>
          <p:cNvSpPr/>
          <p:nvPr/>
        </p:nvSpPr>
        <p:spPr>
          <a:xfrm>
            <a:off x="1333500" y="3189288"/>
            <a:ext cx="7054850" cy="712787"/>
          </a:xfrm>
          <a:prstGeom prst="rect">
            <a:avLst/>
          </a:prstGeom>
          <a:noFill/>
          <a:ln w="25400">
            <a:solidFill>
              <a:srgbClr val="00ACE6"/>
            </a:solidFill>
            <a:prstDash val="solid"/>
            <a:miter lim="800000"/>
            <a:headEnd/>
            <a:tailEnd/>
          </a:ln>
          <a:effectLst>
            <a:outerShdw blurRad="76200" dir="13500000" sy="23000" kx="1200000" algn="br" rotWithShape="0">
              <a:prstClr val="black">
                <a:alpha val="20000"/>
              </a:prstClr>
            </a:outerShdw>
          </a:effectLst>
        </p:spPr>
        <p:txBody>
          <a:bodyPr lIns="432000" tIns="216000" rIns="432000" bIns="216000">
            <a:spAutoFit/>
          </a:bodyPr>
          <a:lstStyle/>
          <a:p>
            <a:pPr>
              <a:defRPr/>
            </a:pPr>
            <a:r>
              <a:rPr lang="fr-FR" altLang="zh-CN" dirty="0">
                <a:ea typeface="宋体" pitchFamily="2" charset="-122"/>
              </a:rPr>
              <a:t>      </a:t>
            </a:r>
            <a:r>
              <a:rPr lang="fr-FR" altLang="zh-CN" dirty="0" smtClean="0">
                <a:ea typeface="宋体" pitchFamily="2" charset="-122"/>
              </a:rPr>
              <a:t>char* </a:t>
            </a:r>
            <a:r>
              <a:rPr lang="fr-FR" altLang="zh-CN" dirty="0">
                <a:solidFill>
                  <a:srgbClr val="FF0000"/>
                </a:solidFill>
                <a:ea typeface="宋体" pitchFamily="2" charset="-122"/>
              </a:rPr>
              <a:t>strcat</a:t>
            </a:r>
            <a:r>
              <a:rPr lang="fr-FR" altLang="zh-CN" dirty="0">
                <a:ea typeface="宋体" pitchFamily="2" charset="-122"/>
              </a:rPr>
              <a:t>(char* dest, const char* src);</a:t>
            </a:r>
          </a:p>
        </p:txBody>
      </p:sp>
      <p:sp>
        <p:nvSpPr>
          <p:cNvPr id="21" name="标题 1"/>
          <p:cNvSpPr>
            <a:spLocks noChangeArrowheads="1"/>
          </p:cNvSpPr>
          <p:nvPr/>
        </p:nvSpPr>
        <p:spPr bwMode="auto">
          <a:xfrm>
            <a:off x="1449792" y="136523"/>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4</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339111548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3600" y="1549400"/>
            <a:ext cx="7515225" cy="1520371"/>
          </a:xfrm>
        </p:spPr>
        <p:txBody>
          <a:bodyPr>
            <a:noAutofit/>
          </a:bodyPr>
          <a:lstStyle/>
          <a:p>
            <a:pPr marL="0" indent="0">
              <a:lnSpc>
                <a:spcPct val="150000"/>
              </a:lnSpc>
              <a:buFontTx/>
              <a:buNone/>
              <a:defRPr/>
            </a:pPr>
            <a:r>
              <a:rPr lang="en-US" altLang="zh-CN" sz="1800" b="1" dirty="0" smtClean="0">
                <a:cs typeface="Arial" pitchFamily="34" charset="0"/>
              </a:rPr>
              <a:t>2</a:t>
            </a:r>
            <a:r>
              <a:rPr lang="zh-CN" altLang="en-US" sz="1800" b="1" dirty="0" smtClean="0">
                <a:cs typeface="Arial" pitchFamily="34" charset="0"/>
              </a:rPr>
              <a:t>、</a:t>
            </a:r>
            <a:r>
              <a:rPr lang="en-US" altLang="zh-CN" sz="1800" b="1" dirty="0" err="1" smtClean="0">
                <a:cs typeface="Arial" pitchFamily="34" charset="0"/>
              </a:rPr>
              <a:t>strncat</a:t>
            </a:r>
            <a:r>
              <a:rPr lang="en-US" altLang="zh-CN" sz="1800" b="1" dirty="0" smtClean="0">
                <a:cs typeface="Arial" pitchFamily="34" charset="0"/>
              </a:rPr>
              <a:t>()</a:t>
            </a:r>
            <a:r>
              <a:rPr lang="zh-CN" altLang="en-US" sz="1800" b="1" dirty="0" smtClean="0">
                <a:cs typeface="Arial" pitchFamily="34" charset="0"/>
              </a:rPr>
              <a:t>函数</a:t>
            </a:r>
            <a:endParaRPr lang="en-US" altLang="zh-CN" sz="1800" kern="1200" dirty="0" smtClean="0">
              <a:cs typeface="Arial" pitchFamily="34" charset="0"/>
            </a:endParaRPr>
          </a:p>
          <a:p>
            <a:pPr>
              <a:lnSpc>
                <a:spcPct val="150000"/>
              </a:lnSpc>
              <a:buFont typeface="Arial" pitchFamily="34" charset="0"/>
              <a:buChar char="−"/>
              <a:defRPr/>
            </a:pPr>
            <a:r>
              <a:rPr lang="zh-CN" altLang="en-US" sz="1800" kern="1200" dirty="0"/>
              <a:t>使用</a:t>
            </a:r>
            <a:r>
              <a:rPr lang="en-US" altLang="zh-CN" sz="1800" kern="1200" dirty="0"/>
              <a:t>strcat()</a:t>
            </a:r>
            <a:r>
              <a:rPr lang="zh-CN" altLang="en-US" sz="1800" kern="1200" dirty="0"/>
              <a:t>函数实现字符串连接时，由于</a:t>
            </a:r>
            <a:r>
              <a:rPr lang="en-US" altLang="zh-CN" sz="1800" kern="1200" dirty="0"/>
              <a:t>strcat()</a:t>
            </a:r>
            <a:r>
              <a:rPr lang="zh-CN" altLang="en-US" sz="1800" kern="1200" dirty="0"/>
              <a:t>函数存在“缓冲区溢出”的问题，因此，</a:t>
            </a:r>
            <a:r>
              <a:rPr lang="en-US" altLang="zh-CN" sz="1800" kern="1200" dirty="0"/>
              <a:t>C</a:t>
            </a:r>
            <a:r>
              <a:rPr lang="zh-CN" altLang="en-US" sz="1800" kern="1200" dirty="0"/>
              <a:t>语言提供的</a:t>
            </a:r>
            <a:r>
              <a:rPr lang="en-US" altLang="zh-CN" sz="1800" kern="1200" dirty="0" err="1"/>
              <a:t>strncat</a:t>
            </a:r>
            <a:r>
              <a:rPr lang="en-US" altLang="zh-CN" sz="1800" kern="1200" dirty="0"/>
              <a:t>()</a:t>
            </a:r>
            <a:r>
              <a:rPr lang="zh-CN" altLang="en-US" sz="1800" kern="1200" dirty="0"/>
              <a:t>函数来解决这一</a:t>
            </a:r>
            <a:r>
              <a:rPr lang="zh-CN" altLang="en-US" sz="1800" kern="1200" dirty="0" smtClean="0"/>
              <a:t>问题。</a:t>
            </a:r>
            <a:endParaRPr lang="en-US" altLang="zh-CN" sz="1800" kern="1200" dirty="0"/>
          </a:p>
          <a:p>
            <a:pPr marL="0" indent="0">
              <a:lnSpc>
                <a:spcPct val="150000"/>
              </a:lnSpc>
              <a:buFontTx/>
              <a:buNone/>
              <a:defRPr/>
            </a:pPr>
            <a:endParaRPr lang="en-US" altLang="zh-CN" sz="1800" kern="1200" dirty="0" smtClean="0">
              <a:latin typeface="宋体" pitchFamily="2" charset="-122"/>
              <a:cs typeface="Times New Roman" pitchFamily="18" charset="0"/>
            </a:endParaRPr>
          </a:p>
          <a:p>
            <a:pPr marL="0" indent="0">
              <a:lnSpc>
                <a:spcPct val="150000"/>
              </a:lnSpc>
              <a:buFontTx/>
              <a:buNone/>
              <a:defRPr/>
            </a:pPr>
            <a:endParaRPr lang="en-US" altLang="zh-CN" sz="1800" kern="1200" dirty="0">
              <a:latin typeface="宋体" pitchFamily="2" charset="-122"/>
              <a:cs typeface="Times New Roman" pitchFamily="18" charset="0"/>
            </a:endParaRPr>
          </a:p>
          <a:p>
            <a:pPr marL="0" indent="0">
              <a:lnSpc>
                <a:spcPct val="150000"/>
              </a:lnSpc>
              <a:buFontTx/>
              <a:buNone/>
              <a:defRPr/>
            </a:pPr>
            <a:r>
              <a:rPr lang="en-US" altLang="zh-CN" sz="1800" dirty="0" smtClean="0">
                <a:latin typeface="宋体" pitchFamily="2" charset="-122"/>
                <a:cs typeface="Times New Roman" pitchFamily="18" charset="0"/>
              </a:rPr>
              <a:t> </a:t>
            </a:r>
            <a:endParaRPr lang="zh-CN" altLang="en-US" sz="1800" dirty="0">
              <a:latin typeface="宋体" pitchFamily="2" charset="-122"/>
              <a:cs typeface="Times New Roman" pitchFamily="18" charset="0"/>
            </a:endParaRPr>
          </a:p>
        </p:txBody>
      </p:sp>
      <p:sp>
        <p:nvSpPr>
          <p:cNvPr id="15" name="矩形 14"/>
          <p:cNvSpPr/>
          <p:nvPr/>
        </p:nvSpPr>
        <p:spPr>
          <a:xfrm>
            <a:off x="560388" y="962025"/>
            <a:ext cx="2077813" cy="646331"/>
          </a:xfrm>
          <a:prstGeom prst="rect">
            <a:avLst/>
          </a:prstGeom>
        </p:spPr>
        <p:txBody>
          <a:bodyPr wrap="none">
            <a:spAutoFit/>
          </a:bodyPr>
          <a:lstStyle/>
          <a:p>
            <a:pPr marL="342900" indent="-342900" eaLnBrk="0" hangingPunct="0">
              <a:lnSpc>
                <a:spcPct val="150000"/>
              </a:lnSpc>
              <a:spcBef>
                <a:spcPct val="20000"/>
              </a:spcBef>
              <a:buFontTx/>
              <a:buChar char="•"/>
              <a:defRPr/>
            </a:pPr>
            <a:r>
              <a:rPr lang="zh-CN" altLang="en-US" sz="2400" b="1" dirty="0" smtClean="0">
                <a:solidFill>
                  <a:srgbClr val="009ED6"/>
                </a:solidFill>
                <a:latin typeface="+mn-lt"/>
                <a:ea typeface="+mn-ea"/>
              </a:rPr>
              <a:t>字符</a:t>
            </a:r>
            <a:r>
              <a:rPr lang="zh-CN" altLang="en-US" sz="2400" b="1" dirty="0">
                <a:solidFill>
                  <a:srgbClr val="009ED6"/>
                </a:solidFill>
                <a:latin typeface="+mn-lt"/>
                <a:ea typeface="+mn-ea"/>
              </a:rPr>
              <a:t>串连接</a:t>
            </a:r>
            <a:endParaRPr lang="en-US" altLang="zh-CN" sz="2400" b="1" dirty="0">
              <a:solidFill>
                <a:srgbClr val="009ED6"/>
              </a:solidFill>
              <a:latin typeface="+mn-lt"/>
              <a:ea typeface="+mn-ea"/>
            </a:endParaRPr>
          </a:p>
        </p:txBody>
      </p:sp>
      <p:sp>
        <p:nvSpPr>
          <p:cNvPr id="6" name="矩形 5"/>
          <p:cNvSpPr/>
          <p:nvPr/>
        </p:nvSpPr>
        <p:spPr>
          <a:xfrm>
            <a:off x="1254125" y="3267075"/>
            <a:ext cx="7150100" cy="712788"/>
          </a:xfrm>
          <a:prstGeom prst="rect">
            <a:avLst/>
          </a:prstGeom>
          <a:noFill/>
          <a:ln w="25400">
            <a:solidFill>
              <a:srgbClr val="00ACE6"/>
            </a:solidFill>
            <a:prstDash val="solid"/>
            <a:miter lim="800000"/>
            <a:headEnd/>
            <a:tailEnd/>
          </a:ln>
          <a:effectLst>
            <a:outerShdw blurRad="76200" dir="13500000" sy="23000" kx="1200000" algn="br" rotWithShape="0">
              <a:prstClr val="black">
                <a:alpha val="20000"/>
              </a:prstClr>
            </a:outerShdw>
          </a:effectLst>
        </p:spPr>
        <p:txBody>
          <a:bodyPr lIns="432000" tIns="216000" rIns="432000" bIns="216000">
            <a:spAutoFit/>
          </a:bodyPr>
          <a:lstStyle/>
          <a:p>
            <a:pPr>
              <a:defRPr/>
            </a:pPr>
            <a:r>
              <a:rPr lang="fr-FR" altLang="zh-CN" dirty="0">
                <a:ea typeface="宋体" pitchFamily="2" charset="-122"/>
              </a:rPr>
              <a:t>    char* </a:t>
            </a:r>
            <a:r>
              <a:rPr lang="fr-FR" altLang="zh-CN" dirty="0">
                <a:solidFill>
                  <a:srgbClr val="FF0000"/>
                </a:solidFill>
                <a:ea typeface="宋体" pitchFamily="2" charset="-122"/>
              </a:rPr>
              <a:t>strncat</a:t>
            </a:r>
            <a:r>
              <a:rPr lang="fr-FR" altLang="zh-CN" dirty="0">
                <a:ea typeface="宋体" pitchFamily="2" charset="-122"/>
              </a:rPr>
              <a:t>(char* dest, const char* src, size_t n);</a:t>
            </a:r>
          </a:p>
        </p:txBody>
      </p:sp>
      <p:sp>
        <p:nvSpPr>
          <p:cNvPr id="14" name="标题 1"/>
          <p:cNvSpPr>
            <a:spLocks noChangeArrowheads="1"/>
          </p:cNvSpPr>
          <p:nvPr/>
        </p:nvSpPr>
        <p:spPr bwMode="auto">
          <a:xfrm>
            <a:off x="1428772" y="136416"/>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4</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262038639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3600" y="1549400"/>
            <a:ext cx="7524750" cy="1462088"/>
          </a:xfrm>
        </p:spPr>
        <p:txBody>
          <a:bodyPr>
            <a:noAutofit/>
          </a:bodyPr>
          <a:lstStyle/>
          <a:p>
            <a:pPr>
              <a:lnSpc>
                <a:spcPct val="150000"/>
              </a:lnSpc>
              <a:buFont typeface="Arial" pitchFamily="34" charset="0"/>
              <a:buChar char="−"/>
              <a:defRPr/>
            </a:pPr>
            <a:r>
              <a:rPr lang="zh-CN" altLang="en-US" sz="2000" kern="1200" dirty="0"/>
              <a:t>在程序开发中，有时需要将一个字符串中指定部分字符复制到另一个字符串的指定位置。为此，</a:t>
            </a:r>
            <a:r>
              <a:rPr lang="en-US" altLang="zh-CN" sz="2000" kern="1200" dirty="0"/>
              <a:t>C</a:t>
            </a:r>
            <a:r>
              <a:rPr lang="zh-CN" altLang="en-US" sz="2000" kern="1200" dirty="0"/>
              <a:t>语言提供了</a:t>
            </a:r>
            <a:r>
              <a:rPr lang="en-US" altLang="zh-CN" sz="2000" kern="1200" dirty="0" err="1"/>
              <a:t>strcpy</a:t>
            </a:r>
            <a:r>
              <a:rPr lang="en-US" altLang="zh-CN" sz="2000" kern="1200" dirty="0"/>
              <a:t>()</a:t>
            </a:r>
            <a:r>
              <a:rPr lang="zh-CN" altLang="en-US" sz="2000" kern="1200" dirty="0"/>
              <a:t>函数，该函数专门用于实现字符串的复制，</a:t>
            </a:r>
            <a:r>
              <a:rPr lang="en-US" altLang="zh-CN" sz="2000" kern="1200" dirty="0" err="1"/>
              <a:t>strcpy</a:t>
            </a:r>
            <a:r>
              <a:rPr lang="en-US" altLang="zh-CN" sz="2000" kern="1200" dirty="0"/>
              <a:t>()</a:t>
            </a:r>
            <a:r>
              <a:rPr lang="zh-CN" altLang="en-US" sz="2000" kern="1200" dirty="0"/>
              <a:t>函数的语法格式如下：</a:t>
            </a:r>
            <a:endParaRPr lang="en-US" altLang="zh-CN" sz="2000" kern="1200" dirty="0"/>
          </a:p>
          <a:p>
            <a:pPr marL="0" indent="0">
              <a:lnSpc>
                <a:spcPct val="150000"/>
              </a:lnSpc>
              <a:buFontTx/>
              <a:buNone/>
              <a:defRPr/>
            </a:pPr>
            <a:endParaRPr lang="en-US" altLang="zh-CN" sz="2000" kern="1200" dirty="0" smtClean="0">
              <a:latin typeface="宋体" pitchFamily="2" charset="-122"/>
              <a:cs typeface="Times New Roman" pitchFamily="18" charset="0"/>
            </a:endParaRPr>
          </a:p>
          <a:p>
            <a:pPr marL="0" indent="0">
              <a:lnSpc>
                <a:spcPct val="150000"/>
              </a:lnSpc>
              <a:buFontTx/>
              <a:buNone/>
              <a:defRPr/>
            </a:pPr>
            <a:endParaRPr lang="en-US" altLang="zh-CN" sz="2000" kern="1200" dirty="0">
              <a:latin typeface="宋体" pitchFamily="2" charset="-122"/>
              <a:cs typeface="Times New Roman" pitchFamily="18" charset="0"/>
            </a:endParaRPr>
          </a:p>
          <a:p>
            <a:pPr marL="0" indent="0">
              <a:lnSpc>
                <a:spcPct val="150000"/>
              </a:lnSpc>
              <a:buFontTx/>
              <a:buNone/>
              <a:defRPr/>
            </a:pPr>
            <a:r>
              <a:rPr lang="en-US" altLang="zh-CN" sz="2000" dirty="0" smtClean="0">
                <a:latin typeface="宋体" pitchFamily="2" charset="-122"/>
                <a:cs typeface="Times New Roman" pitchFamily="18" charset="0"/>
              </a:rPr>
              <a:t> </a:t>
            </a:r>
            <a:endParaRPr lang="zh-CN" altLang="en-US" sz="2000" dirty="0">
              <a:latin typeface="宋体" pitchFamily="2" charset="-122"/>
              <a:cs typeface="Times New Roman" pitchFamily="18" charset="0"/>
            </a:endParaRPr>
          </a:p>
        </p:txBody>
      </p:sp>
      <p:sp>
        <p:nvSpPr>
          <p:cNvPr id="15" name="矩形 14"/>
          <p:cNvSpPr/>
          <p:nvPr/>
        </p:nvSpPr>
        <p:spPr>
          <a:xfrm>
            <a:off x="560388" y="962025"/>
            <a:ext cx="2696572" cy="646331"/>
          </a:xfrm>
          <a:prstGeom prst="rect">
            <a:avLst/>
          </a:prstGeom>
        </p:spPr>
        <p:txBody>
          <a:bodyPr wrap="none">
            <a:spAutoFit/>
          </a:bodyPr>
          <a:lstStyle/>
          <a:p>
            <a:pPr marL="342900" indent="-342900" eaLnBrk="0" hangingPunct="0">
              <a:lnSpc>
                <a:spcPct val="150000"/>
              </a:lnSpc>
              <a:spcBef>
                <a:spcPct val="20000"/>
              </a:spcBef>
              <a:buFontTx/>
              <a:buChar char="•"/>
              <a:defRPr/>
            </a:pPr>
            <a:r>
              <a:rPr lang="zh-CN" altLang="en-US" sz="2400" b="1" dirty="0" smtClean="0">
                <a:solidFill>
                  <a:srgbClr val="009ED6"/>
                </a:solidFill>
                <a:latin typeface="+mn-lt"/>
                <a:ea typeface="+mn-ea"/>
              </a:rPr>
              <a:t>字符串</a:t>
            </a:r>
            <a:r>
              <a:rPr lang="zh-CN" altLang="en-US" sz="2400" b="1" dirty="0">
                <a:solidFill>
                  <a:srgbClr val="009ED6"/>
                </a:solidFill>
                <a:latin typeface="+mn-lt"/>
                <a:ea typeface="+mn-ea"/>
              </a:rPr>
              <a:t>复制函数</a:t>
            </a:r>
            <a:endParaRPr lang="en-US" altLang="zh-CN" sz="2400" b="1" dirty="0">
              <a:solidFill>
                <a:srgbClr val="009ED6"/>
              </a:solidFill>
              <a:latin typeface="+mn-lt"/>
              <a:ea typeface="+mn-ea"/>
            </a:endParaRPr>
          </a:p>
        </p:txBody>
      </p:sp>
      <p:sp>
        <p:nvSpPr>
          <p:cNvPr id="6" name="矩形 5"/>
          <p:cNvSpPr/>
          <p:nvPr/>
        </p:nvSpPr>
        <p:spPr>
          <a:xfrm>
            <a:off x="1333500" y="3087688"/>
            <a:ext cx="7054850" cy="712787"/>
          </a:xfrm>
          <a:prstGeom prst="rect">
            <a:avLst/>
          </a:prstGeom>
          <a:noFill/>
          <a:ln w="25400">
            <a:solidFill>
              <a:srgbClr val="00ACE6"/>
            </a:solidFill>
            <a:prstDash val="solid"/>
            <a:miter lim="800000"/>
            <a:headEnd/>
            <a:tailEnd/>
          </a:ln>
          <a:effectLst>
            <a:outerShdw blurRad="76200" dir="13500000" sy="23000" kx="1200000" algn="br" rotWithShape="0">
              <a:prstClr val="black">
                <a:alpha val="20000"/>
              </a:prstClr>
            </a:outerShdw>
          </a:effectLst>
        </p:spPr>
        <p:txBody>
          <a:bodyPr lIns="432000" tIns="216000" rIns="432000" bIns="216000">
            <a:spAutoFit/>
          </a:bodyPr>
          <a:lstStyle/>
          <a:p>
            <a:pPr>
              <a:defRPr/>
            </a:pPr>
            <a:r>
              <a:rPr lang="fr-FR" altLang="zh-CN" dirty="0">
                <a:ea typeface="宋体" pitchFamily="2" charset="-122"/>
              </a:rPr>
              <a:t>    char* </a:t>
            </a:r>
            <a:r>
              <a:rPr lang="fr-FR" altLang="zh-CN" dirty="0">
                <a:solidFill>
                  <a:srgbClr val="FF0000"/>
                </a:solidFill>
                <a:ea typeface="宋体" pitchFamily="2" charset="-122"/>
              </a:rPr>
              <a:t>strcpy</a:t>
            </a:r>
            <a:r>
              <a:rPr lang="fr-FR" altLang="zh-CN" dirty="0">
                <a:ea typeface="宋体" pitchFamily="2" charset="-122"/>
              </a:rPr>
              <a:t>(char* dest, const char* src);</a:t>
            </a:r>
          </a:p>
        </p:txBody>
      </p:sp>
      <p:sp>
        <p:nvSpPr>
          <p:cNvPr id="21" name="标题 1"/>
          <p:cNvSpPr>
            <a:spLocks noChangeArrowheads="1"/>
          </p:cNvSpPr>
          <p:nvPr/>
        </p:nvSpPr>
        <p:spPr bwMode="auto">
          <a:xfrm>
            <a:off x="1659999" y="12590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4</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6092149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3600" y="1549400"/>
            <a:ext cx="7524750" cy="984794"/>
          </a:xfrm>
        </p:spPr>
        <p:txBody>
          <a:bodyPr/>
          <a:lstStyle/>
          <a:p>
            <a:pPr>
              <a:lnSpc>
                <a:spcPct val="150000"/>
              </a:lnSpc>
              <a:buFont typeface="Arial" pitchFamily="34" charset="0"/>
              <a:buChar char="−"/>
              <a:defRPr/>
            </a:pPr>
            <a:r>
              <a:rPr lang="zh-CN" altLang="zh-CN" sz="1800" dirty="0" smtClean="0"/>
              <a:t>使用</a:t>
            </a:r>
            <a:r>
              <a:rPr lang="en-US" altLang="zh-CN" sz="1800" dirty="0" err="1"/>
              <a:t>strcpy</a:t>
            </a:r>
            <a:r>
              <a:rPr lang="en-US" altLang="zh-CN" sz="1800" dirty="0"/>
              <a:t>()</a:t>
            </a:r>
            <a:r>
              <a:rPr lang="zh-CN" altLang="zh-CN" sz="1800" dirty="0"/>
              <a:t>函数将字符串</a:t>
            </a:r>
            <a:r>
              <a:rPr lang="en-US" altLang="zh-CN" sz="1800" dirty="0"/>
              <a:t>char b[] = </a:t>
            </a:r>
            <a:r>
              <a:rPr lang="en-US" altLang="zh-CN" sz="1800" dirty="0" smtClean="0"/>
              <a:t>“</a:t>
            </a:r>
            <a:r>
              <a:rPr lang="en-US" altLang="zh-CN" sz="1800" dirty="0" err="1" smtClean="0"/>
              <a:t>abcde</a:t>
            </a:r>
            <a:r>
              <a:rPr lang="en-US" altLang="zh-CN" sz="1800" dirty="0" smtClean="0"/>
              <a:t>”</a:t>
            </a:r>
            <a:r>
              <a:rPr lang="zh-CN" altLang="zh-CN" sz="1800" dirty="0" smtClean="0"/>
              <a:t>中</a:t>
            </a:r>
            <a:r>
              <a:rPr lang="zh-CN" altLang="zh-CN" sz="1800" dirty="0"/>
              <a:t>的后两个字符复制到</a:t>
            </a:r>
            <a:r>
              <a:rPr lang="en-US" altLang="zh-CN" sz="1800" dirty="0"/>
              <a:t>char a[10] = </a:t>
            </a:r>
            <a:r>
              <a:rPr lang="en-US" altLang="zh-CN" sz="1800" dirty="0" smtClean="0"/>
              <a:t>“ABCDE”</a:t>
            </a:r>
            <a:r>
              <a:rPr lang="zh-CN" altLang="zh-CN" sz="1800" dirty="0" smtClean="0"/>
              <a:t>中</a:t>
            </a:r>
            <a:r>
              <a:rPr lang="zh-CN" altLang="en-US" sz="1800" kern="1200" dirty="0" smtClean="0"/>
              <a:t>。</a:t>
            </a:r>
            <a:endParaRPr lang="en-US" altLang="zh-CN" sz="1800" kern="1200" dirty="0">
              <a:latin typeface="宋体" pitchFamily="2" charset="-122"/>
              <a:cs typeface="Times New Roman" pitchFamily="18" charset="0"/>
            </a:endParaRPr>
          </a:p>
          <a:p>
            <a:pPr marL="0" indent="0">
              <a:lnSpc>
                <a:spcPct val="150000"/>
              </a:lnSpc>
              <a:buFontTx/>
              <a:buNone/>
              <a:defRPr/>
            </a:pPr>
            <a:endParaRPr lang="zh-CN" altLang="en-US" sz="1800" dirty="0">
              <a:latin typeface="宋体" pitchFamily="2" charset="-122"/>
              <a:cs typeface="Times New Roman" pitchFamily="18" charset="0"/>
            </a:endParaRPr>
          </a:p>
        </p:txBody>
      </p:sp>
      <p:sp>
        <p:nvSpPr>
          <p:cNvPr id="15" name="矩形 14"/>
          <p:cNvSpPr/>
          <p:nvPr/>
        </p:nvSpPr>
        <p:spPr>
          <a:xfrm>
            <a:off x="560388" y="962025"/>
            <a:ext cx="2696572" cy="646331"/>
          </a:xfrm>
          <a:prstGeom prst="rect">
            <a:avLst/>
          </a:prstGeom>
        </p:spPr>
        <p:txBody>
          <a:bodyPr wrap="none">
            <a:spAutoFit/>
          </a:bodyPr>
          <a:lstStyle/>
          <a:p>
            <a:pPr marL="342900" indent="-342900" eaLnBrk="0" hangingPunct="0">
              <a:lnSpc>
                <a:spcPct val="150000"/>
              </a:lnSpc>
              <a:spcBef>
                <a:spcPct val="20000"/>
              </a:spcBef>
              <a:buFontTx/>
              <a:buChar char="•"/>
              <a:defRPr/>
            </a:pPr>
            <a:r>
              <a:rPr lang="zh-CN" altLang="en-US" sz="2400" b="1" dirty="0" smtClean="0">
                <a:solidFill>
                  <a:srgbClr val="009ED6"/>
                </a:solidFill>
                <a:latin typeface="+mn-lt"/>
                <a:ea typeface="+mn-ea"/>
              </a:rPr>
              <a:t>字符串</a:t>
            </a:r>
            <a:r>
              <a:rPr lang="zh-CN" altLang="en-US" sz="2400" b="1" dirty="0">
                <a:solidFill>
                  <a:srgbClr val="009ED6"/>
                </a:solidFill>
                <a:latin typeface="+mn-lt"/>
                <a:ea typeface="+mn-ea"/>
              </a:rPr>
              <a:t>复制函数</a:t>
            </a:r>
            <a:endParaRPr lang="en-US" altLang="zh-CN" sz="2400" b="1" dirty="0">
              <a:solidFill>
                <a:srgbClr val="009ED6"/>
              </a:solidFill>
              <a:latin typeface="+mn-lt"/>
              <a:ea typeface="+mn-ea"/>
            </a:endParaRPr>
          </a:p>
        </p:txBody>
      </p:sp>
      <p:sp>
        <p:nvSpPr>
          <p:cNvPr id="21" name="标题 1"/>
          <p:cNvSpPr>
            <a:spLocks noChangeArrowheads="1"/>
          </p:cNvSpPr>
          <p:nvPr/>
        </p:nvSpPr>
        <p:spPr bwMode="auto">
          <a:xfrm>
            <a:off x="1407751" y="12590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4</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
        <p:nvSpPr>
          <p:cNvPr id="7" name="TextBox 6"/>
          <p:cNvSpPr txBox="1"/>
          <p:nvPr/>
        </p:nvSpPr>
        <p:spPr>
          <a:xfrm>
            <a:off x="1260353" y="2550901"/>
            <a:ext cx="7127997" cy="456535"/>
          </a:xfrm>
          <a:prstGeom prst="rect">
            <a:avLst/>
          </a:prstGeom>
          <a:solidFill>
            <a:schemeClr val="accent5">
              <a:lumMod val="20000"/>
              <a:lumOff val="80000"/>
            </a:schemeClr>
          </a:solidFill>
          <a:ln w="19050">
            <a:noFill/>
          </a:ln>
        </p:spPr>
        <p:txBody>
          <a:bodyPr wrap="square">
            <a:spAutoFit/>
          </a:bodyPr>
          <a:lstStyle/>
          <a:p>
            <a:pPr>
              <a:lnSpc>
                <a:spcPct val="150000"/>
              </a:lnSpc>
            </a:pPr>
            <a:r>
              <a:rPr lang="en-US" altLang="zh-CN" dirty="0" smtClean="0"/>
              <a:t>	</a:t>
            </a:r>
            <a:r>
              <a:rPr lang="en-US" altLang="zh-CN" dirty="0" err="1" smtClean="0"/>
              <a:t>strcpy</a:t>
            </a:r>
            <a:r>
              <a:rPr lang="en-US" altLang="zh-CN" dirty="0" smtClean="0"/>
              <a:t>(a</a:t>
            </a:r>
            <a:r>
              <a:rPr lang="en-US" altLang="zh-CN" dirty="0"/>
              <a:t>, b + 3</a:t>
            </a:r>
            <a:r>
              <a:rPr lang="en-US" altLang="zh-CN" dirty="0" smtClean="0"/>
              <a:t>);</a:t>
            </a:r>
          </a:p>
        </p:txBody>
      </p:sp>
      <p:pic>
        <p:nvPicPr>
          <p:cNvPr id="37890" name="图片 6" descr="说明: C:\My Documents\Tencent Files\754529322\Image\4@5ZOR[_1D9{@IERZD[PZHF.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5850" y="3469729"/>
            <a:ext cx="5482800" cy="252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27367754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7890"/>
                                        </p:tgtEl>
                                        <p:attrNameLst>
                                          <p:attrName>style.visibility</p:attrName>
                                        </p:attrNameLst>
                                      </p:cBhvr>
                                      <p:to>
                                        <p:strVal val="visible"/>
                                      </p:to>
                                    </p:set>
                                    <p:animEffect transition="in" filter="wipe(up)">
                                      <p:cBhvr>
                                        <p:cTn id="12" dur="500"/>
                                        <p:tgtEl>
                                          <p:spTgt spid="37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a:grpSpLocks/>
          </p:cNvGrpSpPr>
          <p:nvPr/>
        </p:nvGrpSpPr>
        <p:grpSpPr bwMode="auto">
          <a:xfrm flipH="1" flipV="1">
            <a:off x="250855" y="2525713"/>
            <a:ext cx="2710153" cy="1139825"/>
            <a:chOff x="5320409" y="4225925"/>
            <a:chExt cx="3351604" cy="1209015"/>
          </a:xfrm>
        </p:grpSpPr>
        <p:grpSp>
          <p:nvGrpSpPr>
            <p:cNvPr id="7198" name="组合 38"/>
            <p:cNvGrpSpPr>
              <a:grpSpLocks/>
            </p:cNvGrpSpPr>
            <p:nvPr/>
          </p:nvGrpSpPr>
          <p:grpSpPr bwMode="auto">
            <a:xfrm rot="10800000">
              <a:off x="5687902" y="4225925"/>
              <a:ext cx="2669052" cy="686411"/>
              <a:chOff x="934464" y="2318309"/>
              <a:chExt cx="2669329" cy="686148"/>
            </a:xfrm>
          </p:grpSpPr>
          <p:cxnSp>
            <p:nvCxnSpPr>
              <p:cNvPr id="7203" name="直接连接符 39"/>
              <p:cNvCxnSpPr>
                <a:cxnSpLocks noChangeShapeType="1"/>
              </p:cNvCxnSpPr>
              <p:nvPr/>
            </p:nvCxnSpPr>
            <p:spPr bwMode="auto">
              <a:xfrm rot="10800000" flipH="1" flipV="1">
                <a:off x="934464" y="2318309"/>
                <a:ext cx="298001" cy="686148"/>
              </a:xfrm>
              <a:prstGeom prst="line">
                <a:avLst/>
              </a:prstGeom>
              <a:noFill/>
              <a:ln w="28575" algn="ctr">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04" name="直接连接符 40"/>
              <p:cNvCxnSpPr>
                <a:cxnSpLocks noChangeShapeType="1"/>
              </p:cNvCxnSpPr>
              <p:nvPr/>
            </p:nvCxnSpPr>
            <p:spPr bwMode="auto">
              <a:xfrm rot="10800000" flipH="1" flipV="1">
                <a:off x="1222939" y="3004457"/>
                <a:ext cx="2380854" cy="0"/>
              </a:xfrm>
              <a:prstGeom prst="line">
                <a:avLst/>
              </a:prstGeom>
              <a:noFill/>
              <a:ln w="28575" algn="ctr">
                <a:solidFill>
                  <a:srgbClr val="00ACE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199" name="组合 41"/>
            <p:cNvGrpSpPr>
              <a:grpSpLocks/>
            </p:cNvGrpSpPr>
            <p:nvPr/>
          </p:nvGrpSpPr>
          <p:grpSpPr bwMode="auto">
            <a:xfrm flipH="1">
              <a:off x="8068509" y="4880949"/>
              <a:ext cx="603504" cy="553991"/>
              <a:chOff x="1256847" y="3607535"/>
              <a:chExt cx="605213" cy="553298"/>
            </a:xfrm>
          </p:grpSpPr>
          <p:sp>
            <p:nvSpPr>
              <p:cNvPr id="28" name="椭圆 27"/>
              <p:cNvSpPr/>
              <p:nvPr/>
            </p:nvSpPr>
            <p:spPr bwMode="auto">
              <a:xfrm>
                <a:off x="1256847" y="3647897"/>
                <a:ext cx="604419" cy="474256"/>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eaLnBrk="1" hangingPunct="1">
                  <a:buFont typeface="Arial" pitchFamily="34" charset="0"/>
                  <a:buNone/>
                  <a:defRPr/>
                </a:pPr>
                <a:endParaRPr lang="zh-CN" altLang="en-US">
                  <a:ea typeface="宋体" pitchFamily="2" charset="-122"/>
                </a:endParaRPr>
              </a:p>
            </p:txBody>
          </p:sp>
          <p:sp>
            <p:nvSpPr>
              <p:cNvPr id="29" name="TextBox 28"/>
              <p:cNvSpPr txBox="1"/>
              <p:nvPr/>
            </p:nvSpPr>
            <p:spPr>
              <a:xfrm rot="10800000">
                <a:off x="1327723" y="3607535"/>
                <a:ext cx="334694" cy="553298"/>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cs typeface="Times New Roman" panose="02020603050405020304" pitchFamily="18" charset="0"/>
                  </a:rPr>
                  <a:t>3</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sp>
          <p:nvSpPr>
            <p:cNvPr id="7200" name="矩形 51"/>
            <p:cNvSpPr>
              <a:spLocks noChangeArrowheads="1"/>
            </p:cNvSpPr>
            <p:nvPr/>
          </p:nvSpPr>
          <p:spPr bwMode="auto">
            <a:xfrm rot="10800000">
              <a:off x="5320409" y="4360153"/>
              <a:ext cx="2762196" cy="587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eaLnBrk="1" hangingPunct="1">
                <a:lnSpc>
                  <a:spcPts val="3600"/>
                </a:lnSpc>
              </a:pPr>
              <a:r>
                <a:rPr lang="zh-CN" altLang="en-US" b="1" dirty="0" smtClean="0">
                  <a:solidFill>
                    <a:srgbClr val="00ACE6"/>
                  </a:solidFill>
                  <a:latin typeface="微软雅黑" pitchFamily="34" charset="-122"/>
                  <a:ea typeface="微软雅黑" pitchFamily="34" charset="-122"/>
                  <a:sym typeface="宋体" pitchFamily="2" charset="-122"/>
                </a:rPr>
                <a:t>字符串与字符数组</a:t>
              </a:r>
              <a:endParaRPr lang="en-US" altLang="zh-CN" b="1" dirty="0">
                <a:solidFill>
                  <a:srgbClr val="00ACE6"/>
                </a:solidFill>
                <a:latin typeface="微软雅黑" pitchFamily="34" charset="-122"/>
                <a:ea typeface="微软雅黑" pitchFamily="34" charset="-122"/>
                <a:sym typeface="宋体" pitchFamily="2" charset="-122"/>
              </a:endParaRPr>
            </a:p>
          </p:txBody>
        </p:sp>
      </p:grpSp>
      <p:grpSp>
        <p:nvGrpSpPr>
          <p:cNvPr id="4" name="组合 3"/>
          <p:cNvGrpSpPr>
            <a:grpSpLocks/>
          </p:cNvGrpSpPr>
          <p:nvPr/>
        </p:nvGrpSpPr>
        <p:grpSpPr bwMode="auto">
          <a:xfrm>
            <a:off x="1570038" y="1647825"/>
            <a:ext cx="5245100" cy="4035425"/>
            <a:chOff x="1398335" y="1722030"/>
            <a:chExt cx="5245100" cy="4035236"/>
          </a:xfrm>
        </p:grpSpPr>
        <p:graphicFrame>
          <p:nvGraphicFramePr>
            <p:cNvPr id="7194" name="图表 2"/>
            <p:cNvGraphicFramePr>
              <a:graphicFrameLocks/>
            </p:cNvGraphicFramePr>
            <p:nvPr/>
          </p:nvGraphicFramePr>
          <p:xfrm>
            <a:off x="1398335" y="1722030"/>
            <a:ext cx="5245100" cy="4035236"/>
          </p:xfrm>
          <a:graphic>
            <a:graphicData uri="http://schemas.openxmlformats.org/presentationml/2006/ole">
              <mc:AlternateContent xmlns:mc="http://schemas.openxmlformats.org/markup-compatibility/2006">
                <mc:Choice xmlns:v="urn:schemas-microsoft-com:vml" Requires="v">
                  <p:oleObj spid="_x0000_s31760" r:id="rId5" imgW="5249111" imgH="4035902" progId="Excel.Chart.8">
                    <p:embed/>
                  </p:oleObj>
                </mc:Choice>
                <mc:Fallback>
                  <p:oleObj r:id="rId5" imgW="5249111" imgH="4035902" progId="Excel.Chart.8">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8335" y="1722030"/>
                          <a:ext cx="5245100" cy="403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 name="TextBox 39"/>
            <p:cNvSpPr txBox="1"/>
            <p:nvPr/>
          </p:nvSpPr>
          <p:spPr bwMode="auto">
            <a:xfrm rot="2719682">
              <a:off x="4600346" y="2872905"/>
              <a:ext cx="1042938" cy="369888"/>
            </a:xfrm>
            <a:prstGeom prst="rect">
              <a:avLst/>
            </a:prstGeom>
            <a:noFill/>
          </p:spPr>
          <p:txBody>
            <a:bodyPr>
              <a:spAutoFit/>
            </a:bodyPr>
            <a:lstStyle/>
            <a:p>
              <a:pPr>
                <a:defRPr/>
              </a:pPr>
              <a:r>
                <a:rPr lang="zh-CN" altLang="en-US" spc="300">
                  <a:latin typeface="微软雅黑" panose="020B0503020204020204" pitchFamily="34" charset="-122"/>
                  <a:ea typeface="微软雅黑" panose="020B0503020204020204" pitchFamily="34" charset="-122"/>
                </a:rPr>
                <a:t>重点</a:t>
              </a:r>
            </a:p>
          </p:txBody>
        </p:sp>
        <p:sp>
          <p:nvSpPr>
            <p:cNvPr id="37" name="TextBox 36"/>
            <p:cNvSpPr txBox="1"/>
            <p:nvPr/>
          </p:nvSpPr>
          <p:spPr bwMode="auto">
            <a:xfrm rot="6997465" flipV="1">
              <a:off x="2748528" y="2675271"/>
              <a:ext cx="1041351" cy="369887"/>
            </a:xfrm>
            <a:prstGeom prst="rect">
              <a:avLst/>
            </a:prstGeom>
            <a:noFill/>
          </p:spPr>
          <p:txBody>
            <a:bodyPr>
              <a:spAutoFit/>
            </a:bodyPr>
            <a:lstStyle/>
            <a:p>
              <a:pPr>
                <a:defRPr/>
              </a:pPr>
              <a:r>
                <a:rPr lang="zh-CN" altLang="en-US" spc="300">
                  <a:latin typeface="微软雅黑" panose="020B0503020204020204" pitchFamily="34" charset="-122"/>
                  <a:ea typeface="微软雅黑" panose="020B0503020204020204" pitchFamily="34" charset="-122"/>
                </a:rPr>
                <a:t>了解</a:t>
              </a:r>
            </a:p>
          </p:txBody>
        </p:sp>
        <p:sp>
          <p:nvSpPr>
            <p:cNvPr id="38" name="TextBox 37"/>
            <p:cNvSpPr txBox="1"/>
            <p:nvPr/>
          </p:nvSpPr>
          <p:spPr bwMode="auto">
            <a:xfrm rot="10800000" flipH="1" flipV="1">
              <a:off x="3819272" y="4427003"/>
              <a:ext cx="1041400" cy="368283"/>
            </a:xfrm>
            <a:prstGeom prst="rect">
              <a:avLst/>
            </a:prstGeom>
            <a:noFill/>
          </p:spPr>
          <p:txBody>
            <a:bodyPr>
              <a:spAutoFit/>
            </a:bodyPr>
            <a:lstStyle/>
            <a:p>
              <a:pPr>
                <a:defRPr/>
              </a:pPr>
              <a:r>
                <a:rPr lang="zh-CN" altLang="en-US" spc="300">
                  <a:latin typeface="微软雅黑" panose="020B0503020204020204" pitchFamily="34" charset="-122"/>
                  <a:ea typeface="微软雅黑" panose="020B0503020204020204" pitchFamily="34" charset="-122"/>
                </a:rPr>
                <a:t>掌握</a:t>
              </a:r>
            </a:p>
          </p:txBody>
        </p:sp>
      </p:grpSp>
      <p:grpSp>
        <p:nvGrpSpPr>
          <p:cNvPr id="7173" name="组合 2"/>
          <p:cNvGrpSpPr>
            <a:grpSpLocks/>
          </p:cNvGrpSpPr>
          <p:nvPr/>
        </p:nvGrpSpPr>
        <p:grpSpPr bwMode="auto">
          <a:xfrm>
            <a:off x="3692525" y="2878138"/>
            <a:ext cx="1203325" cy="1201737"/>
            <a:chOff x="3692088" y="2878838"/>
            <a:chExt cx="1203191" cy="1201737"/>
          </a:xfrm>
        </p:grpSpPr>
        <p:sp>
          <p:nvSpPr>
            <p:cNvPr id="33" name="弧形 32"/>
            <p:cNvSpPr/>
            <p:nvPr/>
          </p:nvSpPr>
          <p:spPr bwMode="auto">
            <a:xfrm rot="5400000">
              <a:off x="3692815" y="2878111"/>
              <a:ext cx="1201737" cy="1203191"/>
            </a:xfrm>
            <a:prstGeom prst="arc">
              <a:avLst>
                <a:gd name="adj1" fmla="val 5382197"/>
                <a:gd name="adj2" fmla="val 0"/>
              </a:avLst>
            </a:prstGeom>
            <a:noFill/>
            <a:ln w="57150" cap="flat" cmpd="sng" algn="ctr">
              <a:solidFill>
                <a:srgbClr val="D5F4FF"/>
              </a:solidFill>
              <a:prstDash val="solid"/>
              <a:round/>
              <a:headEnd type="oval" w="sm" len="sm"/>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ea typeface="宋体" pitchFamily="2" charset="-122"/>
              </a:endParaRPr>
            </a:p>
          </p:txBody>
        </p:sp>
        <p:sp>
          <p:nvSpPr>
            <p:cNvPr id="34" name="弧形 33"/>
            <p:cNvSpPr/>
            <p:nvPr/>
          </p:nvSpPr>
          <p:spPr bwMode="auto">
            <a:xfrm>
              <a:off x="3795265" y="2996313"/>
              <a:ext cx="990490" cy="992187"/>
            </a:xfrm>
            <a:prstGeom prst="arc">
              <a:avLst>
                <a:gd name="adj1" fmla="val 10763236"/>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ea typeface="宋体" pitchFamily="2" charset="-122"/>
              </a:endParaRPr>
            </a:p>
          </p:txBody>
        </p:sp>
        <p:sp>
          <p:nvSpPr>
            <p:cNvPr id="35" name="弧形 34"/>
            <p:cNvSpPr/>
            <p:nvPr/>
          </p:nvSpPr>
          <p:spPr bwMode="auto">
            <a:xfrm rot="16200000">
              <a:off x="3891251" y="3136849"/>
              <a:ext cx="822325" cy="753978"/>
            </a:xfrm>
            <a:prstGeom prst="arc">
              <a:avLst>
                <a:gd name="adj1" fmla="val 16251812"/>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ea typeface="宋体" pitchFamily="2" charset="-122"/>
              </a:endParaRPr>
            </a:p>
          </p:txBody>
        </p:sp>
      </p:grpSp>
      <p:grpSp>
        <p:nvGrpSpPr>
          <p:cNvPr id="2" name="组合 1"/>
          <p:cNvGrpSpPr>
            <a:grpSpLocks/>
          </p:cNvGrpSpPr>
          <p:nvPr/>
        </p:nvGrpSpPr>
        <p:grpSpPr bwMode="auto">
          <a:xfrm>
            <a:off x="4531297" y="5057940"/>
            <a:ext cx="3621456" cy="1135917"/>
            <a:chOff x="4241841" y="5106726"/>
            <a:chExt cx="2384227" cy="952932"/>
          </a:xfrm>
        </p:grpSpPr>
        <p:grpSp>
          <p:nvGrpSpPr>
            <p:cNvPr id="7183" name="组合 38"/>
            <p:cNvGrpSpPr>
              <a:grpSpLocks/>
            </p:cNvGrpSpPr>
            <p:nvPr/>
          </p:nvGrpSpPr>
          <p:grpSpPr bwMode="auto">
            <a:xfrm rot="5400000" flipV="1">
              <a:off x="4957489" y="4391078"/>
              <a:ext cx="952932" cy="2384227"/>
              <a:chOff x="6453786" y="4116782"/>
              <a:chExt cx="1352521" cy="1092101"/>
            </a:xfrm>
          </p:grpSpPr>
          <p:grpSp>
            <p:nvGrpSpPr>
              <p:cNvPr id="7185" name="组合 38"/>
              <p:cNvGrpSpPr>
                <a:grpSpLocks/>
              </p:cNvGrpSpPr>
              <p:nvPr/>
            </p:nvGrpSpPr>
            <p:grpSpPr bwMode="auto">
              <a:xfrm rot="10800000">
                <a:off x="6453786" y="4116782"/>
                <a:ext cx="1070796" cy="916901"/>
                <a:chOff x="1766924" y="2196994"/>
                <a:chExt cx="1070903" cy="916544"/>
              </a:xfrm>
            </p:grpSpPr>
            <p:cxnSp>
              <p:nvCxnSpPr>
                <p:cNvPr id="7189" name="直接连接符 39"/>
                <p:cNvCxnSpPr>
                  <a:cxnSpLocks noChangeShapeType="1"/>
                </p:cNvCxnSpPr>
                <p:nvPr/>
              </p:nvCxnSpPr>
              <p:spPr bwMode="auto">
                <a:xfrm rot="-5400000" flipH="1" flipV="1">
                  <a:off x="1392095" y="2596067"/>
                  <a:ext cx="798146" cy="0"/>
                </a:xfrm>
                <a:prstGeom prst="line">
                  <a:avLst/>
                </a:prstGeom>
                <a:noFill/>
                <a:ln w="28575" algn="ctr">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90" name="直接连接符 40"/>
                <p:cNvCxnSpPr>
                  <a:cxnSpLocks noChangeShapeType="1"/>
                </p:cNvCxnSpPr>
                <p:nvPr/>
              </p:nvCxnSpPr>
              <p:spPr bwMode="auto">
                <a:xfrm rot="16200000" flipH="1">
                  <a:off x="2244643" y="2520354"/>
                  <a:ext cx="115465" cy="1070903"/>
                </a:xfrm>
                <a:prstGeom prst="line">
                  <a:avLst/>
                </a:prstGeom>
                <a:noFill/>
                <a:ln w="28575" algn="ctr">
                  <a:solidFill>
                    <a:srgbClr val="00ACE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186" name="组合 41"/>
              <p:cNvGrpSpPr>
                <a:grpSpLocks/>
              </p:cNvGrpSpPr>
              <p:nvPr/>
            </p:nvGrpSpPr>
            <p:grpSpPr bwMode="auto">
              <a:xfrm flipH="1">
                <a:off x="7154180" y="5035100"/>
                <a:ext cx="652127" cy="173783"/>
                <a:chOff x="2125003" y="3761485"/>
                <a:chExt cx="653975" cy="173565"/>
              </a:xfrm>
            </p:grpSpPr>
            <p:sp>
              <p:nvSpPr>
                <p:cNvPr id="44" name="椭圆 43"/>
                <p:cNvSpPr/>
                <p:nvPr/>
              </p:nvSpPr>
              <p:spPr bwMode="auto">
                <a:xfrm rot="5400000">
                  <a:off x="2365209" y="3521282"/>
                  <a:ext cx="173562" cy="653974"/>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eaLnBrk="1" hangingPunct="1">
                    <a:buFont typeface="Arial" pitchFamily="34" charset="0"/>
                    <a:buNone/>
                    <a:defRPr/>
                  </a:pPr>
                  <a:endParaRPr lang="zh-CN" altLang="en-US">
                    <a:ea typeface="宋体" pitchFamily="2" charset="-122"/>
                  </a:endParaRPr>
                </a:p>
              </p:txBody>
            </p:sp>
            <p:sp>
              <p:nvSpPr>
                <p:cNvPr id="45" name="TextBox 44"/>
                <p:cNvSpPr txBox="1"/>
                <p:nvPr/>
              </p:nvSpPr>
              <p:spPr>
                <a:xfrm rot="5400000">
                  <a:off x="2381465" y="3552225"/>
                  <a:ext cx="141050" cy="623645"/>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a:solidFill>
                        <a:schemeClr val="bg1"/>
                      </a:solidFill>
                      <a:latin typeface="Times New Roman" panose="02020603050405020304" pitchFamily="18" charset="0"/>
                      <a:cs typeface="Times New Roman" panose="02020603050405020304" pitchFamily="18" charset="0"/>
                    </a:rPr>
                    <a:t>2</a:t>
                  </a:r>
                  <a:endParaRPr lang="zh-CN" altLang="en-US" sz="2800" b="1">
                    <a:solidFill>
                      <a:schemeClr val="bg1"/>
                    </a:solidFill>
                    <a:latin typeface="Times New Roman" panose="02020603050405020304" pitchFamily="18" charset="0"/>
                    <a:cs typeface="Times New Roman" panose="02020603050405020304" pitchFamily="18" charset="0"/>
                  </a:endParaRPr>
                </a:p>
              </p:txBody>
            </p:sp>
          </p:grpSp>
        </p:grpSp>
        <p:sp>
          <p:nvSpPr>
            <p:cNvPr id="7184" name="矩形 4"/>
            <p:cNvSpPr>
              <a:spLocks noChangeArrowheads="1"/>
            </p:cNvSpPr>
            <p:nvPr/>
          </p:nvSpPr>
          <p:spPr bwMode="auto">
            <a:xfrm>
              <a:off x="4571731" y="5302958"/>
              <a:ext cx="1979841" cy="413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eaLnBrk="1" hangingPunct="1">
                <a:lnSpc>
                  <a:spcPts val="3600"/>
                </a:lnSpc>
                <a:buFont typeface="Calibri" pitchFamily="34" charset="0"/>
                <a:buNone/>
              </a:pPr>
              <a:r>
                <a:rPr lang="zh-CN" altLang="en-US" b="1" dirty="0" smtClean="0">
                  <a:solidFill>
                    <a:srgbClr val="00ACE6"/>
                  </a:solidFill>
                  <a:latin typeface="+mn-lt"/>
                  <a:ea typeface="微软雅黑" pitchFamily="34" charset="-122"/>
                  <a:sym typeface="宋体" pitchFamily="2" charset="-122"/>
                </a:rPr>
                <a:t>字符串函数</a:t>
              </a:r>
              <a:endParaRPr lang="en-US" altLang="zh-CN" b="1" dirty="0" smtClean="0">
                <a:solidFill>
                  <a:srgbClr val="00ACE6"/>
                </a:solidFill>
                <a:latin typeface="+mn-lt"/>
                <a:ea typeface="微软雅黑" pitchFamily="34" charset="-122"/>
                <a:sym typeface="宋体" pitchFamily="2" charset="-122"/>
              </a:endParaRPr>
            </a:p>
          </p:txBody>
        </p:sp>
      </p:grpSp>
      <p:grpSp>
        <p:nvGrpSpPr>
          <p:cNvPr id="2052" name="组合 6"/>
          <p:cNvGrpSpPr>
            <a:grpSpLocks/>
          </p:cNvGrpSpPr>
          <p:nvPr/>
        </p:nvGrpSpPr>
        <p:grpSpPr bwMode="auto">
          <a:xfrm>
            <a:off x="5821363" y="2406255"/>
            <a:ext cx="3156845" cy="1127515"/>
            <a:chOff x="5873304" y="1605962"/>
            <a:chExt cx="3083340" cy="1127550"/>
          </a:xfrm>
        </p:grpSpPr>
        <p:sp>
          <p:nvSpPr>
            <p:cNvPr id="5128" name="矩形 5"/>
            <p:cNvSpPr>
              <a:spLocks noChangeArrowheads="1"/>
            </p:cNvSpPr>
            <p:nvPr/>
          </p:nvSpPr>
          <p:spPr bwMode="auto">
            <a:xfrm flipH="1">
              <a:off x="5873304" y="2089599"/>
              <a:ext cx="2659870" cy="507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eaLnBrk="1" hangingPunct="1">
                <a:lnSpc>
                  <a:spcPct val="150000"/>
                </a:lnSpc>
                <a:buFont typeface="Arial" pitchFamily="34" charset="0"/>
                <a:buNone/>
                <a:defRPr/>
              </a:pPr>
              <a:r>
                <a:rPr lang="zh-CN" altLang="en-US" b="1" dirty="0" smtClean="0">
                  <a:solidFill>
                    <a:srgbClr val="00ACE6"/>
                  </a:solidFill>
                  <a:latin typeface="+mn-lt"/>
                  <a:ea typeface="微软雅黑" pitchFamily="34" charset="-122"/>
                  <a:sym typeface="微软雅黑" pitchFamily="34" charset="-122"/>
                </a:rPr>
                <a:t>字符串与字符指针</a:t>
              </a:r>
              <a:endParaRPr lang="en-US" altLang="zh-CN" b="1" dirty="0" smtClean="0">
                <a:solidFill>
                  <a:srgbClr val="00ACE6"/>
                </a:solidFill>
                <a:latin typeface="+mn-lt"/>
                <a:ea typeface="微软雅黑" pitchFamily="34" charset="-122"/>
                <a:sym typeface="微软雅黑" pitchFamily="34" charset="-122"/>
              </a:endParaRPr>
            </a:p>
          </p:txBody>
        </p:sp>
        <p:grpSp>
          <p:nvGrpSpPr>
            <p:cNvPr id="7177" name="组合 16"/>
            <p:cNvGrpSpPr>
              <a:grpSpLocks/>
            </p:cNvGrpSpPr>
            <p:nvPr/>
          </p:nvGrpSpPr>
          <p:grpSpPr bwMode="auto">
            <a:xfrm flipH="1">
              <a:off x="5947983" y="2081607"/>
              <a:ext cx="2697268" cy="651905"/>
              <a:chOff x="1338278" y="2657188"/>
              <a:chExt cx="2820377" cy="652213"/>
            </a:xfrm>
          </p:grpSpPr>
          <p:cxnSp>
            <p:nvCxnSpPr>
              <p:cNvPr id="7181" name="直接连接符 7"/>
              <p:cNvCxnSpPr>
                <a:cxnSpLocks noChangeShapeType="1"/>
              </p:cNvCxnSpPr>
              <p:nvPr/>
            </p:nvCxnSpPr>
            <p:spPr bwMode="auto">
              <a:xfrm>
                <a:off x="1338278" y="2657188"/>
                <a:ext cx="372268" cy="652213"/>
              </a:xfrm>
              <a:prstGeom prst="line">
                <a:avLst/>
              </a:prstGeom>
              <a:noFill/>
              <a:ln w="28575" algn="ctr">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2" name="直接连接符 10"/>
              <p:cNvCxnSpPr>
                <a:cxnSpLocks noChangeShapeType="1"/>
              </p:cNvCxnSpPr>
              <p:nvPr/>
            </p:nvCxnSpPr>
            <p:spPr bwMode="auto">
              <a:xfrm>
                <a:off x="1714278" y="3309401"/>
                <a:ext cx="2444377" cy="0"/>
              </a:xfrm>
              <a:prstGeom prst="line">
                <a:avLst/>
              </a:prstGeom>
              <a:noFill/>
              <a:ln w="28575" algn="ctr">
                <a:solidFill>
                  <a:srgbClr val="00ACE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178" name="组合 15"/>
            <p:cNvGrpSpPr>
              <a:grpSpLocks/>
            </p:cNvGrpSpPr>
            <p:nvPr/>
          </p:nvGrpSpPr>
          <p:grpSpPr bwMode="auto">
            <a:xfrm flipH="1">
              <a:off x="8467240" y="1605962"/>
              <a:ext cx="489404" cy="520699"/>
              <a:chOff x="1697266" y="3848201"/>
              <a:chExt cx="511741" cy="520945"/>
            </a:xfrm>
          </p:grpSpPr>
          <p:sp>
            <p:nvSpPr>
              <p:cNvPr id="12" name="椭圆 11"/>
              <p:cNvSpPr/>
              <p:nvPr/>
            </p:nvSpPr>
            <p:spPr bwMode="auto">
              <a:xfrm>
                <a:off x="1696456" y="3864476"/>
                <a:ext cx="511727" cy="473312"/>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eaLnBrk="1" hangingPunct="1">
                  <a:buFont typeface="Arial" pitchFamily="34" charset="0"/>
                  <a:buNone/>
                  <a:defRPr/>
                </a:pPr>
                <a:endParaRPr lang="zh-CN" altLang="en-US">
                  <a:ea typeface="宋体" pitchFamily="2" charset="-122"/>
                </a:endParaRPr>
              </a:p>
            </p:txBody>
          </p:sp>
          <p:sp>
            <p:nvSpPr>
              <p:cNvPr id="13" name="TextBox 12"/>
              <p:cNvSpPr txBox="1"/>
              <p:nvPr/>
            </p:nvSpPr>
            <p:spPr>
              <a:xfrm>
                <a:off x="1804450" y="3848593"/>
                <a:ext cx="335613" cy="520961"/>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cs typeface="Times New Roman" panose="02020603050405020304" pitchFamily="18" charset="0"/>
                  </a:rPr>
                  <a:t>1</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sp>
        <p:nvSpPr>
          <p:cNvPr id="39" name="标题 1"/>
          <p:cNvSpPr>
            <a:spLocks noChangeArrowheads="1"/>
          </p:cNvSpPr>
          <p:nvPr/>
        </p:nvSpPr>
        <p:spPr bwMode="auto">
          <a:xfrm>
            <a:off x="1701352" y="161924"/>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zh-CN" altLang="en-US" sz="3600" b="1" dirty="0" smtClean="0">
                <a:solidFill>
                  <a:srgbClr val="0070C0"/>
                </a:solidFill>
                <a:latin typeface="微软雅黑" pitchFamily="34" charset="-122"/>
                <a:ea typeface="微软雅黑" pitchFamily="34" charset="-122"/>
                <a:sym typeface="宋体" charset="-122"/>
              </a:rPr>
              <a:t>学习目标</a:t>
            </a:r>
            <a:endParaRPr lang="zh-CN" altLang="en-US" sz="3600" b="1" dirty="0">
              <a:solidFill>
                <a:srgbClr val="0070C0"/>
              </a:solidFill>
              <a:latin typeface="微软雅黑" pitchFamily="34" charset="-122"/>
              <a:ea typeface="微软雅黑" pitchFamily="34" charset="-122"/>
              <a:sym typeface="宋体" charset="-122"/>
            </a:endParaRPr>
          </a:p>
        </p:txBody>
      </p:sp>
    </p:spTree>
    <p:custDataLst>
      <p:tags r:id="rId2"/>
    </p:custDataLst>
    <p:extLst>
      <p:ext uri="{BB962C8B-B14F-4D97-AF65-F5344CB8AC3E}">
        <p14:creationId xmlns:p14="http://schemas.microsoft.com/office/powerpoint/2010/main" val="326674244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750"/>
                                        <p:tgtEl>
                                          <p:spTgt spid="4"/>
                                        </p:tgtEl>
                                      </p:cBhvr>
                                    </p:animEffect>
                                  </p:childTnLst>
                                </p:cTn>
                              </p:par>
                            </p:childTnLst>
                          </p:cTn>
                        </p:par>
                        <p:par>
                          <p:cTn id="8" fill="hold" nodeType="afterGroup">
                            <p:stCondLst>
                              <p:cond delay="750"/>
                            </p:stCondLst>
                            <p:childTnLst>
                              <p:par>
                                <p:cTn id="9" presetID="22" presetClass="entr" presetSubtype="4" fill="hold" nodeType="afterEffect">
                                  <p:stCondLst>
                                    <p:cond delay="0"/>
                                  </p:stCondLst>
                                  <p:childTnLst>
                                    <p:set>
                                      <p:cBhvr>
                                        <p:cTn id="10" dur="1" fill="hold">
                                          <p:stCondLst>
                                            <p:cond delay="0"/>
                                          </p:stCondLst>
                                        </p:cTn>
                                        <p:tgtEl>
                                          <p:spTgt spid="2052"/>
                                        </p:tgtEl>
                                        <p:attrNameLst>
                                          <p:attrName>style.visibility</p:attrName>
                                        </p:attrNameLst>
                                      </p:cBhvr>
                                      <p:to>
                                        <p:strVal val="visible"/>
                                      </p:to>
                                    </p:set>
                                    <p:animEffect transition="in" filter="wipe(down)">
                                      <p:cBhvr>
                                        <p:cTn id="11" dur="500"/>
                                        <p:tgtEl>
                                          <p:spTgt spid="2052"/>
                                        </p:tgtEl>
                                      </p:cBhvr>
                                    </p:animEffect>
                                  </p:childTnLst>
                                </p:cTn>
                              </p:par>
                            </p:childTnLst>
                          </p:cTn>
                        </p:par>
                        <p:par>
                          <p:cTn id="12" fill="hold" nodeType="afterGroup">
                            <p:stCondLst>
                              <p:cond delay="1250"/>
                            </p:stCondLst>
                            <p:childTnLst>
                              <p:par>
                                <p:cTn id="13" presetID="22" presetClass="entr" presetSubtype="1"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up)">
                                      <p:cBhvr>
                                        <p:cTn id="15" dur="500"/>
                                        <p:tgtEl>
                                          <p:spTgt spid="2"/>
                                        </p:tgtEl>
                                      </p:cBhvr>
                                    </p:animEffect>
                                  </p:childTnLst>
                                </p:cTn>
                              </p:par>
                            </p:childTnLst>
                          </p:cTn>
                        </p:par>
                        <p:par>
                          <p:cTn id="16" fill="hold" nodeType="afterGroup">
                            <p:stCondLst>
                              <p:cond delay="1750"/>
                            </p:stCondLst>
                            <p:childTnLst>
                              <p:par>
                                <p:cTn id="17" presetID="22" presetClass="entr" presetSubtype="4"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down)">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ChangeArrowheads="1"/>
          </p:cNvSpPr>
          <p:nvPr/>
        </p:nvSpPr>
        <p:spPr bwMode="auto">
          <a:xfrm>
            <a:off x="1491245" y="136523"/>
            <a:ext cx="465669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4</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案例实现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圆角矩形 5"/>
          <p:cNvSpPr/>
          <p:nvPr/>
        </p:nvSpPr>
        <p:spPr>
          <a:xfrm>
            <a:off x="1023127" y="3654243"/>
            <a:ext cx="7479730" cy="408623"/>
          </a:xfrm>
          <a:prstGeom prst="roundRect">
            <a:avLst/>
          </a:prstGeom>
          <a:solidFill>
            <a:schemeClr val="bg2">
              <a:lumMod val="50000"/>
            </a:schemeClr>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案例</a:t>
            </a:r>
            <a:r>
              <a:rPr lang="zh-CN" altLang="en-US" b="1" dirty="0" smtClean="0">
                <a:solidFill>
                  <a:schemeClr val="bg1"/>
                </a:solidFill>
                <a:ea typeface="宋体" pitchFamily="2" charset="-122"/>
              </a:rPr>
              <a:t>代码（详见教材代码实现）</a:t>
            </a:r>
            <a:endParaRPr lang="en-US" altLang="zh-CN" b="1" dirty="0">
              <a:solidFill>
                <a:schemeClr val="bg1"/>
              </a:solidFill>
              <a:ea typeface="宋体" pitchFamily="2" charset="-122"/>
            </a:endParaRPr>
          </a:p>
        </p:txBody>
      </p:sp>
      <p:sp>
        <p:nvSpPr>
          <p:cNvPr id="12" name="矩形 28"/>
          <p:cNvSpPr>
            <a:spLocks noChangeArrowheads="1"/>
          </p:cNvSpPr>
          <p:nvPr/>
        </p:nvSpPr>
        <p:spPr bwMode="auto">
          <a:xfrm>
            <a:off x="863599" y="1123950"/>
            <a:ext cx="7783513"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0" hangingPunct="0">
              <a:lnSpc>
                <a:spcPct val="150000"/>
              </a:lnSpc>
              <a:spcBef>
                <a:spcPct val="20000"/>
              </a:spcBef>
              <a:buFont typeface="Arial" pitchFamily="34" charset="0"/>
              <a:buChar char="−"/>
            </a:pPr>
            <a:r>
              <a:rPr lang="zh-CN" altLang="en-US" dirty="0" smtClean="0">
                <a:latin typeface="+mn-ea"/>
                <a:ea typeface="+mn-ea"/>
              </a:rPr>
              <a:t>案例设计</a:t>
            </a:r>
            <a:endParaRPr lang="zh-CN" altLang="zh-CN" dirty="0">
              <a:latin typeface="+mn-ea"/>
              <a:ea typeface="+mn-ea"/>
            </a:endParaRPr>
          </a:p>
        </p:txBody>
      </p:sp>
      <p:cxnSp>
        <p:nvCxnSpPr>
          <p:cNvPr id="20" name="直接连接符 19"/>
          <p:cNvCxnSpPr/>
          <p:nvPr/>
        </p:nvCxnSpPr>
        <p:spPr bwMode="auto">
          <a:xfrm>
            <a:off x="1202526" y="3396473"/>
            <a:ext cx="7120933"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椭圆 20"/>
          <p:cNvSpPr/>
          <p:nvPr/>
        </p:nvSpPr>
        <p:spPr bwMode="auto">
          <a:xfrm rot="574600">
            <a:off x="1157871" y="1704044"/>
            <a:ext cx="361950" cy="363537"/>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2" name="TextBox 21"/>
          <p:cNvSpPr txBox="1">
            <a:spLocks noChangeArrowheads="1"/>
          </p:cNvSpPr>
          <p:nvPr/>
        </p:nvSpPr>
        <p:spPr bwMode="auto">
          <a:xfrm>
            <a:off x="1167396" y="1710394"/>
            <a:ext cx="347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1</a:t>
            </a:r>
            <a:endParaRPr lang="zh-CN" altLang="en-US" b="1">
              <a:solidFill>
                <a:schemeClr val="bg1"/>
              </a:solidFill>
              <a:latin typeface="Verdana" pitchFamily="34" charset="0"/>
            </a:endParaRPr>
          </a:p>
        </p:txBody>
      </p:sp>
      <p:cxnSp>
        <p:nvCxnSpPr>
          <p:cNvPr id="23" name="直接连接符 22"/>
          <p:cNvCxnSpPr/>
          <p:nvPr/>
        </p:nvCxnSpPr>
        <p:spPr>
          <a:xfrm flipV="1">
            <a:off x="1338846" y="2041586"/>
            <a:ext cx="6603371" cy="9374"/>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bwMode="auto">
          <a:xfrm rot="574600">
            <a:off x="1159458" y="2320356"/>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5" name="TextBox 24"/>
          <p:cNvSpPr txBox="1">
            <a:spLocks noChangeArrowheads="1"/>
          </p:cNvSpPr>
          <p:nvPr/>
        </p:nvSpPr>
        <p:spPr bwMode="auto">
          <a:xfrm>
            <a:off x="1172158" y="2302893"/>
            <a:ext cx="349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2</a:t>
            </a:r>
            <a:endParaRPr lang="zh-CN" altLang="en-US" b="1">
              <a:solidFill>
                <a:schemeClr val="bg1"/>
              </a:solidFill>
              <a:latin typeface="Verdana" pitchFamily="34" charset="0"/>
            </a:endParaRPr>
          </a:p>
        </p:txBody>
      </p:sp>
      <p:sp>
        <p:nvSpPr>
          <p:cNvPr id="34" name="矩形 33"/>
          <p:cNvSpPr/>
          <p:nvPr/>
        </p:nvSpPr>
        <p:spPr>
          <a:xfrm>
            <a:off x="1553196" y="1663021"/>
            <a:ext cx="6545382" cy="378565"/>
          </a:xfrm>
          <a:prstGeom prst="rect">
            <a:avLst/>
          </a:prstGeom>
        </p:spPr>
        <p:txBody>
          <a:bodyPr wrap="none">
            <a:spAutoFit/>
          </a:bodyPr>
          <a:lstStyle/>
          <a:p>
            <a:pPr>
              <a:lnSpc>
                <a:spcPct val="130000"/>
              </a:lnSpc>
              <a:spcAft>
                <a:spcPts val="300"/>
              </a:spcAft>
              <a:defRPr/>
            </a:pPr>
            <a:r>
              <a:rPr lang="zh-CN" altLang="zh-CN" sz="1600" dirty="0"/>
              <a:t>自定义一个插入函数，实现向字符串中指定位置插入一个字符的功能；</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45" name="矩形 44"/>
          <p:cNvSpPr/>
          <p:nvPr/>
        </p:nvSpPr>
        <p:spPr>
          <a:xfrm>
            <a:off x="1577998" y="2252102"/>
            <a:ext cx="6750566" cy="376898"/>
          </a:xfrm>
          <a:prstGeom prst="rect">
            <a:avLst/>
          </a:prstGeom>
        </p:spPr>
        <p:txBody>
          <a:bodyPr wrap="none">
            <a:spAutoFit/>
          </a:bodyPr>
          <a:lstStyle/>
          <a:p>
            <a:pPr>
              <a:lnSpc>
                <a:spcPct val="130000"/>
              </a:lnSpc>
              <a:spcAft>
                <a:spcPts val="300"/>
              </a:spcAft>
              <a:defRPr/>
            </a:pPr>
            <a:r>
              <a:rPr lang="zh-CN" altLang="zh-CN" sz="1600" dirty="0"/>
              <a:t>在主函数中输入字符串、要插入的字符及位置，调用插入函数实现插入。</a:t>
            </a:r>
            <a:endParaRPr lang="en-US" altLang="zh-CN" sz="1600" dirty="0" smtClean="0"/>
          </a:p>
        </p:txBody>
      </p:sp>
      <p:cxnSp>
        <p:nvCxnSpPr>
          <p:cNvPr id="30" name="直接连接符 29"/>
          <p:cNvCxnSpPr/>
          <p:nvPr/>
        </p:nvCxnSpPr>
        <p:spPr>
          <a:xfrm flipV="1">
            <a:off x="1491245" y="2611674"/>
            <a:ext cx="6603371" cy="9374"/>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91435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left)">
                                      <p:cBhvr>
                                        <p:cTn id="13" dur="500"/>
                                        <p:tgtEl>
                                          <p:spTgt spid="2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left)">
                                      <p:cBhvr>
                                        <p:cTn id="16" dur="500"/>
                                        <p:tgtEl>
                                          <p:spTgt spid="2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left)">
                                      <p:cBhvr>
                                        <p:cTn id="19" dur="500"/>
                                        <p:tgtEl>
                                          <p:spTgt spid="25"/>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left)">
                                      <p:cBhvr>
                                        <p:cTn id="22" dur="500"/>
                                        <p:tgtEl>
                                          <p:spTgt spid="3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wipe(left)">
                                      <p:cBhvr>
                                        <p:cTn id="25" dur="500"/>
                                        <p:tgtEl>
                                          <p:spTgt spid="45"/>
                                        </p:tgtEl>
                                      </p:cBhvr>
                                    </p:animEffect>
                                  </p:childTnLst>
                                </p:cTn>
                              </p:par>
                              <p:par>
                                <p:cTn id="26" presetID="22" presetClass="entr" presetSubtype="8" fill="hold"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wipe(left)">
                                      <p:cBhvr>
                                        <p:cTn id="28" dur="500"/>
                                        <p:tgtEl>
                                          <p:spTgt spid="3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left)">
                                      <p:cBhvr>
                                        <p:cTn id="33" dur="500"/>
                                        <p:tgtEl>
                                          <p:spTgt spid="20"/>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left)">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 grpId="0" animBg="1"/>
      <p:bldP spid="22" grpId="0"/>
      <p:bldP spid="24" grpId="0" animBg="1"/>
      <p:bldP spid="25" grpId="0"/>
      <p:bldP spid="34" grpId="0"/>
      <p:bldP spid="4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标题 1"/>
          <p:cNvSpPr>
            <a:spLocks noChangeArrowheads="1"/>
          </p:cNvSpPr>
          <p:nvPr/>
        </p:nvSpPr>
        <p:spPr bwMode="auto">
          <a:xfrm>
            <a:off x="1491834" y="136525"/>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5</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案例描述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内容占位符 2"/>
          <p:cNvSpPr>
            <a:spLocks noGrp="1"/>
          </p:cNvSpPr>
          <p:nvPr>
            <p:ph idx="1"/>
          </p:nvPr>
        </p:nvSpPr>
        <p:spPr bwMode="auto">
          <a:xfrm>
            <a:off x="481012" y="1640124"/>
            <a:ext cx="8088221" cy="127289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altLang="zh-CN" sz="2000" dirty="0" smtClean="0"/>
              <a:t>       </a:t>
            </a:r>
            <a:r>
              <a:rPr lang="zh-CN" altLang="zh-CN" sz="2000" dirty="0" smtClean="0"/>
              <a:t>禁用</a:t>
            </a:r>
            <a:r>
              <a:rPr lang="en-US" altLang="zh-CN" sz="2000" dirty="0" err="1"/>
              <a:t>strcpy</a:t>
            </a:r>
            <a:r>
              <a:rPr lang="en-US" altLang="zh-CN" sz="2000" dirty="0"/>
              <a:t>()</a:t>
            </a:r>
            <a:r>
              <a:rPr lang="zh-CN" altLang="zh-CN" sz="2000" dirty="0"/>
              <a:t>函数？是的，你没看错。你可能会问，刚刚才学会怎么使用，为什么要禁用呢？带着你的疑问来看案例要求吧：不使用</a:t>
            </a:r>
            <a:r>
              <a:rPr lang="en-US" altLang="zh-CN" sz="2000" dirty="0" err="1"/>
              <a:t>strcpy</a:t>
            </a:r>
            <a:r>
              <a:rPr lang="en-US" altLang="zh-CN" sz="2000" dirty="0"/>
              <a:t>()</a:t>
            </a:r>
            <a:r>
              <a:rPr lang="zh-CN" altLang="zh-CN" sz="2000" dirty="0"/>
              <a:t>函数，把字符串</a:t>
            </a:r>
            <a:r>
              <a:rPr lang="en-US" altLang="zh-CN" sz="2000" dirty="0"/>
              <a:t>1</a:t>
            </a:r>
            <a:r>
              <a:rPr lang="zh-CN" altLang="zh-CN" sz="2000" dirty="0"/>
              <a:t>中的内容复制到字符串</a:t>
            </a:r>
            <a:r>
              <a:rPr lang="en-US" altLang="zh-CN" sz="2000" dirty="0"/>
              <a:t>2</a:t>
            </a:r>
            <a:r>
              <a:rPr lang="zh-CN" altLang="zh-CN" sz="2000" dirty="0"/>
              <a:t>中，并输出字符串</a:t>
            </a:r>
            <a:r>
              <a:rPr lang="en-US" altLang="zh-CN" sz="2000" dirty="0"/>
              <a:t>2</a:t>
            </a:r>
            <a:r>
              <a:rPr lang="zh-CN" altLang="zh-CN" sz="2000" dirty="0"/>
              <a:t>。</a:t>
            </a:r>
            <a:endParaRPr lang="en-US" altLang="zh-CN" sz="2000" dirty="0"/>
          </a:p>
        </p:txBody>
      </p:sp>
    </p:spTree>
    <p:custDataLst>
      <p:tags r:id="rId1"/>
    </p:custDataLst>
    <p:extLst>
      <p:ext uri="{BB962C8B-B14F-4D97-AF65-F5344CB8AC3E}">
        <p14:creationId xmlns:p14="http://schemas.microsoft.com/office/powerpoint/2010/main" val="3752835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ChangeArrowheads="1"/>
          </p:cNvSpPr>
          <p:nvPr/>
        </p:nvSpPr>
        <p:spPr bwMode="auto">
          <a:xfrm>
            <a:off x="1512855"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5</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zh-CN" altLang="en-US" sz="3600" b="1" dirty="0">
                <a:solidFill>
                  <a:srgbClr val="0070C0"/>
                </a:solidFill>
                <a:latin typeface="微软雅黑" pitchFamily="34" charset="-122"/>
                <a:ea typeface="微软雅黑" pitchFamily="34" charset="-122"/>
                <a:sym typeface="宋体" charset="-122"/>
              </a:rPr>
              <a:t>分析</a:t>
            </a:r>
          </a:p>
        </p:txBody>
      </p:sp>
      <p:sp>
        <p:nvSpPr>
          <p:cNvPr id="8" name="内容占位符 2"/>
          <p:cNvSpPr txBox="1">
            <a:spLocks/>
          </p:cNvSpPr>
          <p:nvPr/>
        </p:nvSpPr>
        <p:spPr bwMode="auto">
          <a:xfrm>
            <a:off x="481013" y="1640124"/>
            <a:ext cx="7975600" cy="133820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None/>
            </a:pPr>
            <a:r>
              <a:rPr lang="en-US" altLang="zh-CN" sz="2000" dirty="0" smtClean="0"/>
              <a:t>      </a:t>
            </a:r>
            <a:r>
              <a:rPr lang="zh-CN" altLang="zh-CN" sz="2000" dirty="0" smtClean="0"/>
              <a:t>虽然</a:t>
            </a:r>
            <a:r>
              <a:rPr lang="zh-CN" altLang="zh-CN" sz="2000" dirty="0"/>
              <a:t>不能用</a:t>
            </a:r>
            <a:r>
              <a:rPr lang="en-US" altLang="zh-CN" sz="2000" dirty="0" err="1"/>
              <a:t>strcpy</a:t>
            </a:r>
            <a:r>
              <a:rPr lang="en-US" altLang="zh-CN" sz="2000" dirty="0"/>
              <a:t>()</a:t>
            </a:r>
            <a:r>
              <a:rPr lang="zh-CN" altLang="zh-CN" sz="2000" dirty="0"/>
              <a:t>函数，但是可以使用案例</a:t>
            </a:r>
            <a:r>
              <a:rPr lang="en-US" altLang="zh-CN" sz="2000" dirty="0"/>
              <a:t>2</a:t>
            </a:r>
            <a:r>
              <a:rPr lang="zh-CN" altLang="zh-CN" sz="2000" dirty="0"/>
              <a:t>中讲解的</a:t>
            </a:r>
            <a:r>
              <a:rPr lang="en-US" altLang="zh-CN" sz="2000" dirty="0"/>
              <a:t>gets()</a:t>
            </a:r>
            <a:r>
              <a:rPr lang="zh-CN" altLang="zh-CN" sz="2000" dirty="0"/>
              <a:t>函数和</a:t>
            </a:r>
            <a:r>
              <a:rPr lang="en-US" altLang="zh-CN" sz="2000" dirty="0"/>
              <a:t>put()</a:t>
            </a:r>
            <a:r>
              <a:rPr lang="zh-CN" altLang="zh-CN" sz="2000" dirty="0"/>
              <a:t>函数，用它们实现字符的获取和输出，从而达到字符串复制的目的。此案例可综合强化数组和字符串的知识，一举两得，请务必灵活运用知识，认真思考。</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1189300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ChangeArrowheads="1"/>
          </p:cNvSpPr>
          <p:nvPr/>
        </p:nvSpPr>
        <p:spPr bwMode="auto">
          <a:xfrm>
            <a:off x="1592726" y="157436"/>
            <a:ext cx="465669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5</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案例实现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圆角矩形 5"/>
          <p:cNvSpPr/>
          <p:nvPr/>
        </p:nvSpPr>
        <p:spPr>
          <a:xfrm>
            <a:off x="1023127" y="4424960"/>
            <a:ext cx="7479730" cy="408623"/>
          </a:xfrm>
          <a:prstGeom prst="roundRect">
            <a:avLst/>
          </a:prstGeom>
          <a:solidFill>
            <a:schemeClr val="bg2">
              <a:lumMod val="50000"/>
            </a:schemeClr>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案例</a:t>
            </a:r>
            <a:r>
              <a:rPr lang="zh-CN" altLang="en-US" b="1" dirty="0" smtClean="0">
                <a:solidFill>
                  <a:schemeClr val="bg1"/>
                </a:solidFill>
                <a:ea typeface="宋体" pitchFamily="2" charset="-122"/>
              </a:rPr>
              <a:t>代码（详见教材代码实现）</a:t>
            </a:r>
            <a:endParaRPr lang="en-US" altLang="zh-CN" b="1" dirty="0">
              <a:solidFill>
                <a:schemeClr val="bg1"/>
              </a:solidFill>
              <a:ea typeface="宋体" pitchFamily="2" charset="-122"/>
            </a:endParaRPr>
          </a:p>
        </p:txBody>
      </p:sp>
      <p:sp>
        <p:nvSpPr>
          <p:cNvPr id="12" name="矩形 28"/>
          <p:cNvSpPr>
            <a:spLocks noChangeArrowheads="1"/>
          </p:cNvSpPr>
          <p:nvPr/>
        </p:nvSpPr>
        <p:spPr bwMode="auto">
          <a:xfrm>
            <a:off x="863599" y="1123950"/>
            <a:ext cx="7783513"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0" hangingPunct="0">
              <a:lnSpc>
                <a:spcPct val="150000"/>
              </a:lnSpc>
              <a:spcBef>
                <a:spcPct val="20000"/>
              </a:spcBef>
              <a:buFont typeface="Arial" pitchFamily="34" charset="0"/>
              <a:buChar char="−"/>
            </a:pPr>
            <a:r>
              <a:rPr lang="zh-CN" altLang="en-US" dirty="0" smtClean="0">
                <a:latin typeface="+mn-ea"/>
                <a:ea typeface="+mn-ea"/>
              </a:rPr>
              <a:t>案例设计</a:t>
            </a:r>
            <a:endParaRPr lang="zh-CN" altLang="zh-CN" dirty="0">
              <a:latin typeface="+mn-ea"/>
              <a:ea typeface="+mn-ea"/>
            </a:endParaRPr>
          </a:p>
        </p:txBody>
      </p:sp>
      <p:cxnSp>
        <p:nvCxnSpPr>
          <p:cNvPr id="20" name="直接连接符 19"/>
          <p:cNvCxnSpPr/>
          <p:nvPr/>
        </p:nvCxnSpPr>
        <p:spPr bwMode="auto">
          <a:xfrm>
            <a:off x="1202526" y="4167190"/>
            <a:ext cx="7120933"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椭圆 20"/>
          <p:cNvSpPr/>
          <p:nvPr/>
        </p:nvSpPr>
        <p:spPr bwMode="auto">
          <a:xfrm rot="574600">
            <a:off x="1157871" y="1704044"/>
            <a:ext cx="361950" cy="363537"/>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2" name="TextBox 21"/>
          <p:cNvSpPr txBox="1">
            <a:spLocks noChangeArrowheads="1"/>
          </p:cNvSpPr>
          <p:nvPr/>
        </p:nvSpPr>
        <p:spPr bwMode="auto">
          <a:xfrm>
            <a:off x="1167396" y="1710394"/>
            <a:ext cx="347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1</a:t>
            </a:r>
            <a:endParaRPr lang="zh-CN" altLang="en-US" b="1">
              <a:solidFill>
                <a:schemeClr val="bg1"/>
              </a:solidFill>
              <a:latin typeface="Verdana" pitchFamily="34" charset="0"/>
            </a:endParaRPr>
          </a:p>
        </p:txBody>
      </p:sp>
      <p:cxnSp>
        <p:nvCxnSpPr>
          <p:cNvPr id="23" name="直接连接符 22"/>
          <p:cNvCxnSpPr/>
          <p:nvPr/>
        </p:nvCxnSpPr>
        <p:spPr>
          <a:xfrm>
            <a:off x="1338846" y="2050959"/>
            <a:ext cx="2883670"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bwMode="auto">
          <a:xfrm rot="574600">
            <a:off x="1159458" y="2320356"/>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5" name="TextBox 24"/>
          <p:cNvSpPr txBox="1">
            <a:spLocks noChangeArrowheads="1"/>
          </p:cNvSpPr>
          <p:nvPr/>
        </p:nvSpPr>
        <p:spPr bwMode="auto">
          <a:xfrm>
            <a:off x="1172158" y="2302893"/>
            <a:ext cx="349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2</a:t>
            </a:r>
            <a:endParaRPr lang="zh-CN" altLang="en-US" b="1">
              <a:solidFill>
                <a:schemeClr val="bg1"/>
              </a:solidFill>
              <a:latin typeface="Verdana" pitchFamily="34" charset="0"/>
            </a:endParaRPr>
          </a:p>
        </p:txBody>
      </p:sp>
      <p:cxnSp>
        <p:nvCxnSpPr>
          <p:cNvPr id="26" name="直接连接符 25"/>
          <p:cNvCxnSpPr/>
          <p:nvPr/>
        </p:nvCxnSpPr>
        <p:spPr>
          <a:xfrm flipV="1">
            <a:off x="1356308" y="2658541"/>
            <a:ext cx="5449441" cy="19844"/>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bwMode="auto">
          <a:xfrm rot="574600">
            <a:off x="1177668" y="2895109"/>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8" name="TextBox 27"/>
          <p:cNvSpPr txBox="1">
            <a:spLocks noChangeArrowheads="1"/>
          </p:cNvSpPr>
          <p:nvPr/>
        </p:nvSpPr>
        <p:spPr bwMode="auto">
          <a:xfrm>
            <a:off x="1185605" y="2899872"/>
            <a:ext cx="349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3</a:t>
            </a:r>
            <a:endParaRPr lang="zh-CN" altLang="en-US" b="1">
              <a:solidFill>
                <a:schemeClr val="bg1"/>
              </a:solidFill>
              <a:latin typeface="Verdana" pitchFamily="34" charset="0"/>
            </a:endParaRPr>
          </a:p>
        </p:txBody>
      </p:sp>
      <p:cxnSp>
        <p:nvCxnSpPr>
          <p:cNvPr id="29" name="直接连接符 28"/>
          <p:cNvCxnSpPr/>
          <p:nvPr/>
        </p:nvCxnSpPr>
        <p:spPr>
          <a:xfrm flipV="1">
            <a:off x="1414112" y="3249297"/>
            <a:ext cx="6684859" cy="20463"/>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553196" y="1663021"/>
            <a:ext cx="2669320" cy="378565"/>
          </a:xfrm>
          <a:prstGeom prst="rect">
            <a:avLst/>
          </a:prstGeom>
        </p:spPr>
        <p:txBody>
          <a:bodyPr wrap="none">
            <a:spAutoFit/>
          </a:bodyPr>
          <a:lstStyle/>
          <a:p>
            <a:pPr>
              <a:lnSpc>
                <a:spcPct val="130000"/>
              </a:lnSpc>
              <a:spcAft>
                <a:spcPts val="300"/>
              </a:spcAft>
              <a:defRPr/>
            </a:pPr>
            <a:r>
              <a:rPr lang="zh-CN" altLang="zh-CN" sz="1600" dirty="0"/>
              <a:t>声明两个字符数组</a:t>
            </a:r>
            <a:r>
              <a:rPr lang="en-US" altLang="zh-CN" sz="1600" dirty="0"/>
              <a:t>s1</a:t>
            </a:r>
            <a:r>
              <a:rPr lang="zh-CN" altLang="zh-CN" sz="1600" dirty="0"/>
              <a:t>和</a:t>
            </a:r>
            <a:r>
              <a:rPr lang="en-US" altLang="zh-CN" sz="1600" dirty="0"/>
              <a:t>s2</a:t>
            </a:r>
            <a:r>
              <a:rPr lang="zh-CN" altLang="zh-CN" sz="1600" dirty="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36" name="椭圆 35"/>
          <p:cNvSpPr/>
          <p:nvPr/>
        </p:nvSpPr>
        <p:spPr bwMode="auto">
          <a:xfrm rot="574600">
            <a:off x="1169637" y="3475927"/>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37" name="TextBox 36"/>
          <p:cNvSpPr txBox="1">
            <a:spLocks noChangeArrowheads="1"/>
          </p:cNvSpPr>
          <p:nvPr/>
        </p:nvSpPr>
        <p:spPr bwMode="auto">
          <a:xfrm>
            <a:off x="1177574" y="3480690"/>
            <a:ext cx="3481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chemeClr val="bg1"/>
                </a:solidFill>
                <a:latin typeface="Verdana" pitchFamily="34" charset="0"/>
              </a:rPr>
              <a:t>4</a:t>
            </a:r>
            <a:endParaRPr lang="zh-CN" altLang="en-US" b="1" dirty="0">
              <a:solidFill>
                <a:schemeClr val="bg1"/>
              </a:solidFill>
              <a:latin typeface="Verdana" pitchFamily="34" charset="0"/>
            </a:endParaRPr>
          </a:p>
        </p:txBody>
      </p:sp>
      <p:sp>
        <p:nvSpPr>
          <p:cNvPr id="43" name="矩形 42"/>
          <p:cNvSpPr/>
          <p:nvPr/>
        </p:nvSpPr>
        <p:spPr>
          <a:xfrm>
            <a:off x="1588630" y="2836876"/>
            <a:ext cx="6864380" cy="412421"/>
          </a:xfrm>
          <a:prstGeom prst="rect">
            <a:avLst/>
          </a:prstGeom>
        </p:spPr>
        <p:txBody>
          <a:bodyPr wrap="none">
            <a:spAutoFit/>
          </a:bodyPr>
          <a:lstStyle/>
          <a:p>
            <a:pPr>
              <a:lnSpc>
                <a:spcPct val="130000"/>
              </a:lnSpc>
              <a:spcAft>
                <a:spcPts val="300"/>
              </a:spcAft>
              <a:defRPr/>
            </a:pPr>
            <a:r>
              <a:rPr lang="zh-CN" altLang="zh-CN" sz="1600" dirty="0"/>
              <a:t>在字符串</a:t>
            </a:r>
            <a:r>
              <a:rPr lang="en-US" altLang="zh-CN" sz="1600" dirty="0"/>
              <a:t>2</a:t>
            </a:r>
            <a:r>
              <a:rPr lang="zh-CN" altLang="zh-CN" sz="1600" dirty="0"/>
              <a:t>末尾添加字符串结束符，在输出时只输出结束符前面的</a:t>
            </a:r>
            <a:r>
              <a:rPr lang="zh-CN" altLang="zh-CN" sz="1600" dirty="0" smtClean="0"/>
              <a:t>字符</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44" name="矩形 43"/>
          <p:cNvSpPr/>
          <p:nvPr/>
        </p:nvSpPr>
        <p:spPr>
          <a:xfrm>
            <a:off x="1592726" y="3458565"/>
            <a:ext cx="2760692" cy="412421"/>
          </a:xfrm>
          <a:prstGeom prst="rect">
            <a:avLst/>
          </a:prstGeom>
        </p:spPr>
        <p:txBody>
          <a:bodyPr wrap="none">
            <a:spAutoFit/>
          </a:bodyPr>
          <a:lstStyle/>
          <a:p>
            <a:pPr>
              <a:lnSpc>
                <a:spcPct val="130000"/>
              </a:lnSpc>
              <a:spcAft>
                <a:spcPts val="300"/>
              </a:spcAft>
              <a:defRPr/>
            </a:pPr>
            <a:r>
              <a:rPr lang="zh-CN" altLang="zh-CN" sz="1600" dirty="0"/>
              <a:t>最后在屏幕上输出字符串</a:t>
            </a:r>
            <a:r>
              <a:rPr lang="en-US" altLang="zh-CN" sz="1600" dirty="0"/>
              <a:t>2</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45" name="矩形 44"/>
          <p:cNvSpPr/>
          <p:nvPr/>
        </p:nvSpPr>
        <p:spPr>
          <a:xfrm>
            <a:off x="1577998" y="2252102"/>
            <a:ext cx="5336717" cy="376898"/>
          </a:xfrm>
          <a:prstGeom prst="rect">
            <a:avLst/>
          </a:prstGeom>
        </p:spPr>
        <p:txBody>
          <a:bodyPr wrap="none">
            <a:spAutoFit/>
          </a:bodyPr>
          <a:lstStyle/>
          <a:p>
            <a:pPr>
              <a:lnSpc>
                <a:spcPct val="130000"/>
              </a:lnSpc>
              <a:spcAft>
                <a:spcPts val="300"/>
              </a:spcAft>
              <a:defRPr/>
            </a:pPr>
            <a:r>
              <a:rPr lang="zh-CN" altLang="zh-CN" sz="1600" dirty="0"/>
              <a:t>输入字符串</a:t>
            </a:r>
            <a:r>
              <a:rPr lang="en-US" altLang="zh-CN" sz="1600" dirty="0"/>
              <a:t>1</a:t>
            </a:r>
            <a:r>
              <a:rPr lang="zh-CN" altLang="zh-CN" sz="1600" dirty="0"/>
              <a:t>后，通过循环把字符逐个复制到字符串</a:t>
            </a:r>
            <a:r>
              <a:rPr lang="en-US" altLang="zh-CN" sz="1600" dirty="0"/>
              <a:t>2</a:t>
            </a:r>
            <a:r>
              <a:rPr lang="zh-CN" altLang="zh-CN" sz="1600" dirty="0"/>
              <a:t>中；</a:t>
            </a:r>
            <a:endParaRPr lang="en-US" altLang="zh-CN" sz="1600" dirty="0" smtClean="0"/>
          </a:p>
        </p:txBody>
      </p:sp>
      <p:cxnSp>
        <p:nvCxnSpPr>
          <p:cNvPr id="35" name="直接连接符 34"/>
          <p:cNvCxnSpPr/>
          <p:nvPr/>
        </p:nvCxnSpPr>
        <p:spPr>
          <a:xfrm flipV="1">
            <a:off x="1508729" y="3803130"/>
            <a:ext cx="2993003" cy="7565"/>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283942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500"/>
                                        <p:tgtEl>
                                          <p:spTgt spid="26"/>
                                        </p:tgtEl>
                                      </p:cBhvr>
                                    </p:animEffect>
                                  </p:childTnLst>
                                </p:cTn>
                              </p:par>
                              <p:par>
                                <p:cTn id="11" presetID="22" presetClass="entr" presetSubtype="8"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left)">
                                      <p:cBhvr>
                                        <p:cTn id="28" dur="500"/>
                                        <p:tgtEl>
                                          <p:spTgt spid="2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left)">
                                      <p:cBhvr>
                                        <p:cTn id="34" dur="500"/>
                                        <p:tgtEl>
                                          <p:spTgt spid="34"/>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left)">
                                      <p:cBhvr>
                                        <p:cTn id="37" dur="500"/>
                                        <p:tgtEl>
                                          <p:spTgt spid="36"/>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wipe(left)">
                                      <p:cBhvr>
                                        <p:cTn id="40" dur="500"/>
                                        <p:tgtEl>
                                          <p:spTgt spid="37"/>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wipe(left)">
                                      <p:cBhvr>
                                        <p:cTn id="43" dur="500"/>
                                        <p:tgtEl>
                                          <p:spTgt spid="43"/>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wipe(left)">
                                      <p:cBhvr>
                                        <p:cTn id="46" dur="500"/>
                                        <p:tgtEl>
                                          <p:spTgt spid="44"/>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wipe(left)">
                                      <p:cBhvr>
                                        <p:cTn id="49" dur="500"/>
                                        <p:tgtEl>
                                          <p:spTgt spid="45"/>
                                        </p:tgtEl>
                                      </p:cBhvr>
                                    </p:animEffect>
                                  </p:childTnLst>
                                </p:cTn>
                              </p:par>
                              <p:par>
                                <p:cTn id="50" presetID="22" presetClass="entr" presetSubtype="8" fill="hold"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wipe(left)">
                                      <p:cBhvr>
                                        <p:cTn id="52" dur="500"/>
                                        <p:tgtEl>
                                          <p:spTgt spid="3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left)">
                                      <p:cBhvr>
                                        <p:cTn id="57" dur="500"/>
                                        <p:tgtEl>
                                          <p:spTgt spid="20"/>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wipe(left)">
                                      <p:cBhvr>
                                        <p:cTn id="6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 grpId="0" animBg="1"/>
      <p:bldP spid="22" grpId="0"/>
      <p:bldP spid="24" grpId="0" animBg="1"/>
      <p:bldP spid="25" grpId="0"/>
      <p:bldP spid="27" grpId="0" animBg="1"/>
      <p:bldP spid="28" grpId="0"/>
      <p:bldP spid="34" grpId="0"/>
      <p:bldP spid="36" grpId="0" animBg="1"/>
      <p:bldP spid="37" grpId="0"/>
      <p:bldP spid="43" grpId="0"/>
      <p:bldP spid="44" grpId="0"/>
      <p:bldP spid="4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标题 1"/>
          <p:cNvSpPr>
            <a:spLocks noChangeArrowheads="1"/>
          </p:cNvSpPr>
          <p:nvPr/>
        </p:nvSpPr>
        <p:spPr bwMode="auto">
          <a:xfrm>
            <a:off x="1514745" y="104884"/>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6</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案例描述</a:t>
            </a:r>
            <a:endParaRPr lang="zh-CN" altLang="en-US" sz="3600" b="1" dirty="0">
              <a:solidFill>
                <a:srgbClr val="0070C0"/>
              </a:solidFill>
              <a:latin typeface="微软雅黑" pitchFamily="34" charset="-122"/>
              <a:ea typeface="微软雅黑" pitchFamily="34" charset="-122"/>
              <a:sym typeface="宋体" charset="-122"/>
            </a:endParaRPr>
          </a:p>
        </p:txBody>
      </p:sp>
      <p:pic>
        <p:nvPicPr>
          <p:cNvPr id="389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6208" y="2847702"/>
            <a:ext cx="3841200" cy="3347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内容占位符 2"/>
          <p:cNvSpPr txBox="1">
            <a:spLocks/>
          </p:cNvSpPr>
          <p:nvPr/>
        </p:nvSpPr>
        <p:spPr bwMode="auto">
          <a:xfrm>
            <a:off x="633413" y="1792524"/>
            <a:ext cx="7975600" cy="103776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FontTx/>
              <a:buNone/>
            </a:pPr>
            <a:r>
              <a:rPr lang="en-US" altLang="zh-CN" sz="2000" smtClean="0"/>
              <a:t>      </a:t>
            </a:r>
            <a:r>
              <a:rPr lang="zh-CN" altLang="zh-CN" sz="2000" smtClean="0"/>
              <a:t>案例要求对“</a:t>
            </a:r>
            <a:r>
              <a:rPr lang="en-US" altLang="zh-CN" sz="2000" smtClean="0"/>
              <a:t>c language</a:t>
            </a:r>
            <a:r>
              <a:rPr lang="zh-CN" altLang="zh-CN" sz="2000" smtClean="0"/>
              <a:t>”、“</a:t>
            </a:r>
            <a:r>
              <a:rPr lang="en-US" altLang="zh-CN" sz="2000" smtClean="0"/>
              <a:t>hello world"</a:t>
            </a:r>
            <a:r>
              <a:rPr lang="zh-CN" altLang="zh-CN" sz="2000" smtClean="0"/>
              <a:t>、“</a:t>
            </a:r>
            <a:r>
              <a:rPr lang="en-US" altLang="zh-CN" sz="2000" smtClean="0"/>
              <a:t>itcast</a:t>
            </a:r>
            <a:r>
              <a:rPr lang="zh-CN" altLang="zh-CN" sz="2000" smtClean="0"/>
              <a:t>”、“</a:t>
            </a:r>
            <a:r>
              <a:rPr lang="en-US" altLang="zh-CN" sz="2000" smtClean="0"/>
              <a:t>strcmp</a:t>
            </a:r>
            <a:r>
              <a:rPr lang="zh-CN" altLang="zh-CN" sz="2000" smtClean="0"/>
              <a:t>”和“</a:t>
            </a:r>
            <a:r>
              <a:rPr lang="en-US" altLang="zh-CN" sz="2000" smtClean="0"/>
              <a:t>just do it</a:t>
            </a:r>
            <a:r>
              <a:rPr lang="zh-CN" altLang="zh-CN" sz="2000" smtClean="0"/>
              <a:t>”这五个字符串按照首字母大小进行由小到大的排序，并将结果输出到屏幕上</a:t>
            </a:r>
            <a:r>
              <a:rPr lang="zh-CN" altLang="en-US" sz="2000" smtClean="0"/>
              <a:t>。</a:t>
            </a:r>
            <a:endParaRPr lang="en-US" altLang="zh-CN" sz="2000" dirty="0"/>
          </a:p>
        </p:txBody>
      </p:sp>
      <p:sp>
        <p:nvSpPr>
          <p:cNvPr id="6" name="内容占位符 2"/>
          <p:cNvSpPr>
            <a:spLocks noGrp="1"/>
          </p:cNvSpPr>
          <p:nvPr>
            <p:ph idx="1"/>
          </p:nvPr>
        </p:nvSpPr>
        <p:spPr bwMode="auto">
          <a:xfrm>
            <a:off x="3399628" y="3366039"/>
            <a:ext cx="1674360" cy="52669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altLang="zh-CN" sz="2000" dirty="0" smtClean="0"/>
              <a:t> </a:t>
            </a:r>
            <a:r>
              <a:rPr lang="en-US" altLang="zh-CN" sz="2000" dirty="0" smtClean="0">
                <a:solidFill>
                  <a:srgbClr val="FF0000"/>
                </a:solidFill>
              </a:rPr>
              <a:t>c</a:t>
            </a:r>
            <a:r>
              <a:rPr lang="en-US" altLang="zh-CN" sz="2000" dirty="0" smtClean="0"/>
              <a:t> language</a:t>
            </a:r>
          </a:p>
          <a:p>
            <a:pPr marL="0" indent="0">
              <a:buNone/>
            </a:pPr>
            <a:endParaRPr lang="en-US" altLang="zh-CN" sz="2000" dirty="0"/>
          </a:p>
        </p:txBody>
      </p:sp>
      <p:sp>
        <p:nvSpPr>
          <p:cNvPr id="9" name="内容占位符 2"/>
          <p:cNvSpPr txBox="1">
            <a:spLocks/>
          </p:cNvSpPr>
          <p:nvPr/>
        </p:nvSpPr>
        <p:spPr bwMode="auto">
          <a:xfrm>
            <a:off x="3512840" y="3753392"/>
            <a:ext cx="1674360" cy="52669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FontTx/>
              <a:buNone/>
            </a:pPr>
            <a:r>
              <a:rPr lang="en-US" altLang="zh-CN" sz="2000" dirty="0" smtClean="0"/>
              <a:t> </a:t>
            </a:r>
            <a:r>
              <a:rPr lang="en-US" altLang="zh-CN" sz="2000" dirty="0" smtClean="0">
                <a:solidFill>
                  <a:srgbClr val="FF0000"/>
                </a:solidFill>
              </a:rPr>
              <a:t>h</a:t>
            </a:r>
            <a:r>
              <a:rPr lang="en-US" altLang="zh-CN" sz="2000" dirty="0" smtClean="0"/>
              <a:t>ello world</a:t>
            </a:r>
          </a:p>
          <a:p>
            <a:pPr marL="0" indent="0">
              <a:buFontTx/>
              <a:buNone/>
            </a:pPr>
            <a:endParaRPr lang="en-US" altLang="zh-CN" sz="2000" dirty="0"/>
          </a:p>
        </p:txBody>
      </p:sp>
      <p:sp>
        <p:nvSpPr>
          <p:cNvPr id="10" name="内容占位符 2"/>
          <p:cNvSpPr txBox="1">
            <a:spLocks/>
          </p:cNvSpPr>
          <p:nvPr/>
        </p:nvSpPr>
        <p:spPr bwMode="auto">
          <a:xfrm>
            <a:off x="3691988" y="4088496"/>
            <a:ext cx="1089640" cy="38317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FontTx/>
              <a:buNone/>
            </a:pPr>
            <a:r>
              <a:rPr lang="en-US" altLang="zh-CN" sz="2000" dirty="0" smtClean="0"/>
              <a:t> </a:t>
            </a:r>
            <a:r>
              <a:rPr lang="en-US" altLang="zh-CN" sz="2000" dirty="0" err="1" smtClean="0">
                <a:solidFill>
                  <a:srgbClr val="FF0000"/>
                </a:solidFill>
              </a:rPr>
              <a:t>i</a:t>
            </a:r>
            <a:r>
              <a:rPr lang="en-US" altLang="zh-CN" sz="2000" dirty="0" err="1" smtClean="0"/>
              <a:t>tcast</a:t>
            </a:r>
            <a:endParaRPr lang="en-US" altLang="zh-CN" sz="2000" dirty="0" smtClean="0"/>
          </a:p>
          <a:p>
            <a:pPr marL="0" indent="0">
              <a:buFontTx/>
              <a:buNone/>
            </a:pPr>
            <a:endParaRPr lang="en-US" altLang="zh-CN" sz="2000" dirty="0"/>
          </a:p>
        </p:txBody>
      </p:sp>
      <p:sp>
        <p:nvSpPr>
          <p:cNvPr id="11" name="内容占位符 2"/>
          <p:cNvSpPr txBox="1">
            <a:spLocks/>
          </p:cNvSpPr>
          <p:nvPr/>
        </p:nvSpPr>
        <p:spPr bwMode="auto">
          <a:xfrm>
            <a:off x="3589663" y="4442989"/>
            <a:ext cx="1520714" cy="52669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FontTx/>
              <a:buNone/>
            </a:pPr>
            <a:r>
              <a:rPr lang="en-US" altLang="zh-CN" sz="2000" dirty="0" smtClean="0"/>
              <a:t> </a:t>
            </a:r>
            <a:r>
              <a:rPr lang="en-US" altLang="zh-CN" sz="2000" dirty="0" smtClean="0">
                <a:solidFill>
                  <a:srgbClr val="FF0000"/>
                </a:solidFill>
              </a:rPr>
              <a:t>j</a:t>
            </a:r>
            <a:r>
              <a:rPr lang="en-US" altLang="zh-CN" sz="2000" dirty="0" smtClean="0"/>
              <a:t>ust do it</a:t>
            </a:r>
          </a:p>
          <a:p>
            <a:pPr marL="0" indent="0">
              <a:buFontTx/>
              <a:buNone/>
            </a:pPr>
            <a:endParaRPr lang="en-US" altLang="zh-CN" sz="2000" dirty="0"/>
          </a:p>
        </p:txBody>
      </p:sp>
      <p:sp>
        <p:nvSpPr>
          <p:cNvPr id="12" name="内容占位符 2"/>
          <p:cNvSpPr txBox="1">
            <a:spLocks/>
          </p:cNvSpPr>
          <p:nvPr/>
        </p:nvSpPr>
        <p:spPr bwMode="auto">
          <a:xfrm>
            <a:off x="3691988" y="4769385"/>
            <a:ext cx="1246394" cy="52669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FontTx/>
              <a:buNone/>
            </a:pPr>
            <a:r>
              <a:rPr lang="en-US" altLang="zh-CN" sz="2000" dirty="0" smtClean="0"/>
              <a:t> </a:t>
            </a:r>
            <a:r>
              <a:rPr lang="en-US" altLang="zh-CN" sz="2000" dirty="0" err="1" smtClean="0">
                <a:solidFill>
                  <a:srgbClr val="FF0000"/>
                </a:solidFill>
              </a:rPr>
              <a:t>s</a:t>
            </a:r>
            <a:r>
              <a:rPr lang="en-US" altLang="zh-CN" sz="2000" dirty="0" err="1" smtClean="0"/>
              <a:t>trcmp</a:t>
            </a:r>
            <a:endParaRPr lang="en-US" altLang="zh-CN" sz="2000" dirty="0" smtClean="0"/>
          </a:p>
          <a:p>
            <a:pPr marL="0" indent="0">
              <a:buFontTx/>
              <a:buNone/>
            </a:pPr>
            <a:endParaRPr lang="en-US" altLang="zh-CN" sz="2000" dirty="0"/>
          </a:p>
        </p:txBody>
      </p:sp>
    </p:spTree>
    <p:custDataLst>
      <p:tags r:id="rId1"/>
    </p:custDataLst>
    <p:extLst>
      <p:ext uri="{BB962C8B-B14F-4D97-AF65-F5344CB8AC3E}">
        <p14:creationId xmlns:p14="http://schemas.microsoft.com/office/powerpoint/2010/main" val="2030004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8914"/>
                                        </p:tgtEl>
                                        <p:attrNameLst>
                                          <p:attrName>style.visibility</p:attrName>
                                        </p:attrNameLst>
                                      </p:cBhvr>
                                      <p:to>
                                        <p:strVal val="visible"/>
                                      </p:to>
                                    </p:set>
                                    <p:animEffect transition="in" filter="randombar(horizontal)">
                                      <p:cBhvr>
                                        <p:cTn id="7" dur="500"/>
                                        <p:tgtEl>
                                          <p:spTgt spid="389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up)">
                                      <p:cBhvr>
                                        <p:cTn id="12" dur="1000"/>
                                        <p:tgtEl>
                                          <p:spTgt spid="6">
                                            <p:txEl>
                                              <p:pRg st="0" end="0"/>
                                            </p:txEl>
                                          </p:spTgt>
                                        </p:tgtEl>
                                      </p:cBhvr>
                                    </p:animEffect>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1000"/>
                                        <p:tgtEl>
                                          <p:spTgt spid="9"/>
                                        </p:tgtEl>
                                      </p:cBhvr>
                                    </p:animEffect>
                                  </p:childTnLst>
                                </p:cTn>
                              </p:par>
                            </p:childTnLst>
                          </p:cTn>
                        </p:par>
                        <p:par>
                          <p:cTn id="17" fill="hold">
                            <p:stCondLst>
                              <p:cond delay="2000"/>
                            </p:stCondLst>
                            <p:childTnLst>
                              <p:par>
                                <p:cTn id="18" presetID="22" presetClass="entr" presetSubtype="1"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up)">
                                      <p:cBhvr>
                                        <p:cTn id="20" dur="1000"/>
                                        <p:tgtEl>
                                          <p:spTgt spid="10"/>
                                        </p:tgtEl>
                                      </p:cBhvr>
                                    </p:animEffect>
                                  </p:childTnLst>
                                </p:cTn>
                              </p:par>
                            </p:childTnLst>
                          </p:cTn>
                        </p:par>
                        <p:par>
                          <p:cTn id="21" fill="hold">
                            <p:stCondLst>
                              <p:cond delay="3000"/>
                            </p:stCondLst>
                            <p:childTnLst>
                              <p:par>
                                <p:cTn id="22" presetID="22" presetClass="entr" presetSubtype="1"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up)">
                                      <p:cBhvr>
                                        <p:cTn id="24" dur="1000"/>
                                        <p:tgtEl>
                                          <p:spTgt spid="11"/>
                                        </p:tgtEl>
                                      </p:cBhvr>
                                    </p:animEffect>
                                  </p:childTnLst>
                                </p:cTn>
                              </p:par>
                            </p:childTnLst>
                          </p:cTn>
                        </p:par>
                        <p:par>
                          <p:cTn id="25" fill="hold">
                            <p:stCondLst>
                              <p:cond delay="4000"/>
                            </p:stCondLst>
                            <p:childTnLst>
                              <p:par>
                                <p:cTn id="26" presetID="22" presetClass="entr" presetSubtype="1"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up)">
                                      <p:cBhvr>
                                        <p:cTn id="28"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9" grpId="0"/>
      <p:bldP spid="10" grpId="0"/>
      <p:bldP spid="11" grpId="0"/>
      <p:bldP spid="1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ChangeArrowheads="1"/>
          </p:cNvSpPr>
          <p:nvPr/>
        </p:nvSpPr>
        <p:spPr bwMode="auto">
          <a:xfrm>
            <a:off x="1470814" y="136524"/>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6</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zh-CN" altLang="en-US" sz="3600" b="1" dirty="0">
                <a:solidFill>
                  <a:srgbClr val="0070C0"/>
                </a:solidFill>
                <a:latin typeface="微软雅黑" pitchFamily="34" charset="-122"/>
                <a:ea typeface="微软雅黑" pitchFamily="34" charset="-122"/>
                <a:sym typeface="宋体" charset="-122"/>
              </a:rPr>
              <a:t>分析</a:t>
            </a:r>
          </a:p>
        </p:txBody>
      </p:sp>
      <p:sp>
        <p:nvSpPr>
          <p:cNvPr id="8" name="内容占位符 2"/>
          <p:cNvSpPr txBox="1">
            <a:spLocks/>
          </p:cNvSpPr>
          <p:nvPr/>
        </p:nvSpPr>
        <p:spPr bwMode="auto">
          <a:xfrm>
            <a:off x="481013" y="1640125"/>
            <a:ext cx="7975600" cy="235710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None/>
            </a:pPr>
            <a:r>
              <a:rPr lang="en-US" altLang="zh-CN" sz="2000" dirty="0" smtClean="0"/>
              <a:t>       </a:t>
            </a:r>
            <a:r>
              <a:rPr lang="zh-CN" altLang="zh-CN" sz="2000" dirty="0" smtClean="0"/>
              <a:t>此</a:t>
            </a:r>
            <a:r>
              <a:rPr lang="zh-CN" altLang="zh-CN" sz="2000" dirty="0"/>
              <a:t>案例用到三个知识点：</a:t>
            </a:r>
          </a:p>
          <a:p>
            <a:pPr marL="0" indent="0">
              <a:buNone/>
            </a:pPr>
            <a:r>
              <a:rPr lang="en-US" altLang="zh-CN" sz="2000" dirty="0" smtClean="0"/>
              <a:t>     </a:t>
            </a:r>
            <a:r>
              <a:rPr lang="zh-CN" altLang="zh-CN" sz="2000" dirty="0" smtClean="0"/>
              <a:t>（</a:t>
            </a:r>
            <a:r>
              <a:rPr lang="en-US" altLang="zh-CN" sz="2000" dirty="0"/>
              <a:t>1</a:t>
            </a:r>
            <a:r>
              <a:rPr lang="zh-CN" altLang="zh-CN" sz="2000" dirty="0"/>
              <a:t>）用指针数组构造字符串数组，使用指针数组中的元素指向各个字符串；</a:t>
            </a:r>
          </a:p>
          <a:p>
            <a:pPr marL="0" indent="0">
              <a:buNone/>
            </a:pPr>
            <a:r>
              <a:rPr lang="en-US" altLang="zh-CN" sz="2000" dirty="0" smtClean="0"/>
              <a:t>     </a:t>
            </a:r>
            <a:r>
              <a:rPr lang="zh-CN" altLang="zh-CN" sz="2000" dirty="0" smtClean="0"/>
              <a:t>（</a:t>
            </a:r>
            <a:r>
              <a:rPr lang="en-US" altLang="zh-CN" sz="2000" dirty="0"/>
              <a:t>2</a:t>
            </a:r>
            <a:r>
              <a:rPr lang="zh-CN" altLang="zh-CN" sz="2000" dirty="0"/>
              <a:t>）需要用字符串比较函数</a:t>
            </a:r>
            <a:r>
              <a:rPr lang="en-US" altLang="zh-CN" sz="2000" dirty="0" err="1"/>
              <a:t>strcmp</a:t>
            </a:r>
            <a:r>
              <a:rPr lang="en-US" altLang="zh-CN" sz="2000" dirty="0"/>
              <a:t>()</a:t>
            </a:r>
            <a:r>
              <a:rPr lang="zh-CN" altLang="zh-CN" sz="2000" dirty="0"/>
              <a:t>来比较字符串数组中各元素的大小；</a:t>
            </a:r>
          </a:p>
          <a:p>
            <a:pPr marL="0" indent="0">
              <a:buNone/>
            </a:pPr>
            <a:r>
              <a:rPr lang="en-US" altLang="zh-CN" sz="2000" dirty="0" smtClean="0"/>
              <a:t>     </a:t>
            </a:r>
            <a:r>
              <a:rPr lang="zh-CN" altLang="zh-CN" sz="2000" dirty="0" smtClean="0"/>
              <a:t>（</a:t>
            </a:r>
            <a:r>
              <a:rPr lang="en-US" altLang="zh-CN" sz="2000" dirty="0"/>
              <a:t>3</a:t>
            </a:r>
            <a:r>
              <a:rPr lang="zh-CN" altLang="zh-CN" sz="2000" dirty="0"/>
              <a:t>）之后使用选择排序法进行由小到大的</a:t>
            </a:r>
            <a:r>
              <a:rPr lang="zh-CN" altLang="zh-CN" sz="2000" dirty="0" smtClean="0"/>
              <a:t>排序。</a:t>
            </a:r>
            <a:endParaRPr lang="zh-CN" altLang="zh-CN" sz="20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1841371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7" descr="总结小人"/>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226" y="466725"/>
            <a:ext cx="3649663" cy="5924550"/>
          </a:xfrm>
          <a:prstGeom prst="rect">
            <a:avLst/>
          </a:prstGeom>
          <a:noFill/>
          <a:ln>
            <a:noFill/>
          </a:ln>
          <a:effectLst>
            <a:softEdge rad="317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标题 1"/>
          <p:cNvSpPr>
            <a:spLocks noChangeArrowheads="1"/>
          </p:cNvSpPr>
          <p:nvPr/>
        </p:nvSpPr>
        <p:spPr bwMode="auto">
          <a:xfrm>
            <a:off x="1439605" y="157493"/>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6</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cxnSp>
        <p:nvCxnSpPr>
          <p:cNvPr id="19" name="直接连接符 18"/>
          <p:cNvCxnSpPr/>
          <p:nvPr/>
        </p:nvCxnSpPr>
        <p:spPr>
          <a:xfrm>
            <a:off x="3172332" y="3754272"/>
            <a:ext cx="2224258"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362737" y="3266149"/>
            <a:ext cx="2033853" cy="453457"/>
          </a:xfrm>
          <a:prstGeom prst="rect">
            <a:avLst/>
          </a:prstGeom>
        </p:spPr>
        <p:txBody>
          <a:bodyPr wrap="square">
            <a:spAutoFit/>
          </a:bodyPr>
          <a:lstStyle/>
          <a:p>
            <a:pPr>
              <a:lnSpc>
                <a:spcPct val="130000"/>
              </a:lnSpc>
              <a:spcAft>
                <a:spcPts val="300"/>
              </a:spcAft>
              <a:defRPr/>
            </a:pPr>
            <a:r>
              <a:rPr lang="zh-CN" altLang="en-US" sz="2000" b="1" dirty="0" smtClean="0">
                <a:solidFill>
                  <a:schemeClr val="bg2">
                    <a:lumMod val="50000"/>
                  </a:schemeClr>
                </a:solidFill>
                <a:latin typeface="微软雅黑" pitchFamily="34" charset="-122"/>
                <a:ea typeface="微软雅黑" pitchFamily="34" charset="-122"/>
              </a:rPr>
              <a:t>字符串比较函数</a:t>
            </a:r>
            <a:endParaRPr lang="en-US" altLang="zh-CN" sz="2000" dirty="0">
              <a:solidFill>
                <a:schemeClr val="tx1">
                  <a:lumMod val="65000"/>
                  <a:lumOff val="35000"/>
                </a:schemeClr>
              </a:solidFill>
              <a:latin typeface="微软雅黑" pitchFamily="34" charset="-122"/>
              <a:ea typeface="微软雅黑" pitchFamily="34" charset="-122"/>
            </a:endParaRPr>
          </a:p>
        </p:txBody>
      </p:sp>
      <p:sp>
        <p:nvSpPr>
          <p:cNvPr id="27" name="椭圆 26"/>
          <p:cNvSpPr/>
          <p:nvPr/>
        </p:nvSpPr>
        <p:spPr bwMode="auto">
          <a:xfrm rot="574600">
            <a:off x="2901684" y="3293411"/>
            <a:ext cx="438214" cy="421848"/>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sz="2000" dirty="0">
              <a:solidFill>
                <a:schemeClr val="bg1"/>
              </a:solidFill>
              <a:latin typeface="Arial" charset="0"/>
            </a:endParaRPr>
          </a:p>
        </p:txBody>
      </p:sp>
      <p:sp>
        <p:nvSpPr>
          <p:cNvPr id="28" name="TextBox 27"/>
          <p:cNvSpPr txBox="1">
            <a:spLocks noChangeArrowheads="1"/>
          </p:cNvSpPr>
          <p:nvPr/>
        </p:nvSpPr>
        <p:spPr bwMode="auto">
          <a:xfrm>
            <a:off x="2928098" y="3295968"/>
            <a:ext cx="2920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dirty="0">
                <a:solidFill>
                  <a:schemeClr val="bg1"/>
                </a:solidFill>
                <a:latin typeface="Verdana" pitchFamily="34" charset="0"/>
              </a:rPr>
              <a:t>1</a:t>
            </a:r>
            <a:endParaRPr lang="zh-CN" altLang="en-US" sz="2000" b="1" dirty="0">
              <a:solidFill>
                <a:schemeClr val="bg1"/>
              </a:solidFill>
              <a:latin typeface="Verdana" pitchFamily="34" charset="0"/>
            </a:endParaRPr>
          </a:p>
        </p:txBody>
      </p:sp>
      <p:sp>
        <p:nvSpPr>
          <p:cNvPr id="23" name="椭圆 22"/>
          <p:cNvSpPr/>
          <p:nvPr/>
        </p:nvSpPr>
        <p:spPr bwMode="auto">
          <a:xfrm rot="574600">
            <a:off x="2915208" y="3987851"/>
            <a:ext cx="438214" cy="421848"/>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sz="2000" dirty="0">
              <a:solidFill>
                <a:schemeClr val="bg1"/>
              </a:solidFill>
              <a:latin typeface="Arial" charset="0"/>
            </a:endParaRPr>
          </a:p>
        </p:txBody>
      </p:sp>
      <p:sp>
        <p:nvSpPr>
          <p:cNvPr id="25" name="TextBox 24"/>
          <p:cNvSpPr txBox="1">
            <a:spLocks noChangeArrowheads="1"/>
          </p:cNvSpPr>
          <p:nvPr/>
        </p:nvSpPr>
        <p:spPr bwMode="auto">
          <a:xfrm>
            <a:off x="2941622" y="3990408"/>
            <a:ext cx="2920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dirty="0">
                <a:solidFill>
                  <a:schemeClr val="bg1"/>
                </a:solidFill>
                <a:latin typeface="Verdana" pitchFamily="34" charset="0"/>
              </a:rPr>
              <a:t>2</a:t>
            </a:r>
            <a:endParaRPr lang="zh-CN" altLang="en-US" sz="2000" b="1" dirty="0">
              <a:solidFill>
                <a:schemeClr val="bg1"/>
              </a:solidFill>
              <a:latin typeface="Verdana" pitchFamily="34" charset="0"/>
            </a:endParaRPr>
          </a:p>
        </p:txBody>
      </p:sp>
      <p:cxnSp>
        <p:nvCxnSpPr>
          <p:cNvPr id="26" name="直接连接符 25"/>
          <p:cNvCxnSpPr/>
          <p:nvPr/>
        </p:nvCxnSpPr>
        <p:spPr>
          <a:xfrm>
            <a:off x="3194059" y="4419220"/>
            <a:ext cx="2254783"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3368019" y="3933998"/>
            <a:ext cx="2080823" cy="453457"/>
          </a:xfrm>
          <a:prstGeom prst="rect">
            <a:avLst/>
          </a:prstGeom>
        </p:spPr>
        <p:txBody>
          <a:bodyPr wrap="square">
            <a:spAutoFit/>
          </a:bodyPr>
          <a:lstStyle/>
          <a:p>
            <a:pPr>
              <a:lnSpc>
                <a:spcPct val="130000"/>
              </a:lnSpc>
              <a:spcAft>
                <a:spcPts val="300"/>
              </a:spcAft>
              <a:defRPr/>
            </a:pPr>
            <a:r>
              <a:rPr lang="zh-CN" altLang="en-US" sz="2000" b="1" dirty="0" smtClean="0">
                <a:solidFill>
                  <a:schemeClr val="bg2">
                    <a:lumMod val="50000"/>
                  </a:schemeClr>
                </a:solidFill>
                <a:latin typeface="微软雅黑" pitchFamily="34" charset="-122"/>
                <a:ea typeface="微软雅黑" pitchFamily="34" charset="-122"/>
              </a:rPr>
              <a:t>选择排序算法</a:t>
            </a:r>
            <a:endParaRPr lang="en-US" altLang="zh-CN" sz="2000" dirty="0">
              <a:solidFill>
                <a:schemeClr val="tx1">
                  <a:lumMod val="65000"/>
                  <a:lumOff val="35000"/>
                </a:schemeClr>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3541554251"/>
      </p:ext>
    </p:extLst>
  </p:cSld>
  <p:clrMapOvr>
    <a:masterClrMapping/>
  </p:clrMapOvr>
  <mc:AlternateContent xmlns:mc="http://schemas.openxmlformats.org/markup-compatibility/2006" xmlns:p14="http://schemas.microsoft.com/office/powerpoint/2010/main">
    <mc:Choice Requires="p14">
      <p:transition spd="slow" p14:dur="2000" advTm="4434"/>
    </mc:Choice>
    <mc:Fallback xmlns="">
      <p:transition spd="slow" advTm="4434"/>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24"/>
                                        </p:tgtEl>
                                      </p:cBhvr>
                                    </p:animEffect>
                                    <p:animScale>
                                      <p:cBhvr>
                                        <p:cTn id="7" dur="250" autoRev="1" fill="hold"/>
                                        <p:tgtEl>
                                          <p:spTgt spid="24"/>
                                        </p:tgtEl>
                                      </p:cBhvr>
                                      <p:by x="105000" y="105000"/>
                                    </p:animScale>
                                  </p:childTnLst>
                                </p:cTn>
                              </p:par>
                              <p:par>
                                <p:cTn id="8" presetID="22" presetClass="entr" presetSubtype="8"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500"/>
                                        <p:tgtEl>
                                          <p:spTgt spid="21"/>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left)">
                                      <p:cBhvr>
                                        <p:cTn id="16" dur="500"/>
                                        <p:tgtEl>
                                          <p:spTgt spid="2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left)">
                                      <p:cBhvr>
                                        <p:cTn id="19" dur="500"/>
                                        <p:tgtEl>
                                          <p:spTgt spid="28"/>
                                        </p:tgtEl>
                                      </p:cBhvr>
                                    </p:animEffect>
                                  </p:childTnLst>
                                </p:cTn>
                              </p:par>
                              <p:par>
                                <p:cTn id="20" presetID="22" presetClass="entr" presetSubtype="8"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left)">
                                      <p:cBhvr>
                                        <p:cTn id="22" dur="500"/>
                                        <p:tgtEl>
                                          <p:spTgt spid="26"/>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500"/>
                                        <p:tgtEl>
                                          <p:spTgt spid="23"/>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left)">
                                      <p:cBhvr>
                                        <p:cTn id="3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7" grpId="0" animBg="1"/>
      <p:bldP spid="28" grpId="0"/>
      <p:bldP spid="23" grpId="0" animBg="1"/>
      <p:bldP spid="25" grpId="0"/>
      <p:bldP spid="3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3600" y="1549400"/>
            <a:ext cx="7645400" cy="1549400"/>
          </a:xfrm>
        </p:spPr>
        <p:txBody>
          <a:bodyPr/>
          <a:lstStyle/>
          <a:p>
            <a:pPr marL="0" indent="0">
              <a:lnSpc>
                <a:spcPct val="150000"/>
              </a:lnSpc>
              <a:buFontTx/>
              <a:buNone/>
              <a:defRPr/>
            </a:pPr>
            <a:r>
              <a:rPr lang="en-US" altLang="zh-CN" sz="2000" b="1" dirty="0" smtClean="0">
                <a:cs typeface="Arial" pitchFamily="34" charset="0"/>
              </a:rPr>
              <a:t>1</a:t>
            </a:r>
            <a:r>
              <a:rPr lang="zh-CN" altLang="en-US" sz="2000" b="1" dirty="0" smtClean="0">
                <a:cs typeface="Arial" pitchFamily="34" charset="0"/>
              </a:rPr>
              <a:t>、</a:t>
            </a:r>
            <a:r>
              <a:rPr lang="en-US" altLang="zh-CN" sz="2000" b="1" dirty="0" err="1" smtClean="0">
                <a:cs typeface="Arial" pitchFamily="34" charset="0"/>
              </a:rPr>
              <a:t>strcmp</a:t>
            </a:r>
            <a:r>
              <a:rPr lang="en-US" altLang="zh-CN" sz="2000" b="1" dirty="0" smtClean="0">
                <a:cs typeface="Arial" pitchFamily="34" charset="0"/>
              </a:rPr>
              <a:t>()</a:t>
            </a:r>
            <a:r>
              <a:rPr lang="zh-CN" altLang="en-US" sz="2000" b="1" dirty="0" smtClean="0">
                <a:cs typeface="Arial" pitchFamily="34" charset="0"/>
              </a:rPr>
              <a:t>函数</a:t>
            </a:r>
            <a:endParaRPr lang="en-US" altLang="zh-CN" sz="2000" kern="1200" dirty="0" smtClean="0">
              <a:cs typeface="Arial" pitchFamily="34" charset="0"/>
            </a:endParaRPr>
          </a:p>
          <a:p>
            <a:pPr>
              <a:lnSpc>
                <a:spcPct val="150000"/>
              </a:lnSpc>
              <a:buFont typeface="Arial" pitchFamily="34" charset="0"/>
              <a:buChar char="−"/>
              <a:defRPr/>
            </a:pPr>
            <a:r>
              <a:rPr lang="zh-CN" altLang="en-US" sz="1800" kern="1200" dirty="0"/>
              <a:t>在</a:t>
            </a:r>
            <a:r>
              <a:rPr lang="en-US" altLang="zh-CN" sz="1800" kern="1200" dirty="0"/>
              <a:t>C</a:t>
            </a:r>
            <a:r>
              <a:rPr lang="zh-CN" altLang="en-US" sz="1800" kern="1200" dirty="0"/>
              <a:t>语言中，</a:t>
            </a:r>
            <a:r>
              <a:rPr lang="en-US" altLang="zh-CN" sz="1800" kern="1200" dirty="0" err="1"/>
              <a:t>strcmp</a:t>
            </a:r>
            <a:r>
              <a:rPr lang="en-US" altLang="zh-CN" sz="1800" kern="1200" dirty="0"/>
              <a:t>()</a:t>
            </a:r>
            <a:r>
              <a:rPr lang="zh-CN" altLang="en-US" sz="1800" kern="1200" dirty="0"/>
              <a:t>函数用于比较两个字符串的内容是否相等，其语法格式如下所示：</a:t>
            </a:r>
            <a:endParaRPr lang="en-US" altLang="zh-CN" sz="1800" kern="1200" dirty="0"/>
          </a:p>
          <a:p>
            <a:pPr marL="0" indent="0">
              <a:lnSpc>
                <a:spcPct val="150000"/>
              </a:lnSpc>
              <a:buFontTx/>
              <a:buNone/>
              <a:defRPr/>
            </a:pPr>
            <a:endParaRPr lang="en-US" altLang="zh-CN" sz="1800" dirty="0" smtClean="0">
              <a:latin typeface="宋体" pitchFamily="2" charset="-122"/>
              <a:cs typeface="Times New Roman" pitchFamily="18" charset="0"/>
            </a:endParaRPr>
          </a:p>
          <a:p>
            <a:pPr marL="0" indent="0">
              <a:lnSpc>
                <a:spcPct val="150000"/>
              </a:lnSpc>
              <a:buFontTx/>
              <a:buNone/>
              <a:defRPr/>
            </a:pPr>
            <a:endParaRPr lang="en-US" altLang="zh-CN" sz="1800" dirty="0" smtClean="0">
              <a:latin typeface="宋体" pitchFamily="2" charset="-122"/>
              <a:cs typeface="Times New Roman" pitchFamily="18" charset="0"/>
            </a:endParaRPr>
          </a:p>
          <a:p>
            <a:pPr marL="0" indent="0">
              <a:lnSpc>
                <a:spcPct val="150000"/>
              </a:lnSpc>
              <a:buFontTx/>
              <a:buNone/>
              <a:defRPr/>
            </a:pPr>
            <a:endParaRPr lang="en-US" altLang="zh-CN" sz="1800" dirty="0" smtClean="0">
              <a:latin typeface="宋体" pitchFamily="2" charset="-122"/>
              <a:cs typeface="Times New Roman" pitchFamily="18" charset="0"/>
            </a:endParaRPr>
          </a:p>
        </p:txBody>
      </p:sp>
      <p:sp>
        <p:nvSpPr>
          <p:cNvPr id="15" name="矩形 14"/>
          <p:cNvSpPr/>
          <p:nvPr/>
        </p:nvSpPr>
        <p:spPr>
          <a:xfrm>
            <a:off x="560388" y="962025"/>
            <a:ext cx="2696572" cy="646331"/>
          </a:xfrm>
          <a:prstGeom prst="rect">
            <a:avLst/>
          </a:prstGeom>
        </p:spPr>
        <p:txBody>
          <a:bodyPr wrap="none">
            <a:spAutoFit/>
          </a:bodyPr>
          <a:lstStyle/>
          <a:p>
            <a:pPr marL="342900" indent="-342900" eaLnBrk="0" hangingPunct="0">
              <a:lnSpc>
                <a:spcPct val="150000"/>
              </a:lnSpc>
              <a:spcBef>
                <a:spcPct val="20000"/>
              </a:spcBef>
              <a:buFontTx/>
              <a:buChar char="•"/>
              <a:defRPr/>
            </a:pPr>
            <a:r>
              <a:rPr lang="zh-CN" altLang="en-US" sz="2400" b="1" dirty="0" smtClean="0">
                <a:solidFill>
                  <a:srgbClr val="009ED6"/>
                </a:solidFill>
                <a:latin typeface="+mn-lt"/>
                <a:ea typeface="+mn-ea"/>
              </a:rPr>
              <a:t>字符串</a:t>
            </a:r>
            <a:r>
              <a:rPr lang="zh-CN" altLang="en-US" sz="2400" b="1" dirty="0">
                <a:solidFill>
                  <a:srgbClr val="009ED6"/>
                </a:solidFill>
                <a:latin typeface="+mn-lt"/>
                <a:ea typeface="+mn-ea"/>
              </a:rPr>
              <a:t>比较函数</a:t>
            </a:r>
            <a:endParaRPr lang="en-US" altLang="zh-CN" sz="2400" b="1" dirty="0">
              <a:solidFill>
                <a:srgbClr val="009ED6"/>
              </a:solidFill>
              <a:latin typeface="+mn-lt"/>
              <a:ea typeface="+mn-ea"/>
            </a:endParaRPr>
          </a:p>
        </p:txBody>
      </p:sp>
      <p:sp>
        <p:nvSpPr>
          <p:cNvPr id="6" name="矩形 5"/>
          <p:cNvSpPr/>
          <p:nvPr/>
        </p:nvSpPr>
        <p:spPr>
          <a:xfrm>
            <a:off x="1333500" y="3151188"/>
            <a:ext cx="6921500" cy="712787"/>
          </a:xfrm>
          <a:prstGeom prst="rect">
            <a:avLst/>
          </a:prstGeom>
          <a:noFill/>
          <a:ln w="25400">
            <a:solidFill>
              <a:srgbClr val="00ACE6"/>
            </a:solidFill>
            <a:prstDash val="solid"/>
            <a:miter lim="800000"/>
            <a:headEnd/>
            <a:tailEnd/>
          </a:ln>
          <a:effectLst>
            <a:outerShdw blurRad="76200" dir="13500000" sy="23000" kx="1200000" algn="br" rotWithShape="0">
              <a:prstClr val="black">
                <a:alpha val="20000"/>
              </a:prstClr>
            </a:outerShdw>
          </a:effectLst>
        </p:spPr>
        <p:txBody>
          <a:bodyPr lIns="432000" tIns="216000" rIns="432000" bIns="216000">
            <a:spAutoFit/>
          </a:bodyPr>
          <a:lstStyle/>
          <a:p>
            <a:pPr>
              <a:defRPr/>
            </a:pPr>
            <a:r>
              <a:rPr lang="en-US" altLang="zh-CN" dirty="0">
                <a:ea typeface="宋体" pitchFamily="2" charset="-122"/>
              </a:rPr>
              <a:t>   </a:t>
            </a:r>
            <a:r>
              <a:rPr lang="en-US" altLang="zh-CN" dirty="0" err="1">
                <a:ea typeface="宋体" pitchFamily="2" charset="-122"/>
              </a:rPr>
              <a:t>int</a:t>
            </a:r>
            <a:r>
              <a:rPr lang="en-US" altLang="zh-CN" dirty="0">
                <a:ea typeface="宋体" pitchFamily="2" charset="-122"/>
              </a:rPr>
              <a:t> </a:t>
            </a:r>
            <a:r>
              <a:rPr lang="en-US" altLang="zh-CN" dirty="0" err="1">
                <a:solidFill>
                  <a:srgbClr val="FF0000"/>
                </a:solidFill>
                <a:ea typeface="宋体" pitchFamily="2" charset="-122"/>
              </a:rPr>
              <a:t>strcmp</a:t>
            </a:r>
            <a:r>
              <a:rPr lang="en-US" altLang="zh-CN" dirty="0">
                <a:ea typeface="宋体" pitchFamily="2" charset="-122"/>
              </a:rPr>
              <a:t>(</a:t>
            </a:r>
            <a:r>
              <a:rPr lang="en-US" altLang="zh-CN" dirty="0" err="1">
                <a:ea typeface="宋体" pitchFamily="2" charset="-122"/>
              </a:rPr>
              <a:t>const</a:t>
            </a:r>
            <a:r>
              <a:rPr lang="en-US" altLang="zh-CN" dirty="0">
                <a:ea typeface="宋体" pitchFamily="2" charset="-122"/>
              </a:rPr>
              <a:t> char* str1, </a:t>
            </a:r>
            <a:r>
              <a:rPr lang="en-US" altLang="zh-CN" dirty="0" err="1">
                <a:ea typeface="宋体" pitchFamily="2" charset="-122"/>
              </a:rPr>
              <a:t>const</a:t>
            </a:r>
            <a:r>
              <a:rPr lang="en-US" altLang="zh-CN" dirty="0">
                <a:ea typeface="宋体" pitchFamily="2" charset="-122"/>
              </a:rPr>
              <a:t> char* str2);</a:t>
            </a:r>
          </a:p>
        </p:txBody>
      </p:sp>
      <p:sp>
        <p:nvSpPr>
          <p:cNvPr id="21" name="标题 1"/>
          <p:cNvSpPr>
            <a:spLocks noChangeArrowheads="1"/>
          </p:cNvSpPr>
          <p:nvPr/>
        </p:nvSpPr>
        <p:spPr bwMode="auto">
          <a:xfrm>
            <a:off x="1439283" y="162472"/>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6</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283242846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3600" y="1562101"/>
            <a:ext cx="7502525" cy="1424168"/>
          </a:xfrm>
        </p:spPr>
        <p:txBody>
          <a:bodyPr>
            <a:normAutofit lnSpcReduction="10000"/>
          </a:bodyPr>
          <a:lstStyle/>
          <a:p>
            <a:pPr marL="0" indent="0">
              <a:lnSpc>
                <a:spcPct val="150000"/>
              </a:lnSpc>
              <a:buFontTx/>
              <a:buNone/>
              <a:defRPr/>
            </a:pPr>
            <a:r>
              <a:rPr lang="en-US" altLang="zh-CN" sz="2000" b="1" dirty="0" smtClean="0">
                <a:cs typeface="Arial" pitchFamily="34" charset="0"/>
              </a:rPr>
              <a:t>2</a:t>
            </a:r>
            <a:r>
              <a:rPr lang="zh-CN" altLang="en-US" sz="2000" b="1" dirty="0" smtClean="0">
                <a:cs typeface="Arial" pitchFamily="34" charset="0"/>
              </a:rPr>
              <a:t>、</a:t>
            </a:r>
            <a:r>
              <a:rPr lang="en-US" altLang="zh-CN" sz="2000" b="1" dirty="0" err="1" smtClean="0">
                <a:cs typeface="Arial" pitchFamily="34" charset="0"/>
              </a:rPr>
              <a:t>strncmp</a:t>
            </a:r>
            <a:r>
              <a:rPr lang="en-US" altLang="zh-CN" sz="2000" b="1" dirty="0" smtClean="0">
                <a:cs typeface="Arial" pitchFamily="34" charset="0"/>
              </a:rPr>
              <a:t>()</a:t>
            </a:r>
            <a:r>
              <a:rPr lang="zh-CN" altLang="en-US" sz="2000" b="1" dirty="0" smtClean="0">
                <a:cs typeface="Arial" pitchFamily="34" charset="0"/>
              </a:rPr>
              <a:t>函数</a:t>
            </a:r>
            <a:endParaRPr lang="en-US" altLang="zh-CN" sz="2000" kern="1200" dirty="0" smtClean="0">
              <a:cs typeface="Arial" pitchFamily="34" charset="0"/>
            </a:endParaRPr>
          </a:p>
          <a:p>
            <a:pPr>
              <a:lnSpc>
                <a:spcPct val="150000"/>
              </a:lnSpc>
              <a:buFont typeface="Arial" pitchFamily="34" charset="0"/>
              <a:buChar char="−"/>
              <a:defRPr/>
            </a:pPr>
            <a:r>
              <a:rPr lang="en-US" altLang="zh-CN" sz="1800" kern="1200" dirty="0" err="1"/>
              <a:t>strncmp</a:t>
            </a:r>
            <a:r>
              <a:rPr lang="en-US" altLang="zh-CN" sz="1800" kern="1200" dirty="0"/>
              <a:t>()</a:t>
            </a:r>
            <a:r>
              <a:rPr lang="zh-CN" altLang="en-US" sz="1800" kern="1200" dirty="0"/>
              <a:t>函数可以用来比较两个字符串中前</a:t>
            </a:r>
            <a:r>
              <a:rPr lang="en-US" altLang="zh-CN" sz="1800" kern="1200" dirty="0"/>
              <a:t>n</a:t>
            </a:r>
            <a:r>
              <a:rPr lang="zh-CN" altLang="en-US" sz="1800" kern="1200" dirty="0"/>
              <a:t>个字符是否完全一致。具体语法格式如下所示：</a:t>
            </a:r>
            <a:endParaRPr lang="en-US" altLang="zh-CN" sz="1800" kern="1200" dirty="0"/>
          </a:p>
          <a:p>
            <a:pPr marL="0" indent="0">
              <a:lnSpc>
                <a:spcPct val="150000"/>
              </a:lnSpc>
              <a:buFontTx/>
              <a:buNone/>
              <a:defRPr/>
            </a:pPr>
            <a:endParaRPr lang="en-US" altLang="zh-CN" sz="1800" kern="1200" dirty="0" smtClean="0">
              <a:latin typeface="宋体" pitchFamily="2" charset="-122"/>
              <a:cs typeface="Times New Roman" pitchFamily="18" charset="0"/>
            </a:endParaRPr>
          </a:p>
          <a:p>
            <a:pPr marL="0" indent="0">
              <a:lnSpc>
                <a:spcPct val="150000"/>
              </a:lnSpc>
              <a:buFontTx/>
              <a:buNone/>
              <a:defRPr/>
            </a:pPr>
            <a:endParaRPr lang="en-US" altLang="zh-CN" sz="1800" kern="1200" dirty="0">
              <a:latin typeface="宋体" pitchFamily="2" charset="-122"/>
              <a:cs typeface="Times New Roman" pitchFamily="18" charset="0"/>
            </a:endParaRPr>
          </a:p>
        </p:txBody>
      </p:sp>
      <p:sp>
        <p:nvSpPr>
          <p:cNvPr id="15" name="矩形 14"/>
          <p:cNvSpPr/>
          <p:nvPr/>
        </p:nvSpPr>
        <p:spPr>
          <a:xfrm>
            <a:off x="560388" y="962025"/>
            <a:ext cx="2696572" cy="646331"/>
          </a:xfrm>
          <a:prstGeom prst="rect">
            <a:avLst/>
          </a:prstGeom>
        </p:spPr>
        <p:txBody>
          <a:bodyPr wrap="none">
            <a:spAutoFit/>
          </a:bodyPr>
          <a:lstStyle/>
          <a:p>
            <a:pPr marL="342900" indent="-342900" eaLnBrk="0" hangingPunct="0">
              <a:lnSpc>
                <a:spcPct val="150000"/>
              </a:lnSpc>
              <a:spcBef>
                <a:spcPct val="20000"/>
              </a:spcBef>
              <a:buFontTx/>
              <a:buChar char="•"/>
              <a:defRPr/>
            </a:pPr>
            <a:r>
              <a:rPr lang="zh-CN" altLang="en-US" sz="2400" b="1" dirty="0" smtClean="0">
                <a:solidFill>
                  <a:srgbClr val="009ED6"/>
                </a:solidFill>
                <a:latin typeface="+mn-lt"/>
                <a:ea typeface="+mn-ea"/>
              </a:rPr>
              <a:t>字符串</a:t>
            </a:r>
            <a:r>
              <a:rPr lang="zh-CN" altLang="en-US" sz="2400" b="1" dirty="0">
                <a:solidFill>
                  <a:srgbClr val="009ED6"/>
                </a:solidFill>
                <a:latin typeface="+mn-lt"/>
                <a:ea typeface="+mn-ea"/>
              </a:rPr>
              <a:t>比较函数</a:t>
            </a:r>
            <a:endParaRPr lang="en-US" altLang="zh-CN" sz="2400" b="1" dirty="0">
              <a:solidFill>
                <a:srgbClr val="009ED6"/>
              </a:solidFill>
              <a:latin typeface="+mn-lt"/>
              <a:ea typeface="+mn-ea"/>
            </a:endParaRPr>
          </a:p>
        </p:txBody>
      </p:sp>
      <p:sp>
        <p:nvSpPr>
          <p:cNvPr id="7" name="矩形 6"/>
          <p:cNvSpPr/>
          <p:nvPr/>
        </p:nvSpPr>
        <p:spPr>
          <a:xfrm>
            <a:off x="1330325" y="3146425"/>
            <a:ext cx="6838950" cy="714375"/>
          </a:xfrm>
          <a:prstGeom prst="rect">
            <a:avLst/>
          </a:prstGeom>
          <a:noFill/>
          <a:ln w="25400">
            <a:solidFill>
              <a:srgbClr val="00ACE6"/>
            </a:solidFill>
            <a:prstDash val="solid"/>
            <a:miter lim="800000"/>
            <a:headEnd/>
            <a:tailEnd/>
          </a:ln>
          <a:effectLst>
            <a:outerShdw blurRad="76200" dir="13500000" sy="23000" kx="1200000" algn="br" rotWithShape="0">
              <a:prstClr val="black">
                <a:alpha val="20000"/>
              </a:prstClr>
            </a:outerShdw>
          </a:effectLst>
        </p:spPr>
        <p:txBody>
          <a:bodyPr lIns="432000" tIns="216000" rIns="432000" bIns="216000">
            <a:spAutoFit/>
          </a:bodyPr>
          <a:lstStyle/>
          <a:p>
            <a:pPr>
              <a:defRPr/>
            </a:pPr>
            <a:r>
              <a:rPr lang="en-US" altLang="zh-CN" dirty="0" err="1">
                <a:ea typeface="宋体" pitchFamily="2" charset="-122"/>
              </a:rPr>
              <a:t>int</a:t>
            </a:r>
            <a:r>
              <a:rPr lang="en-US" altLang="zh-CN" dirty="0">
                <a:ea typeface="宋体" pitchFamily="2" charset="-122"/>
              </a:rPr>
              <a:t> </a:t>
            </a:r>
            <a:r>
              <a:rPr lang="en-US" altLang="zh-CN" dirty="0" err="1">
                <a:solidFill>
                  <a:srgbClr val="FF0000"/>
                </a:solidFill>
                <a:ea typeface="宋体" pitchFamily="2" charset="-122"/>
              </a:rPr>
              <a:t>strncmp</a:t>
            </a:r>
            <a:r>
              <a:rPr lang="en-US" altLang="zh-CN" dirty="0">
                <a:ea typeface="宋体" pitchFamily="2" charset="-122"/>
              </a:rPr>
              <a:t>(</a:t>
            </a:r>
            <a:r>
              <a:rPr lang="en-US" altLang="zh-CN" dirty="0" err="1">
                <a:ea typeface="宋体" pitchFamily="2" charset="-122"/>
              </a:rPr>
              <a:t>const</a:t>
            </a:r>
            <a:r>
              <a:rPr lang="en-US" altLang="zh-CN" dirty="0">
                <a:ea typeface="宋体" pitchFamily="2" charset="-122"/>
              </a:rPr>
              <a:t> char* str1, </a:t>
            </a:r>
            <a:r>
              <a:rPr lang="en-US" altLang="zh-CN" dirty="0" err="1">
                <a:ea typeface="宋体" pitchFamily="2" charset="-122"/>
              </a:rPr>
              <a:t>const</a:t>
            </a:r>
            <a:r>
              <a:rPr lang="en-US" altLang="zh-CN" dirty="0">
                <a:ea typeface="宋体" pitchFamily="2" charset="-122"/>
              </a:rPr>
              <a:t> char* str2, </a:t>
            </a:r>
            <a:r>
              <a:rPr lang="en-US" altLang="zh-CN" dirty="0" err="1">
                <a:ea typeface="宋体" pitchFamily="2" charset="-122"/>
              </a:rPr>
              <a:t>size_t</a:t>
            </a:r>
            <a:r>
              <a:rPr lang="en-US" altLang="zh-CN" dirty="0">
                <a:ea typeface="宋体" pitchFamily="2" charset="-122"/>
              </a:rPr>
              <a:t> n);</a:t>
            </a:r>
          </a:p>
        </p:txBody>
      </p:sp>
      <p:sp>
        <p:nvSpPr>
          <p:cNvPr id="14" name="标题 1"/>
          <p:cNvSpPr>
            <a:spLocks noChangeArrowheads="1"/>
          </p:cNvSpPr>
          <p:nvPr/>
        </p:nvSpPr>
        <p:spPr bwMode="auto">
          <a:xfrm>
            <a:off x="1481324" y="1967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6</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192834658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20232" y="1967413"/>
            <a:ext cx="2354488" cy="3218542"/>
          </a:xfrm>
        </p:spPr>
        <p:txBody>
          <a:bodyPr/>
          <a:lstStyle/>
          <a:p>
            <a:pPr marL="0" indent="0">
              <a:lnSpc>
                <a:spcPct val="150000"/>
              </a:lnSpc>
              <a:buNone/>
              <a:defRPr/>
            </a:pPr>
            <a:r>
              <a:rPr lang="en-US" altLang="zh-CN" sz="1800" kern="1200" dirty="0" smtClean="0">
                <a:latin typeface="+mn-ea"/>
              </a:rPr>
              <a:t>    </a:t>
            </a:r>
            <a:r>
              <a:rPr lang="zh-CN" altLang="zh-CN" sz="1800" b="1" kern="1200" dirty="0" smtClean="0">
                <a:solidFill>
                  <a:srgbClr val="FF0000"/>
                </a:solidFill>
                <a:latin typeface="+mn-ea"/>
              </a:rPr>
              <a:t>选择</a:t>
            </a:r>
            <a:r>
              <a:rPr lang="zh-CN" altLang="zh-CN" sz="1800" b="1" kern="1200" dirty="0">
                <a:solidFill>
                  <a:srgbClr val="FF0000"/>
                </a:solidFill>
                <a:latin typeface="+mn-ea"/>
              </a:rPr>
              <a:t>排序</a:t>
            </a:r>
            <a:r>
              <a:rPr lang="zh-CN" altLang="zh-CN" sz="1800" kern="1200" dirty="0">
                <a:latin typeface="+mn-ea"/>
              </a:rPr>
              <a:t>是在每一趟排序过程中从待排序记录中选择出最大（小）的元素，将其依次放在</a:t>
            </a:r>
            <a:r>
              <a:rPr lang="zh-CN" altLang="zh-CN" sz="1800" kern="1200" dirty="0" smtClean="0">
                <a:latin typeface="+mn-ea"/>
              </a:rPr>
              <a:t>数组</a:t>
            </a:r>
            <a:r>
              <a:rPr lang="zh-CN" altLang="zh-CN" sz="1800" kern="1200" dirty="0">
                <a:latin typeface="+mn-ea"/>
              </a:rPr>
              <a:t>的最前或最后端的排序方法</a:t>
            </a:r>
            <a:endParaRPr lang="zh-CN" altLang="en-US" sz="1800" kern="1200" dirty="0">
              <a:latin typeface="+mn-ea"/>
            </a:endParaRPr>
          </a:p>
        </p:txBody>
      </p:sp>
      <p:sp>
        <p:nvSpPr>
          <p:cNvPr id="14" name="矩形 13"/>
          <p:cNvSpPr/>
          <p:nvPr/>
        </p:nvSpPr>
        <p:spPr>
          <a:xfrm>
            <a:off x="560388" y="962025"/>
            <a:ext cx="2387192" cy="574581"/>
          </a:xfrm>
          <a:prstGeom prst="rect">
            <a:avLst/>
          </a:prstGeom>
        </p:spPr>
        <p:txBody>
          <a:bodyPr wrap="none">
            <a:spAutoFit/>
          </a:bodyPr>
          <a:lstStyle/>
          <a:p>
            <a:pPr marL="342900" indent="-342900">
              <a:lnSpc>
                <a:spcPct val="150000"/>
              </a:lnSpc>
              <a:spcBef>
                <a:spcPct val="20000"/>
              </a:spcBef>
              <a:buFontTx/>
              <a:buChar char="•"/>
              <a:defRPr/>
            </a:pPr>
            <a:r>
              <a:rPr lang="zh-CN" altLang="en-US" sz="2400" b="1" dirty="0" smtClean="0">
                <a:solidFill>
                  <a:srgbClr val="009ED6"/>
                </a:solidFill>
                <a:latin typeface="+mn-lt"/>
                <a:ea typeface="+mn-ea"/>
              </a:rPr>
              <a:t>选择排序算法</a:t>
            </a:r>
            <a:endParaRPr lang="en-US" altLang="zh-CN" sz="2400" b="1" dirty="0">
              <a:solidFill>
                <a:srgbClr val="009ED6"/>
              </a:solidFill>
              <a:latin typeface="+mn-lt"/>
              <a:ea typeface="+mn-ea"/>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033828802"/>
              </p:ext>
            </p:extLst>
          </p:nvPr>
        </p:nvGraphicFramePr>
        <p:xfrm>
          <a:off x="3896859" y="1105624"/>
          <a:ext cx="4345875" cy="5011122"/>
        </p:xfrm>
        <a:graphic>
          <a:graphicData uri="http://schemas.openxmlformats.org/presentationml/2006/ole">
            <mc:AlternateContent xmlns:mc="http://schemas.openxmlformats.org/markup-compatibility/2006">
              <mc:Choice xmlns:v="urn:schemas-microsoft-com:vml" Requires="v">
                <p:oleObj spid="_x0000_s35856" name="Visio" r:id="rId5" imgW="2922920" imgH="3746138" progId="Visio.Drawing.11">
                  <p:embed/>
                </p:oleObj>
              </mc:Choice>
              <mc:Fallback>
                <p:oleObj name="Visio" r:id="rId5" imgW="2922920" imgH="3746138"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96859" y="1105624"/>
                        <a:ext cx="4345875" cy="5011122"/>
                      </a:xfrm>
                      <a:prstGeom prst="rect">
                        <a:avLst/>
                      </a:prstGeom>
                      <a:noFill/>
                    </p:spPr>
                  </p:pic>
                </p:oleObj>
              </mc:Fallback>
            </mc:AlternateContent>
          </a:graphicData>
        </a:graphic>
      </p:graphicFrame>
      <p:sp>
        <p:nvSpPr>
          <p:cNvPr id="15" name="标题 1"/>
          <p:cNvSpPr>
            <a:spLocks noChangeArrowheads="1"/>
          </p:cNvSpPr>
          <p:nvPr/>
        </p:nvSpPr>
        <p:spPr bwMode="auto">
          <a:xfrm>
            <a:off x="1491833" y="172983"/>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6</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Tree>
    <p:custDataLst>
      <p:tags r:id="rId2"/>
    </p:custDataLst>
    <p:extLst>
      <p:ext uri="{BB962C8B-B14F-4D97-AF65-F5344CB8AC3E}">
        <p14:creationId xmlns:p14="http://schemas.microsoft.com/office/powerpoint/2010/main" val="485446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标题 1"/>
          <p:cNvSpPr>
            <a:spLocks noChangeArrowheads="1"/>
          </p:cNvSpPr>
          <p:nvPr/>
        </p:nvSpPr>
        <p:spPr bwMode="auto">
          <a:xfrm>
            <a:off x="1470813" y="167945"/>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smtClean="0">
                <a:solidFill>
                  <a:srgbClr val="0070C0"/>
                </a:solidFill>
                <a:latin typeface="微软雅黑" pitchFamily="34" charset="-122"/>
                <a:ea typeface="微软雅黑" pitchFamily="34" charset="-122"/>
                <a:sym typeface="宋体" charset="-122"/>
              </a:rPr>
              <a:t>1】-</a:t>
            </a:r>
            <a:r>
              <a:rPr lang="zh-CN" altLang="en-US" sz="3600" b="1" dirty="0" smtClean="0">
                <a:solidFill>
                  <a:srgbClr val="0070C0"/>
                </a:solidFill>
                <a:latin typeface="微软雅黑" pitchFamily="34" charset="-122"/>
                <a:ea typeface="微软雅黑" pitchFamily="34" charset="-122"/>
                <a:sym typeface="宋体" charset="-122"/>
              </a:rPr>
              <a:t>案例描述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内容占位符 2"/>
          <p:cNvSpPr>
            <a:spLocks noGrp="1"/>
          </p:cNvSpPr>
          <p:nvPr>
            <p:ph idx="1"/>
          </p:nvPr>
        </p:nvSpPr>
        <p:spPr bwMode="auto">
          <a:xfrm>
            <a:off x="481013" y="1640124"/>
            <a:ext cx="7975600" cy="127289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altLang="zh-CN" sz="2000" dirty="0" smtClean="0"/>
              <a:t>       </a:t>
            </a:r>
            <a:r>
              <a:rPr lang="zh-CN" altLang="zh-CN" sz="2000" dirty="0" smtClean="0"/>
              <a:t>字符串</a:t>
            </a:r>
            <a:r>
              <a:rPr lang="zh-CN" altLang="zh-CN" sz="2000" dirty="0"/>
              <a:t>替换是处理字符串时最常见的操作之一，也是学习字符串必须掌握的基础知识。本案例要求通过编程实现字符串“</a:t>
            </a:r>
            <a:r>
              <a:rPr lang="en-US" altLang="zh-CN" sz="2000" dirty="0"/>
              <a:t>Good morning!</a:t>
            </a:r>
            <a:r>
              <a:rPr lang="zh-CN" altLang="zh-CN" sz="2000" dirty="0"/>
              <a:t>”到“</a:t>
            </a:r>
            <a:r>
              <a:rPr lang="en-US" altLang="zh-CN" sz="2000" dirty="0"/>
              <a:t>Good evening!</a:t>
            </a:r>
            <a:r>
              <a:rPr lang="zh-CN" altLang="zh-CN" sz="2000" dirty="0"/>
              <a:t>”的</a:t>
            </a:r>
            <a:r>
              <a:rPr lang="zh-CN" altLang="zh-CN" sz="2000" dirty="0" smtClean="0"/>
              <a:t>转换</a:t>
            </a:r>
            <a:r>
              <a:rPr lang="zh-CN" altLang="en-US" sz="2000" dirty="0" smtClean="0"/>
              <a:t>。</a:t>
            </a:r>
            <a:endParaRPr lang="en-US" altLang="zh-CN" sz="2000" dirty="0"/>
          </a:p>
        </p:txBody>
      </p:sp>
      <p:sp>
        <p:nvSpPr>
          <p:cNvPr id="4" name="任意多边形 3"/>
          <p:cNvSpPr/>
          <p:nvPr/>
        </p:nvSpPr>
        <p:spPr>
          <a:xfrm>
            <a:off x="2443390" y="3152554"/>
            <a:ext cx="2991394" cy="683676"/>
          </a:xfrm>
          <a:custGeom>
            <a:avLst/>
            <a:gdLst>
              <a:gd name="connsiteX0" fmla="*/ 0 w 3047999"/>
              <a:gd name="connsiteY0" fmla="*/ 0 h 461744"/>
              <a:gd name="connsiteX1" fmla="*/ 3047999 w 3047999"/>
              <a:gd name="connsiteY1" fmla="*/ 0 h 461744"/>
              <a:gd name="connsiteX2" fmla="*/ 3047999 w 3047999"/>
              <a:gd name="connsiteY2" fmla="*/ 461744 h 461744"/>
              <a:gd name="connsiteX3" fmla="*/ 0 w 3047999"/>
              <a:gd name="connsiteY3" fmla="*/ 461744 h 461744"/>
              <a:gd name="connsiteX4" fmla="*/ 0 w 3047999"/>
              <a:gd name="connsiteY4" fmla="*/ 0 h 461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7999" h="461744">
                <a:moveTo>
                  <a:pt x="0" y="0"/>
                </a:moveTo>
                <a:lnTo>
                  <a:pt x="3047999" y="0"/>
                </a:lnTo>
                <a:lnTo>
                  <a:pt x="3047999" y="461744"/>
                </a:lnTo>
                <a:lnTo>
                  <a:pt x="0" y="461744"/>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4912" tIns="33020" rIns="184912" bIns="33020" numCol="1" spcCol="1270" anchor="ctr" anchorCtr="0">
            <a:noAutofit/>
          </a:bodyPr>
          <a:lstStyle/>
          <a:p>
            <a:pPr lvl="0" algn="ctr" defTabSz="1155700">
              <a:lnSpc>
                <a:spcPct val="90000"/>
              </a:lnSpc>
              <a:spcBef>
                <a:spcPct val="0"/>
              </a:spcBef>
              <a:spcAft>
                <a:spcPct val="35000"/>
              </a:spcAft>
            </a:pPr>
            <a:r>
              <a:rPr lang="en-US" altLang="zh-CN" sz="2600" kern="1200" dirty="0" smtClean="0"/>
              <a:t>Good </a:t>
            </a:r>
            <a:r>
              <a:rPr lang="en-US" altLang="zh-CN" sz="2600" kern="1200" dirty="0" smtClean="0">
                <a:solidFill>
                  <a:srgbClr val="FF0000"/>
                </a:solidFill>
              </a:rPr>
              <a:t>morning</a:t>
            </a:r>
            <a:endParaRPr lang="zh-CN" altLang="en-US" sz="2600" kern="1200" dirty="0">
              <a:solidFill>
                <a:srgbClr val="FF0000"/>
              </a:solidFill>
            </a:endParaRPr>
          </a:p>
        </p:txBody>
      </p:sp>
      <p:sp>
        <p:nvSpPr>
          <p:cNvPr id="7" name="任意多边形 6"/>
          <p:cNvSpPr/>
          <p:nvPr/>
        </p:nvSpPr>
        <p:spPr>
          <a:xfrm>
            <a:off x="2443390" y="4787723"/>
            <a:ext cx="2991394" cy="683676"/>
          </a:xfrm>
          <a:custGeom>
            <a:avLst/>
            <a:gdLst>
              <a:gd name="connsiteX0" fmla="*/ 0 w 3047999"/>
              <a:gd name="connsiteY0" fmla="*/ 0 h 461744"/>
              <a:gd name="connsiteX1" fmla="*/ 3047999 w 3047999"/>
              <a:gd name="connsiteY1" fmla="*/ 0 h 461744"/>
              <a:gd name="connsiteX2" fmla="*/ 3047999 w 3047999"/>
              <a:gd name="connsiteY2" fmla="*/ 461744 h 461744"/>
              <a:gd name="connsiteX3" fmla="*/ 0 w 3047999"/>
              <a:gd name="connsiteY3" fmla="*/ 461744 h 461744"/>
              <a:gd name="connsiteX4" fmla="*/ 0 w 3047999"/>
              <a:gd name="connsiteY4" fmla="*/ 0 h 461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7999" h="461744">
                <a:moveTo>
                  <a:pt x="0" y="0"/>
                </a:moveTo>
                <a:lnTo>
                  <a:pt x="3047999" y="0"/>
                </a:lnTo>
                <a:lnTo>
                  <a:pt x="3047999" y="461744"/>
                </a:lnTo>
                <a:lnTo>
                  <a:pt x="0" y="461744"/>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4912" tIns="33020" rIns="184912" bIns="33020" numCol="1" spcCol="1270" anchor="ctr" anchorCtr="0">
            <a:noAutofit/>
          </a:bodyPr>
          <a:lstStyle/>
          <a:p>
            <a:pPr lvl="0" algn="ctr" defTabSz="1155700">
              <a:lnSpc>
                <a:spcPct val="90000"/>
              </a:lnSpc>
              <a:spcBef>
                <a:spcPct val="0"/>
              </a:spcBef>
              <a:spcAft>
                <a:spcPct val="35000"/>
              </a:spcAft>
            </a:pPr>
            <a:r>
              <a:rPr lang="en-US" altLang="zh-CN" sz="2600" kern="1200" dirty="0" smtClean="0"/>
              <a:t>Good </a:t>
            </a:r>
            <a:r>
              <a:rPr lang="en-US" altLang="zh-CN" sz="2600" kern="1200" dirty="0" smtClean="0">
                <a:solidFill>
                  <a:srgbClr val="FF0000"/>
                </a:solidFill>
              </a:rPr>
              <a:t>evening</a:t>
            </a:r>
            <a:endParaRPr lang="zh-CN" altLang="en-US" sz="2600" kern="1200" dirty="0">
              <a:solidFill>
                <a:srgbClr val="FF0000"/>
              </a:solidFill>
            </a:endParaRPr>
          </a:p>
        </p:txBody>
      </p:sp>
      <p:sp>
        <p:nvSpPr>
          <p:cNvPr id="8" name="左箭头 7"/>
          <p:cNvSpPr/>
          <p:nvPr/>
        </p:nvSpPr>
        <p:spPr bwMode="auto">
          <a:xfrm rot="16200000">
            <a:off x="3576368" y="4124566"/>
            <a:ext cx="826770" cy="380728"/>
          </a:xfrm>
          <a:prstGeom prst="leftArrow">
            <a:avLst/>
          </a:prstGeom>
          <a:solidFill>
            <a:schemeClr val="accent1">
              <a:lumMod val="40000"/>
              <a:lumOff val="60000"/>
            </a:schemeClr>
          </a:solidFill>
          <a:ln w="9525" algn="ctr">
            <a:solidFill>
              <a:schemeClr val="accent1"/>
            </a:solidFill>
            <a:round/>
            <a:headEnd/>
            <a:tailEnd/>
          </a:ln>
          <a:effectLst/>
        </p:spPr>
        <p:txBody>
          <a:bodyPr wrap="none" rtlCol="0" anchor="ctr"/>
          <a:lstStyle/>
          <a:p>
            <a:pPr algn="ctr" eaLnBrk="1" fontAlgn="auto" latinLnBrk="1" hangingPunct="1">
              <a:spcBef>
                <a:spcPts val="0"/>
              </a:spcBef>
              <a:spcAft>
                <a:spcPts val="0"/>
              </a:spcAft>
            </a:pPr>
            <a:endParaRPr kumimoji="1" lang="zh-CN" altLang="en-US"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9" name="内容占位符 2"/>
          <p:cNvSpPr txBox="1">
            <a:spLocks/>
          </p:cNvSpPr>
          <p:nvPr/>
        </p:nvSpPr>
        <p:spPr bwMode="auto">
          <a:xfrm>
            <a:off x="4167055" y="3905608"/>
            <a:ext cx="483322" cy="73126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FontTx/>
              <a:buNone/>
            </a:pPr>
            <a:r>
              <a:rPr lang="zh-CN" altLang="en-US" sz="2000" b="1" dirty="0" smtClean="0"/>
              <a:t>替</a:t>
            </a:r>
            <a:endParaRPr lang="en-US" altLang="zh-CN" sz="2000" b="1" dirty="0" smtClean="0"/>
          </a:p>
          <a:p>
            <a:pPr marL="0" indent="0">
              <a:buFontTx/>
              <a:buNone/>
            </a:pPr>
            <a:r>
              <a:rPr lang="zh-CN" altLang="en-US" sz="2000" b="1" dirty="0" smtClean="0"/>
              <a:t>换</a:t>
            </a:r>
            <a:endParaRPr lang="en-US" altLang="zh-CN" sz="2000" b="1" dirty="0"/>
          </a:p>
        </p:txBody>
      </p:sp>
    </p:spTree>
    <p:custDataLst>
      <p:tags r:id="rId1"/>
    </p:custDataLst>
    <p:extLst>
      <p:ext uri="{BB962C8B-B14F-4D97-AF65-F5344CB8AC3E}">
        <p14:creationId xmlns:p14="http://schemas.microsoft.com/office/powerpoint/2010/main" val="1403932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560388" y="962025"/>
            <a:ext cx="2387192" cy="574581"/>
          </a:xfrm>
          <a:prstGeom prst="rect">
            <a:avLst/>
          </a:prstGeom>
        </p:spPr>
        <p:txBody>
          <a:bodyPr wrap="none">
            <a:spAutoFit/>
          </a:bodyPr>
          <a:lstStyle/>
          <a:p>
            <a:pPr marL="342900" indent="-342900">
              <a:lnSpc>
                <a:spcPct val="150000"/>
              </a:lnSpc>
              <a:spcBef>
                <a:spcPct val="20000"/>
              </a:spcBef>
              <a:buFontTx/>
              <a:buChar char="•"/>
              <a:defRPr/>
            </a:pPr>
            <a:r>
              <a:rPr lang="zh-CN" altLang="en-US" sz="2400" b="1" dirty="0" smtClean="0">
                <a:solidFill>
                  <a:srgbClr val="009ED6"/>
                </a:solidFill>
                <a:latin typeface="+mn-lt"/>
                <a:ea typeface="+mn-ea"/>
              </a:rPr>
              <a:t>选择排序算法</a:t>
            </a:r>
            <a:endParaRPr lang="en-US" altLang="zh-CN" sz="2400" b="1" dirty="0">
              <a:solidFill>
                <a:srgbClr val="009ED6"/>
              </a:solidFill>
              <a:latin typeface="+mn-lt"/>
              <a:ea typeface="+mn-ea"/>
            </a:endParaRPr>
          </a:p>
        </p:txBody>
      </p:sp>
      <p:sp>
        <p:nvSpPr>
          <p:cNvPr id="4" name="任意多边形 3"/>
          <p:cNvSpPr/>
          <p:nvPr/>
        </p:nvSpPr>
        <p:spPr>
          <a:xfrm>
            <a:off x="1449592" y="1956611"/>
            <a:ext cx="886464" cy="1266379"/>
          </a:xfrm>
          <a:custGeom>
            <a:avLst/>
            <a:gdLst>
              <a:gd name="connsiteX0" fmla="*/ 0 w 1266378"/>
              <a:gd name="connsiteY0" fmla="*/ 0 h 886464"/>
              <a:gd name="connsiteX1" fmla="*/ 823146 w 1266378"/>
              <a:gd name="connsiteY1" fmla="*/ 0 h 886464"/>
              <a:gd name="connsiteX2" fmla="*/ 1266378 w 1266378"/>
              <a:gd name="connsiteY2" fmla="*/ 443232 h 886464"/>
              <a:gd name="connsiteX3" fmla="*/ 823146 w 1266378"/>
              <a:gd name="connsiteY3" fmla="*/ 886464 h 886464"/>
              <a:gd name="connsiteX4" fmla="*/ 0 w 1266378"/>
              <a:gd name="connsiteY4" fmla="*/ 886464 h 886464"/>
              <a:gd name="connsiteX5" fmla="*/ 443232 w 1266378"/>
              <a:gd name="connsiteY5" fmla="*/ 443232 h 886464"/>
              <a:gd name="connsiteX6" fmla="*/ 0 w 1266378"/>
              <a:gd name="connsiteY6" fmla="*/ 0 h 886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6378" h="886464">
                <a:moveTo>
                  <a:pt x="1266378" y="0"/>
                </a:moveTo>
                <a:lnTo>
                  <a:pt x="1266378" y="576202"/>
                </a:lnTo>
                <a:lnTo>
                  <a:pt x="633189" y="886464"/>
                </a:lnTo>
                <a:lnTo>
                  <a:pt x="0" y="576202"/>
                </a:lnTo>
                <a:lnTo>
                  <a:pt x="0" y="0"/>
                </a:lnTo>
                <a:lnTo>
                  <a:pt x="633189" y="310262"/>
                </a:lnTo>
                <a:lnTo>
                  <a:pt x="1266378"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605" tIns="457838" rIns="14605" bIns="457837" numCol="1" spcCol="1270" anchor="ctr" anchorCtr="0">
            <a:noAutofit/>
          </a:bodyPr>
          <a:lstStyle/>
          <a:p>
            <a:pPr lvl="0" algn="ctr" defTabSz="1022350">
              <a:lnSpc>
                <a:spcPct val="90000"/>
              </a:lnSpc>
              <a:spcBef>
                <a:spcPct val="0"/>
              </a:spcBef>
              <a:spcAft>
                <a:spcPct val="35000"/>
              </a:spcAft>
            </a:pPr>
            <a:r>
              <a:rPr lang="zh-CN" altLang="en-US" sz="2300" b="1" kern="1200" smtClean="0"/>
              <a:t>第</a:t>
            </a:r>
            <a:r>
              <a:rPr lang="en-US" altLang="zh-CN" sz="2300" b="1" kern="1200" smtClean="0"/>
              <a:t>1</a:t>
            </a:r>
            <a:r>
              <a:rPr lang="zh-CN" altLang="en-US" sz="2300" b="1" kern="1200" smtClean="0"/>
              <a:t>步</a:t>
            </a:r>
            <a:endParaRPr lang="zh-CN" altLang="en-US" sz="2300" b="1" kern="1200"/>
          </a:p>
        </p:txBody>
      </p:sp>
      <p:sp>
        <p:nvSpPr>
          <p:cNvPr id="5" name="任意多边形 4"/>
          <p:cNvSpPr/>
          <p:nvPr/>
        </p:nvSpPr>
        <p:spPr>
          <a:xfrm>
            <a:off x="2336055" y="1956613"/>
            <a:ext cx="5555474" cy="823146"/>
          </a:xfrm>
          <a:custGeom>
            <a:avLst/>
            <a:gdLst>
              <a:gd name="connsiteX0" fmla="*/ 137194 w 823146"/>
              <a:gd name="connsiteY0" fmla="*/ 0 h 5555474"/>
              <a:gd name="connsiteX1" fmla="*/ 685952 w 823146"/>
              <a:gd name="connsiteY1" fmla="*/ 0 h 5555474"/>
              <a:gd name="connsiteX2" fmla="*/ 823146 w 823146"/>
              <a:gd name="connsiteY2" fmla="*/ 137194 h 5555474"/>
              <a:gd name="connsiteX3" fmla="*/ 823146 w 823146"/>
              <a:gd name="connsiteY3" fmla="*/ 5555474 h 5555474"/>
              <a:gd name="connsiteX4" fmla="*/ 823146 w 823146"/>
              <a:gd name="connsiteY4" fmla="*/ 5555474 h 5555474"/>
              <a:gd name="connsiteX5" fmla="*/ 0 w 823146"/>
              <a:gd name="connsiteY5" fmla="*/ 5555474 h 5555474"/>
              <a:gd name="connsiteX6" fmla="*/ 0 w 823146"/>
              <a:gd name="connsiteY6" fmla="*/ 5555474 h 5555474"/>
              <a:gd name="connsiteX7" fmla="*/ 0 w 823146"/>
              <a:gd name="connsiteY7" fmla="*/ 137194 h 5555474"/>
              <a:gd name="connsiteX8" fmla="*/ 137194 w 823146"/>
              <a:gd name="connsiteY8" fmla="*/ 0 h 5555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3146" h="5555474">
                <a:moveTo>
                  <a:pt x="823146" y="925935"/>
                </a:moveTo>
                <a:lnTo>
                  <a:pt x="823146" y="4629539"/>
                </a:lnTo>
                <a:cubicBezTo>
                  <a:pt x="823146" y="5140916"/>
                  <a:pt x="814045" y="5555471"/>
                  <a:pt x="802818" y="5555471"/>
                </a:cubicBezTo>
                <a:lnTo>
                  <a:pt x="0" y="5555471"/>
                </a:lnTo>
                <a:lnTo>
                  <a:pt x="0" y="5555471"/>
                </a:lnTo>
                <a:lnTo>
                  <a:pt x="0" y="3"/>
                </a:lnTo>
                <a:lnTo>
                  <a:pt x="0" y="3"/>
                </a:lnTo>
                <a:lnTo>
                  <a:pt x="802818" y="3"/>
                </a:lnTo>
                <a:cubicBezTo>
                  <a:pt x="814045" y="3"/>
                  <a:pt x="823146" y="414558"/>
                  <a:pt x="823146" y="925935"/>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8017" tIns="51612" rIns="51612" bIns="51614" numCol="1" spcCol="1270" anchor="ctr" anchorCtr="0">
            <a:noAutofit/>
          </a:bodyPr>
          <a:lstStyle/>
          <a:p>
            <a:pPr marL="171450" lvl="1" indent="-171450" algn="l" defTabSz="800100">
              <a:lnSpc>
                <a:spcPct val="90000"/>
              </a:lnSpc>
              <a:spcBef>
                <a:spcPct val="0"/>
              </a:spcBef>
              <a:spcAft>
                <a:spcPct val="15000"/>
              </a:spcAft>
              <a:buChar char="••"/>
            </a:pPr>
            <a:r>
              <a:rPr lang="zh-CN" sz="1800" kern="1200" dirty="0" smtClean="0"/>
              <a:t>在数组中选择出最小的元素，将它与</a:t>
            </a:r>
            <a:r>
              <a:rPr lang="en-US" sz="1800" kern="1200" dirty="0" smtClean="0"/>
              <a:t>0</a:t>
            </a:r>
            <a:r>
              <a:rPr lang="zh-CN" sz="1800" kern="1200" dirty="0" smtClean="0"/>
              <a:t>角标元素交换，即放在开头第</a:t>
            </a:r>
            <a:r>
              <a:rPr lang="en-US" sz="1800" kern="1200" dirty="0" smtClean="0"/>
              <a:t>1</a:t>
            </a:r>
            <a:r>
              <a:rPr lang="zh-CN" sz="1800" kern="1200" dirty="0" smtClean="0"/>
              <a:t>位。</a:t>
            </a:r>
            <a:endParaRPr lang="zh-CN" altLang="en-US" sz="1800" kern="1200" dirty="0"/>
          </a:p>
        </p:txBody>
      </p:sp>
      <p:sp>
        <p:nvSpPr>
          <p:cNvPr id="7" name="任意多边形 6"/>
          <p:cNvSpPr/>
          <p:nvPr/>
        </p:nvSpPr>
        <p:spPr>
          <a:xfrm>
            <a:off x="1449592" y="3023680"/>
            <a:ext cx="886464" cy="1266378"/>
          </a:xfrm>
          <a:custGeom>
            <a:avLst/>
            <a:gdLst>
              <a:gd name="connsiteX0" fmla="*/ 0 w 1266378"/>
              <a:gd name="connsiteY0" fmla="*/ 0 h 886464"/>
              <a:gd name="connsiteX1" fmla="*/ 823146 w 1266378"/>
              <a:gd name="connsiteY1" fmla="*/ 0 h 886464"/>
              <a:gd name="connsiteX2" fmla="*/ 1266378 w 1266378"/>
              <a:gd name="connsiteY2" fmla="*/ 443232 h 886464"/>
              <a:gd name="connsiteX3" fmla="*/ 823146 w 1266378"/>
              <a:gd name="connsiteY3" fmla="*/ 886464 h 886464"/>
              <a:gd name="connsiteX4" fmla="*/ 0 w 1266378"/>
              <a:gd name="connsiteY4" fmla="*/ 886464 h 886464"/>
              <a:gd name="connsiteX5" fmla="*/ 443232 w 1266378"/>
              <a:gd name="connsiteY5" fmla="*/ 443232 h 886464"/>
              <a:gd name="connsiteX6" fmla="*/ 0 w 1266378"/>
              <a:gd name="connsiteY6" fmla="*/ 0 h 886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6378" h="886464">
                <a:moveTo>
                  <a:pt x="1266378" y="0"/>
                </a:moveTo>
                <a:lnTo>
                  <a:pt x="1266378" y="576202"/>
                </a:lnTo>
                <a:lnTo>
                  <a:pt x="633189" y="886464"/>
                </a:lnTo>
                <a:lnTo>
                  <a:pt x="0" y="576202"/>
                </a:lnTo>
                <a:lnTo>
                  <a:pt x="0" y="0"/>
                </a:lnTo>
                <a:lnTo>
                  <a:pt x="633189" y="310262"/>
                </a:lnTo>
                <a:lnTo>
                  <a:pt x="1266378"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605" tIns="457837" rIns="14605" bIns="457837" numCol="1" spcCol="1270" anchor="ctr" anchorCtr="0">
            <a:noAutofit/>
          </a:bodyPr>
          <a:lstStyle/>
          <a:p>
            <a:pPr lvl="0" algn="ctr" defTabSz="1022350">
              <a:lnSpc>
                <a:spcPct val="90000"/>
              </a:lnSpc>
              <a:spcBef>
                <a:spcPct val="0"/>
              </a:spcBef>
              <a:spcAft>
                <a:spcPct val="35000"/>
              </a:spcAft>
            </a:pPr>
            <a:r>
              <a:rPr lang="zh-CN" altLang="en-US" sz="2300" b="1" kern="1200" smtClean="0"/>
              <a:t>第</a:t>
            </a:r>
            <a:r>
              <a:rPr lang="en-US" altLang="zh-CN" sz="2300" b="1" kern="1200" smtClean="0"/>
              <a:t>2</a:t>
            </a:r>
            <a:r>
              <a:rPr lang="zh-CN" altLang="en-US" sz="2300" b="1" kern="1200" smtClean="0"/>
              <a:t>步</a:t>
            </a:r>
            <a:endParaRPr lang="zh-CN" altLang="en-US" sz="2300" b="1" kern="1200"/>
          </a:p>
        </p:txBody>
      </p:sp>
      <p:sp>
        <p:nvSpPr>
          <p:cNvPr id="8" name="任意多边形 7"/>
          <p:cNvSpPr/>
          <p:nvPr/>
        </p:nvSpPr>
        <p:spPr>
          <a:xfrm>
            <a:off x="2336055" y="3023681"/>
            <a:ext cx="5555474" cy="823147"/>
          </a:xfrm>
          <a:custGeom>
            <a:avLst/>
            <a:gdLst>
              <a:gd name="connsiteX0" fmla="*/ 137194 w 823146"/>
              <a:gd name="connsiteY0" fmla="*/ 0 h 5555474"/>
              <a:gd name="connsiteX1" fmla="*/ 685952 w 823146"/>
              <a:gd name="connsiteY1" fmla="*/ 0 h 5555474"/>
              <a:gd name="connsiteX2" fmla="*/ 823146 w 823146"/>
              <a:gd name="connsiteY2" fmla="*/ 137194 h 5555474"/>
              <a:gd name="connsiteX3" fmla="*/ 823146 w 823146"/>
              <a:gd name="connsiteY3" fmla="*/ 5555474 h 5555474"/>
              <a:gd name="connsiteX4" fmla="*/ 823146 w 823146"/>
              <a:gd name="connsiteY4" fmla="*/ 5555474 h 5555474"/>
              <a:gd name="connsiteX5" fmla="*/ 0 w 823146"/>
              <a:gd name="connsiteY5" fmla="*/ 5555474 h 5555474"/>
              <a:gd name="connsiteX6" fmla="*/ 0 w 823146"/>
              <a:gd name="connsiteY6" fmla="*/ 5555474 h 5555474"/>
              <a:gd name="connsiteX7" fmla="*/ 0 w 823146"/>
              <a:gd name="connsiteY7" fmla="*/ 137194 h 5555474"/>
              <a:gd name="connsiteX8" fmla="*/ 137194 w 823146"/>
              <a:gd name="connsiteY8" fmla="*/ 0 h 5555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3146" h="5555474">
                <a:moveTo>
                  <a:pt x="823146" y="925935"/>
                </a:moveTo>
                <a:lnTo>
                  <a:pt x="823146" y="4629539"/>
                </a:lnTo>
                <a:cubicBezTo>
                  <a:pt x="823146" y="5140916"/>
                  <a:pt x="814045" y="5555471"/>
                  <a:pt x="802818" y="5555471"/>
                </a:cubicBezTo>
                <a:lnTo>
                  <a:pt x="0" y="5555471"/>
                </a:lnTo>
                <a:lnTo>
                  <a:pt x="0" y="5555471"/>
                </a:lnTo>
                <a:lnTo>
                  <a:pt x="0" y="3"/>
                </a:lnTo>
                <a:lnTo>
                  <a:pt x="0" y="3"/>
                </a:lnTo>
                <a:lnTo>
                  <a:pt x="802818" y="3"/>
                </a:lnTo>
                <a:cubicBezTo>
                  <a:pt x="814045" y="3"/>
                  <a:pt x="823146" y="414558"/>
                  <a:pt x="823146" y="925935"/>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8017" tIns="51612" rIns="51612" bIns="51615" numCol="1" spcCol="1270" anchor="ctr" anchorCtr="0">
            <a:noAutofit/>
          </a:bodyPr>
          <a:lstStyle/>
          <a:p>
            <a:pPr marL="171450" lvl="1" indent="-171450" algn="l" defTabSz="800100">
              <a:lnSpc>
                <a:spcPct val="90000"/>
              </a:lnSpc>
              <a:spcBef>
                <a:spcPct val="0"/>
              </a:spcBef>
              <a:spcAft>
                <a:spcPct val="15000"/>
              </a:spcAft>
              <a:buChar char="••"/>
            </a:pPr>
            <a:r>
              <a:rPr lang="zh-CN" sz="1800" kern="1200" dirty="0" smtClean="0"/>
              <a:t>除</a:t>
            </a:r>
            <a:r>
              <a:rPr lang="en-US" sz="1800" kern="1200" dirty="0" smtClean="0"/>
              <a:t>0</a:t>
            </a:r>
            <a:r>
              <a:rPr lang="zh-CN" sz="1800" kern="1200" dirty="0" smtClean="0"/>
              <a:t>角标元素外，在剩下的待排序元素中选择出最小的元素，将它与</a:t>
            </a:r>
            <a:r>
              <a:rPr lang="en-US" sz="1800" kern="1200" dirty="0" smtClean="0"/>
              <a:t>1</a:t>
            </a:r>
            <a:r>
              <a:rPr lang="zh-CN" sz="1800" kern="1200" dirty="0" smtClean="0"/>
              <a:t>角标元素交换，即放在第</a:t>
            </a:r>
            <a:r>
              <a:rPr lang="en-US" sz="1800" kern="1200" dirty="0" smtClean="0"/>
              <a:t>2</a:t>
            </a:r>
            <a:r>
              <a:rPr lang="zh-CN" sz="1800" kern="1200" dirty="0" smtClean="0"/>
              <a:t>位。</a:t>
            </a:r>
            <a:endParaRPr lang="zh-CN" altLang="en-US" sz="1800" kern="1200" dirty="0"/>
          </a:p>
        </p:txBody>
      </p:sp>
      <p:sp>
        <p:nvSpPr>
          <p:cNvPr id="9" name="任意多边形 8"/>
          <p:cNvSpPr/>
          <p:nvPr/>
        </p:nvSpPr>
        <p:spPr>
          <a:xfrm>
            <a:off x="1449592" y="4090748"/>
            <a:ext cx="886464" cy="1266378"/>
          </a:xfrm>
          <a:custGeom>
            <a:avLst/>
            <a:gdLst>
              <a:gd name="connsiteX0" fmla="*/ 0 w 1266378"/>
              <a:gd name="connsiteY0" fmla="*/ 0 h 886464"/>
              <a:gd name="connsiteX1" fmla="*/ 823146 w 1266378"/>
              <a:gd name="connsiteY1" fmla="*/ 0 h 886464"/>
              <a:gd name="connsiteX2" fmla="*/ 1266378 w 1266378"/>
              <a:gd name="connsiteY2" fmla="*/ 443232 h 886464"/>
              <a:gd name="connsiteX3" fmla="*/ 823146 w 1266378"/>
              <a:gd name="connsiteY3" fmla="*/ 886464 h 886464"/>
              <a:gd name="connsiteX4" fmla="*/ 0 w 1266378"/>
              <a:gd name="connsiteY4" fmla="*/ 886464 h 886464"/>
              <a:gd name="connsiteX5" fmla="*/ 443232 w 1266378"/>
              <a:gd name="connsiteY5" fmla="*/ 443232 h 886464"/>
              <a:gd name="connsiteX6" fmla="*/ 0 w 1266378"/>
              <a:gd name="connsiteY6" fmla="*/ 0 h 886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6378" h="886464">
                <a:moveTo>
                  <a:pt x="1266378" y="0"/>
                </a:moveTo>
                <a:lnTo>
                  <a:pt x="1266378" y="576202"/>
                </a:lnTo>
                <a:lnTo>
                  <a:pt x="633189" y="886464"/>
                </a:lnTo>
                <a:lnTo>
                  <a:pt x="0" y="576202"/>
                </a:lnTo>
                <a:lnTo>
                  <a:pt x="0" y="0"/>
                </a:lnTo>
                <a:lnTo>
                  <a:pt x="633189" y="310262"/>
                </a:lnTo>
                <a:lnTo>
                  <a:pt x="1266378"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605" tIns="457837" rIns="14605" bIns="457837" numCol="1" spcCol="1270" anchor="ctr" anchorCtr="0">
            <a:noAutofit/>
          </a:bodyPr>
          <a:lstStyle/>
          <a:p>
            <a:pPr lvl="0" algn="ctr" defTabSz="1022350">
              <a:lnSpc>
                <a:spcPct val="90000"/>
              </a:lnSpc>
              <a:spcBef>
                <a:spcPct val="0"/>
              </a:spcBef>
              <a:spcAft>
                <a:spcPct val="35000"/>
              </a:spcAft>
            </a:pPr>
            <a:r>
              <a:rPr lang="zh-CN" altLang="en-US" sz="2300" b="1" kern="1200" smtClean="0"/>
              <a:t>第</a:t>
            </a:r>
            <a:r>
              <a:rPr lang="en-US" altLang="zh-CN" sz="2300" b="1" kern="1200" smtClean="0"/>
              <a:t>3</a:t>
            </a:r>
            <a:r>
              <a:rPr lang="zh-CN" altLang="en-US" sz="2300" b="1" kern="1200" smtClean="0"/>
              <a:t>步</a:t>
            </a:r>
            <a:endParaRPr lang="zh-CN" altLang="en-US" sz="2300" b="1" kern="1200"/>
          </a:p>
        </p:txBody>
      </p:sp>
      <p:sp>
        <p:nvSpPr>
          <p:cNvPr id="10" name="任意多边形 9"/>
          <p:cNvSpPr/>
          <p:nvPr/>
        </p:nvSpPr>
        <p:spPr>
          <a:xfrm>
            <a:off x="2336055" y="4090749"/>
            <a:ext cx="5555474" cy="823147"/>
          </a:xfrm>
          <a:custGeom>
            <a:avLst/>
            <a:gdLst>
              <a:gd name="connsiteX0" fmla="*/ 137194 w 823146"/>
              <a:gd name="connsiteY0" fmla="*/ 0 h 5555474"/>
              <a:gd name="connsiteX1" fmla="*/ 685952 w 823146"/>
              <a:gd name="connsiteY1" fmla="*/ 0 h 5555474"/>
              <a:gd name="connsiteX2" fmla="*/ 823146 w 823146"/>
              <a:gd name="connsiteY2" fmla="*/ 137194 h 5555474"/>
              <a:gd name="connsiteX3" fmla="*/ 823146 w 823146"/>
              <a:gd name="connsiteY3" fmla="*/ 5555474 h 5555474"/>
              <a:gd name="connsiteX4" fmla="*/ 823146 w 823146"/>
              <a:gd name="connsiteY4" fmla="*/ 5555474 h 5555474"/>
              <a:gd name="connsiteX5" fmla="*/ 0 w 823146"/>
              <a:gd name="connsiteY5" fmla="*/ 5555474 h 5555474"/>
              <a:gd name="connsiteX6" fmla="*/ 0 w 823146"/>
              <a:gd name="connsiteY6" fmla="*/ 5555474 h 5555474"/>
              <a:gd name="connsiteX7" fmla="*/ 0 w 823146"/>
              <a:gd name="connsiteY7" fmla="*/ 137194 h 5555474"/>
              <a:gd name="connsiteX8" fmla="*/ 137194 w 823146"/>
              <a:gd name="connsiteY8" fmla="*/ 0 h 5555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3146" h="5555474">
                <a:moveTo>
                  <a:pt x="823146" y="925935"/>
                </a:moveTo>
                <a:lnTo>
                  <a:pt x="823146" y="4629539"/>
                </a:lnTo>
                <a:cubicBezTo>
                  <a:pt x="823146" y="5140916"/>
                  <a:pt x="814045" y="5555471"/>
                  <a:pt x="802818" y="5555471"/>
                </a:cubicBezTo>
                <a:lnTo>
                  <a:pt x="0" y="5555471"/>
                </a:lnTo>
                <a:lnTo>
                  <a:pt x="0" y="5555471"/>
                </a:lnTo>
                <a:lnTo>
                  <a:pt x="0" y="3"/>
                </a:lnTo>
                <a:lnTo>
                  <a:pt x="0" y="3"/>
                </a:lnTo>
                <a:lnTo>
                  <a:pt x="802818" y="3"/>
                </a:lnTo>
                <a:cubicBezTo>
                  <a:pt x="814045" y="3"/>
                  <a:pt x="823146" y="414558"/>
                  <a:pt x="823146" y="925935"/>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8017" tIns="51612" rIns="51612" bIns="51615" numCol="1" spcCol="1270" anchor="ctr" anchorCtr="0">
            <a:noAutofit/>
          </a:bodyPr>
          <a:lstStyle/>
          <a:p>
            <a:pPr marL="171450" lvl="1" indent="-171450" algn="l" defTabSz="800100">
              <a:lnSpc>
                <a:spcPct val="90000"/>
              </a:lnSpc>
              <a:spcBef>
                <a:spcPct val="0"/>
              </a:spcBef>
              <a:spcAft>
                <a:spcPct val="15000"/>
              </a:spcAft>
              <a:buChar char="••"/>
            </a:pPr>
            <a:r>
              <a:rPr lang="zh-CN" sz="1800" kern="1200" dirty="0" smtClean="0"/>
              <a:t>依次类推，直到完成最后两个元素的排序交换，就完成了升序排列。</a:t>
            </a:r>
            <a:endParaRPr lang="zh-CN" altLang="en-US" sz="1800" kern="1200" dirty="0"/>
          </a:p>
        </p:txBody>
      </p:sp>
      <p:sp>
        <p:nvSpPr>
          <p:cNvPr id="6" name="标题 1"/>
          <p:cNvSpPr>
            <a:spLocks noChangeArrowheads="1"/>
          </p:cNvSpPr>
          <p:nvPr/>
        </p:nvSpPr>
        <p:spPr bwMode="auto">
          <a:xfrm>
            <a:off x="1449592" y="39961"/>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6</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2498957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animBg="1"/>
      <p:bldP spid="1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1023127" y="4424960"/>
            <a:ext cx="7479730" cy="408623"/>
          </a:xfrm>
          <a:prstGeom prst="roundRect">
            <a:avLst/>
          </a:prstGeom>
          <a:solidFill>
            <a:schemeClr val="bg2">
              <a:lumMod val="50000"/>
            </a:schemeClr>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案例</a:t>
            </a:r>
            <a:r>
              <a:rPr lang="zh-CN" altLang="en-US" b="1" dirty="0" smtClean="0">
                <a:solidFill>
                  <a:schemeClr val="bg1"/>
                </a:solidFill>
                <a:ea typeface="宋体" pitchFamily="2" charset="-122"/>
              </a:rPr>
              <a:t>代码（详见教材代码实现）</a:t>
            </a:r>
            <a:endParaRPr lang="en-US" altLang="zh-CN" b="1" dirty="0">
              <a:solidFill>
                <a:schemeClr val="bg1"/>
              </a:solidFill>
              <a:ea typeface="宋体" pitchFamily="2" charset="-122"/>
            </a:endParaRPr>
          </a:p>
        </p:txBody>
      </p:sp>
      <p:sp>
        <p:nvSpPr>
          <p:cNvPr id="12" name="矩形 28"/>
          <p:cNvSpPr>
            <a:spLocks noChangeArrowheads="1"/>
          </p:cNvSpPr>
          <p:nvPr/>
        </p:nvSpPr>
        <p:spPr bwMode="auto">
          <a:xfrm>
            <a:off x="863599" y="1123950"/>
            <a:ext cx="7783513"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0" hangingPunct="0">
              <a:lnSpc>
                <a:spcPct val="150000"/>
              </a:lnSpc>
              <a:spcBef>
                <a:spcPct val="20000"/>
              </a:spcBef>
              <a:buFont typeface="Arial" pitchFamily="34" charset="0"/>
              <a:buChar char="−"/>
            </a:pPr>
            <a:r>
              <a:rPr lang="zh-CN" altLang="en-US" dirty="0" smtClean="0">
                <a:latin typeface="+mn-ea"/>
                <a:ea typeface="+mn-ea"/>
              </a:rPr>
              <a:t>案例设计</a:t>
            </a:r>
            <a:endParaRPr lang="zh-CN" altLang="zh-CN" dirty="0">
              <a:latin typeface="+mn-ea"/>
              <a:ea typeface="+mn-ea"/>
            </a:endParaRPr>
          </a:p>
        </p:txBody>
      </p:sp>
      <p:cxnSp>
        <p:nvCxnSpPr>
          <p:cNvPr id="20" name="直接连接符 19"/>
          <p:cNvCxnSpPr/>
          <p:nvPr/>
        </p:nvCxnSpPr>
        <p:spPr bwMode="auto">
          <a:xfrm>
            <a:off x="1202526" y="4167190"/>
            <a:ext cx="7120933"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椭圆 20"/>
          <p:cNvSpPr/>
          <p:nvPr/>
        </p:nvSpPr>
        <p:spPr bwMode="auto">
          <a:xfrm rot="574600">
            <a:off x="1157871" y="1704044"/>
            <a:ext cx="361950" cy="363537"/>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2" name="TextBox 21"/>
          <p:cNvSpPr txBox="1">
            <a:spLocks noChangeArrowheads="1"/>
          </p:cNvSpPr>
          <p:nvPr/>
        </p:nvSpPr>
        <p:spPr bwMode="auto">
          <a:xfrm>
            <a:off x="1167396" y="1710394"/>
            <a:ext cx="347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1</a:t>
            </a:r>
            <a:endParaRPr lang="zh-CN" altLang="en-US" b="1">
              <a:solidFill>
                <a:schemeClr val="bg1"/>
              </a:solidFill>
              <a:latin typeface="Verdana" pitchFamily="34" charset="0"/>
            </a:endParaRPr>
          </a:p>
        </p:txBody>
      </p:sp>
      <p:cxnSp>
        <p:nvCxnSpPr>
          <p:cNvPr id="23" name="直接连接符 22"/>
          <p:cNvCxnSpPr/>
          <p:nvPr/>
        </p:nvCxnSpPr>
        <p:spPr>
          <a:xfrm flipV="1">
            <a:off x="1338846" y="2041586"/>
            <a:ext cx="3162886" cy="9373"/>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bwMode="auto">
          <a:xfrm rot="574600">
            <a:off x="1159458" y="2320356"/>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5" name="TextBox 24"/>
          <p:cNvSpPr txBox="1">
            <a:spLocks noChangeArrowheads="1"/>
          </p:cNvSpPr>
          <p:nvPr/>
        </p:nvSpPr>
        <p:spPr bwMode="auto">
          <a:xfrm>
            <a:off x="1172158" y="2302893"/>
            <a:ext cx="349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2</a:t>
            </a:r>
            <a:endParaRPr lang="zh-CN" altLang="en-US" b="1">
              <a:solidFill>
                <a:schemeClr val="bg1"/>
              </a:solidFill>
              <a:latin typeface="Verdana" pitchFamily="34" charset="0"/>
            </a:endParaRPr>
          </a:p>
        </p:txBody>
      </p:sp>
      <p:cxnSp>
        <p:nvCxnSpPr>
          <p:cNvPr id="26" name="直接连接符 25"/>
          <p:cNvCxnSpPr/>
          <p:nvPr/>
        </p:nvCxnSpPr>
        <p:spPr>
          <a:xfrm flipV="1">
            <a:off x="1356308" y="2658541"/>
            <a:ext cx="5449441" cy="19844"/>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bwMode="auto">
          <a:xfrm rot="574600">
            <a:off x="1177668" y="2895109"/>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8" name="TextBox 27"/>
          <p:cNvSpPr txBox="1">
            <a:spLocks noChangeArrowheads="1"/>
          </p:cNvSpPr>
          <p:nvPr/>
        </p:nvSpPr>
        <p:spPr bwMode="auto">
          <a:xfrm>
            <a:off x="1185605" y="2899872"/>
            <a:ext cx="349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3</a:t>
            </a:r>
            <a:endParaRPr lang="zh-CN" altLang="en-US" b="1">
              <a:solidFill>
                <a:schemeClr val="bg1"/>
              </a:solidFill>
              <a:latin typeface="Verdana" pitchFamily="34" charset="0"/>
            </a:endParaRPr>
          </a:p>
        </p:txBody>
      </p:sp>
      <p:cxnSp>
        <p:nvCxnSpPr>
          <p:cNvPr id="29" name="直接连接符 28"/>
          <p:cNvCxnSpPr/>
          <p:nvPr/>
        </p:nvCxnSpPr>
        <p:spPr>
          <a:xfrm flipV="1">
            <a:off x="1414112" y="3269759"/>
            <a:ext cx="3642134" cy="2"/>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553196" y="1663021"/>
            <a:ext cx="3057247" cy="378565"/>
          </a:xfrm>
          <a:prstGeom prst="rect">
            <a:avLst/>
          </a:prstGeom>
        </p:spPr>
        <p:txBody>
          <a:bodyPr wrap="none">
            <a:spAutoFit/>
          </a:bodyPr>
          <a:lstStyle/>
          <a:p>
            <a:pPr>
              <a:lnSpc>
                <a:spcPct val="130000"/>
              </a:lnSpc>
              <a:spcAft>
                <a:spcPts val="300"/>
              </a:spcAft>
              <a:defRPr/>
            </a:pPr>
            <a:r>
              <a:rPr lang="zh-CN" altLang="zh-CN" sz="1600" dirty="0"/>
              <a:t>自定义一个选择排序法的函数；</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36" name="椭圆 35"/>
          <p:cNvSpPr/>
          <p:nvPr/>
        </p:nvSpPr>
        <p:spPr bwMode="auto">
          <a:xfrm rot="574600">
            <a:off x="1169637" y="3475927"/>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37" name="TextBox 36"/>
          <p:cNvSpPr txBox="1">
            <a:spLocks noChangeArrowheads="1"/>
          </p:cNvSpPr>
          <p:nvPr/>
        </p:nvSpPr>
        <p:spPr bwMode="auto">
          <a:xfrm>
            <a:off x="1177574" y="3480690"/>
            <a:ext cx="3481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chemeClr val="bg1"/>
                </a:solidFill>
                <a:latin typeface="Verdana" pitchFamily="34" charset="0"/>
              </a:rPr>
              <a:t>4</a:t>
            </a:r>
            <a:endParaRPr lang="zh-CN" altLang="en-US" b="1" dirty="0">
              <a:solidFill>
                <a:schemeClr val="bg1"/>
              </a:solidFill>
              <a:latin typeface="Verdana" pitchFamily="34" charset="0"/>
            </a:endParaRPr>
          </a:p>
        </p:txBody>
      </p:sp>
      <p:sp>
        <p:nvSpPr>
          <p:cNvPr id="43" name="矩形 42"/>
          <p:cNvSpPr/>
          <p:nvPr/>
        </p:nvSpPr>
        <p:spPr>
          <a:xfrm>
            <a:off x="1588630" y="2836876"/>
            <a:ext cx="3467616" cy="412421"/>
          </a:xfrm>
          <a:prstGeom prst="rect">
            <a:avLst/>
          </a:prstGeom>
        </p:spPr>
        <p:txBody>
          <a:bodyPr wrap="none">
            <a:spAutoFit/>
          </a:bodyPr>
          <a:lstStyle/>
          <a:p>
            <a:pPr>
              <a:lnSpc>
                <a:spcPct val="130000"/>
              </a:lnSpc>
              <a:spcAft>
                <a:spcPts val="300"/>
              </a:spcAft>
              <a:defRPr/>
            </a:pPr>
            <a:r>
              <a:rPr lang="zh-CN" altLang="zh-CN" sz="1600" dirty="0"/>
              <a:t>调用排序函数完成从小到大的排序</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44" name="矩形 43"/>
          <p:cNvSpPr/>
          <p:nvPr/>
        </p:nvSpPr>
        <p:spPr>
          <a:xfrm>
            <a:off x="1592726" y="3458565"/>
            <a:ext cx="2646878" cy="412421"/>
          </a:xfrm>
          <a:prstGeom prst="rect">
            <a:avLst/>
          </a:prstGeom>
        </p:spPr>
        <p:txBody>
          <a:bodyPr wrap="none">
            <a:spAutoFit/>
          </a:bodyPr>
          <a:lstStyle/>
          <a:p>
            <a:pPr>
              <a:lnSpc>
                <a:spcPct val="130000"/>
              </a:lnSpc>
              <a:spcAft>
                <a:spcPts val="300"/>
              </a:spcAft>
              <a:defRPr/>
            </a:pPr>
            <a:r>
              <a:rPr lang="zh-CN" altLang="zh-CN" sz="1600" dirty="0"/>
              <a:t>将排序结果输出到屏幕上</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45" name="矩形 44"/>
          <p:cNvSpPr/>
          <p:nvPr/>
        </p:nvSpPr>
        <p:spPr>
          <a:xfrm>
            <a:off x="1577998" y="2252102"/>
            <a:ext cx="5314275" cy="412421"/>
          </a:xfrm>
          <a:prstGeom prst="rect">
            <a:avLst/>
          </a:prstGeom>
        </p:spPr>
        <p:txBody>
          <a:bodyPr wrap="none">
            <a:spAutoFit/>
          </a:bodyPr>
          <a:lstStyle/>
          <a:p>
            <a:pPr>
              <a:lnSpc>
                <a:spcPct val="130000"/>
              </a:lnSpc>
              <a:spcAft>
                <a:spcPts val="300"/>
              </a:spcAft>
              <a:defRPr/>
            </a:pPr>
            <a:r>
              <a:rPr lang="zh-CN" altLang="zh-CN" sz="1600" dirty="0"/>
              <a:t>在主函数中定义一个指针数组用来构造一个字符串数组</a:t>
            </a:r>
            <a:r>
              <a:rPr lang="zh-CN" altLang="zh-CN" sz="1600" dirty="0" smtClean="0"/>
              <a:t>；</a:t>
            </a:r>
            <a:endParaRPr lang="en-US" altLang="zh-CN" sz="1600" dirty="0" smtClean="0"/>
          </a:p>
        </p:txBody>
      </p:sp>
      <p:cxnSp>
        <p:nvCxnSpPr>
          <p:cNvPr id="35" name="直接连接符 34"/>
          <p:cNvCxnSpPr/>
          <p:nvPr/>
        </p:nvCxnSpPr>
        <p:spPr>
          <a:xfrm flipV="1">
            <a:off x="1508729" y="3803130"/>
            <a:ext cx="2993003" cy="7565"/>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标题 1"/>
          <p:cNvSpPr>
            <a:spLocks noChangeArrowheads="1"/>
          </p:cNvSpPr>
          <p:nvPr/>
        </p:nvSpPr>
        <p:spPr bwMode="auto">
          <a:xfrm>
            <a:off x="1525746" y="146926"/>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6</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案例实现</a:t>
            </a:r>
            <a:endParaRPr lang="zh-CN" altLang="en-US" sz="3600" b="1" dirty="0">
              <a:solidFill>
                <a:srgbClr val="0070C0"/>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3742880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500"/>
                                        <p:tgtEl>
                                          <p:spTgt spid="26"/>
                                        </p:tgtEl>
                                      </p:cBhvr>
                                    </p:animEffect>
                                  </p:childTnLst>
                                </p:cTn>
                              </p:par>
                              <p:par>
                                <p:cTn id="11" presetID="22" presetClass="entr" presetSubtype="8"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left)">
                                      <p:cBhvr>
                                        <p:cTn id="28" dur="500"/>
                                        <p:tgtEl>
                                          <p:spTgt spid="2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left)">
                                      <p:cBhvr>
                                        <p:cTn id="34" dur="500"/>
                                        <p:tgtEl>
                                          <p:spTgt spid="34"/>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left)">
                                      <p:cBhvr>
                                        <p:cTn id="37" dur="500"/>
                                        <p:tgtEl>
                                          <p:spTgt spid="36"/>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wipe(left)">
                                      <p:cBhvr>
                                        <p:cTn id="40" dur="500"/>
                                        <p:tgtEl>
                                          <p:spTgt spid="37"/>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wipe(left)">
                                      <p:cBhvr>
                                        <p:cTn id="43" dur="500"/>
                                        <p:tgtEl>
                                          <p:spTgt spid="43"/>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wipe(left)">
                                      <p:cBhvr>
                                        <p:cTn id="46" dur="500"/>
                                        <p:tgtEl>
                                          <p:spTgt spid="44"/>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wipe(left)">
                                      <p:cBhvr>
                                        <p:cTn id="49" dur="500"/>
                                        <p:tgtEl>
                                          <p:spTgt spid="45"/>
                                        </p:tgtEl>
                                      </p:cBhvr>
                                    </p:animEffect>
                                  </p:childTnLst>
                                </p:cTn>
                              </p:par>
                              <p:par>
                                <p:cTn id="50" presetID="22" presetClass="entr" presetSubtype="8" fill="hold"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wipe(left)">
                                      <p:cBhvr>
                                        <p:cTn id="52" dur="500"/>
                                        <p:tgtEl>
                                          <p:spTgt spid="3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left)">
                                      <p:cBhvr>
                                        <p:cTn id="57" dur="500"/>
                                        <p:tgtEl>
                                          <p:spTgt spid="20"/>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wipe(left)">
                                      <p:cBhvr>
                                        <p:cTn id="6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 grpId="0" animBg="1"/>
      <p:bldP spid="22" grpId="0"/>
      <p:bldP spid="24" grpId="0" animBg="1"/>
      <p:bldP spid="25" grpId="0"/>
      <p:bldP spid="27" grpId="0" animBg="1"/>
      <p:bldP spid="28" grpId="0"/>
      <p:bldP spid="34" grpId="0"/>
      <p:bldP spid="36" grpId="0" animBg="1"/>
      <p:bldP spid="37" grpId="0"/>
      <p:bldP spid="43" grpId="0"/>
      <p:bldP spid="44" grpId="0"/>
      <p:bldP spid="4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标题 1"/>
          <p:cNvSpPr>
            <a:spLocks noChangeArrowheads="1"/>
          </p:cNvSpPr>
          <p:nvPr/>
        </p:nvSpPr>
        <p:spPr bwMode="auto">
          <a:xfrm>
            <a:off x="1439282" y="136525"/>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7</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案例描述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8" name="内容占位符 2"/>
          <p:cNvSpPr txBox="1">
            <a:spLocks/>
          </p:cNvSpPr>
          <p:nvPr/>
        </p:nvSpPr>
        <p:spPr bwMode="auto">
          <a:xfrm>
            <a:off x="633413" y="1792524"/>
            <a:ext cx="7883570" cy="131643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FontTx/>
              <a:buNone/>
            </a:pPr>
            <a:r>
              <a:rPr lang="en-US" altLang="zh-CN" sz="2000" dirty="0" smtClean="0"/>
              <a:t>       </a:t>
            </a:r>
            <a:r>
              <a:rPr lang="zh-CN" altLang="zh-CN" sz="2000" dirty="0" smtClean="0"/>
              <a:t>“</a:t>
            </a:r>
            <a:r>
              <a:rPr lang="zh-CN" altLang="zh-CN" sz="2000" dirty="0"/>
              <a:t>你中有我，我中有你”本指两个人亲密无间。如今也有这样两个字符串：字符串</a:t>
            </a:r>
            <a:r>
              <a:rPr lang="en-US" altLang="zh-CN" sz="2000" dirty="0"/>
              <a:t>1</a:t>
            </a:r>
            <a:r>
              <a:rPr lang="zh-CN" altLang="zh-CN" sz="2000" dirty="0"/>
              <a:t>和字符串</a:t>
            </a:r>
            <a:r>
              <a:rPr lang="en-US" altLang="zh-CN" sz="2000" dirty="0"/>
              <a:t>2</a:t>
            </a:r>
            <a:r>
              <a:rPr lang="zh-CN" altLang="zh-CN" sz="2000" dirty="0"/>
              <a:t>，查找在字符串</a:t>
            </a:r>
            <a:r>
              <a:rPr lang="en-US" altLang="zh-CN" sz="2000" dirty="0"/>
              <a:t>1</a:t>
            </a:r>
            <a:r>
              <a:rPr lang="zh-CN" altLang="zh-CN" sz="2000" dirty="0"/>
              <a:t>中是否有字符串</a:t>
            </a:r>
            <a:r>
              <a:rPr lang="en-US" altLang="zh-CN" sz="2000" dirty="0"/>
              <a:t>2</a:t>
            </a:r>
            <a:r>
              <a:rPr lang="zh-CN" altLang="zh-CN" sz="2000" dirty="0"/>
              <a:t>。根据查找结果在屏幕上输出提示信息，案例要求通过编程实现此查找</a:t>
            </a:r>
            <a:r>
              <a:rPr lang="zh-CN" altLang="zh-CN" sz="2000" dirty="0" smtClean="0"/>
              <a:t>过程</a:t>
            </a:r>
            <a:r>
              <a:rPr lang="zh-CN" altLang="en-US" sz="2000" dirty="0" smtClean="0"/>
              <a:t>。</a:t>
            </a:r>
            <a:endParaRPr lang="en-US" altLang="zh-CN" sz="2000" dirty="0"/>
          </a:p>
        </p:txBody>
      </p:sp>
    </p:spTree>
    <p:custDataLst>
      <p:tags r:id="rId1"/>
    </p:custDataLst>
    <p:extLst>
      <p:ext uri="{BB962C8B-B14F-4D97-AF65-F5344CB8AC3E}">
        <p14:creationId xmlns:p14="http://schemas.microsoft.com/office/powerpoint/2010/main" val="3851647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ChangeArrowheads="1"/>
          </p:cNvSpPr>
          <p:nvPr/>
        </p:nvSpPr>
        <p:spPr bwMode="auto">
          <a:xfrm>
            <a:off x="1544384" y="146924"/>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7</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zh-CN" altLang="en-US" sz="3600" b="1" dirty="0">
                <a:solidFill>
                  <a:srgbClr val="0070C0"/>
                </a:solidFill>
                <a:latin typeface="微软雅黑" pitchFamily="34" charset="-122"/>
                <a:ea typeface="微软雅黑" pitchFamily="34" charset="-122"/>
                <a:sym typeface="宋体" charset="-122"/>
              </a:rPr>
              <a:t>分析</a:t>
            </a:r>
          </a:p>
        </p:txBody>
      </p:sp>
      <p:sp>
        <p:nvSpPr>
          <p:cNvPr id="8" name="内容占位符 2"/>
          <p:cNvSpPr txBox="1">
            <a:spLocks/>
          </p:cNvSpPr>
          <p:nvPr/>
        </p:nvSpPr>
        <p:spPr bwMode="auto">
          <a:xfrm>
            <a:off x="481013" y="1640125"/>
            <a:ext cx="7975600" cy="171702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None/>
            </a:pPr>
            <a:r>
              <a:rPr lang="en-US" altLang="zh-CN" sz="2000" dirty="0" smtClean="0"/>
              <a:t>       </a:t>
            </a:r>
            <a:r>
              <a:rPr lang="zh-CN" altLang="zh-CN" sz="2000" dirty="0" smtClean="0"/>
              <a:t>解决</a:t>
            </a:r>
            <a:r>
              <a:rPr lang="zh-CN" altLang="zh-CN" sz="2000" dirty="0"/>
              <a:t>思路可分为三步</a:t>
            </a:r>
            <a:r>
              <a:rPr lang="zh-CN" altLang="zh-CN" sz="2000" dirty="0" smtClean="0"/>
              <a:t>：</a:t>
            </a:r>
            <a:endParaRPr lang="zh-CN" altLang="zh-CN" sz="2000" dirty="0"/>
          </a:p>
          <a:p>
            <a:pPr marL="0" indent="0">
              <a:buNone/>
            </a:pPr>
            <a:r>
              <a:rPr lang="en-US" altLang="zh-CN" sz="2000" dirty="0" smtClean="0"/>
              <a:t>     </a:t>
            </a:r>
            <a:r>
              <a:rPr lang="zh-CN" altLang="zh-CN" sz="2000" dirty="0" smtClean="0"/>
              <a:t>（</a:t>
            </a:r>
            <a:r>
              <a:rPr lang="en-US" altLang="zh-CN" sz="2000" dirty="0"/>
              <a:t>1</a:t>
            </a:r>
            <a:r>
              <a:rPr lang="zh-CN" altLang="zh-CN" sz="2000" dirty="0" smtClean="0"/>
              <a:t>）</a:t>
            </a:r>
            <a:r>
              <a:rPr lang="zh-CN" altLang="zh-CN" sz="2000" dirty="0"/>
              <a:t>分别从键盘中输入字符串</a:t>
            </a:r>
            <a:r>
              <a:rPr lang="en-US" altLang="zh-CN" sz="2000" dirty="0"/>
              <a:t>1</a:t>
            </a:r>
            <a:r>
              <a:rPr lang="zh-CN" altLang="zh-CN" sz="2000" dirty="0"/>
              <a:t>和字符串</a:t>
            </a:r>
            <a:r>
              <a:rPr lang="en-US" altLang="zh-CN" sz="2000" dirty="0"/>
              <a:t>2</a:t>
            </a:r>
            <a:r>
              <a:rPr lang="zh-CN" altLang="zh-CN" sz="2000" dirty="0" smtClean="0"/>
              <a:t>；</a:t>
            </a:r>
            <a:endParaRPr lang="zh-CN" altLang="zh-CN" sz="2000" dirty="0"/>
          </a:p>
          <a:p>
            <a:pPr marL="0" indent="0">
              <a:buNone/>
            </a:pPr>
            <a:r>
              <a:rPr lang="en-US" altLang="zh-CN" sz="2000" dirty="0" smtClean="0"/>
              <a:t>     </a:t>
            </a:r>
            <a:r>
              <a:rPr lang="zh-CN" altLang="zh-CN" sz="2000" dirty="0" smtClean="0"/>
              <a:t>（</a:t>
            </a:r>
            <a:r>
              <a:rPr lang="en-US" altLang="zh-CN" sz="2000" dirty="0"/>
              <a:t>2</a:t>
            </a:r>
            <a:r>
              <a:rPr lang="zh-CN" altLang="zh-CN" sz="2000" dirty="0" smtClean="0"/>
              <a:t>）</a:t>
            </a:r>
            <a:r>
              <a:rPr lang="zh-CN" altLang="zh-CN" sz="2000" dirty="0"/>
              <a:t>调用字符串查找函数来确定字符串</a:t>
            </a:r>
            <a:r>
              <a:rPr lang="en-US" altLang="zh-CN" sz="2000" dirty="0"/>
              <a:t>1</a:t>
            </a:r>
            <a:r>
              <a:rPr lang="zh-CN" altLang="zh-CN" sz="2000" dirty="0"/>
              <a:t>中是否包含字符串</a:t>
            </a:r>
            <a:r>
              <a:rPr lang="en-US" altLang="zh-CN" sz="2000" dirty="0"/>
              <a:t>2</a:t>
            </a:r>
            <a:r>
              <a:rPr lang="zh-CN" altLang="zh-CN" sz="2000" dirty="0" smtClean="0"/>
              <a:t>；</a:t>
            </a:r>
            <a:endParaRPr lang="zh-CN" altLang="zh-CN" sz="2000" dirty="0"/>
          </a:p>
          <a:p>
            <a:pPr marL="0" indent="0">
              <a:buNone/>
            </a:pPr>
            <a:r>
              <a:rPr lang="en-US" altLang="zh-CN" sz="2000" dirty="0" smtClean="0"/>
              <a:t>     </a:t>
            </a:r>
            <a:r>
              <a:rPr lang="zh-CN" altLang="zh-CN" sz="2000" dirty="0" smtClean="0"/>
              <a:t>（</a:t>
            </a:r>
            <a:r>
              <a:rPr lang="en-US" altLang="zh-CN" sz="2000" dirty="0"/>
              <a:t>3</a:t>
            </a:r>
            <a:r>
              <a:rPr lang="zh-CN" altLang="zh-CN" sz="2000" dirty="0" smtClean="0"/>
              <a:t>）</a:t>
            </a:r>
            <a:r>
              <a:rPr lang="zh-CN" altLang="zh-CN" sz="2000" dirty="0"/>
              <a:t>最后将结果输出到屏幕上</a:t>
            </a:r>
            <a:r>
              <a:rPr lang="zh-CN" altLang="zh-CN" sz="2000" dirty="0" smtClean="0"/>
              <a:t>。</a:t>
            </a:r>
            <a:endParaRPr lang="zh-CN" altLang="zh-CN" sz="20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3123483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7" descr="总结小人"/>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226" y="466725"/>
            <a:ext cx="3649663" cy="5924550"/>
          </a:xfrm>
          <a:prstGeom prst="rect">
            <a:avLst/>
          </a:prstGeom>
          <a:noFill/>
          <a:ln>
            <a:noFill/>
          </a:ln>
          <a:effectLst>
            <a:softEdge rad="317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标题 1"/>
          <p:cNvSpPr>
            <a:spLocks noChangeArrowheads="1"/>
          </p:cNvSpPr>
          <p:nvPr/>
        </p:nvSpPr>
        <p:spPr bwMode="auto">
          <a:xfrm>
            <a:off x="1439605"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7</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cxnSp>
        <p:nvCxnSpPr>
          <p:cNvPr id="19" name="直接连接符 18"/>
          <p:cNvCxnSpPr/>
          <p:nvPr/>
        </p:nvCxnSpPr>
        <p:spPr>
          <a:xfrm>
            <a:off x="3172332" y="3754272"/>
            <a:ext cx="2224258"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362737" y="3266149"/>
            <a:ext cx="2033853" cy="453457"/>
          </a:xfrm>
          <a:prstGeom prst="rect">
            <a:avLst/>
          </a:prstGeom>
        </p:spPr>
        <p:txBody>
          <a:bodyPr wrap="square">
            <a:spAutoFit/>
          </a:bodyPr>
          <a:lstStyle/>
          <a:p>
            <a:pPr>
              <a:lnSpc>
                <a:spcPct val="130000"/>
              </a:lnSpc>
              <a:spcAft>
                <a:spcPts val="300"/>
              </a:spcAft>
              <a:defRPr/>
            </a:pPr>
            <a:r>
              <a:rPr lang="zh-CN" altLang="en-US" sz="2000" b="1" dirty="0" smtClean="0">
                <a:solidFill>
                  <a:schemeClr val="bg2">
                    <a:lumMod val="50000"/>
                  </a:schemeClr>
                </a:solidFill>
                <a:latin typeface="微软雅黑" pitchFamily="34" charset="-122"/>
                <a:ea typeface="微软雅黑" pitchFamily="34" charset="-122"/>
              </a:rPr>
              <a:t>字符串</a:t>
            </a:r>
            <a:r>
              <a:rPr lang="zh-CN" altLang="en-US" sz="2000" b="1" dirty="0">
                <a:solidFill>
                  <a:schemeClr val="bg2">
                    <a:lumMod val="50000"/>
                  </a:schemeClr>
                </a:solidFill>
                <a:latin typeface="微软雅黑" pitchFamily="34" charset="-122"/>
                <a:ea typeface="微软雅黑" pitchFamily="34" charset="-122"/>
              </a:rPr>
              <a:t>查找</a:t>
            </a:r>
            <a:r>
              <a:rPr lang="zh-CN" altLang="en-US" sz="2000" b="1" dirty="0" smtClean="0">
                <a:solidFill>
                  <a:schemeClr val="bg2">
                    <a:lumMod val="50000"/>
                  </a:schemeClr>
                </a:solidFill>
                <a:latin typeface="微软雅黑" pitchFamily="34" charset="-122"/>
                <a:ea typeface="微软雅黑" pitchFamily="34" charset="-122"/>
              </a:rPr>
              <a:t>函数</a:t>
            </a:r>
            <a:endParaRPr lang="en-US" altLang="zh-CN" sz="2000" dirty="0">
              <a:solidFill>
                <a:schemeClr val="tx1">
                  <a:lumMod val="65000"/>
                  <a:lumOff val="35000"/>
                </a:schemeClr>
              </a:solidFill>
              <a:latin typeface="微软雅黑" pitchFamily="34" charset="-122"/>
              <a:ea typeface="微软雅黑" pitchFamily="34" charset="-122"/>
            </a:endParaRPr>
          </a:p>
        </p:txBody>
      </p:sp>
      <p:sp>
        <p:nvSpPr>
          <p:cNvPr id="27" name="椭圆 26"/>
          <p:cNvSpPr/>
          <p:nvPr/>
        </p:nvSpPr>
        <p:spPr bwMode="auto">
          <a:xfrm rot="574600">
            <a:off x="2901684" y="3293411"/>
            <a:ext cx="438214" cy="421848"/>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sz="2000" dirty="0">
              <a:solidFill>
                <a:schemeClr val="bg1"/>
              </a:solidFill>
              <a:latin typeface="Arial" charset="0"/>
            </a:endParaRPr>
          </a:p>
        </p:txBody>
      </p:sp>
      <p:sp>
        <p:nvSpPr>
          <p:cNvPr id="28" name="TextBox 27"/>
          <p:cNvSpPr txBox="1">
            <a:spLocks noChangeArrowheads="1"/>
          </p:cNvSpPr>
          <p:nvPr/>
        </p:nvSpPr>
        <p:spPr bwMode="auto">
          <a:xfrm>
            <a:off x="2928098" y="3295968"/>
            <a:ext cx="2920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dirty="0">
                <a:solidFill>
                  <a:schemeClr val="bg1"/>
                </a:solidFill>
                <a:latin typeface="Verdana" pitchFamily="34" charset="0"/>
              </a:rPr>
              <a:t>1</a:t>
            </a:r>
            <a:endParaRPr lang="zh-CN" altLang="en-US" sz="2000" b="1" dirty="0">
              <a:solidFill>
                <a:schemeClr val="bg1"/>
              </a:solidFill>
              <a:latin typeface="Verdana" pitchFamily="34" charset="0"/>
            </a:endParaRPr>
          </a:p>
        </p:txBody>
      </p:sp>
    </p:spTree>
    <p:custDataLst>
      <p:tags r:id="rId1"/>
    </p:custDataLst>
    <p:extLst>
      <p:ext uri="{BB962C8B-B14F-4D97-AF65-F5344CB8AC3E}">
        <p14:creationId xmlns:p14="http://schemas.microsoft.com/office/powerpoint/2010/main" val="864296442"/>
      </p:ext>
    </p:extLst>
  </p:cSld>
  <p:clrMapOvr>
    <a:masterClrMapping/>
  </p:clrMapOvr>
  <mc:AlternateContent xmlns:mc="http://schemas.openxmlformats.org/markup-compatibility/2006" xmlns:p14="http://schemas.microsoft.com/office/powerpoint/2010/main">
    <mc:Choice Requires="p14">
      <p:transition spd="slow" p14:dur="2000" advTm="4434"/>
    </mc:Choice>
    <mc:Fallback xmlns="">
      <p:transition spd="slow" advTm="4434"/>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24"/>
                                        </p:tgtEl>
                                      </p:cBhvr>
                                    </p:animEffect>
                                    <p:animScale>
                                      <p:cBhvr>
                                        <p:cTn id="7" dur="250" autoRev="1" fill="hold"/>
                                        <p:tgtEl>
                                          <p:spTgt spid="24"/>
                                        </p:tgtEl>
                                      </p:cBhvr>
                                      <p:by x="105000" y="105000"/>
                                    </p:animScale>
                                  </p:childTnLst>
                                </p:cTn>
                              </p:par>
                              <p:par>
                                <p:cTn id="8" presetID="22" presetClass="entr" presetSubtype="8"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500"/>
                                        <p:tgtEl>
                                          <p:spTgt spid="21"/>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left)">
                                      <p:cBhvr>
                                        <p:cTn id="16" dur="500"/>
                                        <p:tgtEl>
                                          <p:spTgt spid="2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left)">
                                      <p:cBhvr>
                                        <p:cTn id="1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7" grpId="0" animBg="1"/>
      <p:bldP spid="2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3600" y="1562100"/>
            <a:ext cx="7632700" cy="1350917"/>
          </a:xfrm>
        </p:spPr>
        <p:txBody>
          <a:bodyPr>
            <a:noAutofit/>
          </a:bodyPr>
          <a:lstStyle/>
          <a:p>
            <a:pPr marL="0" indent="0">
              <a:lnSpc>
                <a:spcPct val="150000"/>
              </a:lnSpc>
              <a:buFontTx/>
              <a:buNone/>
              <a:defRPr/>
            </a:pPr>
            <a:r>
              <a:rPr lang="en-US" altLang="zh-CN" sz="1800" b="1" dirty="0" smtClean="0">
                <a:cs typeface="Arial" pitchFamily="34" charset="0"/>
              </a:rPr>
              <a:t>1</a:t>
            </a:r>
            <a:r>
              <a:rPr lang="zh-CN" altLang="en-US" sz="1800" b="1" dirty="0" smtClean="0">
                <a:cs typeface="Arial" pitchFamily="34" charset="0"/>
              </a:rPr>
              <a:t>、</a:t>
            </a:r>
            <a:r>
              <a:rPr lang="en-US" altLang="zh-CN" sz="1800" b="1" dirty="0" err="1" smtClean="0">
                <a:cs typeface="Arial" pitchFamily="34" charset="0"/>
              </a:rPr>
              <a:t>strchr</a:t>
            </a:r>
            <a:r>
              <a:rPr lang="en-US" altLang="zh-CN" sz="1800" b="1" dirty="0" smtClean="0">
                <a:cs typeface="Arial" pitchFamily="34" charset="0"/>
              </a:rPr>
              <a:t>()</a:t>
            </a:r>
            <a:r>
              <a:rPr lang="zh-CN" altLang="en-US" sz="1800" b="1" dirty="0" smtClean="0">
                <a:cs typeface="Arial" pitchFamily="34" charset="0"/>
              </a:rPr>
              <a:t>函数</a:t>
            </a:r>
            <a:endParaRPr lang="en-US" altLang="zh-CN" sz="1800" kern="1200" dirty="0" smtClean="0">
              <a:cs typeface="Arial" pitchFamily="34" charset="0"/>
            </a:endParaRPr>
          </a:p>
          <a:p>
            <a:pPr>
              <a:lnSpc>
                <a:spcPct val="150000"/>
              </a:lnSpc>
              <a:buFont typeface="Arial" pitchFamily="34" charset="0"/>
              <a:buChar char="−"/>
              <a:defRPr/>
            </a:pPr>
            <a:r>
              <a:rPr lang="en-US" altLang="zh-CN" sz="1800" kern="1200" dirty="0" err="1"/>
              <a:t>strchr</a:t>
            </a:r>
            <a:r>
              <a:rPr lang="en-US" altLang="zh-CN" sz="1800" kern="1200" dirty="0"/>
              <a:t>()</a:t>
            </a:r>
            <a:r>
              <a:rPr lang="zh-CN" altLang="en-US" sz="1800" kern="1200" dirty="0"/>
              <a:t>函数用来查找指定字符在指定字符串中第一次出现的位置，其语法格式如下所示：</a:t>
            </a:r>
            <a:endParaRPr lang="en-US" altLang="zh-CN" sz="1800" kern="1200" dirty="0"/>
          </a:p>
          <a:p>
            <a:pPr marL="0" indent="0">
              <a:lnSpc>
                <a:spcPct val="150000"/>
              </a:lnSpc>
              <a:buFontTx/>
              <a:buNone/>
              <a:defRPr/>
            </a:pPr>
            <a:endParaRPr lang="en-US" altLang="zh-CN" sz="1800" kern="1200" dirty="0" smtClean="0">
              <a:latin typeface="宋体" pitchFamily="2" charset="-122"/>
              <a:cs typeface="Times New Roman" pitchFamily="18" charset="0"/>
            </a:endParaRPr>
          </a:p>
          <a:p>
            <a:pPr marL="0" indent="0">
              <a:lnSpc>
                <a:spcPct val="150000"/>
              </a:lnSpc>
              <a:buFontTx/>
              <a:buNone/>
              <a:defRPr/>
            </a:pPr>
            <a:endParaRPr lang="en-US" altLang="zh-CN" sz="1800" kern="1200" dirty="0">
              <a:latin typeface="宋体" pitchFamily="2" charset="-122"/>
              <a:cs typeface="Times New Roman" pitchFamily="18" charset="0"/>
            </a:endParaRPr>
          </a:p>
          <a:p>
            <a:pPr marL="0" indent="0">
              <a:lnSpc>
                <a:spcPct val="150000"/>
              </a:lnSpc>
              <a:buFontTx/>
              <a:buNone/>
              <a:defRPr/>
            </a:pPr>
            <a:r>
              <a:rPr lang="en-US" altLang="zh-CN" sz="1800" dirty="0" smtClean="0">
                <a:latin typeface="宋体" pitchFamily="2" charset="-122"/>
                <a:cs typeface="Times New Roman" pitchFamily="18" charset="0"/>
              </a:rPr>
              <a:t> </a:t>
            </a:r>
            <a:endParaRPr lang="zh-CN" altLang="en-US" sz="1800" dirty="0">
              <a:latin typeface="宋体" pitchFamily="2" charset="-122"/>
              <a:cs typeface="Times New Roman" pitchFamily="18" charset="0"/>
            </a:endParaRPr>
          </a:p>
        </p:txBody>
      </p:sp>
      <p:sp>
        <p:nvSpPr>
          <p:cNvPr id="15" name="矩形 14"/>
          <p:cNvSpPr/>
          <p:nvPr/>
        </p:nvSpPr>
        <p:spPr>
          <a:xfrm>
            <a:off x="560388" y="962025"/>
            <a:ext cx="2696572" cy="646331"/>
          </a:xfrm>
          <a:prstGeom prst="rect">
            <a:avLst/>
          </a:prstGeom>
        </p:spPr>
        <p:txBody>
          <a:bodyPr wrap="none">
            <a:spAutoFit/>
          </a:bodyPr>
          <a:lstStyle/>
          <a:p>
            <a:pPr marL="342900" indent="-342900" eaLnBrk="0" hangingPunct="0">
              <a:lnSpc>
                <a:spcPct val="150000"/>
              </a:lnSpc>
              <a:spcBef>
                <a:spcPct val="20000"/>
              </a:spcBef>
              <a:buFontTx/>
              <a:buChar char="•"/>
              <a:defRPr/>
            </a:pPr>
            <a:r>
              <a:rPr lang="zh-CN" altLang="en-US" sz="2400" b="1" dirty="0" smtClean="0">
                <a:solidFill>
                  <a:srgbClr val="009ED6"/>
                </a:solidFill>
                <a:latin typeface="+mn-lt"/>
                <a:ea typeface="+mn-ea"/>
              </a:rPr>
              <a:t>字符串</a:t>
            </a:r>
            <a:r>
              <a:rPr lang="zh-CN" altLang="en-US" sz="2400" b="1" dirty="0">
                <a:solidFill>
                  <a:srgbClr val="009ED6"/>
                </a:solidFill>
                <a:latin typeface="+mn-lt"/>
                <a:ea typeface="+mn-ea"/>
              </a:rPr>
              <a:t>查找函数</a:t>
            </a:r>
            <a:endParaRPr lang="en-US" altLang="zh-CN" sz="2400" b="1" dirty="0">
              <a:solidFill>
                <a:srgbClr val="009ED6"/>
              </a:solidFill>
              <a:latin typeface="+mn-lt"/>
              <a:ea typeface="+mn-ea"/>
            </a:endParaRPr>
          </a:p>
        </p:txBody>
      </p:sp>
      <p:sp>
        <p:nvSpPr>
          <p:cNvPr id="6" name="矩形 5"/>
          <p:cNvSpPr/>
          <p:nvPr/>
        </p:nvSpPr>
        <p:spPr>
          <a:xfrm>
            <a:off x="1346200" y="3074988"/>
            <a:ext cx="6819900" cy="712787"/>
          </a:xfrm>
          <a:prstGeom prst="rect">
            <a:avLst/>
          </a:prstGeom>
          <a:noFill/>
          <a:ln w="25400">
            <a:solidFill>
              <a:srgbClr val="00ACE6"/>
            </a:solidFill>
            <a:prstDash val="solid"/>
            <a:miter lim="800000"/>
            <a:headEnd/>
            <a:tailEnd/>
          </a:ln>
          <a:effectLst>
            <a:outerShdw blurRad="76200" dir="13500000" sy="23000" kx="1200000" algn="br" rotWithShape="0">
              <a:prstClr val="black">
                <a:alpha val="20000"/>
              </a:prstClr>
            </a:outerShdw>
          </a:effectLst>
        </p:spPr>
        <p:txBody>
          <a:bodyPr lIns="432000" tIns="216000" rIns="432000" bIns="216000">
            <a:spAutoFit/>
          </a:bodyPr>
          <a:lstStyle/>
          <a:p>
            <a:pPr>
              <a:defRPr/>
            </a:pPr>
            <a:r>
              <a:rPr lang="en-US" altLang="zh-CN" dirty="0">
                <a:ea typeface="宋体" pitchFamily="2" charset="-122"/>
              </a:rPr>
              <a:t>     char* </a:t>
            </a:r>
            <a:r>
              <a:rPr lang="en-US" altLang="zh-CN" dirty="0" err="1">
                <a:solidFill>
                  <a:srgbClr val="FF0000"/>
                </a:solidFill>
                <a:ea typeface="宋体" pitchFamily="2" charset="-122"/>
              </a:rPr>
              <a:t>strchr</a:t>
            </a:r>
            <a:r>
              <a:rPr lang="en-US" altLang="zh-CN" dirty="0">
                <a:ea typeface="宋体" pitchFamily="2" charset="-122"/>
              </a:rPr>
              <a:t>(</a:t>
            </a:r>
            <a:r>
              <a:rPr lang="en-US" altLang="zh-CN" dirty="0" err="1">
                <a:ea typeface="宋体" pitchFamily="2" charset="-122"/>
              </a:rPr>
              <a:t>const</a:t>
            </a:r>
            <a:r>
              <a:rPr lang="en-US" altLang="zh-CN" dirty="0">
                <a:ea typeface="宋体" pitchFamily="2" charset="-122"/>
              </a:rPr>
              <a:t> char* </a:t>
            </a:r>
            <a:r>
              <a:rPr lang="en-US" altLang="zh-CN" dirty="0" err="1">
                <a:ea typeface="宋体" pitchFamily="2" charset="-122"/>
              </a:rPr>
              <a:t>str</a:t>
            </a:r>
            <a:r>
              <a:rPr lang="en-US" altLang="zh-CN" dirty="0">
                <a:ea typeface="宋体" pitchFamily="2" charset="-122"/>
              </a:rPr>
              <a:t>, char c);</a:t>
            </a:r>
          </a:p>
        </p:txBody>
      </p:sp>
      <p:sp>
        <p:nvSpPr>
          <p:cNvPr id="21" name="标题 1"/>
          <p:cNvSpPr>
            <a:spLocks noChangeArrowheads="1"/>
          </p:cNvSpPr>
          <p:nvPr/>
        </p:nvSpPr>
        <p:spPr bwMode="auto">
          <a:xfrm>
            <a:off x="1533876" y="136524"/>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7</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
        <p:nvSpPr>
          <p:cNvPr id="22" name="云形标注 21"/>
          <p:cNvSpPr/>
          <p:nvPr/>
        </p:nvSpPr>
        <p:spPr>
          <a:xfrm>
            <a:off x="2827491" y="3985408"/>
            <a:ext cx="1928659" cy="1264980"/>
          </a:xfrm>
          <a:prstGeom prst="cloudCallout">
            <a:avLst>
              <a:gd name="adj1" fmla="val 37606"/>
              <a:gd name="adj2" fmla="val -80590"/>
            </a:avLst>
          </a:prstGeom>
          <a:solidFill>
            <a:schemeClr val="bg1"/>
          </a:solidFill>
          <a:ln>
            <a:solidFill>
              <a:srgbClr val="00B0F0"/>
            </a:solidFill>
          </a:ln>
        </p:spPr>
        <p:txBody>
          <a:bodyPr wrap="square" rtlCol="0" anchor="ctr">
            <a:spAutoFit/>
          </a:bodyPr>
          <a:lstStyle/>
          <a:p>
            <a:pPr lvl="0">
              <a:lnSpc>
                <a:spcPct val="150000"/>
              </a:lnSpc>
            </a:pPr>
            <a:r>
              <a:rPr lang="en-US" altLang="zh-CN" sz="1600" dirty="0" err="1" smtClean="0">
                <a:effectLst>
                  <a:glow>
                    <a:srgbClr val="000000"/>
                  </a:glow>
                  <a:outerShdw sx="0" sy="0">
                    <a:srgbClr val="000000"/>
                  </a:outerShdw>
                  <a:reflection stA="0" endPos="0" fadeDir="0" sx="0" sy="0"/>
                </a:effectLst>
              </a:rPr>
              <a:t>str</a:t>
            </a:r>
            <a:r>
              <a:rPr lang="zh-CN" altLang="en-US" sz="1600" dirty="0" smtClean="0">
                <a:effectLst>
                  <a:glow>
                    <a:srgbClr val="000000"/>
                  </a:glow>
                  <a:outerShdw sx="0" sy="0">
                    <a:srgbClr val="000000"/>
                  </a:outerShdw>
                  <a:reflection stA="0" endPos="0" fadeDir="0" sx="0" sy="0"/>
                </a:effectLst>
              </a:rPr>
              <a:t>为被查找的字符串</a:t>
            </a:r>
            <a:endParaRPr lang="zh-CN" altLang="zh-CN" sz="1600" dirty="0">
              <a:effectLst>
                <a:glow>
                  <a:srgbClr val="000000"/>
                </a:glow>
                <a:outerShdw sx="0" sy="0">
                  <a:srgbClr val="000000"/>
                </a:outerShdw>
                <a:reflection stA="0" endPos="0" fadeDir="0" sx="0" sy="0"/>
              </a:effectLst>
            </a:endParaRPr>
          </a:p>
        </p:txBody>
      </p:sp>
      <p:sp>
        <p:nvSpPr>
          <p:cNvPr id="23" name="云形标注 22"/>
          <p:cNvSpPr/>
          <p:nvPr/>
        </p:nvSpPr>
        <p:spPr>
          <a:xfrm>
            <a:off x="5043125" y="4063945"/>
            <a:ext cx="2063069" cy="702766"/>
          </a:xfrm>
          <a:prstGeom prst="cloudCallout">
            <a:avLst>
              <a:gd name="adj1" fmla="val -29579"/>
              <a:gd name="adj2" fmla="val -116733"/>
            </a:avLst>
          </a:prstGeom>
          <a:solidFill>
            <a:schemeClr val="bg1"/>
          </a:solidFill>
          <a:ln>
            <a:solidFill>
              <a:srgbClr val="00B0F0"/>
            </a:solidFill>
          </a:ln>
        </p:spPr>
        <p:txBody>
          <a:bodyPr wrap="square" rtlCol="0" anchor="ctr">
            <a:spAutoFit/>
          </a:bodyPr>
          <a:lstStyle/>
          <a:p>
            <a:pPr lvl="0">
              <a:lnSpc>
                <a:spcPct val="150000"/>
              </a:lnSpc>
            </a:pPr>
            <a:r>
              <a:rPr lang="en-US" altLang="zh-CN" sz="1600" dirty="0" smtClean="0">
                <a:effectLst>
                  <a:glow>
                    <a:srgbClr val="000000"/>
                  </a:glow>
                  <a:outerShdw sx="0" sy="0">
                    <a:srgbClr val="000000"/>
                  </a:outerShdw>
                  <a:reflection stA="0" endPos="0" fadeDir="0" sx="0" sy="0"/>
                </a:effectLst>
              </a:rPr>
              <a:t>c</a:t>
            </a:r>
            <a:r>
              <a:rPr lang="zh-CN" altLang="en-US" sz="1600" dirty="0" smtClean="0">
                <a:effectLst>
                  <a:glow>
                    <a:srgbClr val="000000"/>
                  </a:glow>
                  <a:outerShdw sx="0" sy="0">
                    <a:srgbClr val="000000"/>
                  </a:outerShdw>
                  <a:reflection stA="0" endPos="0" fadeDir="0" sx="0" sy="0"/>
                </a:effectLst>
              </a:rPr>
              <a:t>为指定字符</a:t>
            </a:r>
            <a:endParaRPr lang="zh-CN" altLang="zh-CN" sz="1600" dirty="0">
              <a:effectLst>
                <a:glow>
                  <a:srgbClr val="000000"/>
                </a:glow>
                <a:outerShdw sx="0" sy="0">
                  <a:srgbClr val="000000"/>
                </a:outerShdw>
                <a:reflection stA="0" endPos="0" fadeDir="0" sx="0" sy="0"/>
              </a:effectLst>
            </a:endParaRPr>
          </a:p>
        </p:txBody>
      </p:sp>
    </p:spTree>
    <p:custDataLst>
      <p:tags r:id="rId1"/>
    </p:custDataLst>
    <p:extLst>
      <p:ext uri="{BB962C8B-B14F-4D97-AF65-F5344CB8AC3E}">
        <p14:creationId xmlns:p14="http://schemas.microsoft.com/office/powerpoint/2010/main" val="397519438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1000"/>
                                        <p:tgtEl>
                                          <p:spTgt spid="22"/>
                                        </p:tgtEl>
                                      </p:cBhvr>
                                    </p:animEffect>
                                    <p:anim calcmode="lin" valueType="num">
                                      <p:cBhvr>
                                        <p:cTn id="16" dur="1000" fill="hold"/>
                                        <p:tgtEl>
                                          <p:spTgt spid="22"/>
                                        </p:tgtEl>
                                        <p:attrNameLst>
                                          <p:attrName>ppt_x</p:attrName>
                                        </p:attrNameLst>
                                      </p:cBhvr>
                                      <p:tavLst>
                                        <p:tav tm="0">
                                          <p:val>
                                            <p:strVal val="#ppt_x"/>
                                          </p:val>
                                        </p:tav>
                                        <p:tav tm="100000">
                                          <p:val>
                                            <p:strVal val="#ppt_x"/>
                                          </p:val>
                                        </p:tav>
                                      </p:tavLst>
                                    </p:anim>
                                    <p:anim calcmode="lin" valueType="num">
                                      <p:cBhvr>
                                        <p:cTn id="17"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1000"/>
                                        <p:tgtEl>
                                          <p:spTgt spid="23"/>
                                        </p:tgtEl>
                                      </p:cBhvr>
                                    </p:animEffect>
                                    <p:anim calcmode="lin" valueType="num">
                                      <p:cBhvr>
                                        <p:cTn id="23" dur="1000" fill="hold"/>
                                        <p:tgtEl>
                                          <p:spTgt spid="23"/>
                                        </p:tgtEl>
                                        <p:attrNameLst>
                                          <p:attrName>ppt_x</p:attrName>
                                        </p:attrNameLst>
                                      </p:cBhvr>
                                      <p:tavLst>
                                        <p:tav tm="0">
                                          <p:val>
                                            <p:strVal val="#ppt_x"/>
                                          </p:val>
                                        </p:tav>
                                        <p:tav tm="100000">
                                          <p:val>
                                            <p:strVal val="#ppt_x"/>
                                          </p:val>
                                        </p:tav>
                                      </p:tavLst>
                                    </p:anim>
                                    <p:anim calcmode="lin" valueType="num">
                                      <p:cBhvr>
                                        <p:cTn id="2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2" grpId="0" animBg="1"/>
      <p:bldP spid="2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3600" y="1549400"/>
            <a:ext cx="7658100" cy="1550988"/>
          </a:xfrm>
        </p:spPr>
        <p:txBody>
          <a:bodyPr/>
          <a:lstStyle/>
          <a:p>
            <a:pPr marL="0" indent="0">
              <a:lnSpc>
                <a:spcPct val="150000"/>
              </a:lnSpc>
              <a:buFontTx/>
              <a:buNone/>
              <a:defRPr/>
            </a:pPr>
            <a:r>
              <a:rPr lang="en-US" altLang="zh-CN" sz="2000" b="1" dirty="0" smtClean="0">
                <a:cs typeface="Arial" pitchFamily="34" charset="0"/>
              </a:rPr>
              <a:t>2</a:t>
            </a:r>
            <a:r>
              <a:rPr lang="zh-CN" altLang="en-US" sz="2000" b="1" dirty="0" smtClean="0">
                <a:cs typeface="Arial" pitchFamily="34" charset="0"/>
              </a:rPr>
              <a:t>、</a:t>
            </a:r>
            <a:r>
              <a:rPr lang="en-US" altLang="zh-CN" sz="2000" b="1" dirty="0" err="1" smtClean="0">
                <a:cs typeface="Arial" pitchFamily="34" charset="0"/>
              </a:rPr>
              <a:t>strrchr</a:t>
            </a:r>
            <a:r>
              <a:rPr lang="en-US" altLang="zh-CN" sz="2000" b="1" dirty="0" smtClean="0">
                <a:cs typeface="Arial" pitchFamily="34" charset="0"/>
              </a:rPr>
              <a:t>()</a:t>
            </a:r>
            <a:r>
              <a:rPr lang="zh-CN" altLang="en-US" sz="2000" b="1" dirty="0" smtClean="0">
                <a:cs typeface="Arial" pitchFamily="34" charset="0"/>
              </a:rPr>
              <a:t>函数</a:t>
            </a:r>
            <a:endParaRPr lang="en-US" altLang="zh-CN" sz="2000" kern="1200" dirty="0" smtClean="0">
              <a:cs typeface="Arial" pitchFamily="34" charset="0"/>
            </a:endParaRPr>
          </a:p>
          <a:p>
            <a:pPr>
              <a:lnSpc>
                <a:spcPct val="150000"/>
              </a:lnSpc>
              <a:buFont typeface="Arial" pitchFamily="34" charset="0"/>
              <a:buChar char="−"/>
              <a:defRPr/>
            </a:pPr>
            <a:r>
              <a:rPr lang="zh-CN" altLang="en-US" sz="1800" kern="1200" dirty="0"/>
              <a:t>与</a:t>
            </a:r>
            <a:r>
              <a:rPr lang="en-US" altLang="zh-CN" sz="1800" kern="1200" dirty="0" err="1"/>
              <a:t>strchr</a:t>
            </a:r>
            <a:r>
              <a:rPr lang="en-US" altLang="zh-CN" sz="1800" kern="1200" dirty="0"/>
              <a:t>()</a:t>
            </a:r>
            <a:r>
              <a:rPr lang="zh-CN" altLang="en-US" sz="1800" kern="1200" dirty="0"/>
              <a:t>函数相比，</a:t>
            </a:r>
            <a:r>
              <a:rPr lang="en-US" altLang="zh-CN" sz="1800" kern="1200" dirty="0" err="1"/>
              <a:t>strrchr</a:t>
            </a:r>
            <a:r>
              <a:rPr lang="en-US" altLang="zh-CN" sz="1800" kern="1200" dirty="0"/>
              <a:t>()</a:t>
            </a:r>
            <a:r>
              <a:rPr lang="zh-CN" altLang="en-US" sz="1800" kern="1200" dirty="0"/>
              <a:t>函数用来查找指定字符在指定的字符串中最后一次出现的位置，其语法格式如下所示：</a:t>
            </a:r>
            <a:endParaRPr lang="en-US" altLang="zh-CN" sz="1800" kern="1200" dirty="0"/>
          </a:p>
          <a:p>
            <a:pPr marL="0" indent="0">
              <a:lnSpc>
                <a:spcPct val="150000"/>
              </a:lnSpc>
              <a:buFontTx/>
              <a:buNone/>
              <a:defRPr/>
            </a:pPr>
            <a:endParaRPr lang="en-US" altLang="zh-CN" sz="1800" kern="1200" dirty="0" smtClean="0">
              <a:latin typeface="宋体" pitchFamily="2" charset="-122"/>
              <a:cs typeface="Times New Roman" pitchFamily="18" charset="0"/>
            </a:endParaRPr>
          </a:p>
          <a:p>
            <a:pPr marL="0" indent="0">
              <a:lnSpc>
                <a:spcPct val="150000"/>
              </a:lnSpc>
              <a:buFontTx/>
              <a:buNone/>
              <a:defRPr/>
            </a:pPr>
            <a:endParaRPr lang="en-US" altLang="zh-CN" sz="1800" kern="1200" dirty="0">
              <a:latin typeface="宋体" pitchFamily="2" charset="-122"/>
              <a:cs typeface="Times New Roman" pitchFamily="18" charset="0"/>
            </a:endParaRPr>
          </a:p>
        </p:txBody>
      </p:sp>
      <p:sp>
        <p:nvSpPr>
          <p:cNvPr id="15" name="矩形 14"/>
          <p:cNvSpPr/>
          <p:nvPr/>
        </p:nvSpPr>
        <p:spPr>
          <a:xfrm>
            <a:off x="560388" y="962025"/>
            <a:ext cx="2696572" cy="646331"/>
          </a:xfrm>
          <a:prstGeom prst="rect">
            <a:avLst/>
          </a:prstGeom>
        </p:spPr>
        <p:txBody>
          <a:bodyPr wrap="none">
            <a:spAutoFit/>
          </a:bodyPr>
          <a:lstStyle/>
          <a:p>
            <a:pPr marL="342900" indent="-342900" eaLnBrk="0" hangingPunct="0">
              <a:lnSpc>
                <a:spcPct val="150000"/>
              </a:lnSpc>
              <a:spcBef>
                <a:spcPct val="20000"/>
              </a:spcBef>
              <a:buFontTx/>
              <a:buChar char="•"/>
              <a:defRPr/>
            </a:pPr>
            <a:r>
              <a:rPr lang="zh-CN" altLang="en-US" sz="2400" b="1" dirty="0" smtClean="0">
                <a:solidFill>
                  <a:srgbClr val="009ED6"/>
                </a:solidFill>
                <a:latin typeface="+mn-lt"/>
                <a:ea typeface="+mn-ea"/>
              </a:rPr>
              <a:t>字符串</a:t>
            </a:r>
            <a:r>
              <a:rPr lang="zh-CN" altLang="en-US" sz="2400" b="1" dirty="0">
                <a:solidFill>
                  <a:srgbClr val="009ED6"/>
                </a:solidFill>
                <a:latin typeface="+mn-lt"/>
                <a:ea typeface="+mn-ea"/>
              </a:rPr>
              <a:t>查找函数</a:t>
            </a:r>
            <a:endParaRPr lang="en-US" altLang="zh-CN" sz="2400" b="1" dirty="0">
              <a:solidFill>
                <a:srgbClr val="009ED6"/>
              </a:solidFill>
              <a:latin typeface="+mn-lt"/>
              <a:ea typeface="+mn-ea"/>
            </a:endParaRPr>
          </a:p>
        </p:txBody>
      </p:sp>
      <p:sp>
        <p:nvSpPr>
          <p:cNvPr id="6" name="矩形 5"/>
          <p:cNvSpPr/>
          <p:nvPr/>
        </p:nvSpPr>
        <p:spPr>
          <a:xfrm>
            <a:off x="1358900" y="3176588"/>
            <a:ext cx="6942138" cy="712787"/>
          </a:xfrm>
          <a:prstGeom prst="rect">
            <a:avLst/>
          </a:prstGeom>
          <a:noFill/>
          <a:ln w="25400">
            <a:solidFill>
              <a:srgbClr val="00ACE6"/>
            </a:solidFill>
            <a:prstDash val="solid"/>
            <a:miter lim="800000"/>
            <a:headEnd/>
            <a:tailEnd/>
          </a:ln>
          <a:effectLst>
            <a:outerShdw blurRad="76200" dir="13500000" sy="23000" kx="1200000" algn="br" rotWithShape="0">
              <a:prstClr val="black">
                <a:alpha val="20000"/>
              </a:prstClr>
            </a:outerShdw>
          </a:effectLst>
        </p:spPr>
        <p:txBody>
          <a:bodyPr lIns="432000" tIns="216000" rIns="432000" bIns="216000">
            <a:spAutoFit/>
          </a:bodyPr>
          <a:lstStyle/>
          <a:p>
            <a:pPr>
              <a:defRPr/>
            </a:pPr>
            <a:r>
              <a:rPr lang="en-US" altLang="zh-CN" dirty="0">
                <a:ea typeface="宋体" pitchFamily="2" charset="-122"/>
              </a:rPr>
              <a:t>      char* </a:t>
            </a:r>
            <a:r>
              <a:rPr lang="en-US" altLang="zh-CN" dirty="0" err="1">
                <a:solidFill>
                  <a:srgbClr val="FF0000"/>
                </a:solidFill>
                <a:ea typeface="宋体" pitchFamily="2" charset="-122"/>
              </a:rPr>
              <a:t>strrchr</a:t>
            </a:r>
            <a:r>
              <a:rPr lang="en-US" altLang="zh-CN" dirty="0">
                <a:ea typeface="宋体" pitchFamily="2" charset="-122"/>
              </a:rPr>
              <a:t>(</a:t>
            </a:r>
            <a:r>
              <a:rPr lang="en-US" altLang="zh-CN" dirty="0" err="1">
                <a:ea typeface="宋体" pitchFamily="2" charset="-122"/>
              </a:rPr>
              <a:t>const</a:t>
            </a:r>
            <a:r>
              <a:rPr lang="en-US" altLang="zh-CN" dirty="0">
                <a:ea typeface="宋体" pitchFamily="2" charset="-122"/>
              </a:rPr>
              <a:t> char* </a:t>
            </a:r>
            <a:r>
              <a:rPr lang="en-US" altLang="zh-CN" dirty="0" err="1">
                <a:ea typeface="宋体" pitchFamily="2" charset="-122"/>
              </a:rPr>
              <a:t>str</a:t>
            </a:r>
            <a:r>
              <a:rPr lang="en-US" altLang="zh-CN" dirty="0">
                <a:ea typeface="宋体" pitchFamily="2" charset="-122"/>
              </a:rPr>
              <a:t>, char c);</a:t>
            </a:r>
          </a:p>
        </p:txBody>
      </p:sp>
      <p:sp>
        <p:nvSpPr>
          <p:cNvPr id="14" name="标题 1"/>
          <p:cNvSpPr>
            <a:spLocks noChangeArrowheads="1"/>
          </p:cNvSpPr>
          <p:nvPr/>
        </p:nvSpPr>
        <p:spPr bwMode="auto">
          <a:xfrm>
            <a:off x="1483445" y="193894"/>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7</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
        <p:nvSpPr>
          <p:cNvPr id="16" name="云形标注 15"/>
          <p:cNvSpPr/>
          <p:nvPr/>
        </p:nvSpPr>
        <p:spPr>
          <a:xfrm>
            <a:off x="2827491" y="3985408"/>
            <a:ext cx="1928659" cy="1264980"/>
          </a:xfrm>
          <a:prstGeom prst="cloudCallout">
            <a:avLst>
              <a:gd name="adj1" fmla="val 43702"/>
              <a:gd name="adj2" fmla="val -74394"/>
            </a:avLst>
          </a:prstGeom>
          <a:solidFill>
            <a:schemeClr val="bg1"/>
          </a:solidFill>
          <a:ln>
            <a:solidFill>
              <a:srgbClr val="00B0F0"/>
            </a:solidFill>
          </a:ln>
        </p:spPr>
        <p:txBody>
          <a:bodyPr wrap="square" rtlCol="0" anchor="ctr">
            <a:spAutoFit/>
          </a:bodyPr>
          <a:lstStyle/>
          <a:p>
            <a:pPr lvl="0">
              <a:lnSpc>
                <a:spcPct val="150000"/>
              </a:lnSpc>
            </a:pPr>
            <a:r>
              <a:rPr lang="en-US" altLang="zh-CN" sz="1600" dirty="0" err="1" smtClean="0">
                <a:effectLst>
                  <a:glow>
                    <a:srgbClr val="000000"/>
                  </a:glow>
                  <a:outerShdw sx="0" sy="0">
                    <a:srgbClr val="000000"/>
                  </a:outerShdw>
                  <a:reflection stA="0" endPos="0" fadeDir="0" sx="0" sy="0"/>
                </a:effectLst>
              </a:rPr>
              <a:t>str</a:t>
            </a:r>
            <a:r>
              <a:rPr lang="zh-CN" altLang="en-US" sz="1600" dirty="0" smtClean="0">
                <a:effectLst>
                  <a:glow>
                    <a:srgbClr val="000000"/>
                  </a:glow>
                  <a:outerShdw sx="0" sy="0">
                    <a:srgbClr val="000000"/>
                  </a:outerShdw>
                  <a:reflection stA="0" endPos="0" fadeDir="0" sx="0" sy="0"/>
                </a:effectLst>
              </a:rPr>
              <a:t>为被查找的字符串</a:t>
            </a:r>
            <a:endParaRPr lang="zh-CN" altLang="zh-CN" sz="1600" dirty="0">
              <a:effectLst>
                <a:glow>
                  <a:srgbClr val="000000"/>
                </a:glow>
                <a:outerShdw sx="0" sy="0">
                  <a:srgbClr val="000000"/>
                </a:outerShdw>
                <a:reflection stA="0" endPos="0" fadeDir="0" sx="0" sy="0"/>
              </a:effectLst>
            </a:endParaRPr>
          </a:p>
        </p:txBody>
      </p:sp>
      <p:sp>
        <p:nvSpPr>
          <p:cNvPr id="17" name="云形标注 16"/>
          <p:cNvSpPr/>
          <p:nvPr/>
        </p:nvSpPr>
        <p:spPr>
          <a:xfrm>
            <a:off x="5043125" y="4063945"/>
            <a:ext cx="2063069" cy="702766"/>
          </a:xfrm>
          <a:prstGeom prst="cloudCallout">
            <a:avLst>
              <a:gd name="adj1" fmla="val -23247"/>
              <a:gd name="adj2" fmla="val -103722"/>
            </a:avLst>
          </a:prstGeom>
          <a:solidFill>
            <a:schemeClr val="bg1"/>
          </a:solidFill>
          <a:ln>
            <a:solidFill>
              <a:srgbClr val="00B0F0"/>
            </a:solidFill>
          </a:ln>
        </p:spPr>
        <p:txBody>
          <a:bodyPr wrap="square" rtlCol="0" anchor="ctr">
            <a:spAutoFit/>
          </a:bodyPr>
          <a:lstStyle/>
          <a:p>
            <a:pPr lvl="0">
              <a:lnSpc>
                <a:spcPct val="150000"/>
              </a:lnSpc>
            </a:pPr>
            <a:r>
              <a:rPr lang="en-US" altLang="zh-CN" sz="1600" dirty="0" smtClean="0">
                <a:effectLst>
                  <a:glow>
                    <a:srgbClr val="000000"/>
                  </a:glow>
                  <a:outerShdw sx="0" sy="0">
                    <a:srgbClr val="000000"/>
                  </a:outerShdw>
                  <a:reflection stA="0" endPos="0" fadeDir="0" sx="0" sy="0"/>
                </a:effectLst>
              </a:rPr>
              <a:t>c</a:t>
            </a:r>
            <a:r>
              <a:rPr lang="zh-CN" altLang="en-US" sz="1600" dirty="0" smtClean="0">
                <a:effectLst>
                  <a:glow>
                    <a:srgbClr val="000000"/>
                  </a:glow>
                  <a:outerShdw sx="0" sy="0">
                    <a:srgbClr val="000000"/>
                  </a:outerShdw>
                  <a:reflection stA="0" endPos="0" fadeDir="0" sx="0" sy="0"/>
                </a:effectLst>
              </a:rPr>
              <a:t>为指定字符</a:t>
            </a:r>
            <a:endParaRPr lang="zh-CN" altLang="zh-CN" sz="1600" dirty="0">
              <a:effectLst>
                <a:glow>
                  <a:srgbClr val="000000"/>
                </a:glow>
                <a:outerShdw sx="0" sy="0">
                  <a:srgbClr val="000000"/>
                </a:outerShdw>
                <a:reflection stA="0" endPos="0" fadeDir="0" sx="0" sy="0"/>
              </a:effectLst>
            </a:endParaRPr>
          </a:p>
        </p:txBody>
      </p:sp>
    </p:spTree>
    <p:custDataLst>
      <p:tags r:id="rId1"/>
    </p:custDataLst>
    <p:extLst>
      <p:ext uri="{BB962C8B-B14F-4D97-AF65-F5344CB8AC3E}">
        <p14:creationId xmlns:p14="http://schemas.microsoft.com/office/powerpoint/2010/main" val="245653656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1000"/>
                                        <p:tgtEl>
                                          <p:spTgt spid="16"/>
                                        </p:tgtEl>
                                      </p:cBhvr>
                                    </p:animEffect>
                                    <p:anim calcmode="lin" valueType="num">
                                      <p:cBhvr>
                                        <p:cTn id="16" dur="1000" fill="hold"/>
                                        <p:tgtEl>
                                          <p:spTgt spid="16"/>
                                        </p:tgtEl>
                                        <p:attrNameLst>
                                          <p:attrName>ppt_x</p:attrName>
                                        </p:attrNameLst>
                                      </p:cBhvr>
                                      <p:tavLst>
                                        <p:tav tm="0">
                                          <p:val>
                                            <p:strVal val="#ppt_x"/>
                                          </p:val>
                                        </p:tav>
                                        <p:tav tm="100000">
                                          <p:val>
                                            <p:strVal val="#ppt_x"/>
                                          </p:val>
                                        </p:tav>
                                      </p:tavLst>
                                    </p:anim>
                                    <p:anim calcmode="lin" valueType="num">
                                      <p:cBhvr>
                                        <p:cTn id="1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6" grpId="0" animBg="1"/>
      <p:bldP spid="1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3600" y="1549400"/>
            <a:ext cx="7797800" cy="1772534"/>
          </a:xfrm>
        </p:spPr>
        <p:txBody>
          <a:bodyPr/>
          <a:lstStyle/>
          <a:p>
            <a:pPr marL="0" indent="0">
              <a:lnSpc>
                <a:spcPct val="150000"/>
              </a:lnSpc>
              <a:buFontTx/>
              <a:buNone/>
              <a:defRPr/>
            </a:pPr>
            <a:r>
              <a:rPr lang="en-US" altLang="zh-CN" sz="2000" b="1" dirty="0" smtClean="0">
                <a:cs typeface="Arial" pitchFamily="34" charset="0"/>
              </a:rPr>
              <a:t>3</a:t>
            </a:r>
            <a:r>
              <a:rPr lang="zh-CN" altLang="en-US" sz="2000" b="1" dirty="0" smtClean="0">
                <a:cs typeface="Arial" pitchFamily="34" charset="0"/>
              </a:rPr>
              <a:t>、</a:t>
            </a:r>
            <a:r>
              <a:rPr lang="en-US" altLang="zh-CN" sz="2000" b="1" dirty="0" err="1" smtClean="0">
                <a:cs typeface="Arial" pitchFamily="34" charset="0"/>
              </a:rPr>
              <a:t>strstr</a:t>
            </a:r>
            <a:r>
              <a:rPr lang="en-US" altLang="zh-CN" sz="2000" b="1" dirty="0" smtClean="0">
                <a:cs typeface="Arial" pitchFamily="34" charset="0"/>
              </a:rPr>
              <a:t>()</a:t>
            </a:r>
            <a:r>
              <a:rPr lang="zh-CN" altLang="en-US" sz="2000" b="1" dirty="0" smtClean="0">
                <a:cs typeface="Arial" pitchFamily="34" charset="0"/>
              </a:rPr>
              <a:t>函数</a:t>
            </a:r>
            <a:endParaRPr lang="en-US" altLang="zh-CN" sz="2000" kern="1200" dirty="0" smtClean="0">
              <a:cs typeface="Arial" pitchFamily="34" charset="0"/>
            </a:endParaRPr>
          </a:p>
          <a:p>
            <a:pPr>
              <a:lnSpc>
                <a:spcPct val="150000"/>
              </a:lnSpc>
              <a:buFont typeface="Arial" pitchFamily="34" charset="0"/>
              <a:buChar char="−"/>
              <a:defRPr/>
            </a:pPr>
            <a:r>
              <a:rPr lang="zh-CN" altLang="en-US" sz="1800" kern="1200" dirty="0"/>
              <a:t>前面两个函数都只能搜索字符串中的单个字符，如果要想在字符串中搜索是否包含一个子字符串时，这时可以使用</a:t>
            </a:r>
            <a:r>
              <a:rPr lang="en-US" altLang="zh-CN" sz="1800" kern="1200" dirty="0" err="1"/>
              <a:t>strstr</a:t>
            </a:r>
            <a:r>
              <a:rPr lang="en-US" altLang="zh-CN" sz="1800" kern="1200" dirty="0"/>
              <a:t>()</a:t>
            </a:r>
            <a:r>
              <a:rPr lang="zh-CN" altLang="en-US" sz="1800" kern="1200" dirty="0"/>
              <a:t>函数，其语法格式如下：</a:t>
            </a:r>
            <a:endParaRPr lang="en-US" altLang="zh-CN" sz="1800" kern="1200" dirty="0"/>
          </a:p>
          <a:p>
            <a:pPr marL="0" indent="0">
              <a:lnSpc>
                <a:spcPct val="150000"/>
              </a:lnSpc>
              <a:buFontTx/>
              <a:buNone/>
              <a:defRPr/>
            </a:pPr>
            <a:endParaRPr lang="en-US" altLang="zh-CN" sz="1800" kern="1200" dirty="0" smtClean="0">
              <a:latin typeface="宋体" pitchFamily="2" charset="-122"/>
              <a:cs typeface="Times New Roman" pitchFamily="18" charset="0"/>
            </a:endParaRPr>
          </a:p>
          <a:p>
            <a:pPr marL="0" indent="0">
              <a:lnSpc>
                <a:spcPct val="150000"/>
              </a:lnSpc>
              <a:buFontTx/>
              <a:buNone/>
              <a:defRPr/>
            </a:pPr>
            <a:endParaRPr lang="en-US" altLang="zh-CN" sz="1800" kern="1200" dirty="0">
              <a:latin typeface="宋体" pitchFamily="2" charset="-122"/>
              <a:cs typeface="Times New Roman" pitchFamily="18" charset="0"/>
            </a:endParaRPr>
          </a:p>
        </p:txBody>
      </p:sp>
      <p:sp>
        <p:nvSpPr>
          <p:cNvPr id="15" name="矩形 14"/>
          <p:cNvSpPr/>
          <p:nvPr/>
        </p:nvSpPr>
        <p:spPr>
          <a:xfrm>
            <a:off x="560388" y="962025"/>
            <a:ext cx="2696572" cy="646331"/>
          </a:xfrm>
          <a:prstGeom prst="rect">
            <a:avLst/>
          </a:prstGeom>
        </p:spPr>
        <p:txBody>
          <a:bodyPr wrap="none">
            <a:spAutoFit/>
          </a:bodyPr>
          <a:lstStyle/>
          <a:p>
            <a:pPr marL="342900" indent="-342900" eaLnBrk="0" hangingPunct="0">
              <a:lnSpc>
                <a:spcPct val="150000"/>
              </a:lnSpc>
              <a:spcBef>
                <a:spcPct val="20000"/>
              </a:spcBef>
              <a:buFontTx/>
              <a:buChar char="•"/>
              <a:defRPr/>
            </a:pPr>
            <a:r>
              <a:rPr lang="zh-CN" altLang="en-US" sz="2400" b="1" dirty="0" smtClean="0">
                <a:solidFill>
                  <a:srgbClr val="009ED6"/>
                </a:solidFill>
                <a:latin typeface="+mn-lt"/>
                <a:ea typeface="+mn-ea"/>
              </a:rPr>
              <a:t>字符串</a:t>
            </a:r>
            <a:r>
              <a:rPr lang="zh-CN" altLang="en-US" sz="2400" b="1" dirty="0">
                <a:solidFill>
                  <a:srgbClr val="009ED6"/>
                </a:solidFill>
                <a:latin typeface="+mn-lt"/>
                <a:ea typeface="+mn-ea"/>
              </a:rPr>
              <a:t>查找函数</a:t>
            </a:r>
            <a:endParaRPr lang="en-US" altLang="zh-CN" sz="2400" b="1" dirty="0">
              <a:solidFill>
                <a:srgbClr val="009ED6"/>
              </a:solidFill>
              <a:latin typeface="+mn-lt"/>
              <a:ea typeface="+mn-ea"/>
            </a:endParaRPr>
          </a:p>
        </p:txBody>
      </p:sp>
      <p:sp>
        <p:nvSpPr>
          <p:cNvPr id="7" name="矩形 6"/>
          <p:cNvSpPr/>
          <p:nvPr/>
        </p:nvSpPr>
        <p:spPr>
          <a:xfrm>
            <a:off x="1358900" y="3438525"/>
            <a:ext cx="7007225" cy="714375"/>
          </a:xfrm>
          <a:prstGeom prst="rect">
            <a:avLst/>
          </a:prstGeom>
          <a:noFill/>
          <a:ln w="25400">
            <a:solidFill>
              <a:srgbClr val="00ACE6"/>
            </a:solidFill>
            <a:prstDash val="solid"/>
            <a:miter lim="800000"/>
            <a:headEnd/>
            <a:tailEnd/>
          </a:ln>
          <a:effectLst>
            <a:outerShdw blurRad="76200" dir="13500000" sy="23000" kx="1200000" algn="br" rotWithShape="0">
              <a:prstClr val="black">
                <a:alpha val="20000"/>
              </a:prstClr>
            </a:outerShdw>
          </a:effectLst>
        </p:spPr>
        <p:txBody>
          <a:bodyPr lIns="432000" tIns="216000" rIns="432000" bIns="216000">
            <a:spAutoFit/>
          </a:bodyPr>
          <a:lstStyle/>
          <a:p>
            <a:pPr>
              <a:defRPr/>
            </a:pPr>
            <a:r>
              <a:rPr lang="en-US" altLang="zh-CN" dirty="0">
                <a:ea typeface="宋体" pitchFamily="2" charset="-122"/>
              </a:rPr>
              <a:t>    char *</a:t>
            </a:r>
            <a:r>
              <a:rPr lang="en-US" altLang="zh-CN" dirty="0" err="1">
                <a:solidFill>
                  <a:srgbClr val="FF0000"/>
                </a:solidFill>
                <a:ea typeface="宋体" pitchFamily="2" charset="-122"/>
              </a:rPr>
              <a:t>strstr</a:t>
            </a:r>
            <a:r>
              <a:rPr lang="en-US" altLang="zh-CN" dirty="0">
                <a:ea typeface="宋体" pitchFamily="2" charset="-122"/>
              </a:rPr>
              <a:t>(</a:t>
            </a:r>
            <a:r>
              <a:rPr lang="en-US" altLang="zh-CN" dirty="0" err="1">
                <a:ea typeface="宋体" pitchFamily="2" charset="-122"/>
              </a:rPr>
              <a:t>const</a:t>
            </a:r>
            <a:r>
              <a:rPr lang="en-US" altLang="zh-CN" dirty="0">
                <a:ea typeface="宋体" pitchFamily="2" charset="-122"/>
              </a:rPr>
              <a:t> char *haystack, </a:t>
            </a:r>
            <a:r>
              <a:rPr lang="en-US" altLang="zh-CN" dirty="0" err="1">
                <a:ea typeface="宋体" pitchFamily="2" charset="-122"/>
              </a:rPr>
              <a:t>const</a:t>
            </a:r>
            <a:r>
              <a:rPr lang="en-US" altLang="zh-CN" dirty="0">
                <a:ea typeface="宋体" pitchFamily="2" charset="-122"/>
              </a:rPr>
              <a:t> char *needle);</a:t>
            </a:r>
          </a:p>
        </p:txBody>
      </p:sp>
      <p:sp>
        <p:nvSpPr>
          <p:cNvPr id="14" name="标题 1"/>
          <p:cNvSpPr>
            <a:spLocks noChangeArrowheads="1"/>
          </p:cNvSpPr>
          <p:nvPr/>
        </p:nvSpPr>
        <p:spPr bwMode="auto">
          <a:xfrm>
            <a:off x="1744082" y="136524"/>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7</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
        <p:nvSpPr>
          <p:cNvPr id="16" name="云形标注 15"/>
          <p:cNvSpPr/>
          <p:nvPr/>
        </p:nvSpPr>
        <p:spPr>
          <a:xfrm>
            <a:off x="2908589" y="4381500"/>
            <a:ext cx="2499433" cy="702766"/>
          </a:xfrm>
          <a:prstGeom prst="cloudCallout">
            <a:avLst>
              <a:gd name="adj1" fmla="val 25025"/>
              <a:gd name="adj2" fmla="val -104754"/>
            </a:avLst>
          </a:prstGeom>
          <a:solidFill>
            <a:schemeClr val="bg1"/>
          </a:solidFill>
          <a:ln>
            <a:solidFill>
              <a:srgbClr val="00B0F0"/>
            </a:solidFill>
          </a:ln>
        </p:spPr>
        <p:txBody>
          <a:bodyPr wrap="square" rtlCol="0" anchor="ctr">
            <a:spAutoFit/>
          </a:bodyPr>
          <a:lstStyle/>
          <a:p>
            <a:pPr lvl="0">
              <a:lnSpc>
                <a:spcPct val="150000"/>
              </a:lnSpc>
            </a:pPr>
            <a:r>
              <a:rPr lang="zh-CN" altLang="en-US" sz="1600" dirty="0" smtClean="0">
                <a:effectLst>
                  <a:glow>
                    <a:srgbClr val="000000"/>
                  </a:glow>
                  <a:outerShdw sx="0" sy="0">
                    <a:srgbClr val="000000"/>
                  </a:outerShdw>
                  <a:reflection stA="0" endPos="0" fadeDir="0" sx="0" sy="0"/>
                </a:effectLst>
              </a:rPr>
              <a:t>被查找的字符串</a:t>
            </a:r>
            <a:endParaRPr lang="zh-CN" altLang="zh-CN" sz="1600" dirty="0">
              <a:effectLst>
                <a:glow>
                  <a:srgbClr val="000000"/>
                </a:glow>
                <a:outerShdw sx="0" sy="0">
                  <a:srgbClr val="000000"/>
                </a:outerShdw>
                <a:reflection stA="0" endPos="0" fadeDir="0" sx="0" sy="0"/>
              </a:effectLst>
            </a:endParaRPr>
          </a:p>
        </p:txBody>
      </p:sp>
      <p:sp>
        <p:nvSpPr>
          <p:cNvPr id="17" name="云形标注 16"/>
          <p:cNvSpPr/>
          <p:nvPr/>
        </p:nvSpPr>
        <p:spPr>
          <a:xfrm>
            <a:off x="6519727" y="4320315"/>
            <a:ext cx="1146810" cy="702766"/>
          </a:xfrm>
          <a:prstGeom prst="cloudCallout">
            <a:avLst>
              <a:gd name="adj1" fmla="val -5519"/>
              <a:gd name="adj2" fmla="val -100005"/>
            </a:avLst>
          </a:prstGeom>
          <a:solidFill>
            <a:schemeClr val="bg1"/>
          </a:solidFill>
          <a:ln>
            <a:solidFill>
              <a:srgbClr val="00B0F0"/>
            </a:solidFill>
          </a:ln>
        </p:spPr>
        <p:txBody>
          <a:bodyPr wrap="square" rtlCol="0" anchor="ctr">
            <a:spAutoFit/>
          </a:bodyPr>
          <a:lstStyle/>
          <a:p>
            <a:pPr lvl="0">
              <a:lnSpc>
                <a:spcPct val="150000"/>
              </a:lnSpc>
            </a:pPr>
            <a:r>
              <a:rPr lang="zh-CN" altLang="en-US" sz="1600" dirty="0" smtClean="0">
                <a:effectLst>
                  <a:glow>
                    <a:srgbClr val="000000"/>
                  </a:glow>
                  <a:outerShdw sx="0" sy="0">
                    <a:srgbClr val="000000"/>
                  </a:outerShdw>
                  <a:reflection stA="0" endPos="0" fadeDir="0" sx="0" sy="0"/>
                </a:effectLst>
              </a:rPr>
              <a:t>子串</a:t>
            </a:r>
            <a:endParaRPr lang="zh-CN" altLang="zh-CN" sz="1600" dirty="0">
              <a:effectLst>
                <a:glow>
                  <a:srgbClr val="000000"/>
                </a:glow>
                <a:outerShdw sx="0" sy="0">
                  <a:srgbClr val="000000"/>
                </a:outerShdw>
                <a:reflection stA="0" endPos="0" fadeDir="0" sx="0" sy="0"/>
              </a:effectLst>
            </a:endParaRPr>
          </a:p>
        </p:txBody>
      </p:sp>
    </p:spTree>
    <p:custDataLst>
      <p:tags r:id="rId1"/>
    </p:custDataLst>
    <p:extLst>
      <p:ext uri="{BB962C8B-B14F-4D97-AF65-F5344CB8AC3E}">
        <p14:creationId xmlns:p14="http://schemas.microsoft.com/office/powerpoint/2010/main" val="180886950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1000"/>
                                        <p:tgtEl>
                                          <p:spTgt spid="16"/>
                                        </p:tgtEl>
                                      </p:cBhvr>
                                    </p:animEffect>
                                    <p:anim calcmode="lin" valueType="num">
                                      <p:cBhvr>
                                        <p:cTn id="16" dur="1000" fill="hold"/>
                                        <p:tgtEl>
                                          <p:spTgt spid="16"/>
                                        </p:tgtEl>
                                        <p:attrNameLst>
                                          <p:attrName>ppt_x</p:attrName>
                                        </p:attrNameLst>
                                      </p:cBhvr>
                                      <p:tavLst>
                                        <p:tav tm="0">
                                          <p:val>
                                            <p:strVal val="#ppt_x"/>
                                          </p:val>
                                        </p:tav>
                                        <p:tav tm="100000">
                                          <p:val>
                                            <p:strVal val="#ppt_x"/>
                                          </p:val>
                                        </p:tav>
                                      </p:tavLst>
                                    </p:anim>
                                    <p:anim calcmode="lin" valueType="num">
                                      <p:cBhvr>
                                        <p:cTn id="1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P spid="1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863599" y="3962878"/>
            <a:ext cx="7479730" cy="408623"/>
          </a:xfrm>
          <a:prstGeom prst="roundRect">
            <a:avLst/>
          </a:prstGeom>
          <a:solidFill>
            <a:schemeClr val="bg2">
              <a:lumMod val="50000"/>
            </a:schemeClr>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案例</a:t>
            </a:r>
            <a:r>
              <a:rPr lang="zh-CN" altLang="en-US" b="1" dirty="0" smtClean="0">
                <a:solidFill>
                  <a:schemeClr val="bg1"/>
                </a:solidFill>
                <a:ea typeface="宋体" pitchFamily="2" charset="-122"/>
              </a:rPr>
              <a:t>代码（详见教材代码实现）</a:t>
            </a:r>
            <a:endParaRPr lang="en-US" altLang="zh-CN" b="1" dirty="0">
              <a:solidFill>
                <a:schemeClr val="bg1"/>
              </a:solidFill>
              <a:ea typeface="宋体" pitchFamily="2" charset="-122"/>
            </a:endParaRPr>
          </a:p>
        </p:txBody>
      </p:sp>
      <p:sp>
        <p:nvSpPr>
          <p:cNvPr id="12" name="矩形 28"/>
          <p:cNvSpPr>
            <a:spLocks noChangeArrowheads="1"/>
          </p:cNvSpPr>
          <p:nvPr/>
        </p:nvSpPr>
        <p:spPr bwMode="auto">
          <a:xfrm>
            <a:off x="863599" y="1123950"/>
            <a:ext cx="7783513"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0" hangingPunct="0">
              <a:lnSpc>
                <a:spcPct val="150000"/>
              </a:lnSpc>
              <a:spcBef>
                <a:spcPct val="20000"/>
              </a:spcBef>
              <a:buFont typeface="Arial" pitchFamily="34" charset="0"/>
              <a:buChar char="−"/>
            </a:pPr>
            <a:r>
              <a:rPr lang="zh-CN" altLang="en-US" dirty="0" smtClean="0">
                <a:latin typeface="+mn-ea"/>
                <a:ea typeface="+mn-ea"/>
              </a:rPr>
              <a:t>案例设计</a:t>
            </a:r>
            <a:endParaRPr lang="zh-CN" altLang="zh-CN" dirty="0">
              <a:latin typeface="+mn-ea"/>
              <a:ea typeface="+mn-ea"/>
            </a:endParaRPr>
          </a:p>
        </p:txBody>
      </p:sp>
      <p:cxnSp>
        <p:nvCxnSpPr>
          <p:cNvPr id="20" name="直接连接符 19"/>
          <p:cNvCxnSpPr/>
          <p:nvPr/>
        </p:nvCxnSpPr>
        <p:spPr bwMode="auto">
          <a:xfrm>
            <a:off x="1042998" y="3705108"/>
            <a:ext cx="7120933"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椭圆 20"/>
          <p:cNvSpPr/>
          <p:nvPr/>
        </p:nvSpPr>
        <p:spPr bwMode="auto">
          <a:xfrm rot="574600">
            <a:off x="1157871" y="1704044"/>
            <a:ext cx="361950" cy="363537"/>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2" name="TextBox 21"/>
          <p:cNvSpPr txBox="1">
            <a:spLocks noChangeArrowheads="1"/>
          </p:cNvSpPr>
          <p:nvPr/>
        </p:nvSpPr>
        <p:spPr bwMode="auto">
          <a:xfrm>
            <a:off x="1167396" y="1710394"/>
            <a:ext cx="347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1</a:t>
            </a:r>
            <a:endParaRPr lang="zh-CN" altLang="en-US" b="1">
              <a:solidFill>
                <a:schemeClr val="bg1"/>
              </a:solidFill>
              <a:latin typeface="Verdana" pitchFamily="34" charset="0"/>
            </a:endParaRPr>
          </a:p>
        </p:txBody>
      </p:sp>
      <p:cxnSp>
        <p:nvCxnSpPr>
          <p:cNvPr id="23" name="直接连接符 22"/>
          <p:cNvCxnSpPr/>
          <p:nvPr/>
        </p:nvCxnSpPr>
        <p:spPr>
          <a:xfrm flipV="1">
            <a:off x="1338846" y="2041586"/>
            <a:ext cx="3717400" cy="9374"/>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bwMode="auto">
          <a:xfrm rot="574600">
            <a:off x="1159458" y="2320356"/>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5" name="TextBox 24"/>
          <p:cNvSpPr txBox="1">
            <a:spLocks noChangeArrowheads="1"/>
          </p:cNvSpPr>
          <p:nvPr/>
        </p:nvSpPr>
        <p:spPr bwMode="auto">
          <a:xfrm>
            <a:off x="1172158" y="2302893"/>
            <a:ext cx="349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2</a:t>
            </a:r>
            <a:endParaRPr lang="zh-CN" altLang="en-US" b="1">
              <a:solidFill>
                <a:schemeClr val="bg1"/>
              </a:solidFill>
              <a:latin typeface="Verdana" pitchFamily="34" charset="0"/>
            </a:endParaRPr>
          </a:p>
        </p:txBody>
      </p:sp>
      <p:cxnSp>
        <p:nvCxnSpPr>
          <p:cNvPr id="26" name="直接连接符 25"/>
          <p:cNvCxnSpPr/>
          <p:nvPr/>
        </p:nvCxnSpPr>
        <p:spPr>
          <a:xfrm>
            <a:off x="1356308" y="2678385"/>
            <a:ext cx="4770172"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bwMode="auto">
          <a:xfrm rot="574600">
            <a:off x="1177668" y="2895109"/>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8" name="TextBox 27"/>
          <p:cNvSpPr txBox="1">
            <a:spLocks noChangeArrowheads="1"/>
          </p:cNvSpPr>
          <p:nvPr/>
        </p:nvSpPr>
        <p:spPr bwMode="auto">
          <a:xfrm>
            <a:off x="1185605" y="2899872"/>
            <a:ext cx="349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3</a:t>
            </a:r>
            <a:endParaRPr lang="zh-CN" altLang="en-US" b="1">
              <a:solidFill>
                <a:schemeClr val="bg1"/>
              </a:solidFill>
              <a:latin typeface="Verdana" pitchFamily="34" charset="0"/>
            </a:endParaRPr>
          </a:p>
        </p:txBody>
      </p:sp>
      <p:sp>
        <p:nvSpPr>
          <p:cNvPr id="34" name="矩形 33"/>
          <p:cNvSpPr/>
          <p:nvPr/>
        </p:nvSpPr>
        <p:spPr>
          <a:xfrm>
            <a:off x="1553196" y="1663021"/>
            <a:ext cx="3695242" cy="412421"/>
          </a:xfrm>
          <a:prstGeom prst="rect">
            <a:avLst/>
          </a:prstGeom>
        </p:spPr>
        <p:txBody>
          <a:bodyPr wrap="none">
            <a:spAutoFit/>
          </a:bodyPr>
          <a:lstStyle/>
          <a:p>
            <a:pPr>
              <a:lnSpc>
                <a:spcPct val="130000"/>
              </a:lnSpc>
              <a:spcAft>
                <a:spcPts val="300"/>
              </a:spcAft>
              <a:defRPr/>
            </a:pPr>
            <a:r>
              <a:rPr lang="zh-CN" altLang="zh-CN" sz="1600" dirty="0"/>
              <a:t>根据提示分别输入字符串</a:t>
            </a:r>
            <a:r>
              <a:rPr lang="en-US" altLang="zh-CN" sz="1600" dirty="0"/>
              <a:t>1</a:t>
            </a:r>
            <a:r>
              <a:rPr lang="zh-CN" altLang="zh-CN" sz="1600" dirty="0"/>
              <a:t>和字符串</a:t>
            </a:r>
            <a:r>
              <a:rPr lang="en-US" altLang="zh-CN" sz="1600" dirty="0"/>
              <a:t>2</a:t>
            </a:r>
            <a:r>
              <a:rPr lang="zh-CN" altLang="zh-CN"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43" name="矩形 42"/>
          <p:cNvSpPr/>
          <p:nvPr/>
        </p:nvSpPr>
        <p:spPr>
          <a:xfrm>
            <a:off x="1588630" y="2836876"/>
            <a:ext cx="3877985" cy="412421"/>
          </a:xfrm>
          <a:prstGeom prst="rect">
            <a:avLst/>
          </a:prstGeom>
        </p:spPr>
        <p:txBody>
          <a:bodyPr wrap="none">
            <a:spAutoFit/>
          </a:bodyPr>
          <a:lstStyle/>
          <a:p>
            <a:pPr>
              <a:lnSpc>
                <a:spcPct val="130000"/>
              </a:lnSpc>
              <a:spcAft>
                <a:spcPts val="300"/>
              </a:spcAft>
              <a:defRPr/>
            </a:pPr>
            <a:r>
              <a:rPr lang="zh-CN" altLang="zh-CN" sz="1600" dirty="0"/>
              <a:t>根据函数返回值在屏幕上输出最终结果</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45" name="矩形 44"/>
          <p:cNvSpPr/>
          <p:nvPr/>
        </p:nvSpPr>
        <p:spPr>
          <a:xfrm>
            <a:off x="1577998" y="2252102"/>
            <a:ext cx="4701928" cy="412421"/>
          </a:xfrm>
          <a:prstGeom prst="rect">
            <a:avLst/>
          </a:prstGeom>
        </p:spPr>
        <p:txBody>
          <a:bodyPr wrap="none">
            <a:spAutoFit/>
          </a:bodyPr>
          <a:lstStyle/>
          <a:p>
            <a:pPr>
              <a:lnSpc>
                <a:spcPct val="130000"/>
              </a:lnSpc>
              <a:spcAft>
                <a:spcPts val="300"/>
              </a:spcAft>
              <a:defRPr/>
            </a:pPr>
            <a:r>
              <a:rPr lang="zh-CN" altLang="zh-CN" sz="1600" dirty="0"/>
              <a:t>用</a:t>
            </a:r>
            <a:r>
              <a:rPr lang="en-US" altLang="zh-CN" sz="1600" dirty="0" err="1"/>
              <a:t>strstr</a:t>
            </a:r>
            <a:r>
              <a:rPr lang="en-US" altLang="zh-CN" sz="1600" dirty="0"/>
              <a:t>()</a:t>
            </a:r>
            <a:r>
              <a:rPr lang="zh-CN" altLang="zh-CN" sz="1600" dirty="0"/>
              <a:t>函数来判断字符串</a:t>
            </a:r>
            <a:r>
              <a:rPr lang="en-US" altLang="zh-CN" sz="1600" dirty="0"/>
              <a:t>1</a:t>
            </a:r>
            <a:r>
              <a:rPr lang="zh-CN" altLang="zh-CN" sz="1600" dirty="0"/>
              <a:t>中是否包含字符串</a:t>
            </a:r>
            <a:r>
              <a:rPr lang="en-US" altLang="zh-CN" sz="1600" dirty="0"/>
              <a:t>2</a:t>
            </a:r>
            <a:r>
              <a:rPr lang="zh-CN" altLang="zh-CN" sz="1600" dirty="0" smtClean="0"/>
              <a:t>；</a:t>
            </a:r>
            <a:endParaRPr lang="en-US" altLang="zh-CN" sz="1600" dirty="0" smtClean="0"/>
          </a:p>
        </p:txBody>
      </p:sp>
      <p:sp>
        <p:nvSpPr>
          <p:cNvPr id="30" name="标题 1"/>
          <p:cNvSpPr>
            <a:spLocks noChangeArrowheads="1"/>
          </p:cNvSpPr>
          <p:nvPr/>
        </p:nvSpPr>
        <p:spPr bwMode="auto">
          <a:xfrm>
            <a:off x="1521408" y="231118"/>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7</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案例实现</a:t>
            </a:r>
            <a:endParaRPr lang="zh-CN" altLang="en-US" sz="3600" b="1" dirty="0">
              <a:solidFill>
                <a:srgbClr val="0070C0"/>
              </a:solidFill>
              <a:latin typeface="微软雅黑" pitchFamily="34" charset="-122"/>
              <a:ea typeface="微软雅黑" pitchFamily="34" charset="-122"/>
              <a:sym typeface="宋体" charset="-122"/>
            </a:endParaRPr>
          </a:p>
        </p:txBody>
      </p:sp>
      <p:cxnSp>
        <p:nvCxnSpPr>
          <p:cNvPr id="31" name="直接连接符 30"/>
          <p:cNvCxnSpPr/>
          <p:nvPr/>
        </p:nvCxnSpPr>
        <p:spPr>
          <a:xfrm>
            <a:off x="1466689" y="3219317"/>
            <a:ext cx="3999926"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880524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500"/>
                                        <p:tgtEl>
                                          <p:spTgt spid="2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500"/>
                                        <p:tgtEl>
                                          <p:spTgt spid="21"/>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500"/>
                                        <p:tgtEl>
                                          <p:spTgt spid="22"/>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left)">
                                      <p:cBhvr>
                                        <p:cTn id="19" dur="500"/>
                                        <p:tgtEl>
                                          <p:spTgt spid="24"/>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500"/>
                                        <p:tgtEl>
                                          <p:spTgt spid="25"/>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left)">
                                      <p:cBhvr>
                                        <p:cTn id="25" dur="500"/>
                                        <p:tgtEl>
                                          <p:spTgt spid="27"/>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left)">
                                      <p:cBhvr>
                                        <p:cTn id="28" dur="500"/>
                                        <p:tgtEl>
                                          <p:spTgt spid="28"/>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wipe(left)">
                                      <p:cBhvr>
                                        <p:cTn id="31" dur="500"/>
                                        <p:tgtEl>
                                          <p:spTgt spid="34"/>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wipe(left)">
                                      <p:cBhvr>
                                        <p:cTn id="34" dur="500"/>
                                        <p:tgtEl>
                                          <p:spTgt spid="43"/>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wipe(left)">
                                      <p:cBhvr>
                                        <p:cTn id="37" dur="500"/>
                                        <p:tgtEl>
                                          <p:spTgt spid="45"/>
                                        </p:tgtEl>
                                      </p:cBhvr>
                                    </p:animEffect>
                                  </p:childTnLst>
                                </p:cTn>
                              </p:par>
                              <p:par>
                                <p:cTn id="38" presetID="22" presetClass="entr" presetSubtype="8" fill="hold"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ipe(left)">
                                      <p:cBhvr>
                                        <p:cTn id="40" dur="500"/>
                                        <p:tgtEl>
                                          <p:spTgt spid="3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left)">
                                      <p:cBhvr>
                                        <p:cTn id="45" dur="500"/>
                                        <p:tgtEl>
                                          <p:spTgt spid="20"/>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ipe(left)">
                                      <p:cBhvr>
                                        <p:cTn id="4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 grpId="0" animBg="1"/>
      <p:bldP spid="22" grpId="0"/>
      <p:bldP spid="24" grpId="0" animBg="1"/>
      <p:bldP spid="25" grpId="0"/>
      <p:bldP spid="27" grpId="0" animBg="1"/>
      <p:bldP spid="28" grpId="0"/>
      <p:bldP spid="34" grpId="0"/>
      <p:bldP spid="43" grpId="0"/>
      <p:bldP spid="4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矩形 5"/>
          <p:cNvSpPr>
            <a:spLocks noChangeArrowheads="1"/>
          </p:cNvSpPr>
          <p:nvPr/>
        </p:nvSpPr>
        <p:spPr bwMode="auto">
          <a:xfrm>
            <a:off x="885825" y="1742996"/>
            <a:ext cx="73307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457200"/>
            <a:r>
              <a:rPr lang="zh-CN" altLang="en-US" dirty="0" smtClean="0">
                <a:latin typeface="楷体" panose="02010609060101010101" pitchFamily="49" charset="-122"/>
                <a:ea typeface="楷体" panose="02010609060101010101" pitchFamily="49" charset="-122"/>
              </a:rPr>
              <a:t>字符串与整数也经常进行转换，常用的转换函数有</a:t>
            </a:r>
            <a:r>
              <a:rPr lang="en-US" altLang="zh-CN" dirty="0" smtClean="0">
                <a:latin typeface="楷体" panose="02010609060101010101" pitchFamily="49" charset="-122"/>
                <a:ea typeface="楷体" panose="02010609060101010101" pitchFamily="49" charset="-122"/>
              </a:rPr>
              <a:t>3</a:t>
            </a:r>
            <a:r>
              <a:rPr lang="zh-CN" altLang="en-US" dirty="0" smtClean="0">
                <a:latin typeface="楷体" panose="02010609060101010101" pitchFamily="49" charset="-122"/>
                <a:ea typeface="楷体" panose="02010609060101010101" pitchFamily="49" charset="-122"/>
              </a:rPr>
              <a:t>个。</a:t>
            </a:r>
            <a:endParaRPr lang="zh-CN" altLang="zh-CN" dirty="0">
              <a:latin typeface="楷体" panose="02010609060101010101" pitchFamily="49" charset="-122"/>
              <a:ea typeface="楷体" panose="02010609060101010101" pitchFamily="49" charset="-122"/>
            </a:endParaRPr>
          </a:p>
        </p:txBody>
      </p:sp>
      <p:sp>
        <p:nvSpPr>
          <p:cNvPr id="16" name="矩形 15"/>
          <p:cNvSpPr/>
          <p:nvPr/>
        </p:nvSpPr>
        <p:spPr>
          <a:xfrm>
            <a:off x="348864" y="1059424"/>
            <a:ext cx="3624710" cy="646331"/>
          </a:xfrm>
          <a:prstGeom prst="rect">
            <a:avLst/>
          </a:prstGeom>
        </p:spPr>
        <p:txBody>
          <a:bodyPr wrap="none">
            <a:spAutoFit/>
          </a:bodyPr>
          <a:lstStyle/>
          <a:p>
            <a:pPr marL="342900" indent="-342900">
              <a:lnSpc>
                <a:spcPct val="150000"/>
              </a:lnSpc>
              <a:spcBef>
                <a:spcPct val="20000"/>
              </a:spcBef>
              <a:buFontTx/>
              <a:buChar char="•"/>
              <a:defRPr/>
            </a:pPr>
            <a:r>
              <a:rPr lang="zh-CN" altLang="en-US" sz="2400" b="1" dirty="0" smtClean="0">
                <a:solidFill>
                  <a:srgbClr val="009ED6"/>
                </a:solidFill>
                <a:latin typeface="楷体" panose="02010609060101010101" pitchFamily="49" charset="-122"/>
                <a:ea typeface="楷体" panose="02010609060101010101" pitchFamily="49" charset="-122"/>
              </a:rPr>
              <a:t>字符串的其它常用函数</a:t>
            </a:r>
            <a:endParaRPr lang="en-US" altLang="zh-CN" sz="2400" b="1" dirty="0">
              <a:solidFill>
                <a:srgbClr val="009ED6"/>
              </a:solidFill>
              <a:latin typeface="楷体" panose="02010609060101010101" pitchFamily="49" charset="-122"/>
              <a:ea typeface="楷体" panose="02010609060101010101" pitchFamily="49" charset="-122"/>
            </a:endParaRPr>
          </a:p>
        </p:txBody>
      </p:sp>
      <p:sp>
        <p:nvSpPr>
          <p:cNvPr id="20" name="标题 1"/>
          <p:cNvSpPr>
            <a:spLocks noChangeArrowheads="1"/>
          </p:cNvSpPr>
          <p:nvPr/>
        </p:nvSpPr>
        <p:spPr bwMode="auto">
          <a:xfrm>
            <a:off x="1745493" y="136593"/>
            <a:ext cx="3060411"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571500" indent="-571500">
              <a:buFont typeface="Wingdings" pitchFamily="2" charset="2"/>
              <a:buNone/>
            </a:pPr>
            <a:r>
              <a:rPr lang="en-US" altLang="zh-CN" sz="3600" b="1" dirty="0">
                <a:solidFill>
                  <a:srgbClr val="0070C0"/>
                </a:solidFill>
                <a:latin typeface="楷体" pitchFamily="49" charset="-122"/>
                <a:ea typeface="楷体" pitchFamily="49" charset="-122"/>
                <a:sym typeface="Wingdings" pitchFamily="2" charset="2"/>
              </a:rPr>
              <a:t></a:t>
            </a:r>
            <a:r>
              <a:rPr lang="zh-CN" altLang="zh-CN" sz="3600" b="1" dirty="0">
                <a:solidFill>
                  <a:srgbClr val="0070C0"/>
                </a:solidFill>
                <a:latin typeface="楷体" pitchFamily="49" charset="-122"/>
                <a:ea typeface="楷体" pitchFamily="49" charset="-122"/>
              </a:rPr>
              <a:t>多学一招</a:t>
            </a:r>
            <a:r>
              <a:rPr lang="zh-CN" altLang="en-US" sz="3600" b="1" dirty="0">
                <a:solidFill>
                  <a:srgbClr val="0070C0"/>
                </a:solidFill>
                <a:latin typeface="楷体" pitchFamily="49" charset="-122"/>
                <a:ea typeface="楷体" pitchFamily="49" charset="-122"/>
                <a:sym typeface="宋体" pitchFamily="2" charset="-122"/>
              </a:rPr>
              <a:t> </a:t>
            </a:r>
            <a:endParaRPr lang="zh-CN" altLang="en-US" dirty="0">
              <a:solidFill>
                <a:srgbClr val="0070C0"/>
              </a:solidFill>
              <a:latin typeface="楷体" pitchFamily="49" charset="-122"/>
              <a:ea typeface="楷体" pitchFamily="49" charset="-122"/>
            </a:endParaRPr>
          </a:p>
        </p:txBody>
      </p:sp>
      <p:sp>
        <p:nvSpPr>
          <p:cNvPr id="17" name="矩形 5"/>
          <p:cNvSpPr>
            <a:spLocks noChangeArrowheads="1"/>
          </p:cNvSpPr>
          <p:nvPr/>
        </p:nvSpPr>
        <p:spPr bwMode="auto">
          <a:xfrm>
            <a:off x="885825" y="2035099"/>
            <a:ext cx="73307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457200"/>
            <a:r>
              <a:rPr lang="en-US" altLang="zh-CN" b="1" dirty="0">
                <a:latin typeface="楷体" panose="02010609060101010101" pitchFamily="49" charset="-122"/>
                <a:ea typeface="楷体" panose="02010609060101010101" pitchFamily="49" charset="-122"/>
              </a:rPr>
              <a:t>1</a:t>
            </a:r>
            <a:r>
              <a:rPr lang="zh-CN" altLang="zh-CN" b="1" dirty="0">
                <a:latin typeface="楷体" panose="02010609060101010101" pitchFamily="49" charset="-122"/>
                <a:ea typeface="楷体" panose="02010609060101010101" pitchFamily="49" charset="-122"/>
              </a:rPr>
              <a:t>、</a:t>
            </a:r>
            <a:r>
              <a:rPr lang="en-US" altLang="zh-CN" b="1" dirty="0" err="1">
                <a:latin typeface="楷体" panose="02010609060101010101" pitchFamily="49" charset="-122"/>
                <a:ea typeface="楷体" panose="02010609060101010101" pitchFamily="49" charset="-122"/>
              </a:rPr>
              <a:t>atoi</a:t>
            </a:r>
            <a:r>
              <a:rPr lang="en-US" altLang="zh-CN" b="1" dirty="0">
                <a:latin typeface="楷体" panose="02010609060101010101" pitchFamily="49" charset="-122"/>
                <a:ea typeface="楷体" panose="02010609060101010101" pitchFamily="49" charset="-122"/>
              </a:rPr>
              <a:t>()</a:t>
            </a:r>
            <a:r>
              <a:rPr lang="zh-CN" altLang="zh-CN" b="1" dirty="0" smtClean="0">
                <a:latin typeface="楷体" panose="02010609060101010101" pitchFamily="49" charset="-122"/>
                <a:ea typeface="楷体" panose="02010609060101010101" pitchFamily="49" charset="-122"/>
              </a:rPr>
              <a:t>函数</a:t>
            </a:r>
            <a:endParaRPr lang="en-US" altLang="zh-CN" b="1" dirty="0" smtClean="0">
              <a:latin typeface="楷体" panose="02010609060101010101" pitchFamily="49" charset="-122"/>
              <a:ea typeface="楷体" panose="02010609060101010101" pitchFamily="49" charset="-122"/>
            </a:endParaRPr>
          </a:p>
        </p:txBody>
      </p:sp>
      <p:sp>
        <p:nvSpPr>
          <p:cNvPr id="21" name="TextBox 20"/>
          <p:cNvSpPr txBox="1"/>
          <p:nvPr/>
        </p:nvSpPr>
        <p:spPr>
          <a:xfrm>
            <a:off x="1299962" y="2404431"/>
            <a:ext cx="7127997" cy="507831"/>
          </a:xfrm>
          <a:prstGeom prst="rect">
            <a:avLst/>
          </a:prstGeom>
          <a:solidFill>
            <a:schemeClr val="accent5">
              <a:lumMod val="20000"/>
              <a:lumOff val="80000"/>
            </a:schemeClr>
          </a:solidFill>
          <a:ln w="19050">
            <a:noFill/>
          </a:ln>
        </p:spPr>
        <p:txBody>
          <a:bodyPr wrap="square">
            <a:spAutoFit/>
          </a:bodyPr>
          <a:lstStyle/>
          <a:p>
            <a:pPr lvl="0">
              <a:lnSpc>
                <a:spcPct val="150000"/>
              </a:lnSpc>
            </a:pPr>
            <a:r>
              <a:rPr lang="en-US" altLang="zh-CN" dirty="0" err="1" smtClean="0">
                <a:latin typeface="楷体" panose="02010609060101010101" pitchFamily="49" charset="-122"/>
                <a:ea typeface="楷体" panose="02010609060101010101" pitchFamily="49" charset="-122"/>
              </a:rPr>
              <a:t>int</a:t>
            </a:r>
            <a:r>
              <a:rPr lang="en-US" altLang="zh-CN" dirty="0" smtClean="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atoi</a:t>
            </a:r>
            <a:r>
              <a:rPr lang="en-US" altLang="zh-CN" dirty="0">
                <a:latin typeface="楷体" panose="02010609060101010101" pitchFamily="49" charset="-122"/>
                <a:ea typeface="楷体" panose="02010609060101010101" pitchFamily="49" charset="-122"/>
              </a:rPr>
              <a:t>(</a:t>
            </a:r>
            <a:r>
              <a:rPr lang="en-US" altLang="zh-CN" dirty="0" err="1">
                <a:latin typeface="楷体" panose="02010609060101010101" pitchFamily="49" charset="-122"/>
                <a:ea typeface="楷体" panose="02010609060101010101" pitchFamily="49" charset="-122"/>
              </a:rPr>
              <a:t>const</a:t>
            </a:r>
            <a:r>
              <a:rPr lang="en-US" altLang="zh-CN" dirty="0">
                <a:latin typeface="楷体" panose="02010609060101010101" pitchFamily="49" charset="-122"/>
                <a:ea typeface="楷体" panose="02010609060101010101" pitchFamily="49" charset="-122"/>
              </a:rPr>
              <a:t> char* </a:t>
            </a:r>
            <a:r>
              <a:rPr lang="en-US" altLang="zh-CN" dirty="0" err="1">
                <a:latin typeface="楷体" panose="02010609060101010101" pitchFamily="49" charset="-122"/>
                <a:ea typeface="楷体" panose="02010609060101010101" pitchFamily="49" charset="-122"/>
              </a:rPr>
              <a:t>str</a:t>
            </a:r>
            <a:r>
              <a:rPr lang="en-US" altLang="zh-CN" dirty="0">
                <a:latin typeface="楷体" panose="02010609060101010101" pitchFamily="49" charset="-122"/>
                <a:ea typeface="楷体" panose="02010609060101010101" pitchFamily="49" charset="-122"/>
              </a:rPr>
              <a:t>);</a:t>
            </a:r>
            <a:endParaRPr lang="zh-CN" altLang="zh-CN" dirty="0">
              <a:latin typeface="楷体" panose="02010609060101010101" pitchFamily="49" charset="-122"/>
              <a:ea typeface="楷体" panose="02010609060101010101" pitchFamily="49" charset="-122"/>
            </a:endParaRPr>
          </a:p>
        </p:txBody>
      </p:sp>
      <p:sp>
        <p:nvSpPr>
          <p:cNvPr id="23" name="矩形 5"/>
          <p:cNvSpPr>
            <a:spLocks noChangeArrowheads="1"/>
          </p:cNvSpPr>
          <p:nvPr/>
        </p:nvSpPr>
        <p:spPr bwMode="auto">
          <a:xfrm>
            <a:off x="885824" y="2927359"/>
            <a:ext cx="77879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457200"/>
            <a:r>
              <a:rPr lang="en-US" altLang="zh-CN" dirty="0" err="1">
                <a:latin typeface="楷体" panose="02010609060101010101" pitchFamily="49" charset="-122"/>
                <a:ea typeface="楷体" panose="02010609060101010101" pitchFamily="49" charset="-122"/>
              </a:rPr>
              <a:t>atoi</a:t>
            </a:r>
            <a:r>
              <a:rPr lang="en-US" altLang="zh-CN" dirty="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函数接收一个数字字符串作为参数，返回转换后的十进制</a:t>
            </a:r>
            <a:r>
              <a:rPr lang="zh-CN" altLang="zh-CN" dirty="0" smtClean="0">
                <a:latin typeface="楷体" panose="02010609060101010101" pitchFamily="49" charset="-122"/>
                <a:ea typeface="楷体" panose="02010609060101010101" pitchFamily="49" charset="-122"/>
              </a:rPr>
              <a:t>整数</a:t>
            </a:r>
            <a:r>
              <a:rPr lang="zh-CN" altLang="en-US" dirty="0" smtClean="0">
                <a:latin typeface="楷体" panose="02010609060101010101" pitchFamily="49" charset="-122"/>
                <a:ea typeface="楷体" panose="02010609060101010101" pitchFamily="49" charset="-122"/>
              </a:rPr>
              <a:t>。</a:t>
            </a:r>
            <a:endParaRPr lang="zh-CN" altLang="zh-CN" dirty="0">
              <a:latin typeface="楷体" panose="02010609060101010101" pitchFamily="49" charset="-122"/>
              <a:ea typeface="楷体" panose="02010609060101010101" pitchFamily="49" charset="-122"/>
            </a:endParaRPr>
          </a:p>
        </p:txBody>
      </p:sp>
      <p:sp>
        <p:nvSpPr>
          <p:cNvPr id="24" name="矩形 5"/>
          <p:cNvSpPr>
            <a:spLocks noChangeArrowheads="1"/>
          </p:cNvSpPr>
          <p:nvPr/>
        </p:nvSpPr>
        <p:spPr bwMode="auto">
          <a:xfrm>
            <a:off x="888003" y="3343301"/>
            <a:ext cx="73307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457200"/>
            <a:r>
              <a:rPr lang="en-US" altLang="zh-CN" b="1" dirty="0">
                <a:latin typeface="楷体" panose="02010609060101010101" pitchFamily="49" charset="-122"/>
                <a:ea typeface="楷体" panose="02010609060101010101" pitchFamily="49" charset="-122"/>
              </a:rPr>
              <a:t>2</a:t>
            </a:r>
            <a:r>
              <a:rPr lang="zh-CN" altLang="zh-CN" b="1" dirty="0" smtClean="0">
                <a:latin typeface="楷体" panose="02010609060101010101" pitchFamily="49" charset="-122"/>
                <a:ea typeface="楷体" panose="02010609060101010101" pitchFamily="49" charset="-122"/>
              </a:rPr>
              <a:t>、</a:t>
            </a:r>
            <a:r>
              <a:rPr lang="en-US" altLang="zh-CN" b="1" dirty="0" err="1"/>
              <a:t>itoa</a:t>
            </a:r>
            <a:r>
              <a:rPr lang="en-US" altLang="zh-CN" b="1" dirty="0"/>
              <a:t> </a:t>
            </a:r>
            <a:r>
              <a:rPr lang="en-US" altLang="zh-CN" b="1" dirty="0" smtClean="0">
                <a:latin typeface="楷体" panose="02010609060101010101" pitchFamily="49" charset="-122"/>
                <a:ea typeface="楷体" panose="02010609060101010101" pitchFamily="49" charset="-122"/>
              </a:rPr>
              <a:t>()</a:t>
            </a:r>
            <a:r>
              <a:rPr lang="zh-CN" altLang="zh-CN" b="1" dirty="0" smtClean="0">
                <a:latin typeface="楷体" panose="02010609060101010101" pitchFamily="49" charset="-122"/>
                <a:ea typeface="楷体" panose="02010609060101010101" pitchFamily="49" charset="-122"/>
              </a:rPr>
              <a:t>函数</a:t>
            </a:r>
            <a:endParaRPr lang="en-US" altLang="zh-CN" b="1" dirty="0" smtClean="0">
              <a:latin typeface="楷体" panose="02010609060101010101" pitchFamily="49" charset="-122"/>
              <a:ea typeface="楷体" panose="02010609060101010101" pitchFamily="49" charset="-122"/>
            </a:endParaRPr>
          </a:p>
        </p:txBody>
      </p:sp>
      <p:sp>
        <p:nvSpPr>
          <p:cNvPr id="25" name="TextBox 24"/>
          <p:cNvSpPr txBox="1"/>
          <p:nvPr/>
        </p:nvSpPr>
        <p:spPr>
          <a:xfrm>
            <a:off x="1302140" y="3712633"/>
            <a:ext cx="7127997" cy="507831"/>
          </a:xfrm>
          <a:prstGeom prst="rect">
            <a:avLst/>
          </a:prstGeom>
          <a:solidFill>
            <a:schemeClr val="accent5">
              <a:lumMod val="20000"/>
              <a:lumOff val="80000"/>
            </a:schemeClr>
          </a:solidFill>
          <a:ln w="19050">
            <a:noFill/>
          </a:ln>
        </p:spPr>
        <p:txBody>
          <a:bodyPr wrap="square">
            <a:spAutoFit/>
          </a:bodyPr>
          <a:lstStyle/>
          <a:p>
            <a:pPr lvl="0">
              <a:lnSpc>
                <a:spcPct val="150000"/>
              </a:lnSpc>
            </a:pPr>
            <a:r>
              <a:rPr lang="en-US" altLang="zh-CN" dirty="0">
                <a:latin typeface="楷体" panose="02010609060101010101" pitchFamily="49" charset="-122"/>
                <a:ea typeface="楷体" panose="02010609060101010101" pitchFamily="49" charset="-122"/>
              </a:rPr>
              <a:t>char* </a:t>
            </a:r>
            <a:r>
              <a:rPr lang="en-US" altLang="zh-CN" dirty="0" err="1">
                <a:latin typeface="楷体" panose="02010609060101010101" pitchFamily="49" charset="-122"/>
                <a:ea typeface="楷体" panose="02010609060101010101" pitchFamily="49" charset="-122"/>
              </a:rPr>
              <a:t>itoa</a:t>
            </a:r>
            <a:r>
              <a:rPr lang="en-US" altLang="zh-CN" dirty="0">
                <a:latin typeface="楷体" panose="02010609060101010101" pitchFamily="49" charset="-122"/>
                <a:ea typeface="楷体" panose="02010609060101010101" pitchFamily="49" charset="-122"/>
              </a:rPr>
              <a:t>(</a:t>
            </a:r>
            <a:r>
              <a:rPr lang="en-US" altLang="zh-CN" dirty="0" err="1">
                <a:latin typeface="楷体" panose="02010609060101010101" pitchFamily="49" charset="-122"/>
                <a:ea typeface="楷体" panose="02010609060101010101" pitchFamily="49" charset="-122"/>
              </a:rPr>
              <a:t>int</a:t>
            </a:r>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val</a:t>
            </a:r>
            <a:r>
              <a:rPr lang="en-US" altLang="zh-CN" dirty="0">
                <a:latin typeface="楷体" panose="02010609060101010101" pitchFamily="49" charset="-122"/>
                <a:ea typeface="楷体" panose="02010609060101010101" pitchFamily="49" charset="-122"/>
              </a:rPr>
              <a:t>, char* </a:t>
            </a:r>
            <a:r>
              <a:rPr lang="en-US" altLang="zh-CN" dirty="0" err="1">
                <a:latin typeface="楷体" panose="02010609060101010101" pitchFamily="49" charset="-122"/>
                <a:ea typeface="楷体" panose="02010609060101010101" pitchFamily="49" charset="-122"/>
              </a:rPr>
              <a:t>dst</a:t>
            </a:r>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int</a:t>
            </a:r>
            <a:r>
              <a:rPr lang="en-US" altLang="zh-CN" dirty="0">
                <a:latin typeface="楷体" panose="02010609060101010101" pitchFamily="49" charset="-122"/>
                <a:ea typeface="楷体" panose="02010609060101010101" pitchFamily="49" charset="-122"/>
              </a:rPr>
              <a:t> radix)</a:t>
            </a:r>
            <a:r>
              <a:rPr lang="en-US" altLang="zh-CN" dirty="0" smtClean="0">
                <a:latin typeface="楷体" panose="02010609060101010101" pitchFamily="49" charset="-122"/>
                <a:ea typeface="楷体" panose="02010609060101010101" pitchFamily="49" charset="-122"/>
              </a:rPr>
              <a:t>;</a:t>
            </a:r>
            <a:endParaRPr lang="zh-CN" altLang="zh-CN" dirty="0">
              <a:latin typeface="楷体" panose="02010609060101010101" pitchFamily="49" charset="-122"/>
              <a:ea typeface="楷体" panose="02010609060101010101" pitchFamily="49" charset="-122"/>
            </a:endParaRPr>
          </a:p>
        </p:txBody>
      </p:sp>
      <p:sp>
        <p:nvSpPr>
          <p:cNvPr id="26" name="矩形 5"/>
          <p:cNvSpPr>
            <a:spLocks noChangeArrowheads="1"/>
          </p:cNvSpPr>
          <p:nvPr/>
        </p:nvSpPr>
        <p:spPr bwMode="auto">
          <a:xfrm>
            <a:off x="888002" y="4235561"/>
            <a:ext cx="77879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457200"/>
            <a:r>
              <a:rPr lang="zh-CN" altLang="zh-CN" dirty="0">
                <a:latin typeface="楷体" panose="02010609060101010101" pitchFamily="49" charset="-122"/>
                <a:ea typeface="楷体" panose="02010609060101010101" pitchFamily="49" charset="-122"/>
              </a:rPr>
              <a:t>第一个参数</a:t>
            </a:r>
            <a:r>
              <a:rPr lang="en-US" altLang="zh-CN" dirty="0" err="1">
                <a:latin typeface="楷体" panose="02010609060101010101" pitchFamily="49" charset="-122"/>
                <a:ea typeface="楷体" panose="02010609060101010101" pitchFamily="49" charset="-122"/>
              </a:rPr>
              <a:t>val</a:t>
            </a:r>
            <a:r>
              <a:rPr lang="zh-CN" altLang="zh-CN" dirty="0">
                <a:latin typeface="楷体" panose="02010609060101010101" pitchFamily="49" charset="-122"/>
                <a:ea typeface="楷体" panose="02010609060101010101" pitchFamily="49" charset="-122"/>
              </a:rPr>
              <a:t>表示的是待转换的数，第二个参数表示的是目标字符数组，第三个参数表示的是要转换的进</a:t>
            </a:r>
            <a:r>
              <a:rPr lang="zh-CN" altLang="zh-CN" dirty="0" smtClean="0">
                <a:latin typeface="楷体" panose="02010609060101010101" pitchFamily="49" charset="-122"/>
                <a:ea typeface="楷体" panose="02010609060101010101" pitchFamily="49" charset="-122"/>
              </a:rPr>
              <a:t>制</a:t>
            </a:r>
            <a:r>
              <a:rPr lang="zh-CN" altLang="en-US" dirty="0" smtClean="0">
                <a:latin typeface="楷体" panose="02010609060101010101" pitchFamily="49" charset="-122"/>
                <a:ea typeface="楷体" panose="02010609060101010101" pitchFamily="49" charset="-122"/>
              </a:rPr>
              <a:t>。</a:t>
            </a:r>
            <a:endParaRPr lang="zh-CN" altLang="zh-CN" dirty="0">
              <a:latin typeface="楷体" panose="02010609060101010101" pitchFamily="49" charset="-122"/>
              <a:ea typeface="楷体" panose="02010609060101010101" pitchFamily="49" charset="-122"/>
            </a:endParaRPr>
          </a:p>
        </p:txBody>
      </p:sp>
      <p:sp>
        <p:nvSpPr>
          <p:cNvPr id="27" name="矩形 5"/>
          <p:cNvSpPr>
            <a:spLocks noChangeArrowheads="1"/>
          </p:cNvSpPr>
          <p:nvPr/>
        </p:nvSpPr>
        <p:spPr bwMode="auto">
          <a:xfrm>
            <a:off x="861877" y="4830139"/>
            <a:ext cx="73307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457200"/>
            <a:r>
              <a:rPr lang="en-US" altLang="zh-CN" b="1" dirty="0">
                <a:latin typeface="楷体" panose="02010609060101010101" pitchFamily="49" charset="-122"/>
                <a:ea typeface="楷体" panose="02010609060101010101" pitchFamily="49" charset="-122"/>
              </a:rPr>
              <a:t>3</a:t>
            </a:r>
            <a:r>
              <a:rPr lang="zh-CN" altLang="zh-CN" b="1" dirty="0" smtClean="0">
                <a:latin typeface="楷体" panose="02010609060101010101" pitchFamily="49" charset="-122"/>
                <a:ea typeface="楷体" panose="02010609060101010101" pitchFamily="49" charset="-122"/>
              </a:rPr>
              <a:t>、</a:t>
            </a:r>
            <a:r>
              <a:rPr lang="en-US" altLang="zh-CN" b="1" dirty="0" err="1" smtClean="0">
                <a:latin typeface="楷体" panose="02010609060101010101" pitchFamily="49" charset="-122"/>
                <a:ea typeface="楷体" panose="02010609060101010101" pitchFamily="49" charset="-122"/>
              </a:rPr>
              <a:t>sprintf</a:t>
            </a:r>
            <a:r>
              <a:rPr lang="en-US" altLang="zh-CN" b="1" dirty="0" smtClean="0">
                <a:latin typeface="楷体" panose="02010609060101010101" pitchFamily="49" charset="-122"/>
                <a:ea typeface="楷体" panose="02010609060101010101" pitchFamily="49" charset="-122"/>
              </a:rPr>
              <a:t>()</a:t>
            </a:r>
            <a:r>
              <a:rPr lang="zh-CN" altLang="zh-CN" b="1" dirty="0" smtClean="0">
                <a:latin typeface="楷体" panose="02010609060101010101" pitchFamily="49" charset="-122"/>
                <a:ea typeface="楷体" panose="02010609060101010101" pitchFamily="49" charset="-122"/>
              </a:rPr>
              <a:t>函数</a:t>
            </a:r>
            <a:endParaRPr lang="en-US" altLang="zh-CN" b="1" dirty="0" smtClean="0">
              <a:latin typeface="楷体" panose="02010609060101010101" pitchFamily="49" charset="-122"/>
              <a:ea typeface="楷体" panose="02010609060101010101" pitchFamily="49" charset="-122"/>
            </a:endParaRPr>
          </a:p>
        </p:txBody>
      </p:sp>
      <p:sp>
        <p:nvSpPr>
          <p:cNvPr id="28" name="TextBox 27"/>
          <p:cNvSpPr txBox="1"/>
          <p:nvPr/>
        </p:nvSpPr>
        <p:spPr>
          <a:xfrm>
            <a:off x="1276014" y="5199471"/>
            <a:ext cx="7580603" cy="507831"/>
          </a:xfrm>
          <a:prstGeom prst="rect">
            <a:avLst/>
          </a:prstGeom>
          <a:solidFill>
            <a:schemeClr val="accent5">
              <a:lumMod val="20000"/>
              <a:lumOff val="80000"/>
            </a:schemeClr>
          </a:solidFill>
          <a:ln w="19050">
            <a:noFill/>
          </a:ln>
        </p:spPr>
        <p:txBody>
          <a:bodyPr wrap="square">
            <a:spAutoFit/>
          </a:bodyPr>
          <a:lstStyle/>
          <a:p>
            <a:pPr lvl="0">
              <a:lnSpc>
                <a:spcPct val="150000"/>
              </a:lnSpc>
            </a:pPr>
            <a:r>
              <a:rPr lang="en-US" altLang="zh-CN" dirty="0" err="1">
                <a:latin typeface="楷体" panose="02010609060101010101" pitchFamily="49" charset="-122"/>
                <a:ea typeface="楷体" panose="02010609060101010101" pitchFamily="49" charset="-122"/>
              </a:rPr>
              <a:t>int</a:t>
            </a:r>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sprintf</a:t>
            </a:r>
            <a:r>
              <a:rPr lang="en-US" altLang="zh-CN" dirty="0">
                <a:latin typeface="楷体" panose="02010609060101010101" pitchFamily="49" charset="-122"/>
                <a:ea typeface="楷体" panose="02010609060101010101" pitchFamily="49" charset="-122"/>
              </a:rPr>
              <a:t>( char *buffer, </a:t>
            </a:r>
            <a:r>
              <a:rPr lang="en-US" altLang="zh-CN" dirty="0" err="1">
                <a:latin typeface="楷体" panose="02010609060101010101" pitchFamily="49" charset="-122"/>
                <a:ea typeface="楷体" panose="02010609060101010101" pitchFamily="49" charset="-122"/>
              </a:rPr>
              <a:t>const</a:t>
            </a:r>
            <a:r>
              <a:rPr lang="en-US" altLang="zh-CN" dirty="0">
                <a:latin typeface="楷体" panose="02010609060101010101" pitchFamily="49" charset="-122"/>
                <a:ea typeface="楷体" panose="02010609060101010101" pitchFamily="49" charset="-122"/>
              </a:rPr>
              <a:t> char *format, [ argument] … )</a:t>
            </a:r>
            <a:r>
              <a:rPr lang="en-US" altLang="zh-CN" dirty="0" smtClean="0">
                <a:latin typeface="楷体" panose="02010609060101010101" pitchFamily="49" charset="-122"/>
                <a:ea typeface="楷体" panose="02010609060101010101" pitchFamily="49" charset="-122"/>
              </a:rPr>
              <a:t>;</a:t>
            </a:r>
            <a:endParaRPr lang="zh-CN" altLang="zh-CN" dirty="0">
              <a:latin typeface="楷体" panose="02010609060101010101" pitchFamily="49" charset="-122"/>
              <a:ea typeface="楷体" panose="02010609060101010101" pitchFamily="49" charset="-122"/>
            </a:endParaRPr>
          </a:p>
        </p:txBody>
      </p:sp>
      <p:sp>
        <p:nvSpPr>
          <p:cNvPr id="30" name="矩形 5"/>
          <p:cNvSpPr>
            <a:spLocks noChangeArrowheads="1"/>
          </p:cNvSpPr>
          <p:nvPr/>
        </p:nvSpPr>
        <p:spPr bwMode="auto">
          <a:xfrm>
            <a:off x="911948" y="5732017"/>
            <a:ext cx="77879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457200"/>
            <a:r>
              <a:rPr lang="zh-CN" altLang="zh-CN" dirty="0">
                <a:latin typeface="楷体" panose="02010609060101010101" pitchFamily="49" charset="-122"/>
                <a:ea typeface="楷体" panose="02010609060101010101" pitchFamily="49" charset="-122"/>
              </a:rPr>
              <a:t>字符串格式化命令，主要功能是把格式化的数据写入某个字符串中</a:t>
            </a:r>
            <a:r>
              <a:rPr lang="zh-CN" altLang="en-US" dirty="0" smtClean="0">
                <a:latin typeface="楷体" panose="02010609060101010101" pitchFamily="49" charset="-122"/>
                <a:ea typeface="楷体" panose="02010609060101010101" pitchFamily="49" charset="-122"/>
              </a:rPr>
              <a:t>。</a:t>
            </a:r>
            <a:endParaRPr lang="zh-CN" altLang="zh-CN" dirty="0">
              <a:latin typeface="楷体" panose="02010609060101010101" pitchFamily="49" charset="-122"/>
              <a:ea typeface="楷体" panose="02010609060101010101" pitchFamily="49" charset="-122"/>
            </a:endParaRPr>
          </a:p>
        </p:txBody>
      </p:sp>
    </p:spTree>
    <p:custDataLst>
      <p:tags r:id="rId1"/>
    </p:custDataLst>
    <p:extLst>
      <p:ext uri="{BB962C8B-B14F-4D97-AF65-F5344CB8AC3E}">
        <p14:creationId xmlns:p14="http://schemas.microsoft.com/office/powerpoint/2010/main" val="4095715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wipe(left)">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left)">
                                      <p:cBhvr>
                                        <p:cTn id="18" dur="500"/>
                                        <p:tgtEl>
                                          <p:spTgt spid="24"/>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left)">
                                      <p:cBhvr>
                                        <p:cTn id="21" dur="500"/>
                                        <p:tgtEl>
                                          <p:spTgt spid="25"/>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left)">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left)">
                                      <p:cBhvr>
                                        <p:cTn id="29" dur="500"/>
                                        <p:tgtEl>
                                          <p:spTgt spid="27"/>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left)">
                                      <p:cBhvr>
                                        <p:cTn id="32" dur="500"/>
                                        <p:tgtEl>
                                          <p:spTgt spid="28"/>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wipe(left)">
                                      <p:cBhvr>
                                        <p:cTn id="3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animBg="1"/>
      <p:bldP spid="23" grpId="0"/>
      <p:bldP spid="24" grpId="0"/>
      <p:bldP spid="25" grpId="0" animBg="1"/>
      <p:bldP spid="26" grpId="0"/>
      <p:bldP spid="27" grpId="0"/>
      <p:bldP spid="28" grpId="0" animBg="1"/>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ChangeArrowheads="1"/>
          </p:cNvSpPr>
          <p:nvPr/>
        </p:nvSpPr>
        <p:spPr bwMode="auto">
          <a:xfrm>
            <a:off x="1439283" y="220608"/>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a:solidFill>
                  <a:srgbClr val="0070C0"/>
                </a:solidFill>
                <a:latin typeface="微软雅黑" pitchFamily="34" charset="-122"/>
                <a:ea typeface="微软雅黑" pitchFamily="34" charset="-122"/>
                <a:sym typeface="宋体" charset="-122"/>
              </a:rPr>
              <a:t>【</a:t>
            </a:r>
            <a:r>
              <a:rPr lang="zh-CN" altLang="en-US" sz="3600" b="1" dirty="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1】-</a:t>
            </a:r>
            <a:r>
              <a:rPr lang="zh-CN" altLang="en-US" sz="3600" b="1" dirty="0" smtClean="0">
                <a:solidFill>
                  <a:srgbClr val="0070C0"/>
                </a:solidFill>
                <a:latin typeface="微软雅黑" pitchFamily="34" charset="-122"/>
                <a:ea typeface="微软雅黑" pitchFamily="34" charset="-122"/>
                <a:sym typeface="宋体" charset="-122"/>
              </a:rPr>
              <a:t>案例</a:t>
            </a:r>
            <a:r>
              <a:rPr lang="zh-CN" altLang="en-US" sz="3600" b="1" dirty="0">
                <a:solidFill>
                  <a:srgbClr val="0070C0"/>
                </a:solidFill>
                <a:latin typeface="微软雅黑" pitchFamily="34" charset="-122"/>
                <a:ea typeface="微软雅黑" pitchFamily="34" charset="-122"/>
                <a:sym typeface="宋体" charset="-122"/>
              </a:rPr>
              <a:t>分析</a:t>
            </a:r>
          </a:p>
        </p:txBody>
      </p:sp>
      <p:sp>
        <p:nvSpPr>
          <p:cNvPr id="8" name="内容占位符 2"/>
          <p:cNvSpPr txBox="1">
            <a:spLocks/>
          </p:cNvSpPr>
          <p:nvPr/>
        </p:nvSpPr>
        <p:spPr bwMode="auto">
          <a:xfrm>
            <a:off x="481013" y="1640124"/>
            <a:ext cx="7975600" cy="161252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None/>
            </a:pPr>
            <a:r>
              <a:rPr lang="en-US" altLang="zh-CN" sz="2000" dirty="0" smtClean="0"/>
              <a:t>       </a:t>
            </a:r>
            <a:r>
              <a:rPr lang="zh-CN" altLang="zh-CN" sz="2000" dirty="0" smtClean="0"/>
              <a:t>我们</a:t>
            </a:r>
            <a:r>
              <a:rPr lang="zh-CN" altLang="zh-CN" sz="2000" dirty="0"/>
              <a:t>需要从字符串中被替换的位置开始，将要替换的内容逐个复制到原字符串中，直到原字符串结束或者替换的字符串结束为止</a:t>
            </a:r>
            <a:r>
              <a:rPr lang="zh-CN" altLang="zh-CN" sz="2000" dirty="0" smtClean="0"/>
              <a:t>。</a:t>
            </a:r>
            <a:endParaRPr lang="en-US" altLang="zh-CN" sz="2000" dirty="0" smtClean="0"/>
          </a:p>
          <a:p>
            <a:pPr marL="0" indent="0">
              <a:buNone/>
            </a:pPr>
            <a:r>
              <a:rPr lang="en-US" altLang="zh-CN" sz="2000" dirty="0"/>
              <a:t> </a:t>
            </a:r>
            <a:r>
              <a:rPr lang="en-US" altLang="zh-CN" sz="2000" dirty="0" smtClean="0"/>
              <a:t>      </a:t>
            </a:r>
            <a:r>
              <a:rPr lang="zh-CN" altLang="zh-CN" sz="2000" dirty="0" smtClean="0"/>
              <a:t>为了</a:t>
            </a:r>
            <a:r>
              <a:rPr lang="zh-CN" altLang="zh-CN" sz="2000" dirty="0"/>
              <a:t>顺利完成案例，需要先学习字符数组、字符串、字符指针等基础知识</a:t>
            </a:r>
            <a:r>
              <a:rPr lang="zh-CN" altLang="zh-CN" sz="2000" dirty="0" smtClean="0"/>
              <a:t>。</a:t>
            </a:r>
            <a:endParaRPr lang="zh-CN" altLang="zh-CN" sz="20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57201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标题 1"/>
          <p:cNvSpPr>
            <a:spLocks noChangeArrowheads="1"/>
          </p:cNvSpPr>
          <p:nvPr/>
        </p:nvSpPr>
        <p:spPr bwMode="auto">
          <a:xfrm>
            <a:off x="1446257" y="136525"/>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8</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案例描述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8" name="内容占位符 2"/>
          <p:cNvSpPr txBox="1">
            <a:spLocks/>
          </p:cNvSpPr>
          <p:nvPr/>
        </p:nvSpPr>
        <p:spPr bwMode="auto">
          <a:xfrm>
            <a:off x="633413" y="1792523"/>
            <a:ext cx="7883570" cy="172138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FontTx/>
              <a:buNone/>
            </a:pPr>
            <a:r>
              <a:rPr lang="en-US" altLang="zh-CN" sz="2000" dirty="0" smtClean="0"/>
              <a:t>       </a:t>
            </a:r>
            <a:r>
              <a:rPr lang="zh-CN" altLang="zh-CN" sz="2000" dirty="0" smtClean="0"/>
              <a:t>加密</a:t>
            </a:r>
            <a:r>
              <a:rPr lang="zh-CN" altLang="zh-CN" sz="2000" dirty="0"/>
              <a:t>是一种用来保障信息安全的方式，它希望将可识别的信息转变为无法识别的信息。其应用十分广泛，在日常生活中随处可见。在加密时，通常会用到密码，此案例便是和密码密切相关的，要求设计一种算法，把电文明文加密之后变成密文，利用解密函数才能对密文解密，显示出明文</a:t>
            </a:r>
            <a:r>
              <a:rPr lang="zh-CN" altLang="zh-CN" sz="2000" dirty="0" smtClean="0"/>
              <a:t>内容</a:t>
            </a:r>
            <a:r>
              <a:rPr lang="zh-CN" altLang="en-US" sz="2000" dirty="0" smtClean="0"/>
              <a:t>。</a:t>
            </a:r>
            <a:endParaRPr lang="en-US" altLang="zh-CN" sz="2000" dirty="0"/>
          </a:p>
        </p:txBody>
      </p:sp>
      <p:pic>
        <p:nvPicPr>
          <p:cNvPr id="40962" name="Picture 2" descr="http://pic.yupoo.com/gee56/D9T46yMv/L1QKc.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8957" y="3513908"/>
            <a:ext cx="3105150" cy="27051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837097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0962"/>
                                        </p:tgtEl>
                                      </p:cBhvr>
                                    </p:animEffect>
                                    <p:animScale>
                                      <p:cBhvr>
                                        <p:cTn id="7" dur="250" autoRev="1" fill="hold"/>
                                        <p:tgtEl>
                                          <p:spTgt spid="4096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ChangeArrowheads="1"/>
          </p:cNvSpPr>
          <p:nvPr/>
        </p:nvSpPr>
        <p:spPr bwMode="auto">
          <a:xfrm>
            <a:off x="1670510" y="157436"/>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8</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zh-CN" altLang="en-US" sz="3600" b="1" dirty="0">
                <a:solidFill>
                  <a:srgbClr val="0070C0"/>
                </a:solidFill>
                <a:latin typeface="微软雅黑" pitchFamily="34" charset="-122"/>
                <a:ea typeface="微软雅黑" pitchFamily="34" charset="-122"/>
                <a:sym typeface="宋体" charset="-122"/>
              </a:rPr>
              <a:t>分析</a:t>
            </a:r>
          </a:p>
        </p:txBody>
      </p:sp>
      <p:sp>
        <p:nvSpPr>
          <p:cNvPr id="8" name="内容占位符 2"/>
          <p:cNvSpPr txBox="1">
            <a:spLocks/>
          </p:cNvSpPr>
          <p:nvPr/>
        </p:nvSpPr>
        <p:spPr bwMode="auto">
          <a:xfrm>
            <a:off x="481013" y="1640125"/>
            <a:ext cx="7975600" cy="171702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None/>
            </a:pPr>
            <a:r>
              <a:rPr lang="en-US" altLang="zh-CN" sz="2000" dirty="0" smtClean="0"/>
              <a:t>       </a:t>
            </a:r>
            <a:r>
              <a:rPr lang="zh-CN" altLang="zh-CN" sz="2000" dirty="0" smtClean="0"/>
              <a:t>电文</a:t>
            </a:r>
            <a:r>
              <a:rPr lang="zh-CN" altLang="zh-CN" sz="2000" dirty="0"/>
              <a:t>是一个字符串，加密的方法有很多种，此处采用的方法为：将电文中的每个字符加上一个偏移值</a:t>
            </a:r>
            <a:r>
              <a:rPr lang="en-US" altLang="zh-CN" sz="2000" dirty="0"/>
              <a:t>3</a:t>
            </a:r>
            <a:r>
              <a:rPr lang="zh-CN" altLang="zh-CN" sz="2000" dirty="0"/>
              <a:t>。以字符串</a:t>
            </a:r>
            <a:r>
              <a:rPr lang="en-US" altLang="zh-CN" sz="2000" dirty="0"/>
              <a:t>"</a:t>
            </a:r>
            <a:r>
              <a:rPr lang="en-US" altLang="zh-CN" sz="2000" dirty="0" err="1"/>
              <a:t>itcast</a:t>
            </a:r>
            <a:r>
              <a:rPr lang="en-US" altLang="zh-CN" sz="2000" dirty="0"/>
              <a:t>"</a:t>
            </a:r>
            <a:r>
              <a:rPr lang="zh-CN" altLang="zh-CN" sz="2000" dirty="0"/>
              <a:t>为例，字符</a:t>
            </a:r>
            <a:r>
              <a:rPr lang="en-US" altLang="zh-CN" sz="2000" dirty="0"/>
              <a:t>'</a:t>
            </a:r>
            <a:r>
              <a:rPr lang="en-US" altLang="zh-CN" sz="2000" dirty="0" err="1"/>
              <a:t>i</a:t>
            </a:r>
            <a:r>
              <a:rPr lang="en-US" altLang="zh-CN" sz="2000" dirty="0"/>
              <a:t>'</a:t>
            </a:r>
            <a:r>
              <a:rPr lang="zh-CN" altLang="zh-CN" sz="2000" dirty="0"/>
              <a:t>对应的密文为</a:t>
            </a:r>
            <a:r>
              <a:rPr lang="en-US" altLang="zh-CN" sz="2000" dirty="0"/>
              <a:t>'l'</a:t>
            </a:r>
            <a:r>
              <a:rPr lang="zh-CN" altLang="zh-CN" sz="2000" dirty="0"/>
              <a:t>，</a:t>
            </a:r>
            <a:r>
              <a:rPr lang="en-US" altLang="zh-CN" sz="2000" dirty="0"/>
              <a:t>'t'</a:t>
            </a:r>
            <a:r>
              <a:rPr lang="zh-CN" altLang="zh-CN" sz="2000" dirty="0"/>
              <a:t>对应的密文为</a:t>
            </a:r>
            <a:r>
              <a:rPr lang="en-US" altLang="zh-CN" sz="2000" dirty="0"/>
              <a:t>'w'</a:t>
            </a:r>
            <a:r>
              <a:rPr lang="zh-CN" altLang="zh-CN" sz="2000" dirty="0"/>
              <a:t>。</a:t>
            </a:r>
          </a:p>
          <a:p>
            <a:pPr marL="0" indent="0">
              <a:buNone/>
            </a:pPr>
            <a:r>
              <a:rPr lang="en-US" altLang="zh-CN" sz="2000" dirty="0" smtClean="0"/>
              <a:t>       </a:t>
            </a:r>
            <a:r>
              <a:rPr lang="zh-CN" altLang="zh-CN" sz="2000" dirty="0" smtClean="0"/>
              <a:t>本</a:t>
            </a:r>
            <a:r>
              <a:rPr lang="zh-CN" altLang="zh-CN" sz="2000" dirty="0"/>
              <a:t>案例综合了之前学过的各章知识点，请灵活运用所学知识认真完成</a:t>
            </a:r>
            <a:r>
              <a:rPr lang="zh-CN" altLang="zh-CN" sz="2000" dirty="0" smtClean="0"/>
              <a:t>。</a:t>
            </a:r>
            <a:endParaRPr lang="zh-CN" altLang="zh-CN" sz="20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4173687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863599" y="3962878"/>
            <a:ext cx="7479730" cy="408623"/>
          </a:xfrm>
          <a:prstGeom prst="roundRect">
            <a:avLst/>
          </a:prstGeom>
          <a:solidFill>
            <a:schemeClr val="bg2">
              <a:lumMod val="50000"/>
            </a:schemeClr>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案例</a:t>
            </a:r>
            <a:r>
              <a:rPr lang="zh-CN" altLang="en-US" b="1" dirty="0" smtClean="0">
                <a:solidFill>
                  <a:schemeClr val="bg1"/>
                </a:solidFill>
                <a:ea typeface="宋体" pitchFamily="2" charset="-122"/>
              </a:rPr>
              <a:t>代码（详见教材代码实现）</a:t>
            </a:r>
            <a:endParaRPr lang="en-US" altLang="zh-CN" b="1" dirty="0">
              <a:solidFill>
                <a:schemeClr val="bg1"/>
              </a:solidFill>
              <a:ea typeface="宋体" pitchFamily="2" charset="-122"/>
            </a:endParaRPr>
          </a:p>
        </p:txBody>
      </p:sp>
      <p:sp>
        <p:nvSpPr>
          <p:cNvPr id="12" name="矩形 28"/>
          <p:cNvSpPr>
            <a:spLocks noChangeArrowheads="1"/>
          </p:cNvSpPr>
          <p:nvPr/>
        </p:nvSpPr>
        <p:spPr bwMode="auto">
          <a:xfrm>
            <a:off x="863599" y="1123950"/>
            <a:ext cx="7783513"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0" hangingPunct="0">
              <a:lnSpc>
                <a:spcPct val="150000"/>
              </a:lnSpc>
              <a:spcBef>
                <a:spcPct val="20000"/>
              </a:spcBef>
              <a:buFont typeface="Arial" pitchFamily="34" charset="0"/>
              <a:buChar char="−"/>
            </a:pPr>
            <a:r>
              <a:rPr lang="zh-CN" altLang="en-US" dirty="0" smtClean="0">
                <a:latin typeface="+mn-ea"/>
                <a:ea typeface="+mn-ea"/>
              </a:rPr>
              <a:t>案例设计</a:t>
            </a:r>
            <a:endParaRPr lang="zh-CN" altLang="zh-CN" dirty="0">
              <a:latin typeface="+mn-ea"/>
              <a:ea typeface="+mn-ea"/>
            </a:endParaRPr>
          </a:p>
        </p:txBody>
      </p:sp>
      <p:cxnSp>
        <p:nvCxnSpPr>
          <p:cNvPr id="20" name="直接连接符 19"/>
          <p:cNvCxnSpPr/>
          <p:nvPr/>
        </p:nvCxnSpPr>
        <p:spPr bwMode="auto">
          <a:xfrm>
            <a:off x="1042998" y="3705108"/>
            <a:ext cx="7120933"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椭圆 20"/>
          <p:cNvSpPr/>
          <p:nvPr/>
        </p:nvSpPr>
        <p:spPr bwMode="auto">
          <a:xfrm rot="574600">
            <a:off x="1157871" y="1704044"/>
            <a:ext cx="361950" cy="363537"/>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2" name="TextBox 21"/>
          <p:cNvSpPr txBox="1">
            <a:spLocks noChangeArrowheads="1"/>
          </p:cNvSpPr>
          <p:nvPr/>
        </p:nvSpPr>
        <p:spPr bwMode="auto">
          <a:xfrm>
            <a:off x="1167396" y="1710394"/>
            <a:ext cx="347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1</a:t>
            </a:r>
            <a:endParaRPr lang="zh-CN" altLang="en-US" b="1">
              <a:solidFill>
                <a:schemeClr val="bg1"/>
              </a:solidFill>
              <a:latin typeface="Verdana" pitchFamily="34" charset="0"/>
            </a:endParaRPr>
          </a:p>
        </p:txBody>
      </p:sp>
      <p:cxnSp>
        <p:nvCxnSpPr>
          <p:cNvPr id="23" name="直接连接符 22"/>
          <p:cNvCxnSpPr/>
          <p:nvPr/>
        </p:nvCxnSpPr>
        <p:spPr>
          <a:xfrm flipV="1">
            <a:off x="1338846" y="2041586"/>
            <a:ext cx="6323715" cy="9374"/>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bwMode="auto">
          <a:xfrm rot="574600">
            <a:off x="1159458" y="2320356"/>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5" name="TextBox 24"/>
          <p:cNvSpPr txBox="1">
            <a:spLocks noChangeArrowheads="1"/>
          </p:cNvSpPr>
          <p:nvPr/>
        </p:nvSpPr>
        <p:spPr bwMode="auto">
          <a:xfrm>
            <a:off x="1172158" y="2302893"/>
            <a:ext cx="349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2</a:t>
            </a:r>
            <a:endParaRPr lang="zh-CN" altLang="en-US" b="1">
              <a:solidFill>
                <a:schemeClr val="bg1"/>
              </a:solidFill>
              <a:latin typeface="Verdana" pitchFamily="34" charset="0"/>
            </a:endParaRPr>
          </a:p>
        </p:txBody>
      </p:sp>
      <p:cxnSp>
        <p:nvCxnSpPr>
          <p:cNvPr id="26" name="直接连接符 25"/>
          <p:cNvCxnSpPr/>
          <p:nvPr/>
        </p:nvCxnSpPr>
        <p:spPr>
          <a:xfrm>
            <a:off x="1356308" y="2678385"/>
            <a:ext cx="4110307"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bwMode="auto">
          <a:xfrm rot="574600">
            <a:off x="1177668" y="2895109"/>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8" name="TextBox 27"/>
          <p:cNvSpPr txBox="1">
            <a:spLocks noChangeArrowheads="1"/>
          </p:cNvSpPr>
          <p:nvPr/>
        </p:nvSpPr>
        <p:spPr bwMode="auto">
          <a:xfrm>
            <a:off x="1185605" y="2899872"/>
            <a:ext cx="349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3</a:t>
            </a:r>
            <a:endParaRPr lang="zh-CN" altLang="en-US" b="1">
              <a:solidFill>
                <a:schemeClr val="bg1"/>
              </a:solidFill>
              <a:latin typeface="Verdana" pitchFamily="34" charset="0"/>
            </a:endParaRPr>
          </a:p>
        </p:txBody>
      </p:sp>
      <p:sp>
        <p:nvSpPr>
          <p:cNvPr id="34" name="矩形 33"/>
          <p:cNvSpPr/>
          <p:nvPr/>
        </p:nvSpPr>
        <p:spPr>
          <a:xfrm>
            <a:off x="1553196" y="1663021"/>
            <a:ext cx="6109365" cy="412421"/>
          </a:xfrm>
          <a:prstGeom prst="rect">
            <a:avLst/>
          </a:prstGeom>
        </p:spPr>
        <p:txBody>
          <a:bodyPr wrap="none">
            <a:spAutoFit/>
          </a:bodyPr>
          <a:lstStyle/>
          <a:p>
            <a:pPr>
              <a:lnSpc>
                <a:spcPct val="130000"/>
              </a:lnSpc>
              <a:spcAft>
                <a:spcPts val="300"/>
              </a:spcAft>
              <a:defRPr/>
            </a:pPr>
            <a:r>
              <a:rPr lang="zh-CN" altLang="zh-CN" sz="1600" dirty="0"/>
              <a:t>先设计一个</a:t>
            </a:r>
            <a:r>
              <a:rPr lang="en-US" altLang="zh-CN" sz="1600" dirty="0"/>
              <a:t>while()</a:t>
            </a:r>
            <a:r>
              <a:rPr lang="zh-CN" altLang="zh-CN" sz="1600" dirty="0"/>
              <a:t>循环，在</a:t>
            </a:r>
            <a:r>
              <a:rPr lang="en-US" altLang="zh-CN" sz="1600" dirty="0"/>
              <a:t>while()</a:t>
            </a:r>
            <a:r>
              <a:rPr lang="zh-CN" altLang="zh-CN" sz="1600" dirty="0"/>
              <a:t>循环中实现程序的解密或加密</a:t>
            </a:r>
            <a:r>
              <a:rPr lang="zh-CN" altLang="zh-CN"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43" name="矩形 42"/>
          <p:cNvSpPr/>
          <p:nvPr/>
        </p:nvSpPr>
        <p:spPr>
          <a:xfrm>
            <a:off x="1588630" y="2836876"/>
            <a:ext cx="6545382" cy="412421"/>
          </a:xfrm>
          <a:prstGeom prst="rect">
            <a:avLst/>
          </a:prstGeom>
        </p:spPr>
        <p:txBody>
          <a:bodyPr wrap="none">
            <a:spAutoFit/>
          </a:bodyPr>
          <a:lstStyle/>
          <a:p>
            <a:pPr>
              <a:lnSpc>
                <a:spcPct val="130000"/>
              </a:lnSpc>
              <a:spcAft>
                <a:spcPts val="300"/>
              </a:spcAft>
              <a:defRPr/>
            </a:pPr>
            <a:r>
              <a:rPr lang="zh-CN" altLang="zh-CN" sz="1600" dirty="0"/>
              <a:t>第一次进入程序，默认使用加密功能，再之后根据文字</a:t>
            </a:r>
            <a:r>
              <a:rPr lang="zh-CN" altLang="zh-CN" sz="1600" dirty="0" smtClean="0"/>
              <a:t>提示</a:t>
            </a:r>
            <a:r>
              <a:rPr lang="zh-CN" altLang="en-US" sz="1600" dirty="0" smtClean="0"/>
              <a:t>选择功能。</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45" name="矩形 44"/>
          <p:cNvSpPr/>
          <p:nvPr/>
        </p:nvSpPr>
        <p:spPr>
          <a:xfrm>
            <a:off x="1577998" y="2252102"/>
            <a:ext cx="4083169" cy="412421"/>
          </a:xfrm>
          <a:prstGeom prst="rect">
            <a:avLst/>
          </a:prstGeom>
        </p:spPr>
        <p:txBody>
          <a:bodyPr wrap="none">
            <a:spAutoFit/>
          </a:bodyPr>
          <a:lstStyle/>
          <a:p>
            <a:pPr>
              <a:lnSpc>
                <a:spcPct val="130000"/>
              </a:lnSpc>
              <a:spcAft>
                <a:spcPts val="300"/>
              </a:spcAft>
              <a:defRPr/>
            </a:pPr>
            <a:r>
              <a:rPr lang="zh-CN" altLang="zh-CN" sz="1600" dirty="0"/>
              <a:t>定义两个字符数组，用来保存明文和密文</a:t>
            </a:r>
            <a:r>
              <a:rPr lang="zh-CN" altLang="zh-CN" sz="1600" dirty="0" smtClean="0"/>
              <a:t>；</a:t>
            </a:r>
            <a:endParaRPr lang="en-US" altLang="zh-CN" sz="1600" dirty="0" smtClean="0"/>
          </a:p>
        </p:txBody>
      </p:sp>
      <p:sp>
        <p:nvSpPr>
          <p:cNvPr id="30" name="标题 1"/>
          <p:cNvSpPr>
            <a:spLocks noChangeArrowheads="1"/>
          </p:cNvSpPr>
          <p:nvPr/>
        </p:nvSpPr>
        <p:spPr bwMode="auto">
          <a:xfrm>
            <a:off x="1502920" y="12601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8</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cxnSp>
        <p:nvCxnSpPr>
          <p:cNvPr id="19" name="直接连接符 18"/>
          <p:cNvCxnSpPr/>
          <p:nvPr/>
        </p:nvCxnSpPr>
        <p:spPr>
          <a:xfrm flipV="1">
            <a:off x="1446020" y="3239923"/>
            <a:ext cx="6561511" cy="9374"/>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065578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500"/>
                                        <p:tgtEl>
                                          <p:spTgt spid="2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500"/>
                                        <p:tgtEl>
                                          <p:spTgt spid="21"/>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500"/>
                                        <p:tgtEl>
                                          <p:spTgt spid="22"/>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left)">
                                      <p:cBhvr>
                                        <p:cTn id="19" dur="500"/>
                                        <p:tgtEl>
                                          <p:spTgt spid="24"/>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500"/>
                                        <p:tgtEl>
                                          <p:spTgt spid="25"/>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left)">
                                      <p:cBhvr>
                                        <p:cTn id="25" dur="500"/>
                                        <p:tgtEl>
                                          <p:spTgt spid="27"/>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left)">
                                      <p:cBhvr>
                                        <p:cTn id="28" dur="500"/>
                                        <p:tgtEl>
                                          <p:spTgt spid="28"/>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wipe(left)">
                                      <p:cBhvr>
                                        <p:cTn id="31" dur="500"/>
                                        <p:tgtEl>
                                          <p:spTgt spid="34"/>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wipe(left)">
                                      <p:cBhvr>
                                        <p:cTn id="34" dur="500"/>
                                        <p:tgtEl>
                                          <p:spTgt spid="43"/>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wipe(left)">
                                      <p:cBhvr>
                                        <p:cTn id="37" dur="500"/>
                                        <p:tgtEl>
                                          <p:spTgt spid="45"/>
                                        </p:tgtEl>
                                      </p:cBhvr>
                                    </p:animEffect>
                                  </p:childTnLst>
                                </p:cTn>
                              </p:par>
                              <p:par>
                                <p:cTn id="38" presetID="22" presetClass="entr" presetSubtype="8"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left)">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left)">
                                      <p:cBhvr>
                                        <p:cTn id="45" dur="500"/>
                                        <p:tgtEl>
                                          <p:spTgt spid="20"/>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ipe(left)">
                                      <p:cBhvr>
                                        <p:cTn id="4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 grpId="0" animBg="1"/>
      <p:bldP spid="22" grpId="0"/>
      <p:bldP spid="24" grpId="0" animBg="1"/>
      <p:bldP spid="25" grpId="0"/>
      <p:bldP spid="27" grpId="0" animBg="1"/>
      <p:bldP spid="28" grpId="0"/>
      <p:bldP spid="34" grpId="0"/>
      <p:bldP spid="43" grpId="0"/>
      <p:bldP spid="4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标题 1"/>
          <p:cNvSpPr>
            <a:spLocks noChangeArrowheads="1"/>
          </p:cNvSpPr>
          <p:nvPr/>
        </p:nvSpPr>
        <p:spPr bwMode="auto">
          <a:xfrm>
            <a:off x="1614425" y="136525"/>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9</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案例描述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8" name="内容占位符 2"/>
          <p:cNvSpPr txBox="1">
            <a:spLocks/>
          </p:cNvSpPr>
          <p:nvPr/>
        </p:nvSpPr>
        <p:spPr bwMode="auto">
          <a:xfrm>
            <a:off x="633413" y="1792523"/>
            <a:ext cx="7883570" cy="104211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FontTx/>
              <a:buNone/>
            </a:pPr>
            <a:r>
              <a:rPr lang="en-US" altLang="zh-CN" sz="2000" dirty="0" smtClean="0"/>
              <a:t>       </a:t>
            </a:r>
            <a:r>
              <a:rPr lang="zh-CN" altLang="zh-CN" sz="2000" dirty="0" smtClean="0"/>
              <a:t>回文</a:t>
            </a:r>
            <a:r>
              <a:rPr lang="zh-CN" altLang="zh-CN" sz="2000" dirty="0"/>
              <a:t>字符串就是正读反读都一样的字符串，比如，“</a:t>
            </a:r>
            <a:r>
              <a:rPr lang="en-US" altLang="zh-CN" sz="2000" dirty="0"/>
              <a:t>level</a:t>
            </a:r>
            <a:r>
              <a:rPr lang="zh-CN" altLang="zh-CN" sz="2000" dirty="0"/>
              <a:t>”和“</a:t>
            </a:r>
            <a:r>
              <a:rPr lang="en-US" altLang="zh-CN" sz="2000" dirty="0"/>
              <a:t>noon</a:t>
            </a:r>
            <a:r>
              <a:rPr lang="zh-CN" altLang="zh-CN" sz="2000" dirty="0"/>
              <a:t>”都是回文字符串。案例要求从键盘中输入字符串，并判断此字符串是否为回文</a:t>
            </a:r>
            <a:r>
              <a:rPr lang="zh-CN" altLang="zh-CN" sz="2000" dirty="0" smtClean="0"/>
              <a:t>字符串</a:t>
            </a:r>
            <a:r>
              <a:rPr lang="zh-CN" altLang="en-US" sz="2000" dirty="0" smtClean="0"/>
              <a:t>。</a:t>
            </a:r>
            <a:endParaRPr lang="en-US" altLang="zh-CN" sz="2000" dirty="0"/>
          </a:p>
        </p:txBody>
      </p:sp>
      <p:grpSp>
        <p:nvGrpSpPr>
          <p:cNvPr id="5" name="组合 4"/>
          <p:cNvGrpSpPr/>
          <p:nvPr/>
        </p:nvGrpSpPr>
        <p:grpSpPr>
          <a:xfrm>
            <a:off x="1813475" y="2912592"/>
            <a:ext cx="2835333" cy="2810291"/>
            <a:chOff x="2926519" y="3049811"/>
            <a:chExt cx="2835333" cy="2810291"/>
          </a:xfrm>
        </p:grpSpPr>
        <p:sp>
          <p:nvSpPr>
            <p:cNvPr id="6" name="双波形 5"/>
            <p:cNvSpPr/>
            <p:nvPr/>
          </p:nvSpPr>
          <p:spPr bwMode="auto">
            <a:xfrm rot="5400000">
              <a:off x="2964954" y="3063203"/>
              <a:ext cx="2758464" cy="2835333"/>
            </a:xfrm>
            <a:prstGeom prst="doubleWave">
              <a:avLst/>
            </a:prstGeom>
            <a:solidFill>
              <a:srgbClr val="D1ECFF"/>
            </a:solidFill>
            <a:ln w="9525" algn="ctr">
              <a:solidFill>
                <a:srgbClr val="D1ECFF"/>
              </a:solidFill>
              <a:round/>
              <a:headEnd/>
              <a:tailEnd/>
            </a:ln>
            <a:effectLst/>
          </p:spPr>
          <p:txBody>
            <a:bodyPr wrap="none" rtlCol="0" anchor="ctr"/>
            <a:lstStyle/>
            <a:p>
              <a:pPr algn="ctr" eaLnBrk="1" fontAlgn="auto" latinLnBrk="1" hangingPunct="1">
                <a:spcBef>
                  <a:spcPts val="0"/>
                </a:spcBef>
                <a:spcAft>
                  <a:spcPts val="0"/>
                </a:spcAft>
              </a:pPr>
              <a:endParaRPr kumimoji="1" lang="zh-CN"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 name="内容占位符 2"/>
            <p:cNvSpPr txBox="1">
              <a:spLocks/>
            </p:cNvSpPr>
            <p:nvPr/>
          </p:nvSpPr>
          <p:spPr bwMode="auto">
            <a:xfrm>
              <a:off x="3250619" y="3049811"/>
              <a:ext cx="2312125" cy="248052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lnSpc>
                  <a:spcPct val="150000"/>
                </a:lnSpc>
                <a:buNone/>
              </a:pPr>
              <a:r>
                <a:rPr lang="en-US" altLang="zh-CN" sz="2000" dirty="0" smtClean="0"/>
                <a:t> </a:t>
              </a:r>
              <a:r>
                <a:rPr lang="zh-CN" altLang="en-US" sz="1600" dirty="0" smtClean="0"/>
                <a:t>正读：</a:t>
              </a:r>
              <a:endParaRPr lang="en-US" altLang="zh-CN" sz="1600" dirty="0" smtClean="0"/>
            </a:p>
            <a:p>
              <a:pPr marL="0" indent="0">
                <a:lnSpc>
                  <a:spcPct val="150000"/>
                </a:lnSpc>
                <a:buNone/>
              </a:pPr>
              <a:r>
                <a:rPr lang="zh-CN" altLang="en-US" sz="2000" dirty="0" smtClean="0"/>
                <a:t>莺啼岸柳弄春晴</a:t>
              </a:r>
              <a:endParaRPr lang="en-US" altLang="zh-CN" sz="2000" dirty="0" smtClean="0"/>
            </a:p>
            <a:p>
              <a:pPr marL="0" indent="0">
                <a:lnSpc>
                  <a:spcPct val="150000"/>
                </a:lnSpc>
                <a:buNone/>
              </a:pPr>
              <a:r>
                <a:rPr lang="en-US" altLang="zh-CN" sz="2000" dirty="0"/>
                <a:t> </a:t>
              </a:r>
              <a:r>
                <a:rPr lang="zh-CN" altLang="en-US" sz="2000" dirty="0" smtClean="0"/>
                <a:t>柳弄春晴夜月明</a:t>
              </a:r>
              <a:endParaRPr lang="en-US" altLang="zh-CN" sz="2000" dirty="0" smtClean="0"/>
            </a:p>
            <a:p>
              <a:pPr marL="0" indent="0">
                <a:lnSpc>
                  <a:spcPct val="150000"/>
                </a:lnSpc>
                <a:buNone/>
              </a:pPr>
              <a:r>
                <a:rPr lang="en-US" altLang="zh-CN" sz="2000" dirty="0"/>
                <a:t> </a:t>
              </a:r>
              <a:r>
                <a:rPr lang="zh-CN" altLang="en-US" sz="2000" dirty="0" smtClean="0"/>
                <a:t>明月夜晴春弄柳</a:t>
              </a:r>
              <a:endParaRPr lang="en-US" altLang="zh-CN" sz="2000" dirty="0" smtClean="0"/>
            </a:p>
            <a:p>
              <a:pPr marL="0" indent="0">
                <a:lnSpc>
                  <a:spcPct val="150000"/>
                </a:lnSpc>
                <a:buNone/>
              </a:pPr>
              <a:r>
                <a:rPr lang="en-US" altLang="zh-CN" sz="2000" dirty="0"/>
                <a:t> </a:t>
              </a:r>
              <a:r>
                <a:rPr lang="zh-CN" altLang="en-US" sz="2000" dirty="0" smtClean="0"/>
                <a:t>晴春弄柳岸啼莺</a:t>
              </a:r>
              <a:endParaRPr lang="zh-CN" altLang="zh-CN" sz="2000" dirty="0"/>
            </a:p>
          </p:txBody>
        </p:sp>
      </p:grpSp>
      <p:grpSp>
        <p:nvGrpSpPr>
          <p:cNvPr id="9" name="组合 8"/>
          <p:cNvGrpSpPr/>
          <p:nvPr/>
        </p:nvGrpSpPr>
        <p:grpSpPr>
          <a:xfrm>
            <a:off x="4974829" y="2988085"/>
            <a:ext cx="2835333" cy="2810291"/>
            <a:chOff x="2926519" y="3049811"/>
            <a:chExt cx="2835333" cy="2810291"/>
          </a:xfrm>
          <a:solidFill>
            <a:srgbClr val="E6F062"/>
          </a:solidFill>
        </p:grpSpPr>
        <p:sp>
          <p:nvSpPr>
            <p:cNvPr id="10" name="双波形 9"/>
            <p:cNvSpPr/>
            <p:nvPr/>
          </p:nvSpPr>
          <p:spPr bwMode="auto">
            <a:xfrm rot="5400000">
              <a:off x="2964954" y="3063203"/>
              <a:ext cx="2758464" cy="2835333"/>
            </a:xfrm>
            <a:prstGeom prst="doubleWave">
              <a:avLst/>
            </a:prstGeom>
            <a:grpFill/>
            <a:ln w="9525" algn="ctr">
              <a:solidFill>
                <a:srgbClr val="D1ECFF"/>
              </a:solidFill>
              <a:round/>
              <a:headEnd/>
              <a:tailEnd/>
            </a:ln>
            <a:effectLst/>
          </p:spPr>
          <p:txBody>
            <a:bodyPr wrap="none" rtlCol="0" anchor="ctr"/>
            <a:lstStyle/>
            <a:p>
              <a:pPr algn="ctr" eaLnBrk="1" fontAlgn="auto" latinLnBrk="1" hangingPunct="1">
                <a:spcBef>
                  <a:spcPts val="0"/>
                </a:spcBef>
                <a:spcAft>
                  <a:spcPts val="0"/>
                </a:spcAft>
              </a:pPr>
              <a:endParaRPr kumimoji="1" lang="zh-CN"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1" name="内容占位符 2"/>
            <p:cNvSpPr txBox="1">
              <a:spLocks/>
            </p:cNvSpPr>
            <p:nvPr/>
          </p:nvSpPr>
          <p:spPr bwMode="auto">
            <a:xfrm>
              <a:off x="3250619" y="3049811"/>
              <a:ext cx="2312125" cy="2480521"/>
            </a:xfrm>
            <a:prstGeom prst="rect">
              <a:avLst/>
            </a:prstGeom>
            <a:grp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lnSpc>
                  <a:spcPct val="150000"/>
                </a:lnSpc>
                <a:buNone/>
              </a:pPr>
              <a:r>
                <a:rPr lang="en-US" altLang="zh-CN" sz="2000" dirty="0" smtClean="0"/>
                <a:t> </a:t>
              </a:r>
              <a:r>
                <a:rPr lang="zh-CN" altLang="en-US" sz="1600" dirty="0"/>
                <a:t>倒</a:t>
              </a:r>
              <a:r>
                <a:rPr lang="zh-CN" altLang="en-US" sz="1600" dirty="0" smtClean="0"/>
                <a:t>读：</a:t>
              </a:r>
              <a:endParaRPr lang="en-US" altLang="zh-CN" sz="1600" dirty="0" smtClean="0"/>
            </a:p>
            <a:p>
              <a:pPr marL="0" indent="0">
                <a:lnSpc>
                  <a:spcPct val="150000"/>
                </a:lnSpc>
                <a:buNone/>
              </a:pPr>
              <a:r>
                <a:rPr lang="zh-CN" altLang="en-US" sz="2000" dirty="0" smtClean="0"/>
                <a:t>莺啼岸柳弄春晴</a:t>
              </a:r>
              <a:endParaRPr lang="en-US" altLang="zh-CN" sz="2000" dirty="0" smtClean="0"/>
            </a:p>
            <a:p>
              <a:pPr marL="0" indent="0">
                <a:lnSpc>
                  <a:spcPct val="150000"/>
                </a:lnSpc>
                <a:buNone/>
              </a:pPr>
              <a:r>
                <a:rPr lang="en-US" altLang="zh-CN" sz="2000" dirty="0"/>
                <a:t> </a:t>
              </a:r>
              <a:r>
                <a:rPr lang="zh-CN" altLang="en-US" sz="2000" dirty="0" smtClean="0"/>
                <a:t>柳弄春晴夜月明</a:t>
              </a:r>
              <a:endParaRPr lang="en-US" altLang="zh-CN" sz="2000" dirty="0" smtClean="0"/>
            </a:p>
            <a:p>
              <a:pPr marL="0" indent="0">
                <a:lnSpc>
                  <a:spcPct val="150000"/>
                </a:lnSpc>
                <a:buNone/>
              </a:pPr>
              <a:r>
                <a:rPr lang="en-US" altLang="zh-CN" sz="2000" dirty="0"/>
                <a:t> </a:t>
              </a:r>
              <a:r>
                <a:rPr lang="zh-CN" altLang="en-US" sz="2000" dirty="0" smtClean="0"/>
                <a:t>明月夜晴春弄柳</a:t>
              </a:r>
              <a:endParaRPr lang="en-US" altLang="zh-CN" sz="2000" dirty="0" smtClean="0"/>
            </a:p>
            <a:p>
              <a:pPr marL="0" indent="0">
                <a:lnSpc>
                  <a:spcPct val="150000"/>
                </a:lnSpc>
                <a:buNone/>
              </a:pPr>
              <a:r>
                <a:rPr lang="en-US" altLang="zh-CN" sz="2000" dirty="0"/>
                <a:t> </a:t>
              </a:r>
              <a:r>
                <a:rPr lang="zh-CN" altLang="en-US" sz="2000" dirty="0" smtClean="0"/>
                <a:t>晴春弄柳岸啼莺</a:t>
              </a:r>
              <a:endParaRPr lang="zh-CN" altLang="zh-CN" sz="2000" dirty="0"/>
            </a:p>
          </p:txBody>
        </p:sp>
      </p:grpSp>
    </p:spTree>
    <p:custDataLst>
      <p:tags r:id="rId1"/>
    </p:custDataLst>
    <p:extLst>
      <p:ext uri="{BB962C8B-B14F-4D97-AF65-F5344CB8AC3E}">
        <p14:creationId xmlns:p14="http://schemas.microsoft.com/office/powerpoint/2010/main" val="2153853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ChangeArrowheads="1"/>
          </p:cNvSpPr>
          <p:nvPr/>
        </p:nvSpPr>
        <p:spPr bwMode="auto">
          <a:xfrm>
            <a:off x="1628469"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9</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zh-CN" altLang="en-US" sz="3600" b="1" dirty="0">
                <a:solidFill>
                  <a:srgbClr val="0070C0"/>
                </a:solidFill>
                <a:latin typeface="微软雅黑" pitchFamily="34" charset="-122"/>
                <a:ea typeface="微软雅黑" pitchFamily="34" charset="-122"/>
                <a:sym typeface="宋体" charset="-122"/>
              </a:rPr>
              <a:t>分析</a:t>
            </a:r>
          </a:p>
        </p:txBody>
      </p:sp>
      <p:sp>
        <p:nvSpPr>
          <p:cNvPr id="8" name="内容占位符 2"/>
          <p:cNvSpPr txBox="1">
            <a:spLocks/>
          </p:cNvSpPr>
          <p:nvPr/>
        </p:nvSpPr>
        <p:spPr bwMode="auto">
          <a:xfrm>
            <a:off x="481013" y="1640125"/>
            <a:ext cx="7975600" cy="122064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None/>
            </a:pPr>
            <a:r>
              <a:rPr lang="en-US" altLang="zh-CN" sz="2000" dirty="0" smtClean="0"/>
              <a:t>      </a:t>
            </a:r>
            <a:r>
              <a:rPr lang="zh-CN" altLang="zh-CN" sz="2000" dirty="0" smtClean="0"/>
              <a:t>判断</a:t>
            </a:r>
            <a:r>
              <a:rPr lang="zh-CN" altLang="zh-CN" sz="2000" dirty="0"/>
              <a:t>一个字符串是否为回文字符串时常用的方法有两种：</a:t>
            </a:r>
          </a:p>
          <a:p>
            <a:pPr marL="0" indent="0">
              <a:buNone/>
            </a:pPr>
            <a:r>
              <a:rPr lang="en-US" altLang="zh-CN" sz="2000" dirty="0" smtClean="0"/>
              <a:t>    </a:t>
            </a:r>
            <a:r>
              <a:rPr lang="zh-CN" altLang="zh-CN" sz="2000" dirty="0" smtClean="0"/>
              <a:t>（</a:t>
            </a:r>
            <a:r>
              <a:rPr lang="en-US" altLang="zh-CN" sz="2000" dirty="0"/>
              <a:t>1</a:t>
            </a:r>
            <a:r>
              <a:rPr lang="zh-CN" altLang="zh-CN" sz="2000" dirty="0"/>
              <a:t>）使用以前学过的递归来解决问题；</a:t>
            </a:r>
          </a:p>
          <a:p>
            <a:pPr marL="0" indent="0">
              <a:buNone/>
            </a:pPr>
            <a:r>
              <a:rPr lang="en-US" altLang="zh-CN" sz="2000" dirty="0" smtClean="0"/>
              <a:t>    </a:t>
            </a:r>
            <a:r>
              <a:rPr lang="zh-CN" altLang="zh-CN" sz="2000" dirty="0" smtClean="0"/>
              <a:t>（</a:t>
            </a:r>
            <a:r>
              <a:rPr lang="en-US" altLang="zh-CN" sz="2000" dirty="0"/>
              <a:t>2</a:t>
            </a:r>
            <a:r>
              <a:rPr lang="zh-CN" altLang="zh-CN" sz="2000" dirty="0"/>
              <a:t>）使用上一章刚学的指针来解决问题。</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3098511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868013" y="4955646"/>
            <a:ext cx="7479730" cy="408623"/>
          </a:xfrm>
          <a:prstGeom prst="roundRect">
            <a:avLst/>
          </a:prstGeom>
          <a:solidFill>
            <a:schemeClr val="bg2">
              <a:lumMod val="50000"/>
            </a:schemeClr>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案例</a:t>
            </a:r>
            <a:r>
              <a:rPr lang="zh-CN" altLang="en-US" b="1" dirty="0" smtClean="0">
                <a:solidFill>
                  <a:schemeClr val="bg1"/>
                </a:solidFill>
                <a:ea typeface="宋体" pitchFamily="2" charset="-122"/>
              </a:rPr>
              <a:t>代码（详见教材代码实现）</a:t>
            </a:r>
            <a:endParaRPr lang="en-US" altLang="zh-CN" b="1" dirty="0">
              <a:solidFill>
                <a:schemeClr val="bg1"/>
              </a:solidFill>
              <a:ea typeface="宋体" pitchFamily="2" charset="-122"/>
            </a:endParaRPr>
          </a:p>
        </p:txBody>
      </p:sp>
      <p:sp>
        <p:nvSpPr>
          <p:cNvPr id="12" name="矩形 28"/>
          <p:cNvSpPr>
            <a:spLocks noChangeArrowheads="1"/>
          </p:cNvSpPr>
          <p:nvPr/>
        </p:nvSpPr>
        <p:spPr bwMode="auto">
          <a:xfrm>
            <a:off x="863599" y="1123950"/>
            <a:ext cx="7783513"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0" hangingPunct="0">
              <a:lnSpc>
                <a:spcPct val="150000"/>
              </a:lnSpc>
              <a:spcBef>
                <a:spcPct val="20000"/>
              </a:spcBef>
              <a:buFont typeface="Arial" pitchFamily="34" charset="0"/>
              <a:buChar char="−"/>
            </a:pPr>
            <a:r>
              <a:rPr lang="zh-CN" altLang="en-US" dirty="0" smtClean="0">
                <a:latin typeface="+mn-ea"/>
                <a:ea typeface="+mn-ea"/>
              </a:rPr>
              <a:t>案例设计（一）</a:t>
            </a:r>
            <a:endParaRPr lang="zh-CN" altLang="zh-CN" dirty="0">
              <a:latin typeface="+mn-ea"/>
              <a:ea typeface="+mn-ea"/>
            </a:endParaRPr>
          </a:p>
        </p:txBody>
      </p:sp>
      <p:cxnSp>
        <p:nvCxnSpPr>
          <p:cNvPr id="20" name="直接连接符 19"/>
          <p:cNvCxnSpPr/>
          <p:nvPr/>
        </p:nvCxnSpPr>
        <p:spPr bwMode="auto">
          <a:xfrm>
            <a:off x="1047412" y="4697876"/>
            <a:ext cx="7120933"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标题 1"/>
          <p:cNvSpPr>
            <a:spLocks noChangeArrowheads="1"/>
          </p:cNvSpPr>
          <p:nvPr/>
        </p:nvSpPr>
        <p:spPr bwMode="auto">
          <a:xfrm>
            <a:off x="1554896" y="12590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9</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案例实现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18" name="内容占位符 2"/>
          <p:cNvSpPr txBox="1">
            <a:spLocks/>
          </p:cNvSpPr>
          <p:nvPr/>
        </p:nvSpPr>
        <p:spPr bwMode="auto">
          <a:xfrm>
            <a:off x="481013" y="1640125"/>
            <a:ext cx="7975600" cy="29188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None/>
            </a:pPr>
            <a:r>
              <a:rPr lang="en-US" altLang="zh-CN" sz="2000" dirty="0" smtClean="0"/>
              <a:t>     </a:t>
            </a:r>
            <a:r>
              <a:rPr lang="zh-CN" altLang="zh-CN" sz="2000" dirty="0" smtClean="0"/>
              <a:t>（</a:t>
            </a:r>
            <a:r>
              <a:rPr lang="en-US" altLang="zh-CN" sz="2000" dirty="0"/>
              <a:t>1</a:t>
            </a:r>
            <a:r>
              <a:rPr lang="zh-CN" altLang="zh-CN" sz="2000" dirty="0"/>
              <a:t>）当字符串长度为奇数时：对字符串检查到最后时，会剩下最中间一个字符，不会影响回文。此时，当检查到长度为</a:t>
            </a:r>
            <a:r>
              <a:rPr lang="en-US" altLang="zh-CN" sz="2000" dirty="0"/>
              <a:t>1</a:t>
            </a:r>
            <a:r>
              <a:rPr lang="zh-CN" altLang="zh-CN" sz="2000" dirty="0"/>
              <a:t>且所有首尾的两个字符串都相同的时候，即可说明此字符串是回文；</a:t>
            </a:r>
          </a:p>
          <a:p>
            <a:pPr marL="0" indent="0">
              <a:buNone/>
            </a:pPr>
            <a:r>
              <a:rPr lang="en-US" altLang="zh-CN" sz="2000" dirty="0" smtClean="0"/>
              <a:t>     </a:t>
            </a:r>
            <a:r>
              <a:rPr lang="zh-CN" altLang="zh-CN" sz="2000" dirty="0" smtClean="0"/>
              <a:t>（</a:t>
            </a:r>
            <a:r>
              <a:rPr lang="en-US" altLang="zh-CN" sz="2000" dirty="0"/>
              <a:t>2</a:t>
            </a:r>
            <a:r>
              <a:rPr lang="zh-CN" altLang="zh-CN" sz="2000" dirty="0"/>
              <a:t>）当字符串长度为偶数时：当首尾的字符串两两比较检查到最后时，不会剩下字符。即检查到长度为</a:t>
            </a:r>
            <a:r>
              <a:rPr lang="en-US" altLang="zh-CN" sz="2000" dirty="0"/>
              <a:t>0</a:t>
            </a:r>
            <a:r>
              <a:rPr lang="zh-CN" altLang="zh-CN" sz="2000" dirty="0"/>
              <a:t>且所有首尾的两个字符串都相同的时候，即可说明此字符串是回文；</a:t>
            </a:r>
          </a:p>
          <a:p>
            <a:pPr marL="0" indent="0">
              <a:buNone/>
            </a:pPr>
            <a:r>
              <a:rPr lang="en-US" altLang="zh-CN" sz="2000" dirty="0" smtClean="0"/>
              <a:t>     </a:t>
            </a:r>
            <a:r>
              <a:rPr lang="zh-CN" altLang="zh-CN" sz="2000" dirty="0" smtClean="0"/>
              <a:t>（</a:t>
            </a:r>
            <a:r>
              <a:rPr lang="en-US" altLang="zh-CN" sz="2000" dirty="0"/>
              <a:t>3</a:t>
            </a:r>
            <a:r>
              <a:rPr lang="zh-CN" altLang="zh-CN" sz="2000" dirty="0"/>
              <a:t>）如果在检查过程中，发现首尾的两个字符不相同。则直接判断此字符串不是回文，直接返回</a:t>
            </a:r>
            <a:r>
              <a:rPr lang="en-US" altLang="zh-CN" sz="2000" dirty="0"/>
              <a:t>0</a:t>
            </a:r>
            <a:r>
              <a:rPr lang="zh-CN" altLang="zh-CN" sz="2000" dirty="0"/>
              <a:t>，不需要继续</a:t>
            </a:r>
            <a:r>
              <a:rPr lang="zh-CN" altLang="zh-CN" sz="2000" dirty="0" smtClean="0"/>
              <a:t>检查。</a:t>
            </a:r>
            <a:endParaRPr lang="zh-CN" altLang="zh-CN" sz="2000" dirty="0"/>
          </a:p>
        </p:txBody>
      </p:sp>
    </p:spTree>
    <p:custDataLst>
      <p:tags r:id="rId1"/>
    </p:custDataLst>
    <p:extLst>
      <p:ext uri="{BB962C8B-B14F-4D97-AF65-F5344CB8AC3E}">
        <p14:creationId xmlns:p14="http://schemas.microsoft.com/office/powerpoint/2010/main" val="2264749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868013" y="4955646"/>
            <a:ext cx="7479730" cy="408623"/>
          </a:xfrm>
          <a:prstGeom prst="roundRect">
            <a:avLst/>
          </a:prstGeom>
          <a:solidFill>
            <a:schemeClr val="bg2">
              <a:lumMod val="50000"/>
            </a:schemeClr>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案例</a:t>
            </a:r>
            <a:r>
              <a:rPr lang="zh-CN" altLang="en-US" b="1" dirty="0" smtClean="0">
                <a:solidFill>
                  <a:schemeClr val="bg1"/>
                </a:solidFill>
                <a:ea typeface="宋体" pitchFamily="2" charset="-122"/>
              </a:rPr>
              <a:t>代码（详见教材代码实现）</a:t>
            </a:r>
            <a:endParaRPr lang="en-US" altLang="zh-CN" b="1" dirty="0">
              <a:solidFill>
                <a:schemeClr val="bg1"/>
              </a:solidFill>
              <a:ea typeface="宋体" pitchFamily="2" charset="-122"/>
            </a:endParaRPr>
          </a:p>
        </p:txBody>
      </p:sp>
      <p:sp>
        <p:nvSpPr>
          <p:cNvPr id="12" name="矩形 28"/>
          <p:cNvSpPr>
            <a:spLocks noChangeArrowheads="1"/>
          </p:cNvSpPr>
          <p:nvPr/>
        </p:nvSpPr>
        <p:spPr bwMode="auto">
          <a:xfrm>
            <a:off x="863599" y="1123950"/>
            <a:ext cx="778351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0" hangingPunct="0">
              <a:lnSpc>
                <a:spcPct val="150000"/>
              </a:lnSpc>
              <a:spcBef>
                <a:spcPct val="20000"/>
              </a:spcBef>
              <a:buFont typeface="Arial" pitchFamily="34" charset="0"/>
              <a:buChar char="−"/>
            </a:pPr>
            <a:r>
              <a:rPr lang="zh-CN" altLang="en-US" dirty="0" smtClean="0">
                <a:latin typeface="+mn-ea"/>
                <a:ea typeface="+mn-ea"/>
              </a:rPr>
              <a:t>案例设计（</a:t>
            </a:r>
            <a:r>
              <a:rPr lang="zh-CN" altLang="en-US" dirty="0">
                <a:latin typeface="+mn-ea"/>
                <a:ea typeface="+mn-ea"/>
              </a:rPr>
              <a:t>二</a:t>
            </a:r>
            <a:r>
              <a:rPr lang="zh-CN" altLang="en-US" dirty="0" smtClean="0">
                <a:latin typeface="+mn-ea"/>
                <a:ea typeface="+mn-ea"/>
              </a:rPr>
              <a:t>）</a:t>
            </a:r>
            <a:endParaRPr lang="zh-CN" altLang="zh-CN" dirty="0">
              <a:latin typeface="+mn-ea"/>
              <a:ea typeface="+mn-ea"/>
            </a:endParaRPr>
          </a:p>
        </p:txBody>
      </p:sp>
      <p:cxnSp>
        <p:nvCxnSpPr>
          <p:cNvPr id="20" name="直接连接符 19"/>
          <p:cNvCxnSpPr/>
          <p:nvPr/>
        </p:nvCxnSpPr>
        <p:spPr bwMode="auto">
          <a:xfrm>
            <a:off x="1047412" y="4697876"/>
            <a:ext cx="7120933"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标题 1"/>
          <p:cNvSpPr>
            <a:spLocks noChangeArrowheads="1"/>
          </p:cNvSpPr>
          <p:nvPr/>
        </p:nvSpPr>
        <p:spPr bwMode="auto">
          <a:xfrm>
            <a:off x="1512855" y="157436"/>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9</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案例实现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18" name="内容占位符 2"/>
          <p:cNvSpPr txBox="1">
            <a:spLocks/>
          </p:cNvSpPr>
          <p:nvPr/>
        </p:nvSpPr>
        <p:spPr bwMode="auto">
          <a:xfrm>
            <a:off x="481013" y="1640125"/>
            <a:ext cx="7975600" cy="273593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None/>
            </a:pPr>
            <a:r>
              <a:rPr lang="en-US" altLang="zh-CN" sz="2000" dirty="0" smtClean="0"/>
              <a:t>     </a:t>
            </a:r>
            <a:r>
              <a:rPr lang="zh-CN" altLang="zh-CN" sz="2000" dirty="0" smtClean="0"/>
              <a:t>（</a:t>
            </a:r>
            <a:r>
              <a:rPr lang="en-US" altLang="zh-CN" sz="2000" dirty="0"/>
              <a:t>1</a:t>
            </a:r>
            <a:r>
              <a:rPr lang="zh-CN" altLang="zh-CN" sz="2000" dirty="0" smtClean="0"/>
              <a:t>）</a:t>
            </a:r>
            <a:r>
              <a:rPr lang="zh-CN" altLang="zh-CN" sz="2000" dirty="0"/>
              <a:t>用两个指针分别指向字符串开头和字符串末尾，判断两个指针所指向的字符是否相同</a:t>
            </a:r>
            <a:r>
              <a:rPr lang="zh-CN" altLang="zh-CN" sz="2000" dirty="0" smtClean="0"/>
              <a:t>；</a:t>
            </a:r>
            <a:endParaRPr lang="zh-CN" altLang="zh-CN" sz="2000" dirty="0"/>
          </a:p>
          <a:p>
            <a:pPr marL="0" indent="0">
              <a:buNone/>
            </a:pPr>
            <a:r>
              <a:rPr lang="en-US" altLang="zh-CN" sz="2000" dirty="0" smtClean="0"/>
              <a:t>     </a:t>
            </a:r>
            <a:r>
              <a:rPr lang="zh-CN" altLang="zh-CN" sz="2000" dirty="0" smtClean="0"/>
              <a:t>（</a:t>
            </a:r>
            <a:r>
              <a:rPr lang="en-US" altLang="zh-CN" sz="2000" dirty="0"/>
              <a:t>2</a:t>
            </a:r>
            <a:r>
              <a:rPr lang="zh-CN" altLang="zh-CN" sz="2000" dirty="0" smtClean="0"/>
              <a:t>）</a:t>
            </a:r>
            <a:r>
              <a:rPr lang="zh-CN" altLang="zh-CN" sz="2000" dirty="0"/>
              <a:t>如果不相同则直接返回</a:t>
            </a:r>
            <a:r>
              <a:rPr lang="en-US" altLang="zh-CN" sz="2000" dirty="0"/>
              <a:t>0</a:t>
            </a:r>
            <a:r>
              <a:rPr lang="zh-CN" altLang="zh-CN" sz="2000" dirty="0"/>
              <a:t>，表示此字符串不是回文字符串；如果相同，则把指向字符串开头的指针加</a:t>
            </a:r>
            <a:r>
              <a:rPr lang="en-US" altLang="zh-CN" sz="2000" dirty="0"/>
              <a:t>1</a:t>
            </a:r>
            <a:r>
              <a:rPr lang="zh-CN" altLang="zh-CN" sz="2000" dirty="0"/>
              <a:t>，向后移动指针并指向后一个字符，同时把指向字符串末尾的指针减</a:t>
            </a:r>
            <a:r>
              <a:rPr lang="en-US" altLang="zh-CN" sz="2000" dirty="0"/>
              <a:t>1</a:t>
            </a:r>
            <a:r>
              <a:rPr lang="zh-CN" altLang="zh-CN" sz="2000" dirty="0"/>
              <a:t>，向前移动指针并指向前一个字符，然后继续判断此时指针指向的两个字符是否相同，直到检查完字符串中所有字符为止</a:t>
            </a:r>
            <a:r>
              <a:rPr lang="zh-CN" altLang="zh-CN" sz="2000" dirty="0" smtClean="0"/>
              <a:t>；</a:t>
            </a:r>
            <a:endParaRPr lang="en-US" altLang="zh-CN" sz="2000" dirty="0" smtClean="0"/>
          </a:p>
          <a:p>
            <a:pPr marL="0" indent="0">
              <a:buNone/>
            </a:pPr>
            <a:r>
              <a:rPr lang="en-US" altLang="zh-CN" sz="2000" dirty="0" smtClean="0"/>
              <a:t>     </a:t>
            </a:r>
            <a:r>
              <a:rPr lang="zh-CN" altLang="zh-CN" sz="2000" dirty="0" smtClean="0"/>
              <a:t>（</a:t>
            </a:r>
            <a:r>
              <a:rPr lang="en-US" altLang="zh-CN" sz="2000" dirty="0"/>
              <a:t>3</a:t>
            </a:r>
            <a:r>
              <a:rPr lang="zh-CN" altLang="zh-CN" sz="2000" dirty="0" smtClean="0"/>
              <a:t>）</a:t>
            </a:r>
            <a:r>
              <a:rPr lang="zh-CN" altLang="zh-CN" sz="2000" dirty="0"/>
              <a:t>最后根据返回值判断字符串是否为回文字符串</a:t>
            </a:r>
            <a:r>
              <a:rPr lang="zh-CN" altLang="zh-CN" sz="2000" dirty="0" smtClean="0"/>
              <a:t>。</a:t>
            </a:r>
            <a:endParaRPr lang="zh-CN" altLang="zh-CN" sz="2000" dirty="0"/>
          </a:p>
        </p:txBody>
      </p:sp>
    </p:spTree>
    <p:custDataLst>
      <p:tags r:id="rId1"/>
    </p:custDataLst>
    <p:extLst>
      <p:ext uri="{BB962C8B-B14F-4D97-AF65-F5344CB8AC3E}">
        <p14:creationId xmlns:p14="http://schemas.microsoft.com/office/powerpoint/2010/main" val="3030562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4"/>
          <a:srcRect/>
          <a:stretch>
            <a:fillRect/>
          </a:stretch>
        </p:blipFill>
        <p:spPr bwMode="auto">
          <a:xfrm>
            <a:off x="290513" y="2668588"/>
            <a:ext cx="2447925" cy="3457575"/>
          </a:xfrm>
          <a:prstGeom prst="rect">
            <a:avLst/>
          </a:prstGeom>
          <a:noFill/>
          <a:ln w="9525">
            <a:noFill/>
            <a:miter lim="800000"/>
            <a:headEnd/>
            <a:tailEnd/>
          </a:ln>
        </p:spPr>
      </p:pic>
      <p:sp>
        <p:nvSpPr>
          <p:cNvPr id="5" name="流程图: 可选过程 4"/>
          <p:cNvSpPr/>
          <p:nvPr/>
        </p:nvSpPr>
        <p:spPr>
          <a:xfrm>
            <a:off x="2647452" y="1981156"/>
            <a:ext cx="4432617" cy="1940957"/>
          </a:xfrm>
          <a:prstGeom prst="flowChartAlternateProcess">
            <a:avLst/>
          </a:prstGeom>
          <a:noFill/>
          <a:ln w="31750">
            <a:solidFill>
              <a:srgbClr val="00ACE6"/>
            </a:solidFill>
            <a:prstDash val="dash"/>
            <a:miter lim="800000"/>
            <a:headEnd/>
            <a:tailEnd/>
          </a:ln>
          <a:effectLst>
            <a:outerShdw blurRad="76200" dir="13500000" sy="23000" kx="1200000" algn="br" rotWithShape="0">
              <a:prstClr val="black">
                <a:alpha val="20000"/>
              </a:prstClr>
            </a:outerShdw>
          </a:effectLst>
        </p:spPr>
        <p:txBody>
          <a:bodyPr wrap="square">
            <a:spAutoFit/>
          </a:bodyPr>
          <a:lstStyle/>
          <a:p>
            <a:r>
              <a:rPr lang="zh-CN" altLang="zh-CN" b="1" dirty="0" smtClean="0"/>
              <a:t>本章</a:t>
            </a:r>
            <a:r>
              <a:rPr lang="zh-CN" altLang="zh-CN" b="1" dirty="0"/>
              <a:t>结合案例讲解了</a:t>
            </a:r>
            <a:r>
              <a:rPr lang="en-US" altLang="zh-CN" b="1" dirty="0"/>
              <a:t>C</a:t>
            </a:r>
            <a:r>
              <a:rPr lang="zh-CN" altLang="zh-CN" b="1" dirty="0"/>
              <a:t>语言中</a:t>
            </a:r>
            <a:r>
              <a:rPr lang="zh-CN" altLang="zh-CN" b="1" dirty="0">
                <a:solidFill>
                  <a:srgbClr val="FF0000"/>
                </a:solidFill>
              </a:rPr>
              <a:t>字符串的定义</a:t>
            </a:r>
            <a:r>
              <a:rPr lang="zh-CN" altLang="zh-CN" b="1" dirty="0"/>
              <a:t>、</a:t>
            </a:r>
            <a:r>
              <a:rPr lang="zh-CN" altLang="zh-CN" b="1" dirty="0">
                <a:solidFill>
                  <a:srgbClr val="FF0000"/>
                </a:solidFill>
              </a:rPr>
              <a:t>输入和输出</a:t>
            </a:r>
            <a:r>
              <a:rPr lang="zh-CN" altLang="zh-CN" b="1" dirty="0"/>
              <a:t>，以及</a:t>
            </a:r>
            <a:r>
              <a:rPr lang="zh-CN" altLang="zh-CN" b="1" dirty="0">
                <a:solidFill>
                  <a:srgbClr val="FF0000"/>
                </a:solidFill>
              </a:rPr>
              <a:t>操作字符串的相关函数</a:t>
            </a:r>
            <a:r>
              <a:rPr lang="zh-CN" altLang="zh-CN" b="1" dirty="0"/>
              <a:t>。字符串的各种操作在实际开发中应用广泛，通过本章的学习，读者应能够熟练掌握字符串的相关知识，并灵活运用到实际问题中。</a:t>
            </a:r>
          </a:p>
        </p:txBody>
      </p:sp>
      <p:sp>
        <p:nvSpPr>
          <p:cNvPr id="18436" name="标题 1"/>
          <p:cNvSpPr>
            <a:spLocks noChangeArrowheads="1"/>
          </p:cNvSpPr>
          <p:nvPr/>
        </p:nvSpPr>
        <p:spPr bwMode="auto">
          <a:xfrm>
            <a:off x="1514475" y="136525"/>
            <a:ext cx="3151281" cy="765175"/>
          </a:xfrm>
          <a:prstGeom prst="rect">
            <a:avLst/>
          </a:prstGeom>
          <a:noFill/>
          <a:ln w="9525">
            <a:noFill/>
            <a:miter lim="800000"/>
            <a:headEnd/>
            <a:tailEnd/>
          </a:ln>
          <a:effectLst/>
        </p:spPr>
        <p:txBody>
          <a:bodyPr anchor="ctr"/>
          <a:lstStyle/>
          <a:p>
            <a:pPr marL="571500" indent="-571500" eaLnBrk="1" hangingPunct="1">
              <a:buFont typeface="Wingdings" pitchFamily="2" charset="2"/>
              <a:buNone/>
            </a:pPr>
            <a:r>
              <a:rPr lang="en-US" altLang="zh-CN" sz="3600" b="1" dirty="0">
                <a:solidFill>
                  <a:srgbClr val="FFFF00"/>
                </a:solidFill>
                <a:latin typeface="微软雅黑" pitchFamily="34" charset="-122"/>
                <a:ea typeface="微软雅黑" pitchFamily="34" charset="-122"/>
                <a:sym typeface="宋体" pitchFamily="2" charset="-122"/>
              </a:rPr>
              <a:t> </a:t>
            </a:r>
            <a:r>
              <a:rPr lang="zh-CN" altLang="en-US" sz="3600" b="1" dirty="0" smtClean="0">
                <a:solidFill>
                  <a:srgbClr val="0070C0"/>
                </a:solidFill>
                <a:latin typeface="微软雅黑" pitchFamily="34" charset="-122"/>
                <a:ea typeface="微软雅黑" pitchFamily="34" charset="-122"/>
                <a:sym typeface="宋体" pitchFamily="2" charset="-122"/>
              </a:rPr>
              <a:t>本章</a:t>
            </a:r>
            <a:r>
              <a:rPr lang="zh-CN" altLang="en-US" sz="3600" b="1" dirty="0">
                <a:solidFill>
                  <a:srgbClr val="0070C0"/>
                </a:solidFill>
                <a:latin typeface="微软雅黑" pitchFamily="34" charset="-122"/>
                <a:ea typeface="微软雅黑" pitchFamily="34" charset="-122"/>
                <a:sym typeface="宋体" pitchFamily="2" charset="-122"/>
              </a:rPr>
              <a:t>小结</a:t>
            </a:r>
          </a:p>
        </p:txBody>
      </p:sp>
    </p:spTree>
    <p:custDataLst>
      <p:tags r:id="rId1"/>
    </p:custDataLst>
    <p:extLst>
      <p:ext uri="{BB962C8B-B14F-4D97-AF65-F5344CB8AC3E}">
        <p14:creationId xmlns:p14="http://schemas.microsoft.com/office/powerpoint/2010/main" val="37872420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536123207"/>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7" descr="总结小人"/>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226" y="466725"/>
            <a:ext cx="3649663" cy="5924550"/>
          </a:xfrm>
          <a:prstGeom prst="rect">
            <a:avLst/>
          </a:prstGeom>
          <a:noFill/>
          <a:ln>
            <a:noFill/>
          </a:ln>
          <a:effectLst>
            <a:softEdge rad="317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标题 1"/>
          <p:cNvSpPr>
            <a:spLocks noChangeArrowheads="1"/>
          </p:cNvSpPr>
          <p:nvPr/>
        </p:nvSpPr>
        <p:spPr bwMode="auto">
          <a:xfrm>
            <a:off x="1479476"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a:solidFill>
                  <a:srgbClr val="0070C0"/>
                </a:solidFill>
                <a:latin typeface="微软雅黑" pitchFamily="34" charset="-122"/>
                <a:ea typeface="微软雅黑" pitchFamily="34" charset="-122"/>
                <a:sym typeface="宋体" charset="-122"/>
              </a:rPr>
              <a:t>【</a:t>
            </a:r>
            <a:r>
              <a:rPr lang="zh-CN" altLang="en-US" sz="3600" b="1" dirty="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1</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
        <p:nvSpPr>
          <p:cNvPr id="16" name="椭圆 15"/>
          <p:cNvSpPr/>
          <p:nvPr/>
        </p:nvSpPr>
        <p:spPr bwMode="auto">
          <a:xfrm rot="574600">
            <a:off x="2922319" y="2580998"/>
            <a:ext cx="438214" cy="421848"/>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sz="2000" dirty="0">
              <a:solidFill>
                <a:schemeClr val="bg1"/>
              </a:solidFill>
              <a:latin typeface="Arial" charset="0"/>
            </a:endParaRPr>
          </a:p>
        </p:txBody>
      </p:sp>
      <p:sp>
        <p:nvSpPr>
          <p:cNvPr id="17" name="TextBox 16"/>
          <p:cNvSpPr txBox="1">
            <a:spLocks noChangeArrowheads="1"/>
          </p:cNvSpPr>
          <p:nvPr/>
        </p:nvSpPr>
        <p:spPr bwMode="auto">
          <a:xfrm>
            <a:off x="2948733" y="2583555"/>
            <a:ext cx="2920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dirty="0">
                <a:solidFill>
                  <a:schemeClr val="bg1"/>
                </a:solidFill>
                <a:latin typeface="Verdana" pitchFamily="34" charset="0"/>
              </a:rPr>
              <a:t>1</a:t>
            </a:r>
            <a:endParaRPr lang="zh-CN" altLang="en-US" sz="2000" b="1" dirty="0">
              <a:solidFill>
                <a:schemeClr val="bg1"/>
              </a:solidFill>
              <a:latin typeface="Verdana" pitchFamily="34" charset="0"/>
            </a:endParaRPr>
          </a:p>
        </p:txBody>
      </p:sp>
      <p:cxnSp>
        <p:nvCxnSpPr>
          <p:cNvPr id="18" name="直接连接符 17"/>
          <p:cNvCxnSpPr/>
          <p:nvPr/>
        </p:nvCxnSpPr>
        <p:spPr>
          <a:xfrm>
            <a:off x="3214233" y="3012367"/>
            <a:ext cx="1560820"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3160757" y="3748772"/>
            <a:ext cx="1785702" cy="550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375130" y="2514082"/>
            <a:ext cx="2080823" cy="453457"/>
          </a:xfrm>
          <a:prstGeom prst="rect">
            <a:avLst/>
          </a:prstGeom>
        </p:spPr>
        <p:txBody>
          <a:bodyPr wrap="square">
            <a:spAutoFit/>
          </a:bodyPr>
          <a:lstStyle/>
          <a:p>
            <a:pPr>
              <a:lnSpc>
                <a:spcPct val="130000"/>
              </a:lnSpc>
              <a:spcAft>
                <a:spcPts val="300"/>
              </a:spcAft>
              <a:defRPr/>
            </a:pPr>
            <a:r>
              <a:rPr lang="zh-CN" altLang="en-US" sz="2000" b="1" dirty="0" smtClean="0">
                <a:solidFill>
                  <a:schemeClr val="bg2">
                    <a:lumMod val="50000"/>
                  </a:schemeClr>
                </a:solidFill>
                <a:latin typeface="微软雅黑" pitchFamily="34" charset="-122"/>
                <a:ea typeface="微软雅黑" pitchFamily="34" charset="-122"/>
              </a:rPr>
              <a:t>字符数组</a:t>
            </a:r>
            <a:endParaRPr lang="en-US" altLang="zh-CN" sz="2000" dirty="0">
              <a:solidFill>
                <a:schemeClr val="tx1">
                  <a:lumMod val="65000"/>
                  <a:lumOff val="35000"/>
                </a:schemeClr>
              </a:solidFill>
              <a:latin typeface="微软雅黑" pitchFamily="34" charset="-122"/>
              <a:ea typeface="微软雅黑" pitchFamily="34" charset="-122"/>
            </a:endParaRPr>
          </a:p>
        </p:txBody>
      </p:sp>
      <p:sp>
        <p:nvSpPr>
          <p:cNvPr id="21" name="矩形 20"/>
          <p:cNvSpPr/>
          <p:nvPr/>
        </p:nvSpPr>
        <p:spPr>
          <a:xfrm>
            <a:off x="3351162" y="3213897"/>
            <a:ext cx="2033853" cy="453457"/>
          </a:xfrm>
          <a:prstGeom prst="rect">
            <a:avLst/>
          </a:prstGeom>
        </p:spPr>
        <p:txBody>
          <a:bodyPr wrap="square">
            <a:spAutoFit/>
          </a:bodyPr>
          <a:lstStyle/>
          <a:p>
            <a:pPr>
              <a:lnSpc>
                <a:spcPct val="130000"/>
              </a:lnSpc>
              <a:spcAft>
                <a:spcPts val="300"/>
              </a:spcAft>
              <a:defRPr/>
            </a:pPr>
            <a:r>
              <a:rPr lang="zh-CN" altLang="en-US" sz="2000" b="1" dirty="0" smtClean="0">
                <a:solidFill>
                  <a:schemeClr val="bg2">
                    <a:lumMod val="50000"/>
                  </a:schemeClr>
                </a:solidFill>
                <a:latin typeface="微软雅黑" pitchFamily="34" charset="-122"/>
                <a:ea typeface="微软雅黑" pitchFamily="34" charset="-122"/>
              </a:rPr>
              <a:t>字符串概念</a:t>
            </a:r>
            <a:endParaRPr lang="en-US" altLang="zh-CN" sz="2000" dirty="0">
              <a:solidFill>
                <a:schemeClr val="tx1">
                  <a:lumMod val="65000"/>
                  <a:lumOff val="35000"/>
                </a:schemeClr>
              </a:solidFill>
              <a:latin typeface="微软雅黑" pitchFamily="34" charset="-122"/>
              <a:ea typeface="微软雅黑" pitchFamily="34" charset="-122"/>
            </a:endParaRPr>
          </a:p>
        </p:txBody>
      </p:sp>
      <p:sp>
        <p:nvSpPr>
          <p:cNvPr id="27" name="椭圆 26"/>
          <p:cNvSpPr/>
          <p:nvPr/>
        </p:nvSpPr>
        <p:spPr bwMode="auto">
          <a:xfrm rot="574600">
            <a:off x="2890109" y="3293411"/>
            <a:ext cx="438214" cy="421848"/>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sz="2000" dirty="0">
              <a:solidFill>
                <a:schemeClr val="bg1"/>
              </a:solidFill>
              <a:latin typeface="Arial" charset="0"/>
            </a:endParaRPr>
          </a:p>
        </p:txBody>
      </p:sp>
      <p:sp>
        <p:nvSpPr>
          <p:cNvPr id="28" name="TextBox 27"/>
          <p:cNvSpPr txBox="1">
            <a:spLocks noChangeArrowheads="1"/>
          </p:cNvSpPr>
          <p:nvPr/>
        </p:nvSpPr>
        <p:spPr bwMode="auto">
          <a:xfrm>
            <a:off x="2916523" y="3295968"/>
            <a:ext cx="2920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dirty="0">
                <a:solidFill>
                  <a:schemeClr val="bg1"/>
                </a:solidFill>
                <a:latin typeface="Verdana" pitchFamily="34" charset="0"/>
              </a:rPr>
              <a:t>2</a:t>
            </a:r>
            <a:endParaRPr lang="zh-CN" altLang="en-US" sz="2000" b="1" dirty="0">
              <a:solidFill>
                <a:schemeClr val="bg1"/>
              </a:solidFill>
              <a:latin typeface="Verdana" pitchFamily="34" charset="0"/>
            </a:endParaRPr>
          </a:p>
        </p:txBody>
      </p:sp>
      <p:sp>
        <p:nvSpPr>
          <p:cNvPr id="23" name="椭圆 22"/>
          <p:cNvSpPr/>
          <p:nvPr/>
        </p:nvSpPr>
        <p:spPr bwMode="auto">
          <a:xfrm rot="574600">
            <a:off x="2880483" y="3987851"/>
            <a:ext cx="438214" cy="421848"/>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sz="2000" dirty="0">
              <a:solidFill>
                <a:schemeClr val="bg1"/>
              </a:solidFill>
              <a:latin typeface="Arial" charset="0"/>
            </a:endParaRPr>
          </a:p>
        </p:txBody>
      </p:sp>
      <p:sp>
        <p:nvSpPr>
          <p:cNvPr id="25" name="TextBox 24"/>
          <p:cNvSpPr txBox="1">
            <a:spLocks noChangeArrowheads="1"/>
          </p:cNvSpPr>
          <p:nvPr/>
        </p:nvSpPr>
        <p:spPr bwMode="auto">
          <a:xfrm>
            <a:off x="2906897" y="3990408"/>
            <a:ext cx="2920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dirty="0">
                <a:solidFill>
                  <a:schemeClr val="bg1"/>
                </a:solidFill>
                <a:latin typeface="Verdana" pitchFamily="34" charset="0"/>
              </a:rPr>
              <a:t>3</a:t>
            </a:r>
            <a:endParaRPr lang="zh-CN" altLang="en-US" sz="2000" b="1" dirty="0">
              <a:solidFill>
                <a:schemeClr val="bg1"/>
              </a:solidFill>
              <a:latin typeface="Verdana" pitchFamily="34" charset="0"/>
            </a:endParaRPr>
          </a:p>
        </p:txBody>
      </p:sp>
      <p:cxnSp>
        <p:nvCxnSpPr>
          <p:cNvPr id="26" name="直接连接符 25"/>
          <p:cNvCxnSpPr/>
          <p:nvPr/>
        </p:nvCxnSpPr>
        <p:spPr>
          <a:xfrm>
            <a:off x="3043584" y="4419220"/>
            <a:ext cx="1849065"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3142071" y="5129057"/>
            <a:ext cx="2758204" cy="32068"/>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3333294" y="3920935"/>
            <a:ext cx="2080823" cy="453457"/>
          </a:xfrm>
          <a:prstGeom prst="rect">
            <a:avLst/>
          </a:prstGeom>
        </p:spPr>
        <p:txBody>
          <a:bodyPr wrap="square">
            <a:spAutoFit/>
          </a:bodyPr>
          <a:lstStyle/>
          <a:p>
            <a:pPr>
              <a:lnSpc>
                <a:spcPct val="130000"/>
              </a:lnSpc>
              <a:spcAft>
                <a:spcPts val="300"/>
              </a:spcAft>
              <a:defRPr/>
            </a:pPr>
            <a:r>
              <a:rPr lang="zh-CN" altLang="en-US" sz="2000" b="1" dirty="0" smtClean="0">
                <a:solidFill>
                  <a:schemeClr val="bg2">
                    <a:lumMod val="50000"/>
                  </a:schemeClr>
                </a:solidFill>
                <a:latin typeface="微软雅黑" pitchFamily="34" charset="-122"/>
                <a:ea typeface="微软雅黑" pitchFamily="34" charset="-122"/>
              </a:rPr>
              <a:t>字符串与指针</a:t>
            </a:r>
            <a:endParaRPr lang="en-US" altLang="zh-CN" sz="2000" dirty="0">
              <a:solidFill>
                <a:schemeClr val="tx1">
                  <a:lumMod val="65000"/>
                  <a:lumOff val="35000"/>
                </a:schemeClr>
              </a:solidFill>
              <a:latin typeface="微软雅黑" pitchFamily="34" charset="-122"/>
              <a:ea typeface="微软雅黑" pitchFamily="34" charset="-122"/>
            </a:endParaRPr>
          </a:p>
        </p:txBody>
      </p:sp>
      <p:sp>
        <p:nvSpPr>
          <p:cNvPr id="31" name="矩形 30"/>
          <p:cNvSpPr/>
          <p:nvPr/>
        </p:nvSpPr>
        <p:spPr>
          <a:xfrm>
            <a:off x="3332476" y="4646876"/>
            <a:ext cx="2567799" cy="492443"/>
          </a:xfrm>
          <a:prstGeom prst="rect">
            <a:avLst/>
          </a:prstGeom>
        </p:spPr>
        <p:txBody>
          <a:bodyPr wrap="square">
            <a:spAutoFit/>
          </a:bodyPr>
          <a:lstStyle/>
          <a:p>
            <a:pPr>
              <a:lnSpc>
                <a:spcPct val="130000"/>
              </a:lnSpc>
              <a:spcAft>
                <a:spcPts val="300"/>
              </a:spcAft>
              <a:defRPr/>
            </a:pPr>
            <a:r>
              <a:rPr lang="zh-CN" altLang="en-US" sz="2000" b="1" dirty="0" smtClean="0">
                <a:solidFill>
                  <a:schemeClr val="bg2">
                    <a:lumMod val="50000"/>
                  </a:schemeClr>
                </a:solidFill>
                <a:latin typeface="微软雅黑" pitchFamily="34" charset="-122"/>
                <a:ea typeface="微软雅黑" pitchFamily="34" charset="-122"/>
              </a:rPr>
              <a:t>字符数组与字符指针</a:t>
            </a:r>
            <a:endParaRPr lang="en-US" altLang="zh-CN" sz="2000" dirty="0">
              <a:solidFill>
                <a:schemeClr val="tx1">
                  <a:lumMod val="65000"/>
                  <a:lumOff val="35000"/>
                </a:schemeClr>
              </a:solidFill>
              <a:latin typeface="微软雅黑" pitchFamily="34" charset="-122"/>
              <a:ea typeface="微软雅黑" pitchFamily="34" charset="-122"/>
            </a:endParaRPr>
          </a:p>
        </p:txBody>
      </p:sp>
      <p:sp>
        <p:nvSpPr>
          <p:cNvPr id="32" name="椭圆 31"/>
          <p:cNvSpPr/>
          <p:nvPr/>
        </p:nvSpPr>
        <p:spPr bwMode="auto">
          <a:xfrm rot="574600">
            <a:off x="2871423" y="4726390"/>
            <a:ext cx="438214" cy="421848"/>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sz="2000" dirty="0">
              <a:solidFill>
                <a:schemeClr val="bg1"/>
              </a:solidFill>
              <a:latin typeface="Arial" charset="0"/>
            </a:endParaRPr>
          </a:p>
        </p:txBody>
      </p:sp>
      <p:sp>
        <p:nvSpPr>
          <p:cNvPr id="33" name="TextBox 32"/>
          <p:cNvSpPr txBox="1">
            <a:spLocks noChangeArrowheads="1"/>
          </p:cNvSpPr>
          <p:nvPr/>
        </p:nvSpPr>
        <p:spPr bwMode="auto">
          <a:xfrm>
            <a:off x="2897837" y="4728947"/>
            <a:ext cx="2920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dirty="0">
                <a:solidFill>
                  <a:schemeClr val="bg1"/>
                </a:solidFill>
                <a:latin typeface="Verdana" pitchFamily="34" charset="0"/>
              </a:rPr>
              <a:t>4</a:t>
            </a:r>
            <a:endParaRPr lang="zh-CN" altLang="en-US" sz="2000" b="1" dirty="0">
              <a:solidFill>
                <a:schemeClr val="bg1"/>
              </a:solidFill>
              <a:latin typeface="Verdana" pitchFamily="34" charset="0"/>
            </a:endParaRPr>
          </a:p>
        </p:txBody>
      </p:sp>
    </p:spTree>
    <p:custDataLst>
      <p:tags r:id="rId1"/>
    </p:custDataLst>
    <p:extLst>
      <p:ext uri="{BB962C8B-B14F-4D97-AF65-F5344CB8AC3E}">
        <p14:creationId xmlns:p14="http://schemas.microsoft.com/office/powerpoint/2010/main" val="733092561"/>
      </p:ext>
    </p:extLst>
  </p:cSld>
  <p:clrMapOvr>
    <a:masterClrMapping/>
  </p:clrMapOvr>
  <mc:AlternateContent xmlns:mc="http://schemas.openxmlformats.org/markup-compatibility/2006" xmlns:p14="http://schemas.microsoft.com/office/powerpoint/2010/main">
    <mc:Choice Requires="p14">
      <p:transition spd="slow" p14:dur="2000" advTm="4434"/>
    </mc:Choice>
    <mc:Fallback xmlns="">
      <p:transition spd="slow" advTm="4434"/>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24"/>
                                        </p:tgtEl>
                                      </p:cBhvr>
                                    </p:animEffect>
                                    <p:animScale>
                                      <p:cBhvr>
                                        <p:cTn id="7" dur="250" autoRev="1" fill="hold"/>
                                        <p:tgtEl>
                                          <p:spTgt spid="24"/>
                                        </p:tgtEl>
                                      </p:cBhvr>
                                      <p:by x="105000" y="105000"/>
                                    </p:animScale>
                                  </p:childTnLst>
                                </p:cTn>
                              </p:par>
                              <p:par>
                                <p:cTn id="8" presetID="22" presetClass="entr" presetSubtype="8"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left)">
                                      <p:cBhvr>
                                        <p:cTn id="10" dur="500"/>
                                        <p:tgtEl>
                                          <p:spTgt spid="18"/>
                                        </p:tgtEl>
                                      </p:cBhvr>
                                    </p:animEffect>
                                  </p:childTnLst>
                                </p:cTn>
                              </p:par>
                              <p:par>
                                <p:cTn id="11" presetID="22" presetClass="entr" presetSubtype="8"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left)">
                                      <p:cBhvr>
                                        <p:cTn id="13" dur="500"/>
                                        <p:tgtEl>
                                          <p:spTgt spid="1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500"/>
                                        <p:tgtEl>
                                          <p:spTgt spid="21"/>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left)">
                                      <p:cBhvr>
                                        <p:cTn id="28" dur="500"/>
                                        <p:tgtEl>
                                          <p:spTgt spid="2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par>
                                <p:cTn id="32" presetID="22" presetClass="entr" presetSubtype="8" fill="hold"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left)">
                                      <p:cBhvr>
                                        <p:cTn id="34" dur="500"/>
                                        <p:tgtEl>
                                          <p:spTgt spid="26"/>
                                        </p:tgtEl>
                                      </p:cBhvr>
                                    </p:animEffect>
                                  </p:childTnLst>
                                </p:cTn>
                              </p:par>
                              <p:par>
                                <p:cTn id="35" presetID="22" presetClass="entr" presetSubtype="8"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wipe(left)">
                                      <p:cBhvr>
                                        <p:cTn id="40" dur="500"/>
                                        <p:tgtEl>
                                          <p:spTgt spid="23"/>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left)">
                                      <p:cBhvr>
                                        <p:cTn id="43" dur="500"/>
                                        <p:tgtEl>
                                          <p:spTgt spid="25"/>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wipe(left)">
                                      <p:cBhvr>
                                        <p:cTn id="46" dur="500"/>
                                        <p:tgtEl>
                                          <p:spTgt spid="3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wipe(left)">
                                      <p:cBhvr>
                                        <p:cTn id="49" dur="500"/>
                                        <p:tgtEl>
                                          <p:spTgt spid="3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wipe(left)">
                                      <p:cBhvr>
                                        <p:cTn id="52" dur="500"/>
                                        <p:tgtEl>
                                          <p:spTgt spid="32"/>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wipe(left)">
                                      <p:cBhvr>
                                        <p:cTn id="5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20" grpId="0"/>
      <p:bldP spid="21" grpId="0"/>
      <p:bldP spid="27" grpId="0" animBg="1"/>
      <p:bldP spid="28" grpId="0"/>
      <p:bldP spid="23" grpId="0" animBg="1"/>
      <p:bldP spid="25" grpId="0"/>
      <p:bldP spid="30" grpId="0"/>
      <p:bldP spid="31" grpId="0"/>
      <p:bldP spid="32" grpId="0" animBg="1"/>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7" descr="总结小人"/>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226" y="466725"/>
            <a:ext cx="3649663" cy="5924550"/>
          </a:xfrm>
          <a:prstGeom prst="rect">
            <a:avLst/>
          </a:prstGeom>
          <a:noFill/>
          <a:ln>
            <a:noFill/>
          </a:ln>
          <a:effectLst>
            <a:softEdge rad="317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560388" y="962025"/>
            <a:ext cx="1768433" cy="646331"/>
          </a:xfrm>
          <a:prstGeom prst="rect">
            <a:avLst/>
          </a:prstGeom>
        </p:spPr>
        <p:txBody>
          <a:bodyPr wrap="none">
            <a:spAutoFit/>
          </a:bodyPr>
          <a:lstStyle/>
          <a:p>
            <a:pPr marL="342900" indent="-342900" eaLnBrk="0" hangingPunct="0">
              <a:lnSpc>
                <a:spcPct val="150000"/>
              </a:lnSpc>
              <a:spcBef>
                <a:spcPct val="20000"/>
              </a:spcBef>
              <a:buFontTx/>
              <a:buChar char="•"/>
              <a:defRPr/>
            </a:pPr>
            <a:r>
              <a:rPr lang="zh-CN" altLang="en-US" sz="2400" b="1" dirty="0" smtClean="0">
                <a:solidFill>
                  <a:srgbClr val="009ED6"/>
                </a:solidFill>
                <a:latin typeface="+mn-lt"/>
                <a:ea typeface="+mn-ea"/>
              </a:rPr>
              <a:t>字符</a:t>
            </a:r>
            <a:r>
              <a:rPr lang="zh-CN" altLang="en-US" sz="2400" b="1" dirty="0">
                <a:solidFill>
                  <a:srgbClr val="009ED6"/>
                </a:solidFill>
                <a:latin typeface="+mn-lt"/>
                <a:ea typeface="+mn-ea"/>
              </a:rPr>
              <a:t>数组</a:t>
            </a:r>
            <a:endParaRPr lang="en-US" altLang="zh-CN" sz="2400" b="1" dirty="0">
              <a:solidFill>
                <a:srgbClr val="009ED6"/>
              </a:solidFill>
              <a:latin typeface="+mn-lt"/>
              <a:ea typeface="+mn-ea"/>
            </a:endParaRPr>
          </a:p>
        </p:txBody>
      </p:sp>
      <p:sp>
        <p:nvSpPr>
          <p:cNvPr id="9" name="流程图: 可选过程 8"/>
          <p:cNvSpPr/>
          <p:nvPr/>
        </p:nvSpPr>
        <p:spPr>
          <a:xfrm>
            <a:off x="2608263" y="2154238"/>
            <a:ext cx="5651500" cy="1430337"/>
          </a:xfrm>
          <a:prstGeom prst="flowChartAlternateProcess">
            <a:avLst/>
          </a:prstGeom>
          <a:noFill/>
          <a:ln w="31750">
            <a:solidFill>
              <a:srgbClr val="00ACE6"/>
            </a:solidFill>
            <a:prstDash val="dash"/>
            <a:miter lim="800000"/>
            <a:headEnd/>
            <a:tailEnd/>
          </a:ln>
          <a:effectLst>
            <a:outerShdw blurRad="76200" dir="13500000" sy="23000" kx="1200000" algn="br" rotWithShape="0">
              <a:prstClr val="black">
                <a:alpha val="20000"/>
              </a:prstClr>
            </a:outerShdw>
          </a:effectLst>
        </p:spPr>
        <p:txBody>
          <a:bodyPr>
            <a:spAutoFit/>
          </a:bodyPr>
          <a:lstStyle/>
          <a:p>
            <a:pPr>
              <a:lnSpc>
                <a:spcPct val="150000"/>
              </a:lnSpc>
              <a:defRPr/>
            </a:pPr>
            <a:endParaRPr lang="en-US" altLang="zh-CN" sz="800" dirty="0">
              <a:latin typeface="微软雅黑" pitchFamily="34" charset="-122"/>
              <a:ea typeface="微软雅黑" pitchFamily="34" charset="-122"/>
            </a:endParaRPr>
          </a:p>
          <a:p>
            <a:pPr>
              <a:lnSpc>
                <a:spcPct val="150000"/>
              </a:lnSpc>
              <a:defRPr/>
            </a:pPr>
            <a:r>
              <a:rPr lang="zh-CN" altLang="zh-CN" b="1" dirty="0">
                <a:solidFill>
                  <a:srgbClr val="FF0000"/>
                </a:solidFill>
                <a:latin typeface="微软雅黑" pitchFamily="34" charset="-122"/>
                <a:ea typeface="微软雅黑" pitchFamily="34" charset="-122"/>
              </a:rPr>
              <a:t>字符数组</a:t>
            </a:r>
            <a:r>
              <a:rPr lang="zh-CN" altLang="zh-CN" dirty="0">
                <a:latin typeface="微软雅黑" pitchFamily="34" charset="-122"/>
                <a:ea typeface="微软雅黑" pitchFamily="34" charset="-122"/>
              </a:rPr>
              <a:t>是存放</a:t>
            </a:r>
            <a:r>
              <a:rPr lang="zh-CN" altLang="zh-CN" b="1" dirty="0">
                <a:solidFill>
                  <a:srgbClr val="FF0000"/>
                </a:solidFill>
                <a:latin typeface="微软雅黑" pitchFamily="34" charset="-122"/>
                <a:ea typeface="微软雅黑" pitchFamily="34" charset="-122"/>
              </a:rPr>
              <a:t>字符数据</a:t>
            </a:r>
            <a:r>
              <a:rPr lang="zh-CN" altLang="zh-CN" dirty="0">
                <a:latin typeface="微软雅黑" pitchFamily="34" charset="-122"/>
                <a:ea typeface="微软雅黑" pitchFamily="34" charset="-122"/>
              </a:rPr>
              <a:t>的数组，其中每一个元素存放的值都是</a:t>
            </a:r>
            <a:r>
              <a:rPr lang="zh-CN" altLang="zh-CN" b="1" dirty="0">
                <a:solidFill>
                  <a:srgbClr val="FF0000"/>
                </a:solidFill>
                <a:latin typeface="微软雅黑" pitchFamily="34" charset="-122"/>
                <a:ea typeface="微软雅黑" pitchFamily="34" charset="-122"/>
              </a:rPr>
              <a:t>单个字符</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a:lnSpc>
                <a:spcPct val="150000"/>
              </a:lnSpc>
              <a:defRPr/>
            </a:pPr>
            <a:endParaRPr lang="en-US" altLang="zh-CN" sz="800" dirty="0">
              <a:latin typeface="微软雅黑" pitchFamily="34" charset="-122"/>
              <a:ea typeface="微软雅黑" pitchFamily="34" charset="-122"/>
            </a:endParaRPr>
          </a:p>
        </p:txBody>
      </p:sp>
      <p:sp>
        <p:nvSpPr>
          <p:cNvPr id="10" name="标题 1"/>
          <p:cNvSpPr>
            <a:spLocks noChangeArrowheads="1"/>
          </p:cNvSpPr>
          <p:nvPr/>
        </p:nvSpPr>
        <p:spPr bwMode="auto">
          <a:xfrm>
            <a:off x="1523365" y="16794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a:solidFill>
                  <a:srgbClr val="0070C0"/>
                </a:solidFill>
                <a:latin typeface="微软雅黑" pitchFamily="34" charset="-122"/>
                <a:ea typeface="微软雅黑" pitchFamily="34" charset="-122"/>
                <a:sym typeface="宋体" charset="-122"/>
              </a:rPr>
              <a:t>【</a:t>
            </a:r>
            <a:r>
              <a:rPr lang="zh-CN" altLang="en-US" sz="3600" b="1" dirty="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1</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284771624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24"/>
                                        </p:tgtEl>
                                      </p:cBhvr>
                                    </p:animEffect>
                                    <p:animScale>
                                      <p:cBhvr>
                                        <p:cTn id="7" dur="250" autoRev="1" fill="hold"/>
                                        <p:tgtEl>
                                          <p:spTgt spid="24"/>
                                        </p:tgtEl>
                                      </p:cBhvr>
                                      <p:by x="105000" y="105000"/>
                                    </p:animScale>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60388" y="962025"/>
            <a:ext cx="1768433" cy="646331"/>
          </a:xfrm>
          <a:prstGeom prst="rect">
            <a:avLst/>
          </a:prstGeom>
        </p:spPr>
        <p:txBody>
          <a:bodyPr wrap="none">
            <a:spAutoFit/>
          </a:bodyPr>
          <a:lstStyle/>
          <a:p>
            <a:pPr marL="342900" indent="-342900" eaLnBrk="0" hangingPunct="0">
              <a:lnSpc>
                <a:spcPct val="150000"/>
              </a:lnSpc>
              <a:spcBef>
                <a:spcPct val="20000"/>
              </a:spcBef>
              <a:buFontTx/>
              <a:buChar char="•"/>
              <a:defRPr/>
            </a:pPr>
            <a:r>
              <a:rPr lang="zh-CN" altLang="en-US" sz="2400" b="1" dirty="0" smtClean="0">
                <a:solidFill>
                  <a:srgbClr val="009ED6"/>
                </a:solidFill>
                <a:latin typeface="+mn-lt"/>
                <a:ea typeface="+mn-ea"/>
              </a:rPr>
              <a:t>字符</a:t>
            </a:r>
            <a:r>
              <a:rPr lang="zh-CN" altLang="en-US" sz="2400" b="1" dirty="0">
                <a:solidFill>
                  <a:srgbClr val="009ED6"/>
                </a:solidFill>
                <a:latin typeface="+mn-lt"/>
                <a:ea typeface="+mn-ea"/>
              </a:rPr>
              <a:t>数组</a:t>
            </a:r>
            <a:endParaRPr lang="en-US" altLang="zh-CN" sz="2400" b="1" dirty="0">
              <a:solidFill>
                <a:srgbClr val="009ED6"/>
              </a:solidFill>
              <a:latin typeface="+mn-lt"/>
              <a:ea typeface="+mn-ea"/>
            </a:endParaRPr>
          </a:p>
        </p:txBody>
      </p:sp>
      <p:sp>
        <p:nvSpPr>
          <p:cNvPr id="10" name="标题 1"/>
          <p:cNvSpPr>
            <a:spLocks noChangeArrowheads="1"/>
          </p:cNvSpPr>
          <p:nvPr/>
        </p:nvSpPr>
        <p:spPr bwMode="auto">
          <a:xfrm>
            <a:off x="1444604" y="104882"/>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a:solidFill>
                  <a:srgbClr val="0070C0"/>
                </a:solidFill>
                <a:latin typeface="微软雅黑" pitchFamily="34" charset="-122"/>
                <a:ea typeface="微软雅黑" pitchFamily="34" charset="-122"/>
                <a:sym typeface="宋体" charset="-122"/>
              </a:rPr>
              <a:t>【</a:t>
            </a:r>
            <a:r>
              <a:rPr lang="zh-CN" altLang="en-US" sz="3600" b="1" dirty="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1</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
        <p:nvSpPr>
          <p:cNvPr id="12" name="矩形 11"/>
          <p:cNvSpPr/>
          <p:nvPr/>
        </p:nvSpPr>
        <p:spPr>
          <a:xfrm>
            <a:off x="1142070" y="2181497"/>
            <a:ext cx="7127997" cy="990217"/>
          </a:xfrm>
          <a:prstGeom prst="rect">
            <a:avLst/>
          </a:prstGeom>
          <a:noFill/>
          <a:ln w="25400">
            <a:solidFill>
              <a:srgbClr val="00ACE6"/>
            </a:solidFill>
            <a:prstDash val="solid"/>
            <a:miter lim="800000"/>
            <a:headEnd/>
            <a:tailEnd/>
          </a:ln>
          <a:effectLst>
            <a:outerShdw blurRad="76200" dir="13500000" sy="23000" kx="1200000" algn="br" rotWithShape="0">
              <a:prstClr val="black">
                <a:alpha val="20000"/>
              </a:prstClr>
            </a:outerShdw>
          </a:effectLst>
        </p:spPr>
        <p:txBody>
          <a:bodyPr wrap="square" lIns="432000" tIns="216000" rIns="432000" bIns="216000">
            <a:spAutoFit/>
          </a:bodyPr>
          <a:lstStyle/>
          <a:p>
            <a:pPr>
              <a:defRPr/>
            </a:pPr>
            <a:r>
              <a:rPr lang="it-IT" altLang="zh-CN" dirty="0">
                <a:solidFill>
                  <a:srgbClr val="FF0000"/>
                </a:solidFill>
                <a:ea typeface="宋体" pitchFamily="2" charset="-122"/>
              </a:rPr>
              <a:t>       char </a:t>
            </a:r>
            <a:r>
              <a:rPr lang="zh-CN" altLang="en-US" dirty="0" smtClean="0"/>
              <a:t>数组名</a:t>
            </a:r>
            <a:r>
              <a:rPr lang="en-US" altLang="zh-CN" dirty="0" smtClean="0"/>
              <a:t>[</a:t>
            </a:r>
            <a:r>
              <a:rPr lang="zh-CN" altLang="en-US" dirty="0" smtClean="0"/>
              <a:t>常量表达式</a:t>
            </a:r>
            <a:r>
              <a:rPr lang="en-US" altLang="zh-CN" dirty="0" smtClean="0"/>
              <a:t>];   </a:t>
            </a:r>
            <a:r>
              <a:rPr lang="zh-CN" altLang="en-US" dirty="0" smtClean="0"/>
              <a:t>    </a:t>
            </a:r>
            <a:r>
              <a:rPr lang="en-US" altLang="zh-CN" dirty="0" smtClean="0"/>
              <a:t>//</a:t>
            </a:r>
            <a:r>
              <a:rPr lang="zh-CN" altLang="en-US" dirty="0" smtClean="0"/>
              <a:t>一维字符数组</a:t>
            </a:r>
            <a:endParaRPr lang="en-US" altLang="zh-CN" dirty="0" smtClean="0"/>
          </a:p>
          <a:p>
            <a:pPr>
              <a:defRPr/>
            </a:pPr>
            <a:r>
              <a:rPr lang="en-US" altLang="zh-CN" dirty="0">
                <a:ea typeface="宋体" pitchFamily="2" charset="-122"/>
              </a:rPr>
              <a:t> </a:t>
            </a:r>
            <a:r>
              <a:rPr lang="en-US" altLang="zh-CN" dirty="0" smtClean="0">
                <a:ea typeface="宋体" pitchFamily="2" charset="-122"/>
              </a:rPr>
              <a:t>      </a:t>
            </a:r>
            <a:r>
              <a:rPr lang="en-US" altLang="zh-CN" dirty="0" smtClean="0">
                <a:solidFill>
                  <a:srgbClr val="FF0000"/>
                </a:solidFill>
                <a:ea typeface="宋体" pitchFamily="2" charset="-122"/>
              </a:rPr>
              <a:t>char</a:t>
            </a:r>
            <a:r>
              <a:rPr lang="en-US" altLang="zh-CN" dirty="0" smtClean="0">
                <a:ea typeface="宋体" pitchFamily="2" charset="-122"/>
              </a:rPr>
              <a:t> </a:t>
            </a:r>
            <a:r>
              <a:rPr lang="zh-CN" altLang="en-US" dirty="0" smtClean="0">
                <a:ea typeface="宋体" pitchFamily="2" charset="-122"/>
              </a:rPr>
              <a:t>数组名</a:t>
            </a:r>
            <a:r>
              <a:rPr lang="en-US" altLang="zh-CN" dirty="0" smtClean="0"/>
              <a:t>[</a:t>
            </a:r>
            <a:r>
              <a:rPr lang="zh-CN" altLang="en-US" dirty="0" smtClean="0"/>
              <a:t>常量表达式</a:t>
            </a:r>
            <a:r>
              <a:rPr lang="en-US" altLang="zh-CN" dirty="0" smtClean="0"/>
              <a:t>1][</a:t>
            </a:r>
            <a:r>
              <a:rPr lang="zh-CN" altLang="en-US" dirty="0" smtClean="0"/>
              <a:t>常量表达式</a:t>
            </a:r>
            <a:r>
              <a:rPr lang="en-US" altLang="zh-CN" dirty="0" smtClean="0"/>
              <a:t>2];    //</a:t>
            </a:r>
            <a:r>
              <a:rPr lang="zh-CN" altLang="en-US" dirty="0" smtClean="0"/>
              <a:t>二维字符数组</a:t>
            </a:r>
            <a:r>
              <a:rPr lang="it-IT" altLang="zh-CN" dirty="0" smtClean="0">
                <a:ea typeface="宋体" pitchFamily="2" charset="-122"/>
              </a:rPr>
              <a:t> </a:t>
            </a:r>
            <a:endParaRPr lang="it-IT" altLang="zh-CN" dirty="0">
              <a:ea typeface="宋体" pitchFamily="2" charset="-122"/>
            </a:endParaRPr>
          </a:p>
        </p:txBody>
      </p:sp>
      <p:sp>
        <p:nvSpPr>
          <p:cNvPr id="13" name="内容占位符 2"/>
          <p:cNvSpPr txBox="1">
            <a:spLocks/>
          </p:cNvSpPr>
          <p:nvPr/>
        </p:nvSpPr>
        <p:spPr bwMode="auto">
          <a:xfrm>
            <a:off x="481013" y="1640124"/>
            <a:ext cx="7975600" cy="5936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None/>
            </a:pPr>
            <a:r>
              <a:rPr lang="en-US" altLang="zh-CN" sz="2000" dirty="0" smtClean="0"/>
              <a:t>       </a:t>
            </a:r>
            <a:r>
              <a:rPr lang="zh-CN" altLang="en-US" sz="2000" dirty="0" smtClean="0"/>
              <a:t>字符数组的定义格式如下所示：</a:t>
            </a:r>
            <a:endParaRPr lang="zh-CN" altLang="zh-CN" sz="2000" dirty="0"/>
          </a:p>
        </p:txBody>
      </p:sp>
      <p:sp>
        <p:nvSpPr>
          <p:cNvPr id="14" name="TextBox 13"/>
          <p:cNvSpPr txBox="1"/>
          <p:nvPr/>
        </p:nvSpPr>
        <p:spPr>
          <a:xfrm>
            <a:off x="1142071" y="3580847"/>
            <a:ext cx="7127997" cy="872034"/>
          </a:xfrm>
          <a:prstGeom prst="rect">
            <a:avLst/>
          </a:prstGeom>
          <a:solidFill>
            <a:schemeClr val="accent5">
              <a:lumMod val="20000"/>
              <a:lumOff val="80000"/>
            </a:schemeClr>
          </a:solidFill>
          <a:ln w="19050">
            <a:noFill/>
          </a:ln>
        </p:spPr>
        <p:txBody>
          <a:bodyPr wrap="square">
            <a:spAutoFit/>
          </a:bodyPr>
          <a:lstStyle/>
          <a:p>
            <a:pPr lvl="0">
              <a:lnSpc>
                <a:spcPct val="150000"/>
              </a:lnSpc>
            </a:pPr>
            <a:r>
              <a:rPr lang="en-US" altLang="zh-CN" dirty="0" smtClean="0">
                <a:effectLst>
                  <a:glow>
                    <a:srgbClr val="000000"/>
                  </a:glow>
                  <a:outerShdw sx="0" sy="0">
                    <a:srgbClr val="000000"/>
                  </a:outerShdw>
                  <a:reflection stA="0" endPos="0" fadeDir="0" sx="0" sy="0"/>
                </a:effectLst>
              </a:rPr>
              <a:t>	char </a:t>
            </a:r>
            <a:r>
              <a:rPr lang="en-US" altLang="zh-CN" dirty="0" err="1" smtClean="0">
                <a:effectLst>
                  <a:glow>
                    <a:srgbClr val="000000"/>
                  </a:glow>
                  <a:outerShdw sx="0" sy="0">
                    <a:srgbClr val="000000"/>
                  </a:outerShdw>
                  <a:reflection stA="0" endPos="0" fadeDir="0" sx="0" sy="0"/>
                </a:effectLst>
              </a:rPr>
              <a:t>arr</a:t>
            </a:r>
            <a:r>
              <a:rPr lang="en-US" altLang="zh-CN" dirty="0" smtClean="0">
                <a:effectLst>
                  <a:glow>
                    <a:srgbClr val="000000"/>
                  </a:glow>
                  <a:outerShdw sx="0" sy="0">
                    <a:srgbClr val="000000"/>
                  </a:outerShdw>
                  <a:reflection stA="0" endPos="0" fadeDir="0" sx="0" sy="0"/>
                </a:effectLst>
              </a:rPr>
              <a:t>[10];    </a:t>
            </a:r>
          </a:p>
          <a:p>
            <a:pPr lvl="0">
              <a:lnSpc>
                <a:spcPct val="150000"/>
              </a:lnSpc>
            </a:pPr>
            <a:r>
              <a:rPr lang="en-US" altLang="zh-CN" dirty="0" smtClean="0">
                <a:effectLst>
                  <a:glow>
                    <a:srgbClr val="000000"/>
                  </a:glow>
                  <a:outerShdw sx="0" sy="0">
                    <a:srgbClr val="000000"/>
                  </a:outerShdw>
                  <a:reflection stA="0" endPos="0" fadeDir="0" sx="0" sy="0"/>
                </a:effectLst>
              </a:rPr>
              <a:t>	char </a:t>
            </a:r>
            <a:r>
              <a:rPr lang="en-US" altLang="zh-CN" dirty="0" err="1" smtClean="0">
                <a:effectLst>
                  <a:glow>
                    <a:srgbClr val="000000"/>
                  </a:glow>
                  <a:outerShdw sx="0" sy="0">
                    <a:srgbClr val="000000"/>
                  </a:outerShdw>
                  <a:reflection stA="0" endPos="0" fadeDir="0" sx="0" sy="0"/>
                </a:effectLst>
              </a:rPr>
              <a:t>buf</a:t>
            </a:r>
            <a:r>
              <a:rPr lang="en-US" altLang="zh-CN" dirty="0" smtClean="0">
                <a:effectLst>
                  <a:glow>
                    <a:srgbClr val="000000"/>
                  </a:glow>
                  <a:outerShdw sx="0" sy="0">
                    <a:srgbClr val="000000"/>
                  </a:outerShdw>
                  <a:reflection stA="0" endPos="0" fadeDir="0" sx="0" sy="0"/>
                </a:effectLst>
              </a:rPr>
              <a:t>[2][3];</a:t>
            </a:r>
          </a:p>
        </p:txBody>
      </p:sp>
    </p:spTree>
    <p:custDataLst>
      <p:tags r:id="rId1"/>
    </p:custDataLst>
    <p:extLst>
      <p:ext uri="{BB962C8B-B14F-4D97-AF65-F5344CB8AC3E}">
        <p14:creationId xmlns:p14="http://schemas.microsoft.com/office/powerpoint/2010/main" val="298682562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C198759E-406B-46D7-BAE4-8897D5856EDE"/>
  <p:tag name="ISPRING_SCORM_RATE_SLIDES" val="1"/>
  <p:tag name="ISPRING_SCORM_RATE_QUIZZES" val="0"/>
  <p:tag name="ISPRING_SCORM_PASSING_SCORE" val="100.0000000000"/>
  <p:tag name="ISPRINGONLINEFOLDERID" val="0"/>
  <p:tag name="ISPRINGONLINEFOLDERPATH" val="Content List"/>
  <p:tag name="ISPRINGCLOUDFOLDERID" val="0"/>
  <p:tag name="ISPRINGCLOUDFOLDERPATH" val="Content List"/>
  <p:tag name="ISPRING_PLAYERS_CUSTOMIZATION" val="UEsDBBQAAgAIAOdQaEkYJkPyLgQAAH8OAAAdAAAAdW5pdmVyc2FsL2NvbW1vbl9tZXNzYWdlcy5sbmetl19v21QUwN8n7TtcWRqCB7INadMk0kw38W1izbEz+6Z/QMi6je8ya45vsZ2w8jQQTBQJbdIGGmNQFZUWiRHQJNBYYZ+mcbonvgLHdrIlGRC73YOlXCvnd/4fn1u8eL3joh73A0d4C9LZwhkJca8lbMdrL0hNuvjmBQkFIfNs5gqPL0iekNDF0skTRZd57S5rc/h98gRCxQ4PAjgGpfj04owce0FqlK2KXm9gbdVS9apulZWqVKqIzjrzNpAq2uL1t85fuH723Pk3iqdHclkwZh2r6jQIJaRzZzKANGroqgU0oloaWaFS6bV2+Pbsk4+jN6mqaEQqDXb2hk8eHe7dHHzzNB+iYZAlMMUF9TPPXE7TMIhGLVNVZGIppqXpNAmYSiiRpVJ075fB7d3h/t5w/+eDx58fPL4RPdwe3v8k+u3W4d5nh/1fB399+fefW/PUyAZeVrSqRXVdNS2iyeM3Umm4fyf6dmt4d3/48G5OjIFNYoCNd3affb1zBFkrKYVUPNq8ET3YzAepKdWaCg+NrXj2072DJ/18gAbRIADz/a4T08RVYpX1FUgQVMrt3Twi+iXQst0f9O/nkVolZpL/eTIaXlKqmCq6FtePQUxqKJWkeFZFF7WYh4TnbiDWaoEcWvd5zxHdAN70HP4Bt1HgOjYP8mkxyeUmlK2C1VTLVdbjKBQJcgREjofCqxy1nR4HE3yb+/N0QBtViByn53JTecdaxIpKZAvyJevLFk3aPVbGfI48ESLmuiJ2APQyu8e8FkdrvMW6AUcb8DfbsZO/rTNwO7bk/a7zIWJhah86NWo5TSYrpwrHM02hKsyPZeZ7MIJzoqYa/mVnO90APA1D3lkP53kxEYnCK7HiuH41sGn+p1NZ8nJMj2b053XHhBInBnz5oOXLjsguQepQH1KJdJjjZpdStEVQ1PB5wL2Q+0jxruTQqekjgCbQURlLEPkpE5YgIznkl0nZVGgcY74WOCGfJ5kkKs33v9dIC9YEl4f8RZ2s8SsC+t/lrAdJhPdOkBZO4QjKchXEeLLGI3ByTo8oGhjUZiGsZAhMcp0O+G9nYDbrZBzBdLxOReIVff//T09qfvTR94OdL1LsPJpJsFGpWRWsVQiU+eDWV9HvWYWgTGNjVGpaKi7H4tGjbfjyRx//GG39EG0+BecGNz8d9P/ICEw3MJksYoCOo5aQCoVCRsasRakhsBh99yAXATownjvkOeldTYQ8eG8ehOLytFxyyCI1Wl7HcnlW2CTxo/BhSnGlVofagJ3D4IHo+q35O8EkoY6NSzABkr1KKtWZfw3GBxXCzUVJ/I5HWJhP+5F2+EnA8aZw7DVVGhaW5eSWA/cb12ldS79eNmLJHIuvOy5cd7LCKjWswYiZ4XHbCXMCk6k+bnfov/Q8rrR4aXtpyD8/BclVsXh64ub4D1BLAwQUAAIACADnUGhJCswVnxYEAAALEAAAJwAAAHVuaXZlcnNhbC9mbGFzaF9wdWJsaXNoaW5nX3NldHRpbmdzLnhtbNVXUW8bRRB+969YHSpv9SVtQtJwdhUltmrhOKE+RCuEovXdxLdkb/e43bPrPhVUKoqEqISQUKiogkrCAwRUCakQ6I9BtZ03/gJzPseJY6ecVQVSWSfrZr/5dmZ29ttb6+otn5MGhIpJkTOms1MGAeFIl4l6znjHLl6cN4jSVLiUSwE5Q0iDXM1nrCCqcaa8KmiNUEWQRqiFQOcMT+tgwTSbzWaWqSCMRyWPNPKrrCN9MwhBgdAQmgGnLfzTrQCUkc9kCLES04p0Iw6EuRiCYHF0lBc5VZ5hJrAadTbroYyEuyS5DElYr+WM1+YX498hJqFaZj6IODmVR2Ns1gvUdVkcD+VVdhuIB6zuYeBzMwZpMld7OePy1KWYBuHmKE2PPEmCxjRLErMRus/vg6Yu1TR5TSbUcEurQ0NicluC+syxcYTEBcgZy/Z6tVxaLqxXVu1Cdf2avVJOYpjAyS7csCdwskt2uTAJPi39tZtrhevlUuWtdXt1tWyX1o68sKJDBbHM4YpZWFkZhQ4MCmZpL/JrgjKO3XaijAo09iunYR1sWWS4ihuUKzDIBwHU344oZ7qFbT2Fbb0JECyqABx9PV62nKHDCIwjuoQQA8O1HPTE7JVBT8zND6VuJrMfpTU2SotqTR0PmwdtvdAs87jpELYhxVBq8TupSe4OEgK/Bm6F+nBsT1Q3mSgictogG7gIHFNdDBnlBmEaU3cGziqqKc10bxcWjyMJcuFuB7JSHSmF49FQDVV8UPW48Z38exWpQb2flCIxnQbtfP1z+8FOd3+3u//T86efPX96p/PjdnfrbufXLw52Pz3Y+6X951d///EoDdVNGRE/UpqgmAQcNBDtAfkwYrdJDTZkCIQDbaDsoJ0pojhzITsRcUCVOiKlOuEgF5JNUKosF25cIFoS6jaocCYkx9UHP9BnwU8xdyFxCs5lE9xjFFgZh0YKSAthLnN7sDRpZv+HxXWoIFLwFqEOqoAiqLUNJiOFlgaDOLFeoCotn0cbENcidu67EiZ6mddxI+FkoQthGrap6UuXZ2bfmJu/spA1/7qzc/GFTn1lXOM0ni2RxqVTpTed1wkB/henF8jwiG9Rhn7cm+7IpOOPlr4EjoqEZcbiNV7LepJ7HqWs8+j7zv1n3f0vO98+TNXyT7Y7D+93Pv6h77h1t33vk/beb2l82493u78/Odi91/7mWRp8r/5pgK9z/ebJJ5VfHbEnnpT7PlW+D3bSwLrbe+29rVTzfvRd+/Hnibqkwb9LQ4HnwSsBreDRVe99VhI8vDjzGW7JV0KbTpOJl5e1/0SaXuozK9G1s5SmbDZ7Zl1w7qX/LMt7niqWvA0uRkM3Icsce+eMR3wmmI91jD9tBhfV/OzMFN6txg5lMsg2fIHPZ/4BUEsDBBQAAgAIAOdQaEkE5wPRtgIAAFMKAAAhAAAAdW5pdmVyc2FsL2ZsYXNoX3NraW5fc2V0dGluZ3MueG1slVZtT9swEP6+X1F13wl7LZNMJSidhMQGGojvTnJNrDp2ZDtl/ffzK7HbpM16Qqrvnsd3vreC5Jaw5YfZDBWccvEMShFWSaMJuhkpr+d5pxRnFwVnCpi6YFw0mM6XH3/aD8os8hyL70BM5WxwAb2bhf1MoXgf3xZGxggFb1rM9g+84hc5LraV4B0rz4ZW71sQlLCtRl7+WKzWow4okepeQZPEtL4yMo3SCpASTEjf10bOsijOgQZPl/YzkdO7Ov36A9qOSKIs7eaTkTFaiytIk3x1Y2Qcz/TtaVUWRk4TFPxVGvrls5FRKMV7EOnld1+NjDJ427X/0yOt4JVJaMo5XcR3DuW41ONnoro0cpZgHmQcna2CT499610E8l/juUdmXAWnTyavBwvBFD2nsFSiA5SFk7PJmr89dkrPByw3mEoNiFU96EkH/YQ7Ga5JdT3uD7wRVkYgr+gRr5x2DaxcvLHT1NATVqtbuyti7LsuilDAziujEHtlj/yt83qEjJQ98pmSEh4Z3R/BDy2OE2p8i301T6dfW4FhfQwJC6dgNZ4ezOTKyLVXBEzDS1hKE84LacCUDWVW50LKjmJCDO9IhRXh7JfB5Xv7GImyA4NvteHGQoooCkP9ZmPUWzqulz2n7eitaT+6X4X+ce48U3qJX8+xUrioG/2rJOczz9NTohMzz4YZZk1qOIh7tuERx/oeIzVYbEG8cE6numFcgZx6PXezNQZHWZQDlA1nGflLhtLPuiYHsdZVIxDaJtU5XE2qmuo/9UrgDcqUMGJ0TFXr6xgm710ZKXwLABZFHXrWHZyl6agiFHZAvTVS2AePvQxJ3aNj7XajHmCj4obzmkkd6RdF3ykxLjUMEF51XMMMZzm/hBXOpX1ZMvdhB/eDn2zlsMtM68XencK3UnKzth+nUCvNP5P/AFBLAwQUAAIACADnUGhJagDFHuoDAAAcDwAAJgAAAHVuaXZlcnNhbC9odG1sX3B1Ymxpc2hpbmdfc2V0dGluZ3MueG1s1Vfvb9tEGP6ev+JkNL7NbveDdsXJVLWpGpGlZTViE0LVxXexj53vjO+cLPs00JgYEmISQkJlYioaLR+goElIg8L+GLQk/ca/wHtxmi5NWxyxH0yRFfn1+z73Ps+9fmy7F69HHDVpopgURWvanrIQFb4kTARF6x1v6fSshZTGgmAuBS1aQlroYqngxmmdMxWuUa0hVSGAEWou1kUr1Dqec5xWq2UzFSfmquSpBnxl+zJy4oQqKjRNnJjjNvzpdkyVVSoUEHKz0CVJUk4RI9CCYKY7zJd1xC0ny6pj/1qQyFSQBcllgpKgXrRem503v/2cDGmRRVQYbqoEQRPWc5gQZtrBfI3doCikLAih75lzFmoxosOidXbqjIGBdGccpg+eccAGZkECGaEH+BHVmGCNs9NsQU2va7UfyEKkLXDEfA+uIMO/aC1662vVymJ5vbbildfWl71L1ayHCYq88hVvgiKv4lXLk+TnhV++ulq+XK3U3lr3VlaqXmX1oAoUHRHEdUYVc0FZmSY+HQrm6jCN6gIzDsN2SEZFNYwrx0lAPbnEYBcbmCtqoQ9iGrydYs50G6Z6Cqb6GqXxvIqpry+bbStaOkmpdQCXAUJjsJfDmTh/YTgTM7Mj1J1s9QNaR3bpYq2xH8LwQKzfmus8HdpPa0gxQs2co7rkZEioASpz4DKfMMwtxDRw84dXtVFALzEO+pvaabsh9Bg5P8SJGtFwqKMZZb/0Xk1qqt7PyGWh41K7X//cubvV293u7f705NFnTx7d7P642du41f31i73tT/d2fun8+dXff9zPA3VVpihKlUbgDjGnmiIdUvRhym6gOm3IhCJOcRN8BOJMIcUZofZEwDFW6gAU6wwDncrGulJbLF85hbREmDSx8CcEh/2kUayfBz4G7kLCEpzLFiVPQYAyPk4VRW1II4z00/LQtF/C5vpYICl4G2Ef7muFwD2bTKYKIk1GDbF+oyovXoib1GhhigeliIk+8wCeFrBYQmiSB21q+szZc+ffmJm9MGc7f93cOn1i0cDrVjk2q2Vmt3CsmearOmSp/1J0grGO1S7JJDKzScYWPfphMTC1cZNwHWMpR7tT30RfjDl173/fvfO4t/tl99t7uYb44Wb33p3uxz8MCjdudW5/0tn5LU9t58F27/eHe9u3O988zpPfVzRP4utcv3n4yFUXQO6hI+ednIvv3a08ab3Nnc7ORq51P/qu8+DzzC/y5L+LEwEO/0qk1uBhFPRf/RA8jjiLGNxkr4TbHHfj/3ejeiFmc/KrUGZFz9RsbNt+bvv68u35mQr2f9IgOxt+YIx8UbjOkd9uBYiPftGWCv8AUEsDBBQAAgAIAOdQaEkP5FkgmQEAAB0GAAAfAAAAdW5pdmVyc2FsL2h0bWxfc2tpbl9zZXR0aW5ncy5qc42UTW/CMAyG7/wKlF0nxD677YYGkyZxmDRu0w5pMaUiTaIkdDDEf18dvprWHcSX5u3T17ErZ9PploslrPvS3fhnv/8I914D1JxZwnWoixY9R51ZkU1hkuUgMgmshhSHT4/y9kRQxkx603j9iba24scUvplxYau4JiwMoVlCKwjth0qyosTfoLR9WbuSKn2Ol84p2UuUdCBdTyqTc8+wqze/qhXWYFWAOYPOeAKBaeRXG3lyfIgwqlyics3leqxS1Yt5skiNWsppW/75WoMp//hiB/Sfo9dRYCcy694d5PXEoyeMdlIbsBb2eR9HGCQseAyi4tv36x80MG4WVKOLzGbuQA9uMKq05ik0uvQ0wAgxWXo1uhlhNDkHK7cj7m4xAkLwNZiG1fAeIwCVXuoLfqA2KsWONNBmz4+oUHyayXSfuo9BcnhYtG3r3qlQf/whC0ZI1UZoToxp3nZzXDD2jhxcW8s6pmZeUKKkREUk1hRYkKdx9WsE919dxp3jyTwvb4fyaizbwM0CzEQpUR7/+9xBi6O4y9XZ/gFQSwMEFAACAAgA51BoSRra6juqAAAAHwEAABoAAAB1bml2ZXJzYWwvaTE4bl9wcmVzZXRzLnhtbJ2PMQ/CIBCFd34FuV2wW9MA3UzcHHQ2FVFJ6NFw1PrzhdQYZ4dL7l3e915O9a8x8KdL5CNqaMQWuEMbrx7vGk7H3aYFTnnA6xAiOg0YgfeGKd+0eEiOXCZeIpA0PHKeOimXZRGeplQSKIY5l2ASNo6yzBhRVlJOKwor2/m/6M8NDGOcq8vsQ96jKXtRq4VTshoqc3YoPN4iyGpQ8uuuys6US0URSv48ZtgbUEsDBBQAAgAIAOdQaEl0Pke4XQAAAGIAAAAcAAAAdW5pdmVyc2FsL2xvY2FsX3NldHRpbmdzLnhtbBXKOw5AQBAA0N4pJtP7dQpLp9TgABMmIpmdEbvxuT26V7y6vb3AyUfYTB2WWYHAOtuy6epwGru0QgiRdCExZYdqCG2T1GIzycAxfjHALvTwMbL/ELkn/0++MG+SF1BLAwQUAAIACAB2uMNEzoIJN+wCAACICAAAFAAAAHVuaXZlcnNhbC9wbGF5ZXIueG1srVVNb9swDD2nwP6DoXutpF3XNJBbdAWKHdahQNZtt0C1GVuLbXmSXDf99aP8bc/pVmAHAzbF90jxkTS7ek5i5wmUFjL1yMKdEwdSXwYiDT3y8PX2eEmuLt8dsSzme1COCDySp8ICeEycALSvRGYQfM9N5JGewUVm4mRKSCXMHrnPkLuLtCTvjmbokmqPRMZkK0qLonCFRkQaahnnlkS7vkxopkBDakDRKg3iNNiV+Tsan0Sm1Owz0D1kZt4euCZpOZ61GJAUp65UIT2Zzxf0x93ntR9Bwo9Fqg1PfSAOVnJWlvKR+7s7GeQxaGubsSrJNRhjkyhtM2ZWYrFMHa18j1QOmwS05iFoN05DQissnQCzbcx1VPPoAa3l1TtR85Z+G/u9adxK5WjnnOWPsdARHvUhnXUSyOgwKkvK65Yd9NB00K1lIo6CX7lQEJSf39oWmS9IFbDtuDJPVxc+HuDbLfeNVPsbhGEX1Qq6rWhuJZpbgloOt42+7ihIc9stcJMraEo1Y08iAPmFK8VtW1walQOjI2ONpUMwo9WVa5E6QVhkkvjsH7SxfiNpfurXlCkB/0OYT0jU1kSkATzfCvQxkGBNDWCxrc01WezamF1OOn9Men09MFU51qLgRRzDVQg4hgE3nHZ2eggKimt08XM1wvYODoIjEUYxPmaSYXx6kCbhajfJ0Ds4CI6lv5uAtua2jHRcx1EztR3E6MQ6YX6ujUzES9megz1jVmUfvjZyzdF1JtqD8/kfoziI0QzmlkysLvvW21fN4b2dU6M7n01WWQbdivMAJs8qr2YW8mzkE8CW57G56efU7MMedJTz1HRMc33HfpfFWryAU4jA/ukWp7YmEdie8ciH5WmPAfXE7TIIX5qmIjJaS1KpeUg5hrV5ElBUmGpWPqLqoZJ5Goy0cbPu56Bj3FXXCrgTwxYzXZxg88nMI+/xpb7LxdlFd5XzxUWDLfO6rwJXubxhVdcJd51B635tL8LqmcfX31BLAwQUAAIACADnUGhJcYP8DhoIAADbHQAAKQAAAHVuaXZlcnNhbC9za2luX2N1c3RvbWl6YXRpb25fc2V0dGluZ3MueG1srVlbb+PGFX7vrxioSNG+WBfqZkQrgJeRTUSiFJG2d1sUAiWNZcIUqZIjex3oIS3aIBsgSICkRZqmXWyx3S3Q1C0CtEizbX7NWt485S/0DC8WScsyubsiCJhnzvedM2fOnLm44R4bljh3qT013tGpYVsqodSwJm7zBwg1RrZpOz2HuIS6+ZXkwLDG9qlsHdpMBlKX6tZYd8Yia3WbBdTyfqhe4+tSHb7KQrmEamVcwnUk4YoIbductM2J0CaVimIjn6DweR0yIhZdz9rIx1qvA2TLJQ6VrTG53+Ti2tGmeA92HH1sgJ7brJbZswitLqQye1C5WKlV8KLEcxxXRWJFKkqFRa22XeOLCBfKlQK3EOolrsShYqVS3K4uirVShYOv1nYVWMp4u4rKtXK5JC1KuARoxPOCVBIXNW67WOTBGq5vi4tWS6gVCqhYLHJlaVGpci2hgECbAw6eq7MAchIncNUFL/DFOodaYktolRdYwlWxguolXC0UFmVB4AqFVXBXvYuGayVN3Z0wnLcQrh2Cta0st/JrkqsxmjsOKGtkOjN1SpClT8mdnEVOc0FCeskbNod+xKW+EMQM3ARsI+/9FYo9u9HEj8qRMb6TG84pta2tkW1RcGbLsp2pbuaaP/RzI/A8DdI+IU4W3KE+IitzNe+XFhbYgnyFZxNoZE9nunXWtif21lAfHU8ce26NU7l5dDYjjmlYx6Bd2K6JeKMh03CpTMk05h+usyc9bAb1yCXMvSpmTyqkqQ+JGVoseL8MuJXJ2yOSgJ4YrkE9KF9kzyboTJ+Q+ADUefZsxlhgJT5qNfbcDqLkPgV1jk3v0kZ1Uz8jTtyIXw43ouzZfJY1n2aOPWHBjuNuH+grnGlDdbEmzMMCe1KBWAeZwVSjFITN67+UUAw+k7WkMQUrMLjR4hKIPMqeMBC7nR6v3Bu0uzvdgSDv5JqiPysRm5Y/LlXr94uV6k8a+QCXkknt8O12nAt5ZJVCOi5F63fbAyDE7YGC72q55o8m9M3km5mqu6e1ZQXnmhePn15+89WLp+9d/OHbzCy9Pt4Hh0xwIvGmodrr97GiDdS2LOGBrA6UruYFr401LOWay8/+cfHxk8tnTy+f/f351x88//rd5ZePLj//9fJfH714+v6L839e/O+33//3YQpLUp8/kJWdgdbtttUBVqRQkmtePvtk+ceHl58+u/zy0+xMfV7FffD0kyff/f7xy8EHXn74DMsH7y6/eJCZZ1fe2W3DqzFfvvvbZ8+/Oc/M0cMKBCNVDDpYVfkdPBC6d2HIIIM+fpIR1X0LbD06vzj/PCPwHla9vEgBU/h9eYfX5K7CUquPVa0vi15e3bPnaKRbyLbMM6SPRoBDsMCcGPbcBcmJQU7JGLmmMSZuZkMqfnsPklrm276hI/2EIGp7rAEnMixEjwiaGCcEvHDGxElhBqaaiCU2YG/vyT8dtHi5jaUBjKDUPRhoXmFg9nQHtmg2Rbpp2qwbYFofn+jWiKAhGelzl6AzUBsbY09tpkPnmTO/mBvvIJ36LqI3gjmpSPjuG1uv7J2staHSHOiOBUU5O1usLlzv8hT2muA6LPkzeltfIvHYel2OvIbe9XhVvbFracbo1fuVcOElOqVC3uM+rJ1QEwTDzgTCHciYXBNPdcPMBJSVFpjzjsiwwXcQO7dkIlC6AYdio1eg2YexiDmyD2OUjeIAC6qssaiTIduzpgB7o+fnwfrcYScLk8Cx7Sp/huTQhhphEv0ERhbkhusn1NbL2cuaKGElZvUyWtoDIgXcmngXIQgcM40p27yno93r4DCafjmOheT17SY2mfI7sfzlny8ef+gzpyBUMd8Xdwcir4gYJsHFR79b/jsDDjKYudTW1EGbFxjD8qtHsI9Y/uqvy4d/WT74Fnp58d5vLs7/k57T395JuMUDbxhBj2xrays9TdIv3x3Ycv3pi6wkMEtZncJXZD9TbErcn6fg0XghDvU+UgKDjXIIzbhd9hIiiCavaby424GcgU1Mn7j23Bml2mFESTp8/y2oFd6mLdfs6M4x1BrNts2sRF4MWNWjmX142bNDlOOVKziLgCb3BrwkeSctOGOZxujYXwjHSEfBpQoy4ciVgU/c5RUoSQlKMjZodk5vUQhrA0xT/ztMQrYpXLdGXAlWx1c4HttzGjsNW9SxzR67R7h+cQYK7NpjaJImdeawkIRfUQ33yD7tzqlpWKR5qJsuqEVFSdUe+NBj+8eAMi5LavfJqWGNI6qBIKm3b5vzKRH93kTdiDckYaIoePdsUcSV7JrnsLcPmiKur4RJfYXcp9f0I8KkvspWzy4cJq6Bki1RZHj3IehOVJ5m6ECHWDoIwwCHX3Ed5kGb3YG5EZcCQVxzao9J09sEaMaUsOGHHGSyqMP5GzxuWFdLdodhhmdqcHRKNKyyN785fRvUoCa5Obe9fsAMjI6+971uAgQ662aAf1ebDIYvRfRsRu7k4Fihj46m7LY8hwKOOzkWTv/6+ybcLCxnrJpFkJ43m6FTr6Z7JT2TSYtV8mymbH+ubwY18tfi1MhvGqFGQHvzAFrz6ZA4GHLAIGFyxmVR7SNjcmTCS/e9k3kcdkNjFE+PgNqCg0WIiQhiaUV0Z3QUzhX/I9o+nZvUMMkJMQOdiCASms29b7gwNzanNk/b5JBGkzuQZJ4DQaFbZWJUO95wI8w7x6zF+S3ZFh2qD12v92tqVbjyrIrVmrUorNEs2aNe+YJY2q6xBbo3hb+Rjy6yUKKu/QcrKQMo8N34/9v/A1BLAwQUAAIACADoUGhJM91K5mcaAADkRQAAFwAAAHVuaXZlcnNhbC91bml2ZXJzYWwucG5n7XwLVBPXvjc9nlbbqrTH26Ko5LT09OGDV0VUSFLrA6tVqqjIKxERUo0QlZd523KvtlVMrUqwlqS+eIdRkAQSkmhRUIPEB0kIIYkejJEMSYQwiZmQyU2gx6Keb63vrnXv/e5dH6ywZs1k//b+/V97//+Z2fP9V+tip7wR+Iafn9+UL1Yt3+Dn92qmn9+E3Emvea9EMQbmew+v5GyI/dyvtmNWn/fkz4Sla5f6+V1kvTmc9qr3/PXdqxJz/Pymtvj+X2kjVWz381tB/mL50o37cGZt6qHag4nIA9qH2P2ozx4f+fbdPbF1H/1FsODSD8D8HUu/n/95eFLge+fOFP88qXhr5LehlVsqDmz7fuGtlTPjibgLWdumzbV58Pfy2qILaps6ThKUlIgcbJv/VOXNZiCRWFvXgTnZU8A3FUXpFrlaoyR77A0A3dzDlg5n+Pn+pl7or2loUtqFFnOaXe9x6zUJPqn87sM7C1OXoDLxdEhhf/UV36VG6s5DaFSmnma7ZX91BNzo2nlMDEikSx1fjpxbJN3brVRLk7Gb8Cff+W6H4kMq3jF59MvZLfN8x8tHZ2SO9HekPezNkVbbDyT6jvuDP20fgc06mfau9/DXp6YEKcVuqgY4dIdIjz52Tvhq3jTTwtyo3ojJ9b6GhUwnm7mYarsVZW0P/2mIqciqmHlHe+TqSL9hTwEPDERPO/yBWCR8W2teNYqZ8MXqPEFw+MhIkz/4RPGs+Y/nNhZE/2WE4+XPftowDvgfBiisFOgoYH+DChdNhRQJcqQXi0zoOgl31wIDcBLXlB27rcTnltO/dBuZiFENAlKG/dEpko78wzn0JrwGisThwfgx3VGWl55zsyVKkebo9BGPfC3+QGLfgogRSrPUx9M2LykabRu7MKPkxLrgUU5H187IPH/v+gjZ3dtfhAiddCtVH021qwlypN/7yYpDQ53qHDm6wPi3vSOOvj/4VET76igRienSEFgY+LE6mBVzFz6GdR6LDl1MGBFiUd0nLTW5OdWxN5VPkib0B0ifXrMxcVVX+EGRyXIq3FdujYH+PoZcdnZk67oWkNJIH7gWYI1pkI+h98j+tJfFZc4shIIzBIq/Uk/G3gockffIrpthc7U9O3fzPLcTTBGhzw09Gos920Z64NM8XX3JM5qf/PamMdTmYHocBZy7zzUX3WQOgwY2XmLrxIzR0yltRLNSMGcLdi//QBfMKlTYVot7hq4n/aPJ7CXtylVDPTnyUk/za2dgo+FtqoZZnLsvko+BOuNJ/heO7fgl8nftdr7X0i+Qus22B9C1AHyMxxj4Nchl8z3z+mCF4yceUL2CTi2Ek6hDd2JDIzv+IaLpdmz7auEMRfA9Ve8udzP1knBkcrl/vWxy/V0zaQYhNDBj7v+NZf+jztBZDUgodhgE9M6PvqDWSFpBIr1KNPv7keG3hkHKZFIpHUzWL2EumH0h7gXv/J8esBtIzQOtajxiwHPciNWDqEnIIxLHfTfU/ZfdMoVqL32tSpVPLyoX/hFbodLhQXWhP2af/fIEf7/oTfheqAHzx7AllP6Lbd3vTexiPx/M5Evzfjnw/KW8CVMvxI2N5OzmV+w7xuhWURRliGUOxaqbLI5S+qmx0N61lQ8sJxJwaeUc2uAN+8tfh7dbTqXZF6z9Q9Yy4UDZ9EzHrTDqz2Vj5NHui59c78osQa99nsonB9T0T9s5ZZWW/A9G4/3Kxijdv7T0S2Zkxt37Q7dbq2aSfkjL10+uL3+B+7UwEemA+t6CMcoxtZ7aVqKNaunf8fM43XG6/wvpCsDJ9Sy0vavJQk725mUeOCQO6x7SyDUS2uAAi9lMh1eY6PShsyi0x7nCap0j5VzzThZP7ZpUKQIgJoCjwbjLSl6SV3O6pZ+AsZ20YaO8iz5Th2FWV4XnZc1YACypK66iwit2Hk7VyVdYAcZ8thuapwTqg9JVVuuPAirwsprMP6bZuR4nVy5BIIDr2ae+sgf+lB+0EDx6XuqgSgswO0NYK1MP3IKNlCbKySqqHoqAhik4camhT3M6l0wRyykw7J4nry5X2IpZGWT4DE6gswzyVTiG01AfSnvgXT3r6SKQnSwVp79sO413gRtcpTLfX1SpLNye2NpRxagpV/yauLO/Zr0NUuGxTBTEm2QyQpconk3iYZh+PHAZ+0pjay8kWLMFJ6lCge7QCTsri/Fx6PcbdXgxMsgvxjvO4JhkLeSXjAXYgGB9aH2MGFeO4VO4snsmo/bxP1XDEn16PnrRh4rBx3evReRuhtKnlCsiNiovJC57NLhQGF5Q3dppMIcEZ7ubZ2aC6XimVRW4hY2Pm1KmMZ4wcANA+RXYCDoEMWIMp4qRgmO6GEcyXnaTtlmZonK2gRy5XflrUwydvHxnEQ8agvY3NXdspru+pVwyDa7qyviz+YAauncTVt1rQLqEqkQPzc1nl6uwBfOBnC9f9l7RjZb+JDTwmirjl1Sc8f3I68rgbOKvPKblgDowW6U/mO8GE3EfJko7YGPAlPoAN3wk62VmBTklvPBct5x4j3vRQNY8qDtwLzCdzawlEb9KJ7qbkw7Irw3y/lR8sUFStBTdzWfoptTLBKu3BG1KDrYMDoTqy/OdytehPfP0QD4Pl0nenu2mkd0UptZRwmMRnE9NZAVlFqb45SBLJZTwYoFaqfizKacD0O/nUs49HmymuKGniS0ZU86sgfbKvkpq6YO5AdDAPMUkIY0G5av0pHyykwIP1kVeCAnFkwS6tg1RN4sDN4FmxSQRQut8KzkOMAJcHKplkJjEpLUt/KeR2YMbn7fG6Y7T/X9BN7K9Do8dmIa9g0jqSWO/m4iiXZi9ez+9EoDGyNKZzkIrjyy6LOlUwWOEMXmLL3tFYlcTHAiMbb/UBOI9sLoNiwzk334lWzBSL/9XlART+3y/t6gX70h91vb+jzsbqYYTCV2VH3Fpgx3WS0OFfyjk4HafPmv4Y3q44dN7Yhb4TMGzfhqxT7fyGZVFH4zYsYH3zGC7V43Ye2fymGFHFK3g/6G092b4DFKd9Yd2l0X4DLdZM07ofxUhX44UJXXeqpczERuBhUWeNhm5TKQjJ8RyksBZ7Lp9EJNr/8afdr8nmBWz17jYmgrtwRt6t0hp7n13ABGDLmh6fghfzoe4rFhUJpduV9vS7BHLHk7wj9mNyVSCx2HylAZrBrQnJWN5qpRWVKd3dhR0MCVm3288pVxtx/OqEVRPrY9chxl+0lKA9E08/15dUFpyaDy2Npl1JnJvyFmz/WgFRAlAk8gwnKXa0tzcMWg7D7k+8eYhEKM49s+hE/phA7EEJ9UazApZLRYFsujuwagX+Qr16fzXbspiTJeCwpNDE/R3tyYXnYQ+7qEwppwGY++FyKvDGzkOxCH1mPc0MCTedO/R9x9xFjFLA1eCbsU90NxpKzbRO8FOV4XKirEHfgWSZW0bsPjXlAYD2AYbq3DZZCYkKU7jt2ph52C4EpyH6l1b+7zxRB1hyS3pU45qYi/mK0qEk0siNyvB+S2ZRSJw4NLK25ST8EVcOUe6sSVbLA2MVsXhD3RXeXNh/d2I40pZJzg/dcEc1T4hsvBNiCKb3jOlXtuGU7i6JVJIput8QanLDqoztje3f6zZxFrOe6W+9VYgHjQmy94STv4VFJarwBpmShLSpItLTNIh/MA04lepQetFky+DbLyO6VhY7EiIA7gk7dCLvXrzwTlsptgToZAVeE4DBrxHP7UMLH4lt5KBIwEcCcKfFFlWiwoXZTuNlA92TfltjbZCyMOVYTooXG/fmFp4VqdNNd9Kcl3UF7/sBzJpFT6YUHTkkIGsvSw8XCYLjqsO3MTeU+Ca/7ZSnizhfeZurrpYr2uz90GTVBm54q9LvHXK4BII1oYlk4hovlI2X6ozhyUr2oSHr0LEFP8rIOsiRmL+jjrthWCrXdKu7Npy9uHmTS3GQVtW5Drlx4lnMyqv7HVnvVUczucI3O++Hnk8BBAwroJwH2Qvts4VuacrPSktO8RuQxZPr9sgLoXakgB8XDVrB9kJ73FOB9sMWdltusCjApKxTPV8KKcasch5+n9KfJuFLf31cgzVSLD2nykHH70w0uyIdsb9CahGW/0hJiJxiK0d8lyN6Xnpp87IDA1MVcVFtet0L5uBFTN43flYGLMkf8bWUAoFujot7hesmPZ4GWowa2r2vhfmljxU+CkGMmyTcz20GekgV+9BHFxPSlT9C6xx/vW+mUftduiZSO82dKfpkeIF5uklPFLahaBMmW+yshnBFxtowTS7jesZVrf4Y2mIzRStdx5Jsx94UQFL2vM9RwFLX+RVzJPLE4yeO0DgdtAJnt4cBbw0jfGRCTgIvY2Ym8oEug5xcOiBq9OMLbvQ326OEr3UeLOrdnzBGif030xIESZjuHuxSG+pfkffxPGbXuOAccA4YBwwDhgHjAPGAeOAccA4YBwwDhgHjAPGAeOAccA4YBwwDhgHjAP+vwU8tRRIqQTK0XMFCVFnnt1yeaIAGFC/S+9BSl9f+RMCCKfkBT+7sfOtkUO19BdF6Ro/vbbqrtq5tkJzW3tYFvbcDiu/+9dHR/aLzRy51eO3KOI/uEnrn3RR50JcUo9rZNfX/t7w/7wR1Utb+omAON/eJKdb+qdxn15VL/NH59rvF/rrFkF7FG0JKAK9WQtMGNnYdlHXJswyLazCr3H2E7DU82gejo8jkN2WLP1KiNjE1vz9xEE1G0fp609gGBK6/e1lVSwBxmJRjcATBn57M7Sna+Jc3fyGcgVQ74IAhayHz3tSZXLAEdxD1cLBMFdfHFPo9iMJ4UYRXp5Hf/Qpd7EKTQIDmAMBcom9ARCDfUxHAbPAHi21RRuD6EN3CtBcqlFN4NJdOZ7O+DhxLxnUsylNkE1pcuwiN5HoYLJ1n25wSIZIcEOEh9nNrKG9KOf12Fa8MY/n4V4VDWBxBzFzkDLaLN/unHXQfalowHFDcz+eC290Ld5Sze7DFZBMjuFs7BPbzZb+rNTLYK+FgVatn6Dyd9/2L2Wlam0Ci9SDFKB5K7UUStF+QyzjYWwHs0cyy7GSbiH+yJM75e4euRjdoXzaNIw7jvIMoKS7NwKqahSYBxqKjQruocBokCyTqwBNH3K4p8gRLk5xJ4FmFddAQWDIUkx1r3JRNOzFR6IMvT6b51dNfBgz/KTFrH/dUeWKqckD6hMgKjMKdTzPkMZ3/Zp9yKLKqQis2/nXahTxsQmXyVspzl5QHbuqtu0CJZlNpqbg6TpVMAGddKm1C3bmN9e8LWEAJmNkWaiUILsgak5xk7cELU1dZoTv8LDDLdieI6JDh5DDs2CMSXVhmEZpgiNDmRyrIox6OLYb/2j9wDNizOQ6l+g+J497sMGSZ69BJudyDy6bnul/aXiunj17A7ErmUUMGPhO3VupP2a2pk4pgXrzwwBuKCuTN5A7YyXxfgqubB4zaOdQDwZuQMiwWPxYfv209SwDx1x3TzZ/ghneUaAR046bzuhiHRJV9s02r5NfNsfr0y+5qPd1edxDo+PqmAKJvibN/nPx0RqqLgn9/h73d9fWFX0jOxvR5BDqRRkl2iPHIZu5MbGYjZ9Hqqc6F9B8HiK09taFsjES8LEkyPpvFjqQB+SE5lpneuNGU41AULxTUpesNabzqKXiatKO2/SQ2pth1LWyVUo0KSv6ME8xPUEedTMowUF14KbWazWhB9QyUOdIciwJgHxbaMwy/EqHxMu5UbzOgN2t6MOgiFrwl2/lDHu92dg7Z3K96tLh7VrbuxBQjh+KiLypdNj7JYKPHZvp0d9C0yVIUD00ZNC8cxxylKRWs/GSdz5LlHiI6Cxy8qE+avs65spaFybEtdcKhbkmMp9MJOCRQbacw0SchbF3RsS5l1e6nv+7RH0nCZwdHkvBHKH8hpdi+d/X4OENrsVNNY5dJdp8tTE11gE21com10cKQ/TH8qtbJQas8FLX1MyemRC59pu9TnGl/lAGjfegnoHfuQjfasuo4KHYr+S4l0D5ykJC0WlQpT5yltgnv/6e9SySgjOkk4EDaj1i1mOovo11tAbPr9Knh6Rf4xf2jShJM5WuJ2pdr3l9yU7uO88+Mqif23RDKJf52J1BdnVyj1pse2ccUBOrjhJnNIfUuVXXA2SCsK7VJJaoHKOCeH+6GXHV98xWLhmHXp1HhmEs0nCYL5PxmNbitxs4OOy6swS3pCAu9KCERTkl66KeZGUEHgSqXZR5eZdxdEgRje8jGLHWoHDXw2NxHCzAwbj9t3ldTahS21tnkn5hXdPKcJtHbUg3Ub/PZ1qj/6Y1Zng9In5vqTWKWPKqpckCXuycJFqA3tAguXZFGMoYOGTe1y22Nphl7POUU2siO3BGz9tmXZQ3aARr6P53LFaaar3/DyaOpITDLFXxpL1BsKPHklOvFHdULh5y3QrM/IZa66LUxEpDFB93i9v/foafnu1lpQwVVRTHPq7FlsH2Nxwm5iXfNmK1ZPAEcImpj+60IharxL3/V7PNZOXIpJ90o7/eQdFuYLJ50hZlIZcvr77IxwmC9m8kEVzDsscYrNcZvzSptvhfFj7uTcT4a/U37oFKm0mlKeqElkDkpIX7RTykPZfL9S6ajUYh0GZYfyFvd/krl5CzW0ET80vTWwWxfKqeqGGHagpTWFd5jj2l3jARk7y8sllxdFO8We+orULWiRDBCuL0FE4CE+BJ9Uo9thre4y7o7MtbI97lLqX0+TbA6Ri6iOshCpm2WtqbD3xayaI6I1Vtm84OUQIq8MYN7kBl8C6KFp41L0u6aZsbZssTxEUUdXbyoo3uk30Y7LSWebvleXjWGtDz4HGN5+C5bsT/TtKIKfs6L2KGmBdWj5oRLZSCqSuKvgffvoBkixDqI9gqlJ1dxP4mXJxddBTcs9d9/zy8B/1IWXhm5/1UnOMtrZHgNfc5Bg8i4lZ2GVRNMVKGGJLLgHpc9oyv74EhhY7BxTUoMIcfI8WgZIXXqmCnNvBrkVx+NSz6qYDpEtTHBpEfDkcReJzNchA3cZ/AAu6pPJLhGF6Blh7JdDd2ilNGI4KddyJY+7v6LFZKwsXh2fyVV7Knp1Yt9U5p8p9wBTNwxJIeJLWhVVbVenPIYZaZRsyYstndDeZcuERneDXzTZ4L/AJI5p7KaObJ1XYnZC9+UOCu6AEf+9S06+xKFXyLev+biR0Y+A6LQ+9PR1EP+jOfthCwtk+xOUjEa0nXvbY+P/Sd+hqMj33MwQsdYq9rZszzhGrt6y8FoKu8RvetoEH+6KGvXA6xrOpWBRIkmsyUnV3IfpsfNNDE2E50i3NmTPT6k4w38QYkrcOHxoeKDp+EFpqyFJoaI+qMa9i7lB1LMarCxNlNHUb7EpP8S4fz5PTMKBzZcKLet5UIi8ITT0ivf4R13rCxK9k8VZ/u3ScTtKrevR+Ak/Ll+iQEXwtfpDJGlffFbOv5JT2y6clYJZaEl/w+6/X2lXOzPZKCTZFPFV81Dpfyk7BMF9APoN75GSdY2UpxZlyukRIALt6lgPFqfOuNatPvgZFea1KlSO3mQk6xSZUqRaCvf8YViCM7ZbUT+yC91doq2NdVhf3U6x7bSrQVsVcZTwpRtLZJ0WOIps9WnYc8T3JNxKxKhFtjyVg94pBNh6G2pDYpQnaiblkMIscU36o2+H0c7Yw7Wn+6OJaSL08O+lsSU9/PwYqzK1Wix1al7OxyQfCjjDzuKe+a9yF0cR1rAw9vXBG81xcTKUOLa/CePBSadhSuv0vP/ktL/03fo4HI/Df4vcTBeCwUT2DC5UyKPc4zFNcTwRxuY9KQ+XMbt8yutYCGOV5z1w1LKYoVngkb8OmySUlYXC5tzSjXmiX9qVpZ/qg2DQ0q3EzPVIp3Dbnlm6XPIYc7uScsOcemZyaYsKZN+vj86Gbl1iGf1xtNRo3R00oablUD7m6goQUVhY9aObhOq5JtysWzzq/UZ+TyTPj4CuCi18+aKkwgjxp9aHQVfgcKzwJxtaNuhsE7byZ0Sx2lP1lsdV5H/MR5ly3pZOBCetEzM/VvagGCmcC0E+SoOeKgVPDBHc17AIfPOElpHIxDHsZJQEPjbOF7PxWYJLjaMy5KSqf08wsIY3FqpA43BITX5Fmp3vCWdR+5vuaZmH05XFeKq0Aaf4e+TilULX6HiwyVa+Q3MmZkJozkf5Nrz88cvGk3MPrbGDX0xdmS7O8elgoBdrU3k1CZ0jwQc1+NtGHpJg/thNVz17sWWPJCes+s55twklGZcP7Y4d0uhzT+Nh3jG+FVbyjdvqL/bWtaSWp4O6dsTH8vZibgeTZuidoapfkdGdr85HOXs/GNlv7VDt5kE3V19sFmSjecQZtbqOHNfJ9c7rPwEW/uC2G8gZwfj5nqm1+4MO6MVj/BUetK8aWUBfIY25eupsY5Xs9pw9gv2rEIlMCEEkisfd7EyQZ6T6/4M57MTkcJYqOWjxqx05HSJ/nQWiaj4dmnBvf4yo7o2b3WE1FrHeQtII4gtzzSu4CYdp3yYJY3b9yFf/pbQEdshfnJz8NDXj9Uo5AHKP5ZVJTGl3U2E//1YSnjQQDjtJvS9APVDdA6NbWOO17V/d41VSFdrHWX7maZXBX53MIGyklLnqOCYRXJr5yu9Q3iIdyvI9pDPYOhXPrTFlT2xK514l3idQ7+fk+8nmrADbMSxLeqx3Atves4JW7n5M9hvS8J8G/1FiXUmZ4nqYZpjiISrXeYeguBAQ8l+moIxnkjjiP9crQ3X4HTxaVs7dC1qWWWHeVhG1WAFRczHbzZsqspgbVIFDCV/C/JU3iQOxPEP6hFCc72k9xKUqlnrg6KOTtSt/Y1rXV1bUrNi7M1LWr31mWV++C+cjlm8CjrFy3T47Z+FVdtzButxH6c/n8q7ERWqt6Fc00e8/IQkCcY+/IQb3Fr9fDlfx4pHS3Va+2Seg839tZIgx5qw7XNxpZdENZjw5rfHAXRG66EiNHtm32P7sp1vleVnBh9VYmwO4VIdUs7OhDUciYh7YK7DPFd/2LFuuW1n2/99t8BUEsDBBQAAgAIAOhQaEmJd2BCSgAAAGsAAAAbAAAAdW5pdmVyc2FsL3VuaXZlcnNhbC5wbmcueG1ss7GvyM1RKEstKs7Mz7NVMtQzULK34+WyKShKLctMLVeoAIoBBSFASaESyDVCcMszU0oygEIGFgYIwYzUzPSMElslC0OEoD7QTABQSwECAAAUAAIACADnUGhJGCZD8i4EAAB/DgAAHQAAAAAAAAABAAAAAAAAAAAAdW5pdmVyc2FsL2NvbW1vbl9tZXNzYWdlcy5sbmdQSwECAAAUAAIACADnUGhJCswVnxYEAAALEAAAJwAAAAAAAAABAAAAAABpBAAAdW5pdmVyc2FsL2ZsYXNoX3B1Ymxpc2hpbmdfc2V0dGluZ3MueG1sUEsBAgAAFAACAAgA51BoSQTnA9G2AgAAUwoAACEAAAAAAAAAAQAAAAAAxAgAAHVuaXZlcnNhbC9mbGFzaF9za2luX3NldHRpbmdzLnhtbFBLAQIAABQAAgAIAOdQaElqAMUe6gMAABwPAAAmAAAAAAAAAAEAAAAAALkLAAB1bml2ZXJzYWwvaHRtbF9wdWJsaXNoaW5nX3NldHRpbmdzLnhtbFBLAQIAABQAAgAIAOdQaEkP5FkgmQEAAB0GAAAfAAAAAAAAAAEAAAAAAOcPAAB1bml2ZXJzYWwvaHRtbF9za2luX3NldHRpbmdzLmpzUEsBAgAAFAACAAgA51BoSRra6juqAAAAHwEAABoAAAAAAAAAAQAAAAAAvREAAHVuaXZlcnNhbC9pMThuX3ByZXNldHMueG1sUEsBAgAAFAACAAgA51BoSXQ+R7hdAAAAYgAAABwAAAAAAAAAAQAAAAAAnxIAAHVuaXZlcnNhbC9sb2NhbF9zZXR0aW5ncy54bWxQSwECAAAUAAIACAB2uMNEzoIJN+wCAACICAAAFAAAAAAAAAABAAAAAAA2EwAAdW5pdmVyc2FsL3BsYXllci54bWxQSwECAAAUAAIACADnUGhJcYP8DhoIAADbHQAAKQAAAAAAAAABAAAAAABUFgAAdW5pdmVyc2FsL3NraW5fY3VzdG9taXphdGlvbl9zZXR0aW5ncy54bWxQSwECAAAUAAIACADoUGhJM91K5mcaAADkRQAAFwAAAAAAAAAAAAAAAAC1HgAAdW5pdmVyc2FsL3VuaXZlcnNhbC5wbmdQSwECAAAUAAIACADoUGhJiXdgQkoAAABrAAAAGwAAAAAAAAABAAAAAABROQAAdW5pdmVyc2FsL3VuaXZlcnNhbC5wbmcueG1sUEsFBgAAAAALAAsASQMAANQ5AAAAAA=="/>
  <p:tag name="ISPRING_PRESENTATION_TITLE" val="chapter07"/>
  <p:tag name="ISPRING_SCORM_ENDPOINT" val="&lt;endpoint&gt;&lt;enable&gt;0&lt;/enable&gt;&lt;lrs&gt;http://&lt;/lrs&gt;&lt;auth&gt;0&lt;/auth&gt;&lt;login&gt;&lt;/login&gt;&lt;password&gt;&lt;/password&gt;&lt;key&gt;&lt;/key&gt;&lt;name&gt;&lt;/name&gt;&lt;email&gt;&lt;/email&gt;&lt;/endpoint&gt;&#10;"/>
  <p:tag name="ISPRING_RESOURCE_PATHS_HASH_PRESENTER" val="4126761fdf625b4e3afed31ca92501cd642899"/>
</p:tagLst>
</file>

<file path=ppt/tags/tag1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1】-必备知识"/>
</p:tagLst>
</file>

<file path=ppt/tags/tag1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1】-必备知识"/>
</p:tagLst>
</file>

<file path=ppt/tags/tag1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多学一招"/>
</p:tagLst>
</file>

<file path=ppt/tags/tag1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多学一招"/>
</p:tagLst>
</file>

<file path=ppt/tags/tag14.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1】-必备知识"/>
</p:tagLst>
</file>

<file path=ppt/tags/tag1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1】-必备知识"/>
</p:tagLst>
</file>

<file path=ppt/tags/tag16.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1】-必备知识"/>
</p:tagLst>
</file>

<file path=ppt/tags/tag1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1】-必备知识"/>
</p:tagLst>
</file>

<file path=ppt/tags/tag1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1】-必备知识"/>
</p:tagLst>
</file>

<file path=ppt/tags/tag1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多学一招"/>
</p:tagLst>
</file>

<file path=ppt/tags/tag2.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0"/>
  <p:tag name="GENSWF_SLIDE_TITLE" val="第7章 字符串"/>
  <p:tag name="GENSWF_ADVANCE_TIME" val="2.38"/>
</p:tagLst>
</file>

<file path=ppt/tags/tag2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1】-必备知识"/>
</p:tagLst>
</file>

<file path=ppt/tags/tag2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1】-必备知识"/>
</p:tagLst>
</file>

<file path=ppt/tags/tag2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1】-必备知识"/>
</p:tagLst>
</file>

<file path=ppt/tags/tag23.xml><?xml version="1.0" encoding="utf-8"?>
<p:tagLst xmlns:a="http://schemas.openxmlformats.org/drawingml/2006/main" xmlns:r="http://schemas.openxmlformats.org/officeDocument/2006/relationships" xmlns:p="http://schemas.openxmlformats.org/presentationml/2006/main">
  <p:tag name="GENSWF_SLIDE_TITLE" val="【案例1】-案例实现"/>
  <p:tag name="GENSWF_ADVANCE_TIME" val="0.00"/>
  <p:tag name="ISPRING_SLIDE_INDENT_LEVEL" val="0"/>
  <p:tag name="ISPRING_CUSTOM_TIMING_USED" val="0"/>
</p:tagLst>
</file>

<file path=ppt/tags/tag24.xml><?xml version="1.0" encoding="utf-8"?>
<p:tagLst xmlns:a="http://schemas.openxmlformats.org/drawingml/2006/main" xmlns:r="http://schemas.openxmlformats.org/officeDocument/2006/relationships" xmlns:p="http://schemas.openxmlformats.org/presentationml/2006/main">
  <p:tag name="GENSWF_SLIDE_TITLE" val="【案例2】-案例描述"/>
  <p:tag name="GENSWF_ADVANCE_TIME" val="0.00"/>
  <p:tag name="ISPRING_SLIDE_INDENT_LEVEL" val="0"/>
  <p:tag name="ISPRING_CUSTOM_TIMING_USED" val="0"/>
</p:tagLst>
</file>

<file path=ppt/tags/tag25.xml><?xml version="1.0" encoding="utf-8"?>
<p:tagLst xmlns:a="http://schemas.openxmlformats.org/drawingml/2006/main" xmlns:r="http://schemas.openxmlformats.org/officeDocument/2006/relationships" xmlns:p="http://schemas.openxmlformats.org/presentationml/2006/main">
  <p:tag name="GENSWF_SLIDE_TITLE" val="【案例2】-案例分析"/>
  <p:tag name="GENSWF_ADVANCE_TIME" val="0.00"/>
  <p:tag name="ISPRING_SLIDE_INDENT_LEVEL" val="0"/>
  <p:tag name="ISPRING_CUSTOM_TIMING_USED" val="0"/>
</p:tagLst>
</file>

<file path=ppt/tags/tag26.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0"/>
  <p:tag name="GENSWF_SLIDE_TITLE" val="【案例2】-必备知识"/>
  <p:tag name="GENSWF_ADVANCE_TIME" val="4.43"/>
</p:tagLst>
</file>

<file path=ppt/tags/tag2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2】-必备知识"/>
</p:tagLst>
</file>

<file path=ppt/tags/tag2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2】-必备知识"/>
</p:tagLst>
</file>

<file path=ppt/tags/tag29.xml><?xml version="1.0" encoding="utf-8"?>
<p:tagLst xmlns:a="http://schemas.openxmlformats.org/drawingml/2006/main" xmlns:r="http://schemas.openxmlformats.org/officeDocument/2006/relationships" xmlns:p="http://schemas.openxmlformats.org/presentationml/2006/main">
  <p:tag name="GENSWF_SLIDE_TITLE" val="【案例2】-案例实现"/>
  <p:tag name="GENSWF_ADVANCE_TIME" val="0.00"/>
  <p:tag name="ISPRING_SLIDE_INDENT_LEVEL" val="0"/>
  <p:tag name="ISPRING_CUSTOM_TIMING_USED" val="0"/>
</p:tagLst>
</file>

<file path=ppt/tags/tag3.xml><?xml version="1.0" encoding="utf-8"?>
<p:tagLst xmlns:a="http://schemas.openxmlformats.org/drawingml/2006/main" xmlns:r="http://schemas.openxmlformats.org/officeDocument/2006/relationships" xmlns:p="http://schemas.openxmlformats.org/presentationml/2006/main">
  <p:tag name="GENSWF_SLIDE_TITLE" val="作业点评"/>
  <p:tag name="GENSWF_ADVANCE_TIME" val="0.00"/>
  <p:tag name="ISPRING_SLIDE_INDENT_LEVEL" val="0"/>
  <p:tag name="ISPRING_CUSTOM_TIMING_USED" val="0"/>
</p:tagLst>
</file>

<file path=ppt/tags/tag30.xml><?xml version="1.0" encoding="utf-8"?>
<p:tagLst xmlns:a="http://schemas.openxmlformats.org/drawingml/2006/main" xmlns:r="http://schemas.openxmlformats.org/officeDocument/2006/relationships" xmlns:p="http://schemas.openxmlformats.org/presentationml/2006/main">
  <p:tag name="GENSWF_SLIDE_TITLE" val="【案例2】-案例实现"/>
  <p:tag name="GENSWF_ADVANCE_TIME" val="0.00"/>
  <p:tag name="ISPRING_SLIDE_INDENT_LEVEL" val="0"/>
  <p:tag name="ISPRING_CUSTOM_TIMING_USED" val="0"/>
</p:tagLst>
</file>

<file path=ppt/tags/tag31.xml><?xml version="1.0" encoding="utf-8"?>
<p:tagLst xmlns:a="http://schemas.openxmlformats.org/drawingml/2006/main" xmlns:r="http://schemas.openxmlformats.org/officeDocument/2006/relationships" xmlns:p="http://schemas.openxmlformats.org/presentationml/2006/main">
  <p:tag name="GENSWF_SLIDE_TITLE" val="【案例3】-案例描述"/>
  <p:tag name="GENSWF_ADVANCE_TIME" val="0.00"/>
  <p:tag name="ISPRING_SLIDE_INDENT_LEVEL" val="0"/>
  <p:tag name="ISPRING_CUSTOM_TIMING_USED" val="0"/>
</p:tagLst>
</file>

<file path=ppt/tags/tag32.xml><?xml version="1.0" encoding="utf-8"?>
<p:tagLst xmlns:a="http://schemas.openxmlformats.org/drawingml/2006/main" xmlns:r="http://schemas.openxmlformats.org/officeDocument/2006/relationships" xmlns:p="http://schemas.openxmlformats.org/presentationml/2006/main">
  <p:tag name="GENSWF_SLIDE_TITLE" val="【案例3】-案例分析"/>
  <p:tag name="GENSWF_ADVANCE_TIME" val="0.00"/>
  <p:tag name="ISPRING_SLIDE_INDENT_LEVEL" val="0"/>
  <p:tag name="ISPRING_CUSTOM_TIMING_USED" val="0"/>
</p:tagLst>
</file>

<file path=ppt/tags/tag33.xml><?xml version="1.0" encoding="utf-8"?>
<p:tagLst xmlns:a="http://schemas.openxmlformats.org/drawingml/2006/main" xmlns:r="http://schemas.openxmlformats.org/officeDocument/2006/relationships" xmlns:p="http://schemas.openxmlformats.org/presentationml/2006/main">
  <p:tag name="GENSWF_SLIDE_TITLE" val="【案例3】-案例实现"/>
  <p:tag name="GENSWF_ADVANCE_TIME" val="0.00"/>
  <p:tag name="ISPRING_SLIDE_INDENT_LEVEL" val="0"/>
  <p:tag name="ISPRING_CUSTOM_TIMING_USED" val="0"/>
</p:tagLst>
</file>

<file path=ppt/tags/tag34.xml><?xml version="1.0" encoding="utf-8"?>
<p:tagLst xmlns:a="http://schemas.openxmlformats.org/drawingml/2006/main" xmlns:r="http://schemas.openxmlformats.org/officeDocument/2006/relationships" xmlns:p="http://schemas.openxmlformats.org/presentationml/2006/main">
  <p:tag name="GENSWF_SLIDE_TITLE" val="【案例4】-案例描述"/>
  <p:tag name="GENSWF_ADVANCE_TIME" val="0.00"/>
  <p:tag name="ISPRING_SLIDE_INDENT_LEVEL" val="0"/>
  <p:tag name="ISPRING_CUSTOM_TIMING_USED" val="0"/>
</p:tagLst>
</file>

<file path=ppt/tags/tag35.xml><?xml version="1.0" encoding="utf-8"?>
<p:tagLst xmlns:a="http://schemas.openxmlformats.org/drawingml/2006/main" xmlns:r="http://schemas.openxmlformats.org/officeDocument/2006/relationships" xmlns:p="http://schemas.openxmlformats.org/presentationml/2006/main">
  <p:tag name="GENSWF_SLIDE_TITLE" val="【案例4】-案例分析"/>
  <p:tag name="GENSWF_ADVANCE_TIME" val="0.00"/>
  <p:tag name="ISPRING_SLIDE_INDENT_LEVEL" val="0"/>
  <p:tag name="ISPRING_CUSTOM_TIMING_USED" val="0"/>
</p:tagLst>
</file>

<file path=ppt/tags/tag36.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0"/>
  <p:tag name="GENSWF_SLIDE_TITLE" val="【案例4】-必备知识"/>
  <p:tag name="GENSWF_ADVANCE_TIME" val="4.43"/>
</p:tagLst>
</file>

<file path=ppt/tags/tag3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4】-必备知识"/>
</p:tagLst>
</file>

<file path=ppt/tags/tag3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4】-必备知识"/>
</p:tagLst>
</file>

<file path=ppt/tags/tag3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4】-必备知识"/>
</p:tagLst>
</file>

<file path=ppt/tags/tag4.xml><?xml version="1.0" encoding="utf-8"?>
<p:tagLst xmlns:a="http://schemas.openxmlformats.org/drawingml/2006/main" xmlns:r="http://schemas.openxmlformats.org/officeDocument/2006/relationships" xmlns:p="http://schemas.openxmlformats.org/presentationml/2006/main">
  <p:tag name="GENSWF_SLIDE_TITLE" val="预习检查"/>
  <p:tag name="GENSWF_ADVANCE_TIME" val="0.00"/>
  <p:tag name="ISPRING_SLIDE_INDENT_LEVEL" val="0"/>
  <p:tag name="ISPRING_CUSTOM_TIMING_USED" val="0"/>
</p:tagLst>
</file>

<file path=ppt/tags/tag4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4】-必备知识"/>
</p:tagLst>
</file>

<file path=ppt/tags/tag41.xml><?xml version="1.0" encoding="utf-8"?>
<p:tagLst xmlns:a="http://schemas.openxmlformats.org/drawingml/2006/main" xmlns:r="http://schemas.openxmlformats.org/officeDocument/2006/relationships" xmlns:p="http://schemas.openxmlformats.org/presentationml/2006/main">
  <p:tag name="GENSWF_SLIDE_TITLE" val="【案例4】-案例实现"/>
  <p:tag name="GENSWF_ADVANCE_TIME" val="0.00"/>
  <p:tag name="ISPRING_SLIDE_INDENT_LEVEL" val="0"/>
  <p:tag name="ISPRING_CUSTOM_TIMING_USED" val="0"/>
</p:tagLst>
</file>

<file path=ppt/tags/tag42.xml><?xml version="1.0" encoding="utf-8"?>
<p:tagLst xmlns:a="http://schemas.openxmlformats.org/drawingml/2006/main" xmlns:r="http://schemas.openxmlformats.org/officeDocument/2006/relationships" xmlns:p="http://schemas.openxmlformats.org/presentationml/2006/main">
  <p:tag name="GENSWF_SLIDE_TITLE" val="【案例5】-案例描述"/>
  <p:tag name="GENSWF_ADVANCE_TIME" val="0.00"/>
  <p:tag name="ISPRING_SLIDE_INDENT_LEVEL" val="0"/>
  <p:tag name="ISPRING_CUSTOM_TIMING_USED" val="0"/>
</p:tagLst>
</file>

<file path=ppt/tags/tag43.xml><?xml version="1.0" encoding="utf-8"?>
<p:tagLst xmlns:a="http://schemas.openxmlformats.org/drawingml/2006/main" xmlns:r="http://schemas.openxmlformats.org/officeDocument/2006/relationships" xmlns:p="http://schemas.openxmlformats.org/presentationml/2006/main">
  <p:tag name="GENSWF_SLIDE_TITLE" val="【案例5】-案例分析"/>
  <p:tag name="GENSWF_ADVANCE_TIME" val="0.00"/>
  <p:tag name="ISPRING_SLIDE_INDENT_LEVEL" val="0"/>
  <p:tag name="ISPRING_CUSTOM_TIMING_USED" val="0"/>
</p:tagLst>
</file>

<file path=ppt/tags/tag44.xml><?xml version="1.0" encoding="utf-8"?>
<p:tagLst xmlns:a="http://schemas.openxmlformats.org/drawingml/2006/main" xmlns:r="http://schemas.openxmlformats.org/officeDocument/2006/relationships" xmlns:p="http://schemas.openxmlformats.org/presentationml/2006/main">
  <p:tag name="GENSWF_SLIDE_TITLE" val="【案例5】-案例实现"/>
  <p:tag name="GENSWF_ADVANCE_TIME" val="0.00"/>
  <p:tag name="ISPRING_SLIDE_INDENT_LEVEL" val="0"/>
  <p:tag name="ISPRING_CUSTOM_TIMING_USED" val="0"/>
</p:tagLst>
</file>

<file path=ppt/tags/tag45.xml><?xml version="1.0" encoding="utf-8"?>
<p:tagLst xmlns:a="http://schemas.openxmlformats.org/drawingml/2006/main" xmlns:r="http://schemas.openxmlformats.org/officeDocument/2006/relationships" xmlns:p="http://schemas.openxmlformats.org/presentationml/2006/main">
  <p:tag name="GENSWF_SLIDE_TITLE" val="【案例6】-案例描述"/>
  <p:tag name="GENSWF_ADVANCE_TIME" val="0.00"/>
  <p:tag name="ISPRING_SLIDE_INDENT_LEVEL" val="0"/>
  <p:tag name="ISPRING_CUSTOM_TIMING_USED" val="0"/>
</p:tagLst>
</file>

<file path=ppt/tags/tag46.xml><?xml version="1.0" encoding="utf-8"?>
<p:tagLst xmlns:a="http://schemas.openxmlformats.org/drawingml/2006/main" xmlns:r="http://schemas.openxmlformats.org/officeDocument/2006/relationships" xmlns:p="http://schemas.openxmlformats.org/presentationml/2006/main">
  <p:tag name="GENSWF_SLIDE_TITLE" val="【案例6】-案例分析"/>
  <p:tag name="GENSWF_ADVANCE_TIME" val="0.00"/>
  <p:tag name="ISPRING_SLIDE_INDENT_LEVEL" val="0"/>
  <p:tag name="ISPRING_CUSTOM_TIMING_USED" val="0"/>
</p:tagLst>
</file>

<file path=ppt/tags/tag47.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0"/>
  <p:tag name="GENSWF_SLIDE_TITLE" val="【案例6】-必备知识"/>
  <p:tag name="GENSWF_ADVANCE_TIME" val="4.43"/>
</p:tagLst>
</file>

<file path=ppt/tags/tag4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6】-必备知识"/>
</p:tagLst>
</file>

<file path=ppt/tags/tag4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6】-必备知识"/>
</p:tagLst>
</file>

<file path=ppt/tags/tag5.xml><?xml version="1.0" encoding="utf-8"?>
<p:tagLst xmlns:a="http://schemas.openxmlformats.org/drawingml/2006/main" xmlns:r="http://schemas.openxmlformats.org/officeDocument/2006/relationships" xmlns:p="http://schemas.openxmlformats.org/presentationml/2006/main">
  <p:tag name="GENSWF_SLIDE_TITLE" val="学习目标"/>
  <p:tag name="GENSWF_ADVANCE_TIME" val="0.00"/>
  <p:tag name="ISPRING_SLIDE_INDENT_LEVEL" val="0"/>
  <p:tag name="ISPRING_CUSTOM_TIMING_USED" val="0"/>
</p:tagLst>
</file>

<file path=ppt/tags/tag5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6】-必备知识"/>
</p:tagLst>
</file>

<file path=ppt/tags/tag5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6】-必备知识"/>
</p:tagLst>
</file>

<file path=ppt/tags/tag52.xml><?xml version="1.0" encoding="utf-8"?>
<p:tagLst xmlns:a="http://schemas.openxmlformats.org/drawingml/2006/main" xmlns:r="http://schemas.openxmlformats.org/officeDocument/2006/relationships" xmlns:p="http://schemas.openxmlformats.org/presentationml/2006/main">
  <p:tag name="GENSWF_SLIDE_TITLE" val="【案例6】-必备知识"/>
  <p:tag name="GENSWF_ADVANCE_TIME" val="0.00"/>
  <p:tag name="ISPRING_SLIDE_INDENT_LEVEL" val="0"/>
  <p:tag name="ISPRING_CUSTOM_TIMING_USED" val="0"/>
</p:tagLst>
</file>

<file path=ppt/tags/tag53.xml><?xml version="1.0" encoding="utf-8"?>
<p:tagLst xmlns:a="http://schemas.openxmlformats.org/drawingml/2006/main" xmlns:r="http://schemas.openxmlformats.org/officeDocument/2006/relationships" xmlns:p="http://schemas.openxmlformats.org/presentationml/2006/main">
  <p:tag name="GENSWF_SLIDE_TITLE" val="【案例7】-案例描述"/>
  <p:tag name="GENSWF_ADVANCE_TIME" val="0.00"/>
  <p:tag name="ISPRING_SLIDE_INDENT_LEVEL" val="0"/>
  <p:tag name="ISPRING_CUSTOM_TIMING_USED" val="0"/>
</p:tagLst>
</file>

<file path=ppt/tags/tag54.xml><?xml version="1.0" encoding="utf-8"?>
<p:tagLst xmlns:a="http://schemas.openxmlformats.org/drawingml/2006/main" xmlns:r="http://schemas.openxmlformats.org/officeDocument/2006/relationships" xmlns:p="http://schemas.openxmlformats.org/presentationml/2006/main">
  <p:tag name="GENSWF_SLIDE_TITLE" val="【案例7】-案例分析"/>
  <p:tag name="GENSWF_ADVANCE_TIME" val="0.00"/>
  <p:tag name="ISPRING_SLIDE_INDENT_LEVEL" val="0"/>
  <p:tag name="ISPRING_CUSTOM_TIMING_USED" val="0"/>
</p:tagLst>
</file>

<file path=ppt/tags/tag55.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0"/>
  <p:tag name="GENSWF_SLIDE_TITLE" val="【案例7】-必备知识"/>
  <p:tag name="GENSWF_ADVANCE_TIME" val="4.43"/>
</p:tagLst>
</file>

<file path=ppt/tags/tag56.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7】-必备知识"/>
</p:tagLst>
</file>

<file path=ppt/tags/tag5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7】-必备知识"/>
</p:tagLst>
</file>

<file path=ppt/tags/tag5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7】-必备知识"/>
</p:tagLst>
</file>

<file path=ppt/tags/tag59.xml><?xml version="1.0" encoding="utf-8"?>
<p:tagLst xmlns:a="http://schemas.openxmlformats.org/drawingml/2006/main" xmlns:r="http://schemas.openxmlformats.org/officeDocument/2006/relationships" xmlns:p="http://schemas.openxmlformats.org/presentationml/2006/main">
  <p:tag name="GENSWF_SLIDE_TITLE" val="【案例7】-案例实现"/>
  <p:tag name="GENSWF_ADVANCE_TIME" val="0.00"/>
  <p:tag name="ISPRING_SLIDE_INDENT_LEVEL" val="0"/>
  <p:tag name="ISPRING_CUSTOM_TIMING_USED" val="0"/>
</p:tagLst>
</file>

<file path=ppt/tags/tag6.xml><?xml version="1.0" encoding="utf-8"?>
<p:tagLst xmlns:a="http://schemas.openxmlformats.org/drawingml/2006/main" xmlns:r="http://schemas.openxmlformats.org/officeDocument/2006/relationships" xmlns:p="http://schemas.openxmlformats.org/presentationml/2006/main">
  <p:tag name="GENSWF_SLIDE_TITLE" val="【案例1】-案例描述"/>
  <p:tag name="GENSWF_ADVANCE_TIME" val="0.00"/>
  <p:tag name="ISPRING_SLIDE_INDENT_LEVEL" val="0"/>
  <p:tag name="ISPRING_CUSTOM_TIMING_USED" val="0"/>
</p:tagLst>
</file>

<file path=ppt/tags/tag6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多学一招"/>
</p:tagLst>
</file>

<file path=ppt/tags/tag61.xml><?xml version="1.0" encoding="utf-8"?>
<p:tagLst xmlns:a="http://schemas.openxmlformats.org/drawingml/2006/main" xmlns:r="http://schemas.openxmlformats.org/officeDocument/2006/relationships" xmlns:p="http://schemas.openxmlformats.org/presentationml/2006/main">
  <p:tag name="GENSWF_SLIDE_TITLE" val="【案例8】-案例描述"/>
  <p:tag name="GENSWF_ADVANCE_TIME" val="0.00"/>
  <p:tag name="ISPRING_SLIDE_INDENT_LEVEL" val="0"/>
  <p:tag name="ISPRING_CUSTOM_TIMING_USED" val="0"/>
</p:tagLst>
</file>

<file path=ppt/tags/tag62.xml><?xml version="1.0" encoding="utf-8"?>
<p:tagLst xmlns:a="http://schemas.openxmlformats.org/drawingml/2006/main" xmlns:r="http://schemas.openxmlformats.org/officeDocument/2006/relationships" xmlns:p="http://schemas.openxmlformats.org/presentationml/2006/main">
  <p:tag name="GENSWF_SLIDE_TITLE" val="【案例8】-案例分析"/>
  <p:tag name="GENSWF_ADVANCE_TIME" val="0.00"/>
  <p:tag name="ISPRING_SLIDE_INDENT_LEVEL" val="0"/>
  <p:tag name="ISPRING_CUSTOM_TIMING_USED" val="0"/>
</p:tagLst>
</file>

<file path=ppt/tags/tag63.xml><?xml version="1.0" encoding="utf-8"?>
<p:tagLst xmlns:a="http://schemas.openxmlformats.org/drawingml/2006/main" xmlns:r="http://schemas.openxmlformats.org/officeDocument/2006/relationships" xmlns:p="http://schemas.openxmlformats.org/presentationml/2006/main">
  <p:tag name="GENSWF_SLIDE_TITLE" val="【案例8】-必备知识"/>
  <p:tag name="GENSWF_ADVANCE_TIME" val="0.00"/>
  <p:tag name="ISPRING_SLIDE_INDENT_LEVEL" val="0"/>
  <p:tag name="ISPRING_CUSTOM_TIMING_USED" val="0"/>
</p:tagLst>
</file>

<file path=ppt/tags/tag64.xml><?xml version="1.0" encoding="utf-8"?>
<p:tagLst xmlns:a="http://schemas.openxmlformats.org/drawingml/2006/main" xmlns:r="http://schemas.openxmlformats.org/officeDocument/2006/relationships" xmlns:p="http://schemas.openxmlformats.org/presentationml/2006/main">
  <p:tag name="GENSWF_SLIDE_TITLE" val="【案例9】-案例描述"/>
  <p:tag name="GENSWF_ADVANCE_TIME" val="0.00"/>
  <p:tag name="ISPRING_SLIDE_INDENT_LEVEL" val="0"/>
  <p:tag name="ISPRING_CUSTOM_TIMING_USED" val="0"/>
</p:tagLst>
</file>

<file path=ppt/tags/tag65.xml><?xml version="1.0" encoding="utf-8"?>
<p:tagLst xmlns:a="http://schemas.openxmlformats.org/drawingml/2006/main" xmlns:r="http://schemas.openxmlformats.org/officeDocument/2006/relationships" xmlns:p="http://schemas.openxmlformats.org/presentationml/2006/main">
  <p:tag name="GENSWF_SLIDE_TITLE" val="【案例9】-案例分析"/>
  <p:tag name="GENSWF_ADVANCE_TIME" val="0.00"/>
  <p:tag name="ISPRING_SLIDE_INDENT_LEVEL" val="0"/>
  <p:tag name="ISPRING_CUSTOM_TIMING_USED" val="0"/>
</p:tagLst>
</file>

<file path=ppt/tags/tag66.xml><?xml version="1.0" encoding="utf-8"?>
<p:tagLst xmlns:a="http://schemas.openxmlformats.org/drawingml/2006/main" xmlns:r="http://schemas.openxmlformats.org/officeDocument/2006/relationships" xmlns:p="http://schemas.openxmlformats.org/presentationml/2006/main">
  <p:tag name="GENSWF_SLIDE_TITLE" val="【案例9】-案例实现"/>
  <p:tag name="GENSWF_ADVANCE_TIME" val="0.00"/>
  <p:tag name="ISPRING_SLIDE_INDENT_LEVEL" val="0"/>
  <p:tag name="ISPRING_CUSTOM_TIMING_USED" val="0"/>
</p:tagLst>
</file>

<file path=ppt/tags/tag67.xml><?xml version="1.0" encoding="utf-8"?>
<p:tagLst xmlns:a="http://schemas.openxmlformats.org/drawingml/2006/main" xmlns:r="http://schemas.openxmlformats.org/officeDocument/2006/relationships" xmlns:p="http://schemas.openxmlformats.org/presentationml/2006/main">
  <p:tag name="GENSWF_SLIDE_TITLE" val="【案例9】-案例实现"/>
  <p:tag name="GENSWF_ADVANCE_TIME" val="0.00"/>
  <p:tag name="ISPRING_SLIDE_INDENT_LEVEL" val="0"/>
  <p:tag name="ISPRING_CUSTOM_TIMING_USED" val="0"/>
</p:tagLst>
</file>

<file path=ppt/tags/tag68.xml><?xml version="1.0" encoding="utf-8"?>
<p:tagLst xmlns:a="http://schemas.openxmlformats.org/drawingml/2006/main" xmlns:r="http://schemas.openxmlformats.org/officeDocument/2006/relationships" xmlns:p="http://schemas.openxmlformats.org/presentationml/2006/main">
  <p:tag name="GENSWF_SLIDE_TITLE" val="小结"/>
  <p:tag name="GENSWF_ADVANCE_TIME" val="0.00"/>
  <p:tag name="ISPRING_SLIDE_INDENT_LEVEL" val="0"/>
  <p:tag name="ISPRING_CUSTOM_TIMING_USED" val="0"/>
</p:tagLst>
</file>

<file path=ppt/tags/tag6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7.xml><?xml version="1.0" encoding="utf-8"?>
<p:tagLst xmlns:a="http://schemas.openxmlformats.org/drawingml/2006/main" xmlns:r="http://schemas.openxmlformats.org/officeDocument/2006/relationships" xmlns:p="http://schemas.openxmlformats.org/presentationml/2006/main">
  <p:tag name="GENSWF_SLIDE_TITLE" val="【案例1】-案例分析"/>
  <p:tag name="GENSWF_ADVANCE_TIME" val="0.00"/>
  <p:tag name="ISPRING_SLIDE_INDENT_LEVEL" val="0"/>
  <p:tag name="ISPRING_CUSTOM_TIMING_USED" val="0"/>
</p:tagLst>
</file>

<file path=ppt/tags/tag8.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0"/>
  <p:tag name="GENSWF_SLIDE_TITLE" val="【案例1】-必备知识"/>
  <p:tag name="GENSWF_ADVANCE_TIME" val="4.43"/>
</p:tagLst>
</file>

<file path=ppt/tags/tag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1】-必备知识"/>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162</TotalTime>
  <Words>4481</Words>
  <Application>Microsoft Office PowerPoint</Application>
  <PresentationFormat>全屏显示(4:3)</PresentationFormat>
  <Paragraphs>461</Paragraphs>
  <Slides>68</Slides>
  <Notes>68</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68</vt:i4>
      </vt:variant>
    </vt:vector>
  </HeadingPairs>
  <TitlesOfParts>
    <vt:vector size="72" baseType="lpstr">
      <vt:lpstr>Office 主题​​</vt:lpstr>
      <vt:lpstr>Microsoft Excel 图表</vt:lpstr>
      <vt:lpstr>工作表</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chapter07</dc:title>
  <dc:creator>lucius</dc:creator>
  <cp:lastModifiedBy>郑瑶瑶</cp:lastModifiedBy>
  <cp:revision>42</cp:revision>
  <dcterms:created xsi:type="dcterms:W3CDTF">2016-08-25T05:15:17Z</dcterms:created>
  <dcterms:modified xsi:type="dcterms:W3CDTF">2018-01-09T08:54:23Z</dcterms:modified>
</cp:coreProperties>
</file>