
<file path=[Content_Types].xml><?xml version="1.0" encoding="utf-8"?>
<Types xmlns="http://schemas.openxmlformats.org/package/2006/content-types">
  <Default Extension="png" ContentType="image/png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416" r:id="rId2"/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260" r:id="rId40"/>
  </p:sldIdLst>
  <p:sldSz cx="9144000" cy="6858000" type="screen4x3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32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8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C01838D-BF18-46B4-B0F2-D5619C2C54CE}" type="slidenum">
              <a:rPr lang="zh-CN" altLang="en-US" smtClean="0"/>
              <a:pPr>
                <a:buFont typeface="Arial" pitchFamily="34" charset="0"/>
                <a:buNone/>
              </a:pPr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186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46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7FD59AC4-81D8-41FF-BAE3-FCD24C67CEF1}" type="slidenum">
              <a:rPr lang="zh-CN" altLang="en-US" smtClean="0"/>
              <a:pPr>
                <a:buFont typeface="Arial" pitchFamily="34" charset="0"/>
                <a:buNone/>
              </a:pPr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7FD59AC4-81D8-41FF-BAE3-FCD24C67CEF1}" type="slidenum">
              <a:rPr lang="zh-CN" altLang="en-US" smtClean="0"/>
              <a:pPr>
                <a:buFont typeface="Arial" pitchFamily="34" charset="0"/>
                <a:buNone/>
              </a:pPr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7FD59AC4-81D8-41FF-BAE3-FCD24C67CEF1}" type="slidenum">
              <a:rPr lang="zh-CN" altLang="en-US" smtClean="0"/>
              <a:pPr>
                <a:buFont typeface="Arial" pitchFamily="34" charset="0"/>
                <a:buNone/>
              </a:pPr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091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DBE13BE0-1671-41D2-B778-9A9A97C34A3E}" type="slidenum">
              <a:rPr lang="zh-CN" altLang="en-US" smtClean="0"/>
              <a:pPr>
                <a:buFont typeface="Arial" pitchFamily="34" charset="0"/>
                <a:buNone/>
              </a:pPr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747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0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8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279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70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99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56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146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4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9027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09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67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360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796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84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55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019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9AC8D06-D954-4818-BDE9-5BC874D7EE39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91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13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19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43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70" r:id="rId6"/>
    <p:sldLayoutId id="214748367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Microsoft_Excel_97-2003_Worksheet1.xls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383023" y="3243838"/>
            <a:ext cx="50628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8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 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  <a:ea typeface="微软雅黑" pitchFamily="34" charset="-122"/>
                <a:sym typeface="微软雅黑" pitchFamily="34" charset="-122"/>
              </a:rPr>
              <a:t>编</a:t>
            </a:r>
            <a:r>
              <a:rPr lang="zh-CN" altLang="en-US" sz="4000" b="1" dirty="0" smtClean="0">
                <a:solidFill>
                  <a:schemeClr val="bg1"/>
                </a:solidFill>
                <a:latin typeface="+mj-lt"/>
                <a:ea typeface="微软雅黑" pitchFamily="34" charset="-122"/>
                <a:sym typeface="微软雅黑" pitchFamily="34" charset="-122"/>
              </a:rPr>
              <a:t>绎和预处理</a:t>
            </a:r>
            <a:endParaRPr lang="zh-CN" altLang="en-US" sz="4000" b="1" dirty="0">
              <a:solidFill>
                <a:schemeClr val="bg1"/>
              </a:solidFill>
              <a:latin typeface="+mj-lt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0" y="5481809"/>
            <a:ext cx="927494" cy="10864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7140505"/>
      </p:ext>
    </p:extLst>
  </p:cSld>
  <p:clrMapOvr>
    <a:masterClrMapping/>
  </p:clrMapOvr>
  <p:transition advTm="23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553196" y="157434"/>
            <a:ext cx="465669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1867" y="3406046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案例设计</a:t>
            </a:r>
            <a:endParaRPr lang="zh-CN" altLang="zh-CN" dirty="0">
              <a:latin typeface="+mn-ea"/>
              <a:ea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941266" y="3148276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椭圆 20"/>
          <p:cNvSpPr/>
          <p:nvPr/>
        </p:nvSpPr>
        <p:spPr bwMode="auto">
          <a:xfrm rot="574600">
            <a:off x="1157871" y="170404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67396" y="171039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338846" y="2046197"/>
            <a:ext cx="4591691" cy="47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 bwMode="auto">
          <a:xfrm rot="574600">
            <a:off x="1159458" y="229422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172158" y="2276759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356308" y="2642725"/>
            <a:ext cx="3299748" cy="952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553196" y="1663021"/>
            <a:ext cx="4493538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使用不带参数的宏定义分别表示矩形的长和</a:t>
            </a:r>
            <a:r>
              <a:rPr lang="zh-CN" altLang="zh-CN" sz="1600" dirty="0" smtClean="0"/>
              <a:t>宽</a:t>
            </a:r>
            <a:r>
              <a:rPr lang="zh-CN" altLang="en-US" sz="1600" dirty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39746" y="2265603"/>
            <a:ext cx="326243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计算矩形的面积并输出到屏幕</a:t>
            </a:r>
            <a:r>
              <a:rPr lang="zh-CN" altLang="zh-CN" sz="1600" dirty="0" smtClean="0"/>
              <a:t>上</a:t>
            </a:r>
            <a:r>
              <a:rPr lang="zh-CN" altLang="en-US" sz="1600" dirty="0" smtClean="0"/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40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/>
      <p:bldP spid="24" grpId="0" animBg="1"/>
      <p:bldP spid="25" grpId="0"/>
      <p:bldP spid="3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ChangeArrowheads="1"/>
          </p:cNvSpPr>
          <p:nvPr/>
        </p:nvSpPr>
        <p:spPr bwMode="auto">
          <a:xfrm>
            <a:off x="1617170" y="196850"/>
            <a:ext cx="51482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</a:t>
            </a:r>
            <a:r>
              <a:rPr lang="zh-CN" altLang="en-US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多学一招 </a:t>
            </a:r>
            <a:endParaRPr lang="zh-CN" altLang="en-US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459" name="矩形 4"/>
          <p:cNvSpPr>
            <a:spLocks noChangeArrowheads="1"/>
          </p:cNvSpPr>
          <p:nvPr/>
        </p:nvSpPr>
        <p:spPr bwMode="auto">
          <a:xfrm>
            <a:off x="560388" y="962025"/>
            <a:ext cx="37052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b="1">
                <a:solidFill>
                  <a:srgbClr val="009ED6"/>
                </a:solidFill>
                <a:latin typeface="楷体" pitchFamily="49" charset="-122"/>
                <a:ea typeface="楷体" pitchFamily="49" charset="-122"/>
              </a:rPr>
              <a:t>#undef</a:t>
            </a:r>
            <a:r>
              <a:rPr lang="zh-CN" altLang="en-US" sz="2400" b="1">
                <a:solidFill>
                  <a:srgbClr val="009ED6"/>
                </a:solidFill>
                <a:latin typeface="楷体" pitchFamily="49" charset="-122"/>
                <a:ea typeface="楷体" pitchFamily="49" charset="-122"/>
              </a:rPr>
              <a:t>指令取消宏定义</a:t>
            </a:r>
            <a:endParaRPr lang="en-US" altLang="zh-CN" sz="2400" b="1">
              <a:solidFill>
                <a:srgbClr val="009ED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9460" name="矩形 5"/>
          <p:cNvSpPr>
            <a:spLocks noChangeArrowheads="1"/>
          </p:cNvSpPr>
          <p:nvPr/>
        </p:nvSpPr>
        <p:spPr bwMode="auto">
          <a:xfrm>
            <a:off x="909638" y="1608138"/>
            <a:ext cx="7426325" cy="12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zh-CN" dirty="0">
                <a:latin typeface="楷体" pitchFamily="49" charset="-122"/>
                <a:ea typeface="楷体" pitchFamily="49" charset="-122"/>
              </a:rPr>
              <a:t>除了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#define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之外，相应地还有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#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undef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指令，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#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undef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指令用于取消宏定义。在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#define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定义了一个宏之后，如果预处理器在接下来的源代码中看到了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#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undef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指令，那么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#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undef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后面这个宏就都不存在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了。</a:t>
            </a:r>
            <a:endParaRPr lang="zh-CN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20058" y="3169830"/>
            <a:ext cx="7127997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#define PI 3.14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("%f\n", PI);</a:t>
            </a: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  #</a:t>
            </a:r>
            <a:r>
              <a:rPr lang="en-US" altLang="zh-CN" dirty="0" err="1">
                <a:solidFill>
                  <a:srgbClr val="FF0000"/>
                </a:solidFill>
              </a:rPr>
              <a:t>undef</a:t>
            </a:r>
            <a:r>
              <a:rPr lang="en-US" altLang="zh-CN" dirty="0">
                <a:solidFill>
                  <a:srgbClr val="FF0000"/>
                </a:solidFill>
              </a:rPr>
              <a:t> PI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	</a:t>
            </a:r>
            <a:r>
              <a:rPr lang="en-US" altLang="zh-CN" dirty="0" err="1"/>
              <a:t>printf</a:t>
            </a:r>
            <a:r>
              <a:rPr lang="en-US" altLang="zh-CN" dirty="0"/>
              <a:t>("%f\n", </a:t>
            </a:r>
            <a:r>
              <a:rPr lang="en-US" altLang="zh-CN" dirty="0">
                <a:solidFill>
                  <a:srgbClr val="FF0000"/>
                </a:solidFill>
              </a:rPr>
              <a:t>PI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22" name="云形标注 21"/>
          <p:cNvSpPr/>
          <p:nvPr/>
        </p:nvSpPr>
        <p:spPr>
          <a:xfrm>
            <a:off x="2824956" y="3764917"/>
            <a:ext cx="1966638" cy="702766"/>
          </a:xfrm>
          <a:prstGeom prst="cloudCallout">
            <a:avLst>
              <a:gd name="adj1" fmla="val -51269"/>
              <a:gd name="adj2" fmla="val 46426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取消宏定义</a:t>
            </a:r>
            <a:endParaRPr lang="zh-CN" altLang="zh-CN" sz="16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23" name="云形标注 22"/>
          <p:cNvSpPr/>
          <p:nvPr/>
        </p:nvSpPr>
        <p:spPr>
          <a:xfrm>
            <a:off x="4265613" y="3483810"/>
            <a:ext cx="1760857" cy="1264980"/>
          </a:xfrm>
          <a:prstGeom prst="cloudCallout">
            <a:avLst>
              <a:gd name="adj1" fmla="val -63527"/>
              <a:gd name="adj2" fmla="val 46013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这句代码调用错误</a:t>
            </a:r>
            <a:endParaRPr lang="zh-CN" altLang="zh-CN" sz="16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7651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449792" y="16794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5"/>
            <a:ext cx="7975600" cy="119451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之前的章节中我们已经学过简单的数据交换，想必大家对基础数据的交换方法早已了如指掌。本案例要求使用宏定义，依次交换两个一维数组中的</a:t>
            </a:r>
            <a:r>
              <a:rPr lang="zh-CN" altLang="zh-CN" sz="2000" dirty="0" smtClean="0"/>
              <a:t>元素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51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428772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81013" y="1640125"/>
            <a:ext cx="7975600" cy="27620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案例要实现两个一维数组中元素的依次交换，整个交换过程包含多次数组元素的交换。结合之前学习的知识，可以使用函数实现简单的数据交换功能，在使用循环遍历数组的同时，调用交换函数，实现数组元素的交换。本案例要求使用宏定义实现此功能，案例</a:t>
            </a:r>
            <a:r>
              <a:rPr lang="en-US" altLang="zh-CN" sz="2000" dirty="0"/>
              <a:t>1</a:t>
            </a:r>
            <a:r>
              <a:rPr lang="zh-CN" altLang="zh-CN" sz="2000" dirty="0"/>
              <a:t>最简单的预处理中学习的不带参宏定义无法实现该功能，因为数组遍历的过程中数据在不断改变，而不带参宏定义中只能定义固定的内容。这里可以使用第二简单的预处理方法——带参宏定义来完成本案例。</a:t>
            </a:r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下面</a:t>
            </a:r>
            <a:r>
              <a:rPr lang="zh-CN" altLang="zh-CN" sz="2000" dirty="0"/>
              <a:t>请先学习其使用</a:t>
            </a:r>
            <a:r>
              <a:rPr lang="zh-CN" altLang="zh-CN" sz="2000" dirty="0" smtClean="0"/>
              <a:t>方法。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496617" y="15048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rot="574600">
            <a:off x="2890512" y="3438520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916926" y="3441077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182426" y="3864047"/>
            <a:ext cx="2108031" cy="584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343324" y="3371604"/>
            <a:ext cx="222145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带参数的宏定义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839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"/>
    </mc:Choice>
    <mc:Fallback xmlns=""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3352800" y="2836863"/>
            <a:ext cx="3376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14" name="矩形 13"/>
          <p:cNvSpPr/>
          <p:nvPr/>
        </p:nvSpPr>
        <p:spPr>
          <a:xfrm>
            <a:off x="560388" y="962025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带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参数的宏定义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0485" name="矩形 14"/>
          <p:cNvSpPr>
            <a:spLocks noChangeArrowheads="1"/>
          </p:cNvSpPr>
          <p:nvPr/>
        </p:nvSpPr>
        <p:spPr bwMode="auto">
          <a:xfrm>
            <a:off x="896938" y="1608138"/>
            <a:ext cx="7553325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>
                <a:latin typeface="+mn-lt"/>
                <a:ea typeface="+mn-ea"/>
              </a:rPr>
              <a:t>不带参数的宏定义只能完成一些简单的替换操作。如果希望程序在完成替换过程中，能够进行一些更加灵活的操作，例如，根据不同的半径计算圆的面积，这时可以使用带参数的宏定义</a:t>
            </a:r>
            <a:r>
              <a:rPr lang="zh-CN" altLang="en-US" dirty="0">
                <a:latin typeface="+mn-lt"/>
                <a:ea typeface="+mn-ea"/>
              </a:rPr>
              <a:t>。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354138" y="3178175"/>
            <a:ext cx="7008812" cy="754063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8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        </a:t>
            </a:r>
            <a:r>
              <a:rPr lang="en-US" altLang="zh-CN" b="1" dirty="0">
                <a:solidFill>
                  <a:srgbClr val="FF0000"/>
                </a:solidFill>
              </a:rPr>
              <a:t>#define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zh-CN" dirty="0" smtClean="0"/>
              <a:t>标识符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zh-CN" b="1" dirty="0">
                <a:solidFill>
                  <a:srgbClr val="FF0000"/>
                </a:solidFill>
              </a:rPr>
              <a:t>形参表</a:t>
            </a:r>
            <a:r>
              <a:rPr lang="en-US" altLang="zh-CN" b="1" dirty="0">
                <a:solidFill>
                  <a:srgbClr val="FF0000"/>
                </a:solidFill>
              </a:rPr>
              <a:t>) 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zh-CN" dirty="0" smtClean="0"/>
              <a:t>字符串</a:t>
            </a:r>
            <a:endParaRPr lang="zh-CN" altLang="zh-CN" dirty="0"/>
          </a:p>
          <a:p>
            <a:pPr>
              <a:defRPr/>
            </a:pPr>
            <a:endParaRPr lang="zh-CN" altLang="en-US" sz="800" dirty="0">
              <a:solidFill>
                <a:srgbClr val="C00000"/>
              </a:solidFill>
            </a:endParaRPr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581150" y="17572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879322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3352800" y="2836863"/>
            <a:ext cx="3376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14" name="矩形 13"/>
          <p:cNvSpPr/>
          <p:nvPr/>
        </p:nvSpPr>
        <p:spPr>
          <a:xfrm>
            <a:off x="560388" y="962025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带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参数的宏定义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0485" name="矩形 14"/>
          <p:cNvSpPr>
            <a:spLocks noChangeArrowheads="1"/>
          </p:cNvSpPr>
          <p:nvPr/>
        </p:nvSpPr>
        <p:spPr bwMode="auto">
          <a:xfrm>
            <a:off x="896938" y="1608138"/>
            <a:ext cx="755332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/>
              <a:t>带参宏定义和带参函数有时可以实现同样的功能，但两者却有着本质上的不同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465537" y="1968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64588"/>
              </p:ext>
            </p:extLst>
          </p:nvPr>
        </p:nvGraphicFramePr>
        <p:xfrm>
          <a:off x="1918085" y="2662096"/>
          <a:ext cx="5511030" cy="25544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5034"/>
                <a:gridCol w="2039272"/>
                <a:gridCol w="2456724"/>
              </a:tblGrid>
              <a:tr h="407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基本操作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带参数的宏定义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/>
                        </a:rPr>
                        <a:t>带参数的函数</a:t>
                      </a:r>
                      <a:endParaRPr lang="zh-CN" sz="140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29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处理时间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预处理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程序运行时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9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参数类型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需定义参数类型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9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参数传递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不分配内存，无值传递的问题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分配内存，将实参值带入形参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58703">
                <a:tc>
                  <a:txBody>
                    <a:bodyPr/>
                    <a:lstStyle/>
                    <a:p>
                      <a:pPr indent="133350"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运行速度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快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相对较慢，因为函数的调用会涉及到参数的传递、压栈、出栈等操作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716763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60388" y="962025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带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参数的宏定义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5" name="标题 1"/>
          <p:cNvSpPr>
            <a:spLocks noChangeArrowheads="1"/>
          </p:cNvSpPr>
          <p:nvPr/>
        </p:nvSpPr>
        <p:spPr bwMode="auto">
          <a:xfrm>
            <a:off x="1411540" y="22553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136468" y="1897290"/>
            <a:ext cx="6793965" cy="1006429"/>
          </a:xfrm>
          <a:prstGeom prst="roundRect">
            <a:avLst>
              <a:gd name="adj" fmla="val 29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dirty="0"/>
              <a:t>#define ABS(x) ((x) &gt;= 0 ? (x) : -(x</a:t>
            </a:r>
            <a:r>
              <a:rPr lang="en-US" altLang="zh-CN" dirty="0" smtClean="0"/>
              <a:t>))</a:t>
            </a:r>
          </a:p>
          <a:p>
            <a:r>
              <a:rPr lang="en-US" altLang="zh-CN" dirty="0"/>
              <a:t>double x = 12;</a:t>
            </a:r>
            <a:endParaRPr lang="zh-CN" altLang="zh-CN" dirty="0"/>
          </a:p>
          <a:p>
            <a:r>
              <a:rPr lang="en-US" altLang="zh-CN" dirty="0"/>
              <a:t>ABS(++x);</a:t>
            </a:r>
            <a:endParaRPr lang="en-US" altLang="zh-CN" dirty="0" smtClean="0"/>
          </a:p>
        </p:txBody>
      </p:sp>
      <p:sp>
        <p:nvSpPr>
          <p:cNvPr id="12" name="云形标注 11"/>
          <p:cNvSpPr/>
          <p:nvPr/>
        </p:nvSpPr>
        <p:spPr>
          <a:xfrm>
            <a:off x="2573496" y="2668836"/>
            <a:ext cx="1695956" cy="702766"/>
          </a:xfrm>
          <a:prstGeom prst="cloudCallout">
            <a:avLst>
              <a:gd name="adj1" fmla="val -58971"/>
              <a:gd name="adj2" fmla="val -40937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结果为</a:t>
            </a:r>
            <a:r>
              <a:rPr lang="en-US" altLang="zh-CN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14</a:t>
            </a:r>
            <a:endParaRPr lang="zh-CN" altLang="zh-CN" sz="16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13" name="矩形 14"/>
          <p:cNvSpPr>
            <a:spLocks noChangeArrowheads="1"/>
          </p:cNvSpPr>
          <p:nvPr/>
        </p:nvSpPr>
        <p:spPr bwMode="auto">
          <a:xfrm>
            <a:off x="909830" y="3179959"/>
            <a:ext cx="7553325" cy="139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 smtClean="0">
                <a:latin typeface="+mn-lt"/>
                <a:ea typeface="+mn-ea"/>
              </a:rPr>
              <a:t>原因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smtClean="0"/>
              <a:t>     </a:t>
            </a:r>
            <a:r>
              <a:rPr lang="zh-CN" altLang="zh-CN" dirty="0" smtClean="0"/>
              <a:t>在</a:t>
            </a:r>
            <a:r>
              <a:rPr lang="zh-CN" altLang="zh-CN" dirty="0"/>
              <a:t>预处理时，表达式“</a:t>
            </a:r>
            <a:r>
              <a:rPr lang="en-US" altLang="zh-CN" dirty="0"/>
              <a:t>ABS(++x)</a:t>
            </a:r>
            <a:r>
              <a:rPr lang="zh-CN" altLang="zh-CN" dirty="0"/>
              <a:t>”会被替换成“</a:t>
            </a:r>
            <a:r>
              <a:rPr lang="en-US" altLang="zh-CN" dirty="0"/>
              <a:t>((++x) &gt;= 0 ? (++x) : (-(++x)))</a:t>
            </a:r>
            <a:r>
              <a:rPr lang="zh-CN" altLang="zh-CN" dirty="0"/>
              <a:t>”，因此结果是</a:t>
            </a:r>
            <a:r>
              <a:rPr lang="en-US" altLang="zh-CN" dirty="0" smtClean="0"/>
              <a:t>14</a:t>
            </a:r>
            <a:r>
              <a:rPr lang="zh-CN" altLang="en-US" dirty="0" smtClean="0"/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5" name="流程图: 可选过程 14"/>
          <p:cNvSpPr/>
          <p:nvPr/>
        </p:nvSpPr>
        <p:spPr>
          <a:xfrm>
            <a:off x="1136468" y="4840469"/>
            <a:ext cx="6936378" cy="1021556"/>
          </a:xfrm>
          <a:prstGeom prst="flowChartAlternateProcess">
            <a:avLst/>
          </a:prstGeom>
          <a:noFill/>
          <a:ln w="31750">
            <a:solidFill>
              <a:srgbClr val="00ACE6"/>
            </a:solidFill>
            <a:prstDash val="dash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宏定义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中的参数替换是“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整体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”替换，如用“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++x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”替换“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”，而不像函数中只是参数之间的值传递。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75979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415812" y="199477"/>
            <a:ext cx="465669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1867" y="4046133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案例设计</a:t>
            </a:r>
            <a:endParaRPr lang="zh-CN" altLang="zh-CN" dirty="0">
              <a:latin typeface="+mn-ea"/>
              <a:ea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941266" y="3788363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椭圆 20"/>
          <p:cNvSpPr/>
          <p:nvPr/>
        </p:nvSpPr>
        <p:spPr bwMode="auto">
          <a:xfrm rot="574600">
            <a:off x="1157871" y="170404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67396" y="171039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338846" y="2046197"/>
            <a:ext cx="2450860" cy="47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 bwMode="auto">
          <a:xfrm rot="574600">
            <a:off x="1159458" y="229422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172158" y="2276759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356308" y="2642725"/>
            <a:ext cx="3607605" cy="952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 bwMode="auto">
          <a:xfrm rot="574600">
            <a:off x="1177668" y="286898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185605" y="2873746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414112" y="3236069"/>
            <a:ext cx="5143442" cy="756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553196" y="1663021"/>
            <a:ext cx="2236510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定义带参数的</a:t>
            </a:r>
            <a:r>
              <a:rPr lang="zh-CN" altLang="zh-CN" sz="1600" dirty="0" smtClean="0"/>
              <a:t>宏定义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88630" y="2849939"/>
            <a:ext cx="5109091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利用带参宏定义，交换数组元素的值并打印到屏幕上。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39746" y="2265603"/>
            <a:ext cx="3467616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定义两个数组，给它们的元素赋值；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64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/>
      <p:bldP spid="24" grpId="0" animBg="1"/>
      <p:bldP spid="25" grpId="0"/>
      <p:bldP spid="27" grpId="0" animBg="1"/>
      <p:bldP spid="28" grpId="0"/>
      <p:bldP spid="34" grpId="0"/>
      <p:bldP spid="43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ChangeArrowheads="1"/>
          </p:cNvSpPr>
          <p:nvPr/>
        </p:nvSpPr>
        <p:spPr bwMode="auto">
          <a:xfrm>
            <a:off x="1659212" y="146926"/>
            <a:ext cx="51482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 </a:t>
            </a:r>
            <a:r>
              <a:rPr lang="zh-CN" altLang="en-US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脚下留心 </a:t>
            </a:r>
            <a:endParaRPr lang="zh-CN" altLang="en-US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35" name="矩形 4"/>
          <p:cNvSpPr>
            <a:spLocks noChangeArrowheads="1"/>
          </p:cNvSpPr>
          <p:nvPr/>
        </p:nvSpPr>
        <p:spPr bwMode="auto">
          <a:xfrm>
            <a:off x="560388" y="962025"/>
            <a:ext cx="3314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solidFill>
                  <a:srgbClr val="009ED6"/>
                </a:solidFill>
                <a:latin typeface="楷体" pitchFamily="49" charset="-122"/>
                <a:ea typeface="楷体" pitchFamily="49" charset="-122"/>
              </a:rPr>
              <a:t>宏定义中参数的替换</a:t>
            </a:r>
            <a:endParaRPr lang="en-US" altLang="zh-CN" sz="2400" b="1">
              <a:solidFill>
                <a:srgbClr val="009ED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436" name="矩形 5"/>
          <p:cNvSpPr>
            <a:spLocks noChangeArrowheads="1"/>
          </p:cNvSpPr>
          <p:nvPr/>
        </p:nvSpPr>
        <p:spPr bwMode="auto">
          <a:xfrm>
            <a:off x="909638" y="1608138"/>
            <a:ext cx="7594282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、如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果宏定义中的字符串出现运算符，需要在合适的位置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加上括号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，如果不添加括号可能会出现错误。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endParaRPr lang="zh-CN" altLang="zh-CN" sz="8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宏定义的末尾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不用加分号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，如果加了分号，将被视为被替换的字符串的一部分。由于宏定义只是简单的字符串替换，并不进行语法检查，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因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此，宏替换的错误要等到系统编译时才能被发现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endParaRPr lang="en-US" altLang="zh-CN" sz="800" dirty="0">
              <a:latin typeface="楷体" pitchFamily="49" charset="-122"/>
              <a:ea typeface="楷体" pitchFamily="49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en-US" altLang="zh-CN" dirty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宏定义</a:t>
            </a:r>
            <a:r>
              <a:rPr lang="zh-CN" altLang="zh-CN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允许嵌套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，在宏定义的字符串中可以使用已经定义的宏名。在替换时由预处理程序嵌套替换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77740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ChangeArrowheads="1"/>
          </p:cNvSpPr>
          <p:nvPr/>
        </p:nvSpPr>
        <p:spPr bwMode="auto">
          <a:xfrm>
            <a:off x="1702041" y="1619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481013" y="1789271"/>
            <a:ext cx="8258038" cy="158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zh-CN" sz="2400" dirty="0"/>
              <a:t>请简述在使用</a:t>
            </a:r>
            <a:r>
              <a:rPr lang="en-US" altLang="zh-CN" sz="2400" dirty="0"/>
              <a:t>puts()</a:t>
            </a:r>
            <a:r>
              <a:rPr lang="zh-CN" altLang="zh-CN" sz="2400" dirty="0"/>
              <a:t>和</a:t>
            </a:r>
            <a:r>
              <a:rPr lang="en-US" altLang="zh-CN" sz="2400" dirty="0" err="1"/>
              <a:t>strcat</a:t>
            </a:r>
            <a:r>
              <a:rPr lang="en-US" altLang="zh-CN" sz="2400" dirty="0"/>
              <a:t>()</a:t>
            </a:r>
            <a:r>
              <a:rPr lang="zh-CN" altLang="zh-CN" sz="2400" dirty="0"/>
              <a:t>函数时需要注意哪些题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zh-CN" sz="2400" dirty="0"/>
              <a:t>请叙述一下，你都掌握了哪些字符串操作函数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878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554896" y="136525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5"/>
            <a:ext cx="8075158" cy="15472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程序设计时需要很多输出格式，如整型、实型和字符型等等，在编写程序时会经常使用这些输出格式，如果多次书写这些格式会很繁琐，要求设计一个头文件，将经常使用的输出模式都写进头文件中，方便编写</a:t>
            </a:r>
            <a:r>
              <a:rPr lang="zh-CN" altLang="zh-CN" sz="2000" dirty="0" smtClean="0"/>
              <a:t>代码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429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428771" y="13652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81013" y="1640125"/>
            <a:ext cx="7975600" cy="27620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案例要实现两个一维数组中元素的依次交换，整个交换过程包含多次数组元素的交换。结合之前学习的知识，可以使用函数实现简单的数据交换功能，在使用循环遍历数组的同时，调用交换函数，实现数组元素的交换。本案例要求使用宏定义实现此功能，案例</a:t>
            </a:r>
            <a:r>
              <a:rPr lang="en-US" altLang="zh-CN" sz="2000" dirty="0"/>
              <a:t>1</a:t>
            </a:r>
            <a:r>
              <a:rPr lang="zh-CN" altLang="zh-CN" sz="2000" dirty="0"/>
              <a:t>最简单的预处理中学习的不带参宏定义无法实现该功能，因为数组遍历的过程中数据在不断改变，而不带参宏定义中只能定义固定的内容。这里可以使用第二简单的预处理方法——带参宏定义来完成本案例。</a:t>
            </a:r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下面</a:t>
            </a:r>
            <a:r>
              <a:rPr lang="zh-CN" altLang="zh-CN" sz="2000" dirty="0"/>
              <a:t>请先学习其使用</a:t>
            </a:r>
            <a:r>
              <a:rPr lang="zh-CN" altLang="zh-CN" sz="2000" dirty="0" smtClean="0"/>
              <a:t>方法。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81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439605" y="15048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rot="574600">
            <a:off x="2890512" y="3438520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916926" y="3441077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182426" y="3864047"/>
            <a:ext cx="2630544" cy="584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343323" y="3371604"/>
            <a:ext cx="246964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文件包含命令的形式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414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"/>
    </mc:Choice>
    <mc:Fallback xmlns=""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可选过程 10"/>
          <p:cNvSpPr/>
          <p:nvPr/>
        </p:nvSpPr>
        <p:spPr>
          <a:xfrm>
            <a:off x="2989263" y="1862138"/>
            <a:ext cx="5457825" cy="1481137"/>
          </a:xfrm>
          <a:prstGeom prst="flowChartAlternateProcess">
            <a:avLst/>
          </a:prstGeom>
          <a:noFill/>
          <a:ln w="31750">
            <a:solidFill>
              <a:srgbClr val="00ACE6"/>
            </a:solidFill>
            <a:prstDash val="dash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除宏定义外，文件包含也是一种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预处理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语句，它的作用就是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将一个源程序文件包含到另外一个源程序文件中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12" name="Picture 7" descr="总结小人"/>
          <p:cNvPicPr>
            <a:picLocks noChangeAspect="1" noChangeArrowheads="1"/>
          </p:cNvPicPr>
          <p:nvPr/>
        </p:nvPicPr>
        <p:blipFill>
          <a:blip r:embed="rId4">
            <a:extLst/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/>
        </p:spPr>
      </p:pic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439605" y="13641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539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60388" y="962025"/>
            <a:ext cx="3315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文件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包含命令的形式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341438" y="2720975"/>
            <a:ext cx="7002462" cy="1169988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800" dirty="0" smtClean="0"/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       #</a:t>
            </a:r>
            <a:r>
              <a:rPr lang="en-US" altLang="zh-CN" dirty="0"/>
              <a:t>include </a:t>
            </a:r>
            <a:r>
              <a:rPr lang="en-US" altLang="zh-CN" b="1" dirty="0">
                <a:solidFill>
                  <a:srgbClr val="FF0000"/>
                </a:solidFill>
              </a:rPr>
              <a:t>&lt;</a:t>
            </a:r>
            <a:r>
              <a:rPr lang="zh-CN" altLang="en-US" dirty="0"/>
              <a:t>文件名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/>
              <a:t>       #</a:t>
            </a:r>
            <a:r>
              <a:rPr lang="en-US" altLang="zh-CN" dirty="0"/>
              <a:t>include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“</a:t>
            </a:r>
            <a:r>
              <a:rPr lang="zh-CN" altLang="en-US" dirty="0"/>
              <a:t>文件名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</a:p>
          <a:p>
            <a:pPr>
              <a:defRPr/>
            </a:pPr>
            <a:endParaRPr lang="zh-CN" altLang="en-US" sz="800" dirty="0">
              <a:solidFill>
                <a:srgbClr val="C00000"/>
              </a:solidFill>
            </a:endParaRPr>
          </a:p>
        </p:txBody>
      </p:sp>
      <p:sp>
        <p:nvSpPr>
          <p:cNvPr id="24581" name="矩形 14"/>
          <p:cNvSpPr>
            <a:spLocks noChangeArrowheads="1"/>
          </p:cNvSpPr>
          <p:nvPr/>
        </p:nvSpPr>
        <p:spPr bwMode="auto">
          <a:xfrm>
            <a:off x="896938" y="1608138"/>
            <a:ext cx="7553325" cy="86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>
                <a:latin typeface="+mn-lt"/>
                <a:ea typeface="+mn-ea"/>
              </a:rPr>
              <a:t>同引入头文件一样，文件包含也是使用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ea typeface="+mn-ea"/>
              </a:rPr>
              <a:t>#include</a:t>
            </a:r>
            <a:r>
              <a:rPr lang="zh-CN" altLang="zh-CN" dirty="0">
                <a:latin typeface="+mn-lt"/>
                <a:ea typeface="+mn-ea"/>
              </a:rPr>
              <a:t>指令实现的，它的语法格式有两种，具体如下</a:t>
            </a:r>
            <a:r>
              <a:rPr lang="zh-CN" altLang="zh-CN" dirty="0" smtClean="0">
                <a:latin typeface="+mn-lt"/>
                <a:ea typeface="+mn-ea"/>
              </a:rPr>
              <a:t>：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617958" y="13652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9" name="矩形 14"/>
          <p:cNvSpPr>
            <a:spLocks noChangeArrowheads="1"/>
          </p:cNvSpPr>
          <p:nvPr/>
        </p:nvSpPr>
        <p:spPr bwMode="auto">
          <a:xfrm>
            <a:off x="896938" y="3745548"/>
            <a:ext cx="7553325" cy="1109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800" dirty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/>
              <a:t>当使用尖括号（</a:t>
            </a:r>
            <a:r>
              <a:rPr lang="en-US" altLang="zh-CN" dirty="0"/>
              <a:t>&lt;&gt;</a:t>
            </a:r>
            <a:r>
              <a:rPr lang="zh-CN" altLang="zh-CN" dirty="0"/>
              <a:t>）中</a:t>
            </a:r>
            <a:r>
              <a:rPr lang="zh-CN" altLang="en-US" dirty="0"/>
              <a:t>时，</a:t>
            </a:r>
            <a:r>
              <a:rPr lang="en-US" altLang="zh-CN" dirty="0"/>
              <a:t>C</a:t>
            </a:r>
            <a:r>
              <a:rPr lang="zh-CN" altLang="zh-CN" dirty="0"/>
              <a:t>编译系统将在</a:t>
            </a:r>
            <a:r>
              <a:rPr lang="zh-CN" altLang="zh-CN" b="1" dirty="0">
                <a:solidFill>
                  <a:srgbClr val="FF0000"/>
                </a:solidFill>
              </a:rPr>
              <a:t>系统指定的路径</a:t>
            </a:r>
            <a:r>
              <a:rPr lang="zh-CN" altLang="zh-CN" dirty="0"/>
              <a:t>下搜索尖括号（</a:t>
            </a:r>
            <a:r>
              <a:rPr lang="en-US" altLang="zh-CN" dirty="0"/>
              <a:t>&lt;&gt;</a:t>
            </a:r>
            <a:r>
              <a:rPr lang="zh-CN" altLang="zh-CN" dirty="0"/>
              <a:t>）中的文件</a:t>
            </a:r>
            <a:r>
              <a:rPr lang="zh-CN" altLang="zh-CN" dirty="0" smtClean="0"/>
              <a:t>；</a:t>
            </a:r>
          </a:p>
        </p:txBody>
      </p:sp>
      <p:sp>
        <p:nvSpPr>
          <p:cNvPr id="10" name="矩形 14"/>
          <p:cNvSpPr>
            <a:spLocks noChangeArrowheads="1"/>
          </p:cNvSpPr>
          <p:nvPr/>
        </p:nvSpPr>
        <p:spPr bwMode="auto">
          <a:xfrm>
            <a:off x="904875" y="4677537"/>
            <a:ext cx="7553325" cy="116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endParaRPr lang="en-US" altLang="zh-CN" sz="800" dirty="0" smtClean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 smtClean="0"/>
              <a:t>当使用双引号（</a:t>
            </a:r>
            <a:r>
              <a:rPr lang="en-US" altLang="zh-CN" dirty="0" smtClean="0"/>
              <a:t>“”</a:t>
            </a:r>
            <a:r>
              <a:rPr lang="zh-CN" altLang="zh-CN" dirty="0" smtClean="0"/>
              <a:t>）</a:t>
            </a:r>
            <a:r>
              <a:rPr lang="zh-CN" altLang="en-US" dirty="0" smtClean="0"/>
              <a:t>时</a:t>
            </a:r>
            <a:r>
              <a:rPr lang="zh-CN" altLang="zh-CN" dirty="0" smtClean="0"/>
              <a:t>，系统首先会在</a:t>
            </a:r>
            <a:r>
              <a:rPr lang="zh-CN" altLang="zh-CN" b="1" dirty="0" smtClean="0">
                <a:solidFill>
                  <a:srgbClr val="FF0000"/>
                </a:solidFill>
              </a:rPr>
              <a:t>用户当前工作的目录</a:t>
            </a:r>
            <a:r>
              <a:rPr lang="zh-CN" altLang="zh-CN" dirty="0" smtClean="0"/>
              <a:t>中搜索双引号（</a:t>
            </a:r>
            <a:r>
              <a:rPr lang="en-US" altLang="zh-CN" dirty="0" smtClean="0"/>
              <a:t>""</a:t>
            </a:r>
            <a:r>
              <a:rPr lang="zh-CN" altLang="zh-CN" dirty="0" smtClean="0"/>
              <a:t>）中的文件，如果找不到，再按系统指定的路径进行搜索。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70941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60001" y="136525"/>
            <a:ext cx="465669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1867" y="3392983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案例设计</a:t>
            </a:r>
            <a:endParaRPr lang="zh-CN" altLang="zh-CN" dirty="0">
              <a:latin typeface="+mn-ea"/>
              <a:ea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941266" y="3135213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椭圆 20"/>
          <p:cNvSpPr/>
          <p:nvPr/>
        </p:nvSpPr>
        <p:spPr bwMode="auto">
          <a:xfrm rot="574600">
            <a:off x="1157871" y="170404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67396" y="171039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338846" y="2050959"/>
            <a:ext cx="35336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 bwMode="auto">
          <a:xfrm rot="574600">
            <a:off x="1159458" y="229422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172158" y="2276759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356308" y="2642725"/>
            <a:ext cx="2830316" cy="952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553196" y="1663021"/>
            <a:ext cx="3467616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将整型数据的输出写入到头文件中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39746" y="2265603"/>
            <a:ext cx="2646878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调用头文件输出整型数据</a:t>
            </a:r>
            <a:r>
              <a:rPr lang="zh-CN" altLang="zh-CN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803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/>
      <p:bldP spid="24" grpId="0" animBg="1"/>
      <p:bldP spid="25" grpId="0"/>
      <p:bldP spid="34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512855" y="136525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2" y="1640125"/>
            <a:ext cx="8205787" cy="137739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此处</a:t>
            </a:r>
            <a:r>
              <a:rPr lang="zh-CN" altLang="zh-CN" sz="2000" dirty="0"/>
              <a:t>的</a:t>
            </a:r>
            <a:r>
              <a:rPr lang="en-US" altLang="zh-CN" sz="2000" dirty="0"/>
              <a:t>32</a:t>
            </a:r>
            <a:r>
              <a:rPr lang="zh-CN" altLang="zh-CN" sz="2000" dirty="0"/>
              <a:t>和</a:t>
            </a:r>
            <a:r>
              <a:rPr lang="en-US" altLang="zh-CN" sz="2000" dirty="0"/>
              <a:t>64</a:t>
            </a:r>
            <a:r>
              <a:rPr lang="zh-CN" altLang="zh-CN" sz="2000" dirty="0"/>
              <a:t>指的是系统架构。案例要求使用条件编译，根据条件输出对应的判定结果：如果系统是</a:t>
            </a:r>
            <a:r>
              <a:rPr lang="en-US" altLang="zh-CN" sz="2000" dirty="0"/>
              <a:t>32</a:t>
            </a:r>
            <a:r>
              <a:rPr lang="zh-CN" altLang="zh-CN" sz="2000" dirty="0"/>
              <a:t>位的，就输出“系统是</a:t>
            </a:r>
            <a:r>
              <a:rPr lang="en-US" altLang="zh-CN" sz="2000" dirty="0"/>
              <a:t>32</a:t>
            </a:r>
            <a:r>
              <a:rPr lang="zh-CN" altLang="zh-CN" sz="2000" dirty="0"/>
              <a:t>位的”，如果系统是</a:t>
            </a:r>
            <a:r>
              <a:rPr lang="en-US" altLang="zh-CN" sz="2000" dirty="0"/>
              <a:t>64</a:t>
            </a:r>
            <a:r>
              <a:rPr lang="zh-CN" altLang="zh-CN" sz="2000" dirty="0"/>
              <a:t>位的，就输出“系统是</a:t>
            </a:r>
            <a:r>
              <a:rPr lang="en-US" altLang="zh-CN" sz="2000" dirty="0"/>
              <a:t>64</a:t>
            </a:r>
            <a:r>
              <a:rPr lang="zh-CN" altLang="zh-CN" sz="2000" dirty="0"/>
              <a:t>位的”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1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17958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81013" y="1640125"/>
            <a:ext cx="7975600" cy="24354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上文</a:t>
            </a:r>
            <a:r>
              <a:rPr lang="zh-CN" altLang="zh-CN" sz="2000" dirty="0"/>
              <a:t>提到的“条件编译”也是预处理的一种方式。</a:t>
            </a:r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一般</a:t>
            </a:r>
            <a:r>
              <a:rPr lang="zh-CN" altLang="zh-CN" sz="2000" dirty="0"/>
              <a:t>情况下，</a:t>
            </a:r>
            <a:r>
              <a:rPr lang="en-US" altLang="zh-CN" sz="2000" dirty="0"/>
              <a:t>C</a:t>
            </a:r>
            <a:r>
              <a:rPr lang="zh-CN" altLang="zh-CN" sz="2000" dirty="0"/>
              <a:t>语言程序中的所有代码都要参与编译，但有时出于程序代码优化的考虑，希望源代码中一部分内容只在指定条件下进行编译。这种根据指定条件，只对程序一部分内容编译的情况，称为条件编译。在</a:t>
            </a:r>
            <a:r>
              <a:rPr lang="en-US" altLang="zh-CN" sz="2000" dirty="0"/>
              <a:t>C</a:t>
            </a:r>
            <a:r>
              <a:rPr lang="zh-CN" altLang="zh-CN" sz="2000" dirty="0"/>
              <a:t>语言中条件编译指令的形式有很多种，接下来将详细讲解一种最常见的条件编译指令：</a:t>
            </a:r>
            <a:r>
              <a:rPr lang="en-US" altLang="zh-CN" sz="2000" dirty="0"/>
              <a:t>#if/#else/#</a:t>
            </a:r>
            <a:r>
              <a:rPr lang="en-US" altLang="zh-CN" sz="2000" dirty="0" err="1"/>
              <a:t>endif</a:t>
            </a:r>
            <a:r>
              <a:rPr lang="zh-CN" altLang="zh-CN" sz="2000" dirty="0"/>
              <a:t>，该指令根据常数表达式来决定某段代码是否</a:t>
            </a:r>
            <a:r>
              <a:rPr lang="zh-CN" altLang="zh-CN" sz="2000" dirty="0" smtClean="0"/>
              <a:t>执行。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11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355199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rot="574600">
            <a:off x="2890512" y="3438520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916926" y="3441077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182426" y="3869889"/>
            <a:ext cx="2970180" cy="2399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343323" y="3371604"/>
            <a:ext cx="290072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if/#else/#</a:t>
            </a:r>
            <a:r>
              <a:rPr lang="en-US" altLang="zh-CN" sz="2000" b="1" dirty="0" err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endif</a:t>
            </a:r>
            <a:r>
              <a:rPr lang="zh-CN" altLang="zh-CN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zh-CN" altLang="zh-CN" sz="20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30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"/>
    </mc:Choice>
    <mc:Fallback xmlns=""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560388" y="962025"/>
            <a:ext cx="3440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09ED6"/>
                </a:solidFill>
                <a:latin typeface="+mn-lt"/>
                <a:ea typeface="+mn-ea"/>
              </a:rPr>
              <a:t> </a:t>
            </a:r>
            <a:r>
              <a:rPr lang="en-US" altLang="zh-CN" sz="2400" b="1" dirty="0">
                <a:solidFill>
                  <a:srgbClr val="009ED6"/>
                </a:solidFill>
                <a:latin typeface="+mn-lt"/>
                <a:ea typeface="+mn-ea"/>
              </a:rPr>
              <a:t>#if/#else/#endif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指令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7653" name="矩形 14"/>
          <p:cNvSpPr>
            <a:spLocks noChangeArrowheads="1"/>
          </p:cNvSpPr>
          <p:nvPr/>
        </p:nvSpPr>
        <p:spPr bwMode="auto">
          <a:xfrm>
            <a:off x="896938" y="1608138"/>
            <a:ext cx="75533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>
                <a:latin typeface="+mn-lt"/>
                <a:ea typeface="+mn-ea"/>
              </a:rPr>
              <a:t>在</a:t>
            </a:r>
            <a:r>
              <a:rPr lang="en-US" altLang="zh-CN" dirty="0">
                <a:latin typeface="+mn-lt"/>
                <a:ea typeface="+mn-ea"/>
              </a:rPr>
              <a:t>C</a:t>
            </a:r>
            <a:r>
              <a:rPr lang="zh-CN" altLang="zh-CN" dirty="0">
                <a:latin typeface="+mn-lt"/>
                <a:ea typeface="+mn-ea"/>
              </a:rPr>
              <a:t>语言中，最常见的条件编译指令是</a:t>
            </a:r>
            <a:r>
              <a:rPr lang="en-US" altLang="zh-CN" dirty="0">
                <a:latin typeface="+mn-lt"/>
                <a:ea typeface="+mn-ea"/>
              </a:rPr>
              <a:t>#if/#else/#</a:t>
            </a:r>
            <a:r>
              <a:rPr lang="en-US" altLang="zh-CN" dirty="0" err="1">
                <a:latin typeface="+mn-lt"/>
                <a:ea typeface="+mn-ea"/>
              </a:rPr>
              <a:t>endif</a:t>
            </a:r>
            <a:r>
              <a:rPr lang="zh-CN" altLang="zh-CN" dirty="0">
                <a:latin typeface="+mn-lt"/>
                <a:ea typeface="+mn-ea"/>
              </a:rPr>
              <a:t>指令，该指令根据常数表达式来决定某段代码是否执行。通常情况下，</a:t>
            </a:r>
            <a:r>
              <a:rPr lang="en-US" altLang="zh-CN" dirty="0">
                <a:latin typeface="+mn-lt"/>
                <a:ea typeface="+mn-ea"/>
              </a:rPr>
              <a:t>#if</a:t>
            </a:r>
            <a:r>
              <a:rPr lang="zh-CN" altLang="zh-CN" dirty="0">
                <a:latin typeface="+mn-lt"/>
                <a:ea typeface="+mn-ea"/>
              </a:rPr>
              <a:t>指令，</a:t>
            </a:r>
            <a:r>
              <a:rPr lang="en-US" altLang="zh-CN" dirty="0">
                <a:latin typeface="+mn-lt"/>
                <a:ea typeface="+mn-ea"/>
              </a:rPr>
              <a:t>#else</a:t>
            </a:r>
            <a:r>
              <a:rPr lang="zh-CN" altLang="zh-CN" dirty="0">
                <a:latin typeface="+mn-lt"/>
                <a:ea typeface="+mn-ea"/>
              </a:rPr>
              <a:t>指令和</a:t>
            </a:r>
            <a:r>
              <a:rPr lang="en-US" altLang="zh-CN" dirty="0">
                <a:latin typeface="+mn-lt"/>
                <a:ea typeface="+mn-ea"/>
              </a:rPr>
              <a:t>#</a:t>
            </a:r>
            <a:r>
              <a:rPr lang="en-US" altLang="zh-CN" dirty="0" err="1">
                <a:latin typeface="+mn-lt"/>
                <a:ea typeface="+mn-ea"/>
              </a:rPr>
              <a:t>endif</a:t>
            </a:r>
            <a:r>
              <a:rPr lang="zh-CN" altLang="zh-CN" dirty="0">
                <a:latin typeface="+mn-lt"/>
                <a:ea typeface="+mn-ea"/>
              </a:rPr>
              <a:t>指令是结合在一起使用的，其语法格式如下所示</a:t>
            </a:r>
            <a:r>
              <a:rPr lang="zh-CN" altLang="en-US" dirty="0">
                <a:latin typeface="+mn-lt"/>
                <a:ea typeface="+mn-ea"/>
              </a:rPr>
              <a:t>：</a:t>
            </a:r>
            <a:endParaRPr lang="zh-CN" altLang="zh-CN" dirty="0">
              <a:latin typeface="+mn-lt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354138" y="3324225"/>
            <a:ext cx="6927850" cy="203200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smtClean="0">
                <a:solidFill>
                  <a:srgbClr val="FF0000"/>
                </a:solidFill>
              </a:rPr>
              <a:t>#if  </a:t>
            </a:r>
            <a:r>
              <a:rPr lang="zh-CN" altLang="en-US" dirty="0" smtClean="0"/>
              <a:t>常数表达式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         	</a:t>
            </a:r>
            <a:r>
              <a:rPr lang="zh-CN" altLang="en-US" dirty="0" smtClean="0"/>
              <a:t>程序段</a:t>
            </a:r>
            <a:r>
              <a:rPr lang="en-US" dirty="0" smtClean="0"/>
              <a:t>1</a:t>
            </a:r>
            <a:endParaRPr lang="zh-CN" altLang="en-US" dirty="0" smtClean="0"/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      </a:t>
            </a:r>
            <a:r>
              <a:rPr lang="en-US" dirty="0" smtClean="0">
                <a:solidFill>
                  <a:srgbClr val="FF0000"/>
                </a:solidFill>
              </a:rPr>
              <a:t>#else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        	</a:t>
            </a:r>
            <a:r>
              <a:rPr lang="zh-CN" altLang="en-US" dirty="0" smtClean="0"/>
              <a:t>程序段</a:t>
            </a:r>
            <a:r>
              <a:rPr lang="en-US" dirty="0" smtClean="0"/>
              <a:t>2</a:t>
            </a:r>
            <a:endParaRPr lang="zh-CN" altLang="en-US" dirty="0" smtClean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#endif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6" name="标题 1"/>
          <p:cNvSpPr>
            <a:spLocks noChangeArrowheads="1"/>
          </p:cNvSpPr>
          <p:nvPr/>
        </p:nvSpPr>
        <p:spPr bwMode="auto">
          <a:xfrm>
            <a:off x="1426621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16101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ChangeArrowheads="1"/>
          </p:cNvSpPr>
          <p:nvPr/>
        </p:nvSpPr>
        <p:spPr bwMode="auto">
          <a:xfrm>
            <a:off x="1702041" y="18721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  <p:sp>
        <p:nvSpPr>
          <p:cNvPr id="6147" name="内容占位符 2"/>
          <p:cNvSpPr txBox="1">
            <a:spLocks/>
          </p:cNvSpPr>
          <p:nvPr/>
        </p:nvSpPr>
        <p:spPr bwMode="auto">
          <a:xfrm>
            <a:off x="481013" y="1801311"/>
            <a:ext cx="7975600" cy="95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常用的预处理指令有哪些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85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723063" y="146926"/>
            <a:ext cx="465669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19017" y="3941629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案例设计</a:t>
            </a:r>
            <a:endParaRPr lang="zh-CN" altLang="zh-CN" dirty="0">
              <a:latin typeface="+mn-ea"/>
              <a:ea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998416" y="3683859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椭圆 20"/>
          <p:cNvSpPr/>
          <p:nvPr/>
        </p:nvSpPr>
        <p:spPr bwMode="auto">
          <a:xfrm rot="574600">
            <a:off x="1157871" y="170404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67396" y="171039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338846" y="2050959"/>
            <a:ext cx="467006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 bwMode="auto">
          <a:xfrm rot="574600">
            <a:off x="1159458" y="229422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172158" y="2276759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356308" y="2668851"/>
            <a:ext cx="3671893" cy="952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553196" y="1663021"/>
            <a:ext cx="4548040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定义两个宏分别表示</a:t>
            </a:r>
            <a:r>
              <a:rPr lang="en-US" altLang="zh-CN" sz="1600" dirty="0"/>
              <a:t>Windows32</a:t>
            </a:r>
            <a:r>
              <a:rPr lang="zh-CN" altLang="zh-CN" sz="1600" dirty="0"/>
              <a:t>位和</a:t>
            </a:r>
            <a:r>
              <a:rPr lang="en-US" altLang="zh-CN" sz="1600" dirty="0"/>
              <a:t>64</a:t>
            </a:r>
            <a:r>
              <a:rPr lang="zh-CN" altLang="zh-CN" sz="1600" dirty="0"/>
              <a:t>位平台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39746" y="2265603"/>
            <a:ext cx="348845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定义宏</a:t>
            </a:r>
            <a:r>
              <a:rPr lang="en-US" altLang="zh-CN" sz="1600" dirty="0"/>
              <a:t>SYSTEM</a:t>
            </a:r>
            <a:r>
              <a:rPr lang="zh-CN" altLang="zh-CN" sz="1600" dirty="0"/>
              <a:t>表示其中某个平台</a:t>
            </a:r>
            <a:r>
              <a:rPr lang="zh-CN" altLang="zh-CN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rot="574600">
            <a:off x="1167887" y="287784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180587" y="2860378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364737" y="3229710"/>
            <a:ext cx="5584703" cy="3228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548175" y="2849222"/>
            <a:ext cx="554029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使用条件编译指令判断</a:t>
            </a:r>
            <a:r>
              <a:rPr lang="en-US" altLang="zh-CN" sz="1600" dirty="0"/>
              <a:t>SYSTEM</a:t>
            </a:r>
            <a:r>
              <a:rPr lang="zh-CN" altLang="zh-CN" sz="1600" dirty="0"/>
              <a:t>值，并输出结果到屏幕上</a:t>
            </a:r>
            <a:r>
              <a:rPr lang="zh-CN" altLang="zh-CN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696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/>
      <p:bldP spid="24" grpId="0" animBg="1"/>
      <p:bldP spid="25" grpId="0"/>
      <p:bldP spid="34" grpId="0"/>
      <p:bldP spid="45" grpId="0"/>
      <p:bldP spid="14" grpId="0" animBg="1"/>
      <p:bldP spid="15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470813" y="17845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2" y="1640125"/>
            <a:ext cx="8205787" cy="171702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zh-CN" sz="2000" dirty="0" smtClean="0"/>
              <a:t>学</a:t>
            </a:r>
            <a:r>
              <a:rPr lang="zh-CN" altLang="zh-CN" sz="2000" dirty="0"/>
              <a:t>过文件包含之后，不免有同学提出这样的问题：在同一文件中写两遍“</a:t>
            </a:r>
            <a:r>
              <a:rPr lang="en-US" altLang="zh-CN" sz="2000" dirty="0"/>
              <a:t>#include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  <a:r>
              <a:rPr lang="zh-CN" altLang="zh-CN" sz="2000" dirty="0"/>
              <a:t>”，编译器进行编译时为什么没有报错呢？按常理而言，文件“</a:t>
            </a:r>
            <a:r>
              <a:rPr lang="en-US" altLang="zh-CN" sz="2000" dirty="0" err="1"/>
              <a:t>stdio.h</a:t>
            </a:r>
            <a:r>
              <a:rPr lang="zh-CN" altLang="zh-CN" sz="2000" dirty="0"/>
              <a:t>”中的函数和数据类型等必然被定义了两次，此时编译器应该报出“重定义”的错误，但实际上编译十分顺利，是不是很神奇</a:t>
            </a:r>
            <a:r>
              <a:rPr lang="zh-CN" altLang="zh-CN" sz="2000" dirty="0" smtClean="0"/>
              <a:t>？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5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449793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81013" y="1640125"/>
            <a:ext cx="7840027" cy="12177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上一个案例中我们提到“</a:t>
            </a:r>
            <a:r>
              <a:rPr lang="en-US" altLang="zh-CN" sz="2000" dirty="0"/>
              <a:t>C</a:t>
            </a:r>
            <a:r>
              <a:rPr lang="zh-CN" altLang="zh-CN" sz="2000" dirty="0"/>
              <a:t>语言中条件编译指令的形式有很多种”，如果现在的你百思不得其解，那是因为你没有学过另一种条件编译指令：</a:t>
            </a:r>
            <a:r>
              <a:rPr lang="en-US" altLang="zh-CN" sz="2000" dirty="0"/>
              <a:t>#</a:t>
            </a:r>
            <a:r>
              <a:rPr lang="en-US" altLang="zh-CN" sz="2000" dirty="0" err="1"/>
              <a:t>ifdef</a:t>
            </a:r>
            <a:r>
              <a:rPr lang="zh-CN" altLang="zh-CN" sz="2000" dirty="0"/>
              <a:t>和</a:t>
            </a:r>
            <a:r>
              <a:rPr lang="en-US" altLang="zh-CN" sz="2000" dirty="0"/>
              <a:t>#</a:t>
            </a:r>
            <a:r>
              <a:rPr lang="en-US" altLang="zh-CN" sz="2000" dirty="0" err="1"/>
              <a:t>ifndef</a:t>
            </a:r>
            <a:r>
              <a:rPr lang="zh-CN" altLang="zh-CN" sz="2000" dirty="0"/>
              <a:t>。下面来讲解这条编译指令的神奇之</a:t>
            </a:r>
            <a:r>
              <a:rPr lang="zh-CN" altLang="zh-CN" sz="2000" dirty="0" smtClean="0"/>
              <a:t>处。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41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439605" y="13652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rot="574600">
            <a:off x="2890512" y="3438520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916926" y="3441077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182426" y="3869889"/>
            <a:ext cx="1880112" cy="1199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343323" y="3371604"/>
            <a:ext cx="290072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000" b="1" dirty="0" err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ifdef</a:t>
            </a:r>
            <a:r>
              <a:rPr lang="zh-CN" altLang="zh-CN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zh-CN" altLang="zh-CN" sz="20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 rot="574600">
            <a:off x="2907651" y="4101201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934065" y="4103758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199565" y="4532570"/>
            <a:ext cx="1849910" cy="1199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360462" y="4034285"/>
            <a:ext cx="177410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#</a:t>
            </a:r>
            <a:r>
              <a:rPr lang="en-US" altLang="zh-CN" sz="2000" b="1" dirty="0" err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ifndef</a:t>
            </a:r>
            <a:r>
              <a:rPr lang="zh-CN" altLang="zh-CN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指令</a:t>
            </a:r>
            <a:endParaRPr lang="zh-CN" altLang="zh-CN" sz="2000" b="1" dirty="0">
              <a:solidFill>
                <a:schemeClr val="bg2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882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"/>
    </mc:Choice>
    <mc:Fallback xmlns=""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  <p:bldP spid="12" grpId="0" animBg="1"/>
      <p:bldP spid="13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14"/>
          <p:cNvSpPr txBox="1">
            <a:spLocks noChangeArrowheads="1"/>
          </p:cNvSpPr>
          <p:nvPr/>
        </p:nvSpPr>
        <p:spPr bwMode="auto">
          <a:xfrm>
            <a:off x="3322638" y="4987925"/>
            <a:ext cx="30019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14" name="矩形 13"/>
          <p:cNvSpPr/>
          <p:nvPr/>
        </p:nvSpPr>
        <p:spPr>
          <a:xfrm>
            <a:off x="560388" y="962025"/>
            <a:ext cx="2055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09ED6"/>
                </a:solidFill>
                <a:latin typeface="+mn-lt"/>
                <a:ea typeface="+mn-ea"/>
              </a:rPr>
              <a:t> </a:t>
            </a:r>
            <a:r>
              <a:rPr lang="en-US" altLang="zh-CN" sz="2400" b="1" dirty="0">
                <a:solidFill>
                  <a:srgbClr val="009ED6"/>
                </a:solidFill>
                <a:latin typeface="+mn-lt"/>
                <a:ea typeface="+mn-ea"/>
              </a:rPr>
              <a:t>#</a:t>
            </a:r>
            <a:r>
              <a:rPr lang="en-US" altLang="zh-CN" sz="2400" b="1" dirty="0" err="1">
                <a:solidFill>
                  <a:srgbClr val="009ED6"/>
                </a:solidFill>
                <a:latin typeface="+mn-lt"/>
                <a:ea typeface="+mn-ea"/>
              </a:rPr>
              <a:t>ifdef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指令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9701" name="矩形 14"/>
          <p:cNvSpPr>
            <a:spLocks noChangeArrowheads="1"/>
          </p:cNvSpPr>
          <p:nvPr/>
        </p:nvSpPr>
        <p:spPr bwMode="auto">
          <a:xfrm>
            <a:off x="896938" y="1608138"/>
            <a:ext cx="7553325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在</a:t>
            </a:r>
            <a:r>
              <a:rPr lang="en-US" altLang="zh-CN" dirty="0">
                <a:latin typeface="+mn-lt"/>
                <a:ea typeface="+mn-ea"/>
              </a:rPr>
              <a:t>C</a:t>
            </a:r>
            <a:r>
              <a:rPr lang="zh-CN" altLang="en-US" dirty="0">
                <a:latin typeface="+mn-lt"/>
                <a:ea typeface="+mn-ea"/>
              </a:rPr>
              <a:t>语言中，如果想判断某个宏是否被定义，可以使用</a:t>
            </a:r>
            <a:r>
              <a:rPr lang="en-US" altLang="zh-CN" dirty="0">
                <a:latin typeface="+mn-lt"/>
                <a:ea typeface="+mn-ea"/>
              </a:rPr>
              <a:t>#</a:t>
            </a:r>
            <a:r>
              <a:rPr lang="en-US" altLang="zh-CN" dirty="0" err="1">
                <a:latin typeface="+mn-lt"/>
                <a:ea typeface="+mn-ea"/>
              </a:rPr>
              <a:t>ifdef</a:t>
            </a:r>
            <a:r>
              <a:rPr lang="zh-CN" altLang="en-US" dirty="0">
                <a:latin typeface="+mn-lt"/>
                <a:ea typeface="+mn-ea"/>
              </a:rPr>
              <a:t>指令，通常情况下，该指令需要和</a:t>
            </a:r>
            <a:r>
              <a:rPr lang="en-US" altLang="zh-CN" dirty="0">
                <a:latin typeface="+mn-lt"/>
                <a:ea typeface="+mn-ea"/>
              </a:rPr>
              <a:t>#</a:t>
            </a:r>
            <a:r>
              <a:rPr lang="en-US" altLang="zh-CN" dirty="0" err="1">
                <a:latin typeface="+mn-lt"/>
                <a:ea typeface="+mn-ea"/>
              </a:rPr>
              <a:t>endif</a:t>
            </a:r>
            <a:r>
              <a:rPr lang="zh-CN" altLang="en-US" dirty="0">
                <a:latin typeface="+mn-lt"/>
                <a:ea typeface="+mn-ea"/>
              </a:rPr>
              <a:t>一起使用，</a:t>
            </a:r>
            <a:r>
              <a:rPr lang="en-US" altLang="zh-CN" dirty="0" err="1">
                <a:latin typeface="+mn-lt"/>
                <a:ea typeface="+mn-ea"/>
              </a:rPr>
              <a:t>ifdef</a:t>
            </a:r>
            <a:r>
              <a:rPr lang="zh-CN" altLang="en-US" dirty="0">
                <a:latin typeface="+mn-lt"/>
                <a:ea typeface="+mn-ea"/>
              </a:rPr>
              <a:t>指令的语法格式如下所示：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379538" y="2968988"/>
            <a:ext cx="6889750" cy="203200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dirty="0" smtClean="0"/>
              <a:t>      </a:t>
            </a:r>
            <a:r>
              <a:rPr lang="en-US" dirty="0" smtClean="0">
                <a:solidFill>
                  <a:srgbClr val="FF0000"/>
                </a:solidFill>
              </a:rPr>
              <a:t>#</a:t>
            </a:r>
            <a:r>
              <a:rPr lang="en-US" dirty="0" err="1" smtClean="0">
                <a:solidFill>
                  <a:srgbClr val="FF0000"/>
                </a:solidFill>
              </a:rPr>
              <a:t>ifdef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/>
              <a:t>宏名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       	</a:t>
            </a:r>
            <a:r>
              <a:rPr lang="zh-CN" altLang="en-US" dirty="0" smtClean="0"/>
              <a:t>程序段</a:t>
            </a:r>
            <a:r>
              <a:rPr lang="en-US" dirty="0" smtClean="0"/>
              <a:t>1</a:t>
            </a:r>
            <a:endParaRPr lang="zh-CN" altLang="en-US" dirty="0" smtClean="0"/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      #else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          	</a:t>
            </a:r>
            <a:r>
              <a:rPr lang="zh-CN" altLang="en-US" dirty="0" smtClean="0"/>
              <a:t>程序段</a:t>
            </a:r>
            <a:r>
              <a:rPr lang="en-US" dirty="0" smtClean="0"/>
              <a:t>2</a:t>
            </a:r>
            <a:endParaRPr lang="zh-CN" altLang="en-US" dirty="0" smtClean="0"/>
          </a:p>
          <a:p>
            <a:pPr>
              <a:lnSpc>
                <a:spcPct val="150000"/>
              </a:lnSpc>
              <a:defRPr/>
            </a:pPr>
            <a:r>
              <a:rPr lang="en-US" dirty="0" smtClean="0">
                <a:solidFill>
                  <a:srgbClr val="FF0000"/>
                </a:solidFill>
              </a:rPr>
              <a:t>      #endif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588073" y="13652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02422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14"/>
          <p:cNvSpPr txBox="1">
            <a:spLocks noChangeArrowheads="1"/>
          </p:cNvSpPr>
          <p:nvPr/>
        </p:nvSpPr>
        <p:spPr bwMode="auto">
          <a:xfrm>
            <a:off x="3322638" y="4987925"/>
            <a:ext cx="30019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14" name="矩形 13"/>
          <p:cNvSpPr/>
          <p:nvPr/>
        </p:nvSpPr>
        <p:spPr>
          <a:xfrm>
            <a:off x="560388" y="962025"/>
            <a:ext cx="2242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09ED6"/>
                </a:solidFill>
                <a:latin typeface="+mn-lt"/>
                <a:ea typeface="+mn-ea"/>
              </a:rPr>
              <a:t> </a:t>
            </a:r>
            <a:r>
              <a:rPr lang="en-US" altLang="zh-CN" sz="2400" b="1" dirty="0">
                <a:solidFill>
                  <a:srgbClr val="009ED6"/>
                </a:solidFill>
                <a:latin typeface="+mn-lt"/>
                <a:ea typeface="+mn-ea"/>
              </a:rPr>
              <a:t>#</a:t>
            </a:r>
            <a:r>
              <a:rPr lang="en-US" altLang="zh-CN" sz="2400" b="1" dirty="0" err="1" smtClean="0">
                <a:solidFill>
                  <a:srgbClr val="009ED6"/>
                </a:solidFill>
                <a:latin typeface="+mn-lt"/>
                <a:ea typeface="+mn-ea"/>
              </a:rPr>
              <a:t>ifdnef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指令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9701" name="矩形 14"/>
          <p:cNvSpPr>
            <a:spLocks noChangeArrowheads="1"/>
          </p:cNvSpPr>
          <p:nvPr/>
        </p:nvSpPr>
        <p:spPr bwMode="auto">
          <a:xfrm>
            <a:off x="896938" y="1608138"/>
            <a:ext cx="7553325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/>
              <a:t>和</a:t>
            </a:r>
            <a:r>
              <a:rPr lang="en-US" altLang="zh-CN" dirty="0"/>
              <a:t>#</a:t>
            </a:r>
            <a:r>
              <a:rPr lang="en-US" altLang="zh-CN" dirty="0" err="1"/>
              <a:t>ifdef</a:t>
            </a:r>
            <a:r>
              <a:rPr lang="zh-CN" altLang="en-US" dirty="0"/>
              <a:t>相反，</a:t>
            </a:r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zh-CN" altLang="en-US" dirty="0"/>
              <a:t>用来确定某一个宏是否被定义，如果宏没有被定义，那么就编译</a:t>
            </a:r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zh-CN" altLang="en-US" dirty="0"/>
              <a:t>到</a:t>
            </a:r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zh-CN" altLang="en-US" dirty="0"/>
              <a:t>中间的内容，否则就跳过，其语法格式如下所示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491834" y="17572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417638" y="3032851"/>
            <a:ext cx="7148512" cy="203200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 #</a:t>
            </a:r>
            <a:r>
              <a:rPr lang="en-US" dirty="0" err="1" smtClean="0">
                <a:solidFill>
                  <a:srgbClr val="FF0000"/>
                </a:solidFill>
              </a:rPr>
              <a:t>ifndef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zh-CN" altLang="en-US" dirty="0" smtClean="0"/>
              <a:t>宏名</a:t>
            </a: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     	</a:t>
            </a:r>
            <a:r>
              <a:rPr lang="zh-CN" altLang="en-US" dirty="0" smtClean="0"/>
              <a:t>程序段</a:t>
            </a:r>
            <a:r>
              <a:rPr lang="en-US" dirty="0" smtClean="0"/>
              <a:t>1</a:t>
            </a:r>
            <a:endParaRPr lang="zh-CN" altLang="en-US" dirty="0" smtClean="0"/>
          </a:p>
          <a:p>
            <a:pPr>
              <a:defRPr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  #else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     	</a:t>
            </a:r>
            <a:r>
              <a:rPr lang="zh-CN" altLang="en-US" dirty="0" smtClean="0"/>
              <a:t>程序段</a:t>
            </a:r>
            <a:r>
              <a:rPr lang="en-US" dirty="0" smtClean="0"/>
              <a:t>2</a:t>
            </a:r>
            <a:endParaRPr lang="zh-CN" altLang="en-US" dirty="0" smtClean="0"/>
          </a:p>
          <a:p>
            <a:pPr>
              <a:lnSpc>
                <a:spcPct val="150000"/>
              </a:lnSpc>
              <a:defRPr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  #endif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22377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28468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202" y="1637166"/>
            <a:ext cx="712799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#</a:t>
            </a:r>
            <a:r>
              <a:rPr lang="en-US" altLang="zh-CN" dirty="0" err="1"/>
              <a:t>ifndef</a:t>
            </a:r>
            <a:r>
              <a:rPr lang="en-US" altLang="zh-CN" dirty="0"/>
              <a:t> _STDIO_H_</a:t>
            </a:r>
            <a:endParaRPr lang="zh-CN" altLang="zh-CN" dirty="0"/>
          </a:p>
          <a:p>
            <a:r>
              <a:rPr lang="en-US" altLang="zh-CN" dirty="0"/>
              <a:t>#define _STDIO_H</a:t>
            </a:r>
            <a:r>
              <a:rPr lang="en-US" altLang="zh-CN" dirty="0" smtClean="0"/>
              <a:t>_</a:t>
            </a:r>
          </a:p>
          <a:p>
            <a:r>
              <a:rPr lang="en-US" altLang="zh-CN" dirty="0" smtClean="0"/>
              <a:t>…….</a:t>
            </a:r>
          </a:p>
          <a:p>
            <a:r>
              <a:rPr lang="en-US" altLang="zh-CN" dirty="0"/>
              <a:t>#</a:t>
            </a:r>
            <a:r>
              <a:rPr lang="en-US" altLang="zh-CN" dirty="0" err="1"/>
              <a:t>endif</a:t>
            </a:r>
            <a:r>
              <a:rPr lang="en-US" altLang="zh-CN" dirty="0"/>
              <a:t> /* _STDIO_H_ </a:t>
            </a:r>
            <a:r>
              <a:rPr lang="en-US" altLang="zh-CN" dirty="0" smtClean="0"/>
              <a:t>*/</a:t>
            </a:r>
            <a:endParaRPr lang="zh-CN" altLang="zh-CN" dirty="0"/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核心代码</a:t>
            </a:r>
            <a:endParaRPr lang="zh-CN" altLang="zh-CN" dirty="0">
              <a:latin typeface="+mn-ea"/>
              <a:ea typeface="+mn-ea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3084441" y="1345390"/>
            <a:ext cx="2063187" cy="702766"/>
          </a:xfrm>
          <a:prstGeom prst="cloudCallout">
            <a:avLst>
              <a:gd name="adj1" fmla="val -40879"/>
              <a:gd name="adj2" fmla="val 65014"/>
            </a:avLst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 anchor="ctr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</a:rPr>
              <a:t>预处理指令</a:t>
            </a:r>
            <a:endParaRPr lang="zh-CN" altLang="zh-CN" sz="1600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</a:endParaRPr>
          </a:p>
        </p:txBody>
      </p:sp>
      <p:sp>
        <p:nvSpPr>
          <p:cNvPr id="21" name="矩形 14"/>
          <p:cNvSpPr>
            <a:spLocks noChangeArrowheads="1"/>
          </p:cNvSpPr>
          <p:nvPr/>
        </p:nvSpPr>
        <p:spPr bwMode="auto">
          <a:xfrm>
            <a:off x="934202" y="2875234"/>
            <a:ext cx="7553325" cy="253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这</a:t>
            </a:r>
            <a:r>
              <a:rPr lang="zh-CN" altLang="zh-CN" dirty="0"/>
              <a:t>三行代码是三条预处理命令，它们便是写两遍“</a:t>
            </a: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r>
              <a:rPr lang="zh-CN" altLang="zh-CN" dirty="0"/>
              <a:t>”也不会报错的原因。当然，写更多遍也不会报错。通过刚刚的学习，我们知道这三行代码的含义是：如果“</a:t>
            </a:r>
            <a:r>
              <a:rPr lang="en-US" altLang="zh-CN" dirty="0"/>
              <a:t>_STDIO_H_</a:t>
            </a:r>
            <a:r>
              <a:rPr lang="zh-CN" altLang="zh-CN" dirty="0"/>
              <a:t>”没有被定义过，那么就定义“</a:t>
            </a:r>
            <a:r>
              <a:rPr lang="en-US" altLang="zh-CN" dirty="0"/>
              <a:t>_STDIO_H_</a:t>
            </a:r>
            <a:r>
              <a:rPr lang="zh-CN" altLang="zh-CN" dirty="0"/>
              <a:t>”。仔细观察我们会发现“</a:t>
            </a:r>
            <a:r>
              <a:rPr lang="en-US" altLang="zh-CN" dirty="0"/>
              <a:t>#define _STDIO_H_</a:t>
            </a:r>
            <a:r>
              <a:rPr lang="zh-CN" altLang="zh-CN" dirty="0"/>
              <a:t>”的后面什么都没写，其实这也是宏定义的一种写法。并不关注“</a:t>
            </a:r>
            <a:r>
              <a:rPr lang="en-US" altLang="zh-CN" dirty="0"/>
              <a:t>_STDIO_H_</a:t>
            </a:r>
            <a:r>
              <a:rPr lang="zh-CN" altLang="zh-CN" dirty="0"/>
              <a:t>”被定义成了什么，只关注它是否被定义过。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77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ChangeArrowheads="1"/>
          </p:cNvSpPr>
          <p:nvPr/>
        </p:nvSpPr>
        <p:spPr bwMode="auto">
          <a:xfrm>
            <a:off x="1701253" y="196850"/>
            <a:ext cx="51482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</a:t>
            </a:r>
            <a:r>
              <a:rPr lang="en-US" altLang="zh-CN" sz="36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 </a:t>
            </a:r>
            <a:r>
              <a:rPr lang="zh-CN" altLang="en-US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多学一招</a:t>
            </a:r>
            <a:endParaRPr lang="zh-CN" altLang="en-US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507" name="矩形 5"/>
          <p:cNvSpPr>
            <a:spLocks noChangeArrowheads="1"/>
          </p:cNvSpPr>
          <p:nvPr/>
        </p:nvSpPr>
        <p:spPr bwMode="auto">
          <a:xfrm>
            <a:off x="560388" y="962025"/>
            <a:ext cx="1768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solidFill>
                  <a:srgbClr val="009ED6"/>
                </a:solidFill>
                <a:latin typeface="楷体" pitchFamily="49" charset="-122"/>
                <a:ea typeface="楷体" pitchFamily="49" charset="-122"/>
              </a:rPr>
              <a:t>预定义宏</a:t>
            </a:r>
            <a:endParaRPr lang="en-US" altLang="zh-CN" sz="2400" b="1">
              <a:solidFill>
                <a:srgbClr val="009ED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508" name="矩形 14"/>
          <p:cNvSpPr>
            <a:spLocks noChangeArrowheads="1"/>
          </p:cNvSpPr>
          <p:nvPr/>
        </p:nvSpPr>
        <p:spPr bwMode="auto">
          <a:xfrm>
            <a:off x="896938" y="1608138"/>
            <a:ext cx="7553325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zh-CN">
                <a:latin typeface="楷体" pitchFamily="49" charset="-122"/>
                <a:ea typeface="楷体" pitchFamily="49" charset="-122"/>
              </a:rPr>
              <a:t>学习了宏定义，下面来看下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&lt;stdio.h&gt;</a:t>
            </a:r>
            <a:r>
              <a:rPr lang="zh-CN" altLang="zh-CN">
                <a:latin typeface="楷体" pitchFamily="49" charset="-122"/>
                <a:ea typeface="楷体" pitchFamily="49" charset="-122"/>
              </a:rPr>
              <a:t>头文件中的五个预定义宏，利用这些宏可以轻松获得程序运行到了何处，有助于编程人员进行程序调试。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917700" y="2974975"/>
          <a:ext cx="5546725" cy="1876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6145"/>
                <a:gridCol w="3310580"/>
              </a:tblGrid>
              <a:tr h="312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0" kern="100" dirty="0" smtClean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预定义宏</a:t>
                      </a:r>
                      <a:endParaRPr lang="zh-CN" sz="1800" b="0" kern="1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7" marR="68587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说明</a:t>
                      </a:r>
                    </a:p>
                  </a:txBody>
                  <a:tcPr marL="68587" marR="68587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__DATE__</a:t>
                      </a:r>
                      <a:endParaRPr lang="zh-CN" sz="1800" b="0" kern="1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7" marR="6858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定义</a:t>
                      </a:r>
                      <a:r>
                        <a:rPr lang="zh-CN" sz="1800" kern="100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源文件编译日期的宏</a:t>
                      </a:r>
                    </a:p>
                  </a:txBody>
                  <a:tcPr marL="68587" marR="6858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__FILE__</a:t>
                      </a:r>
                      <a:endParaRPr lang="zh-CN" sz="1800" b="0" kern="1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7" marR="6858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定义源代码文件名的宏</a:t>
                      </a:r>
                    </a:p>
                  </a:txBody>
                  <a:tcPr marL="68587" marR="6858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__LINE__</a:t>
                      </a:r>
                      <a:endParaRPr lang="zh-CN" sz="1800" b="0" kern="1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7" marR="6858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定义源代码中行号的宏</a:t>
                      </a:r>
                    </a:p>
                  </a:txBody>
                  <a:tcPr marL="68587" marR="6858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__TIME__</a:t>
                      </a:r>
                      <a:endParaRPr lang="zh-CN" sz="1800" b="0" kern="1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7" marR="6858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定义源文件编译时间的宏</a:t>
                      </a:r>
                    </a:p>
                  </a:txBody>
                  <a:tcPr marL="68587" marR="6858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__FUNCTION__</a:t>
                      </a:r>
                      <a:endParaRPr lang="zh-CN" sz="1800" b="0" kern="100" dirty="0"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68587" marR="6858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楷体" pitchFamily="49" charset="-122"/>
                          <a:ea typeface="楷体" pitchFamily="49" charset="-122"/>
                        </a:rPr>
                        <a:t>定义当前所在函数名的宏</a:t>
                      </a:r>
                    </a:p>
                  </a:txBody>
                  <a:tcPr marL="68587" marR="6858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503126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0513" y="2668588"/>
            <a:ext cx="24479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流程图: 可选过程 4"/>
          <p:cNvSpPr/>
          <p:nvPr/>
        </p:nvSpPr>
        <p:spPr>
          <a:xfrm>
            <a:off x="2825433" y="1948498"/>
            <a:ext cx="4478337" cy="2247424"/>
          </a:xfrm>
          <a:prstGeom prst="flowChartAlternateProcess">
            <a:avLst/>
          </a:prstGeom>
          <a:noFill/>
          <a:ln w="31750">
            <a:solidFill>
              <a:srgbClr val="00ACE6"/>
            </a:solidFill>
            <a:prstDash val="dash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zh-CN" b="1" dirty="0" smtClean="0"/>
              <a:t>本章</a:t>
            </a:r>
            <a:r>
              <a:rPr lang="zh-CN" altLang="zh-CN" b="1" dirty="0"/>
              <a:t>主要讲解了预处理的三种方式，分别是</a:t>
            </a:r>
            <a:r>
              <a:rPr lang="zh-CN" altLang="zh-CN" b="1" dirty="0">
                <a:solidFill>
                  <a:srgbClr val="FF0000"/>
                </a:solidFill>
              </a:rPr>
              <a:t>宏定义</a:t>
            </a:r>
            <a:r>
              <a:rPr lang="zh-CN" altLang="zh-CN" b="1" dirty="0"/>
              <a:t>、</a:t>
            </a:r>
            <a:r>
              <a:rPr lang="zh-CN" altLang="zh-CN" b="1" dirty="0">
                <a:solidFill>
                  <a:srgbClr val="FF0000"/>
                </a:solidFill>
              </a:rPr>
              <a:t>文件包含</a:t>
            </a:r>
            <a:r>
              <a:rPr lang="zh-CN" altLang="zh-CN" b="1" dirty="0"/>
              <a:t>和</a:t>
            </a:r>
            <a:r>
              <a:rPr lang="zh-CN" altLang="zh-CN" b="1" dirty="0">
                <a:solidFill>
                  <a:srgbClr val="FF0000"/>
                </a:solidFill>
              </a:rPr>
              <a:t>条件编译</a:t>
            </a:r>
            <a:r>
              <a:rPr lang="zh-CN" altLang="zh-CN" b="1" dirty="0"/>
              <a:t>。其中，宏定义是最常用的一种预处理方式；文件包含对于程序功能的扩充很有帮助；条件编译可以优化程序代码。熟练掌握这三种预处理方式，将对以后的程序设计大有</a:t>
            </a:r>
            <a:r>
              <a:rPr lang="zh-CN" altLang="zh-CN" b="1" dirty="0" smtClean="0"/>
              <a:t>帮助。</a:t>
            </a:r>
            <a:endParaRPr lang="zh-CN" altLang="zh-CN" b="1" dirty="0"/>
          </a:p>
        </p:txBody>
      </p:sp>
      <p:sp>
        <p:nvSpPr>
          <p:cNvPr id="18436" name="标题 1"/>
          <p:cNvSpPr>
            <a:spLocks noChangeArrowheads="1"/>
          </p:cNvSpPr>
          <p:nvPr/>
        </p:nvSpPr>
        <p:spPr bwMode="auto">
          <a:xfrm>
            <a:off x="1716709" y="136524"/>
            <a:ext cx="3151281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本章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872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>
            <a:grpSpLocks/>
          </p:cNvGrpSpPr>
          <p:nvPr/>
        </p:nvGrpSpPr>
        <p:grpSpPr bwMode="auto">
          <a:xfrm flipH="1" flipV="1">
            <a:off x="250855" y="2525713"/>
            <a:ext cx="2710153" cy="1139825"/>
            <a:chOff x="5320409" y="4225925"/>
            <a:chExt cx="3351604" cy="1209015"/>
          </a:xfrm>
        </p:grpSpPr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7203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04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199" name="组合 41"/>
            <p:cNvGrpSpPr>
              <a:grpSpLocks/>
            </p:cNvGrpSpPr>
            <p:nvPr/>
          </p:nvGrpSpPr>
          <p:grpSpPr bwMode="auto">
            <a:xfrm flipH="1">
              <a:off x="8068509" y="4880949"/>
              <a:ext cx="603504" cy="553991"/>
              <a:chOff x="1256847" y="3607535"/>
              <a:chExt cx="605213" cy="553298"/>
            </a:xfrm>
          </p:grpSpPr>
          <p:sp>
            <p:nvSpPr>
              <p:cNvPr id="28" name="椭圆 27"/>
              <p:cNvSpPr/>
              <p:nvPr/>
            </p:nvSpPr>
            <p:spPr bwMode="auto">
              <a:xfrm>
                <a:off x="1256847" y="3647897"/>
                <a:ext cx="604419" cy="474256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00" name="矩形 51"/>
            <p:cNvSpPr>
              <a:spLocks noChangeArrowheads="1"/>
            </p:cNvSpPr>
            <p:nvPr/>
          </p:nvSpPr>
          <p:spPr bwMode="auto">
            <a:xfrm rot="10800000">
              <a:off x="5320409" y="4360153"/>
              <a:ext cx="2762196" cy="58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eaLnBrk="1" hangingPunct="1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条件编绎指令</a:t>
              </a:r>
              <a:endParaRPr lang="en-US" altLang="zh-CN" b="1" dirty="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570038" y="1647825"/>
            <a:ext cx="5245100" cy="4035425"/>
            <a:chOff x="1398335" y="1722030"/>
            <a:chExt cx="5245100" cy="4035236"/>
          </a:xfrm>
        </p:grpSpPr>
        <p:graphicFrame>
          <p:nvGraphicFramePr>
            <p:cNvPr id="7194" name="图表 2"/>
            <p:cNvGraphicFramePr>
              <a:graphicFrameLocks/>
            </p:cNvGraphicFramePr>
            <p:nvPr/>
          </p:nvGraphicFramePr>
          <p:xfrm>
            <a:off x="1398335" y="1722030"/>
            <a:ext cx="5245100" cy="4035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79" r:id="rId5" imgW="5249111" imgH="4035902" progId="Excel.Chart.8">
                    <p:embed/>
                  </p:oleObj>
                </mc:Choice>
                <mc:Fallback>
                  <p:oleObj r:id="rId5" imgW="5249111" imgH="4035902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335" y="1722030"/>
                          <a:ext cx="5245100" cy="4035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38" name="TextBox 37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7173" name="组合 2"/>
          <p:cNvGrpSpPr>
            <a:grpSpLocks/>
          </p:cNvGrpSpPr>
          <p:nvPr/>
        </p:nvGrpSpPr>
        <p:grpSpPr bwMode="auto">
          <a:xfrm>
            <a:off x="3692525" y="2878138"/>
            <a:ext cx="1203325" cy="1201737"/>
            <a:chOff x="3692088" y="2878838"/>
            <a:chExt cx="1203191" cy="1201737"/>
          </a:xfrm>
        </p:grpSpPr>
        <p:sp>
          <p:nvSpPr>
            <p:cNvPr id="33" name="弧形 32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弧形 33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" name="弧形 34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531297" y="5057940"/>
            <a:ext cx="3621456" cy="1135917"/>
            <a:chOff x="4241841" y="5106726"/>
            <a:chExt cx="2384227" cy="952932"/>
          </a:xfrm>
        </p:grpSpPr>
        <p:grpSp>
          <p:nvGrpSpPr>
            <p:cNvPr id="7183" name="组合 38"/>
            <p:cNvGrpSpPr>
              <a:grpSpLocks/>
            </p:cNvGrpSpPr>
            <p:nvPr/>
          </p:nvGrpSpPr>
          <p:grpSpPr bwMode="auto">
            <a:xfrm rot="5400000" flipV="1">
              <a:off x="4957489" y="4391078"/>
              <a:ext cx="952932" cy="2384227"/>
              <a:chOff x="6453786" y="4116782"/>
              <a:chExt cx="1352521" cy="1092101"/>
            </a:xfrm>
          </p:grpSpPr>
          <p:grpSp>
            <p:nvGrpSpPr>
              <p:cNvPr id="7185" name="组合 38"/>
              <p:cNvGrpSpPr>
                <a:grpSpLocks/>
              </p:cNvGrpSpPr>
              <p:nvPr/>
            </p:nvGrpSpPr>
            <p:grpSpPr bwMode="auto">
              <a:xfrm rot="10800000">
                <a:off x="6453786" y="4116782"/>
                <a:ext cx="1070796" cy="916901"/>
                <a:chOff x="1766924" y="2196994"/>
                <a:chExt cx="1070903" cy="916544"/>
              </a:xfrm>
            </p:grpSpPr>
            <p:cxnSp>
              <p:nvCxnSpPr>
                <p:cNvPr id="7189" name="直接连接符 39"/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1392095" y="2596067"/>
                  <a:ext cx="798146" cy="0"/>
                </a:xfrm>
                <a:prstGeom prst="line">
                  <a:avLst/>
                </a:prstGeom>
                <a:noFill/>
                <a:ln w="28575" algn="ctr">
                  <a:solidFill>
                    <a:srgbClr val="00ACE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90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0ACE6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86" name="组合 41"/>
              <p:cNvGrpSpPr>
                <a:grpSpLocks/>
              </p:cNvGrpSpPr>
              <p:nvPr/>
            </p:nvGrpSpPr>
            <p:grpSpPr bwMode="auto">
              <a:xfrm flipH="1">
                <a:off x="7154180" y="5035100"/>
                <a:ext cx="652127" cy="173783"/>
                <a:chOff x="2125003" y="3761485"/>
                <a:chExt cx="653975" cy="173565"/>
              </a:xfrm>
            </p:grpSpPr>
            <p:sp>
              <p:nvSpPr>
                <p:cNvPr id="44" name="椭圆 43"/>
                <p:cNvSpPr/>
                <p:nvPr/>
              </p:nvSpPr>
              <p:spPr bwMode="auto">
                <a:xfrm rot="5400000">
                  <a:off x="2365209" y="3521282"/>
                  <a:ext cx="173562" cy="653974"/>
                </a:xfrm>
                <a:prstGeom prst="ellipse">
                  <a:avLst/>
                </a:prstGeom>
                <a:solidFill>
                  <a:srgbClr val="3BCCFF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 rot="5400000">
                  <a:off x="2381465" y="3552225"/>
                  <a:ext cx="141050" cy="623645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184" name="矩形 4"/>
            <p:cNvSpPr>
              <a:spLocks noChangeArrowheads="1"/>
            </p:cNvSpPr>
            <p:nvPr/>
          </p:nvSpPr>
          <p:spPr bwMode="auto">
            <a:xfrm>
              <a:off x="4526437" y="5328280"/>
              <a:ext cx="845564" cy="46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457200" indent="-457200" eaLnBrk="1" hangingPunct="1">
                <a:lnSpc>
                  <a:spcPts val="3600"/>
                </a:lnSpc>
                <a:buFont typeface="Calibri" pitchFamily="34" charset="0"/>
                <a:buNone/>
              </a:pPr>
              <a:r>
                <a:rPr lang="zh-CN" altLang="en-US" b="1" dirty="0" smtClean="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文件包含</a:t>
              </a:r>
              <a:endParaRPr lang="en-US" altLang="zh-CN" b="1" dirty="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宋体" charset="-122"/>
              </a:endParaRPr>
            </a:p>
          </p:txBody>
        </p:sp>
      </p:grpSp>
      <p:grpSp>
        <p:nvGrpSpPr>
          <p:cNvPr id="2052" name="组合 6"/>
          <p:cNvGrpSpPr>
            <a:grpSpLocks/>
          </p:cNvGrpSpPr>
          <p:nvPr/>
        </p:nvGrpSpPr>
        <p:grpSpPr bwMode="auto">
          <a:xfrm>
            <a:off x="5897823" y="2406255"/>
            <a:ext cx="3080386" cy="1127515"/>
            <a:chOff x="5947983" y="1605962"/>
            <a:chExt cx="3008661" cy="1127550"/>
          </a:xfrm>
        </p:grpSpPr>
        <p:sp>
          <p:nvSpPr>
            <p:cNvPr id="5128" name="矩形 5"/>
            <p:cNvSpPr>
              <a:spLocks noChangeArrowheads="1"/>
            </p:cNvSpPr>
            <p:nvPr/>
          </p:nvSpPr>
          <p:spPr bwMode="auto">
            <a:xfrm flipH="1">
              <a:off x="5947983" y="2150851"/>
              <a:ext cx="1662816" cy="507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  <a:defRPr/>
              </a:pPr>
              <a:r>
                <a:rPr lang="zh-CN" altLang="en-US" b="1" dirty="0" smtClean="0">
                  <a:solidFill>
                    <a:srgbClr val="00ACE6"/>
                  </a:solidFill>
                  <a:latin typeface="+mn-lt"/>
                  <a:ea typeface="微软雅黑" pitchFamily="34" charset="-122"/>
                  <a:sym typeface="微软雅黑" pitchFamily="34" charset="-122"/>
                </a:rPr>
                <a:t>宏定义</a:t>
              </a:r>
              <a:endParaRPr lang="en-US" altLang="zh-CN" b="1" dirty="0" smtClean="0">
                <a:solidFill>
                  <a:srgbClr val="00ACE6"/>
                </a:solidFill>
                <a:latin typeface="+mn-lt"/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7177" name="组合 16"/>
            <p:cNvGrpSpPr>
              <a:grpSpLocks/>
            </p:cNvGrpSpPr>
            <p:nvPr/>
          </p:nvGrpSpPr>
          <p:grpSpPr bwMode="auto">
            <a:xfrm flipH="1">
              <a:off x="5947983" y="2081607"/>
              <a:ext cx="2697268" cy="651905"/>
              <a:chOff x="1338278" y="2657188"/>
              <a:chExt cx="2820377" cy="652213"/>
            </a:xfrm>
          </p:grpSpPr>
          <p:cxnSp>
            <p:nvCxnSpPr>
              <p:cNvPr id="7181" name="直接连接符 7"/>
              <p:cNvCxnSpPr>
                <a:cxnSpLocks noChangeShapeType="1"/>
              </p:cNvCxnSpPr>
              <p:nvPr/>
            </p:nvCxnSpPr>
            <p:spPr bwMode="auto">
              <a:xfrm>
                <a:off x="1338278" y="2657188"/>
                <a:ext cx="372268" cy="65221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82" name="直接连接符 10"/>
              <p:cNvCxnSpPr>
                <a:cxnSpLocks noChangeShapeType="1"/>
              </p:cNvCxnSpPr>
              <p:nvPr/>
            </p:nvCxnSpPr>
            <p:spPr bwMode="auto">
              <a:xfrm>
                <a:off x="1714278" y="3309401"/>
                <a:ext cx="2444377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178" name="组合 15"/>
            <p:cNvGrpSpPr>
              <a:grpSpLocks/>
            </p:cNvGrpSpPr>
            <p:nvPr/>
          </p:nvGrpSpPr>
          <p:grpSpPr bwMode="auto">
            <a:xfrm flipH="1">
              <a:off x="8467240" y="1605962"/>
              <a:ext cx="489404" cy="520699"/>
              <a:chOff x="1697266" y="3848201"/>
              <a:chExt cx="511741" cy="520945"/>
            </a:xfrm>
          </p:grpSpPr>
          <p:sp>
            <p:nvSpPr>
              <p:cNvPr id="12" name="椭圆 11"/>
              <p:cNvSpPr/>
              <p:nvPr/>
            </p:nvSpPr>
            <p:spPr bwMode="auto">
              <a:xfrm>
                <a:off x="1696456" y="3864476"/>
                <a:ext cx="511727" cy="473312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04450" y="3848593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9" name="标题 1"/>
          <p:cNvSpPr>
            <a:spLocks noChangeArrowheads="1"/>
          </p:cNvSpPr>
          <p:nvPr/>
        </p:nvSpPr>
        <p:spPr bwMode="auto">
          <a:xfrm>
            <a:off x="1632702" y="18721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392087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449792" y="18896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5"/>
            <a:ext cx="7975600" cy="158640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案例要求通过编程求出矩形的面积。大家可能疑惑，经历了前面编程的“风风雨雨”为什么要在这里安排如此简单的案例？这是为了引入“预处理”这个概念。本案例要求将矩形的长和宽设置为宏，然后再求出矩形的</a:t>
            </a:r>
            <a:r>
              <a:rPr lang="zh-CN" altLang="zh-CN" sz="2000" dirty="0" smtClean="0"/>
              <a:t>面积。当然</a:t>
            </a:r>
            <a:r>
              <a:rPr lang="zh-CN" altLang="zh-CN" sz="2000" dirty="0"/>
              <a:t>这是最简单的</a:t>
            </a:r>
            <a:r>
              <a:rPr lang="zh-CN" altLang="zh-CN" sz="2000" dirty="0" smtClean="0"/>
              <a:t>预处理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92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33876" y="14692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81013" y="1640125"/>
            <a:ext cx="7975600" cy="15602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宏定义</a:t>
            </a:r>
            <a:r>
              <a:rPr lang="zh-CN" altLang="zh-CN" sz="2000" dirty="0"/>
              <a:t>是预处理最常用的功能之一，它用于将一个标识符定义为一个字符串，这样，在源程序被编译器处理之前，预处理器会将标识符替换成所定义的字符串。根据是否带参数，可以将宏定义分为无参数宏定义和带参数宏定义。本案例要定义的是不带参数的</a:t>
            </a:r>
            <a:r>
              <a:rPr lang="zh-CN" altLang="zh-CN" sz="2000" dirty="0" smtClean="0"/>
              <a:t>宏定义。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15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523365" y="15048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rot="574600">
            <a:off x="2890512" y="3438520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916926" y="3441077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182426" y="3864047"/>
            <a:ext cx="2486854" cy="584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343323" y="3371604"/>
            <a:ext cx="250883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不带参数的宏定义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7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"/>
    </mc:Choice>
    <mc:Fallback xmlns=""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可选过程 10"/>
          <p:cNvSpPr/>
          <p:nvPr/>
        </p:nvSpPr>
        <p:spPr>
          <a:xfrm>
            <a:off x="2989263" y="1862138"/>
            <a:ext cx="5457825" cy="2400300"/>
          </a:xfrm>
          <a:prstGeom prst="flowChartAlternateProcess">
            <a:avLst/>
          </a:prstGeom>
          <a:noFill/>
          <a:ln w="31750">
            <a:solidFill>
              <a:srgbClr val="00ACE6"/>
            </a:solidFill>
            <a:prstDash val="dash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宏定义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是最常用的预处理功能之一，它用于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将一个标识符定义为一个字符串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。这样，在源程序被编译器处理之前，预处理器会将标识符替换成所定义的字符串。根据是否带参数，可以将宏定义分为不带参数的宏定义和带参数的宏定义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Picture 7" descr="总结小人"/>
          <p:cNvPicPr>
            <a:picLocks noChangeAspect="1" noChangeArrowheads="1"/>
          </p:cNvPicPr>
          <p:nvPr/>
        </p:nvPicPr>
        <p:blipFill>
          <a:blip r:embed="rId4">
            <a:extLst/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/>
        </p:spPr>
      </p:pic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43960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5680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3352800" y="2836863"/>
            <a:ext cx="3376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zh-CN"/>
          </a:p>
        </p:txBody>
      </p:sp>
      <p:sp>
        <p:nvSpPr>
          <p:cNvPr id="14" name="矩形 13"/>
          <p:cNvSpPr/>
          <p:nvPr/>
        </p:nvSpPr>
        <p:spPr>
          <a:xfrm>
            <a:off x="560388" y="962025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不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带参数的宏定义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9638" y="1608138"/>
            <a:ext cx="7426325" cy="1285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在程序中，经常会定义一些常量，比如，</a:t>
            </a:r>
            <a:r>
              <a:rPr lang="en-US" dirty="0">
                <a:latin typeface="+mn-lt"/>
                <a:ea typeface="+mn-ea"/>
              </a:rPr>
              <a:t>3.14</a:t>
            </a:r>
            <a:r>
              <a:rPr lang="zh-CN" altLang="en-US" dirty="0">
                <a:latin typeface="+mn-lt"/>
                <a:ea typeface="+mn-ea"/>
              </a:rPr>
              <a:t>、“</a:t>
            </a:r>
            <a:r>
              <a:rPr lang="en-US" dirty="0">
                <a:latin typeface="+mn-lt"/>
                <a:ea typeface="+mn-ea"/>
              </a:rPr>
              <a:t>ABC</a:t>
            </a:r>
            <a:r>
              <a:rPr lang="zh-CN" altLang="en-US" dirty="0">
                <a:latin typeface="+mn-lt"/>
                <a:ea typeface="+mn-ea"/>
              </a:rPr>
              <a:t>”。如果这些常量在程序中被频繁使用，难免会出现书写错误的情况。为了避免程序书写错误，可以使用不带参数的宏定义来表示这些常量。</a:t>
            </a: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1371600" y="3216275"/>
            <a:ext cx="6915150" cy="754063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800" smtClean="0"/>
          </a:p>
          <a:p>
            <a:pPr>
              <a:lnSpc>
                <a:spcPct val="150000"/>
              </a:lnSpc>
              <a:defRPr/>
            </a:pPr>
            <a:r>
              <a:rPr lang="en-US" altLang="zh-CN" smtClean="0"/>
              <a:t>        </a:t>
            </a:r>
            <a:r>
              <a:rPr lang="en-US" altLang="zh-CN" b="1" smtClean="0">
                <a:solidFill>
                  <a:srgbClr val="FF0000"/>
                </a:solidFill>
              </a:rPr>
              <a:t>#</a:t>
            </a:r>
            <a:r>
              <a:rPr lang="en-US" altLang="zh-CN" b="1">
                <a:solidFill>
                  <a:srgbClr val="FF0000"/>
                </a:solidFill>
              </a:rPr>
              <a:t>define </a:t>
            </a:r>
            <a:r>
              <a:rPr lang="en-US" altLang="zh-CN" b="1" smtClean="0">
                <a:solidFill>
                  <a:srgbClr val="FF0000"/>
                </a:solidFill>
              </a:rPr>
              <a:t> </a:t>
            </a:r>
            <a:r>
              <a:rPr lang="zh-CN" altLang="zh-CN" smtClean="0"/>
              <a:t>标识符 </a:t>
            </a:r>
            <a:r>
              <a:rPr lang="en-US" altLang="zh-CN" smtClean="0"/>
              <a:t> </a:t>
            </a:r>
            <a:r>
              <a:rPr lang="zh-CN" altLang="zh-CN" smtClean="0"/>
              <a:t>字符串</a:t>
            </a:r>
            <a:endParaRPr lang="en-US" altLang="zh-CN" b="1" smtClean="0">
              <a:solidFill>
                <a:srgbClr val="FF0000"/>
              </a:solidFill>
            </a:endParaRPr>
          </a:p>
          <a:p>
            <a:pPr>
              <a:defRPr/>
            </a:pPr>
            <a:endParaRPr lang="zh-CN" altLang="en-US" sz="800">
              <a:solidFill>
                <a:srgbClr val="C00000"/>
              </a:solidFill>
            </a:endParaRPr>
          </a:p>
        </p:txBody>
      </p:sp>
      <p:sp>
        <p:nvSpPr>
          <p:cNvPr id="28" name="标题 1"/>
          <p:cNvSpPr>
            <a:spLocks noChangeArrowheads="1"/>
          </p:cNvSpPr>
          <p:nvPr/>
        </p:nvSpPr>
        <p:spPr bwMode="auto">
          <a:xfrm>
            <a:off x="1371600" y="1968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" name="矩形标注 1"/>
          <p:cNvSpPr/>
          <p:nvPr/>
        </p:nvSpPr>
        <p:spPr bwMode="auto">
          <a:xfrm>
            <a:off x="2248988" y="4284616"/>
            <a:ext cx="2207623" cy="548640"/>
          </a:xfrm>
          <a:prstGeom prst="wedgeRectCallout">
            <a:avLst>
              <a:gd name="adj1" fmla="val 20113"/>
              <a:gd name="adj2" fmla="val -93214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#define PI 3.14</a:t>
            </a:r>
            <a:endParaRPr kumimoji="1" lang="zh-CN" altLang="en-US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3418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95B4C31-3DC0-44D3-AA86-2028A9AB07F2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OdQa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DnUGh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OdQa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DnUGh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OdQa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51BoSR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OdQaEl0Pke4XQAAAGIAAAAcAAAAdW5pdmVyc2FsL2xvY2FsX3NldHRpbmdzLnhtbBXKOw5AQBAA0N4pJtP7dQpLp9TgABMmIpmdEbvxuT26V7y6vb3AyUfYTB2WWYHAOtuy6epwGru0QgiRdCExZYdqCG2T1GIzycAxfjHALvTwMbL/ELkn/0++MG+SF1BLAwQUAAIACAB2uMNEzoIJN+wCAACICAAAFAAAAHVuaXZlcnNhbC9wbGF5ZXIueG1srVVNb9swDD2nwP6DoXutpF3XNJBbdAWKHdahQNZtt0C1GVuLbXmSXDf99aP8bc/pVmAHAzbF90jxkTS7ek5i5wmUFjL1yMKdEwdSXwYiDT3y8PX2eEmuLt8dsSzme1COCDySp8ICeEycALSvRGYQfM9N5JGewUVm4mRKSCXMHrnPkLuLtCTvjmbokmqPRMZkK0qLonCFRkQaahnnlkS7vkxopkBDakDRKg3iNNiV+Tsan0Sm1Owz0D1kZt4euCZpOZ61GJAUp65UIT2Zzxf0x93ntR9Bwo9Fqg1PfSAOVnJWlvKR+7s7GeQxaGubsSrJNRhjkyhtM2ZWYrFMHa18j1QOmwS05iFoN05DQissnQCzbcx1VPPoAa3l1TtR85Z+G/u9adxK5WjnnOWPsdARHvUhnXUSyOgwKkvK65Yd9NB00K1lIo6CX7lQEJSf39oWmS9IFbDtuDJPVxc+HuDbLfeNVPsbhGEX1Qq6rWhuJZpbgloOt42+7ihIc9stcJMraEo1Y08iAPmFK8VtW1walQOjI2ONpUMwo9WVa5E6QVhkkvjsH7SxfiNpfurXlCkB/0OYT0jU1kSkATzfCvQxkGBNDWCxrc01WezamF1OOn9Men09MFU51qLgRRzDVQg4hgE3nHZ2eggKimt08XM1wvYODoIjEUYxPmaSYXx6kCbhajfJ0Ds4CI6lv5uAtua2jHRcx1EztR3E6MQ6YX6ujUzES9megz1jVmUfvjZyzdF1JtqD8/kfoziI0QzmlkysLvvW21fN4b2dU6M7n01WWQbdivMAJs8qr2YW8mzkE8CW57G56efU7MMedJTz1HRMc33HfpfFWryAU4jA/ukWp7YmEdie8ciH5WmPAfXE7TIIX5qmIjJaS1KpeUg5hrV5ElBUmGpWPqLqoZJ5Goy0cbPu56Bj3FXXCrgTwxYzXZxg88nMI+/xpb7LxdlFd5XzxUWDLfO6rwJXubxhVdcJd51B635tL8LqmcfX31BLAwQUAAIACADnUGhJcYP8DhoIAADbHQAAKQAAAHVuaXZlcnNhbC9za2luX2N1c3RvbWl6YXRpb25fc2V0dGluZ3MueG1srVlbb+PGFX7vrxioSNG+WBfqZkQrgJeRTUSiFJG2d1sUAiWNZcIUqZIjex3oIS3aIBsgSICkRZqmXWyx3S3Q1C0CtEizbX7NWt485S/0DC8WScsyubsiCJhnzvedM2fOnLm44R4bljh3qT013tGpYVsqodSwJm7zBwg1RrZpOz2HuIS6+ZXkwLDG9qlsHdpMBlKX6tZYd8Yia3WbBdTyfqhe4+tSHb7KQrmEamVcwnUk4YoIbductM2J0CaVimIjn6DweR0yIhZdz9rIx1qvA2TLJQ6VrTG53+Ti2tGmeA92HH1sgJ7brJbZswitLqQye1C5WKlV8KLEcxxXRWJFKkqFRa22XeOLCBfKlQK3EOolrsShYqVS3K4uirVShYOv1nYVWMp4u4rKtXK5JC1KuARoxPOCVBIXNW67WOTBGq5vi4tWS6gVCqhYLHJlaVGpci2hgECbAw6eq7MAchIncNUFL/DFOodaYktolRdYwlWxguolXC0UFmVB4AqFVXBXvYuGayVN3Z0wnLcQrh2Cta0st/JrkqsxmjsOKGtkOjN1SpClT8mdnEVOc0FCeskbNod+xKW+EMQM3ARsI+/9FYo9u9HEj8qRMb6TG84pta2tkW1RcGbLsp2pbuaaP/RzI/A8DdI+IU4W3KE+IitzNe+XFhbYgnyFZxNoZE9nunXWtif21lAfHU8ce26NU7l5dDYjjmlYx6Bd2K6JeKMh03CpTMk05h+usyc9bAb1yCXMvSpmTyqkqQ+JGVoseL8MuJXJ2yOSgJ4YrkE9KF9kzyboTJ+Q+ADUefZsxlhgJT5qNfbcDqLkPgV1jk3v0kZ1Uz8jTtyIXw43ouzZfJY1n2aOPWHBjuNuH+grnGlDdbEmzMMCe1KBWAeZwVSjFITN67+UUAw+k7WkMQUrMLjR4hKIPMqeMBC7nR6v3Bu0uzvdgSDv5JqiPysRm5Y/LlXr94uV6k8a+QCXkknt8O12nAt5ZJVCOi5F63fbAyDE7YGC72q55o8m9M3km5mqu6e1ZQXnmhePn15+89WLp+9d/OHbzCy9Pt4Hh0xwIvGmodrr97GiDdS2LOGBrA6UruYFr401LOWay8/+cfHxk8tnTy+f/f351x88//rd5ZePLj//9fJfH714+v6L839e/O+33//3YQpLUp8/kJWdgdbtttUBVqRQkmtePvtk+ceHl58+u/zy0+xMfV7FffD0kyff/f7xy8EHXn74DMsH7y6/eJCZZ1fe2W3DqzFfvvvbZ8+/Oc/M0cMKBCNVDDpYVfkdPBC6d2HIIIM+fpIR1X0LbD06vzj/PCPwHla9vEgBU/h9eYfX5K7CUquPVa0vi15e3bPnaKRbyLbMM6SPRoBDsMCcGPbcBcmJQU7JGLmmMSZuZkMqfnsPklrm276hI/2EIGp7rAEnMixEjwiaGCcEvHDGxElhBqaaiCU2YG/vyT8dtHi5jaUBjKDUPRhoXmFg9nQHtmg2Rbpp2qwbYFofn+jWiKAhGelzl6AzUBsbY09tpkPnmTO/mBvvIJ36LqI3gjmpSPjuG1uv7J2staHSHOiOBUU5O1usLlzv8hT2muA6LPkzeltfIvHYel2OvIbe9XhVvbFracbo1fuVcOElOqVC3uM+rJ1QEwTDzgTCHciYXBNPdcPMBJSVFpjzjsiwwXcQO7dkIlC6AYdio1eg2YexiDmyD2OUjeIAC6qssaiTIduzpgB7o+fnwfrcYScLk8Cx7Sp/huTQhhphEv0ERhbkhusn1NbL2cuaKGElZvUyWtoDIgXcmngXIQgcM40p27yno93r4DCafjmOheT17SY2mfI7sfzlny8ef+gzpyBUMd8Xdwcir4gYJsHFR79b/jsDDjKYudTW1EGbFxjD8qtHsI9Y/uqvy4d/WT74Fnp58d5vLs7/k57T395JuMUDbxhBj2xrays9TdIv3x3Ycv3pi6wkMEtZncJXZD9TbErcn6fg0XghDvU+UgKDjXIIzbhd9hIiiCavaby424GcgU1Mn7j23Bml2mFESTp8/y2oFd6mLdfs6M4x1BrNts2sRF4MWNWjmX142bNDlOOVKziLgCb3BrwkeSctOGOZxujYXwjHSEfBpQoy4ciVgU/c5RUoSQlKMjZodk5vUQhrA0xT/ztMQrYpXLdGXAlWx1c4HttzGjsNW9SxzR67R7h+cQYK7NpjaJImdeawkIRfUQ33yD7tzqlpWKR5qJsuqEVFSdUe+NBj+8eAMi5LavfJqWGNI6qBIKm3b5vzKRH93kTdiDckYaIoePdsUcSV7JrnsLcPmiKur4RJfYXcp9f0I8KkvspWzy4cJq6Bki1RZHj3IehOVJ5m6ECHWDoIwwCHX3Ed5kGb3YG5EZcCQVxzao9J09sEaMaUsOGHHGSyqMP5GzxuWFdLdodhhmdqcHRKNKyyN785fRvUoCa5Obe9fsAMjI6+971uAgQ662aAf1ebDIYvRfRsRu7k4Fihj46m7LY8hwKOOzkWTv/6+ybcLCxnrJpFkJ43m6FTr6Z7JT2TSYtV8mymbH+ubwY18tfi1MhvGqFGQHvzAFrz6ZA4GHLAIGFyxmVR7SNjcmTCS/e9k3kcdkNjFE+PgNqCg0WIiQhiaUV0Z3QUzhX/I9o+nZvUMMkJMQOdiCASms29b7gwNzanNk/b5JBGkzuQZJ4DQaFbZWJUO95wI8w7x6zF+S3ZFh2qD12v92tqVbjyrIrVmrUorNEs2aNe+YJY2q6xBbo3hb+Rjy6yUKKu/QcrKQMo8N34/9v/A1BLAwQUAAIACADoUGhJM91K5mcaAADkRQAAFwAAAHVuaXZlcnNhbC91bml2ZXJzYWwucG5n7XwLVBPXvjc9nlbbqrTH26Ko5LT09OGDV0VUSFLrA6tVqqjIKxERUo0QlZd523KvtlVMrUqwlqS+eIdRkAQSkmhRUIPEB0kIIYkejJEMSYQwiZmQyU2gx6Keb63vrnXv/e5dH6ywZs1k//b+/V97//+Z2fP9V+tip7wR+Iafn9+UL1Yt3+Dn92qmn9+E3Emvea9EMQbmew+v5GyI/dyvtmNWn/fkz4Sla5f6+V1kvTmc9qr3/PXdqxJz/Pymtvj+X2kjVWz381tB/mL50o37cGZt6qHag4nIA9qH2P2ozx4f+fbdPbF1H/1FsODSD8D8HUu/n/95eFLge+fOFP88qXhr5LehlVsqDmz7fuGtlTPjibgLWdumzbV58Pfy2qILaps6ThKUlIgcbJv/VOXNZiCRWFvXgTnZU8A3FUXpFrlaoyR77A0A3dzDlg5n+Pn+pl7or2loUtqFFnOaXe9x6zUJPqn87sM7C1OXoDLxdEhhf/UV36VG6s5DaFSmnma7ZX91BNzo2nlMDEikSx1fjpxbJN3brVRLk7Gb8Cff+W6H4kMq3jF59MvZLfN8x8tHZ2SO9HekPezNkVbbDyT6jvuDP20fgc06mfau9/DXp6YEKcVuqgY4dIdIjz52Tvhq3jTTwtyo3ojJ9b6GhUwnm7mYarsVZW0P/2mIqciqmHlHe+TqSL9hTwEPDERPO/yBWCR8W2teNYqZ8MXqPEFw+MhIkz/4RPGs+Y/nNhZE/2WE4+XPftowDvgfBiisFOgoYH+DChdNhRQJcqQXi0zoOgl31wIDcBLXlB27rcTnltO/dBuZiFENAlKG/dEpko78wzn0JrwGisThwfgx3VGWl55zsyVKkebo9BGPfC3+QGLfgogRSrPUx9M2LykabRu7MKPkxLrgUU5H187IPH/v+gjZ3dtfhAiddCtVH021qwlypN/7yYpDQ53qHDm6wPi3vSOOvj/4VET76igRienSEFgY+LE6mBVzFz6GdR6LDl1MGBFiUd0nLTW5OdWxN5VPkib0B0ifXrMxcVVX+EGRyXIq3FdujYH+PoZcdnZk67oWkNJIH7gWYI1pkI+h98j+tJfFZc4shIIzBIq/Uk/G3gockffIrpthc7U9O3fzPLcTTBGhzw09Gos920Z64NM8XX3JM5qf/PamMdTmYHocBZy7zzUX3WQOgwY2XmLrxIzR0yltRLNSMGcLdi//QBfMKlTYVot7hq4n/aPJ7CXtylVDPTnyUk/za2dgo+FtqoZZnLsvko+BOuNJ/heO7fgl8nftdr7X0i+Qus22B9C1AHyMxxj4Nchl8z3z+mCF4yceUL2CTi2Ek6hDd2JDIzv+IaLpdmz7auEMRfA9Ve8udzP1knBkcrl/vWxy/V0zaQYhNDBj7v+NZf+jztBZDUgodhgE9M6PvqDWSFpBIr1KNPv7keG3hkHKZFIpHUzWL2EumH0h7gXv/J8esBtIzQOtajxiwHPciNWDqEnIIxLHfTfU/ZfdMoVqL32tSpVPLyoX/hFbodLhQXWhP2af/fIEf7/oTfheqAHzx7AllP6Lbd3vTexiPx/M5Evzfjnw/KW8CVMvxI2N5OzmV+w7xuhWURRliGUOxaqbLI5S+qmx0N61lQ8sJxJwaeUc2uAN+8tfh7dbTqXZF6z9Q9Yy4UDZ9EzHrTDqz2Vj5NHui59c78osQa99nsonB9T0T9s5ZZWW/A9G4/3Kxijdv7T0S2Zkxt37Q7dbq2aSfkjL10+uL3+B+7UwEemA+t6CMcoxtZ7aVqKNaunf8fM43XG6/wvpCsDJ9Sy0vavJQk725mUeOCQO6x7SyDUS2uAAi9lMh1eY6PShsyi0x7nCap0j5VzzThZP7ZpUKQIgJoCjwbjLSl6SV3O6pZ+AsZ20YaO8iz5Th2FWV4XnZc1YACypK66iwit2Hk7VyVdYAcZ8thuapwTqg9JVVuuPAirwsprMP6bZuR4nVy5BIIDr2ae+sgf+lB+0EDx6XuqgSgswO0NYK1MP3IKNlCbKySqqHoqAhik4camhT3M6l0wRyykw7J4nry5X2IpZGWT4DE6gswzyVTiG01AfSnvgXT3r6SKQnSwVp79sO413gRtcpTLfX1SpLNye2NpRxagpV/yauLO/Zr0NUuGxTBTEm2QyQpconk3iYZh+PHAZ+0pjay8kWLMFJ6lCge7QCTsri/Fx6PcbdXgxMsgvxjvO4JhkLeSXjAXYgGB9aH2MGFeO4VO4snsmo/bxP1XDEn16PnrRh4rBx3evReRuhtKnlCsiNiovJC57NLhQGF5Q3dppMIcEZ7ubZ2aC6XimVRW4hY2Pm1KmMZ4wcANA+RXYCDoEMWIMp4qRgmO6GEcyXnaTtlmZonK2gRy5XflrUwydvHxnEQ8agvY3NXdspru+pVwyDa7qyviz+YAauncTVt1rQLqEqkQPzc1nl6uwBfOBnC9f9l7RjZb+JDTwmirjl1Sc8f3I68rgbOKvPKblgDowW6U/mO8GE3EfJko7YGPAlPoAN3wk62VmBTklvPBct5x4j3vRQNY8qDtwLzCdzawlEb9KJ7qbkw7Irw3y/lR8sUFStBTdzWfoptTLBKu3BG1KDrYMDoTqy/OdytehPfP0QD4Pl0nenu2mkd0UptZRwmMRnE9NZAVlFqb45SBLJZTwYoFaqfizKacD0O/nUs49HmymuKGniS0ZU86sgfbKvkpq6YO5AdDAPMUkIY0G5av0pHyykwIP1kVeCAnFkwS6tg1RN4sDN4FmxSQRQut8KzkOMAJcHKplkJjEpLUt/KeR2YMbn7fG6Y7T/X9BN7K9Do8dmIa9g0jqSWO/m4iiXZi9ez+9EoDGyNKZzkIrjyy6LOlUwWOEMXmLL3tFYlcTHAiMbb/UBOI9sLoNiwzk334lWzBSL/9XlART+3y/t6gX70h91vb+jzsbqYYTCV2VH3Fpgx3WS0OFfyjk4HafPmv4Y3q44dN7Yhb4TMGzfhqxT7fyGZVFH4zYsYH3zGC7V43Ye2fymGFHFK3g/6G092b4DFKd9Yd2l0X4DLdZM07ofxUhX44UJXXeqpczERuBhUWeNhm5TKQjJ8RyksBZ7Lp9EJNr/8afdr8nmBWz17jYmgrtwRt6t0hp7n13ABGDLmh6fghfzoe4rFhUJpduV9vS7BHLHk7wj9mNyVSCx2HylAZrBrQnJWN5qpRWVKd3dhR0MCVm3288pVxtx/OqEVRPrY9chxl+0lKA9E08/15dUFpyaDy2Npl1JnJvyFmz/WgFRAlAk8gwnKXa0tzcMWg7D7k+8eYhEKM49s+hE/phA7EEJ9UazApZLRYFsujuwagX+Qr16fzXbspiTJeCwpNDE/R3tyYXnYQ+7qEwppwGY++FyKvDGzkOxCH1mPc0MCTedO/R9x9xFjFLA1eCbsU90NxpKzbRO8FOV4XKirEHfgWSZW0bsPjXlAYD2AYbq3DZZCYkKU7jt2ph52C4EpyH6l1b+7zxRB1hyS3pU45qYi/mK0qEk0siNyvB+S2ZRSJw4NLK25ST8EVcOUe6sSVbLA2MVsXhD3RXeXNh/d2I40pZJzg/dcEc1T4hsvBNiCKb3jOlXtuGU7i6JVJIput8QanLDqoztje3f6zZxFrOe6W+9VYgHjQmy94STv4VFJarwBpmShLSpItLTNIh/MA04lepQetFky+DbLyO6VhY7EiIA7gk7dCLvXrzwTlsptgToZAVeE4DBrxHP7UMLH4lt5KBIwEcCcKfFFlWiwoXZTuNlA92TfltjbZCyMOVYTooXG/fmFp4VqdNNd9Kcl3UF7/sBzJpFT6YUHTkkIGsvSw8XCYLjqsO3MTeU+Ca/7ZSnizhfeZurrpYr2uz90GTVBm54q9LvHXK4BII1oYlk4hovlI2X6ozhyUr2oSHr0LEFP8rIOsiRmL+jjrthWCrXdKu7Npy9uHmTS3GQVtW5Drlx4lnMyqv7HVnvVUczucI3O++Hnk8BBAwroJwH2Qvts4VuacrPSktO8RuQxZPr9sgLoXakgB8XDVrB9kJ73FOB9sMWdltusCjApKxTPV8KKcasch5+n9KfJuFLf31cgzVSLD2nykHH70w0uyIdsb9CahGW/0hJiJxiK0d8lyN6Xnpp87IDA1MVcVFtet0L5uBFTN43flYGLMkf8bWUAoFujot7hesmPZ4GWowa2r2vhfmljxU+CkGMmyTcz20GekgV+9BHFxPSlT9C6xx/vW+mUftduiZSO82dKfpkeIF5uklPFLahaBMmW+yshnBFxtowTS7jesZVrf4Y2mIzRStdx5Jsx94UQFL2vM9RwFLX+RVzJPLE4yeO0DgdtAJnt4cBbw0jfGRCTgIvY2Ym8oEug5xcOiBq9OMLbvQ326OEr3UeLOrdnzBGif030xIESZjuHuxSG+pfkffxPGbXuOAccA4YBwwDhgHjAPGAeOAccA4YBwwDhgHjAPGAeOAccA4YBwwDhgHjAP+vwU8tRRIqQTK0XMFCVFnnt1yeaIAGFC/S+9BSl9f+RMCCKfkBT+7sfOtkUO19BdF6Ro/vbbqrtq5tkJzW3tYFvbcDiu/+9dHR/aLzRy51eO3KOI/uEnrn3RR50JcUo9rZNfX/t7w/7wR1Utb+omAON/eJKdb+qdxn15VL/NH59rvF/rrFkF7FG0JKAK9WQtMGNnYdlHXJswyLazCr3H2E7DU82gejo8jkN2WLP1KiNjE1vz9xEE1G0fp609gGBK6/e1lVSwBxmJRjcATBn57M7Sna+Jc3fyGcgVQ74IAhayHz3tSZXLAEdxD1cLBMFdfHFPo9iMJ4UYRXp5Hf/Qpd7EKTQIDmAMBcom9ARCDfUxHAbPAHi21RRuD6EN3CtBcqlFN4NJdOZ7O+DhxLxnUsylNkE1pcuwiN5HoYLJ1n25wSIZIcEOEh9nNrKG9KOf12Fa8MY/n4V4VDWBxBzFzkDLaLN/unHXQfalowHFDcz+eC290Ld5Sze7DFZBMjuFs7BPbzZb+rNTLYK+FgVatn6Dyd9/2L2Wlam0Ci9SDFKB5K7UUStF+QyzjYWwHs0cyy7GSbiH+yJM75e4euRjdoXzaNIw7jvIMoKS7NwKqahSYBxqKjQruocBokCyTqwBNH3K4p8gRLk5xJ4FmFddAQWDIUkx1r3JRNOzFR6IMvT6b51dNfBgz/KTFrH/dUeWKqckD6hMgKjMKdTzPkMZ3/Zp9yKLKqQis2/nXahTxsQmXyVspzl5QHbuqtu0CJZlNpqbg6TpVMAGddKm1C3bmN9e8LWEAJmNkWaiUILsgak5xk7cELU1dZoTv8LDDLdieI6JDh5DDs2CMSXVhmEZpgiNDmRyrIox6OLYb/2j9wDNizOQ6l+g+J497sMGSZ69BJudyDy6bnul/aXiunj17A7ErmUUMGPhO3VupP2a2pk4pgXrzwwBuKCuTN5A7YyXxfgqubB4zaOdQDwZuQMiwWPxYfv209SwDx1x3TzZ/ghneUaAR046bzuhiHRJV9s02r5NfNsfr0y+5qPd1edxDo+PqmAKJvibN/nPx0RqqLgn9/h73d9fWFX0jOxvR5BDqRRkl2iPHIZu5MbGYjZ9Hqqc6F9B8HiK09taFsjES8LEkyPpvFjqQB+SE5lpneuNGU41AULxTUpesNabzqKXiatKO2/SQ2pth1LWyVUo0KSv6ME8xPUEedTMowUF14KbWazWhB9QyUOdIciwJgHxbaMwy/EqHxMu5UbzOgN2t6MOgiFrwl2/lDHu92dg7Z3K96tLh7VrbuxBQjh+KiLypdNj7JYKPHZvp0d9C0yVIUD00ZNC8cxxylKRWs/GSdz5LlHiI6Cxy8qE+avs65spaFybEtdcKhbkmMp9MJOCRQbacw0SchbF3RsS5l1e6nv+7RH0nCZwdHkvBHKH8hpdi+d/X4OENrsVNNY5dJdp8tTE11gE21com10cKQ/TH8qtbJQas8FLX1MyemRC59pu9TnGl/lAGjfegnoHfuQjfasuo4KHYr+S4l0D5ykJC0WlQpT5yltgnv/6e9SySgjOkk4EDaj1i1mOovo11tAbPr9Knh6Rf4xf2jShJM5WuJ2pdr3l9yU7uO88+Mqif23RDKJf52J1BdnVyj1pse2ccUBOrjhJnNIfUuVXXA2SCsK7VJJaoHKOCeH+6GXHV98xWLhmHXp1HhmEs0nCYL5PxmNbitxs4OOy6swS3pCAu9KCERTkl66KeZGUEHgSqXZR5eZdxdEgRje8jGLHWoHDXw2NxHCzAwbj9t3ldTahS21tnkn5hXdPKcJtHbUg3Ub/PZ1qj/6Y1Zng9In5vqTWKWPKqpckCXuycJFqA3tAguXZFGMoYOGTe1y22Nphl7POUU2siO3BGz9tmXZQ3aARr6P53LFaaar3/DyaOpITDLFXxpL1BsKPHklOvFHdULh5y3QrM/IZa66LUxEpDFB93i9v/foafnu1lpQwVVRTHPq7FlsH2Nxwm5iXfNmK1ZPAEcImpj+60IharxL3/V7PNZOXIpJ90o7/eQdFuYLJ50hZlIZcvr77IxwmC9m8kEVzDsscYrNcZvzSptvhfFj7uTcT4a/U37oFKm0mlKeqElkDkpIX7RTykPZfL9S6ajUYh0GZYfyFvd/krl5CzW0ET80vTWwWxfKqeqGGHagpTWFd5jj2l3jARk7y8sllxdFO8We+orULWiRDBCuL0FE4CE+BJ9Uo9thre4y7o7MtbI97lLqX0+TbA6Ri6iOshCpm2WtqbD3xayaI6I1Vtm84OUQIq8MYN7kBl8C6KFp41L0u6aZsbZssTxEUUdXbyoo3uk30Y7LSWebvleXjWGtDz4HGN5+C5bsT/TtKIKfs6L2KGmBdWj5oRLZSCqSuKvgffvoBkixDqI9gqlJ1dxP4mXJxddBTcs9d9/zy8B/1IWXhm5/1UnOMtrZHgNfc5Bg8i4lZ2GVRNMVKGGJLLgHpc9oyv74EhhY7BxTUoMIcfI8WgZIXXqmCnNvBrkVx+NSz6qYDpEtTHBpEfDkcReJzNchA3cZ/AAu6pPJLhGF6Blh7JdDd2ilNGI4KddyJY+7v6LFZKwsXh2fyVV7Knp1Yt9U5p8p9wBTNwxJIeJLWhVVbVenPIYZaZRsyYstndDeZcuERneDXzTZ4L/AJI5p7KaObJ1XYnZC9+UOCu6AEf+9S06+xKFXyLev+biR0Y+A6LQ+9PR1EP+jOfthCwtk+xOUjEa0nXvbY+P/Sd+hqMj33MwQsdYq9rZszzhGrt6y8FoKu8RvetoEH+6KGvXA6xrOpWBRIkmsyUnV3IfpsfNNDE2E50i3NmTPT6k4w38QYkrcOHxoeKDp+EFpqyFJoaI+qMa9i7lB1LMarCxNlNHUb7EpP8S4fz5PTMKBzZcKLet5UIi8ITT0ivf4R13rCxK9k8VZ/u3ScTtKrevR+Ak/Ll+iQEXwtfpDJGlffFbOv5JT2y6clYJZaEl/w+6/X2lXOzPZKCTZFPFV81Dpfyk7BMF9APoN75GSdY2UpxZlyukRIALt6lgPFqfOuNatPvgZFea1KlSO3mQk6xSZUqRaCvf8YViCM7ZbUT+yC91doq2NdVhf3U6x7bSrQVsVcZTwpRtLZJ0WOIps9WnYc8T3JNxKxKhFtjyVg94pBNh6G2pDYpQnaiblkMIscU36o2+H0c7Yw7Wn+6OJaSL08O+lsSU9/PwYqzK1Wix1al7OxyQfCjjDzuKe+a9yF0cR1rAw9vXBG81xcTKUOLa/CePBSadhSuv0vP/ktL/03fo4HI/Df4vcTBeCwUT2DC5UyKPc4zFNcTwRxuY9KQ+XMbt8yutYCGOV5z1w1LKYoVngkb8OmySUlYXC5tzSjXmiX9qVpZ/qg2DQ0q3EzPVIp3Dbnlm6XPIYc7uScsOcemZyaYsKZN+vj86Gbl1iGf1xtNRo3R00oablUD7m6goQUVhY9aObhOq5JtysWzzq/UZ+TyTPj4CuCi18+aKkwgjxp9aHQVfgcKzwJxtaNuhsE7byZ0Sx2lP1lsdV5H/MR5ly3pZOBCetEzM/VvagGCmcC0E+SoOeKgVPDBHc17AIfPOElpHIxDHsZJQEPjbOF7PxWYJLjaMy5KSqf08wsIY3FqpA43BITX5Fmp3vCWdR+5vuaZmH05XFeKq0Aaf4e+TilULX6HiwyVa+Q3MmZkJozkf5Nrz88cvGk3MPrbGDX0xdmS7O8elgoBdrU3k1CZ0jwQc1+NtGHpJg/thNVz17sWWPJCes+s55twklGZcP7Y4d0uhzT+Nh3jG+FVbyjdvqL/bWtaSWp4O6dsTH8vZibgeTZuidoapfkdGdr85HOXs/GNlv7VDt5kE3V19sFmSjecQZtbqOHNfJ9c7rPwEW/uC2G8gZwfj5nqm1+4MO6MVj/BUetK8aWUBfIY25eupsY5Xs9pw9gv2rEIlMCEEkisfd7EyQZ6T6/4M57MTkcJYqOWjxqx05HSJ/nQWiaj4dmnBvf4yo7o2b3WE1FrHeQtII4gtzzSu4CYdp3yYJY3b9yFf/pbQEdshfnJz8NDXj9Uo5AHKP5ZVJTGl3U2E//1YSnjQQDjtJvS9APVDdA6NbWOO17V/d41VSFdrHWX7maZXBX53MIGyklLnqOCYRXJr5yu9Q3iIdyvI9pDPYOhXPrTFlT2xK514l3idQ7+fk+8nmrADbMSxLeqx3Atves4JW7n5M9hvS8J8G/1FiXUmZ4nqYZpjiISrXeYeguBAQ8l+moIxnkjjiP9crQ3X4HTxaVs7dC1qWWWHeVhG1WAFRczHbzZsqspgbVIFDCV/C/JU3iQOxPEP6hFCc72k9xKUqlnrg6KOTtSt/Y1rXV1bUrNi7M1LWr31mWV++C+cjlm8CjrFy3T47Z+FVdtzButxH6c/n8q7ERWqt6Fc00e8/IQkCcY+/IQb3Fr9fDlfx4pHS3Va+2Seg839tZIgx5qw7XNxpZdENZjw5rfHAXRG66EiNHtm32P7sp1vleVnBh9VYmwO4VIdUs7OhDUciYh7YK7DPFd/2LFuuW1n2/99t8BUEsDBBQAAgAIAOhQaEmJd2BCSgAAAGsAAAAbAAAAdW5pdmVyc2FsL3VuaXZlcnNhbC5wbmcueG1ss7GvyM1RKEstKs7Mz7NVMtQzULK34+WyKShKLctMLVeoAIoBBSFASaESyDVCcMszU0oygEIGFgYIwYzUzPSMElslC0OEoD7QTABQSwECAAAUAAIACADnUGhJGCZD8i4EAAB/DgAAHQAAAAAAAAABAAAAAAAAAAAAdW5pdmVyc2FsL2NvbW1vbl9tZXNzYWdlcy5sbmdQSwECAAAUAAIACADnUGhJCswVnxYEAAALEAAAJwAAAAAAAAABAAAAAABpBAAAdW5pdmVyc2FsL2ZsYXNoX3B1Ymxpc2hpbmdfc2V0dGluZ3MueG1sUEsBAgAAFAACAAgA51BoSQTnA9G2AgAAUwoAACEAAAAAAAAAAQAAAAAAxAgAAHVuaXZlcnNhbC9mbGFzaF9za2luX3NldHRpbmdzLnhtbFBLAQIAABQAAgAIAOdQaElqAMUe6gMAABwPAAAmAAAAAAAAAAEAAAAAALkLAAB1bml2ZXJzYWwvaHRtbF9wdWJsaXNoaW5nX3NldHRpbmdzLnhtbFBLAQIAABQAAgAIAOdQaEkP5FkgmQEAAB0GAAAfAAAAAAAAAAEAAAAAAOcPAAB1bml2ZXJzYWwvaHRtbF9za2luX3NldHRpbmdzLmpzUEsBAgAAFAACAAgA51BoSRra6juqAAAAHwEAABoAAAAAAAAAAQAAAAAAvREAAHVuaXZlcnNhbC9pMThuX3ByZXNldHMueG1sUEsBAgAAFAACAAgA51BoSXQ+R7hdAAAAYgAAABwAAAAAAAAAAQAAAAAAnxIAAHVuaXZlcnNhbC9sb2NhbF9zZXR0aW5ncy54bWxQSwECAAAUAAIACAB2uMNEzoIJN+wCAACICAAAFAAAAAAAAAABAAAAAAA2EwAAdW5pdmVyc2FsL3BsYXllci54bWxQSwECAAAUAAIACADnUGhJcYP8DhoIAADbHQAAKQAAAAAAAAABAAAAAABUFgAAdW5pdmVyc2FsL3NraW5fY3VzdG9taXphdGlvbl9zZXR0aW5ncy54bWxQSwECAAAUAAIACADoUGhJM91K5mcaAADkRQAAFwAAAAAAAAAAAAAAAAC1HgAAdW5pdmVyc2FsL3VuaXZlcnNhbC5wbmdQSwECAAAUAAIACADoUGhJiXdgQkoAAABrAAAAGwAAAAAAAAABAAAAAABROQAAdW5pdmVyc2FsL3VuaXZlcnNhbC5wbmcueG1sUEsFBgAAAAALAAsASQMAANQ5AAAAAA=="/>
  <p:tag name="ISPRING_PRESENTATION_TITLE" val="chapter0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RESOURCE_PATHS_HASH_PRESENTER" val="746b8b8c22f558b0e2d05a4e55cd32b7e2808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1】-案例实现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多学一招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2】-案例描述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2】-案例分析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【案例2】-必备知识"/>
  <p:tag name="GENSWF_ADVANCE_TIME" val="4.4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2】-案例实现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第8章 编绎和预处理"/>
  <p:tag name="GENSWF_ADVANCE_TIME" val="2.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脚下留心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3】-案例描述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3】-案例分析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【案例3】-必备知识"/>
  <p:tag name="GENSWF_ADVANCE_TIME" val="4.4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3】-必备知识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3】-必备知识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3】-案例实现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4】-案例描述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4】-案例分析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【案例4】-必备知识"/>
  <p:tag name="GENSWF_ADVANCE_TIME" val="4.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4】-必备知识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4】-案例实现"/>
  <p:tag name="GENSWF_ADVANCE_TIME" val="0.00"/>
  <p:tag name="ISPRING_SLIDE_INDENT_LEVEL" val="0"/>
  <p:tag name="ISPRING_CUSTOM_TIMING_US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5】-案例描述"/>
  <p:tag name="GENSWF_ADVANCE_TIME" val="0.00"/>
  <p:tag name="ISPRING_SLIDE_INDENT_LEVEL" val="0"/>
  <p:tag name="ISPRING_CUSTOM_TIMING_US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5】-案例分析"/>
  <p:tag name="GENSWF_ADVANCE_TIME" val="0.00"/>
  <p:tag name="ISPRING_SLIDE_INDENT_LEVEL" val="0"/>
  <p:tag name="ISPRING_CUSTOM_TIMING_US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【案例5】-必备知识"/>
  <p:tag name="GENSWF_ADVANCE_TIME" val="4.4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5】-必备知识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5】-必备知识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5】-案例实现"/>
  <p:tag name="GENSWF_ADVANCE_TIME" val="0.00"/>
  <p:tag name="ISPRING_SLIDE_INDENT_LEVEL" val="0"/>
  <p:tag name="ISPRING_CUSTOM_TIMING_US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多学一招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小结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1】-案例描述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1】-案例分析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【案例1】-必备知识"/>
  <p:tag name="GENSWF_ADVANCE_TIME" val="4.4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2488</Words>
  <Application>Microsoft Office PowerPoint</Application>
  <PresentationFormat>全屏显示(4:3)</PresentationFormat>
  <Paragraphs>248</Paragraphs>
  <Slides>39</Slides>
  <Notes>39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1" baseType="lpstr">
      <vt:lpstr>Office 主题​​</vt:lpstr>
      <vt:lpstr>Microsoft Excel 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chapter08</dc:title>
  <dc:creator>lucius</dc:creator>
  <cp:lastModifiedBy>郑瑶瑶</cp:lastModifiedBy>
  <cp:revision>43</cp:revision>
  <dcterms:created xsi:type="dcterms:W3CDTF">2016-08-25T05:15:17Z</dcterms:created>
  <dcterms:modified xsi:type="dcterms:W3CDTF">2018-01-09T08:55:38Z</dcterms:modified>
</cp:coreProperties>
</file>