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417" r:id="rId2"/>
    <p:sldId id="418" r:id="rId3"/>
    <p:sldId id="419" r:id="rId4"/>
    <p:sldId id="420" r:id="rId5"/>
    <p:sldId id="421" r:id="rId6"/>
    <p:sldId id="422" r:id="rId7"/>
    <p:sldId id="423" r:id="rId8"/>
    <p:sldId id="424" r:id="rId9"/>
    <p:sldId id="425" r:id="rId10"/>
    <p:sldId id="426" r:id="rId11"/>
    <p:sldId id="427" r:id="rId12"/>
    <p:sldId id="428" r:id="rId13"/>
    <p:sldId id="429" r:id="rId14"/>
    <p:sldId id="430" r:id="rId15"/>
    <p:sldId id="431" r:id="rId16"/>
    <p:sldId id="432" r:id="rId17"/>
    <p:sldId id="433" r:id="rId18"/>
    <p:sldId id="434" r:id="rId19"/>
    <p:sldId id="435" r:id="rId20"/>
    <p:sldId id="436" r:id="rId21"/>
    <p:sldId id="437" r:id="rId22"/>
    <p:sldId id="438" r:id="rId23"/>
    <p:sldId id="439"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455" r:id="rId40"/>
    <p:sldId id="456" r:id="rId41"/>
    <p:sldId id="457" r:id="rId42"/>
    <p:sldId id="458" r:id="rId43"/>
    <p:sldId id="459" r:id="rId44"/>
    <p:sldId id="460" r:id="rId45"/>
    <p:sldId id="461" r:id="rId46"/>
    <p:sldId id="462" r:id="rId47"/>
    <p:sldId id="463" r:id="rId48"/>
    <p:sldId id="464" r:id="rId49"/>
    <p:sldId id="465" r:id="rId50"/>
    <p:sldId id="466" r:id="rId51"/>
    <p:sldId id="467" r:id="rId52"/>
    <p:sldId id="468" r:id="rId53"/>
    <p:sldId id="469" r:id="rId54"/>
    <p:sldId id="470" r:id="rId55"/>
    <p:sldId id="471" r:id="rId56"/>
    <p:sldId id="472" r:id="rId57"/>
    <p:sldId id="473" r:id="rId58"/>
    <p:sldId id="474" r:id="rId59"/>
    <p:sldId id="475" r:id="rId60"/>
    <p:sldId id="476" r:id="rId61"/>
    <p:sldId id="260" r:id="rId62"/>
  </p:sldIdLst>
  <p:sldSz cx="9144000" cy="6858000" type="screen4x3"/>
  <p:notesSz cx="6858000" cy="9144000"/>
  <p:custDataLst>
    <p:tags r:id="rId6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6" d="100"/>
          <a:sy n="96" d="100"/>
        </p:scale>
        <p:origin x="-114" y="-96"/>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51CB6-B1E1-4D18-AC1B-B9F89CB36E05}" type="datetimeFigureOut">
              <a:rPr lang="zh-CN" altLang="en-US" smtClean="0"/>
              <a:t>2018/1/9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D8174-1906-437C-B9B4-8430A381E279}" type="slidenum">
              <a:rPr lang="zh-CN" altLang="en-US" smtClean="0"/>
              <a:t>‹#›</a:t>
            </a:fld>
            <a:endParaRPr lang="zh-CN" altLang="en-US"/>
          </a:p>
        </p:txBody>
      </p:sp>
    </p:spTree>
    <p:extLst>
      <p:ext uri="{BB962C8B-B14F-4D97-AF65-F5344CB8AC3E}">
        <p14:creationId xmlns:p14="http://schemas.microsoft.com/office/powerpoint/2010/main" val="335192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a:t>
            </a:fld>
            <a:endParaRPr lang="zh-CN" altLang="en-US"/>
          </a:p>
        </p:txBody>
      </p:sp>
    </p:spTree>
    <p:extLst>
      <p:ext uri="{BB962C8B-B14F-4D97-AF65-F5344CB8AC3E}">
        <p14:creationId xmlns:p14="http://schemas.microsoft.com/office/powerpoint/2010/main" val="387795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10</a:t>
            </a:fld>
            <a:endParaRPr lang="zh-CN" altLang="en-US"/>
          </a:p>
        </p:txBody>
      </p:sp>
    </p:spTree>
    <p:extLst>
      <p:ext uri="{BB962C8B-B14F-4D97-AF65-F5344CB8AC3E}">
        <p14:creationId xmlns:p14="http://schemas.microsoft.com/office/powerpoint/2010/main" val="3414928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11</a:t>
            </a:fld>
            <a:endParaRPr lang="zh-CN" altLang="en-US"/>
          </a:p>
        </p:txBody>
      </p:sp>
    </p:spTree>
    <p:extLst>
      <p:ext uri="{BB962C8B-B14F-4D97-AF65-F5344CB8AC3E}">
        <p14:creationId xmlns:p14="http://schemas.microsoft.com/office/powerpoint/2010/main" val="1093563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12</a:t>
            </a:fld>
            <a:endParaRPr lang="zh-CN" altLang="en-US"/>
          </a:p>
        </p:txBody>
      </p:sp>
    </p:spTree>
    <p:extLst>
      <p:ext uri="{BB962C8B-B14F-4D97-AF65-F5344CB8AC3E}">
        <p14:creationId xmlns:p14="http://schemas.microsoft.com/office/powerpoint/2010/main" val="1767593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13</a:t>
            </a:fld>
            <a:endParaRPr lang="zh-CN" altLang="en-US"/>
          </a:p>
        </p:txBody>
      </p:sp>
    </p:spTree>
    <p:extLst>
      <p:ext uri="{BB962C8B-B14F-4D97-AF65-F5344CB8AC3E}">
        <p14:creationId xmlns:p14="http://schemas.microsoft.com/office/powerpoint/2010/main" val="2137856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14</a:t>
            </a:fld>
            <a:endParaRPr lang="zh-CN" altLang="en-US"/>
          </a:p>
        </p:txBody>
      </p:sp>
    </p:spTree>
    <p:extLst>
      <p:ext uri="{BB962C8B-B14F-4D97-AF65-F5344CB8AC3E}">
        <p14:creationId xmlns:p14="http://schemas.microsoft.com/office/powerpoint/2010/main" val="1383037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15</a:t>
            </a:fld>
            <a:endParaRPr lang="zh-CN" altLang="en-US"/>
          </a:p>
        </p:txBody>
      </p:sp>
    </p:spTree>
    <p:extLst>
      <p:ext uri="{BB962C8B-B14F-4D97-AF65-F5344CB8AC3E}">
        <p14:creationId xmlns:p14="http://schemas.microsoft.com/office/powerpoint/2010/main" val="58938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16</a:t>
            </a:fld>
            <a:endParaRPr lang="zh-CN" altLang="en-US"/>
          </a:p>
        </p:txBody>
      </p:sp>
    </p:spTree>
    <p:extLst>
      <p:ext uri="{BB962C8B-B14F-4D97-AF65-F5344CB8AC3E}">
        <p14:creationId xmlns:p14="http://schemas.microsoft.com/office/powerpoint/2010/main" val="2499834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17</a:t>
            </a:fld>
            <a:endParaRPr lang="zh-CN" altLang="en-US"/>
          </a:p>
        </p:txBody>
      </p:sp>
    </p:spTree>
    <p:extLst>
      <p:ext uri="{BB962C8B-B14F-4D97-AF65-F5344CB8AC3E}">
        <p14:creationId xmlns:p14="http://schemas.microsoft.com/office/powerpoint/2010/main" val="1401697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18</a:t>
            </a:fld>
            <a:endParaRPr lang="zh-CN" altLang="en-US"/>
          </a:p>
        </p:txBody>
      </p:sp>
    </p:spTree>
    <p:extLst>
      <p:ext uri="{BB962C8B-B14F-4D97-AF65-F5344CB8AC3E}">
        <p14:creationId xmlns:p14="http://schemas.microsoft.com/office/powerpoint/2010/main" val="1881079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19</a:t>
            </a:fld>
            <a:endParaRPr lang="zh-CN" altLang="en-US"/>
          </a:p>
        </p:txBody>
      </p:sp>
    </p:spTree>
    <p:extLst>
      <p:ext uri="{BB962C8B-B14F-4D97-AF65-F5344CB8AC3E}">
        <p14:creationId xmlns:p14="http://schemas.microsoft.com/office/powerpoint/2010/main" val="3775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a:t>
            </a:fld>
            <a:endParaRPr lang="zh-CN" altLang="en-US"/>
          </a:p>
        </p:txBody>
      </p:sp>
    </p:spTree>
    <p:extLst>
      <p:ext uri="{BB962C8B-B14F-4D97-AF65-F5344CB8AC3E}">
        <p14:creationId xmlns:p14="http://schemas.microsoft.com/office/powerpoint/2010/main" val="1650995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20</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21</a:t>
            </a:fld>
            <a:endParaRPr lang="zh-CN" altLang="en-US"/>
          </a:p>
        </p:txBody>
      </p:sp>
    </p:spTree>
    <p:extLst>
      <p:ext uri="{BB962C8B-B14F-4D97-AF65-F5344CB8AC3E}">
        <p14:creationId xmlns:p14="http://schemas.microsoft.com/office/powerpoint/2010/main" val="1103782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22</a:t>
            </a:fld>
            <a:endParaRPr lang="zh-CN" altLang="en-US"/>
          </a:p>
        </p:txBody>
      </p:sp>
    </p:spTree>
    <p:extLst>
      <p:ext uri="{BB962C8B-B14F-4D97-AF65-F5344CB8AC3E}">
        <p14:creationId xmlns:p14="http://schemas.microsoft.com/office/powerpoint/2010/main" val="33531631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23</a:t>
            </a:fld>
            <a:endParaRPr lang="zh-CN" altLang="en-US"/>
          </a:p>
        </p:txBody>
      </p:sp>
    </p:spTree>
    <p:extLst>
      <p:ext uri="{BB962C8B-B14F-4D97-AF65-F5344CB8AC3E}">
        <p14:creationId xmlns:p14="http://schemas.microsoft.com/office/powerpoint/2010/main" val="1187877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24</a:t>
            </a:fld>
            <a:endParaRPr lang="zh-CN" altLang="en-US"/>
          </a:p>
        </p:txBody>
      </p:sp>
    </p:spTree>
    <p:extLst>
      <p:ext uri="{BB962C8B-B14F-4D97-AF65-F5344CB8AC3E}">
        <p14:creationId xmlns:p14="http://schemas.microsoft.com/office/powerpoint/2010/main" val="2034576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25</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26</a:t>
            </a:fld>
            <a:endParaRPr lang="zh-CN" altLang="en-US"/>
          </a:p>
        </p:txBody>
      </p:sp>
    </p:spTree>
    <p:extLst>
      <p:ext uri="{BB962C8B-B14F-4D97-AF65-F5344CB8AC3E}">
        <p14:creationId xmlns:p14="http://schemas.microsoft.com/office/powerpoint/2010/main" val="957102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27</a:t>
            </a:fld>
            <a:endParaRPr lang="zh-CN" altLang="en-US"/>
          </a:p>
        </p:txBody>
      </p:sp>
    </p:spTree>
    <p:extLst>
      <p:ext uri="{BB962C8B-B14F-4D97-AF65-F5344CB8AC3E}">
        <p14:creationId xmlns:p14="http://schemas.microsoft.com/office/powerpoint/2010/main" val="1827719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28</a:t>
            </a:fld>
            <a:endParaRPr lang="zh-CN" altLang="en-US"/>
          </a:p>
        </p:txBody>
      </p:sp>
    </p:spTree>
    <p:extLst>
      <p:ext uri="{BB962C8B-B14F-4D97-AF65-F5344CB8AC3E}">
        <p14:creationId xmlns:p14="http://schemas.microsoft.com/office/powerpoint/2010/main" val="3126169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29</a:t>
            </a:fld>
            <a:endParaRPr lang="zh-CN" altLang="en-US"/>
          </a:p>
        </p:txBody>
      </p:sp>
    </p:spTree>
    <p:extLst>
      <p:ext uri="{BB962C8B-B14F-4D97-AF65-F5344CB8AC3E}">
        <p14:creationId xmlns:p14="http://schemas.microsoft.com/office/powerpoint/2010/main" val="1768392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a:t>
            </a:fld>
            <a:endParaRPr lang="zh-CN" altLang="en-US"/>
          </a:p>
        </p:txBody>
      </p:sp>
    </p:spTree>
    <p:extLst>
      <p:ext uri="{BB962C8B-B14F-4D97-AF65-F5344CB8AC3E}">
        <p14:creationId xmlns:p14="http://schemas.microsoft.com/office/powerpoint/2010/main" val="20517729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30</a:t>
            </a:fld>
            <a:endParaRPr lang="zh-CN" altLang="en-US"/>
          </a:p>
        </p:txBody>
      </p:sp>
    </p:spTree>
    <p:extLst>
      <p:ext uri="{BB962C8B-B14F-4D97-AF65-F5344CB8AC3E}">
        <p14:creationId xmlns:p14="http://schemas.microsoft.com/office/powerpoint/2010/main" val="20080849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31</a:t>
            </a:fld>
            <a:endParaRPr lang="zh-CN" altLang="en-US"/>
          </a:p>
        </p:txBody>
      </p:sp>
    </p:spTree>
    <p:extLst>
      <p:ext uri="{BB962C8B-B14F-4D97-AF65-F5344CB8AC3E}">
        <p14:creationId xmlns:p14="http://schemas.microsoft.com/office/powerpoint/2010/main" val="10341720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32</a:t>
            </a:fld>
            <a:endParaRPr lang="zh-CN" altLang="en-US"/>
          </a:p>
        </p:txBody>
      </p:sp>
    </p:spTree>
    <p:extLst>
      <p:ext uri="{BB962C8B-B14F-4D97-AF65-F5344CB8AC3E}">
        <p14:creationId xmlns:p14="http://schemas.microsoft.com/office/powerpoint/2010/main" val="2805391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33</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34</a:t>
            </a:fld>
            <a:endParaRPr lang="zh-CN" altLang="en-US"/>
          </a:p>
        </p:txBody>
      </p:sp>
    </p:spTree>
    <p:extLst>
      <p:ext uri="{BB962C8B-B14F-4D97-AF65-F5344CB8AC3E}">
        <p14:creationId xmlns:p14="http://schemas.microsoft.com/office/powerpoint/2010/main" val="946043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35</a:t>
            </a:fld>
            <a:endParaRPr lang="zh-CN" altLang="en-US"/>
          </a:p>
        </p:txBody>
      </p:sp>
    </p:spTree>
    <p:extLst>
      <p:ext uri="{BB962C8B-B14F-4D97-AF65-F5344CB8AC3E}">
        <p14:creationId xmlns:p14="http://schemas.microsoft.com/office/powerpoint/2010/main" val="2671014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36</a:t>
            </a:fld>
            <a:endParaRPr lang="zh-CN" altLang="en-US"/>
          </a:p>
        </p:txBody>
      </p:sp>
    </p:spTree>
    <p:extLst>
      <p:ext uri="{BB962C8B-B14F-4D97-AF65-F5344CB8AC3E}">
        <p14:creationId xmlns:p14="http://schemas.microsoft.com/office/powerpoint/2010/main" val="869573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37</a:t>
            </a:fld>
            <a:endParaRPr lang="zh-CN" altLang="en-US"/>
          </a:p>
        </p:txBody>
      </p:sp>
    </p:spTree>
    <p:extLst>
      <p:ext uri="{BB962C8B-B14F-4D97-AF65-F5344CB8AC3E}">
        <p14:creationId xmlns:p14="http://schemas.microsoft.com/office/powerpoint/2010/main" val="15482796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38</a:t>
            </a:fld>
            <a:endParaRPr lang="zh-CN" altLang="en-US"/>
          </a:p>
        </p:txBody>
      </p:sp>
    </p:spTree>
    <p:extLst>
      <p:ext uri="{BB962C8B-B14F-4D97-AF65-F5344CB8AC3E}">
        <p14:creationId xmlns:p14="http://schemas.microsoft.com/office/powerpoint/2010/main" val="11743563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39</a:t>
            </a:fld>
            <a:endParaRPr lang="zh-CN" altLang="en-US"/>
          </a:p>
        </p:txBody>
      </p:sp>
    </p:spTree>
    <p:extLst>
      <p:ext uri="{BB962C8B-B14F-4D97-AF65-F5344CB8AC3E}">
        <p14:creationId xmlns:p14="http://schemas.microsoft.com/office/powerpoint/2010/main" val="123444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p:spPr>
        <p:txBody>
          <a:bodyPr/>
          <a:lstStyle/>
          <a:p>
            <a:endParaRPr lang="zh-CN" altLang="en-US" smtClean="0">
              <a:ea typeface="宋体" charset="-122"/>
            </a:endParaRPr>
          </a:p>
        </p:txBody>
      </p:sp>
      <p:sp>
        <p:nvSpPr>
          <p:cNvPr id="25604" name="灯片编号占位符 3"/>
          <p:cNvSpPr>
            <a:spLocks noGrp="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79AC8D06-D954-4818-BDE9-5BC874D7EE39}" type="slidenum">
              <a:rPr lang="zh-CN" altLang="en-US" smtClean="0"/>
              <a:pPr/>
              <a:t>4</a:t>
            </a:fld>
            <a:endParaRPr lang="en-US"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40</a:t>
            </a:fld>
            <a:endParaRPr lang="zh-CN" altLang="en-US"/>
          </a:p>
        </p:txBody>
      </p:sp>
    </p:spTree>
    <p:extLst>
      <p:ext uri="{BB962C8B-B14F-4D97-AF65-F5344CB8AC3E}">
        <p14:creationId xmlns:p14="http://schemas.microsoft.com/office/powerpoint/2010/main" val="2289373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41</a:t>
            </a:fld>
            <a:endParaRPr lang="zh-CN" altLang="en-US"/>
          </a:p>
        </p:txBody>
      </p:sp>
    </p:spTree>
    <p:extLst>
      <p:ext uri="{BB962C8B-B14F-4D97-AF65-F5344CB8AC3E}">
        <p14:creationId xmlns:p14="http://schemas.microsoft.com/office/powerpoint/2010/main" val="40839857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42</a:t>
            </a:fld>
            <a:endParaRPr lang="zh-CN" altLang="en-US"/>
          </a:p>
        </p:txBody>
      </p:sp>
    </p:spTree>
    <p:extLst>
      <p:ext uri="{BB962C8B-B14F-4D97-AF65-F5344CB8AC3E}">
        <p14:creationId xmlns:p14="http://schemas.microsoft.com/office/powerpoint/2010/main" val="26045619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43</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44</a:t>
            </a:fld>
            <a:endParaRPr lang="zh-CN" altLang="en-US"/>
          </a:p>
        </p:txBody>
      </p:sp>
    </p:spTree>
    <p:extLst>
      <p:ext uri="{BB962C8B-B14F-4D97-AF65-F5344CB8AC3E}">
        <p14:creationId xmlns:p14="http://schemas.microsoft.com/office/powerpoint/2010/main" val="23794990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45</a:t>
            </a:fld>
            <a:endParaRPr lang="zh-CN" altLang="en-US"/>
          </a:p>
        </p:txBody>
      </p:sp>
    </p:spTree>
    <p:extLst>
      <p:ext uri="{BB962C8B-B14F-4D97-AF65-F5344CB8AC3E}">
        <p14:creationId xmlns:p14="http://schemas.microsoft.com/office/powerpoint/2010/main" val="28883318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46</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47</a:t>
            </a:fld>
            <a:endParaRPr lang="zh-CN" altLang="en-US"/>
          </a:p>
        </p:txBody>
      </p:sp>
    </p:spTree>
    <p:extLst>
      <p:ext uri="{BB962C8B-B14F-4D97-AF65-F5344CB8AC3E}">
        <p14:creationId xmlns:p14="http://schemas.microsoft.com/office/powerpoint/2010/main" val="20996901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48</a:t>
            </a:fld>
            <a:endParaRPr lang="zh-CN" altLang="en-US"/>
          </a:p>
        </p:txBody>
      </p:sp>
    </p:spTree>
    <p:extLst>
      <p:ext uri="{BB962C8B-B14F-4D97-AF65-F5344CB8AC3E}">
        <p14:creationId xmlns:p14="http://schemas.microsoft.com/office/powerpoint/2010/main" val="15339334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49</a:t>
            </a:fld>
            <a:endParaRPr lang="zh-CN" altLang="en-US"/>
          </a:p>
        </p:txBody>
      </p:sp>
    </p:spTree>
    <p:extLst>
      <p:ext uri="{BB962C8B-B14F-4D97-AF65-F5344CB8AC3E}">
        <p14:creationId xmlns:p14="http://schemas.microsoft.com/office/powerpoint/2010/main" val="4249035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5</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50</a:t>
            </a:fld>
            <a:endParaRPr lang="zh-CN" altLang="en-US"/>
          </a:p>
        </p:txBody>
      </p:sp>
    </p:spTree>
    <p:extLst>
      <p:ext uri="{BB962C8B-B14F-4D97-AF65-F5344CB8AC3E}">
        <p14:creationId xmlns:p14="http://schemas.microsoft.com/office/powerpoint/2010/main" val="29916572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51</a:t>
            </a:fld>
            <a:endParaRPr lang="zh-CN" altLang="en-US"/>
          </a:p>
        </p:txBody>
      </p:sp>
    </p:spTree>
    <p:extLst>
      <p:ext uri="{BB962C8B-B14F-4D97-AF65-F5344CB8AC3E}">
        <p14:creationId xmlns:p14="http://schemas.microsoft.com/office/powerpoint/2010/main" val="6391118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52</a:t>
            </a:fld>
            <a:endParaRPr lang="zh-CN" altLang="en-US"/>
          </a:p>
        </p:txBody>
      </p:sp>
    </p:spTree>
    <p:extLst>
      <p:ext uri="{BB962C8B-B14F-4D97-AF65-F5344CB8AC3E}">
        <p14:creationId xmlns:p14="http://schemas.microsoft.com/office/powerpoint/2010/main" val="19187906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53</a:t>
            </a:fld>
            <a:endParaRPr lang="zh-CN" altLang="en-US"/>
          </a:p>
        </p:txBody>
      </p:sp>
    </p:spTree>
    <p:extLst>
      <p:ext uri="{BB962C8B-B14F-4D97-AF65-F5344CB8AC3E}">
        <p14:creationId xmlns:p14="http://schemas.microsoft.com/office/powerpoint/2010/main" val="19900632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54</a:t>
            </a:fld>
            <a:endParaRPr lang="zh-CN" altLang="en-US"/>
          </a:p>
        </p:txBody>
      </p:sp>
    </p:spTree>
    <p:extLst>
      <p:ext uri="{BB962C8B-B14F-4D97-AF65-F5344CB8AC3E}">
        <p14:creationId xmlns:p14="http://schemas.microsoft.com/office/powerpoint/2010/main" val="40570047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55</a:t>
            </a:fld>
            <a:endParaRPr lang="zh-CN" altLang="en-US"/>
          </a:p>
        </p:txBody>
      </p:sp>
    </p:spTree>
    <p:extLst>
      <p:ext uri="{BB962C8B-B14F-4D97-AF65-F5344CB8AC3E}">
        <p14:creationId xmlns:p14="http://schemas.microsoft.com/office/powerpoint/2010/main" val="26483983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56</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57</a:t>
            </a:fld>
            <a:endParaRPr lang="zh-CN" altLang="en-US"/>
          </a:p>
        </p:txBody>
      </p:sp>
    </p:spTree>
    <p:extLst>
      <p:ext uri="{BB962C8B-B14F-4D97-AF65-F5344CB8AC3E}">
        <p14:creationId xmlns:p14="http://schemas.microsoft.com/office/powerpoint/2010/main" val="9389116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58</a:t>
            </a:fld>
            <a:endParaRPr lang="zh-CN" altLang="en-US"/>
          </a:p>
        </p:txBody>
      </p:sp>
    </p:spTree>
    <p:extLst>
      <p:ext uri="{BB962C8B-B14F-4D97-AF65-F5344CB8AC3E}">
        <p14:creationId xmlns:p14="http://schemas.microsoft.com/office/powerpoint/2010/main" val="19434476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59</a:t>
            </a:fld>
            <a:endParaRPr lang="zh-CN" altLang="en-US"/>
          </a:p>
        </p:txBody>
      </p:sp>
    </p:spTree>
    <p:extLst>
      <p:ext uri="{BB962C8B-B14F-4D97-AF65-F5344CB8AC3E}">
        <p14:creationId xmlns:p14="http://schemas.microsoft.com/office/powerpoint/2010/main" val="3417574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a:t>
            </a:fld>
            <a:endParaRPr lang="zh-CN" altLang="en-US"/>
          </a:p>
        </p:txBody>
      </p:sp>
    </p:spTree>
    <p:extLst>
      <p:ext uri="{BB962C8B-B14F-4D97-AF65-F5344CB8AC3E}">
        <p14:creationId xmlns:p14="http://schemas.microsoft.com/office/powerpoint/2010/main" val="21646354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60</a:t>
            </a:fld>
            <a:endParaRPr lang="zh-CN" altLang="en-US"/>
          </a:p>
        </p:txBody>
      </p:sp>
    </p:spTree>
    <p:extLst>
      <p:ext uri="{BB962C8B-B14F-4D97-AF65-F5344CB8AC3E}">
        <p14:creationId xmlns:p14="http://schemas.microsoft.com/office/powerpoint/2010/main" val="242386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61</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7</a:t>
            </a:fld>
            <a:endParaRPr lang="zh-CN" altLang="en-US"/>
          </a:p>
        </p:txBody>
      </p:sp>
    </p:spTree>
    <p:extLst>
      <p:ext uri="{BB962C8B-B14F-4D97-AF65-F5344CB8AC3E}">
        <p14:creationId xmlns:p14="http://schemas.microsoft.com/office/powerpoint/2010/main" val="4126686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8</a:t>
            </a:fld>
            <a:endParaRPr lang="zh-CN" altLang="en-US"/>
          </a:p>
        </p:txBody>
      </p:sp>
    </p:spTree>
    <p:extLst>
      <p:ext uri="{BB962C8B-B14F-4D97-AF65-F5344CB8AC3E}">
        <p14:creationId xmlns:p14="http://schemas.microsoft.com/office/powerpoint/2010/main" val="3704170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9</a:t>
            </a:fld>
            <a:endParaRPr lang="zh-CN" altLang="en-US"/>
          </a:p>
        </p:txBody>
      </p:sp>
    </p:spTree>
    <p:extLst>
      <p:ext uri="{BB962C8B-B14F-4D97-AF65-F5344CB8AC3E}">
        <p14:creationId xmlns:p14="http://schemas.microsoft.com/office/powerpoint/2010/main" val="501828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5493323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95551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133745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7849918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4251241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5947409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31135472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201248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70" r:id="rId6"/>
    <p:sldLayoutId id="2147483673"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Microsoft_Excel_97-2003_Worksheet1.xls"/><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oleObject" Target="../embeddings/oleObject3.bin"/><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61.xml"/><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977288" y="3243838"/>
            <a:ext cx="54210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fontAlgn="base">
              <a:lnSpc>
                <a:spcPct val="120000"/>
              </a:lnSpc>
              <a:spcBef>
                <a:spcPct val="0"/>
              </a:spcBef>
              <a:spcAft>
                <a:spcPct val="0"/>
              </a:spcAft>
              <a:buFont typeface="Arial" charset="0"/>
              <a:buNone/>
            </a:pPr>
            <a:r>
              <a:rPr lang="zh-CN" altLang="en-US" sz="4000" b="1" dirty="0" smtClean="0">
                <a:solidFill>
                  <a:schemeClr val="bg1"/>
                </a:solidFill>
                <a:latin typeface="微软雅黑" pitchFamily="34" charset="-122"/>
                <a:ea typeface="微软雅黑" pitchFamily="34" charset="-122"/>
                <a:sym typeface="微软雅黑" pitchFamily="34" charset="-122"/>
              </a:rPr>
              <a:t>第</a:t>
            </a:r>
            <a:r>
              <a:rPr lang="en-US" altLang="zh-CN" sz="4000" b="1" dirty="0">
                <a:solidFill>
                  <a:schemeClr val="bg1"/>
                </a:solidFill>
                <a:latin typeface="微软雅黑" pitchFamily="34" charset="-122"/>
                <a:ea typeface="微软雅黑" pitchFamily="34" charset="-122"/>
                <a:sym typeface="微软雅黑" pitchFamily="34" charset="-122"/>
              </a:rPr>
              <a:t>9</a:t>
            </a:r>
            <a:r>
              <a:rPr lang="zh-CN" altLang="en-US" sz="4000" b="1" dirty="0" smtClean="0">
                <a:solidFill>
                  <a:schemeClr val="bg1"/>
                </a:solidFill>
                <a:latin typeface="微软雅黑" pitchFamily="34" charset="-122"/>
                <a:ea typeface="微软雅黑" pitchFamily="34" charset="-122"/>
                <a:sym typeface="微软雅黑" pitchFamily="34" charset="-122"/>
              </a:rPr>
              <a:t>章  </a:t>
            </a:r>
            <a:r>
              <a:rPr lang="zh-CN" altLang="en-US" sz="4000" b="1" dirty="0" smtClean="0">
                <a:solidFill>
                  <a:schemeClr val="bg1"/>
                </a:solidFill>
                <a:latin typeface="+mj-lt"/>
                <a:ea typeface="微软雅黑" pitchFamily="34" charset="-122"/>
                <a:sym typeface="微软雅黑" pitchFamily="34" charset="-122"/>
              </a:rPr>
              <a:t>结构体和共用体</a:t>
            </a:r>
            <a:endParaRPr lang="zh-CN" altLang="en-US" sz="4000" b="1" dirty="0">
              <a:solidFill>
                <a:schemeClr val="bg1"/>
              </a:solidFill>
              <a:latin typeface="+mj-lt"/>
              <a:ea typeface="微软雅黑" pitchFamily="34" charset="-122"/>
              <a:sym typeface="微软雅黑"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473" y="5471299"/>
            <a:ext cx="927494" cy="1086492"/>
          </a:xfrm>
          <a:prstGeom prst="rect">
            <a:avLst/>
          </a:prstGeom>
        </p:spPr>
      </p:pic>
    </p:spTree>
    <p:custDataLst>
      <p:tags r:id="rId1"/>
    </p:custDataLst>
    <p:extLst>
      <p:ext uri="{BB962C8B-B14F-4D97-AF65-F5344CB8AC3E}">
        <p14:creationId xmlns:p14="http://schemas.microsoft.com/office/powerpoint/2010/main" val="2361455972"/>
      </p:ext>
    </p:extLst>
  </p:cSld>
  <p:clrMapOvr>
    <a:masterClrMapping/>
  </p:clrMapOvr>
  <p:transition advTm="237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注意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8" y="2009775"/>
            <a:ext cx="3355976" cy="342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流程图: 可选过程 7"/>
          <p:cNvSpPr/>
          <p:nvPr/>
        </p:nvSpPr>
        <p:spPr>
          <a:xfrm>
            <a:off x="3013657" y="2247900"/>
            <a:ext cx="5525036" cy="2400657"/>
          </a:xfrm>
          <a:prstGeom prst="flowChartAlternateProcess">
            <a:avLst/>
          </a:prstGeom>
          <a:noFill/>
          <a:ln w="31750">
            <a:solidFill>
              <a:srgbClr val="00ACE6"/>
            </a:solidFill>
            <a:prstDash val="dash"/>
            <a:miter lim="800000"/>
            <a:headEnd/>
            <a:tailEnd/>
          </a:ln>
          <a:effectLst>
            <a:outerShdw blurRad="76200" dir="13500000" sy="23000" kx="1200000" algn="br" rotWithShape="0">
              <a:prstClr val="black">
                <a:alpha val="20000"/>
              </a:prstClr>
            </a:outerShdw>
          </a:effectLst>
        </p:spPr>
        <p:txBody>
          <a:bodyPr wrap="square">
            <a:spAutoFit/>
          </a:bodyPr>
          <a:lstStyle/>
          <a:p>
            <a:pPr eaLnBrk="1" hangingPunct="1">
              <a:lnSpc>
                <a:spcPct val="150000"/>
              </a:lnSpc>
              <a:defRPr/>
            </a:pPr>
            <a:r>
              <a:rPr lang="en-US" altLang="zh-CN" dirty="0" smtClean="0">
                <a:latin typeface="微软雅黑" pitchFamily="34" charset="-122"/>
                <a:ea typeface="微软雅黑" pitchFamily="34" charset="-122"/>
              </a:rPr>
              <a:t>1</a:t>
            </a:r>
            <a:r>
              <a:rPr lang="zh-CN" altLang="zh-CN" dirty="0">
                <a:latin typeface="微软雅黑" pitchFamily="34" charset="-122"/>
                <a:ea typeface="微软雅黑" pitchFamily="34" charset="-122"/>
              </a:rPr>
              <a:t>、结构体类型定义以关键字</a:t>
            </a:r>
            <a:r>
              <a:rPr lang="en-US" altLang="zh-CN" b="1" dirty="0" err="1">
                <a:solidFill>
                  <a:srgbClr val="FF0000"/>
                </a:solidFill>
                <a:latin typeface="微软雅黑" pitchFamily="34" charset="-122"/>
                <a:ea typeface="微软雅黑" pitchFamily="34" charset="-122"/>
              </a:rPr>
              <a:t>struct</a:t>
            </a:r>
            <a:r>
              <a:rPr lang="zh-CN" altLang="zh-CN" dirty="0" smtClean="0">
                <a:latin typeface="微软雅黑" pitchFamily="34" charset="-122"/>
                <a:ea typeface="微软雅黑" pitchFamily="34" charset="-122"/>
              </a:rPr>
              <a:t>开头</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eaLnBrk="1" hangingPunct="1">
              <a:lnSpc>
                <a:spcPct val="150000"/>
              </a:lnSpc>
              <a:defRPr/>
            </a:pPr>
            <a:r>
              <a:rPr lang="en-US" altLang="zh-CN" dirty="0">
                <a:latin typeface="微软雅黑" pitchFamily="34" charset="-122"/>
                <a:ea typeface="微软雅黑" pitchFamily="34" charset="-122"/>
              </a:rPr>
              <a:t>2</a:t>
            </a:r>
            <a:r>
              <a:rPr lang="zh-CN" altLang="zh-CN" dirty="0">
                <a:latin typeface="微软雅黑" pitchFamily="34" charset="-122"/>
                <a:ea typeface="微软雅黑" pitchFamily="34" charset="-122"/>
              </a:rPr>
              <a:t>、定义好一个结构体类型后</a:t>
            </a:r>
            <a:r>
              <a:rPr lang="zh-CN" altLang="en-US" dirty="0">
                <a:latin typeface="微软雅黑" pitchFamily="34" charset="-122"/>
                <a:ea typeface="微软雅黑" pitchFamily="34" charset="-122"/>
              </a:rPr>
              <a:t>，并不分配内存空间；</a:t>
            </a:r>
            <a:endParaRPr lang="en-US" altLang="zh-CN" dirty="0">
              <a:latin typeface="微软雅黑" pitchFamily="34" charset="-122"/>
              <a:ea typeface="微软雅黑" pitchFamily="34" charset="-122"/>
            </a:endParaRPr>
          </a:p>
          <a:p>
            <a:pPr eaLnBrk="1" hangingPunct="1">
              <a:lnSpc>
                <a:spcPct val="150000"/>
              </a:lnSpc>
              <a:defRPr/>
            </a:pPr>
            <a:r>
              <a:rPr lang="en-US" altLang="zh-CN" dirty="0">
                <a:latin typeface="微软雅黑" pitchFamily="34" charset="-122"/>
                <a:ea typeface="微软雅黑" pitchFamily="34" charset="-122"/>
              </a:rPr>
              <a:t>3</a:t>
            </a:r>
            <a:r>
              <a:rPr lang="zh-CN" altLang="zh-CN" dirty="0">
                <a:latin typeface="微软雅黑" pitchFamily="34" charset="-122"/>
                <a:ea typeface="微软雅黑" pitchFamily="34" charset="-122"/>
              </a:rPr>
              <a:t>、结构体类型定义末尾括号后的</a:t>
            </a:r>
            <a:r>
              <a:rPr lang="zh-CN" altLang="zh-CN" b="1" dirty="0">
                <a:solidFill>
                  <a:srgbClr val="FF0000"/>
                </a:solidFill>
                <a:latin typeface="微软雅黑" pitchFamily="34" charset="-122"/>
                <a:ea typeface="微软雅黑" pitchFamily="34" charset="-122"/>
              </a:rPr>
              <a:t>分号</a:t>
            </a:r>
            <a:r>
              <a:rPr lang="zh-CN" altLang="zh-CN" dirty="0">
                <a:latin typeface="微软雅黑" pitchFamily="34" charset="-122"/>
                <a:ea typeface="微软雅黑" pitchFamily="34" charset="-122"/>
              </a:rPr>
              <a:t>不可缺少</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eaLnBrk="1" hangingPunct="1">
              <a:lnSpc>
                <a:spcPct val="150000"/>
              </a:lnSpc>
              <a:defRPr/>
            </a:pPr>
            <a:r>
              <a:rPr lang="en-US" altLang="zh-CN" dirty="0">
                <a:latin typeface="微软雅黑" pitchFamily="34" charset="-122"/>
                <a:ea typeface="微软雅黑" pitchFamily="34" charset="-122"/>
              </a:rPr>
              <a:t>4</a:t>
            </a:r>
            <a:r>
              <a:rPr lang="zh-CN" altLang="zh-CN" dirty="0">
                <a:latin typeface="微软雅黑" pitchFamily="34" charset="-122"/>
                <a:ea typeface="微软雅黑" pitchFamily="34" charset="-122"/>
              </a:rPr>
              <a:t>、结构体类型的成员可以是一个结构体变量，但不能是自身结构体类型的变量</a:t>
            </a:r>
            <a:r>
              <a:rPr lang="zh-CN" altLang="en-US" dirty="0">
                <a:latin typeface="微软雅黑" pitchFamily="34" charset="-122"/>
                <a:ea typeface="微软雅黑" pitchFamily="34" charset="-122"/>
              </a:rPr>
              <a:t>。</a:t>
            </a:r>
          </a:p>
        </p:txBody>
      </p:sp>
      <p:sp>
        <p:nvSpPr>
          <p:cNvPr id="7" name="矩形 6"/>
          <p:cNvSpPr/>
          <p:nvPr/>
        </p:nvSpPr>
        <p:spPr>
          <a:xfrm>
            <a:off x="560388" y="962025"/>
            <a:ext cx="3090911"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结构体</a:t>
            </a:r>
            <a:r>
              <a:rPr lang="zh-CN" altLang="en-US" sz="2400" b="1" dirty="0">
                <a:solidFill>
                  <a:srgbClr val="009ED6"/>
                </a:solidFill>
                <a:latin typeface="+mn-lt"/>
                <a:ea typeface="+mn-ea"/>
              </a:rPr>
              <a:t>类型</a:t>
            </a:r>
            <a:r>
              <a:rPr lang="zh-CN" altLang="en-US" sz="2400" b="1" dirty="0" smtClean="0">
                <a:solidFill>
                  <a:srgbClr val="009ED6"/>
                </a:solidFill>
                <a:latin typeface="+mn-lt"/>
                <a:ea typeface="+mn-ea"/>
              </a:rPr>
              <a:t>的</a:t>
            </a:r>
            <a:r>
              <a:rPr lang="zh-CN" altLang="en-US" sz="2400" b="1" dirty="0">
                <a:solidFill>
                  <a:srgbClr val="009ED6"/>
                </a:solidFill>
                <a:latin typeface="+mn-lt"/>
                <a:ea typeface="+mn-ea"/>
              </a:rPr>
              <a:t>定义</a:t>
            </a:r>
            <a:endParaRPr lang="en-US" altLang="zh-CN" sz="2400" b="1" dirty="0">
              <a:solidFill>
                <a:srgbClr val="009ED6"/>
              </a:solidFill>
              <a:latin typeface="+mn-lt"/>
              <a:ea typeface="+mn-ea"/>
            </a:endParaRPr>
          </a:p>
        </p:txBody>
      </p:sp>
      <p:sp>
        <p:nvSpPr>
          <p:cNvPr id="6" name="标题 1"/>
          <p:cNvSpPr>
            <a:spLocks noChangeArrowheads="1"/>
          </p:cNvSpPr>
          <p:nvPr/>
        </p:nvSpPr>
        <p:spPr bwMode="auto">
          <a:xfrm>
            <a:off x="1460303" y="14692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85140812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3005951"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结构体</a:t>
            </a:r>
            <a:r>
              <a:rPr lang="zh-CN" altLang="en-US" sz="2400" b="1" dirty="0">
                <a:solidFill>
                  <a:srgbClr val="009ED6"/>
                </a:solidFill>
                <a:latin typeface="+mn-lt"/>
                <a:ea typeface="+mn-ea"/>
              </a:rPr>
              <a:t>变量的定义</a:t>
            </a:r>
            <a:endParaRPr lang="en-US" altLang="zh-CN" sz="2400" b="1" dirty="0">
              <a:solidFill>
                <a:srgbClr val="009ED6"/>
              </a:solidFill>
              <a:latin typeface="+mn-lt"/>
              <a:ea typeface="+mn-ea"/>
            </a:endParaRPr>
          </a:p>
        </p:txBody>
      </p:sp>
      <p:sp>
        <p:nvSpPr>
          <p:cNvPr id="16388" name="矩形 4"/>
          <p:cNvSpPr>
            <a:spLocks noChangeArrowheads="1"/>
          </p:cNvSpPr>
          <p:nvPr/>
        </p:nvSpPr>
        <p:spPr bwMode="auto">
          <a:xfrm>
            <a:off x="868363" y="1666875"/>
            <a:ext cx="7835900" cy="1285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spcBef>
                <a:spcPct val="20000"/>
              </a:spcBef>
              <a:buFont typeface="Arial" pitchFamily="34" charset="0"/>
              <a:buChar char="−"/>
              <a:defRPr/>
            </a:pPr>
            <a:r>
              <a:rPr lang="zh-CN" altLang="en-US" dirty="0" smtClean="0">
                <a:latin typeface="+mn-lt"/>
                <a:ea typeface="+mn-ea"/>
              </a:rPr>
              <a:t>定义</a:t>
            </a:r>
            <a:r>
              <a:rPr lang="zh-CN" altLang="en-US" dirty="0">
                <a:latin typeface="+mn-lt"/>
                <a:ea typeface="+mn-ea"/>
              </a:rPr>
              <a:t>了结构体类型，它相当于一个模型，其中并无具体数据，系统也不会为它分配实际的内存空间。为了能在程序中使用结构体类型的数据，应该定义结构体类型的变量，并在其中存放具体的数据</a:t>
            </a:r>
            <a:r>
              <a:rPr lang="zh-CN" altLang="en-US" dirty="0" smtClean="0">
                <a:latin typeface="+mn-lt"/>
                <a:ea typeface="+mn-ea"/>
              </a:rPr>
              <a:t>。</a:t>
            </a:r>
            <a:endParaRPr lang="en-US" altLang="zh-CN" dirty="0">
              <a:latin typeface="+mn-lt"/>
              <a:ea typeface="+mn-ea"/>
            </a:endParaRPr>
          </a:p>
        </p:txBody>
      </p:sp>
      <p:sp>
        <p:nvSpPr>
          <p:cNvPr id="24" name="Text Box 6"/>
          <p:cNvSpPr txBox="1">
            <a:spLocks noChangeArrowheads="1"/>
          </p:cNvSpPr>
          <p:nvPr/>
        </p:nvSpPr>
        <p:spPr bwMode="auto">
          <a:xfrm>
            <a:off x="1365250" y="3141663"/>
            <a:ext cx="6997700" cy="1708150"/>
          </a:xfrm>
          <a:prstGeom prst="rect">
            <a:avLst/>
          </a:prstGeom>
          <a:noFill/>
          <a:ln w="31750">
            <a:solidFill>
              <a:srgbClr val="00ACE6"/>
            </a:solidFill>
            <a:prstDash val="solid"/>
            <a:miter lim="800000"/>
            <a:headEnd/>
            <a:tailEnd/>
          </a:ln>
          <a:effectLst>
            <a:outerShdw blurRad="76200" dir="13500000" sy="23000" kx="1200000" algn="br" rotWithShape="0">
              <a:prstClr val="black">
                <a:alpha val="20000"/>
              </a:prstClr>
            </a:outerShdw>
          </a:effectLs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defRPr/>
            </a:pPr>
            <a:r>
              <a:rPr lang="en-US" altLang="zh-CN" sz="800" dirty="0" smtClean="0">
                <a:solidFill>
                  <a:srgbClr val="FF0000"/>
                </a:solidFill>
                <a:latin typeface="+mn-ea"/>
                <a:ea typeface="+mn-ea"/>
              </a:rPr>
              <a:t>       </a:t>
            </a:r>
          </a:p>
          <a:p>
            <a:pPr>
              <a:lnSpc>
                <a:spcPct val="150000"/>
              </a:lnSpc>
              <a:defRPr/>
            </a:pPr>
            <a:r>
              <a:rPr lang="en-US" altLang="zh-CN" dirty="0">
                <a:solidFill>
                  <a:srgbClr val="FF0000"/>
                </a:solidFill>
                <a:latin typeface="+mn-ea"/>
                <a:ea typeface="+mn-ea"/>
              </a:rPr>
              <a:t> </a:t>
            </a:r>
            <a:r>
              <a:rPr lang="en-US" altLang="zh-CN" dirty="0" smtClean="0">
                <a:solidFill>
                  <a:srgbClr val="FF0000"/>
                </a:solidFill>
                <a:latin typeface="+mn-ea"/>
                <a:ea typeface="+mn-ea"/>
              </a:rPr>
              <a:t>       </a:t>
            </a:r>
            <a:r>
              <a:rPr lang="en-US" altLang="zh-CN" dirty="0" smtClean="0">
                <a:latin typeface="+mn-ea"/>
              </a:rPr>
              <a:t>1.</a:t>
            </a:r>
            <a:r>
              <a:rPr lang="zh-CN" altLang="en-US" b="1" dirty="0" smtClean="0">
                <a:solidFill>
                  <a:srgbClr val="FF0000"/>
                </a:solidFill>
                <a:latin typeface="+mn-ea"/>
              </a:rPr>
              <a:t>先</a:t>
            </a:r>
            <a:r>
              <a:rPr lang="zh-CN" altLang="en-US" dirty="0" smtClean="0">
                <a:latin typeface="+mn-ea"/>
              </a:rPr>
              <a:t>定义结构体类型，</a:t>
            </a:r>
            <a:r>
              <a:rPr lang="zh-CN" altLang="en-US" b="1" dirty="0" smtClean="0">
                <a:solidFill>
                  <a:srgbClr val="FF0000"/>
                </a:solidFill>
                <a:latin typeface="+mn-ea"/>
              </a:rPr>
              <a:t>再</a:t>
            </a:r>
            <a:r>
              <a:rPr lang="zh-CN" altLang="en-US" dirty="0" smtClean="0">
                <a:latin typeface="+mn-ea"/>
              </a:rPr>
              <a:t>定义结构体变量</a:t>
            </a:r>
          </a:p>
          <a:p>
            <a:pPr>
              <a:lnSpc>
                <a:spcPct val="150000"/>
              </a:lnSpc>
              <a:defRPr/>
            </a:pPr>
            <a:r>
              <a:rPr lang="en-US" altLang="zh-CN" dirty="0" smtClean="0">
                <a:solidFill>
                  <a:srgbClr val="FF0000"/>
                </a:solidFill>
                <a:latin typeface="+mn-ea"/>
                <a:ea typeface="+mn-ea"/>
                <a:cs typeface="Times New Roman" pitchFamily="18" charset="0"/>
              </a:rPr>
              <a:t>        </a:t>
            </a:r>
            <a:r>
              <a:rPr lang="en-US" altLang="zh-CN" dirty="0" smtClean="0">
                <a:latin typeface="+mn-ea"/>
              </a:rPr>
              <a:t>2.</a:t>
            </a:r>
            <a:r>
              <a:rPr lang="zh-CN" altLang="en-US" dirty="0" smtClean="0">
                <a:latin typeface="+mn-ea"/>
              </a:rPr>
              <a:t>在定义结构体类型的</a:t>
            </a:r>
            <a:r>
              <a:rPr lang="zh-CN" altLang="en-US" b="1" dirty="0" smtClean="0">
                <a:solidFill>
                  <a:srgbClr val="FF0000"/>
                </a:solidFill>
                <a:latin typeface="+mn-ea"/>
              </a:rPr>
              <a:t>同时</a:t>
            </a:r>
            <a:r>
              <a:rPr lang="zh-CN" altLang="en-US" dirty="0" smtClean="0">
                <a:latin typeface="+mn-ea"/>
              </a:rPr>
              <a:t>定义结构体变量</a:t>
            </a:r>
            <a:endParaRPr lang="zh-CN" altLang="en-US" dirty="0" smtClean="0"/>
          </a:p>
          <a:p>
            <a:pPr>
              <a:lnSpc>
                <a:spcPct val="150000"/>
              </a:lnSpc>
              <a:defRPr/>
            </a:pPr>
            <a:r>
              <a:rPr lang="en-US" altLang="zh-CN" dirty="0" smtClean="0">
                <a:solidFill>
                  <a:srgbClr val="FF0000"/>
                </a:solidFill>
                <a:latin typeface="+mn-ea"/>
                <a:ea typeface="+mn-ea"/>
                <a:cs typeface="Times New Roman" pitchFamily="18" charset="0"/>
              </a:rPr>
              <a:t>        </a:t>
            </a:r>
            <a:r>
              <a:rPr lang="en-US" altLang="zh-CN" dirty="0" smtClean="0">
                <a:latin typeface="+mn-ea"/>
              </a:rPr>
              <a:t>3.</a:t>
            </a:r>
            <a:r>
              <a:rPr lang="zh-CN" altLang="en-US" b="1" dirty="0" smtClean="0">
                <a:solidFill>
                  <a:srgbClr val="FF0000"/>
                </a:solidFill>
                <a:latin typeface="+mn-ea"/>
              </a:rPr>
              <a:t>直接</a:t>
            </a:r>
            <a:r>
              <a:rPr lang="zh-CN" altLang="en-US" dirty="0" smtClean="0">
                <a:latin typeface="+mn-ea"/>
              </a:rPr>
              <a:t>定义结构体变量</a:t>
            </a:r>
            <a:endParaRPr lang="en-US" altLang="zh-CN" dirty="0" smtClean="0">
              <a:latin typeface="+mn-ea"/>
            </a:endParaRPr>
          </a:p>
          <a:p>
            <a:pPr>
              <a:lnSpc>
                <a:spcPct val="150000"/>
              </a:lnSpc>
              <a:defRPr/>
            </a:pPr>
            <a:endParaRPr lang="zh-CN" altLang="en-US" sz="800" dirty="0" smtClean="0"/>
          </a:p>
        </p:txBody>
      </p:sp>
      <p:sp>
        <p:nvSpPr>
          <p:cNvPr id="21" name="标题 1"/>
          <p:cNvSpPr>
            <a:spLocks noChangeArrowheads="1"/>
          </p:cNvSpPr>
          <p:nvPr/>
        </p:nvSpPr>
        <p:spPr bwMode="auto">
          <a:xfrm>
            <a:off x="1586427" y="16520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9154902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fltVal val="0"/>
                                          </p:val>
                                        </p:tav>
                                        <p:tav tm="100000">
                                          <p:val>
                                            <p:strVal val="#ppt_w"/>
                                          </p:val>
                                        </p:tav>
                                      </p:tavLst>
                                    </p:anim>
                                    <p:anim calcmode="lin" valueType="num">
                                      <p:cBhvr>
                                        <p:cTn id="8" dur="1000" fill="hold"/>
                                        <p:tgtEl>
                                          <p:spTgt spid="24"/>
                                        </p:tgtEl>
                                        <p:attrNameLst>
                                          <p:attrName>ppt_h</p:attrName>
                                        </p:attrNameLst>
                                      </p:cBhvr>
                                      <p:tavLst>
                                        <p:tav tm="0">
                                          <p:val>
                                            <p:fltVal val="0"/>
                                          </p:val>
                                        </p:tav>
                                        <p:tav tm="100000">
                                          <p:val>
                                            <p:strVal val="#ppt_h"/>
                                          </p:val>
                                        </p:tav>
                                      </p:tavLst>
                                    </p:anim>
                                    <p:anim calcmode="lin" valueType="num">
                                      <p:cBhvr>
                                        <p:cTn id="9" dur="1000" fill="hold"/>
                                        <p:tgtEl>
                                          <p:spTgt spid="24"/>
                                        </p:tgtEl>
                                        <p:attrNameLst>
                                          <p:attrName>style.rotation</p:attrName>
                                        </p:attrNameLst>
                                      </p:cBhvr>
                                      <p:tavLst>
                                        <p:tav tm="0">
                                          <p:val>
                                            <p:fltVal val="90"/>
                                          </p:val>
                                        </p:tav>
                                        <p:tav tm="100000">
                                          <p:val>
                                            <p:fltVal val="0"/>
                                          </p:val>
                                        </p:tav>
                                      </p:tavLst>
                                    </p:anim>
                                    <p:animEffect transition="in" filter="fade">
                                      <p:cBhvr>
                                        <p:cTn id="1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注意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8" y="2009775"/>
            <a:ext cx="3355976" cy="342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流程图: 可选过程 7"/>
          <p:cNvSpPr/>
          <p:nvPr/>
        </p:nvSpPr>
        <p:spPr>
          <a:xfrm>
            <a:off x="3316288" y="2247900"/>
            <a:ext cx="5033962" cy="2400300"/>
          </a:xfrm>
          <a:prstGeom prst="flowChartAlternateProcess">
            <a:avLst/>
          </a:prstGeom>
          <a:noFill/>
          <a:ln w="31750">
            <a:solidFill>
              <a:srgbClr val="00ACE6"/>
            </a:solidFill>
            <a:prstDash val="dash"/>
            <a:miter lim="800000"/>
            <a:headEnd/>
            <a:tailEnd/>
          </a:ln>
          <a:effectLst>
            <a:outerShdw blurRad="76200" dir="13500000" sy="23000" kx="1200000" algn="br" rotWithShape="0">
              <a:prstClr val="black">
                <a:alpha val="20000"/>
              </a:prstClr>
            </a:outerShdw>
          </a:effectLst>
        </p:spPr>
        <p:txBody>
          <a:bodyPr>
            <a:spAutoFit/>
          </a:bodyPr>
          <a:lstStyle/>
          <a:p>
            <a:pPr eaLnBrk="1" hangingPunct="1">
              <a:lnSpc>
                <a:spcPct val="150000"/>
              </a:lnSpc>
              <a:defRPr/>
            </a:pPr>
            <a:r>
              <a:rPr lang="zh-CN" altLang="zh-CN" b="1" dirty="0">
                <a:solidFill>
                  <a:srgbClr val="FF0000"/>
                </a:solidFill>
                <a:latin typeface="微软雅黑" pitchFamily="34" charset="-122"/>
                <a:ea typeface="微软雅黑" pitchFamily="34" charset="-122"/>
              </a:rPr>
              <a:t>结构体类型</a:t>
            </a:r>
            <a:r>
              <a:rPr lang="zh-CN" altLang="zh-CN" dirty="0">
                <a:latin typeface="微软雅黑" pitchFamily="34" charset="-122"/>
                <a:ea typeface="微软雅黑" pitchFamily="34" charset="-122"/>
              </a:rPr>
              <a:t>是用户自定义的一种</a:t>
            </a:r>
            <a:r>
              <a:rPr lang="zh-CN" altLang="zh-CN" b="1" dirty="0">
                <a:solidFill>
                  <a:srgbClr val="FF0000"/>
                </a:solidFill>
                <a:latin typeface="微软雅黑" pitchFamily="34" charset="-122"/>
                <a:ea typeface="微软雅黑" pitchFamily="34" charset="-122"/>
              </a:rPr>
              <a:t>数据类型</a:t>
            </a:r>
            <a:r>
              <a:rPr lang="zh-CN" altLang="zh-CN" dirty="0">
                <a:latin typeface="微软雅黑" pitchFamily="34" charset="-122"/>
                <a:ea typeface="微软雅黑" pitchFamily="34" charset="-122"/>
              </a:rPr>
              <a:t>，它同前面所介绍的简单数据类型一样，在编译时对结构体类型</a:t>
            </a:r>
            <a:r>
              <a:rPr lang="zh-CN" altLang="zh-CN" b="1" dirty="0">
                <a:solidFill>
                  <a:srgbClr val="FF0000"/>
                </a:solidFill>
                <a:latin typeface="微软雅黑" pitchFamily="34" charset="-122"/>
                <a:ea typeface="微软雅黑" pitchFamily="34" charset="-122"/>
              </a:rPr>
              <a:t>不分配空间</a:t>
            </a:r>
            <a:r>
              <a:rPr lang="zh-CN" altLang="zh-CN" dirty="0">
                <a:latin typeface="微软雅黑" pitchFamily="34" charset="-122"/>
                <a:ea typeface="微软雅黑" pitchFamily="34" charset="-122"/>
              </a:rPr>
              <a:t>。只有用它来定义某个</a:t>
            </a:r>
            <a:r>
              <a:rPr lang="zh-CN" altLang="zh-CN" b="1" dirty="0">
                <a:solidFill>
                  <a:srgbClr val="FF0000"/>
                </a:solidFill>
                <a:latin typeface="微软雅黑" pitchFamily="34" charset="-122"/>
                <a:ea typeface="微软雅黑" pitchFamily="34" charset="-122"/>
              </a:rPr>
              <a:t>变量</a:t>
            </a:r>
            <a:r>
              <a:rPr lang="zh-CN" altLang="zh-CN" dirty="0">
                <a:latin typeface="微软雅黑" pitchFamily="34" charset="-122"/>
                <a:ea typeface="微软雅黑" pitchFamily="34" charset="-122"/>
              </a:rPr>
              <a:t>时，才会为该结构体变量分配结构体类型所需大小的内存单元</a:t>
            </a:r>
            <a:r>
              <a:rPr lang="zh-CN" altLang="en-US" dirty="0">
                <a:latin typeface="微软雅黑" pitchFamily="34" charset="-122"/>
                <a:ea typeface="微软雅黑" pitchFamily="34" charset="-122"/>
                <a:cs typeface="Times New Roman" pitchFamily="18" charset="0"/>
              </a:rPr>
              <a:t>。</a:t>
            </a:r>
          </a:p>
        </p:txBody>
      </p:sp>
      <p:sp>
        <p:nvSpPr>
          <p:cNvPr id="7" name="矩形 6"/>
          <p:cNvSpPr/>
          <p:nvPr/>
        </p:nvSpPr>
        <p:spPr>
          <a:xfrm>
            <a:off x="560388" y="962025"/>
            <a:ext cx="3005951"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结构体</a:t>
            </a:r>
            <a:r>
              <a:rPr lang="zh-CN" altLang="en-US" sz="2400" b="1" dirty="0">
                <a:solidFill>
                  <a:srgbClr val="009ED6"/>
                </a:solidFill>
                <a:latin typeface="+mn-lt"/>
                <a:ea typeface="+mn-ea"/>
              </a:rPr>
              <a:t>变量的定义</a:t>
            </a:r>
            <a:endParaRPr lang="en-US" altLang="zh-CN" sz="2400" b="1" dirty="0">
              <a:solidFill>
                <a:srgbClr val="009ED6"/>
              </a:solidFill>
              <a:latin typeface="+mn-lt"/>
              <a:ea typeface="+mn-ea"/>
            </a:endParaRPr>
          </a:p>
        </p:txBody>
      </p:sp>
      <p:sp>
        <p:nvSpPr>
          <p:cNvPr id="6" name="标题 1"/>
          <p:cNvSpPr>
            <a:spLocks noChangeArrowheads="1"/>
          </p:cNvSpPr>
          <p:nvPr/>
        </p:nvSpPr>
        <p:spPr bwMode="auto">
          <a:xfrm>
            <a:off x="1512176" y="157218"/>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02244195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3624710"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结构体</a:t>
            </a:r>
            <a:r>
              <a:rPr lang="zh-CN" altLang="en-US" sz="2400" b="1" dirty="0">
                <a:solidFill>
                  <a:srgbClr val="009ED6"/>
                </a:solidFill>
                <a:latin typeface="+mn-lt"/>
                <a:ea typeface="+mn-ea"/>
              </a:rPr>
              <a:t>变量的内存分配</a:t>
            </a:r>
            <a:endParaRPr lang="en-US" altLang="zh-CN" sz="2400" b="1" dirty="0">
              <a:solidFill>
                <a:srgbClr val="009ED6"/>
              </a:solidFill>
              <a:latin typeface="+mn-lt"/>
              <a:ea typeface="+mn-ea"/>
            </a:endParaRPr>
          </a:p>
        </p:txBody>
      </p:sp>
      <p:sp>
        <p:nvSpPr>
          <p:cNvPr id="1029" name="矩形 4"/>
          <p:cNvSpPr>
            <a:spLocks noChangeArrowheads="1"/>
          </p:cNvSpPr>
          <p:nvPr/>
        </p:nvSpPr>
        <p:spPr bwMode="auto">
          <a:xfrm>
            <a:off x="868363" y="1577975"/>
            <a:ext cx="7705725" cy="923925"/>
          </a:xfrm>
          <a:prstGeom prst="rect">
            <a:avLst/>
          </a:prstGeom>
          <a:noFill/>
          <a:ln w="9525">
            <a:noFill/>
            <a:miter lim="800000"/>
            <a:headEnd/>
            <a:tailEnd/>
          </a:ln>
        </p:spPr>
        <p:txBody>
          <a:bodyPr>
            <a:spAutoFit/>
          </a:bodyPr>
          <a:lstStyle/>
          <a:p>
            <a:pPr marL="342900" indent="-342900">
              <a:lnSpc>
                <a:spcPct val="150000"/>
              </a:lnSpc>
              <a:spcBef>
                <a:spcPct val="20000"/>
              </a:spcBef>
              <a:buFont typeface="Arial" pitchFamily="34" charset="0"/>
              <a:buChar char="−"/>
              <a:defRPr/>
            </a:pPr>
            <a:r>
              <a:rPr lang="zh-CN" altLang="zh-CN" dirty="0">
                <a:latin typeface="+mn-lt"/>
                <a:ea typeface="+mn-ea"/>
              </a:rPr>
              <a:t>结构体变量占据的内存大小是按照字节对齐的机制来分配的。通常情况下，字节对齐满足两个原则</a:t>
            </a:r>
            <a:r>
              <a:rPr lang="zh-CN" altLang="en-US" dirty="0">
                <a:latin typeface="+mn-lt"/>
                <a:ea typeface="+mn-ea"/>
              </a:rPr>
              <a:t>。</a:t>
            </a:r>
          </a:p>
        </p:txBody>
      </p:sp>
      <p:sp>
        <p:nvSpPr>
          <p:cNvPr id="14" name="Text Box 6"/>
          <p:cNvSpPr txBox="1">
            <a:spLocks noChangeArrowheads="1"/>
          </p:cNvSpPr>
          <p:nvPr/>
        </p:nvSpPr>
        <p:spPr bwMode="auto">
          <a:xfrm>
            <a:off x="1327150" y="2590800"/>
            <a:ext cx="6997700" cy="2600325"/>
          </a:xfrm>
          <a:prstGeom prst="rect">
            <a:avLst/>
          </a:prstGeom>
          <a:noFill/>
          <a:ln w="31750">
            <a:solidFill>
              <a:srgbClr val="00ACE6"/>
            </a:solidFill>
            <a:prstDash val="solid"/>
            <a:miter lim="800000"/>
            <a:headEnd/>
            <a:tailEnd/>
          </a:ln>
          <a:effectLst>
            <a:outerShdw blurRad="76200" dir="13500000" sy="23000" kx="1200000" algn="br" rotWithShape="0">
              <a:prstClr val="black">
                <a:alpha val="20000"/>
              </a:prstClr>
            </a:outerShdw>
          </a:effectLs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endParaRPr lang="en-US" altLang="zh-CN" sz="800" b="1" dirty="0" smtClean="0">
              <a:solidFill>
                <a:srgbClr val="FF0000"/>
              </a:solidFill>
              <a:latin typeface="+mn-ea"/>
              <a:ea typeface="+mn-ea"/>
            </a:endParaRPr>
          </a:p>
          <a:p>
            <a:pPr>
              <a:lnSpc>
                <a:spcPct val="150000"/>
              </a:lnSpc>
              <a:defRPr/>
            </a:pPr>
            <a:r>
              <a:rPr lang="en-US" altLang="zh-CN" b="1" dirty="0" smtClean="0">
                <a:solidFill>
                  <a:srgbClr val="FF0000"/>
                </a:solidFill>
                <a:latin typeface="+mn-ea"/>
                <a:ea typeface="+mn-ea"/>
              </a:rPr>
              <a:t>  </a:t>
            </a:r>
            <a:r>
              <a:rPr lang="en-US" altLang="zh-CN" dirty="0" smtClean="0">
                <a:latin typeface="+mn-ea"/>
                <a:ea typeface="+mn-ea"/>
              </a:rPr>
              <a:t>1</a:t>
            </a:r>
            <a:r>
              <a:rPr lang="en-US" altLang="zh-CN" dirty="0">
                <a:latin typeface="+mn-ea"/>
                <a:ea typeface="+mn-ea"/>
              </a:rPr>
              <a:t>.</a:t>
            </a:r>
            <a:r>
              <a:rPr lang="zh-CN" altLang="zh-CN" dirty="0">
                <a:latin typeface="+mn-ea"/>
                <a:ea typeface="+mn-ea"/>
              </a:rPr>
              <a:t> 结构体的每个成员变量相对于</a:t>
            </a:r>
            <a:r>
              <a:rPr lang="zh-CN" altLang="zh-CN" b="1" dirty="0">
                <a:solidFill>
                  <a:srgbClr val="FF0000"/>
                </a:solidFill>
                <a:latin typeface="+mn-ea"/>
                <a:ea typeface="+mn-ea"/>
              </a:rPr>
              <a:t>结构体首地址的偏移量</a:t>
            </a:r>
            <a:r>
              <a:rPr lang="zh-CN" altLang="zh-CN" dirty="0">
                <a:latin typeface="+mn-ea"/>
                <a:ea typeface="+mn-ea"/>
              </a:rPr>
              <a:t>，是该成</a:t>
            </a:r>
            <a:endParaRPr lang="en-US" altLang="zh-CN" dirty="0">
              <a:latin typeface="+mn-ea"/>
              <a:ea typeface="+mn-ea"/>
            </a:endParaRPr>
          </a:p>
          <a:p>
            <a:pPr>
              <a:lnSpc>
                <a:spcPct val="150000"/>
              </a:lnSpc>
              <a:defRPr/>
            </a:pPr>
            <a:r>
              <a:rPr lang="en-US" altLang="zh-CN" dirty="0">
                <a:latin typeface="+mn-ea"/>
                <a:ea typeface="+mn-ea"/>
              </a:rPr>
              <a:t>     </a:t>
            </a:r>
            <a:r>
              <a:rPr lang="zh-CN" altLang="zh-CN" dirty="0" smtClean="0">
                <a:latin typeface="+mn-ea"/>
                <a:ea typeface="+mn-ea"/>
              </a:rPr>
              <a:t>员</a:t>
            </a:r>
            <a:r>
              <a:rPr lang="zh-CN" altLang="zh-CN" dirty="0">
                <a:latin typeface="+mn-ea"/>
                <a:ea typeface="+mn-ea"/>
              </a:rPr>
              <a:t>变量的</a:t>
            </a:r>
            <a:r>
              <a:rPr lang="zh-CN" altLang="zh-CN" b="1" dirty="0">
                <a:solidFill>
                  <a:srgbClr val="FF0000"/>
                </a:solidFill>
                <a:latin typeface="+mn-ea"/>
                <a:ea typeface="+mn-ea"/>
              </a:rPr>
              <a:t>基本数据类型</a:t>
            </a:r>
            <a:r>
              <a:rPr lang="zh-CN" altLang="zh-CN" dirty="0">
                <a:latin typeface="+mn-ea"/>
                <a:ea typeface="+mn-ea"/>
              </a:rPr>
              <a:t>（不包括结构体、数组等）大小的整数</a:t>
            </a:r>
            <a:endParaRPr lang="en-US" altLang="zh-CN" dirty="0">
              <a:latin typeface="+mn-ea"/>
              <a:ea typeface="+mn-ea"/>
            </a:endParaRPr>
          </a:p>
          <a:p>
            <a:pPr>
              <a:lnSpc>
                <a:spcPct val="150000"/>
              </a:lnSpc>
              <a:defRPr/>
            </a:pPr>
            <a:r>
              <a:rPr lang="en-US" altLang="zh-CN" dirty="0">
                <a:latin typeface="+mn-ea"/>
                <a:ea typeface="+mn-ea"/>
              </a:rPr>
              <a:t>     </a:t>
            </a:r>
            <a:r>
              <a:rPr lang="zh-CN" altLang="zh-CN" dirty="0" smtClean="0">
                <a:latin typeface="+mn-ea"/>
                <a:ea typeface="+mn-ea"/>
              </a:rPr>
              <a:t>倍</a:t>
            </a:r>
            <a:r>
              <a:rPr lang="zh-CN" altLang="zh-CN" dirty="0">
                <a:latin typeface="+mn-ea"/>
                <a:ea typeface="+mn-ea"/>
              </a:rPr>
              <a:t>，如果不够，编译器会在成员之间加上</a:t>
            </a:r>
            <a:r>
              <a:rPr lang="zh-CN" altLang="zh-CN" b="1" dirty="0">
                <a:solidFill>
                  <a:srgbClr val="FF0000"/>
                </a:solidFill>
                <a:latin typeface="+mn-ea"/>
                <a:ea typeface="+mn-ea"/>
              </a:rPr>
              <a:t>填充</a:t>
            </a:r>
            <a:r>
              <a:rPr lang="zh-CN" altLang="zh-CN" b="1">
                <a:solidFill>
                  <a:srgbClr val="FF0000"/>
                </a:solidFill>
                <a:latin typeface="+mn-ea"/>
                <a:ea typeface="+mn-ea"/>
              </a:rPr>
              <a:t>字节</a:t>
            </a:r>
            <a:r>
              <a:rPr lang="zh-CN" altLang="zh-CN" smtClean="0">
                <a:latin typeface="+mn-ea"/>
                <a:ea typeface="+mn-ea"/>
              </a:rPr>
              <a:t>。</a:t>
            </a:r>
            <a:endParaRPr lang="en-US" altLang="zh-CN" smtClean="0">
              <a:latin typeface="+mn-ea"/>
              <a:ea typeface="+mn-ea"/>
            </a:endParaRPr>
          </a:p>
          <a:p>
            <a:pPr>
              <a:lnSpc>
                <a:spcPct val="150000"/>
              </a:lnSpc>
              <a:defRPr/>
            </a:pPr>
            <a:endParaRPr lang="en-US" altLang="zh-CN" sz="800" dirty="0">
              <a:latin typeface="+mn-ea"/>
              <a:ea typeface="+mn-ea"/>
            </a:endParaRPr>
          </a:p>
          <a:p>
            <a:pPr>
              <a:lnSpc>
                <a:spcPct val="150000"/>
              </a:lnSpc>
              <a:defRPr/>
            </a:pPr>
            <a:r>
              <a:rPr lang="en-US" altLang="zh-CN" dirty="0">
                <a:latin typeface="+mn-ea"/>
                <a:ea typeface="+mn-ea"/>
              </a:rPr>
              <a:t>  2. </a:t>
            </a:r>
            <a:r>
              <a:rPr lang="zh-CN" altLang="zh-CN" dirty="0">
                <a:latin typeface="+mn-ea"/>
                <a:ea typeface="+mn-ea"/>
              </a:rPr>
              <a:t>结构体的</a:t>
            </a:r>
            <a:r>
              <a:rPr lang="zh-CN" altLang="zh-CN" b="1" dirty="0">
                <a:solidFill>
                  <a:srgbClr val="FF0000"/>
                </a:solidFill>
                <a:latin typeface="+mn-ea"/>
                <a:ea typeface="+mn-ea"/>
              </a:rPr>
              <a:t>总大小</a:t>
            </a:r>
            <a:r>
              <a:rPr lang="zh-CN" altLang="zh-CN" dirty="0">
                <a:latin typeface="+mn-ea"/>
                <a:ea typeface="+mn-ea"/>
              </a:rPr>
              <a:t>为结构体</a:t>
            </a:r>
            <a:r>
              <a:rPr lang="zh-CN" altLang="zh-CN" b="1" dirty="0">
                <a:solidFill>
                  <a:srgbClr val="FF0000"/>
                </a:solidFill>
                <a:latin typeface="+mn-ea"/>
                <a:ea typeface="+mn-ea"/>
              </a:rPr>
              <a:t>最宽基本类型</a:t>
            </a:r>
            <a:r>
              <a:rPr lang="zh-CN" altLang="zh-CN" dirty="0">
                <a:latin typeface="+mn-ea"/>
                <a:ea typeface="+mn-ea"/>
              </a:rPr>
              <a:t>成员大小的</a:t>
            </a:r>
            <a:r>
              <a:rPr lang="zh-CN" altLang="zh-CN" b="1" dirty="0">
                <a:solidFill>
                  <a:srgbClr val="FF0000"/>
                </a:solidFill>
                <a:latin typeface="+mn-ea"/>
                <a:ea typeface="+mn-ea"/>
              </a:rPr>
              <a:t>整数倍</a:t>
            </a:r>
            <a:r>
              <a:rPr lang="zh-CN" altLang="zh-CN" dirty="0">
                <a:latin typeface="+mn-ea"/>
                <a:ea typeface="+mn-ea"/>
              </a:rPr>
              <a:t>，如</a:t>
            </a:r>
            <a:endParaRPr lang="en-US" altLang="zh-CN" dirty="0">
              <a:latin typeface="+mn-ea"/>
              <a:ea typeface="+mn-ea"/>
            </a:endParaRPr>
          </a:p>
          <a:p>
            <a:pPr>
              <a:lnSpc>
                <a:spcPct val="150000"/>
              </a:lnSpc>
              <a:defRPr/>
            </a:pPr>
            <a:r>
              <a:rPr lang="en-US" altLang="zh-CN" dirty="0">
                <a:latin typeface="+mn-ea"/>
                <a:ea typeface="+mn-ea"/>
              </a:rPr>
              <a:t>     </a:t>
            </a:r>
            <a:r>
              <a:rPr lang="zh-CN" altLang="zh-CN" dirty="0" smtClean="0">
                <a:latin typeface="+mn-ea"/>
                <a:ea typeface="+mn-ea"/>
              </a:rPr>
              <a:t>果</a:t>
            </a:r>
            <a:r>
              <a:rPr lang="zh-CN" altLang="zh-CN" dirty="0">
                <a:latin typeface="+mn-ea"/>
                <a:ea typeface="+mn-ea"/>
              </a:rPr>
              <a:t>不够，编译器会在最末一个成员之后加上填充字节</a:t>
            </a:r>
            <a:r>
              <a:rPr lang="zh-CN" altLang="en-US" dirty="0">
                <a:latin typeface="+mn-ea"/>
                <a:ea typeface="+mn-ea"/>
              </a:rPr>
              <a:t>。</a:t>
            </a:r>
            <a:endParaRPr lang="en-US" altLang="zh-CN" dirty="0">
              <a:latin typeface="+mn-ea"/>
              <a:ea typeface="+mn-ea"/>
            </a:endParaRPr>
          </a:p>
          <a:p>
            <a:pPr>
              <a:defRPr/>
            </a:pPr>
            <a:endParaRPr lang="en-US" altLang="zh-CN" sz="800" b="1" dirty="0">
              <a:solidFill>
                <a:srgbClr val="FF0000"/>
              </a:solidFill>
              <a:latin typeface="+mn-ea"/>
              <a:ea typeface="+mn-ea"/>
            </a:endParaRPr>
          </a:p>
        </p:txBody>
      </p:sp>
      <p:sp>
        <p:nvSpPr>
          <p:cNvPr id="15" name="标题 1"/>
          <p:cNvSpPr>
            <a:spLocks noChangeArrowheads="1"/>
          </p:cNvSpPr>
          <p:nvPr/>
        </p:nvSpPr>
        <p:spPr bwMode="auto">
          <a:xfrm>
            <a:off x="1516336" y="19685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6970635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3624710"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结构体</a:t>
            </a:r>
            <a:r>
              <a:rPr lang="zh-CN" altLang="en-US" sz="2400" b="1" dirty="0">
                <a:solidFill>
                  <a:srgbClr val="009ED6"/>
                </a:solidFill>
                <a:latin typeface="+mn-lt"/>
                <a:ea typeface="+mn-ea"/>
              </a:rPr>
              <a:t>变量的内存分配</a:t>
            </a:r>
            <a:endParaRPr lang="en-US" altLang="zh-CN" sz="2400" b="1" dirty="0">
              <a:solidFill>
                <a:srgbClr val="009ED6"/>
              </a:solidFill>
              <a:latin typeface="+mn-lt"/>
              <a:ea typeface="+mn-ea"/>
            </a:endParaRPr>
          </a:p>
        </p:txBody>
      </p:sp>
      <p:sp>
        <p:nvSpPr>
          <p:cNvPr id="15" name="标题 1"/>
          <p:cNvSpPr>
            <a:spLocks noChangeArrowheads="1"/>
          </p:cNvSpPr>
          <p:nvPr/>
        </p:nvSpPr>
        <p:spPr bwMode="auto">
          <a:xfrm>
            <a:off x="1516373" y="167727"/>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TextBox 5"/>
          <p:cNvSpPr txBox="1"/>
          <p:nvPr/>
        </p:nvSpPr>
        <p:spPr>
          <a:xfrm>
            <a:off x="934202" y="1688682"/>
            <a:ext cx="7127997" cy="2031325"/>
          </a:xfrm>
          <a:prstGeom prst="rect">
            <a:avLst/>
          </a:prstGeom>
          <a:solidFill>
            <a:schemeClr val="accent5">
              <a:lumMod val="20000"/>
              <a:lumOff val="80000"/>
            </a:schemeClr>
          </a:solidFill>
          <a:ln w="19050">
            <a:noFill/>
          </a:ln>
        </p:spPr>
        <p:txBody>
          <a:bodyPr wrap="square">
            <a:spAutoFit/>
          </a:bodyPr>
          <a:lstStyle/>
          <a:p>
            <a:r>
              <a:rPr lang="en-US" altLang="zh-CN" dirty="0" err="1"/>
              <a:t>struct</a:t>
            </a:r>
            <a:endParaRPr lang="zh-CN" altLang="zh-CN" dirty="0"/>
          </a:p>
          <a:p>
            <a:r>
              <a:rPr lang="en-US" altLang="zh-CN" dirty="0"/>
              <a:t>{</a:t>
            </a:r>
            <a:endParaRPr lang="zh-CN" altLang="zh-CN" dirty="0"/>
          </a:p>
          <a:p>
            <a:r>
              <a:rPr lang="en-US" altLang="zh-CN" dirty="0"/>
              <a:t>	char a;</a:t>
            </a:r>
            <a:endParaRPr lang="zh-CN" altLang="zh-CN" dirty="0"/>
          </a:p>
          <a:p>
            <a:r>
              <a:rPr lang="en-US" altLang="zh-CN" dirty="0"/>
              <a:t>	double b;</a:t>
            </a:r>
            <a:endParaRPr lang="zh-CN" altLang="zh-CN" dirty="0"/>
          </a:p>
          <a:p>
            <a:r>
              <a:rPr lang="en-US" altLang="zh-CN" dirty="0"/>
              <a:t>	</a:t>
            </a:r>
            <a:r>
              <a:rPr lang="en-US" altLang="zh-CN" dirty="0" err="1"/>
              <a:t>int</a:t>
            </a:r>
            <a:r>
              <a:rPr lang="en-US" altLang="zh-CN" dirty="0"/>
              <a:t> c;</a:t>
            </a:r>
            <a:endParaRPr lang="zh-CN" altLang="zh-CN" dirty="0"/>
          </a:p>
          <a:p>
            <a:r>
              <a:rPr lang="en-US" altLang="zh-CN" dirty="0"/>
              <a:t>	short d;</a:t>
            </a:r>
            <a:endParaRPr lang="zh-CN" altLang="zh-CN" dirty="0"/>
          </a:p>
          <a:p>
            <a:r>
              <a:rPr lang="en-US" altLang="zh-CN" dirty="0"/>
              <a:t>}S;</a:t>
            </a:r>
            <a:endParaRPr lang="zh-CN" altLang="zh-CN" dirty="0"/>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71894737"/>
              </p:ext>
            </p:extLst>
          </p:nvPr>
        </p:nvGraphicFramePr>
        <p:xfrm>
          <a:off x="734351" y="3992445"/>
          <a:ext cx="7443759" cy="1120462"/>
        </p:xfrm>
        <a:graphic>
          <a:graphicData uri="http://schemas.openxmlformats.org/presentationml/2006/ole">
            <mc:AlternateContent xmlns:mc="http://schemas.openxmlformats.org/markup-compatibility/2006">
              <mc:Choice xmlns:v="urn:schemas-microsoft-com:vml" Requires="v">
                <p:oleObj spid="_x0000_s38929" name="Visio" r:id="rId5" imgW="4535007" imgH="665116" progId="Visio.Drawing.11">
                  <p:embed/>
                </p:oleObj>
              </mc:Choice>
              <mc:Fallback>
                <p:oleObj name="Visio" r:id="rId5" imgW="4535007" imgH="665116"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351" y="3992445"/>
                        <a:ext cx="7443759" cy="1120462"/>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0602868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3315331"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结构体</a:t>
            </a:r>
            <a:r>
              <a:rPr lang="zh-CN" altLang="en-US" sz="2400" b="1" dirty="0">
                <a:solidFill>
                  <a:srgbClr val="009ED6"/>
                </a:solidFill>
                <a:latin typeface="+mn-lt"/>
                <a:ea typeface="+mn-ea"/>
              </a:rPr>
              <a:t>变量的初始化</a:t>
            </a:r>
            <a:endParaRPr lang="en-US" altLang="zh-CN" sz="2400" b="1" dirty="0">
              <a:solidFill>
                <a:srgbClr val="009ED6"/>
              </a:solidFill>
              <a:latin typeface="+mn-lt"/>
              <a:ea typeface="+mn-ea"/>
            </a:endParaRPr>
          </a:p>
        </p:txBody>
      </p:sp>
      <p:sp>
        <p:nvSpPr>
          <p:cNvPr id="1029" name="矩形 4"/>
          <p:cNvSpPr>
            <a:spLocks noChangeArrowheads="1"/>
          </p:cNvSpPr>
          <p:nvPr/>
        </p:nvSpPr>
        <p:spPr bwMode="auto">
          <a:xfrm>
            <a:off x="868363" y="1666875"/>
            <a:ext cx="7678737" cy="1338263"/>
          </a:xfrm>
          <a:prstGeom prst="rect">
            <a:avLst/>
          </a:prstGeom>
          <a:noFill/>
          <a:ln w="9525">
            <a:noFill/>
            <a:miter lim="800000"/>
            <a:headEnd/>
            <a:tailEnd/>
          </a:ln>
        </p:spPr>
        <p:txBody>
          <a:bodyPr>
            <a:spAutoFit/>
          </a:bodyPr>
          <a:lstStyle/>
          <a:p>
            <a:pPr marL="342900" indent="-342900">
              <a:lnSpc>
                <a:spcPct val="150000"/>
              </a:lnSpc>
              <a:spcBef>
                <a:spcPct val="20000"/>
              </a:spcBef>
              <a:buFont typeface="Arial" pitchFamily="34" charset="0"/>
              <a:buChar char="−"/>
              <a:defRPr/>
            </a:pPr>
            <a:r>
              <a:rPr lang="zh-CN" altLang="en-US" dirty="0">
                <a:latin typeface="+mn-lt"/>
                <a:ea typeface="+mn-ea"/>
              </a:rPr>
              <a:t>由于结构体变量中存储的是一组类型不同的数据，因此为结构体变量初始化的过程，其实就是为结构体中各个成员初始化的过程。根据结构体变量定义方式的不同，结构体变量初始化的方式可分为两种。</a:t>
            </a:r>
          </a:p>
        </p:txBody>
      </p:sp>
      <p:sp>
        <p:nvSpPr>
          <p:cNvPr id="22" name="Text Box 6"/>
          <p:cNvSpPr txBox="1">
            <a:spLocks noChangeArrowheads="1"/>
          </p:cNvSpPr>
          <p:nvPr/>
        </p:nvSpPr>
        <p:spPr bwMode="auto">
          <a:xfrm>
            <a:off x="1352550" y="3155950"/>
            <a:ext cx="6997700" cy="1292225"/>
          </a:xfrm>
          <a:prstGeom prst="rect">
            <a:avLst/>
          </a:prstGeom>
          <a:noFill/>
          <a:ln w="31750">
            <a:solidFill>
              <a:srgbClr val="00ACE6"/>
            </a:solidFill>
            <a:prstDash val="solid"/>
            <a:miter lim="800000"/>
            <a:headEnd/>
            <a:tailEnd/>
          </a:ln>
          <a:effectLst>
            <a:outerShdw blurRad="76200" dir="13500000" sy="23000" kx="1200000" algn="br" rotWithShape="0">
              <a:prstClr val="black">
                <a:alpha val="20000"/>
              </a:prstClr>
            </a:outerShdw>
          </a:effectLs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defRPr/>
            </a:pPr>
            <a:endParaRPr lang="en-US" altLang="zh-CN" sz="800" dirty="0" smtClean="0">
              <a:solidFill>
                <a:srgbClr val="FF0000"/>
              </a:solidFill>
              <a:latin typeface="+mn-ea"/>
              <a:ea typeface="+mn-ea"/>
            </a:endParaRPr>
          </a:p>
          <a:p>
            <a:pPr>
              <a:lnSpc>
                <a:spcPct val="150000"/>
              </a:lnSpc>
              <a:defRPr/>
            </a:pPr>
            <a:r>
              <a:rPr lang="en-US" altLang="zh-CN" dirty="0" smtClean="0">
                <a:solidFill>
                  <a:srgbClr val="FF0000"/>
                </a:solidFill>
                <a:latin typeface="+mn-ea"/>
                <a:ea typeface="+mn-ea"/>
              </a:rPr>
              <a:t>  </a:t>
            </a:r>
            <a:r>
              <a:rPr lang="en-US" altLang="zh-CN" dirty="0" smtClean="0">
                <a:latin typeface="+mn-ea"/>
              </a:rPr>
              <a:t>1.</a:t>
            </a:r>
            <a:r>
              <a:rPr lang="zh-CN" altLang="en-US" dirty="0" smtClean="0"/>
              <a:t>在定义结构体类型和结构体变量的</a:t>
            </a:r>
            <a:r>
              <a:rPr lang="zh-CN" altLang="en-US" b="1" dirty="0" smtClean="0">
                <a:solidFill>
                  <a:srgbClr val="FF0000"/>
                </a:solidFill>
              </a:rPr>
              <a:t>同时</a:t>
            </a:r>
            <a:r>
              <a:rPr lang="zh-CN" altLang="en-US" dirty="0" smtClean="0"/>
              <a:t>，对结构体变量初始化</a:t>
            </a:r>
          </a:p>
          <a:p>
            <a:pPr>
              <a:lnSpc>
                <a:spcPct val="150000"/>
              </a:lnSpc>
              <a:defRPr/>
            </a:pPr>
            <a:r>
              <a:rPr lang="en-US" altLang="zh-CN" dirty="0" smtClean="0"/>
              <a:t>    </a:t>
            </a:r>
            <a:r>
              <a:rPr lang="en-US" altLang="zh-CN" dirty="0" smtClean="0">
                <a:latin typeface="+mn-ea"/>
              </a:rPr>
              <a:t>2.</a:t>
            </a:r>
            <a:r>
              <a:rPr lang="zh-CN" altLang="en-US" dirty="0" smtClean="0">
                <a:latin typeface="+mn-ea"/>
              </a:rPr>
              <a:t>定义好结构体类型</a:t>
            </a:r>
            <a:r>
              <a:rPr lang="zh-CN" altLang="en-US" b="1" dirty="0" smtClean="0">
                <a:solidFill>
                  <a:srgbClr val="FF0000"/>
                </a:solidFill>
                <a:latin typeface="+mn-ea"/>
              </a:rPr>
              <a:t>后</a:t>
            </a:r>
            <a:r>
              <a:rPr lang="zh-CN" altLang="en-US" dirty="0" smtClean="0">
                <a:latin typeface="+mn-ea"/>
              </a:rPr>
              <a:t>，对结构体变量初始化</a:t>
            </a:r>
            <a:endParaRPr lang="en-US" altLang="zh-CN" dirty="0" smtClean="0">
              <a:latin typeface="+mn-ea"/>
            </a:endParaRPr>
          </a:p>
          <a:p>
            <a:pPr>
              <a:lnSpc>
                <a:spcPct val="150000"/>
              </a:lnSpc>
              <a:defRPr/>
            </a:pPr>
            <a:endParaRPr lang="zh-CN" altLang="en-US" sz="800" dirty="0" smtClean="0"/>
          </a:p>
        </p:txBody>
      </p:sp>
      <p:sp>
        <p:nvSpPr>
          <p:cNvPr id="14" name="标题 1"/>
          <p:cNvSpPr>
            <a:spLocks noChangeArrowheads="1"/>
          </p:cNvSpPr>
          <p:nvPr/>
        </p:nvSpPr>
        <p:spPr bwMode="auto">
          <a:xfrm>
            <a:off x="1565406" y="167947"/>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8967957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注意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09" y="2009775"/>
            <a:ext cx="3355976" cy="342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流程图: 可选过程 7"/>
          <p:cNvSpPr/>
          <p:nvPr/>
        </p:nvSpPr>
        <p:spPr>
          <a:xfrm>
            <a:off x="3316288" y="2247900"/>
            <a:ext cx="5033962" cy="2400657"/>
          </a:xfrm>
          <a:prstGeom prst="flowChartAlternateProcess">
            <a:avLst/>
          </a:prstGeom>
          <a:noFill/>
          <a:ln w="31750">
            <a:solidFill>
              <a:srgbClr val="00ACE6"/>
            </a:solidFill>
            <a:prstDash val="dash"/>
            <a:miter lim="800000"/>
            <a:headEnd/>
            <a:tailEnd/>
          </a:ln>
          <a:effectLst>
            <a:outerShdw blurRad="76200" dir="13500000" sy="23000" kx="1200000" algn="br" rotWithShape="0">
              <a:prstClr val="black">
                <a:alpha val="20000"/>
              </a:prstClr>
            </a:outerShdw>
          </a:effectLst>
        </p:spPr>
        <p:txBody>
          <a:bodyPr>
            <a:spAutoFit/>
          </a:bodyPr>
          <a:lstStyle/>
          <a:p>
            <a:pPr eaLnBrk="1" hangingPunct="1">
              <a:lnSpc>
                <a:spcPct val="150000"/>
              </a:lnSpc>
              <a:defRPr/>
            </a:pPr>
            <a:r>
              <a:rPr lang="zh-CN" altLang="zh-CN" dirty="0" smtClean="0">
                <a:latin typeface="微软雅黑" pitchFamily="34" charset="-122"/>
                <a:ea typeface="微软雅黑" pitchFamily="34" charset="-122"/>
              </a:rPr>
              <a:t>在</a:t>
            </a:r>
            <a:r>
              <a:rPr lang="zh-CN" altLang="zh-CN" dirty="0">
                <a:latin typeface="微软雅黑" pitchFamily="34" charset="-122"/>
                <a:ea typeface="微软雅黑" pitchFamily="34" charset="-122"/>
              </a:rPr>
              <a:t>对结构体初始化时，如果</a:t>
            </a:r>
            <a:r>
              <a:rPr lang="zh-CN" altLang="zh-CN" b="1" dirty="0">
                <a:solidFill>
                  <a:srgbClr val="FF0000"/>
                </a:solidFill>
                <a:latin typeface="微软雅黑" pitchFamily="34" charset="-122"/>
                <a:ea typeface="微软雅黑" pitchFamily="34" charset="-122"/>
              </a:rPr>
              <a:t>只初始化其中一部分成员</a:t>
            </a:r>
            <a:r>
              <a:rPr lang="zh-CN" altLang="zh-CN" dirty="0">
                <a:latin typeface="微软雅黑" pitchFamily="34" charset="-122"/>
                <a:ea typeface="微软雅黑" pitchFamily="34" charset="-122"/>
              </a:rPr>
              <a:t>，则要对前面的成员初始化，后面的成员可以空余，因为给成员变量赋值时，编绎器是按成员从前往后匹配，而不是按数据类型自动去匹配</a:t>
            </a:r>
            <a:r>
              <a:rPr lang="zh-CN"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7" name="矩形 6"/>
          <p:cNvSpPr/>
          <p:nvPr/>
        </p:nvSpPr>
        <p:spPr>
          <a:xfrm>
            <a:off x="560388" y="962025"/>
            <a:ext cx="3315331"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结构体变量的初始化</a:t>
            </a:r>
            <a:endParaRPr lang="en-US" altLang="zh-CN" sz="2400" b="1" dirty="0">
              <a:solidFill>
                <a:srgbClr val="009ED6"/>
              </a:solidFill>
              <a:latin typeface="+mn-lt"/>
              <a:ea typeface="+mn-ea"/>
            </a:endParaRPr>
          </a:p>
        </p:txBody>
      </p:sp>
      <p:sp>
        <p:nvSpPr>
          <p:cNvPr id="6" name="标题 1"/>
          <p:cNvSpPr>
            <a:spLocks noChangeArrowheads="1"/>
          </p:cNvSpPr>
          <p:nvPr/>
        </p:nvSpPr>
        <p:spPr bwMode="auto">
          <a:xfrm>
            <a:off x="1491834" y="12590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9490121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3005951"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结构体</a:t>
            </a:r>
            <a:r>
              <a:rPr lang="zh-CN" altLang="en-US" sz="2400" b="1" dirty="0">
                <a:solidFill>
                  <a:srgbClr val="009ED6"/>
                </a:solidFill>
                <a:latin typeface="+mn-lt"/>
                <a:ea typeface="+mn-ea"/>
              </a:rPr>
              <a:t>变量的引用</a:t>
            </a:r>
            <a:endParaRPr lang="en-US" altLang="zh-CN" sz="2400" b="1" dirty="0">
              <a:solidFill>
                <a:srgbClr val="009ED6"/>
              </a:solidFill>
              <a:latin typeface="+mn-lt"/>
              <a:ea typeface="+mn-ea"/>
            </a:endParaRPr>
          </a:p>
        </p:txBody>
      </p:sp>
      <p:sp>
        <p:nvSpPr>
          <p:cNvPr id="1029" name="矩形 4"/>
          <p:cNvSpPr>
            <a:spLocks noChangeArrowheads="1"/>
          </p:cNvSpPr>
          <p:nvPr/>
        </p:nvSpPr>
        <p:spPr bwMode="auto">
          <a:xfrm>
            <a:off x="868363" y="1666875"/>
            <a:ext cx="7431087" cy="923925"/>
          </a:xfrm>
          <a:prstGeom prst="rect">
            <a:avLst/>
          </a:prstGeom>
          <a:noFill/>
          <a:ln w="9525">
            <a:noFill/>
            <a:miter lim="800000"/>
            <a:headEnd/>
            <a:tailEnd/>
          </a:ln>
        </p:spPr>
        <p:txBody>
          <a:bodyPr>
            <a:spAutoFit/>
          </a:bodyPr>
          <a:lstStyle/>
          <a:p>
            <a:pPr marL="342900" indent="-342900">
              <a:lnSpc>
                <a:spcPct val="150000"/>
              </a:lnSpc>
              <a:spcBef>
                <a:spcPct val="20000"/>
              </a:spcBef>
              <a:buFont typeface="Arial" pitchFamily="34" charset="0"/>
              <a:buChar char="−"/>
              <a:defRPr/>
            </a:pPr>
            <a:r>
              <a:rPr lang="zh-CN" altLang="en-US" dirty="0">
                <a:latin typeface="+mn-lt"/>
                <a:ea typeface="+mn-ea"/>
              </a:rPr>
              <a:t>定义并初始化结构体变量的目的是使用结构体变量中的成员。在</a:t>
            </a:r>
            <a:r>
              <a:rPr lang="en-US" dirty="0">
                <a:latin typeface="+mn-lt"/>
                <a:ea typeface="+mn-ea"/>
              </a:rPr>
              <a:t>C</a:t>
            </a:r>
            <a:r>
              <a:rPr lang="zh-CN" altLang="en-US" dirty="0">
                <a:latin typeface="+mn-lt"/>
                <a:ea typeface="+mn-ea"/>
              </a:rPr>
              <a:t>语言中，引用结构体变量中一个成员的方式如下所示：</a:t>
            </a:r>
          </a:p>
        </p:txBody>
      </p:sp>
      <p:sp>
        <p:nvSpPr>
          <p:cNvPr id="21" name="Text Box 6"/>
          <p:cNvSpPr txBox="1">
            <a:spLocks noChangeArrowheads="1"/>
          </p:cNvSpPr>
          <p:nvPr/>
        </p:nvSpPr>
        <p:spPr bwMode="auto">
          <a:xfrm>
            <a:off x="1370013" y="2749550"/>
            <a:ext cx="6769100" cy="769938"/>
          </a:xfrm>
          <a:prstGeom prst="rect">
            <a:avLst/>
          </a:prstGeom>
          <a:noFill/>
          <a:ln w="31750">
            <a:solidFill>
              <a:srgbClr val="00ACE6"/>
            </a:solidFill>
            <a:prstDash val="solid"/>
            <a:miter lim="800000"/>
            <a:headEnd/>
            <a:tailEnd/>
          </a:ln>
          <a:effectLst>
            <a:outerShdw blurRad="76200" dir="13500000" sy="23000" kx="1200000" algn="br" rotWithShape="0">
              <a:prstClr val="black">
                <a:alpha val="20000"/>
              </a:prstClr>
            </a:outerShdw>
          </a:effectLs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150000"/>
              </a:lnSpc>
              <a:spcAft>
                <a:spcPts val="0"/>
              </a:spcAft>
              <a:defRPr/>
            </a:pPr>
            <a:endParaRPr lang="en-US" altLang="zh-CN" sz="800" b="1" dirty="0" smtClean="0">
              <a:solidFill>
                <a:srgbClr val="FF0000"/>
              </a:solidFill>
              <a:latin typeface="+mn-ea"/>
            </a:endParaRPr>
          </a:p>
          <a:p>
            <a:pPr>
              <a:spcAft>
                <a:spcPts val="0"/>
              </a:spcAft>
              <a:defRPr/>
            </a:pPr>
            <a:r>
              <a:rPr lang="zh-CN" altLang="en-US" b="1" dirty="0" smtClean="0">
                <a:solidFill>
                  <a:srgbClr val="FF0000"/>
                </a:solidFill>
                <a:latin typeface="+mn-ea"/>
              </a:rPr>
              <a:t>                 结构体变量名</a:t>
            </a:r>
            <a:r>
              <a:rPr lang="en-US" altLang="zh-CN" sz="2000" b="1" dirty="0" smtClean="0">
                <a:solidFill>
                  <a:srgbClr val="FF0000"/>
                </a:solidFill>
                <a:latin typeface="+mn-ea"/>
              </a:rPr>
              <a:t>.</a:t>
            </a:r>
            <a:r>
              <a:rPr lang="zh-CN" altLang="en-US" b="1" dirty="0" smtClean="0">
                <a:solidFill>
                  <a:srgbClr val="FF0000"/>
                </a:solidFill>
                <a:latin typeface="+mn-ea"/>
              </a:rPr>
              <a:t>成员名</a:t>
            </a:r>
            <a:endParaRPr lang="en-US" altLang="zh-CN" b="1" dirty="0" smtClean="0">
              <a:solidFill>
                <a:srgbClr val="FF0000"/>
              </a:solidFill>
              <a:latin typeface="+mn-ea"/>
            </a:endParaRPr>
          </a:p>
          <a:p>
            <a:pPr algn="ctr">
              <a:lnSpc>
                <a:spcPct val="150000"/>
              </a:lnSpc>
              <a:spcAft>
                <a:spcPts val="0"/>
              </a:spcAft>
              <a:defRPr/>
            </a:pPr>
            <a:endParaRPr lang="zh-CN" altLang="en-US" sz="800" b="1" dirty="0">
              <a:solidFill>
                <a:srgbClr val="FF0000"/>
              </a:solidFill>
              <a:latin typeface="+mn-ea"/>
            </a:endParaRPr>
          </a:p>
        </p:txBody>
      </p:sp>
      <p:sp>
        <p:nvSpPr>
          <p:cNvPr id="14" name="标题 1"/>
          <p:cNvSpPr>
            <a:spLocks noChangeArrowheads="1"/>
          </p:cNvSpPr>
          <p:nvPr/>
        </p:nvSpPr>
        <p:spPr bwMode="auto">
          <a:xfrm>
            <a:off x="1544385" y="16520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21082516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 calcmode="lin" valueType="num">
                                      <p:cBhvr>
                                        <p:cTn id="9" dur="1000" fill="hold"/>
                                        <p:tgtEl>
                                          <p:spTgt spid="21"/>
                                        </p:tgtEl>
                                        <p:attrNameLst>
                                          <p:attrName>style.rotation</p:attrName>
                                        </p:attrNameLst>
                                      </p:cBhvr>
                                      <p:tavLst>
                                        <p:tav tm="0">
                                          <p:val>
                                            <p:fltVal val="90"/>
                                          </p:val>
                                        </p:tav>
                                        <p:tav tm="100000">
                                          <p:val>
                                            <p:fltVal val="0"/>
                                          </p:val>
                                        </p:tav>
                                      </p:tavLst>
                                    </p:anim>
                                    <p:animEffect transition="in" filter="fade">
                                      <p:cBhvr>
                                        <p:cTn id="10"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4716462" cy="646113"/>
          </a:xfrm>
          <a:prstGeom prst="rect">
            <a:avLst/>
          </a:prstGeom>
        </p:spPr>
        <p:txBody>
          <a:bodyPr wrap="none">
            <a:spAutoFit/>
          </a:bodyPr>
          <a:lstStyle/>
          <a:p>
            <a:pPr marL="342900" indent="-342900">
              <a:lnSpc>
                <a:spcPct val="150000"/>
              </a:lnSpc>
              <a:spcBef>
                <a:spcPct val="20000"/>
              </a:spcBef>
              <a:buFontTx/>
              <a:buChar char="•"/>
              <a:defRPr/>
            </a:pPr>
            <a:r>
              <a:rPr lang="en-US" altLang="zh-CN" sz="2400" b="1" dirty="0">
                <a:solidFill>
                  <a:srgbClr val="009ED6"/>
                </a:solidFill>
                <a:latin typeface="+mn-lt"/>
                <a:ea typeface="+mn-ea"/>
              </a:rPr>
              <a:t>typedef——</a:t>
            </a:r>
            <a:r>
              <a:rPr lang="zh-CN" altLang="en-US" sz="2400" b="1" dirty="0">
                <a:solidFill>
                  <a:srgbClr val="009ED6"/>
                </a:solidFill>
                <a:latin typeface="+mn-lt"/>
                <a:ea typeface="+mn-ea"/>
              </a:rPr>
              <a:t>给数据类型取别名</a:t>
            </a:r>
            <a:endParaRPr lang="en-US" altLang="zh-CN" sz="2400" b="1" dirty="0">
              <a:solidFill>
                <a:srgbClr val="009ED6"/>
              </a:solidFill>
              <a:latin typeface="+mn-lt"/>
              <a:ea typeface="+mn-ea"/>
            </a:endParaRPr>
          </a:p>
        </p:txBody>
      </p:sp>
      <p:sp>
        <p:nvSpPr>
          <p:cNvPr id="23556" name="矩形 6"/>
          <p:cNvSpPr>
            <a:spLocks noChangeArrowheads="1"/>
          </p:cNvSpPr>
          <p:nvPr/>
        </p:nvSpPr>
        <p:spPr bwMode="auto">
          <a:xfrm>
            <a:off x="906463" y="1628775"/>
            <a:ext cx="7704137" cy="454035"/>
          </a:xfrm>
          <a:prstGeom prst="rect">
            <a:avLst/>
          </a:prstGeom>
          <a:noFill/>
          <a:ln w="9525">
            <a:noFill/>
            <a:miter lim="800000"/>
            <a:headEnd/>
            <a:tailEnd/>
          </a:ln>
        </p:spPr>
        <p:txBody>
          <a:bodyPr>
            <a:spAutoFit/>
          </a:bodyPr>
          <a:lstStyle/>
          <a:p>
            <a:pPr marL="342900" indent="-342900">
              <a:lnSpc>
                <a:spcPct val="150000"/>
              </a:lnSpc>
              <a:spcBef>
                <a:spcPct val="20000"/>
              </a:spcBef>
              <a:buFont typeface="Arial" pitchFamily="34" charset="0"/>
              <a:buChar char="−"/>
              <a:defRPr/>
            </a:pPr>
            <a:r>
              <a:rPr lang="en-US" altLang="zh-CN" dirty="0" err="1"/>
              <a:t>typedef</a:t>
            </a:r>
            <a:r>
              <a:rPr lang="zh-CN" altLang="zh-CN" dirty="0"/>
              <a:t>关键字用于为现有数据类型取</a:t>
            </a:r>
            <a:r>
              <a:rPr lang="zh-CN" altLang="zh-CN" dirty="0" smtClean="0"/>
              <a:t>别名</a:t>
            </a:r>
            <a:r>
              <a:rPr lang="zh-CN" altLang="zh-CN" dirty="0" smtClean="0">
                <a:latin typeface="+mn-lt"/>
                <a:ea typeface="+mn-ea"/>
              </a:rPr>
              <a:t>。</a:t>
            </a:r>
            <a:r>
              <a:rPr lang="zh-CN" altLang="en-US" dirty="0" smtClean="0">
                <a:latin typeface="+mn-lt"/>
                <a:ea typeface="+mn-ea"/>
              </a:rPr>
              <a:t> </a:t>
            </a:r>
            <a:endParaRPr lang="zh-CN" altLang="en-US" dirty="0">
              <a:latin typeface="+mn-lt"/>
              <a:ea typeface="+mn-ea"/>
            </a:endParaRPr>
          </a:p>
        </p:txBody>
      </p:sp>
      <p:sp>
        <p:nvSpPr>
          <p:cNvPr id="13" name="标题 1"/>
          <p:cNvSpPr>
            <a:spLocks noChangeArrowheads="1"/>
          </p:cNvSpPr>
          <p:nvPr/>
        </p:nvSpPr>
        <p:spPr bwMode="auto">
          <a:xfrm>
            <a:off x="1638979" y="217761"/>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4" name="矩形 6"/>
          <p:cNvSpPr>
            <a:spLocks noChangeArrowheads="1"/>
          </p:cNvSpPr>
          <p:nvPr/>
        </p:nvSpPr>
        <p:spPr bwMode="auto">
          <a:xfrm>
            <a:off x="906463" y="2675228"/>
            <a:ext cx="7704137" cy="454035"/>
          </a:xfrm>
          <a:prstGeom prst="rect">
            <a:avLst/>
          </a:prstGeom>
          <a:noFill/>
          <a:ln w="9525">
            <a:noFill/>
            <a:miter lim="800000"/>
            <a:headEnd/>
            <a:tailEnd/>
          </a:ln>
        </p:spPr>
        <p:txBody>
          <a:bodyPr>
            <a:spAutoFit/>
          </a:bodyPr>
          <a:lstStyle/>
          <a:p>
            <a:pPr>
              <a:lnSpc>
                <a:spcPct val="150000"/>
              </a:lnSpc>
              <a:spcBef>
                <a:spcPct val="20000"/>
              </a:spcBef>
              <a:defRPr/>
            </a:pPr>
            <a:r>
              <a:rPr lang="zh-CN" altLang="en-US" dirty="0" smtClean="0">
                <a:latin typeface="+mn-lt"/>
                <a:ea typeface="+mn-ea"/>
              </a:rPr>
              <a:t>（</a:t>
            </a:r>
            <a:r>
              <a:rPr lang="en-US" altLang="zh-CN" dirty="0" smtClean="0">
                <a:latin typeface="+mn-lt"/>
                <a:ea typeface="+mn-ea"/>
              </a:rPr>
              <a:t>1</a:t>
            </a:r>
            <a:r>
              <a:rPr lang="zh-CN" altLang="en-US" dirty="0" smtClean="0">
                <a:latin typeface="+mn-lt"/>
                <a:ea typeface="+mn-ea"/>
              </a:rPr>
              <a:t>）</a:t>
            </a:r>
            <a:r>
              <a:rPr lang="zh-CN" altLang="zh-CN" dirty="0"/>
              <a:t>为基本类型取</a:t>
            </a:r>
            <a:r>
              <a:rPr lang="zh-CN" altLang="zh-CN" dirty="0" smtClean="0"/>
              <a:t>别名</a:t>
            </a:r>
            <a:r>
              <a:rPr lang="zh-CN" altLang="en-US" dirty="0" smtClean="0">
                <a:latin typeface="+mn-lt"/>
                <a:ea typeface="+mn-ea"/>
              </a:rPr>
              <a:t> </a:t>
            </a:r>
            <a:endParaRPr lang="zh-CN" altLang="en-US" dirty="0">
              <a:latin typeface="+mn-lt"/>
              <a:ea typeface="+mn-ea"/>
            </a:endParaRPr>
          </a:p>
        </p:txBody>
      </p:sp>
      <p:sp>
        <p:nvSpPr>
          <p:cNvPr id="15" name="Text Box 6"/>
          <p:cNvSpPr txBox="1">
            <a:spLocks noChangeArrowheads="1"/>
          </p:cNvSpPr>
          <p:nvPr/>
        </p:nvSpPr>
        <p:spPr bwMode="auto">
          <a:xfrm>
            <a:off x="1165560" y="2171397"/>
            <a:ext cx="6769100" cy="492443"/>
          </a:xfrm>
          <a:prstGeom prst="rect">
            <a:avLst/>
          </a:prstGeom>
          <a:noFill/>
          <a:ln w="31750">
            <a:solidFill>
              <a:srgbClr val="00ACE6"/>
            </a:solidFill>
            <a:prstDash val="solid"/>
            <a:miter lim="800000"/>
            <a:headEnd/>
            <a:tailEnd/>
          </a:ln>
          <a:effectLst>
            <a:outerShdw blurRad="76200" dir="13500000" sy="23000" kx="1200000" algn="br" rotWithShape="0">
              <a:prstClr val="black">
                <a:alpha val="20000"/>
              </a:prstClr>
            </a:outerShdw>
          </a:effectLs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Aft>
                <a:spcPts val="0"/>
              </a:spcAft>
              <a:defRPr/>
            </a:pPr>
            <a:r>
              <a:rPr lang="zh-CN" altLang="en-US" b="1" dirty="0" smtClean="0">
                <a:solidFill>
                  <a:srgbClr val="FF0000"/>
                </a:solidFill>
                <a:latin typeface="+mn-ea"/>
              </a:rPr>
              <a:t>                 </a:t>
            </a:r>
            <a:r>
              <a:rPr lang="en-US" altLang="zh-CN" b="1" dirty="0" err="1" smtClean="0">
                <a:solidFill>
                  <a:srgbClr val="FF0000"/>
                </a:solidFill>
                <a:latin typeface="+mn-ea"/>
              </a:rPr>
              <a:t>typedef</a:t>
            </a:r>
            <a:r>
              <a:rPr lang="en-US" altLang="zh-CN" b="1" dirty="0" smtClean="0">
                <a:solidFill>
                  <a:srgbClr val="FF0000"/>
                </a:solidFill>
                <a:latin typeface="+mn-ea"/>
              </a:rPr>
              <a:t> </a:t>
            </a:r>
            <a:r>
              <a:rPr lang="zh-CN" altLang="en-US" b="1" dirty="0" smtClean="0">
                <a:solidFill>
                  <a:srgbClr val="FF0000"/>
                </a:solidFill>
                <a:latin typeface="+mn-ea"/>
              </a:rPr>
              <a:t>数据类型 别名</a:t>
            </a:r>
            <a:endParaRPr lang="en-US" altLang="zh-CN" b="1" dirty="0" smtClean="0">
              <a:solidFill>
                <a:srgbClr val="FF0000"/>
              </a:solidFill>
              <a:latin typeface="+mn-ea"/>
            </a:endParaRPr>
          </a:p>
          <a:p>
            <a:pPr>
              <a:spcAft>
                <a:spcPts val="0"/>
              </a:spcAft>
              <a:defRPr/>
            </a:pPr>
            <a:endParaRPr lang="zh-CN" altLang="en-US" sz="800" b="1" dirty="0">
              <a:solidFill>
                <a:srgbClr val="FF0000"/>
              </a:solidFill>
              <a:latin typeface="+mn-ea"/>
            </a:endParaRPr>
          </a:p>
        </p:txBody>
      </p:sp>
      <p:sp>
        <p:nvSpPr>
          <p:cNvPr id="16" name="TextBox 15"/>
          <p:cNvSpPr txBox="1"/>
          <p:nvPr/>
        </p:nvSpPr>
        <p:spPr>
          <a:xfrm>
            <a:off x="1279859" y="3206399"/>
            <a:ext cx="6769101" cy="646331"/>
          </a:xfrm>
          <a:prstGeom prst="rect">
            <a:avLst/>
          </a:prstGeom>
          <a:solidFill>
            <a:schemeClr val="accent5">
              <a:lumMod val="20000"/>
              <a:lumOff val="80000"/>
            </a:schemeClr>
          </a:solidFill>
          <a:ln w="19050">
            <a:noFill/>
          </a:ln>
        </p:spPr>
        <p:txBody>
          <a:bodyPr wrap="square">
            <a:spAutoFit/>
          </a:bodyPr>
          <a:lstStyle/>
          <a:p>
            <a:r>
              <a:rPr lang="en-US" altLang="zh-CN" dirty="0" err="1"/>
              <a:t>typedef</a:t>
            </a:r>
            <a:r>
              <a:rPr lang="en-US" altLang="zh-CN" dirty="0"/>
              <a:t> </a:t>
            </a:r>
            <a:r>
              <a:rPr lang="en-US" altLang="zh-CN" dirty="0" err="1"/>
              <a:t>int</a:t>
            </a:r>
            <a:r>
              <a:rPr lang="en-US" altLang="zh-CN" dirty="0"/>
              <a:t> ZX;</a:t>
            </a:r>
            <a:endParaRPr lang="zh-CN" altLang="zh-CN" dirty="0"/>
          </a:p>
          <a:p>
            <a:r>
              <a:rPr lang="en-US" altLang="zh-CN" dirty="0"/>
              <a:t>ZX </a:t>
            </a:r>
            <a:r>
              <a:rPr lang="en-US" altLang="zh-CN" dirty="0" err="1"/>
              <a:t>i,j,k</a:t>
            </a:r>
            <a:r>
              <a:rPr lang="en-US" altLang="zh-CN" dirty="0"/>
              <a:t>;</a:t>
            </a:r>
            <a:endParaRPr lang="zh-CN" altLang="zh-CN" dirty="0"/>
          </a:p>
        </p:txBody>
      </p:sp>
      <p:sp>
        <p:nvSpPr>
          <p:cNvPr id="17" name="矩形 6"/>
          <p:cNvSpPr>
            <a:spLocks noChangeArrowheads="1"/>
          </p:cNvSpPr>
          <p:nvPr/>
        </p:nvSpPr>
        <p:spPr bwMode="auto">
          <a:xfrm>
            <a:off x="880705" y="3852533"/>
            <a:ext cx="7704137" cy="507831"/>
          </a:xfrm>
          <a:prstGeom prst="rect">
            <a:avLst/>
          </a:prstGeom>
          <a:noFill/>
          <a:ln w="9525">
            <a:noFill/>
            <a:miter lim="800000"/>
            <a:headEnd/>
            <a:tailEnd/>
          </a:ln>
        </p:spPr>
        <p:txBody>
          <a:bodyPr>
            <a:spAutoFit/>
          </a:bodyPr>
          <a:lstStyle/>
          <a:p>
            <a:pPr>
              <a:lnSpc>
                <a:spcPct val="150000"/>
              </a:lnSpc>
              <a:spcBef>
                <a:spcPct val="20000"/>
              </a:spcBef>
              <a:defRPr/>
            </a:pPr>
            <a:r>
              <a:rPr lang="zh-CN" altLang="en-US" dirty="0" smtClean="0">
                <a:latin typeface="+mn-lt"/>
                <a:ea typeface="+mn-ea"/>
              </a:rPr>
              <a:t>（</a:t>
            </a:r>
            <a:r>
              <a:rPr lang="en-US" altLang="zh-CN" dirty="0">
                <a:latin typeface="+mn-lt"/>
                <a:ea typeface="+mn-ea"/>
              </a:rPr>
              <a:t>2</a:t>
            </a:r>
            <a:r>
              <a:rPr lang="zh-CN" altLang="en-US" dirty="0" smtClean="0">
                <a:latin typeface="+mn-lt"/>
                <a:ea typeface="+mn-ea"/>
              </a:rPr>
              <a:t>）</a:t>
            </a:r>
            <a:r>
              <a:rPr lang="zh-CN" altLang="zh-CN" dirty="0" smtClean="0"/>
              <a:t>为</a:t>
            </a:r>
            <a:r>
              <a:rPr lang="zh-CN" altLang="en-US" dirty="0" smtClean="0"/>
              <a:t>数组</a:t>
            </a:r>
            <a:r>
              <a:rPr lang="zh-CN" altLang="zh-CN" dirty="0" smtClean="0"/>
              <a:t>类型</a:t>
            </a:r>
            <a:r>
              <a:rPr lang="zh-CN" altLang="zh-CN" dirty="0"/>
              <a:t>取</a:t>
            </a:r>
            <a:r>
              <a:rPr lang="zh-CN" altLang="zh-CN" dirty="0" smtClean="0"/>
              <a:t>别名</a:t>
            </a:r>
            <a:r>
              <a:rPr lang="zh-CN" altLang="en-US" dirty="0" smtClean="0">
                <a:latin typeface="+mn-lt"/>
                <a:ea typeface="+mn-ea"/>
              </a:rPr>
              <a:t> </a:t>
            </a:r>
            <a:endParaRPr lang="zh-CN" altLang="en-US" dirty="0">
              <a:latin typeface="+mn-lt"/>
              <a:ea typeface="+mn-ea"/>
            </a:endParaRPr>
          </a:p>
        </p:txBody>
      </p:sp>
      <p:sp>
        <p:nvSpPr>
          <p:cNvPr id="18" name="TextBox 17"/>
          <p:cNvSpPr txBox="1"/>
          <p:nvPr/>
        </p:nvSpPr>
        <p:spPr>
          <a:xfrm>
            <a:off x="1254101" y="4383704"/>
            <a:ext cx="6769101" cy="646331"/>
          </a:xfrm>
          <a:prstGeom prst="rect">
            <a:avLst/>
          </a:prstGeom>
          <a:solidFill>
            <a:schemeClr val="accent5">
              <a:lumMod val="20000"/>
              <a:lumOff val="80000"/>
            </a:schemeClr>
          </a:solidFill>
          <a:ln w="19050">
            <a:noFill/>
          </a:ln>
        </p:spPr>
        <p:txBody>
          <a:bodyPr wrap="square">
            <a:spAutoFit/>
          </a:bodyPr>
          <a:lstStyle/>
          <a:p>
            <a:r>
              <a:rPr lang="en-US" altLang="zh-CN" dirty="0" err="1"/>
              <a:t>typedef</a:t>
            </a:r>
            <a:r>
              <a:rPr lang="en-US" altLang="zh-CN" dirty="0"/>
              <a:t> char NAME[10];</a:t>
            </a:r>
            <a:endParaRPr lang="zh-CN" altLang="zh-CN" dirty="0"/>
          </a:p>
          <a:p>
            <a:r>
              <a:rPr lang="en-US" altLang="zh-CN" dirty="0"/>
              <a:t>NAME class1,class2;</a:t>
            </a:r>
            <a:endParaRPr lang="zh-CN" altLang="zh-CN" dirty="0"/>
          </a:p>
        </p:txBody>
      </p:sp>
      <p:sp>
        <p:nvSpPr>
          <p:cNvPr id="23" name="矩形 6"/>
          <p:cNvSpPr>
            <a:spLocks noChangeArrowheads="1"/>
          </p:cNvSpPr>
          <p:nvPr/>
        </p:nvSpPr>
        <p:spPr bwMode="auto">
          <a:xfrm>
            <a:off x="880705" y="5053099"/>
            <a:ext cx="7704137" cy="507831"/>
          </a:xfrm>
          <a:prstGeom prst="rect">
            <a:avLst/>
          </a:prstGeom>
          <a:noFill/>
          <a:ln w="9525">
            <a:noFill/>
            <a:miter lim="800000"/>
            <a:headEnd/>
            <a:tailEnd/>
          </a:ln>
        </p:spPr>
        <p:txBody>
          <a:bodyPr>
            <a:spAutoFit/>
          </a:bodyPr>
          <a:lstStyle/>
          <a:p>
            <a:pPr>
              <a:lnSpc>
                <a:spcPct val="150000"/>
              </a:lnSpc>
              <a:spcBef>
                <a:spcPct val="20000"/>
              </a:spcBef>
              <a:defRPr/>
            </a:pPr>
            <a:r>
              <a:rPr lang="zh-CN" altLang="en-US" dirty="0" smtClean="0">
                <a:latin typeface="+mn-lt"/>
                <a:ea typeface="+mn-ea"/>
              </a:rPr>
              <a:t>（</a:t>
            </a:r>
            <a:r>
              <a:rPr lang="en-US" altLang="zh-CN" dirty="0" smtClean="0">
                <a:latin typeface="+mn-lt"/>
                <a:ea typeface="+mn-ea"/>
              </a:rPr>
              <a:t>3</a:t>
            </a:r>
            <a:r>
              <a:rPr lang="zh-CN" altLang="en-US" dirty="0" smtClean="0">
                <a:latin typeface="+mn-lt"/>
                <a:ea typeface="+mn-ea"/>
              </a:rPr>
              <a:t>）</a:t>
            </a:r>
            <a:r>
              <a:rPr lang="zh-CN" altLang="zh-CN" dirty="0" smtClean="0"/>
              <a:t>为</a:t>
            </a:r>
            <a:r>
              <a:rPr lang="zh-CN" altLang="en-US" dirty="0" smtClean="0"/>
              <a:t>结构体</a:t>
            </a:r>
            <a:r>
              <a:rPr lang="zh-CN" altLang="zh-CN" dirty="0" smtClean="0"/>
              <a:t>取别名</a:t>
            </a:r>
            <a:r>
              <a:rPr lang="zh-CN" altLang="en-US" dirty="0" smtClean="0">
                <a:latin typeface="+mn-lt"/>
                <a:ea typeface="+mn-ea"/>
              </a:rPr>
              <a:t> </a:t>
            </a:r>
            <a:endParaRPr lang="zh-CN" altLang="en-US" dirty="0">
              <a:latin typeface="+mn-lt"/>
              <a:ea typeface="+mn-ea"/>
            </a:endParaRPr>
          </a:p>
        </p:txBody>
      </p:sp>
      <p:sp>
        <p:nvSpPr>
          <p:cNvPr id="24" name="TextBox 23"/>
          <p:cNvSpPr txBox="1"/>
          <p:nvPr/>
        </p:nvSpPr>
        <p:spPr>
          <a:xfrm>
            <a:off x="1254101" y="5584270"/>
            <a:ext cx="6769101" cy="646331"/>
          </a:xfrm>
          <a:prstGeom prst="rect">
            <a:avLst/>
          </a:prstGeom>
          <a:solidFill>
            <a:schemeClr val="accent5">
              <a:lumMod val="20000"/>
              <a:lumOff val="80000"/>
            </a:schemeClr>
          </a:solidFill>
          <a:ln w="19050">
            <a:noFill/>
          </a:ln>
        </p:spPr>
        <p:txBody>
          <a:bodyPr wrap="square">
            <a:spAutoFit/>
          </a:bodyPr>
          <a:lstStyle/>
          <a:p>
            <a:r>
              <a:rPr lang="en-US" altLang="zh-CN" dirty="0" err="1" smtClean="0"/>
              <a:t>typedef</a:t>
            </a:r>
            <a:r>
              <a:rPr lang="en-US" altLang="zh-CN" dirty="0" smtClean="0"/>
              <a:t>  </a:t>
            </a:r>
            <a:r>
              <a:rPr lang="en-US" altLang="zh-CN" dirty="0" err="1" smtClean="0"/>
              <a:t>struct</a:t>
            </a:r>
            <a:r>
              <a:rPr lang="en-US" altLang="zh-CN" dirty="0" smtClean="0"/>
              <a:t> Student{….}STU;</a:t>
            </a:r>
            <a:endParaRPr lang="zh-CN" altLang="zh-CN" dirty="0"/>
          </a:p>
          <a:p>
            <a:r>
              <a:rPr lang="en-US" altLang="zh-CN" dirty="0" smtClean="0"/>
              <a:t>STU  stu1;</a:t>
            </a:r>
            <a:endParaRPr lang="zh-CN" altLang="zh-CN" dirty="0"/>
          </a:p>
        </p:txBody>
      </p:sp>
    </p:spTree>
    <p:custDataLst>
      <p:tags r:id="rId1"/>
    </p:custDataLst>
    <p:extLst>
      <p:ext uri="{BB962C8B-B14F-4D97-AF65-F5344CB8AC3E}">
        <p14:creationId xmlns:p14="http://schemas.microsoft.com/office/powerpoint/2010/main" val="10497261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p:bldP spid="18" grpId="0" animBg="1"/>
      <p:bldP spid="23" grpId="0"/>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691532" y="104884"/>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761867" y="4545656"/>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941266" y="4287886"/>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flipV="1">
            <a:off x="1338846" y="2041586"/>
            <a:ext cx="7671841" cy="9373"/>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2942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2767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633200"/>
            <a:ext cx="4028225" cy="1905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689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737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a:off x="1414112" y="3243635"/>
            <a:ext cx="4163919" cy="14885"/>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663021"/>
            <a:ext cx="7662675" cy="412421"/>
          </a:xfrm>
          <a:prstGeom prst="rect">
            <a:avLst/>
          </a:prstGeom>
        </p:spPr>
        <p:txBody>
          <a:bodyPr wrap="none">
            <a:spAutoFit/>
          </a:bodyPr>
          <a:lstStyle/>
          <a:p>
            <a:pPr>
              <a:lnSpc>
                <a:spcPct val="130000"/>
              </a:lnSpc>
              <a:spcAft>
                <a:spcPts val="300"/>
              </a:spcAft>
              <a:defRPr/>
            </a:pPr>
            <a:r>
              <a:rPr lang="zh-CN" altLang="zh-CN" sz="1600" dirty="0"/>
              <a:t>定义结构体数据类型</a:t>
            </a:r>
            <a:r>
              <a:rPr lang="en-US" altLang="zh-CN" sz="1600" dirty="0"/>
              <a:t>Student</a:t>
            </a:r>
            <a:r>
              <a:rPr lang="zh-CN" altLang="zh-CN" sz="1600" dirty="0"/>
              <a:t>，其中包括学生的学号、姓名、年龄和身高四个</a:t>
            </a:r>
            <a:r>
              <a:rPr lang="zh-CN" altLang="zh-CN" sz="1600" dirty="0" smtClean="0"/>
              <a:t>成员</a:t>
            </a:r>
            <a:r>
              <a:rPr lang="zh-CN" altLang="en-US" sz="1600" dirty="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69637" y="344980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77574" y="3454564"/>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sp>
        <p:nvSpPr>
          <p:cNvPr id="43" name="矩形 42"/>
          <p:cNvSpPr/>
          <p:nvPr/>
        </p:nvSpPr>
        <p:spPr>
          <a:xfrm>
            <a:off x="1588630" y="2849939"/>
            <a:ext cx="4027064" cy="412421"/>
          </a:xfrm>
          <a:prstGeom prst="rect">
            <a:avLst/>
          </a:prstGeom>
        </p:spPr>
        <p:txBody>
          <a:bodyPr wrap="none">
            <a:spAutoFit/>
          </a:bodyPr>
          <a:lstStyle/>
          <a:p>
            <a:pPr>
              <a:lnSpc>
                <a:spcPct val="130000"/>
              </a:lnSpc>
              <a:spcAft>
                <a:spcPts val="300"/>
              </a:spcAft>
              <a:defRPr/>
            </a:pPr>
            <a:r>
              <a:rPr lang="zh-CN" altLang="zh-CN" sz="1600" dirty="0"/>
              <a:t>使用</a:t>
            </a:r>
            <a:r>
              <a:rPr lang="en-US" altLang="zh-CN" sz="1600" dirty="0" err="1"/>
              <a:t>scanf</a:t>
            </a:r>
            <a:r>
              <a:rPr lang="zh-CN" altLang="zh-CN" sz="1600" dirty="0"/>
              <a:t>函数读入个人信息到变量</a:t>
            </a:r>
            <a:r>
              <a:rPr lang="en-US" altLang="zh-CN" sz="1600" dirty="0" err="1"/>
              <a:t>stu</a:t>
            </a:r>
            <a:r>
              <a:rPr lang="zh-CN" altLang="zh-CN" sz="1600" dirty="0" smtClean="0"/>
              <a:t>中</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4" name="矩形 43"/>
          <p:cNvSpPr/>
          <p:nvPr/>
        </p:nvSpPr>
        <p:spPr>
          <a:xfrm>
            <a:off x="1592726" y="3432439"/>
            <a:ext cx="6250429" cy="378565"/>
          </a:xfrm>
          <a:prstGeom prst="rect">
            <a:avLst/>
          </a:prstGeom>
        </p:spPr>
        <p:txBody>
          <a:bodyPr wrap="none">
            <a:spAutoFit/>
          </a:bodyPr>
          <a:lstStyle/>
          <a:p>
            <a:pPr>
              <a:lnSpc>
                <a:spcPct val="130000"/>
              </a:lnSpc>
              <a:spcAft>
                <a:spcPts val="300"/>
              </a:spcAft>
              <a:defRPr/>
            </a:pPr>
            <a:r>
              <a:rPr lang="zh-CN" altLang="zh-CN" sz="1600" dirty="0"/>
              <a:t>用成员访问运算符访问变量</a:t>
            </a:r>
            <a:r>
              <a:rPr lang="en-US" altLang="zh-CN" sz="1600" dirty="0" err="1"/>
              <a:t>stu</a:t>
            </a:r>
            <a:r>
              <a:rPr lang="zh-CN" altLang="zh-CN" sz="1600" dirty="0"/>
              <a:t>各成员，并使用</a:t>
            </a:r>
            <a:r>
              <a:rPr lang="en-US" altLang="zh-CN" sz="1600" dirty="0" err="1"/>
              <a:t>printf</a:t>
            </a:r>
            <a:r>
              <a:rPr lang="zh-CN" altLang="zh-CN" sz="1600" dirty="0"/>
              <a:t>函数将其</a:t>
            </a:r>
            <a:r>
              <a:rPr lang="zh-CN" altLang="zh-CN" sz="1600" dirty="0" smtClean="0"/>
              <a:t>输出</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265603"/>
            <a:ext cx="4038285" cy="412421"/>
          </a:xfrm>
          <a:prstGeom prst="rect">
            <a:avLst/>
          </a:prstGeom>
        </p:spPr>
        <p:txBody>
          <a:bodyPr wrap="none">
            <a:spAutoFit/>
          </a:bodyPr>
          <a:lstStyle/>
          <a:p>
            <a:pPr>
              <a:lnSpc>
                <a:spcPct val="130000"/>
              </a:lnSpc>
              <a:spcAft>
                <a:spcPts val="300"/>
              </a:spcAft>
              <a:defRPr/>
            </a:pPr>
            <a:r>
              <a:rPr lang="zh-CN" altLang="zh-CN" sz="1600" dirty="0"/>
              <a:t>采用自定义数据类型</a:t>
            </a:r>
            <a:r>
              <a:rPr lang="en-US" altLang="zh-CN" sz="1600" dirty="0"/>
              <a:t>Student</a:t>
            </a:r>
            <a:r>
              <a:rPr lang="zh-CN" altLang="zh-CN" sz="1600" dirty="0"/>
              <a:t>定义变量</a:t>
            </a:r>
            <a:r>
              <a:rPr lang="en-US" altLang="zh-CN" sz="1600" dirty="0" err="1" smtClean="0"/>
              <a:t>stu</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cxnSp>
        <p:nvCxnSpPr>
          <p:cNvPr id="50" name="直接连接符 49"/>
          <p:cNvCxnSpPr/>
          <p:nvPr/>
        </p:nvCxnSpPr>
        <p:spPr>
          <a:xfrm>
            <a:off x="1463936" y="3796119"/>
            <a:ext cx="6198994" cy="43219"/>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18721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left)">
                                      <p:cBhvr>
                                        <p:cTn id="43" dur="500"/>
                                        <p:tgtEl>
                                          <p:spTgt spid="4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left)">
                                      <p:cBhvr>
                                        <p:cTn id="46" dur="500"/>
                                        <p:tgtEl>
                                          <p:spTgt spid="4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left)">
                                      <p:cBhvr>
                                        <p:cTn id="49" dur="500"/>
                                        <p:tgtEl>
                                          <p:spTgt spid="45"/>
                                        </p:tgtEl>
                                      </p:cBhvr>
                                    </p:animEffect>
                                  </p:childTnLst>
                                </p:cTn>
                              </p:par>
                              <p:par>
                                <p:cTn id="50" presetID="22" presetClass="entr" presetSubtype="8" fill="hold"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wipe(left)">
                                      <p:cBhvr>
                                        <p:cTn id="52" dur="500"/>
                                        <p:tgtEl>
                                          <p:spTgt spid="5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ChangeArrowheads="1"/>
          </p:cNvSpPr>
          <p:nvPr/>
        </p:nvSpPr>
        <p:spPr bwMode="auto">
          <a:xfrm>
            <a:off x="1617958" y="1619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600" b="1" dirty="0" smtClean="0">
                <a:solidFill>
                  <a:srgbClr val="0070C0"/>
                </a:solidFill>
                <a:latin typeface="微软雅黑" pitchFamily="34" charset="-122"/>
                <a:ea typeface="微软雅黑" pitchFamily="34" charset="-122"/>
                <a:sym typeface="宋体" charset="-122"/>
              </a:rPr>
              <a:t> 作业</a:t>
            </a:r>
            <a:r>
              <a:rPr lang="zh-CN" altLang="en-US" sz="3600" b="1" dirty="0">
                <a:solidFill>
                  <a:srgbClr val="0070C0"/>
                </a:solidFill>
                <a:latin typeface="微软雅黑" pitchFamily="34" charset="-122"/>
                <a:ea typeface="微软雅黑" pitchFamily="34" charset="-122"/>
                <a:sym typeface="宋体" charset="-122"/>
              </a:rPr>
              <a:t>点评</a:t>
            </a:r>
          </a:p>
        </p:txBody>
      </p:sp>
      <p:sp>
        <p:nvSpPr>
          <p:cNvPr id="5123" name="内容占位符 2"/>
          <p:cNvSpPr txBox="1">
            <a:spLocks/>
          </p:cNvSpPr>
          <p:nvPr/>
        </p:nvSpPr>
        <p:spPr bwMode="auto">
          <a:xfrm>
            <a:off x="481013" y="1789271"/>
            <a:ext cx="7931468" cy="1796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50000"/>
              </a:lnSpc>
              <a:spcBef>
                <a:spcPct val="20000"/>
              </a:spcBef>
              <a:buFontTx/>
              <a:buChar char="–"/>
            </a:pPr>
            <a:r>
              <a:rPr lang="zh-CN" altLang="en-US" sz="2400" dirty="0" smtClean="0"/>
              <a:t>请思考</a:t>
            </a:r>
            <a:r>
              <a:rPr lang="en-US" altLang="zh-CN" sz="2400" dirty="0" smtClean="0"/>
              <a:t>C</a:t>
            </a:r>
            <a:r>
              <a:rPr lang="zh-CN" altLang="en-US" sz="2400" dirty="0" smtClean="0"/>
              <a:t>语言中的常用的预处理指令有哪些，各自具有什么特点。</a:t>
            </a:r>
            <a:endParaRPr lang="en-US" altLang="zh-CN" sz="2400" dirty="0" smtClean="0"/>
          </a:p>
          <a:p>
            <a:pPr lvl="1">
              <a:lnSpc>
                <a:spcPct val="150000"/>
              </a:lnSpc>
              <a:spcBef>
                <a:spcPct val="20000"/>
              </a:spcBef>
              <a:buFontTx/>
              <a:buChar char="–"/>
            </a:pPr>
            <a:r>
              <a:rPr lang="zh-CN" altLang="en-US" sz="2400" dirty="0" smtClean="0"/>
              <a:t>请思考一下条件编绎的格式有几种，各自有什么特点。</a:t>
            </a:r>
            <a:endParaRPr lang="en-US" altLang="zh-CN" sz="2400" dirty="0" smtClean="0"/>
          </a:p>
          <a:p>
            <a:pPr lvl="1">
              <a:lnSpc>
                <a:spcPct val="150000"/>
              </a:lnSpc>
              <a:spcBef>
                <a:spcPct val="20000"/>
              </a:spcBef>
              <a:buFontTx/>
              <a:buChar char="–"/>
            </a:pPr>
            <a:endParaRPr lang="en-US" altLang="zh-CN" sz="2400" dirty="0"/>
          </a:p>
        </p:txBody>
      </p:sp>
    </p:spTree>
    <p:custDataLst>
      <p:tags r:id="rId1"/>
    </p:custDataLst>
    <p:extLst>
      <p:ext uri="{BB962C8B-B14F-4D97-AF65-F5344CB8AC3E}">
        <p14:creationId xmlns:p14="http://schemas.microsoft.com/office/powerpoint/2010/main" val="3097883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544386" y="12590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4"/>
            <a:ext cx="7975600" cy="127050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此</a:t>
            </a:r>
            <a:r>
              <a:rPr lang="zh-CN" altLang="zh-CN" sz="2000" dirty="0"/>
              <a:t>案例是对案例</a:t>
            </a:r>
            <a:r>
              <a:rPr lang="en-US" altLang="zh-CN" sz="2000" dirty="0"/>
              <a:t>1</a:t>
            </a:r>
            <a:r>
              <a:rPr lang="zh-CN" altLang="zh-CN" sz="2000" dirty="0"/>
              <a:t>的补充，案例</a:t>
            </a:r>
            <a:r>
              <a:rPr lang="en-US" altLang="zh-CN" sz="2000" dirty="0"/>
              <a:t>1</a:t>
            </a:r>
            <a:r>
              <a:rPr lang="zh-CN" altLang="zh-CN" sz="2000" dirty="0"/>
              <a:t>中使用结构体变量存储了小明的学号、姓名、年龄和身高等信息，此案例要求用两种方法把小明的基本信息输出到屏幕</a:t>
            </a:r>
            <a:r>
              <a:rPr lang="zh-CN" altLang="zh-CN" sz="2000" dirty="0" smtClean="0"/>
              <a:t>上</a:t>
            </a:r>
            <a:r>
              <a:rPr lang="zh-CN" altLang="en-US" sz="2000" dirty="0" smtClean="0"/>
              <a:t>。</a:t>
            </a:r>
            <a:endParaRPr lang="en-US" altLang="zh-CN" sz="2000" dirty="0"/>
          </a:p>
        </p:txBody>
      </p:sp>
    </p:spTree>
    <p:custDataLst>
      <p:tags r:id="rId1"/>
    </p:custDataLst>
    <p:extLst>
      <p:ext uri="{BB962C8B-B14F-4D97-AF65-F5344CB8AC3E}">
        <p14:creationId xmlns:p14="http://schemas.microsoft.com/office/powerpoint/2010/main" val="1200790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44386" y="1365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5"/>
            <a:ext cx="7975600" cy="180557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实现</a:t>
            </a:r>
            <a:r>
              <a:rPr lang="zh-CN" altLang="zh-CN" sz="2000" dirty="0"/>
              <a:t>本案例有两种方法。第一种方法是：在引用各成员时，结构体变量使用成员运算符“</a:t>
            </a:r>
            <a:r>
              <a:rPr lang="en-US" altLang="zh-CN" sz="2000" dirty="0"/>
              <a:t>.</a:t>
            </a:r>
            <a:r>
              <a:rPr lang="zh-CN" altLang="zh-CN" sz="2000" dirty="0"/>
              <a:t>”访问成员。另一种方法将用到一个新的知识，即结构体指针。顾名思义，指针指向结构体，它的用法与一般指针没有太大差异。它使用指向运算符“</a:t>
            </a:r>
            <a:r>
              <a:rPr lang="en-US" altLang="zh-CN" sz="2000" dirty="0"/>
              <a:t>-&gt;</a:t>
            </a:r>
            <a:r>
              <a:rPr lang="zh-CN" altLang="zh-CN" sz="2000" dirty="0"/>
              <a:t>”访问结构体内各成员。接下来将围绕结构体指针变量进行详细</a:t>
            </a:r>
            <a:r>
              <a:rPr lang="zh-CN" altLang="zh-CN" sz="2000" dirty="0" smtClean="0"/>
              <a:t>讲解。</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2850162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619890" y="12653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椭圆 15"/>
          <p:cNvSpPr/>
          <p:nvPr/>
        </p:nvSpPr>
        <p:spPr bwMode="auto">
          <a:xfrm rot="574600">
            <a:off x="2943910" y="3432581"/>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7" name="TextBox 16"/>
          <p:cNvSpPr txBox="1">
            <a:spLocks noChangeArrowheads="1"/>
          </p:cNvSpPr>
          <p:nvPr/>
        </p:nvSpPr>
        <p:spPr bwMode="auto">
          <a:xfrm>
            <a:off x="2970324" y="3435138"/>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18" name="直接连接符 17"/>
          <p:cNvCxnSpPr/>
          <p:nvPr/>
        </p:nvCxnSpPr>
        <p:spPr>
          <a:xfrm flipV="1">
            <a:off x="3235824" y="3858108"/>
            <a:ext cx="2237697" cy="584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396721" y="3365665"/>
            <a:ext cx="3185819"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结构体指针变量</a:t>
            </a:r>
            <a:endParaRPr lang="en-US" altLang="zh-CN" sz="20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064063747"/>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2696572"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结构体</a:t>
            </a:r>
            <a:r>
              <a:rPr lang="zh-CN" altLang="en-US" sz="2400" b="1" dirty="0">
                <a:solidFill>
                  <a:srgbClr val="009ED6"/>
                </a:solidFill>
                <a:latin typeface="+mn-lt"/>
                <a:ea typeface="+mn-ea"/>
              </a:rPr>
              <a:t>指针变量</a:t>
            </a:r>
            <a:endParaRPr lang="en-US" altLang="zh-CN" sz="2400" b="1" dirty="0">
              <a:solidFill>
                <a:srgbClr val="009ED6"/>
              </a:solidFill>
              <a:latin typeface="+mn-lt"/>
              <a:ea typeface="+mn-ea"/>
            </a:endParaRPr>
          </a:p>
        </p:txBody>
      </p:sp>
      <p:sp>
        <p:nvSpPr>
          <p:cNvPr id="25604" name="矩形 4"/>
          <p:cNvSpPr>
            <a:spLocks noChangeArrowheads="1"/>
          </p:cNvSpPr>
          <p:nvPr/>
        </p:nvSpPr>
        <p:spPr bwMode="auto">
          <a:xfrm>
            <a:off x="830263" y="1627188"/>
            <a:ext cx="7689850" cy="1285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spcBef>
                <a:spcPct val="20000"/>
              </a:spcBef>
              <a:buFont typeface="Arial" pitchFamily="34" charset="0"/>
              <a:buChar char="−"/>
              <a:defRPr/>
            </a:pPr>
            <a:r>
              <a:rPr lang="zh-CN" altLang="zh-CN" dirty="0">
                <a:latin typeface="+mn-lt"/>
                <a:ea typeface="+mn-ea"/>
              </a:rPr>
              <a:t>在使用结构体指针变量之前，首先需要定义结构体指针，结构体指针的定义方式与一般指针类似，例如，下列语句定义了一个</a:t>
            </a:r>
            <a:r>
              <a:rPr lang="en-US" altLang="zh-CN" dirty="0">
                <a:latin typeface="+mn-lt"/>
                <a:ea typeface="+mn-ea"/>
              </a:rPr>
              <a:t>Student</a:t>
            </a:r>
            <a:r>
              <a:rPr lang="zh-CN" altLang="zh-CN" dirty="0">
                <a:latin typeface="+mn-lt"/>
                <a:ea typeface="+mn-ea"/>
              </a:rPr>
              <a:t>类型的指针</a:t>
            </a:r>
            <a:r>
              <a:rPr lang="zh-CN" altLang="zh-CN" dirty="0" smtClean="0">
                <a:latin typeface="+mn-lt"/>
                <a:ea typeface="+mn-ea"/>
              </a:rPr>
              <a:t>。</a:t>
            </a:r>
            <a:endParaRPr lang="en-US" altLang="zh-CN" dirty="0">
              <a:latin typeface="+mn-lt"/>
              <a:ea typeface="+mn-ea"/>
            </a:endParaRPr>
          </a:p>
        </p:txBody>
      </p:sp>
      <p:sp>
        <p:nvSpPr>
          <p:cNvPr id="20" name="Text Box 6"/>
          <p:cNvSpPr txBox="1">
            <a:spLocks noChangeArrowheads="1"/>
          </p:cNvSpPr>
          <p:nvPr/>
        </p:nvSpPr>
        <p:spPr bwMode="auto">
          <a:xfrm>
            <a:off x="1295400" y="2978150"/>
            <a:ext cx="6997700" cy="1015663"/>
          </a:xfrm>
          <a:prstGeom prst="rect">
            <a:avLst/>
          </a:prstGeom>
          <a:noFill/>
          <a:ln w="31750">
            <a:solidFill>
              <a:srgbClr val="00ACE6"/>
            </a:solidFill>
            <a:prstDash val="solid"/>
            <a:miter lim="800000"/>
            <a:headEnd/>
            <a:tailEnd/>
          </a:ln>
          <a:effectLst>
            <a:outerShdw blurRad="76200" dir="13500000" sy="23000" kx="1200000" algn="br" rotWithShape="0">
              <a:prstClr val="black">
                <a:alpha val="20000"/>
              </a:prstClr>
            </a:outerShdw>
          </a:effectLs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150000"/>
              </a:lnSpc>
              <a:defRPr/>
            </a:pPr>
            <a:endParaRPr lang="en-US" altLang="zh-CN" sz="800" b="1" dirty="0" smtClean="0">
              <a:solidFill>
                <a:srgbClr val="FF0000"/>
              </a:solidFill>
              <a:latin typeface="+mn-ea"/>
            </a:endParaRPr>
          </a:p>
          <a:p>
            <a:pPr>
              <a:defRPr/>
            </a:pPr>
            <a:r>
              <a:rPr lang="en-US" altLang="zh-CN" b="1" dirty="0" smtClean="0">
                <a:latin typeface="+mn-ea"/>
              </a:rPr>
              <a:t>   </a:t>
            </a:r>
            <a:r>
              <a:rPr lang="en-US" altLang="zh-CN" dirty="0" err="1" smtClean="0">
                <a:latin typeface="+mn-ea"/>
              </a:rPr>
              <a:t>struct</a:t>
            </a:r>
            <a:r>
              <a:rPr lang="en-US" altLang="zh-CN" dirty="0" smtClean="0">
                <a:latin typeface="+mn-ea"/>
              </a:rPr>
              <a:t> </a:t>
            </a:r>
            <a:r>
              <a:rPr lang="en-US" altLang="zh-CN" dirty="0">
                <a:latin typeface="+mn-ea"/>
              </a:rPr>
              <a:t>Student </a:t>
            </a:r>
            <a:r>
              <a:rPr lang="en-US" altLang="zh-CN" b="1" dirty="0">
                <a:solidFill>
                  <a:srgbClr val="FF0000"/>
                </a:solidFill>
                <a:latin typeface="+mn-ea"/>
              </a:rPr>
              <a:t>s</a:t>
            </a:r>
            <a:r>
              <a:rPr lang="en-US" altLang="zh-CN" dirty="0">
                <a:latin typeface="+mn-ea"/>
              </a:rPr>
              <a:t> = {"Zhang San", </a:t>
            </a:r>
            <a:r>
              <a:rPr lang="en-US" altLang="zh-CN" dirty="0" smtClean="0">
                <a:latin typeface="+mn-ea"/>
              </a:rPr>
              <a:t>20160101, </a:t>
            </a:r>
            <a:r>
              <a:rPr lang="en-US" altLang="zh-CN" dirty="0">
                <a:latin typeface="+mn-ea"/>
              </a:rPr>
              <a:t>'M', </a:t>
            </a:r>
            <a:r>
              <a:rPr lang="en-US" altLang="zh-CN" dirty="0" smtClean="0">
                <a:latin typeface="+mn-ea"/>
              </a:rPr>
              <a:t>99.5</a:t>
            </a:r>
            <a:r>
              <a:rPr lang="en-US" altLang="zh-CN" dirty="0">
                <a:latin typeface="+mn-ea"/>
              </a:rPr>
              <a:t>};</a:t>
            </a:r>
          </a:p>
          <a:p>
            <a:pPr>
              <a:defRPr/>
            </a:pPr>
            <a:r>
              <a:rPr lang="en-US" altLang="zh-CN" dirty="0" smtClean="0">
                <a:latin typeface="+mn-ea"/>
              </a:rPr>
              <a:t>   </a:t>
            </a:r>
            <a:r>
              <a:rPr lang="en-US" altLang="zh-CN" dirty="0" err="1" smtClean="0">
                <a:latin typeface="+mn-ea"/>
              </a:rPr>
              <a:t>struct</a:t>
            </a:r>
            <a:r>
              <a:rPr lang="en-US" altLang="zh-CN" dirty="0" smtClean="0">
                <a:latin typeface="+mn-ea"/>
              </a:rPr>
              <a:t> </a:t>
            </a:r>
            <a:r>
              <a:rPr lang="en-US" altLang="zh-CN" dirty="0">
                <a:latin typeface="+mn-ea"/>
              </a:rPr>
              <a:t>Student </a:t>
            </a:r>
            <a:r>
              <a:rPr lang="en-US" altLang="zh-CN" b="1" dirty="0">
                <a:solidFill>
                  <a:srgbClr val="FF0000"/>
                </a:solidFill>
                <a:latin typeface="+mn-ea"/>
              </a:rPr>
              <a:t>*p </a:t>
            </a:r>
            <a:r>
              <a:rPr lang="en-US" altLang="zh-CN" dirty="0">
                <a:latin typeface="+mn-ea"/>
              </a:rPr>
              <a:t>=</a:t>
            </a:r>
            <a:r>
              <a:rPr lang="en-US" altLang="zh-CN" b="1" dirty="0">
                <a:solidFill>
                  <a:srgbClr val="FF0000"/>
                </a:solidFill>
                <a:latin typeface="+mn-ea"/>
              </a:rPr>
              <a:t> &amp;s</a:t>
            </a:r>
            <a:r>
              <a:rPr lang="en-US" altLang="zh-CN" dirty="0" smtClean="0">
                <a:latin typeface="+mn-ea"/>
              </a:rPr>
              <a:t>;</a:t>
            </a:r>
            <a:endParaRPr lang="en-US" altLang="zh-CN" dirty="0">
              <a:latin typeface="+mn-ea"/>
            </a:endParaRPr>
          </a:p>
          <a:p>
            <a:pPr algn="ctr">
              <a:lnSpc>
                <a:spcPct val="150000"/>
              </a:lnSpc>
              <a:defRPr/>
            </a:pPr>
            <a:endParaRPr lang="zh-CN" altLang="en-US" sz="800" b="1" dirty="0">
              <a:solidFill>
                <a:srgbClr val="FF0000"/>
              </a:solidFill>
              <a:latin typeface="+mn-ea"/>
            </a:endParaRPr>
          </a:p>
        </p:txBody>
      </p:sp>
      <p:sp>
        <p:nvSpPr>
          <p:cNvPr id="13" name="标题 1"/>
          <p:cNvSpPr>
            <a:spLocks noChangeArrowheads="1"/>
          </p:cNvSpPr>
          <p:nvPr/>
        </p:nvSpPr>
        <p:spPr bwMode="auto">
          <a:xfrm>
            <a:off x="1502344"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64147110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444176" y="146926"/>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2】-</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1199753" y="5472944"/>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1379152" y="5215174"/>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flipV="1">
            <a:off x="1338846" y="2041586"/>
            <a:ext cx="7261472" cy="937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2942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2767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633200"/>
            <a:ext cx="5752830" cy="1905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689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737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414112" y="3243633"/>
            <a:ext cx="4432896" cy="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663021"/>
            <a:ext cx="7047122" cy="412421"/>
          </a:xfrm>
          <a:prstGeom prst="rect">
            <a:avLst/>
          </a:prstGeom>
        </p:spPr>
        <p:txBody>
          <a:bodyPr wrap="none">
            <a:spAutoFit/>
          </a:bodyPr>
          <a:lstStyle/>
          <a:p>
            <a:pPr>
              <a:lnSpc>
                <a:spcPct val="130000"/>
              </a:lnSpc>
              <a:spcAft>
                <a:spcPts val="300"/>
              </a:spcAft>
              <a:defRPr/>
            </a:pPr>
            <a:r>
              <a:rPr lang="zh-CN" altLang="zh-CN" sz="1600" dirty="0"/>
              <a:t>定义结构体变量</a:t>
            </a:r>
            <a:r>
              <a:rPr lang="en-US" altLang="zh-CN" sz="1600" dirty="0"/>
              <a:t>Student</a:t>
            </a:r>
            <a:r>
              <a:rPr lang="zh-CN" altLang="zh-CN" sz="1600" dirty="0"/>
              <a:t>，该变量包括四个成员：学号，姓名，年龄和身高</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69637" y="344980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77574" y="3454564"/>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sp>
        <p:nvSpPr>
          <p:cNvPr id="43" name="矩形 42"/>
          <p:cNvSpPr/>
          <p:nvPr/>
        </p:nvSpPr>
        <p:spPr>
          <a:xfrm>
            <a:off x="1588630" y="2849939"/>
            <a:ext cx="4379725" cy="412421"/>
          </a:xfrm>
          <a:prstGeom prst="rect">
            <a:avLst/>
          </a:prstGeom>
        </p:spPr>
        <p:txBody>
          <a:bodyPr wrap="none">
            <a:spAutoFit/>
          </a:bodyPr>
          <a:lstStyle/>
          <a:p>
            <a:pPr>
              <a:lnSpc>
                <a:spcPct val="130000"/>
              </a:lnSpc>
              <a:spcAft>
                <a:spcPts val="300"/>
              </a:spcAft>
              <a:defRPr/>
            </a:pPr>
            <a:r>
              <a:rPr lang="zh-CN" altLang="zh-CN" sz="1600" dirty="0"/>
              <a:t>将</a:t>
            </a:r>
            <a:r>
              <a:rPr lang="en-US" altLang="zh-CN" sz="1600" dirty="0"/>
              <a:t>Student</a:t>
            </a:r>
            <a:r>
              <a:rPr lang="zh-CN" altLang="zh-CN" sz="1600" dirty="0"/>
              <a:t>的指针变量</a:t>
            </a:r>
            <a:r>
              <a:rPr lang="en-US" altLang="zh-CN" sz="1600" dirty="0"/>
              <a:t>m</a:t>
            </a:r>
            <a:r>
              <a:rPr lang="zh-CN" altLang="zh-CN" sz="1600" dirty="0"/>
              <a:t>指向对应的变量</a:t>
            </a:r>
            <a:r>
              <a:rPr lang="en-US" altLang="zh-CN" sz="1600" dirty="0" err="1"/>
              <a:t>ming</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4" name="矩形 43"/>
          <p:cNvSpPr/>
          <p:nvPr/>
        </p:nvSpPr>
        <p:spPr>
          <a:xfrm>
            <a:off x="1592726" y="3432439"/>
            <a:ext cx="4698722" cy="412421"/>
          </a:xfrm>
          <a:prstGeom prst="rect">
            <a:avLst/>
          </a:prstGeom>
        </p:spPr>
        <p:txBody>
          <a:bodyPr wrap="none">
            <a:spAutoFit/>
          </a:bodyPr>
          <a:lstStyle/>
          <a:p>
            <a:pPr>
              <a:lnSpc>
                <a:spcPct val="130000"/>
              </a:lnSpc>
              <a:spcAft>
                <a:spcPts val="300"/>
              </a:spcAft>
              <a:defRPr/>
            </a:pPr>
            <a:r>
              <a:rPr lang="zh-CN" altLang="zh-CN" sz="1600" dirty="0"/>
              <a:t>采用指针访问结构体变量，读入小明的所有</a:t>
            </a:r>
            <a:r>
              <a:rPr lang="zh-CN" altLang="zh-CN" sz="1600" dirty="0" smtClean="0"/>
              <a:t>信息</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265603"/>
            <a:ext cx="5690982" cy="412421"/>
          </a:xfrm>
          <a:prstGeom prst="rect">
            <a:avLst/>
          </a:prstGeom>
        </p:spPr>
        <p:txBody>
          <a:bodyPr wrap="none">
            <a:spAutoFit/>
          </a:bodyPr>
          <a:lstStyle/>
          <a:p>
            <a:pPr>
              <a:lnSpc>
                <a:spcPct val="130000"/>
              </a:lnSpc>
              <a:spcAft>
                <a:spcPts val="300"/>
              </a:spcAft>
              <a:defRPr/>
            </a:pPr>
            <a:r>
              <a:rPr lang="zh-CN" altLang="zh-CN" sz="1600" dirty="0"/>
              <a:t>用自定义的结构体变量</a:t>
            </a:r>
            <a:r>
              <a:rPr lang="en-US" altLang="zh-CN" sz="1600" dirty="0"/>
              <a:t>Student</a:t>
            </a:r>
            <a:r>
              <a:rPr lang="zh-CN" altLang="zh-CN" sz="1600" dirty="0"/>
              <a:t>定义变量</a:t>
            </a:r>
            <a:r>
              <a:rPr lang="en-US" altLang="zh-CN" sz="1600" dirty="0" err="1"/>
              <a:t>ming</a:t>
            </a:r>
            <a:r>
              <a:rPr lang="zh-CN" altLang="zh-CN" sz="1600" dirty="0"/>
              <a:t>和指针变量</a:t>
            </a:r>
            <a:r>
              <a:rPr lang="en-US" altLang="zh-CN" sz="1600" dirty="0"/>
              <a:t>*m</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cxnSp>
        <p:nvCxnSpPr>
          <p:cNvPr id="50" name="直接连接符 49"/>
          <p:cNvCxnSpPr/>
          <p:nvPr/>
        </p:nvCxnSpPr>
        <p:spPr>
          <a:xfrm>
            <a:off x="1463936" y="3796119"/>
            <a:ext cx="4827512" cy="43219"/>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bwMode="auto">
          <a:xfrm rot="574600">
            <a:off x="1180368" y="4017397"/>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2" name="TextBox 31"/>
          <p:cNvSpPr txBox="1">
            <a:spLocks noChangeArrowheads="1"/>
          </p:cNvSpPr>
          <p:nvPr/>
        </p:nvSpPr>
        <p:spPr bwMode="auto">
          <a:xfrm>
            <a:off x="1188305" y="4022160"/>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5</a:t>
            </a:r>
            <a:endParaRPr lang="zh-CN" altLang="en-US" b="1" dirty="0">
              <a:solidFill>
                <a:schemeClr val="bg1"/>
              </a:solidFill>
              <a:latin typeface="Verdana" pitchFamily="34" charset="0"/>
            </a:endParaRPr>
          </a:p>
        </p:txBody>
      </p:sp>
      <p:sp>
        <p:nvSpPr>
          <p:cNvPr id="33" name="矩形 32"/>
          <p:cNvSpPr/>
          <p:nvPr/>
        </p:nvSpPr>
        <p:spPr>
          <a:xfrm>
            <a:off x="1603457" y="4000035"/>
            <a:ext cx="5405647" cy="412421"/>
          </a:xfrm>
          <a:prstGeom prst="rect">
            <a:avLst/>
          </a:prstGeom>
        </p:spPr>
        <p:txBody>
          <a:bodyPr wrap="none">
            <a:spAutoFit/>
          </a:bodyPr>
          <a:lstStyle/>
          <a:p>
            <a:pPr>
              <a:lnSpc>
                <a:spcPct val="130000"/>
              </a:lnSpc>
              <a:spcAft>
                <a:spcPts val="300"/>
              </a:spcAft>
              <a:defRPr/>
            </a:pPr>
            <a:r>
              <a:rPr lang="zh-CN" altLang="zh-CN" sz="1600" dirty="0"/>
              <a:t>使用成员运算符“</a:t>
            </a:r>
            <a:r>
              <a:rPr lang="en-US" altLang="zh-CN" sz="1600" dirty="0"/>
              <a:t>.</a:t>
            </a:r>
            <a:r>
              <a:rPr lang="zh-CN" altLang="zh-CN" sz="1600" dirty="0"/>
              <a:t>”访问并输出变量</a:t>
            </a:r>
            <a:r>
              <a:rPr lang="en-US" altLang="zh-CN" sz="1600" dirty="0" err="1"/>
              <a:t>ming</a:t>
            </a:r>
            <a:r>
              <a:rPr lang="zh-CN" altLang="zh-CN" sz="1600" dirty="0"/>
              <a:t>中各成员的值</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cxnSp>
        <p:nvCxnSpPr>
          <p:cNvPr id="35" name="直接连接符 34"/>
          <p:cNvCxnSpPr/>
          <p:nvPr/>
        </p:nvCxnSpPr>
        <p:spPr>
          <a:xfrm>
            <a:off x="1474667" y="4363715"/>
            <a:ext cx="5325378" cy="48741"/>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bwMode="auto">
          <a:xfrm rot="574600">
            <a:off x="1188514" y="4554018"/>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9" name="TextBox 38"/>
          <p:cNvSpPr txBox="1">
            <a:spLocks noChangeArrowheads="1"/>
          </p:cNvSpPr>
          <p:nvPr/>
        </p:nvSpPr>
        <p:spPr bwMode="auto">
          <a:xfrm>
            <a:off x="1196451" y="4558781"/>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6</a:t>
            </a:r>
            <a:endParaRPr lang="zh-CN" altLang="en-US" b="1" dirty="0">
              <a:solidFill>
                <a:schemeClr val="bg1"/>
              </a:solidFill>
              <a:latin typeface="Verdana" pitchFamily="34" charset="0"/>
            </a:endParaRPr>
          </a:p>
        </p:txBody>
      </p:sp>
      <p:sp>
        <p:nvSpPr>
          <p:cNvPr id="40" name="矩形 39"/>
          <p:cNvSpPr/>
          <p:nvPr/>
        </p:nvSpPr>
        <p:spPr>
          <a:xfrm>
            <a:off x="1611603" y="4536656"/>
            <a:ext cx="6906058" cy="412421"/>
          </a:xfrm>
          <a:prstGeom prst="rect">
            <a:avLst/>
          </a:prstGeom>
        </p:spPr>
        <p:txBody>
          <a:bodyPr wrap="none">
            <a:spAutoFit/>
          </a:bodyPr>
          <a:lstStyle/>
          <a:p>
            <a:pPr>
              <a:lnSpc>
                <a:spcPct val="130000"/>
              </a:lnSpc>
              <a:spcAft>
                <a:spcPts val="300"/>
              </a:spcAft>
              <a:defRPr/>
            </a:pPr>
            <a:r>
              <a:rPr lang="zh-CN" altLang="zh-CN" sz="1600" dirty="0"/>
              <a:t>使用指向运算符“</a:t>
            </a:r>
            <a:r>
              <a:rPr lang="en-US" altLang="zh-CN" sz="1600" dirty="0"/>
              <a:t>-&gt;</a:t>
            </a:r>
            <a:r>
              <a:rPr lang="zh-CN" altLang="zh-CN" sz="1600" dirty="0"/>
              <a:t>”访问并输出指针</a:t>
            </a:r>
            <a:r>
              <a:rPr lang="en-US" altLang="zh-CN" sz="1600" dirty="0"/>
              <a:t>m</a:t>
            </a:r>
            <a:r>
              <a:rPr lang="zh-CN" altLang="zh-CN" sz="1600" dirty="0"/>
              <a:t>指向的变量中存储的各成员的</a:t>
            </a:r>
            <a:r>
              <a:rPr lang="zh-CN" altLang="zh-CN" sz="1600" dirty="0" smtClean="0"/>
              <a:t>值</a:t>
            </a:r>
            <a:r>
              <a:rPr lang="zh-CN" altLang="en-US" sz="1600" dirty="0"/>
              <a:t>。</a:t>
            </a:r>
            <a:endParaRPr lang="en-US" altLang="zh-CN" sz="1600" dirty="0">
              <a:solidFill>
                <a:schemeClr val="tx1">
                  <a:lumMod val="65000"/>
                  <a:lumOff val="35000"/>
                </a:schemeClr>
              </a:solidFill>
              <a:latin typeface="微软雅黑" pitchFamily="34" charset="-122"/>
              <a:ea typeface="微软雅黑" pitchFamily="34" charset="-122"/>
            </a:endParaRPr>
          </a:p>
        </p:txBody>
      </p:sp>
      <p:cxnSp>
        <p:nvCxnSpPr>
          <p:cNvPr id="41" name="直接连接符 40"/>
          <p:cNvCxnSpPr/>
          <p:nvPr/>
        </p:nvCxnSpPr>
        <p:spPr>
          <a:xfrm>
            <a:off x="1444176" y="4900336"/>
            <a:ext cx="6939970" cy="48741"/>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6857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500"/>
                                        <p:tgtEl>
                                          <p:spTgt spid="3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left)">
                                      <p:cBhvr>
                                        <p:cTn id="43" dur="500"/>
                                        <p:tgtEl>
                                          <p:spTgt spid="4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left)">
                                      <p:cBhvr>
                                        <p:cTn id="46" dur="500"/>
                                        <p:tgtEl>
                                          <p:spTgt spid="4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left)">
                                      <p:cBhvr>
                                        <p:cTn id="49" dur="500"/>
                                        <p:tgtEl>
                                          <p:spTgt spid="45"/>
                                        </p:tgtEl>
                                      </p:cBhvr>
                                    </p:animEffect>
                                  </p:childTnLst>
                                </p:cTn>
                              </p:par>
                              <p:par>
                                <p:cTn id="50" presetID="22" presetClass="entr" presetSubtype="8" fill="hold"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wipe(left)">
                                      <p:cBhvr>
                                        <p:cTn id="52" dur="500"/>
                                        <p:tgtEl>
                                          <p:spTgt spid="5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500"/>
                                        <p:tgtEl>
                                          <p:spTgt spid="33"/>
                                        </p:tgtEl>
                                      </p:cBhvr>
                                    </p:animEffect>
                                  </p:childTnLst>
                                </p:cTn>
                              </p:par>
                              <p:par>
                                <p:cTn id="62" presetID="22" presetClass="entr" presetSubtype="8" fill="hold"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left)">
                                      <p:cBhvr>
                                        <p:cTn id="67" dur="500"/>
                                        <p:tgtEl>
                                          <p:spTgt spid="3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left)">
                                      <p:cBhvr>
                                        <p:cTn id="70" dur="500"/>
                                        <p:tgtEl>
                                          <p:spTgt spid="39"/>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left)">
                                      <p:cBhvr>
                                        <p:cTn id="73" dur="500"/>
                                        <p:tgtEl>
                                          <p:spTgt spid="40"/>
                                        </p:tgtEl>
                                      </p:cBhvr>
                                    </p:animEffect>
                                  </p:childTnLst>
                                </p:cTn>
                              </p:par>
                              <p:par>
                                <p:cTn id="74" presetID="22" presetClass="entr" presetSubtype="8" fill="hold"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left)">
                                      <p:cBhvr>
                                        <p:cTn id="81" dur="500"/>
                                        <p:tgtEl>
                                          <p:spTgt spid="20"/>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wipe(left)">
                                      <p:cBhvr>
                                        <p:cTn id="8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P spid="31" grpId="0" animBg="1"/>
      <p:bldP spid="32" grpId="0"/>
      <p:bldP spid="33" grpId="0"/>
      <p:bldP spid="38" grpId="0" animBg="1"/>
      <p:bldP spid="39" grpId="0"/>
      <p:bldP spid="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565406" y="13652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3】-</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4"/>
            <a:ext cx="8057680" cy="127050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一</a:t>
            </a:r>
            <a:r>
              <a:rPr lang="zh-CN" altLang="zh-CN" sz="2000" dirty="0"/>
              <a:t>个小组中有</a:t>
            </a:r>
            <a:r>
              <a:rPr lang="en-US" altLang="zh-CN" sz="2000" dirty="0"/>
              <a:t>3</a:t>
            </a:r>
            <a:r>
              <a:rPr lang="zh-CN" altLang="zh-CN" sz="2000" dirty="0"/>
              <a:t>个学生，每个学生有</a:t>
            </a:r>
            <a:r>
              <a:rPr lang="en-US" altLang="zh-CN" sz="2000" dirty="0"/>
              <a:t>3</a:t>
            </a:r>
            <a:r>
              <a:rPr lang="zh-CN" altLang="zh-CN" sz="2000" dirty="0"/>
              <a:t>门课程的成绩需要统计。案例要求通过编程依次输入学生的学号、姓名和三门课程的成绩，计算出平均成绩并依次把每个学生的学号、姓名和平均成绩打印在屏幕上。</a:t>
            </a:r>
            <a:endParaRPr lang="en-US" altLang="zh-CN" sz="2000" dirty="0"/>
          </a:p>
        </p:txBody>
      </p:sp>
    </p:spTree>
    <p:custDataLst>
      <p:tags r:id="rId1"/>
    </p:custDataLst>
    <p:extLst>
      <p:ext uri="{BB962C8B-B14F-4D97-AF65-F5344CB8AC3E}">
        <p14:creationId xmlns:p14="http://schemas.microsoft.com/office/powerpoint/2010/main" val="72538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1285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4"/>
            <a:ext cx="8122074" cy="21591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很</a:t>
            </a:r>
            <a:r>
              <a:rPr lang="zh-CN" altLang="zh-CN" sz="2000" dirty="0"/>
              <a:t>显然，用刚刚学过的结构体存放学生的信息是最好的选择。一个结构体变量可以存储一组数据，如一个学生的学号、姓名和成绩等。但是本案例中有</a:t>
            </a:r>
            <a:r>
              <a:rPr lang="en-US" altLang="zh-CN" sz="2000" dirty="0"/>
              <a:t>3</a:t>
            </a:r>
            <a:r>
              <a:rPr lang="zh-CN" altLang="zh-CN" sz="2000" dirty="0"/>
              <a:t>个学生的信息需要存储，因此需要采用结构体数组。与前面讲解的数组不同，结构体数组中的每个元素都是结构体类型的，它们都具有若干个成员项。接下来将针对结构体数组的定义、引用及初始化方式进行</a:t>
            </a:r>
            <a:r>
              <a:rPr lang="zh-CN" altLang="zh-CN" sz="2000" dirty="0" smtClean="0"/>
              <a:t>讲解。</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023882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439604" y="84137"/>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椭圆 15"/>
          <p:cNvSpPr/>
          <p:nvPr/>
        </p:nvSpPr>
        <p:spPr bwMode="auto">
          <a:xfrm rot="574600">
            <a:off x="2783012" y="2638805"/>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7" name="TextBox 16"/>
          <p:cNvSpPr txBox="1">
            <a:spLocks noChangeArrowheads="1"/>
          </p:cNvSpPr>
          <p:nvPr/>
        </p:nvSpPr>
        <p:spPr bwMode="auto">
          <a:xfrm>
            <a:off x="2809426" y="2641362"/>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18" name="直接连接符 17"/>
          <p:cNvCxnSpPr/>
          <p:nvPr/>
        </p:nvCxnSpPr>
        <p:spPr>
          <a:xfrm>
            <a:off x="3074926" y="3070174"/>
            <a:ext cx="2385716"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235823" y="2571889"/>
            <a:ext cx="3185819"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结构体数组的定义</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12" name="椭圆 11"/>
          <p:cNvSpPr/>
          <p:nvPr/>
        </p:nvSpPr>
        <p:spPr bwMode="auto">
          <a:xfrm rot="574600">
            <a:off x="2783011" y="3200068"/>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3" name="TextBox 12"/>
          <p:cNvSpPr txBox="1">
            <a:spLocks noChangeArrowheads="1"/>
          </p:cNvSpPr>
          <p:nvPr/>
        </p:nvSpPr>
        <p:spPr bwMode="auto">
          <a:xfrm>
            <a:off x="2809425" y="3202625"/>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cxnSp>
        <p:nvCxnSpPr>
          <p:cNvPr id="14" name="直接连接符 13"/>
          <p:cNvCxnSpPr/>
          <p:nvPr/>
        </p:nvCxnSpPr>
        <p:spPr>
          <a:xfrm>
            <a:off x="3074925" y="3631437"/>
            <a:ext cx="2643295"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235822" y="3133152"/>
            <a:ext cx="3185819"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结构体数组的初始化</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19" name="椭圆 18"/>
          <p:cNvSpPr/>
          <p:nvPr/>
        </p:nvSpPr>
        <p:spPr bwMode="auto">
          <a:xfrm rot="574600">
            <a:off x="2821647" y="3762603"/>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1" name="TextBox 20"/>
          <p:cNvSpPr txBox="1">
            <a:spLocks noChangeArrowheads="1"/>
          </p:cNvSpPr>
          <p:nvPr/>
        </p:nvSpPr>
        <p:spPr bwMode="auto">
          <a:xfrm>
            <a:off x="2848061" y="3765160"/>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3</a:t>
            </a:r>
            <a:endParaRPr lang="zh-CN" altLang="en-US" sz="2000" b="1" dirty="0">
              <a:solidFill>
                <a:schemeClr val="bg1"/>
              </a:solidFill>
              <a:latin typeface="Verdana" pitchFamily="34" charset="0"/>
            </a:endParaRPr>
          </a:p>
        </p:txBody>
      </p:sp>
      <p:cxnSp>
        <p:nvCxnSpPr>
          <p:cNvPr id="23" name="直接连接符 22"/>
          <p:cNvCxnSpPr/>
          <p:nvPr/>
        </p:nvCxnSpPr>
        <p:spPr>
          <a:xfrm>
            <a:off x="3113561" y="4193972"/>
            <a:ext cx="2462991"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bwMode="auto">
          <a:xfrm rot="574600">
            <a:off x="2821646" y="4323866"/>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6" name="TextBox 25"/>
          <p:cNvSpPr txBox="1">
            <a:spLocks noChangeArrowheads="1"/>
          </p:cNvSpPr>
          <p:nvPr/>
        </p:nvSpPr>
        <p:spPr bwMode="auto">
          <a:xfrm>
            <a:off x="2848060" y="4326423"/>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4</a:t>
            </a:r>
            <a:endParaRPr lang="zh-CN" altLang="en-US" sz="2000" b="1" dirty="0">
              <a:solidFill>
                <a:schemeClr val="bg1"/>
              </a:solidFill>
              <a:latin typeface="Verdana" pitchFamily="34" charset="0"/>
            </a:endParaRPr>
          </a:p>
        </p:txBody>
      </p:sp>
      <p:cxnSp>
        <p:nvCxnSpPr>
          <p:cNvPr id="27" name="直接连接符 26"/>
          <p:cNvCxnSpPr/>
          <p:nvPr/>
        </p:nvCxnSpPr>
        <p:spPr>
          <a:xfrm>
            <a:off x="3113560" y="4755235"/>
            <a:ext cx="2347082" cy="1232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238679" y="3737594"/>
            <a:ext cx="3185819" cy="492443"/>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结构体数组的引用</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9" name="矩形 28"/>
          <p:cNvSpPr/>
          <p:nvPr/>
        </p:nvSpPr>
        <p:spPr>
          <a:xfrm>
            <a:off x="3266141" y="4326423"/>
            <a:ext cx="2194501" cy="492443"/>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结构体数组指针</a:t>
            </a:r>
            <a:endParaRPr lang="en-US" altLang="zh-CN" sz="20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2672058013"/>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par>
                                <p:cTn id="8" presetID="22" presetClass="entr" presetSubtype="8"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8"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par>
                                <p:cTn id="32" presetID="22" presetClass="entr" presetSubtype="8"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par>
                                <p:cTn id="41" presetID="22" presetClass="entr" presetSubtype="8"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500"/>
                                        <p:tgtEl>
                                          <p:spTgt spid="25"/>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p:bldP spid="12" grpId="0" animBg="1"/>
      <p:bldP spid="13" grpId="0"/>
      <p:bldP spid="15" grpId="0"/>
      <p:bldP spid="19" grpId="0" animBg="1"/>
      <p:bldP spid="21" grpId="0"/>
      <p:bldP spid="25" grpId="0" animBg="1"/>
      <p:bldP spid="26" grpId="0"/>
      <p:bldP spid="28" grpId="0"/>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3005951"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结构体</a:t>
            </a:r>
            <a:r>
              <a:rPr lang="zh-CN" altLang="en-US" sz="2400" b="1" dirty="0">
                <a:solidFill>
                  <a:srgbClr val="009ED6"/>
                </a:solidFill>
                <a:latin typeface="+mn-lt"/>
                <a:ea typeface="+mn-ea"/>
              </a:rPr>
              <a:t>数组的定义</a:t>
            </a:r>
            <a:endParaRPr lang="en-US" altLang="zh-CN" sz="2400" b="1" dirty="0">
              <a:solidFill>
                <a:srgbClr val="009ED6"/>
              </a:solidFill>
              <a:latin typeface="+mn-lt"/>
              <a:ea typeface="+mn-ea"/>
            </a:endParaRPr>
          </a:p>
        </p:txBody>
      </p:sp>
      <p:sp>
        <p:nvSpPr>
          <p:cNvPr id="22532" name="矩形 4"/>
          <p:cNvSpPr>
            <a:spLocks noChangeArrowheads="1"/>
          </p:cNvSpPr>
          <p:nvPr/>
        </p:nvSpPr>
        <p:spPr bwMode="auto">
          <a:xfrm>
            <a:off x="830263" y="1627188"/>
            <a:ext cx="768267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spcBef>
                <a:spcPct val="20000"/>
              </a:spcBef>
              <a:buFont typeface="Arial" pitchFamily="34" charset="0"/>
              <a:buChar char="−"/>
              <a:defRPr/>
            </a:pPr>
            <a:r>
              <a:rPr lang="zh-CN" altLang="en-US" dirty="0" smtClean="0">
                <a:latin typeface="+mn-lt"/>
                <a:ea typeface="+mn-ea"/>
              </a:rPr>
              <a:t>结构体</a:t>
            </a:r>
            <a:r>
              <a:rPr lang="zh-CN" altLang="en-US" dirty="0">
                <a:latin typeface="+mn-lt"/>
                <a:ea typeface="+mn-ea"/>
              </a:rPr>
              <a:t>数组中的每个元素都是结构体类型的，它们都是具有若干个成员的项。与定义结构体变量一样，可以采用三种方式定义结构体数组。</a:t>
            </a:r>
          </a:p>
        </p:txBody>
      </p:sp>
      <p:sp>
        <p:nvSpPr>
          <p:cNvPr id="16" name="Text Box 6"/>
          <p:cNvSpPr txBox="1">
            <a:spLocks noChangeArrowheads="1"/>
          </p:cNvSpPr>
          <p:nvPr/>
        </p:nvSpPr>
        <p:spPr bwMode="auto">
          <a:xfrm>
            <a:off x="1308100" y="2754063"/>
            <a:ext cx="6923088" cy="1339850"/>
          </a:xfrm>
          <a:prstGeom prst="rect">
            <a:avLst/>
          </a:prstGeom>
          <a:noFill/>
          <a:ln w="31750">
            <a:solidFill>
              <a:srgbClr val="00ACE6"/>
            </a:solidFill>
            <a:prstDash val="solid"/>
            <a:miter lim="800000"/>
            <a:headEnd/>
            <a:tailEnd/>
          </a:ln>
          <a:effectLst>
            <a:outerShdw blurRad="76200" dir="13500000" sy="23000" kx="1200000" algn="br" rotWithShape="0">
              <a:prstClr val="black">
                <a:alpha val="20000"/>
              </a:prstClr>
            </a:outerShdw>
          </a:effectLs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defRPr/>
            </a:pPr>
            <a:r>
              <a:rPr lang="en-US" altLang="zh-CN" dirty="0" smtClean="0">
                <a:solidFill>
                  <a:srgbClr val="FF0000"/>
                </a:solidFill>
                <a:latin typeface="+mn-ea"/>
                <a:ea typeface="+mn-ea"/>
              </a:rPr>
              <a:t>        </a:t>
            </a:r>
            <a:r>
              <a:rPr lang="en-US" altLang="zh-CN" dirty="0" smtClean="0">
                <a:latin typeface="+mn-ea"/>
              </a:rPr>
              <a:t>1.</a:t>
            </a:r>
            <a:r>
              <a:rPr lang="zh-CN" altLang="en-US" b="1" dirty="0" smtClean="0">
                <a:solidFill>
                  <a:srgbClr val="FF0000"/>
                </a:solidFill>
                <a:latin typeface="+mn-ea"/>
              </a:rPr>
              <a:t>先</a:t>
            </a:r>
            <a:r>
              <a:rPr lang="zh-CN" altLang="en-US" dirty="0" smtClean="0">
                <a:latin typeface="+mn-ea"/>
              </a:rPr>
              <a:t>定义结构体类型，</a:t>
            </a:r>
            <a:r>
              <a:rPr lang="zh-CN" altLang="en-US" b="1" dirty="0" smtClean="0">
                <a:solidFill>
                  <a:srgbClr val="FF0000"/>
                </a:solidFill>
                <a:latin typeface="+mn-ea"/>
              </a:rPr>
              <a:t>后</a:t>
            </a:r>
            <a:r>
              <a:rPr lang="zh-CN" altLang="en-US" dirty="0" smtClean="0">
                <a:latin typeface="+mn-ea"/>
              </a:rPr>
              <a:t>定义结构体数组</a:t>
            </a:r>
            <a:endParaRPr lang="en-US" altLang="zh-CN" dirty="0" smtClean="0">
              <a:latin typeface="+mn-ea"/>
            </a:endParaRPr>
          </a:p>
          <a:p>
            <a:pPr>
              <a:lnSpc>
                <a:spcPct val="150000"/>
              </a:lnSpc>
              <a:defRPr/>
            </a:pPr>
            <a:r>
              <a:rPr lang="en-US" altLang="zh-CN" dirty="0" smtClean="0">
                <a:latin typeface="+mn-ea"/>
              </a:rPr>
              <a:t>        2.</a:t>
            </a:r>
            <a:r>
              <a:rPr lang="zh-CN" altLang="en-US" dirty="0" smtClean="0">
                <a:latin typeface="+mn-ea"/>
              </a:rPr>
              <a:t>在定义结构体类型的</a:t>
            </a:r>
            <a:r>
              <a:rPr lang="zh-CN" altLang="en-US" b="1" dirty="0" smtClean="0">
                <a:solidFill>
                  <a:srgbClr val="FF0000"/>
                </a:solidFill>
                <a:latin typeface="+mn-ea"/>
              </a:rPr>
              <a:t>同时</a:t>
            </a:r>
            <a:r>
              <a:rPr lang="zh-CN" altLang="en-US" dirty="0" smtClean="0">
                <a:latin typeface="+mn-ea"/>
              </a:rPr>
              <a:t>定义结构体数组</a:t>
            </a:r>
            <a:endParaRPr lang="en-US" altLang="zh-CN" dirty="0" smtClean="0">
              <a:latin typeface="+mn-ea"/>
            </a:endParaRPr>
          </a:p>
          <a:p>
            <a:pPr>
              <a:lnSpc>
                <a:spcPct val="150000"/>
              </a:lnSpc>
              <a:defRPr/>
            </a:pPr>
            <a:r>
              <a:rPr lang="en-US" altLang="zh-CN" dirty="0" smtClean="0">
                <a:latin typeface="+mn-ea"/>
              </a:rPr>
              <a:t>        3.</a:t>
            </a:r>
            <a:r>
              <a:rPr lang="zh-CN" altLang="en-US" b="1" dirty="0" smtClean="0">
                <a:solidFill>
                  <a:srgbClr val="FF0000"/>
                </a:solidFill>
                <a:latin typeface="+mn-ea"/>
              </a:rPr>
              <a:t>直接</a:t>
            </a:r>
            <a:r>
              <a:rPr lang="zh-CN" altLang="en-US" dirty="0" smtClean="0">
                <a:latin typeface="+mn-ea"/>
              </a:rPr>
              <a:t>定义结构体数组</a:t>
            </a:r>
            <a:endParaRPr lang="zh-CN" altLang="en-US" dirty="0" smtClean="0"/>
          </a:p>
        </p:txBody>
      </p:sp>
      <p:sp>
        <p:nvSpPr>
          <p:cNvPr id="23" name="标题 1"/>
          <p:cNvSpPr>
            <a:spLocks noChangeArrowheads="1"/>
          </p:cNvSpPr>
          <p:nvPr/>
        </p:nvSpPr>
        <p:spPr bwMode="auto">
          <a:xfrm>
            <a:off x="1617958"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76080237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3315331"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结构体</a:t>
            </a:r>
            <a:r>
              <a:rPr lang="zh-CN" altLang="en-US" sz="2400" b="1" dirty="0">
                <a:solidFill>
                  <a:srgbClr val="009ED6"/>
                </a:solidFill>
                <a:latin typeface="+mn-lt"/>
                <a:ea typeface="+mn-ea"/>
              </a:rPr>
              <a:t>数组的初始化</a:t>
            </a:r>
            <a:endParaRPr lang="en-US" altLang="zh-CN" sz="2400" b="1" dirty="0">
              <a:solidFill>
                <a:srgbClr val="009ED6"/>
              </a:solidFill>
              <a:latin typeface="+mn-lt"/>
              <a:ea typeface="+mn-ea"/>
            </a:endParaRPr>
          </a:p>
        </p:txBody>
      </p:sp>
      <p:sp>
        <p:nvSpPr>
          <p:cNvPr id="23556" name="矩形 4"/>
          <p:cNvSpPr>
            <a:spLocks noChangeArrowheads="1"/>
          </p:cNvSpPr>
          <p:nvPr/>
        </p:nvSpPr>
        <p:spPr bwMode="auto">
          <a:xfrm>
            <a:off x="830263" y="1627188"/>
            <a:ext cx="748665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spcBef>
                <a:spcPct val="20000"/>
              </a:spcBef>
              <a:buFont typeface="Arial" pitchFamily="34" charset="0"/>
              <a:buChar char="−"/>
              <a:defRPr/>
            </a:pPr>
            <a:r>
              <a:rPr lang="zh-CN" altLang="en-US" dirty="0">
                <a:latin typeface="+mn-lt"/>
                <a:ea typeface="+mn-ea"/>
              </a:rPr>
              <a:t>结构体数组的初始化方式与数组类似，都是通过为元素赋值的方式完成的。由于结构体数组中的每个元素都是一个结构体变量，因此，在为每个元素赋值的时候，需要将其成员的值依次放到一对大括号中。</a:t>
            </a:r>
          </a:p>
        </p:txBody>
      </p:sp>
      <p:sp>
        <p:nvSpPr>
          <p:cNvPr id="16" name="Text Box 6"/>
          <p:cNvSpPr txBox="1">
            <a:spLocks noChangeArrowheads="1"/>
          </p:cNvSpPr>
          <p:nvPr/>
        </p:nvSpPr>
        <p:spPr bwMode="auto">
          <a:xfrm>
            <a:off x="1289050" y="3155950"/>
            <a:ext cx="6997700" cy="1292225"/>
          </a:xfrm>
          <a:prstGeom prst="rect">
            <a:avLst/>
          </a:prstGeom>
          <a:noFill/>
          <a:ln w="31750">
            <a:solidFill>
              <a:srgbClr val="00ACE6"/>
            </a:solidFill>
            <a:prstDash val="solid"/>
            <a:miter lim="800000"/>
            <a:headEnd/>
            <a:tailEnd/>
          </a:ln>
          <a:effectLst>
            <a:outerShdw blurRad="76200" dir="13500000" sy="23000" kx="1200000" algn="br" rotWithShape="0">
              <a:prstClr val="black">
                <a:alpha val="20000"/>
              </a:prstClr>
            </a:outerShdw>
          </a:effectLs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defRPr/>
            </a:pPr>
            <a:r>
              <a:rPr lang="en-US" altLang="zh-CN" sz="800" dirty="0" smtClean="0">
                <a:solidFill>
                  <a:srgbClr val="FF0000"/>
                </a:solidFill>
                <a:latin typeface="+mn-ea"/>
                <a:ea typeface="+mn-ea"/>
              </a:rPr>
              <a:t>     </a:t>
            </a:r>
          </a:p>
          <a:p>
            <a:pPr>
              <a:lnSpc>
                <a:spcPct val="150000"/>
              </a:lnSpc>
              <a:defRPr/>
            </a:pPr>
            <a:r>
              <a:rPr lang="en-US" altLang="zh-CN" dirty="0">
                <a:solidFill>
                  <a:srgbClr val="FF0000"/>
                </a:solidFill>
                <a:latin typeface="+mn-ea"/>
                <a:ea typeface="+mn-ea"/>
              </a:rPr>
              <a:t> </a:t>
            </a:r>
            <a:r>
              <a:rPr lang="en-US" altLang="zh-CN" dirty="0" smtClean="0">
                <a:solidFill>
                  <a:srgbClr val="FF0000"/>
                </a:solidFill>
                <a:latin typeface="+mn-ea"/>
                <a:ea typeface="+mn-ea"/>
              </a:rPr>
              <a:t>     </a:t>
            </a:r>
            <a:r>
              <a:rPr lang="en-US" altLang="zh-CN" dirty="0" smtClean="0">
                <a:latin typeface="+mn-ea"/>
              </a:rPr>
              <a:t>1.</a:t>
            </a:r>
            <a:r>
              <a:rPr lang="zh-CN" altLang="en-US" b="1" dirty="0" smtClean="0">
                <a:solidFill>
                  <a:srgbClr val="FF0000"/>
                </a:solidFill>
              </a:rPr>
              <a:t>先</a:t>
            </a:r>
            <a:r>
              <a:rPr lang="zh-CN" altLang="en-US" dirty="0" smtClean="0"/>
              <a:t>定义结构体数组类型，</a:t>
            </a:r>
            <a:r>
              <a:rPr lang="zh-CN" altLang="en-US" b="1" dirty="0" smtClean="0">
                <a:solidFill>
                  <a:srgbClr val="FF0000"/>
                </a:solidFill>
              </a:rPr>
              <a:t>再</a:t>
            </a:r>
            <a:r>
              <a:rPr lang="zh-CN" altLang="en-US" dirty="0" smtClean="0"/>
              <a:t>初始化结构体数组</a:t>
            </a:r>
            <a:endParaRPr lang="en-US" altLang="zh-CN" dirty="0" smtClean="0"/>
          </a:p>
          <a:p>
            <a:pPr>
              <a:lnSpc>
                <a:spcPct val="150000"/>
              </a:lnSpc>
              <a:defRPr/>
            </a:pPr>
            <a:r>
              <a:rPr lang="en-US" altLang="zh-CN" dirty="0" smtClean="0"/>
              <a:t>           </a:t>
            </a:r>
            <a:r>
              <a:rPr lang="en-US" altLang="zh-CN" dirty="0" smtClean="0">
                <a:latin typeface="+mn-ea"/>
                <a:ea typeface="+mn-ea"/>
              </a:rPr>
              <a:t>2</a:t>
            </a:r>
            <a:r>
              <a:rPr lang="en-US" altLang="zh-CN" dirty="0" smtClean="0"/>
              <a:t>.</a:t>
            </a:r>
            <a:r>
              <a:rPr lang="zh-CN" altLang="en-US" dirty="0" smtClean="0"/>
              <a:t>在定义结构体数组的</a:t>
            </a:r>
            <a:r>
              <a:rPr lang="zh-CN" altLang="en-US" b="1" dirty="0" smtClean="0">
                <a:solidFill>
                  <a:srgbClr val="FF0000"/>
                </a:solidFill>
              </a:rPr>
              <a:t>同时</a:t>
            </a:r>
            <a:r>
              <a:rPr lang="zh-CN" altLang="en-US" dirty="0" smtClean="0"/>
              <a:t>，对结构体数组初始化</a:t>
            </a:r>
            <a:endParaRPr lang="en-US" altLang="zh-CN" dirty="0" smtClean="0"/>
          </a:p>
          <a:p>
            <a:pPr>
              <a:lnSpc>
                <a:spcPct val="150000"/>
              </a:lnSpc>
              <a:defRPr/>
            </a:pPr>
            <a:endParaRPr lang="zh-CN" altLang="en-US" sz="800" dirty="0" smtClean="0"/>
          </a:p>
        </p:txBody>
      </p:sp>
      <p:sp>
        <p:nvSpPr>
          <p:cNvPr id="14" name="标题 1"/>
          <p:cNvSpPr>
            <a:spLocks noChangeArrowheads="1"/>
          </p:cNvSpPr>
          <p:nvPr/>
        </p:nvSpPr>
        <p:spPr bwMode="auto">
          <a:xfrm>
            <a:off x="1512855" y="1365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400959970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ChangeArrowheads="1"/>
          </p:cNvSpPr>
          <p:nvPr/>
        </p:nvSpPr>
        <p:spPr bwMode="auto">
          <a:xfrm>
            <a:off x="1681015" y="16619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600" b="1" dirty="0" smtClean="0">
                <a:solidFill>
                  <a:srgbClr val="0070C0"/>
                </a:solidFill>
                <a:latin typeface="微软雅黑" pitchFamily="34" charset="-122"/>
                <a:ea typeface="微软雅黑" pitchFamily="34" charset="-122"/>
                <a:sym typeface="宋体" charset="-122"/>
              </a:rPr>
              <a:t>预习</a:t>
            </a:r>
            <a:r>
              <a:rPr lang="zh-CN" altLang="en-US" sz="3600" b="1" dirty="0">
                <a:solidFill>
                  <a:srgbClr val="0070C0"/>
                </a:solidFill>
                <a:latin typeface="微软雅黑" pitchFamily="34" charset="-122"/>
                <a:ea typeface="微软雅黑" pitchFamily="34" charset="-122"/>
                <a:sym typeface="宋体" charset="-122"/>
              </a:rPr>
              <a:t>检查</a:t>
            </a:r>
          </a:p>
        </p:txBody>
      </p:sp>
      <p:sp>
        <p:nvSpPr>
          <p:cNvPr id="6147" name="内容占位符 2"/>
          <p:cNvSpPr txBox="1">
            <a:spLocks/>
          </p:cNvSpPr>
          <p:nvPr/>
        </p:nvSpPr>
        <p:spPr bwMode="auto">
          <a:xfrm>
            <a:off x="481013" y="1801311"/>
            <a:ext cx="7879216" cy="1904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50000"/>
              </a:lnSpc>
              <a:spcBef>
                <a:spcPct val="20000"/>
              </a:spcBef>
              <a:buFontTx/>
              <a:buChar char="–"/>
            </a:pPr>
            <a:r>
              <a:rPr lang="zh-CN" altLang="en-US" sz="2400" dirty="0" smtClean="0"/>
              <a:t>现在要统计一组学生信息，包括学生姓名、学号、地址、联系电话，请定义一个数据类型来统计学生信息。</a:t>
            </a:r>
            <a:endParaRPr lang="en-US" altLang="zh-CN" sz="2400" dirty="0" smtClean="0"/>
          </a:p>
        </p:txBody>
      </p:sp>
    </p:spTree>
    <p:custDataLst>
      <p:tags r:id="rId1"/>
    </p:custDataLst>
    <p:extLst>
      <p:ext uri="{BB962C8B-B14F-4D97-AF65-F5344CB8AC3E}">
        <p14:creationId xmlns:p14="http://schemas.microsoft.com/office/powerpoint/2010/main" val="1239465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3005951"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结构体</a:t>
            </a:r>
            <a:r>
              <a:rPr lang="zh-CN" altLang="en-US" sz="2400" b="1" dirty="0">
                <a:solidFill>
                  <a:srgbClr val="009ED6"/>
                </a:solidFill>
                <a:latin typeface="+mn-lt"/>
                <a:ea typeface="+mn-ea"/>
              </a:rPr>
              <a:t>数组的引用</a:t>
            </a:r>
            <a:endParaRPr lang="en-US" altLang="zh-CN" sz="2400" b="1" dirty="0">
              <a:solidFill>
                <a:srgbClr val="009ED6"/>
              </a:solidFill>
              <a:latin typeface="+mn-lt"/>
              <a:ea typeface="+mn-ea"/>
            </a:endParaRPr>
          </a:p>
        </p:txBody>
      </p:sp>
      <p:sp>
        <p:nvSpPr>
          <p:cNvPr id="24580" name="矩形 4"/>
          <p:cNvSpPr>
            <a:spLocks noChangeArrowheads="1"/>
          </p:cNvSpPr>
          <p:nvPr/>
        </p:nvSpPr>
        <p:spPr bwMode="auto">
          <a:xfrm>
            <a:off x="830263" y="1627188"/>
            <a:ext cx="7589837"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spcBef>
                <a:spcPct val="20000"/>
              </a:spcBef>
              <a:buFont typeface="Arial" pitchFamily="34" charset="0"/>
              <a:buChar char="−"/>
              <a:defRPr/>
            </a:pPr>
            <a:r>
              <a:rPr lang="zh-CN" altLang="en-US" dirty="0">
                <a:latin typeface="+mn-lt"/>
                <a:ea typeface="+mn-ea"/>
              </a:rPr>
              <a:t>结构体数组的引用是指对结构体数组元素的引用，由于每个结构体数组元素都是一个结构体变量，因此，结构体数组元素的引用方式与结构体变量类似，其语法格式如下所示：</a:t>
            </a:r>
          </a:p>
        </p:txBody>
      </p:sp>
      <p:sp>
        <p:nvSpPr>
          <p:cNvPr id="14" name="Text Box 6"/>
          <p:cNvSpPr txBox="1">
            <a:spLocks noChangeArrowheads="1"/>
          </p:cNvSpPr>
          <p:nvPr/>
        </p:nvSpPr>
        <p:spPr bwMode="auto">
          <a:xfrm>
            <a:off x="1295400" y="3105150"/>
            <a:ext cx="6997700" cy="709613"/>
          </a:xfrm>
          <a:prstGeom prst="rect">
            <a:avLst/>
          </a:prstGeom>
          <a:noFill/>
          <a:ln w="31750">
            <a:solidFill>
              <a:srgbClr val="00ACE6"/>
            </a:solidFill>
            <a:prstDash val="solid"/>
            <a:miter lim="800000"/>
            <a:headEnd/>
            <a:tailEnd/>
          </a:ln>
          <a:effectLst>
            <a:outerShdw blurRad="76200" dir="13500000" sy="23000" kx="1200000" algn="br" rotWithShape="0">
              <a:prstClr val="black">
                <a:alpha val="20000"/>
              </a:prstClr>
            </a:outerShdw>
          </a:effectLs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150000"/>
              </a:lnSpc>
              <a:defRPr/>
            </a:pPr>
            <a:endParaRPr lang="en-US" altLang="zh-CN" sz="800" b="1" dirty="0" smtClean="0">
              <a:solidFill>
                <a:srgbClr val="FF0000"/>
              </a:solidFill>
              <a:latin typeface="+mn-ea"/>
            </a:endParaRPr>
          </a:p>
          <a:p>
            <a:pPr>
              <a:defRPr/>
            </a:pPr>
            <a:r>
              <a:rPr lang="zh-CN" altLang="en-US" b="1" dirty="0" smtClean="0">
                <a:solidFill>
                  <a:srgbClr val="FF0000"/>
                </a:solidFill>
                <a:latin typeface="+mn-ea"/>
              </a:rPr>
              <a:t>                  数组元素名称</a:t>
            </a:r>
            <a:r>
              <a:rPr lang="en-US" altLang="zh-CN" b="1" dirty="0" smtClean="0">
                <a:solidFill>
                  <a:srgbClr val="FF0000"/>
                </a:solidFill>
                <a:latin typeface="+mn-ea"/>
              </a:rPr>
              <a:t>.</a:t>
            </a:r>
            <a:r>
              <a:rPr lang="zh-CN" altLang="en-US" b="1" dirty="0" smtClean="0">
                <a:solidFill>
                  <a:srgbClr val="FF0000"/>
                </a:solidFill>
                <a:latin typeface="+mn-ea"/>
              </a:rPr>
              <a:t>成员名</a:t>
            </a:r>
            <a:endParaRPr lang="en-US" altLang="zh-CN" b="1" dirty="0" smtClean="0">
              <a:solidFill>
                <a:srgbClr val="FF0000"/>
              </a:solidFill>
              <a:latin typeface="+mn-ea"/>
            </a:endParaRPr>
          </a:p>
          <a:p>
            <a:pPr algn="ctr">
              <a:lnSpc>
                <a:spcPct val="150000"/>
              </a:lnSpc>
              <a:defRPr/>
            </a:pPr>
            <a:endParaRPr lang="zh-CN" altLang="en-US" sz="800" b="1" dirty="0">
              <a:solidFill>
                <a:srgbClr val="FF0000"/>
              </a:solidFill>
              <a:latin typeface="+mn-ea"/>
            </a:endParaRPr>
          </a:p>
        </p:txBody>
      </p:sp>
      <p:sp>
        <p:nvSpPr>
          <p:cNvPr id="15" name="标题 1"/>
          <p:cNvSpPr>
            <a:spLocks noChangeArrowheads="1"/>
          </p:cNvSpPr>
          <p:nvPr/>
        </p:nvSpPr>
        <p:spPr bwMode="auto">
          <a:xfrm>
            <a:off x="1565407" y="10488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98502423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2696572"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结构体</a:t>
            </a:r>
            <a:r>
              <a:rPr lang="zh-CN" altLang="en-US" sz="2400" b="1" dirty="0">
                <a:solidFill>
                  <a:srgbClr val="009ED6"/>
                </a:solidFill>
                <a:latin typeface="+mn-lt"/>
                <a:ea typeface="+mn-ea"/>
              </a:rPr>
              <a:t>数组指针</a:t>
            </a:r>
            <a:endParaRPr lang="en-US" altLang="zh-CN" sz="2400" b="1" dirty="0">
              <a:solidFill>
                <a:srgbClr val="009ED6"/>
              </a:solidFill>
              <a:latin typeface="+mn-lt"/>
              <a:ea typeface="+mn-ea"/>
            </a:endParaRPr>
          </a:p>
        </p:txBody>
      </p:sp>
      <p:sp>
        <p:nvSpPr>
          <p:cNvPr id="27652" name="矩形 4"/>
          <p:cNvSpPr>
            <a:spLocks noChangeArrowheads="1"/>
          </p:cNvSpPr>
          <p:nvPr/>
        </p:nvSpPr>
        <p:spPr bwMode="auto">
          <a:xfrm>
            <a:off x="830263" y="1627188"/>
            <a:ext cx="7627937"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spcBef>
                <a:spcPct val="20000"/>
              </a:spcBef>
              <a:buFont typeface="Arial" pitchFamily="34" charset="0"/>
              <a:buChar char="−"/>
              <a:defRPr/>
            </a:pPr>
            <a:r>
              <a:rPr lang="zh-CN" altLang="en-US" dirty="0">
                <a:latin typeface="+mn-lt"/>
                <a:ea typeface="+mn-ea"/>
              </a:rPr>
              <a:t>指针可以指向结构体数组，即将结构体数组的起始地址赋给指针变量，这种指针就是结构体数组指针。</a:t>
            </a:r>
          </a:p>
        </p:txBody>
      </p:sp>
      <p:graphicFrame>
        <p:nvGraphicFramePr>
          <p:cNvPr id="23" name="表格 22"/>
          <p:cNvGraphicFramePr>
            <a:graphicFrameLocks noGrp="1"/>
          </p:cNvGraphicFramePr>
          <p:nvPr/>
        </p:nvGraphicFramePr>
        <p:xfrm>
          <a:off x="989013" y="3162300"/>
          <a:ext cx="7099300" cy="639782"/>
        </p:xfrm>
        <a:graphic>
          <a:graphicData uri="http://schemas.openxmlformats.org/drawingml/2006/table">
            <a:tbl>
              <a:tblPr/>
              <a:tblGrid>
                <a:gridCol w="1419860"/>
                <a:gridCol w="1419860"/>
                <a:gridCol w="1419860"/>
                <a:gridCol w="1419860"/>
                <a:gridCol w="1419860"/>
              </a:tblGrid>
              <a:tr h="639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pitchFamily="34" charset="0"/>
                          <a:ea typeface="宋体" pitchFamily="2" charset="-122"/>
                        </a:rPr>
                        <a:t>001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pitchFamily="34" charset="0"/>
                          <a:ea typeface="宋体" pitchFamily="2" charset="-122"/>
                        </a:rPr>
                        <a:t>86.5</a:t>
                      </a:r>
                    </a:p>
                  </a:txBody>
                  <a:tcPr marL="91442" marR="91442" marT="45571" marB="455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pitchFamily="34" charset="0"/>
                          <a:ea typeface="宋体" pitchFamily="2" charset="-122"/>
                        </a:rPr>
                        <a:t>002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pitchFamily="34" charset="0"/>
                          <a:ea typeface="宋体" pitchFamily="2" charset="-122"/>
                        </a:rPr>
                        <a:t>92.0</a:t>
                      </a:r>
                    </a:p>
                  </a:txBody>
                  <a:tcPr marL="91442" marR="91442" marT="45571" marB="455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pitchFamily="34" charset="0"/>
                          <a:ea typeface="宋体" pitchFamily="2" charset="-122"/>
                        </a:rPr>
                        <a:t>003</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pitchFamily="34" charset="0"/>
                          <a:ea typeface="宋体" pitchFamily="2" charset="-122"/>
                        </a:rPr>
                        <a:t>78.0</a:t>
                      </a:r>
                    </a:p>
                  </a:txBody>
                  <a:tcPr marL="91442" marR="91442" marT="45571" marB="455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pitchFamily="34" charset="0"/>
                          <a:ea typeface="宋体" pitchFamily="2" charset="-122"/>
                        </a:rPr>
                        <a:t>004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pitchFamily="34" charset="0"/>
                          <a:ea typeface="宋体" pitchFamily="2" charset="-122"/>
                        </a:rPr>
                        <a:t>66.5</a:t>
                      </a:r>
                    </a:p>
                  </a:txBody>
                  <a:tcPr marL="91442" marR="91442" marT="45571" marB="455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pitchFamily="34" charset="0"/>
                          <a:ea typeface="宋体" pitchFamily="2" charset="-122"/>
                        </a:rPr>
                        <a:t>005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pitchFamily="34" charset="0"/>
                          <a:ea typeface="宋体" pitchFamily="2" charset="-122"/>
                        </a:rPr>
                        <a:t>88.0</a:t>
                      </a:r>
                    </a:p>
                  </a:txBody>
                  <a:tcPr marL="91442" marR="91442" marT="45571" marB="4557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cxnSp>
        <p:nvCxnSpPr>
          <p:cNvPr id="40" name="直接箭头连接符 39"/>
          <p:cNvCxnSpPr/>
          <p:nvPr/>
        </p:nvCxnSpPr>
        <p:spPr bwMode="auto">
          <a:xfrm>
            <a:off x="1025525" y="3338513"/>
            <a:ext cx="336550" cy="0"/>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42" name="直接箭头连接符 41"/>
          <p:cNvCxnSpPr/>
          <p:nvPr/>
        </p:nvCxnSpPr>
        <p:spPr bwMode="auto">
          <a:xfrm rot="5400000" flipH="1" flipV="1">
            <a:off x="531812" y="4506913"/>
            <a:ext cx="919163" cy="1588"/>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43" name="直接箭头连接符 42"/>
          <p:cNvCxnSpPr/>
          <p:nvPr/>
        </p:nvCxnSpPr>
        <p:spPr bwMode="auto">
          <a:xfrm>
            <a:off x="1008063" y="3621088"/>
            <a:ext cx="338137" cy="0"/>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44" name="直接箭头连接符 43"/>
          <p:cNvCxnSpPr/>
          <p:nvPr/>
        </p:nvCxnSpPr>
        <p:spPr bwMode="auto">
          <a:xfrm>
            <a:off x="2497138" y="3338513"/>
            <a:ext cx="338137" cy="0"/>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45" name="直接箭头连接符 44"/>
          <p:cNvCxnSpPr/>
          <p:nvPr/>
        </p:nvCxnSpPr>
        <p:spPr bwMode="auto">
          <a:xfrm>
            <a:off x="2497138" y="3621088"/>
            <a:ext cx="338137" cy="0"/>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46" name="直接箭头连接符 45"/>
          <p:cNvCxnSpPr/>
          <p:nvPr/>
        </p:nvCxnSpPr>
        <p:spPr bwMode="auto">
          <a:xfrm>
            <a:off x="3917950" y="3338513"/>
            <a:ext cx="338138" cy="0"/>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47" name="直接箭头连接符 46"/>
          <p:cNvCxnSpPr/>
          <p:nvPr/>
        </p:nvCxnSpPr>
        <p:spPr bwMode="auto">
          <a:xfrm>
            <a:off x="3905250" y="3621088"/>
            <a:ext cx="338138" cy="0"/>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48" name="直接箭头连接符 47"/>
          <p:cNvCxnSpPr/>
          <p:nvPr/>
        </p:nvCxnSpPr>
        <p:spPr bwMode="auto">
          <a:xfrm>
            <a:off x="5353050" y="3338513"/>
            <a:ext cx="338138" cy="0"/>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49" name="直接箭头连接符 48"/>
          <p:cNvCxnSpPr/>
          <p:nvPr/>
        </p:nvCxnSpPr>
        <p:spPr bwMode="auto">
          <a:xfrm>
            <a:off x="5329238" y="3621088"/>
            <a:ext cx="338137" cy="0"/>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50" name="直接箭头连接符 49"/>
          <p:cNvCxnSpPr/>
          <p:nvPr/>
        </p:nvCxnSpPr>
        <p:spPr bwMode="auto">
          <a:xfrm>
            <a:off x="6772275" y="3338513"/>
            <a:ext cx="338138" cy="0"/>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51" name="直接箭头连接符 50"/>
          <p:cNvCxnSpPr/>
          <p:nvPr/>
        </p:nvCxnSpPr>
        <p:spPr bwMode="auto">
          <a:xfrm>
            <a:off x="6754813" y="3621088"/>
            <a:ext cx="338137" cy="0"/>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52" name="直接箭头连接符 51"/>
          <p:cNvCxnSpPr/>
          <p:nvPr/>
        </p:nvCxnSpPr>
        <p:spPr bwMode="auto">
          <a:xfrm rot="5400000" flipH="1" flipV="1">
            <a:off x="1943101" y="4533900"/>
            <a:ext cx="919162" cy="1587"/>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53" name="直接箭头连接符 52"/>
          <p:cNvCxnSpPr/>
          <p:nvPr/>
        </p:nvCxnSpPr>
        <p:spPr bwMode="auto">
          <a:xfrm rot="5400000" flipH="1" flipV="1">
            <a:off x="3362325" y="4494213"/>
            <a:ext cx="919163" cy="1587"/>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54" name="直接箭头连接符 53"/>
          <p:cNvCxnSpPr/>
          <p:nvPr/>
        </p:nvCxnSpPr>
        <p:spPr bwMode="auto">
          <a:xfrm rot="5400000" flipH="1" flipV="1">
            <a:off x="4783137" y="4506913"/>
            <a:ext cx="919163" cy="1588"/>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55" name="直接箭头连接符 54"/>
          <p:cNvCxnSpPr/>
          <p:nvPr/>
        </p:nvCxnSpPr>
        <p:spPr bwMode="auto">
          <a:xfrm rot="5400000" flipH="1" flipV="1">
            <a:off x="6207126" y="4521200"/>
            <a:ext cx="919162" cy="1587"/>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sp>
        <p:nvSpPr>
          <p:cNvPr id="2" name="矩形 1"/>
          <p:cNvSpPr>
            <a:spLocks noChangeArrowheads="1"/>
          </p:cNvSpPr>
          <p:nvPr/>
        </p:nvSpPr>
        <p:spPr bwMode="auto">
          <a:xfrm>
            <a:off x="952500" y="2586038"/>
            <a:ext cx="70977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a:t>         0                    1                    2                     3                    4</a:t>
            </a:r>
            <a:endParaRPr lang="zh-CN" altLang="en-US"/>
          </a:p>
        </p:txBody>
      </p:sp>
      <p:sp>
        <p:nvSpPr>
          <p:cNvPr id="30" name="标题 1"/>
          <p:cNvSpPr>
            <a:spLocks noChangeArrowheads="1"/>
          </p:cNvSpPr>
          <p:nvPr/>
        </p:nvSpPr>
        <p:spPr bwMode="auto">
          <a:xfrm>
            <a:off x="1519238" y="136523"/>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7478652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10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par>
                          <p:cTn id="11" fill="hold" nodeType="afterGroup">
                            <p:stCondLst>
                              <p:cond delay="1000"/>
                            </p:stCondLst>
                            <p:childTnLst>
                              <p:par>
                                <p:cTn id="12" presetID="22" presetClass="entr" presetSubtype="4"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wipe(down)">
                                      <p:cBhvr>
                                        <p:cTn id="14" dur="1000"/>
                                        <p:tgtEl>
                                          <p:spTgt spid="4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xit" presetSubtype="0" fill="hold" nodeType="clickEffect">
                                  <p:stCondLst>
                                    <p:cond delay="0"/>
                                  </p:stCondLst>
                                  <p:childTnLst>
                                    <p:animEffect transition="out" filter="fade">
                                      <p:cBhvr>
                                        <p:cTn id="18" dur="500"/>
                                        <p:tgtEl>
                                          <p:spTgt spid="42"/>
                                        </p:tgtEl>
                                      </p:cBhvr>
                                    </p:animEffect>
                                    <p:set>
                                      <p:cBhvr>
                                        <p:cTn id="19" dur="1" fill="hold">
                                          <p:stCondLst>
                                            <p:cond delay="499"/>
                                          </p:stCondLst>
                                        </p:cTn>
                                        <p:tgtEl>
                                          <p:spTgt spid="42"/>
                                        </p:tgtEl>
                                        <p:attrNameLst>
                                          <p:attrName>style.visibility</p:attrName>
                                        </p:attrNameLst>
                                      </p:cBhvr>
                                      <p:to>
                                        <p:strVal val="hidden"/>
                                      </p:to>
                                    </p:se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1000"/>
                                        <p:tgtEl>
                                          <p:spTgt spid="40"/>
                                        </p:tgtEl>
                                      </p:cBhvr>
                                    </p:animEffect>
                                  </p:childTnLst>
                                </p:cTn>
                              </p:par>
                            </p:childTnLst>
                          </p:cTn>
                        </p:par>
                        <p:par>
                          <p:cTn id="24" fill="hold" nodeType="afterGroup">
                            <p:stCondLst>
                              <p:cond delay="1500"/>
                            </p:stCondLst>
                            <p:childTnLst>
                              <p:par>
                                <p:cTn id="25" presetID="10" presetClass="exit" presetSubtype="0" fill="hold" nodeType="afterEffect">
                                  <p:stCondLst>
                                    <p:cond delay="0"/>
                                  </p:stCondLst>
                                  <p:childTnLst>
                                    <p:animEffect transition="out" filter="fade">
                                      <p:cBhvr>
                                        <p:cTn id="26" dur="500"/>
                                        <p:tgtEl>
                                          <p:spTgt spid="40"/>
                                        </p:tgtEl>
                                      </p:cBhvr>
                                    </p:animEffect>
                                    <p:set>
                                      <p:cBhvr>
                                        <p:cTn id="27" dur="1" fill="hold">
                                          <p:stCondLst>
                                            <p:cond delay="499"/>
                                          </p:stCondLst>
                                        </p:cTn>
                                        <p:tgtEl>
                                          <p:spTgt spid="40"/>
                                        </p:tgtEl>
                                        <p:attrNameLst>
                                          <p:attrName>style.visibility</p:attrName>
                                        </p:attrNameLst>
                                      </p:cBhvr>
                                      <p:to>
                                        <p:strVal val="hidden"/>
                                      </p:to>
                                    </p:set>
                                  </p:childTnLst>
                                </p:cTn>
                              </p:par>
                            </p:childTnLst>
                          </p:cTn>
                        </p:par>
                        <p:par>
                          <p:cTn id="28" fill="hold" nodeType="afterGroup">
                            <p:stCondLst>
                              <p:cond delay="2000"/>
                            </p:stCondLst>
                            <p:childTnLst>
                              <p:par>
                                <p:cTn id="29" presetID="22" presetClass="entr" presetSubtype="8"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1000"/>
                                        <p:tgtEl>
                                          <p:spTgt spid="43"/>
                                        </p:tgtEl>
                                      </p:cBhvr>
                                    </p:animEffect>
                                  </p:childTnLst>
                                </p:cTn>
                              </p:par>
                            </p:childTnLst>
                          </p:cTn>
                        </p:par>
                        <p:par>
                          <p:cTn id="32" fill="hold" nodeType="afterGroup">
                            <p:stCondLst>
                              <p:cond delay="3000"/>
                            </p:stCondLst>
                            <p:childTnLst>
                              <p:par>
                                <p:cTn id="33" presetID="10" presetClass="exit" presetSubtype="0" fill="hold" nodeType="afterEffect">
                                  <p:stCondLst>
                                    <p:cond delay="0"/>
                                  </p:stCondLst>
                                  <p:childTnLst>
                                    <p:animEffect transition="out" filter="fade">
                                      <p:cBhvr>
                                        <p:cTn id="34" dur="500"/>
                                        <p:tgtEl>
                                          <p:spTgt spid="43"/>
                                        </p:tgtEl>
                                      </p:cBhvr>
                                    </p:animEffect>
                                    <p:set>
                                      <p:cBhvr>
                                        <p:cTn id="35" dur="1" fill="hold">
                                          <p:stCondLst>
                                            <p:cond delay="499"/>
                                          </p:stCondLst>
                                        </p:cTn>
                                        <p:tgtEl>
                                          <p:spTgt spid="43"/>
                                        </p:tgtEl>
                                        <p:attrNameLst>
                                          <p:attrName>style.visibility</p:attrName>
                                        </p:attrNameLst>
                                      </p:cBhvr>
                                      <p:to>
                                        <p:strVal val="hidden"/>
                                      </p:to>
                                    </p:set>
                                  </p:childTnLst>
                                </p:cTn>
                              </p:par>
                            </p:childTnLst>
                          </p:cTn>
                        </p:par>
                        <p:par>
                          <p:cTn id="36" fill="hold" nodeType="afterGroup">
                            <p:stCondLst>
                              <p:cond delay="3500"/>
                            </p:stCondLst>
                            <p:childTnLst>
                              <p:par>
                                <p:cTn id="37" presetID="22" presetClass="entr" presetSubtype="4" fill="hold"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down)">
                                      <p:cBhvr>
                                        <p:cTn id="39" dur="1000"/>
                                        <p:tgtEl>
                                          <p:spTgt spid="52"/>
                                        </p:tgtEl>
                                      </p:cBhvr>
                                    </p:animEffect>
                                  </p:childTnLst>
                                </p:cTn>
                              </p:par>
                            </p:childTnLst>
                          </p:cTn>
                        </p:par>
                        <p:par>
                          <p:cTn id="40" fill="hold" nodeType="afterGroup">
                            <p:stCondLst>
                              <p:cond delay="4500"/>
                            </p:stCondLst>
                            <p:childTnLst>
                              <p:par>
                                <p:cTn id="41" presetID="10" presetClass="exit" presetSubtype="0" fill="hold" nodeType="afterEffect">
                                  <p:stCondLst>
                                    <p:cond delay="0"/>
                                  </p:stCondLst>
                                  <p:childTnLst>
                                    <p:animEffect transition="out" filter="fade">
                                      <p:cBhvr>
                                        <p:cTn id="42" dur="500"/>
                                        <p:tgtEl>
                                          <p:spTgt spid="52"/>
                                        </p:tgtEl>
                                      </p:cBhvr>
                                    </p:animEffect>
                                    <p:set>
                                      <p:cBhvr>
                                        <p:cTn id="43" dur="1" fill="hold">
                                          <p:stCondLst>
                                            <p:cond delay="499"/>
                                          </p:stCondLst>
                                        </p:cTn>
                                        <p:tgtEl>
                                          <p:spTgt spid="52"/>
                                        </p:tgtEl>
                                        <p:attrNameLst>
                                          <p:attrName>style.visibility</p:attrName>
                                        </p:attrNameLst>
                                      </p:cBhvr>
                                      <p:to>
                                        <p:strVal val="hidden"/>
                                      </p:to>
                                    </p:set>
                                  </p:childTnLst>
                                </p:cTn>
                              </p:par>
                            </p:childTnLst>
                          </p:cTn>
                        </p:par>
                        <p:par>
                          <p:cTn id="44" fill="hold" nodeType="afterGroup">
                            <p:stCondLst>
                              <p:cond delay="5000"/>
                            </p:stCondLst>
                            <p:childTnLst>
                              <p:par>
                                <p:cTn id="45" presetID="2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1000"/>
                                        <p:tgtEl>
                                          <p:spTgt spid="44"/>
                                        </p:tgtEl>
                                      </p:cBhvr>
                                    </p:animEffect>
                                  </p:childTnLst>
                                </p:cTn>
                              </p:par>
                            </p:childTnLst>
                          </p:cTn>
                        </p:par>
                        <p:par>
                          <p:cTn id="48" fill="hold" nodeType="afterGroup">
                            <p:stCondLst>
                              <p:cond delay="6000"/>
                            </p:stCondLst>
                            <p:childTnLst>
                              <p:par>
                                <p:cTn id="49" presetID="10" presetClass="exit" presetSubtype="0" fill="hold" nodeType="afterEffect">
                                  <p:stCondLst>
                                    <p:cond delay="0"/>
                                  </p:stCondLst>
                                  <p:childTnLst>
                                    <p:animEffect transition="out" filter="fade">
                                      <p:cBhvr>
                                        <p:cTn id="50" dur="500"/>
                                        <p:tgtEl>
                                          <p:spTgt spid="44"/>
                                        </p:tgtEl>
                                      </p:cBhvr>
                                    </p:animEffect>
                                    <p:set>
                                      <p:cBhvr>
                                        <p:cTn id="51" dur="1" fill="hold">
                                          <p:stCondLst>
                                            <p:cond delay="499"/>
                                          </p:stCondLst>
                                        </p:cTn>
                                        <p:tgtEl>
                                          <p:spTgt spid="44"/>
                                        </p:tgtEl>
                                        <p:attrNameLst>
                                          <p:attrName>style.visibility</p:attrName>
                                        </p:attrNameLst>
                                      </p:cBhvr>
                                      <p:to>
                                        <p:strVal val="hidden"/>
                                      </p:to>
                                    </p:set>
                                  </p:childTnLst>
                                </p:cTn>
                              </p:par>
                            </p:childTnLst>
                          </p:cTn>
                        </p:par>
                        <p:par>
                          <p:cTn id="52" fill="hold" nodeType="afterGroup">
                            <p:stCondLst>
                              <p:cond delay="6500"/>
                            </p:stCondLst>
                            <p:childTnLst>
                              <p:par>
                                <p:cTn id="53" presetID="22" presetClass="entr" presetSubtype="8" fill="hold"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left)">
                                      <p:cBhvr>
                                        <p:cTn id="55" dur="1000"/>
                                        <p:tgtEl>
                                          <p:spTgt spid="45"/>
                                        </p:tgtEl>
                                      </p:cBhvr>
                                    </p:animEffect>
                                  </p:childTnLst>
                                </p:cTn>
                              </p:par>
                            </p:childTnLst>
                          </p:cTn>
                        </p:par>
                        <p:par>
                          <p:cTn id="56" fill="hold" nodeType="afterGroup">
                            <p:stCondLst>
                              <p:cond delay="7500"/>
                            </p:stCondLst>
                            <p:childTnLst>
                              <p:par>
                                <p:cTn id="57" presetID="10" presetClass="exit" presetSubtype="0" fill="hold" nodeType="afterEffect">
                                  <p:stCondLst>
                                    <p:cond delay="0"/>
                                  </p:stCondLst>
                                  <p:childTnLst>
                                    <p:animEffect transition="out" filter="fade">
                                      <p:cBhvr>
                                        <p:cTn id="58" dur="500"/>
                                        <p:tgtEl>
                                          <p:spTgt spid="45"/>
                                        </p:tgtEl>
                                      </p:cBhvr>
                                    </p:animEffect>
                                    <p:set>
                                      <p:cBhvr>
                                        <p:cTn id="59" dur="1" fill="hold">
                                          <p:stCondLst>
                                            <p:cond delay="499"/>
                                          </p:stCondLst>
                                        </p:cTn>
                                        <p:tgtEl>
                                          <p:spTgt spid="45"/>
                                        </p:tgtEl>
                                        <p:attrNameLst>
                                          <p:attrName>style.visibility</p:attrName>
                                        </p:attrNameLst>
                                      </p:cBhvr>
                                      <p:to>
                                        <p:strVal val="hidden"/>
                                      </p:to>
                                    </p:set>
                                  </p:childTnLst>
                                </p:cTn>
                              </p:par>
                            </p:childTnLst>
                          </p:cTn>
                        </p:par>
                        <p:par>
                          <p:cTn id="60" fill="hold" nodeType="afterGroup">
                            <p:stCondLst>
                              <p:cond delay="8000"/>
                            </p:stCondLst>
                            <p:childTnLst>
                              <p:par>
                                <p:cTn id="61" presetID="22" presetClass="entr" presetSubtype="4" fill="hold"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down)">
                                      <p:cBhvr>
                                        <p:cTn id="63" dur="1000"/>
                                        <p:tgtEl>
                                          <p:spTgt spid="53"/>
                                        </p:tgtEl>
                                      </p:cBhvr>
                                    </p:animEffect>
                                  </p:childTnLst>
                                </p:cTn>
                              </p:par>
                            </p:childTnLst>
                          </p:cTn>
                        </p:par>
                        <p:par>
                          <p:cTn id="64" fill="hold" nodeType="afterGroup">
                            <p:stCondLst>
                              <p:cond delay="9000"/>
                            </p:stCondLst>
                            <p:childTnLst>
                              <p:par>
                                <p:cTn id="65" presetID="10" presetClass="exit" presetSubtype="0" fill="hold" nodeType="afterEffect">
                                  <p:stCondLst>
                                    <p:cond delay="0"/>
                                  </p:stCondLst>
                                  <p:childTnLst>
                                    <p:animEffect transition="out" filter="fade">
                                      <p:cBhvr>
                                        <p:cTn id="66" dur="500"/>
                                        <p:tgtEl>
                                          <p:spTgt spid="53"/>
                                        </p:tgtEl>
                                      </p:cBhvr>
                                    </p:animEffect>
                                    <p:set>
                                      <p:cBhvr>
                                        <p:cTn id="67" dur="1" fill="hold">
                                          <p:stCondLst>
                                            <p:cond delay="499"/>
                                          </p:stCondLst>
                                        </p:cTn>
                                        <p:tgtEl>
                                          <p:spTgt spid="53"/>
                                        </p:tgtEl>
                                        <p:attrNameLst>
                                          <p:attrName>style.visibility</p:attrName>
                                        </p:attrNameLst>
                                      </p:cBhvr>
                                      <p:to>
                                        <p:strVal val="hidden"/>
                                      </p:to>
                                    </p:set>
                                  </p:childTnLst>
                                </p:cTn>
                              </p:par>
                            </p:childTnLst>
                          </p:cTn>
                        </p:par>
                        <p:par>
                          <p:cTn id="68" fill="hold" nodeType="afterGroup">
                            <p:stCondLst>
                              <p:cond delay="9500"/>
                            </p:stCondLst>
                            <p:childTnLst>
                              <p:par>
                                <p:cTn id="69" presetID="22" presetClass="entr" presetSubtype="8" fill="hold" nodeType="after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left)">
                                      <p:cBhvr>
                                        <p:cTn id="71" dur="1000"/>
                                        <p:tgtEl>
                                          <p:spTgt spid="46"/>
                                        </p:tgtEl>
                                      </p:cBhvr>
                                    </p:animEffect>
                                  </p:childTnLst>
                                </p:cTn>
                              </p:par>
                            </p:childTnLst>
                          </p:cTn>
                        </p:par>
                        <p:par>
                          <p:cTn id="72" fill="hold" nodeType="afterGroup">
                            <p:stCondLst>
                              <p:cond delay="10500"/>
                            </p:stCondLst>
                            <p:childTnLst>
                              <p:par>
                                <p:cTn id="73" presetID="10" presetClass="exit" presetSubtype="0" fill="hold" nodeType="afterEffect">
                                  <p:stCondLst>
                                    <p:cond delay="0"/>
                                  </p:stCondLst>
                                  <p:childTnLst>
                                    <p:animEffect transition="out" filter="fade">
                                      <p:cBhvr>
                                        <p:cTn id="74" dur="500"/>
                                        <p:tgtEl>
                                          <p:spTgt spid="46"/>
                                        </p:tgtEl>
                                      </p:cBhvr>
                                    </p:animEffect>
                                    <p:set>
                                      <p:cBhvr>
                                        <p:cTn id="75" dur="1" fill="hold">
                                          <p:stCondLst>
                                            <p:cond delay="499"/>
                                          </p:stCondLst>
                                        </p:cTn>
                                        <p:tgtEl>
                                          <p:spTgt spid="46"/>
                                        </p:tgtEl>
                                        <p:attrNameLst>
                                          <p:attrName>style.visibility</p:attrName>
                                        </p:attrNameLst>
                                      </p:cBhvr>
                                      <p:to>
                                        <p:strVal val="hidden"/>
                                      </p:to>
                                    </p:set>
                                  </p:childTnLst>
                                </p:cTn>
                              </p:par>
                            </p:childTnLst>
                          </p:cTn>
                        </p:par>
                        <p:par>
                          <p:cTn id="76" fill="hold" nodeType="afterGroup">
                            <p:stCondLst>
                              <p:cond delay="11000"/>
                            </p:stCondLst>
                            <p:childTnLst>
                              <p:par>
                                <p:cTn id="77" presetID="22" presetClass="entr" presetSubtype="8" fill="hold" nodeType="after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wipe(left)">
                                      <p:cBhvr>
                                        <p:cTn id="79" dur="1000"/>
                                        <p:tgtEl>
                                          <p:spTgt spid="47"/>
                                        </p:tgtEl>
                                      </p:cBhvr>
                                    </p:animEffect>
                                  </p:childTnLst>
                                </p:cTn>
                              </p:par>
                            </p:childTnLst>
                          </p:cTn>
                        </p:par>
                        <p:par>
                          <p:cTn id="80" fill="hold" nodeType="afterGroup">
                            <p:stCondLst>
                              <p:cond delay="12000"/>
                            </p:stCondLst>
                            <p:childTnLst>
                              <p:par>
                                <p:cTn id="81" presetID="10" presetClass="exit" presetSubtype="0" fill="hold" nodeType="afterEffect">
                                  <p:stCondLst>
                                    <p:cond delay="0"/>
                                  </p:stCondLst>
                                  <p:childTnLst>
                                    <p:animEffect transition="out" filter="fade">
                                      <p:cBhvr>
                                        <p:cTn id="82" dur="500"/>
                                        <p:tgtEl>
                                          <p:spTgt spid="47"/>
                                        </p:tgtEl>
                                      </p:cBhvr>
                                    </p:animEffect>
                                    <p:set>
                                      <p:cBhvr>
                                        <p:cTn id="83" dur="1" fill="hold">
                                          <p:stCondLst>
                                            <p:cond delay="499"/>
                                          </p:stCondLst>
                                        </p:cTn>
                                        <p:tgtEl>
                                          <p:spTgt spid="47"/>
                                        </p:tgtEl>
                                        <p:attrNameLst>
                                          <p:attrName>style.visibility</p:attrName>
                                        </p:attrNameLst>
                                      </p:cBhvr>
                                      <p:to>
                                        <p:strVal val="hidden"/>
                                      </p:to>
                                    </p:set>
                                  </p:childTnLst>
                                </p:cTn>
                              </p:par>
                            </p:childTnLst>
                          </p:cTn>
                        </p:par>
                        <p:par>
                          <p:cTn id="84" fill="hold" nodeType="afterGroup">
                            <p:stCondLst>
                              <p:cond delay="12500"/>
                            </p:stCondLst>
                            <p:childTnLst>
                              <p:par>
                                <p:cTn id="85" presetID="22" presetClass="entr" presetSubtype="4" fill="hold" nodeType="after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wipe(down)">
                                      <p:cBhvr>
                                        <p:cTn id="87" dur="1000"/>
                                        <p:tgtEl>
                                          <p:spTgt spid="54"/>
                                        </p:tgtEl>
                                      </p:cBhvr>
                                    </p:animEffect>
                                  </p:childTnLst>
                                </p:cTn>
                              </p:par>
                            </p:childTnLst>
                          </p:cTn>
                        </p:par>
                        <p:par>
                          <p:cTn id="88" fill="hold" nodeType="afterGroup">
                            <p:stCondLst>
                              <p:cond delay="13500"/>
                            </p:stCondLst>
                            <p:childTnLst>
                              <p:par>
                                <p:cTn id="89" presetID="10" presetClass="exit" presetSubtype="0" fill="hold" nodeType="afterEffect">
                                  <p:stCondLst>
                                    <p:cond delay="0"/>
                                  </p:stCondLst>
                                  <p:childTnLst>
                                    <p:animEffect transition="out" filter="fade">
                                      <p:cBhvr>
                                        <p:cTn id="90" dur="500"/>
                                        <p:tgtEl>
                                          <p:spTgt spid="54"/>
                                        </p:tgtEl>
                                      </p:cBhvr>
                                    </p:animEffect>
                                    <p:set>
                                      <p:cBhvr>
                                        <p:cTn id="91" dur="1" fill="hold">
                                          <p:stCondLst>
                                            <p:cond delay="499"/>
                                          </p:stCondLst>
                                        </p:cTn>
                                        <p:tgtEl>
                                          <p:spTgt spid="54"/>
                                        </p:tgtEl>
                                        <p:attrNameLst>
                                          <p:attrName>style.visibility</p:attrName>
                                        </p:attrNameLst>
                                      </p:cBhvr>
                                      <p:to>
                                        <p:strVal val="hidden"/>
                                      </p:to>
                                    </p:set>
                                  </p:childTnLst>
                                </p:cTn>
                              </p:par>
                            </p:childTnLst>
                          </p:cTn>
                        </p:par>
                        <p:par>
                          <p:cTn id="92" fill="hold" nodeType="afterGroup">
                            <p:stCondLst>
                              <p:cond delay="14000"/>
                            </p:stCondLst>
                            <p:childTnLst>
                              <p:par>
                                <p:cTn id="93" presetID="22" presetClass="entr" presetSubtype="8" fill="hold" nodeType="after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wipe(left)">
                                      <p:cBhvr>
                                        <p:cTn id="95" dur="1000"/>
                                        <p:tgtEl>
                                          <p:spTgt spid="48"/>
                                        </p:tgtEl>
                                      </p:cBhvr>
                                    </p:animEffect>
                                  </p:childTnLst>
                                </p:cTn>
                              </p:par>
                            </p:childTnLst>
                          </p:cTn>
                        </p:par>
                        <p:par>
                          <p:cTn id="96" fill="hold" nodeType="afterGroup">
                            <p:stCondLst>
                              <p:cond delay="15000"/>
                            </p:stCondLst>
                            <p:childTnLst>
                              <p:par>
                                <p:cTn id="97" presetID="10" presetClass="exit" presetSubtype="0" fill="hold" nodeType="afterEffect">
                                  <p:stCondLst>
                                    <p:cond delay="0"/>
                                  </p:stCondLst>
                                  <p:childTnLst>
                                    <p:animEffect transition="out" filter="fade">
                                      <p:cBhvr>
                                        <p:cTn id="98" dur="500"/>
                                        <p:tgtEl>
                                          <p:spTgt spid="48"/>
                                        </p:tgtEl>
                                      </p:cBhvr>
                                    </p:animEffect>
                                    <p:set>
                                      <p:cBhvr>
                                        <p:cTn id="99" dur="1" fill="hold">
                                          <p:stCondLst>
                                            <p:cond delay="499"/>
                                          </p:stCondLst>
                                        </p:cTn>
                                        <p:tgtEl>
                                          <p:spTgt spid="48"/>
                                        </p:tgtEl>
                                        <p:attrNameLst>
                                          <p:attrName>style.visibility</p:attrName>
                                        </p:attrNameLst>
                                      </p:cBhvr>
                                      <p:to>
                                        <p:strVal val="hidden"/>
                                      </p:to>
                                    </p:set>
                                  </p:childTnLst>
                                </p:cTn>
                              </p:par>
                            </p:childTnLst>
                          </p:cTn>
                        </p:par>
                        <p:par>
                          <p:cTn id="100" fill="hold" nodeType="afterGroup">
                            <p:stCondLst>
                              <p:cond delay="15500"/>
                            </p:stCondLst>
                            <p:childTnLst>
                              <p:par>
                                <p:cTn id="101" presetID="22" presetClass="entr" presetSubtype="8" fill="hold" nodeType="afterEffect">
                                  <p:stCondLst>
                                    <p:cond delay="0"/>
                                  </p:stCondLst>
                                  <p:childTnLst>
                                    <p:set>
                                      <p:cBhvr>
                                        <p:cTn id="102" dur="1" fill="hold">
                                          <p:stCondLst>
                                            <p:cond delay="0"/>
                                          </p:stCondLst>
                                        </p:cTn>
                                        <p:tgtEl>
                                          <p:spTgt spid="49"/>
                                        </p:tgtEl>
                                        <p:attrNameLst>
                                          <p:attrName>style.visibility</p:attrName>
                                        </p:attrNameLst>
                                      </p:cBhvr>
                                      <p:to>
                                        <p:strVal val="visible"/>
                                      </p:to>
                                    </p:set>
                                    <p:animEffect transition="in" filter="wipe(left)">
                                      <p:cBhvr>
                                        <p:cTn id="103" dur="1000"/>
                                        <p:tgtEl>
                                          <p:spTgt spid="49"/>
                                        </p:tgtEl>
                                      </p:cBhvr>
                                    </p:animEffect>
                                  </p:childTnLst>
                                </p:cTn>
                              </p:par>
                            </p:childTnLst>
                          </p:cTn>
                        </p:par>
                        <p:par>
                          <p:cTn id="104" fill="hold" nodeType="afterGroup">
                            <p:stCondLst>
                              <p:cond delay="16500"/>
                            </p:stCondLst>
                            <p:childTnLst>
                              <p:par>
                                <p:cTn id="105" presetID="10" presetClass="exit" presetSubtype="0" fill="hold" nodeType="afterEffect">
                                  <p:stCondLst>
                                    <p:cond delay="0"/>
                                  </p:stCondLst>
                                  <p:childTnLst>
                                    <p:animEffect transition="out" filter="fade">
                                      <p:cBhvr>
                                        <p:cTn id="106" dur="500"/>
                                        <p:tgtEl>
                                          <p:spTgt spid="49"/>
                                        </p:tgtEl>
                                      </p:cBhvr>
                                    </p:animEffect>
                                    <p:set>
                                      <p:cBhvr>
                                        <p:cTn id="107" dur="1" fill="hold">
                                          <p:stCondLst>
                                            <p:cond delay="499"/>
                                          </p:stCondLst>
                                        </p:cTn>
                                        <p:tgtEl>
                                          <p:spTgt spid="49"/>
                                        </p:tgtEl>
                                        <p:attrNameLst>
                                          <p:attrName>style.visibility</p:attrName>
                                        </p:attrNameLst>
                                      </p:cBhvr>
                                      <p:to>
                                        <p:strVal val="hidden"/>
                                      </p:to>
                                    </p:set>
                                  </p:childTnLst>
                                </p:cTn>
                              </p:par>
                            </p:childTnLst>
                          </p:cTn>
                        </p:par>
                        <p:par>
                          <p:cTn id="108" fill="hold" nodeType="afterGroup">
                            <p:stCondLst>
                              <p:cond delay="17000"/>
                            </p:stCondLst>
                            <p:childTnLst>
                              <p:par>
                                <p:cTn id="109" presetID="22" presetClass="entr" presetSubtype="4" fill="hold" nodeType="after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wipe(down)">
                                      <p:cBhvr>
                                        <p:cTn id="111" dur="1000"/>
                                        <p:tgtEl>
                                          <p:spTgt spid="55"/>
                                        </p:tgtEl>
                                      </p:cBhvr>
                                    </p:animEffect>
                                  </p:childTnLst>
                                </p:cTn>
                              </p:par>
                            </p:childTnLst>
                          </p:cTn>
                        </p:par>
                        <p:par>
                          <p:cTn id="112" fill="hold" nodeType="afterGroup">
                            <p:stCondLst>
                              <p:cond delay="18000"/>
                            </p:stCondLst>
                            <p:childTnLst>
                              <p:par>
                                <p:cTn id="113" presetID="10" presetClass="exit" presetSubtype="0" fill="hold" nodeType="afterEffect">
                                  <p:stCondLst>
                                    <p:cond delay="0"/>
                                  </p:stCondLst>
                                  <p:childTnLst>
                                    <p:animEffect transition="out" filter="fade">
                                      <p:cBhvr>
                                        <p:cTn id="114" dur="500"/>
                                        <p:tgtEl>
                                          <p:spTgt spid="55"/>
                                        </p:tgtEl>
                                      </p:cBhvr>
                                    </p:animEffect>
                                    <p:set>
                                      <p:cBhvr>
                                        <p:cTn id="115" dur="1" fill="hold">
                                          <p:stCondLst>
                                            <p:cond delay="499"/>
                                          </p:stCondLst>
                                        </p:cTn>
                                        <p:tgtEl>
                                          <p:spTgt spid="55"/>
                                        </p:tgtEl>
                                        <p:attrNameLst>
                                          <p:attrName>style.visibility</p:attrName>
                                        </p:attrNameLst>
                                      </p:cBhvr>
                                      <p:to>
                                        <p:strVal val="hidden"/>
                                      </p:to>
                                    </p:set>
                                  </p:childTnLst>
                                </p:cTn>
                              </p:par>
                            </p:childTnLst>
                          </p:cTn>
                        </p:par>
                        <p:par>
                          <p:cTn id="116" fill="hold" nodeType="afterGroup">
                            <p:stCondLst>
                              <p:cond delay="18500"/>
                            </p:stCondLst>
                            <p:childTnLst>
                              <p:par>
                                <p:cTn id="117" presetID="22" presetClass="entr" presetSubtype="8" fill="hold" nodeType="after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wipe(left)">
                                      <p:cBhvr>
                                        <p:cTn id="119" dur="1000"/>
                                        <p:tgtEl>
                                          <p:spTgt spid="50"/>
                                        </p:tgtEl>
                                      </p:cBhvr>
                                    </p:animEffect>
                                  </p:childTnLst>
                                </p:cTn>
                              </p:par>
                            </p:childTnLst>
                          </p:cTn>
                        </p:par>
                        <p:par>
                          <p:cTn id="120" fill="hold" nodeType="afterGroup">
                            <p:stCondLst>
                              <p:cond delay="19500"/>
                            </p:stCondLst>
                            <p:childTnLst>
                              <p:par>
                                <p:cTn id="121" presetID="10" presetClass="exit" presetSubtype="0" fill="hold" nodeType="afterEffect">
                                  <p:stCondLst>
                                    <p:cond delay="0"/>
                                  </p:stCondLst>
                                  <p:childTnLst>
                                    <p:animEffect transition="out" filter="fade">
                                      <p:cBhvr>
                                        <p:cTn id="122" dur="500"/>
                                        <p:tgtEl>
                                          <p:spTgt spid="50"/>
                                        </p:tgtEl>
                                      </p:cBhvr>
                                    </p:animEffect>
                                    <p:set>
                                      <p:cBhvr>
                                        <p:cTn id="123" dur="1" fill="hold">
                                          <p:stCondLst>
                                            <p:cond delay="499"/>
                                          </p:stCondLst>
                                        </p:cTn>
                                        <p:tgtEl>
                                          <p:spTgt spid="50"/>
                                        </p:tgtEl>
                                        <p:attrNameLst>
                                          <p:attrName>style.visibility</p:attrName>
                                        </p:attrNameLst>
                                      </p:cBhvr>
                                      <p:to>
                                        <p:strVal val="hidden"/>
                                      </p:to>
                                    </p:set>
                                  </p:childTnLst>
                                </p:cTn>
                              </p:par>
                            </p:childTnLst>
                          </p:cTn>
                        </p:par>
                        <p:par>
                          <p:cTn id="124" fill="hold" nodeType="afterGroup">
                            <p:stCondLst>
                              <p:cond delay="20000"/>
                            </p:stCondLst>
                            <p:childTnLst>
                              <p:par>
                                <p:cTn id="125" presetID="22" presetClass="entr" presetSubtype="8" fill="hold" nodeType="after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wipe(left)">
                                      <p:cBhvr>
                                        <p:cTn id="127"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660001" y="125905"/>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1199753" y="3360788"/>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1379152" y="3103018"/>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a:off x="1338846" y="2050960"/>
            <a:ext cx="4821702"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2942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2767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633200"/>
            <a:ext cx="7542993" cy="1905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663021"/>
            <a:ext cx="4607352" cy="412421"/>
          </a:xfrm>
          <a:prstGeom prst="rect">
            <a:avLst/>
          </a:prstGeom>
        </p:spPr>
        <p:txBody>
          <a:bodyPr wrap="none">
            <a:spAutoFit/>
          </a:bodyPr>
          <a:lstStyle/>
          <a:p>
            <a:pPr>
              <a:lnSpc>
                <a:spcPct val="130000"/>
              </a:lnSpc>
              <a:spcAft>
                <a:spcPts val="300"/>
              </a:spcAft>
              <a:defRPr/>
            </a:pPr>
            <a:r>
              <a:rPr lang="zh-CN" altLang="zh-CN" sz="1600" dirty="0"/>
              <a:t>定义一个结构体数组，用来存放</a:t>
            </a:r>
            <a:r>
              <a:rPr lang="en-US" altLang="zh-CN" sz="1600" dirty="0"/>
              <a:t>3</a:t>
            </a:r>
            <a:r>
              <a:rPr lang="zh-CN" altLang="zh-CN" sz="1600" dirty="0"/>
              <a:t>个学生的信息</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265603"/>
            <a:ext cx="7550465" cy="412421"/>
          </a:xfrm>
          <a:prstGeom prst="rect">
            <a:avLst/>
          </a:prstGeom>
        </p:spPr>
        <p:txBody>
          <a:bodyPr wrap="none">
            <a:spAutoFit/>
          </a:bodyPr>
          <a:lstStyle/>
          <a:p>
            <a:pPr>
              <a:lnSpc>
                <a:spcPct val="130000"/>
              </a:lnSpc>
              <a:spcAft>
                <a:spcPts val="300"/>
              </a:spcAft>
              <a:defRPr/>
            </a:pPr>
            <a:r>
              <a:rPr lang="zh-CN" altLang="zh-CN" sz="1600" dirty="0"/>
              <a:t>用</a:t>
            </a:r>
            <a:r>
              <a:rPr lang="en-US" altLang="zh-CN" sz="1600" dirty="0"/>
              <a:t>for</a:t>
            </a:r>
            <a:r>
              <a:rPr lang="zh-CN" altLang="zh-CN" sz="1600" dirty="0"/>
              <a:t>循环依次读取</a:t>
            </a:r>
            <a:r>
              <a:rPr lang="en-US" altLang="zh-CN" sz="1600" dirty="0"/>
              <a:t>3</a:t>
            </a:r>
            <a:r>
              <a:rPr lang="zh-CN" altLang="zh-CN" sz="1600" dirty="0"/>
              <a:t>个学生的信息，再用</a:t>
            </a:r>
            <a:r>
              <a:rPr lang="en-US" altLang="zh-CN" sz="1600" dirty="0"/>
              <a:t>for</a:t>
            </a:r>
            <a:r>
              <a:rPr lang="zh-CN" altLang="zh-CN" sz="1600" dirty="0"/>
              <a:t>循环分别计算成绩总和并求出</a:t>
            </a:r>
            <a:r>
              <a:rPr lang="zh-CN" altLang="zh-CN" sz="1600" dirty="0" smtClean="0"/>
              <a:t>平均值</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2056489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34" grpId="0"/>
      <p:bldP spid="4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28772" y="15743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4】-</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4"/>
            <a:ext cx="7975600" cy="236520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案例</a:t>
            </a:r>
            <a:r>
              <a:rPr lang="zh-CN" altLang="zh-CN" sz="2000" dirty="0"/>
              <a:t>要求设计一个师生信息统计表，将老师与学生的信息统计在一个表格中，如果是学生就记录其姓名、性别、角色、所在教室，如果是老师就记录其姓名、性别、角色、所在办公室。统计形式如下：</a:t>
            </a:r>
          </a:p>
          <a:p>
            <a:pPr marL="0" indent="0">
              <a:buNone/>
            </a:pPr>
            <a:r>
              <a:rPr lang="en-US" altLang="zh-CN" sz="2000" dirty="0" smtClean="0"/>
              <a:t>     </a:t>
            </a:r>
            <a:r>
              <a:rPr lang="en-US" altLang="zh-CN" sz="2000" dirty="0" err="1" smtClean="0"/>
              <a:t>xiaoming</a:t>
            </a:r>
            <a:r>
              <a:rPr lang="en-US" altLang="zh-CN" sz="2000" dirty="0" smtClean="0"/>
              <a:t>  </a:t>
            </a:r>
            <a:r>
              <a:rPr lang="en-US" altLang="zh-CN" sz="2000" dirty="0"/>
              <a:t>m  s  022</a:t>
            </a:r>
            <a:endParaRPr lang="zh-CN" altLang="zh-CN" sz="2000" dirty="0"/>
          </a:p>
          <a:p>
            <a:pPr marL="0" indent="0">
              <a:buNone/>
            </a:pPr>
            <a:r>
              <a:rPr lang="en-US" altLang="zh-CN" sz="2000" dirty="0"/>
              <a:t> </a:t>
            </a:r>
            <a:r>
              <a:rPr lang="en-US" altLang="zh-CN" sz="2000" dirty="0" smtClean="0"/>
              <a:t>    Mark        m  </a:t>
            </a:r>
            <a:r>
              <a:rPr lang="en-US" altLang="zh-CN" sz="2000" dirty="0"/>
              <a:t>t  English</a:t>
            </a:r>
            <a:endParaRPr lang="zh-CN" altLang="zh-CN" sz="2000" dirty="0"/>
          </a:p>
          <a:p>
            <a:pPr marL="0" indent="0">
              <a:buNone/>
            </a:pPr>
            <a:r>
              <a:rPr lang="en-US" altLang="zh-CN" sz="2000" dirty="0" smtClean="0"/>
              <a:t>     </a:t>
            </a:r>
            <a:r>
              <a:rPr lang="zh-CN" altLang="zh-CN" sz="2000" dirty="0" smtClean="0"/>
              <a:t>请</a:t>
            </a:r>
            <a:r>
              <a:rPr lang="zh-CN" altLang="zh-CN" sz="2000" dirty="0"/>
              <a:t>编程完成此信息统计</a:t>
            </a:r>
            <a:r>
              <a:rPr lang="zh-CN" altLang="zh-CN" sz="2000" dirty="0" smtClean="0"/>
              <a:t>表</a:t>
            </a:r>
            <a:r>
              <a:rPr lang="zh-CN" altLang="en-US" sz="2000" dirty="0" smtClean="0"/>
              <a:t>。</a:t>
            </a:r>
            <a:endParaRPr lang="en-US" altLang="zh-CN" sz="2000" dirty="0"/>
          </a:p>
        </p:txBody>
      </p:sp>
    </p:spTree>
    <p:custDataLst>
      <p:tags r:id="rId1"/>
    </p:custDataLst>
    <p:extLst>
      <p:ext uri="{BB962C8B-B14F-4D97-AF65-F5344CB8AC3E}">
        <p14:creationId xmlns:p14="http://schemas.microsoft.com/office/powerpoint/2010/main" val="3699923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28771" y="15743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5"/>
            <a:ext cx="7975600" cy="16182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老师</a:t>
            </a:r>
            <a:r>
              <a:rPr lang="zh-CN" altLang="zh-CN" sz="2000" dirty="0"/>
              <a:t>与学生都有姓名、性别、角色信息，且所用数据类型是相同的，可以用结构体来整合这些信息。但他们所在地点（教室与办公室）所用数据类型却不相同，此时若还要共用表的一列，之前学习的知识无法实现这种设计，下面来讲解一种新的数据类型——共用</a:t>
            </a:r>
            <a:r>
              <a:rPr lang="zh-CN" altLang="zh-CN" sz="2000" dirty="0" smtClean="0"/>
              <a:t>体。</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767574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512704"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0" name="椭圆 19"/>
          <p:cNvSpPr/>
          <p:nvPr/>
        </p:nvSpPr>
        <p:spPr bwMode="auto">
          <a:xfrm rot="574600">
            <a:off x="3039493" y="2641510"/>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1" name="TextBox 20"/>
          <p:cNvSpPr txBox="1">
            <a:spLocks noChangeArrowheads="1"/>
          </p:cNvSpPr>
          <p:nvPr/>
        </p:nvSpPr>
        <p:spPr bwMode="auto">
          <a:xfrm>
            <a:off x="3065907" y="2644067"/>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27" name="直接连接符 26"/>
          <p:cNvCxnSpPr/>
          <p:nvPr/>
        </p:nvCxnSpPr>
        <p:spPr>
          <a:xfrm>
            <a:off x="3331407" y="3072879"/>
            <a:ext cx="3056514" cy="2399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348869" y="4023792"/>
            <a:ext cx="2523897"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492303" y="2574594"/>
            <a:ext cx="3166074" cy="492443"/>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共用体数据类型的定义</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31" name="矩形 30"/>
          <p:cNvSpPr/>
          <p:nvPr/>
        </p:nvSpPr>
        <p:spPr>
          <a:xfrm>
            <a:off x="3539275" y="3509543"/>
            <a:ext cx="2539554" cy="492443"/>
          </a:xfrm>
          <a:prstGeom prst="rect">
            <a:avLst/>
          </a:prstGeom>
        </p:spPr>
        <p:txBody>
          <a:bodyPr wrap="square">
            <a:spAutoFit/>
          </a:bodyPr>
          <a:lstStyle/>
          <a:p>
            <a:pPr>
              <a:lnSpc>
                <a:spcPct val="130000"/>
              </a:lnSpc>
              <a:spcAft>
                <a:spcPts val="300"/>
              </a:spcAft>
              <a:defRPr/>
            </a:pPr>
            <a:r>
              <a:rPr lang="zh-CN" altLang="en-US" sz="2000" b="1" dirty="0">
                <a:solidFill>
                  <a:schemeClr val="bg2">
                    <a:lumMod val="50000"/>
                  </a:schemeClr>
                </a:solidFill>
                <a:latin typeface="微软雅黑" pitchFamily="34" charset="-122"/>
                <a:ea typeface="微软雅黑" pitchFamily="34" charset="-122"/>
              </a:rPr>
              <a:t>共</a:t>
            </a:r>
            <a:r>
              <a:rPr lang="zh-CN" altLang="en-US" sz="2000" b="1" dirty="0" smtClean="0">
                <a:solidFill>
                  <a:schemeClr val="bg2">
                    <a:lumMod val="50000"/>
                  </a:schemeClr>
                </a:solidFill>
                <a:latin typeface="微软雅黑" pitchFamily="34" charset="-122"/>
                <a:ea typeface="微软雅黑" pitchFamily="34" charset="-122"/>
              </a:rPr>
              <a:t>用体变量的定义</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32" name="椭圆 31"/>
          <p:cNvSpPr/>
          <p:nvPr/>
        </p:nvSpPr>
        <p:spPr bwMode="auto">
          <a:xfrm rot="574600">
            <a:off x="3078221" y="3589057"/>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35" name="TextBox 34"/>
          <p:cNvSpPr txBox="1">
            <a:spLocks noChangeArrowheads="1"/>
          </p:cNvSpPr>
          <p:nvPr/>
        </p:nvSpPr>
        <p:spPr bwMode="auto">
          <a:xfrm>
            <a:off x="3104635" y="3591614"/>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cxnSp>
        <p:nvCxnSpPr>
          <p:cNvPr id="36" name="直接连接符 35"/>
          <p:cNvCxnSpPr/>
          <p:nvPr/>
        </p:nvCxnSpPr>
        <p:spPr>
          <a:xfrm>
            <a:off x="3386921" y="4861992"/>
            <a:ext cx="3529034" cy="20626"/>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3577325" y="4347743"/>
            <a:ext cx="3634843" cy="492443"/>
          </a:xfrm>
          <a:prstGeom prst="rect">
            <a:avLst/>
          </a:prstGeom>
        </p:spPr>
        <p:txBody>
          <a:bodyPr wrap="square">
            <a:spAutoFit/>
          </a:bodyPr>
          <a:lstStyle/>
          <a:p>
            <a:pPr>
              <a:lnSpc>
                <a:spcPct val="130000"/>
              </a:lnSpc>
              <a:spcAft>
                <a:spcPts val="300"/>
              </a:spcAft>
              <a:defRPr/>
            </a:pPr>
            <a:r>
              <a:rPr lang="zh-CN" altLang="en-US" sz="2000" b="1" dirty="0">
                <a:solidFill>
                  <a:schemeClr val="bg2">
                    <a:lumMod val="50000"/>
                  </a:schemeClr>
                </a:solidFill>
                <a:latin typeface="微软雅黑" pitchFamily="34" charset="-122"/>
                <a:ea typeface="微软雅黑" pitchFamily="34" charset="-122"/>
              </a:rPr>
              <a:t>共</a:t>
            </a:r>
            <a:r>
              <a:rPr lang="zh-CN" altLang="en-US" sz="2000" b="1" dirty="0" smtClean="0">
                <a:solidFill>
                  <a:schemeClr val="bg2">
                    <a:lumMod val="50000"/>
                  </a:schemeClr>
                </a:solidFill>
                <a:latin typeface="微软雅黑" pitchFamily="34" charset="-122"/>
                <a:ea typeface="微软雅黑" pitchFamily="34" charset="-122"/>
              </a:rPr>
              <a:t>用体变量的初始化和引用</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38" name="椭圆 37"/>
          <p:cNvSpPr/>
          <p:nvPr/>
        </p:nvSpPr>
        <p:spPr bwMode="auto">
          <a:xfrm rot="574600">
            <a:off x="3116273" y="4427257"/>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41" name="TextBox 40"/>
          <p:cNvSpPr txBox="1">
            <a:spLocks noChangeArrowheads="1"/>
          </p:cNvSpPr>
          <p:nvPr/>
        </p:nvSpPr>
        <p:spPr bwMode="auto">
          <a:xfrm>
            <a:off x="3142687" y="4429814"/>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3</a:t>
            </a:r>
            <a:endParaRPr lang="zh-CN" altLang="en-US" sz="2000" b="1" dirty="0">
              <a:solidFill>
                <a:schemeClr val="bg1"/>
              </a:solidFill>
              <a:latin typeface="Verdana" pitchFamily="34" charset="0"/>
            </a:endParaRPr>
          </a:p>
        </p:txBody>
      </p:sp>
    </p:spTree>
    <p:custDataLst>
      <p:tags r:id="rId1"/>
    </p:custDataLst>
    <p:extLst>
      <p:ext uri="{BB962C8B-B14F-4D97-AF65-F5344CB8AC3E}">
        <p14:creationId xmlns:p14="http://schemas.microsoft.com/office/powerpoint/2010/main" val="437567972"/>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par>
                                <p:cTn id="13" presetID="22" presetClass="entr" presetSubtype="8"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500"/>
                                        <p:tgtEl>
                                          <p:spTgt spid="3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left)">
                                      <p:cBhvr>
                                        <p:cTn id="33" dur="500"/>
                                        <p:tgtEl>
                                          <p:spTgt spid="35"/>
                                        </p:tgtEl>
                                      </p:cBhvr>
                                    </p:animEffect>
                                  </p:childTnLst>
                                </p:cTn>
                              </p:par>
                              <p:par>
                                <p:cTn id="34" presetID="22" presetClass="entr" presetSubtype="8"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left)">
                                      <p:cBhvr>
                                        <p:cTn id="36" dur="500"/>
                                        <p:tgtEl>
                                          <p:spTgt spid="3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30" grpId="0"/>
      <p:bldP spid="31" grpId="0"/>
      <p:bldP spid="32" grpId="0" animBg="1"/>
      <p:bldP spid="35" grpId="0"/>
      <p:bldP spid="37" grpId="0"/>
      <p:bldP spid="38" grpId="0" animBg="1"/>
      <p:bldP spid="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2811463" y="1951038"/>
            <a:ext cx="5457825" cy="1889125"/>
          </a:xfrm>
          <a:prstGeom prst="flowChartAlternateProcess">
            <a:avLst/>
          </a:prstGeom>
          <a:noFill/>
          <a:ln w="31750">
            <a:solidFill>
              <a:srgbClr val="00ACE6"/>
            </a:solidFill>
            <a:prstDash val="dash"/>
            <a:miter lim="800000"/>
            <a:headEnd/>
            <a:tailEnd/>
          </a:ln>
          <a:effectLst>
            <a:outerShdw blurRad="76200" dir="13500000" sy="23000" kx="1200000" algn="br" rotWithShape="0">
              <a:prstClr val="black">
                <a:alpha val="20000"/>
              </a:prstClr>
            </a:outerShdw>
          </a:effectLst>
        </p:spPr>
        <p:txBody>
          <a:bodyPr>
            <a:spAutoFit/>
          </a:bodyPr>
          <a:lstStyle/>
          <a:p>
            <a:pPr eaLnBrk="1" hangingPunct="1">
              <a:lnSpc>
                <a:spcPct val="150000"/>
              </a:lnSpc>
              <a:defRPr/>
            </a:pPr>
            <a:endParaRPr lang="en-US" altLang="zh-CN" sz="800" dirty="0">
              <a:latin typeface="微软雅黑" pitchFamily="34" charset="-122"/>
              <a:ea typeface="微软雅黑" pitchFamily="34" charset="-122"/>
            </a:endParaRPr>
          </a:p>
          <a:p>
            <a:pPr eaLnBrk="1" hangingPunct="1">
              <a:lnSpc>
                <a:spcPct val="150000"/>
              </a:lnSpc>
              <a:defRPr/>
            </a:pPr>
            <a:r>
              <a:rPr lang="zh-CN" altLang="en-US" b="1" dirty="0">
                <a:solidFill>
                  <a:srgbClr val="FF0000"/>
                </a:solidFill>
                <a:latin typeface="微软雅黑" pitchFamily="34" charset="-122"/>
                <a:ea typeface="微软雅黑" pitchFamily="34" charset="-122"/>
              </a:rPr>
              <a:t>共用体</a:t>
            </a:r>
            <a:r>
              <a:rPr lang="zh-CN" altLang="zh-CN" dirty="0">
                <a:latin typeface="微软雅黑" pitchFamily="34" charset="-122"/>
                <a:ea typeface="微软雅黑" pitchFamily="34" charset="-122"/>
              </a:rPr>
              <a:t>又叫联合体，</a:t>
            </a:r>
            <a:r>
              <a:rPr lang="zh-CN" altLang="en-US" dirty="0">
                <a:latin typeface="微软雅黑" pitchFamily="34" charset="-122"/>
                <a:ea typeface="微软雅黑" pitchFamily="34" charset="-122"/>
              </a:rPr>
              <a:t>是一种特殊的数据类型，它允许多个成员使用</a:t>
            </a:r>
            <a:r>
              <a:rPr lang="zh-CN" altLang="en-US" b="1" dirty="0">
                <a:solidFill>
                  <a:srgbClr val="FF0000"/>
                </a:solidFill>
                <a:latin typeface="微软雅黑" pitchFamily="34" charset="-122"/>
                <a:ea typeface="微软雅黑" pitchFamily="34" charset="-122"/>
              </a:rPr>
              <a:t>同一块内存</a:t>
            </a:r>
            <a:r>
              <a:rPr lang="zh-CN" altLang="en-US" dirty="0">
                <a:latin typeface="微软雅黑" pitchFamily="34" charset="-122"/>
                <a:ea typeface="微软雅黑" pitchFamily="34" charset="-122"/>
              </a:rPr>
              <a:t>。灵活地使用共用体可以</a:t>
            </a:r>
            <a:r>
              <a:rPr lang="zh-CN" altLang="en-US" b="1" dirty="0">
                <a:solidFill>
                  <a:srgbClr val="FF0000"/>
                </a:solidFill>
                <a:latin typeface="微软雅黑" pitchFamily="34" charset="-122"/>
                <a:ea typeface="微软雅黑" pitchFamily="34" charset="-122"/>
              </a:rPr>
              <a:t>减少</a:t>
            </a:r>
            <a:r>
              <a:rPr lang="zh-CN" altLang="en-US" dirty="0">
                <a:latin typeface="微软雅黑" pitchFamily="34" charset="-122"/>
                <a:ea typeface="微软雅黑" pitchFamily="34" charset="-122"/>
              </a:rPr>
              <a:t>程序所使用的内存。</a:t>
            </a:r>
            <a:endParaRPr lang="en-US" altLang="zh-CN" dirty="0">
              <a:latin typeface="微软雅黑" pitchFamily="34" charset="-122"/>
              <a:ea typeface="微软雅黑" pitchFamily="34" charset="-122"/>
            </a:endParaRPr>
          </a:p>
          <a:p>
            <a:pPr eaLnBrk="1" hangingPunct="1">
              <a:lnSpc>
                <a:spcPct val="150000"/>
              </a:lnSpc>
              <a:defRPr/>
            </a:pPr>
            <a:endParaRPr lang="en-US" altLang="zh-CN" sz="800" dirty="0">
              <a:latin typeface="微软雅黑" pitchFamily="34" charset="-122"/>
              <a:ea typeface="微软雅黑" pitchFamily="34" charset="-122"/>
            </a:endParaRPr>
          </a:p>
        </p:txBody>
      </p:sp>
      <p:pic>
        <p:nvPicPr>
          <p:cNvPr id="5" name="Picture 7" descr="总结小人"/>
          <p:cNvPicPr>
            <a:picLocks noChangeAspect="1" noChangeArrowheads="1"/>
          </p:cNvPicPr>
          <p:nvPr/>
        </p:nvPicPr>
        <p:blipFill>
          <a:blip r:embed="rId4">
            <a:extLst/>
          </a:blip>
          <a:srcRect/>
          <a:stretch>
            <a:fillRect/>
          </a:stretch>
        </p:blipFill>
        <p:spPr bwMode="auto">
          <a:xfrm>
            <a:off x="-385226" y="466725"/>
            <a:ext cx="3649663" cy="5924550"/>
          </a:xfrm>
          <a:prstGeom prst="rect">
            <a:avLst/>
          </a:prstGeom>
          <a:noFill/>
          <a:ln>
            <a:noFill/>
          </a:ln>
          <a:effectLst>
            <a:softEdge rad="317500"/>
          </a:effectLst>
          <a:extLst/>
        </p:spPr>
      </p:pic>
      <p:sp>
        <p:nvSpPr>
          <p:cNvPr id="6" name="标题 1"/>
          <p:cNvSpPr>
            <a:spLocks noChangeArrowheads="1"/>
          </p:cNvSpPr>
          <p:nvPr/>
        </p:nvSpPr>
        <p:spPr bwMode="auto">
          <a:xfrm>
            <a:off x="1439605" y="11539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42062812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3624710"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共</a:t>
            </a:r>
            <a:r>
              <a:rPr lang="zh-CN" altLang="en-US" sz="2400" b="1" dirty="0">
                <a:solidFill>
                  <a:srgbClr val="009ED6"/>
                </a:solidFill>
                <a:latin typeface="+mn-lt"/>
                <a:ea typeface="+mn-ea"/>
              </a:rPr>
              <a:t>用体数据类型的定义</a:t>
            </a:r>
            <a:endParaRPr lang="en-US" altLang="zh-CN" sz="2400" b="1" dirty="0">
              <a:solidFill>
                <a:srgbClr val="009ED6"/>
              </a:solidFill>
              <a:latin typeface="+mn-lt"/>
              <a:ea typeface="+mn-ea"/>
            </a:endParaRPr>
          </a:p>
        </p:txBody>
      </p:sp>
      <p:sp>
        <p:nvSpPr>
          <p:cNvPr id="27652" name="矩形 6"/>
          <p:cNvSpPr>
            <a:spLocks noChangeArrowheads="1"/>
          </p:cNvSpPr>
          <p:nvPr/>
        </p:nvSpPr>
        <p:spPr bwMode="auto">
          <a:xfrm>
            <a:off x="906463" y="1628775"/>
            <a:ext cx="7686675" cy="869950"/>
          </a:xfrm>
          <a:prstGeom prst="rect">
            <a:avLst/>
          </a:prstGeom>
          <a:noFill/>
          <a:ln w="9525">
            <a:noFill/>
            <a:miter lim="800000"/>
            <a:headEnd/>
            <a:tailEnd/>
          </a:ln>
        </p:spPr>
        <p:txBody>
          <a:bodyPr>
            <a:spAutoFit/>
          </a:bodyPr>
          <a:lstStyle/>
          <a:p>
            <a:pPr marL="342900" indent="-342900">
              <a:lnSpc>
                <a:spcPct val="150000"/>
              </a:lnSpc>
              <a:spcBef>
                <a:spcPct val="20000"/>
              </a:spcBef>
              <a:buFont typeface="Arial" pitchFamily="34" charset="0"/>
              <a:buChar char="−"/>
              <a:defRPr/>
            </a:pPr>
            <a:r>
              <a:rPr lang="zh-CN" altLang="en-US" dirty="0">
                <a:latin typeface="+mn-lt"/>
                <a:ea typeface="+mn-ea"/>
              </a:rPr>
              <a:t>在</a:t>
            </a:r>
            <a:r>
              <a:rPr lang="en-US" altLang="zh-CN" dirty="0">
                <a:latin typeface="+mn-lt"/>
                <a:ea typeface="+mn-ea"/>
              </a:rPr>
              <a:t>C</a:t>
            </a:r>
            <a:r>
              <a:rPr lang="zh-CN" altLang="en-US" dirty="0">
                <a:latin typeface="+mn-lt"/>
                <a:ea typeface="+mn-ea"/>
              </a:rPr>
              <a:t>语言中，共用体类型同结构体类型一样，都属于构造类型，它在定义上与结构体类型十分相似，定义共用体类型的语法格式如下所示：</a:t>
            </a:r>
          </a:p>
        </p:txBody>
      </p:sp>
      <p:sp>
        <p:nvSpPr>
          <p:cNvPr id="14" name="Text Box 6"/>
          <p:cNvSpPr txBox="1">
            <a:spLocks noChangeArrowheads="1"/>
          </p:cNvSpPr>
          <p:nvPr/>
        </p:nvSpPr>
        <p:spPr bwMode="auto">
          <a:xfrm>
            <a:off x="1370013" y="2709863"/>
            <a:ext cx="6997700" cy="2278062"/>
          </a:xfrm>
          <a:prstGeom prst="rect">
            <a:avLst/>
          </a:prstGeom>
          <a:noFill/>
          <a:ln w="31750">
            <a:solidFill>
              <a:srgbClr val="00ACE6"/>
            </a:solidFill>
            <a:prstDash val="solid"/>
            <a:miter lim="800000"/>
            <a:headEnd/>
            <a:tailEnd/>
          </a:ln>
          <a:effectLst>
            <a:outerShdw blurRad="76200" dir="13500000" sy="23000" kx="1200000" algn="br" rotWithShape="0">
              <a:prstClr val="black">
                <a:alpha val="20000"/>
              </a:prstClr>
            </a:outerShdw>
          </a:effectLs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en-US" altLang="zh-CN" sz="800" dirty="0" smtClean="0">
                <a:solidFill>
                  <a:srgbClr val="FF0000"/>
                </a:solidFill>
                <a:latin typeface="+mn-ea"/>
                <a:ea typeface="+mn-ea"/>
              </a:rPr>
              <a:t>        </a:t>
            </a:r>
          </a:p>
          <a:p>
            <a:pPr>
              <a:defRPr/>
            </a:pPr>
            <a:r>
              <a:rPr lang="en-US" b="1" dirty="0" smtClean="0">
                <a:solidFill>
                  <a:srgbClr val="FF0000"/>
                </a:solidFill>
              </a:rPr>
              <a:t>	union</a:t>
            </a:r>
            <a:r>
              <a:rPr lang="en-US" dirty="0" smtClean="0"/>
              <a:t> </a:t>
            </a:r>
            <a:r>
              <a:rPr lang="zh-CN" altLang="en-US" dirty="0" smtClean="0"/>
              <a:t>共用体类型名称</a:t>
            </a:r>
          </a:p>
          <a:p>
            <a:pPr>
              <a:defRPr/>
            </a:pPr>
            <a:r>
              <a:rPr lang="en-US" dirty="0" smtClean="0"/>
              <a:t>	</a:t>
            </a:r>
            <a:r>
              <a:rPr lang="en-US" dirty="0" smtClean="0">
                <a:solidFill>
                  <a:srgbClr val="FF0000"/>
                </a:solidFill>
              </a:rPr>
              <a:t>{</a:t>
            </a:r>
            <a:endParaRPr lang="zh-CN" altLang="en-US" dirty="0" smtClean="0">
              <a:solidFill>
                <a:srgbClr val="FF0000"/>
              </a:solidFill>
            </a:endParaRPr>
          </a:p>
          <a:p>
            <a:pPr>
              <a:defRPr/>
            </a:pPr>
            <a:r>
              <a:rPr lang="en-US" dirty="0" smtClean="0"/>
              <a:t>		</a:t>
            </a:r>
            <a:r>
              <a:rPr lang="zh-CN" altLang="en-US" dirty="0" smtClean="0"/>
              <a:t>数据类型</a:t>
            </a:r>
            <a:r>
              <a:rPr lang="en-US" dirty="0" smtClean="0"/>
              <a:t>  </a:t>
            </a:r>
            <a:r>
              <a:rPr lang="zh-CN" altLang="en-US" dirty="0" smtClean="0"/>
              <a:t>成员名</a:t>
            </a:r>
            <a:r>
              <a:rPr lang="en-US" dirty="0" smtClean="0"/>
              <a:t>1</a:t>
            </a:r>
            <a:r>
              <a:rPr lang="zh-CN" altLang="en-US" dirty="0" smtClean="0"/>
              <a:t>；</a:t>
            </a:r>
          </a:p>
          <a:p>
            <a:pPr>
              <a:defRPr/>
            </a:pPr>
            <a:r>
              <a:rPr lang="en-US" dirty="0" smtClean="0"/>
              <a:t>		</a:t>
            </a:r>
            <a:r>
              <a:rPr lang="zh-CN" altLang="en-US" dirty="0" smtClean="0"/>
              <a:t>数据类型</a:t>
            </a:r>
            <a:r>
              <a:rPr lang="en-US" dirty="0" smtClean="0"/>
              <a:t>  </a:t>
            </a:r>
            <a:r>
              <a:rPr lang="zh-CN" altLang="en-US" dirty="0" smtClean="0"/>
              <a:t>成员名</a:t>
            </a:r>
            <a:r>
              <a:rPr lang="en-US" dirty="0" smtClean="0"/>
              <a:t>2</a:t>
            </a:r>
            <a:r>
              <a:rPr lang="zh-CN" altLang="en-US" dirty="0" smtClean="0"/>
              <a:t>；</a:t>
            </a:r>
          </a:p>
          <a:p>
            <a:pPr>
              <a:defRPr/>
            </a:pPr>
            <a:r>
              <a:rPr lang="en-US" dirty="0" smtClean="0"/>
              <a:t>		……</a:t>
            </a:r>
            <a:endParaRPr lang="zh-CN" altLang="en-US" dirty="0" smtClean="0"/>
          </a:p>
          <a:p>
            <a:pPr>
              <a:defRPr/>
            </a:pPr>
            <a:r>
              <a:rPr lang="en-US" dirty="0" smtClean="0"/>
              <a:t>		</a:t>
            </a:r>
            <a:r>
              <a:rPr lang="zh-CN" altLang="en-US" dirty="0" smtClean="0"/>
              <a:t>数据类型</a:t>
            </a:r>
            <a:r>
              <a:rPr lang="en-US" dirty="0" smtClean="0"/>
              <a:t>  </a:t>
            </a:r>
            <a:r>
              <a:rPr lang="zh-CN" altLang="en-US" dirty="0" smtClean="0"/>
              <a:t>成员名</a:t>
            </a:r>
            <a:r>
              <a:rPr lang="en-US" dirty="0" smtClean="0"/>
              <a:t>n;</a:t>
            </a:r>
            <a:endParaRPr lang="zh-CN" altLang="en-US" dirty="0" smtClean="0"/>
          </a:p>
          <a:p>
            <a:pPr>
              <a:defRPr/>
            </a:pPr>
            <a:r>
              <a:rPr lang="en-US" dirty="0" smtClean="0"/>
              <a:t>	</a:t>
            </a:r>
            <a:r>
              <a:rPr lang="en-US" dirty="0" smtClean="0">
                <a:solidFill>
                  <a:srgbClr val="FF0000"/>
                </a:solidFill>
              </a:rPr>
              <a:t>};</a:t>
            </a:r>
          </a:p>
          <a:p>
            <a:pPr>
              <a:defRPr/>
            </a:pPr>
            <a:endParaRPr lang="en-US" altLang="zh-CN" sz="800" dirty="0" smtClean="0">
              <a:solidFill>
                <a:srgbClr val="FF0000"/>
              </a:solidFill>
              <a:latin typeface="+mn-ea"/>
              <a:ea typeface="+mn-ea"/>
              <a:cs typeface="Times New Roman" pitchFamily="18" charset="0"/>
            </a:endParaRPr>
          </a:p>
        </p:txBody>
      </p:sp>
      <p:sp>
        <p:nvSpPr>
          <p:cNvPr id="15" name="标题 1"/>
          <p:cNvSpPr>
            <a:spLocks noChangeArrowheads="1"/>
          </p:cNvSpPr>
          <p:nvPr/>
        </p:nvSpPr>
        <p:spPr bwMode="auto">
          <a:xfrm>
            <a:off x="1506648"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99293715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3005951"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共</a:t>
            </a:r>
            <a:r>
              <a:rPr lang="zh-CN" altLang="en-US" sz="2400" b="1" dirty="0">
                <a:solidFill>
                  <a:srgbClr val="009ED6"/>
                </a:solidFill>
                <a:latin typeface="+mn-lt"/>
                <a:ea typeface="+mn-ea"/>
              </a:rPr>
              <a:t>用体变量的定义</a:t>
            </a:r>
            <a:endParaRPr lang="en-US" altLang="zh-CN" sz="2400" b="1" dirty="0">
              <a:solidFill>
                <a:srgbClr val="009ED6"/>
              </a:solidFill>
              <a:latin typeface="+mn-lt"/>
              <a:ea typeface="+mn-ea"/>
            </a:endParaRPr>
          </a:p>
        </p:txBody>
      </p:sp>
      <p:sp>
        <p:nvSpPr>
          <p:cNvPr id="23556" name="矩形 6"/>
          <p:cNvSpPr>
            <a:spLocks noChangeArrowheads="1"/>
          </p:cNvSpPr>
          <p:nvPr/>
        </p:nvSpPr>
        <p:spPr bwMode="auto">
          <a:xfrm>
            <a:off x="906463" y="1628775"/>
            <a:ext cx="7686675" cy="869950"/>
          </a:xfrm>
          <a:prstGeom prst="rect">
            <a:avLst/>
          </a:prstGeom>
          <a:noFill/>
          <a:ln w="9525">
            <a:noFill/>
            <a:miter lim="800000"/>
            <a:headEnd/>
            <a:tailEnd/>
          </a:ln>
        </p:spPr>
        <p:txBody>
          <a:bodyPr>
            <a:spAutoFit/>
          </a:bodyPr>
          <a:lstStyle/>
          <a:p>
            <a:pPr marL="342900" indent="-342900">
              <a:lnSpc>
                <a:spcPct val="150000"/>
              </a:lnSpc>
              <a:spcBef>
                <a:spcPct val="20000"/>
              </a:spcBef>
              <a:buFont typeface="Arial" pitchFamily="34" charset="0"/>
              <a:buChar char="−"/>
              <a:defRPr/>
            </a:pPr>
            <a:r>
              <a:rPr lang="zh-CN" altLang="en-US" dirty="0">
                <a:latin typeface="+mn-lt"/>
                <a:ea typeface="+mn-ea"/>
              </a:rPr>
              <a:t>共用体变量的定义和结构体变量的定义类似，假如要定义两个</a:t>
            </a:r>
            <a:r>
              <a:rPr lang="en-US" dirty="0">
                <a:latin typeface="+mn-lt"/>
                <a:ea typeface="+mn-ea"/>
              </a:rPr>
              <a:t>data</a:t>
            </a:r>
            <a:r>
              <a:rPr lang="zh-CN" altLang="en-US" dirty="0">
                <a:latin typeface="+mn-lt"/>
                <a:ea typeface="+mn-ea"/>
              </a:rPr>
              <a:t>类型的共用体变量</a:t>
            </a:r>
            <a:r>
              <a:rPr lang="en-US" dirty="0">
                <a:latin typeface="+mn-lt"/>
                <a:ea typeface="+mn-ea"/>
              </a:rPr>
              <a:t>a</a:t>
            </a:r>
            <a:r>
              <a:rPr lang="zh-CN" altLang="en-US" dirty="0">
                <a:latin typeface="+mn-lt"/>
                <a:ea typeface="+mn-ea"/>
              </a:rPr>
              <a:t>和</a:t>
            </a:r>
            <a:r>
              <a:rPr lang="en-US" dirty="0">
                <a:latin typeface="+mn-lt"/>
                <a:ea typeface="+mn-ea"/>
              </a:rPr>
              <a:t>b</a:t>
            </a:r>
            <a:r>
              <a:rPr lang="zh-CN" altLang="en-US" dirty="0">
                <a:latin typeface="+mn-lt"/>
                <a:ea typeface="+mn-ea"/>
              </a:rPr>
              <a:t>，则可以采用下列三种方式。</a:t>
            </a:r>
          </a:p>
        </p:txBody>
      </p:sp>
      <p:sp>
        <p:nvSpPr>
          <p:cNvPr id="17" name="Text Box 6"/>
          <p:cNvSpPr txBox="1">
            <a:spLocks noChangeArrowheads="1"/>
          </p:cNvSpPr>
          <p:nvPr/>
        </p:nvSpPr>
        <p:spPr bwMode="auto">
          <a:xfrm>
            <a:off x="1370013" y="2705100"/>
            <a:ext cx="6997700" cy="1708150"/>
          </a:xfrm>
          <a:prstGeom prst="rect">
            <a:avLst/>
          </a:prstGeom>
          <a:noFill/>
          <a:ln w="31750">
            <a:solidFill>
              <a:srgbClr val="00ACE6"/>
            </a:solidFill>
            <a:prstDash val="solid"/>
            <a:miter lim="800000"/>
            <a:headEnd/>
            <a:tailEnd/>
          </a:ln>
          <a:effectLst>
            <a:outerShdw blurRad="76200" dir="13500000" sy="23000" kx="1200000" algn="br" rotWithShape="0">
              <a:prstClr val="black">
                <a:alpha val="20000"/>
              </a:prstClr>
            </a:outerShdw>
          </a:effectLs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defRPr/>
            </a:pPr>
            <a:r>
              <a:rPr lang="en-US" altLang="zh-CN" sz="800" dirty="0" smtClean="0">
                <a:solidFill>
                  <a:srgbClr val="FF0000"/>
                </a:solidFill>
                <a:latin typeface="+mn-ea"/>
                <a:ea typeface="+mn-ea"/>
              </a:rPr>
              <a:t>      </a:t>
            </a:r>
          </a:p>
          <a:p>
            <a:pPr>
              <a:lnSpc>
                <a:spcPct val="150000"/>
              </a:lnSpc>
              <a:defRPr/>
            </a:pPr>
            <a:r>
              <a:rPr lang="en-US" altLang="zh-CN" dirty="0">
                <a:solidFill>
                  <a:srgbClr val="FF0000"/>
                </a:solidFill>
                <a:latin typeface="+mn-ea"/>
                <a:ea typeface="+mn-ea"/>
              </a:rPr>
              <a:t> </a:t>
            </a:r>
            <a:r>
              <a:rPr lang="en-US" altLang="zh-CN" dirty="0" smtClean="0">
                <a:solidFill>
                  <a:srgbClr val="FF0000"/>
                </a:solidFill>
                <a:latin typeface="+mn-ea"/>
                <a:ea typeface="+mn-ea"/>
              </a:rPr>
              <a:t>      </a:t>
            </a:r>
            <a:r>
              <a:rPr lang="en-US" altLang="zh-CN" dirty="0" smtClean="0">
                <a:latin typeface="+mn-ea"/>
              </a:rPr>
              <a:t>1.</a:t>
            </a:r>
            <a:r>
              <a:rPr lang="zh-CN" altLang="en-US" b="1" dirty="0" smtClean="0">
                <a:solidFill>
                  <a:srgbClr val="FF0000"/>
                </a:solidFill>
              </a:rPr>
              <a:t>先</a:t>
            </a:r>
            <a:r>
              <a:rPr lang="zh-CN" altLang="en-US" dirty="0" smtClean="0"/>
              <a:t>定义共用体类型，</a:t>
            </a:r>
            <a:r>
              <a:rPr lang="zh-CN" altLang="en-US" b="1" dirty="0" smtClean="0">
                <a:solidFill>
                  <a:srgbClr val="FF0000"/>
                </a:solidFill>
              </a:rPr>
              <a:t>再</a:t>
            </a:r>
            <a:r>
              <a:rPr lang="zh-CN" altLang="en-US" dirty="0" smtClean="0"/>
              <a:t>定义共用体变量</a:t>
            </a:r>
            <a:endParaRPr lang="en-US" altLang="zh-CN" dirty="0" smtClean="0"/>
          </a:p>
          <a:p>
            <a:pPr>
              <a:lnSpc>
                <a:spcPct val="150000"/>
              </a:lnSpc>
              <a:defRPr/>
            </a:pPr>
            <a:r>
              <a:rPr lang="en-US" altLang="zh-CN" dirty="0" smtClean="0">
                <a:latin typeface="+mn-ea"/>
              </a:rPr>
              <a:t>       2.</a:t>
            </a:r>
            <a:r>
              <a:rPr lang="zh-CN" altLang="en-US" dirty="0" smtClean="0"/>
              <a:t>在定义共用体类型的</a:t>
            </a:r>
            <a:r>
              <a:rPr lang="zh-CN" altLang="en-US" b="1" dirty="0" smtClean="0">
                <a:solidFill>
                  <a:srgbClr val="FF0000"/>
                </a:solidFill>
              </a:rPr>
              <a:t>同时</a:t>
            </a:r>
            <a:r>
              <a:rPr lang="zh-CN" altLang="en-US" dirty="0" smtClean="0"/>
              <a:t>定义共用体变量</a:t>
            </a:r>
            <a:endParaRPr lang="en-US" altLang="zh-CN" dirty="0" smtClean="0"/>
          </a:p>
          <a:p>
            <a:pPr>
              <a:lnSpc>
                <a:spcPct val="150000"/>
              </a:lnSpc>
              <a:defRPr/>
            </a:pPr>
            <a:r>
              <a:rPr lang="en-US" altLang="zh-CN" dirty="0" smtClean="0">
                <a:latin typeface="+mn-ea"/>
              </a:rPr>
              <a:t>       3.</a:t>
            </a:r>
            <a:r>
              <a:rPr lang="zh-CN" altLang="en-US" b="1" dirty="0" smtClean="0">
                <a:solidFill>
                  <a:srgbClr val="FF0000"/>
                </a:solidFill>
              </a:rPr>
              <a:t>直接</a:t>
            </a:r>
            <a:r>
              <a:rPr lang="zh-CN" altLang="en-US" dirty="0" smtClean="0"/>
              <a:t>定义共用体类型变量</a:t>
            </a:r>
            <a:endParaRPr lang="en-US" altLang="zh-CN" dirty="0" smtClean="0"/>
          </a:p>
          <a:p>
            <a:pPr>
              <a:lnSpc>
                <a:spcPct val="150000"/>
              </a:lnSpc>
              <a:defRPr/>
            </a:pPr>
            <a:endParaRPr lang="zh-CN" altLang="en-US" sz="800" dirty="0" smtClean="0"/>
          </a:p>
        </p:txBody>
      </p:sp>
      <p:sp>
        <p:nvSpPr>
          <p:cNvPr id="23" name="标题 1"/>
          <p:cNvSpPr>
            <a:spLocks noChangeArrowheads="1"/>
          </p:cNvSpPr>
          <p:nvPr/>
        </p:nvSpPr>
        <p:spPr bwMode="auto">
          <a:xfrm>
            <a:off x="1659999"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54066446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4"/>
          <p:cNvSpPr>
            <a:spLocks noChangeArrowheads="1"/>
          </p:cNvSpPr>
          <p:nvPr/>
        </p:nvSpPr>
        <p:spPr bwMode="auto">
          <a:xfrm>
            <a:off x="560388" y="962025"/>
            <a:ext cx="26971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nSpc>
                <a:spcPct val="150000"/>
              </a:lnSpc>
              <a:spcBef>
                <a:spcPct val="20000"/>
              </a:spcBef>
              <a:buFontTx/>
              <a:buChar char="•"/>
            </a:pPr>
            <a:r>
              <a:rPr lang="zh-CN" altLang="en-US" sz="2400" b="1">
                <a:solidFill>
                  <a:srgbClr val="009ED6"/>
                </a:solidFill>
                <a:latin typeface="楷体" pitchFamily="49" charset="-122"/>
                <a:ea typeface="楷体" pitchFamily="49" charset="-122"/>
              </a:rPr>
              <a:t>共用体内存分配</a:t>
            </a:r>
            <a:endParaRPr lang="en-US" altLang="zh-CN" sz="2400" b="1">
              <a:solidFill>
                <a:srgbClr val="009ED6"/>
              </a:solidFill>
              <a:latin typeface="楷体" pitchFamily="49" charset="-122"/>
              <a:ea typeface="楷体" pitchFamily="49" charset="-122"/>
            </a:endParaRPr>
          </a:p>
        </p:txBody>
      </p:sp>
      <p:sp>
        <p:nvSpPr>
          <p:cNvPr id="35843" name="矩形 5"/>
          <p:cNvSpPr>
            <a:spLocks noChangeArrowheads="1"/>
          </p:cNvSpPr>
          <p:nvPr/>
        </p:nvSpPr>
        <p:spPr bwMode="auto">
          <a:xfrm>
            <a:off x="863600" y="1547813"/>
            <a:ext cx="79565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spcBef>
                <a:spcPct val="20000"/>
              </a:spcBef>
              <a:buFont typeface="Arial" pitchFamily="34" charset="0"/>
              <a:buChar char="−"/>
            </a:pPr>
            <a:r>
              <a:rPr lang="zh-CN" altLang="zh-CN">
                <a:latin typeface="楷体" pitchFamily="49" charset="-122"/>
                <a:ea typeface="楷体" pitchFamily="49" charset="-122"/>
              </a:rPr>
              <a:t>共用体的内存分配必须要符合两项准则，具体如下</a:t>
            </a:r>
            <a:r>
              <a:rPr lang="zh-CN" altLang="en-US">
                <a:latin typeface="楷体" pitchFamily="49" charset="-122"/>
                <a:ea typeface="楷体" pitchFamily="49" charset="-122"/>
              </a:rPr>
              <a:t>：</a:t>
            </a:r>
            <a:endParaRPr lang="zh-CN" altLang="zh-CN">
              <a:latin typeface="楷体" pitchFamily="49" charset="-122"/>
              <a:ea typeface="楷体" pitchFamily="49" charset="-122"/>
            </a:endParaRPr>
          </a:p>
        </p:txBody>
      </p:sp>
      <p:sp>
        <p:nvSpPr>
          <p:cNvPr id="7" name="标题 1"/>
          <p:cNvSpPr>
            <a:spLocks noChangeArrowheads="1"/>
          </p:cNvSpPr>
          <p:nvPr/>
        </p:nvSpPr>
        <p:spPr bwMode="auto">
          <a:xfrm>
            <a:off x="1732783" y="19685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buFont typeface="Wingdings" pitchFamily="2" charset="2"/>
              <a:buNone/>
              <a:defRPr/>
            </a:pPr>
            <a:r>
              <a:rPr lang="en-US" altLang="zh-CN" sz="3600" b="1" spc="300" dirty="0">
                <a:solidFill>
                  <a:srgbClr val="0070C0"/>
                </a:solidFill>
                <a:latin typeface="微软雅黑" panose="020B0503020204020204" pitchFamily="34" charset="-122"/>
                <a:ea typeface="微软雅黑" panose="020B0503020204020204" pitchFamily="34" charset="-122"/>
                <a:sym typeface="Wingdings"/>
              </a:rPr>
              <a:t> </a:t>
            </a:r>
            <a:r>
              <a:rPr lang="zh-CN" altLang="zh-CN" sz="3600" b="1" spc="300" dirty="0">
                <a:solidFill>
                  <a:srgbClr val="0070C0"/>
                </a:solidFill>
                <a:latin typeface="楷体" pitchFamily="49" charset="-122"/>
                <a:ea typeface="楷体" pitchFamily="49" charset="-122"/>
              </a:rPr>
              <a:t>多学一招</a:t>
            </a:r>
            <a:endParaRPr lang="zh-CN" altLang="en-US" sz="3600" b="1" spc="300" dirty="0">
              <a:solidFill>
                <a:srgbClr val="0070C0"/>
              </a:solidFill>
              <a:latin typeface="楷体" pitchFamily="49" charset="-122"/>
              <a:ea typeface="楷体" pitchFamily="49" charset="-122"/>
              <a:sym typeface="宋体" pitchFamily="2" charset="-122"/>
            </a:endParaRPr>
          </a:p>
        </p:txBody>
      </p:sp>
      <p:sp>
        <p:nvSpPr>
          <p:cNvPr id="14" name="Text Box 6"/>
          <p:cNvSpPr txBox="1">
            <a:spLocks noChangeArrowheads="1"/>
          </p:cNvSpPr>
          <p:nvPr/>
        </p:nvSpPr>
        <p:spPr bwMode="auto">
          <a:xfrm>
            <a:off x="963613" y="2222500"/>
            <a:ext cx="7113587" cy="2308225"/>
          </a:xfrm>
          <a:prstGeom prst="rect">
            <a:avLst/>
          </a:prstGeom>
          <a:noFill/>
          <a:ln w="31750">
            <a:solidFill>
              <a:srgbClr val="00ACE6"/>
            </a:solidFill>
            <a:prstDash val="solid"/>
            <a:miter lim="800000"/>
            <a:headEnd/>
            <a:tailEnd/>
          </a:ln>
          <a:effectLst>
            <a:outerShdw blurRad="76200" dir="13500000" sy="23000" kx="1200000" algn="br" rotWithShape="0">
              <a:prstClr val="black">
                <a:alpha val="20000"/>
              </a:prstClr>
            </a:outerShdw>
          </a:effectLs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defRPr/>
            </a:pPr>
            <a:r>
              <a:rPr lang="en-US" altLang="zh-CN" sz="800" dirty="0" smtClean="0">
                <a:solidFill>
                  <a:srgbClr val="FF0000"/>
                </a:solidFill>
                <a:latin typeface="楷体" pitchFamily="49" charset="-122"/>
                <a:ea typeface="楷体" pitchFamily="49" charset="-122"/>
              </a:rPr>
              <a:t>      </a:t>
            </a:r>
          </a:p>
          <a:p>
            <a:pPr>
              <a:lnSpc>
                <a:spcPct val="150000"/>
              </a:lnSpc>
              <a:defRPr/>
            </a:pPr>
            <a:r>
              <a:rPr lang="en-US" altLang="zh-CN" dirty="0">
                <a:solidFill>
                  <a:srgbClr val="FF0000"/>
                </a:solidFill>
                <a:latin typeface="楷体" pitchFamily="49" charset="-122"/>
                <a:ea typeface="楷体" pitchFamily="49" charset="-122"/>
              </a:rPr>
              <a:t> </a:t>
            </a:r>
            <a:r>
              <a:rPr lang="en-US" altLang="zh-CN" dirty="0" smtClean="0">
                <a:solidFill>
                  <a:srgbClr val="FF0000"/>
                </a:solidFill>
                <a:latin typeface="楷体" pitchFamily="49" charset="-122"/>
                <a:ea typeface="楷体" pitchFamily="49" charset="-122"/>
              </a:rPr>
              <a:t> </a:t>
            </a:r>
            <a:r>
              <a:rPr lang="en-US" altLang="zh-CN" dirty="0" smtClean="0">
                <a:latin typeface="楷体" pitchFamily="49" charset="-122"/>
                <a:ea typeface="楷体" pitchFamily="49" charset="-122"/>
              </a:rPr>
              <a:t>1.</a:t>
            </a:r>
            <a:r>
              <a:rPr lang="zh-CN" altLang="zh-CN" dirty="0">
                <a:latin typeface="楷体" pitchFamily="49" charset="-122"/>
                <a:ea typeface="楷体" pitchFamily="49" charset="-122"/>
              </a:rPr>
              <a:t>共用体的内存必须</a:t>
            </a:r>
            <a:r>
              <a:rPr lang="zh-CN" altLang="zh-CN" b="1" dirty="0">
                <a:solidFill>
                  <a:srgbClr val="FF0000"/>
                </a:solidFill>
                <a:latin typeface="楷体" pitchFamily="49" charset="-122"/>
                <a:ea typeface="楷体" pitchFamily="49" charset="-122"/>
              </a:rPr>
              <a:t>大于或等于其成员变量中大数据类型</a:t>
            </a:r>
            <a:r>
              <a:rPr lang="zh-CN" altLang="zh-CN" dirty="0" smtClean="0">
                <a:latin typeface="楷体" pitchFamily="49" charset="-122"/>
                <a:ea typeface="楷体" pitchFamily="49" charset="-122"/>
              </a:rPr>
              <a:t>（包括</a:t>
            </a:r>
            <a:endParaRPr lang="en-US" altLang="zh-CN" dirty="0" smtClean="0">
              <a:latin typeface="楷体" pitchFamily="49" charset="-122"/>
              <a:ea typeface="楷体" pitchFamily="49" charset="-122"/>
            </a:endParaRPr>
          </a:p>
          <a:p>
            <a:pPr>
              <a:lnSpc>
                <a:spcPct val="150000"/>
              </a:lnSpc>
              <a:defRPr/>
            </a:pPr>
            <a:r>
              <a:rPr lang="en-US" altLang="zh-CN" dirty="0" smtClean="0">
                <a:latin typeface="楷体" pitchFamily="49" charset="-122"/>
                <a:ea typeface="楷体" pitchFamily="49" charset="-122"/>
              </a:rPr>
              <a:t>    </a:t>
            </a:r>
            <a:r>
              <a:rPr lang="zh-CN" altLang="zh-CN" dirty="0" smtClean="0">
                <a:latin typeface="楷体" pitchFamily="49" charset="-122"/>
                <a:ea typeface="楷体" pitchFamily="49" charset="-122"/>
              </a:rPr>
              <a:t>基本</a:t>
            </a:r>
            <a:r>
              <a:rPr lang="zh-CN" altLang="zh-CN" dirty="0">
                <a:latin typeface="楷体" pitchFamily="49" charset="-122"/>
                <a:ea typeface="楷体" pitchFamily="49" charset="-122"/>
              </a:rPr>
              <a:t>数据类型和数组）</a:t>
            </a:r>
            <a:r>
              <a:rPr lang="zh-CN" altLang="zh-CN">
                <a:latin typeface="楷体" pitchFamily="49" charset="-122"/>
                <a:ea typeface="楷体" pitchFamily="49" charset="-122"/>
              </a:rPr>
              <a:t>的</a:t>
            </a:r>
            <a:r>
              <a:rPr lang="zh-CN" altLang="zh-CN" smtClean="0">
                <a:latin typeface="楷体" pitchFamily="49" charset="-122"/>
                <a:ea typeface="楷体" pitchFamily="49" charset="-122"/>
              </a:rPr>
              <a:t>大小</a:t>
            </a:r>
            <a:endParaRPr lang="en-US" altLang="zh-CN" smtClean="0">
              <a:latin typeface="楷体" pitchFamily="49" charset="-122"/>
              <a:ea typeface="楷体" pitchFamily="49" charset="-122"/>
            </a:endParaRPr>
          </a:p>
          <a:p>
            <a:pPr>
              <a:lnSpc>
                <a:spcPct val="150000"/>
              </a:lnSpc>
              <a:defRPr/>
            </a:pPr>
            <a:endParaRPr lang="en-US" altLang="zh-CN" sz="800" dirty="0" smtClean="0">
              <a:latin typeface="楷体" pitchFamily="49" charset="-122"/>
              <a:ea typeface="楷体" pitchFamily="49" charset="-122"/>
            </a:endParaRPr>
          </a:p>
          <a:p>
            <a:pPr>
              <a:lnSpc>
                <a:spcPct val="150000"/>
              </a:lnSpc>
              <a:defRPr/>
            </a:pPr>
            <a:r>
              <a:rPr lang="en-US" altLang="zh-CN" dirty="0" smtClean="0">
                <a:latin typeface="楷体" pitchFamily="49" charset="-122"/>
                <a:ea typeface="楷体" pitchFamily="49" charset="-122"/>
              </a:rPr>
              <a:t>  2.</a:t>
            </a:r>
            <a:r>
              <a:rPr lang="zh-CN" altLang="zh-CN" dirty="0">
                <a:latin typeface="楷体" pitchFamily="49" charset="-122"/>
                <a:ea typeface="楷体" pitchFamily="49" charset="-122"/>
              </a:rPr>
              <a:t>共用体的内存必须是</a:t>
            </a:r>
            <a:r>
              <a:rPr lang="zh-CN" altLang="zh-CN" b="1" dirty="0">
                <a:solidFill>
                  <a:srgbClr val="FF0000"/>
                </a:solidFill>
                <a:latin typeface="楷体" pitchFamily="49" charset="-122"/>
                <a:ea typeface="楷体" pitchFamily="49" charset="-122"/>
              </a:rPr>
              <a:t>最宽基本数据类型的整数倍</a:t>
            </a:r>
            <a:r>
              <a:rPr lang="zh-CN" altLang="zh-CN" dirty="0">
                <a:latin typeface="楷体" pitchFamily="49" charset="-122"/>
                <a:ea typeface="楷体" pitchFamily="49" charset="-122"/>
              </a:rPr>
              <a:t>，如果</a:t>
            </a:r>
            <a:r>
              <a:rPr lang="zh-CN" altLang="zh-CN" dirty="0" smtClean="0">
                <a:latin typeface="楷体" pitchFamily="49" charset="-122"/>
                <a:ea typeface="楷体" pitchFamily="49" charset="-122"/>
              </a:rPr>
              <a:t>不是，</a:t>
            </a:r>
            <a:endParaRPr lang="en-US" altLang="zh-CN" dirty="0" smtClean="0">
              <a:latin typeface="楷体" pitchFamily="49" charset="-122"/>
              <a:ea typeface="楷体" pitchFamily="49" charset="-122"/>
            </a:endParaRPr>
          </a:p>
          <a:p>
            <a:pPr>
              <a:lnSpc>
                <a:spcPct val="150000"/>
              </a:lnSpc>
              <a:defRPr/>
            </a:pPr>
            <a:r>
              <a:rPr lang="en-US" altLang="zh-CN" dirty="0" smtClean="0">
                <a:latin typeface="楷体" pitchFamily="49" charset="-122"/>
                <a:ea typeface="楷体" pitchFamily="49" charset="-122"/>
              </a:rPr>
              <a:t>    </a:t>
            </a:r>
            <a:r>
              <a:rPr lang="zh-CN" altLang="zh-CN" dirty="0" smtClean="0">
                <a:latin typeface="楷体" pitchFamily="49" charset="-122"/>
                <a:ea typeface="楷体" pitchFamily="49" charset="-122"/>
              </a:rPr>
              <a:t>则填充字节。接下来通过两个共用体的内存分析来解释上述准则</a:t>
            </a:r>
            <a:endParaRPr lang="en-US" altLang="zh-CN" dirty="0" smtClean="0">
              <a:latin typeface="楷体" pitchFamily="49" charset="-122"/>
              <a:ea typeface="楷体" pitchFamily="49" charset="-122"/>
            </a:endParaRPr>
          </a:p>
          <a:p>
            <a:pPr>
              <a:lnSpc>
                <a:spcPct val="150000"/>
              </a:lnSpc>
              <a:defRPr/>
            </a:pPr>
            <a:endParaRPr lang="zh-CN" altLang="en-US" sz="800" dirty="0" smtClean="0">
              <a:latin typeface="楷体" pitchFamily="49" charset="-122"/>
              <a:ea typeface="楷体" pitchFamily="49" charset="-122"/>
            </a:endParaRPr>
          </a:p>
        </p:txBody>
      </p:sp>
    </p:spTree>
    <p:custDataLst>
      <p:tags r:id="rId1"/>
    </p:custDataLst>
    <p:extLst>
      <p:ext uri="{BB962C8B-B14F-4D97-AF65-F5344CB8AC3E}">
        <p14:creationId xmlns:p14="http://schemas.microsoft.com/office/powerpoint/2010/main" val="2111126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a:grpSpLocks/>
          </p:cNvGrpSpPr>
          <p:nvPr/>
        </p:nvGrpSpPr>
        <p:grpSpPr bwMode="auto">
          <a:xfrm flipH="1" flipV="1">
            <a:off x="250856" y="2525711"/>
            <a:ext cx="2544711" cy="1244112"/>
            <a:chOff x="5525006" y="4115308"/>
            <a:chExt cx="3147007" cy="1319632"/>
          </a:xfrm>
        </p:grpSpPr>
        <p:grpSp>
          <p:nvGrpSpPr>
            <p:cNvPr id="7198" name="组合 38"/>
            <p:cNvGrpSpPr>
              <a:grpSpLocks/>
            </p:cNvGrpSpPr>
            <p:nvPr/>
          </p:nvGrpSpPr>
          <p:grpSpPr bwMode="auto">
            <a:xfrm rot="10800000">
              <a:off x="5687902" y="4225925"/>
              <a:ext cx="2669052" cy="686411"/>
              <a:chOff x="934464" y="2318309"/>
              <a:chExt cx="2669329" cy="686148"/>
            </a:xfrm>
          </p:grpSpPr>
          <p:cxnSp>
            <p:nvCxnSpPr>
              <p:cNvPr id="7203" name="直接连接符 39"/>
              <p:cNvCxnSpPr>
                <a:cxnSpLocks noChangeShapeType="1"/>
              </p:cNvCxnSpPr>
              <p:nvPr/>
            </p:nvCxnSpPr>
            <p:spPr bwMode="auto">
              <a:xfrm rot="10800000" flipH="1" flipV="1">
                <a:off x="934464" y="2318309"/>
                <a:ext cx="298001" cy="686148"/>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4" name="直接连接符 40"/>
              <p:cNvCxnSpPr>
                <a:cxnSpLocks noChangeShapeType="1"/>
              </p:cNvCxnSpPr>
              <p:nvPr/>
            </p:nvCxnSpPr>
            <p:spPr bwMode="auto">
              <a:xfrm rot="10800000" flipH="1" flipV="1">
                <a:off x="1222939" y="3004457"/>
                <a:ext cx="2380854"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99" name="组合 41"/>
            <p:cNvGrpSpPr>
              <a:grpSpLocks/>
            </p:cNvGrpSpPr>
            <p:nvPr/>
          </p:nvGrpSpPr>
          <p:grpSpPr bwMode="auto">
            <a:xfrm flipH="1">
              <a:off x="8068509" y="4880949"/>
              <a:ext cx="603504" cy="553991"/>
              <a:chOff x="1256847" y="3607535"/>
              <a:chExt cx="605213" cy="553298"/>
            </a:xfrm>
          </p:grpSpPr>
          <p:sp>
            <p:nvSpPr>
              <p:cNvPr id="28" name="椭圆 27"/>
              <p:cNvSpPr/>
              <p:nvPr/>
            </p:nvSpPr>
            <p:spPr bwMode="auto">
              <a:xfrm>
                <a:off x="1256847" y="3647897"/>
                <a:ext cx="604419" cy="474256"/>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29" name="TextBox 28"/>
              <p:cNvSpPr txBox="1"/>
              <p:nvPr/>
            </p:nvSpPr>
            <p:spPr>
              <a:xfrm rot="10800000">
                <a:off x="1327723" y="3607535"/>
                <a:ext cx="334694" cy="55329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7200" name="矩形 51"/>
            <p:cNvSpPr>
              <a:spLocks noChangeArrowheads="1"/>
            </p:cNvSpPr>
            <p:nvPr/>
          </p:nvSpPr>
          <p:spPr bwMode="auto">
            <a:xfrm rot="10800000">
              <a:off x="5525006" y="4115308"/>
              <a:ext cx="2282967" cy="107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eaLnBrk="1" hangingPunct="1">
                <a:lnSpc>
                  <a:spcPts val="3600"/>
                </a:lnSpc>
              </a:pPr>
              <a:r>
                <a:rPr lang="zh-CN" altLang="en-US" b="1" dirty="0">
                  <a:solidFill>
                    <a:srgbClr val="00ACE6"/>
                  </a:solidFill>
                  <a:latin typeface="微软雅黑" pitchFamily="34" charset="-122"/>
                  <a:ea typeface="微软雅黑" pitchFamily="34" charset="-122"/>
                  <a:sym typeface="宋体" pitchFamily="2" charset="-122"/>
                </a:rPr>
                <a:t>共</a:t>
              </a:r>
              <a:r>
                <a:rPr lang="zh-CN" altLang="en-US" b="1" dirty="0" smtClean="0">
                  <a:solidFill>
                    <a:srgbClr val="00ACE6"/>
                  </a:solidFill>
                  <a:latin typeface="微软雅黑" pitchFamily="34" charset="-122"/>
                  <a:ea typeface="微软雅黑" pitchFamily="34" charset="-122"/>
                  <a:sym typeface="宋体" pitchFamily="2" charset="-122"/>
                </a:rPr>
                <a:t>用体</a:t>
              </a:r>
              <a:endParaRPr lang="en-US" altLang="zh-CN" b="1" dirty="0" smtClean="0">
                <a:solidFill>
                  <a:srgbClr val="00ACE6"/>
                </a:solidFill>
                <a:latin typeface="微软雅黑" pitchFamily="34" charset="-122"/>
                <a:ea typeface="微软雅黑" pitchFamily="34" charset="-122"/>
                <a:sym typeface="宋体" pitchFamily="2" charset="-122"/>
              </a:endParaRPr>
            </a:p>
            <a:p>
              <a:pPr marL="457200" indent="-457200" eaLnBrk="1" hangingPunct="1">
                <a:lnSpc>
                  <a:spcPts val="3600"/>
                </a:lnSpc>
              </a:pPr>
              <a:r>
                <a:rPr lang="zh-CN" altLang="en-US" b="1" dirty="0" smtClean="0">
                  <a:solidFill>
                    <a:srgbClr val="00ACE6"/>
                  </a:solidFill>
                  <a:latin typeface="微软雅黑" pitchFamily="34" charset="-122"/>
                  <a:ea typeface="微软雅黑" pitchFamily="34" charset="-122"/>
                  <a:sym typeface="宋体" pitchFamily="2" charset="-122"/>
                </a:rPr>
                <a:t>链表</a:t>
              </a:r>
              <a:endParaRPr lang="en-US" altLang="zh-CN" b="1" dirty="0">
                <a:solidFill>
                  <a:srgbClr val="00ACE6"/>
                </a:solidFill>
                <a:latin typeface="微软雅黑" pitchFamily="34" charset="-122"/>
                <a:ea typeface="微软雅黑" pitchFamily="34" charset="-122"/>
                <a:sym typeface="宋体" pitchFamily="2" charset="-122"/>
              </a:endParaRPr>
            </a:p>
          </p:txBody>
        </p:sp>
      </p:grpSp>
      <p:grpSp>
        <p:nvGrpSpPr>
          <p:cNvPr id="4" name="组合 3"/>
          <p:cNvGrpSpPr>
            <a:grpSpLocks/>
          </p:cNvGrpSpPr>
          <p:nvPr/>
        </p:nvGrpSpPr>
        <p:grpSpPr bwMode="auto">
          <a:xfrm>
            <a:off x="1570038" y="1647825"/>
            <a:ext cx="5245100" cy="4035425"/>
            <a:chOff x="1398335" y="1722030"/>
            <a:chExt cx="5245100" cy="4035236"/>
          </a:xfrm>
        </p:grpSpPr>
        <p:graphicFrame>
          <p:nvGraphicFramePr>
            <p:cNvPr id="7194" name="图表 2"/>
            <p:cNvGraphicFramePr>
              <a:graphicFrameLocks/>
            </p:cNvGraphicFramePr>
            <p:nvPr/>
          </p:nvGraphicFramePr>
          <p:xfrm>
            <a:off x="1398335" y="1722030"/>
            <a:ext cx="5245100" cy="4035236"/>
          </p:xfrm>
          <a:graphic>
            <a:graphicData uri="http://schemas.openxmlformats.org/presentationml/2006/ole">
              <mc:AlternateContent xmlns:mc="http://schemas.openxmlformats.org/markup-compatibility/2006">
                <mc:Choice xmlns:v="urn:schemas-microsoft-com:vml" Requires="v">
                  <p:oleObj spid="_x0000_s37905" r:id="rId5" imgW="5249111" imgH="4035902" progId="Excel.Chart.8">
                    <p:embed/>
                  </p:oleObj>
                </mc:Choice>
                <mc:Fallback>
                  <p:oleObj r:id="rId5" imgW="5249111" imgH="4035902" progId="Excel.Char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8335" y="1722030"/>
                          <a:ext cx="5245100" cy="403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TextBox 39"/>
            <p:cNvSpPr txBox="1"/>
            <p:nvPr/>
          </p:nvSpPr>
          <p:spPr bwMode="auto">
            <a:xfrm rot="2719682">
              <a:off x="4600346" y="2872905"/>
              <a:ext cx="1042938" cy="369888"/>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重点</a:t>
              </a:r>
            </a:p>
          </p:txBody>
        </p:sp>
        <p:sp>
          <p:nvSpPr>
            <p:cNvPr id="37" name="TextBox 36"/>
            <p:cNvSpPr txBox="1"/>
            <p:nvPr/>
          </p:nvSpPr>
          <p:spPr bwMode="auto">
            <a:xfrm rot="6997465" flipV="1">
              <a:off x="2748528" y="2675271"/>
              <a:ext cx="1041351" cy="369887"/>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了解</a:t>
              </a:r>
            </a:p>
          </p:txBody>
        </p:sp>
        <p:sp>
          <p:nvSpPr>
            <p:cNvPr id="38" name="TextBox 37"/>
            <p:cNvSpPr txBox="1"/>
            <p:nvPr/>
          </p:nvSpPr>
          <p:spPr bwMode="auto">
            <a:xfrm rot="10800000" flipH="1" flipV="1">
              <a:off x="3819272" y="4427003"/>
              <a:ext cx="1041400" cy="368283"/>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掌握</a:t>
              </a:r>
            </a:p>
          </p:txBody>
        </p:sp>
      </p:grpSp>
      <p:grpSp>
        <p:nvGrpSpPr>
          <p:cNvPr id="7173" name="组合 2"/>
          <p:cNvGrpSpPr>
            <a:grpSpLocks/>
          </p:cNvGrpSpPr>
          <p:nvPr/>
        </p:nvGrpSpPr>
        <p:grpSpPr bwMode="auto">
          <a:xfrm>
            <a:off x="3692525" y="2878138"/>
            <a:ext cx="1203325" cy="1201737"/>
            <a:chOff x="3692088" y="2878838"/>
            <a:chExt cx="1203191" cy="1201737"/>
          </a:xfrm>
        </p:grpSpPr>
        <p:sp>
          <p:nvSpPr>
            <p:cNvPr id="33" name="弧形 32"/>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sp>
          <p:nvSpPr>
            <p:cNvPr id="34" name="弧形 33"/>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sp>
          <p:nvSpPr>
            <p:cNvPr id="35" name="弧形 34"/>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grpSp>
      <p:grpSp>
        <p:nvGrpSpPr>
          <p:cNvPr id="2" name="组合 1"/>
          <p:cNvGrpSpPr>
            <a:grpSpLocks/>
          </p:cNvGrpSpPr>
          <p:nvPr/>
        </p:nvGrpSpPr>
        <p:grpSpPr bwMode="auto">
          <a:xfrm>
            <a:off x="4531297" y="4977905"/>
            <a:ext cx="3621456" cy="1215940"/>
            <a:chOff x="4241841" y="5039592"/>
            <a:chExt cx="2384227" cy="1020066"/>
          </a:xfrm>
        </p:grpSpPr>
        <p:grpSp>
          <p:nvGrpSpPr>
            <p:cNvPr id="7183" name="组合 38"/>
            <p:cNvGrpSpPr>
              <a:grpSpLocks/>
            </p:cNvGrpSpPr>
            <p:nvPr/>
          </p:nvGrpSpPr>
          <p:grpSpPr bwMode="auto">
            <a:xfrm rot="5400000" flipV="1">
              <a:off x="4957489" y="4391078"/>
              <a:ext cx="952932" cy="2384227"/>
              <a:chOff x="6453786" y="4116782"/>
              <a:chExt cx="1352521" cy="1092101"/>
            </a:xfrm>
          </p:grpSpPr>
          <p:grpSp>
            <p:nvGrpSpPr>
              <p:cNvPr id="7185" name="组合 38"/>
              <p:cNvGrpSpPr>
                <a:grpSpLocks/>
              </p:cNvGrpSpPr>
              <p:nvPr/>
            </p:nvGrpSpPr>
            <p:grpSpPr bwMode="auto">
              <a:xfrm rot="10800000">
                <a:off x="6453786" y="4116782"/>
                <a:ext cx="1070796" cy="916901"/>
                <a:chOff x="1766924" y="2196994"/>
                <a:chExt cx="1070903" cy="916544"/>
              </a:xfrm>
            </p:grpSpPr>
            <p:cxnSp>
              <p:nvCxnSpPr>
                <p:cNvPr id="7189" name="直接连接符 39"/>
                <p:cNvCxnSpPr>
                  <a:cxnSpLocks noChangeShapeType="1"/>
                </p:cNvCxnSpPr>
                <p:nvPr/>
              </p:nvCxnSpPr>
              <p:spPr bwMode="auto">
                <a:xfrm rot="-5400000" flipH="1" flipV="1">
                  <a:off x="1392095" y="2596067"/>
                  <a:ext cx="798146" cy="0"/>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0" name="直接连接符 40"/>
                <p:cNvCxnSpPr>
                  <a:cxnSpLocks noChangeShapeType="1"/>
                </p:cNvCxnSpPr>
                <p:nvPr/>
              </p:nvCxnSpPr>
              <p:spPr bwMode="auto">
                <a:xfrm rot="16200000" flipH="1">
                  <a:off x="2244643" y="2520354"/>
                  <a:ext cx="115465" cy="1070903"/>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86" name="组合 41"/>
              <p:cNvGrpSpPr>
                <a:grpSpLocks/>
              </p:cNvGrpSpPr>
              <p:nvPr/>
            </p:nvGrpSpPr>
            <p:grpSpPr bwMode="auto">
              <a:xfrm flipH="1">
                <a:off x="7154180" y="5035100"/>
                <a:ext cx="652127" cy="173783"/>
                <a:chOff x="2125003" y="3761485"/>
                <a:chExt cx="653975" cy="173565"/>
              </a:xfrm>
            </p:grpSpPr>
            <p:sp>
              <p:nvSpPr>
                <p:cNvPr id="44" name="椭圆 43"/>
                <p:cNvSpPr/>
                <p:nvPr/>
              </p:nvSpPr>
              <p:spPr bwMode="auto">
                <a:xfrm rot="5400000">
                  <a:off x="2365209" y="3521282"/>
                  <a:ext cx="173562" cy="653974"/>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45" name="TextBox 44"/>
                <p:cNvSpPr txBox="1"/>
                <p:nvPr/>
              </p:nvSpPr>
              <p:spPr>
                <a:xfrm rot="5400000">
                  <a:off x="2381465" y="3552225"/>
                  <a:ext cx="141050" cy="623645"/>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a:solidFill>
                        <a:schemeClr val="bg1"/>
                      </a:solidFill>
                      <a:latin typeface="Times New Roman" panose="02020603050405020304" pitchFamily="18" charset="0"/>
                      <a:cs typeface="Times New Roman" panose="02020603050405020304" pitchFamily="18" charset="0"/>
                    </a:rPr>
                    <a:t>2</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sp>
          <p:nvSpPr>
            <p:cNvPr id="7184" name="矩形 4"/>
            <p:cNvSpPr>
              <a:spLocks noChangeArrowheads="1"/>
            </p:cNvSpPr>
            <p:nvPr/>
          </p:nvSpPr>
          <p:spPr bwMode="auto">
            <a:xfrm>
              <a:off x="4474624" y="5039592"/>
              <a:ext cx="1979841" cy="774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50000"/>
                </a:lnSpc>
                <a:buFont typeface="Arial" pitchFamily="34" charset="0"/>
                <a:buNone/>
                <a:defRPr/>
              </a:pPr>
              <a:r>
                <a:rPr lang="zh-CN" altLang="en-US" b="1" dirty="0">
                  <a:solidFill>
                    <a:srgbClr val="00ACE6"/>
                  </a:solidFill>
                  <a:ea typeface="微软雅黑" pitchFamily="34" charset="-122"/>
                  <a:sym typeface="微软雅黑" pitchFamily="34" charset="-122"/>
                </a:rPr>
                <a:t>结构体变量的定义及</a:t>
              </a:r>
              <a:r>
                <a:rPr lang="zh-CN" altLang="en-US" b="1" dirty="0" smtClean="0">
                  <a:solidFill>
                    <a:srgbClr val="00ACE6"/>
                  </a:solidFill>
                  <a:ea typeface="微软雅黑" pitchFamily="34" charset="-122"/>
                  <a:sym typeface="微软雅黑" pitchFamily="34" charset="-122"/>
                </a:rPr>
                <a:t>初始化</a:t>
              </a:r>
              <a:endParaRPr lang="en-US" altLang="zh-CN" b="1" dirty="0" smtClean="0">
                <a:solidFill>
                  <a:srgbClr val="00ACE6"/>
                </a:solidFill>
                <a:ea typeface="微软雅黑" pitchFamily="34" charset="-122"/>
                <a:sym typeface="微软雅黑" pitchFamily="34" charset="-122"/>
              </a:endParaRPr>
            </a:p>
            <a:p>
              <a:pPr eaLnBrk="1" hangingPunct="1">
                <a:lnSpc>
                  <a:spcPct val="150000"/>
                </a:lnSpc>
                <a:buFont typeface="Arial" pitchFamily="34" charset="0"/>
                <a:buNone/>
                <a:defRPr/>
              </a:pPr>
              <a:r>
                <a:rPr lang="en-US" altLang="zh-CN" b="1" dirty="0" err="1" smtClean="0">
                  <a:solidFill>
                    <a:srgbClr val="00ACE6"/>
                  </a:solidFill>
                  <a:ea typeface="微软雅黑" pitchFamily="34" charset="-122"/>
                  <a:sym typeface="微软雅黑" pitchFamily="34" charset="-122"/>
                </a:rPr>
                <a:t>typedef</a:t>
              </a:r>
              <a:r>
                <a:rPr lang="zh-CN" altLang="en-US" b="1" dirty="0" smtClean="0">
                  <a:solidFill>
                    <a:srgbClr val="00ACE6"/>
                  </a:solidFill>
                  <a:ea typeface="微软雅黑" pitchFamily="34" charset="-122"/>
                  <a:sym typeface="微软雅黑" pitchFamily="34" charset="-122"/>
                </a:rPr>
                <a:t>关键字的使用</a:t>
              </a:r>
              <a:endParaRPr lang="en-US" altLang="zh-CN" b="1" dirty="0">
                <a:solidFill>
                  <a:srgbClr val="00ACE6"/>
                </a:solidFill>
                <a:ea typeface="微软雅黑" pitchFamily="34" charset="-122"/>
                <a:sym typeface="微软雅黑" pitchFamily="34" charset="-122"/>
              </a:endParaRPr>
            </a:p>
          </p:txBody>
        </p:sp>
      </p:grpSp>
      <p:grpSp>
        <p:nvGrpSpPr>
          <p:cNvPr id="2052" name="组合 6"/>
          <p:cNvGrpSpPr>
            <a:grpSpLocks/>
          </p:cNvGrpSpPr>
          <p:nvPr/>
        </p:nvGrpSpPr>
        <p:grpSpPr bwMode="auto">
          <a:xfrm>
            <a:off x="5821361" y="2213119"/>
            <a:ext cx="3322637" cy="1338828"/>
            <a:chOff x="5873303" y="1412825"/>
            <a:chExt cx="3245272" cy="1338870"/>
          </a:xfrm>
        </p:grpSpPr>
        <p:sp>
          <p:nvSpPr>
            <p:cNvPr id="5128" name="矩形 5"/>
            <p:cNvSpPr>
              <a:spLocks noChangeArrowheads="1"/>
            </p:cNvSpPr>
            <p:nvPr/>
          </p:nvSpPr>
          <p:spPr bwMode="auto">
            <a:xfrm flipH="1">
              <a:off x="5873303" y="1412825"/>
              <a:ext cx="3245272" cy="1338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eaLnBrk="1" hangingPunct="1">
                <a:lnSpc>
                  <a:spcPct val="150000"/>
                </a:lnSpc>
                <a:buFont typeface="Arial" pitchFamily="34" charset="0"/>
                <a:buNone/>
                <a:defRPr/>
              </a:pPr>
              <a:r>
                <a:rPr lang="zh-CN" altLang="en-US" b="1" dirty="0" smtClean="0">
                  <a:solidFill>
                    <a:srgbClr val="00ACE6"/>
                  </a:solidFill>
                  <a:latin typeface="+mn-lt"/>
                  <a:ea typeface="微软雅黑" pitchFamily="34" charset="-122"/>
                  <a:sym typeface="微软雅黑" pitchFamily="34" charset="-122"/>
                </a:rPr>
                <a:t>结构体变量的引用</a:t>
              </a:r>
              <a:endParaRPr lang="en-US" altLang="zh-CN" b="1" dirty="0" smtClean="0">
                <a:solidFill>
                  <a:srgbClr val="00ACE6"/>
                </a:solidFill>
                <a:latin typeface="+mn-lt"/>
                <a:ea typeface="微软雅黑" pitchFamily="34" charset="-122"/>
                <a:sym typeface="微软雅黑" pitchFamily="34" charset="-122"/>
              </a:endParaRPr>
            </a:p>
            <a:p>
              <a:pPr eaLnBrk="1" hangingPunct="1">
                <a:lnSpc>
                  <a:spcPct val="150000"/>
                </a:lnSpc>
                <a:buFont typeface="Arial" pitchFamily="34" charset="0"/>
                <a:buNone/>
                <a:defRPr/>
              </a:pPr>
              <a:r>
                <a:rPr lang="zh-CN" altLang="en-US" b="1" dirty="0" smtClean="0">
                  <a:solidFill>
                    <a:srgbClr val="00ACE6"/>
                  </a:solidFill>
                  <a:latin typeface="+mn-lt"/>
                  <a:ea typeface="微软雅黑" pitchFamily="34" charset="-122"/>
                  <a:sym typeface="微软雅黑" pitchFamily="34" charset="-122"/>
                </a:rPr>
                <a:t>结构体与数组、指针和</a:t>
              </a:r>
              <a:endParaRPr lang="en-US" altLang="zh-CN" b="1" dirty="0" smtClean="0">
                <a:solidFill>
                  <a:srgbClr val="00ACE6"/>
                </a:solidFill>
                <a:latin typeface="+mn-lt"/>
                <a:ea typeface="微软雅黑" pitchFamily="34" charset="-122"/>
                <a:sym typeface="微软雅黑" pitchFamily="34" charset="-122"/>
              </a:endParaRPr>
            </a:p>
            <a:p>
              <a:pPr eaLnBrk="1" hangingPunct="1">
                <a:lnSpc>
                  <a:spcPct val="150000"/>
                </a:lnSpc>
                <a:buFont typeface="Arial" pitchFamily="34" charset="0"/>
                <a:buNone/>
                <a:defRPr/>
              </a:pPr>
              <a:r>
                <a:rPr lang="zh-CN" altLang="en-US" b="1" dirty="0" smtClean="0">
                  <a:solidFill>
                    <a:srgbClr val="00ACE6"/>
                  </a:solidFill>
                  <a:latin typeface="+mn-lt"/>
                  <a:ea typeface="微软雅黑" pitchFamily="34" charset="-122"/>
                  <a:sym typeface="微软雅黑" pitchFamily="34" charset="-122"/>
                </a:rPr>
                <a:t>函数结合使用</a:t>
              </a:r>
              <a:endParaRPr lang="en-US" altLang="zh-CN" b="1" dirty="0" smtClean="0">
                <a:solidFill>
                  <a:srgbClr val="00ACE6"/>
                </a:solidFill>
                <a:latin typeface="+mn-lt"/>
                <a:ea typeface="微软雅黑" pitchFamily="34" charset="-122"/>
                <a:sym typeface="微软雅黑" pitchFamily="34" charset="-122"/>
              </a:endParaRPr>
            </a:p>
          </p:txBody>
        </p:sp>
        <p:grpSp>
          <p:nvGrpSpPr>
            <p:cNvPr id="7177" name="组合 16"/>
            <p:cNvGrpSpPr>
              <a:grpSpLocks/>
            </p:cNvGrpSpPr>
            <p:nvPr/>
          </p:nvGrpSpPr>
          <p:grpSpPr bwMode="auto">
            <a:xfrm flipH="1">
              <a:off x="5947983" y="2081607"/>
              <a:ext cx="2697268" cy="651905"/>
              <a:chOff x="1338278" y="2657188"/>
              <a:chExt cx="2820377" cy="652213"/>
            </a:xfrm>
          </p:grpSpPr>
          <p:cxnSp>
            <p:nvCxnSpPr>
              <p:cNvPr id="7181" name="直接连接符 7"/>
              <p:cNvCxnSpPr>
                <a:cxnSpLocks noChangeShapeType="1"/>
              </p:cNvCxnSpPr>
              <p:nvPr/>
            </p:nvCxnSpPr>
            <p:spPr bwMode="auto">
              <a:xfrm>
                <a:off x="1338278" y="2657188"/>
                <a:ext cx="372268"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2" name="直接连接符 10"/>
              <p:cNvCxnSpPr>
                <a:cxnSpLocks noChangeShapeType="1"/>
              </p:cNvCxnSpPr>
              <p:nvPr/>
            </p:nvCxnSpPr>
            <p:spPr bwMode="auto">
              <a:xfrm>
                <a:off x="1714278" y="3309401"/>
                <a:ext cx="2444377"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78" name="组合 15"/>
            <p:cNvGrpSpPr>
              <a:grpSpLocks/>
            </p:cNvGrpSpPr>
            <p:nvPr/>
          </p:nvGrpSpPr>
          <p:grpSpPr bwMode="auto">
            <a:xfrm flipH="1">
              <a:off x="8467240" y="1605962"/>
              <a:ext cx="489404" cy="520699"/>
              <a:chOff x="1697266" y="3848201"/>
              <a:chExt cx="511741" cy="520945"/>
            </a:xfrm>
          </p:grpSpPr>
          <p:sp>
            <p:nvSpPr>
              <p:cNvPr id="12" name="椭圆 11"/>
              <p:cNvSpPr/>
              <p:nvPr/>
            </p:nvSpPr>
            <p:spPr bwMode="auto">
              <a:xfrm>
                <a:off x="1696456" y="3864476"/>
                <a:ext cx="511727" cy="473312"/>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13" name="TextBox 12"/>
              <p:cNvSpPr txBox="1"/>
              <p:nvPr/>
            </p:nvSpPr>
            <p:spPr>
              <a:xfrm>
                <a:off x="1804450" y="3848593"/>
                <a:ext cx="335613" cy="52096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9" name="标题 1"/>
          <p:cNvSpPr>
            <a:spLocks noChangeArrowheads="1"/>
          </p:cNvSpPr>
          <p:nvPr/>
        </p:nvSpPr>
        <p:spPr bwMode="auto">
          <a:xfrm>
            <a:off x="1872548" y="153712"/>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600" b="1" dirty="0" smtClean="0">
                <a:solidFill>
                  <a:srgbClr val="0070C0"/>
                </a:solidFill>
                <a:latin typeface="微软雅黑" pitchFamily="34" charset="-122"/>
                <a:ea typeface="微软雅黑" pitchFamily="34" charset="-122"/>
                <a:sym typeface="宋体" charset="-122"/>
              </a:rPr>
              <a:t>学习目标</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2"/>
    </p:custDataLst>
    <p:extLst>
      <p:ext uri="{BB962C8B-B14F-4D97-AF65-F5344CB8AC3E}">
        <p14:creationId xmlns:p14="http://schemas.microsoft.com/office/powerpoint/2010/main" val="67400289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750"/>
                                        <p:tgtEl>
                                          <p:spTgt spid="4"/>
                                        </p:tgtEl>
                                      </p:cBhvr>
                                    </p:animEffect>
                                  </p:childTnLst>
                                </p:cTn>
                              </p:par>
                            </p:childTnLst>
                          </p:cTn>
                        </p:par>
                        <p:par>
                          <p:cTn id="8" fill="hold" nodeType="afterGroup">
                            <p:stCondLst>
                              <p:cond delay="750"/>
                            </p:stCondLst>
                            <p:childTnLst>
                              <p:par>
                                <p:cTn id="9" presetID="22" presetClass="entr" presetSubtype="4"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wipe(down)">
                                      <p:cBhvr>
                                        <p:cTn id="11" dur="500"/>
                                        <p:tgtEl>
                                          <p:spTgt spid="2052"/>
                                        </p:tgtEl>
                                      </p:cBhvr>
                                    </p:animEffect>
                                  </p:childTnLst>
                                </p:cTn>
                              </p:par>
                            </p:childTnLst>
                          </p:cTn>
                        </p:par>
                        <p:par>
                          <p:cTn id="12" fill="hold" nodeType="afterGroup">
                            <p:stCondLst>
                              <p:cond delay="125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nodeType="afterGroup">
                            <p:stCondLst>
                              <p:cond delay="1750"/>
                            </p:stCondLst>
                            <p:childTnLst>
                              <p:par>
                                <p:cTn id="17" presetID="22" presetClass="entr" presetSubtype="4"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4243469"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共</a:t>
            </a:r>
            <a:r>
              <a:rPr lang="zh-CN" altLang="en-US" sz="2400" b="1" dirty="0">
                <a:solidFill>
                  <a:srgbClr val="009ED6"/>
                </a:solidFill>
                <a:latin typeface="+mn-lt"/>
                <a:ea typeface="+mn-ea"/>
              </a:rPr>
              <a:t>用体变量的初始化和引用</a:t>
            </a:r>
            <a:endParaRPr lang="en-US" altLang="zh-CN" sz="2400" b="1" dirty="0">
              <a:solidFill>
                <a:srgbClr val="009ED6"/>
              </a:solidFill>
              <a:latin typeface="+mn-lt"/>
              <a:ea typeface="+mn-ea"/>
            </a:endParaRPr>
          </a:p>
        </p:txBody>
      </p:sp>
      <p:sp>
        <p:nvSpPr>
          <p:cNvPr id="23556" name="矩形 6"/>
          <p:cNvSpPr>
            <a:spLocks noChangeArrowheads="1"/>
          </p:cNvSpPr>
          <p:nvPr/>
        </p:nvSpPr>
        <p:spPr bwMode="auto">
          <a:xfrm>
            <a:off x="906463" y="1628775"/>
            <a:ext cx="7686675" cy="869950"/>
          </a:xfrm>
          <a:prstGeom prst="rect">
            <a:avLst/>
          </a:prstGeom>
          <a:noFill/>
          <a:ln w="9525">
            <a:noFill/>
            <a:miter lim="800000"/>
            <a:headEnd/>
            <a:tailEnd/>
          </a:ln>
        </p:spPr>
        <p:txBody>
          <a:bodyPr>
            <a:spAutoFit/>
          </a:bodyPr>
          <a:lstStyle/>
          <a:p>
            <a:pPr marL="342900" indent="-342900">
              <a:lnSpc>
                <a:spcPct val="150000"/>
              </a:lnSpc>
              <a:spcBef>
                <a:spcPct val="20000"/>
              </a:spcBef>
              <a:buFont typeface="Arial" pitchFamily="34" charset="0"/>
              <a:buChar char="−"/>
              <a:defRPr/>
            </a:pPr>
            <a:r>
              <a:rPr lang="zh-CN" altLang="en-US" dirty="0">
                <a:latin typeface="+mn-lt"/>
                <a:ea typeface="+mn-ea"/>
              </a:rPr>
              <a:t>在共用体变量定义的同时，只能用其中一个成员的类型值进行初始化，共用体变量初始化的方式如下所示： </a:t>
            </a:r>
          </a:p>
        </p:txBody>
      </p:sp>
      <p:sp>
        <p:nvSpPr>
          <p:cNvPr id="17" name="Text Box 6"/>
          <p:cNvSpPr txBox="1">
            <a:spLocks noChangeArrowheads="1"/>
          </p:cNvSpPr>
          <p:nvPr/>
        </p:nvSpPr>
        <p:spPr bwMode="auto">
          <a:xfrm>
            <a:off x="1331913" y="2743200"/>
            <a:ext cx="6897687" cy="877888"/>
          </a:xfrm>
          <a:prstGeom prst="rect">
            <a:avLst/>
          </a:prstGeom>
          <a:noFill/>
          <a:ln w="31750">
            <a:solidFill>
              <a:srgbClr val="00ACE6"/>
            </a:solidFill>
            <a:prstDash val="solid"/>
            <a:miter lim="800000"/>
            <a:headEnd/>
            <a:tailEnd/>
          </a:ln>
          <a:effectLst>
            <a:outerShdw blurRad="76200" dir="13500000" sy="23000" kx="1200000" algn="br" rotWithShape="0">
              <a:prstClr val="black">
                <a:alpha val="20000"/>
              </a:prstClr>
            </a:outerShdw>
          </a:effectLs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defRPr/>
            </a:pPr>
            <a:endParaRPr lang="en-US" sz="800" smtClean="0"/>
          </a:p>
          <a:p>
            <a:pPr>
              <a:lnSpc>
                <a:spcPct val="150000"/>
              </a:lnSpc>
              <a:defRPr/>
            </a:pPr>
            <a:r>
              <a:rPr lang="en-US" smtClean="0"/>
              <a:t>        </a:t>
            </a:r>
            <a:r>
              <a:rPr lang="en-US" b="1" dirty="0" smtClean="0">
                <a:solidFill>
                  <a:srgbClr val="FF0000"/>
                </a:solidFill>
              </a:rPr>
              <a:t>union</a:t>
            </a:r>
            <a:r>
              <a:rPr lang="en-US" dirty="0" smtClean="0"/>
              <a:t> </a:t>
            </a:r>
            <a:r>
              <a:rPr lang="zh-CN" altLang="en-US" dirty="0" smtClean="0"/>
              <a:t>共用体类型名 共用</a:t>
            </a:r>
            <a:r>
              <a:rPr lang="zh-CN" altLang="en-US" smtClean="0"/>
              <a:t>体变量 </a:t>
            </a:r>
            <a:r>
              <a:rPr lang="en-US" smtClean="0"/>
              <a:t>= { </a:t>
            </a:r>
            <a:r>
              <a:rPr lang="zh-CN" altLang="en-US" smtClean="0"/>
              <a:t>其中</a:t>
            </a:r>
            <a:r>
              <a:rPr lang="zh-CN" altLang="en-US" dirty="0" smtClean="0"/>
              <a:t>一个成员的</a:t>
            </a:r>
            <a:r>
              <a:rPr lang="zh-CN" altLang="en-US" smtClean="0"/>
              <a:t>类型值 </a:t>
            </a:r>
            <a:r>
              <a:rPr lang="en-US" smtClean="0"/>
              <a:t>}</a:t>
            </a:r>
            <a:r>
              <a:rPr lang="en-US" altLang="zh-CN" smtClean="0"/>
              <a:t>;</a:t>
            </a:r>
          </a:p>
          <a:p>
            <a:pPr>
              <a:lnSpc>
                <a:spcPct val="150000"/>
              </a:lnSpc>
              <a:defRPr/>
            </a:pPr>
            <a:endParaRPr lang="zh-CN" altLang="en-US" sz="800" dirty="0" smtClean="0"/>
          </a:p>
        </p:txBody>
      </p:sp>
      <p:sp>
        <p:nvSpPr>
          <p:cNvPr id="6" name="标题 1"/>
          <p:cNvSpPr>
            <a:spLocks noChangeArrowheads="1"/>
          </p:cNvSpPr>
          <p:nvPr/>
        </p:nvSpPr>
        <p:spPr bwMode="auto">
          <a:xfrm>
            <a:off x="1500079" y="162472"/>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70160875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4243469"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共</a:t>
            </a:r>
            <a:r>
              <a:rPr lang="zh-CN" altLang="en-US" sz="2400" b="1" dirty="0">
                <a:solidFill>
                  <a:srgbClr val="009ED6"/>
                </a:solidFill>
                <a:latin typeface="+mn-lt"/>
                <a:ea typeface="+mn-ea"/>
              </a:rPr>
              <a:t>用体变量的初始化和引用</a:t>
            </a:r>
            <a:endParaRPr lang="en-US" altLang="zh-CN" sz="2400" b="1" dirty="0">
              <a:solidFill>
                <a:srgbClr val="009ED6"/>
              </a:solidFill>
              <a:latin typeface="+mn-lt"/>
              <a:ea typeface="+mn-ea"/>
            </a:endParaRPr>
          </a:p>
        </p:txBody>
      </p:sp>
      <p:sp>
        <p:nvSpPr>
          <p:cNvPr id="23556" name="矩形 6"/>
          <p:cNvSpPr>
            <a:spLocks noChangeArrowheads="1"/>
          </p:cNvSpPr>
          <p:nvPr/>
        </p:nvSpPr>
        <p:spPr bwMode="auto">
          <a:xfrm>
            <a:off x="906463" y="1628775"/>
            <a:ext cx="7704137" cy="1754188"/>
          </a:xfrm>
          <a:prstGeom prst="rect">
            <a:avLst/>
          </a:prstGeom>
          <a:noFill/>
          <a:ln w="9525">
            <a:noFill/>
            <a:miter lim="800000"/>
            <a:headEnd/>
            <a:tailEnd/>
          </a:ln>
        </p:spPr>
        <p:txBody>
          <a:bodyPr>
            <a:spAutoFit/>
          </a:bodyPr>
          <a:lstStyle/>
          <a:p>
            <a:pPr marL="342900" indent="-342900">
              <a:lnSpc>
                <a:spcPct val="150000"/>
              </a:lnSpc>
              <a:spcBef>
                <a:spcPct val="20000"/>
              </a:spcBef>
              <a:buFont typeface="Arial" pitchFamily="34" charset="0"/>
              <a:buChar char="−"/>
              <a:defRPr/>
            </a:pPr>
            <a:r>
              <a:rPr lang="zh-CN" altLang="zh-CN" dirty="0">
                <a:latin typeface="+mn-lt"/>
                <a:ea typeface="+mn-ea"/>
              </a:rPr>
              <a:t>共用体变量的引用方式与结构体类似，但两者是有区别的，在程序执行的任何特定时刻，结构体变量中的所有成员是同时驻留在该结构体变量所占用的内存空间中，而共用体变量仅有一个成员驻留在共用体变量所占用的内存空间中</a:t>
            </a:r>
            <a:r>
              <a:rPr lang="zh-CN" altLang="zh-CN" dirty="0" smtClean="0">
                <a:latin typeface="+mn-lt"/>
                <a:ea typeface="+mn-ea"/>
              </a:rPr>
              <a:t>。</a:t>
            </a:r>
            <a:endParaRPr lang="zh-CN" altLang="en-US" dirty="0">
              <a:latin typeface="+mn-lt"/>
              <a:ea typeface="+mn-ea"/>
            </a:endParaRPr>
          </a:p>
        </p:txBody>
      </p:sp>
      <p:sp>
        <p:nvSpPr>
          <p:cNvPr id="13" name="标题 1"/>
          <p:cNvSpPr>
            <a:spLocks noChangeArrowheads="1"/>
          </p:cNvSpPr>
          <p:nvPr/>
        </p:nvSpPr>
        <p:spPr bwMode="auto">
          <a:xfrm>
            <a:off x="1596938" y="1365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4" name="TextBox 13"/>
          <p:cNvSpPr txBox="1"/>
          <p:nvPr/>
        </p:nvSpPr>
        <p:spPr>
          <a:xfrm>
            <a:off x="1431087" y="3432491"/>
            <a:ext cx="7127997" cy="2585323"/>
          </a:xfrm>
          <a:prstGeom prst="rect">
            <a:avLst/>
          </a:prstGeom>
          <a:solidFill>
            <a:schemeClr val="accent5">
              <a:lumMod val="20000"/>
              <a:lumOff val="80000"/>
            </a:schemeClr>
          </a:solidFill>
          <a:ln w="19050">
            <a:noFill/>
          </a:ln>
        </p:spPr>
        <p:txBody>
          <a:bodyPr wrap="square">
            <a:spAutoFit/>
          </a:bodyPr>
          <a:lstStyle/>
          <a:p>
            <a:r>
              <a:rPr lang="en-US" altLang="zh-CN" dirty="0"/>
              <a:t>union data</a:t>
            </a:r>
            <a:endParaRPr lang="zh-CN" altLang="zh-CN" dirty="0"/>
          </a:p>
          <a:p>
            <a:r>
              <a:rPr lang="en-US" altLang="zh-CN" dirty="0"/>
              <a:t>{</a:t>
            </a:r>
            <a:endParaRPr lang="zh-CN" altLang="zh-CN" dirty="0"/>
          </a:p>
          <a:p>
            <a:r>
              <a:rPr lang="en-US" altLang="zh-CN" dirty="0"/>
              <a:t>     </a:t>
            </a:r>
            <a:r>
              <a:rPr lang="en-US" altLang="zh-CN" dirty="0" err="1"/>
              <a:t>int</a:t>
            </a:r>
            <a:r>
              <a:rPr lang="en-US" altLang="zh-CN" dirty="0"/>
              <a:t> m;</a:t>
            </a:r>
            <a:endParaRPr lang="zh-CN" altLang="zh-CN" dirty="0"/>
          </a:p>
          <a:p>
            <a:r>
              <a:rPr lang="en-US" altLang="zh-CN" dirty="0"/>
              <a:t>     float x;</a:t>
            </a:r>
            <a:endParaRPr lang="zh-CN" altLang="zh-CN" dirty="0"/>
          </a:p>
          <a:p>
            <a:r>
              <a:rPr lang="en-US" altLang="zh-CN" dirty="0"/>
              <a:t>     char c;</a:t>
            </a:r>
            <a:endParaRPr lang="zh-CN" altLang="zh-CN" dirty="0"/>
          </a:p>
          <a:p>
            <a:r>
              <a:rPr lang="en-US" altLang="zh-CN" dirty="0"/>
              <a:t>};</a:t>
            </a:r>
            <a:endParaRPr lang="zh-CN" altLang="zh-CN" dirty="0"/>
          </a:p>
          <a:p>
            <a:r>
              <a:rPr lang="en-US" altLang="zh-CN" dirty="0"/>
              <a:t>union data </a:t>
            </a:r>
            <a:r>
              <a:rPr lang="en-US" altLang="zh-CN" dirty="0" smtClean="0"/>
              <a:t>a, </a:t>
            </a:r>
            <a:r>
              <a:rPr lang="en-US" altLang="zh-CN" dirty="0"/>
              <a:t>*p=&amp;a</a:t>
            </a:r>
            <a:r>
              <a:rPr lang="en-US" altLang="zh-CN" dirty="0" smtClean="0"/>
              <a:t>;</a:t>
            </a:r>
          </a:p>
          <a:p>
            <a:r>
              <a:rPr lang="en-US" altLang="zh-CN" dirty="0" err="1"/>
              <a:t>a.m</a:t>
            </a:r>
            <a:r>
              <a:rPr lang="en-US" altLang="zh-CN" dirty="0"/>
              <a:t>;   </a:t>
            </a:r>
            <a:r>
              <a:rPr lang="en-US" altLang="zh-CN" dirty="0" smtClean="0"/>
              <a:t>    </a:t>
            </a:r>
            <a:r>
              <a:rPr lang="en-US" altLang="zh-CN" dirty="0"/>
              <a:t>// </a:t>
            </a:r>
            <a:r>
              <a:rPr lang="zh-CN" altLang="zh-CN" dirty="0"/>
              <a:t>引用共用体变量</a:t>
            </a:r>
            <a:r>
              <a:rPr lang="en-US" altLang="zh-CN" dirty="0"/>
              <a:t>a</a:t>
            </a:r>
            <a:r>
              <a:rPr lang="zh-CN" altLang="zh-CN" dirty="0"/>
              <a:t>中的成员</a:t>
            </a:r>
            <a:r>
              <a:rPr lang="en-US" altLang="zh-CN" dirty="0"/>
              <a:t>m </a:t>
            </a:r>
            <a:endParaRPr lang="zh-CN" altLang="zh-CN" dirty="0"/>
          </a:p>
          <a:p>
            <a:r>
              <a:rPr lang="en-US" altLang="zh-CN" dirty="0"/>
              <a:t>p-&gt;m   </a:t>
            </a:r>
            <a:r>
              <a:rPr lang="en-US" altLang="zh-CN" dirty="0" smtClean="0"/>
              <a:t>   </a:t>
            </a:r>
            <a:r>
              <a:rPr lang="en-US" altLang="zh-CN" dirty="0"/>
              <a:t>// </a:t>
            </a:r>
            <a:r>
              <a:rPr lang="zh-CN" altLang="zh-CN" dirty="0"/>
              <a:t>引用共用体指针变量</a:t>
            </a:r>
            <a:r>
              <a:rPr lang="en-US" altLang="zh-CN" dirty="0"/>
              <a:t>p</a:t>
            </a:r>
            <a:r>
              <a:rPr lang="zh-CN" altLang="zh-CN" dirty="0"/>
              <a:t>所指向的变量成员</a:t>
            </a:r>
            <a:r>
              <a:rPr lang="en-US" altLang="zh-CN" dirty="0" smtClean="0"/>
              <a:t>m</a:t>
            </a:r>
            <a:endParaRPr lang="zh-CN" altLang="zh-CN" dirty="0"/>
          </a:p>
        </p:txBody>
      </p:sp>
    </p:spTree>
    <p:custDataLst>
      <p:tags r:id="rId1"/>
    </p:custDataLst>
    <p:extLst>
      <p:ext uri="{BB962C8B-B14F-4D97-AF65-F5344CB8AC3E}">
        <p14:creationId xmlns:p14="http://schemas.microsoft.com/office/powerpoint/2010/main" val="7852091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471620" y="136524"/>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761867" y="4004738"/>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941266" y="3746968"/>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flipV="1">
            <a:off x="1338846" y="2046197"/>
            <a:ext cx="4707888" cy="476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2942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2767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633200"/>
            <a:ext cx="6113266" cy="1905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689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737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sp>
        <p:nvSpPr>
          <p:cNvPr id="34" name="矩形 33"/>
          <p:cNvSpPr/>
          <p:nvPr/>
        </p:nvSpPr>
        <p:spPr>
          <a:xfrm>
            <a:off x="1553196" y="1663021"/>
            <a:ext cx="4493538" cy="412421"/>
          </a:xfrm>
          <a:prstGeom prst="rect">
            <a:avLst/>
          </a:prstGeom>
        </p:spPr>
        <p:txBody>
          <a:bodyPr wrap="none">
            <a:spAutoFit/>
          </a:bodyPr>
          <a:lstStyle/>
          <a:p>
            <a:pPr>
              <a:lnSpc>
                <a:spcPct val="130000"/>
              </a:lnSpc>
              <a:spcAft>
                <a:spcPts val="300"/>
              </a:spcAft>
              <a:defRPr/>
            </a:pPr>
            <a:r>
              <a:rPr lang="zh-CN" altLang="zh-CN" sz="1600" dirty="0"/>
              <a:t>声明结构体类型具有姓名、性别、角色和</a:t>
            </a:r>
            <a:r>
              <a:rPr lang="zh-CN" altLang="zh-CN" sz="1600" dirty="0" smtClean="0"/>
              <a:t>部门</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3" name="矩形 42"/>
          <p:cNvSpPr/>
          <p:nvPr/>
        </p:nvSpPr>
        <p:spPr>
          <a:xfrm>
            <a:off x="1588630" y="2849939"/>
            <a:ext cx="2852063" cy="412421"/>
          </a:xfrm>
          <a:prstGeom prst="rect">
            <a:avLst/>
          </a:prstGeom>
        </p:spPr>
        <p:txBody>
          <a:bodyPr wrap="none">
            <a:spAutoFit/>
          </a:bodyPr>
          <a:lstStyle/>
          <a:p>
            <a:pPr>
              <a:lnSpc>
                <a:spcPct val="130000"/>
              </a:lnSpc>
              <a:spcAft>
                <a:spcPts val="300"/>
              </a:spcAft>
              <a:defRPr/>
            </a:pPr>
            <a:r>
              <a:rPr lang="zh-CN" altLang="zh-CN" sz="1600" dirty="0"/>
              <a:t>最后循环输出三个人的</a:t>
            </a:r>
            <a:r>
              <a:rPr lang="zh-CN" altLang="zh-CN" sz="1600" dirty="0" smtClean="0"/>
              <a:t>信息</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265603"/>
            <a:ext cx="5929828" cy="378565"/>
          </a:xfrm>
          <a:prstGeom prst="rect">
            <a:avLst/>
          </a:prstGeom>
        </p:spPr>
        <p:txBody>
          <a:bodyPr wrap="none">
            <a:spAutoFit/>
          </a:bodyPr>
          <a:lstStyle/>
          <a:p>
            <a:pPr>
              <a:lnSpc>
                <a:spcPct val="130000"/>
              </a:lnSpc>
              <a:spcAft>
                <a:spcPts val="300"/>
              </a:spcAft>
              <a:defRPr/>
            </a:pPr>
            <a:r>
              <a:rPr lang="zh-CN" altLang="zh-CN" sz="1600" dirty="0"/>
              <a:t>循环读取这三个人的姓名、性别、角色、班级或办公室等</a:t>
            </a:r>
            <a:r>
              <a:rPr lang="zh-CN" altLang="zh-CN" sz="1600" dirty="0" smtClean="0"/>
              <a:t>信息</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cxnSp>
        <p:nvCxnSpPr>
          <p:cNvPr id="33" name="直接连接符 32"/>
          <p:cNvCxnSpPr/>
          <p:nvPr/>
        </p:nvCxnSpPr>
        <p:spPr>
          <a:xfrm flipV="1">
            <a:off x="1420555" y="3238871"/>
            <a:ext cx="2966877" cy="476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01991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left)">
                                      <p:cBhvr>
                                        <p:cTn id="37" dur="500"/>
                                        <p:tgtEl>
                                          <p:spTgt spid="45"/>
                                        </p:tgtEl>
                                      </p:cBhvr>
                                    </p:animEffect>
                                  </p:childTnLst>
                                </p:cTn>
                              </p:par>
                              <p:par>
                                <p:cTn id="38" presetID="22" presetClass="entr" presetSubtype="8"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43"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60303" y="231118"/>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4"/>
            <a:ext cx="7975600" cy="145577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中国</a:t>
            </a:r>
            <a:r>
              <a:rPr lang="zh-CN" altLang="zh-CN" sz="2000" dirty="0"/>
              <a:t>有句俗语叫“三天打鱼两天晒网”。某人从</a:t>
            </a:r>
            <a:r>
              <a:rPr lang="en-US" altLang="zh-CN" sz="2000" dirty="0"/>
              <a:t>2000</a:t>
            </a:r>
            <a:r>
              <a:rPr lang="zh-CN" altLang="zh-CN" sz="2000" dirty="0"/>
              <a:t>年</a:t>
            </a:r>
            <a:r>
              <a:rPr lang="en-US" altLang="zh-CN" sz="2000" dirty="0"/>
              <a:t>1</a:t>
            </a:r>
            <a:r>
              <a:rPr lang="zh-CN" altLang="zh-CN" sz="2000" dirty="0"/>
              <a:t>月</a:t>
            </a:r>
            <a:r>
              <a:rPr lang="en-US" altLang="zh-CN" sz="2000" dirty="0"/>
              <a:t>1</a:t>
            </a:r>
            <a:r>
              <a:rPr lang="zh-CN" altLang="zh-CN" sz="2000" dirty="0"/>
              <a:t>日起开始“三天打鱼两天晒网”，问此人在以后的某一天中是打鱼还是晒网。案例要求通过编程解决此问题，任意输入某一天，判断出这一天是打鱼还是晒网</a:t>
            </a:r>
            <a:r>
              <a:rPr lang="zh-CN" altLang="en-US" sz="2000" dirty="0" smtClean="0"/>
              <a:t>。</a:t>
            </a:r>
            <a:endParaRPr lang="en-US" altLang="zh-CN" sz="2000" dirty="0"/>
          </a:p>
        </p:txBody>
      </p:sp>
      <p:pic>
        <p:nvPicPr>
          <p:cNvPr id="296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1149" y="2952206"/>
            <a:ext cx="4327200" cy="3081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66459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500" fill="hold"/>
                                        <p:tgtEl>
                                          <p:spTgt spid="29698"/>
                                        </p:tgtEl>
                                        <p:attrNameLst>
                                          <p:attrName>ppt_w</p:attrName>
                                        </p:attrNameLst>
                                      </p:cBhvr>
                                      <p:tavLst>
                                        <p:tav tm="0">
                                          <p:val>
                                            <p:fltVal val="0"/>
                                          </p:val>
                                        </p:tav>
                                        <p:tav tm="100000">
                                          <p:val>
                                            <p:strVal val="#ppt_w"/>
                                          </p:val>
                                        </p:tav>
                                      </p:tavLst>
                                    </p:anim>
                                    <p:anim calcmode="lin" valueType="num">
                                      <p:cBhvr>
                                        <p:cTn id="8" dur="500" fill="hold"/>
                                        <p:tgtEl>
                                          <p:spTgt spid="29698"/>
                                        </p:tgtEl>
                                        <p:attrNameLst>
                                          <p:attrName>ppt_h</p:attrName>
                                        </p:attrNameLst>
                                      </p:cBhvr>
                                      <p:tavLst>
                                        <p:tav tm="0">
                                          <p:val>
                                            <p:fltVal val="0"/>
                                          </p:val>
                                        </p:tav>
                                        <p:tav tm="100000">
                                          <p:val>
                                            <p:strVal val="#ppt_h"/>
                                          </p:val>
                                        </p:tav>
                                      </p:tavLst>
                                    </p:anim>
                                    <p:animEffect transition="in" filter="fade">
                                      <p:cBhvr>
                                        <p:cTn id="9"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07751" y="1365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4"/>
            <a:ext cx="7670210" cy="217422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解决问题</a:t>
            </a:r>
            <a:r>
              <a:rPr lang="zh-CN" altLang="zh-CN" sz="2000" dirty="0"/>
              <a:t>可以分为三步：</a:t>
            </a:r>
          </a:p>
          <a:p>
            <a:pPr marL="0" indent="0">
              <a:buNone/>
            </a:pPr>
            <a:r>
              <a:rPr lang="en-US" altLang="zh-CN" sz="2000" dirty="0" smtClean="0"/>
              <a:t>     </a:t>
            </a:r>
            <a:r>
              <a:rPr lang="zh-CN" altLang="zh-CN" sz="2000" dirty="0" smtClean="0"/>
              <a:t>（</a:t>
            </a:r>
            <a:r>
              <a:rPr lang="en-US" altLang="zh-CN" sz="2000" dirty="0"/>
              <a:t>1</a:t>
            </a:r>
            <a:r>
              <a:rPr lang="zh-CN" altLang="zh-CN" sz="2000" dirty="0"/>
              <a:t>）计算从</a:t>
            </a:r>
            <a:r>
              <a:rPr lang="en-US" altLang="zh-CN" sz="2000" dirty="0"/>
              <a:t>2000</a:t>
            </a:r>
            <a:r>
              <a:rPr lang="zh-CN" altLang="zh-CN" sz="2000" dirty="0"/>
              <a:t>年</a:t>
            </a:r>
            <a:r>
              <a:rPr lang="en-US" altLang="zh-CN" sz="2000" dirty="0"/>
              <a:t>1</a:t>
            </a:r>
            <a:r>
              <a:rPr lang="zh-CN" altLang="zh-CN" sz="2000" dirty="0"/>
              <a:t>月</a:t>
            </a:r>
            <a:r>
              <a:rPr lang="en-US" altLang="zh-CN" sz="2000" dirty="0"/>
              <a:t>1</a:t>
            </a:r>
            <a:r>
              <a:rPr lang="zh-CN" altLang="zh-CN" sz="2000" dirty="0"/>
              <a:t>日开始到指定日期一共多少天；</a:t>
            </a:r>
          </a:p>
          <a:p>
            <a:pPr marL="0" indent="0">
              <a:buNone/>
            </a:pPr>
            <a:r>
              <a:rPr lang="en-US" altLang="zh-CN" sz="2000" dirty="0" smtClean="0"/>
              <a:t>     </a:t>
            </a:r>
            <a:r>
              <a:rPr lang="zh-CN" altLang="zh-CN" sz="2000" dirty="0" smtClean="0"/>
              <a:t>（</a:t>
            </a:r>
            <a:r>
              <a:rPr lang="en-US" altLang="zh-CN" sz="2000" dirty="0"/>
              <a:t>2</a:t>
            </a:r>
            <a:r>
              <a:rPr lang="zh-CN" altLang="zh-CN" sz="2000" dirty="0"/>
              <a:t>）由于</a:t>
            </a:r>
            <a:r>
              <a:rPr lang="en-US" altLang="zh-CN" sz="2000" dirty="0"/>
              <a:t>“</a:t>
            </a:r>
            <a:r>
              <a:rPr lang="zh-CN" altLang="zh-CN" sz="2000" dirty="0"/>
              <a:t>打鱼</a:t>
            </a:r>
            <a:r>
              <a:rPr lang="en-US" altLang="zh-CN" sz="2000" dirty="0"/>
              <a:t>”</a:t>
            </a:r>
            <a:r>
              <a:rPr lang="zh-CN" altLang="zh-CN" sz="2000" dirty="0"/>
              <a:t>和</a:t>
            </a:r>
            <a:r>
              <a:rPr lang="en-US" altLang="zh-CN" sz="2000" dirty="0"/>
              <a:t>“</a:t>
            </a:r>
            <a:r>
              <a:rPr lang="zh-CN" altLang="zh-CN" sz="2000" dirty="0"/>
              <a:t>晒网</a:t>
            </a:r>
            <a:r>
              <a:rPr lang="en-US" altLang="zh-CN" sz="2000" dirty="0"/>
              <a:t>”</a:t>
            </a:r>
            <a:r>
              <a:rPr lang="zh-CN" altLang="zh-CN" sz="2000" dirty="0"/>
              <a:t>的周期为</a:t>
            </a:r>
            <a:r>
              <a:rPr lang="en-US" altLang="zh-CN" sz="2000" dirty="0"/>
              <a:t>5</a:t>
            </a:r>
            <a:r>
              <a:rPr lang="zh-CN" altLang="zh-CN" sz="2000" dirty="0"/>
              <a:t>天，所以用</a:t>
            </a:r>
            <a:r>
              <a:rPr lang="en-US" altLang="zh-CN" sz="2000" dirty="0"/>
              <a:t>5</a:t>
            </a:r>
            <a:r>
              <a:rPr lang="zh-CN" altLang="zh-CN" sz="2000" dirty="0"/>
              <a:t>去除计算出的天数；</a:t>
            </a:r>
          </a:p>
          <a:p>
            <a:pPr marL="0" indent="0">
              <a:buNone/>
            </a:pPr>
            <a:r>
              <a:rPr lang="en-US" altLang="zh-CN" sz="2000" dirty="0" smtClean="0"/>
              <a:t>     </a:t>
            </a:r>
            <a:r>
              <a:rPr lang="zh-CN" altLang="zh-CN" sz="2000" dirty="0" smtClean="0"/>
              <a:t>（</a:t>
            </a:r>
            <a:r>
              <a:rPr lang="en-US" altLang="zh-CN" sz="2000" dirty="0"/>
              <a:t>3</a:t>
            </a:r>
            <a:r>
              <a:rPr lang="zh-CN" altLang="zh-CN" sz="2000" dirty="0"/>
              <a:t>）根据余数判断他是在</a:t>
            </a:r>
            <a:r>
              <a:rPr lang="en-US" altLang="zh-CN" sz="2000" dirty="0"/>
              <a:t>“</a:t>
            </a:r>
            <a:r>
              <a:rPr lang="zh-CN" altLang="zh-CN" sz="2000" dirty="0"/>
              <a:t>打鱼</a:t>
            </a:r>
            <a:r>
              <a:rPr lang="en-US" altLang="zh-CN" sz="2000" dirty="0"/>
              <a:t>”</a:t>
            </a:r>
            <a:r>
              <a:rPr lang="zh-CN" altLang="zh-CN" sz="2000" dirty="0"/>
              <a:t>还是在</a:t>
            </a:r>
            <a:r>
              <a:rPr lang="en-US" altLang="zh-CN" sz="2000" dirty="0"/>
              <a:t>“</a:t>
            </a:r>
            <a:r>
              <a:rPr lang="zh-CN" altLang="zh-CN" sz="2000" dirty="0"/>
              <a:t>晒网</a:t>
            </a:r>
            <a:r>
              <a:rPr lang="en-US" altLang="zh-CN" sz="2000" dirty="0"/>
              <a:t>”</a:t>
            </a:r>
            <a:r>
              <a:rPr lang="zh-CN" altLang="zh-CN" sz="2000" dirty="0"/>
              <a:t>；若余数为</a:t>
            </a:r>
            <a:r>
              <a:rPr lang="en-US" altLang="zh-CN" sz="2000" dirty="0"/>
              <a:t>1</a:t>
            </a:r>
            <a:r>
              <a:rPr lang="zh-CN" altLang="zh-CN" sz="2000" dirty="0"/>
              <a:t>，</a:t>
            </a:r>
            <a:r>
              <a:rPr lang="en-US" altLang="zh-CN" sz="2000" dirty="0"/>
              <a:t>2</a:t>
            </a:r>
            <a:r>
              <a:rPr lang="zh-CN" altLang="zh-CN" sz="2000" dirty="0"/>
              <a:t>，</a:t>
            </a:r>
            <a:r>
              <a:rPr lang="en-US" altLang="zh-CN" sz="2000" dirty="0"/>
              <a:t>3</a:t>
            </a:r>
            <a:r>
              <a:rPr lang="zh-CN" altLang="zh-CN" sz="2000" dirty="0"/>
              <a:t>，则他是在</a:t>
            </a:r>
            <a:r>
              <a:rPr lang="en-US" altLang="zh-CN" sz="2000" dirty="0"/>
              <a:t>“</a:t>
            </a:r>
            <a:r>
              <a:rPr lang="zh-CN" altLang="zh-CN" sz="2000" dirty="0"/>
              <a:t>打鱼</a:t>
            </a:r>
            <a:r>
              <a:rPr lang="en-US" altLang="zh-CN" sz="2000" dirty="0"/>
              <a:t>”,</a:t>
            </a:r>
            <a:r>
              <a:rPr lang="zh-CN" altLang="zh-CN" sz="2000" dirty="0"/>
              <a:t>否则是在</a:t>
            </a:r>
            <a:r>
              <a:rPr lang="en-US" altLang="zh-CN" sz="2000" dirty="0"/>
              <a:t>“</a:t>
            </a:r>
            <a:r>
              <a:rPr lang="zh-CN" altLang="zh-CN" sz="2000" dirty="0"/>
              <a:t>晒网</a:t>
            </a:r>
            <a:r>
              <a:rPr lang="en-US" altLang="zh-CN" sz="2000" dirty="0"/>
              <a:t>”</a:t>
            </a:r>
            <a:r>
              <a:rPr lang="zh-CN" altLang="zh-CN" sz="2000" dirty="0" smtClean="0"/>
              <a:t>。</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048919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23366" y="146926"/>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5】-</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761867" y="3926360"/>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941266" y="3668590"/>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内容占位符 2"/>
          <p:cNvSpPr txBox="1">
            <a:spLocks/>
          </p:cNvSpPr>
          <p:nvPr/>
        </p:nvSpPr>
        <p:spPr bwMode="auto">
          <a:xfrm>
            <a:off x="481013" y="1640125"/>
            <a:ext cx="7670210" cy="140352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要</a:t>
            </a:r>
            <a:r>
              <a:rPr lang="zh-CN" altLang="zh-CN" sz="2000" dirty="0"/>
              <a:t>利用循环求出指定日期距</a:t>
            </a:r>
            <a:r>
              <a:rPr lang="en-US" altLang="zh-CN" sz="2000" dirty="0"/>
              <a:t>2000</a:t>
            </a:r>
            <a:r>
              <a:rPr lang="zh-CN" altLang="zh-CN" sz="2000" dirty="0"/>
              <a:t>年</a:t>
            </a:r>
            <a:r>
              <a:rPr lang="en-US" altLang="zh-CN" sz="2000" dirty="0"/>
              <a:t>1</a:t>
            </a:r>
            <a:r>
              <a:rPr lang="zh-CN" altLang="zh-CN" sz="2000" dirty="0"/>
              <a:t>月</a:t>
            </a:r>
            <a:r>
              <a:rPr lang="en-US" altLang="zh-CN" sz="2000" dirty="0"/>
              <a:t>1</a:t>
            </a:r>
            <a:r>
              <a:rPr lang="zh-CN" altLang="zh-CN" sz="2000" dirty="0"/>
              <a:t>日的天数，当遇到闰年时需要稍加注意，闰年二月为</a:t>
            </a:r>
            <a:r>
              <a:rPr lang="en-US" altLang="zh-CN" sz="2000" dirty="0"/>
              <a:t>29</a:t>
            </a:r>
            <a:r>
              <a:rPr lang="zh-CN" altLang="zh-CN" sz="2000" dirty="0"/>
              <a:t>天，平年二月为</a:t>
            </a:r>
            <a:r>
              <a:rPr lang="en-US" altLang="zh-CN" sz="2000" dirty="0"/>
              <a:t>28</a:t>
            </a:r>
            <a:r>
              <a:rPr lang="zh-CN" altLang="zh-CN" sz="2000" dirty="0"/>
              <a:t>天。判断闰年的方法为：如果能被</a:t>
            </a:r>
            <a:r>
              <a:rPr lang="en-US" altLang="zh-CN" sz="2000" dirty="0"/>
              <a:t>4</a:t>
            </a:r>
            <a:r>
              <a:rPr lang="zh-CN" altLang="zh-CN" sz="2000" dirty="0"/>
              <a:t>整除且不能被</a:t>
            </a:r>
            <a:r>
              <a:rPr lang="en-US" altLang="zh-CN" sz="2000" dirty="0"/>
              <a:t>100</a:t>
            </a:r>
            <a:r>
              <a:rPr lang="zh-CN" altLang="zh-CN" sz="2000" dirty="0"/>
              <a:t>整除，或者能被</a:t>
            </a:r>
            <a:r>
              <a:rPr lang="en-US" altLang="zh-CN" sz="2000" dirty="0"/>
              <a:t>400</a:t>
            </a:r>
            <a:r>
              <a:rPr lang="zh-CN" altLang="zh-CN" sz="2000" dirty="0"/>
              <a:t>整除，则该年是闰年，否则不是</a:t>
            </a:r>
            <a:r>
              <a:rPr lang="zh-CN" altLang="zh-CN" sz="2000" dirty="0" smtClean="0"/>
              <a:t>闰年。</a:t>
            </a:r>
            <a:endParaRPr lang="en-US" altLang="zh-CN" sz="2000" dirty="0"/>
          </a:p>
        </p:txBody>
      </p:sp>
    </p:spTree>
    <p:custDataLst>
      <p:tags r:id="rId1"/>
    </p:custDataLst>
    <p:extLst>
      <p:ext uri="{BB962C8B-B14F-4D97-AF65-F5344CB8AC3E}">
        <p14:creationId xmlns:p14="http://schemas.microsoft.com/office/powerpoint/2010/main" val="924262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07751" y="13652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4"/>
            <a:ext cx="8127410" cy="161252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链表</a:t>
            </a:r>
            <a:r>
              <a:rPr lang="zh-CN" altLang="zh-CN" sz="2000" dirty="0"/>
              <a:t>是结构体的典型应用。不过，本案例只讲解链表的入门知识，若想深入了解链表，请阅读由传智播客高教产品研发部编著的《数据结构与算法—</a:t>
            </a:r>
            <a:r>
              <a:rPr lang="en-US" altLang="zh-CN" sz="2000" dirty="0"/>
              <a:t>C</a:t>
            </a:r>
            <a:r>
              <a:rPr lang="zh-CN" altLang="zh-CN" sz="2000" dirty="0"/>
              <a:t>语言版》。案例要求通过编程创建一个简单链表，并将链表中的数据输出到屏幕</a:t>
            </a:r>
            <a:r>
              <a:rPr lang="zh-CN" altLang="zh-CN" sz="2000" dirty="0" smtClean="0"/>
              <a:t>上</a:t>
            </a:r>
            <a:r>
              <a:rPr lang="zh-CN" altLang="en-US" sz="2000" dirty="0" smtClean="0"/>
              <a:t>。</a:t>
            </a:r>
            <a:endParaRPr lang="en-US" altLang="zh-CN" sz="2000" dirty="0"/>
          </a:p>
        </p:txBody>
      </p:sp>
    </p:spTree>
    <p:custDataLst>
      <p:tags r:id="rId1"/>
    </p:custDataLst>
    <p:extLst>
      <p:ext uri="{BB962C8B-B14F-4D97-AF65-F5344CB8AC3E}">
        <p14:creationId xmlns:p14="http://schemas.microsoft.com/office/powerpoint/2010/main" val="2843853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60303" y="12601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5"/>
            <a:ext cx="7774713" cy="16182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链表</a:t>
            </a:r>
            <a:r>
              <a:rPr lang="zh-CN" altLang="zh-CN" sz="2000" dirty="0"/>
              <a:t>是一种</a:t>
            </a:r>
            <a:r>
              <a:rPr lang="zh-CN" altLang="zh-CN" sz="2000" dirty="0" smtClean="0"/>
              <a:t>物理</a:t>
            </a:r>
            <a:r>
              <a:rPr lang="zh-CN" altLang="en-US" sz="2000" dirty="0" smtClean="0"/>
              <a:t>存储单元</a:t>
            </a:r>
            <a:r>
              <a:rPr lang="zh-CN" altLang="zh-CN" sz="2000" dirty="0" smtClean="0"/>
              <a:t>上</a:t>
            </a:r>
            <a:r>
              <a:rPr lang="zh-CN" altLang="zh-CN" sz="2000" dirty="0"/>
              <a:t>非连续、非顺序</a:t>
            </a:r>
            <a:r>
              <a:rPr lang="zh-CN" altLang="zh-CN" sz="2000" dirty="0" smtClean="0"/>
              <a:t>的</a:t>
            </a:r>
            <a:r>
              <a:rPr lang="zh-CN" altLang="en-US" sz="2000" dirty="0" smtClean="0"/>
              <a:t>存储结构</a:t>
            </a:r>
            <a:r>
              <a:rPr lang="zh-CN" altLang="zh-CN" sz="2000" dirty="0" smtClean="0"/>
              <a:t>，</a:t>
            </a:r>
            <a:r>
              <a:rPr lang="zh-CN" altLang="en-US" sz="2000" dirty="0" smtClean="0"/>
              <a:t>数据元素</a:t>
            </a:r>
            <a:r>
              <a:rPr lang="zh-CN" altLang="zh-CN" sz="2000" dirty="0" smtClean="0"/>
              <a:t>的</a:t>
            </a:r>
            <a:r>
              <a:rPr lang="zh-CN" altLang="zh-CN" sz="2000" dirty="0"/>
              <a:t>逻辑顺序是通过链表中</a:t>
            </a:r>
            <a:r>
              <a:rPr lang="zh-CN" altLang="zh-CN" sz="2000" dirty="0" smtClean="0"/>
              <a:t>的</a:t>
            </a:r>
            <a:r>
              <a:rPr lang="zh-CN" altLang="en-US" sz="2000" dirty="0" smtClean="0"/>
              <a:t>指针</a:t>
            </a:r>
            <a:r>
              <a:rPr lang="zh-CN" altLang="zh-CN" sz="2000" dirty="0" smtClean="0"/>
              <a:t>链接</a:t>
            </a:r>
            <a:r>
              <a:rPr lang="zh-CN" altLang="zh-CN" sz="2000" dirty="0"/>
              <a:t>次序实现的。链表由一系列结点（链表中每一个元素称为结点）组成，结点可以在运行时动态生成。每个结点包括两个部分：一个是</a:t>
            </a:r>
            <a:r>
              <a:rPr lang="zh-CN" altLang="zh-CN" sz="2000" dirty="0" smtClean="0"/>
              <a:t>存储</a:t>
            </a:r>
            <a:r>
              <a:rPr lang="zh-CN" altLang="en-US" sz="2000" dirty="0" smtClean="0"/>
              <a:t>数据元素</a:t>
            </a:r>
            <a:r>
              <a:rPr lang="zh-CN" altLang="zh-CN" sz="2000" dirty="0" smtClean="0"/>
              <a:t>的</a:t>
            </a:r>
            <a:r>
              <a:rPr lang="zh-CN" altLang="zh-CN" sz="2000" dirty="0"/>
              <a:t>数据域，另一个是存储下一个结点地址</a:t>
            </a:r>
            <a:r>
              <a:rPr lang="zh-CN" altLang="zh-CN" sz="2000" dirty="0" smtClean="0"/>
              <a:t>的</a:t>
            </a:r>
            <a:r>
              <a:rPr lang="zh-CN" altLang="en-US" sz="2000" dirty="0" smtClean="0"/>
              <a:t>指针</a:t>
            </a:r>
            <a:r>
              <a:rPr lang="zh-CN" altLang="zh-CN" sz="2000" dirty="0" smtClean="0"/>
              <a:t>域。</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5" name="组合 14"/>
          <p:cNvGrpSpPr/>
          <p:nvPr/>
        </p:nvGrpSpPr>
        <p:grpSpPr>
          <a:xfrm>
            <a:off x="2752170" y="3709850"/>
            <a:ext cx="2304370" cy="1267713"/>
            <a:chOff x="2752170" y="3709850"/>
            <a:chExt cx="2304370" cy="1267713"/>
          </a:xfrm>
        </p:grpSpPr>
        <p:sp>
          <p:nvSpPr>
            <p:cNvPr id="9" name="任意多边形 8"/>
            <p:cNvSpPr/>
            <p:nvPr/>
          </p:nvSpPr>
          <p:spPr>
            <a:xfrm>
              <a:off x="2752170" y="3788536"/>
              <a:ext cx="1118802" cy="1110342"/>
            </a:xfrm>
            <a:custGeom>
              <a:avLst/>
              <a:gdLst>
                <a:gd name="connsiteX0" fmla="*/ 0 w 2438400"/>
                <a:gd name="connsiteY0" fmla="*/ 322467 h 1934765"/>
                <a:gd name="connsiteX1" fmla="*/ 322467 w 2438400"/>
                <a:gd name="connsiteY1" fmla="*/ 0 h 1934765"/>
                <a:gd name="connsiteX2" fmla="*/ 2115933 w 2438400"/>
                <a:gd name="connsiteY2" fmla="*/ 0 h 1934765"/>
                <a:gd name="connsiteX3" fmla="*/ 2438400 w 2438400"/>
                <a:gd name="connsiteY3" fmla="*/ 322467 h 1934765"/>
                <a:gd name="connsiteX4" fmla="*/ 2438400 w 2438400"/>
                <a:gd name="connsiteY4" fmla="*/ 1612298 h 1934765"/>
                <a:gd name="connsiteX5" fmla="*/ 2115933 w 2438400"/>
                <a:gd name="connsiteY5" fmla="*/ 1934765 h 1934765"/>
                <a:gd name="connsiteX6" fmla="*/ 322467 w 2438400"/>
                <a:gd name="connsiteY6" fmla="*/ 1934765 h 1934765"/>
                <a:gd name="connsiteX7" fmla="*/ 0 w 2438400"/>
                <a:gd name="connsiteY7" fmla="*/ 1612298 h 1934765"/>
                <a:gd name="connsiteX8" fmla="*/ 0 w 2438400"/>
                <a:gd name="connsiteY8" fmla="*/ 322467 h 193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1934765">
                  <a:moveTo>
                    <a:pt x="0" y="322467"/>
                  </a:moveTo>
                  <a:cubicBezTo>
                    <a:pt x="0" y="144373"/>
                    <a:pt x="144373" y="0"/>
                    <a:pt x="322467" y="0"/>
                  </a:cubicBezTo>
                  <a:lnTo>
                    <a:pt x="2115933" y="0"/>
                  </a:lnTo>
                  <a:cubicBezTo>
                    <a:pt x="2294027" y="0"/>
                    <a:pt x="2438400" y="144373"/>
                    <a:pt x="2438400" y="322467"/>
                  </a:cubicBezTo>
                  <a:lnTo>
                    <a:pt x="2438400" y="1612298"/>
                  </a:lnTo>
                  <a:cubicBezTo>
                    <a:pt x="2438400" y="1790392"/>
                    <a:pt x="2294027" y="1934765"/>
                    <a:pt x="2115933" y="1934765"/>
                  </a:cubicBezTo>
                  <a:lnTo>
                    <a:pt x="322467" y="1934765"/>
                  </a:lnTo>
                  <a:cubicBezTo>
                    <a:pt x="144373" y="1934765"/>
                    <a:pt x="0" y="1790392"/>
                    <a:pt x="0" y="1612298"/>
                  </a:cubicBezTo>
                  <a:lnTo>
                    <a:pt x="0" y="32246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23047" tIns="208747" rIns="323047" bIns="208747" numCol="1" spcCol="1270" anchor="ctr" anchorCtr="0">
              <a:noAutofit/>
            </a:bodyPr>
            <a:lstStyle/>
            <a:p>
              <a:pPr lvl="0" algn="ctr" defTabSz="2667000">
                <a:lnSpc>
                  <a:spcPct val="90000"/>
                </a:lnSpc>
                <a:spcBef>
                  <a:spcPct val="0"/>
                </a:spcBef>
                <a:spcAft>
                  <a:spcPct val="35000"/>
                </a:spcAft>
              </a:pPr>
              <a:r>
                <a:rPr lang="zh-CN" altLang="en-US" sz="2400" dirty="0"/>
                <a:t>数据</a:t>
              </a:r>
              <a:r>
                <a:rPr lang="zh-CN" altLang="en-US" sz="2400" kern="1200" dirty="0" smtClean="0"/>
                <a:t>域</a:t>
              </a:r>
              <a:endParaRPr lang="zh-CN" altLang="en-US" sz="2400" kern="1200" dirty="0"/>
            </a:p>
          </p:txBody>
        </p:sp>
        <p:grpSp>
          <p:nvGrpSpPr>
            <p:cNvPr id="12" name="组合 11"/>
            <p:cNvGrpSpPr/>
            <p:nvPr/>
          </p:nvGrpSpPr>
          <p:grpSpPr>
            <a:xfrm>
              <a:off x="3844846" y="3709850"/>
              <a:ext cx="1211694" cy="1267713"/>
              <a:chOff x="5003935" y="3735976"/>
              <a:chExt cx="1211694" cy="1267713"/>
            </a:xfrm>
          </p:grpSpPr>
          <p:sp>
            <p:nvSpPr>
              <p:cNvPr id="7" name="任意多边形 6"/>
              <p:cNvSpPr/>
              <p:nvPr/>
            </p:nvSpPr>
            <p:spPr>
              <a:xfrm>
                <a:off x="5003936" y="3735976"/>
                <a:ext cx="1211693" cy="1267713"/>
              </a:xfrm>
              <a:custGeom>
                <a:avLst/>
                <a:gdLst>
                  <a:gd name="connsiteX0" fmla="*/ 0 w 3657600"/>
                  <a:gd name="connsiteY0" fmla="*/ 241846 h 1934765"/>
                  <a:gd name="connsiteX1" fmla="*/ 2690218 w 3657600"/>
                  <a:gd name="connsiteY1" fmla="*/ 241846 h 1934765"/>
                  <a:gd name="connsiteX2" fmla="*/ 2690218 w 3657600"/>
                  <a:gd name="connsiteY2" fmla="*/ 0 h 1934765"/>
                  <a:gd name="connsiteX3" fmla="*/ 3657600 w 3657600"/>
                  <a:gd name="connsiteY3" fmla="*/ 967383 h 1934765"/>
                  <a:gd name="connsiteX4" fmla="*/ 2690218 w 3657600"/>
                  <a:gd name="connsiteY4" fmla="*/ 1934765 h 1934765"/>
                  <a:gd name="connsiteX5" fmla="*/ 2690218 w 3657600"/>
                  <a:gd name="connsiteY5" fmla="*/ 1692919 h 1934765"/>
                  <a:gd name="connsiteX6" fmla="*/ 0 w 3657600"/>
                  <a:gd name="connsiteY6" fmla="*/ 1692919 h 1934765"/>
                  <a:gd name="connsiteX7" fmla="*/ 0 w 3657600"/>
                  <a:gd name="connsiteY7" fmla="*/ 241846 h 193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0" h="1934765">
                    <a:moveTo>
                      <a:pt x="0" y="241846"/>
                    </a:moveTo>
                    <a:lnTo>
                      <a:pt x="2690218" y="241846"/>
                    </a:lnTo>
                    <a:lnTo>
                      <a:pt x="2690218" y="0"/>
                    </a:lnTo>
                    <a:lnTo>
                      <a:pt x="3657600" y="967383"/>
                    </a:lnTo>
                    <a:lnTo>
                      <a:pt x="2690218" y="1934765"/>
                    </a:lnTo>
                    <a:lnTo>
                      <a:pt x="2690218" y="1692919"/>
                    </a:lnTo>
                    <a:lnTo>
                      <a:pt x="0" y="1692919"/>
                    </a:lnTo>
                    <a:lnTo>
                      <a:pt x="0" y="24184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7305" tIns="269151" rIns="752842" bIns="269151" numCol="1" spcCol="1270" anchor="t" anchorCtr="0">
                <a:noAutofit/>
              </a:bodyPr>
              <a:lstStyle/>
              <a:p>
                <a:pPr marL="0" lvl="1" algn="l" defTabSz="1911350">
                  <a:lnSpc>
                    <a:spcPct val="90000"/>
                  </a:lnSpc>
                  <a:spcBef>
                    <a:spcPct val="0"/>
                  </a:spcBef>
                  <a:spcAft>
                    <a:spcPct val="15000"/>
                  </a:spcAft>
                </a:pPr>
                <a:endParaRPr lang="zh-CN" altLang="en-US" sz="2400" kern="1200" dirty="0"/>
              </a:p>
            </p:txBody>
          </p:sp>
          <p:sp>
            <p:nvSpPr>
              <p:cNvPr id="14" name="内容占位符 2"/>
              <p:cNvSpPr txBox="1">
                <a:spLocks/>
              </p:cNvSpPr>
              <p:nvPr/>
            </p:nvSpPr>
            <p:spPr bwMode="auto">
              <a:xfrm>
                <a:off x="5003935" y="4178036"/>
                <a:ext cx="1211693" cy="38359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zh-CN" altLang="en-US" sz="2400" dirty="0" smtClean="0"/>
                  <a:t>指针域</a:t>
                </a:r>
                <a:endParaRPr lang="en-US" altLang="zh-CN" sz="2400" dirty="0"/>
              </a:p>
            </p:txBody>
          </p:sp>
        </p:grpSp>
      </p:grpSp>
    </p:spTree>
    <p:custDataLst>
      <p:tags r:id="rId1"/>
    </p:custDataLst>
    <p:extLst>
      <p:ext uri="{BB962C8B-B14F-4D97-AF65-F5344CB8AC3E}">
        <p14:creationId xmlns:p14="http://schemas.microsoft.com/office/powerpoint/2010/main" val="2463685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519990"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0" name="椭圆 19"/>
          <p:cNvSpPr/>
          <p:nvPr/>
        </p:nvSpPr>
        <p:spPr bwMode="auto">
          <a:xfrm rot="574600">
            <a:off x="2791296" y="2928896"/>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1" name="TextBox 20"/>
          <p:cNvSpPr txBox="1">
            <a:spLocks noChangeArrowheads="1"/>
          </p:cNvSpPr>
          <p:nvPr/>
        </p:nvSpPr>
        <p:spPr bwMode="auto">
          <a:xfrm>
            <a:off x="2817710" y="2931453"/>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27" name="直接连接符 26"/>
          <p:cNvCxnSpPr/>
          <p:nvPr/>
        </p:nvCxnSpPr>
        <p:spPr>
          <a:xfrm>
            <a:off x="3057084" y="3360265"/>
            <a:ext cx="1743933" cy="2399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074546" y="4311178"/>
            <a:ext cx="2202848"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3244106" y="2861980"/>
            <a:ext cx="3166074"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什么是链表</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31" name="矩形 30"/>
          <p:cNvSpPr/>
          <p:nvPr/>
        </p:nvSpPr>
        <p:spPr>
          <a:xfrm>
            <a:off x="3264952" y="3796929"/>
            <a:ext cx="2539554"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链表的基本操作</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32" name="椭圆 31"/>
          <p:cNvSpPr/>
          <p:nvPr/>
        </p:nvSpPr>
        <p:spPr bwMode="auto">
          <a:xfrm rot="574600">
            <a:off x="2803898" y="3876443"/>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35" name="TextBox 34"/>
          <p:cNvSpPr txBox="1">
            <a:spLocks noChangeArrowheads="1"/>
          </p:cNvSpPr>
          <p:nvPr/>
        </p:nvSpPr>
        <p:spPr bwMode="auto">
          <a:xfrm>
            <a:off x="2830312" y="3879000"/>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spTree>
    <p:custDataLst>
      <p:tags r:id="rId1"/>
    </p:custDataLst>
    <p:extLst>
      <p:ext uri="{BB962C8B-B14F-4D97-AF65-F5344CB8AC3E}">
        <p14:creationId xmlns:p14="http://schemas.microsoft.com/office/powerpoint/2010/main" val="381930558"/>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par>
                                <p:cTn id="13" presetID="22" presetClass="entr" presetSubtype="8"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500"/>
                                        <p:tgtEl>
                                          <p:spTgt spid="3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left)">
                                      <p:cBhvr>
                                        <p:cTn id="3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30" grpId="0"/>
      <p:bldP spid="31" grpId="0"/>
      <p:bldP spid="32" grpId="0" animBg="1"/>
      <p:bldP spid="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2077813" cy="57458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什么是链表</a:t>
            </a:r>
            <a:endParaRPr lang="en-US" altLang="zh-CN" sz="2400" b="1" dirty="0">
              <a:solidFill>
                <a:srgbClr val="009ED6"/>
              </a:solidFill>
              <a:latin typeface="+mn-lt"/>
              <a:ea typeface="+mn-ea"/>
            </a:endParaRPr>
          </a:p>
        </p:txBody>
      </p:sp>
      <p:sp>
        <p:nvSpPr>
          <p:cNvPr id="27652" name="矩形 6"/>
          <p:cNvSpPr>
            <a:spLocks noChangeArrowheads="1"/>
          </p:cNvSpPr>
          <p:nvPr/>
        </p:nvSpPr>
        <p:spPr bwMode="auto">
          <a:xfrm>
            <a:off x="906464" y="1628775"/>
            <a:ext cx="7545206" cy="2640723"/>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pitchFamily="34" charset="0"/>
              <a:buChar char="−"/>
              <a:defRPr/>
            </a:pPr>
            <a:r>
              <a:rPr lang="zh-CN" altLang="zh-CN" dirty="0" smtClean="0">
                <a:latin typeface="+mn-lt"/>
                <a:ea typeface="+mn-ea"/>
              </a:rPr>
              <a:t>链表</a:t>
            </a:r>
            <a:r>
              <a:rPr lang="zh-CN" altLang="zh-CN" dirty="0">
                <a:latin typeface="+mn-lt"/>
                <a:ea typeface="+mn-ea"/>
              </a:rPr>
              <a:t>是一种物理存储单元上可能非连续、非顺序</a:t>
            </a:r>
            <a:r>
              <a:rPr lang="zh-CN" altLang="zh-CN" dirty="0" smtClean="0">
                <a:latin typeface="+mn-lt"/>
                <a:ea typeface="+mn-ea"/>
              </a:rPr>
              <a:t>的</a:t>
            </a:r>
            <a:r>
              <a:rPr lang="zh-CN" altLang="en-US" dirty="0" smtClean="0">
                <a:latin typeface="+mn-lt"/>
                <a:ea typeface="+mn-ea"/>
              </a:rPr>
              <a:t>存储结构</a:t>
            </a:r>
            <a:r>
              <a:rPr lang="zh-CN" altLang="zh-CN" dirty="0" smtClean="0">
                <a:latin typeface="+mn-lt"/>
                <a:ea typeface="+mn-ea"/>
              </a:rPr>
              <a:t>，</a:t>
            </a:r>
            <a:r>
              <a:rPr lang="zh-CN" altLang="zh-CN" dirty="0">
                <a:latin typeface="+mn-lt"/>
                <a:ea typeface="+mn-ea"/>
              </a:rPr>
              <a:t>数据元素的逻辑顺序是通过链表中的指针链接次序实现的。链表中的每一个元素称为一个结点。</a:t>
            </a:r>
          </a:p>
          <a:p>
            <a:pPr marL="342900" indent="-342900">
              <a:lnSpc>
                <a:spcPct val="150000"/>
              </a:lnSpc>
              <a:spcBef>
                <a:spcPct val="20000"/>
              </a:spcBef>
              <a:buFont typeface="Arial" pitchFamily="34" charset="0"/>
              <a:buChar char="−"/>
              <a:defRPr/>
            </a:pPr>
            <a:r>
              <a:rPr lang="zh-CN" altLang="zh-CN" dirty="0">
                <a:latin typeface="+mn-lt"/>
                <a:ea typeface="+mn-ea"/>
              </a:rPr>
              <a:t>在链表中，结点之间的存储单元地址可能是不连续的。链式存储中每个结点都包含两个部分：存储元素本身的数据域和存储结点地址的指针域。结点中的指针指向下一个结点，</a:t>
            </a:r>
            <a:r>
              <a:rPr lang="zh-CN" altLang="zh-CN" dirty="0" smtClean="0">
                <a:latin typeface="+mn-lt"/>
                <a:ea typeface="+mn-ea"/>
              </a:rPr>
              <a:t>如</a:t>
            </a:r>
            <a:r>
              <a:rPr lang="zh-CN" altLang="en-US" dirty="0" smtClean="0">
                <a:latin typeface="+mn-lt"/>
                <a:ea typeface="+mn-ea"/>
              </a:rPr>
              <a:t>下图</a:t>
            </a:r>
            <a:r>
              <a:rPr lang="zh-CN" altLang="zh-CN" dirty="0" smtClean="0">
                <a:latin typeface="+mn-lt"/>
                <a:ea typeface="+mn-ea"/>
              </a:rPr>
              <a:t>所</a:t>
            </a:r>
            <a:r>
              <a:rPr lang="zh-CN" altLang="zh-CN" dirty="0">
                <a:latin typeface="+mn-lt"/>
                <a:ea typeface="+mn-ea"/>
              </a:rPr>
              <a:t>示，就是一个链表。</a:t>
            </a:r>
            <a:endParaRPr lang="zh-CN" altLang="en-US" dirty="0">
              <a:latin typeface="+mn-lt"/>
              <a:ea typeface="+mn-ea"/>
            </a:endParaRPr>
          </a:p>
        </p:txBody>
      </p:sp>
      <p:sp>
        <p:nvSpPr>
          <p:cNvPr id="15" name="标题 1"/>
          <p:cNvSpPr>
            <a:spLocks noChangeArrowheads="1"/>
          </p:cNvSpPr>
          <p:nvPr/>
        </p:nvSpPr>
        <p:spPr bwMode="auto">
          <a:xfrm>
            <a:off x="1481323" y="1365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207188714"/>
              </p:ext>
            </p:extLst>
          </p:nvPr>
        </p:nvGraphicFramePr>
        <p:xfrm>
          <a:off x="1841863" y="4362994"/>
          <a:ext cx="5891348" cy="1864515"/>
        </p:xfrm>
        <a:graphic>
          <a:graphicData uri="http://schemas.openxmlformats.org/presentationml/2006/ole">
            <mc:AlternateContent xmlns:mc="http://schemas.openxmlformats.org/markup-compatibility/2006">
              <mc:Choice xmlns:v="urn:schemas-microsoft-com:vml" Requires="v">
                <p:oleObj spid="_x0000_s39953" name="Visio" r:id="rId5" imgW="4337010" imgH="1372678" progId="Visio.Drawing.11">
                  <p:embed/>
                </p:oleObj>
              </mc:Choice>
              <mc:Fallback>
                <p:oleObj name="Visio" r:id="rId5" imgW="4337010" imgH="1372678"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1863" y="4362994"/>
                        <a:ext cx="5891348" cy="1864515"/>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229616319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544386" y="13652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1】-</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4"/>
            <a:ext cx="7975600" cy="142964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案例</a:t>
            </a:r>
            <a:r>
              <a:rPr lang="zh-CN" altLang="zh-CN" sz="2000" dirty="0"/>
              <a:t>要求输入一名学生的学号、姓名、年龄和身高等信息，然后再把所有输入的信息一一输出到屏幕上。通过之前的学习，会发现此案例难度并不大，但和之前不同的是，要求使用结构体的相关知识解决此问题，接下来请认真阅读案例</a:t>
            </a:r>
            <a:r>
              <a:rPr lang="zh-CN" altLang="zh-CN" sz="2000" dirty="0" smtClean="0"/>
              <a:t>分析</a:t>
            </a:r>
            <a:r>
              <a:rPr lang="zh-CN" altLang="en-US" sz="2000" dirty="0" smtClean="0"/>
              <a:t>。</a:t>
            </a:r>
            <a:endParaRPr lang="en-US" altLang="zh-CN" sz="2000" dirty="0"/>
          </a:p>
        </p:txBody>
      </p:sp>
    </p:spTree>
    <p:custDataLst>
      <p:tags r:id="rId1"/>
    </p:custDataLst>
    <p:extLst>
      <p:ext uri="{BB962C8B-B14F-4D97-AF65-F5344CB8AC3E}">
        <p14:creationId xmlns:p14="http://schemas.microsoft.com/office/powerpoint/2010/main" val="617189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2077813" cy="57458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什么是链表</a:t>
            </a:r>
            <a:endParaRPr lang="en-US" altLang="zh-CN" sz="2400" b="1" dirty="0">
              <a:solidFill>
                <a:srgbClr val="009ED6"/>
              </a:solidFill>
              <a:latin typeface="+mn-lt"/>
              <a:ea typeface="+mn-ea"/>
            </a:endParaRPr>
          </a:p>
        </p:txBody>
      </p:sp>
      <p:sp>
        <p:nvSpPr>
          <p:cNvPr id="27652" name="矩形 6"/>
          <p:cNvSpPr>
            <a:spLocks noChangeArrowheads="1"/>
          </p:cNvSpPr>
          <p:nvPr/>
        </p:nvSpPr>
        <p:spPr bwMode="auto">
          <a:xfrm>
            <a:off x="906464" y="1628775"/>
            <a:ext cx="7545206" cy="454035"/>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pitchFamily="34" charset="0"/>
              <a:buChar char="−"/>
              <a:defRPr/>
            </a:pPr>
            <a:r>
              <a:rPr lang="zh-CN" altLang="zh-CN" dirty="0" smtClean="0"/>
              <a:t>在</a:t>
            </a:r>
            <a:r>
              <a:rPr lang="zh-CN" altLang="zh-CN" dirty="0"/>
              <a:t>链表中</a:t>
            </a:r>
            <a:r>
              <a:rPr lang="zh-CN" altLang="zh-CN" dirty="0" smtClean="0"/>
              <a:t>，存储单元</a:t>
            </a:r>
            <a:r>
              <a:rPr lang="zh-CN" altLang="zh-CN" dirty="0"/>
              <a:t>可以是不连续的，</a:t>
            </a:r>
            <a:r>
              <a:rPr lang="zh-CN" altLang="zh-CN" dirty="0" smtClean="0"/>
              <a:t>因此提高</a:t>
            </a:r>
            <a:r>
              <a:rPr lang="zh-CN" altLang="en-US" dirty="0" smtClean="0"/>
              <a:t>了</a:t>
            </a:r>
            <a:r>
              <a:rPr lang="zh-CN" altLang="zh-CN" dirty="0" smtClean="0"/>
              <a:t>空间</a:t>
            </a:r>
            <a:r>
              <a:rPr lang="zh-CN" altLang="zh-CN" dirty="0"/>
              <a:t>利用率</a:t>
            </a:r>
            <a:r>
              <a:rPr lang="zh-CN" altLang="zh-CN" dirty="0" smtClean="0">
                <a:latin typeface="+mn-lt"/>
                <a:ea typeface="+mn-ea"/>
              </a:rPr>
              <a:t>。</a:t>
            </a:r>
            <a:endParaRPr lang="zh-CN" altLang="zh-CN" dirty="0">
              <a:latin typeface="+mn-lt"/>
              <a:ea typeface="+mn-ea"/>
            </a:endParaRPr>
          </a:p>
        </p:txBody>
      </p:sp>
      <p:sp>
        <p:nvSpPr>
          <p:cNvPr id="15" name="标题 1"/>
          <p:cNvSpPr>
            <a:spLocks noChangeArrowheads="1"/>
          </p:cNvSpPr>
          <p:nvPr/>
        </p:nvSpPr>
        <p:spPr bwMode="auto">
          <a:xfrm>
            <a:off x="1481324" y="19684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a:spLocks noChangeArrowheads="1"/>
          </p:cNvSpPr>
          <p:nvPr/>
        </p:nvSpPr>
        <p:spPr bwMode="auto">
          <a:xfrm>
            <a:off x="906464" y="2076278"/>
            <a:ext cx="7427639" cy="1338828"/>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pitchFamily="34" charset="0"/>
              <a:buChar char="−"/>
              <a:defRPr/>
            </a:pPr>
            <a:r>
              <a:rPr lang="zh-CN" altLang="zh-CN" dirty="0" smtClean="0"/>
              <a:t>插入</a:t>
            </a:r>
            <a:r>
              <a:rPr lang="zh-CN" altLang="zh-CN" dirty="0"/>
              <a:t>元素时</a:t>
            </a:r>
            <a:r>
              <a:rPr lang="zh-CN" altLang="zh-CN" dirty="0" smtClean="0"/>
              <a:t>，将</a:t>
            </a:r>
            <a:r>
              <a:rPr lang="zh-CN" altLang="en-US" dirty="0" smtClean="0"/>
              <a:t>原来</a:t>
            </a:r>
            <a:r>
              <a:rPr lang="zh-CN" altLang="zh-CN" dirty="0" smtClean="0"/>
              <a:t>两</a:t>
            </a:r>
            <a:r>
              <a:rPr lang="zh-CN" altLang="zh-CN" dirty="0"/>
              <a:t>个结点之间的指针断开，上一个结点的指针指向新分配的存储单元，新分配的结点中指针指向下一个结点；这样不需要移动原来元素的位置，效率比较高</a:t>
            </a:r>
            <a:r>
              <a:rPr lang="zh-CN" altLang="zh-CN" dirty="0" smtClean="0">
                <a:latin typeface="+mn-lt"/>
                <a:ea typeface="+mn-ea"/>
              </a:rPr>
              <a:t>。</a:t>
            </a:r>
            <a:endParaRPr lang="zh-CN" altLang="zh-CN" dirty="0">
              <a:latin typeface="+mn-lt"/>
              <a:ea typeface="+mn-ea"/>
            </a:endParaRPr>
          </a:p>
        </p:txBody>
      </p:sp>
      <p:sp>
        <p:nvSpPr>
          <p:cNvPr id="8" name="矩形 7"/>
          <p:cNvSpPr>
            <a:spLocks noChangeArrowheads="1"/>
          </p:cNvSpPr>
          <p:nvPr/>
        </p:nvSpPr>
        <p:spPr bwMode="auto">
          <a:xfrm>
            <a:off x="906464" y="3378768"/>
            <a:ext cx="7427639" cy="869533"/>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pitchFamily="34" charset="0"/>
              <a:buChar char="−"/>
              <a:defRPr/>
            </a:pPr>
            <a:r>
              <a:rPr lang="zh-CN" altLang="zh-CN" dirty="0" smtClean="0"/>
              <a:t>删除</a:t>
            </a:r>
            <a:r>
              <a:rPr lang="zh-CN" altLang="zh-CN" dirty="0"/>
              <a:t>链表中的某个元素时，就断开它与前后两个结点的指针，然后将它的前后两个结点连接起来，也不需要移动原来元素的位置</a:t>
            </a:r>
            <a:r>
              <a:rPr lang="zh-CN" altLang="zh-CN" dirty="0" smtClean="0">
                <a:latin typeface="+mn-lt"/>
                <a:ea typeface="+mn-ea"/>
              </a:rPr>
              <a:t>。</a:t>
            </a:r>
            <a:endParaRPr lang="zh-CN" altLang="zh-CN" dirty="0">
              <a:latin typeface="+mn-lt"/>
              <a:ea typeface="+mn-ea"/>
            </a:endParaRPr>
          </a:p>
        </p:txBody>
      </p:sp>
      <p:sp>
        <p:nvSpPr>
          <p:cNvPr id="9" name="矩形 8"/>
          <p:cNvSpPr>
            <a:spLocks noChangeArrowheads="1"/>
          </p:cNvSpPr>
          <p:nvPr/>
        </p:nvSpPr>
        <p:spPr bwMode="auto">
          <a:xfrm>
            <a:off x="906463" y="4294021"/>
            <a:ext cx="7427639" cy="507831"/>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pitchFamily="34" charset="0"/>
              <a:buChar char="−"/>
              <a:defRPr/>
            </a:pPr>
            <a:r>
              <a:rPr lang="zh-CN" altLang="zh-CN" dirty="0" smtClean="0"/>
              <a:t>链表</a:t>
            </a:r>
            <a:r>
              <a:rPr lang="zh-CN" altLang="zh-CN" dirty="0"/>
              <a:t>不能进行随机</a:t>
            </a:r>
            <a:r>
              <a:rPr lang="zh-CN" altLang="zh-CN" dirty="0" smtClean="0"/>
              <a:t>查找</a:t>
            </a:r>
            <a:r>
              <a:rPr lang="zh-CN" altLang="zh-CN" dirty="0" smtClean="0">
                <a:latin typeface="+mn-lt"/>
                <a:ea typeface="+mn-ea"/>
              </a:rPr>
              <a:t>。</a:t>
            </a:r>
            <a:endParaRPr lang="zh-CN" altLang="zh-CN" dirty="0">
              <a:latin typeface="+mn-lt"/>
              <a:ea typeface="+mn-ea"/>
            </a:endParaRPr>
          </a:p>
        </p:txBody>
      </p:sp>
    </p:spTree>
    <p:custDataLst>
      <p:tags r:id="rId1"/>
    </p:custDataLst>
    <p:extLst>
      <p:ext uri="{BB962C8B-B14F-4D97-AF65-F5344CB8AC3E}">
        <p14:creationId xmlns:p14="http://schemas.microsoft.com/office/powerpoint/2010/main" val="20310603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wipe(left)">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7" grpId="0"/>
      <p:bldP spid="8"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2696572"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链表的基本操作</a:t>
            </a:r>
            <a:endParaRPr lang="en-US" altLang="zh-CN" sz="2400" b="1" dirty="0">
              <a:solidFill>
                <a:srgbClr val="009ED6"/>
              </a:solidFill>
              <a:latin typeface="+mn-lt"/>
              <a:ea typeface="+mn-ea"/>
            </a:endParaRPr>
          </a:p>
        </p:txBody>
      </p:sp>
      <p:sp>
        <p:nvSpPr>
          <p:cNvPr id="27652" name="矩形 6"/>
          <p:cNvSpPr>
            <a:spLocks noChangeArrowheads="1"/>
          </p:cNvSpPr>
          <p:nvPr/>
        </p:nvSpPr>
        <p:spPr bwMode="auto">
          <a:xfrm>
            <a:off x="906464" y="1628775"/>
            <a:ext cx="2350496" cy="507831"/>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pitchFamily="34" charset="0"/>
              <a:buChar char="−"/>
              <a:defRPr/>
            </a:pPr>
            <a:r>
              <a:rPr lang="zh-CN" altLang="en-US" dirty="0" smtClean="0"/>
              <a:t>创建链表</a:t>
            </a:r>
            <a:endParaRPr lang="zh-CN" altLang="zh-CN" dirty="0">
              <a:latin typeface="+mn-lt"/>
              <a:ea typeface="+mn-ea"/>
            </a:endParaRPr>
          </a:p>
        </p:txBody>
      </p:sp>
      <p:sp>
        <p:nvSpPr>
          <p:cNvPr id="15" name="标题 1"/>
          <p:cNvSpPr>
            <a:spLocks noChangeArrowheads="1"/>
          </p:cNvSpPr>
          <p:nvPr/>
        </p:nvSpPr>
        <p:spPr bwMode="auto">
          <a:xfrm>
            <a:off x="1723062"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906464" y="2212988"/>
            <a:ext cx="7127997" cy="1477328"/>
          </a:xfrm>
          <a:prstGeom prst="rect">
            <a:avLst/>
          </a:prstGeom>
          <a:solidFill>
            <a:schemeClr val="accent5">
              <a:lumMod val="20000"/>
              <a:lumOff val="80000"/>
            </a:schemeClr>
          </a:solidFill>
          <a:ln w="19050">
            <a:noFill/>
          </a:ln>
        </p:spPr>
        <p:txBody>
          <a:bodyPr wrap="square">
            <a:spAutoFit/>
          </a:bodyPr>
          <a:lstStyle/>
          <a:p>
            <a:r>
              <a:rPr lang="en-US" altLang="zh-CN" dirty="0" err="1"/>
              <a:t>struct</a:t>
            </a:r>
            <a:r>
              <a:rPr lang="en-US" altLang="zh-CN" dirty="0"/>
              <a:t> Header  //</a:t>
            </a:r>
            <a:r>
              <a:rPr lang="zh-CN" altLang="zh-CN" dirty="0"/>
              <a:t>头结点</a:t>
            </a:r>
          </a:p>
          <a:p>
            <a:r>
              <a:rPr lang="en-US" altLang="zh-CN" dirty="0"/>
              <a:t>{</a:t>
            </a:r>
            <a:endParaRPr lang="zh-CN" altLang="zh-CN" dirty="0"/>
          </a:p>
          <a:p>
            <a:r>
              <a:rPr lang="en-US" altLang="zh-CN" dirty="0"/>
              <a:t>	</a:t>
            </a:r>
            <a:r>
              <a:rPr lang="en-US" altLang="zh-CN" dirty="0" err="1"/>
              <a:t>int</a:t>
            </a:r>
            <a:r>
              <a:rPr lang="en-US" altLang="zh-CN" dirty="0"/>
              <a:t> length; //</a:t>
            </a:r>
            <a:r>
              <a:rPr lang="zh-CN" altLang="zh-CN" dirty="0"/>
              <a:t>记录链表大小</a:t>
            </a:r>
          </a:p>
          <a:p>
            <a:r>
              <a:rPr lang="en-US" altLang="zh-CN" dirty="0"/>
              <a:t>	</a:t>
            </a:r>
            <a:r>
              <a:rPr lang="en-US" altLang="zh-CN" dirty="0" err="1"/>
              <a:t>struct</a:t>
            </a:r>
            <a:r>
              <a:rPr lang="en-US" altLang="zh-CN" dirty="0"/>
              <a:t> Node* next; //</a:t>
            </a:r>
            <a:r>
              <a:rPr lang="zh-CN" altLang="zh-CN" dirty="0"/>
              <a:t>指向第一个结点的指针</a:t>
            </a:r>
          </a:p>
          <a:p>
            <a:r>
              <a:rPr lang="en-US" altLang="zh-CN" dirty="0"/>
              <a:t>};</a:t>
            </a:r>
            <a:endParaRPr lang="zh-CN" altLang="zh-CN" dirty="0"/>
          </a:p>
        </p:txBody>
      </p:sp>
      <p:sp>
        <p:nvSpPr>
          <p:cNvPr id="11" name="云形标注 10"/>
          <p:cNvSpPr/>
          <p:nvPr/>
        </p:nvSpPr>
        <p:spPr>
          <a:xfrm>
            <a:off x="3425062" y="1531307"/>
            <a:ext cx="1395132" cy="702766"/>
          </a:xfrm>
          <a:prstGeom prst="cloudCallout">
            <a:avLst>
              <a:gd name="adj1" fmla="val -55014"/>
              <a:gd name="adj2" fmla="val 66872"/>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链表头</a:t>
            </a:r>
            <a:endParaRPr lang="zh-CN" altLang="zh-CN" sz="1600" dirty="0">
              <a:effectLst>
                <a:glow>
                  <a:srgbClr val="000000"/>
                </a:glow>
                <a:outerShdw sx="0" sy="0">
                  <a:srgbClr val="000000"/>
                </a:outerShdw>
                <a:reflection stA="0" endPos="0" fadeDir="0" sx="0" sy="0"/>
              </a:effectLst>
            </a:endParaRPr>
          </a:p>
        </p:txBody>
      </p:sp>
      <p:sp>
        <p:nvSpPr>
          <p:cNvPr id="12" name="TextBox 11"/>
          <p:cNvSpPr txBox="1"/>
          <p:nvPr/>
        </p:nvSpPr>
        <p:spPr>
          <a:xfrm>
            <a:off x="888166" y="4183362"/>
            <a:ext cx="7127997" cy="1477328"/>
          </a:xfrm>
          <a:prstGeom prst="rect">
            <a:avLst/>
          </a:prstGeom>
          <a:solidFill>
            <a:schemeClr val="accent5">
              <a:lumMod val="20000"/>
              <a:lumOff val="80000"/>
            </a:schemeClr>
          </a:solidFill>
          <a:ln w="19050">
            <a:noFill/>
          </a:ln>
        </p:spPr>
        <p:txBody>
          <a:bodyPr wrap="square">
            <a:spAutoFit/>
          </a:bodyPr>
          <a:lstStyle/>
          <a:p>
            <a:r>
              <a:rPr lang="en-US" altLang="zh-CN" dirty="0" err="1"/>
              <a:t>struct</a:t>
            </a:r>
            <a:r>
              <a:rPr lang="en-US" altLang="zh-CN" dirty="0"/>
              <a:t> Node  //</a:t>
            </a:r>
            <a:r>
              <a:rPr lang="zh-CN" altLang="zh-CN" dirty="0"/>
              <a:t>结点</a:t>
            </a:r>
          </a:p>
          <a:p>
            <a:r>
              <a:rPr lang="en-US" altLang="zh-CN" dirty="0"/>
              <a:t>{</a:t>
            </a:r>
            <a:endParaRPr lang="zh-CN" altLang="zh-CN" dirty="0"/>
          </a:p>
          <a:p>
            <a:r>
              <a:rPr lang="en-US" altLang="zh-CN" dirty="0"/>
              <a:t>	</a:t>
            </a:r>
            <a:r>
              <a:rPr lang="en-US" altLang="zh-CN" dirty="0" err="1"/>
              <a:t>int</a:t>
            </a:r>
            <a:r>
              <a:rPr lang="en-US" altLang="zh-CN" dirty="0"/>
              <a:t> data; //</a:t>
            </a:r>
            <a:r>
              <a:rPr lang="zh-CN" altLang="zh-CN" dirty="0"/>
              <a:t>数据域</a:t>
            </a:r>
          </a:p>
          <a:p>
            <a:r>
              <a:rPr lang="en-US" altLang="zh-CN" dirty="0"/>
              <a:t>	</a:t>
            </a:r>
            <a:r>
              <a:rPr lang="en-US" altLang="zh-CN" dirty="0" err="1"/>
              <a:t>struct</a:t>
            </a:r>
            <a:r>
              <a:rPr lang="en-US" altLang="zh-CN" dirty="0"/>
              <a:t> Node* next;  //</a:t>
            </a:r>
            <a:r>
              <a:rPr lang="zh-CN" altLang="zh-CN" dirty="0"/>
              <a:t>指向下一个结点的指针</a:t>
            </a:r>
          </a:p>
          <a:p>
            <a:r>
              <a:rPr lang="en-US" altLang="zh-CN" dirty="0"/>
              <a:t>};</a:t>
            </a:r>
            <a:endParaRPr lang="zh-CN" altLang="zh-CN" dirty="0"/>
          </a:p>
        </p:txBody>
      </p:sp>
      <p:sp>
        <p:nvSpPr>
          <p:cNvPr id="13" name="云形标注 12"/>
          <p:cNvSpPr/>
          <p:nvPr/>
        </p:nvSpPr>
        <p:spPr>
          <a:xfrm>
            <a:off x="3009643" y="3501681"/>
            <a:ext cx="1622436" cy="702766"/>
          </a:xfrm>
          <a:prstGeom prst="cloudCallout">
            <a:avLst>
              <a:gd name="adj1" fmla="val -55014"/>
              <a:gd name="adj2" fmla="val 66872"/>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链表结点</a:t>
            </a:r>
            <a:endParaRPr lang="zh-CN" altLang="zh-CN" sz="1600" dirty="0">
              <a:effectLst>
                <a:glow>
                  <a:srgbClr val="000000"/>
                </a:glow>
                <a:outerShdw sx="0" sy="0">
                  <a:srgbClr val="000000"/>
                </a:outerShdw>
                <a:reflection stA="0" endPos="0" fadeDir="0" sx="0" sy="0"/>
              </a:effectLst>
            </a:endParaRPr>
          </a:p>
        </p:txBody>
      </p:sp>
    </p:spTree>
    <p:custDataLst>
      <p:tags r:id="rId1"/>
    </p:custDataLst>
    <p:extLst>
      <p:ext uri="{BB962C8B-B14F-4D97-AF65-F5344CB8AC3E}">
        <p14:creationId xmlns:p14="http://schemas.microsoft.com/office/powerpoint/2010/main" val="30016044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2696572"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链表的基本操作</a:t>
            </a:r>
            <a:endParaRPr lang="en-US" altLang="zh-CN" sz="2400" b="1" dirty="0">
              <a:solidFill>
                <a:srgbClr val="009ED6"/>
              </a:solidFill>
              <a:latin typeface="+mn-lt"/>
              <a:ea typeface="+mn-ea"/>
            </a:endParaRPr>
          </a:p>
        </p:txBody>
      </p:sp>
      <p:sp>
        <p:nvSpPr>
          <p:cNvPr id="27652" name="矩形 6"/>
          <p:cNvSpPr>
            <a:spLocks noChangeArrowheads="1"/>
          </p:cNvSpPr>
          <p:nvPr/>
        </p:nvSpPr>
        <p:spPr bwMode="auto">
          <a:xfrm>
            <a:off x="906464" y="1628775"/>
            <a:ext cx="2350496" cy="454035"/>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pitchFamily="34" charset="0"/>
              <a:buChar char="−"/>
              <a:defRPr/>
            </a:pPr>
            <a:r>
              <a:rPr lang="zh-CN" altLang="en-US" dirty="0" smtClean="0"/>
              <a:t>插入元素</a:t>
            </a:r>
            <a:endParaRPr lang="zh-CN" altLang="zh-CN" dirty="0">
              <a:latin typeface="+mn-lt"/>
              <a:ea typeface="+mn-ea"/>
            </a:endParaRPr>
          </a:p>
        </p:txBody>
      </p:sp>
      <p:sp>
        <p:nvSpPr>
          <p:cNvPr id="15" name="标题 1"/>
          <p:cNvSpPr>
            <a:spLocks noChangeArrowheads="1"/>
          </p:cNvSpPr>
          <p:nvPr/>
        </p:nvSpPr>
        <p:spPr bwMode="auto">
          <a:xfrm>
            <a:off x="1440826" y="136523"/>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圆角矩形 16"/>
          <p:cNvSpPr/>
          <p:nvPr/>
        </p:nvSpPr>
        <p:spPr>
          <a:xfrm>
            <a:off x="996922" y="4009404"/>
            <a:ext cx="741871" cy="45714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head</a:t>
            </a:r>
            <a:endParaRPr lang="zh-CN" altLang="en-US" dirty="0"/>
          </a:p>
        </p:txBody>
      </p:sp>
      <p:sp>
        <p:nvSpPr>
          <p:cNvPr id="20" name="圆角矩形 19"/>
          <p:cNvSpPr/>
          <p:nvPr/>
        </p:nvSpPr>
        <p:spPr>
          <a:xfrm>
            <a:off x="2576728" y="3406085"/>
            <a:ext cx="491784" cy="457149"/>
          </a:xfrm>
          <a:prstGeom prst="roundRect">
            <a:avLst/>
          </a:prstGeom>
          <a:solidFill>
            <a:srgbClr val="21A5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25</a:t>
            </a:r>
            <a:endParaRPr lang="zh-CN" altLang="en-US" dirty="0"/>
          </a:p>
        </p:txBody>
      </p:sp>
      <p:sp>
        <p:nvSpPr>
          <p:cNvPr id="24" name="圆角矩形 23"/>
          <p:cNvSpPr/>
          <p:nvPr/>
        </p:nvSpPr>
        <p:spPr>
          <a:xfrm>
            <a:off x="4560784" y="3314698"/>
            <a:ext cx="491784" cy="457149"/>
          </a:xfrm>
          <a:prstGeom prst="roundRect">
            <a:avLst/>
          </a:prstGeom>
          <a:solidFill>
            <a:srgbClr val="21A5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70</a:t>
            </a:r>
            <a:endParaRPr lang="zh-CN" altLang="en-US" dirty="0"/>
          </a:p>
        </p:txBody>
      </p:sp>
      <p:sp>
        <p:nvSpPr>
          <p:cNvPr id="25" name="圆角矩形 24"/>
          <p:cNvSpPr/>
          <p:nvPr/>
        </p:nvSpPr>
        <p:spPr>
          <a:xfrm>
            <a:off x="3439036" y="4549981"/>
            <a:ext cx="710053" cy="457149"/>
          </a:xfrm>
          <a:prstGeom prst="roundRect">
            <a:avLst/>
          </a:prstGeom>
          <a:solidFill>
            <a:srgbClr val="21A5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600</a:t>
            </a:r>
            <a:endParaRPr lang="zh-CN" altLang="en-US" dirty="0"/>
          </a:p>
        </p:txBody>
      </p:sp>
      <p:sp>
        <p:nvSpPr>
          <p:cNvPr id="26" name="圆角矩形 25"/>
          <p:cNvSpPr/>
          <p:nvPr/>
        </p:nvSpPr>
        <p:spPr>
          <a:xfrm>
            <a:off x="6589089" y="4321406"/>
            <a:ext cx="720956" cy="457149"/>
          </a:xfrm>
          <a:prstGeom prst="roundRect">
            <a:avLst/>
          </a:prstGeom>
          <a:solidFill>
            <a:srgbClr val="21A5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102</a:t>
            </a:r>
            <a:endParaRPr lang="zh-CN" altLang="en-US" dirty="0"/>
          </a:p>
        </p:txBody>
      </p:sp>
      <p:sp>
        <p:nvSpPr>
          <p:cNvPr id="27" name="圆角矩形 26"/>
          <p:cNvSpPr/>
          <p:nvPr/>
        </p:nvSpPr>
        <p:spPr>
          <a:xfrm>
            <a:off x="5863264" y="2825760"/>
            <a:ext cx="491784" cy="457149"/>
          </a:xfrm>
          <a:prstGeom prst="roundRect">
            <a:avLst/>
          </a:prstGeom>
          <a:solidFill>
            <a:srgbClr val="92D050"/>
          </a:solidFill>
          <a:ln>
            <a:solidFill>
              <a:srgbClr val="92D05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25</a:t>
            </a:r>
            <a:endParaRPr lang="zh-CN" altLang="en-US" dirty="0"/>
          </a:p>
        </p:txBody>
      </p:sp>
      <p:cxnSp>
        <p:nvCxnSpPr>
          <p:cNvPr id="28" name="曲线连接符 27"/>
          <p:cNvCxnSpPr>
            <a:endCxn id="20" idx="1"/>
          </p:cNvCxnSpPr>
          <p:nvPr/>
        </p:nvCxnSpPr>
        <p:spPr bwMode="auto">
          <a:xfrm flipV="1">
            <a:off x="1681819" y="3634660"/>
            <a:ext cx="894909" cy="538551"/>
          </a:xfrm>
          <a:prstGeom prst="curvedConnector3">
            <a:avLst>
              <a:gd name="adj1" fmla="val 57664"/>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曲线连接符 30"/>
          <p:cNvCxnSpPr>
            <a:endCxn id="25" idx="1"/>
          </p:cNvCxnSpPr>
          <p:nvPr/>
        </p:nvCxnSpPr>
        <p:spPr bwMode="auto">
          <a:xfrm rot="16200000" flipH="1">
            <a:off x="2657996" y="3997515"/>
            <a:ext cx="1103195" cy="458886"/>
          </a:xfrm>
          <a:prstGeom prst="curvedConnector2">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曲线连接符 39"/>
          <p:cNvCxnSpPr>
            <a:stCxn id="25" idx="3"/>
          </p:cNvCxnSpPr>
          <p:nvPr/>
        </p:nvCxnSpPr>
        <p:spPr bwMode="auto">
          <a:xfrm flipV="1">
            <a:off x="4149089" y="3742132"/>
            <a:ext cx="679717" cy="1036424"/>
          </a:xfrm>
          <a:prstGeom prst="curvedConnector2">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曲线连接符 47"/>
          <p:cNvCxnSpPr>
            <a:stCxn id="24" idx="3"/>
            <a:endCxn id="26" idx="1"/>
          </p:cNvCxnSpPr>
          <p:nvPr/>
        </p:nvCxnSpPr>
        <p:spPr bwMode="auto">
          <a:xfrm>
            <a:off x="5052568" y="3543273"/>
            <a:ext cx="1536521" cy="1006708"/>
          </a:xfrm>
          <a:prstGeom prst="curvedConnector3">
            <a:avLst>
              <a:gd name="adj1" fmla="val 50000"/>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曲线连接符 49"/>
          <p:cNvCxnSpPr/>
          <p:nvPr/>
        </p:nvCxnSpPr>
        <p:spPr bwMode="auto">
          <a:xfrm flipV="1">
            <a:off x="7310045" y="4521313"/>
            <a:ext cx="455326" cy="1"/>
          </a:xfrm>
          <a:prstGeom prst="curvedConnector3">
            <a:avLst>
              <a:gd name="adj1" fmla="val 50000"/>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矩形 6"/>
          <p:cNvSpPr>
            <a:spLocks noChangeArrowheads="1"/>
          </p:cNvSpPr>
          <p:nvPr/>
        </p:nvSpPr>
        <p:spPr bwMode="auto">
          <a:xfrm>
            <a:off x="7765371" y="4277969"/>
            <a:ext cx="853592" cy="507831"/>
          </a:xfrm>
          <a:prstGeom prst="rect">
            <a:avLst/>
          </a:prstGeom>
          <a:noFill/>
          <a:ln w="9525">
            <a:noFill/>
            <a:miter lim="800000"/>
            <a:headEnd/>
            <a:tailEnd/>
          </a:ln>
        </p:spPr>
        <p:txBody>
          <a:bodyPr wrap="square">
            <a:spAutoFit/>
          </a:bodyPr>
          <a:lstStyle/>
          <a:p>
            <a:pPr>
              <a:lnSpc>
                <a:spcPct val="150000"/>
              </a:lnSpc>
              <a:spcBef>
                <a:spcPct val="20000"/>
              </a:spcBef>
              <a:defRPr/>
            </a:pPr>
            <a:r>
              <a:rPr lang="en-US" altLang="zh-CN" dirty="0" smtClean="0">
                <a:latin typeface="+mn-lt"/>
                <a:ea typeface="+mn-ea"/>
              </a:rPr>
              <a:t>NULL</a:t>
            </a:r>
            <a:endParaRPr lang="zh-CN" altLang="zh-CN" dirty="0">
              <a:latin typeface="+mn-lt"/>
              <a:ea typeface="+mn-ea"/>
            </a:endParaRPr>
          </a:p>
        </p:txBody>
      </p:sp>
      <p:sp>
        <p:nvSpPr>
          <p:cNvPr id="57" name="云形标注 56"/>
          <p:cNvSpPr/>
          <p:nvPr/>
        </p:nvSpPr>
        <p:spPr>
          <a:xfrm>
            <a:off x="6700175" y="1739235"/>
            <a:ext cx="1848247" cy="1264980"/>
          </a:xfrm>
          <a:prstGeom prst="cloudCallout">
            <a:avLst>
              <a:gd name="adj1" fmla="val -66730"/>
              <a:gd name="adj2" fmla="val 51847"/>
            </a:avLst>
          </a:prstGeom>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插入到</a:t>
            </a:r>
            <a:r>
              <a:rPr lang="en-US" altLang="zh-CN" sz="1600" dirty="0" smtClean="0">
                <a:effectLst>
                  <a:glow>
                    <a:srgbClr val="000000"/>
                  </a:glow>
                  <a:outerShdw sx="0" sy="0">
                    <a:srgbClr val="000000"/>
                  </a:outerShdw>
                  <a:reflection stA="0" endPos="0" fadeDir="0" sx="0" sy="0"/>
                </a:effectLst>
              </a:rPr>
              <a:t>70</a:t>
            </a:r>
            <a:r>
              <a:rPr lang="zh-CN" altLang="en-US" sz="1600" dirty="0" smtClean="0">
                <a:effectLst>
                  <a:glow>
                    <a:srgbClr val="000000"/>
                  </a:glow>
                  <a:outerShdw sx="0" sy="0">
                    <a:srgbClr val="000000"/>
                  </a:outerShdw>
                  <a:reflection stA="0" endPos="0" fadeDir="0" sx="0" sy="0"/>
                </a:effectLst>
              </a:rPr>
              <a:t>和</a:t>
            </a:r>
            <a:r>
              <a:rPr lang="en-US" altLang="zh-CN" sz="1600" dirty="0" smtClean="0">
                <a:effectLst>
                  <a:glow>
                    <a:srgbClr val="000000"/>
                  </a:glow>
                  <a:outerShdw sx="0" sy="0">
                    <a:srgbClr val="000000"/>
                  </a:outerShdw>
                  <a:reflection stA="0" endPos="0" fadeDir="0" sx="0" sy="0"/>
                </a:effectLst>
              </a:rPr>
              <a:t>102</a:t>
            </a:r>
            <a:r>
              <a:rPr lang="zh-CN" altLang="en-US" sz="1600" dirty="0" smtClean="0">
                <a:effectLst>
                  <a:glow>
                    <a:srgbClr val="000000"/>
                  </a:glow>
                  <a:outerShdw sx="0" sy="0">
                    <a:srgbClr val="000000"/>
                  </a:outerShdw>
                  <a:reflection stA="0" endPos="0" fadeDir="0" sx="0" sy="0"/>
                </a:effectLst>
              </a:rPr>
              <a:t>之间</a:t>
            </a:r>
            <a:endParaRPr lang="zh-CN" altLang="zh-CN" sz="1600" dirty="0">
              <a:effectLst>
                <a:glow>
                  <a:srgbClr val="000000"/>
                </a:glow>
                <a:outerShdw sx="0" sy="0">
                  <a:srgbClr val="000000"/>
                </a:outerShdw>
                <a:reflection stA="0" endPos="0" fadeDir="0" sx="0" sy="0"/>
              </a:effectLst>
            </a:endParaRPr>
          </a:p>
        </p:txBody>
      </p:sp>
      <p:cxnSp>
        <p:nvCxnSpPr>
          <p:cNvPr id="58" name="曲线连接符 57"/>
          <p:cNvCxnSpPr>
            <a:stCxn id="27" idx="3"/>
            <a:endCxn id="26" idx="0"/>
          </p:cNvCxnSpPr>
          <p:nvPr/>
        </p:nvCxnSpPr>
        <p:spPr bwMode="auto">
          <a:xfrm>
            <a:off x="6355048" y="3054335"/>
            <a:ext cx="594519" cy="1267071"/>
          </a:xfrm>
          <a:prstGeom prst="curvedConnector2">
            <a:avLst/>
          </a:prstGeom>
          <a:noFill/>
          <a:ln w="28575" cap="flat" cmpd="sng" algn="ctr">
            <a:solidFill>
              <a:srgbClr val="92D050"/>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曲线连接符 58"/>
          <p:cNvCxnSpPr>
            <a:stCxn id="24" idx="3"/>
            <a:endCxn id="27" idx="1"/>
          </p:cNvCxnSpPr>
          <p:nvPr/>
        </p:nvCxnSpPr>
        <p:spPr bwMode="auto">
          <a:xfrm flipV="1">
            <a:off x="5052568" y="3054335"/>
            <a:ext cx="810696" cy="488938"/>
          </a:xfrm>
          <a:prstGeom prst="curvedConnector3">
            <a:avLst>
              <a:gd name="adj1" fmla="val 50000"/>
            </a:avLst>
          </a:prstGeom>
          <a:noFill/>
          <a:ln w="28575" cap="flat" cmpd="sng" algn="ctr">
            <a:solidFill>
              <a:srgbClr val="92D050"/>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3921392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1000"/>
                                        <p:tgtEl>
                                          <p:spTgt spid="57"/>
                                        </p:tgtEl>
                                      </p:cBhvr>
                                    </p:animEffect>
                                    <p:anim calcmode="lin" valueType="num">
                                      <p:cBhvr>
                                        <p:cTn id="15" dur="1000" fill="hold"/>
                                        <p:tgtEl>
                                          <p:spTgt spid="57"/>
                                        </p:tgtEl>
                                        <p:attrNameLst>
                                          <p:attrName>ppt_x</p:attrName>
                                        </p:attrNameLst>
                                      </p:cBhvr>
                                      <p:tavLst>
                                        <p:tav tm="0">
                                          <p:val>
                                            <p:strVal val="#ppt_x"/>
                                          </p:val>
                                        </p:tav>
                                        <p:tav tm="100000">
                                          <p:val>
                                            <p:strVal val="#ppt_x"/>
                                          </p:val>
                                        </p:tav>
                                      </p:tavLst>
                                    </p:anim>
                                    <p:anim calcmode="lin" valueType="num">
                                      <p:cBhvr>
                                        <p:cTn id="1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xit" presetSubtype="0" fill="hold" grpId="1" nodeType="clickEffect">
                                  <p:stCondLst>
                                    <p:cond delay="0"/>
                                  </p:stCondLst>
                                  <p:childTnLst>
                                    <p:animEffect transition="out" filter="fade">
                                      <p:cBhvr>
                                        <p:cTn id="20" dur="1000"/>
                                        <p:tgtEl>
                                          <p:spTgt spid="57"/>
                                        </p:tgtEl>
                                      </p:cBhvr>
                                    </p:animEffect>
                                    <p:anim calcmode="lin" valueType="num">
                                      <p:cBhvr>
                                        <p:cTn id="21" dur="1000"/>
                                        <p:tgtEl>
                                          <p:spTgt spid="57"/>
                                        </p:tgtEl>
                                        <p:attrNameLst>
                                          <p:attrName>ppt_x</p:attrName>
                                        </p:attrNameLst>
                                      </p:cBhvr>
                                      <p:tavLst>
                                        <p:tav tm="0">
                                          <p:val>
                                            <p:strVal val="ppt_x"/>
                                          </p:val>
                                        </p:tav>
                                        <p:tav tm="100000">
                                          <p:val>
                                            <p:strVal val="ppt_x"/>
                                          </p:val>
                                        </p:tav>
                                      </p:tavLst>
                                    </p:anim>
                                    <p:anim calcmode="lin" valueType="num">
                                      <p:cBhvr>
                                        <p:cTn id="22" dur="1000"/>
                                        <p:tgtEl>
                                          <p:spTgt spid="57"/>
                                        </p:tgtEl>
                                        <p:attrNameLst>
                                          <p:attrName>ppt_y</p:attrName>
                                        </p:attrNameLst>
                                      </p:cBhvr>
                                      <p:tavLst>
                                        <p:tav tm="0">
                                          <p:val>
                                            <p:strVal val="ppt_y"/>
                                          </p:val>
                                        </p:tav>
                                        <p:tav tm="100000">
                                          <p:val>
                                            <p:strVal val="ppt_y-.1"/>
                                          </p:val>
                                        </p:tav>
                                      </p:tavLst>
                                    </p:anim>
                                    <p:set>
                                      <p:cBhvr>
                                        <p:cTn id="23" dur="1" fill="hold">
                                          <p:stCondLst>
                                            <p:cond delay="999"/>
                                          </p:stCondLst>
                                        </p:cTn>
                                        <p:tgtEl>
                                          <p:spTgt spid="5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down)">
                                      <p:cBhvr>
                                        <p:cTn id="28" dur="500"/>
                                        <p:tgtEl>
                                          <p:spTgt spid="5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up)">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8" fill="hold" nodeType="clickEffect">
                                  <p:stCondLst>
                                    <p:cond delay="0"/>
                                  </p:stCondLst>
                                  <p:childTnLst>
                                    <p:animEffect transition="out" filter="wipe(left)">
                                      <p:cBhvr>
                                        <p:cTn id="37" dur="500"/>
                                        <p:tgtEl>
                                          <p:spTgt spid="48"/>
                                        </p:tgtEl>
                                      </p:cBhvr>
                                    </p:animEffect>
                                    <p:set>
                                      <p:cBhvr>
                                        <p:cTn id="38"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7" grpId="0" animBg="1"/>
      <p:bldP spid="57"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bwMode="auto">
          <a:xfrm>
            <a:off x="4209896" y="3989425"/>
            <a:ext cx="1093403" cy="657478"/>
          </a:xfrm>
          <a:prstGeom prst="ellipse">
            <a:avLst/>
          </a:prstGeom>
          <a:solidFill>
            <a:schemeClr val="bg1"/>
          </a:solidFill>
          <a:ln w="9525" algn="ctr">
            <a:solidFill>
              <a:srgbClr val="6218E8"/>
            </a:solid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 name="矩形 4"/>
          <p:cNvSpPr/>
          <p:nvPr/>
        </p:nvSpPr>
        <p:spPr>
          <a:xfrm>
            <a:off x="560388" y="962025"/>
            <a:ext cx="2696572"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链表的基本操作</a:t>
            </a:r>
            <a:endParaRPr lang="en-US" altLang="zh-CN" sz="2400" b="1" dirty="0">
              <a:solidFill>
                <a:srgbClr val="009ED6"/>
              </a:solidFill>
              <a:latin typeface="+mn-lt"/>
              <a:ea typeface="+mn-ea"/>
            </a:endParaRPr>
          </a:p>
        </p:txBody>
      </p:sp>
      <p:sp>
        <p:nvSpPr>
          <p:cNvPr id="27652" name="矩形 6"/>
          <p:cNvSpPr>
            <a:spLocks noChangeArrowheads="1"/>
          </p:cNvSpPr>
          <p:nvPr/>
        </p:nvSpPr>
        <p:spPr bwMode="auto">
          <a:xfrm>
            <a:off x="906464" y="1628775"/>
            <a:ext cx="2350496" cy="454035"/>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pitchFamily="34" charset="0"/>
              <a:buChar char="−"/>
              <a:defRPr/>
            </a:pPr>
            <a:r>
              <a:rPr lang="zh-CN" altLang="en-US" dirty="0"/>
              <a:t>查找</a:t>
            </a:r>
            <a:r>
              <a:rPr lang="zh-CN" altLang="en-US" dirty="0" smtClean="0"/>
              <a:t>元素</a:t>
            </a:r>
            <a:endParaRPr lang="zh-CN" altLang="zh-CN" dirty="0">
              <a:latin typeface="+mn-lt"/>
              <a:ea typeface="+mn-ea"/>
            </a:endParaRPr>
          </a:p>
        </p:txBody>
      </p:sp>
      <p:sp>
        <p:nvSpPr>
          <p:cNvPr id="15" name="标题 1"/>
          <p:cNvSpPr>
            <a:spLocks noChangeArrowheads="1"/>
          </p:cNvSpPr>
          <p:nvPr/>
        </p:nvSpPr>
        <p:spPr bwMode="auto">
          <a:xfrm>
            <a:off x="1670292"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圆角矩形 16"/>
          <p:cNvSpPr/>
          <p:nvPr/>
        </p:nvSpPr>
        <p:spPr>
          <a:xfrm>
            <a:off x="1614142" y="3826524"/>
            <a:ext cx="741871" cy="45714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head</a:t>
            </a:r>
            <a:endParaRPr lang="zh-CN" altLang="en-US" dirty="0"/>
          </a:p>
        </p:txBody>
      </p:sp>
      <p:sp>
        <p:nvSpPr>
          <p:cNvPr id="20" name="圆角矩形 19"/>
          <p:cNvSpPr/>
          <p:nvPr/>
        </p:nvSpPr>
        <p:spPr>
          <a:xfrm>
            <a:off x="3433978" y="3154625"/>
            <a:ext cx="491784" cy="457149"/>
          </a:xfrm>
          <a:prstGeom prst="roundRect">
            <a:avLst/>
          </a:prstGeom>
          <a:solidFill>
            <a:srgbClr val="21A5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25</a:t>
            </a:r>
            <a:endParaRPr lang="zh-CN" altLang="en-US" dirty="0"/>
          </a:p>
        </p:txBody>
      </p:sp>
      <p:sp>
        <p:nvSpPr>
          <p:cNvPr id="24" name="圆角矩形 23"/>
          <p:cNvSpPr/>
          <p:nvPr/>
        </p:nvSpPr>
        <p:spPr>
          <a:xfrm>
            <a:off x="5178004" y="3131818"/>
            <a:ext cx="491784" cy="457149"/>
          </a:xfrm>
          <a:prstGeom prst="roundRect">
            <a:avLst/>
          </a:prstGeom>
          <a:solidFill>
            <a:srgbClr val="21A5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70</a:t>
            </a:r>
            <a:endParaRPr lang="zh-CN" altLang="en-US" dirty="0"/>
          </a:p>
        </p:txBody>
      </p:sp>
      <p:sp>
        <p:nvSpPr>
          <p:cNvPr id="25" name="圆角矩形 24"/>
          <p:cNvSpPr/>
          <p:nvPr/>
        </p:nvSpPr>
        <p:spPr>
          <a:xfrm>
            <a:off x="4376296" y="4115641"/>
            <a:ext cx="710053" cy="457149"/>
          </a:xfrm>
          <a:prstGeom prst="roundRect">
            <a:avLst/>
          </a:prstGeom>
          <a:solidFill>
            <a:srgbClr val="21A5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600</a:t>
            </a:r>
            <a:endParaRPr lang="zh-CN" altLang="en-US" dirty="0"/>
          </a:p>
        </p:txBody>
      </p:sp>
      <p:sp>
        <p:nvSpPr>
          <p:cNvPr id="26" name="圆角矩形 25"/>
          <p:cNvSpPr/>
          <p:nvPr/>
        </p:nvSpPr>
        <p:spPr>
          <a:xfrm>
            <a:off x="6097599" y="3509876"/>
            <a:ext cx="720956" cy="457149"/>
          </a:xfrm>
          <a:prstGeom prst="roundRect">
            <a:avLst/>
          </a:prstGeom>
          <a:solidFill>
            <a:srgbClr val="21A5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102</a:t>
            </a:r>
            <a:endParaRPr lang="zh-CN" altLang="en-US" dirty="0"/>
          </a:p>
        </p:txBody>
      </p:sp>
      <p:cxnSp>
        <p:nvCxnSpPr>
          <p:cNvPr id="28" name="曲线连接符 27"/>
          <p:cNvCxnSpPr>
            <a:stCxn id="17" idx="3"/>
            <a:endCxn id="20" idx="1"/>
          </p:cNvCxnSpPr>
          <p:nvPr/>
        </p:nvCxnSpPr>
        <p:spPr bwMode="auto">
          <a:xfrm flipV="1">
            <a:off x="2356013" y="3383200"/>
            <a:ext cx="1077965" cy="671899"/>
          </a:xfrm>
          <a:prstGeom prst="curvedConnector3">
            <a:avLst>
              <a:gd name="adj1" fmla="val 50000"/>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曲线连接符 30"/>
          <p:cNvCxnSpPr>
            <a:stCxn id="20" idx="2"/>
            <a:endCxn id="25" idx="1"/>
          </p:cNvCxnSpPr>
          <p:nvPr/>
        </p:nvCxnSpPr>
        <p:spPr bwMode="auto">
          <a:xfrm rot="16200000" flipH="1">
            <a:off x="3661862" y="3629782"/>
            <a:ext cx="732442" cy="696426"/>
          </a:xfrm>
          <a:prstGeom prst="curvedConnector2">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曲线连接符 39"/>
          <p:cNvCxnSpPr>
            <a:stCxn id="25" idx="3"/>
            <a:endCxn id="24" idx="2"/>
          </p:cNvCxnSpPr>
          <p:nvPr/>
        </p:nvCxnSpPr>
        <p:spPr bwMode="auto">
          <a:xfrm flipV="1">
            <a:off x="5086349" y="3588967"/>
            <a:ext cx="337547" cy="755249"/>
          </a:xfrm>
          <a:prstGeom prst="curvedConnector2">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曲线连接符 47"/>
          <p:cNvCxnSpPr>
            <a:stCxn id="24" idx="3"/>
            <a:endCxn id="26" idx="1"/>
          </p:cNvCxnSpPr>
          <p:nvPr/>
        </p:nvCxnSpPr>
        <p:spPr bwMode="auto">
          <a:xfrm>
            <a:off x="5669788" y="3360393"/>
            <a:ext cx="427811" cy="378058"/>
          </a:xfrm>
          <a:prstGeom prst="curvedConnector3">
            <a:avLst>
              <a:gd name="adj1" fmla="val 50000"/>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曲线连接符 49"/>
          <p:cNvCxnSpPr/>
          <p:nvPr/>
        </p:nvCxnSpPr>
        <p:spPr bwMode="auto">
          <a:xfrm flipV="1">
            <a:off x="6818555" y="3709783"/>
            <a:ext cx="455326" cy="1"/>
          </a:xfrm>
          <a:prstGeom prst="curvedConnector3">
            <a:avLst>
              <a:gd name="adj1" fmla="val 50000"/>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矩形 6"/>
          <p:cNvSpPr>
            <a:spLocks noChangeArrowheads="1"/>
          </p:cNvSpPr>
          <p:nvPr/>
        </p:nvSpPr>
        <p:spPr bwMode="auto">
          <a:xfrm>
            <a:off x="7273881" y="3466439"/>
            <a:ext cx="853592" cy="507831"/>
          </a:xfrm>
          <a:prstGeom prst="rect">
            <a:avLst/>
          </a:prstGeom>
          <a:noFill/>
          <a:ln w="9525">
            <a:noFill/>
            <a:miter lim="800000"/>
            <a:headEnd/>
            <a:tailEnd/>
          </a:ln>
        </p:spPr>
        <p:txBody>
          <a:bodyPr wrap="square">
            <a:spAutoFit/>
          </a:bodyPr>
          <a:lstStyle/>
          <a:p>
            <a:pPr>
              <a:lnSpc>
                <a:spcPct val="150000"/>
              </a:lnSpc>
              <a:spcBef>
                <a:spcPct val="20000"/>
              </a:spcBef>
              <a:defRPr/>
            </a:pPr>
            <a:r>
              <a:rPr lang="en-US" altLang="zh-CN" dirty="0" smtClean="0">
                <a:latin typeface="+mn-lt"/>
                <a:ea typeface="+mn-ea"/>
              </a:rPr>
              <a:t>NULL</a:t>
            </a:r>
            <a:endParaRPr lang="zh-CN" altLang="zh-CN" dirty="0">
              <a:latin typeface="+mn-lt"/>
              <a:ea typeface="+mn-ea"/>
            </a:endParaRPr>
          </a:p>
        </p:txBody>
      </p:sp>
      <p:sp>
        <p:nvSpPr>
          <p:cNvPr id="19" name="云形标注 18"/>
          <p:cNvSpPr/>
          <p:nvPr/>
        </p:nvSpPr>
        <p:spPr>
          <a:xfrm>
            <a:off x="5178004" y="1380044"/>
            <a:ext cx="2091281" cy="702766"/>
          </a:xfrm>
          <a:prstGeom prst="cloudCallout">
            <a:avLst>
              <a:gd name="adj1" fmla="val -26128"/>
              <a:gd name="adj2" fmla="val 88714"/>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查找元素</a:t>
            </a:r>
            <a:r>
              <a:rPr lang="en-US" altLang="zh-CN" sz="1600" dirty="0" smtClean="0">
                <a:effectLst>
                  <a:glow>
                    <a:srgbClr val="000000"/>
                  </a:glow>
                  <a:outerShdw sx="0" sy="0">
                    <a:srgbClr val="000000"/>
                  </a:outerShdw>
                  <a:reflection stA="0" endPos="0" fadeDir="0" sx="0" sy="0"/>
                </a:effectLst>
              </a:rPr>
              <a:t>600</a:t>
            </a:r>
            <a:endParaRPr lang="zh-CN" altLang="zh-CN" sz="1600" dirty="0">
              <a:effectLst>
                <a:glow>
                  <a:srgbClr val="000000"/>
                </a:glow>
                <a:outerShdw sx="0" sy="0">
                  <a:srgbClr val="000000"/>
                </a:outerShdw>
                <a:reflection stA="0" endPos="0" fadeDir="0" sx="0" sy="0"/>
              </a:effectLst>
            </a:endParaRPr>
          </a:p>
        </p:txBody>
      </p:sp>
      <p:sp>
        <p:nvSpPr>
          <p:cNvPr id="3" name="上箭头 2"/>
          <p:cNvSpPr/>
          <p:nvPr/>
        </p:nvSpPr>
        <p:spPr bwMode="auto">
          <a:xfrm>
            <a:off x="1851660" y="4344216"/>
            <a:ext cx="133417" cy="484344"/>
          </a:xfrm>
          <a:prstGeom prst="upArrow">
            <a:avLst/>
          </a:prstGeom>
          <a:solidFill>
            <a:srgbClr val="6218E8"/>
          </a:soli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3" name="云形标注 22"/>
          <p:cNvSpPr/>
          <p:nvPr/>
        </p:nvSpPr>
        <p:spPr>
          <a:xfrm>
            <a:off x="1395156" y="5088504"/>
            <a:ext cx="1795560" cy="702766"/>
          </a:xfrm>
          <a:prstGeom prst="cloudCallout">
            <a:avLst>
              <a:gd name="adj1" fmla="val -15280"/>
              <a:gd name="adj2" fmla="val -82062"/>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从头查找</a:t>
            </a:r>
            <a:endParaRPr lang="zh-CN" altLang="zh-CN" sz="1600" dirty="0">
              <a:effectLst>
                <a:glow>
                  <a:srgbClr val="000000"/>
                </a:glow>
                <a:outerShdw sx="0" sy="0">
                  <a:srgbClr val="000000"/>
                </a:outerShdw>
                <a:reflection stA="0" endPos="0" fadeDir="0" sx="0" sy="0"/>
              </a:effectLst>
            </a:endParaRPr>
          </a:p>
        </p:txBody>
      </p:sp>
      <p:sp>
        <p:nvSpPr>
          <p:cNvPr id="27" name="上箭头 26"/>
          <p:cNvSpPr/>
          <p:nvPr/>
        </p:nvSpPr>
        <p:spPr bwMode="auto">
          <a:xfrm>
            <a:off x="3546453" y="3631297"/>
            <a:ext cx="133417" cy="484344"/>
          </a:xfrm>
          <a:prstGeom prst="upArrow">
            <a:avLst/>
          </a:prstGeom>
          <a:solidFill>
            <a:srgbClr val="6218E8"/>
          </a:soli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不等于号 5"/>
          <p:cNvSpPr/>
          <p:nvPr/>
        </p:nvSpPr>
        <p:spPr bwMode="auto">
          <a:xfrm>
            <a:off x="3916894" y="3223180"/>
            <a:ext cx="327727" cy="205740"/>
          </a:xfrm>
          <a:prstGeom prst="mathNotEqual">
            <a:avLst/>
          </a:prstGeom>
          <a:solidFill>
            <a:srgbClr val="6218E8"/>
          </a:soli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矩形 6"/>
          <p:cNvSpPr>
            <a:spLocks noChangeArrowheads="1"/>
          </p:cNvSpPr>
          <p:nvPr/>
        </p:nvSpPr>
        <p:spPr bwMode="auto">
          <a:xfrm>
            <a:off x="4175607" y="3049274"/>
            <a:ext cx="659283" cy="507831"/>
          </a:xfrm>
          <a:prstGeom prst="rect">
            <a:avLst/>
          </a:prstGeom>
          <a:noFill/>
          <a:ln w="9525">
            <a:noFill/>
            <a:miter lim="800000"/>
            <a:headEnd/>
            <a:tailEnd/>
          </a:ln>
        </p:spPr>
        <p:txBody>
          <a:bodyPr wrap="square">
            <a:spAutoFit/>
          </a:bodyPr>
          <a:lstStyle/>
          <a:p>
            <a:pPr>
              <a:lnSpc>
                <a:spcPct val="150000"/>
              </a:lnSpc>
              <a:spcBef>
                <a:spcPct val="20000"/>
              </a:spcBef>
              <a:defRPr/>
            </a:pPr>
            <a:r>
              <a:rPr lang="en-US" altLang="zh-CN" dirty="0" smtClean="0">
                <a:latin typeface="+mn-lt"/>
                <a:ea typeface="+mn-ea"/>
              </a:rPr>
              <a:t>600</a:t>
            </a:r>
            <a:endParaRPr lang="zh-CN" altLang="zh-CN" dirty="0">
              <a:latin typeface="+mn-lt"/>
              <a:ea typeface="+mn-ea"/>
            </a:endParaRPr>
          </a:p>
        </p:txBody>
      </p:sp>
      <p:sp>
        <p:nvSpPr>
          <p:cNvPr id="30" name="上箭头 29"/>
          <p:cNvSpPr/>
          <p:nvPr/>
        </p:nvSpPr>
        <p:spPr bwMode="auto">
          <a:xfrm>
            <a:off x="4664613" y="4572790"/>
            <a:ext cx="133417" cy="484344"/>
          </a:xfrm>
          <a:prstGeom prst="upArrow">
            <a:avLst/>
          </a:prstGeom>
          <a:solidFill>
            <a:srgbClr val="6218E8"/>
          </a:soli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等于号 6"/>
          <p:cNvSpPr/>
          <p:nvPr/>
        </p:nvSpPr>
        <p:spPr bwMode="auto">
          <a:xfrm>
            <a:off x="5178004" y="4283673"/>
            <a:ext cx="320040" cy="242172"/>
          </a:xfrm>
          <a:prstGeom prst="mathEqual">
            <a:avLst/>
          </a:prstGeom>
          <a:solidFill>
            <a:srgbClr val="6218E8"/>
          </a:soli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2" name="矩形 6"/>
          <p:cNvSpPr>
            <a:spLocks noChangeArrowheads="1"/>
          </p:cNvSpPr>
          <p:nvPr/>
        </p:nvSpPr>
        <p:spPr bwMode="auto">
          <a:xfrm>
            <a:off x="5421326" y="4127071"/>
            <a:ext cx="659283" cy="507831"/>
          </a:xfrm>
          <a:prstGeom prst="rect">
            <a:avLst/>
          </a:prstGeom>
          <a:noFill/>
          <a:ln w="9525">
            <a:noFill/>
            <a:miter lim="800000"/>
            <a:headEnd/>
            <a:tailEnd/>
          </a:ln>
        </p:spPr>
        <p:txBody>
          <a:bodyPr wrap="square">
            <a:spAutoFit/>
          </a:bodyPr>
          <a:lstStyle/>
          <a:p>
            <a:pPr>
              <a:lnSpc>
                <a:spcPct val="150000"/>
              </a:lnSpc>
              <a:spcBef>
                <a:spcPct val="20000"/>
              </a:spcBef>
              <a:defRPr/>
            </a:pPr>
            <a:r>
              <a:rPr lang="en-US" altLang="zh-CN" dirty="0" smtClean="0">
                <a:latin typeface="+mn-lt"/>
                <a:ea typeface="+mn-ea"/>
              </a:rPr>
              <a:t>600</a:t>
            </a:r>
            <a:endParaRPr lang="zh-CN" altLang="zh-CN" dirty="0">
              <a:latin typeface="+mn-lt"/>
              <a:ea typeface="+mn-ea"/>
            </a:endParaRPr>
          </a:p>
        </p:txBody>
      </p:sp>
    </p:spTree>
    <p:custDataLst>
      <p:tags r:id="rId1"/>
    </p:custDataLst>
    <p:extLst>
      <p:ext uri="{BB962C8B-B14F-4D97-AF65-F5344CB8AC3E}">
        <p14:creationId xmlns:p14="http://schemas.microsoft.com/office/powerpoint/2010/main" val="93490708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3"/>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23"/>
                                        </p:tgtEl>
                                        <p:attrNameLst>
                                          <p:attrName>style.visibility</p:attrName>
                                        </p:attrNameLst>
                                      </p:cBhvr>
                                      <p:to>
                                        <p:strVal val="hidden"/>
                                      </p:to>
                                    </p:set>
                                  </p:childTnLst>
                                </p:cTn>
                              </p:par>
                            </p:childTnLst>
                          </p:cTn>
                        </p:par>
                        <p:par>
                          <p:cTn id="26" fill="hold">
                            <p:stCondLst>
                              <p:cond delay="0"/>
                            </p:stCondLst>
                            <p:childTnLst>
                              <p:par>
                                <p:cTn id="27" presetID="10" presetClass="entr" presetSubtype="0"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9"/>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500"/>
                                        <p:tgtEl>
                                          <p:spTgt spid="7"/>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heel(1)">
                                      <p:cBhvr>
                                        <p:cTn id="63" dur="20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xit" presetSubtype="10" fill="hold" grpId="1" nodeType="clickEffect">
                                  <p:stCondLst>
                                    <p:cond delay="0"/>
                                  </p:stCondLst>
                                  <p:childTnLst>
                                    <p:animEffect transition="out" filter="randombar(horizontal)">
                                      <p:cBhvr>
                                        <p:cTn id="67" dur="500"/>
                                        <p:tgtEl>
                                          <p:spTgt spid="30"/>
                                        </p:tgtEl>
                                      </p:cBhvr>
                                    </p:animEffect>
                                    <p:set>
                                      <p:cBhvr>
                                        <p:cTn id="68" dur="1" fill="hold">
                                          <p:stCondLst>
                                            <p:cond delay="499"/>
                                          </p:stCondLst>
                                        </p:cTn>
                                        <p:tgtEl>
                                          <p:spTgt spid="30"/>
                                        </p:tgtEl>
                                        <p:attrNameLst>
                                          <p:attrName>style.visibility</p:attrName>
                                        </p:attrNameLst>
                                      </p:cBhvr>
                                      <p:to>
                                        <p:strVal val="hidden"/>
                                      </p:to>
                                    </p:set>
                                  </p:childTnLst>
                                </p:cTn>
                              </p:par>
                              <p:par>
                                <p:cTn id="69" presetID="14" presetClass="exit" presetSubtype="10" fill="hold" grpId="1" nodeType="withEffect">
                                  <p:stCondLst>
                                    <p:cond delay="0"/>
                                  </p:stCondLst>
                                  <p:childTnLst>
                                    <p:animEffect transition="out" filter="randombar(horizontal)">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4" presetClass="exit" presetSubtype="10" fill="hold" grpId="1" nodeType="withEffect">
                                  <p:stCondLst>
                                    <p:cond delay="0"/>
                                  </p:stCondLst>
                                  <p:childTnLst>
                                    <p:animEffect transition="out" filter="randombar(horizontal)">
                                      <p:cBhvr>
                                        <p:cTn id="73" dur="500"/>
                                        <p:tgtEl>
                                          <p:spTgt spid="32"/>
                                        </p:tgtEl>
                                      </p:cBhvr>
                                    </p:animEffect>
                                    <p:set>
                                      <p:cBhvr>
                                        <p:cTn id="74" dur="1" fill="hold">
                                          <p:stCondLst>
                                            <p:cond delay="499"/>
                                          </p:stCondLst>
                                        </p:cTn>
                                        <p:tgtEl>
                                          <p:spTgt spid="32"/>
                                        </p:tgtEl>
                                        <p:attrNameLst>
                                          <p:attrName>style.visibility</p:attrName>
                                        </p:attrNameLst>
                                      </p:cBhvr>
                                      <p:to>
                                        <p:strVal val="hidden"/>
                                      </p:to>
                                    </p:set>
                                  </p:childTnLst>
                                </p:cTn>
                              </p:par>
                            </p:childTnLst>
                          </p:cTn>
                        </p:par>
                        <p:par>
                          <p:cTn id="75" fill="hold">
                            <p:stCondLst>
                              <p:cond delay="500"/>
                            </p:stCondLst>
                            <p:childTnLst>
                              <p:par>
                                <p:cTn id="76" presetID="26" presetClass="emph" presetSubtype="0" fill="hold" grpId="1" nodeType="afterEffect">
                                  <p:stCondLst>
                                    <p:cond delay="0"/>
                                  </p:stCondLst>
                                  <p:childTnLst>
                                    <p:animEffect transition="out" filter="fade">
                                      <p:cBhvr>
                                        <p:cTn id="77" dur="500" tmFilter="0, 0; .2, .5; .8, .5; 1, 0"/>
                                        <p:tgtEl>
                                          <p:spTgt spid="8"/>
                                        </p:tgtEl>
                                      </p:cBhvr>
                                    </p:animEffect>
                                    <p:animScale>
                                      <p:cBhvr>
                                        <p:cTn id="78" dur="250" autoRev="1" fill="hold"/>
                                        <p:tgtEl>
                                          <p:spTgt spid="8"/>
                                        </p:tgtEl>
                                      </p:cBhvr>
                                      <p:by x="105000" y="105000"/>
                                    </p:animScale>
                                  </p:childTnLst>
                                </p:cTn>
                              </p:par>
                            </p:childTnLst>
                          </p:cTn>
                        </p:par>
                        <p:par>
                          <p:cTn id="79" fill="hold">
                            <p:stCondLst>
                              <p:cond delay="1000"/>
                            </p:stCondLst>
                            <p:childTnLst>
                              <p:par>
                                <p:cTn id="80" presetID="26" presetClass="emph" presetSubtype="0" fill="hold" grpId="2" nodeType="afterEffect">
                                  <p:stCondLst>
                                    <p:cond delay="0"/>
                                  </p:stCondLst>
                                  <p:childTnLst>
                                    <p:animEffect transition="out" filter="fade">
                                      <p:cBhvr>
                                        <p:cTn id="81" dur="500" tmFilter="0, 0; .2, .5; .8, .5; 1, 0"/>
                                        <p:tgtEl>
                                          <p:spTgt spid="8"/>
                                        </p:tgtEl>
                                      </p:cBhvr>
                                    </p:animEffect>
                                    <p:animScale>
                                      <p:cBhvr>
                                        <p:cTn id="82"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19" grpId="0" animBg="1"/>
      <p:bldP spid="3" grpId="0" animBg="1"/>
      <p:bldP spid="3" grpId="1" animBg="1"/>
      <p:bldP spid="23" grpId="0" animBg="1"/>
      <p:bldP spid="23" grpId="1" animBg="1"/>
      <p:bldP spid="27" grpId="0" animBg="1"/>
      <p:bldP spid="27" grpId="1" animBg="1"/>
      <p:bldP spid="6" grpId="0" animBg="1"/>
      <p:bldP spid="6" grpId="1" animBg="1"/>
      <p:bldP spid="29" grpId="0"/>
      <p:bldP spid="29" grpId="1"/>
      <p:bldP spid="30" grpId="0" animBg="1"/>
      <p:bldP spid="30" grpId="1" animBg="1"/>
      <p:bldP spid="7" grpId="0" animBg="1"/>
      <p:bldP spid="7" grpId="1" animBg="1"/>
      <p:bldP spid="32" grpId="0"/>
      <p:bldP spid="32"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2696572"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链表的基本操作</a:t>
            </a:r>
            <a:endParaRPr lang="en-US" altLang="zh-CN" sz="2400" b="1" dirty="0">
              <a:solidFill>
                <a:srgbClr val="009ED6"/>
              </a:solidFill>
              <a:latin typeface="+mn-lt"/>
              <a:ea typeface="+mn-ea"/>
            </a:endParaRPr>
          </a:p>
        </p:txBody>
      </p:sp>
      <p:sp>
        <p:nvSpPr>
          <p:cNvPr id="27652" name="矩形 6"/>
          <p:cNvSpPr>
            <a:spLocks noChangeArrowheads="1"/>
          </p:cNvSpPr>
          <p:nvPr/>
        </p:nvSpPr>
        <p:spPr bwMode="auto">
          <a:xfrm>
            <a:off x="906464" y="1628775"/>
            <a:ext cx="2350496" cy="454035"/>
          </a:xfrm>
          <a:prstGeom prst="rect">
            <a:avLst/>
          </a:prstGeom>
          <a:noFill/>
          <a:ln w="9525">
            <a:noFill/>
            <a:miter lim="800000"/>
            <a:headEnd/>
            <a:tailEnd/>
          </a:ln>
        </p:spPr>
        <p:txBody>
          <a:bodyPr wrap="square">
            <a:spAutoFit/>
          </a:bodyPr>
          <a:lstStyle/>
          <a:p>
            <a:pPr marL="342900" indent="-342900">
              <a:lnSpc>
                <a:spcPct val="150000"/>
              </a:lnSpc>
              <a:spcBef>
                <a:spcPct val="20000"/>
              </a:spcBef>
              <a:buFont typeface="Arial" pitchFamily="34" charset="0"/>
              <a:buChar char="−"/>
              <a:defRPr/>
            </a:pPr>
            <a:r>
              <a:rPr lang="zh-CN" altLang="en-US" dirty="0"/>
              <a:t>删除</a:t>
            </a:r>
            <a:r>
              <a:rPr lang="zh-CN" altLang="en-US" dirty="0" smtClean="0"/>
              <a:t>元素</a:t>
            </a:r>
            <a:endParaRPr lang="zh-CN" altLang="zh-CN" dirty="0">
              <a:latin typeface="+mn-lt"/>
              <a:ea typeface="+mn-ea"/>
            </a:endParaRPr>
          </a:p>
        </p:txBody>
      </p:sp>
      <p:sp>
        <p:nvSpPr>
          <p:cNvPr id="15" name="标题 1"/>
          <p:cNvSpPr>
            <a:spLocks noChangeArrowheads="1"/>
          </p:cNvSpPr>
          <p:nvPr/>
        </p:nvSpPr>
        <p:spPr bwMode="auto">
          <a:xfrm>
            <a:off x="1470694" y="14692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圆角矩形 16"/>
          <p:cNvSpPr/>
          <p:nvPr/>
        </p:nvSpPr>
        <p:spPr>
          <a:xfrm>
            <a:off x="1282672" y="3826524"/>
            <a:ext cx="741871" cy="45714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head</a:t>
            </a:r>
            <a:endParaRPr lang="zh-CN" altLang="en-US" dirty="0"/>
          </a:p>
        </p:txBody>
      </p:sp>
      <p:sp>
        <p:nvSpPr>
          <p:cNvPr id="20" name="圆角矩形 19"/>
          <p:cNvSpPr/>
          <p:nvPr/>
        </p:nvSpPr>
        <p:spPr>
          <a:xfrm>
            <a:off x="3102508" y="3154625"/>
            <a:ext cx="491784" cy="457149"/>
          </a:xfrm>
          <a:prstGeom prst="roundRect">
            <a:avLst/>
          </a:prstGeom>
          <a:solidFill>
            <a:srgbClr val="21A5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25</a:t>
            </a:r>
            <a:endParaRPr lang="zh-CN" altLang="en-US" dirty="0"/>
          </a:p>
        </p:txBody>
      </p:sp>
      <p:sp>
        <p:nvSpPr>
          <p:cNvPr id="24" name="圆角矩形 23"/>
          <p:cNvSpPr/>
          <p:nvPr/>
        </p:nvSpPr>
        <p:spPr>
          <a:xfrm>
            <a:off x="4846534" y="3131818"/>
            <a:ext cx="491784" cy="457149"/>
          </a:xfrm>
          <a:prstGeom prst="roundRect">
            <a:avLst/>
          </a:prstGeom>
          <a:solidFill>
            <a:srgbClr val="21A5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70</a:t>
            </a:r>
            <a:endParaRPr lang="zh-CN" altLang="en-US" dirty="0"/>
          </a:p>
        </p:txBody>
      </p:sp>
      <p:sp>
        <p:nvSpPr>
          <p:cNvPr id="25" name="圆角矩形 24"/>
          <p:cNvSpPr/>
          <p:nvPr/>
        </p:nvSpPr>
        <p:spPr>
          <a:xfrm>
            <a:off x="4044826" y="4115641"/>
            <a:ext cx="710053" cy="457149"/>
          </a:xfrm>
          <a:prstGeom prst="roundRect">
            <a:avLst/>
          </a:prstGeom>
          <a:solidFill>
            <a:srgbClr val="21A5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600</a:t>
            </a:r>
            <a:endParaRPr lang="zh-CN" altLang="en-US" dirty="0"/>
          </a:p>
        </p:txBody>
      </p:sp>
      <p:sp>
        <p:nvSpPr>
          <p:cNvPr id="26" name="圆角矩形 25"/>
          <p:cNvSpPr/>
          <p:nvPr/>
        </p:nvSpPr>
        <p:spPr>
          <a:xfrm>
            <a:off x="5766129" y="3509876"/>
            <a:ext cx="720956" cy="457149"/>
          </a:xfrm>
          <a:prstGeom prst="roundRect">
            <a:avLst/>
          </a:prstGeom>
          <a:solidFill>
            <a:srgbClr val="21A5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altLang="zh-CN" dirty="0" smtClean="0"/>
              <a:t>102</a:t>
            </a:r>
            <a:endParaRPr lang="zh-CN" altLang="en-US" dirty="0"/>
          </a:p>
        </p:txBody>
      </p:sp>
      <p:cxnSp>
        <p:nvCxnSpPr>
          <p:cNvPr id="28" name="曲线连接符 27"/>
          <p:cNvCxnSpPr>
            <a:stCxn id="17" idx="3"/>
            <a:endCxn id="20" idx="1"/>
          </p:cNvCxnSpPr>
          <p:nvPr/>
        </p:nvCxnSpPr>
        <p:spPr bwMode="auto">
          <a:xfrm flipV="1">
            <a:off x="2024543" y="3383200"/>
            <a:ext cx="1077965" cy="671899"/>
          </a:xfrm>
          <a:prstGeom prst="curvedConnector3">
            <a:avLst>
              <a:gd name="adj1" fmla="val 50000"/>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曲线连接符 30"/>
          <p:cNvCxnSpPr>
            <a:stCxn id="20" idx="2"/>
            <a:endCxn id="25" idx="1"/>
          </p:cNvCxnSpPr>
          <p:nvPr/>
        </p:nvCxnSpPr>
        <p:spPr bwMode="auto">
          <a:xfrm rot="16200000" flipH="1">
            <a:off x="3330392" y="3629782"/>
            <a:ext cx="732442" cy="696426"/>
          </a:xfrm>
          <a:prstGeom prst="curvedConnector2">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曲线连接符 39"/>
          <p:cNvCxnSpPr>
            <a:stCxn id="25" idx="3"/>
            <a:endCxn id="24" idx="2"/>
          </p:cNvCxnSpPr>
          <p:nvPr/>
        </p:nvCxnSpPr>
        <p:spPr bwMode="auto">
          <a:xfrm flipV="1">
            <a:off x="4754879" y="3588967"/>
            <a:ext cx="337547" cy="755249"/>
          </a:xfrm>
          <a:prstGeom prst="curvedConnector2">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曲线连接符 47"/>
          <p:cNvCxnSpPr>
            <a:stCxn id="24" idx="3"/>
            <a:endCxn id="26" idx="1"/>
          </p:cNvCxnSpPr>
          <p:nvPr/>
        </p:nvCxnSpPr>
        <p:spPr bwMode="auto">
          <a:xfrm>
            <a:off x="5338318" y="3360393"/>
            <a:ext cx="427811" cy="378058"/>
          </a:xfrm>
          <a:prstGeom prst="curvedConnector3">
            <a:avLst>
              <a:gd name="adj1" fmla="val 50000"/>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曲线连接符 49"/>
          <p:cNvCxnSpPr/>
          <p:nvPr/>
        </p:nvCxnSpPr>
        <p:spPr bwMode="auto">
          <a:xfrm flipV="1">
            <a:off x="6487085" y="3709783"/>
            <a:ext cx="455326" cy="1"/>
          </a:xfrm>
          <a:prstGeom prst="curvedConnector3">
            <a:avLst>
              <a:gd name="adj1" fmla="val 50000"/>
            </a:avLst>
          </a:prstGeom>
          <a:noFill/>
          <a:ln w="28575" cap="flat" cmpd="sng" algn="ctr">
            <a:solidFill>
              <a:srgbClr val="00ACE6"/>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矩形 6"/>
          <p:cNvSpPr>
            <a:spLocks noChangeArrowheads="1"/>
          </p:cNvSpPr>
          <p:nvPr/>
        </p:nvSpPr>
        <p:spPr bwMode="auto">
          <a:xfrm>
            <a:off x="6942411" y="3466439"/>
            <a:ext cx="853592" cy="507831"/>
          </a:xfrm>
          <a:prstGeom prst="rect">
            <a:avLst/>
          </a:prstGeom>
          <a:noFill/>
          <a:ln w="9525">
            <a:noFill/>
            <a:miter lim="800000"/>
            <a:headEnd/>
            <a:tailEnd/>
          </a:ln>
        </p:spPr>
        <p:txBody>
          <a:bodyPr wrap="square">
            <a:spAutoFit/>
          </a:bodyPr>
          <a:lstStyle/>
          <a:p>
            <a:pPr>
              <a:lnSpc>
                <a:spcPct val="150000"/>
              </a:lnSpc>
              <a:spcBef>
                <a:spcPct val="20000"/>
              </a:spcBef>
              <a:defRPr/>
            </a:pPr>
            <a:r>
              <a:rPr lang="en-US" altLang="zh-CN" dirty="0" smtClean="0">
                <a:latin typeface="+mn-lt"/>
                <a:ea typeface="+mn-ea"/>
              </a:rPr>
              <a:t>NULL</a:t>
            </a:r>
            <a:endParaRPr lang="zh-CN" altLang="zh-CN" dirty="0">
              <a:latin typeface="+mn-lt"/>
              <a:ea typeface="+mn-ea"/>
            </a:endParaRPr>
          </a:p>
        </p:txBody>
      </p:sp>
      <p:sp>
        <p:nvSpPr>
          <p:cNvPr id="57" name="云形标注 56"/>
          <p:cNvSpPr/>
          <p:nvPr/>
        </p:nvSpPr>
        <p:spPr>
          <a:xfrm>
            <a:off x="5114556" y="2219970"/>
            <a:ext cx="1895184" cy="702766"/>
          </a:xfrm>
          <a:prstGeom prst="cloudCallout">
            <a:avLst>
              <a:gd name="adj1" fmla="val -42606"/>
              <a:gd name="adj2" fmla="val 76244"/>
            </a:avLst>
          </a:prstGeom>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删除元素</a:t>
            </a:r>
            <a:r>
              <a:rPr lang="en-US" altLang="zh-CN" sz="1600" dirty="0" smtClean="0">
                <a:effectLst>
                  <a:glow>
                    <a:srgbClr val="000000"/>
                  </a:glow>
                  <a:outerShdw sx="0" sy="0">
                    <a:srgbClr val="000000"/>
                  </a:outerShdw>
                  <a:reflection stA="0" endPos="0" fadeDir="0" sx="0" sy="0"/>
                </a:effectLst>
              </a:rPr>
              <a:t>70</a:t>
            </a:r>
            <a:endParaRPr lang="zh-CN" altLang="zh-CN" sz="1600" dirty="0">
              <a:effectLst>
                <a:glow>
                  <a:srgbClr val="000000"/>
                </a:glow>
                <a:outerShdw sx="0" sy="0">
                  <a:srgbClr val="000000"/>
                </a:outerShdw>
                <a:reflection stA="0" endPos="0" fadeDir="0" sx="0" sy="0"/>
              </a:effectLst>
            </a:endParaRPr>
          </a:p>
        </p:txBody>
      </p:sp>
      <p:cxnSp>
        <p:nvCxnSpPr>
          <p:cNvPr id="21" name="曲线连接符 20"/>
          <p:cNvCxnSpPr>
            <a:stCxn id="25" idx="3"/>
            <a:endCxn id="26" idx="1"/>
          </p:cNvCxnSpPr>
          <p:nvPr/>
        </p:nvCxnSpPr>
        <p:spPr bwMode="auto">
          <a:xfrm flipV="1">
            <a:off x="4754879" y="3738451"/>
            <a:ext cx="1011250" cy="605765"/>
          </a:xfrm>
          <a:prstGeom prst="curvedConnector3">
            <a:avLst>
              <a:gd name="adj1" fmla="val 50000"/>
            </a:avLst>
          </a:prstGeom>
          <a:noFill/>
          <a:ln w="28575" cap="flat" cmpd="sng" algn="ctr">
            <a:solidFill>
              <a:srgbClr val="92D050"/>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51864891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1000"/>
                                        <p:tgtEl>
                                          <p:spTgt spid="57"/>
                                        </p:tgtEl>
                                      </p:cBhvr>
                                    </p:animEffect>
                                    <p:anim calcmode="lin" valueType="num">
                                      <p:cBhvr>
                                        <p:cTn id="8" dur="1000" fill="hold"/>
                                        <p:tgtEl>
                                          <p:spTgt spid="57"/>
                                        </p:tgtEl>
                                        <p:attrNameLst>
                                          <p:attrName>ppt_x</p:attrName>
                                        </p:attrNameLst>
                                      </p:cBhvr>
                                      <p:tavLst>
                                        <p:tav tm="0">
                                          <p:val>
                                            <p:strVal val="#ppt_x"/>
                                          </p:val>
                                        </p:tav>
                                        <p:tav tm="100000">
                                          <p:val>
                                            <p:strVal val="#ppt_x"/>
                                          </p:val>
                                        </p:tav>
                                      </p:tavLst>
                                    </p:anim>
                                    <p:anim calcmode="lin" valueType="num">
                                      <p:cBhvr>
                                        <p:cTn id="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down)">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1" fill="hold" nodeType="clickEffect">
                                  <p:stCondLst>
                                    <p:cond delay="0"/>
                                  </p:stCondLst>
                                  <p:childTnLst>
                                    <p:animEffect transition="out" filter="wipe(up)">
                                      <p:cBhvr>
                                        <p:cTn id="23" dur="500"/>
                                        <p:tgtEl>
                                          <p:spTgt spid="48"/>
                                        </p:tgtEl>
                                      </p:cBhvr>
                                    </p:animEffect>
                                    <p:set>
                                      <p:cBhvr>
                                        <p:cTn id="24" dur="1" fill="hold">
                                          <p:stCondLst>
                                            <p:cond delay="499"/>
                                          </p:stCondLst>
                                        </p:cTn>
                                        <p:tgtEl>
                                          <p:spTgt spid="4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xit" presetSubtype="10" fill="hold" grpId="1" nodeType="clickEffect">
                                  <p:stCondLst>
                                    <p:cond delay="0"/>
                                  </p:stCondLst>
                                  <p:childTnLst>
                                    <p:animEffect transition="out" filter="randombar(horizontal)">
                                      <p:cBhvr>
                                        <p:cTn id="28" dur="500"/>
                                        <p:tgtEl>
                                          <p:spTgt spid="57"/>
                                        </p:tgtEl>
                                      </p:cBhvr>
                                    </p:animEffect>
                                    <p:set>
                                      <p:cBhvr>
                                        <p:cTn id="29" dur="1" fill="hold">
                                          <p:stCondLst>
                                            <p:cond delay="499"/>
                                          </p:stCondLst>
                                        </p:cTn>
                                        <p:tgtEl>
                                          <p:spTgt spid="57"/>
                                        </p:tgtEl>
                                        <p:attrNameLst>
                                          <p:attrName>style.visibility</p:attrName>
                                        </p:attrNameLst>
                                      </p:cBhvr>
                                      <p:to>
                                        <p:strVal val="hidden"/>
                                      </p:to>
                                    </p:set>
                                  </p:childTnLst>
                                </p:cTn>
                              </p:par>
                              <p:par>
                                <p:cTn id="30" presetID="14" presetClass="exit" presetSubtype="10" fill="hold" grpId="0" nodeType="withEffect">
                                  <p:stCondLst>
                                    <p:cond delay="0"/>
                                  </p:stCondLst>
                                  <p:childTnLst>
                                    <p:animEffect transition="out" filter="randombar(horizontal)">
                                      <p:cBhvr>
                                        <p:cTn id="31" dur="500"/>
                                        <p:tgtEl>
                                          <p:spTgt spid="24"/>
                                        </p:tgtEl>
                                      </p:cBhvr>
                                    </p:animEffect>
                                    <p:set>
                                      <p:cBhvr>
                                        <p:cTn id="3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7" grpId="0" animBg="1"/>
      <p:bldP spid="57"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67205" y="136525"/>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761867" y="4605636"/>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941266" y="4347866"/>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flipV="1">
            <a:off x="1338846" y="2046197"/>
            <a:ext cx="4092335" cy="476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2942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2767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642725"/>
            <a:ext cx="3445870" cy="9525"/>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689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737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sp>
        <p:nvSpPr>
          <p:cNvPr id="34" name="矩形 33"/>
          <p:cNvSpPr/>
          <p:nvPr/>
        </p:nvSpPr>
        <p:spPr>
          <a:xfrm>
            <a:off x="1553196" y="1663021"/>
            <a:ext cx="3877985" cy="412421"/>
          </a:xfrm>
          <a:prstGeom prst="rect">
            <a:avLst/>
          </a:prstGeom>
        </p:spPr>
        <p:txBody>
          <a:bodyPr wrap="none">
            <a:spAutoFit/>
          </a:bodyPr>
          <a:lstStyle/>
          <a:p>
            <a:pPr>
              <a:lnSpc>
                <a:spcPct val="130000"/>
              </a:lnSpc>
              <a:spcAft>
                <a:spcPts val="300"/>
              </a:spcAft>
              <a:defRPr/>
            </a:pPr>
            <a:r>
              <a:rPr lang="zh-CN" altLang="zh-CN" sz="1600" dirty="0"/>
              <a:t>先定义一个结构体用来表示链表的结点</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3" name="矩形 42"/>
          <p:cNvSpPr/>
          <p:nvPr/>
        </p:nvSpPr>
        <p:spPr>
          <a:xfrm>
            <a:off x="1588630" y="2849939"/>
            <a:ext cx="6545382" cy="412421"/>
          </a:xfrm>
          <a:prstGeom prst="rect">
            <a:avLst/>
          </a:prstGeom>
        </p:spPr>
        <p:txBody>
          <a:bodyPr wrap="none">
            <a:spAutoFit/>
          </a:bodyPr>
          <a:lstStyle/>
          <a:p>
            <a:pPr>
              <a:lnSpc>
                <a:spcPct val="130000"/>
              </a:lnSpc>
              <a:spcAft>
                <a:spcPts val="300"/>
              </a:spcAft>
              <a:defRPr/>
            </a:pPr>
            <a:r>
              <a:rPr lang="zh-CN" altLang="zh-CN" sz="1600" dirty="0"/>
              <a:t>主函数中先输入结点数量，然后传到创建链表的函数中，调用此</a:t>
            </a:r>
            <a:r>
              <a:rPr lang="zh-CN" altLang="zh-CN" sz="1600" dirty="0" smtClean="0"/>
              <a:t>函数</a:t>
            </a:r>
            <a:r>
              <a:rPr lang="zh-CN" altLang="en-US" sz="1600" dirty="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265603"/>
            <a:ext cx="3262432" cy="412421"/>
          </a:xfrm>
          <a:prstGeom prst="rect">
            <a:avLst/>
          </a:prstGeom>
        </p:spPr>
        <p:txBody>
          <a:bodyPr wrap="none">
            <a:spAutoFit/>
          </a:bodyPr>
          <a:lstStyle/>
          <a:p>
            <a:pPr>
              <a:lnSpc>
                <a:spcPct val="130000"/>
              </a:lnSpc>
              <a:spcAft>
                <a:spcPts val="300"/>
              </a:spcAft>
              <a:defRPr/>
            </a:pPr>
            <a:r>
              <a:rPr lang="zh-CN" altLang="zh-CN" sz="1600" dirty="0"/>
              <a:t>然后自定义一个创建链表的函数</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cxnSp>
        <p:nvCxnSpPr>
          <p:cNvPr id="33" name="直接连接符 32"/>
          <p:cNvCxnSpPr/>
          <p:nvPr/>
        </p:nvCxnSpPr>
        <p:spPr>
          <a:xfrm>
            <a:off x="1381366" y="3243633"/>
            <a:ext cx="6680833" cy="18727"/>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bwMode="auto">
          <a:xfrm rot="574600">
            <a:off x="1175706" y="3520408"/>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0" name="TextBox 29"/>
          <p:cNvSpPr txBox="1">
            <a:spLocks noChangeArrowheads="1"/>
          </p:cNvSpPr>
          <p:nvPr/>
        </p:nvSpPr>
        <p:spPr bwMode="auto">
          <a:xfrm>
            <a:off x="1183643" y="3525171"/>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sp>
        <p:nvSpPr>
          <p:cNvPr id="31" name="矩形 30"/>
          <p:cNvSpPr/>
          <p:nvPr/>
        </p:nvSpPr>
        <p:spPr>
          <a:xfrm>
            <a:off x="1586668" y="3501364"/>
            <a:ext cx="3467616" cy="412421"/>
          </a:xfrm>
          <a:prstGeom prst="rect">
            <a:avLst/>
          </a:prstGeom>
        </p:spPr>
        <p:txBody>
          <a:bodyPr wrap="none">
            <a:spAutoFit/>
          </a:bodyPr>
          <a:lstStyle/>
          <a:p>
            <a:pPr>
              <a:lnSpc>
                <a:spcPct val="130000"/>
              </a:lnSpc>
              <a:spcAft>
                <a:spcPts val="300"/>
              </a:spcAft>
              <a:defRPr/>
            </a:pPr>
            <a:r>
              <a:rPr lang="zh-CN" altLang="zh-CN" sz="1600" dirty="0"/>
              <a:t>最后把链表中的所有数据打印出来</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cxnSp>
        <p:nvCxnSpPr>
          <p:cNvPr id="32" name="直接连接符 31"/>
          <p:cNvCxnSpPr/>
          <p:nvPr/>
        </p:nvCxnSpPr>
        <p:spPr>
          <a:xfrm flipV="1">
            <a:off x="1418593" y="3890296"/>
            <a:ext cx="3635691" cy="476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52241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left)">
                                      <p:cBhvr>
                                        <p:cTn id="31" dur="500"/>
                                        <p:tgtEl>
                                          <p:spTgt spid="3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left)">
                                      <p:cBhvr>
                                        <p:cTn id="34" dur="500"/>
                                        <p:tgtEl>
                                          <p:spTgt spid="4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left)">
                                      <p:cBhvr>
                                        <p:cTn id="37" dur="500"/>
                                        <p:tgtEl>
                                          <p:spTgt spid="45"/>
                                        </p:tgtEl>
                                      </p:cBhvr>
                                    </p:animEffect>
                                  </p:childTnLst>
                                </p:cTn>
                              </p:par>
                              <p:par>
                                <p:cTn id="38" presetID="22" presetClass="entr" presetSubtype="8"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left)">
                                      <p:cBhvr>
                                        <p:cTn id="46" dur="500"/>
                                        <p:tgtEl>
                                          <p:spTgt spid="3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par>
                                <p:cTn id="50" presetID="22" presetClass="entr" presetSubtype="8"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43" grpId="0"/>
      <p:bldP spid="45" grpId="0"/>
      <p:bldP spid="29" grpId="0" animBg="1"/>
      <p:bldP spid="30" grpId="0"/>
      <p:bldP spid="3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533875" y="13652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7】-</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4"/>
            <a:ext cx="8127410" cy="332376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en-US" altLang="zh-CN" sz="2000" dirty="0"/>
              <a:t> </a:t>
            </a:r>
            <a:r>
              <a:rPr lang="zh-CN" altLang="zh-CN" sz="2000" dirty="0"/>
              <a:t>案例要求模拟开发一个学生成绩管理系统，此系统具有以下功能：</a:t>
            </a:r>
            <a:endParaRPr lang="en-US" altLang="zh-CN" sz="2000" dirty="0"/>
          </a:p>
          <a:p>
            <a:pPr marL="0" indent="0">
              <a:buNone/>
            </a:pPr>
            <a:r>
              <a:rPr lang="zh-CN" altLang="zh-CN" sz="2000" dirty="0"/>
              <a:t>（</a:t>
            </a:r>
            <a:r>
              <a:rPr lang="en-US" altLang="zh-CN" sz="2000" dirty="0"/>
              <a:t>1</a:t>
            </a:r>
            <a:r>
              <a:rPr lang="zh-CN" altLang="zh-CN" sz="2000" dirty="0"/>
              <a:t>）添加学生信息，包括学号、姓名、语文、数学成绩；</a:t>
            </a:r>
          </a:p>
          <a:p>
            <a:pPr marL="0" indent="0">
              <a:buNone/>
            </a:pPr>
            <a:r>
              <a:rPr lang="zh-CN" altLang="zh-CN" sz="2000" dirty="0"/>
              <a:t>（</a:t>
            </a:r>
            <a:r>
              <a:rPr lang="en-US" altLang="zh-CN" sz="2000" dirty="0"/>
              <a:t>2</a:t>
            </a:r>
            <a:r>
              <a:rPr lang="zh-CN" altLang="zh-CN" sz="2000" dirty="0"/>
              <a:t>）显示学生信息，将所有学生信息打印输出；</a:t>
            </a:r>
          </a:p>
          <a:p>
            <a:pPr marL="0" indent="0">
              <a:buNone/>
            </a:pPr>
            <a:r>
              <a:rPr lang="zh-CN" altLang="zh-CN" sz="2000" dirty="0"/>
              <a:t>（</a:t>
            </a:r>
            <a:r>
              <a:rPr lang="en-US" altLang="zh-CN" sz="2000" dirty="0"/>
              <a:t>3</a:t>
            </a:r>
            <a:r>
              <a:rPr lang="zh-CN" altLang="zh-CN" sz="2000" dirty="0"/>
              <a:t>）修改学生信息，可以根据姓名查找到学生，然后可以修改学生姓名、成绩项；</a:t>
            </a:r>
          </a:p>
          <a:p>
            <a:pPr marL="0" indent="0">
              <a:buNone/>
            </a:pPr>
            <a:r>
              <a:rPr lang="zh-CN" altLang="zh-CN" sz="2000" dirty="0"/>
              <a:t>（</a:t>
            </a:r>
            <a:r>
              <a:rPr lang="en-US" altLang="zh-CN" sz="2000" dirty="0"/>
              <a:t>4</a:t>
            </a:r>
            <a:r>
              <a:rPr lang="zh-CN" altLang="zh-CN" sz="2000" dirty="0"/>
              <a:t>）删除学生信息，根据学号查找到学生，将其信息删除；</a:t>
            </a:r>
          </a:p>
          <a:p>
            <a:pPr marL="0" indent="0">
              <a:buNone/>
            </a:pPr>
            <a:r>
              <a:rPr lang="zh-CN" altLang="zh-CN" sz="2000" dirty="0"/>
              <a:t>（</a:t>
            </a:r>
            <a:r>
              <a:rPr lang="en-US" altLang="zh-CN" sz="2000" dirty="0"/>
              <a:t>5</a:t>
            </a:r>
            <a:r>
              <a:rPr lang="zh-CN" altLang="zh-CN" sz="2000" dirty="0"/>
              <a:t>）查找学生信息，根据学生姓名，将其信息打印输出；</a:t>
            </a:r>
          </a:p>
          <a:p>
            <a:pPr marL="0" indent="0">
              <a:buNone/>
            </a:pPr>
            <a:r>
              <a:rPr lang="zh-CN" altLang="zh-CN" sz="2000" dirty="0"/>
              <a:t>（</a:t>
            </a:r>
            <a:r>
              <a:rPr lang="en-US" altLang="zh-CN" sz="2000" dirty="0"/>
              <a:t>6</a:t>
            </a:r>
            <a:r>
              <a:rPr lang="zh-CN" altLang="zh-CN" sz="2000" dirty="0"/>
              <a:t>）按学生总成绩进行从高到低排序。</a:t>
            </a:r>
          </a:p>
          <a:p>
            <a:pPr marL="0" indent="0">
              <a:buNone/>
            </a:pPr>
            <a:r>
              <a:rPr lang="zh-CN" altLang="zh-CN" sz="2000" dirty="0"/>
              <a:t>请通过编程完成此系统的开发。</a:t>
            </a:r>
            <a:endParaRPr lang="en-US" altLang="zh-CN" sz="2000" dirty="0"/>
          </a:p>
        </p:txBody>
      </p:sp>
    </p:spTree>
    <p:custDataLst>
      <p:tags r:id="rId1"/>
    </p:custDataLst>
    <p:extLst>
      <p:ext uri="{BB962C8B-B14F-4D97-AF65-F5344CB8AC3E}">
        <p14:creationId xmlns:p14="http://schemas.microsoft.com/office/powerpoint/2010/main" val="2405990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65406" y="14692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6"/>
            <a:ext cx="7957593" cy="152108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因为</a:t>
            </a:r>
            <a:r>
              <a:rPr lang="zh-CN" altLang="zh-CN" sz="2000" dirty="0"/>
              <a:t>学生信息包括学号、姓名和成绩等不同数据类型的属性，所以需要定义一个学生类型的结构体。</a:t>
            </a:r>
          </a:p>
          <a:p>
            <a:pPr marL="0" indent="0">
              <a:buNone/>
            </a:pPr>
            <a:r>
              <a:rPr lang="en-US" altLang="zh-CN" sz="2000" dirty="0" smtClean="0"/>
              <a:t>       </a:t>
            </a:r>
            <a:r>
              <a:rPr lang="zh-CN" altLang="zh-CN" sz="2000" dirty="0" smtClean="0"/>
              <a:t>在</a:t>
            </a:r>
            <a:r>
              <a:rPr lang="zh-CN" altLang="zh-CN" sz="2000" dirty="0"/>
              <a:t>存储学生信息时，可选用数组或链表，考虑到学生要根据总成绩来排序，为方便排序，我们选用数组来存储学生信息。</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80507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439283" y="136524"/>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7】-</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622674177"/>
              </p:ext>
            </p:extLst>
          </p:nvPr>
        </p:nvGraphicFramePr>
        <p:xfrm>
          <a:off x="1601461" y="1718067"/>
          <a:ext cx="5941078" cy="4013764"/>
        </p:xfrm>
        <a:graphic>
          <a:graphicData uri="http://schemas.openxmlformats.org/presentationml/2006/ole">
            <mc:AlternateContent xmlns:mc="http://schemas.openxmlformats.org/markup-compatibility/2006">
              <mc:Choice xmlns:v="urn:schemas-microsoft-com:vml" Requires="v">
                <p:oleObj spid="_x0000_s40977" name="Visio" r:id="rId5" imgW="5813100" imgH="4049293" progId="Visio.Drawing.11">
                  <p:embed/>
                </p:oleObj>
              </mc:Choice>
              <mc:Fallback>
                <p:oleObj name="Visio" r:id="rId5" imgW="5813100" imgH="4049293"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1461" y="1718067"/>
                        <a:ext cx="5941078" cy="4013764"/>
                      </a:xfrm>
                      <a:prstGeom prst="rect">
                        <a:avLst/>
                      </a:prstGeom>
                      <a:noFill/>
                    </p:spPr>
                  </p:pic>
                </p:oleObj>
              </mc:Fallback>
            </mc:AlternateContent>
          </a:graphicData>
        </a:graphic>
      </p:graphicFrame>
      <p:sp>
        <p:nvSpPr>
          <p:cNvPr id="35" name="矩形 28"/>
          <p:cNvSpPr>
            <a:spLocks noChangeArrowheads="1"/>
          </p:cNvSpPr>
          <p:nvPr/>
        </p:nvSpPr>
        <p:spPr bwMode="auto">
          <a:xfrm>
            <a:off x="863600" y="1525047"/>
            <a:ext cx="420479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150000"/>
              </a:lnSpc>
              <a:spcBef>
                <a:spcPct val="20000"/>
              </a:spcBef>
            </a:pPr>
            <a:r>
              <a:rPr lang="zh-CN" altLang="en-US" dirty="0" smtClean="0">
                <a:latin typeface="+mn-ea"/>
                <a:ea typeface="+mn-ea"/>
              </a:rPr>
              <a:t>功能模块：</a:t>
            </a:r>
            <a:endParaRPr lang="zh-CN" altLang="zh-CN" dirty="0">
              <a:latin typeface="+mn-ea"/>
              <a:ea typeface="+mn-ea"/>
            </a:endParaRPr>
          </a:p>
        </p:txBody>
      </p:sp>
    </p:spTree>
    <p:custDataLst>
      <p:tags r:id="rId2"/>
    </p:custDataLst>
    <p:extLst>
      <p:ext uri="{BB962C8B-B14F-4D97-AF65-F5344CB8AC3E}">
        <p14:creationId xmlns:p14="http://schemas.microsoft.com/office/powerpoint/2010/main" val="1289381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05689" y="136196"/>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7】-</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矩形 28"/>
          <p:cNvSpPr>
            <a:spLocks noChangeArrowheads="1"/>
          </p:cNvSpPr>
          <p:nvPr/>
        </p:nvSpPr>
        <p:spPr bwMode="auto">
          <a:xfrm>
            <a:off x="863600" y="1525047"/>
            <a:ext cx="4204790"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150000"/>
              </a:lnSpc>
              <a:spcBef>
                <a:spcPct val="20000"/>
              </a:spcBef>
            </a:pPr>
            <a:r>
              <a:rPr lang="zh-CN" altLang="en-US" dirty="0" smtClean="0">
                <a:latin typeface="+mn-ea"/>
                <a:ea typeface="+mn-ea"/>
              </a:rPr>
              <a:t>功能函数实现：</a:t>
            </a:r>
            <a:endParaRPr lang="zh-CN" altLang="zh-CN" dirty="0">
              <a:latin typeface="+mn-ea"/>
              <a:ea typeface="+mn-ea"/>
            </a:endParaRPr>
          </a:p>
        </p:txBody>
      </p:sp>
      <p:sp>
        <p:nvSpPr>
          <p:cNvPr id="7" name="圆角矩形 6"/>
          <p:cNvSpPr/>
          <p:nvPr/>
        </p:nvSpPr>
        <p:spPr>
          <a:xfrm>
            <a:off x="761867" y="5859684"/>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cxnSp>
        <p:nvCxnSpPr>
          <p:cNvPr id="8" name="直接连接符 7"/>
          <p:cNvCxnSpPr/>
          <p:nvPr/>
        </p:nvCxnSpPr>
        <p:spPr bwMode="auto">
          <a:xfrm>
            <a:off x="941266" y="5601914"/>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椭圆 8"/>
          <p:cNvSpPr/>
          <p:nvPr/>
        </p:nvSpPr>
        <p:spPr bwMode="auto">
          <a:xfrm rot="574600">
            <a:off x="1157871" y="2069808"/>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10" name="TextBox 9"/>
          <p:cNvSpPr txBox="1">
            <a:spLocks noChangeArrowheads="1"/>
          </p:cNvSpPr>
          <p:nvPr/>
        </p:nvSpPr>
        <p:spPr bwMode="auto">
          <a:xfrm>
            <a:off x="1167396" y="2076158"/>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11" name="直接连接符 10"/>
          <p:cNvCxnSpPr/>
          <p:nvPr/>
        </p:nvCxnSpPr>
        <p:spPr>
          <a:xfrm flipV="1">
            <a:off x="1338846" y="2411961"/>
            <a:ext cx="2519789" cy="476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bwMode="auto">
          <a:xfrm rot="574600">
            <a:off x="1159458" y="2607734"/>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14" name="TextBox 13"/>
          <p:cNvSpPr txBox="1">
            <a:spLocks noChangeArrowheads="1"/>
          </p:cNvSpPr>
          <p:nvPr/>
        </p:nvSpPr>
        <p:spPr bwMode="auto">
          <a:xfrm>
            <a:off x="1172158" y="2590271"/>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15" name="直接连接符 14"/>
          <p:cNvCxnSpPr/>
          <p:nvPr/>
        </p:nvCxnSpPr>
        <p:spPr>
          <a:xfrm flipV="1">
            <a:off x="1330182" y="2965762"/>
            <a:ext cx="2784618" cy="1"/>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bwMode="auto">
          <a:xfrm rot="574600">
            <a:off x="1151542" y="3143306"/>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17" name="TextBox 16"/>
          <p:cNvSpPr txBox="1">
            <a:spLocks noChangeArrowheads="1"/>
          </p:cNvSpPr>
          <p:nvPr/>
        </p:nvSpPr>
        <p:spPr bwMode="auto">
          <a:xfrm>
            <a:off x="1159479" y="3148069"/>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sp>
        <p:nvSpPr>
          <p:cNvPr id="18" name="矩形 17"/>
          <p:cNvSpPr/>
          <p:nvPr/>
        </p:nvSpPr>
        <p:spPr>
          <a:xfrm>
            <a:off x="1553196" y="2028785"/>
            <a:ext cx="2305439" cy="412421"/>
          </a:xfrm>
          <a:prstGeom prst="rect">
            <a:avLst/>
          </a:prstGeom>
        </p:spPr>
        <p:txBody>
          <a:bodyPr wrap="none">
            <a:spAutoFit/>
          </a:bodyPr>
          <a:lstStyle/>
          <a:p>
            <a:pPr>
              <a:lnSpc>
                <a:spcPct val="130000"/>
              </a:lnSpc>
              <a:spcAft>
                <a:spcPts val="300"/>
              </a:spcAft>
              <a:defRPr/>
            </a:pPr>
            <a:r>
              <a:rPr lang="zh-CN" altLang="zh-CN" sz="1600" dirty="0"/>
              <a:t>添加记录</a:t>
            </a:r>
            <a:r>
              <a:rPr lang="en-US" altLang="zh-CN" sz="1600" dirty="0"/>
              <a:t>—add()</a:t>
            </a:r>
            <a:r>
              <a:rPr lang="zh-CN" altLang="zh-CN" sz="1600" dirty="0"/>
              <a:t>函数</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19" name="矩形 18"/>
          <p:cNvSpPr/>
          <p:nvPr/>
        </p:nvSpPr>
        <p:spPr>
          <a:xfrm>
            <a:off x="1562504" y="3124262"/>
            <a:ext cx="2568332" cy="412421"/>
          </a:xfrm>
          <a:prstGeom prst="rect">
            <a:avLst/>
          </a:prstGeom>
        </p:spPr>
        <p:txBody>
          <a:bodyPr wrap="none">
            <a:spAutoFit/>
          </a:bodyPr>
          <a:lstStyle/>
          <a:p>
            <a:pPr>
              <a:lnSpc>
                <a:spcPct val="130000"/>
              </a:lnSpc>
              <a:spcAft>
                <a:spcPts val="300"/>
              </a:spcAft>
              <a:defRPr/>
            </a:pPr>
            <a:r>
              <a:rPr lang="zh-CN" altLang="zh-CN" sz="1600" dirty="0"/>
              <a:t>修改记录</a:t>
            </a:r>
            <a:r>
              <a:rPr lang="en-US" altLang="zh-CN" sz="1600" dirty="0"/>
              <a:t>—modify()</a:t>
            </a:r>
            <a:r>
              <a:rPr lang="zh-CN" altLang="zh-CN" sz="1600" dirty="0"/>
              <a:t>函数</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20" name="矩形 19"/>
          <p:cNvSpPr/>
          <p:nvPr/>
        </p:nvSpPr>
        <p:spPr>
          <a:xfrm>
            <a:off x="1539746" y="2579115"/>
            <a:ext cx="2667718" cy="412421"/>
          </a:xfrm>
          <a:prstGeom prst="rect">
            <a:avLst/>
          </a:prstGeom>
        </p:spPr>
        <p:txBody>
          <a:bodyPr wrap="none">
            <a:spAutoFit/>
          </a:bodyPr>
          <a:lstStyle/>
          <a:p>
            <a:pPr>
              <a:lnSpc>
                <a:spcPct val="130000"/>
              </a:lnSpc>
              <a:spcAft>
                <a:spcPts val="300"/>
              </a:spcAft>
              <a:defRPr/>
            </a:pPr>
            <a:r>
              <a:rPr lang="zh-CN" altLang="zh-CN" sz="1600" dirty="0"/>
              <a:t>显示记录</a:t>
            </a:r>
            <a:r>
              <a:rPr lang="en-US" altLang="zh-CN" sz="1600" dirty="0"/>
              <a:t>—</a:t>
            </a:r>
            <a:r>
              <a:rPr lang="en-US" altLang="zh-CN" sz="1600" dirty="0" err="1"/>
              <a:t>showAll</a:t>
            </a:r>
            <a:r>
              <a:rPr lang="en-US" altLang="zh-CN" sz="1600" dirty="0"/>
              <a:t>()</a:t>
            </a:r>
            <a:r>
              <a:rPr lang="zh-CN" altLang="zh-CN" sz="1600" dirty="0"/>
              <a:t>函数</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cxnSp>
        <p:nvCxnSpPr>
          <p:cNvPr id="21" name="直接连接符 20"/>
          <p:cNvCxnSpPr/>
          <p:nvPr/>
        </p:nvCxnSpPr>
        <p:spPr>
          <a:xfrm>
            <a:off x="1342177" y="3452641"/>
            <a:ext cx="2772623" cy="18727"/>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bwMode="auto">
          <a:xfrm rot="574600">
            <a:off x="1149580" y="3690227"/>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3" name="TextBox 22"/>
          <p:cNvSpPr txBox="1">
            <a:spLocks noChangeArrowheads="1"/>
          </p:cNvSpPr>
          <p:nvPr/>
        </p:nvSpPr>
        <p:spPr bwMode="auto">
          <a:xfrm>
            <a:off x="1157517" y="3694990"/>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sp>
        <p:nvSpPr>
          <p:cNvPr id="24" name="矩形 23"/>
          <p:cNvSpPr/>
          <p:nvPr/>
        </p:nvSpPr>
        <p:spPr>
          <a:xfrm>
            <a:off x="1560542" y="3671183"/>
            <a:ext cx="2236510" cy="412421"/>
          </a:xfrm>
          <a:prstGeom prst="rect">
            <a:avLst/>
          </a:prstGeom>
        </p:spPr>
        <p:txBody>
          <a:bodyPr wrap="none">
            <a:spAutoFit/>
          </a:bodyPr>
          <a:lstStyle/>
          <a:p>
            <a:pPr>
              <a:lnSpc>
                <a:spcPct val="130000"/>
              </a:lnSpc>
              <a:spcAft>
                <a:spcPts val="300"/>
              </a:spcAft>
              <a:defRPr/>
            </a:pPr>
            <a:r>
              <a:rPr lang="zh-CN" altLang="zh-CN" sz="1600" dirty="0"/>
              <a:t>删除记录</a:t>
            </a:r>
            <a:r>
              <a:rPr lang="en-US" altLang="zh-CN" sz="1600" dirty="0"/>
              <a:t>—del()</a:t>
            </a:r>
            <a:r>
              <a:rPr lang="zh-CN" altLang="zh-CN" sz="1600" dirty="0" smtClean="0"/>
              <a:t>函数</a:t>
            </a:r>
            <a:r>
              <a:rPr lang="zh-CN" altLang="en-US" sz="1600" dirty="0"/>
              <a:t>；</a:t>
            </a:r>
            <a:endParaRPr lang="en-US" altLang="zh-CN" sz="1600" dirty="0">
              <a:solidFill>
                <a:schemeClr val="tx1">
                  <a:lumMod val="65000"/>
                  <a:lumOff val="35000"/>
                </a:schemeClr>
              </a:solidFill>
              <a:latin typeface="微软雅黑" pitchFamily="34" charset="-122"/>
              <a:ea typeface="微软雅黑" pitchFamily="34" charset="-122"/>
            </a:endParaRPr>
          </a:p>
        </p:txBody>
      </p:sp>
      <p:cxnSp>
        <p:nvCxnSpPr>
          <p:cNvPr id="26" name="直接连接符 25"/>
          <p:cNvCxnSpPr/>
          <p:nvPr/>
        </p:nvCxnSpPr>
        <p:spPr>
          <a:xfrm flipV="1">
            <a:off x="1330181" y="4048056"/>
            <a:ext cx="2366608" cy="9526"/>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51541" y="4274314"/>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59478" y="4279077"/>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5</a:t>
            </a:r>
            <a:endParaRPr lang="zh-CN" altLang="en-US" b="1" dirty="0">
              <a:solidFill>
                <a:schemeClr val="bg1"/>
              </a:solidFill>
              <a:latin typeface="Verdana" pitchFamily="34" charset="0"/>
            </a:endParaRPr>
          </a:p>
        </p:txBody>
      </p:sp>
      <p:sp>
        <p:nvSpPr>
          <p:cNvPr id="29" name="矩形 28"/>
          <p:cNvSpPr/>
          <p:nvPr/>
        </p:nvSpPr>
        <p:spPr>
          <a:xfrm>
            <a:off x="1562503" y="4255270"/>
            <a:ext cx="2579552" cy="412421"/>
          </a:xfrm>
          <a:prstGeom prst="rect">
            <a:avLst/>
          </a:prstGeom>
        </p:spPr>
        <p:txBody>
          <a:bodyPr wrap="none">
            <a:spAutoFit/>
          </a:bodyPr>
          <a:lstStyle/>
          <a:p>
            <a:pPr>
              <a:lnSpc>
                <a:spcPct val="130000"/>
              </a:lnSpc>
              <a:spcAft>
                <a:spcPts val="300"/>
              </a:spcAft>
              <a:defRPr/>
            </a:pPr>
            <a:r>
              <a:rPr lang="zh-CN" altLang="zh-CN" sz="1600" dirty="0"/>
              <a:t>查找记录</a:t>
            </a:r>
            <a:r>
              <a:rPr lang="en-US" altLang="zh-CN" sz="1600" dirty="0"/>
              <a:t>—search()</a:t>
            </a:r>
            <a:r>
              <a:rPr lang="zh-CN" altLang="zh-CN" sz="1600" dirty="0"/>
              <a:t>函数</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cxnSp>
        <p:nvCxnSpPr>
          <p:cNvPr id="30" name="直接连接符 29"/>
          <p:cNvCxnSpPr/>
          <p:nvPr/>
        </p:nvCxnSpPr>
        <p:spPr>
          <a:xfrm flipV="1">
            <a:off x="1355239" y="4648409"/>
            <a:ext cx="2759561" cy="555"/>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bwMode="auto">
          <a:xfrm rot="574600">
            <a:off x="1162642" y="4860424"/>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2" name="TextBox 31"/>
          <p:cNvSpPr txBox="1">
            <a:spLocks noChangeArrowheads="1"/>
          </p:cNvSpPr>
          <p:nvPr/>
        </p:nvSpPr>
        <p:spPr bwMode="auto">
          <a:xfrm>
            <a:off x="1170579" y="4865187"/>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6</a:t>
            </a:r>
            <a:endParaRPr lang="zh-CN" altLang="en-US" b="1" dirty="0">
              <a:solidFill>
                <a:schemeClr val="bg1"/>
              </a:solidFill>
              <a:latin typeface="Verdana" pitchFamily="34" charset="0"/>
            </a:endParaRPr>
          </a:p>
        </p:txBody>
      </p:sp>
      <p:sp>
        <p:nvSpPr>
          <p:cNvPr id="33" name="矩形 32"/>
          <p:cNvSpPr/>
          <p:nvPr/>
        </p:nvSpPr>
        <p:spPr>
          <a:xfrm>
            <a:off x="1573604" y="4841380"/>
            <a:ext cx="1896673" cy="412421"/>
          </a:xfrm>
          <a:prstGeom prst="rect">
            <a:avLst/>
          </a:prstGeom>
        </p:spPr>
        <p:txBody>
          <a:bodyPr wrap="none">
            <a:spAutoFit/>
          </a:bodyPr>
          <a:lstStyle/>
          <a:p>
            <a:pPr>
              <a:lnSpc>
                <a:spcPct val="130000"/>
              </a:lnSpc>
              <a:spcAft>
                <a:spcPts val="300"/>
              </a:spcAft>
              <a:defRPr/>
            </a:pPr>
            <a:r>
              <a:rPr lang="zh-CN" altLang="zh-CN" sz="1600" dirty="0"/>
              <a:t>排序</a:t>
            </a:r>
            <a:r>
              <a:rPr lang="en-US" altLang="zh-CN" sz="1600" dirty="0"/>
              <a:t>—sort()</a:t>
            </a:r>
            <a:r>
              <a:rPr lang="zh-CN" altLang="zh-CN" sz="1600" dirty="0"/>
              <a:t>函数</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cxnSp>
        <p:nvCxnSpPr>
          <p:cNvPr id="34" name="直接连接符 33"/>
          <p:cNvCxnSpPr/>
          <p:nvPr/>
        </p:nvCxnSpPr>
        <p:spPr>
          <a:xfrm flipV="1">
            <a:off x="1405529" y="5230312"/>
            <a:ext cx="1964688" cy="476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22179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par>
                                <p:cTn id="38" presetID="22" presetClass="entr" presetSubtype="8"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left)">
                                      <p:cBhvr>
                                        <p:cTn id="49" dur="500"/>
                                        <p:tgtEl>
                                          <p:spTgt spid="24"/>
                                        </p:tgtEl>
                                      </p:cBhvr>
                                    </p:animEffect>
                                  </p:childTnLst>
                                </p:cTn>
                              </p:par>
                              <p:par>
                                <p:cTn id="50" presetID="22" presetClass="entr" presetSubtype="8"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500"/>
                                        <p:tgtEl>
                                          <p:spTgt spid="27"/>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left)">
                                      <p:cBhvr>
                                        <p:cTn id="58" dur="500"/>
                                        <p:tgtEl>
                                          <p:spTgt spid="2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left)">
                                      <p:cBhvr>
                                        <p:cTn id="61" dur="500"/>
                                        <p:tgtEl>
                                          <p:spTgt spid="29"/>
                                        </p:tgtEl>
                                      </p:cBhvr>
                                    </p:animEffect>
                                  </p:childTnLst>
                                </p:cTn>
                              </p:par>
                              <p:par>
                                <p:cTn id="62" presetID="22" presetClass="entr" presetSubtype="8"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left)">
                                      <p:cBhvr>
                                        <p:cTn id="67" dur="500"/>
                                        <p:tgtEl>
                                          <p:spTgt spid="3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left)">
                                      <p:cBhvr>
                                        <p:cTn id="73" dur="500"/>
                                        <p:tgtEl>
                                          <p:spTgt spid="33"/>
                                        </p:tgtEl>
                                      </p:cBhvr>
                                    </p:animEffect>
                                  </p:childTnLst>
                                </p:cTn>
                              </p:par>
                              <p:par>
                                <p:cTn id="74" presetID="22" presetClass="entr" presetSubtype="8" fill="hold"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wipe(left)">
                                      <p:cBhvr>
                                        <p:cTn id="76" dur="500"/>
                                        <p:tgtEl>
                                          <p:spTgt spid="3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left)">
                                      <p:cBhvr>
                                        <p:cTn id="81" dur="500"/>
                                        <p:tgtEl>
                                          <p:spTgt spid="8"/>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wipe(left)">
                                      <p:cBhvr>
                                        <p:cTn id="8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3" grpId="0" animBg="1"/>
      <p:bldP spid="14" grpId="0"/>
      <p:bldP spid="16" grpId="0" animBg="1"/>
      <p:bldP spid="17" grpId="0"/>
      <p:bldP spid="18" grpId="0"/>
      <p:bldP spid="19" grpId="0"/>
      <p:bldP spid="20" grpId="0"/>
      <p:bldP spid="22" grpId="0" animBg="1"/>
      <p:bldP spid="23" grpId="0"/>
      <p:bldP spid="24" grpId="0"/>
      <p:bldP spid="27" grpId="0" animBg="1"/>
      <p:bldP spid="28" grpId="0"/>
      <p:bldP spid="29" grpId="0"/>
      <p:bldP spid="31" grpId="0" animBg="1"/>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607448" y="167947"/>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4"/>
            <a:ext cx="7975600" cy="36111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学生</a:t>
            </a:r>
            <a:r>
              <a:rPr lang="zh-CN" altLang="zh-CN" sz="2000" dirty="0"/>
              <a:t>信息包括学号、姓名、年龄和身高等，处理这些信息时，它们属于同一个处理对象，却又具有不同的数据类型，比如学号是整型，姓名是字符串。每当增加、删除或者查询学生信息的时候，需要处理这个学生的所有数据，因此，有必要把学生的这些数据定义成一个整体。</a:t>
            </a:r>
          </a:p>
          <a:p>
            <a:pPr marL="0" indent="0">
              <a:buNone/>
            </a:pPr>
            <a:r>
              <a:rPr lang="en-US" altLang="zh-CN" sz="2000" dirty="0" smtClean="0"/>
              <a:t>       </a:t>
            </a:r>
            <a:r>
              <a:rPr lang="zh-CN" altLang="zh-CN" sz="2000" dirty="0" smtClean="0"/>
              <a:t>虽然</a:t>
            </a:r>
            <a:r>
              <a:rPr lang="zh-CN" altLang="zh-CN" sz="2000" dirty="0"/>
              <a:t>数组也能处理一组相关的数据，但是它们数据类型必须是相同的，对于刚刚这一组不同数据类型的数据，</a:t>
            </a:r>
            <a:r>
              <a:rPr lang="en-US" altLang="zh-CN" sz="2000" dirty="0"/>
              <a:t>C</a:t>
            </a:r>
            <a:r>
              <a:rPr lang="zh-CN" altLang="zh-CN" sz="2000" dirty="0"/>
              <a:t>语言中给出了另一种构造数据类型——结构体。它与数组最大的区别就在于数组中所有元素的数据类型都必须相同，而结构体中的各成员类型可以不同。</a:t>
            </a:r>
          </a:p>
          <a:p>
            <a:pPr marL="0" indent="0">
              <a:buNone/>
            </a:pPr>
            <a:r>
              <a:rPr lang="en-US" altLang="zh-CN" sz="2000" dirty="0" smtClean="0"/>
              <a:t>       </a:t>
            </a:r>
            <a:r>
              <a:rPr lang="zh-CN" altLang="zh-CN" sz="2000" dirty="0" smtClean="0"/>
              <a:t>为了</a:t>
            </a:r>
            <a:r>
              <a:rPr lang="zh-CN" altLang="zh-CN" sz="2000" dirty="0"/>
              <a:t>更好地完成此案例，请认真学习结构体的相关</a:t>
            </a:r>
            <a:r>
              <a:rPr lang="zh-CN" altLang="zh-CN" sz="2000" dirty="0" smtClean="0"/>
              <a:t>知识。</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546190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srcRect/>
          <a:stretch>
            <a:fillRect/>
          </a:stretch>
        </p:blipFill>
        <p:spPr bwMode="auto">
          <a:xfrm>
            <a:off x="290513" y="2668588"/>
            <a:ext cx="2447925" cy="3457575"/>
          </a:xfrm>
          <a:prstGeom prst="rect">
            <a:avLst/>
          </a:prstGeom>
          <a:noFill/>
          <a:ln w="9525">
            <a:noFill/>
            <a:miter lim="800000"/>
            <a:headEnd/>
            <a:tailEnd/>
          </a:ln>
        </p:spPr>
      </p:pic>
      <p:sp>
        <p:nvSpPr>
          <p:cNvPr id="5" name="流程图: 可选过程 4"/>
          <p:cNvSpPr/>
          <p:nvPr/>
        </p:nvSpPr>
        <p:spPr>
          <a:xfrm>
            <a:off x="2608263" y="1811338"/>
            <a:ext cx="5651500" cy="2860358"/>
          </a:xfrm>
          <a:prstGeom prst="flowChartAlternateProcess">
            <a:avLst/>
          </a:prstGeom>
          <a:noFill/>
          <a:ln w="31750">
            <a:solidFill>
              <a:srgbClr val="00ACE6"/>
            </a:solidFill>
            <a:prstDash val="dash"/>
            <a:miter lim="800000"/>
            <a:headEnd/>
            <a:tailEnd/>
          </a:ln>
          <a:effectLst>
            <a:outerShdw blurRad="76200" dir="13500000" sy="23000" kx="1200000" algn="br" rotWithShape="0">
              <a:prstClr val="black">
                <a:alpha val="20000"/>
              </a:prstClr>
            </a:outerShdw>
          </a:effectLst>
        </p:spPr>
        <p:txBody>
          <a:bodyPr>
            <a:spAutoFit/>
          </a:bodyPr>
          <a:lstStyle/>
          <a:p>
            <a:r>
              <a:rPr lang="zh-CN" altLang="zh-CN" b="1" dirty="0" smtClean="0"/>
              <a:t>本章</a:t>
            </a:r>
            <a:r>
              <a:rPr lang="zh-CN" altLang="zh-CN" b="1" dirty="0"/>
              <a:t>主要讲解了</a:t>
            </a:r>
            <a:r>
              <a:rPr lang="zh-CN" altLang="zh-CN" b="1" dirty="0">
                <a:solidFill>
                  <a:srgbClr val="FF0000"/>
                </a:solidFill>
              </a:rPr>
              <a:t>结构体</a:t>
            </a:r>
            <a:r>
              <a:rPr lang="zh-CN" altLang="zh-CN" b="1" dirty="0"/>
              <a:t>和</a:t>
            </a:r>
            <a:r>
              <a:rPr lang="zh-CN" altLang="zh-CN" b="1" dirty="0">
                <a:solidFill>
                  <a:srgbClr val="FF0000"/>
                </a:solidFill>
              </a:rPr>
              <a:t>共用体</a:t>
            </a:r>
            <a:r>
              <a:rPr lang="zh-CN" altLang="zh-CN" b="1" dirty="0"/>
              <a:t>两种构造类型。结构体允许将若干个相关的、数据类型不同的数据作为一个整体处理，并为每个数据分配了不同的内存空间；而共用体中所有的成员共享同一段内存空间。另外，还介绍了</a:t>
            </a:r>
            <a:r>
              <a:rPr lang="zh-CN" altLang="zh-CN" b="1" dirty="0">
                <a:solidFill>
                  <a:srgbClr val="FF0000"/>
                </a:solidFill>
              </a:rPr>
              <a:t>结构体指针</a:t>
            </a:r>
            <a:r>
              <a:rPr lang="zh-CN" altLang="zh-CN" b="1" dirty="0"/>
              <a:t>、</a:t>
            </a:r>
            <a:r>
              <a:rPr lang="zh-CN" altLang="zh-CN" b="1" dirty="0">
                <a:solidFill>
                  <a:srgbClr val="FF0000"/>
                </a:solidFill>
              </a:rPr>
              <a:t>结构体数组</a:t>
            </a:r>
            <a:r>
              <a:rPr lang="zh-CN" altLang="zh-CN" b="1" dirty="0"/>
              <a:t>和</a:t>
            </a:r>
            <a:r>
              <a:rPr lang="zh-CN" altLang="zh-CN" b="1" dirty="0" smtClean="0">
                <a:solidFill>
                  <a:srgbClr val="FF0000"/>
                </a:solidFill>
              </a:rPr>
              <a:t>链</a:t>
            </a:r>
            <a:r>
              <a:rPr lang="zh-CN" altLang="en-US" b="1" dirty="0" smtClean="0">
                <a:solidFill>
                  <a:srgbClr val="FF0000"/>
                </a:solidFill>
              </a:rPr>
              <a:t>表</a:t>
            </a:r>
            <a:r>
              <a:rPr lang="zh-CN" altLang="zh-CN" b="1" dirty="0" smtClean="0"/>
              <a:t>的</a:t>
            </a:r>
            <a:r>
              <a:rPr lang="zh-CN" altLang="zh-CN" b="1" dirty="0"/>
              <a:t>相关知识，并应用在案例中。通过本章的学习，读者应熟练掌握结构体和共用体的基本概念和使用方法以及链式存储的相关知识，并将其灵活运用到程序中</a:t>
            </a:r>
            <a:r>
              <a:rPr lang="zh-CN" altLang="zh-CN" b="1" dirty="0" smtClean="0"/>
              <a:t>。</a:t>
            </a:r>
            <a:endParaRPr lang="zh-CN" altLang="zh-CN" b="1" dirty="0"/>
          </a:p>
        </p:txBody>
      </p:sp>
      <p:sp>
        <p:nvSpPr>
          <p:cNvPr id="18436" name="标题 1"/>
          <p:cNvSpPr>
            <a:spLocks noChangeArrowheads="1"/>
          </p:cNvSpPr>
          <p:nvPr/>
        </p:nvSpPr>
        <p:spPr bwMode="auto">
          <a:xfrm>
            <a:off x="1622115" y="136525"/>
            <a:ext cx="3151281" cy="765175"/>
          </a:xfrm>
          <a:prstGeom prst="rect">
            <a:avLst/>
          </a:prstGeom>
          <a:noFill/>
          <a:ln w="9525">
            <a:noFill/>
            <a:miter lim="800000"/>
            <a:headEnd/>
            <a:tailEnd/>
          </a:ln>
          <a:effec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pitchFamily="2" charset="-122"/>
              </a:rPr>
              <a:t> </a:t>
            </a:r>
            <a:r>
              <a:rPr lang="zh-CN" altLang="en-US" sz="3600" b="1" dirty="0" smtClean="0">
                <a:solidFill>
                  <a:srgbClr val="0070C0"/>
                </a:solidFill>
                <a:latin typeface="微软雅黑" pitchFamily="34" charset="-122"/>
                <a:ea typeface="微软雅黑" pitchFamily="34" charset="-122"/>
                <a:sym typeface="宋体" pitchFamily="2" charset="-122"/>
              </a:rPr>
              <a:t>本章</a:t>
            </a:r>
            <a:r>
              <a:rPr lang="zh-CN" altLang="en-US" sz="3600" b="1" dirty="0">
                <a:solidFill>
                  <a:srgbClr val="0070C0"/>
                </a:solidFill>
                <a:latin typeface="微软雅黑" pitchFamily="34" charset="-122"/>
                <a:ea typeface="微软雅黑" pitchFamily="34" charset="-122"/>
                <a:sym typeface="宋体" pitchFamily="2" charset="-122"/>
              </a:rPr>
              <a:t>小结</a:t>
            </a:r>
          </a:p>
        </p:txBody>
      </p:sp>
    </p:spTree>
    <p:custDataLst>
      <p:tags r:id="rId1"/>
    </p:custDataLst>
    <p:extLst>
      <p:ext uri="{BB962C8B-B14F-4D97-AF65-F5344CB8AC3E}">
        <p14:creationId xmlns:p14="http://schemas.microsoft.com/office/powerpoint/2010/main" val="3860352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536123207"/>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471478" y="22049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椭圆 15"/>
          <p:cNvSpPr/>
          <p:nvPr/>
        </p:nvSpPr>
        <p:spPr bwMode="auto">
          <a:xfrm rot="574600">
            <a:off x="3124216" y="2968937"/>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7" name="TextBox 16"/>
          <p:cNvSpPr txBox="1">
            <a:spLocks noChangeArrowheads="1"/>
          </p:cNvSpPr>
          <p:nvPr/>
        </p:nvSpPr>
        <p:spPr bwMode="auto">
          <a:xfrm>
            <a:off x="3150630" y="2971494"/>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18" name="直接连接符 17"/>
          <p:cNvCxnSpPr/>
          <p:nvPr/>
        </p:nvCxnSpPr>
        <p:spPr>
          <a:xfrm flipV="1">
            <a:off x="3416130" y="3394464"/>
            <a:ext cx="3203611" cy="584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420713" y="4319151"/>
            <a:ext cx="3764041" cy="3206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577027" y="2902021"/>
            <a:ext cx="3185819" cy="492443"/>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结构体类型和结构体变量</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1" name="矩形 20"/>
          <p:cNvSpPr/>
          <p:nvPr/>
        </p:nvSpPr>
        <p:spPr>
          <a:xfrm>
            <a:off x="3611117" y="3836970"/>
            <a:ext cx="3573637" cy="492443"/>
          </a:xfrm>
          <a:prstGeom prst="rect">
            <a:avLst/>
          </a:prstGeom>
        </p:spPr>
        <p:txBody>
          <a:bodyPr wrap="square">
            <a:spAutoFit/>
          </a:bodyPr>
          <a:lstStyle/>
          <a:p>
            <a:pPr>
              <a:lnSpc>
                <a:spcPct val="130000"/>
              </a:lnSpc>
              <a:spcAft>
                <a:spcPts val="300"/>
              </a:spcAft>
              <a:defRPr/>
            </a:pPr>
            <a:r>
              <a:rPr lang="en-US" altLang="zh-CN" sz="2000" b="1" dirty="0" err="1" smtClean="0">
                <a:solidFill>
                  <a:schemeClr val="bg2">
                    <a:lumMod val="50000"/>
                  </a:schemeClr>
                </a:solidFill>
                <a:latin typeface="微软雅黑" pitchFamily="34" charset="-122"/>
                <a:ea typeface="微软雅黑" pitchFamily="34" charset="-122"/>
              </a:rPr>
              <a:t>typedef</a:t>
            </a:r>
            <a:r>
              <a:rPr lang="en-US" altLang="zh-CN" sz="2000" b="1" dirty="0" smtClean="0">
                <a:solidFill>
                  <a:schemeClr val="bg2">
                    <a:lumMod val="50000"/>
                  </a:schemeClr>
                </a:solidFill>
                <a:latin typeface="微软雅黑" pitchFamily="34" charset="-122"/>
                <a:ea typeface="微软雅黑" pitchFamily="34" charset="-122"/>
              </a:rPr>
              <a:t>—</a:t>
            </a:r>
            <a:r>
              <a:rPr lang="zh-CN" altLang="en-US" sz="2000" b="1" dirty="0" smtClean="0">
                <a:solidFill>
                  <a:schemeClr val="bg2">
                    <a:lumMod val="50000"/>
                  </a:schemeClr>
                </a:solidFill>
                <a:latin typeface="微软雅黑" pitchFamily="34" charset="-122"/>
                <a:ea typeface="微软雅黑" pitchFamily="34" charset="-122"/>
              </a:rPr>
              <a:t>给数据类型起别名</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3150065" y="3916484"/>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3176479" y="3919041"/>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spTree>
    <p:custDataLst>
      <p:tags r:id="rId1"/>
    </p:custDataLst>
    <p:extLst>
      <p:ext uri="{BB962C8B-B14F-4D97-AF65-F5344CB8AC3E}">
        <p14:creationId xmlns:p14="http://schemas.microsoft.com/office/powerpoint/2010/main" val="158734442"/>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p:bldP spid="21" grpId="0"/>
      <p:bldP spid="27" grpId="0"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2811463" y="2247255"/>
            <a:ext cx="5457825" cy="1430337"/>
          </a:xfrm>
          <a:prstGeom prst="flowChartAlternateProcess">
            <a:avLst/>
          </a:prstGeom>
          <a:noFill/>
          <a:ln w="31750">
            <a:solidFill>
              <a:srgbClr val="00ACE6"/>
            </a:solidFill>
            <a:prstDash val="dash"/>
            <a:miter lim="800000"/>
            <a:headEnd/>
            <a:tailEnd/>
          </a:ln>
          <a:effectLst>
            <a:outerShdw blurRad="76200" dir="13500000" sy="23000" kx="1200000" algn="br" rotWithShape="0">
              <a:prstClr val="black">
                <a:alpha val="20000"/>
              </a:prstClr>
            </a:outerShdw>
          </a:effectLst>
        </p:spPr>
        <p:txBody>
          <a:bodyPr>
            <a:spAutoFit/>
          </a:bodyPr>
          <a:lstStyle/>
          <a:p>
            <a:pPr eaLnBrk="1" hangingPunct="1">
              <a:lnSpc>
                <a:spcPct val="150000"/>
              </a:lnSpc>
              <a:defRPr/>
            </a:pPr>
            <a:endParaRPr lang="en-US" altLang="zh-CN" sz="800" dirty="0">
              <a:latin typeface="微软雅黑" pitchFamily="34" charset="-122"/>
              <a:ea typeface="微软雅黑" pitchFamily="34" charset="-122"/>
            </a:endParaRPr>
          </a:p>
          <a:p>
            <a:pPr eaLnBrk="1" hangingPunct="1">
              <a:lnSpc>
                <a:spcPct val="150000"/>
              </a:lnSpc>
              <a:defRPr/>
            </a:pPr>
            <a:r>
              <a:rPr lang="zh-CN" altLang="zh-CN" b="1" dirty="0">
                <a:solidFill>
                  <a:srgbClr val="FF0000"/>
                </a:solidFill>
                <a:latin typeface="微软雅黑" pitchFamily="34" charset="-122"/>
                <a:ea typeface="微软雅黑" pitchFamily="34" charset="-122"/>
              </a:rPr>
              <a:t>结构体</a:t>
            </a:r>
            <a:r>
              <a:rPr lang="zh-CN" altLang="zh-CN" dirty="0">
                <a:latin typeface="微软雅黑" pitchFamily="34" charset="-122"/>
                <a:ea typeface="微软雅黑" pitchFamily="34" charset="-122"/>
              </a:rPr>
              <a:t>是一种</a:t>
            </a:r>
            <a:r>
              <a:rPr lang="zh-CN" altLang="zh-CN" b="1" dirty="0">
                <a:solidFill>
                  <a:srgbClr val="FF0000"/>
                </a:solidFill>
                <a:latin typeface="微软雅黑" pitchFamily="34" charset="-122"/>
                <a:ea typeface="微软雅黑" pitchFamily="34" charset="-122"/>
              </a:rPr>
              <a:t>构造</a:t>
            </a:r>
            <a:r>
              <a:rPr lang="zh-CN" altLang="zh-CN" dirty="0">
                <a:latin typeface="微软雅黑" pitchFamily="34" charset="-122"/>
                <a:ea typeface="微软雅黑" pitchFamily="34" charset="-122"/>
              </a:rPr>
              <a:t>数据类型，把</a:t>
            </a:r>
            <a:r>
              <a:rPr lang="zh-CN" altLang="zh-CN" b="1" dirty="0">
                <a:solidFill>
                  <a:srgbClr val="FF0000"/>
                </a:solidFill>
                <a:latin typeface="微软雅黑" pitchFamily="34" charset="-122"/>
                <a:ea typeface="微软雅黑" pitchFamily="34" charset="-122"/>
              </a:rPr>
              <a:t>不同类型</a:t>
            </a:r>
            <a:r>
              <a:rPr lang="zh-CN" altLang="zh-CN" dirty="0">
                <a:latin typeface="微软雅黑" pitchFamily="34" charset="-122"/>
                <a:ea typeface="微软雅黑" pitchFamily="34" charset="-122"/>
              </a:rPr>
              <a:t>的数据整合在一起，每一个数据都称为该结构体类型的</a:t>
            </a:r>
            <a:r>
              <a:rPr lang="zh-CN" altLang="zh-CN" b="1" dirty="0">
                <a:solidFill>
                  <a:srgbClr val="FF0000"/>
                </a:solidFill>
                <a:latin typeface="微软雅黑" pitchFamily="34" charset="-122"/>
                <a:ea typeface="微软雅黑" pitchFamily="34" charset="-122"/>
              </a:rPr>
              <a:t>成员</a:t>
            </a:r>
            <a:r>
              <a:rPr lang="zh-CN" altLang="en-US" dirty="0">
                <a:latin typeface="微软雅黑" pitchFamily="34" charset="-122"/>
                <a:ea typeface="微软雅黑" pitchFamily="34" charset="-122"/>
              </a:rPr>
              <a:t>。</a:t>
            </a:r>
          </a:p>
          <a:p>
            <a:pPr eaLnBrk="1" hangingPunct="1">
              <a:lnSpc>
                <a:spcPct val="150000"/>
              </a:lnSpc>
              <a:defRPr/>
            </a:pPr>
            <a:endParaRPr lang="en-US" altLang="zh-CN" sz="800" dirty="0">
              <a:latin typeface="微软雅黑" pitchFamily="34" charset="-122"/>
              <a:ea typeface="微软雅黑" pitchFamily="34" charset="-122"/>
            </a:endParaRPr>
          </a:p>
        </p:txBody>
      </p:sp>
      <p:pic>
        <p:nvPicPr>
          <p:cNvPr id="5" name="Picture 7" descr="总结小人"/>
          <p:cNvPicPr>
            <a:picLocks noChangeAspect="1" noChangeArrowheads="1"/>
          </p:cNvPicPr>
          <p:nvPr/>
        </p:nvPicPr>
        <p:blipFill>
          <a:blip r:embed="rId4">
            <a:extLst/>
          </a:blip>
          <a:srcRect/>
          <a:stretch>
            <a:fillRect/>
          </a:stretch>
        </p:blipFill>
        <p:spPr bwMode="auto">
          <a:xfrm>
            <a:off x="-385226" y="466725"/>
            <a:ext cx="3649663" cy="5924550"/>
          </a:xfrm>
          <a:prstGeom prst="rect">
            <a:avLst/>
          </a:prstGeom>
          <a:noFill/>
          <a:ln>
            <a:noFill/>
          </a:ln>
          <a:effectLst>
            <a:softEdge rad="317500"/>
          </a:effectLst>
          <a:extLst/>
        </p:spPr>
      </p:pic>
      <p:sp>
        <p:nvSpPr>
          <p:cNvPr id="6" name="标题 1"/>
          <p:cNvSpPr>
            <a:spLocks noChangeArrowheads="1"/>
          </p:cNvSpPr>
          <p:nvPr/>
        </p:nvSpPr>
        <p:spPr bwMode="auto">
          <a:xfrm>
            <a:off x="143960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71056882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388" y="962025"/>
            <a:ext cx="2696572"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结构体类型定义</a:t>
            </a:r>
            <a:endParaRPr lang="en-US" altLang="zh-CN" sz="2400" b="1" dirty="0">
              <a:solidFill>
                <a:srgbClr val="009ED6"/>
              </a:solidFill>
              <a:latin typeface="+mn-lt"/>
              <a:ea typeface="+mn-ea"/>
            </a:endParaRPr>
          </a:p>
        </p:txBody>
      </p:sp>
      <p:sp>
        <p:nvSpPr>
          <p:cNvPr id="1029" name="矩形 4"/>
          <p:cNvSpPr>
            <a:spLocks noChangeArrowheads="1"/>
          </p:cNvSpPr>
          <p:nvPr/>
        </p:nvSpPr>
        <p:spPr bwMode="auto">
          <a:xfrm>
            <a:off x="908050" y="1666875"/>
            <a:ext cx="7270750" cy="869950"/>
          </a:xfrm>
          <a:prstGeom prst="rect">
            <a:avLst/>
          </a:prstGeom>
          <a:noFill/>
          <a:ln w="9525">
            <a:noFill/>
            <a:miter lim="800000"/>
            <a:headEnd/>
            <a:tailEnd/>
          </a:ln>
        </p:spPr>
        <p:txBody>
          <a:bodyPr>
            <a:spAutoFit/>
          </a:bodyPr>
          <a:lstStyle/>
          <a:p>
            <a:pPr marL="342900" indent="-342900">
              <a:lnSpc>
                <a:spcPct val="150000"/>
              </a:lnSpc>
              <a:spcBef>
                <a:spcPct val="20000"/>
              </a:spcBef>
              <a:buFont typeface="Arial" pitchFamily="34" charset="0"/>
              <a:buChar char="−"/>
              <a:defRPr/>
            </a:pPr>
            <a:r>
              <a:rPr lang="zh-CN" altLang="en-US" dirty="0" smtClean="0">
                <a:latin typeface="+mn-lt"/>
                <a:ea typeface="+mn-ea"/>
              </a:rPr>
              <a:t>在</a:t>
            </a:r>
            <a:r>
              <a:rPr lang="zh-CN" altLang="en-US" dirty="0">
                <a:latin typeface="+mn-lt"/>
                <a:ea typeface="+mn-ea"/>
              </a:rPr>
              <a:t>程序设计中，使用结构体类型时，首先要对结构体类型的组成进行描述，结构体类型的定义方式如下：</a:t>
            </a:r>
          </a:p>
        </p:txBody>
      </p:sp>
      <p:sp>
        <p:nvSpPr>
          <p:cNvPr id="24" name="Text Box 6"/>
          <p:cNvSpPr txBox="1">
            <a:spLocks noChangeArrowheads="1"/>
          </p:cNvSpPr>
          <p:nvPr/>
        </p:nvSpPr>
        <p:spPr bwMode="auto">
          <a:xfrm>
            <a:off x="1390650" y="2722563"/>
            <a:ext cx="6788150" cy="2278062"/>
          </a:xfrm>
          <a:prstGeom prst="rect">
            <a:avLst/>
          </a:prstGeom>
          <a:noFill/>
          <a:ln w="31750">
            <a:solidFill>
              <a:srgbClr val="00ACE6"/>
            </a:solidFill>
            <a:prstDash val="solid"/>
            <a:miter lim="800000"/>
            <a:headEnd/>
            <a:tailEnd/>
          </a:ln>
          <a:effectLst>
            <a:outerShdw blurRad="76200" dir="13500000" sy="23000" kx="1200000" algn="br" rotWithShape="0">
              <a:prstClr val="black">
                <a:alpha val="20000"/>
              </a:prstClr>
            </a:outerShdw>
          </a:effectLs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endParaRPr lang="en-US" altLang="zh-CN" sz="800" b="1" dirty="0" smtClean="0">
              <a:solidFill>
                <a:srgbClr val="FF0000"/>
              </a:solidFill>
              <a:latin typeface="+mn-ea"/>
              <a:ea typeface="+mn-ea"/>
            </a:endParaRPr>
          </a:p>
          <a:p>
            <a:pPr>
              <a:defRPr/>
            </a:pPr>
            <a:r>
              <a:rPr lang="en-US" altLang="zh-CN" b="1" dirty="0" smtClean="0">
                <a:solidFill>
                  <a:srgbClr val="FF0000"/>
                </a:solidFill>
                <a:latin typeface="+mn-ea"/>
                <a:ea typeface="+mn-ea"/>
              </a:rPr>
              <a:t>      </a:t>
            </a:r>
            <a:r>
              <a:rPr lang="en-US" altLang="zh-CN" b="1" dirty="0" err="1" smtClean="0">
                <a:solidFill>
                  <a:srgbClr val="FF0000"/>
                </a:solidFill>
                <a:latin typeface="+mn-ea"/>
                <a:ea typeface="+mn-ea"/>
              </a:rPr>
              <a:t>struct</a:t>
            </a:r>
            <a:r>
              <a:rPr lang="en-US" altLang="zh-CN" dirty="0" smtClean="0">
                <a:latin typeface="+mn-ea"/>
                <a:ea typeface="+mn-ea"/>
              </a:rPr>
              <a:t>  </a:t>
            </a:r>
            <a:r>
              <a:rPr lang="zh-CN" altLang="en-US" dirty="0" smtClean="0">
                <a:latin typeface="+mn-ea"/>
                <a:ea typeface="+mn-ea"/>
              </a:rPr>
              <a:t>结构体类型名称</a:t>
            </a:r>
          </a:p>
          <a:p>
            <a:pPr>
              <a:defRPr/>
            </a:pPr>
            <a:r>
              <a:rPr lang="en-US" altLang="zh-CN" dirty="0" smtClean="0">
                <a:latin typeface="+mn-ea"/>
                <a:ea typeface="+mn-ea"/>
              </a:rPr>
              <a:t>      </a:t>
            </a:r>
            <a:r>
              <a:rPr lang="en-US" altLang="zh-CN" b="1" dirty="0" smtClean="0">
                <a:solidFill>
                  <a:srgbClr val="FF0000"/>
                </a:solidFill>
                <a:latin typeface="+mn-ea"/>
                <a:ea typeface="+mn-ea"/>
              </a:rPr>
              <a:t>{</a:t>
            </a:r>
          </a:p>
          <a:p>
            <a:pPr>
              <a:defRPr/>
            </a:pPr>
            <a:r>
              <a:rPr lang="en-US" altLang="zh-CN" dirty="0" smtClean="0">
                <a:latin typeface="+mn-ea"/>
                <a:ea typeface="+mn-ea"/>
              </a:rPr>
              <a:t>	  </a:t>
            </a:r>
            <a:r>
              <a:rPr lang="zh-CN" altLang="en-US" dirty="0" smtClean="0">
                <a:latin typeface="+mn-ea"/>
                <a:ea typeface="+mn-ea"/>
              </a:rPr>
              <a:t>数据类型 成员名</a:t>
            </a:r>
            <a:r>
              <a:rPr lang="en-US" altLang="zh-CN" dirty="0" smtClean="0">
                <a:latin typeface="+mn-ea"/>
                <a:ea typeface="+mn-ea"/>
              </a:rPr>
              <a:t>1;</a:t>
            </a:r>
          </a:p>
          <a:p>
            <a:pPr>
              <a:defRPr/>
            </a:pPr>
            <a:r>
              <a:rPr lang="en-US" altLang="zh-CN" dirty="0" smtClean="0">
                <a:latin typeface="+mn-ea"/>
                <a:ea typeface="+mn-ea"/>
              </a:rPr>
              <a:t>	  </a:t>
            </a:r>
            <a:r>
              <a:rPr lang="zh-CN" altLang="en-US" dirty="0" smtClean="0">
                <a:latin typeface="+mn-ea"/>
                <a:ea typeface="+mn-ea"/>
              </a:rPr>
              <a:t>数据类型 成员名</a:t>
            </a:r>
            <a:r>
              <a:rPr lang="en-US" altLang="zh-CN" dirty="0" smtClean="0">
                <a:latin typeface="+mn-ea"/>
                <a:ea typeface="+mn-ea"/>
              </a:rPr>
              <a:t>2;</a:t>
            </a:r>
          </a:p>
          <a:p>
            <a:pPr>
              <a:defRPr/>
            </a:pPr>
            <a:r>
              <a:rPr lang="en-US" altLang="zh-CN" dirty="0" smtClean="0">
                <a:latin typeface="+mn-ea"/>
                <a:ea typeface="+mn-ea"/>
              </a:rPr>
              <a:t>	  …</a:t>
            </a:r>
          </a:p>
          <a:p>
            <a:pPr>
              <a:defRPr/>
            </a:pPr>
            <a:r>
              <a:rPr lang="en-US" altLang="zh-CN" dirty="0" smtClean="0">
                <a:latin typeface="+mn-ea"/>
                <a:ea typeface="+mn-ea"/>
              </a:rPr>
              <a:t>	  </a:t>
            </a:r>
            <a:r>
              <a:rPr lang="zh-CN" altLang="en-US" dirty="0" smtClean="0">
                <a:latin typeface="+mn-ea"/>
                <a:ea typeface="+mn-ea"/>
              </a:rPr>
              <a:t>数据类型 成员名</a:t>
            </a:r>
            <a:r>
              <a:rPr lang="en-US" altLang="zh-CN" dirty="0" smtClean="0">
                <a:latin typeface="+mn-ea"/>
                <a:ea typeface="+mn-ea"/>
              </a:rPr>
              <a:t>n;</a:t>
            </a:r>
          </a:p>
          <a:p>
            <a:pPr>
              <a:defRPr/>
            </a:pPr>
            <a:r>
              <a:rPr lang="en-US" altLang="zh-CN" dirty="0" smtClean="0">
                <a:latin typeface="+mn-ea"/>
                <a:ea typeface="+mn-ea"/>
              </a:rPr>
              <a:t>      </a:t>
            </a:r>
            <a:r>
              <a:rPr lang="en-US" altLang="zh-CN" b="1" dirty="0" smtClean="0">
                <a:solidFill>
                  <a:srgbClr val="FF0000"/>
                </a:solidFill>
                <a:latin typeface="+mn-ea"/>
                <a:ea typeface="+mn-ea"/>
              </a:rPr>
              <a:t>};</a:t>
            </a:r>
          </a:p>
          <a:p>
            <a:pPr>
              <a:defRPr/>
            </a:pPr>
            <a:endParaRPr lang="en-US" altLang="zh-CN" sz="800" b="1" dirty="0">
              <a:solidFill>
                <a:srgbClr val="FF0000"/>
              </a:solidFill>
              <a:latin typeface="+mn-ea"/>
              <a:ea typeface="+mn-ea"/>
            </a:endParaRPr>
          </a:p>
        </p:txBody>
      </p:sp>
      <p:sp>
        <p:nvSpPr>
          <p:cNvPr id="14" name="标题 1"/>
          <p:cNvSpPr>
            <a:spLocks noChangeArrowheads="1"/>
          </p:cNvSpPr>
          <p:nvPr/>
        </p:nvSpPr>
        <p:spPr bwMode="auto">
          <a:xfrm>
            <a:off x="1512854" y="19684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1348023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000" fill="hold"/>
                                        <p:tgtEl>
                                          <p:spTgt spid="24"/>
                                        </p:tgtEl>
                                        <p:attrNameLst>
                                          <p:attrName>ppt_w</p:attrName>
                                        </p:attrNameLst>
                                      </p:cBhvr>
                                      <p:tavLst>
                                        <p:tav tm="0">
                                          <p:val>
                                            <p:fltVal val="0"/>
                                          </p:val>
                                        </p:tav>
                                        <p:tav tm="100000">
                                          <p:val>
                                            <p:strVal val="#ppt_w"/>
                                          </p:val>
                                        </p:tav>
                                      </p:tavLst>
                                    </p:anim>
                                    <p:anim calcmode="lin" valueType="num">
                                      <p:cBhvr>
                                        <p:cTn id="8" dur="1000" fill="hold"/>
                                        <p:tgtEl>
                                          <p:spTgt spid="24"/>
                                        </p:tgtEl>
                                        <p:attrNameLst>
                                          <p:attrName>ppt_h</p:attrName>
                                        </p:attrNameLst>
                                      </p:cBhvr>
                                      <p:tavLst>
                                        <p:tav tm="0">
                                          <p:val>
                                            <p:fltVal val="0"/>
                                          </p:val>
                                        </p:tav>
                                        <p:tav tm="100000">
                                          <p:val>
                                            <p:strVal val="#ppt_h"/>
                                          </p:val>
                                        </p:tav>
                                      </p:tavLst>
                                    </p:anim>
                                    <p:anim calcmode="lin" valueType="num">
                                      <p:cBhvr>
                                        <p:cTn id="9" dur="1000" fill="hold"/>
                                        <p:tgtEl>
                                          <p:spTgt spid="24"/>
                                        </p:tgtEl>
                                        <p:attrNameLst>
                                          <p:attrName>style.rotation</p:attrName>
                                        </p:attrNameLst>
                                      </p:cBhvr>
                                      <p:tavLst>
                                        <p:tav tm="0">
                                          <p:val>
                                            <p:fltVal val="90"/>
                                          </p:val>
                                        </p:tav>
                                        <p:tav tm="100000">
                                          <p:val>
                                            <p:fltVal val="0"/>
                                          </p:val>
                                        </p:tav>
                                      </p:tavLst>
                                    </p:anim>
                                    <p:animEffect transition="in" filter="fade">
                                      <p:cBhvr>
                                        <p:cTn id="1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2E2476F-846D-4ACC-A3CB-D756F4E17914"/>
  <p:tag name="ISPRING_SCORM_RATE_SLIDES" val="1"/>
  <p:tag name="ISPRING_SCORM_RATE_QUIZZES" val="0"/>
  <p:tag name="ISPRING_SCORM_PASSING_SCORE" val="100.0000000000"/>
  <p:tag name="ISPRINGONLINEFOLDERID" val="0"/>
  <p:tag name="ISPRINGONLINEFOLDERPATH" val="Content List"/>
  <p:tag name="ISPRINGCLOUDFOLDERID" val="0"/>
  <p:tag name="ISPRINGCLOUDFOLDERPATH" val="Content List"/>
  <p:tag name="ISPRING_PLAYERS_CUSTOMIZATION" val="UEsDBBQAAgAIAOdQaEkYJkPyLgQAAH8OAAAdAAAAdW5pdmVyc2FsL2NvbW1vbl9tZXNzYWdlcy5sbmetl19v21QUwN8n7TtcWRqCB7INadMk0kw38W1izbEz+6Z/QMi6je8ya45vsZ2w8jQQTBQJbdIGGmNQFZUWiRHQJNBYYZ+mcbonvgLHdrIlGRC73YOlXCvnd/4fn1u8eL3joh73A0d4C9LZwhkJca8lbMdrL0hNuvjmBQkFIfNs5gqPL0iekNDF0skTRZd57S5rc/h98gRCxQ4PAjgGpfj04owce0FqlK2KXm9gbdVS9apulZWqVKqIzjrzNpAq2uL1t85fuH723Pk3iqdHclkwZh2r6jQIJaRzZzKANGroqgU0oloaWaFS6bV2+Pbsk4+jN6mqaEQqDXb2hk8eHe7dHHzzNB+iYZAlMMUF9TPPXE7TMIhGLVNVZGIppqXpNAmYSiiRpVJ075fB7d3h/t5w/+eDx58fPL4RPdwe3v8k+u3W4d5nh/1fB399+fefW/PUyAZeVrSqRXVdNS2iyeM3Umm4fyf6dmt4d3/48G5OjIFNYoCNd3affb1zBFkrKYVUPNq8ET3YzAepKdWaCg+NrXj2072DJ/18gAbRIADz/a4T08RVYpX1FUgQVMrt3Twi+iXQst0f9O/nkVolZpL/eTIaXlKqmCq6FtePQUxqKJWkeFZFF7WYh4TnbiDWaoEcWvd5zxHdAN70HP4Bt1HgOjYP8mkxyeUmlK2C1VTLVdbjKBQJcgREjofCqxy1nR4HE3yb+/N0QBtViByn53JTecdaxIpKZAvyJevLFk3aPVbGfI48ESLmuiJ2APQyu8e8FkdrvMW6AUcb8DfbsZO/rTNwO7bk/a7zIWJhah86NWo5TSYrpwrHM02hKsyPZeZ7MIJzoqYa/mVnO90APA1D3lkP53kxEYnCK7HiuH41sGn+p1NZ8nJMj2b053XHhBInBnz5oOXLjsguQepQH1KJdJjjZpdStEVQ1PB5wL2Q+0jxruTQqekjgCbQURlLEPkpE5YgIznkl0nZVGgcY74WOCGfJ5kkKs33v9dIC9YEl4f8RZ2s8SsC+t/lrAdJhPdOkBZO4QjKchXEeLLGI3ByTo8oGhjUZiGsZAhMcp0O+G9nYDbrZBzBdLxOReIVff//T09qfvTR94OdL1LsPJpJsFGpWRWsVQiU+eDWV9HvWYWgTGNjVGpaKi7H4tGjbfjyRx//GG39EG0+BecGNz8d9P/ICEw3MJksYoCOo5aQCoVCRsasRakhsBh99yAXATownjvkOeldTYQ8eG8ehOLytFxyyCI1Wl7HcnlW2CTxo/BhSnGlVofagJ3D4IHo+q35O8EkoY6NSzABkr1KKtWZfw3GBxXCzUVJ/I5HWJhP+5F2+EnA8aZw7DVVGhaW5eSWA/cb12ldS79eNmLJHIuvOy5cd7LCKjWswYiZ4XHbCXMCk6k+bnfov/Q8rrR4aXtpyD8/BclVsXh64ub4D1BLAwQUAAIACADnUGhJCswVnxYEAAALEAAAJwAAAHVuaXZlcnNhbC9mbGFzaF9wdWJsaXNoaW5nX3NldHRpbmdzLnhtbNVXUW8bRRB+969YHSpv9SVtQtJwdhUltmrhOKE+RCuEovXdxLdkb/e43bPrPhVUKoqEqISQUKiogkrCAwRUCakQ6I9BtZ03/gJzPseJY6ecVQVSWSfrZr/5dmZ29ttb6+otn5MGhIpJkTOms1MGAeFIl4l6znjHLl6cN4jSVLiUSwE5Q0iDXM1nrCCqcaa8KmiNUEWQRqiFQOcMT+tgwTSbzWaWqSCMRyWPNPKrrCN9MwhBgdAQmgGnLfzTrQCUkc9kCLES04p0Iw6EuRiCYHF0lBc5VZ5hJrAadTbroYyEuyS5DElYr+WM1+YX498hJqFaZj6IODmVR2Ns1gvUdVkcD+VVdhuIB6zuYeBzMwZpMld7OePy1KWYBuHmKE2PPEmCxjRLErMRus/vg6Yu1TR5TSbUcEurQ0NicluC+syxcYTEBcgZy/Z6tVxaLqxXVu1Cdf2avVJOYpjAyS7csCdwskt2uTAJPi39tZtrhevlUuWtdXt1tWyX1o68sKJDBbHM4YpZWFkZhQ4MCmZpL/JrgjKO3XaijAo09iunYR1sWWS4ihuUKzDIBwHU344oZ7qFbT2Fbb0JECyqABx9PV62nKHDCIwjuoQQA8O1HPTE7JVBT8zND6VuJrMfpTU2SotqTR0PmwdtvdAs87jpELYhxVBq8TupSe4OEgK/Bm6F+nBsT1Q3mSgictogG7gIHFNdDBnlBmEaU3cGziqqKc10bxcWjyMJcuFuB7JSHSmF49FQDVV8UPW48Z38exWpQb2flCIxnQbtfP1z+8FOd3+3u//T86efPX96p/PjdnfrbufXLw52Pz3Y+6X951d///EoDdVNGRE/UpqgmAQcNBDtAfkwYrdJDTZkCIQDbaDsoJ0pojhzITsRcUCVOiKlOuEgF5JNUKosF25cIFoS6jaocCYkx9UHP9BnwU8xdyFxCs5lE9xjFFgZh0YKSAthLnN7sDRpZv+HxXWoIFLwFqEOqoAiqLUNJiOFlgaDOLFeoCotn0cbENcidu67EiZ6mddxI+FkoQthGrap6UuXZ2bfmJu/spA1/7qzc/GFTn1lXOM0ni2RxqVTpTed1wkB/henF8jwiG9Rhn7cm+7IpOOPlr4EjoqEZcbiNV7LepJ7HqWs8+j7zv1n3f0vO98+TNXyT7Y7D+93Pv6h77h1t33vk/beb2l82493u78/Odi91/7mWRp8r/5pgK9z/ebJJ5VfHbEnnpT7PlW+D3bSwLrbe+29rVTzfvRd+/Hnibqkwb9LQ4HnwSsBreDRVe99VhI8vDjzGW7JV0KbTpOJl5e1/0SaXuozK9G1s5SmbDZ7Zl1w7qX/LMt7niqWvA0uRkM3Icsce+eMR3wmmI91jD9tBhfV/OzMFN6txg5lMsg2fIHPZ/4BUEsDBBQAAgAIAOdQaEkE5wPRtgIAAFMKAAAhAAAAdW5pdmVyc2FsL2ZsYXNoX3NraW5fc2V0dGluZ3MueG1slVZtT9swEP6+X1F13wl7LZNMJSidhMQGGojvTnJNrDp2ZDtl/ffzK7HbpM16Qqrvnsd3vreC5Jaw5YfZDBWccvEMShFWSaMJuhkpr+d5pxRnFwVnCpi6YFw0mM6XH3/aD8os8hyL70BM5WxwAb2bhf1MoXgf3xZGxggFb1rM9g+84hc5LraV4B0rz4ZW71sQlLCtRl7+WKzWow4okepeQZPEtL4yMo3SCpASTEjf10bOsijOgQZPl/YzkdO7Ov36A9qOSKIs7eaTkTFaiytIk3x1Y2Qcz/TtaVUWRk4TFPxVGvrls5FRKMV7EOnld1+NjDJ427X/0yOt4JVJaMo5XcR3DuW41ONnoro0cpZgHmQcna2CT499610E8l/juUdmXAWnTyavBwvBFD2nsFSiA5SFk7PJmr89dkrPByw3mEoNiFU96EkH/YQ7Ga5JdT3uD7wRVkYgr+gRr5x2DaxcvLHT1NATVqtbuyti7LsuilDAziujEHtlj/yt83qEjJQ98pmSEh4Z3R/BDy2OE2p8i301T6dfW4FhfQwJC6dgNZ4ezOTKyLVXBEzDS1hKE84LacCUDWVW50LKjmJCDO9IhRXh7JfB5Xv7GImyA4NvteHGQoooCkP9ZmPUWzqulz2n7eitaT+6X4X+ce48U3qJX8+xUrioG/2rJOczz9NTohMzz4YZZk1qOIh7tuERx/oeIzVYbEG8cE6numFcgZx6PXezNQZHWZQDlA1nGflLhtLPuiYHsdZVIxDaJtU5XE2qmuo/9UrgDcqUMGJ0TFXr6xgm710ZKXwLABZFHXrWHZyl6agiFHZAvTVS2AePvQxJ3aNj7XajHmCj4obzmkkd6RdF3ykxLjUMEF51XMMMZzm/hBXOpX1ZMvdhB/eDn2zlsMtM68XencK3UnKzth+nUCvNP5P/AFBLAwQUAAIACADnUGhJagDFHuoDAAAcDwAAJgAAAHVuaXZlcnNhbC9odG1sX3B1Ymxpc2hpbmdfc2V0dGluZ3MueG1s1Vfvb9tEGP6ev+JkNL7NbveDdsXJVLWpGpGlZTViE0LVxXexj53vjO+cLPs00JgYEmISQkJlYioaLR+goElIg8L+GLQk/ca/wHtxmi5NWxyxH0yRFfn1+z73Ps+9fmy7F69HHDVpopgURWvanrIQFb4kTARF6x1v6fSshZTGgmAuBS1aQlroYqngxmmdMxWuUa0hVSGAEWou1kUr1Dqec5xWq2UzFSfmquSpBnxl+zJy4oQqKjRNnJjjNvzpdkyVVSoUEHKz0CVJUk4RI9CCYKY7zJd1xC0ny6pj/1qQyFSQBcllgpKgXrRem503v/2cDGmRRVQYbqoEQRPWc5gQZtrBfI3doCikLAih75lzFmoxosOidXbqjIGBdGccpg+eccAGZkECGaEH+BHVmGCNs9NsQU2va7UfyEKkLXDEfA+uIMO/aC1662vVymJ5vbbildfWl71L1ayHCYq88hVvgiKv4lXLk+TnhV++ulq+XK3U3lr3VlaqXmX1oAoUHRHEdUYVc0FZmSY+HQrm6jCN6gIzDsN2SEZFNYwrx0lAPbnEYBcbmCtqoQ9iGrydYs50G6Z6Cqb6GqXxvIqpry+bbStaOkmpdQCXAUJjsJfDmTh/YTgTM7Mj1J1s9QNaR3bpYq2xH8LwQKzfmus8HdpPa0gxQs2co7rkZEioASpz4DKfMMwtxDRw84dXtVFALzEO+pvaabsh9Bg5P8SJGtFwqKMZZb/0Xk1qqt7PyGWh41K7X//cubvV293u7f705NFnTx7d7P642du41f31i73tT/d2fun8+dXff9zPA3VVpihKlUbgDjGnmiIdUvRhym6gOm3IhCJOcRN8BOJMIcUZofZEwDFW6gAU6wwDncrGulJbLF85hbREmDSx8CcEh/2kUayfBz4G7kLCEpzLFiVPQYAyPk4VRW1II4z00/LQtF/C5vpYICl4G2Ef7muFwD2bTKYKIk1GDbF+oyovXoib1GhhigeliIk+8wCeFrBYQmiSB21q+szZc+ffmJm9MGc7f93cOn1i0cDrVjk2q2Vmt3CsmearOmSp/1J0grGO1S7JJDKzScYWPfphMTC1cZNwHWMpR7tT30RfjDl173/fvfO4t/tl99t7uYb44Wb33p3uxz8MCjdudW5/0tn5LU9t58F27/eHe9u3O988zpPfVzRP4utcv3n4yFUXQO6hI+ednIvv3a08ab3Nnc7ORq51P/qu8+DzzC/y5L+LEwEO/0qk1uBhFPRf/RA8jjiLGNxkr4TbHHfj/3ejeiFmc/KrUGZFz9RsbNt+bvv68u35mQr2f9IgOxt+YIx8UbjOkd9uBYiPftGWCv8AUEsDBBQAAgAIAOdQaEkP5FkgmQEAAB0GAAAfAAAAdW5pdmVyc2FsL2h0bWxfc2tpbl9zZXR0aW5ncy5qc42UTW/CMAyG7/wKlF0nxD677YYGkyZxmDRu0w5pMaUiTaIkdDDEf18dvprWHcSX5u3T17ErZ9PploslrPvS3fhnv/8I914D1JxZwnWoixY9R51ZkU1hkuUgMgmshhSHT4/y9kRQxkx603j9iba24scUvplxYau4JiwMoVlCKwjth0qyosTfoLR9WbuSKn2Ol84p2UuUdCBdTyqTc8+wqze/qhXWYFWAOYPOeAKBaeRXG3lyfIgwqlyics3leqxS1Yt5skiNWsppW/75WoMp//hiB/Sfo9dRYCcy694d5PXEoyeMdlIbsBb2eR9HGCQseAyi4tv36x80MG4WVKOLzGbuQA9uMKq05ik0uvQ0wAgxWXo1uhlhNDkHK7cj7m4xAkLwNZiG1fAeIwCVXuoLfqA2KsWONNBmz4+oUHyayXSfuo9BcnhYtG3r3qlQf/whC0ZI1UZoToxp3nZzXDD2jhxcW8s6pmZeUKKkREUk1hRYkKdx9WsE919dxp3jyTwvb4fyaizbwM0CzEQpUR7/+9xBi6O4y9XZ/gFQSwMEFAACAAgA51BoSR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OdQaEl0Pke4XQAAAGIAAAAcAAAAdW5pdmVyc2FsL2xvY2FsX3NldHRpbmdzLnhtbBXKOw5AQBAA0N4pJtP7dQpLp9TgABMmIpmdEbvxuT26V7y6vb3AyUfYTB2WWYHAOtuy6epwGru0QgiRdCExZYdqCG2T1GIzycAxfjHALvTwMbL/ELkn/0++MG+SF1BLAwQUAAIACAB2uMNEzoIJN+wCAACICAAAFAAAAHVuaXZlcnNhbC9wbGF5ZXIueG1srVVNb9swDD2nwP6DoXutpF3XNJBbdAWKHdahQNZtt0C1GVuLbXmSXDf99aP8bc/pVmAHAzbF90jxkTS7ek5i5wmUFjL1yMKdEwdSXwYiDT3y8PX2eEmuLt8dsSzme1COCDySp8ICeEycALSvRGYQfM9N5JGewUVm4mRKSCXMHrnPkLuLtCTvjmbokmqPRMZkK0qLonCFRkQaahnnlkS7vkxopkBDakDRKg3iNNiV+Tsan0Sm1Owz0D1kZt4euCZpOZ61GJAUp65UIT2Zzxf0x93ntR9Bwo9Fqg1PfSAOVnJWlvKR+7s7GeQxaGubsSrJNRhjkyhtM2ZWYrFMHa18j1QOmwS05iFoN05DQissnQCzbcx1VPPoAa3l1TtR85Z+G/u9adxK5WjnnOWPsdARHvUhnXUSyOgwKkvK65Yd9NB00K1lIo6CX7lQEJSf39oWmS9IFbDtuDJPVxc+HuDbLfeNVPsbhGEX1Qq6rWhuJZpbgloOt42+7ihIc9stcJMraEo1Y08iAPmFK8VtW1walQOjI2ONpUMwo9WVa5E6QVhkkvjsH7SxfiNpfurXlCkB/0OYT0jU1kSkATzfCvQxkGBNDWCxrc01WezamF1OOn9Men09MFU51qLgRRzDVQg4hgE3nHZ2eggKimt08XM1wvYODoIjEUYxPmaSYXx6kCbhajfJ0Ds4CI6lv5uAtua2jHRcx1EztR3E6MQ6YX6ujUzES9megz1jVmUfvjZyzdF1JtqD8/kfoziI0QzmlkysLvvW21fN4b2dU6M7n01WWQbdivMAJs8qr2YW8mzkE8CW57G56efU7MMedJTz1HRMc33HfpfFWryAU4jA/ukWp7YmEdie8ciH5WmPAfXE7TIIX5qmIjJaS1KpeUg5hrV5ElBUmGpWPqLqoZJ5Goy0cbPu56Bj3FXXCrgTwxYzXZxg88nMI+/xpb7LxdlFd5XzxUWDLfO6rwJXubxhVdcJd51B635tL8LqmcfX31BLAwQUAAIACADnUGhJcYP8DhoIAADbHQAAKQAAAHVuaXZlcnNhbC9za2luX2N1c3RvbWl6YXRpb25fc2V0dGluZ3MueG1srVlbb+PGFX7vrxioSNG+WBfqZkQrgJeRTUSiFJG2d1sUAiWNZcIUqZIjex3oIS3aIBsgSICkRZqmXWyx3S3Q1C0CtEizbX7NWt485S/0DC8WScsyubsiCJhnzvedM2fOnLm44R4bljh3qT013tGpYVsqodSwJm7zBwg1RrZpOz2HuIS6+ZXkwLDG9qlsHdpMBlKX6tZYd8Yia3WbBdTyfqhe4+tSHb7KQrmEamVcwnUk4YoIbductM2J0CaVimIjn6DweR0yIhZdz9rIx1qvA2TLJQ6VrTG53+Ti2tGmeA92HH1sgJ7brJbZswitLqQye1C5WKlV8KLEcxxXRWJFKkqFRa22XeOLCBfKlQK3EOolrsShYqVS3K4uirVShYOv1nYVWMp4u4rKtXK5JC1KuARoxPOCVBIXNW67WOTBGq5vi4tWS6gVCqhYLHJlaVGpci2hgECbAw6eq7MAchIncNUFL/DFOodaYktolRdYwlWxguolXC0UFmVB4AqFVXBXvYuGayVN3Z0wnLcQrh2Cta0st/JrkqsxmjsOKGtkOjN1SpClT8mdnEVOc0FCeskbNod+xKW+EMQM3ARsI+/9FYo9u9HEj8qRMb6TG84pta2tkW1RcGbLsp2pbuaaP/RzI/A8DdI+IU4W3KE+IitzNe+XFhbYgnyFZxNoZE9nunXWtif21lAfHU8ce26NU7l5dDYjjmlYx6Bd2K6JeKMh03CpTMk05h+usyc9bAb1yCXMvSpmTyqkqQ+JGVoseL8MuJXJ2yOSgJ4YrkE9KF9kzyboTJ+Q+ADUefZsxlhgJT5qNfbcDqLkPgV1jk3v0kZ1Uz8jTtyIXw43ouzZfJY1n2aOPWHBjuNuH+grnGlDdbEmzMMCe1KBWAeZwVSjFITN67+UUAw+k7WkMQUrMLjR4hKIPMqeMBC7nR6v3Bu0uzvdgSDv5JqiPysRm5Y/LlXr94uV6k8a+QCXkknt8O12nAt5ZJVCOi5F63fbAyDE7YGC72q55o8m9M3km5mqu6e1ZQXnmhePn15+89WLp+9d/OHbzCy9Pt4Hh0xwIvGmodrr97GiDdS2LOGBrA6UruYFr401LOWay8/+cfHxk8tnTy+f/f351x88//rd5ZePLj//9fJfH714+v6L839e/O+33//3YQpLUp8/kJWdgdbtttUBVqRQkmtePvtk+ceHl58+u/zy0+xMfV7FffD0kyff/f7xy8EHXn74DMsH7y6/eJCZZ1fe2W3DqzFfvvvbZ8+/Oc/M0cMKBCNVDDpYVfkdPBC6d2HIIIM+fpIR1X0LbD06vzj/PCPwHla9vEgBU/h9eYfX5K7CUquPVa0vi15e3bPnaKRbyLbMM6SPRoBDsMCcGPbcBcmJQU7JGLmmMSZuZkMqfnsPklrm276hI/2EIGp7rAEnMixEjwiaGCcEvHDGxElhBqaaiCU2YG/vyT8dtHi5jaUBjKDUPRhoXmFg9nQHtmg2Rbpp2qwbYFofn+jWiKAhGelzl6AzUBsbY09tpkPnmTO/mBvvIJ36LqI3gjmpSPjuG1uv7J2staHSHOiOBUU5O1usLlzv8hT2muA6LPkzeltfIvHYel2OvIbe9XhVvbFracbo1fuVcOElOqVC3uM+rJ1QEwTDzgTCHciYXBNPdcPMBJSVFpjzjsiwwXcQO7dkIlC6AYdio1eg2YexiDmyD2OUjeIAC6qssaiTIduzpgB7o+fnwfrcYScLk8Cx7Sp/huTQhhphEv0ERhbkhusn1NbL2cuaKGElZvUyWtoDIgXcmngXIQgcM40p27yno93r4DCafjmOheT17SY2mfI7sfzlny8ef+gzpyBUMd8Xdwcir4gYJsHFR79b/jsDDjKYudTW1EGbFxjD8qtHsI9Y/uqvy4d/WT74Fnp58d5vLs7/k57T395JuMUDbxhBj2xrays9TdIv3x3Ycv3pi6wkMEtZncJXZD9TbErcn6fg0XghDvU+UgKDjXIIzbhd9hIiiCavaby424GcgU1Mn7j23Bml2mFESTp8/y2oFd6mLdfs6M4x1BrNts2sRF4MWNWjmX142bNDlOOVKziLgCb3BrwkeSctOGOZxujYXwjHSEfBpQoy4ciVgU/c5RUoSQlKMjZodk5vUQhrA0xT/ztMQrYpXLdGXAlWx1c4HttzGjsNW9SxzR67R7h+cQYK7NpjaJImdeawkIRfUQ33yD7tzqlpWKR5qJsuqEVFSdUe+NBj+8eAMi5LavfJqWGNI6qBIKm3b5vzKRH93kTdiDckYaIoePdsUcSV7JrnsLcPmiKur4RJfYXcp9f0I8KkvspWzy4cJq6Bki1RZHj3IehOVJ5m6ECHWDoIwwCHX3Ed5kGb3YG5EZcCQVxzao9J09sEaMaUsOGHHGSyqMP5GzxuWFdLdodhhmdqcHRKNKyyN785fRvUoCa5Obe9fsAMjI6+971uAgQ662aAf1ebDIYvRfRsRu7k4Fihj46m7LY8hwKOOzkWTv/6+ybcLCxnrJpFkJ43m6FTr6Z7JT2TSYtV8mymbH+ubwY18tfi1MhvGqFGQHvzAFrz6ZA4GHLAIGFyxmVR7SNjcmTCS/e9k3kcdkNjFE+PgNqCg0WIiQhiaUV0Z3QUzhX/I9o+nZvUMMkJMQOdiCASms29b7gwNzanNk/b5JBGkzuQZJ4DQaFbZWJUO95wI8w7x6zF+S3ZFh2qD12v92tqVbjyrIrVmrUorNEs2aNe+YJY2q6xBbo3hb+Rjy6yUKKu/QcrKQMo8N34/9v/A1BLAwQUAAIACADoUGhJM91K5mcaAADkRQAAFwAAAHVuaXZlcnNhbC91bml2ZXJzYWwucG5n7XwLVBPXvjc9nlbbqrTH26Ko5LT09OGDV0VUSFLrA6tVqqjIKxERUo0QlZd523KvtlVMrUqwlqS+eIdRkAQSkmhRUIPEB0kIIYkejJEMSYQwiZmQyU2gx6Keb63vrnXv/e5dH6ywZs1k//b+/V97//+Z2fP9V+tip7wR+Iafn9+UL1Yt3+Dn92qmn9+E3Emvea9EMQbmew+v5GyI/dyvtmNWn/fkz4Sla5f6+V1kvTmc9qr3/PXdqxJz/Pymtvj+X2kjVWz381tB/mL50o37cGZt6qHag4nIA9qH2P2ozx4f+fbdPbF1H/1FsODSD8D8HUu/n/95eFLge+fOFP88qXhr5LehlVsqDmz7fuGtlTPjibgLWdumzbV58Pfy2qILaps6ThKUlIgcbJv/VOXNZiCRWFvXgTnZU8A3FUXpFrlaoyR77A0A3dzDlg5n+Pn+pl7or2loUtqFFnOaXe9x6zUJPqn87sM7C1OXoDLxdEhhf/UV36VG6s5DaFSmnma7ZX91BNzo2nlMDEikSx1fjpxbJN3brVRLk7Gb8Cff+W6H4kMq3jF59MvZLfN8x8tHZ2SO9HekPezNkVbbDyT6jvuDP20fgc06mfau9/DXp6YEKcVuqgY4dIdIjz52Tvhq3jTTwtyo3ojJ9b6GhUwnm7mYarsVZW0P/2mIqciqmHlHe+TqSL9hTwEPDERPO/yBWCR8W2teNYqZ8MXqPEFw+MhIkz/4RPGs+Y/nNhZE/2WE4+XPftowDvgfBiisFOgoYH+DChdNhRQJcqQXi0zoOgl31wIDcBLXlB27rcTnltO/dBuZiFENAlKG/dEpko78wzn0JrwGisThwfgx3VGWl55zsyVKkebo9BGPfC3+QGLfgogRSrPUx9M2LykabRu7MKPkxLrgUU5H187IPH/v+gjZ3dtfhAiddCtVH021qwlypN/7yYpDQ53qHDm6wPi3vSOOvj/4VET76igRienSEFgY+LE6mBVzFz6GdR6LDl1MGBFiUd0nLTW5OdWxN5VPkib0B0ifXrMxcVVX+EGRyXIq3FdujYH+PoZcdnZk67oWkNJIH7gWYI1pkI+h98j+tJfFZc4shIIzBIq/Uk/G3gockffIrpthc7U9O3fzPLcTTBGhzw09Gos920Z64NM8XX3JM5qf/PamMdTmYHocBZy7zzUX3WQOgwY2XmLrxIzR0yltRLNSMGcLdi//QBfMKlTYVot7hq4n/aPJ7CXtylVDPTnyUk/za2dgo+FtqoZZnLsvko+BOuNJ/heO7fgl8nftdr7X0i+Qus22B9C1AHyMxxj4Nchl8z3z+mCF4yceUL2CTi2Ek6hDd2JDIzv+IaLpdmz7auEMRfA9Ve8udzP1knBkcrl/vWxy/V0zaQYhNDBj7v+NZf+jztBZDUgodhgE9M6PvqDWSFpBIr1KNPv7keG3hkHKZFIpHUzWL2EumH0h7gXv/J8esBtIzQOtajxiwHPciNWDqEnIIxLHfTfU/ZfdMoVqL32tSpVPLyoX/hFbodLhQXWhP2af/fIEf7/oTfheqAHzx7AllP6Lbd3vTexiPx/M5Evzfjnw/KW8CVMvxI2N5OzmV+w7xuhWURRliGUOxaqbLI5S+qmx0N61lQ8sJxJwaeUc2uAN+8tfh7dbTqXZF6z9Q9Yy4UDZ9EzHrTDqz2Vj5NHui59c78osQa99nsonB9T0T9s5ZZWW/A9G4/3Kxijdv7T0S2Zkxt37Q7dbq2aSfkjL10+uL3+B+7UwEemA+t6CMcoxtZ7aVqKNaunf8fM43XG6/wvpCsDJ9Sy0vavJQk725mUeOCQO6x7SyDUS2uAAi9lMh1eY6PShsyi0x7nCap0j5VzzThZP7ZpUKQIgJoCjwbjLSl6SV3O6pZ+AsZ20YaO8iz5Th2FWV4XnZc1YACypK66iwit2Hk7VyVdYAcZ8thuapwTqg9JVVuuPAirwsprMP6bZuR4nVy5BIIDr2ae+sgf+lB+0EDx6XuqgSgswO0NYK1MP3IKNlCbKySqqHoqAhik4camhT3M6l0wRyykw7J4nry5X2IpZGWT4DE6gswzyVTiG01AfSnvgXT3r6SKQnSwVp79sO413gRtcpTLfX1SpLNye2NpRxagpV/yauLO/Zr0NUuGxTBTEm2QyQpconk3iYZh+PHAZ+0pjay8kWLMFJ6lCge7QCTsri/Fx6PcbdXgxMsgvxjvO4JhkLeSXjAXYgGB9aH2MGFeO4VO4snsmo/bxP1XDEn16PnrRh4rBx3evReRuhtKnlCsiNiovJC57NLhQGF5Q3dppMIcEZ7ubZ2aC6XimVRW4hY2Pm1KmMZ4wcANA+RXYCDoEMWIMp4qRgmO6GEcyXnaTtlmZonK2gRy5XflrUwydvHxnEQ8agvY3NXdspru+pVwyDa7qyviz+YAauncTVt1rQLqEqkQPzc1nl6uwBfOBnC9f9l7RjZb+JDTwmirjl1Sc8f3I68rgbOKvPKblgDowW6U/mO8GE3EfJko7YGPAlPoAN3wk62VmBTklvPBct5x4j3vRQNY8qDtwLzCdzawlEb9KJ7qbkw7Irw3y/lR8sUFStBTdzWfoptTLBKu3BG1KDrYMDoTqy/OdytehPfP0QD4Pl0nenu2mkd0UptZRwmMRnE9NZAVlFqb45SBLJZTwYoFaqfizKacD0O/nUs49HmymuKGniS0ZU86sgfbKvkpq6YO5AdDAPMUkIY0G5av0pHyykwIP1kVeCAnFkwS6tg1RN4sDN4FmxSQRQut8KzkOMAJcHKplkJjEpLUt/KeR2YMbn7fG6Y7T/X9BN7K9Do8dmIa9g0jqSWO/m4iiXZi9ez+9EoDGyNKZzkIrjyy6LOlUwWOEMXmLL3tFYlcTHAiMbb/UBOI9sLoNiwzk334lWzBSL/9XlART+3y/t6gX70h91vb+jzsbqYYTCV2VH3Fpgx3WS0OFfyjk4HafPmv4Y3q44dN7Yhb4TMGzfhqxT7fyGZVFH4zYsYH3zGC7V43Ye2fymGFHFK3g/6G092b4DFKd9Yd2l0X4DLdZM07ofxUhX44UJXXeqpczERuBhUWeNhm5TKQjJ8RyksBZ7Lp9EJNr/8afdr8nmBWz17jYmgrtwRt6t0hp7n13ABGDLmh6fghfzoe4rFhUJpduV9vS7BHLHk7wj9mNyVSCx2HylAZrBrQnJWN5qpRWVKd3dhR0MCVm3288pVxtx/OqEVRPrY9chxl+0lKA9E08/15dUFpyaDy2Npl1JnJvyFmz/WgFRAlAk8gwnKXa0tzcMWg7D7k+8eYhEKM49s+hE/phA7EEJ9UazApZLRYFsujuwagX+Qr16fzXbspiTJeCwpNDE/R3tyYXnYQ+7qEwppwGY++FyKvDGzkOxCH1mPc0MCTedO/R9x9xFjFLA1eCbsU90NxpKzbRO8FOV4XKirEHfgWSZW0bsPjXlAYD2AYbq3DZZCYkKU7jt2ph52C4EpyH6l1b+7zxRB1hyS3pU45qYi/mK0qEk0siNyvB+S2ZRSJw4NLK25ST8EVcOUe6sSVbLA2MVsXhD3RXeXNh/d2I40pZJzg/dcEc1T4hsvBNiCKb3jOlXtuGU7i6JVJIput8QanLDqoztje3f6zZxFrOe6W+9VYgHjQmy94STv4VFJarwBpmShLSpItLTNIh/MA04lepQetFky+DbLyO6VhY7EiIA7gk7dCLvXrzwTlsptgToZAVeE4DBrxHP7UMLH4lt5KBIwEcCcKfFFlWiwoXZTuNlA92TfltjbZCyMOVYTooXG/fmFp4VqdNNd9Kcl3UF7/sBzJpFT6YUHTkkIGsvSw8XCYLjqsO3MTeU+Ca/7ZSnizhfeZurrpYr2uz90GTVBm54q9LvHXK4BII1oYlk4hovlI2X6ozhyUr2oSHr0LEFP8rIOsiRmL+jjrthWCrXdKu7Npy9uHmTS3GQVtW5Drlx4lnMyqv7HVnvVUczucI3O++Hnk8BBAwroJwH2Qvts4VuacrPSktO8RuQxZPr9sgLoXakgB8XDVrB9kJ73FOB9sMWdltusCjApKxTPV8KKcasch5+n9KfJuFLf31cgzVSLD2nykHH70w0uyIdsb9CahGW/0hJiJxiK0d8lyN6Xnpp87IDA1MVcVFtet0L5uBFTN43flYGLMkf8bWUAoFujot7hesmPZ4GWowa2r2vhfmljxU+CkGMmyTcz20GekgV+9BHFxPSlT9C6xx/vW+mUftduiZSO82dKfpkeIF5uklPFLahaBMmW+yshnBFxtowTS7jesZVrf4Y2mIzRStdx5Jsx94UQFL2vM9RwFLX+RVzJPLE4yeO0DgdtAJnt4cBbw0jfGRCTgIvY2Ym8oEug5xcOiBq9OMLbvQ326OEr3UeLOrdnzBGif030xIESZjuHuxSG+pfkffxPGbXuOAccA4YBwwDhgHjAPGAeOAccA4YBwwDhgHjAPGAeOAccA4YBwwDhgHjAP+vwU8tRRIqQTK0XMFCVFnnt1yeaIAGFC/S+9BSl9f+RMCCKfkBT+7sfOtkUO19BdF6Ro/vbbqrtq5tkJzW3tYFvbcDiu/+9dHR/aLzRy51eO3KOI/uEnrn3RR50JcUo9rZNfX/t7w/7wR1Utb+omAON/eJKdb+qdxn15VL/NH59rvF/rrFkF7FG0JKAK9WQtMGNnYdlHXJswyLazCr3H2E7DU82gejo8jkN2WLP1KiNjE1vz9xEE1G0fp609gGBK6/e1lVSwBxmJRjcATBn57M7Sna+Jc3fyGcgVQ74IAhayHz3tSZXLAEdxD1cLBMFdfHFPo9iMJ4UYRXp5Hf/Qpd7EKTQIDmAMBcom9ARCDfUxHAbPAHi21RRuD6EN3CtBcqlFN4NJdOZ7O+DhxLxnUsylNkE1pcuwiN5HoYLJ1n25wSIZIcEOEh9nNrKG9KOf12Fa8MY/n4V4VDWBxBzFzkDLaLN/unHXQfalowHFDcz+eC290Ld5Sze7DFZBMjuFs7BPbzZb+rNTLYK+FgVatn6Dyd9/2L2Wlam0Ci9SDFKB5K7UUStF+QyzjYWwHs0cyy7GSbiH+yJM75e4euRjdoXzaNIw7jvIMoKS7NwKqahSYBxqKjQruocBokCyTqwBNH3K4p8gRLk5xJ4FmFddAQWDIUkx1r3JRNOzFR6IMvT6b51dNfBgz/KTFrH/dUeWKqckD6hMgKjMKdTzPkMZ3/Zp9yKLKqQis2/nXahTxsQmXyVspzl5QHbuqtu0CJZlNpqbg6TpVMAGddKm1C3bmN9e8LWEAJmNkWaiUILsgak5xk7cELU1dZoTv8LDDLdieI6JDh5DDs2CMSXVhmEZpgiNDmRyrIox6OLYb/2j9wDNizOQ6l+g+J497sMGSZ69BJudyDy6bnul/aXiunj17A7ErmUUMGPhO3VupP2a2pk4pgXrzwwBuKCuTN5A7YyXxfgqubB4zaOdQDwZuQMiwWPxYfv209SwDx1x3TzZ/ghneUaAR046bzuhiHRJV9s02r5NfNsfr0y+5qPd1edxDo+PqmAKJvibN/nPx0RqqLgn9/h73d9fWFX0jOxvR5BDqRRkl2iPHIZu5MbGYjZ9Hqqc6F9B8HiK09taFsjES8LEkyPpvFjqQB+SE5lpneuNGU41AULxTUpesNabzqKXiatKO2/SQ2pth1LWyVUo0KSv6ME8xPUEedTMowUF14KbWazWhB9QyUOdIciwJgHxbaMwy/EqHxMu5UbzOgN2t6MOgiFrwl2/lDHu92dg7Z3K96tLh7VrbuxBQjh+KiLypdNj7JYKPHZvp0d9C0yVIUD00ZNC8cxxylKRWs/GSdz5LlHiI6Cxy8qE+avs65spaFybEtdcKhbkmMp9MJOCRQbacw0SchbF3RsS5l1e6nv+7RH0nCZwdHkvBHKH8hpdi+d/X4OENrsVNNY5dJdp8tTE11gE21com10cKQ/TH8qtbJQas8FLX1MyemRC59pu9TnGl/lAGjfegnoHfuQjfasuo4KHYr+S4l0D5ykJC0WlQpT5yltgnv/6e9SySgjOkk4EDaj1i1mOovo11tAbPr9Knh6Rf4xf2jShJM5WuJ2pdr3l9yU7uO88+Mqif23RDKJf52J1BdnVyj1pse2ccUBOrjhJnNIfUuVXXA2SCsK7VJJaoHKOCeH+6GXHV98xWLhmHXp1HhmEs0nCYL5PxmNbitxs4OOy6swS3pCAu9KCERTkl66KeZGUEHgSqXZR5eZdxdEgRje8jGLHWoHDXw2NxHCzAwbj9t3ldTahS21tnkn5hXdPKcJtHbUg3Ub/PZ1qj/6Y1Zng9In5vqTWKWPKqpckCXuycJFqA3tAguXZFGMoYOGTe1y22Nphl7POUU2siO3BGz9tmXZQ3aARr6P53LFaaar3/DyaOpITDLFXxpL1BsKPHklOvFHdULh5y3QrM/IZa66LUxEpDFB93i9v/foafnu1lpQwVVRTHPq7FlsH2Nxwm5iXfNmK1ZPAEcImpj+60IharxL3/V7PNZOXIpJ90o7/eQdFuYLJ50hZlIZcvr77IxwmC9m8kEVzDsscYrNcZvzSptvhfFj7uTcT4a/U37oFKm0mlKeqElkDkpIX7RTykPZfL9S6ajUYh0GZYfyFvd/krl5CzW0ET80vTWwWxfKqeqGGHagpTWFd5jj2l3jARk7y8sllxdFO8We+orULWiRDBCuL0FE4CE+BJ9Uo9thre4y7o7MtbI97lLqX0+TbA6Ri6iOshCpm2WtqbD3xayaI6I1Vtm84OUQIq8MYN7kBl8C6KFp41L0u6aZsbZssTxEUUdXbyoo3uk30Y7LSWebvleXjWGtDz4HGN5+C5bsT/TtKIKfs6L2KGmBdWj5oRLZSCqSuKvgffvoBkixDqI9gqlJ1dxP4mXJxddBTcs9d9/zy8B/1IWXhm5/1UnOMtrZHgNfc5Bg8i4lZ2GVRNMVKGGJLLgHpc9oyv74EhhY7BxTUoMIcfI8WgZIXXqmCnNvBrkVx+NSz6qYDpEtTHBpEfDkcReJzNchA3cZ/AAu6pPJLhGF6Blh7JdDd2ilNGI4KddyJY+7v6LFZKwsXh2fyVV7Knp1Yt9U5p8p9wBTNwxJIeJLWhVVbVenPIYZaZRsyYstndDeZcuERneDXzTZ4L/AJI5p7KaObJ1XYnZC9+UOCu6AEf+9S06+xKFXyLev+biR0Y+A6LQ+9PR1EP+jOfthCwtk+xOUjEa0nXvbY+P/Sd+hqMj33MwQsdYq9rZszzhGrt6y8FoKu8RvetoEH+6KGvXA6xrOpWBRIkmsyUnV3IfpsfNNDE2E50i3NmTPT6k4w38QYkrcOHxoeKDp+EFpqyFJoaI+qMa9i7lB1LMarCxNlNHUb7EpP8S4fz5PTMKBzZcKLet5UIi8ITT0ivf4R13rCxK9k8VZ/u3ScTtKrevR+Ak/Ll+iQEXwtfpDJGlffFbOv5JT2y6clYJZaEl/w+6/X2lXOzPZKCTZFPFV81Dpfyk7BMF9APoN75GSdY2UpxZlyukRIALt6lgPFqfOuNatPvgZFea1KlSO3mQk6xSZUqRaCvf8YViCM7ZbUT+yC91doq2NdVhf3U6x7bSrQVsVcZTwpRtLZJ0WOIps9WnYc8T3JNxKxKhFtjyVg94pBNh6G2pDYpQnaiblkMIscU36o2+H0c7Yw7Wn+6OJaSL08O+lsSU9/PwYqzK1Wix1al7OxyQfCjjDzuKe+a9yF0cR1rAw9vXBG81xcTKUOLa/CePBSadhSuv0vP/ktL/03fo4HI/Df4vcTBeCwUT2DC5UyKPc4zFNcTwRxuY9KQ+XMbt8yutYCGOV5z1w1LKYoVngkb8OmySUlYXC5tzSjXmiX9qVpZ/qg2DQ0q3EzPVIp3Dbnlm6XPIYc7uScsOcemZyaYsKZN+vj86Gbl1iGf1xtNRo3R00oablUD7m6goQUVhY9aObhOq5JtysWzzq/UZ+TyTPj4CuCi18+aKkwgjxp9aHQVfgcKzwJxtaNuhsE7byZ0Sx2lP1lsdV5H/MR5ly3pZOBCetEzM/VvagGCmcC0E+SoOeKgVPDBHc17AIfPOElpHIxDHsZJQEPjbOF7PxWYJLjaMy5KSqf08wsIY3FqpA43BITX5Fmp3vCWdR+5vuaZmH05XFeKq0Aaf4e+TilULX6HiwyVa+Q3MmZkJozkf5Nrz88cvGk3MPrbGDX0xdmS7O8elgoBdrU3k1CZ0jwQc1+NtGHpJg/thNVz17sWWPJCes+s55twklGZcP7Y4d0uhzT+Nh3jG+FVbyjdvqL/bWtaSWp4O6dsTH8vZibgeTZuidoapfkdGdr85HOXs/GNlv7VDt5kE3V19sFmSjecQZtbqOHNfJ9c7rPwEW/uC2G8gZwfj5nqm1+4MO6MVj/BUetK8aWUBfIY25eupsY5Xs9pw9gv2rEIlMCEEkisfd7EyQZ6T6/4M57MTkcJYqOWjxqx05HSJ/nQWiaj4dmnBvf4yo7o2b3WE1FrHeQtII4gtzzSu4CYdp3yYJY3b9yFf/pbQEdshfnJz8NDXj9Uo5AHKP5ZVJTGl3U2E//1YSnjQQDjtJvS9APVDdA6NbWOO17V/d41VSFdrHWX7maZXBX53MIGyklLnqOCYRXJr5yu9Q3iIdyvI9pDPYOhXPrTFlT2xK514l3idQ7+fk+8nmrADbMSxLeqx3Atves4JW7n5M9hvS8J8G/1FiXUmZ4nqYZpjiISrXeYeguBAQ8l+moIxnkjjiP9crQ3X4HTxaVs7dC1qWWWHeVhG1WAFRczHbzZsqspgbVIFDCV/C/JU3iQOxPEP6hFCc72k9xKUqlnrg6KOTtSt/Y1rXV1bUrNi7M1LWr31mWV++C+cjlm8CjrFy3T47Z+FVdtzButxH6c/n8q7ERWqt6Fc00e8/IQkCcY+/IQb3Fr9fDlfx4pHS3Va+2Seg839tZIgx5qw7XNxpZdENZjw5rfHAXRG66EiNHtm32P7sp1vleVnBh9VYmwO4VIdUs7OhDUciYh7YK7DPFd/2LFuuW1n2/99t8BUEsDBBQAAgAIAOhQaEmJd2BCSgAAAGsAAAAbAAAAdW5pdmVyc2FsL3VuaXZlcnNhbC5wbmcueG1ss7GvyM1RKEstKs7Mz7NVMtQzULK34+WyKShKLctMLVeoAIoBBSFASaESyDVCcMszU0oygEIGFgYIwYzUzPSMElslC0OEoD7QTABQSwECAAAUAAIACADnUGhJGCZD8i4EAAB/DgAAHQAAAAAAAAABAAAAAAAAAAAAdW5pdmVyc2FsL2NvbW1vbl9tZXNzYWdlcy5sbmdQSwECAAAUAAIACADnUGhJCswVnxYEAAALEAAAJwAAAAAAAAABAAAAAABpBAAAdW5pdmVyc2FsL2ZsYXNoX3B1Ymxpc2hpbmdfc2V0dGluZ3MueG1sUEsBAgAAFAACAAgA51BoSQTnA9G2AgAAUwoAACEAAAAAAAAAAQAAAAAAxAgAAHVuaXZlcnNhbC9mbGFzaF9za2luX3NldHRpbmdzLnhtbFBLAQIAABQAAgAIAOdQaElqAMUe6gMAABwPAAAmAAAAAAAAAAEAAAAAALkLAAB1bml2ZXJzYWwvaHRtbF9wdWJsaXNoaW5nX3NldHRpbmdzLnhtbFBLAQIAABQAAgAIAOdQaEkP5FkgmQEAAB0GAAAfAAAAAAAAAAEAAAAAAOcPAAB1bml2ZXJzYWwvaHRtbF9za2luX3NldHRpbmdzLmpzUEsBAgAAFAACAAgA51BoSRra6juqAAAAHwEAABoAAAAAAAAAAQAAAAAAvREAAHVuaXZlcnNhbC9pMThuX3ByZXNldHMueG1sUEsBAgAAFAACAAgA51BoSXQ+R7hdAAAAYgAAABwAAAAAAAAAAQAAAAAAnxIAAHVuaXZlcnNhbC9sb2NhbF9zZXR0aW5ncy54bWxQSwECAAAUAAIACAB2uMNEzoIJN+wCAACICAAAFAAAAAAAAAABAAAAAAA2EwAAdW5pdmVyc2FsL3BsYXllci54bWxQSwECAAAUAAIACADnUGhJcYP8DhoIAADbHQAAKQAAAAAAAAABAAAAAABUFgAAdW5pdmVyc2FsL3NraW5fY3VzdG9taXphdGlvbl9zZXR0aW5ncy54bWxQSwECAAAUAAIACADoUGhJM91K5mcaAADkRQAAFwAAAAAAAAAAAAAAAAC1HgAAdW5pdmVyc2FsL3VuaXZlcnNhbC5wbmdQSwECAAAUAAIACADoUGhJiXdgQkoAAABrAAAAGwAAAAAAAAABAAAAAABROQAAdW5pdmVyc2FsL3VuaXZlcnNhbC5wbmcueG1sUEsFBgAAAAALAAsASQMAANQ5AAAAAA=="/>
  <p:tag name="ISPRING_PRESENTATION_TITLE" val="chapter09"/>
  <p:tag name="ISPRING_SCORM_ENDPOINT" val="&lt;endpoint&gt;&lt;enable&gt;0&lt;/enable&gt;&lt;lrs&gt;http://&lt;/lrs&gt;&lt;auth&gt;0&lt;/auth&gt;&lt;login&gt;&lt;/login&gt;&lt;password&gt;&lt;/password&gt;&lt;key&gt;&lt;/key&gt;&lt;name&gt;&lt;/name&gt;&lt;email&gt;&lt;/email&gt;&lt;/endpoint&gt;&#10;"/>
  <p:tag name="ISPRING_RESOURCE_PATHS_HASH_PRESENTER" val="b83e31e068516b62f7dc8ee7893c05447ebcb54"/>
</p:tagLst>
</file>

<file path=ppt/tags/tag1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第9章 结构体和共用体"/>
  <p:tag name="GENSWF_ADVANCE_TIME" val="2.38"/>
</p:tagLst>
</file>

<file path=ppt/tags/tag20.xml><?xml version="1.0" encoding="utf-8"?>
<p:tagLst xmlns:a="http://schemas.openxmlformats.org/drawingml/2006/main" xmlns:r="http://schemas.openxmlformats.org/officeDocument/2006/relationships" xmlns:p="http://schemas.openxmlformats.org/presentationml/2006/main">
  <p:tag name="GENSWF_SLIDE_TITLE" val="【案例1】-案例实现"/>
  <p:tag name="GENSWF_ADVANCE_TIME" val="0.00"/>
  <p:tag name="ISPRING_SLIDE_INDENT_LEVEL" val="0"/>
  <p:tag name="ISPRING_CUSTOM_TIMING_USED" val="0"/>
</p:tagLst>
</file>

<file path=ppt/tags/tag21.xml><?xml version="1.0" encoding="utf-8"?>
<p:tagLst xmlns:a="http://schemas.openxmlformats.org/drawingml/2006/main" xmlns:r="http://schemas.openxmlformats.org/officeDocument/2006/relationships" xmlns:p="http://schemas.openxmlformats.org/presentationml/2006/main">
  <p:tag name="GENSWF_SLIDE_TITLE" val="【案例2】-案例描述"/>
  <p:tag name="GENSWF_ADVANCE_TIME" val="0.00"/>
  <p:tag name="ISPRING_SLIDE_INDENT_LEVEL" val="0"/>
  <p:tag name="ISPRING_CUSTOM_TIMING_USED" val="0"/>
</p:tagLst>
</file>

<file path=ppt/tags/tag22.xml><?xml version="1.0" encoding="utf-8"?>
<p:tagLst xmlns:a="http://schemas.openxmlformats.org/drawingml/2006/main" xmlns:r="http://schemas.openxmlformats.org/officeDocument/2006/relationships" xmlns:p="http://schemas.openxmlformats.org/presentationml/2006/main">
  <p:tag name="GENSWF_SLIDE_TITLE" val="【案例2】-案例分析"/>
  <p:tag name="GENSWF_ADVANCE_TIME" val="0.00"/>
  <p:tag name="ISPRING_SLIDE_INDENT_LEVEL" val="0"/>
  <p:tag name="ISPRING_CUSTOM_TIMING_USED" val="0"/>
</p:tagLst>
</file>

<file path=ppt/tags/tag23.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2】-必备知识"/>
  <p:tag name="GENSWF_ADVANCE_TIME" val="4.43"/>
</p:tagLst>
</file>

<file path=ppt/tags/tag2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2】-必备知识"/>
</p:tagLst>
</file>

<file path=ppt/tags/tag25.xml><?xml version="1.0" encoding="utf-8"?>
<p:tagLst xmlns:a="http://schemas.openxmlformats.org/drawingml/2006/main" xmlns:r="http://schemas.openxmlformats.org/officeDocument/2006/relationships" xmlns:p="http://schemas.openxmlformats.org/presentationml/2006/main">
  <p:tag name="GENSWF_SLIDE_TITLE" val="【案例2】-案例实现"/>
  <p:tag name="GENSWF_ADVANCE_TIME" val="0.00"/>
  <p:tag name="ISPRING_SLIDE_INDENT_LEVEL" val="0"/>
  <p:tag name="ISPRING_CUSTOM_TIMING_USED" val="0"/>
</p:tagLst>
</file>

<file path=ppt/tags/tag26.xml><?xml version="1.0" encoding="utf-8"?>
<p:tagLst xmlns:a="http://schemas.openxmlformats.org/drawingml/2006/main" xmlns:r="http://schemas.openxmlformats.org/officeDocument/2006/relationships" xmlns:p="http://schemas.openxmlformats.org/presentationml/2006/main">
  <p:tag name="GENSWF_SLIDE_TITLE" val="【案例3】-案例描述"/>
  <p:tag name="GENSWF_ADVANCE_TIME" val="0.00"/>
  <p:tag name="ISPRING_SLIDE_INDENT_LEVEL" val="0"/>
  <p:tag name="ISPRING_CUSTOM_TIMING_USED" val="0"/>
</p:tagLst>
</file>

<file path=ppt/tags/tag27.xml><?xml version="1.0" encoding="utf-8"?>
<p:tagLst xmlns:a="http://schemas.openxmlformats.org/drawingml/2006/main" xmlns:r="http://schemas.openxmlformats.org/officeDocument/2006/relationships" xmlns:p="http://schemas.openxmlformats.org/presentationml/2006/main">
  <p:tag name="GENSWF_SLIDE_TITLE" val="【案例3】-案例分析"/>
  <p:tag name="GENSWF_ADVANCE_TIME" val="0.00"/>
  <p:tag name="ISPRING_SLIDE_INDENT_LEVEL" val="0"/>
  <p:tag name="ISPRING_CUSTOM_TIMING_USED" val="0"/>
</p:tagLst>
</file>

<file path=ppt/tags/tag2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3】-必备知识"/>
  <p:tag name="GENSWF_ADVANCE_TIME" val="4.43"/>
</p:tagLst>
</file>

<file path=ppt/tags/tag2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3】-必备知识"/>
</p:tagLst>
</file>

<file path=ppt/tags/tag3.xml><?xml version="1.0" encoding="utf-8"?>
<p:tagLst xmlns:a="http://schemas.openxmlformats.org/drawingml/2006/main" xmlns:r="http://schemas.openxmlformats.org/officeDocument/2006/relationships" xmlns:p="http://schemas.openxmlformats.org/presentationml/2006/main">
  <p:tag name="GENSWF_SLIDE_TITLE" val="作业点评"/>
  <p:tag name="GENSWF_ADVANCE_TIME" val="0.00"/>
  <p:tag name="ISPRING_SLIDE_INDENT_LEVEL" val="0"/>
  <p:tag name="ISPRING_CUSTOM_TIMING_USED" val="0"/>
</p:tagLst>
</file>

<file path=ppt/tags/tag3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3】-必备知识"/>
</p:tagLst>
</file>

<file path=ppt/tags/tag3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3】-必备知识"/>
</p:tagLst>
</file>

<file path=ppt/tags/tag3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3】-必备知识"/>
</p:tagLst>
</file>

<file path=ppt/tags/tag33.xml><?xml version="1.0" encoding="utf-8"?>
<p:tagLst xmlns:a="http://schemas.openxmlformats.org/drawingml/2006/main" xmlns:r="http://schemas.openxmlformats.org/officeDocument/2006/relationships" xmlns:p="http://schemas.openxmlformats.org/presentationml/2006/main">
  <p:tag name="GENSWF_SLIDE_TITLE" val="【案例3】-案例实现"/>
  <p:tag name="GENSWF_ADVANCE_TIME" val="0.00"/>
  <p:tag name="ISPRING_SLIDE_INDENT_LEVEL" val="0"/>
  <p:tag name="ISPRING_CUSTOM_TIMING_USED" val="0"/>
</p:tagLst>
</file>

<file path=ppt/tags/tag34.xml><?xml version="1.0" encoding="utf-8"?>
<p:tagLst xmlns:a="http://schemas.openxmlformats.org/drawingml/2006/main" xmlns:r="http://schemas.openxmlformats.org/officeDocument/2006/relationships" xmlns:p="http://schemas.openxmlformats.org/presentationml/2006/main">
  <p:tag name="GENSWF_SLIDE_TITLE" val="【案例4】-案例描述"/>
  <p:tag name="GENSWF_ADVANCE_TIME" val="0.00"/>
  <p:tag name="ISPRING_SLIDE_INDENT_LEVEL" val="0"/>
  <p:tag name="ISPRING_CUSTOM_TIMING_USED" val="0"/>
</p:tagLst>
</file>

<file path=ppt/tags/tag35.xml><?xml version="1.0" encoding="utf-8"?>
<p:tagLst xmlns:a="http://schemas.openxmlformats.org/drawingml/2006/main" xmlns:r="http://schemas.openxmlformats.org/officeDocument/2006/relationships" xmlns:p="http://schemas.openxmlformats.org/presentationml/2006/main">
  <p:tag name="GENSWF_SLIDE_TITLE" val="【案例4】-案例分析"/>
  <p:tag name="GENSWF_ADVANCE_TIME" val="0.00"/>
  <p:tag name="ISPRING_SLIDE_INDENT_LEVEL" val="0"/>
  <p:tag name="ISPRING_CUSTOM_TIMING_USED" val="0"/>
</p:tagLst>
</file>

<file path=ppt/tags/tag36.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4】-必备知识"/>
  <p:tag name="GENSWF_ADVANCE_TIME" val="4.43"/>
</p:tagLst>
</file>

<file path=ppt/tags/tag3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4】-必备知识"/>
</p:tagLst>
</file>

<file path=ppt/tags/tag3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4】-必备知识"/>
</p:tagLst>
</file>

<file path=ppt/tags/tag3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4】-必备知识"/>
</p:tagLst>
</file>

<file path=ppt/tags/tag4.xml><?xml version="1.0" encoding="utf-8"?>
<p:tagLst xmlns:a="http://schemas.openxmlformats.org/drawingml/2006/main" xmlns:r="http://schemas.openxmlformats.org/officeDocument/2006/relationships" xmlns:p="http://schemas.openxmlformats.org/presentationml/2006/main">
  <p:tag name="GENSWF_SLIDE_TITLE" val="预习检查"/>
  <p:tag name="GENSWF_ADVANCE_TIME" val="0.00"/>
  <p:tag name="ISPRING_SLIDE_INDENT_LEVEL" val="0"/>
  <p:tag name="ISPRING_CUSTOM_TIMING_USED" val="0"/>
</p:tagLst>
</file>

<file path=ppt/tags/tag4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多学一招"/>
</p:tagLst>
</file>

<file path=ppt/tags/tag4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4】-必备知识"/>
</p:tagLst>
</file>

<file path=ppt/tags/tag4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4】-必备知识"/>
</p:tagLst>
</file>

<file path=ppt/tags/tag43.xml><?xml version="1.0" encoding="utf-8"?>
<p:tagLst xmlns:a="http://schemas.openxmlformats.org/drawingml/2006/main" xmlns:r="http://schemas.openxmlformats.org/officeDocument/2006/relationships" xmlns:p="http://schemas.openxmlformats.org/presentationml/2006/main">
  <p:tag name="GENSWF_SLIDE_TITLE" val="【案例4】-案例实现"/>
  <p:tag name="GENSWF_ADVANCE_TIME" val="0.00"/>
  <p:tag name="ISPRING_SLIDE_INDENT_LEVEL" val="0"/>
  <p:tag name="ISPRING_CUSTOM_TIMING_USED" val="0"/>
</p:tagLst>
</file>

<file path=ppt/tags/tag44.xml><?xml version="1.0" encoding="utf-8"?>
<p:tagLst xmlns:a="http://schemas.openxmlformats.org/drawingml/2006/main" xmlns:r="http://schemas.openxmlformats.org/officeDocument/2006/relationships" xmlns:p="http://schemas.openxmlformats.org/presentationml/2006/main">
  <p:tag name="GENSWF_SLIDE_TITLE" val="【案例5】-案例描述"/>
  <p:tag name="GENSWF_ADVANCE_TIME" val="0.00"/>
  <p:tag name="ISPRING_SLIDE_INDENT_LEVEL" val="0"/>
  <p:tag name="ISPRING_CUSTOM_TIMING_USED" val="0"/>
</p:tagLst>
</file>

<file path=ppt/tags/tag45.xml><?xml version="1.0" encoding="utf-8"?>
<p:tagLst xmlns:a="http://schemas.openxmlformats.org/drawingml/2006/main" xmlns:r="http://schemas.openxmlformats.org/officeDocument/2006/relationships" xmlns:p="http://schemas.openxmlformats.org/presentationml/2006/main">
  <p:tag name="GENSWF_SLIDE_TITLE" val="【案例5】-案例分析"/>
  <p:tag name="GENSWF_ADVANCE_TIME" val="0.00"/>
  <p:tag name="ISPRING_SLIDE_INDENT_LEVEL" val="0"/>
  <p:tag name="ISPRING_CUSTOM_TIMING_USED" val="0"/>
</p:tagLst>
</file>

<file path=ppt/tags/tag46.xml><?xml version="1.0" encoding="utf-8"?>
<p:tagLst xmlns:a="http://schemas.openxmlformats.org/drawingml/2006/main" xmlns:r="http://schemas.openxmlformats.org/officeDocument/2006/relationships" xmlns:p="http://schemas.openxmlformats.org/presentationml/2006/main">
  <p:tag name="GENSWF_SLIDE_TITLE" val="【案例5】-案例实现"/>
  <p:tag name="GENSWF_ADVANCE_TIME" val="0.00"/>
  <p:tag name="ISPRING_SLIDE_INDENT_LEVEL" val="0"/>
  <p:tag name="ISPRING_CUSTOM_TIMING_USED" val="0"/>
</p:tagLst>
</file>

<file path=ppt/tags/tag47.xml><?xml version="1.0" encoding="utf-8"?>
<p:tagLst xmlns:a="http://schemas.openxmlformats.org/drawingml/2006/main" xmlns:r="http://schemas.openxmlformats.org/officeDocument/2006/relationships" xmlns:p="http://schemas.openxmlformats.org/presentationml/2006/main">
  <p:tag name="GENSWF_SLIDE_TITLE" val="【案例6】-案例描述"/>
  <p:tag name="GENSWF_ADVANCE_TIME" val="0.00"/>
  <p:tag name="ISPRING_SLIDE_INDENT_LEVEL" val="0"/>
  <p:tag name="ISPRING_CUSTOM_TIMING_USED" val="0"/>
</p:tagLst>
</file>

<file path=ppt/tags/tag48.xml><?xml version="1.0" encoding="utf-8"?>
<p:tagLst xmlns:a="http://schemas.openxmlformats.org/drawingml/2006/main" xmlns:r="http://schemas.openxmlformats.org/officeDocument/2006/relationships" xmlns:p="http://schemas.openxmlformats.org/presentationml/2006/main">
  <p:tag name="GENSWF_SLIDE_TITLE" val="【案例6】-案例分析"/>
  <p:tag name="GENSWF_ADVANCE_TIME" val="0.00"/>
  <p:tag name="ISPRING_SLIDE_INDENT_LEVEL" val="0"/>
  <p:tag name="ISPRING_CUSTOM_TIMING_USED" val="0"/>
</p:tagLst>
</file>

<file path=ppt/tags/tag49.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6】-必备知识"/>
  <p:tag name="GENSWF_ADVANCE_TIME" val="4.43"/>
</p:tagLst>
</file>

<file path=ppt/tags/tag5.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Lst>
</file>

<file path=ppt/tags/tag5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6】-必备知识"/>
</p:tagLst>
</file>

<file path=ppt/tags/tag5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6】-必备知识"/>
</p:tagLst>
</file>

<file path=ppt/tags/tag5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6】-必备知识"/>
</p:tagLst>
</file>

<file path=ppt/tags/tag5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6】-必备知识"/>
</p:tagLst>
</file>

<file path=ppt/tags/tag5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6】-必备知识"/>
</p:tagLst>
</file>

<file path=ppt/tags/tag5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6】-必备知识"/>
</p:tagLst>
</file>

<file path=ppt/tags/tag56.xml><?xml version="1.0" encoding="utf-8"?>
<p:tagLst xmlns:a="http://schemas.openxmlformats.org/drawingml/2006/main" xmlns:r="http://schemas.openxmlformats.org/officeDocument/2006/relationships" xmlns:p="http://schemas.openxmlformats.org/presentationml/2006/main">
  <p:tag name="GENSWF_SLIDE_TITLE" val="【案例6】-案例实现"/>
  <p:tag name="GENSWF_ADVANCE_TIME" val="0.00"/>
  <p:tag name="ISPRING_SLIDE_INDENT_LEVEL" val="0"/>
  <p:tag name="ISPRING_CUSTOM_TIMING_USED" val="0"/>
</p:tagLst>
</file>

<file path=ppt/tags/tag57.xml><?xml version="1.0" encoding="utf-8"?>
<p:tagLst xmlns:a="http://schemas.openxmlformats.org/drawingml/2006/main" xmlns:r="http://schemas.openxmlformats.org/officeDocument/2006/relationships" xmlns:p="http://schemas.openxmlformats.org/presentationml/2006/main">
  <p:tag name="GENSWF_SLIDE_TITLE" val="【案例7】-案例描述"/>
  <p:tag name="GENSWF_ADVANCE_TIME" val="0.00"/>
  <p:tag name="ISPRING_SLIDE_INDENT_LEVEL" val="0"/>
  <p:tag name="ISPRING_CUSTOM_TIMING_USED" val="0"/>
</p:tagLst>
</file>

<file path=ppt/tags/tag58.xml><?xml version="1.0" encoding="utf-8"?>
<p:tagLst xmlns:a="http://schemas.openxmlformats.org/drawingml/2006/main" xmlns:r="http://schemas.openxmlformats.org/officeDocument/2006/relationships" xmlns:p="http://schemas.openxmlformats.org/presentationml/2006/main">
  <p:tag name="GENSWF_SLIDE_TITLE" val="【案例7】-案例分析"/>
  <p:tag name="GENSWF_ADVANCE_TIME" val="0.00"/>
  <p:tag name="ISPRING_SLIDE_INDENT_LEVEL" val="0"/>
  <p:tag name="ISPRING_CUSTOM_TIMING_USED" val="0"/>
</p:tagLst>
</file>

<file path=ppt/tags/tag59.xml><?xml version="1.0" encoding="utf-8"?>
<p:tagLst xmlns:a="http://schemas.openxmlformats.org/drawingml/2006/main" xmlns:r="http://schemas.openxmlformats.org/officeDocument/2006/relationships" xmlns:p="http://schemas.openxmlformats.org/presentationml/2006/main">
  <p:tag name="GENSWF_SLIDE_TITLE" val="【案例7】-案例实现"/>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案例1】-案例描述"/>
  <p:tag name="GENSWF_ADVANCE_TIME" val="0.00"/>
  <p:tag name="ISPRING_SLIDE_INDENT_LEVEL" val="0"/>
  <p:tag name="ISPRING_CUSTOM_TIMING_USED" val="0"/>
</p:tagLst>
</file>

<file path=ppt/tags/tag60.xml><?xml version="1.0" encoding="utf-8"?>
<p:tagLst xmlns:a="http://schemas.openxmlformats.org/drawingml/2006/main" xmlns:r="http://schemas.openxmlformats.org/officeDocument/2006/relationships" xmlns:p="http://schemas.openxmlformats.org/presentationml/2006/main">
  <p:tag name="GENSWF_SLIDE_TITLE" val="【案例7】-案例实现"/>
  <p:tag name="GENSWF_ADVANCE_TIME" val="0.00"/>
  <p:tag name="ISPRING_SLIDE_INDENT_LEVEL" val="0"/>
  <p:tag name="ISPRING_CUSTOM_TIMING_USED" val="0"/>
</p:tagLst>
</file>

<file path=ppt/tags/tag61.xml><?xml version="1.0" encoding="utf-8"?>
<p:tagLst xmlns:a="http://schemas.openxmlformats.org/drawingml/2006/main" xmlns:r="http://schemas.openxmlformats.org/officeDocument/2006/relationships" xmlns:p="http://schemas.openxmlformats.org/presentationml/2006/main">
  <p:tag name="GENSWF_SLIDE_TITLE" val="小结"/>
  <p:tag name="GENSWF_ADVANCE_TIME" val="0.00"/>
  <p:tag name="ISPRING_SLIDE_INDENT_LEVEL" val="0"/>
  <p:tag name="ISPRING_CUSTOM_TIMING_USED" val="0"/>
</p:tagLst>
</file>

<file path=ppt/tags/tag6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案例1】-案例分析"/>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1】-必备知识"/>
  <p:tag name="GENSWF_ADVANCE_TIME" val="4.43"/>
</p:tagLst>
</file>

<file path=ppt/tags/tag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TotalTime>
  <Words>4042</Words>
  <Application>Microsoft Office PowerPoint</Application>
  <PresentationFormat>全屏显示(4:3)</PresentationFormat>
  <Paragraphs>453</Paragraphs>
  <Slides>61</Slides>
  <Notes>61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61</vt:i4>
      </vt:variant>
    </vt:vector>
  </HeadingPairs>
  <TitlesOfParts>
    <vt:vector size="64" baseType="lpstr">
      <vt:lpstr>Office 主题​​</vt:lpstr>
      <vt:lpstr>Microsoft Excel 图表</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chapter09</dc:title>
  <dc:creator>lucius</dc:creator>
  <cp:lastModifiedBy>郑瑶瑶</cp:lastModifiedBy>
  <cp:revision>48</cp:revision>
  <dcterms:created xsi:type="dcterms:W3CDTF">2016-08-25T05:15:17Z</dcterms:created>
  <dcterms:modified xsi:type="dcterms:W3CDTF">2018-01-09T08:56:59Z</dcterms:modified>
</cp:coreProperties>
</file>