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8"/>
  </p:notesMasterIdLst>
  <p:handoutMasterIdLst>
    <p:handoutMasterId r:id="rId19"/>
  </p:handoutMasterIdLst>
  <p:sldIdLst>
    <p:sldId id="1165" r:id="rId3"/>
    <p:sldId id="1164" r:id="rId4"/>
    <p:sldId id="1151" r:id="rId5"/>
    <p:sldId id="1152" r:id="rId6"/>
    <p:sldId id="1157" r:id="rId7"/>
    <p:sldId id="1158" r:id="rId8"/>
    <p:sldId id="1153" r:id="rId9"/>
    <p:sldId id="1159" r:id="rId10"/>
    <p:sldId id="1160" r:id="rId11"/>
    <p:sldId id="1161" r:id="rId12"/>
    <p:sldId id="1162" r:id="rId13"/>
    <p:sldId id="1163" r:id="rId14"/>
    <p:sldId id="1166" r:id="rId15"/>
    <p:sldId id="1167" r:id="rId16"/>
    <p:sldId id="1150" r:id="rId17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5C7CB15-25AD-4C23-8822-AF8476A9479F}">
          <p14:sldIdLst>
            <p14:sldId id="1165"/>
            <p14:sldId id="1164"/>
            <p14:sldId id="1151"/>
            <p14:sldId id="1152"/>
            <p14:sldId id="1157"/>
            <p14:sldId id="1158"/>
            <p14:sldId id="1153"/>
            <p14:sldId id="1159"/>
            <p14:sldId id="1160"/>
            <p14:sldId id="1161"/>
            <p14:sldId id="1162"/>
            <p14:sldId id="1163"/>
            <p14:sldId id="1166"/>
            <p14:sldId id="1167"/>
            <p14:sldId id="11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026DCE"/>
    <a:srgbClr val="026AC8"/>
    <a:srgbClr val="02539C"/>
    <a:srgbClr val="026BCA"/>
    <a:srgbClr val="0276E0"/>
    <a:srgbClr val="025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8" autoAdjust="0"/>
    <p:restoredTop sz="81215" autoAdjust="0"/>
  </p:normalViewPr>
  <p:slideViewPr>
    <p:cSldViewPr>
      <p:cViewPr>
        <p:scale>
          <a:sx n="75" d="100"/>
          <a:sy n="75" d="100"/>
        </p:scale>
        <p:origin x="979" y="23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9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D0059-7DAF-45BE-AF92-6445E4638717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F9D5-8353-415D-8AE8-309175DB2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650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BC1B0B-CDD9-43EA-9B7A-A42094DBE231}" type="datetimeFigureOut">
              <a:rPr lang="zh-CN" altLang="en-US"/>
              <a:pPr>
                <a:defRPr/>
              </a:pPr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50D5431-EAB7-497E-A1E2-98CEAEB7DE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69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93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72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tianya.cn/publicforum/content/no20/1/317960.shtml" TargetMode="Externa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 bwMode="auto">
          <a:xfrm>
            <a:off x="1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9"/>
          <p:cNvSpPr/>
          <p:nvPr/>
        </p:nvSpPr>
        <p:spPr bwMode="auto">
          <a:xfrm>
            <a:off x="-1" y="-25398"/>
            <a:ext cx="9144001" cy="794667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12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b="6852"/>
          <a:stretch/>
        </p:blipFill>
        <p:spPr>
          <a:xfrm>
            <a:off x="7358449" y="-82128"/>
            <a:ext cx="1534033" cy="8881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3"/>
          <p:cNvSpPr txBox="1">
            <a:spLocks/>
          </p:cNvSpPr>
          <p:nvPr/>
        </p:nvSpPr>
        <p:spPr>
          <a:xfrm>
            <a:off x="179388" y="5405438"/>
            <a:ext cx="1439862" cy="2365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en-US" b="1" dirty="0" smtClean="0">
                <a:solidFill>
                  <a:schemeClr val="bg1"/>
                </a:solidFill>
              </a:rPr>
              <a:t> </a:t>
            </a:r>
            <a:fld id="{FF103D86-22E7-40A8-909B-FB2ECEAA3FF3}" type="slidenum">
              <a:rPr lang="zh-CN" altLang="en-US" b="1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7982125" y="5387975"/>
            <a:ext cx="242252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en-US" b="1" dirty="0" smtClean="0">
                <a:solidFill>
                  <a:schemeClr val="bg1"/>
                </a:solidFill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西南石油大学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465015"/>
            <a:ext cx="7920880" cy="320965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1" name="Picture 2" descr="http://pic19.nipic.com/20120312/2251064_160408797000_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8937" y="4873724"/>
            <a:ext cx="509567" cy="459963"/>
          </a:xfrm>
          <a:prstGeom prst="rect">
            <a:avLst/>
          </a:prstGeom>
          <a:noFill/>
        </p:spPr>
      </p:pic>
      <p:sp>
        <p:nvSpPr>
          <p:cNvPr id="12" name="灯片编号占位符 3"/>
          <p:cNvSpPr txBox="1">
            <a:spLocks/>
          </p:cNvSpPr>
          <p:nvPr userDrawn="1"/>
        </p:nvSpPr>
        <p:spPr>
          <a:xfrm>
            <a:off x="3563888" y="5377780"/>
            <a:ext cx="1728192" cy="29080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移动应用开发技术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43608" y="0"/>
            <a:ext cx="1080120" cy="877280"/>
          </a:xfrm>
          <a:prstGeom prst="rect">
            <a:avLst/>
          </a:prstGeom>
          <a:solidFill>
            <a:srgbClr val="FF9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43608" y="438641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目录页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8461631" y="5290079"/>
            <a:ext cx="360000" cy="300000"/>
          </a:xfrm>
          <a:prstGeom prst="ellipse">
            <a:avLst/>
          </a:prstGeom>
          <a:solidFill>
            <a:schemeClr val="bg1">
              <a:lumMod val="75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8316416" y="5299015"/>
            <a:ext cx="65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300664" y="1235605"/>
            <a:ext cx="2232025" cy="701146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角色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C4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转变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C4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987926" y="1325564"/>
            <a:ext cx="625475" cy="5212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300664" y="2196043"/>
            <a:ext cx="2232025" cy="701146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C4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误区</a:t>
            </a:r>
          </a:p>
        </p:txBody>
      </p:sp>
      <p:sp>
        <p:nvSpPr>
          <p:cNvPr id="11" name="椭圆 10"/>
          <p:cNvSpPr/>
          <p:nvPr userDrawn="1"/>
        </p:nvSpPr>
        <p:spPr>
          <a:xfrm>
            <a:off x="4987926" y="2286001"/>
            <a:ext cx="625475" cy="5212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292726" y="3095626"/>
            <a:ext cx="2232025" cy="701146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C4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</a:p>
        </p:txBody>
      </p:sp>
      <p:sp>
        <p:nvSpPr>
          <p:cNvPr id="13" name="椭圆 12"/>
          <p:cNvSpPr/>
          <p:nvPr userDrawn="1"/>
        </p:nvSpPr>
        <p:spPr>
          <a:xfrm>
            <a:off x="4979989" y="3185585"/>
            <a:ext cx="625475" cy="5212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292726" y="3996533"/>
            <a:ext cx="2232025" cy="701146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C4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认知</a:t>
            </a:r>
          </a:p>
        </p:txBody>
      </p:sp>
      <p:sp>
        <p:nvSpPr>
          <p:cNvPr id="15" name="椭圆 14"/>
          <p:cNvSpPr/>
          <p:nvPr userDrawn="1"/>
        </p:nvSpPr>
        <p:spPr>
          <a:xfrm>
            <a:off x="4979989" y="4086491"/>
            <a:ext cx="625475" cy="5212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6" name="Picture 2" descr="http://a2.att.hudong.com/34/71/01300000025823121694718113732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936750"/>
            <a:ext cx="2857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89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43608" y="0"/>
            <a:ext cx="1080120" cy="877280"/>
          </a:xfrm>
          <a:prstGeom prst="rect">
            <a:avLst/>
          </a:prstGeom>
          <a:solidFill>
            <a:srgbClr val="FF9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43608" y="438641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8461631" y="5290079"/>
            <a:ext cx="360000" cy="300000"/>
          </a:xfrm>
          <a:prstGeom prst="ellipse">
            <a:avLst/>
          </a:prstGeom>
          <a:solidFill>
            <a:schemeClr val="bg1">
              <a:lumMod val="75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8316416" y="5299015"/>
            <a:ext cx="65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7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4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user\Desktop\xpic3894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22183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716017" y="1476271"/>
            <a:ext cx="4164598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一位平凡</a:t>
            </a:r>
            <a:r>
              <a:rPr kumimoji="0" lang="en-US" altLang="zh-CN" sz="16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80</a:t>
            </a:r>
            <a:r>
              <a: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后的职场与情感历程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16017" y="2077414"/>
            <a:ext cx="4164597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我将毕业后的第一个十年称之为“黄金十年”，第二个十年称之为“白金十年”，第三个十年称之为“钻石十年”，以此来形容人生当中最青春蓬勃、年富力强和激情满怀的宝贵三十年。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“我的黄金十年”写的就是毕业后，第一个十年所发生的职场与情感的那些事儿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Picture 2" descr="D:\Teliss_Tong\Copy\定期备份\工作备份\！PPT图片及版面资源\06-PPT精选插图\04-图标\54D742BB28AE93477AE1424E5D991B5D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4068" y="4537688"/>
            <a:ext cx="396045" cy="33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D:\Teliss_Tong\Copy\定期备份\工作备份\！PPT图片及版面资源\06-PPT精选插图\05-头像\1000mb.ru (42)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5701" y="5169813"/>
            <a:ext cx="6096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62"/>
          <p:cNvSpPr txBox="1">
            <a:spLocks noChangeArrowheads="1"/>
          </p:cNvSpPr>
          <p:nvPr userDrawn="1"/>
        </p:nvSpPr>
        <p:spPr bwMode="auto">
          <a:xfrm>
            <a:off x="7827068" y="5282749"/>
            <a:ext cx="1137420" cy="276999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defTabSz="914400" eaLnBrk="1" latinLnBrk="0" hangingPunct="1">
              <a:defRPr sz="180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片尾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广告</a:t>
            </a:r>
            <a:endParaRPr kumimoji="0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624838" y="524031"/>
            <a:ext cx="3300904" cy="715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50" b="1" i="0" u="none" strike="noStrike" kern="1200" cap="none" spc="0" normalizeH="0" baseline="0" noProof="0" dirty="0">
                <a:ln>
                  <a:noFill/>
                </a:ln>
                <a:solidFill>
                  <a:srgbClr val="FC6204"/>
                </a:solidFill>
                <a:effectLst>
                  <a:reflection blurRad="25400" stA="30000" endPos="30000" dist="50800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我的黄金十年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4427985" y="4237654"/>
            <a:ext cx="436940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1094EE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Arial"/>
                <a:hlinkClick r:id="rId5"/>
              </a:rPr>
              <a:t>http://www.tianya.cn/publicforum/content/no20/1/317960.shtml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1094EE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5672692" y="4554346"/>
            <a:ext cx="3124698" cy="383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自传体小说，请您多多捧场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itchFamily="2" charset="2"/>
              </a:rPr>
              <a:t>：）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9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17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17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7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4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4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9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87624" y="193204"/>
            <a:ext cx="5832475" cy="6477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3"/>
          <p:cNvSpPr txBox="1">
            <a:spLocks/>
          </p:cNvSpPr>
          <p:nvPr userDrawn="1"/>
        </p:nvSpPr>
        <p:spPr>
          <a:xfrm>
            <a:off x="8018635" y="5416026"/>
            <a:ext cx="1161877" cy="2259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en-US" b="1" dirty="0" smtClean="0">
                <a:solidFill>
                  <a:schemeClr val="bg1"/>
                </a:solidFill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西南石油大学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0FDD5-B9B8-47B1-B338-75AFE317B261}" type="datetimeFigureOut">
              <a:rPr lang="zh-CN" altLang="en-US"/>
              <a:pPr>
                <a:defRPr/>
              </a:pPr>
              <a:t>2021/9/16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DBDB6-D206-45CB-9EA0-C56F26172B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2C434-7D31-4445-BEAF-5B45EF9BEA2F}" type="datetimeFigureOut">
              <a:rPr lang="zh-CN" altLang="en-US"/>
              <a:pPr>
                <a:defRPr/>
              </a:pPr>
              <a:t>2021/9/16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421B1-1357-455A-9F7A-57A8CCAC0F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9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097307"/>
            <a:ext cx="9144000" cy="253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4399" y="953219"/>
            <a:ext cx="5671060" cy="2820699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854400" y="138683"/>
            <a:ext cx="5435201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1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程序设计基础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6C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6" descr="C:\Users\x201i\Desktop\未标题-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849887"/>
            <a:ext cx="9144000" cy="3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x201i\Desktop\未标题-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938564"/>
            <a:ext cx="9144000" cy="3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32"/>
          <p:cNvSpPr txBox="1">
            <a:spLocks noChangeArrowheads="1"/>
          </p:cNvSpPr>
          <p:nvPr userDrawn="1"/>
        </p:nvSpPr>
        <p:spPr bwMode="auto">
          <a:xfrm>
            <a:off x="2249742" y="4001992"/>
            <a:ext cx="6192688" cy="93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主讲教师：温柳英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  - Mail 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wenliuying1983@163.com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3328710" y="5077747"/>
            <a:ext cx="2486578" cy="362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西南石油大学 计算机科学学院</a:t>
            </a:r>
          </a:p>
        </p:txBody>
      </p:sp>
    </p:spTree>
    <p:extLst>
      <p:ext uri="{BB962C8B-B14F-4D97-AF65-F5344CB8AC3E}">
        <p14:creationId xmlns:p14="http://schemas.microsoft.com/office/powerpoint/2010/main" val="40130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097307"/>
            <a:ext cx="9144000" cy="253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4399" y="953219"/>
            <a:ext cx="5671060" cy="2820699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854400" y="138683"/>
            <a:ext cx="5435201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1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程序设计基础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6C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6" descr="C:\Users\x201i\Desktop\未标题-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849887"/>
            <a:ext cx="9144000" cy="3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x201i\Desktop\未标题-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938564"/>
            <a:ext cx="9144000" cy="3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32"/>
          <p:cNvSpPr txBox="1">
            <a:spLocks noChangeArrowheads="1"/>
          </p:cNvSpPr>
          <p:nvPr userDrawn="1"/>
        </p:nvSpPr>
        <p:spPr bwMode="auto">
          <a:xfrm>
            <a:off x="2249742" y="4001992"/>
            <a:ext cx="6192688" cy="93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1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主讲教师：温柳英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  - Mail 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wenliuying1983@163.com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3328710" y="5077747"/>
            <a:ext cx="2486578" cy="362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西南石油大学 计算机科学学院</a:t>
            </a:r>
          </a:p>
        </p:txBody>
      </p:sp>
    </p:spTree>
    <p:extLst>
      <p:ext uri="{BB962C8B-B14F-4D97-AF65-F5344CB8AC3E}">
        <p14:creationId xmlns:p14="http://schemas.microsoft.com/office/powerpoint/2010/main" val="40457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43608" y="0"/>
            <a:ext cx="1080120" cy="877280"/>
          </a:xfrm>
          <a:prstGeom prst="rect">
            <a:avLst/>
          </a:prstGeom>
          <a:solidFill>
            <a:srgbClr val="FF9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43608" y="457234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前言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8461631" y="5290079"/>
            <a:ext cx="360000" cy="300000"/>
          </a:xfrm>
          <a:prstGeom prst="ellipse">
            <a:avLst/>
          </a:prstGeom>
          <a:solidFill>
            <a:schemeClr val="bg1">
              <a:lumMod val="75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TextBox 15"/>
          <p:cNvSpPr txBox="1"/>
          <p:nvPr userDrawn="1"/>
        </p:nvSpPr>
        <p:spPr>
          <a:xfrm>
            <a:off x="8316416" y="5299015"/>
            <a:ext cx="65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43608" y="0"/>
            <a:ext cx="1080120" cy="877280"/>
          </a:xfrm>
          <a:prstGeom prst="rect">
            <a:avLst/>
          </a:prstGeom>
          <a:solidFill>
            <a:srgbClr val="FF9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43608" y="457234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8461631" y="5290079"/>
            <a:ext cx="360000" cy="300000"/>
          </a:xfrm>
          <a:prstGeom prst="ellipse">
            <a:avLst/>
          </a:prstGeom>
          <a:solidFill>
            <a:schemeClr val="bg1">
              <a:lumMod val="75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TextBox 15"/>
          <p:cNvSpPr txBox="1"/>
          <p:nvPr userDrawn="1"/>
        </p:nvSpPr>
        <p:spPr>
          <a:xfrm>
            <a:off x="8316416" y="5299015"/>
            <a:ext cx="65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1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-42" y="5463215"/>
            <a:ext cx="6804290" cy="132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6804248" y="5020692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6916430" y="5163568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814917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1024467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 userDrawn="1"/>
        </p:nvSpPr>
        <p:spPr>
          <a:xfrm>
            <a:off x="350847" y="5113938"/>
            <a:ext cx="480000" cy="360000"/>
          </a:xfrm>
          <a:prstGeom prst="ellipse">
            <a:avLst/>
          </a:prstGeom>
          <a:solidFill>
            <a:schemeClr val="bg1">
              <a:lumMod val="75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57227" y="5124661"/>
            <a:ext cx="86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05" y="5110144"/>
            <a:ext cx="1973183" cy="3302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9" r:id="rId3"/>
    <p:sldLayoutId id="2147483656" r:id="rId4"/>
    <p:sldLayoutId id="2147483664" r:id="rId5"/>
    <p:sldLayoutId id="2147483665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31" y="5499365"/>
            <a:ext cx="730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367588" y="5138209"/>
            <a:ext cx="0" cy="3598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451725" y="5257272"/>
            <a:ext cx="0" cy="24077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611188" y="-22490"/>
            <a:ext cx="0" cy="359834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68350" y="0"/>
            <a:ext cx="0" cy="23944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431188" y="5168125"/>
            <a:ext cx="360000" cy="300000"/>
          </a:xfrm>
          <a:prstGeom prst="ellipse">
            <a:avLst/>
          </a:prstGeom>
          <a:solidFill>
            <a:schemeClr val="bg1">
              <a:lumMod val="75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5"/>
          <p:cNvSpPr txBox="1"/>
          <p:nvPr userDrawn="1"/>
        </p:nvSpPr>
        <p:spPr>
          <a:xfrm>
            <a:off x="285973" y="5177061"/>
            <a:ext cx="65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9" y="5216063"/>
            <a:ext cx="1479887" cy="2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9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1881" y="67748"/>
            <a:ext cx="3600400" cy="647700"/>
          </a:xfrm>
        </p:spPr>
        <p:txBody>
          <a:bodyPr/>
          <a:lstStyle/>
          <a:p>
            <a:r>
              <a:rPr lang="zh-CN" altLang="en-US" sz="3600" dirty="0" smtClean="0"/>
              <a:t>转义符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0840" y="715448"/>
            <a:ext cx="4984658" cy="1200329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9639D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107950">
              <a:lnSpc>
                <a:spcPct val="120000"/>
              </a:lnSpc>
            </a:pPr>
            <a:r>
              <a:rPr lang="zh-CN" altLang="en-US" sz="20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一</a:t>
            </a:r>
            <a:r>
              <a:rPr lang="zh-CN" altLang="en-US" sz="2000" kern="0" dirty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个已经存在的字符，在字符前面加上一个</a:t>
            </a:r>
            <a:r>
              <a:rPr lang="en-US" altLang="zh-CN" sz="2000" kern="0" dirty="0">
                <a:solidFill>
                  <a:srgbClr val="FF0000"/>
                </a:solidFill>
                <a:latin typeface="Lucida Sans Unicode"/>
                <a:ea typeface="黑体" panose="02010609060101010101" pitchFamily="49" charset="-122"/>
              </a:rPr>
              <a:t>\</a:t>
            </a:r>
            <a:r>
              <a:rPr lang="zh-CN" altLang="en-US" sz="2000" kern="0" dirty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后，改变原来的</a:t>
            </a:r>
            <a:r>
              <a:rPr lang="en-US" altLang="zh-CN" sz="2000" kern="0" dirty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ASCII</a:t>
            </a:r>
            <a:r>
              <a:rPr lang="zh-CN" altLang="en-US" sz="2000" kern="0" dirty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字符的含义。这个新的字符就称为转义符。</a:t>
            </a:r>
            <a:endParaRPr lang="zh-CN" altLang="en-US" sz="2000" kern="0" dirty="0">
              <a:solidFill>
                <a:srgbClr val="0033CC"/>
              </a:solidFill>
              <a:latin typeface="Lucida Sans Unicode"/>
              <a:ea typeface="黑体" panose="02010609060101010101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3" y="2065412"/>
            <a:ext cx="3642106" cy="350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1" t="8576" r="10910" b="25904"/>
          <a:stretch/>
        </p:blipFill>
        <p:spPr>
          <a:xfrm>
            <a:off x="5092162" y="1129308"/>
            <a:ext cx="4074782" cy="4815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8028384" y="3391480"/>
            <a:ext cx="936104" cy="169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2080" y="2831141"/>
            <a:ext cx="936104" cy="169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262" y="121568"/>
            <a:ext cx="5832475" cy="647700"/>
          </a:xfrm>
        </p:spPr>
        <p:txBody>
          <a:bodyPr/>
          <a:lstStyle/>
          <a:p>
            <a:r>
              <a:rPr lang="zh-CN" altLang="en-US" sz="3600" dirty="0" smtClean="0"/>
              <a:t>字符的显示</a:t>
            </a:r>
            <a:endParaRPr lang="zh-CN" altLang="en-US" sz="3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504" y="993181"/>
            <a:ext cx="4570482" cy="2677656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EB641B"/>
            </a:solidFill>
            <a:prstDash val="solid"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en-US" altLang="zh-CN" sz="2400" b="1" kern="0" dirty="0" err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main()</a:t>
            </a:r>
          </a:p>
          <a:p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char c1; </a:t>
            </a:r>
            <a:r>
              <a:rPr lang="en-US" altLang="zh-CN" sz="24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4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定义字符型变量</a:t>
            </a:r>
            <a:r>
              <a:rPr lang="en-US" altLang="zh-CN" sz="24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c1*/</a:t>
            </a:r>
          </a:p>
          <a:p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c1 = 'a';    </a:t>
            </a:r>
            <a:r>
              <a:rPr lang="en-US" altLang="zh-CN" sz="24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/*c1</a:t>
            </a:r>
            <a:r>
              <a:rPr lang="zh-CN" altLang="en-US" sz="24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的值为</a:t>
            </a:r>
            <a:r>
              <a:rPr lang="en-US" altLang="zh-CN" sz="24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'a'*/</a:t>
            </a:r>
          </a:p>
          <a:p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 err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%c,%d</a:t>
            </a:r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”,c1,c1);</a:t>
            </a:r>
          </a:p>
          <a:p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return 0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 kern="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93231F4B-595D-4A0E-A434-3427D2687AA4}"/>
              </a:ext>
            </a:extLst>
          </p:cNvPr>
          <p:cNvSpPr/>
          <p:nvPr/>
        </p:nvSpPr>
        <p:spPr>
          <a:xfrm>
            <a:off x="3381842" y="3061439"/>
            <a:ext cx="1296144" cy="609398"/>
          </a:xfrm>
          <a:prstGeom prst="rect">
            <a:avLst/>
          </a:prstGeom>
          <a:solidFill>
            <a:schemeClr val="tx1"/>
          </a:solidFill>
          <a:ln w="55000" cap="flat" cmpd="thickThin" algn="ctr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marL="1079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kern="0" dirty="0" smtClean="0">
                <a:solidFill>
                  <a:schemeClr val="bg1"/>
                </a:solidFill>
                <a:latin typeface="Lucida Sans Unicode"/>
                <a:ea typeface="黑体" panose="02010609060101010101" pitchFamily="49" charset="-122"/>
              </a:rPr>
              <a:t>a,97</a:t>
            </a:r>
            <a:endParaRPr lang="en-US" altLang="zh-CN" sz="4000" kern="0" dirty="0" smtClean="0">
              <a:solidFill>
                <a:schemeClr val="bg1"/>
              </a:solidFill>
              <a:latin typeface="Lucida Sans Unicode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231F4B-595D-4A0E-A434-3427D2687AA4}"/>
              </a:ext>
            </a:extLst>
          </p:cNvPr>
          <p:cNvSpPr/>
          <p:nvPr/>
        </p:nvSpPr>
        <p:spPr>
          <a:xfrm>
            <a:off x="107505" y="3894750"/>
            <a:ext cx="4680520" cy="978729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9639D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1079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latin typeface="Lucida Sans Unicode"/>
                <a:ea typeface="黑体" panose="02010609060101010101" pitchFamily="49" charset="-122"/>
              </a:rPr>
              <a:t>%c </a:t>
            </a:r>
            <a:r>
              <a:rPr lang="zh-CN" altLang="en-US" sz="2400" kern="0" dirty="0" smtClean="0">
                <a:solidFill>
                  <a:srgbClr val="FF0000"/>
                </a:solidFill>
                <a:latin typeface="Lucida Sans Unicode"/>
                <a:ea typeface="黑体" panose="02010609060101010101" pitchFamily="49" charset="-122"/>
              </a:rPr>
              <a:t>输出字符</a:t>
            </a:r>
            <a:endParaRPr lang="en-US" altLang="zh-CN" sz="2400" kern="0" dirty="0" smtClean="0">
              <a:solidFill>
                <a:srgbClr val="FF0000"/>
              </a:solidFill>
              <a:latin typeface="Lucida Sans Unicode"/>
              <a:ea typeface="黑体" panose="02010609060101010101" pitchFamily="49" charset="-122"/>
            </a:endParaRPr>
          </a:p>
          <a:p>
            <a:pPr marL="1079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latin typeface="Lucida Sans Unicode"/>
                <a:ea typeface="黑体" panose="02010609060101010101" pitchFamily="49" charset="-122"/>
              </a:rPr>
              <a:t>%d </a:t>
            </a:r>
            <a:r>
              <a:rPr lang="zh-CN" altLang="en-US" sz="2400" kern="0" dirty="0" smtClean="0">
                <a:solidFill>
                  <a:srgbClr val="FF0000"/>
                </a:solidFill>
                <a:latin typeface="Lucida Sans Unicode"/>
                <a:ea typeface="黑体" panose="02010609060101010101" pitchFamily="49" charset="-122"/>
              </a:rPr>
              <a:t>输出字符对应</a:t>
            </a:r>
            <a:r>
              <a:rPr lang="en-US" altLang="zh-CN" sz="2400" kern="0" dirty="0" smtClean="0">
                <a:solidFill>
                  <a:srgbClr val="FF0000"/>
                </a:solidFill>
                <a:latin typeface="Lucida Sans Unicode"/>
                <a:ea typeface="黑体" panose="02010609060101010101" pitchFamily="49" charset="-122"/>
              </a:rPr>
              <a:t>ASCII</a:t>
            </a:r>
            <a:r>
              <a:rPr lang="zh-CN" altLang="en-US" sz="2400" kern="0" dirty="0">
                <a:solidFill>
                  <a:srgbClr val="FF0000"/>
                </a:solidFill>
                <a:latin typeface="Lucida Sans Unicode"/>
                <a:ea typeface="黑体" panose="02010609060101010101" pitchFamily="49" charset="-122"/>
              </a:rPr>
              <a:t>码</a:t>
            </a:r>
            <a:endParaRPr lang="en-US" altLang="zh-CN" sz="2400" kern="0" dirty="0" smtClean="0">
              <a:solidFill>
                <a:srgbClr val="FF0000"/>
              </a:solidFill>
              <a:latin typeface="Lucida Sans Unicode"/>
              <a:ea typeface="黑体" panose="02010609060101010101" pitchFamily="49" charset="-122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5148064" y="994244"/>
            <a:ext cx="3779912" cy="1845703"/>
          </a:xfrm>
          <a:prstGeom prst="cloudCallout">
            <a:avLst>
              <a:gd name="adj1" fmla="val -46567"/>
              <a:gd name="adj2" fmla="val 6013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字符数据可看做整型数据（</a:t>
            </a:r>
            <a:r>
              <a:rPr lang="en-US" altLang="zh-CN" sz="20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ASCII</a:t>
            </a:r>
            <a:r>
              <a:rPr lang="zh-CN" altLang="en-US" sz="20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码）参与加、减运算，</a:t>
            </a:r>
            <a:endParaRPr lang="zh-CN" altLang="zh-CN" b="1" dirty="0">
              <a:solidFill>
                <a:schemeClr val="bg1"/>
              </a:solidFill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0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699" y="48938"/>
            <a:ext cx="5832475" cy="647700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大小写字母转换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504" y="1031570"/>
            <a:ext cx="4464496" cy="830997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9639D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107950">
              <a:lnSpc>
                <a:spcPct val="120000"/>
              </a:lnSpc>
            </a:pPr>
            <a:r>
              <a:rPr lang="zh-CN" altLang="en-US" sz="2000" kern="0" dirty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输入一个大写字符，将其转换为对应小写字符后</a:t>
            </a:r>
            <a:r>
              <a:rPr lang="zh-CN" altLang="en-US" sz="20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输出</a:t>
            </a:r>
            <a:endParaRPr lang="en-US" altLang="zh-CN" sz="2000" kern="0" dirty="0">
              <a:solidFill>
                <a:srgbClr val="0033CC"/>
              </a:solidFill>
              <a:latin typeface="Lucida Sans Unicode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1" t="8576" r="10910" b="25904"/>
          <a:stretch/>
        </p:blipFill>
        <p:spPr>
          <a:xfrm>
            <a:off x="5033722" y="625252"/>
            <a:ext cx="4074782" cy="48156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54462" y="1057300"/>
            <a:ext cx="1883721" cy="36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3498936" y="648124"/>
            <a:ext cx="3024435" cy="1346329"/>
          </a:xfrm>
          <a:prstGeom prst="cloudCallout">
            <a:avLst>
              <a:gd name="adj1" fmla="val 54644"/>
              <a:gd name="adj2" fmla="val 7871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大写字母和小写字母</a:t>
            </a:r>
            <a:r>
              <a:rPr lang="en-US" altLang="zh-CN" sz="20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ASCII</a:t>
            </a:r>
            <a:r>
              <a:rPr lang="zh-CN" altLang="en-US" sz="20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码</a:t>
            </a:r>
            <a:r>
              <a:rPr lang="zh-CN" altLang="en-US" sz="2000" b="1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相差</a:t>
            </a:r>
            <a:r>
              <a:rPr lang="en-US" altLang="zh-CN" sz="2000" b="1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32</a:t>
            </a:r>
            <a:endParaRPr lang="zh-CN" altLang="zh-CN" b="1" dirty="0">
              <a:solidFill>
                <a:srgbClr val="FF0000"/>
              </a:solidFill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664" y="2299036"/>
            <a:ext cx="4464496" cy="830997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9639D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107950">
              <a:lnSpc>
                <a:spcPct val="120000"/>
              </a:lnSpc>
            </a:pPr>
            <a:r>
              <a:rPr lang="zh-CN" altLang="en-US" sz="20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输入：</a:t>
            </a:r>
            <a:r>
              <a:rPr lang="en-US" altLang="zh-CN" sz="20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D</a:t>
            </a:r>
          </a:p>
          <a:p>
            <a:pPr marL="107950">
              <a:lnSpc>
                <a:spcPct val="120000"/>
              </a:lnSpc>
            </a:pPr>
            <a:r>
              <a:rPr lang="zh-CN" altLang="en-US" sz="20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输出：</a:t>
            </a:r>
            <a:r>
              <a:rPr lang="en-US" altLang="zh-CN" sz="20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d</a:t>
            </a:r>
            <a:endParaRPr lang="en-US" altLang="zh-CN" sz="2000" kern="0" dirty="0">
              <a:solidFill>
                <a:srgbClr val="0033CC"/>
              </a:solidFill>
              <a:latin typeface="Lucida Sans Unicode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072" y="3793604"/>
            <a:ext cx="4464496" cy="46166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9639D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107950">
              <a:lnSpc>
                <a:spcPct val="120000"/>
              </a:lnSpc>
            </a:pPr>
            <a:r>
              <a:rPr lang="zh-CN" altLang="en-US" sz="20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小写字符 </a:t>
            </a:r>
            <a:r>
              <a:rPr lang="en-US" altLang="zh-CN" sz="20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= </a:t>
            </a:r>
            <a:r>
              <a:rPr lang="zh-CN" altLang="en-US" sz="20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大写字符 </a:t>
            </a:r>
            <a:r>
              <a:rPr lang="en-US" altLang="zh-CN" sz="20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+ 32</a:t>
            </a:r>
            <a:endParaRPr lang="en-US" altLang="zh-CN" sz="2000" kern="0" dirty="0">
              <a:solidFill>
                <a:srgbClr val="0033CC"/>
              </a:solidFill>
              <a:latin typeface="Lucida Sans Unicode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62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4269" y="64875"/>
            <a:ext cx="3528392" cy="647700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大小写字母转换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8165" y="663266"/>
            <a:ext cx="4464496" cy="830997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9639D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107950">
              <a:lnSpc>
                <a:spcPct val="120000"/>
              </a:lnSpc>
            </a:pPr>
            <a:r>
              <a:rPr lang="zh-CN" altLang="en-US" sz="2000" kern="0" dirty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输入一个大写字符，将其转换为对应小写字符后</a:t>
            </a:r>
            <a:r>
              <a:rPr lang="zh-CN" altLang="en-US" sz="20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输出</a:t>
            </a:r>
            <a:endParaRPr lang="en-US" altLang="zh-CN" sz="2000" kern="0" dirty="0">
              <a:solidFill>
                <a:srgbClr val="0033CC"/>
              </a:solidFill>
              <a:latin typeface="Lucida Sans Unicode"/>
              <a:ea typeface="黑体" panose="02010609060101010101" pitchFamily="49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1778" y="1908023"/>
            <a:ext cx="3312551" cy="3096344"/>
            <a:chOff x="8333400" y="1628800"/>
            <a:chExt cx="2288681" cy="3891336"/>
          </a:xfrm>
        </p:grpSpPr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8333400" y="3246987"/>
              <a:ext cx="2288681" cy="70521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Arial Black" panose="020B0A04020102020204" pitchFamily="34" charset="0"/>
                  <a:ea typeface="华文细黑"/>
                </a:rPr>
                <a:t>处理（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Arial Black" panose="020B0A04020102020204" pitchFamily="34" charset="0"/>
                  <a:ea typeface="华文细黑"/>
                </a:rPr>
                <a:t>P</a:t>
              </a:r>
              <a:r>
                <a:rPr lang="en-US" altLang="zh-CN" sz="2400" b="1" dirty="0" smtClean="0">
                  <a:solidFill>
                    <a:prstClr val="white"/>
                  </a:solidFill>
                  <a:latin typeface="Arial Black" panose="020B0A04020102020204" pitchFamily="34" charset="0"/>
                  <a:ea typeface="华文细黑"/>
                </a:rPr>
                <a:t>rocess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Arial Black" panose="020B0A04020102020204" pitchFamily="34" charset="0"/>
                  <a:ea typeface="华文细黑"/>
                </a:rPr>
                <a:t>）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华文细黑"/>
                <a:cs typeface="+mn-cs"/>
              </a:endParaRPr>
            </a:p>
          </p:txBody>
        </p:sp>
        <p:grpSp>
          <p:nvGrpSpPr>
            <p:cNvPr id="12" name="组合 7"/>
            <p:cNvGrpSpPr/>
            <p:nvPr/>
          </p:nvGrpSpPr>
          <p:grpSpPr>
            <a:xfrm>
              <a:off x="8369280" y="1628800"/>
              <a:ext cx="2231439" cy="3891336"/>
              <a:chOff x="3085940" y="2555451"/>
              <a:chExt cx="3161205" cy="3564397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 flipH="1">
                <a:off x="3085940" y="2555451"/>
                <a:ext cx="3161205" cy="659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华文细黑"/>
                    <a:cs typeface="+mn-cs"/>
                  </a:rPr>
                  <a:t>输入</a:t>
                </a: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华文细黑"/>
                    <a:cs typeface="+mn-cs"/>
                  </a:rPr>
                  <a:t>(</a:t>
                </a:r>
                <a:r>
                  <a:rPr kumimoji="0" lang="en-US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华文细黑"/>
                    <a:cs typeface="+mn-cs"/>
                  </a:rPr>
                  <a:t>I</a:t>
                </a: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华文细黑"/>
                    <a:cs typeface="+mn-cs"/>
                  </a:rPr>
                  <a:t>nput)</a:t>
                </a:r>
                <a:endPara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华文细黑"/>
                  <a:cs typeface="+mn-cs"/>
                </a:endParaRPr>
              </a:p>
            </p:txBody>
          </p:sp>
          <p:sp>
            <p:nvSpPr>
              <p:cNvPr id="14" name="Rectangle 29"/>
              <p:cNvSpPr>
                <a:spLocks noChangeArrowheads="1"/>
              </p:cNvSpPr>
              <p:nvPr/>
            </p:nvSpPr>
            <p:spPr bwMode="auto">
              <a:xfrm>
                <a:off x="3107160" y="5385994"/>
                <a:ext cx="3098197" cy="7338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latin typeface="Arial Black" panose="020B0A04020102020204" pitchFamily="34" charset="0"/>
                    <a:ea typeface="华文细黑"/>
                  </a:rPr>
                  <a:t>输出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Arial Black" panose="020B0A04020102020204" pitchFamily="34" charset="0"/>
                    <a:ea typeface="华文细黑"/>
                  </a:rPr>
                  <a:t>(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  <a:latin typeface="Arial Black" panose="020B0A04020102020204" pitchFamily="34" charset="0"/>
                    <a:ea typeface="华文细黑"/>
                  </a:rPr>
                  <a:t>O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Arial Black" panose="020B0A04020102020204" pitchFamily="34" charset="0"/>
                    <a:ea typeface="华文细黑"/>
                  </a:rPr>
                  <a:t>utput)</a:t>
                </a:r>
                <a:endPara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华文细黑"/>
                  <a:cs typeface="+mn-cs"/>
                </a:endParaRPr>
              </a:p>
            </p:txBody>
          </p:sp>
          <p:cxnSp>
            <p:nvCxnSpPr>
              <p:cNvPr id="15" name="直接箭头连接符 18"/>
              <p:cNvCxnSpPr>
                <a:stCxn id="13" idx="2"/>
                <a:endCxn id="11" idx="0"/>
              </p:cNvCxnSpPr>
              <p:nvPr/>
            </p:nvCxnSpPr>
            <p:spPr>
              <a:xfrm flipH="1">
                <a:off x="4656259" y="3215031"/>
                <a:ext cx="10283" cy="822652"/>
              </a:xfrm>
              <a:prstGeom prst="straightConnector1">
                <a:avLst/>
              </a:prstGeom>
              <a:ln w="349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6" name="直接箭头连接符 24"/>
              <p:cNvCxnSpPr>
                <a:stCxn id="11" idx="2"/>
                <a:endCxn id="14" idx="0"/>
              </p:cNvCxnSpPr>
              <p:nvPr/>
            </p:nvCxnSpPr>
            <p:spPr>
              <a:xfrm>
                <a:off x="4656259" y="4683650"/>
                <a:ext cx="0" cy="702344"/>
              </a:xfrm>
              <a:prstGeom prst="straightConnector1">
                <a:avLst/>
              </a:prstGeom>
              <a:ln w="349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5223107" y="2851375"/>
            <a:ext cx="3240359" cy="70521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 smtClean="0">
                <a:solidFill>
                  <a:prstClr val="white"/>
                </a:solidFill>
                <a:latin typeface="Arial Black" panose="020B0A04020102020204" pitchFamily="34" charset="0"/>
                <a:ea typeface="华文细黑"/>
              </a:rPr>
              <a:t>clow</a:t>
            </a:r>
            <a:r>
              <a:rPr lang="en-US" altLang="zh-CN" b="1" dirty="0" smtClean="0">
                <a:solidFill>
                  <a:prstClr val="white"/>
                </a:solidFill>
                <a:latin typeface="Arial Black" panose="020B0A04020102020204" pitchFamily="34" charset="0"/>
                <a:ea typeface="华文细黑"/>
              </a:rPr>
              <a:t> = cup + 32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华文细黑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 flipH="1">
            <a:off x="4832488" y="918596"/>
            <a:ext cx="4337264" cy="714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定义字符变量</a:t>
            </a:r>
            <a:r>
              <a:rPr lang="en-US" altLang="zh-CN" b="1" dirty="0" smtClean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cup</a:t>
            </a:r>
            <a:r>
              <a:rPr lang="zh-CN" altLang="en-US" b="1" dirty="0" smtClean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，</a:t>
            </a:r>
            <a:r>
              <a:rPr lang="en-US" altLang="zh-CN" b="1" dirty="0" err="1" smtClean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clow</a:t>
            </a:r>
            <a:r>
              <a:rPr lang="zh-CN" altLang="en-US" b="1" dirty="0" smtClean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，存储字符的大小写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细黑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6461060" y="340914"/>
            <a:ext cx="1080120" cy="371661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endParaRPr kumimoji="1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8"/>
          <p:cNvCxnSpPr>
            <a:stCxn id="19" idx="2"/>
            <a:endCxn id="18" idx="0"/>
          </p:cNvCxnSpPr>
          <p:nvPr/>
        </p:nvCxnSpPr>
        <p:spPr>
          <a:xfrm>
            <a:off x="7001120" y="712575"/>
            <a:ext cx="0" cy="206021"/>
          </a:xfrm>
          <a:prstGeom prst="straightConnector1">
            <a:avLst/>
          </a:prstGeom>
          <a:ln w="349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" name="直接箭头连接符 18"/>
          <p:cNvCxnSpPr/>
          <p:nvPr/>
        </p:nvCxnSpPr>
        <p:spPr>
          <a:xfrm flipH="1">
            <a:off x="6983105" y="1692494"/>
            <a:ext cx="18015" cy="236397"/>
          </a:xfrm>
          <a:prstGeom prst="straightConnector1">
            <a:avLst/>
          </a:prstGeom>
          <a:ln w="349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3" name="Flowchart: Data 45"/>
          <p:cNvSpPr/>
          <p:nvPr/>
        </p:nvSpPr>
        <p:spPr>
          <a:xfrm>
            <a:off x="5006847" y="1988294"/>
            <a:ext cx="3988546" cy="632707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输入</a:t>
            </a:r>
            <a:r>
              <a:rPr lang="zh-CN" altLang="en-US" b="1" dirty="0" smtClean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大写字符</a:t>
            </a:r>
            <a:r>
              <a:rPr lang="en-US" altLang="zh-CN" b="1" dirty="0" smtClean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cup</a:t>
            </a:r>
            <a:endParaRPr lang="zh-CN" altLang="en-US" b="1" dirty="0">
              <a:solidFill>
                <a:prstClr val="black"/>
              </a:solidFill>
              <a:latin typeface="Arial Black" panose="020B0A04020102020204" pitchFamily="34" charset="0"/>
              <a:ea typeface="华文细黑"/>
            </a:endParaRPr>
          </a:p>
        </p:txBody>
      </p:sp>
      <p:sp>
        <p:nvSpPr>
          <p:cNvPr id="24" name="Flowchart: Data 63"/>
          <p:cNvSpPr/>
          <p:nvPr/>
        </p:nvSpPr>
        <p:spPr>
          <a:xfrm>
            <a:off x="4817914" y="3786967"/>
            <a:ext cx="3988546" cy="632707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输出小写字符</a:t>
            </a:r>
            <a:r>
              <a:rPr lang="en-US" altLang="zh-CN" b="1" dirty="0" err="1" smtClean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clow</a:t>
            </a:r>
            <a:endParaRPr lang="zh-CN" altLang="en-US" b="1" dirty="0">
              <a:solidFill>
                <a:prstClr val="black"/>
              </a:solidFill>
              <a:latin typeface="Arial Black" panose="020B0A04020102020204" pitchFamily="34" charset="0"/>
              <a:ea typeface="华文细黑"/>
            </a:endParaRPr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6461060" y="4650048"/>
            <a:ext cx="1080120" cy="371661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  <a:endParaRPr kumimoji="1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18"/>
          <p:cNvCxnSpPr/>
          <p:nvPr/>
        </p:nvCxnSpPr>
        <p:spPr>
          <a:xfrm>
            <a:off x="7001120" y="2621001"/>
            <a:ext cx="0" cy="236397"/>
          </a:xfrm>
          <a:prstGeom prst="straightConnector1">
            <a:avLst/>
          </a:prstGeom>
          <a:ln w="349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8" name="直接箭头连接符 18"/>
          <p:cNvCxnSpPr/>
          <p:nvPr/>
        </p:nvCxnSpPr>
        <p:spPr>
          <a:xfrm>
            <a:off x="6972087" y="3556593"/>
            <a:ext cx="0" cy="236397"/>
          </a:xfrm>
          <a:prstGeom prst="straightConnector1">
            <a:avLst/>
          </a:prstGeom>
          <a:ln w="349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" name="直接箭头连接符 18"/>
          <p:cNvCxnSpPr/>
          <p:nvPr/>
        </p:nvCxnSpPr>
        <p:spPr>
          <a:xfrm>
            <a:off x="6998472" y="4419674"/>
            <a:ext cx="0" cy="236397"/>
          </a:xfrm>
          <a:prstGeom prst="straightConnector1">
            <a:avLst/>
          </a:prstGeom>
          <a:ln w="349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84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2">
            <a:extLst>
              <a:ext uri="{FF2B5EF4-FFF2-40B4-BE49-F238E27FC236}">
                <a16:creationId xmlns:a16="http://schemas.microsoft.com/office/drawing/2014/main" id="{18D9C166-973C-4AAF-B061-F0CF2CC1EBAD}"/>
              </a:ext>
            </a:extLst>
          </p:cNvPr>
          <p:cNvSpPr/>
          <p:nvPr/>
        </p:nvSpPr>
        <p:spPr>
          <a:xfrm>
            <a:off x="3472630" y="1268394"/>
            <a:ext cx="5636909" cy="3647152"/>
          </a:xfrm>
          <a:prstGeom prst="rect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2DA2BF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wrap="square">
            <a:spAutoFit/>
          </a:bodyPr>
          <a:lstStyle/>
          <a:p>
            <a:pPr defTabSz="685800" eaLnBrk="0" hangingPunct="0">
              <a:defRPr/>
            </a:pPr>
            <a:r>
              <a:rPr lang="en-US" altLang="zh-CN" b="1" kern="0" dirty="0">
                <a:solidFill>
                  <a:srgbClr val="0033CC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#include &lt;</a:t>
            </a:r>
            <a:r>
              <a:rPr lang="en-US" altLang="zh-CN" b="1" kern="0" dirty="0" err="1">
                <a:solidFill>
                  <a:srgbClr val="0033CC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stdio.h</a:t>
            </a:r>
            <a:r>
              <a:rPr lang="en-US" altLang="zh-CN" b="1" kern="0" dirty="0">
                <a:solidFill>
                  <a:srgbClr val="0033CC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&gt;</a:t>
            </a:r>
          </a:p>
          <a:p>
            <a:pPr defTabSz="685800" eaLnBrk="0" hangingPunct="0">
              <a:defRPr/>
            </a:pPr>
            <a:r>
              <a:rPr lang="en-US" altLang="zh-CN" b="1" kern="0" dirty="0" err="1">
                <a:solidFill>
                  <a:srgbClr val="0033CC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b="1" kern="0" dirty="0">
                <a:solidFill>
                  <a:srgbClr val="0033CC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b="1" kern="0" dirty="0">
                <a:solidFill>
                  <a:srgbClr val="0033CC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main()</a:t>
            </a:r>
          </a:p>
          <a:p>
            <a:pPr defTabSz="685800" eaLnBrk="0" hangingPunct="0">
              <a:defRPr/>
            </a:pPr>
            <a:r>
              <a:rPr lang="en-US" altLang="zh-CN" b="1" kern="0" dirty="0">
                <a:solidFill>
                  <a:srgbClr val="0033CC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{</a:t>
            </a:r>
          </a:p>
          <a:p>
            <a:pPr defTabSz="685800" eaLnBrk="0" hangingPunct="0"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b="1" kern="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char cup, </a:t>
            </a:r>
            <a:r>
              <a:rPr lang="en-US" altLang="zh-CN" b="1" kern="0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clow</a:t>
            </a:r>
            <a:r>
              <a:rPr lang="en-US" altLang="zh-CN" b="1" kern="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; </a:t>
            </a:r>
            <a:r>
              <a:rPr lang="en-US" altLang="zh-CN" sz="1500" b="1" kern="0" dirty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// </a:t>
            </a:r>
            <a:r>
              <a:rPr lang="zh-CN" altLang="en-US" sz="1500" b="1" kern="0" dirty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定义变量，存放</a:t>
            </a:r>
            <a:r>
              <a:rPr lang="zh-CN" altLang="en-US" sz="1500" b="1" kern="0" dirty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数据</a:t>
            </a:r>
            <a:endParaRPr lang="en-US" altLang="zh-CN" b="1" kern="0" dirty="0">
              <a:solidFill>
                <a:srgbClr val="00B050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defTabSz="685800" eaLnBrk="0" hangingPunct="0">
              <a:defRPr/>
            </a:pPr>
            <a:endParaRPr lang="en-US" altLang="zh-CN" b="1" kern="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defTabSz="685800" eaLnBrk="0" hangingPunct="0"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b="1" kern="0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scanf</a:t>
            </a:r>
            <a:r>
              <a:rPr lang="en-US" altLang="zh-CN" b="1" kern="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(“%</a:t>
            </a:r>
            <a:r>
              <a:rPr lang="en-US" altLang="zh-CN" b="1" kern="0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c”,&amp;</a:t>
            </a:r>
            <a:r>
              <a:rPr lang="en-US" altLang="zh-CN" b="1" kern="0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cup</a:t>
            </a:r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);</a:t>
            </a:r>
            <a:r>
              <a:rPr lang="en-US" altLang="zh-CN" sz="1500" b="1" kern="0" dirty="0" smtClean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// </a:t>
            </a:r>
            <a:r>
              <a:rPr lang="zh-CN" altLang="en-US" sz="1500" b="1" kern="0" dirty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输入数据</a:t>
            </a:r>
            <a:r>
              <a:rPr lang="en-US" altLang="zh-CN" sz="1500" b="1" kern="0" dirty="0" smtClean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,</a:t>
            </a:r>
            <a:r>
              <a:rPr lang="zh-CN" altLang="en-US" sz="1500" b="1" kern="0" dirty="0" smtClean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存入</a:t>
            </a:r>
            <a:r>
              <a:rPr lang="en-US" altLang="zh-CN" sz="1500" b="1" kern="0" dirty="0" smtClean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cup</a:t>
            </a:r>
            <a:r>
              <a:rPr lang="zh-CN" altLang="en-US" sz="1500" b="1" kern="0" dirty="0" smtClean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对应内存地址</a:t>
            </a:r>
            <a:endParaRPr lang="en-US" altLang="zh-CN" sz="1500" b="1" kern="0" dirty="0">
              <a:solidFill>
                <a:srgbClr val="00B050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defTabSz="685800" eaLnBrk="0" hangingPunct="0">
              <a:defRPr/>
            </a:pPr>
            <a:endParaRPr lang="en-US" altLang="zh-CN" b="1" kern="0" dirty="0">
              <a:solidFill>
                <a:srgbClr val="00B050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defTabSz="685800" eaLnBrk="0" hangingPunct="0">
              <a:defRPr/>
            </a:pPr>
            <a:r>
              <a:rPr lang="en-US" altLang="zh-CN" b="1" kern="0" dirty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b="1" kern="0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clow</a:t>
            </a:r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= cup + </a:t>
            </a:r>
            <a:r>
              <a:rPr lang="en-US" altLang="zh-CN" b="1" kern="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32;</a:t>
            </a:r>
            <a:r>
              <a:rPr lang="en-US" altLang="zh-CN" b="1" kern="0" dirty="0" smtClean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1500" b="1" kern="0" dirty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// </a:t>
            </a:r>
            <a:r>
              <a:rPr lang="zh-CN" altLang="en-US" sz="1500" b="1" kern="0" dirty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处理数据</a:t>
            </a:r>
            <a:endParaRPr lang="en-US" altLang="zh-CN" sz="1500" b="1" kern="0" dirty="0">
              <a:solidFill>
                <a:srgbClr val="00B050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defTabSz="685800" eaLnBrk="0" hangingPunct="0">
              <a:defRPr/>
            </a:pPr>
            <a:r>
              <a:rPr lang="en-US" altLang="zh-CN" sz="1500" b="1" kern="0" dirty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</a:t>
            </a:r>
            <a:endParaRPr lang="en-US" altLang="zh-CN" b="1" kern="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defTabSz="685800" eaLnBrk="0" hangingPunct="0"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b="1" kern="0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printf</a:t>
            </a:r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("%c\n", </a:t>
            </a:r>
            <a:r>
              <a:rPr lang="en-US" altLang="zh-CN" b="1" kern="0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clow</a:t>
            </a:r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);</a:t>
            </a:r>
            <a:r>
              <a:rPr lang="en-US" altLang="zh-CN" sz="1500" b="1" kern="0" dirty="0" smtClean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// </a:t>
            </a:r>
            <a:r>
              <a:rPr lang="zh-CN" altLang="en-US" sz="1500" b="1" kern="0" dirty="0">
                <a:solidFill>
                  <a:srgbClr val="00B05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输出结果</a:t>
            </a:r>
            <a:r>
              <a:rPr lang="en-US" altLang="zh-CN" sz="1500" b="1" kern="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endParaRPr lang="en-US" altLang="zh-CN" sz="1500" b="1" kern="0" dirty="0">
              <a:solidFill>
                <a:srgbClr val="00B050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defTabSz="685800" eaLnBrk="0" hangingPunct="0"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</a:t>
            </a:r>
          </a:p>
          <a:p>
            <a:pPr defTabSz="685800" eaLnBrk="0" hangingPunct="0"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b="1" kern="0" dirty="0">
                <a:solidFill>
                  <a:srgbClr val="0033CC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return 0;</a:t>
            </a:r>
          </a:p>
          <a:p>
            <a:pPr defTabSz="685800" eaLnBrk="0" hangingPunct="0">
              <a:defRPr/>
            </a:pPr>
            <a:r>
              <a:rPr lang="en-US" altLang="zh-CN" b="1" kern="0" dirty="0">
                <a:solidFill>
                  <a:srgbClr val="0033CC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}</a:t>
            </a:r>
            <a:endParaRPr lang="zh-CN" altLang="en-US" b="1" kern="0" dirty="0">
              <a:solidFill>
                <a:srgbClr val="0033CC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382057" y="3678021"/>
            <a:ext cx="2430269" cy="52891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lvl="0" algn="ctr">
              <a:defRPr/>
            </a:pPr>
            <a:r>
              <a:rPr lang="en-US" altLang="zh-CN" sz="1400" b="1" dirty="0" err="1">
                <a:solidFill>
                  <a:prstClr val="white"/>
                </a:solidFill>
                <a:latin typeface="Arial Black" panose="020B0A04020102020204" pitchFamily="34" charset="0"/>
                <a:ea typeface="华文细黑"/>
              </a:rPr>
              <a:t>clow</a:t>
            </a:r>
            <a:r>
              <a:rPr lang="en-US" altLang="zh-CN" sz="1400" b="1" dirty="0">
                <a:solidFill>
                  <a:prstClr val="white"/>
                </a:solidFill>
                <a:latin typeface="Arial Black" panose="020B0A04020102020204" pitchFamily="34" charset="0"/>
                <a:ea typeface="华文细黑"/>
              </a:rPr>
              <a:t> = cup + 32</a:t>
            </a: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 flipH="1">
            <a:off x="89092" y="1993404"/>
            <a:ext cx="3252948" cy="590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定义字符变量</a:t>
            </a:r>
            <a:r>
              <a:rPr lang="en-US" altLang="zh-CN" sz="1400" b="1" dirty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cup</a:t>
            </a:r>
            <a:r>
              <a:rPr lang="zh-CN" altLang="en-US" sz="1400" b="1" dirty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，</a:t>
            </a:r>
            <a:r>
              <a:rPr lang="en-US" altLang="zh-CN" sz="1400" b="1" dirty="0" err="1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clow</a:t>
            </a:r>
            <a:r>
              <a:rPr lang="zh-CN" altLang="en-US" sz="1400" b="1" dirty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，存储字符的大小写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310521" y="1447038"/>
            <a:ext cx="810090" cy="278746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kumimoji="1" lang="en-US" altLang="zh-CN" sz="1350" b="1" kern="0" dirty="0">
                <a:solidFill>
                  <a:srgbClr val="46464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350" b="1" kern="0" dirty="0">
                <a:solidFill>
                  <a:srgbClr val="46464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endParaRPr kumimoji="1" lang="en-US" altLang="zh-CN" sz="1350" b="1" kern="0" dirty="0">
              <a:solidFill>
                <a:srgbClr val="46464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18"/>
          <p:cNvCxnSpPr>
            <a:stCxn id="5" idx="2"/>
            <a:endCxn id="4" idx="0"/>
          </p:cNvCxnSpPr>
          <p:nvPr/>
        </p:nvCxnSpPr>
        <p:spPr>
          <a:xfrm>
            <a:off x="1715566" y="1725784"/>
            <a:ext cx="0" cy="267620"/>
          </a:xfrm>
          <a:prstGeom prst="straightConnector1">
            <a:avLst/>
          </a:prstGeom>
          <a:ln w="349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" name="直接箭头连接符 18"/>
          <p:cNvCxnSpPr/>
          <p:nvPr/>
        </p:nvCxnSpPr>
        <p:spPr>
          <a:xfrm flipH="1">
            <a:off x="1711060" y="2608194"/>
            <a:ext cx="4506" cy="243086"/>
          </a:xfrm>
          <a:prstGeom prst="straightConnector1">
            <a:avLst/>
          </a:prstGeom>
          <a:ln w="349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" name="Flowchart: Data 24"/>
          <p:cNvSpPr/>
          <p:nvPr/>
        </p:nvSpPr>
        <p:spPr>
          <a:xfrm>
            <a:off x="219861" y="2940568"/>
            <a:ext cx="2991410" cy="47453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1350" b="1" dirty="0" smtClean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输入大写字符</a:t>
            </a:r>
            <a:r>
              <a:rPr lang="en-US" altLang="zh-CN" sz="1350" b="1" dirty="0" smtClean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cup</a:t>
            </a:r>
            <a:endParaRPr lang="zh-CN" altLang="en-US" sz="1350" b="1" dirty="0">
              <a:solidFill>
                <a:prstClr val="black"/>
              </a:solidFill>
              <a:latin typeface="Arial Black" panose="020B0A04020102020204" pitchFamily="34" charset="0"/>
              <a:ea typeface="华文细黑"/>
            </a:endParaRPr>
          </a:p>
        </p:txBody>
      </p:sp>
      <p:sp>
        <p:nvSpPr>
          <p:cNvPr id="10" name="Flowchart: Data 25"/>
          <p:cNvSpPr/>
          <p:nvPr/>
        </p:nvSpPr>
        <p:spPr>
          <a:xfrm>
            <a:off x="78161" y="4471202"/>
            <a:ext cx="2991410" cy="47453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输出小写字符</a:t>
            </a:r>
            <a:r>
              <a:rPr lang="en-US" altLang="zh-CN" sz="1400" b="1" dirty="0" err="1">
                <a:solidFill>
                  <a:prstClr val="black"/>
                </a:solidFill>
                <a:latin typeface="Arial Black" panose="020B0A04020102020204" pitchFamily="34" charset="0"/>
                <a:ea typeface="华文细黑"/>
              </a:rPr>
              <a:t>clow</a:t>
            </a:r>
            <a:endParaRPr lang="zh-CN" altLang="en-US" sz="1400" b="1" dirty="0">
              <a:solidFill>
                <a:prstClr val="black"/>
              </a:solidFill>
              <a:latin typeface="Arial Black" panose="020B0A04020102020204" pitchFamily="34" charset="0"/>
              <a:ea typeface="华文细黑"/>
            </a:endParaRP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310521" y="5171042"/>
            <a:ext cx="810090" cy="278746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kumimoji="1" lang="en-US" altLang="zh-CN" sz="1350" b="1" kern="0" dirty="0">
                <a:solidFill>
                  <a:srgbClr val="46464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350" b="1" kern="0" dirty="0">
                <a:solidFill>
                  <a:srgbClr val="46464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  <a:endParaRPr kumimoji="1" lang="en-US" altLang="zh-CN" sz="1350" b="1" kern="0" dirty="0">
              <a:solidFill>
                <a:srgbClr val="46464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8"/>
          <p:cNvCxnSpPr/>
          <p:nvPr/>
        </p:nvCxnSpPr>
        <p:spPr>
          <a:xfrm flipH="1">
            <a:off x="1711059" y="3415098"/>
            <a:ext cx="4507" cy="262923"/>
          </a:xfrm>
          <a:prstGeom prst="straightConnector1">
            <a:avLst/>
          </a:prstGeom>
          <a:ln w="349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4" name="直接箭头连接符 18"/>
          <p:cNvCxnSpPr/>
          <p:nvPr/>
        </p:nvCxnSpPr>
        <p:spPr>
          <a:xfrm>
            <a:off x="1693791" y="4264378"/>
            <a:ext cx="0" cy="177298"/>
          </a:xfrm>
          <a:prstGeom prst="straightConnector1">
            <a:avLst/>
          </a:prstGeom>
          <a:ln w="349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5" name="直接箭头连接符 18"/>
          <p:cNvCxnSpPr/>
          <p:nvPr/>
        </p:nvCxnSpPr>
        <p:spPr>
          <a:xfrm>
            <a:off x="1713580" y="4984458"/>
            <a:ext cx="0" cy="177298"/>
          </a:xfrm>
          <a:prstGeom prst="straightConnector1">
            <a:avLst/>
          </a:prstGeom>
          <a:ln w="349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6" name="Rectangle 32"/>
          <p:cNvSpPr/>
          <p:nvPr/>
        </p:nvSpPr>
        <p:spPr>
          <a:xfrm>
            <a:off x="2060" y="1912646"/>
            <a:ext cx="3417999" cy="72883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-3944" y="616319"/>
            <a:ext cx="8252809" cy="46166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9639D"/>
            </a:solidFill>
            <a:prstDash val="solid"/>
          </a:ln>
          <a:effectLst/>
          <a:extLst/>
        </p:spPr>
        <p:txBody>
          <a:bodyPr wrap="square">
            <a:spAutoFit/>
          </a:bodyPr>
          <a:lstStyle/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0" dirty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输入一个大写字符，将其转换为对应小写字符后</a:t>
            </a:r>
            <a:r>
              <a:rPr lang="zh-CN" altLang="en-US" sz="24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输出</a:t>
            </a:r>
            <a:endParaRPr lang="en-US" altLang="zh-CN" sz="2400" kern="0" dirty="0">
              <a:solidFill>
                <a:srgbClr val="0033CC"/>
              </a:solidFill>
              <a:latin typeface="Lucida Sans Unicode"/>
              <a:ea typeface="黑体" panose="02010609060101010101" pitchFamily="49" charset="-122"/>
            </a:endParaRPr>
          </a:p>
        </p:txBody>
      </p:sp>
      <p:sp>
        <p:nvSpPr>
          <p:cNvPr id="19" name="标题 2"/>
          <p:cNvSpPr txBox="1">
            <a:spLocks/>
          </p:cNvSpPr>
          <p:nvPr/>
        </p:nvSpPr>
        <p:spPr>
          <a:xfrm>
            <a:off x="2411760" y="30239"/>
            <a:ext cx="6457950" cy="514350"/>
          </a:xfrm>
          <a:prstGeom prst="rect">
            <a:avLst/>
          </a:prstGeom>
          <a:noFill/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rgbClr val="0000B8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r" defTabSz="685800">
              <a:defRPr/>
            </a:pPr>
            <a:r>
              <a:rPr lang="zh-CN" altLang="en-US" sz="3075" dirty="0"/>
              <a:t>课堂练习</a:t>
            </a:r>
            <a:endParaRPr lang="zh-CN" altLang="en-US" sz="3075" dirty="0"/>
          </a:p>
        </p:txBody>
      </p:sp>
    </p:spTree>
    <p:extLst>
      <p:ext uri="{BB962C8B-B14F-4D97-AF65-F5344CB8AC3E}">
        <p14:creationId xmlns:p14="http://schemas.microsoft.com/office/powerpoint/2010/main" val="39078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00243 0.158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15861 L -0.00243 0.31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31139 L -0.00243 0.437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1417340"/>
            <a:ext cx="7704856" cy="2677656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总结：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字符变量通过关键字</a:t>
            </a:r>
            <a:r>
              <a:rPr lang="en-US" altLang="zh-CN" sz="2800" dirty="0" smtClean="0"/>
              <a:t>char</a:t>
            </a:r>
            <a:r>
              <a:rPr lang="zh-CN" altLang="en-US" sz="2800" dirty="0" smtClean="0"/>
              <a:t>进行识别，字符字面常量通过定界符</a:t>
            </a:r>
            <a:r>
              <a:rPr lang="en-US" altLang="zh-CN" sz="2800" dirty="0" smtClean="0"/>
              <a:t>’  ’</a:t>
            </a:r>
            <a:r>
              <a:rPr lang="zh-CN" altLang="en-US" sz="2800" dirty="0" smtClean="0"/>
              <a:t>进行识别，只含有一个字符。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在字符存储时，通过</a:t>
            </a:r>
            <a:r>
              <a:rPr lang="en-US" altLang="zh-CN" sz="2800" dirty="0" smtClean="0"/>
              <a:t>ASCII</a:t>
            </a:r>
            <a:r>
              <a:rPr lang="zh-CN" altLang="en-US" sz="2800" dirty="0" smtClean="0"/>
              <a:t>编码进行转换后存储。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/>
              <a:t>使用转义</a:t>
            </a:r>
            <a:r>
              <a:rPr lang="zh-CN" altLang="en-US" sz="2800" dirty="0" smtClean="0"/>
              <a:t>符解决同一字符多种含义的问题。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87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7575" y="1345332"/>
            <a:ext cx="7452251" cy="2214246"/>
          </a:xfrm>
        </p:spPr>
        <p:txBody>
          <a:bodyPr/>
          <a:lstStyle/>
          <a:p>
            <a:pPr marL="400050" indent="-400050">
              <a:lnSpc>
                <a:spcPct val="150000"/>
              </a:lnSpc>
              <a:buNone/>
              <a:defRPr/>
            </a:pPr>
            <a:r>
              <a:rPr lang="zh-CN" altLang="en-US" sz="27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" pitchFamily="2" charset="2"/>
              </a:rPr>
              <a:t></a:t>
            </a:r>
            <a:r>
              <a:rPr lang="zh-CN" altLang="en-US" sz="27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7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ASCII</a:t>
            </a:r>
            <a:r>
              <a:rPr lang="zh-CN" altLang="en-US" sz="27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码</a:t>
            </a:r>
            <a:endParaRPr lang="en-US" altLang="zh-CN" sz="27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00050" indent="-400050">
              <a:lnSpc>
                <a:spcPct val="150000"/>
              </a:lnSpc>
              <a:buNone/>
              <a:defRPr/>
            </a:pPr>
            <a:r>
              <a:rPr lang="zh-CN" altLang="en-US" sz="27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 </a:t>
            </a:r>
            <a:r>
              <a:rPr lang="zh-CN" altLang="en-US" sz="2700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转义字符</a:t>
            </a:r>
            <a:endParaRPr lang="en-US" altLang="zh-CN" sz="27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buNone/>
              <a:defRPr/>
            </a:pPr>
            <a:endParaRPr lang="zh-CN" altLang="en-US" sz="27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Wingdings" pitchFamily="2" charset="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77634" y="427231"/>
            <a:ext cx="61722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itchFamily="34" charset="0"/>
                <a:ea typeface="黑体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itchFamily="34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itchFamily="34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itchFamily="34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33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本讲学习内容</a:t>
            </a:r>
          </a:p>
        </p:txBody>
      </p:sp>
    </p:spTree>
    <p:extLst>
      <p:ext uri="{BB962C8B-B14F-4D97-AF65-F5344CB8AC3E}">
        <p14:creationId xmlns:p14="http://schemas.microsoft.com/office/powerpoint/2010/main" val="3096464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121196"/>
            <a:ext cx="2043635" cy="647700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21396"/>
            <a:ext cx="14049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64468" y="2106062"/>
            <a:ext cx="2909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、什么是字符？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4468" y="3042166"/>
            <a:ext cx="3991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、字符的编码与存储？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9202" y="49560"/>
            <a:ext cx="2664296" cy="647700"/>
          </a:xfrm>
        </p:spPr>
        <p:txBody>
          <a:bodyPr/>
          <a:lstStyle/>
          <a:p>
            <a:r>
              <a:rPr lang="zh-CN" altLang="en-US" sz="3600" dirty="0" smtClean="0"/>
              <a:t>字符数据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9147" y="1057300"/>
            <a:ext cx="6341931" cy="1815882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9639D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800">
                <a:latin typeface="+mn-lt"/>
                <a:ea typeface="+mn-ea"/>
              </a:defRPr>
            </a:lvl1pPr>
            <a:lvl2pPr lvl="1" defTabSz="914400" eaLnBrk="1" latinLnBrk="0" hangingPunct="1">
              <a:defRPr sz="2800" ker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sz="2400" b="1" dirty="0" smtClean="0">
                <a:solidFill>
                  <a:srgbClr val="0000CC"/>
                </a:solidFill>
              </a:rPr>
              <a:t>字符</a:t>
            </a:r>
            <a:r>
              <a:rPr lang="zh-CN" altLang="en-US" sz="2400" b="1" dirty="0">
                <a:solidFill>
                  <a:srgbClr val="0000CC"/>
                </a:solidFill>
              </a:rPr>
              <a:t>常量</a:t>
            </a:r>
            <a:r>
              <a:rPr lang="zh-CN" altLang="en-US" sz="2400" dirty="0"/>
              <a:t>：用单引号标记的字符，定界符为</a:t>
            </a:r>
            <a:r>
              <a:rPr lang="en-US" altLang="zh-CN" sz="3600" dirty="0">
                <a:solidFill>
                  <a:srgbClr val="FF0000"/>
                </a:solidFill>
              </a:rPr>
              <a:t>’ ’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	       </a:t>
            </a:r>
            <a:r>
              <a:rPr lang="zh-CN" altLang="en-US" sz="2400" dirty="0" smtClean="0"/>
              <a:t>定界符</a:t>
            </a:r>
            <a:r>
              <a:rPr lang="zh-CN" altLang="en-US" sz="2400" dirty="0"/>
              <a:t>内包含一个字符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     </a:t>
            </a:r>
            <a:endParaRPr lang="en-US" altLang="zh-CN" sz="2400" dirty="0" smtClean="0"/>
          </a:p>
          <a:p>
            <a:r>
              <a:rPr lang="zh-CN" altLang="en-US" sz="2800" dirty="0" smtClean="0"/>
              <a:t>如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rgbClr val="0000CC"/>
                </a:solidFill>
              </a:rPr>
              <a:t>’A’   ‘a’   ‘1</a:t>
            </a:r>
            <a:r>
              <a:rPr lang="en-US" altLang="zh-CN" sz="2800" dirty="0" smtClean="0">
                <a:solidFill>
                  <a:srgbClr val="0000CC"/>
                </a:solidFill>
              </a:rPr>
              <a:t>’</a:t>
            </a:r>
            <a:endParaRPr lang="en-US" altLang="zh-CN" sz="2800" dirty="0">
              <a:solidFill>
                <a:srgbClr val="0000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8564"/>
            <a:ext cx="1872208" cy="452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059832" y="2349026"/>
            <a:ext cx="2686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“A” </a:t>
            </a:r>
            <a:r>
              <a:rPr lang="zh-CN" altLang="en-US" sz="2400" b="1" dirty="0">
                <a:solidFill>
                  <a:srgbClr val="FF0000"/>
                </a:solidFill>
              </a:rPr>
              <a:t>是字符吗</a:t>
            </a:r>
            <a:r>
              <a:rPr lang="en-US" altLang="zh-CN" sz="2400" b="1" dirty="0">
                <a:solidFill>
                  <a:srgbClr val="FF0000"/>
                </a:solidFill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宋体"/>
                <a:ea typeface="宋体"/>
              </a:rPr>
              <a:t>×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89147" y="3145532"/>
            <a:ext cx="6341931" cy="2062103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9639D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defTabSz="914400" eaLnBrk="1" latinLnBrk="0" hangingPunct="1">
              <a:defRPr sz="2400">
                <a:latin typeface="+mn-lt"/>
                <a:ea typeface="+mn-ea"/>
              </a:defRPr>
            </a:lvl1pPr>
            <a:lvl2pPr lvl="1" defTabSz="914400" eaLnBrk="1" latinLnBrk="0" hangingPunct="1">
              <a:defRPr sz="2800" ker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b="1" dirty="0" smtClean="0">
                <a:solidFill>
                  <a:srgbClr val="0000CC"/>
                </a:solidFill>
              </a:rPr>
              <a:t>字符变量：</a:t>
            </a:r>
            <a:r>
              <a:rPr lang="en-US" altLang="zh-CN" sz="3200" dirty="0"/>
              <a:t>char   sex = ‘M’;</a:t>
            </a:r>
          </a:p>
          <a:p>
            <a:endParaRPr lang="en-US" altLang="zh-CN" dirty="0"/>
          </a:p>
          <a:p>
            <a:r>
              <a:rPr lang="zh-CN" altLang="en-US" dirty="0" smtClean="0"/>
              <a:t>变量</a:t>
            </a:r>
            <a:r>
              <a:rPr lang="zh-CN" altLang="en-US" dirty="0"/>
              <a:t>名：</a:t>
            </a:r>
            <a:r>
              <a:rPr lang="en-US" altLang="zh-CN" dirty="0"/>
              <a:t>sex</a:t>
            </a:r>
          </a:p>
          <a:p>
            <a:r>
              <a:rPr lang="zh-CN" altLang="en-US" dirty="0" smtClean="0"/>
              <a:t>变量类型：</a:t>
            </a:r>
            <a:r>
              <a:rPr lang="en-US" altLang="zh-CN" dirty="0" smtClean="0"/>
              <a:t>char</a:t>
            </a:r>
          </a:p>
          <a:p>
            <a:r>
              <a:rPr lang="zh-CN" altLang="en-US" dirty="0" smtClean="0"/>
              <a:t>存储空间：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3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9" y="99619"/>
            <a:ext cx="2232248" cy="647700"/>
          </a:xfrm>
        </p:spPr>
        <p:txBody>
          <a:bodyPr/>
          <a:lstStyle/>
          <a:p>
            <a:r>
              <a:rPr lang="zh-CN" altLang="en-US" sz="3600" dirty="0" smtClean="0"/>
              <a:t>字符存储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45558" y="879199"/>
            <a:ext cx="6120680" cy="58477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9639D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defTabSz="914400" eaLnBrk="1" latinLnBrk="0" hangingPunct="1">
              <a:defRPr sz="2400" b="1">
                <a:solidFill>
                  <a:srgbClr val="0000CC"/>
                </a:solidFill>
                <a:latin typeface="+mn-lt"/>
                <a:ea typeface="+mn-ea"/>
              </a:defRPr>
            </a:lvl1pPr>
            <a:lvl2pPr lvl="1" defTabSz="914400" eaLnBrk="1" latinLnBrk="0" hangingPunct="1">
              <a:defRPr sz="2800" ker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sz="3200" dirty="0" smtClean="0"/>
              <a:t>字符</a:t>
            </a:r>
            <a:r>
              <a:rPr lang="zh-CN" altLang="en-US" sz="3200" dirty="0"/>
              <a:t>变量：</a:t>
            </a:r>
            <a:r>
              <a:rPr lang="en-US" altLang="zh-CN" sz="3200" dirty="0"/>
              <a:t>char   sex = ‘M’;</a:t>
            </a:r>
            <a:endParaRPr lang="zh-CN" alt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33364"/>
            <a:ext cx="42481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473461" y="3140457"/>
            <a:ext cx="1257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0100 1101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6473461" y="1309328"/>
            <a:ext cx="2417208" cy="1080121"/>
          </a:xfrm>
          <a:prstGeom prst="cloudCallout">
            <a:avLst>
              <a:gd name="adj1" fmla="val -54149"/>
              <a:gd name="adj2" fmla="val 66785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‘M’</a:t>
            </a:r>
            <a:r>
              <a:rPr lang="zh-CN" altLang="en-US" sz="20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和</a:t>
            </a:r>
            <a:r>
              <a:rPr lang="en-US" altLang="zh-CN" sz="20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77</a:t>
            </a:r>
            <a:r>
              <a:rPr lang="zh-CN" altLang="en-US" sz="20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有什么关系？</a:t>
            </a:r>
            <a:endParaRPr lang="zh-CN" altLang="zh-CN" b="1" dirty="0">
              <a:solidFill>
                <a:schemeClr val="bg1"/>
              </a:solidFill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34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8331" y="79879"/>
            <a:ext cx="2520280" cy="647700"/>
          </a:xfrm>
        </p:spPr>
        <p:txBody>
          <a:bodyPr/>
          <a:lstStyle/>
          <a:p>
            <a:r>
              <a:rPr lang="en-US" altLang="zh-CN" sz="3600" dirty="0" smtClean="0"/>
              <a:t>ASCII</a:t>
            </a:r>
            <a:r>
              <a:rPr lang="zh-CN" altLang="en-US" sz="3600" dirty="0"/>
              <a:t>码</a:t>
            </a:r>
          </a:p>
        </p:txBody>
      </p:sp>
      <p:sp>
        <p:nvSpPr>
          <p:cNvPr id="3" name="矩形 2"/>
          <p:cNvSpPr/>
          <p:nvPr/>
        </p:nvSpPr>
        <p:spPr>
          <a:xfrm>
            <a:off x="113551" y="849956"/>
            <a:ext cx="43762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     </a:t>
            </a:r>
            <a:r>
              <a:rPr lang="zh-CN" altLang="zh-CN" dirty="0" smtClean="0"/>
              <a:t>在</a:t>
            </a:r>
            <a:r>
              <a:rPr lang="en-US" altLang="zh-CN" dirty="0"/>
              <a:t>C89</a:t>
            </a:r>
            <a:r>
              <a:rPr lang="zh-CN" altLang="zh-CN" dirty="0"/>
              <a:t>标准下，</a:t>
            </a:r>
            <a:r>
              <a:rPr lang="zh-CN" altLang="zh-CN" dirty="0" smtClean="0"/>
              <a:t>字符</a:t>
            </a:r>
            <a:r>
              <a:rPr lang="zh-CN" altLang="zh-CN" dirty="0"/>
              <a:t>数据按照</a:t>
            </a:r>
            <a:r>
              <a:rPr lang="en-US" altLang="zh-CN" b="1" dirty="0" smtClean="0">
                <a:solidFill>
                  <a:srgbClr val="FF0000"/>
                </a:solidFill>
              </a:rPr>
              <a:t>ASCII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dirty="0"/>
              <a:t> American Standard Code for Information Interchange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zh-CN" dirty="0" smtClean="0"/>
              <a:t>码</a:t>
            </a:r>
            <a:r>
              <a:rPr lang="zh-CN" altLang="zh-CN" dirty="0"/>
              <a:t>进行编码后</a:t>
            </a:r>
            <a:r>
              <a:rPr lang="zh-CN" altLang="zh-CN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转换成</a:t>
            </a:r>
            <a:r>
              <a:rPr lang="zh-CN" altLang="en-US" dirty="0" smtClean="0"/>
              <a:t>一个字节（</a:t>
            </a:r>
            <a:r>
              <a:rPr lang="en-US" altLang="zh-CN" dirty="0"/>
              <a:t> 8bit </a:t>
            </a:r>
            <a:r>
              <a:rPr lang="zh-CN" altLang="en-US" dirty="0" smtClean="0"/>
              <a:t>，最高位为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）的</a:t>
            </a:r>
            <a:r>
              <a:rPr lang="zh-CN" altLang="en-US" b="1" dirty="0" smtClean="0">
                <a:solidFill>
                  <a:srgbClr val="FF0000"/>
                </a:solidFill>
              </a:rPr>
              <a:t>二进制数据</a:t>
            </a:r>
            <a:r>
              <a:rPr lang="zh-CN" altLang="en-US" dirty="0" smtClean="0"/>
              <a:t>进行存储。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1" t="8576" r="10910" b="25904"/>
          <a:stretch/>
        </p:blipFill>
        <p:spPr>
          <a:xfrm>
            <a:off x="5069218" y="625252"/>
            <a:ext cx="4074782" cy="4815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7111752" y="2754114"/>
            <a:ext cx="936104" cy="169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93231F4B-595D-4A0E-A434-3427D2687AA4}"/>
              </a:ext>
            </a:extLst>
          </p:cNvPr>
          <p:cNvSpPr/>
          <p:nvPr/>
        </p:nvSpPr>
        <p:spPr>
          <a:xfrm>
            <a:off x="176157" y="3264522"/>
            <a:ext cx="4752279" cy="609398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9639D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107950">
              <a:lnSpc>
                <a:spcPct val="120000"/>
              </a:lnSpc>
              <a:defRPr/>
            </a:pPr>
            <a:r>
              <a:rPr lang="en-US" altLang="zh-CN" sz="28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‘M’-&gt;</a:t>
            </a:r>
            <a:r>
              <a:rPr lang="en-US" altLang="zh-CN" sz="2800" kern="0" dirty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77-&gt;0100 </a:t>
            </a:r>
            <a:r>
              <a:rPr lang="en-US" altLang="zh-CN" sz="2800" kern="0" dirty="0" smtClean="0">
                <a:solidFill>
                  <a:srgbClr val="0033CC"/>
                </a:solidFill>
                <a:latin typeface="Lucida Sans Unicode"/>
                <a:ea typeface="黑体" panose="02010609060101010101" pitchFamily="49" charset="-122"/>
              </a:rPr>
              <a:t>1101</a:t>
            </a:r>
            <a:endParaRPr lang="en-US" altLang="zh-CN" sz="2800" kern="0" dirty="0">
              <a:solidFill>
                <a:srgbClr val="0033CC"/>
              </a:solidFill>
              <a:latin typeface="Lucida Sans Unicode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622" y="2830559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字符</a:t>
            </a:r>
          </a:p>
        </p:txBody>
      </p:sp>
      <p:sp>
        <p:nvSpPr>
          <p:cNvPr id="10" name="矩形 9"/>
          <p:cNvSpPr/>
          <p:nvPr/>
        </p:nvSpPr>
        <p:spPr>
          <a:xfrm>
            <a:off x="1269039" y="2830559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ASCII</a:t>
            </a:r>
            <a:r>
              <a:rPr lang="zh-CN" altLang="en-US" b="1" dirty="0" smtClean="0">
                <a:solidFill>
                  <a:srgbClr val="FF0000"/>
                </a:solidFill>
              </a:rPr>
              <a:t>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40281" y="2830559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二进制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Explosion 1 57"/>
          <p:cNvSpPr/>
          <p:nvPr/>
        </p:nvSpPr>
        <p:spPr>
          <a:xfrm>
            <a:off x="147050" y="4089608"/>
            <a:ext cx="4781385" cy="9839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字符数据会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存储其对应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ASCII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码的二进制数据到内存中。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99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0" grpId="0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3929" y="121196"/>
            <a:ext cx="1944216" cy="647700"/>
          </a:xfrm>
        </p:spPr>
        <p:txBody>
          <a:bodyPr/>
          <a:lstStyle/>
          <a:p>
            <a:r>
              <a:rPr lang="zh-CN" altLang="en-US" sz="3600" dirty="0" smtClean="0"/>
              <a:t>问题</a:t>
            </a:r>
            <a:endParaRPr lang="zh-CN" altLang="en-US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0" y="968155"/>
            <a:ext cx="1368152" cy="17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387214" y="1705372"/>
            <a:ext cx="6756786" cy="1938992"/>
          </a:xfrm>
          <a:prstGeom prst="rect">
            <a:avLst/>
          </a:prstGeom>
          <a:ln w="38100">
            <a:solidFill>
              <a:srgbClr val="FF0000"/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char   </a:t>
            </a:r>
            <a:r>
              <a:rPr lang="en-US" altLang="zh-CN" sz="2400" dirty="0" smtClean="0"/>
              <a:t>sex = ‘1’;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nt</a:t>
            </a: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1;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这里的</a:t>
            </a:r>
            <a:r>
              <a:rPr lang="en-US" altLang="zh-CN" sz="2400" dirty="0" smtClean="0"/>
              <a:t>’1’ 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意思相同吗？存储的内容相同吗？</a:t>
            </a:r>
            <a:endParaRPr lang="zh-CN" altLang="en-US" sz="2400" dirty="0"/>
          </a:p>
        </p:txBody>
      </p:sp>
      <p:pic>
        <p:nvPicPr>
          <p:cNvPr id="6" name="Picture 4" descr="http://p1.pstatp.com/large/dfic-imagehandler/27b12f5b-da0b-4b6a-80b4-a7ab9621bb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r="22566"/>
          <a:stretch/>
        </p:blipFill>
        <p:spPr bwMode="auto">
          <a:xfrm>
            <a:off x="154166" y="2674868"/>
            <a:ext cx="2233048" cy="17668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8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49188"/>
            <a:ext cx="2448272" cy="647700"/>
          </a:xfrm>
        </p:spPr>
        <p:txBody>
          <a:bodyPr/>
          <a:lstStyle/>
          <a:p>
            <a:r>
              <a:rPr lang="zh-CN" altLang="en-US" sz="3600" dirty="0" smtClean="0"/>
              <a:t>分析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25406" y="723247"/>
            <a:ext cx="4352809" cy="1200329"/>
          </a:xfrm>
          <a:prstGeom prst="rect">
            <a:avLst/>
          </a:prstGeom>
          <a:ln w="38100">
            <a:solidFill>
              <a:srgbClr val="FF0000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char   </a:t>
            </a:r>
            <a:r>
              <a:rPr lang="en-US" altLang="zh-CN" sz="2400" b="1" dirty="0" smtClean="0"/>
              <a:t>sex = ‘1’;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字符变量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endParaRPr lang="en-US" altLang="zh-CN" sz="2400" b="1" dirty="0"/>
          </a:p>
          <a:p>
            <a:r>
              <a:rPr lang="en-US" altLang="zh-CN" sz="2400" b="1" dirty="0" err="1"/>
              <a:t>i</a:t>
            </a:r>
            <a:r>
              <a:rPr lang="en-US" altLang="zh-CN" sz="2400" b="1" dirty="0" err="1" smtClean="0"/>
              <a:t>nt</a:t>
            </a:r>
            <a:r>
              <a:rPr lang="en-US" altLang="zh-CN" sz="2400" b="1" dirty="0" smtClean="0"/>
              <a:t>      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 1;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整型变量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93404"/>
            <a:ext cx="3550631" cy="350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1" t="8576" r="10910" b="25904"/>
          <a:stretch/>
        </p:blipFill>
        <p:spPr>
          <a:xfrm>
            <a:off x="5069218" y="553244"/>
            <a:ext cx="4074782" cy="4815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6140417" y="3238748"/>
            <a:ext cx="936104" cy="169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976" y="121196"/>
            <a:ext cx="1964332" cy="647700"/>
          </a:xfrm>
        </p:spPr>
        <p:txBody>
          <a:bodyPr/>
          <a:lstStyle/>
          <a:p>
            <a:r>
              <a:rPr lang="zh-CN" altLang="en-US" sz="4000" dirty="0" smtClean="0"/>
              <a:t>问题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2940567" y="1633364"/>
            <a:ext cx="5848028" cy="1815882"/>
          </a:xfrm>
          <a:prstGeom prst="rect">
            <a:avLst/>
          </a:prstGeom>
          <a:ln w="38100">
            <a:solidFill>
              <a:srgbClr val="FF0000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‘n</a:t>
            </a:r>
            <a:r>
              <a:rPr lang="en-US" altLang="zh-CN" sz="2800" b="1" dirty="0">
                <a:solidFill>
                  <a:srgbClr val="FF0000"/>
                </a:solidFill>
              </a:rPr>
              <a:t>’    ‘\n’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是字符吗？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、如果是字符，是相同的字符吗？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3284"/>
            <a:ext cx="1368152" cy="17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://p1.pstatp.com/large/dfic-imagehandler/27b12f5b-da0b-4b6a-80b4-a7ab9621bb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r="22566"/>
          <a:stretch/>
        </p:blipFill>
        <p:spPr bwMode="auto">
          <a:xfrm>
            <a:off x="251520" y="2648425"/>
            <a:ext cx="2677469" cy="21184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19405</TotalTime>
  <Words>551</Words>
  <Application>Microsoft Office PowerPoint</Application>
  <PresentationFormat>全屏显示(16:10)</PresentationFormat>
  <Paragraphs>98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 Unicode MS</vt:lpstr>
      <vt:lpstr>黑体</vt:lpstr>
      <vt:lpstr>华文细黑</vt:lpstr>
      <vt:lpstr>经典繁仿黑</vt:lpstr>
      <vt:lpstr>宋体</vt:lpstr>
      <vt:lpstr>微软雅黑</vt:lpstr>
      <vt:lpstr>Arial</vt:lpstr>
      <vt:lpstr>Arial Black</vt:lpstr>
      <vt:lpstr>Calibri</vt:lpstr>
      <vt:lpstr>Franklin Gothic Medium</vt:lpstr>
      <vt:lpstr>Lucida Sans Unicode</vt:lpstr>
      <vt:lpstr>Times New Roman</vt:lpstr>
      <vt:lpstr>Verdana</vt:lpstr>
      <vt:lpstr>Wingdings</vt:lpstr>
      <vt:lpstr>Office 主题​​</vt:lpstr>
      <vt:lpstr>2_Office 主题​​</vt:lpstr>
      <vt:lpstr>PowerPoint 演示文稿</vt:lpstr>
      <vt:lpstr>PowerPoint 演示文稿</vt:lpstr>
      <vt:lpstr>问题</vt:lpstr>
      <vt:lpstr>字符数据</vt:lpstr>
      <vt:lpstr>字符存储</vt:lpstr>
      <vt:lpstr>ASCII码</vt:lpstr>
      <vt:lpstr>问题</vt:lpstr>
      <vt:lpstr>分析</vt:lpstr>
      <vt:lpstr>问题</vt:lpstr>
      <vt:lpstr>转义符</vt:lpstr>
      <vt:lpstr>字符的显示</vt:lpstr>
      <vt:lpstr>例子-大小写字母转换</vt:lpstr>
      <vt:lpstr>例子-大小写字母转换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wangjing</dc:creator>
  <cp:lastModifiedBy>wenli</cp:lastModifiedBy>
  <cp:revision>1104</cp:revision>
  <dcterms:created xsi:type="dcterms:W3CDTF">2011-06-03T14:53:06Z</dcterms:created>
  <dcterms:modified xsi:type="dcterms:W3CDTF">2021-09-16T08:30:27Z</dcterms:modified>
</cp:coreProperties>
</file>