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257" r:id="rId2"/>
    <p:sldId id="259" r:id="rId3"/>
    <p:sldId id="265" r:id="rId4"/>
    <p:sldId id="353" r:id="rId5"/>
    <p:sldId id="267" r:id="rId6"/>
    <p:sldId id="299" r:id="rId7"/>
    <p:sldId id="325" r:id="rId8"/>
    <p:sldId id="269" r:id="rId9"/>
    <p:sldId id="326" r:id="rId10"/>
    <p:sldId id="327" r:id="rId11"/>
    <p:sldId id="328" r:id="rId12"/>
    <p:sldId id="354" r:id="rId13"/>
    <p:sldId id="357" r:id="rId14"/>
    <p:sldId id="355" r:id="rId15"/>
    <p:sldId id="356" r:id="rId16"/>
    <p:sldId id="358" r:id="rId17"/>
    <p:sldId id="359" r:id="rId18"/>
    <p:sldId id="271"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264"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D2"/>
    <a:srgbClr val="FFFFFF"/>
    <a:srgbClr val="92D050"/>
    <a:srgbClr val="35B558"/>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225"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2024/12/5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9C5FC3F-24F3-41AF-B3D7-802DB81FDAC0}" type="datetimeFigureOut">
              <a:rPr lang="zh-CN" altLang="en-US" smtClean="0"/>
              <a:t>2024/12/5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844DFA-6A0F-4CEB-8DBF-3D90D661D23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7BD3"/>
            </a:gs>
            <a:gs pos="100000">
              <a:srgbClr val="034373"/>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C5FC3F-24F3-41AF-B3D7-802DB81FDAC0}" type="datetimeFigureOut">
              <a:rPr lang="zh-CN" altLang="en-US" smtClean="0"/>
              <a:t>2024/12/5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44DFA-6A0F-4CEB-8DBF-3D90D661D23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47446"/>
            <a:ext cx="12191999" cy="3699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907900" y="2890179"/>
            <a:ext cx="6555740" cy="1014730"/>
          </a:xfrm>
          <a:prstGeom prst="rect">
            <a:avLst/>
          </a:prstGeom>
          <a:noFill/>
        </p:spPr>
        <p:txBody>
          <a:bodyPr wrap="none" rtlCol="0">
            <a:spAutoFit/>
          </a:bodyPr>
          <a:lstStyle/>
          <a:p>
            <a:r>
              <a:rPr lang="en-US" altLang="zh-CN" sz="6000" b="1" dirty="0"/>
              <a:t>Android</a:t>
            </a:r>
            <a:r>
              <a:rPr lang="zh-CN" altLang="en-US" sz="6000" b="1" dirty="0"/>
              <a:t>传感器开发</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 </a:t>
            </a:r>
            <a:r>
              <a:rPr lang="en-US" altLang="zh-CN" dirty="0"/>
              <a:t>Android</a:t>
            </a:r>
            <a:r>
              <a:rPr lang="zh-CN" altLang="en-US" dirty="0"/>
              <a:t>中的位置传感器</a:t>
            </a:r>
            <a:endParaRPr lang="en-US" altLang="zh-CN" dirty="0"/>
          </a:p>
          <a:p>
            <a:pPr marL="0" indent="0">
              <a:buClr>
                <a:schemeClr val="accent5">
                  <a:lumMod val="75000"/>
                </a:schemeClr>
              </a:buClr>
              <a:buNone/>
            </a:pPr>
            <a:r>
              <a:rPr sz="1800" dirty="0"/>
              <a:t> </a:t>
            </a:r>
            <a:r>
              <a:rPr lang="en-US" sz="1800" dirty="0"/>
              <a:t>	</a:t>
            </a:r>
          </a:p>
          <a:p>
            <a:pPr marL="0" indent="0">
              <a:buClr>
                <a:schemeClr val="accent5">
                  <a:lumMod val="75000"/>
                </a:schemeClr>
              </a:buClr>
              <a:buNone/>
            </a:pPr>
            <a:r>
              <a:rPr lang="en-US" sz="1800" dirty="0"/>
              <a:t>	</a:t>
            </a:r>
            <a:r>
              <a:rPr lang="zh-CN" altLang="en-US" sz="1800" dirty="0"/>
              <a:t>（</a:t>
            </a:r>
            <a:r>
              <a:rPr lang="en-US" altLang="zh-CN" sz="1800" dirty="0"/>
              <a:t>1</a:t>
            </a:r>
            <a:r>
              <a:rPr lang="zh-CN" altLang="en-US" sz="1800" dirty="0"/>
              <a:t>）磁场传感器，基于硬件的传感器，大多数Android手机和平板电脑都有磁场传感器。</a:t>
            </a:r>
          </a:p>
          <a:p>
            <a:pPr marL="0" indent="0">
              <a:buClr>
                <a:schemeClr val="accent5">
                  <a:lumMod val="75000"/>
                </a:schemeClr>
              </a:buClr>
              <a:buNone/>
            </a:pPr>
            <a:r>
              <a:rPr lang="en-US" altLang="zh-CN" sz="1800" dirty="0"/>
              <a:t>	</a:t>
            </a:r>
            <a:r>
              <a:rPr lang="zh-CN" altLang="en-US" sz="1800" dirty="0"/>
              <a:t>（</a:t>
            </a:r>
            <a:r>
              <a:rPr lang="en-US" altLang="zh-CN" sz="1800" dirty="0"/>
              <a:t>2</a:t>
            </a:r>
            <a:r>
              <a:rPr lang="zh-CN" altLang="en-US" sz="1800" dirty="0"/>
              <a:t>）邻近传感器，</a:t>
            </a:r>
            <a:r>
              <a:rPr lang="zh-CN" altLang="en-US" sz="1800" dirty="0">
                <a:sym typeface="+mn-ea"/>
              </a:rPr>
              <a:t>基于硬件的传感器，</a:t>
            </a:r>
            <a:r>
              <a:rPr lang="zh-CN" altLang="en-US" sz="1800" dirty="0"/>
              <a:t>通常在手机中较为常见，可以用该传感器测试接听电话时手机屏幕离脸有多远，在贴近耳朵接听电话时完成某些工作。</a:t>
            </a:r>
          </a:p>
          <a:p>
            <a:pPr marL="0" indent="0">
              <a:buClr>
                <a:schemeClr val="accent5">
                  <a:lumMod val="75000"/>
                </a:schemeClr>
              </a:buClr>
              <a:buNone/>
            </a:pPr>
            <a:r>
              <a:rPr lang="en-US" altLang="zh-CN" sz="1800" dirty="0"/>
              <a:t>	</a:t>
            </a:r>
            <a:r>
              <a:rPr lang="zh-CN" altLang="en-US" sz="1800" dirty="0"/>
              <a:t>（</a:t>
            </a:r>
            <a:r>
              <a:rPr lang="en-US" altLang="zh-CN" sz="1800" dirty="0"/>
              <a:t>3</a:t>
            </a:r>
            <a:r>
              <a:rPr lang="zh-CN" altLang="en-US" sz="1800" dirty="0"/>
              <a:t>）方向传感器，基于软件的传感器，该传感器的回传数据来自加速度传感器和磁场传感器。</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10.1.3 </a:t>
            </a:r>
            <a:r>
              <a:rPr lang="zh-CN" altLang="en-US" sz="4000" b="1" dirty="0">
                <a:solidFill>
                  <a:srgbClr val="0070C0"/>
                </a:solidFill>
              </a:rPr>
              <a:t>位置传感器</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 </a:t>
            </a:r>
            <a:r>
              <a:rPr lang="en-US" altLang="zh-CN" dirty="0"/>
              <a:t>Android</a:t>
            </a:r>
            <a:r>
              <a:rPr lang="zh-CN" altLang="en-US" dirty="0"/>
              <a:t>中的环境传感器</a:t>
            </a:r>
            <a:endParaRPr lang="en-US" altLang="zh-CN" dirty="0"/>
          </a:p>
          <a:p>
            <a:pPr marL="0" indent="0">
              <a:buClr>
                <a:schemeClr val="accent5">
                  <a:lumMod val="75000"/>
                </a:schemeClr>
              </a:buClr>
              <a:buNone/>
            </a:pPr>
            <a:r>
              <a:rPr sz="1800" dirty="0"/>
              <a:t> </a:t>
            </a:r>
            <a:r>
              <a:rPr lang="en-US" sz="1800" dirty="0"/>
              <a:t>	Android平台提供了4个传感器，用于检测不同的外部环境。</a:t>
            </a:r>
            <a:r>
              <a:rPr lang="zh-CN" altLang="en-US" sz="1800" dirty="0"/>
              <a:t>有以下四种：</a:t>
            </a:r>
            <a:endParaRPr lang="en-US" sz="1800" dirty="0"/>
          </a:p>
          <a:p>
            <a:pPr marL="0" indent="0">
              <a:buClr>
                <a:schemeClr val="accent5">
                  <a:lumMod val="75000"/>
                </a:schemeClr>
              </a:buClr>
              <a:buNone/>
            </a:pPr>
            <a:r>
              <a:rPr lang="en-US" sz="1800" dirty="0"/>
              <a:t>	</a:t>
            </a:r>
            <a:r>
              <a:rPr lang="zh-CN" altLang="en-US" sz="1800" dirty="0"/>
              <a:t>（</a:t>
            </a:r>
            <a:r>
              <a:rPr lang="en-US" altLang="zh-CN" sz="1800" dirty="0"/>
              <a:t>1</a:t>
            </a:r>
            <a:r>
              <a:rPr lang="zh-CN" altLang="en-US" sz="1800" dirty="0"/>
              <a:t>）湿度传感器，基于硬件的传感器，</a:t>
            </a:r>
            <a:r>
              <a:rPr lang="en-US" altLang="zh-CN" sz="1800" dirty="0"/>
              <a:t>Android</a:t>
            </a:r>
            <a:r>
              <a:rPr lang="zh-CN" altLang="en-US" sz="1800" dirty="0"/>
              <a:t>手机中少见。</a:t>
            </a:r>
          </a:p>
          <a:p>
            <a:pPr marL="0" indent="0">
              <a:buClr>
                <a:schemeClr val="accent5">
                  <a:lumMod val="75000"/>
                </a:schemeClr>
              </a:buClr>
              <a:buNone/>
            </a:pPr>
            <a:r>
              <a:rPr lang="en-US" altLang="zh-CN" sz="1800" dirty="0"/>
              <a:t>	</a:t>
            </a:r>
            <a:r>
              <a:rPr lang="zh-CN" altLang="en-US" sz="1800" dirty="0"/>
              <a:t>（</a:t>
            </a:r>
            <a:r>
              <a:rPr lang="en-US" altLang="zh-CN" sz="1800" dirty="0"/>
              <a:t>2</a:t>
            </a:r>
            <a:r>
              <a:rPr lang="zh-CN" altLang="en-US" sz="1800" dirty="0"/>
              <a:t>）温度传感器，</a:t>
            </a:r>
            <a:r>
              <a:rPr lang="zh-CN" altLang="en-US" sz="1800" dirty="0">
                <a:sym typeface="+mn-ea"/>
              </a:rPr>
              <a:t>基于硬件的传感器，</a:t>
            </a:r>
            <a:r>
              <a:rPr lang="en-US" altLang="zh-CN" sz="1800" dirty="0">
                <a:sym typeface="+mn-ea"/>
              </a:rPr>
              <a:t>Android</a:t>
            </a:r>
            <a:r>
              <a:rPr lang="zh-CN" altLang="en-US" sz="1800" dirty="0">
                <a:sym typeface="+mn-ea"/>
              </a:rPr>
              <a:t>手机中少见。</a:t>
            </a:r>
          </a:p>
          <a:p>
            <a:pPr marL="0" indent="0">
              <a:buClr>
                <a:schemeClr val="accent5">
                  <a:lumMod val="75000"/>
                </a:schemeClr>
              </a:buClr>
              <a:buNone/>
            </a:pPr>
            <a:r>
              <a:rPr lang="en-US" altLang="zh-CN" sz="1800" dirty="0"/>
              <a:t>	</a:t>
            </a:r>
            <a:r>
              <a:rPr lang="zh-CN" altLang="en-US" sz="1800" dirty="0"/>
              <a:t>（</a:t>
            </a:r>
            <a:r>
              <a:rPr lang="en-US" altLang="zh-CN" sz="1800" dirty="0"/>
              <a:t>3</a:t>
            </a:r>
            <a:r>
              <a:rPr lang="zh-CN" altLang="en-US" sz="1800" dirty="0"/>
              <a:t>）光线传感器，基于硬件的传感器，比较常见的传感器。</a:t>
            </a:r>
          </a:p>
          <a:p>
            <a:pPr marL="0" indent="0">
              <a:buClr>
                <a:schemeClr val="accent5">
                  <a:lumMod val="75000"/>
                </a:schemeClr>
              </a:buClr>
              <a:buNone/>
            </a:pPr>
            <a:r>
              <a:rPr lang="en-US" altLang="zh-CN" sz="1800" dirty="0"/>
              <a:t>	</a:t>
            </a:r>
            <a:r>
              <a:rPr lang="zh-CN" altLang="en-US" sz="1800" dirty="0"/>
              <a:t>（</a:t>
            </a:r>
            <a:r>
              <a:rPr lang="en-US" altLang="zh-CN" sz="1800" dirty="0"/>
              <a:t>4</a:t>
            </a:r>
            <a:r>
              <a:rPr lang="zh-CN" altLang="en-US" sz="1800" dirty="0"/>
              <a:t>）压强传感器，基于硬件的传感器，</a:t>
            </a:r>
            <a:r>
              <a:rPr lang="en-US" altLang="zh-CN" sz="1800" dirty="0"/>
              <a:t>Android</a:t>
            </a:r>
            <a:r>
              <a:rPr lang="zh-CN" altLang="en-US" sz="1800" dirty="0"/>
              <a:t>手机中少见。</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10.1.4 </a:t>
            </a:r>
            <a:r>
              <a:rPr lang="zh-CN" altLang="en-US" sz="4000" b="1" dirty="0">
                <a:solidFill>
                  <a:srgbClr val="0070C0"/>
                </a:solidFill>
              </a:rPr>
              <a:t>环境传感器</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2590"/>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b="1" dirty="0">
              <a:solidFill>
                <a:srgbClr val="FFFFFF"/>
              </a:solidFill>
            </a:endParaRPr>
          </a:p>
        </p:txBody>
      </p:sp>
      <p:sp>
        <p:nvSpPr>
          <p:cNvPr id="10" name="矩形 9"/>
          <p:cNvSpPr/>
          <p:nvPr/>
        </p:nvSpPr>
        <p:spPr>
          <a:xfrm>
            <a:off x="4376805" y="2896870"/>
            <a:ext cx="287337" cy="7413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solidFill>
                <a:srgbClr val="FFFFFF"/>
              </a:solidFill>
            </a:endParaRPr>
          </a:p>
        </p:txBody>
      </p:sp>
      <p:sp>
        <p:nvSpPr>
          <p:cNvPr id="11" name="文本占位符 3"/>
          <p:cNvSpPr txBox="1">
            <a:spLocks noChangeArrowheads="1"/>
          </p:cNvSpPr>
          <p:nvPr/>
        </p:nvSpPr>
        <p:spPr bwMode="auto">
          <a:xfrm>
            <a:off x="5744210" y="2588260"/>
            <a:ext cx="6309995"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sym typeface="+mn-ea"/>
              </a:rPr>
              <a:t>10.2 GPS</a:t>
            </a:r>
            <a:r>
              <a:rPr lang="zh-CN" altLang="zh-CN" sz="3200" b="1" dirty="0">
                <a:solidFill>
                  <a:schemeClr val="tx1">
                    <a:lumMod val="75000"/>
                    <a:lumOff val="25000"/>
                  </a:schemeClr>
                </a:solidFill>
                <a:ea typeface="微软雅黑" panose="020B0503020204020204" pitchFamily="34" charset="-122"/>
                <a:sym typeface="+mn-ea"/>
              </a:rPr>
              <a:t>应用</a:t>
            </a:r>
          </a:p>
        </p:txBody>
      </p:sp>
      <p:sp>
        <p:nvSpPr>
          <p:cNvPr id="18" name="矩形 6"/>
          <p:cNvSpPr/>
          <p:nvPr/>
        </p:nvSpPr>
        <p:spPr>
          <a:xfrm>
            <a:off x="4903855" y="3511233"/>
            <a:ext cx="6316662" cy="42862"/>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solidFill>
                <a:srgbClr val="FF0000"/>
              </a:solidFill>
            </a:endParaRPr>
          </a:p>
        </p:txBody>
      </p:sp>
      <p:grpSp>
        <p:nvGrpSpPr>
          <p:cNvPr id="22" name="组合 21"/>
          <p:cNvGrpSpPr/>
          <p:nvPr/>
        </p:nvGrpSpPr>
        <p:grpSpPr>
          <a:xfrm>
            <a:off x="884568" y="1878859"/>
            <a:ext cx="2922611" cy="2929407"/>
            <a:chOff x="1447837" y="1842818"/>
            <a:chExt cx="3904228" cy="3913307"/>
          </a:xfrm>
        </p:grpSpPr>
        <p:sp>
          <p:nvSpPr>
            <p:cNvPr id="23" name="Freeform 10"/>
            <p:cNvSpPr/>
            <p:nvPr/>
          </p:nvSpPr>
          <p:spPr bwMode="auto">
            <a:xfrm>
              <a:off x="3394279" y="1846063"/>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1A8ABC"/>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4" name="Freeform 7"/>
            <p:cNvSpPr/>
            <p:nvPr/>
          </p:nvSpPr>
          <p:spPr bwMode="auto">
            <a:xfrm>
              <a:off x="1455928" y="1842818"/>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5" name="Freeform 8"/>
            <p:cNvSpPr/>
            <p:nvPr/>
          </p:nvSpPr>
          <p:spPr bwMode="auto">
            <a:xfrm>
              <a:off x="1447837" y="3608342"/>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6" name="Freeform 12"/>
            <p:cNvSpPr/>
            <p:nvPr/>
          </p:nvSpPr>
          <p:spPr bwMode="auto">
            <a:xfrm>
              <a:off x="3203038" y="3799474"/>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7" name="椭圆 26"/>
            <p:cNvSpPr/>
            <p:nvPr/>
          </p:nvSpPr>
          <p:spPr>
            <a:xfrm>
              <a:off x="2648504" y="3028183"/>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任意多边形 27"/>
            <p:cNvSpPr/>
            <p:nvPr/>
          </p:nvSpPr>
          <p:spPr>
            <a:xfrm>
              <a:off x="2962826" y="3411536"/>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4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400"/>
                                        <p:tgtEl>
                                          <p:spTgt spid="11"/>
                                        </p:tgtEl>
                                      </p:cBhvr>
                                    </p:animEffect>
                                  </p:childTnLst>
                                </p:cTn>
                              </p:par>
                              <p:par>
                                <p:cTn id="12" presetID="22" presetClass="entr" presetSubtype="8" fill="hold" grpId="0" nodeType="withEffect">
                                  <p:stCondLst>
                                    <p:cond delay="2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8"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solidFill>
              <a:srgbClr val="007A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 LocationManager</a:t>
            </a:r>
          </a:p>
          <a:p>
            <a:pPr marL="0" indent="0">
              <a:buClr>
                <a:schemeClr val="accent5">
                  <a:lumMod val="75000"/>
                </a:schemeClr>
              </a:buClr>
              <a:buNone/>
            </a:pPr>
            <a:r>
              <a:rPr sz="1800" dirty="0"/>
              <a:t> </a:t>
            </a:r>
            <a:r>
              <a:rPr lang="en-US" sz="1800" dirty="0"/>
              <a:t>	LocationManager为开发者提供了一系列方法来解决与GPS相关的问题，包括查询到上一个已知位置、注册或注销来自某个 LocationProvider的周期性的位置更新，以及注册或注销在接近某个坐标时对一个已定义Intent的触发等。</a:t>
            </a:r>
          </a:p>
          <a:p>
            <a:pPr marL="0" indent="0">
              <a:buClr>
                <a:schemeClr val="accent5">
                  <a:lumMod val="75000"/>
                </a:schemeClr>
              </a:buClr>
              <a:buNone/>
            </a:pPr>
            <a:r>
              <a:rPr lang="en-US" sz="1800" dirty="0"/>
              <a:t>	LocationManager</a:t>
            </a:r>
            <a:r>
              <a:rPr lang="zh-CN" altLang="en-US" sz="1800" dirty="0"/>
              <a:t>不允许直接实例化，需要下列代码获取：</a:t>
            </a:r>
          </a:p>
          <a:p>
            <a:pPr marL="0" indent="0" fontAlgn="auto">
              <a:lnSpc>
                <a:spcPct val="140000"/>
              </a:lnSpc>
              <a:buClr>
                <a:schemeClr val="accent5">
                  <a:lumMod val="75000"/>
                </a:schemeClr>
              </a:buClr>
              <a:buNone/>
            </a:pPr>
            <a:r>
              <a:rPr lang="en-US" altLang="zh-CN" sz="1800" dirty="0"/>
              <a:t>	</a:t>
            </a:r>
            <a:r>
              <a:rPr lang="en-US" altLang="zh-CN" sz="1700" dirty="0">
                <a:latin typeface="Times New Roman" panose="02020603050405020304" charset="0"/>
                <a:cs typeface="Times New Roman" panose="02020603050405020304" charset="0"/>
              </a:rPr>
              <a:t>LocationManager LM = (LocationManager)getSystemService(Context.LOCATION_SERVICE)</a:t>
            </a:r>
            <a:r>
              <a:rPr lang="zh-CN" altLang="en-US" sz="1700" dirty="0">
                <a:latin typeface="Times New Roman" panose="02020603050405020304" charset="0"/>
                <a:cs typeface="Times New Roman" panose="02020603050405020304" charset="0"/>
              </a:rPr>
              <a:t>；</a:t>
            </a:r>
            <a:endParaRPr lang="en-US" altLang="zh-CN" sz="1700" dirty="0">
              <a:latin typeface="Times New Roman" panose="02020603050405020304" charset="0"/>
              <a:cs typeface="Times New Roman" panose="02020603050405020304" charset="0"/>
            </a:endParaRPr>
          </a:p>
          <a:p>
            <a:pPr marL="0" indent="0">
              <a:buClr>
                <a:schemeClr val="accent5">
                  <a:lumMod val="75000"/>
                </a:schemeClr>
              </a:buClr>
              <a:buNone/>
            </a:pPr>
            <a:r>
              <a:rPr lang="en-US" altLang="zh-CN" sz="1700" dirty="0">
                <a:latin typeface="Times New Roman" panose="02020603050405020304" charset="0"/>
                <a:cs typeface="Times New Roman" panose="02020603050405020304" charset="0"/>
              </a:rPr>
              <a:t>	得到了LocationManager的实例LocationManager以后，通过以下语句来注册一个周期性的位置更新：</a:t>
            </a:r>
          </a:p>
          <a:p>
            <a:pPr marL="0" indent="0" fontAlgn="auto">
              <a:lnSpc>
                <a:spcPct val="140000"/>
              </a:lnSpc>
              <a:buClr>
                <a:schemeClr val="accent5">
                  <a:lumMod val="75000"/>
                </a:schemeClr>
              </a:buClr>
              <a:buNone/>
            </a:pPr>
            <a:r>
              <a:rPr lang="en-US" altLang="zh-CN" sz="1700" dirty="0">
                <a:latin typeface="Times New Roman" panose="02020603050405020304" charset="0"/>
                <a:cs typeface="Times New Roman" panose="02020603050405020304" charset="0"/>
              </a:rPr>
              <a:t>	locationManager.requestLocationUpdates(LocationManager.GPS_PROVIDER, 1000, 0, locationListener);</a:t>
            </a:r>
          </a:p>
          <a:p>
            <a:pPr marL="0" indent="0">
              <a:buClr>
                <a:schemeClr val="accent5">
                  <a:lumMod val="75000"/>
                </a:schemeClr>
              </a:buClr>
              <a:buNone/>
            </a:pPr>
            <a:r>
              <a:rPr lang="en-US" altLang="zh-CN" sz="1700" dirty="0">
                <a:latin typeface="Times New Roman" panose="02020603050405020304" charset="0"/>
                <a:cs typeface="Times New Roman" panose="02020603050405020304" charset="0"/>
              </a:rPr>
              <a:t>	这句代码告诉系统，我们需要从GPS获取位置信息，每隔1000ms更新一次，并且不考虑位置的变化。最后一个参数是LocationListener的一个引用，必须要实现这个类。</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10.2.1 </a:t>
            </a:r>
            <a:r>
              <a:rPr lang="zh-CN" altLang="en-US" sz="4000" b="1" dirty="0">
                <a:solidFill>
                  <a:srgbClr val="0070C0"/>
                </a:solidFill>
              </a:rPr>
              <a:t>我的位置</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5" name="圆角矩形 4"/>
          <p:cNvSpPr/>
          <p:nvPr/>
        </p:nvSpPr>
        <p:spPr>
          <a:xfrm>
            <a:off x="1122680" y="3768030"/>
            <a:ext cx="8597265" cy="382270"/>
          </a:xfrm>
          <a:prstGeom prst="roundRect">
            <a:avLst/>
          </a:prstGeom>
          <a:noFill/>
          <a:ln>
            <a:solidFill>
              <a:srgbClr val="007AD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可选过程 7"/>
          <p:cNvSpPr/>
          <p:nvPr/>
        </p:nvSpPr>
        <p:spPr>
          <a:xfrm>
            <a:off x="1122680" y="4732466"/>
            <a:ext cx="9399270" cy="364490"/>
          </a:xfrm>
          <a:prstGeom prst="flowChartAlternateProcess">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fade">
                                      <p:cBhvr>
                                        <p:cTn id="55" dur="1000"/>
                                        <p:tgtEl>
                                          <p:spTgt spid="2">
                                            <p:txEl>
                                              <p:pRg st="6" end="6"/>
                                            </p:txEl>
                                          </p:spTgt>
                                        </p:tgtEl>
                                      </p:cBhvr>
                                    </p:animEffect>
                                    <p:anim calcmode="lin" valueType="num">
                                      <p:cBhvr>
                                        <p:cTn id="5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normAutofit fontScale="25000" lnSpcReduction="10000"/>
          </a:bodyPr>
          <a:lstStyle/>
          <a:p>
            <a:pPr>
              <a:lnSpc>
                <a:spcPct val="150000"/>
              </a:lnSpc>
              <a:buClr>
                <a:schemeClr val="accent5">
                  <a:lumMod val="75000"/>
                </a:schemeClr>
              </a:buClr>
              <a:buFont typeface="Wingdings" panose="05000000000000000000" pitchFamily="2" charset="2"/>
              <a:buChar char="Ø"/>
            </a:pPr>
            <a:r>
              <a:rPr lang="en-US" altLang="zh-CN" sz="8000" dirty="0"/>
              <a:t> 位置检测更新与监听器实现</a:t>
            </a:r>
          </a:p>
          <a:p>
            <a:pPr marL="0" indent="0">
              <a:buClr>
                <a:schemeClr val="accent5">
                  <a:lumMod val="75000"/>
                </a:schemeClr>
              </a:buClr>
              <a:buNone/>
            </a:pPr>
            <a:r>
              <a:rPr sz="1800" dirty="0"/>
              <a:t> </a:t>
            </a:r>
            <a:r>
              <a:rPr lang="en-US" sz="5665" dirty="0"/>
              <a:t>	</a:t>
            </a:r>
            <a:r>
              <a:rPr lang="en-US" sz="5665" dirty="0">
                <a:latin typeface="Times New Roman" panose="02020603050405020304" charset="0"/>
                <a:cs typeface="Times New Roman" panose="02020603050405020304" charset="0"/>
              </a:rPr>
              <a:t>locationManager.requestLocationUpdates(provider, 0, 0, locationListener);</a:t>
            </a:r>
          </a:p>
          <a:p>
            <a:pPr marL="0" indent="0">
              <a:buClr>
                <a:schemeClr val="accent5">
                  <a:lumMod val="75000"/>
                </a:schemeClr>
              </a:buClr>
              <a:buNone/>
            </a:pPr>
            <a:r>
              <a:rPr lang="en-US" altLang="zh-CN" sz="5665" dirty="0">
                <a:latin typeface="Times New Roman" panose="02020603050405020304" charset="0"/>
                <a:cs typeface="Times New Roman" panose="02020603050405020304" charset="0"/>
              </a:rPr>
              <a:t>	</a:t>
            </a:r>
            <a:r>
              <a:rPr lang="zh-CN" altLang="en-US" sz="5665" dirty="0">
                <a:latin typeface="Times New Roman" panose="02020603050405020304" charset="0"/>
                <a:cs typeface="Times New Roman" panose="02020603050405020304" charset="0"/>
              </a:rPr>
              <a:t>private LocationListener locationListener = new LocationListener() {</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public void onLocationChanged(Location location) {</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convertCoor(location);</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showLocation();}</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public void onStatusChanged(String provider, int status, Bundle  extras) {</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public void onProviderEnabled(String provider) {</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location = locationManager.getLastKnownLocation(provider); }</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public void onProviderDisabled(String provider) {</a:t>
            </a:r>
          </a:p>
          <a:p>
            <a:pPr marL="0" indent="0">
              <a:buClr>
                <a:schemeClr val="accent5">
                  <a:lumMod val="75000"/>
                </a:schemeClr>
              </a:buClr>
              <a:buNone/>
            </a:pPr>
            <a:r>
              <a:rPr lang="zh-CN" altLang="en-US" sz="5665" dirty="0">
                <a:latin typeface="Times New Roman" panose="02020603050405020304" charset="0"/>
                <a:cs typeface="Times New Roman" panose="02020603050405020304" charset="0"/>
              </a:rPr>
              <a:t>		 }</a:t>
            </a:r>
          </a:p>
          <a:p>
            <a:pPr marL="0" indent="0">
              <a:buClr>
                <a:schemeClr val="accent5">
                  <a:lumMod val="75000"/>
                </a:schemeClr>
              </a:buClr>
              <a:buNone/>
            </a:pPr>
            <a:r>
              <a:rPr lang="en-US" altLang="zh-CN" sz="5665" dirty="0">
                <a:latin typeface="Times New Roman" panose="02020603050405020304" charset="0"/>
                <a:cs typeface="Times New Roman" panose="02020603050405020304" charset="0"/>
              </a:rPr>
              <a:t>	</a:t>
            </a:r>
            <a:r>
              <a:rPr lang="zh-CN" altLang="en-US" sz="5665" dirty="0">
                <a:latin typeface="Times New Roman" panose="02020603050405020304" charset="0"/>
                <a:cs typeface="Times New Roman" panose="02020603050405020304" charset="0"/>
              </a:rPr>
              <a:t>}</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10.2.2 </a:t>
            </a:r>
            <a:r>
              <a:rPr lang="zh-CN" altLang="en-US" sz="4000" b="1" dirty="0">
                <a:solidFill>
                  <a:srgbClr val="0070C0"/>
                </a:solidFill>
              </a:rPr>
              <a:t>更新位置</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5" name="圆角矩形 4"/>
          <p:cNvSpPr/>
          <p:nvPr/>
        </p:nvSpPr>
        <p:spPr>
          <a:xfrm>
            <a:off x="699135" y="2219960"/>
            <a:ext cx="7069455" cy="382397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fade">
                                      <p:cBhvr>
                                        <p:cTn id="55" dur="1000"/>
                                        <p:tgtEl>
                                          <p:spTgt spid="2">
                                            <p:txEl>
                                              <p:pRg st="6" end="6"/>
                                            </p:txEl>
                                          </p:spTgt>
                                        </p:tgtEl>
                                      </p:cBhvr>
                                    </p:animEffect>
                                    <p:anim calcmode="lin" valueType="num">
                                      <p:cBhvr>
                                        <p:cTn id="5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2">
                                            <p:txEl>
                                              <p:pRg st="7" end="7"/>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2">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1000"/>
                                        <p:tgtEl>
                                          <p:spTgt spid="2">
                                            <p:txEl>
                                              <p:pRg st="8" end="8"/>
                                            </p:txEl>
                                          </p:spTgt>
                                        </p:tgtEl>
                                      </p:cBhvr>
                                    </p:animEffect>
                                    <p:anim calcmode="lin" valueType="num">
                                      <p:cBhvr>
                                        <p:cTn id="7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3" dur="900" decel="100000" fill="hold"/>
                                        <p:tgtEl>
                                          <p:spTgt spid="2">
                                            <p:txEl>
                                              <p:pRg st="8" end="8"/>
                                            </p:txEl>
                                          </p:spTgt>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2">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2">
                                            <p:txEl>
                                              <p:pRg st="9" end="9"/>
                                            </p:txEl>
                                          </p:spTgt>
                                        </p:tgtEl>
                                        <p:attrNameLst>
                                          <p:attrName>style.visibility</p:attrName>
                                        </p:attrNameLst>
                                      </p:cBhvr>
                                      <p:to>
                                        <p:strVal val="visible"/>
                                      </p:to>
                                    </p:set>
                                    <p:animEffect transition="in" filter="fade">
                                      <p:cBhvr>
                                        <p:cTn id="79" dur="1000"/>
                                        <p:tgtEl>
                                          <p:spTgt spid="2">
                                            <p:txEl>
                                              <p:pRg st="9" end="9"/>
                                            </p:txEl>
                                          </p:spTgt>
                                        </p:tgtEl>
                                      </p:cBhvr>
                                    </p:animEffect>
                                    <p:anim calcmode="lin" valueType="num">
                                      <p:cBhvr>
                                        <p:cTn id="8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81" dur="900" decel="100000" fill="hold"/>
                                        <p:tgtEl>
                                          <p:spTgt spid="2">
                                            <p:txEl>
                                              <p:pRg st="9" end="9"/>
                                            </p:txEl>
                                          </p:spTgt>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2">
                                            <p:txEl>
                                              <p:pRg st="9" end="9"/>
                                            </p:txEl>
                                          </p:spTgt>
                                        </p:tgtEl>
                                        <p:attrNameLst>
                                          <p:attrName>ppt_y</p:attrName>
                                        </p:attrNameLst>
                                      </p:cBhvr>
                                      <p:tavLst>
                                        <p:tav tm="0">
                                          <p:val>
                                            <p:strVal val="#ppt_y-.03"/>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37" presetClass="entr" presetSubtype="0" fill="hold" nodeType="clickEffect">
                                  <p:stCondLst>
                                    <p:cond delay="0"/>
                                  </p:stCondLst>
                                  <p:childTnLst>
                                    <p:set>
                                      <p:cBhvr>
                                        <p:cTn id="86" dur="1" fill="hold">
                                          <p:stCondLst>
                                            <p:cond delay="0"/>
                                          </p:stCondLst>
                                        </p:cTn>
                                        <p:tgtEl>
                                          <p:spTgt spid="2">
                                            <p:txEl>
                                              <p:pRg st="10" end="10"/>
                                            </p:txEl>
                                          </p:spTgt>
                                        </p:tgtEl>
                                        <p:attrNameLst>
                                          <p:attrName>style.visibility</p:attrName>
                                        </p:attrNameLst>
                                      </p:cBhvr>
                                      <p:to>
                                        <p:strVal val="visible"/>
                                      </p:to>
                                    </p:set>
                                    <p:animEffect transition="in" filter="fade">
                                      <p:cBhvr>
                                        <p:cTn id="87" dur="1000"/>
                                        <p:tgtEl>
                                          <p:spTgt spid="2">
                                            <p:txEl>
                                              <p:pRg st="10" end="10"/>
                                            </p:txEl>
                                          </p:spTgt>
                                        </p:tgtEl>
                                      </p:cBhvr>
                                    </p:animEffect>
                                    <p:anim calcmode="lin" valueType="num">
                                      <p:cBhvr>
                                        <p:cTn id="88"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9" dur="900" decel="100000" fill="hold"/>
                                        <p:tgtEl>
                                          <p:spTgt spid="2">
                                            <p:txEl>
                                              <p:pRg st="10" end="10"/>
                                            </p:txEl>
                                          </p:spTgt>
                                        </p:tgtEl>
                                        <p:attrNameLst>
                                          <p:attrName>ppt_y</p:attrName>
                                        </p:attrNameLst>
                                      </p:cBhvr>
                                      <p:tavLst>
                                        <p:tav tm="0">
                                          <p:val>
                                            <p:strVal val="#ppt_y+1"/>
                                          </p:val>
                                        </p:tav>
                                        <p:tav tm="100000">
                                          <p:val>
                                            <p:strVal val="#ppt_y-.03"/>
                                          </p:val>
                                        </p:tav>
                                      </p:tavLst>
                                    </p:anim>
                                    <p:anim calcmode="lin" valueType="num">
                                      <p:cBhvr>
                                        <p:cTn id="90" dur="100" accel="100000" fill="hold">
                                          <p:stCondLst>
                                            <p:cond delay="900"/>
                                          </p:stCondLst>
                                        </p:cTn>
                                        <p:tgtEl>
                                          <p:spTgt spid="2">
                                            <p:txEl>
                                              <p:pRg st="10" end="10"/>
                                            </p:txEl>
                                          </p:spTgt>
                                        </p:tgtEl>
                                        <p:attrNameLst>
                                          <p:attrName>ppt_y</p:attrName>
                                        </p:attrNameLst>
                                      </p:cBhvr>
                                      <p:tavLst>
                                        <p:tav tm="0">
                                          <p:val>
                                            <p:strVal val="#ppt_y-.03"/>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37" presetClass="entr" presetSubtype="0" fill="hold" nodeType="clickEffect">
                                  <p:stCondLst>
                                    <p:cond delay="0"/>
                                  </p:stCondLst>
                                  <p:childTnLst>
                                    <p:set>
                                      <p:cBhvr>
                                        <p:cTn id="94" dur="1" fill="hold">
                                          <p:stCondLst>
                                            <p:cond delay="0"/>
                                          </p:stCondLst>
                                        </p:cTn>
                                        <p:tgtEl>
                                          <p:spTgt spid="2">
                                            <p:txEl>
                                              <p:pRg st="11" end="11"/>
                                            </p:txEl>
                                          </p:spTgt>
                                        </p:tgtEl>
                                        <p:attrNameLst>
                                          <p:attrName>style.visibility</p:attrName>
                                        </p:attrNameLst>
                                      </p:cBhvr>
                                      <p:to>
                                        <p:strVal val="visible"/>
                                      </p:to>
                                    </p:set>
                                    <p:animEffect transition="in" filter="fade">
                                      <p:cBhvr>
                                        <p:cTn id="95" dur="1000"/>
                                        <p:tgtEl>
                                          <p:spTgt spid="2">
                                            <p:txEl>
                                              <p:pRg st="11" end="11"/>
                                            </p:txEl>
                                          </p:spTgt>
                                        </p:tgtEl>
                                      </p:cBhvr>
                                    </p:animEffect>
                                    <p:anim calcmode="lin" valueType="num">
                                      <p:cBhvr>
                                        <p:cTn id="96"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7" dur="900" decel="100000" fill="hold"/>
                                        <p:tgtEl>
                                          <p:spTgt spid="2">
                                            <p:txEl>
                                              <p:pRg st="11" end="11"/>
                                            </p:txEl>
                                          </p:spTgt>
                                        </p:tgtEl>
                                        <p:attrNameLst>
                                          <p:attrName>ppt_y</p:attrName>
                                        </p:attrNameLst>
                                      </p:cBhvr>
                                      <p:tavLst>
                                        <p:tav tm="0">
                                          <p:val>
                                            <p:strVal val="#ppt_y+1"/>
                                          </p:val>
                                        </p:tav>
                                        <p:tav tm="100000">
                                          <p:val>
                                            <p:strVal val="#ppt_y-.03"/>
                                          </p:val>
                                        </p:tav>
                                      </p:tavLst>
                                    </p:anim>
                                    <p:anim calcmode="lin" valueType="num">
                                      <p:cBhvr>
                                        <p:cTn id="98" dur="100" accel="100000" fill="hold">
                                          <p:stCondLst>
                                            <p:cond delay="900"/>
                                          </p:stCondLst>
                                        </p:cTn>
                                        <p:tgtEl>
                                          <p:spTgt spid="2">
                                            <p:txEl>
                                              <p:pRg st="11" end="11"/>
                                            </p:txEl>
                                          </p:spTgt>
                                        </p:tgtEl>
                                        <p:attrNameLst>
                                          <p:attrName>ppt_y</p:attrName>
                                        </p:attrNameLst>
                                      </p:cBhvr>
                                      <p:tavLst>
                                        <p:tav tm="0">
                                          <p:val>
                                            <p:strVal val="#ppt_y-.03"/>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37" presetClass="entr" presetSubtype="0" fill="hold" nodeType="clickEffect">
                                  <p:stCondLst>
                                    <p:cond delay="0"/>
                                  </p:stCondLst>
                                  <p:childTnLst>
                                    <p:set>
                                      <p:cBhvr>
                                        <p:cTn id="102" dur="1" fill="hold">
                                          <p:stCondLst>
                                            <p:cond delay="0"/>
                                          </p:stCondLst>
                                        </p:cTn>
                                        <p:tgtEl>
                                          <p:spTgt spid="2">
                                            <p:txEl>
                                              <p:pRg st="12" end="12"/>
                                            </p:txEl>
                                          </p:spTgt>
                                        </p:tgtEl>
                                        <p:attrNameLst>
                                          <p:attrName>style.visibility</p:attrName>
                                        </p:attrNameLst>
                                      </p:cBhvr>
                                      <p:to>
                                        <p:strVal val="visible"/>
                                      </p:to>
                                    </p:set>
                                    <p:animEffect transition="in" filter="fade">
                                      <p:cBhvr>
                                        <p:cTn id="103" dur="1000"/>
                                        <p:tgtEl>
                                          <p:spTgt spid="2">
                                            <p:txEl>
                                              <p:pRg st="12" end="12"/>
                                            </p:txEl>
                                          </p:spTgt>
                                        </p:tgtEl>
                                      </p:cBhvr>
                                    </p:animEffect>
                                    <p:anim calcmode="lin" valueType="num">
                                      <p:cBhvr>
                                        <p:cTn id="10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05" dur="900" decel="100000" fill="hold"/>
                                        <p:tgtEl>
                                          <p:spTgt spid="2">
                                            <p:txEl>
                                              <p:pRg st="12" end="12"/>
                                            </p:txEl>
                                          </p:spTgt>
                                        </p:tgtEl>
                                        <p:attrNameLst>
                                          <p:attrName>ppt_y</p:attrName>
                                        </p:attrNameLst>
                                      </p:cBhvr>
                                      <p:tavLst>
                                        <p:tav tm="0">
                                          <p:val>
                                            <p:strVal val="#ppt_y+1"/>
                                          </p:val>
                                        </p:tav>
                                        <p:tav tm="100000">
                                          <p:val>
                                            <p:strVal val="#ppt_y-.03"/>
                                          </p:val>
                                        </p:tav>
                                      </p:tavLst>
                                    </p:anim>
                                    <p:anim calcmode="lin" valueType="num">
                                      <p:cBhvr>
                                        <p:cTn id="106" dur="100" accel="100000" fill="hold">
                                          <p:stCondLst>
                                            <p:cond delay="900"/>
                                          </p:stCondLst>
                                        </p:cTn>
                                        <p:tgtEl>
                                          <p:spTgt spid="2">
                                            <p:txEl>
                                              <p:pRg st="12" end="1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normAutofit lnSpcReduction="10000"/>
          </a:bodyPr>
          <a:lstStyle/>
          <a:p>
            <a:pPr>
              <a:lnSpc>
                <a:spcPct val="150000"/>
              </a:lnSpc>
              <a:buClr>
                <a:schemeClr val="accent5">
                  <a:lumMod val="75000"/>
                </a:schemeClr>
              </a:buClr>
              <a:buFont typeface="Wingdings" panose="05000000000000000000" pitchFamily="2" charset="2"/>
              <a:buChar char="Ø"/>
            </a:pPr>
            <a:r>
              <a:rPr lang="en-US" altLang="zh-CN" sz="3200" dirty="0"/>
              <a:t> 通过获取最佳Provider获取位置坐标（定位的关键）：</a:t>
            </a:r>
          </a:p>
          <a:p>
            <a:pPr marL="0" indent="0">
              <a:buClr>
                <a:schemeClr val="accent5">
                  <a:lumMod val="75000"/>
                </a:schemeClr>
              </a:buClr>
              <a:buNone/>
            </a:pPr>
            <a:r>
              <a:rPr sz="1800" dirty="0"/>
              <a:t> </a:t>
            </a:r>
            <a:r>
              <a:rPr lang="en-US" sz="1800" dirty="0"/>
              <a:t>	</a:t>
            </a:r>
            <a:r>
              <a:rPr lang="en-US" sz="1800" dirty="0">
                <a:latin typeface="Times New Roman" panose="02020603050405020304" charset="0"/>
                <a:cs typeface="Times New Roman" panose="02020603050405020304" charset="0"/>
              </a:rPr>
              <a:t>location = locationManager.getLastKnownLocation(provider);</a:t>
            </a:r>
          </a:p>
          <a:p>
            <a:pPr marL="0" indent="0">
              <a:buClr>
                <a:schemeClr val="accent5">
                  <a:lumMod val="75000"/>
                </a:schemeClr>
              </a:buClr>
              <a:buNone/>
            </a:pPr>
            <a:r>
              <a:rPr lang="en-US"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private void getBestProvider() {</a:t>
            </a:r>
          </a:p>
          <a:p>
            <a:pPr marL="0" indent="0">
              <a:buClr>
                <a:schemeClr val="accent5">
                  <a:lumMod val="75000"/>
                </a:schemeClr>
              </a:buClr>
              <a:buNone/>
            </a:pPr>
            <a:r>
              <a:rPr lang="zh-CN" altLang="en-US" sz="1800" dirty="0">
                <a:latin typeface="Times New Roman" panose="02020603050405020304" charset="0"/>
                <a:cs typeface="Times New Roman" panose="02020603050405020304" charset="0"/>
              </a:rPr>
              <a:t>		 Criteria criteria = new Criteria();</a:t>
            </a:r>
          </a:p>
          <a:p>
            <a:pPr marL="0" indent="0">
              <a:buClr>
                <a:schemeClr val="accent5">
                  <a:lumMod val="75000"/>
                </a:schemeClr>
              </a:buClr>
              <a:buNone/>
            </a:pPr>
            <a:r>
              <a:rPr lang="zh-CN" altLang="en-US" sz="1800" dirty="0">
                <a:latin typeface="Times New Roman" panose="02020603050405020304" charset="0"/>
                <a:cs typeface="Times New Roman" panose="02020603050405020304" charset="0"/>
              </a:rPr>
              <a:t>		 criteria.setAccuracy(Criteria.ACCURACY_FINE);//高精度</a:t>
            </a:r>
          </a:p>
          <a:p>
            <a:pPr marL="0" indent="0">
              <a:buClr>
                <a:schemeClr val="accent5">
                  <a:lumMod val="75000"/>
                </a:schemeClr>
              </a:buClr>
              <a:buNone/>
            </a:pPr>
            <a:r>
              <a:rPr lang="zh-CN" altLang="en-US" sz="1800" dirty="0">
                <a:latin typeface="Times New Roman" panose="02020603050405020304" charset="0"/>
                <a:cs typeface="Times New Roman" panose="02020603050405020304" charset="0"/>
              </a:rPr>
              <a:t>		 criteria.setAltitudeRequired(false);//无海拔要求</a:t>
            </a:r>
          </a:p>
          <a:p>
            <a:pPr marL="0" indent="0">
              <a:buClr>
                <a:schemeClr val="accent5">
                  <a:lumMod val="75000"/>
                </a:schemeClr>
              </a:buClr>
              <a:buNone/>
            </a:pPr>
            <a:r>
              <a:rPr lang="zh-CN" altLang="en-US" sz="1800" dirty="0">
                <a:latin typeface="Times New Roman" panose="02020603050405020304" charset="0"/>
                <a:cs typeface="Times New Roman" panose="02020603050405020304" charset="0"/>
              </a:rPr>
              <a:t>		 criteria.setBearingRequired(false);//无方位要求</a:t>
            </a:r>
          </a:p>
          <a:p>
            <a:pPr marL="0" indent="0">
              <a:buClr>
                <a:schemeClr val="accent5">
                  <a:lumMod val="75000"/>
                </a:schemeClr>
              </a:buClr>
              <a:buNone/>
            </a:pPr>
            <a:r>
              <a:rPr lang="zh-CN" altLang="en-US" sz="1800" dirty="0">
                <a:latin typeface="Times New Roman" panose="02020603050405020304" charset="0"/>
                <a:cs typeface="Times New Roman" panose="02020603050405020304" charset="0"/>
              </a:rPr>
              <a:t>		 criteria.setCostAllowed(true);//允许产生资费</a:t>
            </a:r>
          </a:p>
          <a:p>
            <a:pPr marL="0" indent="0">
              <a:buClr>
                <a:schemeClr val="accent5">
                  <a:lumMod val="75000"/>
                </a:schemeClr>
              </a:buClr>
              <a:buNone/>
            </a:pPr>
            <a:r>
              <a:rPr lang="zh-CN" altLang="en-US" sz="1800" dirty="0">
                <a:latin typeface="Times New Roman" panose="02020603050405020304" charset="0"/>
                <a:cs typeface="Times New Roman" panose="02020603050405020304" charset="0"/>
              </a:rPr>
              <a:t>		 provider = locationManager.getBestProvider(criteria,true);</a:t>
            </a:r>
            <a:r>
              <a:rPr lang="zh-CN" altLang="en-US" sz="1800" dirty="0">
                <a:latin typeface="Times New Roman" panose="02020603050405020304" charset="0"/>
                <a:cs typeface="Times New Roman" panose="02020603050405020304" charset="0"/>
                <a:sym typeface="+mn-ea"/>
              </a:rPr>
              <a:t> // 获取最佳服务对象</a:t>
            </a:r>
            <a:endParaRPr lang="zh-CN" altLang="en-US" sz="1800" dirty="0">
              <a:latin typeface="Times New Roman" panose="02020603050405020304" charset="0"/>
              <a:cs typeface="Times New Roman" panose="02020603050405020304" charset="0"/>
            </a:endParaRPr>
          </a:p>
          <a:p>
            <a:pPr marL="0" indent="0">
              <a:buClr>
                <a:schemeClr val="accent5">
                  <a:lumMod val="75000"/>
                </a:schemeClr>
              </a:buClr>
              <a:buNone/>
            </a:pPr>
            <a:endParaRPr lang="zh-CN" altLang="en-US" sz="1800" dirty="0">
              <a:latin typeface="Times New Roman" panose="02020603050405020304" charset="0"/>
              <a:cs typeface="Times New Roman" panose="02020603050405020304" charset="0"/>
            </a:endParaRPr>
          </a:p>
          <a:p>
            <a:pPr marL="0" indent="0">
              <a:buClr>
                <a:schemeClr val="accent5">
                  <a:lumMod val="75000"/>
                </a:schemeClr>
              </a:buClr>
              <a:buNone/>
            </a:pPr>
            <a:r>
              <a:rPr lang="en-US" altLang="zh-CN" sz="1800" dirty="0">
                <a:latin typeface="Times New Roman" panose="02020603050405020304" charset="0"/>
                <a:cs typeface="Times New Roman" panose="02020603050405020304" charset="0"/>
              </a:rPr>
              <a:t>	</a:t>
            </a:r>
            <a:r>
              <a:rPr lang="zh-CN" altLang="en-US" sz="1800" dirty="0">
                <a:latin typeface="Times New Roman" panose="02020603050405020304" charset="0"/>
                <a:cs typeface="Times New Roman" panose="02020603050405020304" charset="0"/>
              </a:rPr>
              <a:t>}</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10.2.2 </a:t>
            </a:r>
            <a:r>
              <a:rPr lang="zh-CN" altLang="en-US" sz="4000" b="1" dirty="0">
                <a:solidFill>
                  <a:srgbClr val="0070C0"/>
                </a:solidFill>
              </a:rPr>
              <a:t>更新位置</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5" name="圆角矩形 4"/>
          <p:cNvSpPr/>
          <p:nvPr/>
        </p:nvSpPr>
        <p:spPr>
          <a:xfrm>
            <a:off x="718820" y="2444750"/>
            <a:ext cx="8987155" cy="3326765"/>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fade">
                                      <p:cBhvr>
                                        <p:cTn id="55" dur="1000"/>
                                        <p:tgtEl>
                                          <p:spTgt spid="2">
                                            <p:txEl>
                                              <p:pRg st="6" end="6"/>
                                            </p:txEl>
                                          </p:spTgt>
                                        </p:tgtEl>
                                      </p:cBhvr>
                                    </p:animEffect>
                                    <p:anim calcmode="lin" valueType="num">
                                      <p:cBhvr>
                                        <p:cTn id="5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2">
                                            <p:txEl>
                                              <p:pRg st="7" end="7"/>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2">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1000"/>
                                        <p:tgtEl>
                                          <p:spTgt spid="2">
                                            <p:txEl>
                                              <p:pRg st="8" end="8"/>
                                            </p:txEl>
                                          </p:spTgt>
                                        </p:tgtEl>
                                      </p:cBhvr>
                                    </p:animEffect>
                                    <p:anim calcmode="lin" valueType="num">
                                      <p:cBhvr>
                                        <p:cTn id="7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3" dur="900" decel="100000" fill="hold"/>
                                        <p:tgtEl>
                                          <p:spTgt spid="2">
                                            <p:txEl>
                                              <p:pRg st="8" end="8"/>
                                            </p:txEl>
                                          </p:spTgt>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2">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2">
                                            <p:txEl>
                                              <p:pRg st="10" end="10"/>
                                            </p:txEl>
                                          </p:spTgt>
                                        </p:tgtEl>
                                        <p:attrNameLst>
                                          <p:attrName>style.visibility</p:attrName>
                                        </p:attrNameLst>
                                      </p:cBhvr>
                                      <p:to>
                                        <p:strVal val="visible"/>
                                      </p:to>
                                    </p:set>
                                    <p:animEffect transition="in" filter="fade">
                                      <p:cBhvr>
                                        <p:cTn id="79" dur="1000"/>
                                        <p:tgtEl>
                                          <p:spTgt spid="2">
                                            <p:txEl>
                                              <p:pRg st="10" end="10"/>
                                            </p:txEl>
                                          </p:spTgt>
                                        </p:tgtEl>
                                      </p:cBhvr>
                                    </p:animEffect>
                                    <p:anim calcmode="lin" valueType="num">
                                      <p:cBhvr>
                                        <p:cTn id="80"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1" dur="900" decel="100000" fill="hold"/>
                                        <p:tgtEl>
                                          <p:spTgt spid="2">
                                            <p:txEl>
                                              <p:pRg st="10" end="10"/>
                                            </p:txEl>
                                          </p:spTgt>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2">
                                            <p:txEl>
                                              <p:pRg st="10" end="1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normAutofit/>
          </a:bodyPr>
          <a:lstStyle/>
          <a:p>
            <a:pPr>
              <a:lnSpc>
                <a:spcPct val="150000"/>
              </a:lnSpc>
              <a:buClr>
                <a:schemeClr val="accent5">
                  <a:lumMod val="75000"/>
                </a:schemeClr>
              </a:buClr>
              <a:buFont typeface="Wingdings" panose="05000000000000000000" pitchFamily="2" charset="2"/>
              <a:buChar char="Ø"/>
            </a:pPr>
            <a:r>
              <a:rPr lang="en-US" altLang="zh-CN" sz="3200" dirty="0"/>
              <a:t> 坐标转换：</a:t>
            </a:r>
          </a:p>
          <a:p>
            <a:pPr marL="0" indent="0">
              <a:buClr>
                <a:schemeClr val="accent5">
                  <a:lumMod val="75000"/>
                </a:schemeClr>
              </a:buClr>
              <a:buNone/>
            </a:pPr>
            <a:r>
              <a:rPr sz="1800" dirty="0"/>
              <a:t> </a:t>
            </a:r>
            <a:r>
              <a:rPr lang="en-US" sz="1800" dirty="0"/>
              <a:t>	</a:t>
            </a:r>
          </a:p>
          <a:p>
            <a:pPr marL="0" indent="0">
              <a:buClr>
                <a:schemeClr val="accent5">
                  <a:lumMod val="75000"/>
                </a:schemeClr>
              </a:buClr>
              <a:buNone/>
            </a:pPr>
            <a:r>
              <a:rPr lang="en-US" sz="1800" dirty="0"/>
              <a:t>	</a:t>
            </a:r>
            <a:r>
              <a:rPr lang="en-US" sz="1800" dirty="0">
                <a:latin typeface="Times New Roman" panose="02020603050405020304" charset="0"/>
                <a:cs typeface="Times New Roman" panose="02020603050405020304" charset="0"/>
              </a:rPr>
              <a:t>private void convertCoor(Location location) {</a:t>
            </a:r>
          </a:p>
          <a:p>
            <a:pPr marL="0" indent="0">
              <a:buClr>
                <a:schemeClr val="accent5">
                  <a:lumMod val="75000"/>
                </a:schemeClr>
              </a:buClr>
              <a:buNone/>
            </a:pPr>
            <a:r>
              <a:rPr lang="en-US" sz="1800" dirty="0">
                <a:latin typeface="Times New Roman" panose="02020603050405020304" charset="0"/>
                <a:cs typeface="Times New Roman" panose="02020603050405020304" charset="0"/>
              </a:rPr>
              <a:t>		 //将GPS设备采集的原始GPS坐标转换成百度坐标</a:t>
            </a:r>
          </a:p>
          <a:p>
            <a:pPr marL="0" indent="0">
              <a:buClr>
                <a:schemeClr val="accent5">
                  <a:lumMod val="75000"/>
                </a:schemeClr>
              </a:buClr>
              <a:buNone/>
            </a:pPr>
            <a:r>
              <a:rPr lang="en-US" sz="1800" dirty="0">
                <a:latin typeface="Times New Roman" panose="02020603050405020304" charset="0"/>
                <a:cs typeface="Times New Roman" panose="02020603050405020304" charset="0"/>
              </a:rPr>
              <a:t>		 CoordinateConverter converter  = new CoordinateConverter();</a:t>
            </a:r>
          </a:p>
          <a:p>
            <a:pPr marL="0" indent="0">
              <a:buClr>
                <a:schemeClr val="accent5">
                  <a:lumMod val="75000"/>
                </a:schemeClr>
              </a:buClr>
              <a:buNone/>
            </a:pPr>
            <a:r>
              <a:rPr lang="en-US" sz="1800" dirty="0">
                <a:latin typeface="Times New Roman" panose="02020603050405020304" charset="0"/>
                <a:cs typeface="Times New Roman" panose="02020603050405020304" charset="0"/>
              </a:rPr>
              <a:t>		 converter.from(CoordinateConverter.CoordType.GPS);</a:t>
            </a:r>
          </a:p>
          <a:p>
            <a:pPr marL="0" indent="0">
              <a:buClr>
                <a:schemeClr val="accent5">
                  <a:lumMod val="75000"/>
                </a:schemeClr>
              </a:buClr>
              <a:buNone/>
            </a:pPr>
            <a:r>
              <a:rPr lang="en-US" sz="1800" dirty="0">
                <a:latin typeface="Times New Roman" panose="02020603050405020304" charset="0"/>
                <a:cs typeface="Times New Roman" panose="02020603050405020304" charset="0"/>
              </a:rPr>
              <a:t>		 converter.coord(new LatLng(location.getLatitude(), location.getLongitude()));</a:t>
            </a:r>
          </a:p>
          <a:p>
            <a:pPr marL="0" indent="0">
              <a:buClr>
                <a:schemeClr val="accent5">
                  <a:lumMod val="75000"/>
                </a:schemeClr>
              </a:buClr>
              <a:buNone/>
            </a:pPr>
            <a:r>
              <a:rPr lang="en-US" sz="1800" dirty="0">
                <a:latin typeface="Times New Roman" panose="02020603050405020304" charset="0"/>
                <a:cs typeface="Times New Roman" panose="02020603050405020304" charset="0"/>
              </a:rPr>
              <a:t>		 desLatLng = converter.convert();</a:t>
            </a:r>
          </a:p>
          <a:p>
            <a:pPr marL="0" indent="0">
              <a:buClr>
                <a:schemeClr val="accent5">
                  <a:lumMod val="75000"/>
                </a:schemeClr>
              </a:buClr>
              <a:buNone/>
            </a:pPr>
            <a:r>
              <a:rPr lang="en-US" sz="1800" dirty="0">
                <a:latin typeface="Times New Roman" panose="02020603050405020304" charset="0"/>
                <a:cs typeface="Times New Roman" panose="02020603050405020304" charset="0"/>
              </a:rPr>
              <a:t>	}</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10.2.2 </a:t>
            </a:r>
            <a:r>
              <a:rPr lang="zh-CN" altLang="en-US" sz="4000" b="1" dirty="0">
                <a:solidFill>
                  <a:srgbClr val="0070C0"/>
                </a:solidFill>
              </a:rPr>
              <a:t>更新位置</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5" name="圆角矩形 4"/>
          <p:cNvSpPr/>
          <p:nvPr/>
        </p:nvSpPr>
        <p:spPr>
          <a:xfrm>
            <a:off x="727710" y="2599055"/>
            <a:ext cx="8806180" cy="241554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fade">
                                      <p:cBhvr>
                                        <p:cTn id="55" dur="1000"/>
                                        <p:tgtEl>
                                          <p:spTgt spid="2">
                                            <p:txEl>
                                              <p:pRg st="6" end="6"/>
                                            </p:txEl>
                                          </p:spTgt>
                                        </p:tgtEl>
                                      </p:cBhvr>
                                    </p:animEffect>
                                    <p:anim calcmode="lin" valueType="num">
                                      <p:cBhvr>
                                        <p:cTn id="5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2">
                                            <p:txEl>
                                              <p:pRg st="7" end="7"/>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2">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1000"/>
                                        <p:tgtEl>
                                          <p:spTgt spid="2">
                                            <p:txEl>
                                              <p:pRg st="8" end="8"/>
                                            </p:txEl>
                                          </p:spTgt>
                                        </p:tgtEl>
                                      </p:cBhvr>
                                    </p:animEffect>
                                    <p:anim calcmode="lin" valueType="num">
                                      <p:cBhvr>
                                        <p:cTn id="7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3" dur="900" decel="100000" fill="hold"/>
                                        <p:tgtEl>
                                          <p:spTgt spid="2">
                                            <p:txEl>
                                              <p:pRg st="8" end="8"/>
                                            </p:txEl>
                                          </p:spTgt>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2">
                                            <p:txEl>
                                              <p:pRg st="8" end="8"/>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normAutofit fontScale="40000" lnSpcReduction="10000"/>
          </a:bodyPr>
          <a:lstStyle/>
          <a:p>
            <a:pPr>
              <a:lnSpc>
                <a:spcPct val="150000"/>
              </a:lnSpc>
              <a:buClr>
                <a:schemeClr val="accent5">
                  <a:lumMod val="75000"/>
                </a:schemeClr>
              </a:buClr>
              <a:buFont typeface="Wingdings" panose="05000000000000000000" pitchFamily="2" charset="2"/>
              <a:buChar char="Ø"/>
            </a:pPr>
            <a:r>
              <a:rPr lang="en-US" altLang="zh-CN" sz="9145" dirty="0"/>
              <a:t> </a:t>
            </a:r>
            <a:r>
              <a:rPr lang="zh-CN" altLang="en-US" sz="9145" dirty="0"/>
              <a:t>显示位置</a:t>
            </a:r>
            <a:r>
              <a:rPr lang="en-US" altLang="zh-CN" sz="9145" dirty="0"/>
              <a:t>：</a:t>
            </a:r>
          </a:p>
          <a:p>
            <a:pPr marL="0" indent="0">
              <a:buClr>
                <a:schemeClr val="accent5">
                  <a:lumMod val="75000"/>
                </a:schemeClr>
              </a:buClr>
              <a:buNone/>
            </a:pPr>
            <a:r>
              <a:rPr sz="1800" dirty="0"/>
              <a:t> </a:t>
            </a:r>
            <a:r>
              <a:rPr lang="en-US" sz="1800" dirty="0"/>
              <a:t>	</a:t>
            </a:r>
            <a:r>
              <a:rPr lang="en-US" sz="6400" dirty="0"/>
              <a:t>	</a:t>
            </a:r>
            <a:r>
              <a:rPr lang="en-US" sz="6400" dirty="0">
                <a:latin typeface="Times New Roman" panose="02020603050405020304" charset="0"/>
                <a:cs typeface="Times New Roman" panose="02020603050405020304" charset="0"/>
              </a:rPr>
              <a:t>private void showLocation() {</a:t>
            </a:r>
          </a:p>
          <a:p>
            <a:pPr marL="0" indent="0">
              <a:buClr>
                <a:schemeClr val="accent5">
                  <a:lumMod val="75000"/>
                </a:schemeClr>
              </a:buClr>
              <a:buNone/>
            </a:pPr>
            <a:r>
              <a:rPr lang="en-US" sz="6400" dirty="0">
                <a:latin typeface="Times New Roman" panose="02020603050405020304" charset="0"/>
                <a:cs typeface="Times New Roman" panose="02020603050405020304" charset="0"/>
              </a:rPr>
              <a:t>		if (desLatLng != null) {</a:t>
            </a:r>
          </a:p>
          <a:p>
            <a:pPr marL="0" indent="0">
              <a:buClr>
                <a:schemeClr val="accent5">
                  <a:lumMod val="75000"/>
                </a:schemeClr>
              </a:buClr>
              <a:buNone/>
            </a:pPr>
            <a:r>
              <a:rPr lang="en-US" sz="6400" dirty="0">
                <a:latin typeface="Times New Roman" panose="02020603050405020304" charset="0"/>
                <a:cs typeface="Times New Roman" panose="02020603050405020304" charset="0"/>
              </a:rPr>
              <a:t>			MyLocationData.Builder data = new MyLocationData.Builder();</a:t>
            </a:r>
          </a:p>
          <a:p>
            <a:pPr marL="0" indent="0">
              <a:buClr>
                <a:schemeClr val="accent5">
                  <a:lumMod val="75000"/>
                </a:schemeClr>
              </a:buClr>
              <a:buNone/>
            </a:pPr>
            <a:r>
              <a:rPr lang="en-US" sz="6400" dirty="0">
                <a:latin typeface="Times New Roman" panose="02020603050405020304" charset="0"/>
                <a:cs typeface="Times New Roman" panose="02020603050405020304" charset="0"/>
              </a:rPr>
              <a:t>			data.latitude(desLatLng.latitude);</a:t>
            </a:r>
          </a:p>
          <a:p>
            <a:pPr marL="0" indent="0">
              <a:buClr>
                <a:schemeClr val="accent5">
                  <a:lumMod val="75000"/>
                </a:schemeClr>
              </a:buClr>
              <a:buNone/>
            </a:pPr>
            <a:r>
              <a:rPr lang="en-US" sz="6400" dirty="0">
                <a:latin typeface="Times New Roman" panose="02020603050405020304" charset="0"/>
                <a:cs typeface="Times New Roman" panose="02020603050405020304" charset="0"/>
              </a:rPr>
              <a:t>			data.longitude(desLatLng.longitude);</a:t>
            </a:r>
          </a:p>
          <a:p>
            <a:pPr marL="0" indent="0">
              <a:buClr>
                <a:schemeClr val="accent5">
                  <a:lumMod val="75000"/>
                </a:schemeClr>
              </a:buClr>
              <a:buNone/>
            </a:pPr>
            <a:r>
              <a:rPr lang="en-US" sz="6400" dirty="0">
                <a:latin typeface="Times New Roman" panose="02020603050405020304" charset="0"/>
                <a:cs typeface="Times New Roman" panose="02020603050405020304" charset="0"/>
              </a:rPr>
              <a:t>			data.direction(currentRotation);</a:t>
            </a:r>
          </a:p>
          <a:p>
            <a:pPr marL="0" indent="0">
              <a:buClr>
                <a:schemeClr val="accent5">
                  <a:lumMod val="75000"/>
                </a:schemeClr>
              </a:buClr>
              <a:buNone/>
            </a:pPr>
            <a:r>
              <a:rPr lang="en-US" sz="6400" dirty="0">
                <a:latin typeface="Times New Roman" panose="02020603050405020304" charset="0"/>
                <a:cs typeface="Times New Roman" panose="02020603050405020304" charset="0"/>
              </a:rPr>
              <a:t>			baiduMap.setMyLocationData(data.build());</a:t>
            </a:r>
          </a:p>
          <a:p>
            <a:pPr marL="0" indent="0">
              <a:buClr>
                <a:schemeClr val="accent5">
                  <a:lumMod val="75000"/>
                </a:schemeClr>
              </a:buClr>
              <a:buNone/>
            </a:pPr>
            <a:r>
              <a:rPr lang="en-US" sz="6400" dirty="0">
                <a:latin typeface="Times New Roman" panose="02020603050405020304" charset="0"/>
                <a:cs typeface="Times New Roman" panose="02020603050405020304" charset="0"/>
              </a:rPr>
              <a:t>		}</a:t>
            </a:r>
          </a:p>
          <a:p>
            <a:pPr marL="0" indent="0">
              <a:buClr>
                <a:schemeClr val="accent5">
                  <a:lumMod val="75000"/>
                </a:schemeClr>
              </a:buClr>
              <a:buNone/>
            </a:pPr>
            <a:r>
              <a:rPr lang="en-US" sz="1800" dirty="0"/>
              <a:t>}</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10.2.2 </a:t>
            </a:r>
            <a:r>
              <a:rPr lang="zh-CN" altLang="en-US" sz="4000" b="1" dirty="0">
                <a:solidFill>
                  <a:srgbClr val="0070C0"/>
                </a:solidFill>
              </a:rPr>
              <a:t>更新位置</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5" name="圆角矩形 4"/>
          <p:cNvSpPr/>
          <p:nvPr/>
        </p:nvSpPr>
        <p:spPr>
          <a:xfrm>
            <a:off x="773430" y="2371089"/>
            <a:ext cx="10952744" cy="3886513"/>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37" presetClass="entr" presetSubtype="0" fill="hold" nodeType="clickEffect">
                                  <p:stCondLst>
                                    <p:cond delay="0"/>
                                  </p:stCondLst>
                                  <p:childTnLst>
                                    <p:set>
                                      <p:cBhvr>
                                        <p:cTn id="54" dur="1" fill="hold">
                                          <p:stCondLst>
                                            <p:cond delay="0"/>
                                          </p:stCondLst>
                                        </p:cTn>
                                        <p:tgtEl>
                                          <p:spTgt spid="2">
                                            <p:txEl>
                                              <p:pRg st="6" end="6"/>
                                            </p:txEl>
                                          </p:spTgt>
                                        </p:tgtEl>
                                        <p:attrNameLst>
                                          <p:attrName>style.visibility</p:attrName>
                                        </p:attrNameLst>
                                      </p:cBhvr>
                                      <p:to>
                                        <p:strVal val="visible"/>
                                      </p:to>
                                    </p:set>
                                    <p:animEffect transition="in" filter="fade">
                                      <p:cBhvr>
                                        <p:cTn id="55" dur="1000"/>
                                        <p:tgtEl>
                                          <p:spTgt spid="2">
                                            <p:txEl>
                                              <p:pRg st="6" end="6"/>
                                            </p:txEl>
                                          </p:spTgt>
                                        </p:tgtEl>
                                      </p:cBhvr>
                                    </p:animEffect>
                                    <p:anim calcmode="lin" valueType="num">
                                      <p:cBhvr>
                                        <p:cTn id="5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7" dur="900" decel="100000" fill="hold"/>
                                        <p:tgtEl>
                                          <p:spTgt spid="2">
                                            <p:txEl>
                                              <p:pRg st="6" end="6"/>
                                            </p:txEl>
                                          </p:spTgt>
                                        </p:tgtEl>
                                        <p:attrNameLst>
                                          <p:attrName>ppt_y</p:attrName>
                                        </p:attrNameLst>
                                      </p:cBhvr>
                                      <p:tavLst>
                                        <p:tav tm="0">
                                          <p:val>
                                            <p:strVal val="#ppt_y+1"/>
                                          </p:val>
                                        </p:tav>
                                        <p:tav tm="100000">
                                          <p:val>
                                            <p:strVal val="#ppt_y-.03"/>
                                          </p:val>
                                        </p:tav>
                                      </p:tavLst>
                                    </p:anim>
                                    <p:anim calcmode="lin" valueType="num">
                                      <p:cBhvr>
                                        <p:cTn id="58" dur="100" accel="100000" fill="hold">
                                          <p:stCondLst>
                                            <p:cond delay="900"/>
                                          </p:stCondLst>
                                        </p:cTn>
                                        <p:tgtEl>
                                          <p:spTgt spid="2">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37" presetClass="entr" presetSubtype="0" fill="hold"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900" decel="100000" fill="hold"/>
                                        <p:tgtEl>
                                          <p:spTgt spid="2">
                                            <p:txEl>
                                              <p:pRg st="7" end="7"/>
                                            </p:txEl>
                                          </p:spTgt>
                                        </p:tgtEl>
                                        <p:attrNameLst>
                                          <p:attrName>ppt_y</p:attrName>
                                        </p:attrNameLst>
                                      </p:cBhvr>
                                      <p:tavLst>
                                        <p:tav tm="0">
                                          <p:val>
                                            <p:strVal val="#ppt_y+1"/>
                                          </p:val>
                                        </p:tav>
                                        <p:tav tm="100000">
                                          <p:val>
                                            <p:strVal val="#ppt_y-.03"/>
                                          </p:val>
                                        </p:tav>
                                      </p:tavLst>
                                    </p:anim>
                                    <p:anim calcmode="lin" valueType="num">
                                      <p:cBhvr>
                                        <p:cTn id="66" dur="100" accel="100000" fill="hold">
                                          <p:stCondLst>
                                            <p:cond delay="900"/>
                                          </p:stCondLst>
                                        </p:cTn>
                                        <p:tgtEl>
                                          <p:spTgt spid="2">
                                            <p:txEl>
                                              <p:pRg st="7" end="7"/>
                                            </p:txEl>
                                          </p:spTgt>
                                        </p:tgtEl>
                                        <p:attrNameLst>
                                          <p:attrName>ppt_y</p:attrName>
                                        </p:attrNameLst>
                                      </p:cBhvr>
                                      <p:tavLst>
                                        <p:tav tm="0">
                                          <p:val>
                                            <p:strVal val="#ppt_y-.03"/>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37" presetClass="entr" presetSubtype="0" fill="hold" nodeType="clickEffect">
                                  <p:stCondLst>
                                    <p:cond delay="0"/>
                                  </p:stCondLst>
                                  <p:childTnLst>
                                    <p:set>
                                      <p:cBhvr>
                                        <p:cTn id="70" dur="1" fill="hold">
                                          <p:stCondLst>
                                            <p:cond delay="0"/>
                                          </p:stCondLst>
                                        </p:cTn>
                                        <p:tgtEl>
                                          <p:spTgt spid="2">
                                            <p:txEl>
                                              <p:pRg st="8" end="8"/>
                                            </p:txEl>
                                          </p:spTgt>
                                        </p:tgtEl>
                                        <p:attrNameLst>
                                          <p:attrName>style.visibility</p:attrName>
                                        </p:attrNameLst>
                                      </p:cBhvr>
                                      <p:to>
                                        <p:strVal val="visible"/>
                                      </p:to>
                                    </p:set>
                                    <p:animEffect transition="in" filter="fade">
                                      <p:cBhvr>
                                        <p:cTn id="71" dur="1000"/>
                                        <p:tgtEl>
                                          <p:spTgt spid="2">
                                            <p:txEl>
                                              <p:pRg st="8" end="8"/>
                                            </p:txEl>
                                          </p:spTgt>
                                        </p:tgtEl>
                                      </p:cBhvr>
                                    </p:animEffect>
                                    <p:anim calcmode="lin" valueType="num">
                                      <p:cBhvr>
                                        <p:cTn id="72"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3" dur="900" decel="100000" fill="hold"/>
                                        <p:tgtEl>
                                          <p:spTgt spid="2">
                                            <p:txEl>
                                              <p:pRg st="8" end="8"/>
                                            </p:txEl>
                                          </p:spTgt>
                                        </p:tgtEl>
                                        <p:attrNameLst>
                                          <p:attrName>ppt_y</p:attrName>
                                        </p:attrNameLst>
                                      </p:cBhvr>
                                      <p:tavLst>
                                        <p:tav tm="0">
                                          <p:val>
                                            <p:strVal val="#ppt_y+1"/>
                                          </p:val>
                                        </p:tav>
                                        <p:tav tm="100000">
                                          <p:val>
                                            <p:strVal val="#ppt_y-.03"/>
                                          </p:val>
                                        </p:tav>
                                      </p:tavLst>
                                    </p:anim>
                                    <p:anim calcmode="lin" valueType="num">
                                      <p:cBhvr>
                                        <p:cTn id="74" dur="100" accel="100000" fill="hold">
                                          <p:stCondLst>
                                            <p:cond delay="900"/>
                                          </p:stCondLst>
                                        </p:cTn>
                                        <p:tgtEl>
                                          <p:spTgt spid="2">
                                            <p:txEl>
                                              <p:pRg st="8" end="8"/>
                                            </p:txEl>
                                          </p:spTgt>
                                        </p:tgtEl>
                                        <p:attrNameLst>
                                          <p:attrName>ppt_y</p:attrName>
                                        </p:attrNameLst>
                                      </p:cBhvr>
                                      <p:tavLst>
                                        <p:tav tm="0">
                                          <p:val>
                                            <p:strVal val="#ppt_y-.03"/>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37" presetClass="entr" presetSubtype="0" fill="hold" nodeType="clickEffect">
                                  <p:stCondLst>
                                    <p:cond delay="0"/>
                                  </p:stCondLst>
                                  <p:childTnLst>
                                    <p:set>
                                      <p:cBhvr>
                                        <p:cTn id="78" dur="1" fill="hold">
                                          <p:stCondLst>
                                            <p:cond delay="0"/>
                                          </p:stCondLst>
                                        </p:cTn>
                                        <p:tgtEl>
                                          <p:spTgt spid="2">
                                            <p:txEl>
                                              <p:pRg st="9" end="9"/>
                                            </p:txEl>
                                          </p:spTgt>
                                        </p:tgtEl>
                                        <p:attrNameLst>
                                          <p:attrName>style.visibility</p:attrName>
                                        </p:attrNameLst>
                                      </p:cBhvr>
                                      <p:to>
                                        <p:strVal val="visible"/>
                                      </p:to>
                                    </p:set>
                                    <p:animEffect transition="in" filter="fade">
                                      <p:cBhvr>
                                        <p:cTn id="79" dur="1000"/>
                                        <p:tgtEl>
                                          <p:spTgt spid="2">
                                            <p:txEl>
                                              <p:pRg st="9" end="9"/>
                                            </p:txEl>
                                          </p:spTgt>
                                        </p:tgtEl>
                                      </p:cBhvr>
                                    </p:animEffect>
                                    <p:anim calcmode="lin" valueType="num">
                                      <p:cBhvr>
                                        <p:cTn id="80"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81" dur="900" decel="100000" fill="hold"/>
                                        <p:tgtEl>
                                          <p:spTgt spid="2">
                                            <p:txEl>
                                              <p:pRg st="9" end="9"/>
                                            </p:txEl>
                                          </p:spTgt>
                                        </p:tgtEl>
                                        <p:attrNameLst>
                                          <p:attrName>ppt_y</p:attrName>
                                        </p:attrNameLst>
                                      </p:cBhvr>
                                      <p:tavLst>
                                        <p:tav tm="0">
                                          <p:val>
                                            <p:strVal val="#ppt_y+1"/>
                                          </p:val>
                                        </p:tav>
                                        <p:tav tm="100000">
                                          <p:val>
                                            <p:strVal val="#ppt_y-.03"/>
                                          </p:val>
                                        </p:tav>
                                      </p:tavLst>
                                    </p:anim>
                                    <p:anim calcmode="lin" valueType="num">
                                      <p:cBhvr>
                                        <p:cTn id="82" dur="100" accel="100000" fill="hold">
                                          <p:stCondLst>
                                            <p:cond delay="900"/>
                                          </p:stCondLst>
                                        </p:cTn>
                                        <p:tgtEl>
                                          <p:spTgt spid="2">
                                            <p:txEl>
                                              <p:pRg st="9" end="9"/>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MapController </a:t>
            </a:r>
            <a:endParaRPr lang="en-US" altLang="zh-CN" dirty="0"/>
          </a:p>
          <a:p>
            <a:pPr marL="0" indent="0">
              <a:buClr>
                <a:schemeClr val="accent5">
                  <a:lumMod val="75000"/>
                </a:schemeClr>
              </a:buClr>
              <a:buNone/>
            </a:pPr>
            <a:endParaRPr lang="en-US" altLang="zh-CN" sz="1800" dirty="0">
              <a:latin typeface="+mn-ea"/>
            </a:endParaRPr>
          </a:p>
          <a:p>
            <a:pPr marL="0" indent="0">
              <a:buClr>
                <a:schemeClr val="accent5">
                  <a:lumMod val="75000"/>
                </a:schemeClr>
              </a:buClr>
              <a:buNone/>
            </a:pPr>
            <a:r>
              <a:rPr lang="en-US" altLang="zh-CN" sz="1800" dirty="0">
                <a:latin typeface="+mn-ea"/>
              </a:rPr>
              <a:t>	MapController可以控制地图的移动和伸缩。基本上是以鼠标所在的GPS坐标为中心来控制MapView中的View组件，管理Overlay，同时提供视图的基本功能。利用多种视图模式［地图模式（某些城市可实时对交通状况进行更新）、卫星模式、街景模式］来查看Google Map。</a:t>
            </a:r>
          </a:p>
          <a:p>
            <a:pPr marL="0" indent="0">
              <a:buClr>
                <a:schemeClr val="accent5">
                  <a:lumMod val="75000"/>
                </a:schemeClr>
              </a:buClr>
              <a:buNone/>
            </a:pPr>
            <a:endParaRPr lang="en-US" altLang="zh-CN" sz="1800" dirty="0">
              <a:latin typeface="+mn-ea"/>
            </a:endParaRPr>
          </a:p>
          <a:p>
            <a:pPr marL="0" indent="0">
              <a:buClr>
                <a:schemeClr val="accent5">
                  <a:lumMod val="75000"/>
                </a:schemeClr>
              </a:buClr>
              <a:buNone/>
            </a:pPr>
            <a:r>
              <a:rPr lang="en-US" altLang="zh-CN" sz="1800" dirty="0">
                <a:latin typeface="+mn-ea"/>
              </a:rPr>
              <a:t>	常用方法：animateTo（GeoPoint point）、setCenter（GeoPoint point）、setZoom（int zoomLevel）。</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10.2.3 </a:t>
            </a:r>
            <a:r>
              <a:rPr lang="zh-CN" altLang="en-US" sz="4000" b="1" dirty="0">
                <a:solidFill>
                  <a:srgbClr val="0070C0"/>
                </a:solidFill>
              </a:rPr>
              <a:t>地图功能</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1000"/>
                                        <p:tgtEl>
                                          <p:spTgt spid="2">
                                            <p:txEl>
                                              <p:pRg st="2" end="2"/>
                                            </p:txEl>
                                          </p:spTgt>
                                        </p:tgtEl>
                                      </p:cBhvr>
                                    </p:animEffect>
                                    <p:anim calcmode="lin" valueType="num">
                                      <p:cBhvr>
                                        <p:cTn id="16"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1000"/>
                                        <p:tgtEl>
                                          <p:spTgt spid="2">
                                            <p:txEl>
                                              <p:pRg st="4" end="4"/>
                                            </p:txEl>
                                          </p:spTgt>
                                        </p:tgtEl>
                                      </p:cBhvr>
                                    </p:animEffect>
                                    <p:anim calcmode="lin" valueType="num">
                                      <p:cBhvr>
                                        <p:cTn id="24"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MapView </a:t>
            </a:r>
            <a:endParaRPr lang="en-US" altLang="zh-CN" dirty="0"/>
          </a:p>
          <a:p>
            <a:pPr marL="0" indent="0">
              <a:buClr>
                <a:schemeClr val="accent5">
                  <a:lumMod val="75000"/>
                </a:schemeClr>
              </a:buClr>
              <a:buNone/>
            </a:pPr>
            <a:r>
              <a:rPr lang="en-US" altLang="zh-CN" sz="1800" dirty="0">
                <a:latin typeface="+mn-ea"/>
              </a:rPr>
              <a:t>	MapView是用来显示地图的View，它派生自android.view.ViewGroup。当MapView获得焦点后，可以控制地图的移动和缩放。</a:t>
            </a:r>
          </a:p>
          <a:p>
            <a:pPr marL="0" indent="0">
              <a:buClr>
                <a:schemeClr val="accent5">
                  <a:lumMod val="75000"/>
                </a:schemeClr>
              </a:buClr>
              <a:buNone/>
            </a:pPr>
            <a:r>
              <a:rPr lang="en-US" altLang="zh-CN" sz="1800" dirty="0">
                <a:latin typeface="+mn-ea"/>
              </a:rPr>
              <a:t>	地图可以通过不同的形式显示出来，如街景模式、卫星模式等，通过setSatellite（boolean）、setTraffic（boolean）、setStreetView（boolean）方法来实现。</a:t>
            </a:r>
          </a:p>
          <a:p>
            <a:pPr marL="0" indent="0">
              <a:buClr>
                <a:schemeClr val="accent5">
                  <a:lumMod val="75000"/>
                </a:schemeClr>
              </a:buClr>
              <a:buNone/>
            </a:pPr>
            <a:r>
              <a:rPr lang="en-US" altLang="zh-CN" sz="1800" dirty="0">
                <a:latin typeface="+mn-ea"/>
              </a:rPr>
              <a:t>	MapView只能被MapActivity创建，这是因为MapView需要通过后台的线程来连接网络或文件系统，而这些线程要由MapActivity来管理。[48]</a:t>
            </a:r>
          </a:p>
          <a:p>
            <a:pPr marL="0" indent="0">
              <a:buClr>
                <a:schemeClr val="accent5">
                  <a:lumMod val="75000"/>
                </a:schemeClr>
              </a:buClr>
              <a:buNone/>
            </a:pPr>
            <a:r>
              <a:rPr lang="en-US" altLang="zh-CN" sz="1800" dirty="0">
                <a:latin typeface="+mn-ea"/>
              </a:rPr>
              <a:t>	常用方法：getController()、getOverlays()、setSatellite（boolean）、setTraffic（boolean）、setStreetView（boolean）、setBuiltInZoomControls（boolean）等。</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10.2.3 </a:t>
            </a:r>
            <a:r>
              <a:rPr lang="zh-CN" altLang="en-US" sz="4000" b="1" dirty="0">
                <a:solidFill>
                  <a:srgbClr val="0070C0"/>
                </a:solidFill>
              </a:rPr>
              <a:t>地图功能</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b="1" dirty="0">
              <a:solidFill>
                <a:srgbClr val="FFFFFF"/>
              </a:solidFill>
            </a:endParaRPr>
          </a:p>
        </p:txBody>
      </p:sp>
      <p:sp>
        <p:nvSpPr>
          <p:cNvPr id="10" name="矩形 9"/>
          <p:cNvSpPr/>
          <p:nvPr/>
        </p:nvSpPr>
        <p:spPr>
          <a:xfrm>
            <a:off x="4649855" y="1435100"/>
            <a:ext cx="287337" cy="7413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solidFill>
                <a:srgbClr val="FFFFFF"/>
              </a:solidFill>
            </a:endParaRPr>
          </a:p>
        </p:txBody>
      </p:sp>
      <p:sp>
        <p:nvSpPr>
          <p:cNvPr id="11" name="文本占位符 3"/>
          <p:cNvSpPr txBox="1">
            <a:spLocks noChangeArrowheads="1"/>
          </p:cNvSpPr>
          <p:nvPr/>
        </p:nvSpPr>
        <p:spPr bwMode="auto">
          <a:xfrm>
            <a:off x="5342005" y="1458913"/>
            <a:ext cx="51911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rPr>
              <a:t>10.1 </a:t>
            </a:r>
            <a:r>
              <a:rPr lang="zh-CN" altLang="en-US" sz="3200" b="1" dirty="0">
                <a:solidFill>
                  <a:schemeClr val="tx1">
                    <a:lumMod val="75000"/>
                    <a:lumOff val="25000"/>
                  </a:schemeClr>
                </a:solidFill>
                <a:ea typeface="微软雅黑" panose="020B0503020204020204" pitchFamily="34" charset="-122"/>
              </a:rPr>
              <a:t>传感器种类</a:t>
            </a:r>
          </a:p>
        </p:txBody>
      </p:sp>
      <p:sp>
        <p:nvSpPr>
          <p:cNvPr id="12" name="矩形 2"/>
          <p:cNvSpPr/>
          <p:nvPr/>
        </p:nvSpPr>
        <p:spPr>
          <a:xfrm>
            <a:off x="4649855" y="2672711"/>
            <a:ext cx="287337" cy="7413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13" name="文本占位符 3"/>
          <p:cNvSpPr txBox="1">
            <a:spLocks noChangeArrowheads="1"/>
          </p:cNvSpPr>
          <p:nvPr/>
        </p:nvSpPr>
        <p:spPr bwMode="auto">
          <a:xfrm>
            <a:off x="5343592" y="2682875"/>
            <a:ext cx="5765686"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rPr>
              <a:t>10.2 GPS</a:t>
            </a:r>
            <a:r>
              <a:rPr lang="zh-CN" altLang="en-US" sz="3200" b="1" dirty="0">
                <a:solidFill>
                  <a:schemeClr val="tx1">
                    <a:lumMod val="75000"/>
                    <a:lumOff val="25000"/>
                  </a:schemeClr>
                </a:solidFill>
                <a:ea typeface="微软雅黑" panose="020B0503020204020204" pitchFamily="34" charset="-122"/>
              </a:rPr>
              <a:t>应用</a:t>
            </a:r>
          </a:p>
        </p:txBody>
      </p:sp>
      <p:sp>
        <p:nvSpPr>
          <p:cNvPr id="14" name="矩形 2"/>
          <p:cNvSpPr/>
          <p:nvPr/>
        </p:nvSpPr>
        <p:spPr>
          <a:xfrm>
            <a:off x="4649855" y="3883025"/>
            <a:ext cx="287337" cy="74136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15" name="文本占位符 3"/>
          <p:cNvSpPr txBox="1">
            <a:spLocks noChangeArrowheads="1"/>
          </p:cNvSpPr>
          <p:nvPr/>
        </p:nvSpPr>
        <p:spPr bwMode="auto">
          <a:xfrm>
            <a:off x="5356292" y="3906838"/>
            <a:ext cx="64754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rPr>
              <a:t>10.3 </a:t>
            </a:r>
            <a:r>
              <a:rPr lang="zh-CN" altLang="en-US" sz="3200" b="1" dirty="0">
                <a:solidFill>
                  <a:schemeClr val="tx1">
                    <a:lumMod val="75000"/>
                    <a:lumOff val="25000"/>
                  </a:schemeClr>
                </a:solidFill>
                <a:ea typeface="微软雅黑" panose="020B0503020204020204" pitchFamily="34" charset="-122"/>
              </a:rPr>
              <a:t> Acceleration传感器</a:t>
            </a:r>
          </a:p>
        </p:txBody>
      </p:sp>
      <p:sp>
        <p:nvSpPr>
          <p:cNvPr id="16" name="矩形 15"/>
          <p:cNvSpPr/>
          <p:nvPr/>
        </p:nvSpPr>
        <p:spPr>
          <a:xfrm>
            <a:off x="5189605" y="4510088"/>
            <a:ext cx="6316662" cy="42862"/>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p>
        </p:txBody>
      </p:sp>
      <p:sp>
        <p:nvSpPr>
          <p:cNvPr id="17" name="矩形 6"/>
          <p:cNvSpPr/>
          <p:nvPr/>
        </p:nvSpPr>
        <p:spPr>
          <a:xfrm>
            <a:off x="5189605" y="3286125"/>
            <a:ext cx="6316662" cy="42863"/>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p>
        </p:txBody>
      </p:sp>
      <p:sp>
        <p:nvSpPr>
          <p:cNvPr id="18" name="矩形 6"/>
          <p:cNvSpPr/>
          <p:nvPr/>
        </p:nvSpPr>
        <p:spPr>
          <a:xfrm>
            <a:off x="5176905" y="2049463"/>
            <a:ext cx="6316662" cy="42862"/>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solidFill>
                <a:srgbClr val="FF0000"/>
              </a:solidFill>
            </a:endParaRPr>
          </a:p>
        </p:txBody>
      </p:sp>
      <p:grpSp>
        <p:nvGrpSpPr>
          <p:cNvPr id="22" name="组合 21"/>
          <p:cNvGrpSpPr/>
          <p:nvPr/>
        </p:nvGrpSpPr>
        <p:grpSpPr>
          <a:xfrm>
            <a:off x="884568" y="1878859"/>
            <a:ext cx="2922611" cy="2929407"/>
            <a:chOff x="1447837" y="1842818"/>
            <a:chExt cx="3904228" cy="3913307"/>
          </a:xfrm>
        </p:grpSpPr>
        <p:sp>
          <p:nvSpPr>
            <p:cNvPr id="23" name="Freeform 10"/>
            <p:cNvSpPr/>
            <p:nvPr/>
          </p:nvSpPr>
          <p:spPr bwMode="auto">
            <a:xfrm>
              <a:off x="3394279" y="1846063"/>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1A8ABC"/>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4" name="Freeform 7"/>
            <p:cNvSpPr/>
            <p:nvPr/>
          </p:nvSpPr>
          <p:spPr bwMode="auto">
            <a:xfrm>
              <a:off x="1455928" y="1842818"/>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5" name="Freeform 8"/>
            <p:cNvSpPr/>
            <p:nvPr/>
          </p:nvSpPr>
          <p:spPr bwMode="auto">
            <a:xfrm>
              <a:off x="1447837" y="3608342"/>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6" name="Freeform 12"/>
            <p:cNvSpPr/>
            <p:nvPr/>
          </p:nvSpPr>
          <p:spPr bwMode="auto">
            <a:xfrm>
              <a:off x="3203038" y="3799474"/>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7" name="椭圆 26"/>
            <p:cNvSpPr/>
            <p:nvPr/>
          </p:nvSpPr>
          <p:spPr>
            <a:xfrm>
              <a:off x="2648504" y="3028183"/>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任意多边形 27"/>
            <p:cNvSpPr/>
            <p:nvPr/>
          </p:nvSpPr>
          <p:spPr>
            <a:xfrm>
              <a:off x="2962826" y="3411536"/>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4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400"/>
                                        <p:tgtEl>
                                          <p:spTgt spid="11"/>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400"/>
                                        <p:tgtEl>
                                          <p:spTgt spid="1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400"/>
                                        <p:tgtEl>
                                          <p:spTgt spid="1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right)">
                                      <p:cBhvr>
                                        <p:cTn id="21" dur="400"/>
                                        <p:tgtEl>
                                          <p:spTgt spid="14"/>
                                        </p:tgtEl>
                                      </p:cBhvr>
                                    </p:animEffect>
                                  </p:childTnLst>
                                </p:cTn>
                              </p:par>
                            </p:childTnLst>
                          </p:cTn>
                        </p:par>
                        <p:par>
                          <p:cTn id="22" fill="hold">
                            <p:stCondLst>
                              <p:cond delay="1500"/>
                            </p:stCondLst>
                            <p:childTnLst>
                              <p:par>
                                <p:cTn id="23" presetID="22" presetClass="entr" presetSubtype="8"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400"/>
                                        <p:tgtEl>
                                          <p:spTgt spid="15"/>
                                        </p:tgtEl>
                                      </p:cBhvr>
                                    </p:animEffect>
                                  </p:childTnLst>
                                </p:cTn>
                              </p:par>
                              <p:par>
                                <p:cTn id="26" presetID="22" presetClass="entr" presetSubtype="8" fill="hold" grpId="0" nodeType="withEffect">
                                  <p:stCondLst>
                                    <p:cond delay="200"/>
                                  </p:stCondLst>
                                  <p:childTnLst>
                                    <p:set>
                                      <p:cBhvr>
                                        <p:cTn id="27" dur="1" fill="hold">
                                          <p:stCondLst>
                                            <p:cond delay="0"/>
                                          </p:stCondLst>
                                        </p:cTn>
                                        <p:tgtEl>
                                          <p:spTgt spid="16"/>
                                        </p:tgtEl>
                                        <p:attrNameLst>
                                          <p:attrName>style.visibility</p:attrName>
                                        </p:attrNameLst>
                                      </p:cBhvr>
                                      <p:to>
                                        <p:strVal val="visible"/>
                                      </p:to>
                                    </p:set>
                                    <p:animEffect transition="in" filter="wipe(left)">
                                      <p:cBhvr>
                                        <p:cTn id="28" dur="400"/>
                                        <p:tgtEl>
                                          <p:spTgt spid="16"/>
                                        </p:tgtEl>
                                      </p:cBhvr>
                                    </p:animEffect>
                                  </p:childTnLst>
                                </p:cTn>
                              </p:par>
                              <p:par>
                                <p:cTn id="29" presetID="22" presetClass="entr" presetSubtype="8"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400"/>
                                        <p:tgtEl>
                                          <p:spTgt spid="17"/>
                                        </p:tgtEl>
                                      </p:cBhvr>
                                    </p:animEffect>
                                  </p:childTnLst>
                                </p:cTn>
                              </p:par>
                              <p:par>
                                <p:cTn id="32" presetID="22" presetClass="entr" presetSubtype="8" fill="hold" grpId="0" nodeType="withEffect">
                                  <p:stCondLst>
                                    <p:cond delay="20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2" grpId="0" bldLvl="0" animBg="1"/>
      <p:bldP spid="13" grpId="0"/>
      <p:bldP spid="14" grpId="0" bldLvl="0" animBg="1"/>
      <p:bldP spid="15" grpId="0"/>
      <p:bldP spid="16" grpId="0" bldLvl="0" animBg="1"/>
      <p:bldP spid="17" grpId="0" bldLvl="0" animBg="1"/>
      <p:bldP spid="1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MapActivity </a:t>
            </a:r>
            <a:endParaRPr lang="en-US" altLang="zh-CN" dirty="0"/>
          </a:p>
          <a:p>
            <a:pPr marL="0" indent="0">
              <a:buClr>
                <a:schemeClr val="accent5">
                  <a:lumMod val="75000"/>
                </a:schemeClr>
              </a:buClr>
              <a:buNone/>
            </a:pPr>
            <a:r>
              <a:rPr lang="en-US" altLang="zh-CN" sz="1800" dirty="0">
                <a:latin typeface="+mn-ea"/>
              </a:rPr>
              <a:t>	</a:t>
            </a:r>
          </a:p>
          <a:p>
            <a:pPr marL="0" indent="0">
              <a:buClr>
                <a:schemeClr val="accent5">
                  <a:lumMod val="75000"/>
                </a:schemeClr>
              </a:buClr>
              <a:buNone/>
            </a:pPr>
            <a:r>
              <a:rPr lang="en-US" altLang="zh-CN" sz="1800" dirty="0">
                <a:latin typeface="+mn-ea"/>
              </a:rPr>
              <a:t>	管理Activity的生命周期，为MapView建立及取消对Map Service的连接。</a:t>
            </a:r>
          </a:p>
          <a:p>
            <a:pPr marL="0" indent="0">
              <a:buClr>
                <a:schemeClr val="accent5">
                  <a:lumMod val="75000"/>
                </a:schemeClr>
              </a:buClr>
              <a:buNone/>
            </a:pPr>
            <a:r>
              <a:rPr lang="en-US" altLang="zh-CN" sz="1800" dirty="0">
                <a:latin typeface="+mn-ea"/>
              </a:rPr>
              <a:t>	</a:t>
            </a:r>
          </a:p>
          <a:p>
            <a:pPr marL="0" indent="0">
              <a:buClr>
                <a:schemeClr val="accent5">
                  <a:lumMod val="75000"/>
                </a:schemeClr>
              </a:buClr>
              <a:buNone/>
            </a:pPr>
            <a:r>
              <a:rPr lang="en-US" altLang="zh-CN" sz="1800" dirty="0">
                <a:latin typeface="+mn-ea"/>
              </a:rPr>
              <a:t>	MapActivity是一个抽象类，任何想要显示MapView的Activity都需要派生自MapActivity。并且在其派生类的onCreate()中，都要创建一个MapView实例。可以通过MapViewconstructor［然后添加到View中</a:t>
            </a:r>
            <a:r>
              <a:rPr lang="zh-CN" altLang="en-US" sz="1800" dirty="0">
                <a:latin typeface="+mn-ea"/>
              </a:rPr>
              <a:t>的</a:t>
            </a:r>
            <a:r>
              <a:rPr lang="en-US" altLang="zh-CN" sz="1800" dirty="0">
                <a:latin typeface="+mn-ea"/>
              </a:rPr>
              <a:t>ViewGroup. addView（View）］或layout XML来创建。</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10.2.3 </a:t>
            </a:r>
            <a:r>
              <a:rPr lang="zh-CN" altLang="en-US" sz="4000" b="1" dirty="0">
                <a:solidFill>
                  <a:srgbClr val="0070C0"/>
                </a:solidFill>
              </a:rPr>
              <a:t>地图功能</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Overlay </a:t>
            </a:r>
            <a:endParaRPr lang="en-US" altLang="zh-CN" dirty="0"/>
          </a:p>
          <a:p>
            <a:pPr marL="0" indent="0">
              <a:buClr>
                <a:schemeClr val="accent5">
                  <a:lumMod val="75000"/>
                </a:schemeClr>
              </a:buClr>
              <a:buNone/>
            </a:pPr>
            <a:r>
              <a:rPr lang="en-US" altLang="zh-CN" sz="1800" dirty="0">
                <a:latin typeface="+mn-ea"/>
              </a:rPr>
              <a:t>	</a:t>
            </a:r>
          </a:p>
          <a:p>
            <a:pPr marL="0" indent="0">
              <a:buClr>
                <a:schemeClr val="accent5">
                  <a:lumMod val="75000"/>
                </a:schemeClr>
              </a:buClr>
              <a:buNone/>
            </a:pPr>
            <a:r>
              <a:rPr lang="en-US" altLang="zh-CN" sz="1800" dirty="0">
                <a:latin typeface="+mn-ea"/>
              </a:rPr>
              <a:t>	Overlay覆盖到MapView的最上层，可以扩展其ondraw接口，自定义在MapView中显示一些内容。MapView通过MapView.getOverlays()对Overlay进行管理。除了Overlay这个基类外，Google还扩展了两个比较有用的Overlay。</a:t>
            </a:r>
          </a:p>
          <a:p>
            <a:pPr marL="0" indent="0">
              <a:buClr>
                <a:schemeClr val="accent5">
                  <a:lumMod val="75000"/>
                </a:schemeClr>
              </a:buClr>
              <a:buNone/>
            </a:pPr>
            <a:r>
              <a:rPr lang="en-US" altLang="zh-CN" sz="1800" dirty="0">
                <a:latin typeface="+mn-ea"/>
              </a:rPr>
              <a:t>	（1）MylocationOverlay：集成了Android.location中接收当前坐标的接口，集成了SersorManager中CompassSensor的接口。只需要使用enableMyLocation()，enableCompass就可以让程序拥有实时的MyLocation及Compass 功能（Activity.onResume()中）。</a:t>
            </a:r>
          </a:p>
          <a:p>
            <a:pPr marL="0" indent="0">
              <a:buClr>
                <a:schemeClr val="accent5">
                  <a:lumMod val="75000"/>
                </a:schemeClr>
              </a:buClr>
              <a:buNone/>
            </a:pPr>
            <a:r>
              <a:rPr lang="en-US" altLang="zh-CN" sz="1800" dirty="0">
                <a:latin typeface="+mn-ea"/>
              </a:rPr>
              <a:t>	（2）ItemlizedOverlay：管理一个OverlayItem链表，用图片等资源在地图上进行风格相同的标记。</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10.2.3 </a:t>
            </a:r>
            <a:r>
              <a:rPr lang="zh-CN" altLang="en-US" sz="4000" b="1" dirty="0">
                <a:solidFill>
                  <a:srgbClr val="0070C0"/>
                </a:solidFill>
              </a:rPr>
              <a:t>地图功能</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Projection </a:t>
            </a:r>
            <a:endParaRPr lang="en-US" altLang="zh-CN" dirty="0"/>
          </a:p>
          <a:p>
            <a:pPr marL="0" indent="0">
              <a:buClr>
                <a:schemeClr val="accent5">
                  <a:lumMod val="75000"/>
                </a:schemeClr>
              </a:buClr>
              <a:buNone/>
            </a:pPr>
            <a:r>
              <a:rPr lang="en-US" altLang="zh-CN" sz="1800" dirty="0">
                <a:latin typeface="+mn-ea"/>
              </a:rPr>
              <a:t>	</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10.2.3 </a:t>
            </a:r>
            <a:r>
              <a:rPr lang="zh-CN" altLang="en-US" sz="4000" b="1" dirty="0">
                <a:solidFill>
                  <a:srgbClr val="0070C0"/>
                </a:solidFill>
              </a:rPr>
              <a:t>地图功能</a:t>
            </a:r>
          </a:p>
        </p:txBody>
      </p:sp>
      <p:sp>
        <p:nvSpPr>
          <p:cNvPr id="6" name="文本框 5"/>
          <p:cNvSpPr txBox="1"/>
          <p:nvPr/>
        </p:nvSpPr>
        <p:spPr>
          <a:xfrm>
            <a:off x="171450" y="98278"/>
            <a:ext cx="4311437" cy="523220"/>
          </a:xfrm>
          <a:prstGeom prst="rect">
            <a:avLst/>
          </a:prstGeom>
          <a:noFill/>
        </p:spPr>
        <p:txBody>
          <a:bodyPr wrap="none" rtlCol="0">
            <a:spAutoFit/>
          </a:bodyPr>
          <a:lstStyle/>
          <a:p>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graphicFrame>
        <p:nvGraphicFramePr>
          <p:cNvPr id="8" name="表格 7"/>
          <p:cNvGraphicFramePr/>
          <p:nvPr>
            <p:custDataLst>
              <p:tags r:id="rId1"/>
            </p:custDataLst>
          </p:nvPr>
        </p:nvGraphicFramePr>
        <p:xfrm>
          <a:off x="2812098" y="2754630"/>
          <a:ext cx="6772910" cy="2678430"/>
        </p:xfrm>
        <a:graphic>
          <a:graphicData uri="http://schemas.openxmlformats.org/drawingml/2006/table">
            <a:tbl>
              <a:tblPr firstRow="1" bandRow="1">
                <a:tableStyleId>{5940675A-B579-460E-94D1-54222C63F5DA}</a:tableStyleId>
              </a:tblPr>
              <a:tblGrid>
                <a:gridCol w="1807845">
                  <a:extLst>
                    <a:ext uri="{9D8B030D-6E8A-4147-A177-3AD203B41FA5}">
                      <a16:colId xmlns:a16="http://schemas.microsoft.com/office/drawing/2014/main" val="20000"/>
                    </a:ext>
                  </a:extLst>
                </a:gridCol>
                <a:gridCol w="4965065">
                  <a:extLst>
                    <a:ext uri="{9D8B030D-6E8A-4147-A177-3AD203B41FA5}">
                      <a16:colId xmlns:a16="http://schemas.microsoft.com/office/drawing/2014/main" val="20001"/>
                    </a:ext>
                  </a:extLst>
                </a:gridCol>
              </a:tblGrid>
              <a:tr h="892810">
                <a:tc>
                  <a:txBody>
                    <a:bodyPr/>
                    <a:lstStyle/>
                    <a:p>
                      <a:pPr indent="0" algn="ctr">
                        <a:buNone/>
                      </a:pPr>
                      <a:r>
                        <a:rPr lang="en-US" altLang="en-US" sz="1800" b="0">
                          <a:latin typeface="Times New Roman" panose="02020603050405020304" charset="0"/>
                          <a:ea typeface="Times New Roman" panose="02020603050405020304" charset="0"/>
                          <a:cs typeface="Times New Roman" panose="02020603050405020304" charset="0"/>
                        </a:rPr>
                        <a:t>GeoPoint</a:t>
                      </a:r>
                    </a:p>
                  </a:txBody>
                  <a:tcPr marL="68580" marR="68580" marT="28575" marB="2857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ea typeface="宋体" panose="02010600030101010101" pitchFamily="2" charset="-122"/>
                        </a:rPr>
                        <a:t>(int</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charset="0"/>
                          <a:cs typeface="Times New Roman" panose="02020603050405020304" charset="0"/>
                        </a:rPr>
                        <a:t>x, int</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charset="0"/>
                          <a:cs typeface="Times New Roman" panose="02020603050405020304" charset="0"/>
                        </a:rPr>
                        <a:t>y) </a:t>
                      </a:r>
                      <a:r>
                        <a:rPr lang="en-US" sz="1800" b="0">
                          <a:latin typeface="宋体" panose="02010600030101010101" pitchFamily="2" charset="-122"/>
                          <a:ea typeface="宋体" panose="02010600030101010101" pitchFamily="2" charset="-122"/>
                          <a:cs typeface="宋体" panose="02010600030101010101" pitchFamily="2" charset="-122"/>
                        </a:rPr>
                        <a:t>从像素坐标来创建一个新的GeoPoint，坐标原点是MapView的左上角</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28575" marB="2857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2810">
                <a:tc>
                  <a:txBody>
                    <a:bodyPr/>
                    <a:lstStyle/>
                    <a:p>
                      <a:pPr indent="0" algn="ctr">
                        <a:buNone/>
                      </a:pPr>
                      <a:r>
                        <a:rPr lang="en-US" sz="1800" b="0">
                          <a:latin typeface="Times New Roman" panose="02020603050405020304" charset="0"/>
                          <a:cs typeface="Times New Roman" panose="02020603050405020304" charset="0"/>
                        </a:rPr>
                        <a:t>float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28575" marB="2857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ea typeface="宋体" panose="02010600030101010101" pitchFamily="2" charset="-122"/>
                        </a:rPr>
                        <a:t>(float</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charset="0"/>
                          <a:cs typeface="Times New Roman" panose="02020603050405020304" charset="0"/>
                        </a:rPr>
                        <a:t>meters)</a:t>
                      </a:r>
                      <a:r>
                        <a:rPr lang="en-US" sz="1800" b="0">
                          <a:latin typeface="宋体" panose="02010600030101010101" pitchFamily="2" charset="-122"/>
                          <a:ea typeface="宋体" panose="02010600030101010101" pitchFamily="2" charset="-122"/>
                          <a:cs typeface="宋体" panose="02010600030101010101" pitchFamily="2" charset="-122"/>
                        </a:rPr>
                        <a:t>在当前所用缩放级别下，将以米为单位的距离（沿赤道）转换为以像素为单位的距离（水平）</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28575" marB="2857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2810">
                <a:tc>
                  <a:txBody>
                    <a:bodyPr/>
                    <a:lstStyle/>
                    <a:p>
                      <a:pPr indent="0" algn="ctr">
                        <a:buNone/>
                      </a:pPr>
                      <a:r>
                        <a:rPr lang="en-US" sz="1800" b="0">
                          <a:latin typeface="Times New Roman" panose="02020603050405020304" charset="0"/>
                          <a:cs typeface="Times New Roman" panose="02020603050405020304" charset="0"/>
                        </a:rPr>
                        <a:t>android.graphics.Point</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28575" marB="2857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ea typeface="宋体" panose="02010600030101010101" pitchFamily="2" charset="-122"/>
                        </a:rPr>
                        <a:t>( </a:t>
                      </a:r>
                      <a:r>
                        <a:rPr lang="en-US" sz="1800" b="0">
                          <a:latin typeface="Times New Roman" panose="02020603050405020304" charset="0"/>
                          <a:cs typeface="Times New Roman" panose="02020603050405020304" charset="0"/>
                        </a:rPr>
                        <a:t>in, android.graphics.Point</a:t>
                      </a: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charset="0"/>
                          <a:cs typeface="Times New Roman" panose="02020603050405020304" charset="0"/>
                        </a:rPr>
                        <a:t>out) </a:t>
                      </a:r>
                      <a:r>
                        <a:rPr lang="en-US" sz="1800" b="0">
                          <a:latin typeface="宋体" panose="02010600030101010101" pitchFamily="2" charset="-122"/>
                          <a:ea typeface="宋体" panose="02010600030101010101" pitchFamily="2" charset="-122"/>
                          <a:cs typeface="宋体" panose="02010600030101010101" pitchFamily="2" charset="-122"/>
                        </a:rPr>
                        <a:t>将给定的GeoPoint转换为屏幕上的像素坐标，坐标原点是MapView的左上角</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28575" marB="28575"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2590"/>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b="1" dirty="0">
              <a:solidFill>
                <a:srgbClr val="FFFFFF"/>
              </a:solidFill>
            </a:endParaRPr>
          </a:p>
        </p:txBody>
      </p:sp>
      <p:sp>
        <p:nvSpPr>
          <p:cNvPr id="10" name="矩形 9"/>
          <p:cNvSpPr/>
          <p:nvPr/>
        </p:nvSpPr>
        <p:spPr>
          <a:xfrm>
            <a:off x="4376805" y="2896870"/>
            <a:ext cx="287337" cy="7413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solidFill>
                <a:srgbClr val="FFFFFF"/>
              </a:solidFill>
            </a:endParaRPr>
          </a:p>
        </p:txBody>
      </p:sp>
      <p:sp>
        <p:nvSpPr>
          <p:cNvPr id="11" name="文本占位符 3"/>
          <p:cNvSpPr txBox="1">
            <a:spLocks noChangeArrowheads="1"/>
          </p:cNvSpPr>
          <p:nvPr/>
        </p:nvSpPr>
        <p:spPr bwMode="auto">
          <a:xfrm>
            <a:off x="5744210" y="2588260"/>
            <a:ext cx="6309995"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sym typeface="+mn-ea"/>
              </a:rPr>
              <a:t>10.</a:t>
            </a:r>
            <a:r>
              <a:rPr altLang="zh-CN" sz="3200" b="1" dirty="0">
                <a:solidFill>
                  <a:schemeClr val="tx1">
                    <a:lumMod val="75000"/>
                    <a:lumOff val="25000"/>
                  </a:schemeClr>
                </a:solidFill>
                <a:ea typeface="微软雅黑" panose="020B0503020204020204" pitchFamily="34" charset="-122"/>
                <a:sym typeface="+mn-ea"/>
              </a:rPr>
              <a:t>3  Acceleration传感器</a:t>
            </a:r>
          </a:p>
        </p:txBody>
      </p:sp>
      <p:sp>
        <p:nvSpPr>
          <p:cNvPr id="18" name="矩形 6"/>
          <p:cNvSpPr/>
          <p:nvPr/>
        </p:nvSpPr>
        <p:spPr>
          <a:xfrm>
            <a:off x="4903855" y="3511233"/>
            <a:ext cx="6316662" cy="42862"/>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solidFill>
                <a:srgbClr val="FF0000"/>
              </a:solidFill>
            </a:endParaRPr>
          </a:p>
        </p:txBody>
      </p:sp>
      <p:grpSp>
        <p:nvGrpSpPr>
          <p:cNvPr id="22" name="组合 21"/>
          <p:cNvGrpSpPr/>
          <p:nvPr/>
        </p:nvGrpSpPr>
        <p:grpSpPr>
          <a:xfrm>
            <a:off x="884568" y="1878859"/>
            <a:ext cx="2922611" cy="2929407"/>
            <a:chOff x="1447837" y="1842818"/>
            <a:chExt cx="3904228" cy="3913307"/>
          </a:xfrm>
        </p:grpSpPr>
        <p:sp>
          <p:nvSpPr>
            <p:cNvPr id="23" name="Freeform 10"/>
            <p:cNvSpPr/>
            <p:nvPr/>
          </p:nvSpPr>
          <p:spPr bwMode="auto">
            <a:xfrm>
              <a:off x="3394279" y="1846063"/>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1A8ABC"/>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4" name="Freeform 7"/>
            <p:cNvSpPr/>
            <p:nvPr/>
          </p:nvSpPr>
          <p:spPr bwMode="auto">
            <a:xfrm>
              <a:off x="1455928" y="1842818"/>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5" name="Freeform 8"/>
            <p:cNvSpPr/>
            <p:nvPr/>
          </p:nvSpPr>
          <p:spPr bwMode="auto">
            <a:xfrm>
              <a:off x="1447837" y="3608342"/>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6" name="Freeform 12"/>
            <p:cNvSpPr/>
            <p:nvPr/>
          </p:nvSpPr>
          <p:spPr bwMode="auto">
            <a:xfrm>
              <a:off x="3203038" y="3799474"/>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7" name="椭圆 26"/>
            <p:cNvSpPr/>
            <p:nvPr/>
          </p:nvSpPr>
          <p:spPr>
            <a:xfrm>
              <a:off x="2648504" y="3028183"/>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任意多边形 27"/>
            <p:cNvSpPr/>
            <p:nvPr/>
          </p:nvSpPr>
          <p:spPr>
            <a:xfrm>
              <a:off x="2962826" y="3411536"/>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4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400"/>
                                        <p:tgtEl>
                                          <p:spTgt spid="11"/>
                                        </p:tgtEl>
                                      </p:cBhvr>
                                    </p:animEffect>
                                  </p:childTnLst>
                                </p:cTn>
                              </p:par>
                              <p:par>
                                <p:cTn id="12" presetID="22" presetClass="entr" presetSubtype="8" fill="hold" grpId="0" nodeType="withEffect">
                                  <p:stCondLst>
                                    <p:cond delay="2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8"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normAutofit fontScale="32500" lnSpcReduction="10000"/>
          </a:bodyPr>
          <a:lstStyle/>
          <a:p>
            <a:pPr marL="0" indent="0">
              <a:lnSpc>
                <a:spcPct val="150000"/>
              </a:lnSpc>
              <a:buClr>
                <a:schemeClr val="accent5">
                  <a:lumMod val="75000"/>
                </a:schemeClr>
              </a:buClr>
              <a:buFont typeface="Wingdings" panose="05000000000000000000" pitchFamily="2" charset="2"/>
              <a:buNone/>
            </a:pPr>
            <a:r>
              <a:rPr lang="en-US" altLang="zh-CN" sz="6400" dirty="0"/>
              <a:t>	Android设备中已经集成了数十个传感器，比较常见的有加速度传感器、陀螺仪传感器、邻近传感器等。虽然种类繁多，但在Framework中仅仅提供了几个类和接口就实现了传感器的相关功能。</a:t>
            </a:r>
          </a:p>
          <a:p>
            <a:pPr marL="0" indent="0">
              <a:lnSpc>
                <a:spcPct val="150000"/>
              </a:lnSpc>
              <a:buClr>
                <a:schemeClr val="accent5">
                  <a:lumMod val="75000"/>
                </a:schemeClr>
              </a:buClr>
              <a:buFont typeface="Wingdings" panose="05000000000000000000" pitchFamily="2" charset="2"/>
              <a:buNone/>
            </a:pPr>
            <a:r>
              <a:rPr lang="en-US" altLang="zh-CN" sz="6400" dirty="0">
                <a:latin typeface="+mn-ea"/>
              </a:rPr>
              <a:t>	</a:t>
            </a:r>
            <a:r>
              <a:rPr lang="en-US" altLang="zh-CN" sz="6400" dirty="0">
                <a:latin typeface="Times New Roman" panose="02020603050405020304" charset="0"/>
                <a:cs typeface="Times New Roman" panose="02020603050405020304" charset="0"/>
              </a:rPr>
              <a:t>public void onSensorChanged(SensorEvent sensorEvent) {</a:t>
            </a:r>
          </a:p>
          <a:p>
            <a:pPr marL="0" indent="0">
              <a:lnSpc>
                <a:spcPct val="150000"/>
              </a:lnSpc>
              <a:buClr>
                <a:schemeClr val="accent5">
                  <a:lumMod val="75000"/>
                </a:schemeClr>
              </a:buClr>
              <a:buFont typeface="Wingdings" panose="05000000000000000000" pitchFamily="2" charset="2"/>
              <a:buNone/>
            </a:pPr>
            <a:r>
              <a:rPr lang="en-US" altLang="zh-CN" sz="6400" dirty="0">
                <a:latin typeface="Times New Roman" panose="02020603050405020304" charset="0"/>
                <a:cs typeface="Times New Roman" panose="02020603050405020304" charset="0"/>
              </a:rPr>
              <a:t>		if (sensorEvent.sensor.getType() == Sensor.TYPE_ACCELEROMETER){</a:t>
            </a:r>
          </a:p>
          <a:p>
            <a:pPr marL="0" indent="0">
              <a:lnSpc>
                <a:spcPct val="150000"/>
              </a:lnSpc>
              <a:buClr>
                <a:schemeClr val="accent5">
                  <a:lumMod val="75000"/>
                </a:schemeClr>
              </a:buClr>
              <a:buFont typeface="Wingdings" panose="05000000000000000000" pitchFamily="2" charset="2"/>
              <a:buNone/>
            </a:pPr>
            <a:r>
              <a:rPr lang="en-US" altLang="zh-CN" sz="6400" dirty="0">
                <a:latin typeface="Times New Roman" panose="02020603050405020304" charset="0"/>
                <a:cs typeface="Times New Roman" panose="02020603050405020304" charset="0"/>
              </a:rPr>
              <a:t>			   accelerometerValues = sensorEvent.values.clone();</a:t>
            </a:r>
          </a:p>
          <a:p>
            <a:pPr marL="0" indent="0">
              <a:lnSpc>
                <a:spcPct val="150000"/>
              </a:lnSpc>
              <a:buClr>
                <a:schemeClr val="accent5">
                  <a:lumMod val="75000"/>
                </a:schemeClr>
              </a:buClr>
              <a:buFont typeface="Wingdings" panose="05000000000000000000" pitchFamily="2" charset="2"/>
              <a:buNone/>
            </a:pPr>
            <a:r>
              <a:rPr lang="en-US" altLang="zh-CN" sz="6400" dirty="0">
                <a:latin typeface="Times New Roman" panose="02020603050405020304" charset="0"/>
                <a:cs typeface="Times New Roman" panose="02020603050405020304" charset="0"/>
              </a:rPr>
              <a:t>		}else if (sensorEvent.sensor.getType() == Sensor.TYPE_MAGNETIC_ FIELD){</a:t>
            </a:r>
          </a:p>
          <a:p>
            <a:pPr marL="0" indent="0">
              <a:lnSpc>
                <a:spcPct val="150000"/>
              </a:lnSpc>
              <a:buClr>
                <a:schemeClr val="accent5">
                  <a:lumMod val="75000"/>
                </a:schemeClr>
              </a:buClr>
              <a:buFont typeface="Wingdings" panose="05000000000000000000" pitchFamily="2" charset="2"/>
              <a:buNone/>
            </a:pPr>
            <a:r>
              <a:rPr lang="en-US" altLang="zh-CN" sz="6400" dirty="0">
                <a:latin typeface="Times New Roman" panose="02020603050405020304" charset="0"/>
                <a:cs typeface="Times New Roman" panose="02020603050405020304" charset="0"/>
              </a:rPr>
              <a:t>			   maneticValues = sensorEvent.values.clone();</a:t>
            </a:r>
          </a:p>
          <a:p>
            <a:pPr marL="0" indent="0">
              <a:lnSpc>
                <a:spcPct val="150000"/>
              </a:lnSpc>
              <a:buClr>
                <a:schemeClr val="accent5">
                  <a:lumMod val="75000"/>
                </a:schemeClr>
              </a:buClr>
              <a:buFont typeface="Wingdings" panose="05000000000000000000" pitchFamily="2" charset="2"/>
              <a:buNone/>
            </a:pPr>
            <a:r>
              <a:rPr lang="en-US" altLang="zh-CN" sz="6400" dirty="0">
                <a:latin typeface="Times New Roman" panose="02020603050405020304" charset="0"/>
                <a:cs typeface="Times New Roman" panose="02020603050405020304" charset="0"/>
              </a:rPr>
              <a:t>		}</a:t>
            </a:r>
          </a:p>
          <a:p>
            <a:pPr marL="0" indent="0">
              <a:lnSpc>
                <a:spcPct val="150000"/>
              </a:lnSpc>
              <a:buClr>
                <a:schemeClr val="accent5">
                  <a:lumMod val="75000"/>
                </a:schemeClr>
              </a:buClr>
              <a:buFont typeface="Wingdings" panose="05000000000000000000" pitchFamily="2" charset="2"/>
              <a:buNone/>
            </a:pPr>
            <a:r>
              <a:rPr lang="en-US" altLang="zh-CN" sz="6400" dirty="0">
                <a:latin typeface="Times New Roman" panose="02020603050405020304" charset="0"/>
                <a:cs typeface="Times New Roman" panose="02020603050405020304" charset="0"/>
              </a:rPr>
              <a:t>	}	</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10.3 </a:t>
            </a:r>
            <a:r>
              <a:rPr lang="zh-CN" altLang="en-US" sz="4000" b="1" dirty="0">
                <a:solidFill>
                  <a:srgbClr val="0070C0"/>
                </a:solidFill>
              </a:rPr>
              <a:t>Acceleration传感器</a:t>
            </a:r>
          </a:p>
        </p:txBody>
      </p:sp>
      <p:sp>
        <p:nvSpPr>
          <p:cNvPr id="6" name="文本框 5"/>
          <p:cNvSpPr txBox="1"/>
          <p:nvPr/>
        </p:nvSpPr>
        <p:spPr>
          <a:xfrm>
            <a:off x="171450" y="98278"/>
            <a:ext cx="4311437" cy="523220"/>
          </a:xfrm>
          <a:prstGeom prst="rect">
            <a:avLst/>
          </a:prstGeom>
          <a:noFill/>
        </p:spPr>
        <p:txBody>
          <a:bodyPr wrap="none" rtlCol="0">
            <a:spAutoFit/>
          </a:bodyPr>
          <a:lstStyle/>
          <a:p>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5" name="圆角矩形 4"/>
          <p:cNvSpPr/>
          <p:nvPr/>
        </p:nvSpPr>
        <p:spPr>
          <a:xfrm>
            <a:off x="1104852" y="2578376"/>
            <a:ext cx="10011722" cy="3350848"/>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normAutofit fontScale="25000" lnSpcReduction="10000"/>
          </a:bodyPr>
          <a:lstStyle/>
          <a:p>
            <a:pPr>
              <a:lnSpc>
                <a:spcPct val="150000"/>
              </a:lnSpc>
              <a:buClr>
                <a:schemeClr val="accent5">
                  <a:lumMod val="75000"/>
                </a:schemeClr>
              </a:buClr>
              <a:buFont typeface="Wingdings" panose="05000000000000000000" pitchFamily="2" charset="2"/>
              <a:buChar char="Ø"/>
            </a:pPr>
            <a:r>
              <a:rPr lang="en-US" altLang="zh-CN" sz="8000" dirty="0"/>
              <a:t>从Acceleration传感器获得数据 </a:t>
            </a:r>
          </a:p>
          <a:p>
            <a:pPr marL="0" indent="0">
              <a:buClr>
                <a:schemeClr val="accent5">
                  <a:lumMod val="75000"/>
                </a:schemeClr>
              </a:buClr>
              <a:buNone/>
            </a:pPr>
            <a:r>
              <a:rPr lang="en-US" altLang="zh-CN" sz="1800" dirty="0">
                <a:latin typeface="+mn-ea"/>
              </a:rPr>
              <a:t>	</a:t>
            </a:r>
            <a:r>
              <a:rPr lang="en-US" altLang="zh-CN" sz="6400" dirty="0">
                <a:latin typeface="Times New Roman" panose="02020603050405020304" charset="0"/>
                <a:cs typeface="Times New Roman" panose="02020603050405020304" charset="0"/>
              </a:rPr>
              <a:t>float[] R = new float[9];</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float[] values = new float[3];</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SensorManager.getRotationMatrix(R,null,accelerometerValues,maneticValues);</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SensorManager.getOrientation(R,values);</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float rotateDegree = -(float) Math.toDegrees(values[0]);</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if (Math.abs(rotateDegree - lastDegree) &gt; 1){</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RotateAnimation animation = new RotateAnimation(lastDegree, </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rotateDegree, Animation.RELATIVE_TO_SELF,0.5f,Animation.RELATIVE_TO_SELF,0.5f);</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animation.setFillAfter(true);</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compass.startAnimation(animation);</a:t>
            </a:r>
          </a:p>
          <a:p>
            <a:pPr marL="0" indent="0">
              <a:buClr>
                <a:schemeClr val="accent5">
                  <a:lumMod val="75000"/>
                </a:schemeClr>
              </a:buClr>
              <a:buNone/>
            </a:pPr>
            <a:r>
              <a:rPr lang="en-US" altLang="zh-CN" sz="6400" dirty="0">
                <a:latin typeface="Times New Roman" panose="02020603050405020304" charset="0"/>
                <a:cs typeface="Times New Roman" panose="02020603050405020304" charset="0"/>
              </a:rPr>
              <a:t>			 lastDegree = rotateDegree;</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10.3 </a:t>
            </a:r>
            <a:r>
              <a:rPr lang="zh-CN" altLang="en-US" sz="4000" b="1" dirty="0">
                <a:solidFill>
                  <a:srgbClr val="0070C0"/>
                </a:solidFill>
                <a:sym typeface="+mn-ea"/>
              </a:rPr>
              <a:t>Acceleration传感器</a:t>
            </a:r>
            <a:endParaRPr lang="zh-CN" altLang="en-US" sz="4000" b="1" dirty="0">
              <a:solidFill>
                <a:srgbClr val="0070C0"/>
              </a:solidFill>
            </a:endParaRPr>
          </a:p>
        </p:txBody>
      </p:sp>
      <p:sp>
        <p:nvSpPr>
          <p:cNvPr id="6" name="文本框 5"/>
          <p:cNvSpPr txBox="1"/>
          <p:nvPr/>
        </p:nvSpPr>
        <p:spPr>
          <a:xfrm>
            <a:off x="171450" y="98278"/>
            <a:ext cx="4311437" cy="523220"/>
          </a:xfrm>
          <a:prstGeom prst="rect">
            <a:avLst/>
          </a:prstGeom>
          <a:noFill/>
        </p:spPr>
        <p:txBody>
          <a:bodyPr wrap="none" rtlCol="0">
            <a:spAutoFit/>
          </a:bodyPr>
          <a:lstStyle/>
          <a:p>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5" name="圆角矩形 4"/>
          <p:cNvSpPr/>
          <p:nvPr/>
        </p:nvSpPr>
        <p:spPr>
          <a:xfrm>
            <a:off x="845185" y="2250440"/>
            <a:ext cx="10500995" cy="378968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2590"/>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b="1" dirty="0">
              <a:solidFill>
                <a:srgbClr val="FFFFFF"/>
              </a:solidFill>
            </a:endParaRPr>
          </a:p>
        </p:txBody>
      </p:sp>
      <p:sp>
        <p:nvSpPr>
          <p:cNvPr id="10" name="矩形 9"/>
          <p:cNvSpPr/>
          <p:nvPr/>
        </p:nvSpPr>
        <p:spPr>
          <a:xfrm>
            <a:off x="4376805" y="2896870"/>
            <a:ext cx="287337" cy="7413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solidFill>
                <a:srgbClr val="FFFFFF"/>
              </a:solidFill>
            </a:endParaRPr>
          </a:p>
        </p:txBody>
      </p:sp>
      <p:sp>
        <p:nvSpPr>
          <p:cNvPr id="11" name="文本占位符 3"/>
          <p:cNvSpPr txBox="1">
            <a:spLocks noChangeArrowheads="1"/>
          </p:cNvSpPr>
          <p:nvPr/>
        </p:nvSpPr>
        <p:spPr bwMode="auto">
          <a:xfrm>
            <a:off x="5744210" y="2588260"/>
            <a:ext cx="6309995"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sym typeface="+mn-ea"/>
              </a:rPr>
              <a:t>10.</a:t>
            </a:r>
            <a:r>
              <a:rPr lang="en-US" sz="3200" b="1" dirty="0">
                <a:solidFill>
                  <a:schemeClr val="tx1">
                    <a:lumMod val="75000"/>
                    <a:lumOff val="25000"/>
                  </a:schemeClr>
                </a:solidFill>
                <a:ea typeface="微软雅黑" panose="020B0503020204020204" pitchFamily="34" charset="-122"/>
                <a:sym typeface="+mn-ea"/>
              </a:rPr>
              <a:t>4</a:t>
            </a:r>
            <a:r>
              <a:rPr altLang="zh-CN" sz="3200" b="1" dirty="0">
                <a:solidFill>
                  <a:schemeClr val="tx1">
                    <a:lumMod val="75000"/>
                    <a:lumOff val="25000"/>
                  </a:schemeClr>
                </a:solidFill>
                <a:ea typeface="微软雅黑" panose="020B0503020204020204" pitchFamily="34" charset="-122"/>
                <a:sym typeface="+mn-ea"/>
              </a:rPr>
              <a:t>  Gyroscope传感器</a:t>
            </a:r>
          </a:p>
        </p:txBody>
      </p:sp>
      <p:sp>
        <p:nvSpPr>
          <p:cNvPr id="18" name="矩形 6"/>
          <p:cNvSpPr/>
          <p:nvPr/>
        </p:nvSpPr>
        <p:spPr>
          <a:xfrm>
            <a:off x="4903855" y="3511233"/>
            <a:ext cx="6316662" cy="42862"/>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solidFill>
                <a:srgbClr val="FF0000"/>
              </a:solidFill>
            </a:endParaRPr>
          </a:p>
        </p:txBody>
      </p:sp>
      <p:grpSp>
        <p:nvGrpSpPr>
          <p:cNvPr id="22" name="组合 21"/>
          <p:cNvGrpSpPr/>
          <p:nvPr/>
        </p:nvGrpSpPr>
        <p:grpSpPr>
          <a:xfrm>
            <a:off x="884568" y="1878859"/>
            <a:ext cx="2922611" cy="2929407"/>
            <a:chOff x="1447837" y="1842818"/>
            <a:chExt cx="3904228" cy="3913307"/>
          </a:xfrm>
        </p:grpSpPr>
        <p:sp>
          <p:nvSpPr>
            <p:cNvPr id="23" name="Freeform 10"/>
            <p:cNvSpPr/>
            <p:nvPr/>
          </p:nvSpPr>
          <p:spPr bwMode="auto">
            <a:xfrm>
              <a:off x="3394279" y="1846063"/>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1A8ABC"/>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4" name="Freeform 7"/>
            <p:cNvSpPr/>
            <p:nvPr/>
          </p:nvSpPr>
          <p:spPr bwMode="auto">
            <a:xfrm>
              <a:off x="1455928" y="1842818"/>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5" name="Freeform 8"/>
            <p:cNvSpPr/>
            <p:nvPr/>
          </p:nvSpPr>
          <p:spPr bwMode="auto">
            <a:xfrm>
              <a:off x="1447837" y="3608342"/>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6" name="Freeform 12"/>
            <p:cNvSpPr/>
            <p:nvPr/>
          </p:nvSpPr>
          <p:spPr bwMode="auto">
            <a:xfrm>
              <a:off x="3203038" y="3799474"/>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7" name="椭圆 26"/>
            <p:cNvSpPr/>
            <p:nvPr/>
          </p:nvSpPr>
          <p:spPr>
            <a:xfrm>
              <a:off x="2648504" y="3028183"/>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任意多边形 27"/>
            <p:cNvSpPr/>
            <p:nvPr/>
          </p:nvSpPr>
          <p:spPr>
            <a:xfrm>
              <a:off x="2962826" y="3411536"/>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4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400"/>
                                        <p:tgtEl>
                                          <p:spTgt spid="11"/>
                                        </p:tgtEl>
                                      </p:cBhvr>
                                    </p:animEffect>
                                  </p:childTnLst>
                                </p:cTn>
                              </p:par>
                              <p:par>
                                <p:cTn id="12" presetID="22" presetClass="entr" presetSubtype="8" fill="hold" grpId="0" nodeType="withEffect">
                                  <p:stCondLst>
                                    <p:cond delay="2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8"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zh-CN" altLang="en-US" sz="3200" dirty="0"/>
              <a:t>原理与优点</a:t>
            </a:r>
            <a:r>
              <a:rPr lang="en-US" altLang="zh-CN" sz="3200" dirty="0"/>
              <a:t> </a:t>
            </a:r>
            <a:endParaRPr lang="en-US" altLang="zh-CN" dirty="0"/>
          </a:p>
          <a:p>
            <a:pPr marL="0" indent="0">
              <a:buClr>
                <a:schemeClr val="accent5">
                  <a:lumMod val="75000"/>
                </a:schemeClr>
              </a:buClr>
              <a:buNone/>
            </a:pPr>
            <a:r>
              <a:rPr lang="en-US" altLang="zh-CN" sz="1800" dirty="0">
                <a:latin typeface="+mn-ea"/>
              </a:rPr>
              <a:t>	</a:t>
            </a:r>
          </a:p>
          <a:p>
            <a:pPr marL="0" indent="0">
              <a:buClr>
                <a:schemeClr val="accent5">
                  <a:lumMod val="75000"/>
                </a:schemeClr>
              </a:buClr>
              <a:buNone/>
            </a:pPr>
            <a:r>
              <a:rPr lang="en-US" altLang="zh-CN" sz="1800" dirty="0">
                <a:latin typeface="+mn-ea"/>
              </a:rPr>
              <a:t>	</a:t>
            </a:r>
            <a:r>
              <a:rPr lang="zh-CN" altLang="en-US" sz="1800" dirty="0">
                <a:latin typeface="+mn-ea"/>
              </a:rPr>
              <a:t>（</a:t>
            </a:r>
            <a:r>
              <a:rPr lang="en-US" altLang="zh-CN" sz="1800" dirty="0">
                <a:latin typeface="+mn-ea"/>
              </a:rPr>
              <a:t>1</a:t>
            </a:r>
            <a:r>
              <a:rPr lang="zh-CN" altLang="en-US" sz="1800" dirty="0">
                <a:latin typeface="+mn-ea"/>
              </a:rPr>
              <a:t>）</a:t>
            </a:r>
            <a:r>
              <a:rPr lang="en-US" altLang="zh-CN" sz="1800" dirty="0">
                <a:latin typeface="+mn-ea"/>
              </a:rPr>
              <a:t>Gyroscope传感器就是手机内部的一个陀螺仪，它的轴由于陀螺效应始终与初始方向平行，这样就可以通过与初始方向的偏差计算出实际方向。手机里的陀螺仪实际上是一个结构非常精密的芯片，其内部包含超微小的陀螺。</a:t>
            </a:r>
          </a:p>
          <a:p>
            <a:pPr marL="0" indent="0">
              <a:buClr>
                <a:schemeClr val="accent5">
                  <a:lumMod val="75000"/>
                </a:schemeClr>
              </a:buClr>
              <a:buNone/>
            </a:pPr>
            <a:r>
              <a:rPr lang="en-US" altLang="zh-CN" sz="1800" dirty="0">
                <a:latin typeface="+mn-ea"/>
              </a:rPr>
              <a:t>	</a:t>
            </a:r>
            <a:r>
              <a:rPr lang="zh-CN" altLang="en-US" sz="1800" dirty="0">
                <a:latin typeface="+mn-ea"/>
              </a:rPr>
              <a:t>（</a:t>
            </a:r>
            <a:r>
              <a:rPr lang="en-US" altLang="zh-CN" sz="1800" dirty="0">
                <a:latin typeface="+mn-ea"/>
              </a:rPr>
              <a:t>2</a:t>
            </a:r>
            <a:r>
              <a:rPr lang="zh-CN" altLang="en-US" sz="1800" dirty="0">
                <a:latin typeface="+mn-ea"/>
              </a:rPr>
              <a:t>）</a:t>
            </a:r>
            <a:r>
              <a:rPr lang="en-US" altLang="zh-CN" sz="1800" dirty="0">
                <a:latin typeface="+mn-ea"/>
              </a:rPr>
              <a:t>陀螺仪测量时的参考标准是内部中间在与地面垂直的方向上进行转动的陀螺。通过设备与陀螺的夹角可得到结果。陀螺仪的强项在于测量设备自身的旋转运动。它对于设备的自身运动更擅长，但不能确定设备的方位。</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10.4 </a:t>
            </a:r>
            <a:r>
              <a:rPr lang="zh-CN" altLang="en-US" sz="4000" b="1" dirty="0">
                <a:solidFill>
                  <a:srgbClr val="0070C0"/>
                </a:solidFill>
              </a:rPr>
              <a:t>Gyroscope传感器</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zh-CN" altLang="en-US" sz="3200" dirty="0"/>
              <a:t>应用场景与应用原理</a:t>
            </a:r>
            <a:r>
              <a:rPr lang="en-US" altLang="zh-CN" sz="3200" dirty="0"/>
              <a:t> </a:t>
            </a:r>
            <a:endParaRPr lang="en-US" altLang="zh-CN" dirty="0"/>
          </a:p>
          <a:p>
            <a:pPr marL="0" indent="0">
              <a:buClr>
                <a:schemeClr val="accent5">
                  <a:lumMod val="75000"/>
                </a:schemeClr>
              </a:buClr>
              <a:buNone/>
            </a:pPr>
            <a:r>
              <a:rPr lang="en-US" altLang="zh-CN" sz="1800" dirty="0">
                <a:latin typeface="+mn-ea"/>
              </a:rPr>
              <a:t>	</a:t>
            </a:r>
          </a:p>
          <a:p>
            <a:pPr marL="0" indent="0">
              <a:buClr>
                <a:schemeClr val="accent5">
                  <a:lumMod val="75000"/>
                </a:schemeClr>
              </a:buClr>
              <a:buNone/>
            </a:pPr>
            <a:r>
              <a:rPr lang="en-US" altLang="zh-CN" sz="1800" dirty="0">
                <a:latin typeface="+mn-ea"/>
              </a:rPr>
              <a:t>	</a:t>
            </a:r>
            <a:r>
              <a:rPr lang="zh-CN" altLang="en-US" sz="1800" dirty="0">
                <a:latin typeface="+mn-ea"/>
              </a:rPr>
              <a:t>（</a:t>
            </a:r>
            <a:r>
              <a:rPr lang="en-US" altLang="zh-CN" sz="1800" dirty="0">
                <a:latin typeface="+mn-ea"/>
              </a:rPr>
              <a:t>1</a:t>
            </a:r>
            <a:r>
              <a:rPr lang="zh-CN" altLang="en-US" sz="1800" dirty="0">
                <a:latin typeface="+mn-ea"/>
              </a:rPr>
              <a:t>）</a:t>
            </a:r>
            <a:r>
              <a:rPr sz="1800" dirty="0">
                <a:latin typeface="+mn-ea"/>
              </a:rPr>
              <a:t>陀螺仪对设备旋转角度的检测是瞬时的而且是非常精确的，能满足一些需要高分辨率和快速反应的应用的需求，如FPS游戏的瞄准。陀螺仪配合加速计可以在没有卫星和网络的情况下进行导航，这是陀螺仪的经典应用。</a:t>
            </a:r>
          </a:p>
          <a:p>
            <a:pPr marL="0" indent="0">
              <a:buClr>
                <a:schemeClr val="accent5">
                  <a:lumMod val="75000"/>
                </a:schemeClr>
              </a:buClr>
              <a:buNone/>
            </a:pPr>
            <a:r>
              <a:rPr lang="en-US" sz="1800" dirty="0">
                <a:latin typeface="+mn-ea"/>
              </a:rPr>
              <a:t>	</a:t>
            </a:r>
            <a:r>
              <a:rPr lang="zh-CN" altLang="en-US" sz="1800" dirty="0">
                <a:latin typeface="+mn-ea"/>
              </a:rPr>
              <a:t>（</a:t>
            </a:r>
            <a:r>
              <a:rPr lang="en-US" altLang="zh-CN" sz="1800" dirty="0">
                <a:latin typeface="+mn-ea"/>
              </a:rPr>
              <a:t>2</a:t>
            </a:r>
            <a:r>
              <a:rPr lang="zh-CN" altLang="en-US" sz="1800" dirty="0">
                <a:latin typeface="+mn-ea"/>
              </a:rPr>
              <a:t>）</a:t>
            </a:r>
            <a:r>
              <a:rPr sz="1800" dirty="0">
                <a:latin typeface="+mn-ea"/>
              </a:rPr>
              <a:t>处理直线运动和旋转运动时，就需要把加速计和陀螺仪结合起来使用。如果还想设备在运动时不至于迷失方向，需再加上磁力计。陀螺仪的X、Y、Z分别代表设备围绕X、Y、Z三个轴旋转的角速度：radians/s。利用角速度与时间积分计算角度，得到的角度变化量与初始角度相加，就得到目标角度，其中积分时间Δt越小，输出角度越准，但陀螺仪的原理决定了它的测量基准是自身，并没有系统外的绝对参照物，加上Δt不可能无限小，则积分的累积误差会随着时间流逝迅速增加，最终导致输出角度与实际不符。因此，陀螺仪只能工作在相对较短的时间尺度内。</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10.4 </a:t>
            </a:r>
            <a:r>
              <a:rPr lang="zh-CN" altLang="en-US" sz="4000" b="1" dirty="0">
                <a:solidFill>
                  <a:srgbClr val="0070C0"/>
                </a:solidFill>
              </a:rPr>
              <a:t>Gyroscope传感器</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normAutofit fontScale="90000" lnSpcReduction="20000"/>
          </a:bodyPr>
          <a:lstStyle/>
          <a:p>
            <a:pPr>
              <a:lnSpc>
                <a:spcPct val="150000"/>
              </a:lnSpc>
              <a:buClr>
                <a:schemeClr val="accent5">
                  <a:lumMod val="75000"/>
                </a:schemeClr>
              </a:buClr>
              <a:buFont typeface="Wingdings" panose="05000000000000000000" pitchFamily="2" charset="2"/>
              <a:buChar char="Ø"/>
            </a:pPr>
            <a:r>
              <a:rPr lang="zh-CN" altLang="en-US" sz="3200" dirty="0"/>
              <a:t>示例代码</a:t>
            </a:r>
            <a:r>
              <a:rPr lang="en-US" altLang="zh-CN" sz="3200" dirty="0"/>
              <a:t> </a:t>
            </a:r>
            <a:endParaRPr lang="en-US" altLang="zh-CN" dirty="0"/>
          </a:p>
          <a:p>
            <a:pPr marL="0" indent="0">
              <a:buClr>
                <a:schemeClr val="accent5">
                  <a:lumMod val="75000"/>
                </a:schemeClr>
              </a:buClr>
              <a:buNone/>
            </a:pPr>
            <a:r>
              <a:rPr lang="en-US" altLang="zh-CN" sz="1800" dirty="0">
                <a:latin typeface="+mn-ea"/>
              </a:rPr>
              <a:t>	</a:t>
            </a:r>
          </a:p>
          <a:p>
            <a:pPr marL="0" indent="0">
              <a:buClr>
                <a:schemeClr val="accent5">
                  <a:lumMod val="75000"/>
                </a:schemeClr>
              </a:buClr>
              <a:buNone/>
            </a:pPr>
            <a:r>
              <a:rPr lang="en-US" altLang="zh-CN" sz="1800" dirty="0">
                <a:latin typeface="+mn-ea"/>
              </a:rPr>
              <a:t>	</a:t>
            </a:r>
            <a:r>
              <a:rPr sz="1800" dirty="0">
                <a:latin typeface="Times New Roman" panose="02020603050405020304" charset="0"/>
                <a:cs typeface="Times New Roman" panose="02020603050405020304" charset="0"/>
              </a:rPr>
              <a:t>private static final float NS2S = 1.0f / 1000000000.0f;</a:t>
            </a:r>
          </a:p>
          <a:p>
            <a:pPr marL="0" indent="0">
              <a:buClr>
                <a:schemeClr val="accent5">
                  <a:lumMod val="75000"/>
                </a:schemeClr>
              </a:buClr>
              <a:buNone/>
            </a:pPr>
            <a:r>
              <a:rPr lang="en-US" sz="1800" dirty="0">
                <a:latin typeface="Times New Roman" panose="02020603050405020304" charset="0"/>
                <a:cs typeface="Times New Roman" panose="02020603050405020304" charset="0"/>
              </a:rPr>
              <a:t>	</a:t>
            </a:r>
            <a:r>
              <a:rPr sz="1800" dirty="0">
                <a:latin typeface="Times New Roman" panose="02020603050405020304" charset="0"/>
                <a:cs typeface="Times New Roman" panose="02020603050405020304" charset="0"/>
              </a:rPr>
              <a:t>private float timestamp;</a:t>
            </a:r>
          </a:p>
          <a:p>
            <a:pPr marL="0" indent="0">
              <a:buClr>
                <a:schemeClr val="accent5">
                  <a:lumMod val="75000"/>
                </a:schemeClr>
              </a:buClr>
              <a:buNone/>
            </a:pPr>
            <a:r>
              <a:rPr lang="en-US" sz="1800" dirty="0">
                <a:latin typeface="Times New Roman" panose="02020603050405020304" charset="0"/>
                <a:cs typeface="Times New Roman" panose="02020603050405020304" charset="0"/>
              </a:rPr>
              <a:t>	</a:t>
            </a:r>
            <a:r>
              <a:rPr sz="1800" dirty="0">
                <a:latin typeface="Times New Roman" panose="02020603050405020304" charset="0"/>
                <a:cs typeface="Times New Roman" panose="02020603050405020304" charset="0"/>
              </a:rPr>
              <a:t>public void onSensorChanged(SensorEvent event){</a:t>
            </a:r>
          </a:p>
          <a:p>
            <a:pPr marL="0" indent="0">
              <a:buClr>
                <a:schemeClr val="accent5">
                  <a:lumMod val="75000"/>
                </a:schemeClr>
              </a:buClr>
              <a:buNone/>
            </a:pPr>
            <a:r>
              <a:rPr sz="1800" dirty="0">
                <a:latin typeface="Times New Roman" panose="02020603050405020304" charset="0"/>
                <a:cs typeface="Times New Roman" panose="02020603050405020304" charset="0"/>
              </a:rPr>
              <a:t>		if (timestamp != 0) {</a:t>
            </a:r>
          </a:p>
          <a:p>
            <a:pPr marL="0" indent="0">
              <a:buClr>
                <a:schemeClr val="accent5">
                  <a:lumMod val="75000"/>
                </a:schemeClr>
              </a:buClr>
              <a:buNone/>
            </a:pPr>
            <a:r>
              <a:rPr sz="1800" dirty="0">
                <a:latin typeface="Times New Roman" panose="02020603050405020304" charset="0"/>
                <a:cs typeface="Times New Roman" panose="02020603050405020304" charset="0"/>
              </a:rPr>
              <a:t>			final float dT = (event.timestamp - timestamp) * NS2S;</a:t>
            </a:r>
          </a:p>
          <a:p>
            <a:pPr marL="0" indent="0">
              <a:buClr>
                <a:schemeClr val="accent5">
                  <a:lumMod val="75000"/>
                </a:schemeClr>
              </a:buClr>
              <a:buNone/>
            </a:pPr>
            <a:r>
              <a:rPr sz="1800" dirty="0">
                <a:latin typeface="Times New Roman" panose="02020603050405020304" charset="0"/>
                <a:cs typeface="Times New Roman" panose="02020603050405020304" charset="0"/>
              </a:rPr>
              <a:t>			angle[0] += event.data[0] * dT;</a:t>
            </a:r>
          </a:p>
          <a:p>
            <a:pPr marL="0" indent="0">
              <a:buClr>
                <a:schemeClr val="accent5">
                  <a:lumMod val="75000"/>
                </a:schemeClr>
              </a:buClr>
              <a:buNone/>
            </a:pPr>
            <a:r>
              <a:rPr sz="1800" dirty="0">
                <a:latin typeface="Times New Roman" panose="02020603050405020304" charset="0"/>
                <a:cs typeface="Times New Roman" panose="02020603050405020304" charset="0"/>
              </a:rPr>
              <a:t>			angle[1] += event.data[1] * dT;</a:t>
            </a:r>
          </a:p>
          <a:p>
            <a:pPr marL="0" indent="0">
              <a:buClr>
                <a:schemeClr val="accent5">
                  <a:lumMod val="75000"/>
                </a:schemeClr>
              </a:buClr>
              <a:buNone/>
            </a:pPr>
            <a:r>
              <a:rPr sz="1800" dirty="0">
                <a:latin typeface="Times New Roman" panose="02020603050405020304" charset="0"/>
                <a:cs typeface="Times New Roman" panose="02020603050405020304" charset="0"/>
              </a:rPr>
              <a:t>			angle[2] += event.data[2] * dT;</a:t>
            </a:r>
          </a:p>
          <a:p>
            <a:pPr marL="0" indent="0">
              <a:buClr>
                <a:schemeClr val="accent5">
                  <a:lumMod val="75000"/>
                </a:schemeClr>
              </a:buClr>
              <a:buNone/>
            </a:pPr>
            <a:r>
              <a:rPr sz="1800" dirty="0">
                <a:latin typeface="Times New Roman" panose="02020603050405020304" charset="0"/>
                <a:cs typeface="Times New Roman" panose="02020603050405020304" charset="0"/>
              </a:rPr>
              <a:t>		}</a:t>
            </a:r>
          </a:p>
          <a:p>
            <a:pPr marL="0" indent="0">
              <a:buClr>
                <a:schemeClr val="accent5">
                  <a:lumMod val="75000"/>
                </a:schemeClr>
              </a:buClr>
              <a:buNone/>
            </a:pPr>
            <a:r>
              <a:rPr sz="1800" dirty="0">
                <a:latin typeface="Times New Roman" panose="02020603050405020304" charset="0"/>
                <a:cs typeface="Times New Roman" panose="02020603050405020304" charset="0"/>
              </a:rPr>
              <a:t>		timestamp = event.timestamp;</a:t>
            </a:r>
          </a:p>
          <a:p>
            <a:pPr marL="0" indent="0">
              <a:buClr>
                <a:schemeClr val="accent5">
                  <a:lumMod val="75000"/>
                </a:schemeClr>
              </a:buClr>
              <a:buNone/>
            </a:pPr>
            <a:r>
              <a:rPr lang="en-US" sz="1800" dirty="0">
                <a:latin typeface="Times New Roman" panose="02020603050405020304" charset="0"/>
                <a:cs typeface="Times New Roman" panose="02020603050405020304" charset="0"/>
              </a:rPr>
              <a:t>	</a:t>
            </a:r>
            <a:r>
              <a:rPr sz="1800" dirty="0">
                <a:latin typeface="Times New Roman" panose="02020603050405020304" charset="0"/>
                <a:cs typeface="Times New Roman" panose="02020603050405020304" charset="0"/>
              </a:rPr>
              <a:t>}</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10.4 </a:t>
            </a:r>
            <a:r>
              <a:rPr lang="zh-CN" altLang="en-US" sz="4000" b="1" dirty="0">
                <a:solidFill>
                  <a:srgbClr val="0070C0"/>
                </a:solidFill>
              </a:rPr>
              <a:t>Gyroscope传感器</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5" name="圆角矩形 4"/>
          <p:cNvSpPr/>
          <p:nvPr/>
        </p:nvSpPr>
        <p:spPr>
          <a:xfrm>
            <a:off x="855980" y="2593340"/>
            <a:ext cx="6818630" cy="340360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b="1" dirty="0">
              <a:solidFill>
                <a:srgbClr val="FFFFFF"/>
              </a:solidFill>
            </a:endParaRPr>
          </a:p>
        </p:txBody>
      </p:sp>
      <p:grpSp>
        <p:nvGrpSpPr>
          <p:cNvPr id="3" name="组合 2"/>
          <p:cNvGrpSpPr/>
          <p:nvPr/>
        </p:nvGrpSpPr>
        <p:grpSpPr>
          <a:xfrm>
            <a:off x="4650105" y="3491865"/>
            <a:ext cx="6855460" cy="740410"/>
            <a:chOff x="7323" y="4209"/>
            <a:chExt cx="10796" cy="1166"/>
          </a:xfrm>
        </p:grpSpPr>
        <p:sp>
          <p:nvSpPr>
            <p:cNvPr id="12" name="矩形 2"/>
            <p:cNvSpPr/>
            <p:nvPr/>
          </p:nvSpPr>
          <p:spPr>
            <a:xfrm>
              <a:off x="7323" y="4209"/>
              <a:ext cx="452" cy="116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spcBef>
                  <a:spcPts val="0"/>
                </a:spcBef>
                <a:spcAft>
                  <a:spcPts val="0"/>
                </a:spcAft>
                <a:defRPr/>
              </a:pPr>
              <a:endParaRPr lang="zh-CN" altLang="en-US"/>
            </a:p>
          </p:txBody>
        </p:sp>
        <p:sp>
          <p:nvSpPr>
            <p:cNvPr id="13" name="文本占位符 3"/>
            <p:cNvSpPr txBox="1">
              <a:spLocks noChangeArrowheads="1"/>
            </p:cNvSpPr>
            <p:nvPr/>
          </p:nvSpPr>
          <p:spPr bwMode="auto">
            <a:xfrm>
              <a:off x="8415" y="4225"/>
              <a:ext cx="8618"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rPr>
                <a:t>10.5 </a:t>
              </a:r>
              <a:r>
                <a:rPr lang="zh-CN" altLang="en-US" sz="3200" b="1" dirty="0">
                  <a:solidFill>
                    <a:schemeClr val="tx1">
                      <a:lumMod val="75000"/>
                      <a:lumOff val="25000"/>
                    </a:schemeClr>
                  </a:solidFill>
                  <a:ea typeface="微软雅黑" panose="020B0503020204020204" pitchFamily="34" charset="-122"/>
                </a:rPr>
                <a:t>Proximity传感器</a:t>
              </a:r>
            </a:p>
          </p:txBody>
        </p:sp>
        <p:sp>
          <p:nvSpPr>
            <p:cNvPr id="17" name="矩形 6"/>
            <p:cNvSpPr/>
            <p:nvPr/>
          </p:nvSpPr>
          <p:spPr>
            <a:xfrm>
              <a:off x="8173" y="5175"/>
              <a:ext cx="9947" cy="68"/>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p>
          </p:txBody>
        </p:sp>
      </p:grpSp>
      <p:grpSp>
        <p:nvGrpSpPr>
          <p:cNvPr id="5" name="组合 4"/>
          <p:cNvGrpSpPr/>
          <p:nvPr/>
        </p:nvGrpSpPr>
        <p:grpSpPr>
          <a:xfrm>
            <a:off x="4662805" y="2050415"/>
            <a:ext cx="6842760" cy="741680"/>
            <a:chOff x="7323" y="2260"/>
            <a:chExt cx="10776" cy="1168"/>
          </a:xfrm>
        </p:grpSpPr>
        <p:sp>
          <p:nvSpPr>
            <p:cNvPr id="10" name="矩形 9"/>
            <p:cNvSpPr/>
            <p:nvPr/>
          </p:nvSpPr>
          <p:spPr>
            <a:xfrm>
              <a:off x="7323" y="2260"/>
              <a:ext cx="452" cy="1168"/>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solidFill>
                  <a:srgbClr val="FFFFFF"/>
                </a:solidFill>
              </a:endParaRPr>
            </a:p>
          </p:txBody>
        </p:sp>
        <p:sp>
          <p:nvSpPr>
            <p:cNvPr id="11" name="文本占位符 3"/>
            <p:cNvSpPr txBox="1">
              <a:spLocks noChangeArrowheads="1"/>
            </p:cNvSpPr>
            <p:nvPr/>
          </p:nvSpPr>
          <p:spPr bwMode="auto">
            <a:xfrm>
              <a:off x="8413" y="2298"/>
              <a:ext cx="8175"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rPr>
                <a:t>10.4 Gyroscope传感器</a:t>
              </a:r>
            </a:p>
          </p:txBody>
        </p:sp>
        <p:sp>
          <p:nvSpPr>
            <p:cNvPr id="18" name="矩形 6"/>
            <p:cNvSpPr/>
            <p:nvPr/>
          </p:nvSpPr>
          <p:spPr>
            <a:xfrm>
              <a:off x="8153" y="3228"/>
              <a:ext cx="9947" cy="67"/>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solidFill>
                  <a:srgbClr val="FF0000"/>
                </a:solidFill>
              </a:endParaRPr>
            </a:p>
          </p:txBody>
        </p:sp>
      </p:grpSp>
      <p:grpSp>
        <p:nvGrpSpPr>
          <p:cNvPr id="22" name="组合 21"/>
          <p:cNvGrpSpPr/>
          <p:nvPr/>
        </p:nvGrpSpPr>
        <p:grpSpPr>
          <a:xfrm>
            <a:off x="884568" y="1878859"/>
            <a:ext cx="2922611" cy="2929407"/>
            <a:chOff x="1447837" y="1842818"/>
            <a:chExt cx="3904228" cy="3913307"/>
          </a:xfrm>
        </p:grpSpPr>
        <p:sp>
          <p:nvSpPr>
            <p:cNvPr id="23" name="Freeform 10"/>
            <p:cNvSpPr/>
            <p:nvPr/>
          </p:nvSpPr>
          <p:spPr bwMode="auto">
            <a:xfrm>
              <a:off x="3394279" y="1846063"/>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1A8ABC"/>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4" name="Freeform 7"/>
            <p:cNvSpPr/>
            <p:nvPr/>
          </p:nvSpPr>
          <p:spPr bwMode="auto">
            <a:xfrm>
              <a:off x="1455928" y="1842818"/>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5" name="Freeform 8"/>
            <p:cNvSpPr/>
            <p:nvPr/>
          </p:nvSpPr>
          <p:spPr bwMode="auto">
            <a:xfrm>
              <a:off x="1447837" y="3608342"/>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6" name="Freeform 12"/>
            <p:cNvSpPr/>
            <p:nvPr/>
          </p:nvSpPr>
          <p:spPr bwMode="auto">
            <a:xfrm>
              <a:off x="3203038" y="3799474"/>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7" name="椭圆 26"/>
            <p:cNvSpPr/>
            <p:nvPr/>
          </p:nvSpPr>
          <p:spPr>
            <a:xfrm>
              <a:off x="2648504" y="3028183"/>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任意多边形 27"/>
            <p:cNvSpPr/>
            <p:nvPr/>
          </p:nvSpPr>
          <p:spPr>
            <a:xfrm>
              <a:off x="2962826" y="3411536"/>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2590"/>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b="1" dirty="0">
              <a:solidFill>
                <a:srgbClr val="FFFFFF"/>
              </a:solidFill>
            </a:endParaRPr>
          </a:p>
        </p:txBody>
      </p:sp>
      <p:sp>
        <p:nvSpPr>
          <p:cNvPr id="10" name="矩形 9"/>
          <p:cNvSpPr/>
          <p:nvPr/>
        </p:nvSpPr>
        <p:spPr>
          <a:xfrm>
            <a:off x="4376805" y="2896870"/>
            <a:ext cx="287337" cy="7413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solidFill>
                <a:srgbClr val="FFFFFF"/>
              </a:solidFill>
            </a:endParaRPr>
          </a:p>
        </p:txBody>
      </p:sp>
      <p:sp>
        <p:nvSpPr>
          <p:cNvPr id="11" name="文本占位符 3"/>
          <p:cNvSpPr txBox="1">
            <a:spLocks noChangeArrowheads="1"/>
          </p:cNvSpPr>
          <p:nvPr/>
        </p:nvSpPr>
        <p:spPr bwMode="auto">
          <a:xfrm>
            <a:off x="5744210" y="2588260"/>
            <a:ext cx="6309995"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sym typeface="+mn-ea"/>
              </a:rPr>
              <a:t>10.</a:t>
            </a:r>
            <a:r>
              <a:rPr lang="en-US" sz="3200" b="1" dirty="0">
                <a:solidFill>
                  <a:schemeClr val="tx1">
                    <a:lumMod val="75000"/>
                    <a:lumOff val="25000"/>
                  </a:schemeClr>
                </a:solidFill>
                <a:ea typeface="微软雅黑" panose="020B0503020204020204" pitchFamily="34" charset="-122"/>
                <a:sym typeface="+mn-ea"/>
              </a:rPr>
              <a:t>5</a:t>
            </a:r>
            <a:r>
              <a:rPr altLang="zh-CN" sz="3200" b="1" dirty="0">
                <a:solidFill>
                  <a:schemeClr val="tx1">
                    <a:lumMod val="75000"/>
                    <a:lumOff val="25000"/>
                  </a:schemeClr>
                </a:solidFill>
                <a:ea typeface="微软雅黑" panose="020B0503020204020204" pitchFamily="34" charset="-122"/>
                <a:sym typeface="+mn-ea"/>
              </a:rPr>
              <a:t>  Proximity传感器</a:t>
            </a:r>
          </a:p>
        </p:txBody>
      </p:sp>
      <p:sp>
        <p:nvSpPr>
          <p:cNvPr id="18" name="矩形 6"/>
          <p:cNvSpPr/>
          <p:nvPr/>
        </p:nvSpPr>
        <p:spPr>
          <a:xfrm>
            <a:off x="4903855" y="3511233"/>
            <a:ext cx="6316662" cy="42862"/>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solidFill>
                <a:srgbClr val="FF0000"/>
              </a:solidFill>
            </a:endParaRPr>
          </a:p>
        </p:txBody>
      </p:sp>
      <p:grpSp>
        <p:nvGrpSpPr>
          <p:cNvPr id="22" name="组合 21"/>
          <p:cNvGrpSpPr/>
          <p:nvPr/>
        </p:nvGrpSpPr>
        <p:grpSpPr>
          <a:xfrm>
            <a:off x="884568" y="1878859"/>
            <a:ext cx="2922611" cy="2929407"/>
            <a:chOff x="1447837" y="1842818"/>
            <a:chExt cx="3904228" cy="3913307"/>
          </a:xfrm>
        </p:grpSpPr>
        <p:sp>
          <p:nvSpPr>
            <p:cNvPr id="23" name="Freeform 10"/>
            <p:cNvSpPr/>
            <p:nvPr/>
          </p:nvSpPr>
          <p:spPr bwMode="auto">
            <a:xfrm>
              <a:off x="3394279" y="1846063"/>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1A8ABC"/>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4" name="Freeform 7"/>
            <p:cNvSpPr/>
            <p:nvPr/>
          </p:nvSpPr>
          <p:spPr bwMode="auto">
            <a:xfrm>
              <a:off x="1455928" y="1842818"/>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5" name="Freeform 8"/>
            <p:cNvSpPr/>
            <p:nvPr/>
          </p:nvSpPr>
          <p:spPr bwMode="auto">
            <a:xfrm>
              <a:off x="1447837" y="3608342"/>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6" name="Freeform 12"/>
            <p:cNvSpPr/>
            <p:nvPr/>
          </p:nvSpPr>
          <p:spPr bwMode="auto">
            <a:xfrm>
              <a:off x="3203038" y="3799474"/>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7" name="椭圆 26"/>
            <p:cNvSpPr/>
            <p:nvPr/>
          </p:nvSpPr>
          <p:spPr>
            <a:xfrm>
              <a:off x="2648504" y="3028183"/>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任意多边形 27"/>
            <p:cNvSpPr/>
            <p:nvPr/>
          </p:nvSpPr>
          <p:spPr>
            <a:xfrm>
              <a:off x="2962826" y="3411536"/>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4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400"/>
                                        <p:tgtEl>
                                          <p:spTgt spid="11"/>
                                        </p:tgtEl>
                                      </p:cBhvr>
                                    </p:animEffect>
                                  </p:childTnLst>
                                </p:cTn>
                              </p:par>
                              <p:par>
                                <p:cTn id="12" presetID="22" presetClass="entr" presetSubtype="8" fill="hold" grpId="0" nodeType="withEffect">
                                  <p:stCondLst>
                                    <p:cond delay="2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zh-CN" altLang="en-US" sz="3200" dirty="0"/>
              <a:t>原理与优点</a:t>
            </a:r>
            <a:r>
              <a:rPr lang="en-US" altLang="zh-CN" sz="3200" dirty="0"/>
              <a:t> </a:t>
            </a:r>
            <a:endParaRPr lang="en-US" altLang="zh-CN" dirty="0"/>
          </a:p>
          <a:p>
            <a:pPr marL="0" indent="0">
              <a:buClr>
                <a:schemeClr val="accent5">
                  <a:lumMod val="75000"/>
                </a:schemeClr>
              </a:buClr>
              <a:buNone/>
            </a:pPr>
            <a:r>
              <a:rPr lang="en-US" altLang="zh-CN" sz="1800" dirty="0">
                <a:latin typeface="+mn-ea"/>
              </a:rPr>
              <a:t>	</a:t>
            </a:r>
          </a:p>
          <a:p>
            <a:pPr marL="0" indent="0">
              <a:buClr>
                <a:schemeClr val="accent5">
                  <a:lumMod val="75000"/>
                </a:schemeClr>
              </a:buClr>
              <a:buNone/>
            </a:pPr>
            <a:r>
              <a:rPr lang="en-US" altLang="zh-CN" sz="1800" dirty="0">
                <a:latin typeface="+mn-ea"/>
              </a:rPr>
              <a:t>	</a:t>
            </a:r>
            <a:r>
              <a:rPr lang="zh-CN" altLang="en-US" sz="1800" dirty="0">
                <a:latin typeface="+mn-ea"/>
              </a:rPr>
              <a:t>（</a:t>
            </a:r>
            <a:r>
              <a:rPr lang="en-US" altLang="zh-CN" sz="1800" dirty="0">
                <a:latin typeface="+mn-ea"/>
              </a:rPr>
              <a:t>1</a:t>
            </a:r>
            <a:r>
              <a:rPr lang="zh-CN" altLang="en-US" sz="1800" dirty="0">
                <a:latin typeface="+mn-ea"/>
              </a:rPr>
              <a:t>）</a:t>
            </a:r>
            <a:r>
              <a:rPr sz="1800" dirty="0">
                <a:latin typeface="+mn-ea"/>
              </a:rPr>
              <a:t>Proximity传感器就是距离传感器，又称为位移传感器，是传感器的一种，用于感应其与某物体间的距离以完成预设的某种功能，目前已得到相当广泛的应用。</a:t>
            </a:r>
          </a:p>
          <a:p>
            <a:pPr marL="0" indent="0">
              <a:buClr>
                <a:schemeClr val="accent5">
                  <a:lumMod val="75000"/>
                </a:schemeClr>
              </a:buClr>
              <a:buNone/>
            </a:pPr>
            <a:r>
              <a:rPr lang="en-US" sz="1800" dirty="0">
                <a:latin typeface="+mn-ea"/>
              </a:rPr>
              <a:t>	</a:t>
            </a:r>
            <a:r>
              <a:rPr lang="zh-CN" altLang="en-US" sz="1800" dirty="0">
                <a:latin typeface="+mn-ea"/>
              </a:rPr>
              <a:t>（</a:t>
            </a:r>
            <a:r>
              <a:rPr lang="en-US" altLang="zh-CN" sz="1800" dirty="0">
                <a:latin typeface="+mn-ea"/>
              </a:rPr>
              <a:t>2</a:t>
            </a:r>
            <a:r>
              <a:rPr lang="zh-CN" altLang="en-US" sz="1800" dirty="0">
                <a:latin typeface="+mn-ea"/>
              </a:rPr>
              <a:t>）</a:t>
            </a:r>
            <a:r>
              <a:rPr sz="1800" dirty="0">
                <a:latin typeface="+mn-ea"/>
              </a:rPr>
              <a:t>距离传感器的原理：利用各种元件检测对象物的物理变化量，通过将该变化量换算为距离，来测量从传感器到对象物的距离位移。根据使用元件不同，距离传感器分为光学式位移传感器、线性接近传感器、超声波位移传感器等。手机中使用的距离传感器是利用测时间来实现距离测量的一种传感器。红外脉冲传感器发射特别短的光脉冲，通过测量此光脉冲从发射到被物体反射回来的时间，可以计算出手机与物体之间的距离。</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10.5 </a:t>
            </a:r>
            <a:r>
              <a:rPr lang="zh-CN" altLang="en-US" sz="4000" b="1" dirty="0">
                <a:solidFill>
                  <a:srgbClr val="0070C0"/>
                </a:solidFill>
              </a:rPr>
              <a:t>Proximity传感器</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2262090" cy="4485028"/>
          </a:xfrm>
          <a:ln>
            <a:solidFill>
              <a:srgbClr val="35B558"/>
            </a:solidFill>
          </a:ln>
        </p:spPr>
        <p:txBody>
          <a:bodyPr>
            <a:normAutofit fontScale="32500" lnSpcReduction="20000"/>
          </a:bodyPr>
          <a:lstStyle/>
          <a:p>
            <a:pPr>
              <a:lnSpc>
                <a:spcPct val="150000"/>
              </a:lnSpc>
              <a:buClr>
                <a:schemeClr val="accent5">
                  <a:lumMod val="75000"/>
                </a:schemeClr>
              </a:buClr>
              <a:buFont typeface="Wingdings" panose="05000000000000000000" pitchFamily="2" charset="2"/>
              <a:buChar char="Ø"/>
            </a:pPr>
            <a:r>
              <a:rPr lang="zh-CN" altLang="en-US" sz="8800" dirty="0"/>
              <a:t>示例代码</a:t>
            </a:r>
            <a:r>
              <a:rPr lang="en-US" altLang="zh-CN" sz="3200" dirty="0"/>
              <a:t> </a:t>
            </a:r>
            <a:endParaRPr lang="en-US" altLang="zh-CN" dirty="0"/>
          </a:p>
          <a:p>
            <a:pPr marL="0" indent="0">
              <a:buClr>
                <a:schemeClr val="accent5">
                  <a:lumMod val="75000"/>
                </a:schemeClr>
              </a:buClr>
              <a:buNone/>
            </a:pPr>
            <a:r>
              <a:rPr lang="en-US" altLang="zh-CN" sz="1800" dirty="0">
                <a:latin typeface="+mn-ea"/>
              </a:rPr>
              <a:t>	</a:t>
            </a:r>
            <a:r>
              <a:rPr lang="en-US" altLang="zh-CN" sz="5200" dirty="0">
                <a:latin typeface="+mn-ea"/>
              </a:rPr>
              <a:t>public void onSensorChanged(SensorEvent event) {  </a:t>
            </a:r>
          </a:p>
          <a:p>
            <a:pPr marL="0" indent="0">
              <a:buClr>
                <a:schemeClr val="accent5">
                  <a:lumMod val="75000"/>
                </a:schemeClr>
              </a:buClr>
              <a:buNone/>
            </a:pPr>
            <a:r>
              <a:rPr lang="en-US" altLang="zh-CN" sz="5200" dirty="0">
                <a:latin typeface="+mn-ea"/>
              </a:rPr>
              <a:t>		if (event.sensor.getType() != Sensor.TYPE_PROXIMITY)  return;  </a:t>
            </a:r>
          </a:p>
          <a:p>
            <a:pPr marL="0" indent="0">
              <a:buClr>
                <a:schemeClr val="accent5">
                  <a:lumMod val="75000"/>
                </a:schemeClr>
              </a:buClr>
              <a:buNone/>
            </a:pPr>
            <a:r>
              <a:rPr lang="en-US" altLang="zh-CN" sz="5200" dirty="0">
                <a:latin typeface="+mn-ea"/>
              </a:rPr>
              <a:t>		ong curTime = System.currentTimeMillis();  </a:t>
            </a:r>
          </a:p>
          <a:p>
            <a:pPr marL="0" indent="0">
              <a:buClr>
                <a:schemeClr val="accent5">
                  <a:lumMod val="75000"/>
                </a:schemeClr>
              </a:buClr>
              <a:buNone/>
            </a:pPr>
            <a:r>
              <a:rPr lang="en-US" altLang="zh-CN" sz="5200" dirty="0">
                <a:latin typeface="+mn-ea"/>
              </a:rPr>
              <a:t>		if (lastUpdate == -1 || (curTime - lastUpdate) &gt; mCycle) {  </a:t>
            </a:r>
          </a:p>
          <a:p>
            <a:pPr marL="0" indent="0">
              <a:buClr>
                <a:schemeClr val="accent5">
                  <a:lumMod val="75000"/>
                </a:schemeClr>
              </a:buClr>
              <a:buNone/>
            </a:pPr>
            <a:r>
              <a:rPr lang="en-US" altLang="zh-CN" sz="5200" dirty="0">
                <a:latin typeface="+mn-ea"/>
              </a:rPr>
              <a:t>			   lastUpdate = curTime;  </a:t>
            </a:r>
          </a:p>
          <a:p>
            <a:pPr marL="0" indent="0">
              <a:buClr>
                <a:schemeClr val="accent5">
                  <a:lumMod val="75000"/>
                </a:schemeClr>
              </a:buClr>
              <a:buNone/>
            </a:pPr>
            <a:r>
              <a:rPr lang="en-US" altLang="zh-CN" sz="5200" dirty="0">
                <a:latin typeface="+mn-ea"/>
              </a:rPr>
              <a:t>			   float lastValue = value;  </a:t>
            </a:r>
          </a:p>
          <a:p>
            <a:pPr marL="0" indent="0">
              <a:buClr>
                <a:schemeClr val="accent5">
                  <a:lumMod val="75000"/>
                </a:schemeClr>
              </a:buClr>
              <a:buNone/>
            </a:pPr>
            <a:r>
              <a:rPr lang="en-US" altLang="zh-CN" sz="5200" dirty="0">
                <a:latin typeface="+mn-ea"/>
              </a:rPr>
              <a:t>			   value = event.values[SensorManager.DATA_X];  </a:t>
            </a:r>
          </a:p>
          <a:p>
            <a:pPr marL="0" indent="0">
              <a:buClr>
                <a:schemeClr val="accent5">
                  <a:lumMod val="75000"/>
                </a:schemeClr>
              </a:buClr>
              <a:buNone/>
            </a:pPr>
            <a:r>
              <a:rPr lang="en-US" altLang="zh-CN" sz="5200" dirty="0">
                <a:latin typeface="+mn-ea"/>
              </a:rPr>
              <a:t>			   if (lastEvent == -1 || (curTime - lastEvent) &gt; mEventCycle) {</a:t>
            </a:r>
          </a:p>
          <a:p>
            <a:pPr marL="0" indent="0">
              <a:buClr>
                <a:schemeClr val="accent5">
                  <a:lumMod val="75000"/>
                </a:schemeClr>
              </a:buClr>
              <a:buNone/>
            </a:pPr>
            <a:r>
              <a:rPr lang="en-US" altLang="zh-CN" sz="5200" dirty="0">
                <a:latin typeface="+mn-ea"/>
              </a:rPr>
              <a:t>					if (Math.abs(value - lastValue) &gt; mAccuracy) {  </a:t>
            </a:r>
          </a:p>
          <a:p>
            <a:pPr marL="0" indent="0">
              <a:buClr>
                <a:schemeClr val="accent5">
                  <a:lumMod val="75000"/>
                </a:schemeClr>
              </a:buClr>
              <a:buNone/>
            </a:pPr>
            <a:r>
              <a:rPr lang="en-US" altLang="zh-CN" sz="5200" dirty="0">
                <a:latin typeface="+mn-ea"/>
              </a:rPr>
              <a:t>						 lastEvent = curTime;</a:t>
            </a:r>
          </a:p>
          <a:p>
            <a:pPr marL="0" indent="0">
              <a:buClr>
                <a:schemeClr val="accent5">
                  <a:lumMod val="75000"/>
                </a:schemeClr>
              </a:buClr>
              <a:buNone/>
            </a:pPr>
            <a:r>
              <a:rPr lang="en-US" altLang="zh-CN" sz="5200" dirty="0">
                <a:latin typeface="+mn-ea"/>
              </a:rPr>
              <a:t>					mBrowser.eventList.run(EVENT_ONPROXIMITYCHANGED);</a:t>
            </a:r>
          </a:p>
          <a:p>
            <a:pPr marL="0" indent="0">
              <a:buClr>
                <a:schemeClr val="accent5">
                  <a:lumMod val="75000"/>
                </a:schemeClr>
              </a:buClr>
              <a:buNone/>
            </a:pPr>
            <a:r>
              <a:rPr lang="en-US" altLang="zh-CN" sz="5200" dirty="0">
                <a:latin typeface="+mn-ea"/>
              </a:rPr>
              <a:t>					}</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sym typeface="+mn-ea"/>
              </a:rPr>
              <a:t>10.5 </a:t>
            </a:r>
            <a:r>
              <a:rPr lang="zh-CN" altLang="en-US" sz="4000" b="1" dirty="0">
                <a:solidFill>
                  <a:srgbClr val="0070C0"/>
                </a:solidFill>
                <a:sym typeface="+mn-ea"/>
              </a:rPr>
              <a:t>Proximity传感器</a:t>
            </a:r>
            <a:endParaRPr lang="zh-CN" altLang="en-US" sz="4000" b="1" dirty="0">
              <a:solidFill>
                <a:srgbClr val="0070C0"/>
              </a:solidFill>
            </a:endParaRP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
        <p:nvSpPr>
          <p:cNvPr id="8" name="圆角矩形 7"/>
          <p:cNvSpPr/>
          <p:nvPr/>
        </p:nvSpPr>
        <p:spPr>
          <a:xfrm flipH="1" flipV="1">
            <a:off x="818515" y="2259330"/>
            <a:ext cx="9146540" cy="368173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547446"/>
            <a:ext cx="12191999" cy="3699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29128" y="2562868"/>
            <a:ext cx="4698723" cy="1446550"/>
          </a:xfrm>
          <a:prstGeom prst="rect">
            <a:avLst/>
          </a:prstGeom>
          <a:noFill/>
        </p:spPr>
        <p:txBody>
          <a:bodyPr wrap="none" lIns="91440" tIns="45720" rIns="91440" bIns="45720">
            <a:spAutoFit/>
          </a:bodyPr>
          <a:lstStyle/>
          <a:p>
            <a:pPr algn="ctr"/>
            <a:r>
              <a:rPr lang="zh-CN" altLang="en-US" sz="8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微软雅黑" panose="020B0503020204020204" pitchFamily="34" charset="-122"/>
                <a:ea typeface="微软雅黑" panose="020B0503020204020204" pitchFamily="34" charset="-122"/>
              </a:rPr>
              <a:t>谢谢观看</a:t>
            </a:r>
            <a:endParaRPr lang="zh-CN" altLang="en-US" sz="8800" i="1"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692590"/>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b="1" dirty="0">
              <a:solidFill>
                <a:srgbClr val="FFFFFF"/>
              </a:solidFill>
            </a:endParaRPr>
          </a:p>
        </p:txBody>
      </p:sp>
      <p:sp>
        <p:nvSpPr>
          <p:cNvPr id="10" name="矩形 9"/>
          <p:cNvSpPr/>
          <p:nvPr/>
        </p:nvSpPr>
        <p:spPr>
          <a:xfrm>
            <a:off x="4376805" y="2896870"/>
            <a:ext cx="287337" cy="74136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b="1">
              <a:solidFill>
                <a:srgbClr val="FFFFFF"/>
              </a:solidFill>
            </a:endParaRPr>
          </a:p>
        </p:txBody>
      </p:sp>
      <p:sp>
        <p:nvSpPr>
          <p:cNvPr id="11" name="文本占位符 3"/>
          <p:cNvSpPr txBox="1">
            <a:spLocks noChangeArrowheads="1"/>
          </p:cNvSpPr>
          <p:nvPr/>
        </p:nvSpPr>
        <p:spPr bwMode="auto">
          <a:xfrm>
            <a:off x="5744210" y="2588260"/>
            <a:ext cx="6309995" cy="1050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rgbClr val="FFFFFF"/>
                </a:solidFill>
                <a:latin typeface="Calibri" panose="020F0502020204030204" pitchFamily="34" charset="0"/>
                <a:ea typeface="宋体" panose="02010600030101010101" pitchFamily="2" charset="-122"/>
                <a:sym typeface="宋体" panose="02010600030101010101" pitchFamily="2" charset="-122"/>
              </a:defRPr>
            </a:lvl1pPr>
            <a:lvl2pPr marL="742950" indent="-285750">
              <a:defRPr>
                <a:solidFill>
                  <a:srgbClr val="FFFFFF"/>
                </a:solidFill>
                <a:latin typeface="Calibri" panose="020F0502020204030204" pitchFamily="34" charset="0"/>
                <a:ea typeface="宋体" panose="02010600030101010101" pitchFamily="2" charset="-122"/>
                <a:sym typeface="宋体" panose="02010600030101010101" pitchFamily="2" charset="-122"/>
              </a:defRPr>
            </a:lvl2pPr>
            <a:lvl3pPr marL="11430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3pPr>
            <a:lvl4pPr marL="16002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4pPr>
            <a:lvl5pPr marL="2057400" indent="-228600">
              <a:defRPr>
                <a:solidFill>
                  <a:srgbClr val="FFFFFF"/>
                </a:solidFill>
                <a:latin typeface="Calibri" panose="020F0502020204030204" pitchFamily="34" charset="0"/>
                <a:ea typeface="宋体" panose="02010600030101010101" pitchFamily="2" charset="-122"/>
                <a:sym typeface="宋体" panose="02010600030101010101" pitchFamily="2" charset="-122"/>
              </a:defRPr>
            </a:lvl5pPr>
            <a:lvl6pPr marL="25146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6pPr>
            <a:lvl7pPr marL="29718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7pPr>
            <a:lvl8pPr marL="34290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8pPr>
            <a:lvl9pPr marL="3886200" indent="-228600" eaLnBrk="0" fontAlgn="base" hangingPunct="0">
              <a:spcBef>
                <a:spcPct val="0"/>
              </a:spcBef>
              <a:spcAft>
                <a:spcPct val="0"/>
              </a:spcAft>
              <a:defRPr>
                <a:solidFill>
                  <a:srgbClr val="FFFFFF"/>
                </a:solidFill>
                <a:latin typeface="Calibri" panose="020F0502020204030204" pitchFamily="34" charset="0"/>
                <a:ea typeface="宋体" panose="02010600030101010101" pitchFamily="2" charset="-122"/>
                <a:sym typeface="宋体" panose="02010600030101010101" pitchFamily="2" charset="-122"/>
              </a:defRPr>
            </a:lvl9pPr>
          </a:lstStyle>
          <a:p>
            <a:pPr eaLnBrk="1" hangingPunct="1">
              <a:spcBef>
                <a:spcPct val="20000"/>
              </a:spcBef>
              <a:buFont typeface="Arial" panose="020B0604020202020204" pitchFamily="34" charset="0"/>
              <a:buNone/>
            </a:pPr>
            <a:r>
              <a:rPr lang="en-US" altLang="zh-CN" sz="3200" b="1" dirty="0">
                <a:solidFill>
                  <a:schemeClr val="tx1">
                    <a:lumMod val="75000"/>
                    <a:lumOff val="25000"/>
                  </a:schemeClr>
                </a:solidFill>
                <a:ea typeface="微软雅黑" panose="020B0503020204020204" pitchFamily="34" charset="-122"/>
                <a:sym typeface="+mn-ea"/>
              </a:rPr>
              <a:t>10.1 </a:t>
            </a:r>
            <a:r>
              <a:rPr lang="zh-CN" altLang="en-US" sz="3200" b="1" dirty="0">
                <a:solidFill>
                  <a:schemeClr val="tx1">
                    <a:lumMod val="75000"/>
                    <a:lumOff val="25000"/>
                  </a:schemeClr>
                </a:solidFill>
                <a:ea typeface="微软雅黑" panose="020B0503020204020204" pitchFamily="34" charset="-122"/>
                <a:sym typeface="+mn-ea"/>
              </a:rPr>
              <a:t>传感器种类</a:t>
            </a:r>
            <a:endParaRPr lang="zh-CN" altLang="en-US" sz="3200" b="1" dirty="0">
              <a:solidFill>
                <a:schemeClr val="tx1">
                  <a:lumMod val="75000"/>
                  <a:lumOff val="25000"/>
                </a:schemeClr>
              </a:solidFill>
              <a:ea typeface="微软雅黑" panose="020B0503020204020204" pitchFamily="34" charset="-122"/>
            </a:endParaRPr>
          </a:p>
        </p:txBody>
      </p:sp>
      <p:sp>
        <p:nvSpPr>
          <p:cNvPr id="18" name="矩形 6"/>
          <p:cNvSpPr/>
          <p:nvPr/>
        </p:nvSpPr>
        <p:spPr>
          <a:xfrm>
            <a:off x="4903855" y="3511233"/>
            <a:ext cx="6316662" cy="42862"/>
          </a:xfrm>
          <a:prstGeom prst="rect">
            <a:avLst/>
          </a:prstGeom>
          <a:solidFill>
            <a:schemeClr val="accent2"/>
          </a:solidFill>
          <a:effectLst/>
        </p:spPr>
        <p:style>
          <a:lnRef idx="1">
            <a:schemeClr val="accent6"/>
          </a:lnRef>
          <a:fillRef idx="3">
            <a:schemeClr val="accent6"/>
          </a:fillRef>
          <a:effectRef idx="2">
            <a:schemeClr val="accent6"/>
          </a:effectRef>
          <a:fontRef idx="minor">
            <a:schemeClr val="lt1"/>
          </a:fontRef>
        </p:style>
        <p:txBody>
          <a:bodyPr anchor="ctr"/>
          <a:lstStyle/>
          <a:p>
            <a:pPr algn="ctr" eaLnBrk="1" hangingPunct="1">
              <a:spcBef>
                <a:spcPts val="0"/>
              </a:spcBef>
              <a:spcAft>
                <a:spcPts val="0"/>
              </a:spcAft>
              <a:defRPr/>
            </a:pPr>
            <a:endParaRPr lang="en-US">
              <a:solidFill>
                <a:srgbClr val="FF0000"/>
              </a:solidFill>
            </a:endParaRPr>
          </a:p>
        </p:txBody>
      </p:sp>
      <p:grpSp>
        <p:nvGrpSpPr>
          <p:cNvPr id="22" name="组合 21"/>
          <p:cNvGrpSpPr/>
          <p:nvPr/>
        </p:nvGrpSpPr>
        <p:grpSpPr>
          <a:xfrm>
            <a:off x="884568" y="1878859"/>
            <a:ext cx="2922611" cy="2929407"/>
            <a:chOff x="1447837" y="1842818"/>
            <a:chExt cx="3904228" cy="3913307"/>
          </a:xfrm>
        </p:grpSpPr>
        <p:sp>
          <p:nvSpPr>
            <p:cNvPr id="23" name="Freeform 10"/>
            <p:cNvSpPr/>
            <p:nvPr/>
          </p:nvSpPr>
          <p:spPr bwMode="auto">
            <a:xfrm>
              <a:off x="3394279" y="1846063"/>
              <a:ext cx="1948062" cy="2151021"/>
            </a:xfrm>
            <a:custGeom>
              <a:avLst/>
              <a:gdLst>
                <a:gd name="T0" fmla="*/ 1606 w 3207"/>
                <a:gd name="T1" fmla="*/ 3189 h 3541"/>
                <a:gd name="T2" fmla="*/ 2390 w 3207"/>
                <a:gd name="T3" fmla="*/ 3541 h 3541"/>
                <a:gd name="T4" fmla="*/ 3206 w 3207"/>
                <a:gd name="T5" fmla="*/ 2917 h 3541"/>
                <a:gd name="T6" fmla="*/ 3207 w 3207"/>
                <a:gd name="T7" fmla="*/ 2918 h 3541"/>
                <a:gd name="T8" fmla="*/ 6 w 3207"/>
                <a:gd name="T9" fmla="*/ 5 h 3541"/>
                <a:gd name="T10" fmla="*/ 3 w 3207"/>
                <a:gd name="T11" fmla="*/ 0 h 3541"/>
                <a:gd name="T12" fmla="*/ 6 w 3207"/>
                <a:gd name="T13" fmla="*/ 5 h 3541"/>
                <a:gd name="T14" fmla="*/ 598 w 3207"/>
                <a:gd name="T15" fmla="*/ 805 h 3541"/>
                <a:gd name="T16" fmla="*/ 230 w 3207"/>
                <a:gd name="T17" fmla="*/ 1621 h 3541"/>
                <a:gd name="T18" fmla="*/ 231 w 3207"/>
                <a:gd name="T19" fmla="*/ 1625 h 3541"/>
                <a:gd name="T20" fmla="*/ 1606 w 3207"/>
                <a:gd name="T21" fmla="*/ 3189 h 3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41">
                  <a:moveTo>
                    <a:pt x="1606" y="3189"/>
                  </a:moveTo>
                  <a:lnTo>
                    <a:pt x="2390" y="3541"/>
                  </a:lnTo>
                  <a:lnTo>
                    <a:pt x="3206" y="2917"/>
                  </a:lnTo>
                  <a:lnTo>
                    <a:pt x="3207" y="2918"/>
                  </a:lnTo>
                  <a:cubicBezTo>
                    <a:pt x="3055" y="1282"/>
                    <a:pt x="1679" y="0"/>
                    <a:pt x="6" y="5"/>
                  </a:cubicBezTo>
                  <a:lnTo>
                    <a:pt x="3" y="0"/>
                  </a:lnTo>
                  <a:cubicBezTo>
                    <a:pt x="2" y="0"/>
                    <a:pt x="0" y="0"/>
                    <a:pt x="6" y="5"/>
                  </a:cubicBezTo>
                  <a:lnTo>
                    <a:pt x="598" y="805"/>
                  </a:lnTo>
                  <a:lnTo>
                    <a:pt x="230" y="1621"/>
                  </a:lnTo>
                  <a:lnTo>
                    <a:pt x="231" y="1625"/>
                  </a:lnTo>
                  <a:cubicBezTo>
                    <a:pt x="1000" y="1734"/>
                    <a:pt x="1594" y="2388"/>
                    <a:pt x="1606" y="3189"/>
                  </a:cubicBezTo>
                  <a:close/>
                </a:path>
              </a:pathLst>
            </a:custGeom>
            <a:solidFill>
              <a:srgbClr val="1A8ABC"/>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4" name="Freeform 7"/>
            <p:cNvSpPr/>
            <p:nvPr/>
          </p:nvSpPr>
          <p:spPr bwMode="auto">
            <a:xfrm>
              <a:off x="1455928" y="1842818"/>
              <a:ext cx="2152268" cy="1948555"/>
            </a:xfrm>
            <a:custGeom>
              <a:avLst/>
              <a:gdLst>
                <a:gd name="T0" fmla="*/ 1625 w 3541"/>
                <a:gd name="T1" fmla="*/ 2978 h 3207"/>
                <a:gd name="T2" fmla="*/ 3189 w 3541"/>
                <a:gd name="T3" fmla="*/ 1591 h 3207"/>
                <a:gd name="T4" fmla="*/ 3541 w 3541"/>
                <a:gd name="T5" fmla="*/ 823 h 3207"/>
                <a:gd name="T6" fmla="*/ 2917 w 3541"/>
                <a:gd name="T7" fmla="*/ 7 h 3207"/>
                <a:gd name="T8" fmla="*/ 2916 w 3541"/>
                <a:gd name="T9" fmla="*/ 0 h 3207"/>
                <a:gd name="T10" fmla="*/ 5 w 3541"/>
                <a:gd name="T11" fmla="*/ 3207 h 3207"/>
                <a:gd name="T12" fmla="*/ 0 w 3541"/>
                <a:gd name="T13" fmla="*/ 3205 h 3207"/>
                <a:gd name="T14" fmla="*/ 5 w 3541"/>
                <a:gd name="T15" fmla="*/ 3207 h 3207"/>
                <a:gd name="T16" fmla="*/ 805 w 3541"/>
                <a:gd name="T17" fmla="*/ 2599 h 3207"/>
                <a:gd name="T18" fmla="*/ 1621 w 3541"/>
                <a:gd name="T19" fmla="*/ 2983 h 3207"/>
                <a:gd name="T20" fmla="*/ 1625 w 3541"/>
                <a:gd name="T21" fmla="*/ 2978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41" h="3207">
                  <a:moveTo>
                    <a:pt x="1625" y="2978"/>
                  </a:moveTo>
                  <a:cubicBezTo>
                    <a:pt x="1734" y="2207"/>
                    <a:pt x="2388" y="1612"/>
                    <a:pt x="3189" y="1591"/>
                  </a:cubicBezTo>
                  <a:lnTo>
                    <a:pt x="3541" y="823"/>
                  </a:lnTo>
                  <a:lnTo>
                    <a:pt x="2917" y="7"/>
                  </a:lnTo>
                  <a:lnTo>
                    <a:pt x="2916" y="0"/>
                  </a:lnTo>
                  <a:cubicBezTo>
                    <a:pt x="1281" y="152"/>
                    <a:pt x="0" y="1529"/>
                    <a:pt x="5" y="3207"/>
                  </a:cubicBezTo>
                  <a:lnTo>
                    <a:pt x="0" y="3205"/>
                  </a:lnTo>
                  <a:cubicBezTo>
                    <a:pt x="0" y="3206"/>
                    <a:pt x="0" y="3207"/>
                    <a:pt x="5" y="3207"/>
                  </a:cubicBezTo>
                  <a:lnTo>
                    <a:pt x="805" y="2599"/>
                  </a:lnTo>
                  <a:lnTo>
                    <a:pt x="1621" y="2983"/>
                  </a:lnTo>
                  <a:lnTo>
                    <a:pt x="1625" y="2978"/>
                  </a:lnTo>
                  <a:close/>
                </a:path>
              </a:pathLst>
            </a:custGeom>
            <a:solidFill>
              <a:srgbClr val="FFC00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5" name="Freeform 8"/>
            <p:cNvSpPr/>
            <p:nvPr/>
          </p:nvSpPr>
          <p:spPr bwMode="auto">
            <a:xfrm>
              <a:off x="1447837" y="3608342"/>
              <a:ext cx="1949683" cy="2147783"/>
            </a:xfrm>
            <a:custGeom>
              <a:avLst/>
              <a:gdLst>
                <a:gd name="T0" fmla="*/ 2976 w 3207"/>
                <a:gd name="T1" fmla="*/ 1912 h 3537"/>
                <a:gd name="T2" fmla="*/ 1591 w 3207"/>
                <a:gd name="T3" fmla="*/ 352 h 3537"/>
                <a:gd name="T4" fmla="*/ 823 w 3207"/>
                <a:gd name="T5" fmla="*/ 0 h 3537"/>
                <a:gd name="T6" fmla="*/ 7 w 3207"/>
                <a:gd name="T7" fmla="*/ 624 h 3537"/>
                <a:gd name="T8" fmla="*/ 0 w 3207"/>
                <a:gd name="T9" fmla="*/ 619 h 3537"/>
                <a:gd name="T10" fmla="*/ 3207 w 3207"/>
                <a:gd name="T11" fmla="*/ 3536 h 3537"/>
                <a:gd name="T12" fmla="*/ 3204 w 3207"/>
                <a:gd name="T13" fmla="*/ 3537 h 3537"/>
                <a:gd name="T14" fmla="*/ 3207 w 3207"/>
                <a:gd name="T15" fmla="*/ 3536 h 3537"/>
                <a:gd name="T16" fmla="*/ 2599 w 3207"/>
                <a:gd name="T17" fmla="*/ 2736 h 3537"/>
                <a:gd name="T18" fmla="*/ 2983 w 3207"/>
                <a:gd name="T19" fmla="*/ 1904 h 3537"/>
                <a:gd name="T20" fmla="*/ 2976 w 3207"/>
                <a:gd name="T21" fmla="*/ 1912 h 3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207" h="3537">
                  <a:moveTo>
                    <a:pt x="2976" y="1912"/>
                  </a:moveTo>
                  <a:cubicBezTo>
                    <a:pt x="2207" y="1803"/>
                    <a:pt x="1613" y="1150"/>
                    <a:pt x="1591" y="352"/>
                  </a:cubicBezTo>
                  <a:lnTo>
                    <a:pt x="823" y="0"/>
                  </a:lnTo>
                  <a:lnTo>
                    <a:pt x="7" y="624"/>
                  </a:lnTo>
                  <a:lnTo>
                    <a:pt x="0" y="619"/>
                  </a:lnTo>
                  <a:cubicBezTo>
                    <a:pt x="152" y="2256"/>
                    <a:pt x="1528" y="3537"/>
                    <a:pt x="3207" y="3536"/>
                  </a:cubicBezTo>
                  <a:lnTo>
                    <a:pt x="3204" y="3537"/>
                  </a:lnTo>
                  <a:cubicBezTo>
                    <a:pt x="3205" y="3537"/>
                    <a:pt x="3206" y="3537"/>
                    <a:pt x="3207" y="3536"/>
                  </a:cubicBezTo>
                  <a:lnTo>
                    <a:pt x="2599" y="2736"/>
                  </a:lnTo>
                  <a:lnTo>
                    <a:pt x="2983" y="1904"/>
                  </a:lnTo>
                  <a:lnTo>
                    <a:pt x="2976" y="1912"/>
                  </a:lnTo>
                  <a:close/>
                </a:path>
              </a:pathLst>
            </a:custGeom>
            <a:solidFill>
              <a:srgbClr val="960096"/>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6" name="Freeform 12"/>
            <p:cNvSpPr/>
            <p:nvPr/>
          </p:nvSpPr>
          <p:spPr bwMode="auto">
            <a:xfrm>
              <a:off x="3203038" y="3799474"/>
              <a:ext cx="2149027" cy="1948555"/>
            </a:xfrm>
            <a:custGeom>
              <a:avLst/>
              <a:gdLst>
                <a:gd name="T0" fmla="*/ 1910 w 3536"/>
                <a:gd name="T1" fmla="*/ 230 h 3207"/>
                <a:gd name="T2" fmla="*/ 352 w 3536"/>
                <a:gd name="T3" fmla="*/ 1604 h 3207"/>
                <a:gd name="T4" fmla="*/ 0 w 3536"/>
                <a:gd name="T5" fmla="*/ 2388 h 3207"/>
                <a:gd name="T6" fmla="*/ 624 w 3536"/>
                <a:gd name="T7" fmla="*/ 3204 h 3207"/>
                <a:gd name="T8" fmla="*/ 618 w 3536"/>
                <a:gd name="T9" fmla="*/ 3207 h 3207"/>
                <a:gd name="T10" fmla="*/ 3536 w 3536"/>
                <a:gd name="T11" fmla="*/ 4 h 3207"/>
                <a:gd name="T12" fmla="*/ 3534 w 3536"/>
                <a:gd name="T13" fmla="*/ 2 h 3207"/>
                <a:gd name="T14" fmla="*/ 3536 w 3536"/>
                <a:gd name="T15" fmla="*/ 4 h 3207"/>
                <a:gd name="T16" fmla="*/ 2736 w 3536"/>
                <a:gd name="T17" fmla="*/ 596 h 3207"/>
                <a:gd name="T18" fmla="*/ 1904 w 3536"/>
                <a:gd name="T19" fmla="*/ 228 h 3207"/>
                <a:gd name="T20" fmla="*/ 1910 w 3536"/>
                <a:gd name="T21" fmla="*/ 230 h 3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36" h="3207">
                  <a:moveTo>
                    <a:pt x="1910" y="230"/>
                  </a:moveTo>
                  <a:cubicBezTo>
                    <a:pt x="1801" y="1000"/>
                    <a:pt x="1147" y="1595"/>
                    <a:pt x="352" y="1604"/>
                  </a:cubicBezTo>
                  <a:lnTo>
                    <a:pt x="0" y="2388"/>
                  </a:lnTo>
                  <a:lnTo>
                    <a:pt x="624" y="3204"/>
                  </a:lnTo>
                  <a:lnTo>
                    <a:pt x="618" y="3207"/>
                  </a:lnTo>
                  <a:cubicBezTo>
                    <a:pt x="2254" y="3055"/>
                    <a:pt x="3534" y="1678"/>
                    <a:pt x="3536" y="4"/>
                  </a:cubicBezTo>
                  <a:lnTo>
                    <a:pt x="3534" y="2"/>
                  </a:lnTo>
                  <a:cubicBezTo>
                    <a:pt x="3534" y="1"/>
                    <a:pt x="3534" y="0"/>
                    <a:pt x="3536" y="4"/>
                  </a:cubicBezTo>
                  <a:lnTo>
                    <a:pt x="2736" y="596"/>
                  </a:lnTo>
                  <a:lnTo>
                    <a:pt x="1904" y="228"/>
                  </a:lnTo>
                  <a:lnTo>
                    <a:pt x="1910" y="230"/>
                  </a:lnTo>
                  <a:close/>
                </a:path>
              </a:pathLst>
            </a:custGeom>
            <a:solidFill>
              <a:srgbClr val="92D050"/>
            </a:solidFill>
            <a:ln w="15875">
              <a:gradFill>
                <a:gsLst>
                  <a:gs pos="0">
                    <a:srgbClr val="F3F3F3"/>
                  </a:gs>
                  <a:gs pos="100000">
                    <a:schemeClr val="bg1"/>
                  </a:gs>
                </a:gsLst>
                <a:lin ang="5400000" scaled="1"/>
              </a:gradFill>
            </a:ln>
            <a:effectLst>
              <a:innerShdw blurRad="76200" dist="38100" dir="16200000">
                <a:prstClr val="black">
                  <a:alpha val="3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92" tIns="45696" rIns="91392" bIns="45696" numCol="1" spcCol="0" rtlCol="0" fromWordArt="0" anchor="ctr" anchorCtr="0" forceAA="0" compatLnSpc="1">
              <a:noAutofit/>
            </a:bodyPr>
            <a:lstStyle/>
            <a:p>
              <a:pPr algn="ctr"/>
              <a:endParaRPr lang="zh-CN" altLang="en-US" sz="1800"/>
            </a:p>
          </p:txBody>
        </p:sp>
        <p:sp>
          <p:nvSpPr>
            <p:cNvPr id="27" name="椭圆 26"/>
            <p:cNvSpPr/>
            <p:nvPr/>
          </p:nvSpPr>
          <p:spPr>
            <a:xfrm>
              <a:off x="2648504" y="3028183"/>
              <a:ext cx="1527186" cy="1526391"/>
            </a:xfrm>
            <a:prstGeom prst="ellipse">
              <a:avLst/>
            </a:prstGeom>
            <a:solidFill>
              <a:srgbClr val="F5F5F5"/>
            </a:solidFill>
            <a:ln w="22225">
              <a:gradFill flip="none" rotWithShape="1">
                <a:gsLst>
                  <a:gs pos="39000">
                    <a:schemeClr val="bg1"/>
                  </a:gs>
                  <a:gs pos="100000">
                    <a:schemeClr val="bg1">
                      <a:lumMod val="85000"/>
                    </a:schemeClr>
                  </a:gs>
                </a:gsLst>
                <a:lin ang="2700000" scaled="1"/>
                <a:tileRect/>
              </a:gradFill>
            </a:ln>
            <a:effectLst>
              <a:outerShdw blurRad="139700" dist="889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28" name="任意多边形 27"/>
            <p:cNvSpPr/>
            <p:nvPr/>
          </p:nvSpPr>
          <p:spPr>
            <a:xfrm>
              <a:off x="2962826" y="3411536"/>
              <a:ext cx="898539" cy="658587"/>
            </a:xfrm>
            <a:custGeom>
              <a:avLst/>
              <a:gdLst/>
              <a:ahLst/>
              <a:cxnLst/>
              <a:rect l="l" t="t" r="r" b="b"/>
              <a:pathLst>
                <a:path w="898071" h="658586">
                  <a:moveTo>
                    <a:pt x="359228" y="0"/>
                  </a:moveTo>
                  <a:cubicBezTo>
                    <a:pt x="407874" y="0"/>
                    <a:pt x="452388" y="13565"/>
                    <a:pt x="492770" y="40694"/>
                  </a:cubicBezTo>
                  <a:cubicBezTo>
                    <a:pt x="533152" y="67824"/>
                    <a:pt x="562542" y="103840"/>
                    <a:pt x="580939" y="148744"/>
                  </a:cubicBezTo>
                  <a:cubicBezTo>
                    <a:pt x="603080" y="129410"/>
                    <a:pt x="628962" y="119743"/>
                    <a:pt x="658585" y="119743"/>
                  </a:cubicBezTo>
                  <a:cubicBezTo>
                    <a:pt x="691640" y="119743"/>
                    <a:pt x="719860" y="131437"/>
                    <a:pt x="743247" y="154824"/>
                  </a:cubicBezTo>
                  <a:cubicBezTo>
                    <a:pt x="766634" y="178212"/>
                    <a:pt x="778328" y="206432"/>
                    <a:pt x="778328" y="239486"/>
                  </a:cubicBezTo>
                  <a:cubicBezTo>
                    <a:pt x="778328" y="263185"/>
                    <a:pt x="771936" y="284702"/>
                    <a:pt x="759151" y="304035"/>
                  </a:cubicBezTo>
                  <a:cubicBezTo>
                    <a:pt x="799689" y="313702"/>
                    <a:pt x="832977" y="334828"/>
                    <a:pt x="859014" y="367415"/>
                  </a:cubicBezTo>
                  <a:cubicBezTo>
                    <a:pt x="885053" y="400001"/>
                    <a:pt x="898071" y="437186"/>
                    <a:pt x="898071" y="478972"/>
                  </a:cubicBezTo>
                  <a:cubicBezTo>
                    <a:pt x="898071" y="528553"/>
                    <a:pt x="880530" y="570884"/>
                    <a:pt x="845449" y="605965"/>
                  </a:cubicBezTo>
                  <a:cubicBezTo>
                    <a:pt x="810369" y="641046"/>
                    <a:pt x="768038" y="658586"/>
                    <a:pt x="718456" y="658586"/>
                  </a:cubicBezTo>
                  <a:lnTo>
                    <a:pt x="209550" y="658586"/>
                  </a:lnTo>
                  <a:cubicBezTo>
                    <a:pt x="151861" y="658586"/>
                    <a:pt x="102514" y="638083"/>
                    <a:pt x="61508" y="597078"/>
                  </a:cubicBezTo>
                  <a:cubicBezTo>
                    <a:pt x="20503" y="556072"/>
                    <a:pt x="0" y="506725"/>
                    <a:pt x="0" y="449036"/>
                  </a:cubicBezTo>
                  <a:cubicBezTo>
                    <a:pt x="0" y="408498"/>
                    <a:pt x="10914" y="371079"/>
                    <a:pt x="32742" y="336777"/>
                  </a:cubicBezTo>
                  <a:cubicBezTo>
                    <a:pt x="54570" y="302476"/>
                    <a:pt x="83882" y="276750"/>
                    <a:pt x="120678" y="259599"/>
                  </a:cubicBezTo>
                  <a:cubicBezTo>
                    <a:pt x="120055" y="250244"/>
                    <a:pt x="119742" y="243540"/>
                    <a:pt x="119742" y="239486"/>
                  </a:cubicBezTo>
                  <a:cubicBezTo>
                    <a:pt x="119742" y="173378"/>
                    <a:pt x="143129" y="116937"/>
                    <a:pt x="189904" y="70162"/>
                  </a:cubicBezTo>
                  <a:cubicBezTo>
                    <a:pt x="236679" y="23388"/>
                    <a:pt x="293121" y="0"/>
                    <a:pt x="359228" y="0"/>
                  </a:cubicBezTo>
                  <a:close/>
                  <a:moveTo>
                    <a:pt x="419100" y="164647"/>
                  </a:moveTo>
                  <a:cubicBezTo>
                    <a:pt x="414734" y="164647"/>
                    <a:pt x="411148" y="166050"/>
                    <a:pt x="408341" y="168857"/>
                  </a:cubicBezTo>
                  <a:lnTo>
                    <a:pt x="244163" y="333035"/>
                  </a:lnTo>
                  <a:cubicBezTo>
                    <a:pt x="241045" y="336777"/>
                    <a:pt x="239485" y="340519"/>
                    <a:pt x="239485" y="344261"/>
                  </a:cubicBezTo>
                  <a:cubicBezTo>
                    <a:pt x="239485" y="348627"/>
                    <a:pt x="240889" y="352213"/>
                    <a:pt x="243695" y="355019"/>
                  </a:cubicBezTo>
                  <a:cubicBezTo>
                    <a:pt x="246502" y="357826"/>
                    <a:pt x="250088" y="359229"/>
                    <a:pt x="254453" y="359229"/>
                  </a:cubicBezTo>
                  <a:lnTo>
                    <a:pt x="359228" y="359229"/>
                  </a:lnTo>
                  <a:lnTo>
                    <a:pt x="359228" y="523875"/>
                  </a:lnTo>
                  <a:cubicBezTo>
                    <a:pt x="359228" y="527929"/>
                    <a:pt x="360710" y="531437"/>
                    <a:pt x="363672" y="534400"/>
                  </a:cubicBezTo>
                  <a:cubicBezTo>
                    <a:pt x="366634" y="537362"/>
                    <a:pt x="370142" y="538843"/>
                    <a:pt x="374196" y="538843"/>
                  </a:cubicBezTo>
                  <a:lnTo>
                    <a:pt x="464003" y="538843"/>
                  </a:lnTo>
                  <a:cubicBezTo>
                    <a:pt x="468057" y="538843"/>
                    <a:pt x="471566" y="537362"/>
                    <a:pt x="474527" y="534400"/>
                  </a:cubicBezTo>
                  <a:cubicBezTo>
                    <a:pt x="477490" y="531437"/>
                    <a:pt x="478971" y="527929"/>
                    <a:pt x="478971" y="523875"/>
                  </a:cubicBezTo>
                  <a:lnTo>
                    <a:pt x="478971" y="359229"/>
                  </a:lnTo>
                  <a:lnTo>
                    <a:pt x="583746" y="359229"/>
                  </a:lnTo>
                  <a:cubicBezTo>
                    <a:pt x="587801" y="359229"/>
                    <a:pt x="591308" y="357748"/>
                    <a:pt x="594270" y="354785"/>
                  </a:cubicBezTo>
                  <a:cubicBezTo>
                    <a:pt x="597233" y="351823"/>
                    <a:pt x="598714" y="348315"/>
                    <a:pt x="598714" y="344261"/>
                  </a:cubicBezTo>
                  <a:cubicBezTo>
                    <a:pt x="598714" y="339896"/>
                    <a:pt x="597310" y="336309"/>
                    <a:pt x="594504" y="333503"/>
                  </a:cubicBezTo>
                  <a:lnTo>
                    <a:pt x="429858" y="168857"/>
                  </a:lnTo>
                  <a:cubicBezTo>
                    <a:pt x="427051" y="166050"/>
                    <a:pt x="423465" y="164647"/>
                    <a:pt x="419100" y="164647"/>
                  </a:cubicBez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right)">
                                      <p:cBhvr>
                                        <p:cTn id="7" dur="400"/>
                                        <p:tgtEl>
                                          <p:spTgt spid="1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left)">
                                      <p:cBhvr>
                                        <p:cTn id="11" dur="400"/>
                                        <p:tgtEl>
                                          <p:spTgt spid="11"/>
                                        </p:tgtEl>
                                      </p:cBhvr>
                                    </p:animEffect>
                                  </p:childTnLst>
                                </p:cTn>
                              </p:par>
                              <p:par>
                                <p:cTn id="12" presetID="22" presetClass="entr" presetSubtype="8" fill="hold" grpId="0" nodeType="withEffect">
                                  <p:stCondLst>
                                    <p:cond delay="20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4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1" grpId="0"/>
      <p:bldP spid="18"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3831" y="1690688"/>
            <a:ext cx="11844338" cy="4352925"/>
          </a:xfrm>
          <a:ln>
            <a:solidFill>
              <a:srgbClr val="35B558"/>
            </a:solidFill>
          </a:ln>
        </p:spPr>
        <p:txBody>
          <a:bodyPr/>
          <a:lstStyle/>
          <a:p>
            <a:pPr lvl="3">
              <a:lnSpc>
                <a:spcPct val="150000"/>
              </a:lnSpc>
              <a:buClr>
                <a:schemeClr val="accent5">
                  <a:lumMod val="75000"/>
                </a:schemeClr>
              </a:buClr>
              <a:buFont typeface="Wingdings" panose="05000000000000000000" pitchFamily="2" charset="2"/>
              <a:buChar char="Ø"/>
            </a:pPr>
            <a:r>
              <a:rPr lang="en-US" altLang="zh-CN" sz="3200" dirty="0"/>
              <a:t>GPS</a:t>
            </a:r>
          </a:p>
          <a:p>
            <a:pPr lvl="3">
              <a:lnSpc>
                <a:spcPct val="150000"/>
              </a:lnSpc>
              <a:buClr>
                <a:schemeClr val="accent5">
                  <a:lumMod val="75000"/>
                </a:schemeClr>
              </a:buClr>
              <a:buFont typeface="Wingdings" panose="05000000000000000000" pitchFamily="2" charset="2"/>
              <a:buChar char="Ø"/>
            </a:pPr>
            <a:r>
              <a:rPr lang="zh-CN" altLang="en-US" sz="3200" dirty="0"/>
              <a:t>动作传感器</a:t>
            </a:r>
          </a:p>
          <a:p>
            <a:pPr lvl="3">
              <a:lnSpc>
                <a:spcPct val="150000"/>
              </a:lnSpc>
              <a:buClr>
                <a:schemeClr val="accent5">
                  <a:lumMod val="75000"/>
                </a:schemeClr>
              </a:buClr>
              <a:buFont typeface="Wingdings" panose="05000000000000000000" pitchFamily="2" charset="2"/>
              <a:buChar char="Ø"/>
            </a:pPr>
            <a:r>
              <a:rPr lang="zh-CN" altLang="en-US" sz="3200" dirty="0"/>
              <a:t>位置传感器</a:t>
            </a:r>
          </a:p>
          <a:p>
            <a:pPr lvl="3">
              <a:lnSpc>
                <a:spcPct val="150000"/>
              </a:lnSpc>
              <a:buClr>
                <a:schemeClr val="accent5">
                  <a:lumMod val="75000"/>
                </a:schemeClr>
              </a:buClr>
              <a:buFont typeface="Wingdings" panose="05000000000000000000" pitchFamily="2" charset="2"/>
              <a:buChar char="Ø"/>
            </a:pPr>
            <a:r>
              <a:rPr lang="zh-CN" altLang="en-US" sz="3200" dirty="0"/>
              <a:t>环境传感器</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10.1 </a:t>
            </a:r>
            <a:r>
              <a:rPr lang="zh-CN" altLang="en-US" sz="4000" b="1" dirty="0">
                <a:solidFill>
                  <a:srgbClr val="0070C0"/>
                </a:solidFill>
              </a:rPr>
              <a:t>传感器种类</a:t>
            </a:r>
          </a:p>
        </p:txBody>
      </p:sp>
      <p:sp>
        <p:nvSpPr>
          <p:cNvPr id="6" name="文本框 5"/>
          <p:cNvSpPr txBox="1"/>
          <p:nvPr/>
        </p:nvSpPr>
        <p:spPr>
          <a:xfrm>
            <a:off x="171450" y="98278"/>
            <a:ext cx="4311437" cy="523220"/>
          </a:xfrm>
          <a:prstGeom prst="rect">
            <a:avLst/>
          </a:prstGeom>
          <a:noFill/>
        </p:spPr>
        <p:txBody>
          <a:bodyPr wrap="none" rtlCol="0">
            <a:spAutoFit/>
          </a:bodyPr>
          <a:lstStyle/>
          <a:p>
            <a:r>
              <a:rPr lang="zh-CN" altLang="en-US" sz="2800" dirty="0">
                <a:solidFill>
                  <a:srgbClr val="FFFFFF"/>
                </a:solidFill>
              </a:rPr>
              <a:t>第</a:t>
            </a:r>
            <a:r>
              <a:rPr lang="en-US" altLang="zh-CN" sz="2800" dirty="0">
                <a:solidFill>
                  <a:srgbClr val="FFFFFF"/>
                </a:solidFill>
              </a:rPr>
              <a:t>10</a:t>
            </a:r>
            <a:r>
              <a:rPr lang="zh-CN" altLang="en-US" sz="2800" dirty="0">
                <a:solidFill>
                  <a:srgbClr val="FFFFFF"/>
                </a:solidFill>
              </a:rPr>
              <a:t>章 Android传感器开发</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GPS</a:t>
            </a:r>
            <a:r>
              <a:rPr lang="zh-CN" altLang="en-US" sz="3200" dirty="0"/>
              <a:t>由三部分组成</a:t>
            </a:r>
          </a:p>
          <a:p>
            <a:pPr marL="0" indent="0">
              <a:lnSpc>
                <a:spcPct val="150000"/>
              </a:lnSpc>
              <a:buClr>
                <a:schemeClr val="accent5">
                  <a:lumMod val="75000"/>
                </a:schemeClr>
              </a:buClr>
              <a:buFont typeface="Wingdings" panose="05000000000000000000" pitchFamily="2" charset="2"/>
              <a:buNone/>
            </a:pPr>
            <a:r>
              <a:rPr lang="en-US" altLang="zh-CN" sz="2700" dirty="0"/>
              <a:t>	</a:t>
            </a:r>
            <a:r>
              <a:rPr lang="zh-CN" altLang="en-US" sz="2100" dirty="0"/>
              <a:t>（</a:t>
            </a:r>
            <a:r>
              <a:rPr lang="en-US" altLang="zh-CN" sz="2100" dirty="0"/>
              <a:t>1</a:t>
            </a:r>
            <a:r>
              <a:rPr lang="zh-CN" altLang="en-US" sz="2100" dirty="0"/>
              <a:t>）</a:t>
            </a:r>
            <a:r>
              <a:rPr lang="en-US" altLang="zh-CN" sz="2100" dirty="0"/>
              <a:t> GPS卫星组成的空间部分</a:t>
            </a:r>
          </a:p>
          <a:p>
            <a:pPr marL="0" indent="0">
              <a:lnSpc>
                <a:spcPct val="150000"/>
              </a:lnSpc>
              <a:buClr>
                <a:schemeClr val="accent5">
                  <a:lumMod val="75000"/>
                </a:schemeClr>
              </a:buClr>
              <a:buFont typeface="Wingdings" panose="05000000000000000000" pitchFamily="2" charset="2"/>
              <a:buNone/>
            </a:pPr>
            <a:r>
              <a:rPr lang="en-US" altLang="zh-CN" sz="2100" dirty="0"/>
              <a:t>	</a:t>
            </a:r>
            <a:r>
              <a:rPr lang="zh-CN" altLang="en-US" sz="2100" dirty="0"/>
              <a:t>（</a:t>
            </a:r>
            <a:r>
              <a:rPr lang="en-US" altLang="zh-CN" sz="2100" dirty="0"/>
              <a:t>2</a:t>
            </a:r>
            <a:r>
              <a:rPr lang="zh-CN" altLang="en-US" sz="2100" dirty="0"/>
              <a:t>）</a:t>
            </a:r>
            <a:r>
              <a:rPr lang="en-US" altLang="zh-CN" sz="2100" dirty="0"/>
              <a:t>若干地球站组成的控制部分</a:t>
            </a:r>
          </a:p>
          <a:p>
            <a:pPr marL="0" indent="0">
              <a:lnSpc>
                <a:spcPct val="150000"/>
              </a:lnSpc>
              <a:buClr>
                <a:schemeClr val="accent5">
                  <a:lumMod val="75000"/>
                </a:schemeClr>
              </a:buClr>
              <a:buFont typeface="Wingdings" panose="05000000000000000000" pitchFamily="2" charset="2"/>
              <a:buNone/>
            </a:pPr>
            <a:r>
              <a:rPr lang="en-US" altLang="zh-CN" sz="2100" dirty="0"/>
              <a:t>	</a:t>
            </a:r>
            <a:r>
              <a:rPr lang="zh-CN" altLang="en-US" sz="2100" dirty="0"/>
              <a:t>（</a:t>
            </a:r>
            <a:r>
              <a:rPr lang="en-US" altLang="zh-CN" sz="2100" dirty="0"/>
              <a:t>3</a:t>
            </a:r>
            <a:r>
              <a:rPr lang="zh-CN" altLang="en-US" sz="2100" dirty="0"/>
              <a:t>）</a:t>
            </a:r>
            <a:r>
              <a:rPr lang="en-US" altLang="zh-CN" sz="2100" dirty="0"/>
              <a:t>普通用户手中的接收机</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10.1.1   GPS</a:t>
            </a:r>
          </a:p>
        </p:txBody>
      </p:sp>
      <p:sp>
        <p:nvSpPr>
          <p:cNvPr id="6" name="文本框 5"/>
          <p:cNvSpPr txBox="1"/>
          <p:nvPr/>
        </p:nvSpPr>
        <p:spPr>
          <a:xfrm>
            <a:off x="171450" y="98278"/>
            <a:ext cx="4311437" cy="523220"/>
          </a:xfrm>
          <a:prstGeom prst="rect">
            <a:avLst/>
          </a:prstGeom>
          <a:noFill/>
        </p:spPr>
        <p:txBody>
          <a:bodyPr wrap="none" rtlCol="0">
            <a:spAutoFit/>
          </a:bodyPr>
          <a:lstStyle/>
          <a:p>
            <a:r>
              <a:rPr lang="zh-CN" altLang="en-US" sz="2800" dirty="0">
                <a:solidFill>
                  <a:srgbClr val="FFFFFF"/>
                </a:solidFill>
              </a:rPr>
              <a:t>第</a:t>
            </a:r>
            <a:r>
              <a:rPr lang="en-US" altLang="zh-CN" sz="2800" dirty="0">
                <a:solidFill>
                  <a:srgbClr val="FFFFFF"/>
                </a:solidFill>
              </a:rPr>
              <a:t>10</a:t>
            </a:r>
            <a:r>
              <a:rPr lang="zh-CN" altLang="en-US" sz="2800" dirty="0">
                <a:solidFill>
                  <a:srgbClr val="FFFFFF"/>
                </a:solidFill>
              </a:rPr>
              <a:t>章 Android传感器开发</a:t>
            </a: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 </a:t>
            </a:r>
            <a:r>
              <a:rPr lang="en-US" altLang="zh-CN" dirty="0"/>
              <a:t>Android</a:t>
            </a:r>
            <a:r>
              <a:rPr lang="zh-CN" altLang="en-US" dirty="0"/>
              <a:t>应用开发中的</a:t>
            </a:r>
            <a:r>
              <a:rPr lang="en-US" altLang="zh-CN" dirty="0"/>
              <a:t>GPS</a:t>
            </a:r>
            <a:endParaRPr lang="en-US" altLang="zh-CN" sz="3200" dirty="0"/>
          </a:p>
          <a:p>
            <a:pPr marL="0" indent="0" fontAlgn="auto">
              <a:lnSpc>
                <a:spcPct val="140000"/>
              </a:lnSpc>
              <a:buClr>
                <a:schemeClr val="accent5">
                  <a:lumMod val="75000"/>
                </a:schemeClr>
              </a:buClr>
              <a:buNone/>
            </a:pPr>
            <a:r>
              <a:rPr lang="en-US" altLang="zh-CN" sz="1800" dirty="0"/>
              <a:t>	在Android应用开发中，程序员可以通过使用Android系统提供的LocationManager类及其他几个辅助类方便快捷地开发出GPS应用。Android系统为GPS功能专门提供了一个LocationManager类，所有GPS定位相关的服务、对象都由该对象来生成。程序通过调用Context的getSystemService()方法来获取该对象的实例。</a:t>
            </a:r>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10.1.1   GPS</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 </a:t>
            </a:r>
            <a:r>
              <a:rPr lang="en-US" altLang="zh-CN" dirty="0"/>
              <a:t>Android</a:t>
            </a:r>
            <a:r>
              <a:rPr lang="zh-CN" altLang="en-US" dirty="0"/>
              <a:t>中的动作传感器</a:t>
            </a:r>
          </a:p>
          <a:p>
            <a:pPr marL="0" indent="0">
              <a:lnSpc>
                <a:spcPct val="150000"/>
              </a:lnSpc>
              <a:buClr>
                <a:schemeClr val="accent5">
                  <a:lumMod val="75000"/>
                </a:schemeClr>
              </a:buClr>
              <a:buFont typeface="Wingdings" panose="05000000000000000000" pitchFamily="2" charset="2"/>
              <a:buNone/>
            </a:pPr>
            <a:r>
              <a:rPr lang="en-US" altLang="zh-CN" sz="1800" dirty="0"/>
              <a:t>	</a:t>
            </a:r>
            <a:r>
              <a:rPr lang="zh-CN" sz="1800" dirty="0"/>
              <a:t>（</a:t>
            </a:r>
            <a:r>
              <a:rPr lang="en-US" altLang="zh-CN" sz="1800" dirty="0"/>
              <a:t>1</a:t>
            </a:r>
            <a:r>
              <a:rPr lang="zh-CN" sz="1800" dirty="0"/>
              <a:t>）</a:t>
            </a:r>
            <a:r>
              <a:rPr sz="1800" dirty="0"/>
              <a:t>加速传感器（TYPE_ACCELEROMETER）</a:t>
            </a:r>
            <a:r>
              <a:rPr lang="zh-CN" sz="1800" dirty="0"/>
              <a:t>，纯硬件传感器。</a:t>
            </a:r>
            <a:endParaRPr sz="1800" dirty="0"/>
          </a:p>
          <a:p>
            <a:pPr marL="0" indent="0">
              <a:lnSpc>
                <a:spcPct val="150000"/>
              </a:lnSpc>
              <a:buClr>
                <a:schemeClr val="accent5">
                  <a:lumMod val="75000"/>
                </a:schemeClr>
              </a:buClr>
              <a:buFont typeface="Wingdings" panose="05000000000000000000" pitchFamily="2" charset="2"/>
              <a:buNone/>
            </a:pPr>
            <a:r>
              <a:rPr lang="en-US" sz="1800" dirty="0"/>
              <a:t>	</a:t>
            </a:r>
            <a:r>
              <a:rPr lang="zh-CN" altLang="en-US" sz="1800" dirty="0"/>
              <a:t>（</a:t>
            </a:r>
            <a:r>
              <a:rPr lang="en-US" altLang="zh-CN" sz="1800" dirty="0"/>
              <a:t>2</a:t>
            </a:r>
            <a:r>
              <a:rPr lang="zh-CN" altLang="en-US" sz="1800" dirty="0"/>
              <a:t>）</a:t>
            </a:r>
            <a:r>
              <a:rPr sz="1800" dirty="0"/>
              <a:t>陀螺仪传感器（TYPE_GYROSCOPE）</a:t>
            </a:r>
            <a:r>
              <a:rPr lang="zh-CN" sz="1800" dirty="0"/>
              <a:t>，</a:t>
            </a:r>
            <a:r>
              <a:rPr sz="1800" dirty="0"/>
              <a:t>纯硬件传感器。</a:t>
            </a:r>
          </a:p>
          <a:p>
            <a:pPr marL="0" indent="0">
              <a:lnSpc>
                <a:spcPct val="150000"/>
              </a:lnSpc>
              <a:buClr>
                <a:schemeClr val="accent5">
                  <a:lumMod val="75000"/>
                </a:schemeClr>
              </a:buClr>
              <a:buFont typeface="Wingdings" panose="05000000000000000000" pitchFamily="2" charset="2"/>
              <a:buNone/>
            </a:pPr>
            <a:r>
              <a:rPr lang="en-US" sz="1800" dirty="0"/>
              <a:t>	</a:t>
            </a:r>
            <a:r>
              <a:rPr lang="zh-CN" altLang="en-US" sz="1800" dirty="0"/>
              <a:t>（</a:t>
            </a:r>
            <a:r>
              <a:rPr lang="en-US" altLang="zh-CN" sz="1800" dirty="0"/>
              <a:t>3</a:t>
            </a:r>
            <a:r>
              <a:rPr lang="zh-CN" altLang="en-US" sz="1800" dirty="0"/>
              <a:t>）</a:t>
            </a:r>
            <a:r>
              <a:rPr sz="1800" dirty="0"/>
              <a:t>重力传感器</a:t>
            </a:r>
            <a:r>
              <a:rPr lang="zh-CN" sz="1800" dirty="0"/>
              <a:t>，</a:t>
            </a:r>
            <a:r>
              <a:rPr sz="1800" dirty="0"/>
              <a:t>硬件传感器</a:t>
            </a:r>
            <a:r>
              <a:rPr lang="zh-CN" sz="1800" dirty="0"/>
              <a:t>或</a:t>
            </a:r>
            <a:r>
              <a:rPr sz="1800" dirty="0"/>
              <a:t>软件传感器</a:t>
            </a:r>
            <a:r>
              <a:rPr lang="zh-CN" sz="1800" dirty="0"/>
              <a:t>。</a:t>
            </a:r>
            <a:endParaRPr sz="1800" dirty="0"/>
          </a:p>
          <a:p>
            <a:pPr marL="0" indent="0">
              <a:lnSpc>
                <a:spcPct val="150000"/>
              </a:lnSpc>
              <a:buClr>
                <a:schemeClr val="accent5">
                  <a:lumMod val="75000"/>
                </a:schemeClr>
              </a:buClr>
              <a:buFont typeface="Wingdings" panose="05000000000000000000" pitchFamily="2" charset="2"/>
              <a:buNone/>
            </a:pPr>
            <a:r>
              <a:rPr lang="en-US" sz="1800" dirty="0"/>
              <a:t>	</a:t>
            </a:r>
            <a:r>
              <a:rPr lang="zh-CN" altLang="en-US" sz="1800" dirty="0"/>
              <a:t>（</a:t>
            </a:r>
            <a:r>
              <a:rPr lang="en-US" altLang="zh-CN" sz="1800" dirty="0"/>
              <a:t>4</a:t>
            </a:r>
            <a:r>
              <a:rPr lang="zh-CN" altLang="en-US" sz="1800" dirty="0"/>
              <a:t>）</a:t>
            </a:r>
            <a:r>
              <a:rPr sz="1800" dirty="0">
                <a:sym typeface="+mn-ea"/>
              </a:rPr>
              <a:t>线性加速传感器</a:t>
            </a:r>
            <a:r>
              <a:rPr lang="zh-CN" sz="1800" dirty="0">
                <a:sym typeface="+mn-ea"/>
              </a:rPr>
              <a:t>，</a:t>
            </a:r>
            <a:r>
              <a:rPr sz="1800" dirty="0">
                <a:sym typeface="+mn-ea"/>
              </a:rPr>
              <a:t>硬件传感器</a:t>
            </a:r>
            <a:r>
              <a:rPr lang="zh-CN" sz="1800" dirty="0">
                <a:sym typeface="+mn-ea"/>
              </a:rPr>
              <a:t>或</a:t>
            </a:r>
            <a:r>
              <a:rPr sz="1800" dirty="0">
                <a:sym typeface="+mn-ea"/>
              </a:rPr>
              <a:t>软件传感器</a:t>
            </a:r>
            <a:r>
              <a:rPr lang="zh-CN" sz="1800" dirty="0">
                <a:sym typeface="+mn-ea"/>
              </a:rPr>
              <a:t>。</a:t>
            </a:r>
          </a:p>
          <a:p>
            <a:pPr marL="0" indent="0">
              <a:lnSpc>
                <a:spcPct val="150000"/>
              </a:lnSpc>
              <a:buClr>
                <a:schemeClr val="accent5">
                  <a:lumMod val="75000"/>
                </a:schemeClr>
              </a:buClr>
              <a:buFont typeface="Wingdings" panose="05000000000000000000" pitchFamily="2" charset="2"/>
              <a:buNone/>
            </a:pPr>
            <a:r>
              <a:rPr lang="en-US" altLang="zh-CN" sz="1800" dirty="0"/>
              <a:t>	</a:t>
            </a:r>
            <a:r>
              <a:rPr lang="zh-CN" altLang="en-US" sz="1800" dirty="0"/>
              <a:t>（</a:t>
            </a:r>
            <a:r>
              <a:rPr lang="en-US" altLang="zh-CN" sz="1800" dirty="0"/>
              <a:t>5</a:t>
            </a:r>
            <a:r>
              <a:rPr lang="zh-CN" altLang="en-US" sz="1800" dirty="0"/>
              <a:t>）</a:t>
            </a:r>
            <a:r>
              <a:rPr sz="1800" dirty="0">
                <a:sym typeface="+mn-ea"/>
              </a:rPr>
              <a:t>旋转向量传感器</a:t>
            </a:r>
            <a:r>
              <a:rPr lang="zh-CN" sz="1800" dirty="0">
                <a:sym typeface="+mn-ea"/>
              </a:rPr>
              <a:t>，</a:t>
            </a:r>
            <a:r>
              <a:rPr sz="1800" dirty="0">
                <a:sym typeface="+mn-ea"/>
              </a:rPr>
              <a:t>硬件传感器</a:t>
            </a:r>
            <a:r>
              <a:rPr lang="zh-CN" sz="1800" dirty="0">
                <a:sym typeface="+mn-ea"/>
              </a:rPr>
              <a:t>或</a:t>
            </a:r>
            <a:r>
              <a:rPr sz="1800" dirty="0">
                <a:sym typeface="+mn-ea"/>
              </a:rPr>
              <a:t>软件传感器</a:t>
            </a:r>
            <a:r>
              <a:rPr lang="zh-CN" sz="1800" dirty="0">
                <a:sym typeface="+mn-ea"/>
              </a:rPr>
              <a:t>。</a:t>
            </a:r>
            <a:endParaRPr lang="en-US" altLang="zh-CN" sz="1800" dirty="0"/>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10.1.2 </a:t>
            </a:r>
            <a:r>
              <a:rPr lang="zh-CN" altLang="en-US" sz="4000" b="1" dirty="0">
                <a:solidFill>
                  <a:srgbClr val="0070C0"/>
                </a:solidFill>
              </a:rPr>
              <a:t>动作传感器</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7"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animEffect transition="in" filter="fade">
                                      <p:cBhvr>
                                        <p:cTn id="31" dur="1000"/>
                                        <p:tgtEl>
                                          <p:spTgt spid="2">
                                            <p:txEl>
                                              <p:pRg st="3" end="3"/>
                                            </p:txEl>
                                          </p:spTgt>
                                        </p:tgtEl>
                                      </p:cBhvr>
                                    </p:animEffect>
                                    <p:anim calcmode="lin" valueType="num">
                                      <p:cBhvr>
                                        <p:cTn id="3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2">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2">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37" presetClass="entr" presetSubtype="0" fill="hold"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animEffect transition="in" filter="fade">
                                      <p:cBhvr>
                                        <p:cTn id="39" dur="1000"/>
                                        <p:tgtEl>
                                          <p:spTgt spid="2">
                                            <p:txEl>
                                              <p:pRg st="4" end="4"/>
                                            </p:txEl>
                                          </p:spTgt>
                                        </p:tgtEl>
                                      </p:cBhvr>
                                    </p:animEffect>
                                    <p:anim calcmode="lin" valueType="num">
                                      <p:cBhvr>
                                        <p:cTn id="4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2">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2">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7" presetClass="entr" presetSubtype="0" fill="hold" nodeType="clickEffect">
                                  <p:stCondLst>
                                    <p:cond delay="0"/>
                                  </p:stCondLst>
                                  <p:childTnLst>
                                    <p:set>
                                      <p:cBhvr>
                                        <p:cTn id="46" dur="1" fill="hold">
                                          <p:stCondLst>
                                            <p:cond delay="0"/>
                                          </p:stCondLst>
                                        </p:cTn>
                                        <p:tgtEl>
                                          <p:spTgt spid="2">
                                            <p:txEl>
                                              <p:pRg st="5" end="5"/>
                                            </p:txEl>
                                          </p:spTgt>
                                        </p:tgtEl>
                                        <p:attrNameLst>
                                          <p:attrName>style.visibility</p:attrName>
                                        </p:attrNameLst>
                                      </p:cBhvr>
                                      <p:to>
                                        <p:strVal val="visible"/>
                                      </p:to>
                                    </p:set>
                                    <p:animEffect transition="in" filter="fade">
                                      <p:cBhvr>
                                        <p:cTn id="47" dur="1000"/>
                                        <p:tgtEl>
                                          <p:spTgt spid="2">
                                            <p:txEl>
                                              <p:pRg st="5" end="5"/>
                                            </p:txEl>
                                          </p:spTgt>
                                        </p:tgtEl>
                                      </p:cBhvr>
                                    </p:animEffect>
                                    <p:anim calcmode="lin" valueType="num">
                                      <p:cBhvr>
                                        <p:cTn id="4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9" dur="900" decel="100000" fill="hold"/>
                                        <p:tgtEl>
                                          <p:spTgt spid="2">
                                            <p:txEl>
                                              <p:pRg st="5" end="5"/>
                                            </p:txEl>
                                          </p:spTgt>
                                        </p:tgtEl>
                                        <p:attrNameLst>
                                          <p:attrName>ppt_y</p:attrName>
                                        </p:attrNameLst>
                                      </p:cBhvr>
                                      <p:tavLst>
                                        <p:tav tm="0">
                                          <p:val>
                                            <p:strVal val="#ppt_y+1"/>
                                          </p:val>
                                        </p:tav>
                                        <p:tav tm="100000">
                                          <p:val>
                                            <p:strVal val="#ppt_y-.03"/>
                                          </p:val>
                                        </p:tav>
                                      </p:tavLst>
                                    </p:anim>
                                    <p:anim calcmode="lin" valueType="num">
                                      <p:cBhvr>
                                        <p:cTn id="50" dur="100" accel="100000" fill="hold">
                                          <p:stCondLst>
                                            <p:cond delay="900"/>
                                          </p:stCondLst>
                                        </p:cTn>
                                        <p:tgtEl>
                                          <p:spTgt spid="2">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703385"/>
            <a:ext cx="12191999" cy="5472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内容占位符 1"/>
          <p:cNvSpPr>
            <a:spLocks noGrp="1"/>
          </p:cNvSpPr>
          <p:nvPr>
            <p:ph idx="1"/>
          </p:nvPr>
        </p:nvSpPr>
        <p:spPr>
          <a:xfrm>
            <a:off x="171450" y="1690688"/>
            <a:ext cx="11844338" cy="4352925"/>
          </a:xfrm>
          <a:ln>
            <a:solidFill>
              <a:srgbClr val="35B558"/>
            </a:solidFill>
          </a:ln>
        </p:spPr>
        <p:txBody>
          <a:bodyPr/>
          <a:lstStyle/>
          <a:p>
            <a:pPr>
              <a:lnSpc>
                <a:spcPct val="150000"/>
              </a:lnSpc>
              <a:buClr>
                <a:schemeClr val="accent5">
                  <a:lumMod val="75000"/>
                </a:schemeClr>
              </a:buClr>
              <a:buFont typeface="Wingdings" panose="05000000000000000000" pitchFamily="2" charset="2"/>
              <a:buChar char="Ø"/>
            </a:pPr>
            <a:r>
              <a:rPr lang="en-US" altLang="zh-CN" sz="3200" dirty="0"/>
              <a:t> </a:t>
            </a:r>
            <a:r>
              <a:rPr lang="en-US" altLang="zh-CN" dirty="0"/>
              <a:t>Android</a:t>
            </a:r>
            <a:r>
              <a:rPr lang="zh-CN" altLang="en-US" dirty="0"/>
              <a:t>中的动作传感器</a:t>
            </a:r>
            <a:endParaRPr lang="en-US" altLang="zh-CN" dirty="0"/>
          </a:p>
          <a:p>
            <a:pPr marL="0" indent="0">
              <a:buClr>
                <a:schemeClr val="accent5">
                  <a:lumMod val="75000"/>
                </a:schemeClr>
              </a:buClr>
              <a:buNone/>
            </a:pPr>
            <a:r>
              <a:rPr sz="1800" dirty="0"/>
              <a:t> </a:t>
            </a:r>
            <a:r>
              <a:rPr lang="en-US" sz="1800" dirty="0"/>
              <a:t>	</a:t>
            </a:r>
          </a:p>
          <a:p>
            <a:pPr marL="0" indent="0">
              <a:buClr>
                <a:schemeClr val="accent5">
                  <a:lumMod val="75000"/>
                </a:schemeClr>
              </a:buClr>
              <a:buNone/>
            </a:pPr>
            <a:r>
              <a:rPr lang="en-US" sz="1800" dirty="0"/>
              <a:t>	</a:t>
            </a:r>
            <a:r>
              <a:rPr sz="1800" dirty="0"/>
              <a:t>在一些Android设备中，这些基于软件的传感器会从加速传感器和磁场传感器中获取数据，但在另一些Android设备中也可能从陀螺仪传感器中获取数据。也就是说，同一种基于软件的传感器在不同的Android设备中回传的数据可能来自不同的硬件传感器。因此，基于软件的同一种传感器在不同设备中的精确度、使用范围有所不同。</a:t>
            </a:r>
            <a:endParaRPr lang="zh-CN" sz="1800" dirty="0"/>
          </a:p>
        </p:txBody>
      </p:sp>
      <p:sp>
        <p:nvSpPr>
          <p:cNvPr id="3" name="标题 2"/>
          <p:cNvSpPr>
            <a:spLocks noGrp="1"/>
          </p:cNvSpPr>
          <p:nvPr>
            <p:ph type="title"/>
          </p:nvPr>
        </p:nvSpPr>
        <p:spPr>
          <a:xfrm>
            <a:off x="171450" y="857252"/>
            <a:ext cx="11844338" cy="814387"/>
          </a:xfrm>
          <a:ln>
            <a:solidFill>
              <a:srgbClr val="35B558"/>
            </a:solidFill>
          </a:ln>
        </p:spPr>
        <p:txBody>
          <a:bodyPr>
            <a:normAutofit/>
          </a:bodyPr>
          <a:lstStyle/>
          <a:p>
            <a:pPr algn="ctr"/>
            <a:r>
              <a:rPr lang="en-US" altLang="zh-CN" sz="4000" b="1" dirty="0">
                <a:solidFill>
                  <a:srgbClr val="0070C0"/>
                </a:solidFill>
              </a:rPr>
              <a:t>10.1.2 </a:t>
            </a:r>
            <a:r>
              <a:rPr lang="zh-CN" altLang="en-US" sz="4000" b="1" dirty="0">
                <a:solidFill>
                  <a:srgbClr val="0070C0"/>
                </a:solidFill>
              </a:rPr>
              <a:t>动作传感器</a:t>
            </a:r>
          </a:p>
        </p:txBody>
      </p:sp>
      <p:sp>
        <p:nvSpPr>
          <p:cNvPr id="6" name="文本框 5"/>
          <p:cNvSpPr txBox="1"/>
          <p:nvPr/>
        </p:nvSpPr>
        <p:spPr>
          <a:xfrm>
            <a:off x="171450" y="98278"/>
            <a:ext cx="4311437" cy="523220"/>
          </a:xfrm>
          <a:prstGeom prst="rect">
            <a:avLst/>
          </a:prstGeom>
          <a:noFill/>
        </p:spPr>
        <p:txBody>
          <a:bodyPr wrap="none" rtlCol="0">
            <a:spAutoFit/>
          </a:bodyPr>
          <a:lstStyle/>
          <a:p>
            <a:pPr algn="l"/>
            <a:r>
              <a:rPr lang="zh-CN" altLang="en-US" sz="2800" dirty="0">
                <a:solidFill>
                  <a:srgbClr val="FFFFFF"/>
                </a:solidFill>
                <a:sym typeface="+mn-ea"/>
              </a:rPr>
              <a:t>第</a:t>
            </a:r>
            <a:r>
              <a:rPr lang="en-US" altLang="zh-CN" sz="2800" dirty="0">
                <a:solidFill>
                  <a:srgbClr val="FFFFFF"/>
                </a:solidFill>
                <a:sym typeface="+mn-ea"/>
              </a:rPr>
              <a:t>10</a:t>
            </a:r>
            <a:r>
              <a:rPr lang="zh-CN" altLang="en-US" sz="2800" dirty="0">
                <a:solidFill>
                  <a:srgbClr val="FFFFFF"/>
                </a:solidFill>
                <a:sym typeface="+mn-ea"/>
              </a:rPr>
              <a:t>章 Android传感器开发</a:t>
            </a:r>
            <a:endParaRPr lang="zh-CN" altLang="en-US" sz="2800" dirty="0">
              <a:solidFill>
                <a:srgbClr val="FFFFFF"/>
              </a:solidFill>
            </a:endParaRPr>
          </a:p>
        </p:txBody>
      </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animEffect transition="in" filter="fade">
                                      <p:cBhvr>
                                        <p:cTn id="15" dur="1000"/>
                                        <p:tgtEl>
                                          <p:spTgt spid="2">
                                            <p:txEl>
                                              <p:pRg st="1" end="1"/>
                                            </p:txEl>
                                          </p:spTgt>
                                        </p:tgtEl>
                                      </p:cBhvr>
                                    </p:animEffect>
                                    <p:anim calcmode="lin" valueType="num">
                                      <p:cBhvr>
                                        <p:cTn id="16"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2">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2">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fade">
                                      <p:cBhvr>
                                        <p:cTn id="23" dur="1000"/>
                                        <p:tgtEl>
                                          <p:spTgt spid="2">
                                            <p:txEl>
                                              <p:pRg st="2" end="2"/>
                                            </p:txEl>
                                          </p:spTgt>
                                        </p:tgtEl>
                                      </p:cBhvr>
                                    </p:animEffect>
                                    <p:anim calcmode="lin" valueType="num">
                                      <p:cBhvr>
                                        <p:cTn id="24"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2">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2">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70e51ca9-74a9-4fa8-b722-9baf2ac64c3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2073</Words>
  <Application>Microsoft Office PowerPoint</Application>
  <PresentationFormat>宽屏</PresentationFormat>
  <Paragraphs>233</Paragraphs>
  <Slides>33</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10.1 传感器种类</vt:lpstr>
      <vt:lpstr>10.1.1   GPS</vt:lpstr>
      <vt:lpstr>10.1.1   GPS</vt:lpstr>
      <vt:lpstr>10.1.2 动作传感器</vt:lpstr>
      <vt:lpstr>10.1.2 动作传感器</vt:lpstr>
      <vt:lpstr>10.1.3 位置传感器</vt:lpstr>
      <vt:lpstr>10.1.4 环境传感器</vt:lpstr>
      <vt:lpstr>PowerPoint 演示文稿</vt:lpstr>
      <vt:lpstr>10.2.1 我的位置</vt:lpstr>
      <vt:lpstr>10.2.2 更新位置</vt:lpstr>
      <vt:lpstr>10.2.2 更新位置</vt:lpstr>
      <vt:lpstr>10.2.2 更新位置</vt:lpstr>
      <vt:lpstr>10.2.2 更新位置</vt:lpstr>
      <vt:lpstr>10.2.3 地图功能</vt:lpstr>
      <vt:lpstr>10.2.3 地图功能</vt:lpstr>
      <vt:lpstr>10.2.3 地图功能</vt:lpstr>
      <vt:lpstr>10.2.3 地图功能</vt:lpstr>
      <vt:lpstr>10.2.3 地图功能</vt:lpstr>
      <vt:lpstr>PowerPoint 演示文稿</vt:lpstr>
      <vt:lpstr>10.3 Acceleration传感器</vt:lpstr>
      <vt:lpstr>10.3 Acceleration传感器</vt:lpstr>
      <vt:lpstr>PowerPoint 演示文稿</vt:lpstr>
      <vt:lpstr>10.4 Gyroscope传感器</vt:lpstr>
      <vt:lpstr>10.4 Gyroscope传感器</vt:lpstr>
      <vt:lpstr>10.4 Gyroscope传感器</vt:lpstr>
      <vt:lpstr>PowerPoint 演示文稿</vt:lpstr>
      <vt:lpstr>10.5 Proximity传感器</vt:lpstr>
      <vt:lpstr>10.5 Proximity传感器</vt:lpstr>
      <vt:lpstr>PowerPoint 演示文稿</vt:lpstr>
    </vt:vector>
  </TitlesOfParts>
  <Company>sichang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周永</dc:creator>
  <cp:lastModifiedBy>YONG ZHOU</cp:lastModifiedBy>
  <cp:revision>224</cp:revision>
  <dcterms:created xsi:type="dcterms:W3CDTF">2017-05-20T06:07:00Z</dcterms:created>
  <dcterms:modified xsi:type="dcterms:W3CDTF">2024-12-05T01:44:39Z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2052-11.1.0.11115</vt:lpwstr>
  </property>
  <property fmtid="{D5CDD505-2E9C-101B-9397-08002B2CF9AE}" pid="3" name="ICV">
    <vt:lpwstr>B34A153FC2F44996BD21EEAF6B968256</vt:lpwstr>
  </property>
</Properties>
</file>