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2" r:id="rId2"/>
    <p:sldMasterId id="2147483675" r:id="rId3"/>
  </p:sldMasterIdLst>
  <p:notesMasterIdLst>
    <p:notesMasterId r:id="rId54"/>
  </p:notesMasterIdLst>
  <p:handoutMasterIdLst>
    <p:handoutMasterId r:id="rId55"/>
  </p:handoutMasterIdLst>
  <p:sldIdLst>
    <p:sldId id="257" r:id="rId4"/>
    <p:sldId id="297" r:id="rId5"/>
    <p:sldId id="466" r:id="rId6"/>
    <p:sldId id="261" r:id="rId7"/>
    <p:sldId id="258" r:id="rId8"/>
    <p:sldId id="259" r:id="rId9"/>
    <p:sldId id="262" r:id="rId10"/>
    <p:sldId id="347" r:id="rId11"/>
    <p:sldId id="266" r:id="rId12"/>
    <p:sldId id="428" r:id="rId13"/>
    <p:sldId id="274" r:id="rId14"/>
    <p:sldId id="467" r:id="rId15"/>
    <p:sldId id="353" r:id="rId16"/>
    <p:sldId id="429" r:id="rId17"/>
    <p:sldId id="430" r:id="rId18"/>
    <p:sldId id="431" r:id="rId19"/>
    <p:sldId id="355" r:id="rId20"/>
    <p:sldId id="432" r:id="rId21"/>
    <p:sldId id="356" r:id="rId22"/>
    <p:sldId id="357" r:id="rId23"/>
    <p:sldId id="435" r:id="rId24"/>
    <p:sldId id="455" r:id="rId25"/>
    <p:sldId id="437" r:id="rId26"/>
    <p:sldId id="456" r:id="rId27"/>
    <p:sldId id="458" r:id="rId28"/>
    <p:sldId id="439" r:id="rId29"/>
    <p:sldId id="459" r:id="rId30"/>
    <p:sldId id="460" r:id="rId31"/>
    <p:sldId id="461" r:id="rId32"/>
    <p:sldId id="462" r:id="rId33"/>
    <p:sldId id="441" r:id="rId34"/>
    <p:sldId id="464" r:id="rId35"/>
    <p:sldId id="451" r:id="rId36"/>
    <p:sldId id="452" r:id="rId37"/>
    <p:sldId id="359" r:id="rId38"/>
    <p:sldId id="453" r:id="rId39"/>
    <p:sldId id="360" r:id="rId40"/>
    <p:sldId id="443" r:id="rId41"/>
    <p:sldId id="449" r:id="rId42"/>
    <p:sldId id="450" r:id="rId43"/>
    <p:sldId id="465" r:id="rId44"/>
    <p:sldId id="445" r:id="rId45"/>
    <p:sldId id="454" r:id="rId46"/>
    <p:sldId id="446" r:id="rId47"/>
    <p:sldId id="447" r:id="rId48"/>
    <p:sldId id="448" r:id="rId49"/>
    <p:sldId id="426" r:id="rId50"/>
    <p:sldId id="427" r:id="rId51"/>
    <p:sldId id="424" r:id="rId52"/>
    <p:sldId id="425"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
          <p15:clr>
            <a:srgbClr val="A4A3A4"/>
          </p15:clr>
        </p15:guide>
        <p15:guide id="2" pos="2899">
          <p15:clr>
            <a:srgbClr val="A4A3A4"/>
          </p15:clr>
        </p15:guide>
      </p15:sldGuideLst>
    </p:ext>
    <p:ext uri="{2D200454-40CA-4A62-9FC3-DE9A4176ACB9}">
      <p15:notesGuideLst xmlns:p15="http://schemas.microsoft.com/office/powerpoint/2012/main">
        <p15:guide id="1" orient="horz" pos="2816">
          <p15:clr>
            <a:srgbClr val="A4A3A4"/>
          </p15:clr>
        </p15:guide>
        <p15:guide id="2" pos="217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aochen" initials="Z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99"/>
    <a:srgbClr val="FFFFAB"/>
    <a:srgbClr val="FFFF9B"/>
    <a:srgbClr val="CEDCE1"/>
    <a:srgbClr val="FFCC99"/>
    <a:srgbClr val="666633"/>
    <a:srgbClr val="FFAAAB"/>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6" autoAdjust="0"/>
    <p:restoredTop sz="68852" autoAdjust="0"/>
  </p:normalViewPr>
  <p:slideViewPr>
    <p:cSldViewPr>
      <p:cViewPr varScale="1">
        <p:scale>
          <a:sx n="80" d="100"/>
          <a:sy n="80" d="100"/>
        </p:scale>
        <p:origin x="1287" y="69"/>
      </p:cViewPr>
      <p:guideLst>
        <p:guide orient="horz" pos="1584"/>
        <p:guide pos="289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648" y="56"/>
      </p:cViewPr>
      <p:guideLst>
        <p:guide orient="horz" pos="2816"/>
        <p:guide pos="217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pPr/>
              <a:t>2024/11/11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pPr/>
              <a:t>‹#›</a:t>
            </a:fld>
            <a:endParaRPr lang="zh-CN" altLang="en-US"/>
          </a:p>
        </p:txBody>
      </p:sp>
    </p:spTree>
    <p:extLst>
      <p:ext uri="{BB962C8B-B14F-4D97-AF65-F5344CB8AC3E}">
        <p14:creationId xmlns:p14="http://schemas.microsoft.com/office/powerpoint/2010/main" val="217479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pPr/>
              <a:t>2024/11/11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pPr/>
              <a:t>‹#›</a:t>
            </a:fld>
            <a:endParaRPr lang="zh-CN" altLang="en-US"/>
          </a:p>
        </p:txBody>
      </p:sp>
    </p:spTree>
    <p:extLst>
      <p:ext uri="{BB962C8B-B14F-4D97-AF65-F5344CB8AC3E}">
        <p14:creationId xmlns:p14="http://schemas.microsoft.com/office/powerpoint/2010/main" val="239091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a:t>
            </a:fld>
            <a:endParaRPr lang="zh-CN" altLang="en-US"/>
          </a:p>
        </p:txBody>
      </p:sp>
    </p:spTree>
    <p:extLst>
      <p:ext uri="{BB962C8B-B14F-4D97-AF65-F5344CB8AC3E}">
        <p14:creationId xmlns:p14="http://schemas.microsoft.com/office/powerpoint/2010/main" val="341172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a:t>
            </a:fld>
            <a:endParaRPr lang="zh-CN" altLang="en-US"/>
          </a:p>
        </p:txBody>
      </p:sp>
    </p:spTree>
    <p:extLst>
      <p:ext uri="{BB962C8B-B14F-4D97-AF65-F5344CB8AC3E}">
        <p14:creationId xmlns:p14="http://schemas.microsoft.com/office/powerpoint/2010/main" val="1745684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a:t>
            </a:fld>
            <a:endParaRPr lang="zh-CN" altLang="en-US"/>
          </a:p>
        </p:txBody>
      </p:sp>
    </p:spTree>
    <p:extLst>
      <p:ext uri="{BB962C8B-B14F-4D97-AF65-F5344CB8AC3E}">
        <p14:creationId xmlns:p14="http://schemas.microsoft.com/office/powerpoint/2010/main" val="1577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14</a:t>
            </a:fld>
            <a:endParaRPr lang="zh-CN" altLang="en-US"/>
          </a:p>
        </p:txBody>
      </p:sp>
    </p:spTree>
    <p:extLst>
      <p:ext uri="{BB962C8B-B14F-4D97-AF65-F5344CB8AC3E}">
        <p14:creationId xmlns:p14="http://schemas.microsoft.com/office/powerpoint/2010/main" val="326252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15</a:t>
            </a:fld>
            <a:endParaRPr lang="zh-CN" altLang="en-US"/>
          </a:p>
        </p:txBody>
      </p:sp>
    </p:spTree>
    <p:extLst>
      <p:ext uri="{BB962C8B-B14F-4D97-AF65-F5344CB8AC3E}">
        <p14:creationId xmlns:p14="http://schemas.microsoft.com/office/powerpoint/2010/main" val="429283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16</a:t>
            </a:fld>
            <a:endParaRPr lang="zh-CN" altLang="en-US"/>
          </a:p>
        </p:txBody>
      </p:sp>
    </p:spTree>
    <p:extLst>
      <p:ext uri="{BB962C8B-B14F-4D97-AF65-F5344CB8AC3E}">
        <p14:creationId xmlns:p14="http://schemas.microsoft.com/office/powerpoint/2010/main" val="3534805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17</a:t>
            </a:fld>
            <a:endParaRPr lang="zh-CN" altLang="en-US"/>
          </a:p>
        </p:txBody>
      </p:sp>
    </p:spTree>
    <p:extLst>
      <p:ext uri="{BB962C8B-B14F-4D97-AF65-F5344CB8AC3E}">
        <p14:creationId xmlns:p14="http://schemas.microsoft.com/office/powerpoint/2010/main" val="358613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18</a:t>
            </a:fld>
            <a:endParaRPr lang="zh-CN" altLang="en-US"/>
          </a:p>
        </p:txBody>
      </p:sp>
    </p:spTree>
    <p:extLst>
      <p:ext uri="{BB962C8B-B14F-4D97-AF65-F5344CB8AC3E}">
        <p14:creationId xmlns:p14="http://schemas.microsoft.com/office/powerpoint/2010/main" val="139107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19</a:t>
            </a:fld>
            <a:endParaRPr lang="zh-CN" altLang="en-US"/>
          </a:p>
        </p:txBody>
      </p:sp>
    </p:spTree>
    <p:extLst>
      <p:ext uri="{BB962C8B-B14F-4D97-AF65-F5344CB8AC3E}">
        <p14:creationId xmlns:p14="http://schemas.microsoft.com/office/powerpoint/2010/main" val="184565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20</a:t>
            </a:fld>
            <a:endParaRPr lang="zh-CN" altLang="en-US"/>
          </a:p>
        </p:txBody>
      </p:sp>
    </p:spTree>
    <p:extLst>
      <p:ext uri="{BB962C8B-B14F-4D97-AF65-F5344CB8AC3E}">
        <p14:creationId xmlns:p14="http://schemas.microsoft.com/office/powerpoint/2010/main" val="128247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21</a:t>
            </a:fld>
            <a:endParaRPr lang="zh-CN" altLang="en-US"/>
          </a:p>
        </p:txBody>
      </p:sp>
    </p:spTree>
    <p:extLst>
      <p:ext uri="{BB962C8B-B14F-4D97-AF65-F5344CB8AC3E}">
        <p14:creationId xmlns:p14="http://schemas.microsoft.com/office/powerpoint/2010/main" val="179910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extLst>
      <p:ext uri="{BB962C8B-B14F-4D97-AF65-F5344CB8AC3E}">
        <p14:creationId xmlns:p14="http://schemas.microsoft.com/office/powerpoint/2010/main" val="667585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22</a:t>
            </a:fld>
            <a:endParaRPr lang="zh-CN" altLang="en-US"/>
          </a:p>
        </p:txBody>
      </p:sp>
    </p:spTree>
    <p:extLst>
      <p:ext uri="{BB962C8B-B14F-4D97-AF65-F5344CB8AC3E}">
        <p14:creationId xmlns:p14="http://schemas.microsoft.com/office/powerpoint/2010/main" val="2702077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extLst>
      <p:ext uri="{BB962C8B-B14F-4D97-AF65-F5344CB8AC3E}">
        <p14:creationId xmlns:p14="http://schemas.microsoft.com/office/powerpoint/2010/main" val="2100601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24</a:t>
            </a:fld>
            <a:endParaRPr lang="zh-CN" altLang="en-US"/>
          </a:p>
        </p:txBody>
      </p:sp>
    </p:spTree>
    <p:extLst>
      <p:ext uri="{BB962C8B-B14F-4D97-AF65-F5344CB8AC3E}">
        <p14:creationId xmlns:p14="http://schemas.microsoft.com/office/powerpoint/2010/main" val="409091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25</a:t>
            </a:fld>
            <a:endParaRPr lang="zh-CN" altLang="en-US"/>
          </a:p>
        </p:txBody>
      </p:sp>
    </p:spTree>
    <p:extLst>
      <p:ext uri="{BB962C8B-B14F-4D97-AF65-F5344CB8AC3E}">
        <p14:creationId xmlns:p14="http://schemas.microsoft.com/office/powerpoint/2010/main" val="1524115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26</a:t>
            </a:fld>
            <a:endParaRPr lang="zh-CN" altLang="en-US"/>
          </a:p>
        </p:txBody>
      </p:sp>
    </p:spTree>
    <p:extLst>
      <p:ext uri="{BB962C8B-B14F-4D97-AF65-F5344CB8AC3E}">
        <p14:creationId xmlns:p14="http://schemas.microsoft.com/office/powerpoint/2010/main" val="1014581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27</a:t>
            </a:fld>
            <a:endParaRPr lang="zh-CN" altLang="en-US"/>
          </a:p>
        </p:txBody>
      </p:sp>
    </p:spTree>
    <p:extLst>
      <p:ext uri="{BB962C8B-B14F-4D97-AF65-F5344CB8AC3E}">
        <p14:creationId xmlns:p14="http://schemas.microsoft.com/office/powerpoint/2010/main" val="20730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28</a:t>
            </a:fld>
            <a:endParaRPr lang="zh-CN" altLang="en-US"/>
          </a:p>
        </p:txBody>
      </p:sp>
    </p:spTree>
    <p:extLst>
      <p:ext uri="{BB962C8B-B14F-4D97-AF65-F5344CB8AC3E}">
        <p14:creationId xmlns:p14="http://schemas.microsoft.com/office/powerpoint/2010/main" val="1270681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29</a:t>
            </a:fld>
            <a:endParaRPr lang="zh-CN" altLang="en-US"/>
          </a:p>
        </p:txBody>
      </p:sp>
    </p:spTree>
    <p:extLst>
      <p:ext uri="{BB962C8B-B14F-4D97-AF65-F5344CB8AC3E}">
        <p14:creationId xmlns:p14="http://schemas.microsoft.com/office/powerpoint/2010/main" val="2401963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30</a:t>
            </a:fld>
            <a:endParaRPr lang="zh-CN" altLang="en-US"/>
          </a:p>
        </p:txBody>
      </p:sp>
    </p:spTree>
    <p:extLst>
      <p:ext uri="{BB962C8B-B14F-4D97-AF65-F5344CB8AC3E}">
        <p14:creationId xmlns:p14="http://schemas.microsoft.com/office/powerpoint/2010/main" val="2371598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31</a:t>
            </a:fld>
            <a:endParaRPr lang="zh-CN" altLang="en-US"/>
          </a:p>
        </p:txBody>
      </p:sp>
    </p:spTree>
    <p:extLst>
      <p:ext uri="{BB962C8B-B14F-4D97-AF65-F5344CB8AC3E}">
        <p14:creationId xmlns:p14="http://schemas.microsoft.com/office/powerpoint/2010/main" val="321487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a:t>
            </a:fld>
            <a:endParaRPr lang="zh-CN" altLang="en-US"/>
          </a:p>
        </p:txBody>
      </p:sp>
    </p:spTree>
    <p:extLst>
      <p:ext uri="{BB962C8B-B14F-4D97-AF65-F5344CB8AC3E}">
        <p14:creationId xmlns:p14="http://schemas.microsoft.com/office/powerpoint/2010/main" val="2780891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32</a:t>
            </a:fld>
            <a:endParaRPr lang="zh-CN" altLang="en-US"/>
          </a:p>
        </p:txBody>
      </p:sp>
    </p:spTree>
    <p:extLst>
      <p:ext uri="{BB962C8B-B14F-4D97-AF65-F5344CB8AC3E}">
        <p14:creationId xmlns:p14="http://schemas.microsoft.com/office/powerpoint/2010/main" val="3757522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33</a:t>
            </a:fld>
            <a:endParaRPr lang="zh-CN" altLang="en-US"/>
          </a:p>
        </p:txBody>
      </p:sp>
    </p:spTree>
    <p:extLst>
      <p:ext uri="{BB962C8B-B14F-4D97-AF65-F5344CB8AC3E}">
        <p14:creationId xmlns:p14="http://schemas.microsoft.com/office/powerpoint/2010/main" val="2855105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34</a:t>
            </a:fld>
            <a:endParaRPr lang="zh-CN" altLang="en-US"/>
          </a:p>
        </p:txBody>
      </p:sp>
    </p:spTree>
    <p:extLst>
      <p:ext uri="{BB962C8B-B14F-4D97-AF65-F5344CB8AC3E}">
        <p14:creationId xmlns:p14="http://schemas.microsoft.com/office/powerpoint/2010/main" val="1076305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35</a:t>
            </a:fld>
            <a:endParaRPr lang="zh-CN" altLang="en-US"/>
          </a:p>
        </p:txBody>
      </p:sp>
    </p:spTree>
    <p:extLst>
      <p:ext uri="{BB962C8B-B14F-4D97-AF65-F5344CB8AC3E}">
        <p14:creationId xmlns:p14="http://schemas.microsoft.com/office/powerpoint/2010/main" val="1530424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36</a:t>
            </a:fld>
            <a:endParaRPr lang="zh-CN" altLang="en-US"/>
          </a:p>
        </p:txBody>
      </p:sp>
    </p:spTree>
    <p:extLst>
      <p:ext uri="{BB962C8B-B14F-4D97-AF65-F5344CB8AC3E}">
        <p14:creationId xmlns:p14="http://schemas.microsoft.com/office/powerpoint/2010/main" val="3245427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37</a:t>
            </a:fld>
            <a:endParaRPr lang="zh-CN" altLang="en-US"/>
          </a:p>
        </p:txBody>
      </p:sp>
    </p:spTree>
    <p:extLst>
      <p:ext uri="{BB962C8B-B14F-4D97-AF65-F5344CB8AC3E}">
        <p14:creationId xmlns:p14="http://schemas.microsoft.com/office/powerpoint/2010/main" val="3943710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38</a:t>
            </a:fld>
            <a:endParaRPr lang="zh-CN" altLang="en-US"/>
          </a:p>
        </p:txBody>
      </p:sp>
    </p:spTree>
    <p:extLst>
      <p:ext uri="{BB962C8B-B14F-4D97-AF65-F5344CB8AC3E}">
        <p14:creationId xmlns:p14="http://schemas.microsoft.com/office/powerpoint/2010/main" val="964338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39</a:t>
            </a:fld>
            <a:endParaRPr lang="zh-CN" altLang="en-US"/>
          </a:p>
        </p:txBody>
      </p:sp>
    </p:spTree>
    <p:extLst>
      <p:ext uri="{BB962C8B-B14F-4D97-AF65-F5344CB8AC3E}">
        <p14:creationId xmlns:p14="http://schemas.microsoft.com/office/powerpoint/2010/main" val="106647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40</a:t>
            </a:fld>
            <a:endParaRPr lang="zh-CN" altLang="en-US"/>
          </a:p>
        </p:txBody>
      </p:sp>
    </p:spTree>
    <p:extLst>
      <p:ext uri="{BB962C8B-B14F-4D97-AF65-F5344CB8AC3E}">
        <p14:creationId xmlns:p14="http://schemas.microsoft.com/office/powerpoint/2010/main" val="2585580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41</a:t>
            </a:fld>
            <a:endParaRPr lang="zh-CN" altLang="en-US"/>
          </a:p>
        </p:txBody>
      </p:sp>
    </p:spTree>
    <p:extLst>
      <p:ext uri="{BB962C8B-B14F-4D97-AF65-F5344CB8AC3E}">
        <p14:creationId xmlns:p14="http://schemas.microsoft.com/office/powerpoint/2010/main" val="364373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extLst>
      <p:ext uri="{BB962C8B-B14F-4D97-AF65-F5344CB8AC3E}">
        <p14:creationId xmlns:p14="http://schemas.microsoft.com/office/powerpoint/2010/main" val="28366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42</a:t>
            </a:fld>
            <a:endParaRPr lang="zh-CN" altLang="en-US"/>
          </a:p>
        </p:txBody>
      </p:sp>
    </p:spTree>
    <p:extLst>
      <p:ext uri="{BB962C8B-B14F-4D97-AF65-F5344CB8AC3E}">
        <p14:creationId xmlns:p14="http://schemas.microsoft.com/office/powerpoint/2010/main" val="1708710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43</a:t>
            </a:fld>
            <a:endParaRPr lang="zh-CN" altLang="en-US"/>
          </a:p>
        </p:txBody>
      </p:sp>
    </p:spTree>
    <p:extLst>
      <p:ext uri="{BB962C8B-B14F-4D97-AF65-F5344CB8AC3E}">
        <p14:creationId xmlns:p14="http://schemas.microsoft.com/office/powerpoint/2010/main" val="301243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44</a:t>
            </a:fld>
            <a:endParaRPr lang="zh-CN" altLang="en-US"/>
          </a:p>
        </p:txBody>
      </p:sp>
    </p:spTree>
    <p:extLst>
      <p:ext uri="{BB962C8B-B14F-4D97-AF65-F5344CB8AC3E}">
        <p14:creationId xmlns:p14="http://schemas.microsoft.com/office/powerpoint/2010/main" val="24115602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45</a:t>
            </a:fld>
            <a:endParaRPr lang="zh-CN" altLang="en-US"/>
          </a:p>
        </p:txBody>
      </p:sp>
    </p:spTree>
    <p:extLst>
      <p:ext uri="{BB962C8B-B14F-4D97-AF65-F5344CB8AC3E}">
        <p14:creationId xmlns:p14="http://schemas.microsoft.com/office/powerpoint/2010/main" val="1808909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46</a:t>
            </a:fld>
            <a:endParaRPr lang="zh-CN" altLang="en-US"/>
          </a:p>
        </p:txBody>
      </p:sp>
    </p:spTree>
    <p:extLst>
      <p:ext uri="{BB962C8B-B14F-4D97-AF65-F5344CB8AC3E}">
        <p14:creationId xmlns:p14="http://schemas.microsoft.com/office/powerpoint/2010/main" val="420728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50</a:t>
            </a:fld>
            <a:endParaRPr lang="zh-CN" altLang="en-US"/>
          </a:p>
        </p:txBody>
      </p:sp>
    </p:spTree>
    <p:extLst>
      <p:ext uri="{BB962C8B-B14F-4D97-AF65-F5344CB8AC3E}">
        <p14:creationId xmlns:p14="http://schemas.microsoft.com/office/powerpoint/2010/main" val="193641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a:t>
            </a:fld>
            <a:endParaRPr lang="zh-CN" altLang="en-US"/>
          </a:p>
        </p:txBody>
      </p:sp>
    </p:spTree>
    <p:extLst>
      <p:ext uri="{BB962C8B-B14F-4D97-AF65-F5344CB8AC3E}">
        <p14:creationId xmlns:p14="http://schemas.microsoft.com/office/powerpoint/2010/main" val="241828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a:t>
            </a:fld>
            <a:endParaRPr lang="zh-CN" altLang="en-US"/>
          </a:p>
        </p:txBody>
      </p:sp>
    </p:spTree>
    <p:extLst>
      <p:ext uri="{BB962C8B-B14F-4D97-AF65-F5344CB8AC3E}">
        <p14:creationId xmlns:p14="http://schemas.microsoft.com/office/powerpoint/2010/main" val="363348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a:t>
            </a:fld>
            <a:endParaRPr lang="zh-CN" altLang="en-US"/>
          </a:p>
        </p:txBody>
      </p:sp>
    </p:spTree>
    <p:extLst>
      <p:ext uri="{BB962C8B-B14F-4D97-AF65-F5344CB8AC3E}">
        <p14:creationId xmlns:p14="http://schemas.microsoft.com/office/powerpoint/2010/main" val="310973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a:t>
            </a:fld>
            <a:endParaRPr lang="zh-CN" altLang="en-US"/>
          </a:p>
        </p:txBody>
      </p:sp>
    </p:spTree>
    <p:extLst>
      <p:ext uri="{BB962C8B-B14F-4D97-AF65-F5344CB8AC3E}">
        <p14:creationId xmlns:p14="http://schemas.microsoft.com/office/powerpoint/2010/main" val="50518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extLst>
      <p:ext uri="{BB962C8B-B14F-4D97-AF65-F5344CB8AC3E}">
        <p14:creationId xmlns:p14="http://schemas.microsoft.com/office/powerpoint/2010/main" val="254865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lumMod val="65000"/>
                    <a:lumOff val="35000"/>
                  </a:schemeClr>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pPr/>
              <a:t>2024/11/11</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cstate="print"/>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cstate="print"/>
          <a:srcRect l="66298"/>
          <a:stretch>
            <a:fillRect/>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cstate="print"/>
          <a:srcRect r="37749"/>
          <a:stretch>
            <a:fillRect/>
          </a:stretch>
        </p:blipFill>
        <p:spPr bwMode="auto">
          <a:xfrm>
            <a:off x="576263" y="333375"/>
            <a:ext cx="2655887" cy="64770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cstate="print"/>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cstate="print"/>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2050" name="Picture 2" descr="C:\Users\Administrator\Desktop\青软实训logo-小尺寸.jpg"/>
          <p:cNvPicPr>
            <a:picLocks noChangeAspect="1" noChangeArrowheads="1"/>
          </p:cNvPicPr>
          <p:nvPr userDrawn="1"/>
        </p:nvPicPr>
        <p:blipFill>
          <a:blip r:embed="rId4"/>
          <a:srcRect/>
          <a:stretch>
            <a:fillRect/>
          </a:stretch>
        </p:blipFill>
        <p:spPr bwMode="auto">
          <a:xfrm>
            <a:off x="357158" y="285734"/>
            <a:ext cx="2286000" cy="304800"/>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834E6405-21B2-47F6-81EB-0B131E9C29F8}"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a:t>单击此处编辑 注意 文本样式</a:t>
            </a:r>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None/>
              <a:defRPr lang="zh-CN" altLang="en-US" b="1" i="0" kern="1200" dirty="0" smtClean="0">
                <a:solidFill>
                  <a:srgbClr val="FF0000"/>
                </a:solidFill>
                <a:latin typeface="Adobe 仿宋 Std R" pitchFamily="18" charset="-122"/>
                <a:ea typeface="Adobe 仿宋 Std R" pitchFamily="18" charset="-122"/>
                <a:cs typeface="宋体" charset="0"/>
              </a:defRPr>
            </a:lvl1pPr>
          </a:lstStyle>
          <a:p>
            <a:pPr lvl="0"/>
            <a:r>
              <a:rPr lang="zh-CN" altLang="en-US" dirty="0"/>
              <a:t>单击此处编辑代码文本样式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itchFamily="34" charset="-122"/>
                <a:ea typeface="微软雅黑" pitchFamily="34" charset="-122"/>
              </a:rPr>
              <a:t>注意</a:t>
            </a: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pic>
        <p:nvPicPr>
          <p:cNvPr id="6" name="Picture 6" descr="d:\360se6\USERDA~1\Temp\9688751.jpg"/>
          <p:cNvPicPr>
            <a:picLocks noChangeAspect="1" noChangeArrowheads="1"/>
          </p:cNvPicPr>
          <p:nvPr userDrawn="1"/>
        </p:nvPicPr>
        <p:blipFill>
          <a:blip r:embed="rId2" cstate="print"/>
          <a:srcRect/>
          <a:stretch>
            <a:fillRect/>
          </a:stretch>
        </p:blipFill>
        <p:spPr bwMode="auto">
          <a:xfrm>
            <a:off x="571471" y="1142990"/>
            <a:ext cx="3333615" cy="2571768"/>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51CD21A3-4AB3-4FC6-AAAF-4DD394124CE3}"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itchFamily="2" charset="2"/>
              <a:buChar char="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872550F5-49B5-485E-A41F-D21BACD6FDD0}" type="slidenum">
              <a:rPr lang="zh-CN" altLang="en-US"/>
              <a:pPr>
                <a:defRPr/>
              </a:pPr>
              <a:t>‹#›</a:t>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3F725A47-9BB4-4C61-AA3F-F8BEB313E901}"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844154"/>
            <a:ext cx="4027487"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charset="0"/>
              <a:buChar char="•"/>
            </a:pPr>
            <a:endParaRPr lang="en-US" altLang="zh-CN"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写</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7529">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369209">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结构的工作原理</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338206">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技术</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执行过程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开发环境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338206">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动态项目</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应用的目录结构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8"/>
                  </a:ext>
                </a:extLst>
              </a:tr>
              <a:tr h="338206">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项目的打包发布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9"/>
                  </a:ext>
                </a:extLst>
              </a:tr>
              <a:tr h="336797">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程序的调试技巧</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itchFamily="2" charset="2"/>
                        <a:defRPr kumimoji="1">
                          <a:solidFill>
                            <a:schemeClr val="tx1"/>
                          </a:solidFill>
                          <a:latin typeface="Arial" pitchFamily="34" charset="0"/>
                          <a:ea typeface="华文细黑" pitchFamily="2" charset="-122"/>
                        </a:defRPr>
                      </a:lvl1pPr>
                      <a:lvl2pPr marL="742950" indent="-285750">
                        <a:spcBef>
                          <a:spcPct val="20000"/>
                        </a:spcBef>
                        <a:buClr>
                          <a:schemeClr val="accent1"/>
                        </a:buClr>
                        <a:buFont typeface="Wingdings" pitchFamily="2" charset="2"/>
                        <a:defRPr kumimoji="1" sz="1600">
                          <a:solidFill>
                            <a:schemeClr val="tx1"/>
                          </a:solidFill>
                          <a:latin typeface="Arial" pitchFamily="34" charset="0"/>
                          <a:ea typeface="华文细黑" pitchFamily="2" charset="-122"/>
                        </a:defRPr>
                      </a:lvl2pPr>
                      <a:lvl3pPr marL="1143000" indent="-228600">
                        <a:spcBef>
                          <a:spcPct val="20000"/>
                        </a:spcBef>
                        <a:buClr>
                          <a:schemeClr val="accent2"/>
                        </a:buClr>
                        <a:buFont typeface="Wingdings" pitchFamily="2" charset="2"/>
                        <a:defRPr kumimoji="1" sz="1400">
                          <a:solidFill>
                            <a:schemeClr val="tx1"/>
                          </a:solidFill>
                          <a:latin typeface="Arial" pitchFamily="34" charset="0"/>
                          <a:ea typeface="华文细黑" pitchFamily="2" charset="-122"/>
                        </a:defRPr>
                      </a:lvl3pPr>
                      <a:lvl4pPr marL="1600200" indent="-228600">
                        <a:spcBef>
                          <a:spcPct val="20000"/>
                        </a:spcBef>
                        <a:buClr>
                          <a:schemeClr val="hlink"/>
                        </a:buClr>
                        <a:buFont typeface="Wingdings" pitchFamily="2" charset="2"/>
                        <a:defRPr kumimoji="1" sz="1200">
                          <a:solidFill>
                            <a:schemeClr val="tx1"/>
                          </a:solidFill>
                          <a:latin typeface="Arial" pitchFamily="34" charset="0"/>
                          <a:ea typeface="华文细黑" pitchFamily="2" charset="-122"/>
                        </a:defRPr>
                      </a:lvl4pPr>
                      <a:lvl5pPr marL="2057400" indent="-228600">
                        <a:spcBef>
                          <a:spcPct val="20000"/>
                        </a:spcBef>
                        <a:defRPr kumimoji="1" sz="1600">
                          <a:solidFill>
                            <a:schemeClr val="tx1"/>
                          </a:solidFill>
                          <a:latin typeface="Arial" pitchFamily="34" charset="0"/>
                          <a:ea typeface="华文细黑" pitchFamily="2" charset="-122"/>
                        </a:defRPr>
                      </a:lvl5pPr>
                      <a:lvl6pPr marL="25146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6pPr>
                      <a:lvl7pPr marL="29718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7pPr>
                      <a:lvl8pPr marL="34290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8pPr>
                      <a:lvl9pPr marL="3886200" indent="-228600" eaLnBrk="0" fontAlgn="base" hangingPunct="0">
                        <a:spcBef>
                          <a:spcPct val="20000"/>
                        </a:spcBef>
                        <a:spcAft>
                          <a:spcPct val="0"/>
                        </a:spcAft>
                        <a:defRPr kumimoji="1" sz="1600">
                          <a:solidFill>
                            <a:schemeClr val="tx1"/>
                          </a:solidFill>
                          <a:latin typeface="Arial" pitchFamily="34" charset="0"/>
                          <a:ea typeface="华文细黑"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第五级</a:t>
            </a:r>
            <a:endParaRPr kumimoji="0" lang="zh-CN" altLang="en-US" sz="2000" dirty="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cstate="print"/>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sz="16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cstate="print"/>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itchFamily="2" charset="2"/>
              <a:buNone/>
              <a:defRPr/>
            </a:pPr>
            <a:r>
              <a:rPr kumimoji="0" lang="zh-CN" altLang="en-US" sz="2800" b="1">
                <a:ea typeface="Adobe 宋体 Std L" pitchFamily="18" charset="-122"/>
              </a:rPr>
              <a:t>单击此处编辑母版文本样式</a:t>
            </a:r>
          </a:p>
          <a:p>
            <a:pPr marL="533400" lvl="1" indent="-285750" defTabSz="266700" eaLnBrk="1" hangingPunct="1">
              <a:lnSpc>
                <a:spcPct val="150000"/>
              </a:lnSpc>
              <a:buFont typeface="Wingdings" pitchFamily="2" charset="2"/>
              <a:buNone/>
              <a:defRPr/>
            </a:pPr>
            <a:r>
              <a:rPr kumimoji="0" lang="zh-CN" altLang="en-US" sz="2800" b="1">
                <a:ea typeface="Adobe 宋体 Std L" pitchFamily="18" charset="-122"/>
              </a:rPr>
              <a:t>第二级</a:t>
            </a:r>
          </a:p>
          <a:p>
            <a:pPr marL="533400" lvl="2" indent="-285750" defTabSz="266700" eaLnBrk="1" hangingPunct="1">
              <a:lnSpc>
                <a:spcPct val="150000"/>
              </a:lnSpc>
              <a:buFont typeface="Wingdings" pitchFamily="2" charset="2"/>
              <a:buNone/>
              <a:defRPr/>
            </a:pPr>
            <a:r>
              <a:rPr kumimoji="0" lang="zh-CN" altLang="en-US" sz="2800" b="1">
                <a:ea typeface="Adobe 宋体 Std L" pitchFamily="18" charset="-122"/>
              </a:rPr>
              <a:t>第三级</a:t>
            </a:r>
          </a:p>
          <a:p>
            <a:pPr marL="533400" lvl="3" indent="-285750" defTabSz="266700" eaLnBrk="1" hangingPunct="1">
              <a:lnSpc>
                <a:spcPct val="150000"/>
              </a:lnSpc>
              <a:buFont typeface="Wingdings" pitchFamily="2" charset="2"/>
              <a:buNone/>
              <a:defRPr/>
            </a:pPr>
            <a:r>
              <a:rPr kumimoji="0" lang="zh-CN" altLang="en-US" sz="2800" b="1">
                <a:ea typeface="Adobe 宋体 Std L" pitchFamily="18" charset="-122"/>
              </a:rPr>
              <a:t>第四级</a:t>
            </a:r>
          </a:p>
          <a:p>
            <a:pPr marL="533400" lvl="4" indent="-285750" defTabSz="266700" eaLnBrk="1" hangingPunct="1">
              <a:lnSpc>
                <a:spcPct val="150000"/>
              </a:lnSpc>
              <a:buFont typeface="Wingdings" pitchFamily="2" charset="2"/>
              <a:buNone/>
              <a:defRPr/>
            </a:pPr>
            <a:r>
              <a:rPr kumimoji="0" lang="zh-CN" altLang="en-US" sz="2800" b="1">
                <a:ea typeface="Adobe 宋体 Std L" pitchFamily="18" charset="-122"/>
              </a:rPr>
              <a:t>第五级</a:t>
            </a:r>
            <a:endParaRPr kumimoji="0" lang="en-US" altLang="zh-CN" sz="2000" dirty="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a:solidFill>
                  <a:schemeClr val="accent6"/>
                </a:solidFill>
                <a:latin typeface="Adobe 黑体 Std R" pitchFamily="34" charset="-122"/>
                <a:ea typeface="Adobe 黑体 Std R" pitchFamily="34" charset="-122"/>
              </a:rPr>
              <a:t>1 </a:t>
            </a:r>
            <a:r>
              <a:rPr kumimoji="0" lang="zh-CN" altLang="en-US" sz="2800" b="1" dirty="0">
                <a:solidFill>
                  <a:schemeClr val="accent6"/>
                </a:solidFill>
                <a:latin typeface="Adobe 黑体 Std R" pitchFamily="34" charset="-122"/>
                <a:ea typeface="Adobe 黑体 Std R" pitchFamily="34" charset="-122"/>
              </a:rPr>
              <a:t>网站的类型及结构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cstate="print">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第五级</a:t>
            </a:r>
            <a:endParaRPr kumimoji="0" lang="en-US" altLang="zh-CN" sz="18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marL="0" marR="0" lvl="0" indent="0" algn="l" defTabSz="914400" rtl="0" eaLnBrk="1" latinLnBrk="0" hangingPunct="1">
              <a:spcBef>
                <a:spcPts val="0"/>
              </a:spcBef>
              <a:spcAft>
                <a:spcPts val="0"/>
              </a:spcAft>
              <a:buClrTx/>
              <a:buSzTx/>
              <a:buFontTx/>
              <a:buNone/>
              <a:defRPr/>
            </a:pPr>
            <a:r>
              <a:rPr lang="zh-CN" altLang="en-US" sz="1800" i="0" kern="1200" dirty="0">
                <a:solidFill>
                  <a:schemeClr val="bg1"/>
                </a:solidFill>
                <a:latin typeface="Adobe 仿宋 Std R" pitchFamily="18" charset="-122"/>
                <a:ea typeface="Adobe 仿宋 Std R" pitchFamily="18" charset="-122"/>
                <a:cs typeface="+mn-cs"/>
              </a:rPr>
              <a:t>单击此处编辑母版文本样式</a:t>
            </a: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itchFamily="2" charset="2"/>
              <a:buChar char="l"/>
              <a:defRPr/>
            </a:pPr>
            <a:r>
              <a:rPr kumimoji="0" lang="zh-CN" altLang="en-US"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marL="0" indent="0">
              <a:lnSpc>
                <a:spcPct val="150000"/>
              </a:lnSpc>
              <a:spcBef>
                <a:spcPct val="20000"/>
              </a:spcBef>
              <a:defRPr/>
            </a:pPr>
            <a:r>
              <a:rPr lang="zh-CN" altLang="en-US" sz="1600" i="0" dirty="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charset="0"/>
              <a:buNone/>
            </a:pPr>
            <a:r>
              <a:rPr kumimoji="0" lang="zh-CN" altLang="en-US" sz="2000" b="1">
                <a:ea typeface="Adobe 宋体 Std L" pitchFamily="18" charset="-122"/>
              </a:rPr>
              <a:t>单击此处编辑母版文本样式</a:t>
            </a:r>
          </a:p>
          <a:p>
            <a:pPr lvl="1" eaLnBrk="1" hangingPunct="1">
              <a:lnSpc>
                <a:spcPct val="150000"/>
              </a:lnSpc>
              <a:buFont typeface="Arial" charset="0"/>
              <a:buNone/>
            </a:pPr>
            <a:r>
              <a:rPr kumimoji="0" lang="zh-CN" altLang="en-US" sz="2000" b="1">
                <a:ea typeface="Adobe 宋体 Std L" pitchFamily="18" charset="-122"/>
              </a:rPr>
              <a:t>第二级</a:t>
            </a:r>
          </a:p>
          <a:p>
            <a:pPr lvl="2" eaLnBrk="1" hangingPunct="1">
              <a:lnSpc>
                <a:spcPct val="150000"/>
              </a:lnSpc>
              <a:buFont typeface="Arial" charset="0"/>
              <a:buNone/>
            </a:pPr>
            <a:r>
              <a:rPr kumimoji="0" lang="zh-CN" altLang="en-US" sz="2000" b="1">
                <a:ea typeface="Adobe 宋体 Std L" pitchFamily="18" charset="-122"/>
              </a:rPr>
              <a:t>第三级</a:t>
            </a:r>
          </a:p>
          <a:p>
            <a:pPr lvl="3" eaLnBrk="1" hangingPunct="1">
              <a:lnSpc>
                <a:spcPct val="150000"/>
              </a:lnSpc>
              <a:buFont typeface="Arial" charset="0"/>
              <a:buNone/>
            </a:pPr>
            <a:r>
              <a:rPr kumimoji="0" lang="zh-CN" altLang="en-US" sz="2000" b="1">
                <a:ea typeface="Adobe 宋体 Std L" pitchFamily="18" charset="-122"/>
              </a:rPr>
              <a:t>第四级</a:t>
            </a:r>
          </a:p>
          <a:p>
            <a:pPr lvl="4" eaLnBrk="1" hangingPunct="1">
              <a:lnSpc>
                <a:spcPct val="150000"/>
              </a:lnSpc>
              <a:buFont typeface="Arial" charset="0"/>
              <a:buNone/>
            </a:pPr>
            <a:r>
              <a:rPr kumimoji="0" lang="zh-CN" altLang="en-US" sz="2000" b="1">
                <a:ea typeface="Adobe 宋体 Std L" pitchFamily="18" charset="-122"/>
              </a:rPr>
              <a:t>第五级</a:t>
            </a:r>
            <a:endParaRPr kumimoji="0" lang="en-US" altLang="zh-CN" sz="2400" b="1">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cstate="print"/>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b="1" dirty="0">
                  <a:solidFill>
                    <a:srgbClr val="FF0000"/>
                  </a:solidFill>
                  <a:latin typeface="Adobe 仿宋 Std R" pitchFamily="18" charset="-122"/>
                  <a:ea typeface="Adobe 仿宋 Std R" pitchFamily="18" charset="-122"/>
                </a:rPr>
                <a:t>&lt;%@ page language="java" </a:t>
              </a:r>
              <a:r>
                <a:rPr lang="en-US" altLang="zh-CN" b="1" dirty="0" err="1">
                  <a:solidFill>
                    <a:srgbClr val="FF0000"/>
                  </a:solidFill>
                  <a:latin typeface="Adobe 仿宋 Std R" pitchFamily="18" charset="-122"/>
                  <a:ea typeface="Adobe 仿宋 Std R" pitchFamily="18" charset="-122"/>
                </a:rPr>
                <a:t>contentType</a:t>
              </a:r>
              <a:r>
                <a:rPr lang="en-US" altLang="zh-CN" b="1" dirty="0">
                  <a:solidFill>
                    <a:srgbClr val="FF0000"/>
                  </a:solidFill>
                  <a:latin typeface="Adobe 仿宋 Std R" pitchFamily="18" charset="-122"/>
                  <a:ea typeface="Adobe 仿宋 Std R" pitchFamily="18" charset="-122"/>
                </a:rPr>
                <a:t>="text/html; charset=UTF-8"</a:t>
              </a:r>
            </a:p>
            <a:p>
              <a:pPr eaLnBrk="1" hangingPunct="1">
                <a:defRPr/>
              </a:pPr>
              <a:r>
                <a:rPr lang="en-US" altLang="zh-CN" b="1" dirty="0" err="1">
                  <a:solidFill>
                    <a:srgbClr val="FF0000"/>
                  </a:solidFill>
                  <a:latin typeface="Adobe 仿宋 Std R" pitchFamily="18" charset="-122"/>
                  <a:ea typeface="Adobe 仿宋 Std R" pitchFamily="18" charset="-122"/>
                </a:rPr>
                <a:t>pageEncoding</a:t>
              </a:r>
              <a:r>
                <a:rPr lang="en-US" altLang="zh-CN" b="1" dirty="0">
                  <a:solidFill>
                    <a:srgbClr val="FF0000"/>
                  </a:solidFill>
                  <a:latin typeface="Adobe 仿宋 Std R" pitchFamily="18" charset="-122"/>
                  <a:ea typeface="Adobe 仿宋 Std R" pitchFamily="18" charset="-122"/>
                </a:rPr>
                <a:t>="UTF-8"%&gt;</a:t>
              </a:r>
            </a:p>
            <a:p>
              <a:pPr eaLnBrk="1" hangingPunct="1">
                <a:defRPr/>
              </a:pPr>
              <a:r>
                <a:rPr lang="en-US" altLang="zh-CN" b="1" dirty="0">
                  <a:solidFill>
                    <a:srgbClr val="000000"/>
                  </a:solidFill>
                  <a:latin typeface="Adobe 仿宋 Std R" pitchFamily="18" charset="-122"/>
                  <a:ea typeface="Adobe 仿宋 Std R" pitchFamily="18" charset="-122"/>
                </a:rPr>
                <a:t>&lt;html&gt;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&lt;meta http-</a:t>
              </a:r>
              <a:r>
                <a:rPr lang="en-US" altLang="zh-CN" b="1" dirty="0" err="1">
                  <a:solidFill>
                    <a:srgbClr val="000000"/>
                  </a:solidFill>
                  <a:latin typeface="Adobe 仿宋 Std R" pitchFamily="18" charset="-122"/>
                  <a:ea typeface="Adobe 仿宋 Std R" pitchFamily="18" charset="-122"/>
                </a:rPr>
                <a:t>equiv</a:t>
              </a:r>
              <a:r>
                <a:rPr lang="en-US" altLang="zh-CN" b="1" dirty="0">
                  <a:solidFill>
                    <a:srgbClr val="000000"/>
                  </a:solidFill>
                  <a:latin typeface="Adobe 仿宋 Std R" pitchFamily="18" charset="-122"/>
                  <a:ea typeface="Adobe 仿宋 Std R" pitchFamily="18" charset="-122"/>
                </a:rPr>
                <a:t>="Content-Type" content="text/html; charset=UTF-8"&gt;</a:t>
              </a:r>
            </a:p>
            <a:p>
              <a:pPr eaLnBrk="1" hangingPunct="1">
                <a:defRPr/>
              </a:pPr>
              <a:r>
                <a:rPr lang="en-US" altLang="zh-CN" b="1" dirty="0">
                  <a:solidFill>
                    <a:srgbClr val="000000"/>
                  </a:solidFill>
                  <a:latin typeface="Adobe 仿宋 Std R" pitchFamily="18" charset="-122"/>
                  <a:ea typeface="Adobe 仿宋 Std R" pitchFamily="18" charset="-122"/>
                </a:rPr>
                <a:t>&lt;title&gt;</a:t>
              </a:r>
              <a:r>
                <a:rPr lang="en-US" altLang="zh-CN" b="1" dirty="0" err="1">
                  <a:solidFill>
                    <a:srgbClr val="000000"/>
                  </a:solidFill>
                  <a:latin typeface="Adobe 仿宋 Std R" pitchFamily="18" charset="-122"/>
                  <a:ea typeface="Adobe 仿宋 Std R" pitchFamily="18" charset="-122"/>
                </a:rPr>
                <a:t>HelloWord</a:t>
              </a:r>
              <a:r>
                <a:rPr lang="en-US" altLang="zh-CN" b="1" dirty="0">
                  <a:solidFill>
                    <a:srgbClr val="000000"/>
                  </a:solidFill>
                  <a:latin typeface="Adobe 仿宋 Std R" pitchFamily="18" charset="-122"/>
                  <a:ea typeface="Adobe 仿宋 Std R" pitchFamily="18" charset="-122"/>
                </a:rPr>
                <a:t>&lt;/title&gt;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&lt;%</a:t>
              </a:r>
            </a:p>
            <a:p>
              <a:pPr lvl="3" eaLnBrk="1" hangingPunct="1">
                <a:defRPr/>
              </a:pPr>
              <a:r>
                <a:rPr lang="en-US" altLang="zh-CN" b="1" dirty="0" err="1">
                  <a:solidFill>
                    <a:srgbClr val="FF0000"/>
                  </a:solidFill>
                  <a:latin typeface="Adobe 仿宋 Std R" pitchFamily="18" charset="-122"/>
                  <a:ea typeface="Adobe 仿宋 Std R" pitchFamily="18" charset="-122"/>
                  <a:cs typeface="华文细黑" charset="0"/>
                </a:rPr>
                <a:t>out.println</a:t>
              </a:r>
              <a:r>
                <a:rPr lang="en-US" altLang="zh-CN" b="1" dirty="0">
                  <a:solidFill>
                    <a:srgbClr val="FF0000"/>
                  </a:solidFill>
                  <a:latin typeface="Adobe 仿宋 Std R" pitchFamily="18" charset="-122"/>
                  <a:ea typeface="Adobe 仿宋 Std R" pitchFamily="18" charset="-122"/>
                  <a:cs typeface="华文细黑" charset="0"/>
                </a:rPr>
                <a:t>("JSP Hello Word !");</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eaLnBrk="1" hangingPunct="1">
                <a:defRPr/>
              </a:pPr>
              <a:r>
                <a:rPr lang="en-US" altLang="zh-CN" b="1" dirty="0">
                  <a:solidFill>
                    <a:srgbClr val="000000"/>
                  </a:solidFill>
                  <a:latin typeface="Adobe 仿宋 Std R" pitchFamily="18" charset="-122"/>
                  <a:ea typeface="Adobe 仿宋 Std R" pitchFamily="18" charset="-122"/>
                </a:rPr>
                <a:t>&lt;/html&gt;</a:t>
              </a: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algn="ctr">
                <a:defRPr/>
              </a:pPr>
              <a:r>
                <a:rPr lang="en-US" altLang="zh-CN" sz="1800" i="0">
                  <a:solidFill>
                    <a:srgbClr val="000000"/>
                  </a:solidFill>
                  <a:latin typeface="Adobe 仿宋 Std R" pitchFamily="18" charset="-122"/>
                  <a:ea typeface="Adobe 仿宋 Std R" pitchFamily="18" charset="-122"/>
                </a:rPr>
                <a:t>HTML</a:t>
              </a:r>
              <a:r>
                <a:rPr lang="zh-CN" altLang="en-US" sz="1800" i="0">
                  <a:solidFill>
                    <a:srgbClr val="000000"/>
                  </a:solidFill>
                  <a:latin typeface="Adobe 仿宋 Std R" pitchFamily="18" charset="-122"/>
                  <a:ea typeface="Adobe 仿宋 Std R" pitchFamily="18" charset="-122"/>
                </a:rPr>
                <a:t>代码</a:t>
              </a: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pic>
          <p:nvPicPr>
            <p:cNvPr id="15" name="图片 3"/>
            <p:cNvPicPr>
              <a:picLocks noChangeAspect="1"/>
            </p:cNvPicPr>
            <p:nvPr/>
          </p:nvPicPr>
          <p:blipFill>
            <a:blip r:embed="rId2" cstate="print"/>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buClr>
                <a:schemeClr val="accent6"/>
              </a:buClr>
              <a:buFont typeface="Wingdings" pitchFamily="2" charset="2"/>
              <a:buChar char="l"/>
              <a:defRPr/>
            </a:pPr>
            <a:r>
              <a:rPr kumimoji="0" lang="zh-CN" altLang="en-US" sz="2400" b="1">
                <a:ea typeface="Adobe 宋体 Std L" pitchFamily="18" charset="-122"/>
              </a:rPr>
              <a:t>第二级</a:t>
            </a:r>
          </a:p>
          <a:p>
            <a:pPr lvl="2">
              <a:buClr>
                <a:schemeClr val="accent6"/>
              </a:buClr>
              <a:buFont typeface="Wingdings" pitchFamily="2" charset="2"/>
              <a:buChar char="l"/>
              <a:defRPr/>
            </a:pPr>
            <a:r>
              <a:rPr kumimoji="0" lang="zh-CN" altLang="en-US" sz="2400" b="1">
                <a:ea typeface="Adobe 宋体 Std L" pitchFamily="18" charset="-122"/>
              </a:rPr>
              <a:t>第三级</a:t>
            </a: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cstate="print"/>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algn="ctr">
                <a:defRPr/>
              </a:pPr>
              <a:r>
                <a:rPr lang="en-US" altLang="zh-CN" sz="1800" b="1" i="0" dirty="0">
                  <a:solidFill>
                    <a:srgbClr val="000000"/>
                  </a:solidFill>
                  <a:latin typeface="Adobe 宋体 Std L" pitchFamily="18" charset="-122"/>
                  <a:ea typeface="Adobe 宋体 Std L" pitchFamily="18" charset="-122"/>
                </a:rPr>
                <a:t>URL</a:t>
              </a:r>
              <a:endParaRPr lang="zh-CN" altLang="en-US" sz="1800" b="1" i="0" dirty="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运行结果</a:t>
              </a:r>
            </a:p>
          </p:txBody>
        </p:sp>
        <p:pic>
          <p:nvPicPr>
            <p:cNvPr id="24" name="图片 2"/>
            <p:cNvPicPr>
              <a:picLocks noChangeAspect="1"/>
            </p:cNvPicPr>
            <p:nvPr/>
          </p:nvPicPr>
          <p:blipFill>
            <a:blip r:embed="rId3" cstate="print"/>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cstate="print"/>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itchFamily="2" charset="2"/>
              <a:buNone/>
            </a:pPr>
            <a:r>
              <a:rPr kumimoji="0" lang="zh-CN" altLang="en-US" sz="2400">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sz="2400">
                <a:ea typeface="Adobe 宋体 Std L" pitchFamily="18" charset="-122"/>
              </a:rPr>
              <a:t>第二级</a:t>
            </a:r>
          </a:p>
          <a:p>
            <a:pPr marL="0" lvl="2" indent="0" eaLnBrk="1" hangingPunct="1">
              <a:lnSpc>
                <a:spcPct val="150000"/>
              </a:lnSpc>
              <a:buFont typeface="Wingdings" pitchFamily="2" charset="2"/>
              <a:buNone/>
            </a:pPr>
            <a:r>
              <a:rPr kumimoji="0" lang="zh-CN" altLang="en-US" sz="2400">
                <a:ea typeface="Adobe 宋体 Std L" pitchFamily="18" charset="-122"/>
              </a:rPr>
              <a:t>第三级</a:t>
            </a:r>
          </a:p>
          <a:p>
            <a:pPr marL="0" lvl="3" indent="0" eaLnBrk="1" hangingPunct="1">
              <a:lnSpc>
                <a:spcPct val="150000"/>
              </a:lnSpc>
              <a:buFont typeface="Wingdings" pitchFamily="2" charset="2"/>
              <a:buNone/>
            </a:pPr>
            <a:r>
              <a:rPr kumimoji="0" lang="zh-CN" altLang="en-US" sz="2400">
                <a:ea typeface="Adobe 宋体 Std L" pitchFamily="18" charset="-122"/>
              </a:rPr>
              <a:t>第四级</a:t>
            </a:r>
          </a:p>
          <a:p>
            <a:pPr marL="0" lvl="4" indent="0" eaLnBrk="1" hangingPunct="1">
              <a:lnSpc>
                <a:spcPct val="150000"/>
              </a:lnSpc>
              <a:buFont typeface="Wingdings" pitchFamily="2" charset="2"/>
              <a:buNone/>
            </a:pPr>
            <a:r>
              <a:rPr kumimoji="0" lang="zh-CN" altLang="en-US" sz="2400">
                <a:ea typeface="Adobe 宋体 Std L" pitchFamily="18" charset="-122"/>
              </a:rPr>
              <a:t>第五级</a:t>
            </a:r>
            <a:endParaRPr kumimoji="0" lang="zh-CN" altLang="en-US" sz="2000">
              <a:latin typeface="Adobe 宋体 Std L" pitchFamily="18" charset="-122"/>
              <a:ea typeface="Adobe 宋体 Std L" pitchFamily="18" charset="-122"/>
              <a:cs typeface="华文细黑"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itchFamily="2" charset="2"/>
              <a:buNone/>
            </a:pPr>
            <a:r>
              <a:rPr kumimoji="0" lang="zh-CN" altLang="en-US">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a:ea typeface="Adobe 宋体 Std L" pitchFamily="18" charset="-122"/>
              </a:rPr>
              <a:t>第二级</a:t>
            </a:r>
          </a:p>
          <a:p>
            <a:pPr marL="0" lvl="2" indent="0" eaLnBrk="1" hangingPunct="1">
              <a:lnSpc>
                <a:spcPct val="150000"/>
              </a:lnSpc>
              <a:buFont typeface="Wingdings" pitchFamily="2" charset="2"/>
              <a:buNone/>
            </a:pPr>
            <a:r>
              <a:rPr kumimoji="0" lang="zh-CN" altLang="en-US">
                <a:ea typeface="Adobe 宋体 Std L" pitchFamily="18" charset="-122"/>
              </a:rPr>
              <a:t>第三级</a:t>
            </a:r>
          </a:p>
          <a:p>
            <a:pPr marL="0" lvl="3" indent="0" eaLnBrk="1" hangingPunct="1">
              <a:lnSpc>
                <a:spcPct val="150000"/>
              </a:lnSpc>
              <a:buFont typeface="Wingdings" pitchFamily="2" charset="2"/>
              <a:buNone/>
            </a:pPr>
            <a:r>
              <a:rPr kumimoji="0" lang="zh-CN" altLang="en-US">
                <a:ea typeface="Adobe 宋体 Std L" pitchFamily="18" charset="-122"/>
              </a:rPr>
              <a:t>第四级</a:t>
            </a: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a:ea typeface="Adobe 宋体 Std L" pitchFamily="18" charset="-122"/>
              </a:rPr>
              <a:t>第五级</a:t>
            </a:r>
            <a:endParaRPr kumimoji="0" lang="en-US" altLang="zh-CN" sz="1600" dirty="0">
              <a:latin typeface="Adobe 宋体 Std L" pitchFamily="18" charset="-122"/>
              <a:ea typeface="Adobe 宋体 Std L" pitchFamily="18" charset="-122"/>
              <a:cs typeface="华文细黑"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itchFamily="34" charset="0"/>
                <a:ea typeface="华文细黑" pitchFamily="2" charset="-122"/>
              </a:defRPr>
            </a:lvl1pPr>
            <a:lvl2pPr marL="742950" indent="-285750">
              <a:defRPr sz="2400" i="1">
                <a:solidFill>
                  <a:schemeClr val="tx1"/>
                </a:solidFill>
                <a:latin typeface="Arial" pitchFamily="34" charset="0"/>
                <a:ea typeface="华文细黑" pitchFamily="2" charset="-122"/>
              </a:defRPr>
            </a:lvl2pPr>
            <a:lvl3pPr marL="1143000" indent="-228600">
              <a:defRPr sz="2400" i="1">
                <a:solidFill>
                  <a:schemeClr val="tx1"/>
                </a:solidFill>
                <a:latin typeface="Arial" pitchFamily="34" charset="0"/>
                <a:ea typeface="华文细黑" pitchFamily="2" charset="-122"/>
              </a:defRPr>
            </a:lvl3pPr>
            <a:lvl4pPr marL="1600200" indent="-228600">
              <a:defRPr sz="2400" i="1">
                <a:solidFill>
                  <a:schemeClr val="tx1"/>
                </a:solidFill>
                <a:latin typeface="Arial" pitchFamily="34" charset="0"/>
                <a:ea typeface="华文细黑" pitchFamily="2" charset="-122"/>
              </a:defRPr>
            </a:lvl4pPr>
            <a:lvl5pPr marL="2057400" indent="-228600">
              <a:defRPr sz="2400"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sz="2400"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sz="2400"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sz="2400"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sz="2400" i="1">
                <a:solidFill>
                  <a:schemeClr val="tx1"/>
                </a:solidFill>
                <a:latin typeface="Arial" pitchFamily="34" charset="0"/>
                <a:ea typeface="华文细黑" pitchFamily="2" charset="-122"/>
              </a:defRPr>
            </a:lvl9pPr>
          </a:lstStyle>
          <a:p>
            <a:pPr eaLnBrk="1" hangingPunct="1">
              <a:defRPr/>
            </a:pPr>
            <a:r>
              <a:rPr lang="en-US" altLang="zh-CN" sz="1800" b="1" dirty="0">
                <a:solidFill>
                  <a:srgbClr val="000000"/>
                </a:solidFill>
                <a:latin typeface="Adobe 宋体 Std L" pitchFamily="18" charset="-122"/>
                <a:ea typeface="Adobe 宋体 Std L" pitchFamily="18" charset="-122"/>
              </a:rPr>
              <a:t>&lt;Context path = “/student” </a:t>
            </a:r>
            <a:r>
              <a:rPr lang="en-US" altLang="zh-CN" sz="1800" b="1" dirty="0" err="1">
                <a:solidFill>
                  <a:srgbClr val="000000"/>
                </a:solidFill>
                <a:latin typeface="Adobe 宋体 Std L" pitchFamily="18" charset="-122"/>
                <a:ea typeface="Adobe 宋体 Std L" pitchFamily="18" charset="-122"/>
              </a:rPr>
              <a:t>docBase</a:t>
            </a:r>
            <a:r>
              <a:rPr lang="en-US" altLang="zh-CN" sz="1800" b="1" dirty="0">
                <a:solidFill>
                  <a:srgbClr val="000000"/>
                </a:solidFill>
                <a:latin typeface="Adobe 宋体 Std L" pitchFamily="18" charset="-122"/>
                <a:ea typeface="Adobe 宋体 Std L" pitchFamily="18" charset="-122"/>
              </a:rPr>
              <a:t>=“D:\</a:t>
            </a:r>
            <a:r>
              <a:rPr lang="en-US" altLang="zh-CN" sz="1800" b="1" dirty="0" err="1">
                <a:solidFill>
                  <a:srgbClr val="000000"/>
                </a:solidFill>
                <a:latin typeface="Adobe 宋体 Std L" pitchFamily="18" charset="-122"/>
                <a:ea typeface="Adobe 宋体 Std L" pitchFamily="18" charset="-122"/>
              </a:rPr>
              <a:t>MyApp</a:t>
            </a:r>
            <a:r>
              <a:rPr lang="en-US" altLang="zh-CN" sz="1800" b="1" dirty="0">
                <a:solidFill>
                  <a:srgbClr val="000000"/>
                </a:solidFill>
                <a:latin typeface="Adobe 宋体 Std L" pitchFamily="18" charset="-122"/>
                <a:ea typeface="Adobe 宋体 Std L" pitchFamily="18" charset="-122"/>
              </a:rPr>
              <a:t>\</a:t>
            </a:r>
            <a:r>
              <a:rPr lang="en-US" altLang="zh-CN" sz="1800" b="1" dirty="0" err="1">
                <a:solidFill>
                  <a:srgbClr val="000000"/>
                </a:solidFill>
                <a:latin typeface="Adobe 宋体 Std L" pitchFamily="18" charset="-122"/>
                <a:ea typeface="Adobe 宋体 Std L" pitchFamily="18" charset="-122"/>
              </a:rPr>
              <a:t>StudentManage</a:t>
            </a:r>
            <a:r>
              <a:rPr lang="en-US" altLang="zh-CN" sz="1800" b="1" dirty="0">
                <a:solidFill>
                  <a:srgbClr val="000000"/>
                </a:solidFill>
                <a:latin typeface="Adobe 宋体 Std L" pitchFamily="18" charset="-122"/>
                <a:ea typeface="Adobe 宋体 Std L" pitchFamily="18" charset="-122"/>
              </a:rPr>
              <a:t>” debug=0 reloadable=“true”&gt;</a:t>
            </a:r>
            <a:endParaRPr lang="zh-CN" altLang="en-US" sz="1800" b="1" dirty="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cstate="print"/>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CAEF9EDF-8CA5-4E21-821D-9C2CA8A26E0A}" type="slidenum">
              <a:rPr lang="zh-CN" altLang="en-US"/>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C3F620E9-F25D-4328-9790-144ACDEE8CFE}" type="slidenum">
              <a:rPr lang="zh-CN" altLang="en-US"/>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15B528E2-8AE1-4CA7-86F2-B2032E1DF511}" type="slidenum">
              <a:rPr lang="zh-CN" altLang="en-US"/>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itchFamily="34" charset="-128"/>
              </a:rPr>
              <a:t></a:t>
            </a:r>
            <a:r>
              <a:rPr lang="de-DE" altLang="zh-CN"/>
              <a:t> </a:t>
            </a:r>
            <a:fld id="{5A3B6F00-04B7-46A7-AA7E-BB30A0334EC6}" type="slidenum">
              <a:rPr lang="zh-CN" altLang="en-US"/>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image" Target="../media/image2.jpeg"/><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theme" Target="../theme/theme3.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5" cstate="print"/>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tx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tx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tx1"/>
          </a:solidFill>
          <a:latin typeface="Arial" pitchFamily="34"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pPr/>
              <a:t>2024/11/11</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charset="0"/>
              </a:defRPr>
            </a:lvl1p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a:pPr>
                <a:defRPr/>
              </a:pPr>
              <a:t>‹#›</a:t>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pic>
        <p:nvPicPr>
          <p:cNvPr id="5125" name="图片 3"/>
          <p:cNvPicPr>
            <a:picLocks noChangeAspect="1"/>
          </p:cNvPicPr>
          <p:nvPr/>
        </p:nvPicPr>
        <p:blipFill>
          <a:blip r:embed="rId36" cstate="print"/>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tx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tx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tx1"/>
          </a:solidFill>
          <a:latin typeface="Arial" pitchFamily="34"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30.xml"/><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20.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755576" y="1133331"/>
            <a:ext cx="6858000" cy="852810"/>
          </a:xfrm>
        </p:spPr>
        <p:txBody>
          <a:bodyPr/>
          <a:lstStyle/>
          <a:p>
            <a:r>
              <a:rPr lang="zh-CN" altLang="en-US" sz="3600" dirty="0">
                <a:solidFill>
                  <a:schemeClr val="tx1"/>
                </a:solidFill>
              </a:rPr>
              <a:t>第二章  </a:t>
            </a:r>
            <a:r>
              <a:rPr lang="en-US" altLang="zh-CN" sz="3600" dirty="0">
                <a:solidFill>
                  <a:schemeClr val="tx1"/>
                </a:solidFill>
              </a:rPr>
              <a:t>Activity</a:t>
            </a:r>
            <a:r>
              <a:rPr lang="zh-CN" altLang="en-US" sz="3600" dirty="0">
                <a:solidFill>
                  <a:schemeClr val="tx1"/>
                </a:solidFill>
              </a:rPr>
              <a:t>和</a:t>
            </a:r>
            <a:r>
              <a:rPr lang="en-US" altLang="zh-CN" sz="3600" dirty="0">
                <a:solidFill>
                  <a:schemeClr val="tx1"/>
                </a:solidFill>
              </a:rPr>
              <a:t>Application</a:t>
            </a:r>
            <a:endParaRPr sz="3600" dirty="0">
              <a:solidFill>
                <a:schemeClr val="tx1"/>
              </a:solidFill>
            </a:endParaRPr>
          </a:p>
        </p:txBody>
      </p:sp>
      <p:sp>
        <p:nvSpPr>
          <p:cNvPr id="2" name="副标题 8">
            <a:extLst>
              <a:ext uri="{FF2B5EF4-FFF2-40B4-BE49-F238E27FC236}">
                <a16:creationId xmlns:a16="http://schemas.microsoft.com/office/drawing/2014/main" id="{0C13FE9B-2FD3-255A-1F5B-CE6475885CF3}"/>
              </a:ext>
            </a:extLst>
          </p:cNvPr>
          <p:cNvSpPr txBox="1">
            <a:spLocks/>
          </p:cNvSpPr>
          <p:nvPr/>
        </p:nvSpPr>
        <p:spPr bwMode="auto">
          <a:xfrm>
            <a:off x="1979712" y="2931790"/>
            <a:ext cx="6858000" cy="1241822"/>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Clr>
                <a:schemeClr val="accent1"/>
              </a:buClr>
              <a:buFont typeface="Wingdings" pitchFamily="2" charset="2"/>
              <a:buNone/>
              <a:defRPr kumimoji="1" sz="2400" kern="1200">
                <a:solidFill>
                  <a:schemeClr val="tx1"/>
                </a:solidFill>
                <a:latin typeface="+mn-lt"/>
                <a:ea typeface="+mn-ea"/>
                <a:cs typeface="华文细黑" charset="0"/>
              </a:defRPr>
            </a:lvl1pPr>
            <a:lvl2pPr marL="457200" indent="0" algn="ctr" rtl="0" eaLnBrk="1" fontAlgn="base" hangingPunct="1">
              <a:spcBef>
                <a:spcPct val="20000"/>
              </a:spcBef>
              <a:spcAft>
                <a:spcPct val="0"/>
              </a:spcAft>
              <a:buClr>
                <a:schemeClr val="accent1"/>
              </a:buClr>
              <a:buFont typeface="Wingdings" pitchFamily="2" charset="2"/>
              <a:buNone/>
              <a:defRPr kumimoji="1" sz="2000" kern="1200">
                <a:solidFill>
                  <a:schemeClr val="tx1"/>
                </a:solidFill>
                <a:latin typeface="+mn-lt"/>
                <a:ea typeface="+mn-ea"/>
                <a:cs typeface="华文细黑" charset="0"/>
              </a:defRPr>
            </a:lvl2pPr>
            <a:lvl3pPr marL="914400" indent="0" algn="ctr" rtl="0" eaLnBrk="1" fontAlgn="base" hangingPunct="1">
              <a:spcBef>
                <a:spcPct val="20000"/>
              </a:spcBef>
              <a:spcAft>
                <a:spcPct val="0"/>
              </a:spcAft>
              <a:buClr>
                <a:schemeClr val="accent2"/>
              </a:buClr>
              <a:buFont typeface="Wingdings" pitchFamily="2" charset="2"/>
              <a:buNone/>
              <a:defRPr kumimoji="1" sz="1800" kern="1200">
                <a:solidFill>
                  <a:schemeClr val="tx1"/>
                </a:solidFill>
                <a:latin typeface="+mn-lt"/>
                <a:ea typeface="+mn-ea"/>
                <a:cs typeface="华文细黑" charset="0"/>
              </a:defRPr>
            </a:lvl3pPr>
            <a:lvl4pPr marL="1371600" indent="0" algn="ctr" rtl="0" eaLnBrk="1" fontAlgn="base" hangingPunct="1">
              <a:spcBef>
                <a:spcPct val="20000"/>
              </a:spcBef>
              <a:spcAft>
                <a:spcPct val="0"/>
              </a:spcAft>
              <a:buClr>
                <a:schemeClr val="hlink"/>
              </a:buClr>
              <a:buFont typeface="Wingdings" pitchFamily="2" charset="2"/>
              <a:buNone/>
              <a:defRPr kumimoji="1" sz="1600" kern="1200">
                <a:solidFill>
                  <a:schemeClr val="tx1"/>
                </a:solidFill>
                <a:latin typeface="+mn-lt"/>
                <a:ea typeface="+mn-ea"/>
                <a:cs typeface="华文细黑" charset="0"/>
              </a:defRPr>
            </a:lvl4pPr>
            <a:lvl5pPr marL="1828800" indent="0" algn="ctr" rtl="0" eaLnBrk="1" fontAlgn="base" hangingPunct="1">
              <a:spcBef>
                <a:spcPct val="20000"/>
              </a:spcBef>
              <a:spcAft>
                <a:spcPct val="0"/>
              </a:spcAft>
              <a:buNone/>
              <a:defRPr kumimoji="1" sz="1600" kern="1200">
                <a:solidFill>
                  <a:schemeClr val="tx1"/>
                </a:solidFill>
                <a:latin typeface="+mn-lt"/>
                <a:ea typeface="+mn-ea"/>
                <a:cs typeface="华文细黑" charset="0"/>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pPr algn="r"/>
            <a:r>
              <a:rPr lang="zh-CN" altLang="en-US" b="1" dirty="0"/>
              <a:t>周永  </a:t>
            </a:r>
            <a:r>
              <a:rPr lang="en-US" altLang="zh-CN" b="1" dirty="0"/>
              <a:t>2024-11-11</a:t>
            </a:r>
          </a:p>
          <a:p>
            <a:pPr algn="r"/>
            <a:endParaRPr lang="en-US" altLang="zh-CN" b="1" dirty="0"/>
          </a:p>
          <a:p>
            <a:pPr algn="r"/>
            <a:r>
              <a:rPr lang="zh-CN" altLang="en-US" b="1" dirty="0"/>
              <a:t>明理楼</a:t>
            </a:r>
            <a:r>
              <a:rPr lang="en-US" altLang="zh-CN" b="1" dirty="0"/>
              <a:t>B204</a:t>
            </a:r>
            <a:endParaRPr lang="zh-CN" altLang="en-US" b="1" dirty="0"/>
          </a:p>
        </p:txBody>
      </p:sp>
      <p:sp>
        <p:nvSpPr>
          <p:cNvPr id="5" name="文本框 4">
            <a:extLst>
              <a:ext uri="{FF2B5EF4-FFF2-40B4-BE49-F238E27FC236}">
                <a16:creationId xmlns:a16="http://schemas.microsoft.com/office/drawing/2014/main" id="{385E583E-D3D9-EC78-268F-ABA29297266C}"/>
              </a:ext>
            </a:extLst>
          </p:cNvPr>
          <p:cNvSpPr txBox="1"/>
          <p:nvPr/>
        </p:nvSpPr>
        <p:spPr>
          <a:xfrm>
            <a:off x="107504" y="56271"/>
            <a:ext cx="5040560" cy="646331"/>
          </a:xfrm>
          <a:prstGeom prst="rect">
            <a:avLst/>
          </a:prstGeom>
          <a:noFill/>
        </p:spPr>
        <p:txBody>
          <a:bodyPr wrap="square" rtlCol="0">
            <a:spAutoFit/>
          </a:bodyPr>
          <a:lstStyle/>
          <a:p>
            <a:r>
              <a:rPr lang="en-US" altLang="zh-CN" sz="3600" b="1" dirty="0"/>
              <a:t>Android</a:t>
            </a:r>
            <a:r>
              <a:rPr lang="zh-CN" altLang="en-US" sz="3600" b="1" dirty="0"/>
              <a:t>应用开发技术</a:t>
            </a:r>
            <a:r>
              <a:rPr lang="en-US" altLang="zh-CN" sz="3600" b="1" dirty="0"/>
              <a:t>	</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9050"/>
            <a:ext cx="6614160" cy="410845"/>
          </a:xfrm>
        </p:spPr>
        <p:txBody>
          <a:bodyPr/>
          <a:lstStyle/>
          <a:p>
            <a:r>
              <a:rPr lang="en-US" altLang="zh-CN" dirty="0"/>
              <a:t>2.1.2  </a:t>
            </a:r>
            <a:r>
              <a:rPr dirty="0"/>
              <a:t>创建</a:t>
            </a:r>
            <a:r>
              <a:rPr lang="en-US" dirty="0"/>
              <a:t>Activity</a:t>
            </a:r>
            <a:endParaRPr lang="zh-CN" altLang="en-US" dirty="0"/>
          </a:p>
        </p:txBody>
      </p:sp>
      <p:sp>
        <p:nvSpPr>
          <p:cNvPr id="6" name="TextBox 5"/>
          <p:cNvSpPr txBox="1"/>
          <p:nvPr/>
        </p:nvSpPr>
        <p:spPr bwMode="auto">
          <a:xfrm>
            <a:off x="428596" y="1142990"/>
            <a:ext cx="5929354" cy="2246769"/>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import android.support.v7.app.AppCompatActivity;</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import </a:t>
            </a:r>
            <a:r>
              <a:rPr lang="en-US" sz="1400" dirty="0" err="1">
                <a:latin typeface="Courier New" pitchFamily="49" charset="0"/>
                <a:cs typeface="Courier New" pitchFamily="49" charset="0"/>
              </a:rPr>
              <a:t>android.os.Bundle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MainActivity</a:t>
            </a:r>
            <a:r>
              <a:rPr lang="en-US" sz="1400" dirty="0">
                <a:latin typeface="Courier New" pitchFamily="49" charset="0"/>
                <a:cs typeface="Courier New" pitchFamily="49" charset="0"/>
              </a:rPr>
              <a:t> extends </a:t>
            </a:r>
            <a:r>
              <a:rPr lang="en-US" sz="1400" dirty="0" err="1">
                <a:latin typeface="Courier New" pitchFamily="49" charset="0"/>
                <a:cs typeface="Courier New" pitchFamily="49" charset="0"/>
              </a:rPr>
              <a:t>AppCompatActivity</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@Override</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onCreate</a:t>
            </a:r>
            <a:r>
              <a:rPr lang="en-US" sz="1400" dirty="0">
                <a:latin typeface="Courier New" pitchFamily="49" charset="0"/>
                <a:cs typeface="Courier New" pitchFamily="49" charset="0"/>
              </a:rPr>
              <a:t>(Bundle </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super.onCreate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setContentView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R.layout.activity_main</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endParaRPr lang="zh-CN" altLang="en-US" sz="1400" dirty="0">
              <a:latin typeface="Courier New" pitchFamily="49" charset="0"/>
              <a:cs typeface="Courier New" pitchFamily="49" charset="0"/>
            </a:endParaRPr>
          </a:p>
        </p:txBody>
      </p:sp>
      <p:sp>
        <p:nvSpPr>
          <p:cNvPr id="7" name="内容占位符 4"/>
          <p:cNvSpPr>
            <a:spLocks noGrp="1"/>
          </p:cNvSpPr>
          <p:nvPr>
            <p:ph idx="1"/>
          </p:nvPr>
        </p:nvSpPr>
        <p:spPr>
          <a:xfrm>
            <a:off x="428596" y="500048"/>
            <a:ext cx="8247860" cy="428628"/>
          </a:xfrm>
        </p:spPr>
        <p:txBody>
          <a:bodyPr/>
          <a:lstStyle/>
          <a:p>
            <a:pPr latinLnBrk="0"/>
            <a:r>
              <a:rPr lang="zh-CN" dirty="0"/>
              <a:t>通过继承</a:t>
            </a:r>
            <a:r>
              <a:rPr dirty="0"/>
              <a:t>AppCompatActivity</a:t>
            </a:r>
            <a:r>
              <a:rPr lang="zh-CN" dirty="0"/>
              <a:t>类的方式实现</a:t>
            </a:r>
            <a:r>
              <a:rPr dirty="0"/>
              <a:t>Activity</a:t>
            </a:r>
            <a:endParaRPr lang="en-US" altLang="zh-CN" dirty="0"/>
          </a:p>
        </p:txBody>
      </p:sp>
      <p:pic>
        <p:nvPicPr>
          <p:cNvPr id="8" name="图片 7" descr="C:\Users\Administrator\AppData\Roaming\feiq\RichOle\1757592798.bmp"/>
          <p:cNvPicPr/>
          <p:nvPr/>
        </p:nvPicPr>
        <p:blipFill>
          <a:blip r:embed="rId3" cstate="print"/>
          <a:stretch>
            <a:fillRect/>
          </a:stretch>
        </p:blipFill>
        <p:spPr bwMode="auto">
          <a:xfrm>
            <a:off x="6572264" y="1000114"/>
            <a:ext cx="2214578" cy="3986222"/>
          </a:xfrm>
          <a:prstGeom prst="rect">
            <a:avLst/>
          </a:prstGeom>
          <a:noFill/>
          <a:ln w="9525">
            <a:solidFill>
              <a:schemeClr val="tx1"/>
            </a:solidFill>
            <a:miter lim="800000"/>
            <a:headEnd/>
            <a:tailEnd/>
          </a:ln>
        </p:spPr>
      </p:pic>
      <p:grpSp>
        <p:nvGrpSpPr>
          <p:cNvPr id="9" name="组合 8"/>
          <p:cNvGrpSpPr/>
          <p:nvPr/>
        </p:nvGrpSpPr>
        <p:grpSpPr>
          <a:xfrm>
            <a:off x="571472" y="3714758"/>
            <a:ext cx="7500990" cy="780291"/>
            <a:chOff x="721020" y="4280614"/>
            <a:chExt cx="7500990" cy="780291"/>
          </a:xfrm>
        </p:grpSpPr>
        <p:grpSp>
          <p:nvGrpSpPr>
            <p:cNvPr id="10" name="组合 7"/>
            <p:cNvGrpSpPr/>
            <p:nvPr/>
          </p:nvGrpSpPr>
          <p:grpSpPr>
            <a:xfrm>
              <a:off x="721020" y="4291470"/>
              <a:ext cx="636270" cy="769435"/>
              <a:chOff x="645787" y="4417963"/>
              <a:chExt cx="636270" cy="769435"/>
            </a:xfrm>
          </p:grpSpPr>
          <p:pic>
            <p:nvPicPr>
              <p:cNvPr id="12" name="图片 11"/>
              <p:cNvPicPr>
                <a:picLocks noChangeAspect="1"/>
              </p:cNvPicPr>
              <p:nvPr/>
            </p:nvPicPr>
            <p:blipFill>
              <a:blip r:embed="rId4"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3"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11" name="TextBox 10"/>
            <p:cNvSpPr txBox="1"/>
            <p:nvPr/>
          </p:nvSpPr>
          <p:spPr bwMode="auto">
            <a:xfrm>
              <a:off x="1435400" y="4280614"/>
              <a:ext cx="6786610" cy="700448"/>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a:solidFill>
                    <a:srgbClr val="000000"/>
                  </a:solidFill>
                  <a:latin typeface="Times New Roman" pitchFamily="18" charset="0"/>
                  <a:ea typeface="Adobe 仿宋 Std R" pitchFamily="18" charset="-122"/>
                  <a:cs typeface="Times New Roman" pitchFamily="18" charset="0"/>
                </a:rPr>
                <a:t>在实际开发过程中，</a:t>
              </a:r>
              <a:r>
                <a:rPr kumimoji="1" lang="en-US" altLang="en-US" sz="1400" dirty="0">
                  <a:solidFill>
                    <a:srgbClr val="000000"/>
                  </a:solidFill>
                  <a:latin typeface="Times New Roman" pitchFamily="18" charset="0"/>
                  <a:ea typeface="Adobe 仿宋 Std R" pitchFamily="18" charset="-122"/>
                  <a:cs typeface="Times New Roman" pitchFamily="18" charset="0"/>
                </a:rPr>
                <a:t>Activity</a:t>
              </a:r>
              <a:r>
                <a:rPr kumimoji="1" lang="zh-CN" altLang="en-US" sz="1400" dirty="0">
                  <a:solidFill>
                    <a:srgbClr val="000000"/>
                  </a:solidFill>
                  <a:latin typeface="Times New Roman" pitchFamily="18" charset="0"/>
                  <a:ea typeface="Adobe 仿宋 Std R" pitchFamily="18" charset="-122"/>
                  <a:cs typeface="Times New Roman" pitchFamily="18" charset="0"/>
                </a:rPr>
                <a:t>与</a:t>
              </a:r>
              <a:r>
                <a:rPr kumimoji="1" lang="en-US" altLang="en-US" sz="1400" dirty="0" err="1">
                  <a:solidFill>
                    <a:srgbClr val="000000"/>
                  </a:solidFill>
                  <a:latin typeface="Times New Roman" pitchFamily="18" charset="0"/>
                  <a:ea typeface="Adobe 仿宋 Std R" pitchFamily="18" charset="-122"/>
                  <a:cs typeface="Times New Roman" pitchFamily="18" charset="0"/>
                </a:rPr>
                <a:t>AppCompatActivity</a:t>
              </a:r>
              <a:r>
                <a:rPr kumimoji="1" lang="zh-CN" altLang="en-US" sz="1400" dirty="0">
                  <a:solidFill>
                    <a:srgbClr val="000000"/>
                  </a:solidFill>
                  <a:latin typeface="Times New Roman" pitchFamily="18" charset="0"/>
                  <a:ea typeface="Adobe 仿宋 Std R" pitchFamily="18" charset="-122"/>
                  <a:cs typeface="Times New Roman" pitchFamily="18" charset="0"/>
                </a:rPr>
                <a:t>在方法应用上并无很大区别，可根据实际需要选择合适的</a:t>
              </a:r>
              <a:r>
                <a:rPr kumimoji="1" lang="en-US" altLang="en-US" sz="1400" dirty="0">
                  <a:solidFill>
                    <a:srgbClr val="000000"/>
                  </a:solidFill>
                  <a:latin typeface="Times New Roman" pitchFamily="18" charset="0"/>
                  <a:ea typeface="Adobe 仿宋 Std R" pitchFamily="18" charset="-122"/>
                  <a:cs typeface="Times New Roman" pitchFamily="18" charset="0"/>
                </a:rPr>
                <a:t>Activity</a:t>
              </a:r>
              <a:r>
                <a:rPr kumimoji="1" lang="zh-CN" altLang="en-US" sz="1400" dirty="0">
                  <a:solidFill>
                    <a:srgbClr val="000000"/>
                  </a:solidFill>
                  <a:latin typeface="Times New Roman" pitchFamily="18" charset="0"/>
                  <a:ea typeface="Adobe 仿宋 Std R" pitchFamily="18" charset="-122"/>
                  <a:cs typeface="Times New Roman" pitchFamily="18" charset="0"/>
                </a:rPr>
                <a:t>的基类或者子类进行开发。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a:t>Activity</a:t>
            </a:r>
            <a:r>
              <a:rPr lang="zh-CN" dirty="0"/>
              <a:t>有四种本质区别的状态：</a:t>
            </a:r>
            <a:endParaRPr dirty="0"/>
          </a:p>
          <a:p>
            <a:pPr lvl="1">
              <a:lnSpc>
                <a:spcPct val="150000"/>
              </a:lnSpc>
            </a:pPr>
            <a:r>
              <a:rPr lang="zh-CN" i="0" dirty="0"/>
              <a:t>运行状态</a:t>
            </a:r>
            <a:endParaRPr i="0" dirty="0"/>
          </a:p>
          <a:p>
            <a:pPr lvl="1">
              <a:lnSpc>
                <a:spcPct val="150000"/>
              </a:lnSpc>
            </a:pPr>
            <a:r>
              <a:rPr lang="zh-CN" i="0" dirty="0"/>
              <a:t>暂停状态</a:t>
            </a:r>
            <a:endParaRPr i="0" dirty="0"/>
          </a:p>
          <a:p>
            <a:pPr lvl="1">
              <a:lnSpc>
                <a:spcPct val="150000"/>
              </a:lnSpc>
            </a:pPr>
            <a:r>
              <a:rPr lang="zh-CN" i="0" dirty="0"/>
              <a:t>停止状态</a:t>
            </a:r>
            <a:endParaRPr i="0" dirty="0"/>
          </a:p>
          <a:p>
            <a:pPr lvl="1">
              <a:lnSpc>
                <a:spcPct val="150000"/>
              </a:lnSpc>
            </a:pPr>
            <a:r>
              <a:rPr lang="zh-CN" i="0" dirty="0"/>
              <a:t>销毁状态</a:t>
            </a:r>
          </a:p>
          <a:p>
            <a:r>
              <a:rPr dirty="0"/>
              <a:t>Activity</a:t>
            </a:r>
            <a:r>
              <a:rPr lang="zh-CN" altLang="en-US" dirty="0"/>
              <a:t>有三个关键的循环：</a:t>
            </a:r>
            <a:endParaRPr dirty="0"/>
          </a:p>
          <a:p>
            <a:pPr lvl="1">
              <a:lnSpc>
                <a:spcPct val="150000"/>
              </a:lnSpc>
            </a:pPr>
            <a:r>
              <a:rPr lang="zh-CN" altLang="en-US" i="0" dirty="0"/>
              <a:t>整个生命周期</a:t>
            </a:r>
          </a:p>
          <a:p>
            <a:pPr lvl="1">
              <a:lnSpc>
                <a:spcPct val="150000"/>
              </a:lnSpc>
            </a:pPr>
            <a:r>
              <a:rPr lang="zh-CN" altLang="en-US" i="0" dirty="0"/>
              <a:t>可见生命周期</a:t>
            </a:r>
          </a:p>
          <a:p>
            <a:pPr lvl="1">
              <a:lnSpc>
                <a:spcPct val="150000"/>
              </a:lnSpc>
            </a:pPr>
            <a:r>
              <a:rPr lang="zh-CN" altLang="en-US" i="0" dirty="0"/>
              <a:t>前台生命周期</a:t>
            </a:r>
          </a:p>
          <a:p>
            <a:pPr>
              <a:buNone/>
            </a:pPr>
            <a:endParaRPr lang="en-US" altLang="zh-CN" dirty="0"/>
          </a:p>
        </p:txBody>
      </p:sp>
      <p:sp>
        <p:nvSpPr>
          <p:cNvPr id="4" name="标题 3"/>
          <p:cNvSpPr>
            <a:spLocks noGrp="1"/>
          </p:cNvSpPr>
          <p:nvPr>
            <p:ph type="title"/>
          </p:nvPr>
        </p:nvSpPr>
        <p:spPr>
          <a:xfrm>
            <a:off x="469265" y="18415"/>
            <a:ext cx="5614035" cy="410845"/>
          </a:xfrm>
        </p:spPr>
        <p:txBody>
          <a:bodyPr/>
          <a:lstStyle/>
          <a:p>
            <a:r>
              <a:rPr lang="en-US" dirty="0"/>
              <a:t>2.1.3  Activity</a:t>
            </a:r>
            <a:r>
              <a:rPr dirty="0"/>
              <a:t>的生命周期</a:t>
            </a:r>
          </a:p>
        </p:txBody>
      </p:sp>
      <p:sp>
        <p:nvSpPr>
          <p:cNvPr id="142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2337" name="Object 1"/>
          <p:cNvGraphicFramePr>
            <a:graphicFrameLocks noChangeAspect="1"/>
          </p:cNvGraphicFramePr>
          <p:nvPr/>
        </p:nvGraphicFramePr>
        <p:xfrm>
          <a:off x="4929190" y="642924"/>
          <a:ext cx="3857652" cy="4375458"/>
        </p:xfrm>
        <a:graphic>
          <a:graphicData uri="http://schemas.openxmlformats.org/presentationml/2006/ole">
            <mc:AlternateContent xmlns:mc="http://schemas.openxmlformats.org/markup-compatibility/2006">
              <mc:Choice xmlns:v="urn:schemas-microsoft-com:vml" Requires="v">
                <p:oleObj name="Visio" r:id="rId3" imgW="6070950" imgH="6874714" progId="Visio.Drawing.11">
                  <p:embed/>
                </p:oleObj>
              </mc:Choice>
              <mc:Fallback>
                <p:oleObj name="Visio" r:id="rId3" imgW="6070950" imgH="6874714" progId="Visio.Drawing.11">
                  <p:embed/>
                  <p:pic>
                    <p:nvPicPr>
                      <p:cNvPr id="14233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642924"/>
                        <a:ext cx="3857652" cy="4375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7"/>
                                        </p:tgtEl>
                                        <p:attrNameLst>
                                          <p:attrName>style.visibility</p:attrName>
                                        </p:attrNameLst>
                                      </p:cBhvr>
                                      <p:to>
                                        <p:strVal val="visible"/>
                                      </p:to>
                                    </p:set>
                                    <p:anim calcmode="lin" valueType="num">
                                      <p:cBhvr additive="base">
                                        <p:cTn id="7" dur="500" fill="hold"/>
                                        <p:tgtEl>
                                          <p:spTgt spid="142337"/>
                                        </p:tgtEl>
                                        <p:attrNameLst>
                                          <p:attrName>ppt_x</p:attrName>
                                        </p:attrNameLst>
                                      </p:cBhvr>
                                      <p:tavLst>
                                        <p:tav tm="0">
                                          <p:val>
                                            <p:strVal val="#ppt_x"/>
                                          </p:val>
                                        </p:tav>
                                        <p:tav tm="100000">
                                          <p:val>
                                            <p:strVal val="#ppt_x"/>
                                          </p:val>
                                        </p:tav>
                                      </p:tavLst>
                                    </p:anim>
                                    <p:anim calcmode="lin" valueType="num">
                                      <p:cBhvr additive="base">
                                        <p:cTn id="8" dur="500" fill="hold"/>
                                        <p:tgtEl>
                                          <p:spTgt spid="1423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F4ADC97-7456-946B-56A0-2D2427DACB12}"/>
              </a:ext>
            </a:extLst>
          </p:cNvPr>
          <p:cNvSpPr>
            <a:spLocks noGrp="1"/>
          </p:cNvSpPr>
          <p:nvPr>
            <p:ph type="title"/>
          </p:nvPr>
        </p:nvSpPr>
        <p:spPr>
          <a:xfrm>
            <a:off x="468316" y="17845"/>
            <a:ext cx="6047900" cy="393665"/>
          </a:xfrm>
        </p:spPr>
        <p:txBody>
          <a:bodyPr/>
          <a:lstStyle/>
          <a:p>
            <a:r>
              <a:rPr lang="en-US" altLang="zh-CN" dirty="0"/>
              <a:t>Activity </a:t>
            </a:r>
            <a:r>
              <a:rPr lang="zh-CN" altLang="en-US" dirty="0"/>
              <a:t>状态和从内存中弹出</a:t>
            </a:r>
          </a:p>
        </p:txBody>
      </p:sp>
      <p:pic>
        <p:nvPicPr>
          <p:cNvPr id="6" name="图片 5">
            <a:extLst>
              <a:ext uri="{FF2B5EF4-FFF2-40B4-BE49-F238E27FC236}">
                <a16:creationId xmlns:a16="http://schemas.microsoft.com/office/drawing/2014/main" id="{DEE0D1AB-98D6-7886-045D-0BE72C73B0DC}"/>
              </a:ext>
            </a:extLst>
          </p:cNvPr>
          <p:cNvPicPr>
            <a:picLocks noChangeAspect="1"/>
          </p:cNvPicPr>
          <p:nvPr/>
        </p:nvPicPr>
        <p:blipFill>
          <a:blip r:embed="rId2"/>
          <a:stretch>
            <a:fillRect/>
          </a:stretch>
        </p:blipFill>
        <p:spPr>
          <a:xfrm>
            <a:off x="31504" y="699542"/>
            <a:ext cx="9144000" cy="4510355"/>
          </a:xfrm>
          <a:prstGeom prst="rect">
            <a:avLst/>
          </a:prstGeom>
        </p:spPr>
      </p:pic>
    </p:spTree>
    <p:extLst>
      <p:ext uri="{BB962C8B-B14F-4D97-AF65-F5344CB8AC3E}">
        <p14:creationId xmlns:p14="http://schemas.microsoft.com/office/powerpoint/2010/main" val="408028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a:t>Activity</a:t>
            </a:r>
            <a:r>
              <a:rPr lang="zh-CN" dirty="0"/>
              <a:t>类的定义</a:t>
            </a:r>
            <a:endParaRPr dirty="0"/>
          </a:p>
        </p:txBody>
      </p:sp>
      <p:sp>
        <p:nvSpPr>
          <p:cNvPr id="4" name="标题 3"/>
          <p:cNvSpPr>
            <a:spLocks noGrp="1"/>
          </p:cNvSpPr>
          <p:nvPr>
            <p:ph type="title"/>
          </p:nvPr>
        </p:nvSpPr>
        <p:spPr>
          <a:xfrm>
            <a:off x="469265" y="18415"/>
            <a:ext cx="5614035" cy="410845"/>
          </a:xfrm>
        </p:spPr>
        <p:txBody>
          <a:bodyPr/>
          <a:lstStyle/>
          <a:p>
            <a:r>
              <a:rPr lang="en-US" dirty="0"/>
              <a:t>2.1.3  Activity</a:t>
            </a:r>
            <a:r>
              <a:rPr dirty="0"/>
              <a:t>的生命周期</a:t>
            </a:r>
            <a:endParaRPr lang="zh-CN" altLang="en-US" dirty="0"/>
          </a:p>
        </p:txBody>
      </p:sp>
      <p:sp>
        <p:nvSpPr>
          <p:cNvPr id="7" name="TextBox 6"/>
          <p:cNvSpPr txBox="1"/>
          <p:nvPr/>
        </p:nvSpPr>
        <p:spPr bwMode="auto">
          <a:xfrm>
            <a:off x="928662" y="1214428"/>
            <a:ext cx="6215106" cy="2246769"/>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public class Activity extends </a:t>
            </a:r>
            <a:r>
              <a:rPr lang="en-US" sz="1400" dirty="0" err="1">
                <a:latin typeface="Courier New" pitchFamily="49" charset="0"/>
                <a:cs typeface="Courier New" pitchFamily="49" charset="0"/>
              </a:rPr>
              <a:t>ContextThemeWrapper</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onCreate</a:t>
            </a:r>
            <a:r>
              <a:rPr lang="en-US" sz="1400" dirty="0">
                <a:latin typeface="Courier New" pitchFamily="49" charset="0"/>
                <a:cs typeface="Courier New" pitchFamily="49" charset="0"/>
              </a:rPr>
              <a:t>(Bundle icicle){...}</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onStart</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onRestart</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onResume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onFreeze</a:t>
            </a:r>
            <a:r>
              <a:rPr lang="en-US" sz="1400" dirty="0">
                <a:latin typeface="Courier New" pitchFamily="49" charset="0"/>
                <a:cs typeface="Courier New" pitchFamily="49" charset="0"/>
              </a:rPr>
              <a:t>(Bundle </a:t>
            </a:r>
            <a:r>
              <a:rPr lang="en-US" sz="1400" dirty="0" err="1">
                <a:latin typeface="Courier New" pitchFamily="49" charset="0"/>
                <a:cs typeface="Courier New" pitchFamily="49" charset="0"/>
              </a:rPr>
              <a:t>outIcicle</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onPause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onStop</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protected void </a:t>
            </a:r>
            <a:r>
              <a:rPr lang="en-US" sz="1400" dirty="0" err="1">
                <a:latin typeface="Courier New" pitchFamily="49" charset="0"/>
                <a:cs typeface="Courier New" pitchFamily="49" charset="0"/>
              </a:rPr>
              <a:t>onDestroy</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grpSp>
        <p:nvGrpSpPr>
          <p:cNvPr id="8" name="组合 7"/>
          <p:cNvGrpSpPr/>
          <p:nvPr/>
        </p:nvGrpSpPr>
        <p:grpSpPr>
          <a:xfrm>
            <a:off x="714348" y="3571882"/>
            <a:ext cx="6516607" cy="1001842"/>
            <a:chOff x="1359000" y="4000510"/>
            <a:chExt cx="6516607" cy="1001842"/>
          </a:xfrm>
        </p:grpSpPr>
        <p:sp>
          <p:nvSpPr>
            <p:cNvPr id="9" name="TextBox 14"/>
            <p:cNvSpPr txBox="1">
              <a:spLocks noChangeArrowheads="1"/>
            </p:cNvSpPr>
            <p:nvPr/>
          </p:nvSpPr>
          <p:spPr bwMode="auto">
            <a:xfrm>
              <a:off x="1359000" y="4216534"/>
              <a:ext cx="6481763" cy="7858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2- 3</a:t>
              </a:r>
              <a:r>
                <a:rPr lang="en-US" altLang="zh-CN" sz="1400" b="1" i="0" dirty="0"/>
                <a:t>】</a:t>
              </a:r>
              <a:r>
                <a:rPr lang="en-US" sz="1400" b="1" i="0" dirty="0"/>
                <a:t>ActivityTest.java</a:t>
              </a:r>
              <a:endParaRPr lang="zh-CN" altLang="en-US" sz="1400" i="0" dirty="0"/>
            </a:p>
          </p:txBody>
        </p:sp>
        <p:pic>
          <p:nvPicPr>
            <p:cNvPr id="10" name="图片 9"/>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a:t>Log</a:t>
            </a:r>
            <a:r>
              <a:rPr lang="zh-CN" dirty="0"/>
              <a:t>日志类能够记录程序运行过程中的相关信息</a:t>
            </a:r>
            <a:endParaRPr dirty="0"/>
          </a:p>
        </p:txBody>
      </p:sp>
      <p:sp>
        <p:nvSpPr>
          <p:cNvPr id="4" name="标题 3"/>
          <p:cNvSpPr>
            <a:spLocks noGrp="1"/>
          </p:cNvSpPr>
          <p:nvPr>
            <p:ph type="title"/>
          </p:nvPr>
        </p:nvSpPr>
        <p:spPr>
          <a:xfrm>
            <a:off x="469265" y="18415"/>
            <a:ext cx="5614035" cy="410845"/>
          </a:xfrm>
        </p:spPr>
        <p:txBody>
          <a:bodyPr/>
          <a:lstStyle/>
          <a:p>
            <a:r>
              <a:rPr lang="en-US" dirty="0"/>
              <a:t>2.1.4 </a:t>
            </a:r>
            <a:r>
              <a:rPr lang="en-US" altLang="zh-CN" dirty="0"/>
              <a:t>Log</a:t>
            </a:r>
            <a:r>
              <a:rPr dirty="0"/>
              <a:t>日志信息</a:t>
            </a:r>
            <a:endParaRPr lang="zh-CN" altLang="en-US" dirty="0"/>
          </a:p>
        </p:txBody>
      </p:sp>
      <p:graphicFrame>
        <p:nvGraphicFramePr>
          <p:cNvPr id="6" name="表格 5"/>
          <p:cNvGraphicFramePr>
            <a:graphicFrameLocks noGrp="1"/>
          </p:cNvGraphicFramePr>
          <p:nvPr/>
        </p:nvGraphicFramePr>
        <p:xfrm>
          <a:off x="1142976" y="1357304"/>
          <a:ext cx="6572296" cy="2643204"/>
        </p:xfrm>
        <a:graphic>
          <a:graphicData uri="http://schemas.openxmlformats.org/drawingml/2006/table">
            <a:tbl>
              <a:tblPr firstRow="1" bandRow="1">
                <a:tableStyleId>{5C22544A-7EE6-4342-B048-85BDC9FD1C3A}</a:tableStyleId>
              </a:tblPr>
              <a:tblGrid>
                <a:gridCol w="3286148">
                  <a:extLst>
                    <a:ext uri="{9D8B030D-6E8A-4147-A177-3AD203B41FA5}">
                      <a16:colId xmlns:a16="http://schemas.microsoft.com/office/drawing/2014/main" val="20000"/>
                    </a:ext>
                  </a:extLst>
                </a:gridCol>
                <a:gridCol w="3286148">
                  <a:extLst>
                    <a:ext uri="{9D8B030D-6E8A-4147-A177-3AD203B41FA5}">
                      <a16:colId xmlns:a16="http://schemas.microsoft.com/office/drawing/2014/main" val="20001"/>
                    </a:ext>
                  </a:extLst>
                </a:gridCol>
              </a:tblGrid>
              <a:tr h="462556">
                <a:tc>
                  <a:txBody>
                    <a:bodyPr/>
                    <a:lstStyle/>
                    <a:p>
                      <a:pPr algn="ctr">
                        <a:spcAft>
                          <a:spcPts val="0"/>
                        </a:spcAft>
                        <a:tabLst>
                          <a:tab pos="295275" algn="l"/>
                          <a:tab pos="987425" algn="ctr"/>
                        </a:tabLst>
                      </a:pPr>
                      <a:r>
                        <a:rPr lang="zh-CN" sz="1600" b="1" kern="100" dirty="0">
                          <a:latin typeface="Calibri"/>
                          <a:ea typeface="Adobe 仿宋 Std R"/>
                          <a:cs typeface="Times New Roman"/>
                        </a:rPr>
                        <a:t>方 法</a:t>
                      </a:r>
                      <a:endParaRPr lang="zh-CN" sz="1600" kern="100" dirty="0">
                        <a:latin typeface="Calibri"/>
                        <a:ea typeface="Adobe 仿宋 Std R"/>
                        <a:cs typeface="Times New Roman"/>
                      </a:endParaRPr>
                    </a:p>
                  </a:txBody>
                  <a:tcPr marL="0" marR="0" marT="0" marB="0" anchor="ctr"/>
                </a:tc>
                <a:tc>
                  <a:txBody>
                    <a:bodyPr/>
                    <a:lstStyle/>
                    <a:p>
                      <a:pPr algn="ctr">
                        <a:spcAft>
                          <a:spcPts val="0"/>
                        </a:spcAft>
                      </a:pPr>
                      <a:r>
                        <a:rPr lang="zh-CN" sz="1600" b="1" kern="100" dirty="0">
                          <a:latin typeface="Calibri"/>
                          <a:ea typeface="Adobe 仿宋 Std R"/>
                          <a:cs typeface="Times New Roman"/>
                        </a:rPr>
                        <a:t>功能描述</a:t>
                      </a:r>
                      <a:endParaRPr lang="zh-CN" sz="1600" kern="100" dirty="0">
                        <a:latin typeface="Calibri"/>
                        <a:ea typeface="Adobe 仿宋 Std R"/>
                        <a:cs typeface="Times New Roman"/>
                      </a:endParaRPr>
                    </a:p>
                  </a:txBody>
                  <a:tcPr marL="0" marR="0" marT="0" marB="0" anchor="ctr"/>
                </a:tc>
                <a:extLst>
                  <a:ext uri="{0D108BD9-81ED-4DB2-BD59-A6C34878D82A}">
                    <a16:rowId xmlns:a16="http://schemas.microsoft.com/office/drawing/2014/main" val="10000"/>
                  </a:ext>
                </a:extLst>
              </a:tr>
              <a:tr h="462556">
                <a:tc>
                  <a:txBody>
                    <a:bodyPr/>
                    <a:lstStyle/>
                    <a:p>
                      <a:pPr marL="0" algn="l" defTabSz="914400" rtl="0" eaLnBrk="1" latinLnBrk="0" hangingPunct="1">
                        <a:spcAft>
                          <a:spcPts val="0"/>
                        </a:spcAft>
                      </a:pPr>
                      <a:r>
                        <a:rPr lang="en-US" sz="1600" kern="1200" dirty="0" err="1">
                          <a:solidFill>
                            <a:schemeClr val="dk1"/>
                          </a:solidFill>
                          <a:latin typeface="Times New Roman" pitchFamily="18" charset="0"/>
                          <a:ea typeface="Adobe 仿宋 Std R"/>
                          <a:cs typeface="Times New Roman" pitchFamily="18" charset="0"/>
                        </a:rPr>
                        <a:t>Log.e</a:t>
                      </a:r>
                      <a:r>
                        <a:rPr lang="en-US" sz="1600" kern="1200" dirty="0">
                          <a:solidFill>
                            <a:schemeClr val="dk1"/>
                          </a:solidFill>
                          <a:latin typeface="Times New Roman" pitchFamily="18" charset="0"/>
                          <a:ea typeface="Adobe 仿宋 Std R"/>
                          <a:cs typeface="Times New Roman" pitchFamily="18" charset="0"/>
                        </a:rPr>
                        <a:t>()</a:t>
                      </a:r>
                      <a:endParaRPr lang="zh-CN" sz="1600" kern="1200" dirty="0">
                        <a:solidFill>
                          <a:schemeClr val="dk1"/>
                        </a:solidFill>
                        <a:latin typeface="Times New Roman" pitchFamily="18" charset="0"/>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a:solidFill>
                            <a:schemeClr val="dk1"/>
                          </a:solidFill>
                          <a:latin typeface="+mn-ea"/>
                          <a:ea typeface="Adobe 仿宋 Std R"/>
                          <a:cs typeface="+mn-cs"/>
                        </a:rPr>
                        <a:t>记录错误信息</a:t>
                      </a:r>
                    </a:p>
                  </a:txBody>
                  <a:tcPr marL="0" marR="0" marT="0" marB="0" anchor="ctr"/>
                </a:tc>
                <a:extLst>
                  <a:ext uri="{0D108BD9-81ED-4DB2-BD59-A6C34878D82A}">
                    <a16:rowId xmlns:a16="http://schemas.microsoft.com/office/drawing/2014/main" val="10001"/>
                  </a:ext>
                </a:extLst>
              </a:tr>
              <a:tr h="462556">
                <a:tc>
                  <a:txBody>
                    <a:bodyPr/>
                    <a:lstStyle/>
                    <a:p>
                      <a:pPr marL="0" algn="l" defTabSz="914400" rtl="0" eaLnBrk="1" latinLnBrk="0" hangingPunct="1">
                        <a:spcAft>
                          <a:spcPts val="0"/>
                        </a:spcAft>
                      </a:pPr>
                      <a:r>
                        <a:rPr lang="en-US" sz="1600" kern="1200" dirty="0">
                          <a:solidFill>
                            <a:schemeClr val="dk1"/>
                          </a:solidFill>
                          <a:latin typeface="Times New Roman" pitchFamily="18" charset="0"/>
                          <a:ea typeface="Adobe 仿宋 Std R"/>
                          <a:cs typeface="Times New Roman" pitchFamily="18" charset="0"/>
                        </a:rPr>
                        <a:t>Log.w()</a:t>
                      </a:r>
                      <a:endParaRPr lang="zh-CN" sz="1600" kern="1200" dirty="0">
                        <a:solidFill>
                          <a:schemeClr val="dk1"/>
                        </a:solidFill>
                        <a:latin typeface="Times New Roman" pitchFamily="18" charset="0"/>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a:solidFill>
                            <a:schemeClr val="dk1"/>
                          </a:solidFill>
                          <a:latin typeface="+mn-ea"/>
                          <a:ea typeface="Adobe 仿宋 Std R"/>
                          <a:cs typeface="+mn-cs"/>
                        </a:rPr>
                        <a:t>记录警告信息</a:t>
                      </a:r>
                    </a:p>
                  </a:txBody>
                  <a:tcPr marL="0" marR="0" marT="0" marB="0" anchor="ctr"/>
                </a:tc>
                <a:extLst>
                  <a:ext uri="{0D108BD9-81ED-4DB2-BD59-A6C34878D82A}">
                    <a16:rowId xmlns:a16="http://schemas.microsoft.com/office/drawing/2014/main" val="10002"/>
                  </a:ext>
                </a:extLst>
              </a:tr>
              <a:tr h="462556">
                <a:tc>
                  <a:txBody>
                    <a:bodyPr/>
                    <a:lstStyle/>
                    <a:p>
                      <a:pPr marL="0" algn="l" defTabSz="914400" rtl="0" eaLnBrk="1" latinLnBrk="0" hangingPunct="1">
                        <a:spcAft>
                          <a:spcPts val="0"/>
                        </a:spcAft>
                      </a:pPr>
                      <a:r>
                        <a:rPr lang="en-US" sz="1600" kern="1200" dirty="0">
                          <a:solidFill>
                            <a:schemeClr val="dk1"/>
                          </a:solidFill>
                          <a:latin typeface="Times New Roman" pitchFamily="18" charset="0"/>
                          <a:ea typeface="Adobe 仿宋 Std R"/>
                          <a:cs typeface="Times New Roman" pitchFamily="18" charset="0"/>
                        </a:rPr>
                        <a:t>Log.i()</a:t>
                      </a:r>
                      <a:endParaRPr lang="zh-CN" sz="1600" kern="1200" dirty="0">
                        <a:solidFill>
                          <a:schemeClr val="dk1"/>
                        </a:solidFill>
                        <a:latin typeface="Times New Roman" pitchFamily="18" charset="0"/>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a:solidFill>
                            <a:schemeClr val="dk1"/>
                          </a:solidFill>
                          <a:latin typeface="+mn-ea"/>
                          <a:ea typeface="Adobe 仿宋 Std R"/>
                          <a:cs typeface="+mn-cs"/>
                        </a:rPr>
                        <a:t>记录一般提示性信息</a:t>
                      </a:r>
                    </a:p>
                  </a:txBody>
                  <a:tcPr marL="0" marR="0" marT="0" marB="0" anchor="ctr"/>
                </a:tc>
                <a:extLst>
                  <a:ext uri="{0D108BD9-81ED-4DB2-BD59-A6C34878D82A}">
                    <a16:rowId xmlns:a16="http://schemas.microsoft.com/office/drawing/2014/main" val="10003"/>
                  </a:ext>
                </a:extLst>
              </a:tr>
              <a:tr h="396490">
                <a:tc>
                  <a:txBody>
                    <a:bodyPr/>
                    <a:lstStyle/>
                    <a:p>
                      <a:pPr marL="0" algn="l" defTabSz="914400" rtl="0" eaLnBrk="1" latinLnBrk="0" hangingPunct="1">
                        <a:spcAft>
                          <a:spcPts val="0"/>
                        </a:spcAft>
                      </a:pPr>
                      <a:r>
                        <a:rPr lang="en-US" sz="1600" kern="1200" dirty="0">
                          <a:solidFill>
                            <a:schemeClr val="dk1"/>
                          </a:solidFill>
                          <a:latin typeface="Times New Roman" pitchFamily="18" charset="0"/>
                          <a:ea typeface="Adobe 仿宋 Std R"/>
                          <a:cs typeface="Times New Roman" pitchFamily="18" charset="0"/>
                        </a:rPr>
                        <a:t>Log.d()</a:t>
                      </a:r>
                      <a:endParaRPr lang="zh-CN" sz="1600" kern="1200" dirty="0">
                        <a:solidFill>
                          <a:schemeClr val="dk1"/>
                        </a:solidFill>
                        <a:latin typeface="Times New Roman" pitchFamily="18" charset="0"/>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a:solidFill>
                            <a:schemeClr val="dk1"/>
                          </a:solidFill>
                          <a:latin typeface="+mn-ea"/>
                          <a:ea typeface="Adobe 仿宋 Std R"/>
                          <a:cs typeface="+mn-cs"/>
                        </a:rPr>
                        <a:t>记录调试信息</a:t>
                      </a:r>
                    </a:p>
                  </a:txBody>
                  <a:tcPr marL="0" marR="0" marT="0" marB="0" anchor="ctr"/>
                </a:tc>
                <a:extLst>
                  <a:ext uri="{0D108BD9-81ED-4DB2-BD59-A6C34878D82A}">
                    <a16:rowId xmlns:a16="http://schemas.microsoft.com/office/drawing/2014/main" val="10004"/>
                  </a:ext>
                </a:extLst>
              </a:tr>
              <a:tr h="396490">
                <a:tc>
                  <a:txBody>
                    <a:bodyPr/>
                    <a:lstStyle/>
                    <a:p>
                      <a:pPr marL="0" algn="l" defTabSz="914400" rtl="0" eaLnBrk="1" latinLnBrk="0" hangingPunct="1">
                        <a:spcAft>
                          <a:spcPts val="0"/>
                        </a:spcAft>
                      </a:pPr>
                      <a:r>
                        <a:rPr lang="en-US" sz="1600" kern="1200" dirty="0" err="1">
                          <a:solidFill>
                            <a:schemeClr val="dk1"/>
                          </a:solidFill>
                          <a:latin typeface="Times New Roman" pitchFamily="18" charset="0"/>
                          <a:ea typeface="Adobe 仿宋 Std R"/>
                          <a:cs typeface="Times New Roman" pitchFamily="18" charset="0"/>
                        </a:rPr>
                        <a:t>Log.v</a:t>
                      </a:r>
                      <a:r>
                        <a:rPr lang="en-US" sz="1600" kern="1200" dirty="0">
                          <a:solidFill>
                            <a:schemeClr val="dk1"/>
                          </a:solidFill>
                          <a:latin typeface="Times New Roman" pitchFamily="18" charset="0"/>
                          <a:ea typeface="Adobe 仿宋 Std R"/>
                          <a:cs typeface="Times New Roman" pitchFamily="18" charset="0"/>
                        </a:rPr>
                        <a:t>()</a:t>
                      </a:r>
                      <a:endParaRPr lang="zh-CN" sz="1600" kern="1200" dirty="0">
                        <a:solidFill>
                          <a:schemeClr val="dk1"/>
                        </a:solidFill>
                        <a:latin typeface="Times New Roman" pitchFamily="18" charset="0"/>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a:solidFill>
                            <a:schemeClr val="dk1"/>
                          </a:solidFill>
                          <a:latin typeface="+mn-ea"/>
                          <a:ea typeface="Adobe 仿宋 Std R"/>
                          <a:cs typeface="+mn-cs"/>
                        </a:rPr>
                        <a:t>记录详细的信息</a:t>
                      </a: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dirty="0"/>
              <a:t>Android</a:t>
            </a:r>
            <a:r>
              <a:rPr lang="zh-CN" dirty="0"/>
              <a:t>的资源可分为两大类：</a:t>
            </a:r>
          </a:p>
          <a:p>
            <a:pPr lvl="0"/>
            <a:r>
              <a:rPr lang="zh-CN" dirty="0"/>
              <a:t>原生资源：无法通过由</a:t>
            </a:r>
            <a:r>
              <a:rPr dirty="0"/>
              <a:t>R</a:t>
            </a:r>
            <a:r>
              <a:rPr lang="zh-CN" dirty="0"/>
              <a:t>类进行索引的原生资源</a:t>
            </a:r>
          </a:p>
          <a:p>
            <a:pPr lvl="0"/>
            <a:r>
              <a:rPr lang="zh-CN" dirty="0"/>
              <a:t>索引资源：通过</a:t>
            </a:r>
            <a:r>
              <a:rPr dirty="0"/>
              <a:t>R</a:t>
            </a:r>
            <a:r>
              <a:rPr lang="zh-CN" dirty="0"/>
              <a:t>类进行自动索引的资源</a:t>
            </a:r>
          </a:p>
        </p:txBody>
      </p:sp>
      <p:sp>
        <p:nvSpPr>
          <p:cNvPr id="4" name="标题 3"/>
          <p:cNvSpPr>
            <a:spLocks noGrp="1"/>
          </p:cNvSpPr>
          <p:nvPr>
            <p:ph type="title"/>
          </p:nvPr>
        </p:nvSpPr>
        <p:spPr/>
        <p:txBody>
          <a:bodyPr/>
          <a:lstStyle/>
          <a:p>
            <a:r>
              <a:rPr lang="en-US" dirty="0"/>
              <a:t>2.2  </a:t>
            </a:r>
            <a:r>
              <a:rPr dirty="0"/>
              <a:t>资源分类</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a:t>2.2  </a:t>
            </a:r>
            <a:r>
              <a:rPr dirty="0"/>
              <a:t>资源分类</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内容占位符 6"/>
          <p:cNvGraphicFramePr>
            <a:graphicFrameLocks noGrp="1"/>
          </p:cNvGraphicFramePr>
          <p:nvPr>
            <p:ph idx="1"/>
          </p:nvPr>
        </p:nvGraphicFramePr>
        <p:xfrm>
          <a:off x="642910" y="1285866"/>
          <a:ext cx="7858151" cy="3500459"/>
        </p:xfrm>
        <a:graphic>
          <a:graphicData uri="http://schemas.openxmlformats.org/drawingml/2006/table">
            <a:tbl>
              <a:tblPr firstRow="1" bandRow="1">
                <a:tableStyleId>{5C22544A-7EE6-4342-B048-85BDC9FD1C3A}</a:tableStyleId>
              </a:tblPr>
              <a:tblGrid>
                <a:gridCol w="1486654">
                  <a:extLst>
                    <a:ext uri="{9D8B030D-6E8A-4147-A177-3AD203B41FA5}">
                      <a16:colId xmlns:a16="http://schemas.microsoft.com/office/drawing/2014/main" val="20000"/>
                    </a:ext>
                  </a:extLst>
                </a:gridCol>
                <a:gridCol w="6371497">
                  <a:extLst>
                    <a:ext uri="{9D8B030D-6E8A-4147-A177-3AD203B41FA5}">
                      <a16:colId xmlns:a16="http://schemas.microsoft.com/office/drawing/2014/main" val="20001"/>
                    </a:ext>
                  </a:extLst>
                </a:gridCol>
              </a:tblGrid>
              <a:tr h="289029">
                <a:tc>
                  <a:txBody>
                    <a:bodyPr/>
                    <a:lstStyle/>
                    <a:p>
                      <a:pPr algn="ctr">
                        <a:spcAft>
                          <a:spcPts val="0"/>
                        </a:spcAft>
                      </a:pPr>
                      <a:r>
                        <a:rPr lang="zh-CN" sz="1800" b="1" kern="100" dirty="0">
                          <a:latin typeface="+mn-ea"/>
                          <a:ea typeface="+mn-ea"/>
                          <a:cs typeface="Times New Roman"/>
                        </a:rPr>
                        <a:t>目 录</a:t>
                      </a:r>
                      <a:endParaRPr lang="zh-CN" sz="1800" kern="100" dirty="0">
                        <a:latin typeface="+mn-ea"/>
                        <a:ea typeface="+mn-ea"/>
                        <a:cs typeface="Times New Roman"/>
                      </a:endParaRPr>
                    </a:p>
                  </a:txBody>
                  <a:tcPr marL="68580" marR="68580" marT="0" marB="0"/>
                </a:tc>
                <a:tc>
                  <a:txBody>
                    <a:bodyPr/>
                    <a:lstStyle/>
                    <a:p>
                      <a:pPr marL="0" algn="ctr" defTabSz="914400" rtl="0" eaLnBrk="1" latinLnBrk="0" hangingPunct="1">
                        <a:spcAft>
                          <a:spcPts val="0"/>
                        </a:spcAft>
                      </a:pPr>
                      <a:r>
                        <a:rPr lang="zh-CN" sz="1800" b="1" kern="100" dirty="0">
                          <a:solidFill>
                            <a:schemeClr val="lt1"/>
                          </a:solidFill>
                          <a:latin typeface="+mn-ea"/>
                          <a:ea typeface="+mn-ea"/>
                          <a:cs typeface="Times New Roman"/>
                        </a:rPr>
                        <a:t>资源描述</a:t>
                      </a:r>
                    </a:p>
                  </a:txBody>
                  <a:tcPr marL="68580" marR="68580" marT="0" marB="0"/>
                </a:tc>
                <a:extLst>
                  <a:ext uri="{0D108BD9-81ED-4DB2-BD59-A6C34878D82A}">
                    <a16:rowId xmlns:a16="http://schemas.microsoft.com/office/drawing/2014/main" val="10000"/>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/res/animator/</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存放定义属性动画的</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nchor="ctr"/>
                </a:tc>
                <a:extLst>
                  <a:ext uri="{0D108BD9-81ED-4DB2-BD59-A6C34878D82A}">
                    <a16:rowId xmlns:a16="http://schemas.microsoft.com/office/drawing/2014/main" val="10001"/>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/res/anim/</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存放定义了补间动画或逐帧动画的</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nchor="ctr"/>
                </a:tc>
                <a:extLst>
                  <a:ext uri="{0D108BD9-81ED-4DB2-BD59-A6C34878D82A}">
                    <a16:rowId xmlns:a16="http://schemas.microsoft.com/office/drawing/2014/main" val="10002"/>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/res/color/</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存放定义不同状态下颜色列表的</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nchor="ctr"/>
                </a:tc>
                <a:extLst>
                  <a:ext uri="{0D108BD9-81ED-4DB2-BD59-A6C34878D82A}">
                    <a16:rowId xmlns:a16="http://schemas.microsoft.com/office/drawing/2014/main" val="10003"/>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/res/drawable/</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存放能转换为绘制资源的位图文件或者定义了绘制资源的</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nchor="ctr"/>
                </a:tc>
                <a:extLst>
                  <a:ext uri="{0D108BD9-81ED-4DB2-BD59-A6C34878D82A}">
                    <a16:rowId xmlns:a16="http://schemas.microsoft.com/office/drawing/2014/main" val="10004"/>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/res/layout/</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存放各种界面布局文件，每个</a:t>
                      </a:r>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对应一个</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nchor="ctr"/>
                </a:tc>
                <a:extLst>
                  <a:ext uri="{0D108BD9-81ED-4DB2-BD59-A6C34878D82A}">
                    <a16:rowId xmlns:a16="http://schemas.microsoft.com/office/drawing/2014/main" val="10005"/>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/res/menu/</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存放为应用程序定义的各种菜单资源</a:t>
                      </a:r>
                    </a:p>
                  </a:txBody>
                  <a:tcPr anchor="ctr"/>
                </a:tc>
                <a:extLst>
                  <a:ext uri="{0D108BD9-81ED-4DB2-BD59-A6C34878D82A}">
                    <a16:rowId xmlns:a16="http://schemas.microsoft.com/office/drawing/2014/main" val="10006"/>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/res/raw/</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存放直接复制到设备中的任意文件</a:t>
                      </a:r>
                    </a:p>
                  </a:txBody>
                  <a:tcPr/>
                </a:tc>
                <a:extLst>
                  <a:ext uri="{0D108BD9-81ED-4DB2-BD59-A6C34878D82A}">
                    <a16:rowId xmlns:a16="http://schemas.microsoft.com/office/drawing/2014/main" val="10007"/>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/res/values/</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存放定义多种类型资源的</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tc>
                <a:extLst>
                  <a:ext uri="{0D108BD9-81ED-4DB2-BD59-A6C34878D82A}">
                    <a16:rowId xmlns:a16="http://schemas.microsoft.com/office/drawing/2014/main" val="10008"/>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/res/xml/</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存放任意的原生</a:t>
                      </a:r>
                      <a:r>
                        <a:rPr lang="en-US" altLang="en-US" sz="1400" kern="1200" dirty="0">
                          <a:solidFill>
                            <a:schemeClr val="dk1"/>
                          </a:solidFill>
                          <a:latin typeface="Times New Roman" pitchFamily="18" charset="0"/>
                          <a:ea typeface="Adobe 仿宋 Std R"/>
                          <a:cs typeface="Times New Roman" pitchFamily="18" charset="0"/>
                        </a:rPr>
                        <a:t>XML</a:t>
                      </a:r>
                      <a:r>
                        <a:rPr lang="zh-CN" altLang="en-US" sz="1400" kern="1200" dirty="0">
                          <a:solidFill>
                            <a:schemeClr val="dk1"/>
                          </a:solidFill>
                          <a:latin typeface="Times New Roman" pitchFamily="18" charset="0"/>
                          <a:ea typeface="Adobe 仿宋 Std R"/>
                          <a:cs typeface="Times New Roman" pitchFamily="18" charset="0"/>
                        </a:rPr>
                        <a:t>文件</a:t>
                      </a:r>
                    </a:p>
                  </a:txBody>
                  <a:tcPr/>
                </a:tc>
                <a:extLst>
                  <a:ext uri="{0D108BD9-81ED-4DB2-BD59-A6C34878D82A}">
                    <a16:rowId xmlns:a16="http://schemas.microsoft.com/office/drawing/2014/main" val="10009"/>
                  </a:ext>
                </a:extLst>
              </a:tr>
              <a:tr h="321143">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/assets/</a:t>
                      </a:r>
                      <a:endParaRPr lang="zh-CN" sz="1400" kern="1200" dirty="0">
                        <a:solidFill>
                          <a:schemeClr val="dk1"/>
                        </a:solidFill>
                        <a:latin typeface="Times New Roman" pitchFamily="18" charset="0"/>
                        <a:ea typeface="Adobe 仿宋 Std R"/>
                        <a:cs typeface="Times New Roman" pitchFamily="18" charset="0"/>
                      </a:endParaRPr>
                    </a:p>
                  </a:txBody>
                  <a:tcPr marL="68580" marR="6858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存放原生资源，包括音频文件、视频文件等</a:t>
                      </a:r>
                    </a:p>
                  </a:txBody>
                  <a:tcPr/>
                </a:tc>
                <a:extLst>
                  <a:ext uri="{0D108BD9-81ED-4DB2-BD59-A6C34878D82A}">
                    <a16:rowId xmlns:a16="http://schemas.microsoft.com/office/drawing/2014/main" val="10010"/>
                  </a:ext>
                </a:extLst>
              </a:tr>
            </a:tbl>
          </a:graphicData>
        </a:graphic>
      </p:graphicFrame>
      <p:sp>
        <p:nvSpPr>
          <p:cNvPr id="5" name="TextBox 4"/>
          <p:cNvSpPr txBox="1"/>
          <p:nvPr/>
        </p:nvSpPr>
        <p:spPr bwMode="auto">
          <a:xfrm>
            <a:off x="571472" y="642924"/>
            <a:ext cx="7286676" cy="553998"/>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Android</a:t>
            </a:r>
            <a:r>
              <a:rPr lang="zh-CN" altLang="en-US" sz="2000" b="1" dirty="0">
                <a:latin typeface="Adobe 宋体 Std L" pitchFamily="18" charset="-122"/>
                <a:ea typeface="Adobe 宋体 Std L" pitchFamily="18" charset="-122"/>
                <a:cs typeface="华文细黑" pitchFamily="2" charset="-122"/>
              </a:rPr>
              <a:t>应用资源的类型及存放目录：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4786314" y="1285866"/>
            <a:ext cx="3816350" cy="2428892"/>
          </a:xfrm>
        </p:spPr>
        <p:txBody>
          <a:bodyPr/>
          <a:lstStyle/>
          <a:p>
            <a:pPr>
              <a:lnSpc>
                <a:spcPct val="150000"/>
              </a:lnSpc>
              <a:buNone/>
            </a:pPr>
            <a:r>
              <a:rPr kumimoji="0" lang="zh-CN" altLang="zh-CN" b="1" dirty="0">
                <a:latin typeface="Adobe 宋体 Std L" pitchFamily="18" charset="-122"/>
                <a:ea typeface="Adobe 宋体 Std L" pitchFamily="18" charset="-122"/>
                <a:cs typeface="华文细黑" pitchFamily="2" charset="-122"/>
              </a:rPr>
              <a:t>资源访问的方式有两种：</a:t>
            </a:r>
          </a:p>
          <a:p>
            <a:pPr lvl="0">
              <a:lnSpc>
                <a:spcPct val="150000"/>
              </a:lnSpc>
              <a:buFont typeface="Wingdings" pitchFamily="2" charset="2"/>
              <a:buChar char="l"/>
            </a:pPr>
            <a:r>
              <a:rPr kumimoji="0" lang="zh-CN" altLang="zh-CN" b="1" dirty="0">
                <a:latin typeface="Adobe 宋体 Std L" pitchFamily="18" charset="-122"/>
                <a:ea typeface="Adobe 宋体 Std L" pitchFamily="18" charset="-122"/>
                <a:cs typeface="华文细黑" pitchFamily="2" charset="-122"/>
              </a:rPr>
              <a:t>Java代码访问资源</a:t>
            </a:r>
            <a:endParaRPr kumimoji="0" lang="zh-CN" altLang="en-US" b="1" dirty="0">
              <a:latin typeface="Adobe 宋体 Std L" pitchFamily="18" charset="-122"/>
              <a:ea typeface="Adobe 宋体 Std L" pitchFamily="18" charset="-122"/>
              <a:cs typeface="华文细黑" pitchFamily="2" charset="-122"/>
            </a:endParaRPr>
          </a:p>
          <a:p>
            <a:pPr lvl="0">
              <a:lnSpc>
                <a:spcPct val="150000"/>
              </a:lnSpc>
              <a:buFont typeface="Wingdings" pitchFamily="2" charset="2"/>
              <a:buChar char="l"/>
            </a:pPr>
            <a:r>
              <a:rPr kumimoji="0" lang="zh-CN" altLang="zh-CN" b="1" dirty="0">
                <a:latin typeface="Adobe 宋体 Std L" pitchFamily="18" charset="-122"/>
                <a:ea typeface="Adobe 宋体 Std L" pitchFamily="18" charset="-122"/>
                <a:cs typeface="华文细黑" pitchFamily="2" charset="-122"/>
              </a:rPr>
              <a:t>在XML文件中访问资源</a:t>
            </a:r>
          </a:p>
        </p:txBody>
      </p:sp>
      <p:sp>
        <p:nvSpPr>
          <p:cNvPr id="4" name="标题 3"/>
          <p:cNvSpPr>
            <a:spLocks noGrp="1"/>
          </p:cNvSpPr>
          <p:nvPr>
            <p:ph type="title" idx="9"/>
          </p:nvPr>
        </p:nvSpPr>
        <p:spPr/>
        <p:txBody>
          <a:bodyPr/>
          <a:lstStyle/>
          <a:p>
            <a:r>
              <a:rPr kumimoji="0" lang="en-US" altLang="en-US" sz="2800" b="1" dirty="0">
                <a:solidFill>
                  <a:schemeClr val="accent6"/>
                </a:solidFill>
                <a:latin typeface="Adobe 黑体 Std R" pitchFamily="34" charset="-122"/>
                <a:ea typeface="Adobe 黑体 Std R" pitchFamily="34" charset="-122"/>
              </a:rPr>
              <a:t>2.2.1  </a:t>
            </a:r>
            <a:r>
              <a:rPr kumimoji="0" lang="zh-CN" altLang="en-US" sz="2800" b="1" dirty="0">
                <a:solidFill>
                  <a:schemeClr val="accent6"/>
                </a:solidFill>
                <a:latin typeface="Adobe 黑体 Std R" pitchFamily="34" charset="-122"/>
                <a:ea typeface="Adobe 黑体 Std R" pitchFamily="34" charset="-122"/>
              </a:rPr>
              <a:t>资源访问方式</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00048"/>
            <a:ext cx="8207375" cy="3429023"/>
          </a:xfrm>
        </p:spPr>
        <p:txBody>
          <a:bodyPr/>
          <a:lstStyle/>
          <a:p>
            <a:r>
              <a:rPr dirty="0"/>
              <a:t>Java</a:t>
            </a:r>
            <a:r>
              <a:rPr lang="zh-CN" dirty="0"/>
              <a:t>代码访问</a:t>
            </a:r>
            <a:r>
              <a:rPr dirty="0"/>
              <a:t>res</a:t>
            </a:r>
            <a:r>
              <a:rPr lang="zh-CN" dirty="0"/>
              <a:t>资源</a:t>
            </a:r>
            <a:endParaRPr dirty="0"/>
          </a:p>
          <a:p>
            <a:endParaRPr dirty="0"/>
          </a:p>
          <a:p>
            <a:pPr marL="342900" lvl="1" indent="-342900">
              <a:lnSpc>
                <a:spcPct val="150000"/>
              </a:lnSpc>
              <a:buClr>
                <a:schemeClr val="accent6"/>
              </a:buClr>
              <a:buFont typeface="Wingdings" pitchFamily="2" charset="2"/>
              <a:buChar char="l"/>
            </a:pPr>
            <a:r>
              <a:rPr lang="en-US" altLang="zh-CN" sz="2000" i="0" dirty="0" err="1"/>
              <a:t>Resources类中提供的访问资源的方法</a:t>
            </a:r>
            <a:r>
              <a:rPr lang="en-US" altLang="zh-CN" sz="2000" i="0" dirty="0"/>
              <a:t>：</a:t>
            </a:r>
          </a:p>
          <a:p>
            <a:pPr lvl="1">
              <a:lnSpc>
                <a:spcPct val="150000"/>
              </a:lnSpc>
            </a:pPr>
            <a:endParaRPr lang="zh-CN" i="0" dirty="0"/>
          </a:p>
          <a:p>
            <a:pPr lvl="0">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a:t>1. Java</a:t>
            </a:r>
            <a:r>
              <a:rPr dirty="0"/>
              <a:t>代码访问</a:t>
            </a:r>
            <a:r>
              <a:rPr lang="en-US" dirty="0"/>
              <a:t>res</a:t>
            </a:r>
            <a:r>
              <a:rPr dirty="0"/>
              <a:t>资源</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bwMode="auto">
          <a:xfrm>
            <a:off x="857224" y="1192403"/>
            <a:ext cx="592935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packageName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R.resourceType.resourceName</a:t>
            </a:r>
            <a:endParaRPr lang="zh-CN" altLang="en-US" sz="1400" dirty="0">
              <a:latin typeface="Courier New" pitchFamily="49" charset="0"/>
              <a:cs typeface="Courier New" pitchFamily="49" charset="0"/>
            </a:endParaRPr>
          </a:p>
        </p:txBody>
      </p:sp>
      <p:graphicFrame>
        <p:nvGraphicFramePr>
          <p:cNvPr id="8" name="表格 7"/>
          <p:cNvGraphicFramePr>
            <a:graphicFrameLocks noGrp="1"/>
          </p:cNvGraphicFramePr>
          <p:nvPr/>
        </p:nvGraphicFramePr>
        <p:xfrm>
          <a:off x="714348" y="2143118"/>
          <a:ext cx="8072494" cy="2855009"/>
        </p:xfrm>
        <a:graphic>
          <a:graphicData uri="http://schemas.openxmlformats.org/drawingml/2006/table">
            <a:tbl>
              <a:tblPr firstRow="1" bandRow="1">
                <a:tableStyleId>{5C22544A-7EE6-4342-B048-85BDC9FD1C3A}</a:tableStyleId>
              </a:tblPr>
              <a:tblGrid>
                <a:gridCol w="5140028">
                  <a:extLst>
                    <a:ext uri="{9D8B030D-6E8A-4147-A177-3AD203B41FA5}">
                      <a16:colId xmlns:a16="http://schemas.microsoft.com/office/drawing/2014/main" val="20000"/>
                    </a:ext>
                  </a:extLst>
                </a:gridCol>
                <a:gridCol w="2932466">
                  <a:extLst>
                    <a:ext uri="{9D8B030D-6E8A-4147-A177-3AD203B41FA5}">
                      <a16:colId xmlns:a16="http://schemas.microsoft.com/office/drawing/2014/main" val="20001"/>
                    </a:ext>
                  </a:extLst>
                </a:gridCol>
              </a:tblGrid>
              <a:tr h="276291">
                <a:tc>
                  <a:txBody>
                    <a:bodyPr/>
                    <a:lstStyle/>
                    <a:p>
                      <a:pPr marL="0" algn="ctr" defTabSz="914400" rtl="0" eaLnBrk="1" latinLnBrk="0" hangingPunct="1">
                        <a:spcAft>
                          <a:spcPts val="0"/>
                        </a:spcAft>
                      </a:pPr>
                      <a:r>
                        <a:rPr lang="zh-CN" sz="1500" b="1" kern="100" dirty="0">
                          <a:solidFill>
                            <a:schemeClr val="lt1"/>
                          </a:solidFill>
                          <a:latin typeface="Times New Roman"/>
                          <a:ea typeface="宋体"/>
                          <a:cs typeface="Times New Roman"/>
                        </a:rPr>
                        <a:t>方 法</a:t>
                      </a:r>
                    </a:p>
                  </a:txBody>
                  <a:tcPr marL="71145" marR="71145" marT="0" marB="0" anchor="ctr"/>
                </a:tc>
                <a:tc>
                  <a:txBody>
                    <a:bodyPr/>
                    <a:lstStyle/>
                    <a:p>
                      <a:pPr algn="ctr">
                        <a:spcAft>
                          <a:spcPts val="0"/>
                        </a:spcAft>
                      </a:pPr>
                      <a:r>
                        <a:rPr lang="zh-CN" sz="1500" b="1" kern="100" dirty="0">
                          <a:latin typeface="Times New Roman"/>
                          <a:ea typeface="宋体"/>
                          <a:cs typeface="Times New Roman"/>
                        </a:rPr>
                        <a:t>功能描述</a:t>
                      </a:r>
                      <a:endParaRPr lang="zh-CN" sz="1500" kern="100" dirty="0">
                        <a:latin typeface="Calibri"/>
                        <a:ea typeface="宋体"/>
                        <a:cs typeface="Times New Roman"/>
                      </a:endParaRPr>
                    </a:p>
                  </a:txBody>
                  <a:tcPr marL="71145" marR="71145" marT="0" marB="0" anchor="ctr"/>
                </a:tc>
                <a:extLst>
                  <a:ext uri="{0D108BD9-81ED-4DB2-BD59-A6C34878D82A}">
                    <a16:rowId xmlns:a16="http://schemas.microsoft.com/office/drawing/2014/main" val="10000"/>
                  </a:ext>
                </a:extLst>
              </a:tr>
              <a:tr h="257872">
                <a:tc>
                  <a:txBody>
                    <a:bodyPr/>
                    <a:lstStyle/>
                    <a:p>
                      <a:pPr marL="0" algn="l" defTabSz="914400" rtl="0" eaLnBrk="1" latinLnBrk="0" hangingPunct="1">
                        <a:spcAft>
                          <a:spcPts val="0"/>
                        </a:spcAft>
                      </a:pP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getColor</a:t>
                      </a:r>
                      <a:r>
                        <a:rPr lang="en-US" sz="1400" kern="1200" dirty="0">
                          <a:solidFill>
                            <a:schemeClr val="dk1"/>
                          </a:solidFill>
                          <a:latin typeface="Times New Roman" pitchFamily="18" charset="0"/>
                          <a:ea typeface="Adobe 仿宋 Std R"/>
                          <a:cs typeface="Times New Roman" pitchFamily="18" charset="0"/>
                        </a:rPr>
                        <a:t>(</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res/values/colors.xml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1"/>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Drawable getDrawable(int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res/drawable/</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2"/>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XmlResourceParser getLayout(int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res/layout/</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3"/>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String getString(int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res/values/strings.xml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4"/>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CharSequence getText(int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res/values/strings.xml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5"/>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InputStream openRawResource(int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res/raw/</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6"/>
                  </a:ext>
                </a:extLst>
              </a:tr>
              <a:tr h="51574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void parseBundleExtra (String </a:t>
                      </a:r>
                      <a:r>
                        <a:rPr lang="en-US" sz="1400" kern="1200" dirty="0" err="1">
                          <a:solidFill>
                            <a:schemeClr val="dk1"/>
                          </a:solidFill>
                          <a:latin typeface="Times New Roman" pitchFamily="18" charset="0"/>
                          <a:ea typeface="Adobe 仿宋 Std R"/>
                          <a:cs typeface="Times New Roman" pitchFamily="18" charset="0"/>
                        </a:rPr>
                        <a:t>tagName,AttributeSet</a:t>
                      </a:r>
                      <a:r>
                        <a:rPr lang="en-US" sz="1400" kern="1200" dirty="0">
                          <a:solidFill>
                            <a:schemeClr val="dk1"/>
                          </a:solidFill>
                          <a:latin typeface="Times New Roman" pitchFamily="18" charset="0"/>
                          <a:ea typeface="Adobe 仿宋 Std R"/>
                          <a:cs typeface="Times New Roman" pitchFamily="18" charset="0"/>
                        </a:rPr>
                        <a:t> attrs, Bundle outBundle)</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7"/>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String[] getStringArray(int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res/values/arrays.xml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8"/>
                  </a:ext>
                </a:extLst>
              </a:tr>
              <a:tr h="257872">
                <a:tc>
                  <a:txBody>
                    <a:bodyPr/>
                    <a:lstStyle/>
                    <a:p>
                      <a:pPr marL="0" algn="l" defTabSz="914400" rtl="0" eaLnBrk="1" latinLnBrk="0" hangingPunct="1">
                        <a:spcAft>
                          <a:spcPts val="0"/>
                        </a:spcAft>
                      </a:pPr>
                      <a:r>
                        <a:rPr lang="en-US" sz="1400" kern="1200" dirty="0">
                          <a:solidFill>
                            <a:schemeClr val="dk1"/>
                          </a:solidFill>
                          <a:latin typeface="Times New Roman" pitchFamily="18" charset="0"/>
                          <a:ea typeface="Adobe 仿宋 Std R"/>
                          <a:cs typeface="Times New Roman" pitchFamily="18" charset="0"/>
                        </a:rPr>
                        <a:t>float </a:t>
                      </a:r>
                      <a:r>
                        <a:rPr lang="en-US" sz="1400" kern="1200" dirty="0" err="1">
                          <a:solidFill>
                            <a:schemeClr val="dk1"/>
                          </a:solidFill>
                          <a:latin typeface="Times New Roman" pitchFamily="18" charset="0"/>
                          <a:ea typeface="Adobe 仿宋 Std R"/>
                          <a:cs typeface="Times New Roman" pitchFamily="18" charset="0"/>
                        </a:rPr>
                        <a:t>getDimension</a:t>
                      </a:r>
                      <a:r>
                        <a:rPr lang="en-US" sz="1400" kern="1200" dirty="0">
                          <a:solidFill>
                            <a:schemeClr val="dk1"/>
                          </a:solidFill>
                          <a:latin typeface="Times New Roman" pitchFamily="18" charset="0"/>
                          <a:ea typeface="Adobe 仿宋 Std R"/>
                          <a:cs typeface="Times New Roman" pitchFamily="18" charset="0"/>
                        </a:rPr>
                        <a:t>(</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id)</a:t>
                      </a:r>
                      <a:endParaRPr lang="zh-CN" sz="1400" kern="1200" dirty="0">
                        <a:solidFill>
                          <a:schemeClr val="dk1"/>
                        </a:solidFill>
                        <a:latin typeface="Times New Roman" pitchFamily="18" charset="0"/>
                        <a:ea typeface="Adobe 仿宋 Std R"/>
                        <a:cs typeface="Times New Roman"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Times New Roman" pitchFamily="18" charset="0"/>
                          <a:ea typeface="Adobe 仿宋 Std R"/>
                          <a:cs typeface="Times New Roman" pitchFamily="18" charset="0"/>
                        </a:rPr>
                        <a:t>对应</a:t>
                      </a:r>
                      <a:r>
                        <a:rPr lang="en-US" altLang="en-US" sz="1400" kern="1200" dirty="0">
                          <a:solidFill>
                            <a:schemeClr val="dk1"/>
                          </a:solidFill>
                          <a:latin typeface="Times New Roman" pitchFamily="18" charset="0"/>
                          <a:ea typeface="Adobe 仿宋 Std R"/>
                          <a:cs typeface="Times New Roman" pitchFamily="18" charset="0"/>
                        </a:rPr>
                        <a:t>res/values/dimens.xml</a:t>
                      </a:r>
                      <a:endParaRPr lang="zh-CN" altLang="en-US" sz="1400" kern="1200" dirty="0">
                        <a:solidFill>
                          <a:schemeClr val="dk1"/>
                        </a:solidFill>
                        <a:latin typeface="Times New Roman" pitchFamily="18" charset="0"/>
                        <a:ea typeface="Adobe 仿宋 Std R"/>
                        <a:cs typeface="Times New Roman" pitchFamily="18" charset="0"/>
                      </a:endParaRPr>
                    </a:p>
                  </a:txBody>
                  <a:tcPr marL="71145" marR="71145" marT="0" marB="0"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429023"/>
          </a:xfrm>
        </p:spPr>
        <p:txBody>
          <a:bodyPr/>
          <a:lstStyle/>
          <a:p>
            <a:r>
              <a:rPr dirty="0"/>
              <a:t>Java</a:t>
            </a:r>
            <a:r>
              <a:rPr lang="zh-CN" dirty="0"/>
              <a:t>代码</a:t>
            </a:r>
            <a:r>
              <a:rPr lang="zh-CN" altLang="en-US" dirty="0"/>
              <a:t>中通过</a:t>
            </a:r>
            <a:r>
              <a:rPr dirty="0"/>
              <a:t>AssetManager</a:t>
            </a:r>
            <a:r>
              <a:rPr lang="zh-CN" altLang="en-US" dirty="0"/>
              <a:t>类</a:t>
            </a:r>
            <a:r>
              <a:rPr lang="zh-CN" dirty="0"/>
              <a:t>访问</a:t>
            </a:r>
            <a:r>
              <a:rPr dirty="0"/>
              <a:t>assets</a:t>
            </a:r>
            <a:r>
              <a:rPr lang="zh-CN" dirty="0"/>
              <a:t>原生资源</a:t>
            </a:r>
            <a:endParaRPr dirty="0"/>
          </a:p>
          <a:p>
            <a:r>
              <a:rPr lang="zh-CN" dirty="0"/>
              <a:t>通过</a:t>
            </a:r>
            <a:r>
              <a:rPr dirty="0"/>
              <a:t>Resources</a:t>
            </a:r>
            <a:r>
              <a:rPr lang="zh-CN" dirty="0"/>
              <a:t>类的</a:t>
            </a:r>
            <a:r>
              <a:rPr dirty="0"/>
              <a:t>getAssets()</a:t>
            </a:r>
            <a:r>
              <a:rPr lang="zh-CN" dirty="0"/>
              <a:t>方法</a:t>
            </a:r>
            <a:r>
              <a:rPr lang="zh-CN" altLang="en-US" dirty="0"/>
              <a:t>获取</a:t>
            </a:r>
            <a:r>
              <a:rPr dirty="0"/>
              <a:t>AssetManager</a:t>
            </a:r>
            <a:r>
              <a:rPr lang="zh-CN" altLang="en-US" dirty="0"/>
              <a:t>对象</a:t>
            </a:r>
            <a:endParaRPr dirty="0"/>
          </a:p>
          <a:p>
            <a:endParaRPr dirty="0"/>
          </a:p>
        </p:txBody>
      </p:sp>
      <p:sp>
        <p:nvSpPr>
          <p:cNvPr id="4" name="标题 3"/>
          <p:cNvSpPr>
            <a:spLocks noGrp="1"/>
          </p:cNvSpPr>
          <p:nvPr>
            <p:ph type="title"/>
          </p:nvPr>
        </p:nvSpPr>
        <p:spPr>
          <a:xfrm>
            <a:off x="469265" y="18415"/>
            <a:ext cx="5614035" cy="410845"/>
          </a:xfrm>
        </p:spPr>
        <p:txBody>
          <a:bodyPr/>
          <a:lstStyle/>
          <a:p>
            <a:r>
              <a:rPr lang="en-US" dirty="0"/>
              <a:t>2. Java</a:t>
            </a:r>
            <a:r>
              <a:rPr dirty="0"/>
              <a:t>代码访问</a:t>
            </a:r>
            <a:r>
              <a:rPr lang="en-US" dirty="0"/>
              <a:t>assets</a:t>
            </a:r>
            <a:r>
              <a:rPr dirty="0"/>
              <a:t>原生资源</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bwMode="auto">
          <a:xfrm>
            <a:off x="928662" y="1714494"/>
            <a:ext cx="592935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getResources</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getAssets</a:t>
            </a:r>
            <a:r>
              <a:rPr lang="en-US" sz="1400" dirty="0">
                <a:latin typeface="Courier New" pitchFamily="49" charset="0"/>
                <a:cs typeface="Courier New" pitchFamily="49" charset="0"/>
              </a:rPr>
              <a:t>().open(“</a:t>
            </a:r>
            <a:r>
              <a:rPr lang="zh-CN" altLang="en-US" sz="1400" dirty="0">
                <a:latin typeface="Courier New" pitchFamily="49" charset="0"/>
                <a:cs typeface="Courier New" pitchFamily="49" charset="0"/>
              </a:rPr>
              <a:t>资源名</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7" name="内容占位符 4"/>
          <p:cNvSpPr txBox="1">
            <a:spLocks/>
          </p:cNvSpPr>
          <p:nvPr/>
        </p:nvSpPr>
        <p:spPr bwMode="auto">
          <a:xfrm>
            <a:off x="571472" y="2071684"/>
            <a:ext cx="8207375" cy="3429023"/>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itchFamily="2" charset="2"/>
              <a:buChar char="l"/>
              <a:tabLst/>
              <a:defRPr/>
            </a:pPr>
            <a:r>
              <a:rPr kumimoji="0" lang="zh-CN" altLang="en-US"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rPr>
              <a:t>在</a:t>
            </a:r>
            <a:r>
              <a:rPr kumimoji="0" lang="en-US"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rPr>
              <a:t>XML</a:t>
            </a:r>
            <a:r>
              <a:rPr kumimoji="0" lang="zh-CN"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rPr>
              <a:t>文件中使用资源</a:t>
            </a:r>
            <a:endParaRPr kumimoji="0" lang="en-US"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endParaRPr>
          </a:p>
        </p:txBody>
      </p:sp>
      <p:sp>
        <p:nvSpPr>
          <p:cNvPr id="8" name="TextBox 7"/>
          <p:cNvSpPr txBox="1"/>
          <p:nvPr/>
        </p:nvSpPr>
        <p:spPr bwMode="auto">
          <a:xfrm>
            <a:off x="785786" y="2714626"/>
            <a:ext cx="592935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packageName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resourceType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resourceName</a:t>
            </a:r>
            <a:endParaRPr lang="zh-CN" altLang="en-US" sz="1400" dirty="0">
              <a:latin typeface="Courier New" pitchFamily="49" charset="0"/>
              <a:cs typeface="Courier New" pitchFamily="49" charset="0"/>
            </a:endParaRPr>
          </a:p>
        </p:txBody>
      </p:sp>
      <p:grpSp>
        <p:nvGrpSpPr>
          <p:cNvPr id="9" name="组合 8"/>
          <p:cNvGrpSpPr/>
          <p:nvPr/>
        </p:nvGrpSpPr>
        <p:grpSpPr>
          <a:xfrm>
            <a:off x="500034" y="2928940"/>
            <a:ext cx="8056902" cy="1289486"/>
            <a:chOff x="1535796" y="2190355"/>
            <a:chExt cx="6646440" cy="1063745"/>
          </a:xfrm>
        </p:grpSpPr>
        <p:sp>
          <p:nvSpPr>
            <p:cNvPr id="10" name="TextBox 9"/>
            <p:cNvSpPr txBox="1">
              <a:spLocks noChangeArrowheads="1"/>
            </p:cNvSpPr>
            <p:nvPr/>
          </p:nvSpPr>
          <p:spPr bwMode="auto">
            <a:xfrm>
              <a:off x="1535796" y="2586146"/>
              <a:ext cx="6481763" cy="667954"/>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2- 4</a:t>
              </a:r>
              <a:r>
                <a:rPr lang="en-US" altLang="zh-CN" sz="1400" b="1" i="0" dirty="0"/>
                <a:t>】</a:t>
              </a:r>
              <a:r>
                <a:rPr lang="en-US" sz="1400" b="1" i="0" dirty="0"/>
                <a:t>assets_layout.xml </a:t>
              </a:r>
              <a:r>
                <a:rPr lang="en-US" altLang="zh-CN" sz="1400" b="1" i="0" dirty="0"/>
                <a:t>【</a:t>
              </a:r>
              <a:r>
                <a:rPr lang="zh-CN" altLang="en-US" sz="1400" b="1" i="0" dirty="0"/>
                <a:t>代码</a:t>
              </a:r>
              <a:r>
                <a:rPr lang="en-US" sz="1400" b="1" i="0" dirty="0"/>
                <a:t>2- 5</a:t>
              </a:r>
              <a:r>
                <a:rPr lang="en-US" altLang="zh-CN" sz="1400" b="1" i="0" dirty="0"/>
                <a:t>】</a:t>
              </a:r>
              <a:r>
                <a:rPr lang="en-US" sz="1400" b="1" i="0" dirty="0"/>
                <a:t>Assets_ActivityDemo.java</a:t>
              </a:r>
              <a:endParaRPr lang="zh-CN" altLang="en-US" sz="1400" i="0" dirty="0"/>
            </a:p>
            <a:p>
              <a:endParaRPr lang="zh-CN" altLang="en-US" sz="1400" b="1" i="0" dirty="0"/>
            </a:p>
            <a:p>
              <a:endParaRPr lang="zh-CN" altLang="en-US" sz="1400" dirty="0"/>
            </a:p>
            <a:p>
              <a:endParaRPr lang="zh-CN" altLang="en-US" sz="1400" dirty="0"/>
            </a:p>
          </p:txBody>
        </p:sp>
        <p:pic>
          <p:nvPicPr>
            <p:cNvPr id="11" name="图片 10"/>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664711" y="2190355"/>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207375" cy="2928956"/>
          </a:xfrm>
        </p:spPr>
        <p:txBody>
          <a:bodyPr/>
          <a:lstStyle/>
          <a:p>
            <a:pPr lvl="0"/>
            <a:r>
              <a:rPr lang="zh-CN" altLang="en-US" dirty="0"/>
              <a:t>掌握</a:t>
            </a:r>
            <a:r>
              <a:rPr dirty="0"/>
              <a:t>Activity</a:t>
            </a:r>
            <a:r>
              <a:rPr lang="zh-CN" altLang="en-US" dirty="0"/>
              <a:t>的创建及生命周期</a:t>
            </a:r>
            <a:endParaRPr dirty="0"/>
          </a:p>
          <a:p>
            <a:pPr lvl="0"/>
            <a:r>
              <a:rPr lang="zh-CN" altLang="en-US" dirty="0"/>
              <a:t>熟练使用</a:t>
            </a:r>
            <a:r>
              <a:rPr dirty="0"/>
              <a:t>Android</a:t>
            </a:r>
            <a:r>
              <a:rPr lang="zh-CN" altLang="en-US" dirty="0"/>
              <a:t>资源</a:t>
            </a:r>
            <a:endParaRPr dirty="0"/>
          </a:p>
          <a:p>
            <a:pPr lvl="0"/>
            <a:r>
              <a:rPr lang="zh-CN" altLang="en-US" dirty="0"/>
              <a:t>熟练使用清单文件</a:t>
            </a:r>
            <a:endParaRPr dirty="0"/>
          </a:p>
          <a:p>
            <a:pPr lvl="0"/>
            <a:r>
              <a:rPr lang="zh-CN" altLang="en-US" dirty="0"/>
              <a:t>熟练使用</a:t>
            </a:r>
            <a:r>
              <a:rPr dirty="0"/>
              <a:t>Application</a:t>
            </a:r>
          </a:p>
          <a:p>
            <a:r>
              <a:rPr lang="zh-CN" altLang="en-US" dirty="0"/>
              <a:t>熟悉样式和主题的使用</a:t>
            </a:r>
          </a:p>
          <a:p>
            <a:pPr lvl="0">
              <a:buNone/>
            </a:pPr>
            <a:endParaRPr lang="zh-CN" altLang="en-US" dirty="0"/>
          </a:p>
        </p:txBody>
      </p:sp>
      <p:sp>
        <p:nvSpPr>
          <p:cNvPr id="4" name="标题 3"/>
          <p:cNvSpPr>
            <a:spLocks noGrp="1"/>
          </p:cNvSpPr>
          <p:nvPr>
            <p:ph type="title"/>
          </p:nvPr>
        </p:nvSpPr>
        <p:spPr/>
        <p:txBody>
          <a:bodyPr/>
          <a:lstStyle/>
          <a:p>
            <a:r>
              <a:rPr lang="zh-CN" altLang="en-US" dirty="0"/>
              <a:t>本章</a:t>
            </a:r>
            <a:r>
              <a:rPr altLang="en-US" dirty="0"/>
              <a:t>重点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07375" cy="3429023"/>
          </a:xfrm>
        </p:spPr>
        <p:txBody>
          <a:bodyPr/>
          <a:lstStyle/>
          <a:p>
            <a:pPr>
              <a:buNone/>
            </a:pPr>
            <a:r>
              <a:rPr dirty="0"/>
              <a:t>Android</a:t>
            </a:r>
            <a:r>
              <a:rPr lang="zh-CN" dirty="0"/>
              <a:t>常用的定义资源的</a:t>
            </a:r>
            <a:r>
              <a:rPr dirty="0"/>
              <a:t>XML</a:t>
            </a:r>
            <a:r>
              <a:rPr lang="zh-CN" dirty="0"/>
              <a:t>文件有</a:t>
            </a:r>
            <a:r>
              <a:rPr lang="zh-CN" altLang="en-US" dirty="0"/>
              <a:t>四种</a:t>
            </a:r>
            <a:r>
              <a:rPr lang="zh-CN" dirty="0"/>
              <a:t>：</a:t>
            </a:r>
            <a:endParaRPr dirty="0"/>
          </a:p>
          <a:p>
            <a:r>
              <a:rPr dirty="0"/>
              <a:t>strings.xml</a:t>
            </a:r>
            <a:r>
              <a:rPr lang="zh-CN" altLang="en-US" dirty="0"/>
              <a:t>：</a:t>
            </a:r>
            <a:r>
              <a:rPr lang="zh-CN" dirty="0"/>
              <a:t>用于定义文本内容的资源文件</a:t>
            </a:r>
            <a:endParaRPr dirty="0"/>
          </a:p>
          <a:p>
            <a:r>
              <a:rPr dirty="0"/>
              <a:t>colors.xml</a:t>
            </a:r>
            <a:r>
              <a:rPr lang="zh-CN" altLang="en-US" dirty="0"/>
              <a:t>：</a:t>
            </a:r>
            <a:r>
              <a:rPr lang="zh-CN" dirty="0"/>
              <a:t>用于定义颜色设置的资源文件</a:t>
            </a:r>
            <a:endParaRPr dirty="0"/>
          </a:p>
          <a:p>
            <a:r>
              <a:rPr dirty="0"/>
              <a:t>dimens.xml</a:t>
            </a:r>
            <a:r>
              <a:rPr lang="zh-CN" altLang="en-US" dirty="0"/>
              <a:t>：</a:t>
            </a:r>
            <a:r>
              <a:rPr lang="zh-CN" dirty="0"/>
              <a:t>用于定义尺寸的资源文件</a:t>
            </a:r>
            <a:endParaRPr dirty="0"/>
          </a:p>
          <a:p>
            <a:pPr lvl="0"/>
            <a:r>
              <a:rPr dirty="0"/>
              <a:t>styles.xml</a:t>
            </a:r>
            <a:r>
              <a:rPr lang="zh-CN" altLang="en-US" dirty="0"/>
              <a:t>：</a:t>
            </a:r>
            <a:r>
              <a:rPr lang="zh-CN" dirty="0"/>
              <a:t>用于定义主题</a:t>
            </a:r>
            <a:r>
              <a:rPr lang="zh-CN" altLang="en-US" dirty="0"/>
              <a:t>和样式</a:t>
            </a:r>
            <a:r>
              <a:rPr lang="zh-CN" dirty="0"/>
              <a:t>的资源文件</a:t>
            </a:r>
          </a:p>
        </p:txBody>
      </p:sp>
      <p:sp>
        <p:nvSpPr>
          <p:cNvPr id="4" name="标题 3"/>
          <p:cNvSpPr>
            <a:spLocks noGrp="1"/>
          </p:cNvSpPr>
          <p:nvPr>
            <p:ph type="title"/>
          </p:nvPr>
        </p:nvSpPr>
        <p:spPr>
          <a:xfrm>
            <a:off x="469265" y="18415"/>
            <a:ext cx="5614035" cy="410845"/>
          </a:xfrm>
        </p:spPr>
        <p:txBody>
          <a:bodyPr/>
          <a:lstStyle/>
          <a:p>
            <a:r>
              <a:rPr lang="en-US" dirty="0"/>
              <a:t>2.3 XML</a:t>
            </a:r>
            <a:r>
              <a:rPr dirty="0"/>
              <a:t>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strings.xml</a:t>
            </a:r>
            <a:r>
              <a:rPr lang="zh-CN" dirty="0"/>
              <a:t>文本资源文件</a:t>
            </a:r>
          </a:p>
          <a:p>
            <a:pPr>
              <a:buNone/>
            </a:pPr>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a:t>2.3.1 </a:t>
            </a:r>
            <a:r>
              <a:rPr dirty="0"/>
              <a:t>文本资源文件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bwMode="auto">
          <a:xfrm>
            <a:off x="857224" y="1214428"/>
            <a:ext cx="6286544"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a:t>
            </a:r>
            <a:r>
              <a:rPr lang="zh-CN" altLang="en-US" sz="1400" dirty="0">
                <a:latin typeface="Courier New" pitchFamily="49" charset="0"/>
                <a:cs typeface="Courier New" pitchFamily="49" charset="0"/>
              </a:rPr>
              <a:t>文本资源文件</a:t>
            </a:r>
            <a:r>
              <a:rPr lang="en-US" sz="1400" dirty="0">
                <a:latin typeface="Courier New" pitchFamily="49" charset="0"/>
                <a:cs typeface="Courier New" pitchFamily="49" charset="0"/>
              </a:rPr>
              <a:t>res\values\strings.xml --&gt;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&lt;?xml version="1.0" encoding="utf-8"?&gt;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&lt;string name="title"&gt;Resources&lt;/string&gt;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&lt;string name="message"&gt;Hello World!&lt;/string&gt;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&lt;string name="error"&gt;Wrong resource!&lt;/string&gt;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p:txBody>
      </p:sp>
      <p:sp>
        <p:nvSpPr>
          <p:cNvPr id="10" name="TextBox 9"/>
          <p:cNvSpPr txBox="1"/>
          <p:nvPr/>
        </p:nvSpPr>
        <p:spPr bwMode="auto">
          <a:xfrm>
            <a:off x="500034" y="2786064"/>
            <a:ext cx="7858180" cy="3139321"/>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Java</a:t>
            </a:r>
            <a:r>
              <a:rPr lang="zh-CN" altLang="en-US" sz="2000" b="1" dirty="0">
                <a:latin typeface="Adobe 宋体 Std L" pitchFamily="18" charset="-122"/>
                <a:ea typeface="Adobe 宋体 Std L" pitchFamily="18" charset="-122"/>
                <a:cs typeface="华文细黑" pitchFamily="2" charset="-122"/>
              </a:rPr>
              <a:t>代码中访问字符串</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ea typeface="Adobe 宋体 Std L"/>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p>
          <a:p>
            <a:pPr marL="800100" lvl="1" indent="-342900" fontAlgn="base">
              <a:lnSpc>
                <a:spcPct val="150000"/>
              </a:lnSpc>
              <a:spcBef>
                <a:spcPct val="20000"/>
              </a:spcBef>
              <a:spcAft>
                <a:spcPct val="0"/>
              </a:spcAft>
              <a:buClr>
                <a:schemeClr val="accent6"/>
              </a:buClr>
              <a:buFont typeface="Wingdings" pitchFamily="2" charset="2"/>
              <a:buChar char="n"/>
            </a:pPr>
            <a:endParaRPr lang="zh-CN" altLang="en-US" sz="2000" dirty="0">
              <a:ea typeface="Adobe 宋体 Std L"/>
            </a:endParaRPr>
          </a:p>
          <a:p>
            <a:pPr marL="800100" lvl="1" indent="-342900" fontAlgn="base">
              <a:lnSpc>
                <a:spcPct val="150000"/>
              </a:lnSpc>
              <a:spcBef>
                <a:spcPct val="20000"/>
              </a:spcBef>
              <a:spcAft>
                <a:spcPct val="0"/>
              </a:spcAft>
              <a:buClr>
                <a:schemeClr val="accent6"/>
              </a:buClr>
              <a:buFont typeface="Wingdings" pitchFamily="2" charset="2"/>
              <a:buChar char="n"/>
            </a:pPr>
            <a:endParaRPr lang="zh-CN" altLang="en-US" sz="2000"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1" name="TextBox 10"/>
          <p:cNvSpPr txBox="1"/>
          <p:nvPr/>
        </p:nvSpPr>
        <p:spPr bwMode="auto">
          <a:xfrm>
            <a:off x="1071538" y="4405984"/>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CharSequence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app</a:t>
            </a:r>
            <a:r>
              <a:rPr lang="en-US" altLang="zh-CN" sz="1400" dirty="0" err="1">
                <a:latin typeface="Courier New" pitchFamily="49" charset="0"/>
                <a:cs typeface="Courier New" pitchFamily="49" charset="0"/>
              </a:rPr>
              <a:t>N</a:t>
            </a:r>
            <a:r>
              <a:rPr lang="en-US" sz="1400" dirty="0" err="1">
                <a:latin typeface="Courier New" pitchFamily="49" charset="0"/>
                <a:cs typeface="Courier New" pitchFamily="49" charset="0"/>
              </a:rPr>
              <a:t>ame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getString</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R.string.title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CharSequence</a:t>
            </a:r>
            <a:r>
              <a:rPr lang="en-US" sz="1400" dirty="0">
                <a:latin typeface="Courier New" pitchFamily="49" charset="0"/>
                <a:cs typeface="Courier New" pitchFamily="49" charset="0"/>
              </a:rPr>
              <a:t> display = </a:t>
            </a:r>
            <a:r>
              <a:rPr lang="en-US" sz="1400" dirty="0" err="1">
                <a:latin typeface="Courier New" pitchFamily="49" charset="0"/>
                <a:cs typeface="Courier New" pitchFamily="49" charset="0"/>
              </a:rPr>
              <a:t>getString</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R.string.message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13" name="TextBox 12"/>
          <p:cNvSpPr txBox="1"/>
          <p:nvPr/>
        </p:nvSpPr>
        <p:spPr bwMode="auto">
          <a:xfrm>
            <a:off x="1071538" y="3714758"/>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R.string</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字符串名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a:t>2.3.1 </a:t>
            </a:r>
            <a:r>
              <a:rPr dirty="0"/>
              <a:t>文本资源文件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bwMode="auto">
          <a:xfrm>
            <a:off x="500034" y="571486"/>
            <a:ext cx="7858180" cy="2019014"/>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XML</a:t>
            </a:r>
            <a:r>
              <a:rPr lang="zh-CN" altLang="en-US" sz="2000" b="1" dirty="0">
                <a:latin typeface="Adobe 宋体 Std L" pitchFamily="18" charset="-122"/>
                <a:ea typeface="Adobe 宋体 Std L" pitchFamily="18" charset="-122"/>
                <a:cs typeface="华文细黑" pitchFamily="2" charset="-122"/>
              </a:rPr>
              <a:t>文件中访问字符串资源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endParaRPr lang="zh-CN" altLang="en-US"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grpSp>
        <p:nvGrpSpPr>
          <p:cNvPr id="2" name="组合 13"/>
          <p:cNvGrpSpPr/>
          <p:nvPr/>
        </p:nvGrpSpPr>
        <p:grpSpPr>
          <a:xfrm>
            <a:off x="571472" y="3000378"/>
            <a:ext cx="7899516" cy="1214456"/>
            <a:chOff x="1359000" y="4000510"/>
            <a:chExt cx="6516607" cy="1001852"/>
          </a:xfrm>
        </p:grpSpPr>
        <p:sp>
          <p:nvSpPr>
            <p:cNvPr id="15" name="TextBox 14"/>
            <p:cNvSpPr txBox="1">
              <a:spLocks noChangeArrowheads="1"/>
            </p:cNvSpPr>
            <p:nvPr/>
          </p:nvSpPr>
          <p:spPr bwMode="auto">
            <a:xfrm>
              <a:off x="1359000" y="4216542"/>
              <a:ext cx="6481763" cy="785820"/>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2- 6</a:t>
              </a:r>
              <a:r>
                <a:rPr lang="en-US" altLang="zh-CN" sz="1400" b="1" i="0" dirty="0"/>
                <a:t>】</a:t>
              </a:r>
              <a:r>
                <a:rPr lang="en-US" sz="1400" b="1" i="0" dirty="0"/>
                <a:t>strings.xml </a:t>
              </a:r>
              <a:r>
                <a:rPr lang="en-US" altLang="zh-CN" sz="1400" b="1" i="0" dirty="0"/>
                <a:t>【</a:t>
              </a:r>
              <a:r>
                <a:rPr lang="zh-CN" altLang="en-US" sz="1400" b="1" i="0" dirty="0"/>
                <a:t>代码</a:t>
              </a:r>
              <a:r>
                <a:rPr lang="en-US" sz="1400" b="1" i="0" dirty="0"/>
                <a:t>2- 7</a:t>
              </a:r>
              <a:r>
                <a:rPr lang="en-US" altLang="zh-CN" sz="1400" b="1" i="0" dirty="0"/>
                <a:t>】</a:t>
              </a:r>
              <a:r>
                <a:rPr lang="en-US" sz="1400" b="1" i="0" dirty="0"/>
                <a:t>strings_layout.xml </a:t>
              </a:r>
            </a:p>
            <a:p>
              <a:pPr algn="ctr"/>
              <a:r>
                <a:rPr lang="en-US" altLang="zh-CN" sz="1400" b="1" i="0" dirty="0"/>
                <a:t>【</a:t>
              </a:r>
              <a:r>
                <a:rPr lang="zh-CN" altLang="en-US" sz="1400" b="1" i="0" dirty="0"/>
                <a:t>代码</a:t>
              </a:r>
              <a:r>
                <a:rPr lang="en-US" sz="1400" b="1" i="0" dirty="0"/>
                <a:t>2- 8</a:t>
              </a:r>
              <a:r>
                <a:rPr lang="en-US" altLang="zh-CN" sz="1400" b="1" i="0" dirty="0"/>
                <a:t>】</a:t>
              </a:r>
              <a:r>
                <a:rPr lang="en-US" sz="1400" b="1" i="0" dirty="0"/>
                <a:t>Strings_ActivityDemo.java</a:t>
              </a:r>
              <a:endParaRPr lang="zh-CN" altLang="en-US" sz="1400" b="1" i="0" dirty="0"/>
            </a:p>
            <a:p>
              <a:endParaRPr lang="zh-CN" altLang="en-US" sz="1400" dirty="0"/>
            </a:p>
            <a:p>
              <a:endParaRPr lang="zh-CN" altLang="en-US" sz="1400" dirty="0"/>
            </a:p>
          </p:txBody>
        </p:sp>
        <p:pic>
          <p:nvPicPr>
            <p:cNvPr id="16" name="图片 15"/>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9" name="TextBox 18"/>
          <p:cNvSpPr txBox="1"/>
          <p:nvPr/>
        </p:nvSpPr>
        <p:spPr bwMode="auto">
          <a:xfrm>
            <a:off x="1071538" y="1500180"/>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t> </a:t>
            </a:r>
            <a:r>
              <a:rPr lang="en-US" sz="1400" dirty="0">
                <a:latin typeface="Courier New" pitchFamily="49" charset="0"/>
                <a:cs typeface="Courier New" pitchFamily="49" charset="0"/>
              </a:rPr>
              <a:t>@string/</a:t>
            </a:r>
            <a:r>
              <a:rPr lang="zh-CN" altLang="en-US" sz="1400" dirty="0">
                <a:latin typeface="Courier New" pitchFamily="49" charset="0"/>
                <a:cs typeface="Courier New" pitchFamily="49" charset="0"/>
              </a:rPr>
              <a:t>字符串名</a:t>
            </a:r>
          </a:p>
        </p:txBody>
      </p:sp>
      <p:sp>
        <p:nvSpPr>
          <p:cNvPr id="21" name="TextBox 20"/>
          <p:cNvSpPr txBox="1"/>
          <p:nvPr/>
        </p:nvSpPr>
        <p:spPr bwMode="auto">
          <a:xfrm>
            <a:off x="1071538" y="2214560"/>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android:app_name</a:t>
            </a:r>
            <a:r>
              <a:rPr lang="en-US" sz="1400" dirty="0">
                <a:latin typeface="Courier New" pitchFamily="49" charset="0"/>
                <a:cs typeface="Courier New" pitchFamily="49" charset="0"/>
              </a:rPr>
              <a:t>="@string/title"</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android:display</a:t>
            </a:r>
            <a:r>
              <a:rPr lang="en-US" sz="1400" dirty="0">
                <a:latin typeface="Courier New" pitchFamily="49" charset="0"/>
                <a:cs typeface="Courier New" pitchFamily="49" charset="0"/>
              </a:rPr>
              <a:t>="@string/message"</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lang="zh-CN" dirty="0"/>
              <a:t>颜色值的声明有以下</a:t>
            </a:r>
            <a:r>
              <a:rPr lang="zh-CN" altLang="en-US" dirty="0"/>
              <a:t>四</a:t>
            </a:r>
            <a:r>
              <a:rPr lang="zh-CN" dirty="0"/>
              <a:t>种方式</a:t>
            </a:r>
            <a:endParaRPr dirty="0"/>
          </a:p>
          <a:p>
            <a:pPr lvl="1"/>
            <a:r>
              <a:rPr lang="en-US" i="0" dirty="0"/>
              <a:t>#RGB</a:t>
            </a:r>
          </a:p>
          <a:p>
            <a:pPr lvl="1"/>
            <a:r>
              <a:rPr lang="en-US" i="0" dirty="0"/>
              <a:t>#ARGB</a:t>
            </a:r>
          </a:p>
          <a:p>
            <a:pPr lvl="1"/>
            <a:r>
              <a:rPr lang="en-US" i="0" dirty="0"/>
              <a:t>#RRGGBB</a:t>
            </a:r>
          </a:p>
          <a:p>
            <a:pPr lvl="1"/>
            <a:r>
              <a:rPr lang="en-US" i="0" dirty="0"/>
              <a:t>#AARRGGBB</a:t>
            </a:r>
          </a:p>
          <a:p>
            <a:pPr marL="342900" lvl="1" indent="-342900">
              <a:lnSpc>
                <a:spcPct val="150000"/>
              </a:lnSpc>
              <a:buClr>
                <a:schemeClr val="accent6"/>
              </a:buClr>
              <a:buFont typeface="Wingdings" pitchFamily="2" charset="2"/>
              <a:buChar char="l"/>
            </a:pPr>
            <a:r>
              <a:rPr altLang="zh-CN" sz="2000" i="0" dirty="0"/>
              <a:t>【语法】</a:t>
            </a:r>
            <a:endParaRPr lang="en-US" altLang="zh-CN" sz="2000" i="0" dirty="0"/>
          </a:p>
          <a:p>
            <a:pPr marL="342900" lvl="1" indent="-342900">
              <a:lnSpc>
                <a:spcPct val="150000"/>
              </a:lnSpc>
              <a:buClr>
                <a:schemeClr val="accent6"/>
              </a:buClr>
              <a:buFont typeface="Wingdings" pitchFamily="2" charset="2"/>
              <a:buChar char="l"/>
            </a:pPr>
            <a:endParaRPr lang="en-US" altLang="zh-CN" sz="2000" i="0" dirty="0"/>
          </a:p>
          <a:p>
            <a:pPr marL="342900" lvl="1" indent="-342900">
              <a:buClr>
                <a:schemeClr val="accent6"/>
              </a:buClr>
              <a:buFont typeface="Wingdings" pitchFamily="2" charset="2"/>
              <a:buChar char="l"/>
            </a:pPr>
            <a:r>
              <a:rPr altLang="zh-CN" sz="2000" i="0" dirty="0"/>
              <a:t>【示例】使用</a:t>
            </a:r>
            <a:r>
              <a:rPr lang="en-US" altLang="zh-CN" sz="2000" i="0" dirty="0"/>
              <a:t>&lt;color&gt;</a:t>
            </a:r>
            <a:r>
              <a:rPr altLang="zh-CN" sz="2000" i="0" dirty="0"/>
              <a:t>标记定义颜色</a:t>
            </a:r>
            <a:endParaRPr lang="en-US" altLang="zh-CN" sz="2000" i="0" dirty="0"/>
          </a:p>
          <a:p>
            <a:pPr marL="342900" lvl="1" indent="-342900">
              <a:lnSpc>
                <a:spcPct val="150000"/>
              </a:lnSpc>
              <a:buClr>
                <a:schemeClr val="accent6"/>
              </a:buClr>
              <a:buFont typeface="Wingdings" pitchFamily="2" charset="2"/>
              <a:buChar char="l"/>
            </a:pPr>
            <a:endParaRPr altLang="zh-CN" sz="2000" i="0"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a:t>2.3.2  colors.xml</a:t>
            </a:r>
            <a:r>
              <a:rPr dirty="0"/>
              <a:t>颜色设置资源文件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bwMode="auto">
          <a:xfrm>
            <a:off x="1000100" y="3000378"/>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&lt;color name=</a:t>
            </a:r>
            <a:r>
              <a:rPr lang="en-US" sz="1400" dirty="0" err="1">
                <a:latin typeface="Courier New" pitchFamily="49" charset="0"/>
                <a:cs typeface="Courier New" pitchFamily="49" charset="0"/>
              </a:rPr>
              <a:t>color_name</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color_value</a:t>
            </a:r>
            <a:r>
              <a:rPr lang="en-US" sz="1400" dirty="0">
                <a:latin typeface="Courier New" pitchFamily="49" charset="0"/>
                <a:cs typeface="Courier New" pitchFamily="49" charset="0"/>
              </a:rPr>
              <a:t>&lt;/color&gt;</a:t>
            </a:r>
            <a:endParaRPr lang="zh-CN" altLang="en-US" sz="1400" dirty="0">
              <a:latin typeface="Courier New" pitchFamily="49" charset="0"/>
              <a:cs typeface="Courier New" pitchFamily="49" charset="0"/>
            </a:endParaRPr>
          </a:p>
        </p:txBody>
      </p:sp>
      <p:sp>
        <p:nvSpPr>
          <p:cNvPr id="23" name="TextBox 22"/>
          <p:cNvSpPr txBox="1"/>
          <p:nvPr/>
        </p:nvSpPr>
        <p:spPr bwMode="auto">
          <a:xfrm>
            <a:off x="1000100" y="3929072"/>
            <a:ext cx="6286544" cy="1169551"/>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&lt;?xml version="1.0" encoding="utf-8"?&gt;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&lt;color name="</a:t>
            </a:r>
            <a:r>
              <a:rPr lang="en-US" sz="1400" dirty="0" err="1">
                <a:latin typeface="Courier New" pitchFamily="49" charset="0"/>
                <a:cs typeface="Courier New" pitchFamily="49" charset="0"/>
              </a:rPr>
              <a:t>text_color</a:t>
            </a:r>
            <a:r>
              <a:rPr lang="en-US" sz="1400" dirty="0">
                <a:latin typeface="Courier New" pitchFamily="49" charset="0"/>
                <a:cs typeface="Courier New" pitchFamily="49" charset="0"/>
              </a:rPr>
              <a:t>"&gt;#F00&lt;/color&gt;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&lt;color name="</a:t>
            </a:r>
            <a:r>
              <a:rPr lang="en-US" sz="1400" dirty="0" err="1">
                <a:latin typeface="Courier New" pitchFamily="49" charset="0"/>
                <a:cs typeface="Courier New" pitchFamily="49" charset="0"/>
              </a:rPr>
              <a:t>translucent_blue</a:t>
            </a:r>
            <a:r>
              <a:rPr lang="en-US" sz="1400" dirty="0">
                <a:latin typeface="Courier New" pitchFamily="49" charset="0"/>
                <a:cs typeface="Courier New" pitchFamily="49" charset="0"/>
              </a:rPr>
              <a:t>"&gt;#800000ff&lt;/color&gt;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Java</a:t>
            </a:r>
            <a:r>
              <a:rPr lang="zh-CN" dirty="0"/>
              <a:t>代码中访问颜色</a:t>
            </a:r>
            <a:endParaRPr dirty="0"/>
          </a:p>
          <a:p>
            <a:pPr lvl="1">
              <a:lnSpc>
                <a:spcPct val="150000"/>
              </a:lnSpc>
            </a:pPr>
            <a:r>
              <a:rPr i="0" dirty="0"/>
              <a:t>【语法】</a:t>
            </a:r>
            <a:endParaRPr lang="en-US" i="0" dirty="0"/>
          </a:p>
          <a:p>
            <a:pPr lvl="1">
              <a:lnSpc>
                <a:spcPct val="150000"/>
              </a:lnSpc>
            </a:pPr>
            <a:endParaRPr lang="en-US" i="0" dirty="0"/>
          </a:p>
          <a:p>
            <a:pPr lvl="1">
              <a:lnSpc>
                <a:spcPct val="150000"/>
              </a:lnSpc>
            </a:pPr>
            <a:r>
              <a:rPr i="0" dirty="0"/>
              <a:t>【示例】</a:t>
            </a:r>
            <a:endParaRPr lang="en-US" i="0" dirty="0"/>
          </a:p>
          <a:p>
            <a:pPr lvl="1">
              <a:lnSpc>
                <a:spcPct val="150000"/>
              </a:lnSpc>
            </a:pPr>
            <a:endParaRPr i="0" dirty="0"/>
          </a:p>
          <a:p>
            <a:pPr lvl="1"/>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a:t>2.3.2  colors.xml</a:t>
            </a:r>
            <a:r>
              <a:rPr dirty="0"/>
              <a:t>颜色设置资源文件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bwMode="auto">
          <a:xfrm>
            <a:off x="1142976" y="1643056"/>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R.color</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颜色名</a:t>
            </a:r>
          </a:p>
        </p:txBody>
      </p:sp>
      <p:sp>
        <p:nvSpPr>
          <p:cNvPr id="23" name="TextBox 22"/>
          <p:cNvSpPr txBox="1"/>
          <p:nvPr/>
        </p:nvSpPr>
        <p:spPr bwMode="auto">
          <a:xfrm>
            <a:off x="1142976" y="2621163"/>
            <a:ext cx="6786610"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color1= </a:t>
            </a:r>
            <a:r>
              <a:rPr lang="en-US" sz="1400" dirty="0" err="1">
                <a:latin typeface="Courier New" pitchFamily="49" charset="0"/>
                <a:cs typeface="Courier New" pitchFamily="49" charset="0"/>
              </a:rPr>
              <a:t>getResources</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getColor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R.color.blue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color2= </a:t>
            </a:r>
            <a:r>
              <a:rPr lang="en-US" sz="1400" dirty="0" err="1">
                <a:latin typeface="Courier New" pitchFamily="49" charset="0"/>
                <a:cs typeface="Courier New" pitchFamily="49" charset="0"/>
              </a:rPr>
              <a:t>getResources</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getColor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R.color.translucent_blue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grpSp>
        <p:nvGrpSpPr>
          <p:cNvPr id="24" name="组合 16"/>
          <p:cNvGrpSpPr/>
          <p:nvPr/>
        </p:nvGrpSpPr>
        <p:grpSpPr>
          <a:xfrm>
            <a:off x="714348" y="3500444"/>
            <a:ext cx="7286676" cy="804575"/>
            <a:chOff x="721020" y="4338624"/>
            <a:chExt cx="7286676" cy="804575"/>
          </a:xfrm>
        </p:grpSpPr>
        <p:grpSp>
          <p:nvGrpSpPr>
            <p:cNvPr id="25" name="组合 7"/>
            <p:cNvGrpSpPr/>
            <p:nvPr/>
          </p:nvGrpSpPr>
          <p:grpSpPr>
            <a:xfrm>
              <a:off x="721020" y="4373764"/>
              <a:ext cx="636270" cy="769435"/>
              <a:chOff x="645787" y="4500257"/>
              <a:chExt cx="636270" cy="769435"/>
            </a:xfrm>
          </p:grpSpPr>
          <p:pic>
            <p:nvPicPr>
              <p:cNvPr id="27" name="图片 26"/>
              <p:cNvPicPr>
                <a:picLocks noChangeAspect="1"/>
              </p:cNvPicPr>
              <p:nvPr/>
            </p:nvPicPr>
            <p:blipFill>
              <a:blip r:embed="rId3" cstate="print">
                <a:duotone>
                  <a:schemeClr val="accent1">
                    <a:shade val="45000"/>
                    <a:satMod val="135000"/>
                  </a:schemeClr>
                  <a:prstClr val="white"/>
                </a:duotone>
              </a:blip>
              <a:stretch>
                <a:fillRect/>
              </a:stretch>
            </p:blipFill>
            <p:spPr>
              <a:xfrm>
                <a:off x="714348" y="4500257"/>
                <a:ext cx="484014" cy="484014"/>
              </a:xfrm>
              <a:prstGeom prst="rect">
                <a:avLst/>
              </a:prstGeom>
            </p:spPr>
          </p:pic>
          <p:sp>
            <p:nvSpPr>
              <p:cNvPr id="28" name="文本框 7"/>
              <p:cNvSpPr txBox="1"/>
              <p:nvPr/>
            </p:nvSpPr>
            <p:spPr>
              <a:xfrm rot="21540000">
                <a:off x="645787" y="4934412"/>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26" name="TextBox 25"/>
            <p:cNvSpPr txBox="1"/>
            <p:nvPr/>
          </p:nvSpPr>
          <p:spPr bwMode="auto">
            <a:xfrm>
              <a:off x="1435400" y="4338624"/>
              <a:ext cx="6572296"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a:solidFill>
                    <a:srgbClr val="000000"/>
                  </a:solidFill>
                  <a:latin typeface="Times New Roman" pitchFamily="18" charset="0"/>
                  <a:ea typeface="Adobe 仿宋 Std R" pitchFamily="18" charset="-122"/>
                  <a:cs typeface="Times New Roman" pitchFamily="18" charset="0"/>
                </a:rPr>
                <a:t>在</a:t>
              </a:r>
              <a:r>
                <a:rPr kumimoji="1" lang="en-US" altLang="en-US" sz="1400" dirty="0" err="1">
                  <a:solidFill>
                    <a:srgbClr val="000000"/>
                  </a:solidFill>
                  <a:latin typeface="Times New Roman" pitchFamily="18" charset="0"/>
                  <a:ea typeface="Adobe 仿宋 Std R" pitchFamily="18" charset="-122"/>
                  <a:cs typeface="Times New Roman" pitchFamily="18" charset="0"/>
                </a:rPr>
                <a:t>getColor</a:t>
              </a:r>
              <a:r>
                <a:rPr kumimoji="1" lang="en-US" altLang="en-US" sz="1400" dirty="0">
                  <a:solidFill>
                    <a:srgbClr val="000000"/>
                  </a:solidFill>
                  <a:latin typeface="Times New Roman" pitchFamily="18" charset="0"/>
                  <a:ea typeface="Adobe 仿宋 Std R" pitchFamily="18" charset="-122"/>
                  <a:cs typeface="Times New Roman" pitchFamily="18" charset="0"/>
                </a:rPr>
                <a:t>(</a:t>
              </a:r>
              <a:r>
                <a:rPr kumimoji="1" lang="en-US" altLang="en-US" sz="1400" dirty="0" err="1">
                  <a:solidFill>
                    <a:srgbClr val="000000"/>
                  </a:solidFill>
                  <a:latin typeface="Times New Roman" pitchFamily="18" charset="0"/>
                  <a:ea typeface="Adobe 仿宋 Std R" pitchFamily="18" charset="-122"/>
                  <a:cs typeface="Times New Roman" pitchFamily="18" charset="0"/>
                </a:rPr>
                <a:t>int</a:t>
              </a:r>
              <a:r>
                <a:rPr kumimoji="1" lang="en-US" altLang="en-US" sz="1400" dirty="0">
                  <a:solidFill>
                    <a:srgbClr val="000000"/>
                  </a:solidFill>
                  <a:latin typeface="Times New Roman" pitchFamily="18" charset="0"/>
                  <a:ea typeface="Adobe 仿宋 Std R" pitchFamily="18" charset="-122"/>
                  <a:cs typeface="Times New Roman" pitchFamily="18" charset="0"/>
                </a:rPr>
                <a:t> id)</a:t>
              </a:r>
              <a:r>
                <a:rPr kumimoji="1" lang="zh-CN" altLang="en-US" sz="1400" dirty="0">
                  <a:solidFill>
                    <a:srgbClr val="000000"/>
                  </a:solidFill>
                  <a:latin typeface="Times New Roman" pitchFamily="18" charset="0"/>
                  <a:ea typeface="Adobe 仿宋 Std R" pitchFamily="18" charset="-122"/>
                  <a:cs typeface="Times New Roman" pitchFamily="18" charset="0"/>
                </a:rPr>
                <a:t>在</a:t>
              </a:r>
              <a:r>
                <a:rPr kumimoji="1" lang="en-US" altLang="en-US" sz="1400" dirty="0">
                  <a:solidFill>
                    <a:srgbClr val="000000"/>
                  </a:solidFill>
                  <a:latin typeface="Times New Roman" pitchFamily="18" charset="0"/>
                  <a:ea typeface="Adobe 仿宋 Std R" pitchFamily="18" charset="-122"/>
                  <a:cs typeface="Times New Roman" pitchFamily="18" charset="0"/>
                </a:rPr>
                <a:t>API 23</a:t>
              </a:r>
              <a:r>
                <a:rPr kumimoji="1" lang="zh-CN" altLang="en-US" sz="1400" dirty="0">
                  <a:solidFill>
                    <a:srgbClr val="000000"/>
                  </a:solidFill>
                  <a:latin typeface="Times New Roman" pitchFamily="18" charset="0"/>
                  <a:ea typeface="Adobe 仿宋 Std R" pitchFamily="18" charset="-122"/>
                  <a:cs typeface="Times New Roman" pitchFamily="18" charset="0"/>
                </a:rPr>
                <a:t>以上版本中已过时，使用</a:t>
              </a:r>
              <a:r>
                <a:rPr kumimoji="1" lang="en-US" altLang="en-US" sz="1400" dirty="0" err="1">
                  <a:solidFill>
                    <a:srgbClr val="000000"/>
                  </a:solidFill>
                  <a:latin typeface="Times New Roman" pitchFamily="18" charset="0"/>
                  <a:ea typeface="Adobe 仿宋 Std R" pitchFamily="18" charset="-122"/>
                  <a:cs typeface="Times New Roman" pitchFamily="18" charset="0"/>
                </a:rPr>
                <a:t>ContextCompat.getColor</a:t>
              </a:r>
              <a:r>
                <a:rPr kumimoji="1" lang="en-US" altLang="en-US" sz="1400" dirty="0">
                  <a:solidFill>
                    <a:srgbClr val="000000"/>
                  </a:solidFill>
                  <a:latin typeface="Times New Roman" pitchFamily="18" charset="0"/>
                  <a:ea typeface="Adobe 仿宋 Std R" pitchFamily="18" charset="-122"/>
                  <a:cs typeface="Times New Roman" pitchFamily="18" charset="0"/>
                </a:rPr>
                <a:t>(Context </a:t>
              </a:r>
              <a:r>
                <a:rPr kumimoji="1" lang="en-US" altLang="en-US" sz="1400" dirty="0" err="1">
                  <a:solidFill>
                    <a:srgbClr val="000000"/>
                  </a:solidFill>
                  <a:latin typeface="Times New Roman" pitchFamily="18" charset="0"/>
                  <a:ea typeface="Adobe 仿宋 Std R" pitchFamily="18" charset="-122"/>
                  <a:cs typeface="Times New Roman" pitchFamily="18" charset="0"/>
                </a:rPr>
                <a:t>context,int</a:t>
              </a:r>
              <a:r>
                <a:rPr kumimoji="1" lang="en-US" altLang="en-US" sz="1400" dirty="0">
                  <a:solidFill>
                    <a:srgbClr val="000000"/>
                  </a:solidFill>
                  <a:latin typeface="Times New Roman" pitchFamily="18" charset="0"/>
                  <a:ea typeface="Adobe 仿宋 Std R" pitchFamily="18" charset="-122"/>
                  <a:cs typeface="Times New Roman" pitchFamily="18" charset="0"/>
                </a:rPr>
                <a:t> id)</a:t>
              </a:r>
              <a:r>
                <a:rPr kumimoji="1" lang="zh-CN" altLang="en-US" sz="1400" dirty="0">
                  <a:solidFill>
                    <a:srgbClr val="000000"/>
                  </a:solidFill>
                  <a:latin typeface="Times New Roman" pitchFamily="18" charset="0"/>
                  <a:ea typeface="Adobe 仿宋 Std R" pitchFamily="18" charset="-122"/>
                  <a:cs typeface="Times New Roman" pitchFamily="18" charset="0"/>
                </a:rPr>
                <a:t>方法进行替代，该方法能够同时兼容高低版本。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dirty="0"/>
              <a:t>2.2.2  colors.xml</a:t>
            </a:r>
            <a:r>
              <a:rPr dirty="0"/>
              <a:t>颜色设置资源文件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bwMode="auto">
          <a:xfrm>
            <a:off x="500034" y="571486"/>
            <a:ext cx="7858180" cy="2019014"/>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XML</a:t>
            </a:r>
            <a:r>
              <a:rPr lang="zh-CN" altLang="en-US" sz="2000" b="1" dirty="0">
                <a:latin typeface="Adobe 宋体 Std L" pitchFamily="18" charset="-122"/>
                <a:ea typeface="Adobe 宋体 Std L" pitchFamily="18" charset="-122"/>
                <a:cs typeface="华文细黑" pitchFamily="2" charset="-122"/>
              </a:rPr>
              <a:t>文件中访问字符串资源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endParaRPr lang="zh-CN" altLang="en-US"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9" name="TextBox 18"/>
          <p:cNvSpPr txBox="1"/>
          <p:nvPr/>
        </p:nvSpPr>
        <p:spPr bwMode="auto">
          <a:xfrm>
            <a:off x="1071538" y="1500180"/>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t> </a:t>
            </a:r>
            <a:r>
              <a:rPr lang="en-US" sz="1400" dirty="0">
                <a:latin typeface="Courier New" pitchFamily="49" charset="0"/>
                <a:cs typeface="Courier New" pitchFamily="49" charset="0"/>
              </a:rPr>
              <a:t>@color/</a:t>
            </a:r>
            <a:r>
              <a:rPr lang="zh-CN" altLang="en-US" sz="1400" dirty="0">
                <a:latin typeface="Courier New" pitchFamily="49" charset="0"/>
                <a:cs typeface="Courier New" pitchFamily="49" charset="0"/>
              </a:rPr>
              <a:t>颜色名</a:t>
            </a:r>
          </a:p>
        </p:txBody>
      </p:sp>
      <p:sp>
        <p:nvSpPr>
          <p:cNvPr id="21" name="TextBox 20"/>
          <p:cNvSpPr txBox="1"/>
          <p:nvPr/>
        </p:nvSpPr>
        <p:spPr bwMode="auto">
          <a:xfrm>
            <a:off x="1000100" y="2214560"/>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android:titleColor</a:t>
            </a:r>
            <a:r>
              <a:rPr lang="en-US" sz="1400" dirty="0">
                <a:latin typeface="Courier New" pitchFamily="49" charset="0"/>
                <a:cs typeface="Courier New" pitchFamily="49" charset="0"/>
              </a:rPr>
              <a:t>="@color/blue"</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android:textColor</a:t>
            </a:r>
            <a:r>
              <a:rPr lang="en-US" sz="1400" dirty="0">
                <a:latin typeface="Courier New" pitchFamily="49" charset="0"/>
                <a:cs typeface="Courier New" pitchFamily="49" charset="0"/>
              </a:rPr>
              <a:t>="@color/</a:t>
            </a:r>
            <a:r>
              <a:rPr lang="en-US" sz="1400" dirty="0" err="1">
                <a:latin typeface="Courier New" pitchFamily="49" charset="0"/>
                <a:cs typeface="Courier New" pitchFamily="49" charset="0"/>
              </a:rPr>
              <a:t>translucent_blue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grpSp>
        <p:nvGrpSpPr>
          <p:cNvPr id="13" name="组合 13"/>
          <p:cNvGrpSpPr/>
          <p:nvPr/>
        </p:nvGrpSpPr>
        <p:grpSpPr>
          <a:xfrm>
            <a:off x="500034" y="3071816"/>
            <a:ext cx="7899516" cy="1214446"/>
            <a:chOff x="1359000" y="4000510"/>
            <a:chExt cx="6516607" cy="1001842"/>
          </a:xfrm>
        </p:grpSpPr>
        <p:sp>
          <p:nvSpPr>
            <p:cNvPr id="14" name="TextBox 13"/>
            <p:cNvSpPr txBox="1">
              <a:spLocks noChangeArrowheads="1"/>
            </p:cNvSpPr>
            <p:nvPr/>
          </p:nvSpPr>
          <p:spPr bwMode="auto">
            <a:xfrm>
              <a:off x="1359000" y="4216534"/>
              <a:ext cx="6481763" cy="7858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2- 9</a:t>
              </a:r>
              <a:r>
                <a:rPr lang="en-US" altLang="zh-CN" sz="1400" b="1" i="0" dirty="0"/>
                <a:t>】</a:t>
              </a:r>
              <a:r>
                <a:rPr lang="en-US" sz="1400" b="1" i="0" dirty="0"/>
                <a:t>colors.xml</a:t>
              </a:r>
              <a:r>
                <a:rPr lang="en-US" altLang="zh-CN" sz="1400" b="1" i="0" dirty="0"/>
                <a:t>【</a:t>
              </a:r>
              <a:r>
                <a:rPr lang="zh-CN" altLang="en-US" sz="1400" b="1" i="0" dirty="0"/>
                <a:t>代码</a:t>
              </a:r>
              <a:r>
                <a:rPr lang="en-US" sz="1400" b="1" i="0" dirty="0"/>
                <a:t>2- 10</a:t>
              </a:r>
              <a:r>
                <a:rPr lang="en-US" altLang="zh-CN" sz="1400" b="1" i="0" dirty="0"/>
                <a:t>】</a:t>
              </a:r>
              <a:r>
                <a:rPr lang="en-US" sz="1400" b="1" i="0" dirty="0"/>
                <a:t>color_layout.xml</a:t>
              </a:r>
              <a:endParaRPr lang="zh-CN" altLang="en-US" sz="1400" i="0" dirty="0"/>
            </a:p>
            <a:p>
              <a:pPr algn="ctr"/>
              <a:r>
                <a:rPr lang="en-US" altLang="zh-CN" sz="1400" b="1" i="0" dirty="0"/>
                <a:t>【</a:t>
              </a:r>
              <a:r>
                <a:rPr lang="zh-CN" altLang="en-US" sz="1400" b="1" i="0" dirty="0"/>
                <a:t>代码</a:t>
              </a:r>
              <a:r>
                <a:rPr lang="en-US" sz="1400" b="1" i="0" dirty="0"/>
                <a:t>2- 11</a:t>
              </a:r>
              <a:r>
                <a:rPr lang="en-US" altLang="zh-CN" sz="1400" b="1" i="0" dirty="0"/>
                <a:t>】</a:t>
              </a:r>
              <a:r>
                <a:rPr lang="en-US" sz="1400" b="1" i="0" dirty="0"/>
                <a:t>Color_ActivityDemo.java</a:t>
              </a:r>
              <a:endParaRPr lang="zh-CN" altLang="en-US" sz="1400" i="0" dirty="0"/>
            </a:p>
            <a:p>
              <a:endParaRPr lang="zh-CN" altLang="en-US" sz="1400" dirty="0"/>
            </a:p>
            <a:p>
              <a:endParaRPr lang="zh-CN" altLang="en-US" sz="1400" dirty="0"/>
            </a:p>
          </p:txBody>
        </p:sp>
        <p:pic>
          <p:nvPicPr>
            <p:cNvPr id="17" name="图片 16"/>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8596" y="18415"/>
            <a:ext cx="6388751" cy="410845"/>
          </a:xfrm>
        </p:spPr>
        <p:txBody>
          <a:bodyPr/>
          <a:lstStyle/>
          <a:p>
            <a:r>
              <a:rPr lang="en-US" dirty="0"/>
              <a:t>2.3.3  dimens.xml</a:t>
            </a:r>
            <a:r>
              <a:rPr dirty="0"/>
              <a:t>尺寸定义资源文件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内容占位符 14"/>
          <p:cNvGraphicFramePr>
            <a:graphicFrameLocks noGrp="1"/>
          </p:cNvGraphicFramePr>
          <p:nvPr>
            <p:ph idx="1"/>
          </p:nvPr>
        </p:nvGraphicFramePr>
        <p:xfrm>
          <a:off x="500034" y="928676"/>
          <a:ext cx="8207376" cy="2071706"/>
        </p:xfrm>
        <a:graphic>
          <a:graphicData uri="http://schemas.openxmlformats.org/drawingml/2006/table">
            <a:tbl>
              <a:tblPr firstRow="1" bandRow="1">
                <a:tableStyleId>{5C22544A-7EE6-4342-B048-85BDC9FD1C3A}</a:tableStyleId>
              </a:tblPr>
              <a:tblGrid>
                <a:gridCol w="2143111">
                  <a:extLst>
                    <a:ext uri="{9D8B030D-6E8A-4147-A177-3AD203B41FA5}">
                      <a16:colId xmlns:a16="http://schemas.microsoft.com/office/drawing/2014/main" val="20000"/>
                    </a:ext>
                  </a:extLst>
                </a:gridCol>
                <a:gridCol w="3429024">
                  <a:extLst>
                    <a:ext uri="{9D8B030D-6E8A-4147-A177-3AD203B41FA5}">
                      <a16:colId xmlns:a16="http://schemas.microsoft.com/office/drawing/2014/main" val="20001"/>
                    </a:ext>
                  </a:extLst>
                </a:gridCol>
                <a:gridCol w="1357322">
                  <a:extLst>
                    <a:ext uri="{9D8B030D-6E8A-4147-A177-3AD203B41FA5}">
                      <a16:colId xmlns:a16="http://schemas.microsoft.com/office/drawing/2014/main" val="20002"/>
                    </a:ext>
                  </a:extLst>
                </a:gridCol>
                <a:gridCol w="1277919">
                  <a:extLst>
                    <a:ext uri="{9D8B030D-6E8A-4147-A177-3AD203B41FA5}">
                      <a16:colId xmlns:a16="http://schemas.microsoft.com/office/drawing/2014/main" val="20003"/>
                    </a:ext>
                  </a:extLst>
                </a:gridCol>
              </a:tblGrid>
              <a:tr h="295958">
                <a:tc>
                  <a:txBody>
                    <a:bodyPr/>
                    <a:lstStyle/>
                    <a:p>
                      <a:pPr algn="ctr">
                        <a:spcAft>
                          <a:spcPts val="0"/>
                        </a:spcAft>
                      </a:pPr>
                      <a:r>
                        <a:rPr lang="zh-CN" sz="1600" b="1" kern="100" dirty="0">
                          <a:latin typeface="Times New Roman"/>
                          <a:ea typeface="宋体"/>
                          <a:cs typeface="Times New Roman"/>
                        </a:rPr>
                        <a:t>测量单位</a:t>
                      </a:r>
                      <a:endParaRPr lang="zh-CN" sz="1600" kern="100" dirty="0">
                        <a:latin typeface="Calibri"/>
                        <a:ea typeface="宋体"/>
                        <a:cs typeface="Times New Roman"/>
                      </a:endParaRPr>
                    </a:p>
                  </a:txBody>
                  <a:tcPr marL="0" marR="0" marT="0" marB="0" anchor="ctr"/>
                </a:tc>
                <a:tc>
                  <a:txBody>
                    <a:bodyPr/>
                    <a:lstStyle/>
                    <a:p>
                      <a:pPr algn="ctr">
                        <a:spcAft>
                          <a:spcPts val="0"/>
                        </a:spcAft>
                      </a:pPr>
                      <a:r>
                        <a:rPr lang="zh-CN" sz="1600" b="1" kern="100" dirty="0">
                          <a:latin typeface="Times New Roman"/>
                          <a:ea typeface="宋体"/>
                          <a:cs typeface="Times New Roman"/>
                        </a:rPr>
                        <a:t>描述</a:t>
                      </a:r>
                      <a:endParaRPr lang="zh-CN" sz="1600" kern="100" dirty="0">
                        <a:latin typeface="Calibri"/>
                        <a:ea typeface="宋体"/>
                        <a:cs typeface="Times New Roman"/>
                      </a:endParaRPr>
                    </a:p>
                  </a:txBody>
                  <a:tcPr marL="0" marR="0" marT="0" marB="0" anchor="ctr"/>
                </a:tc>
                <a:tc>
                  <a:txBody>
                    <a:bodyPr/>
                    <a:lstStyle/>
                    <a:p>
                      <a:pPr algn="ctr">
                        <a:spcAft>
                          <a:spcPts val="0"/>
                        </a:spcAft>
                      </a:pPr>
                      <a:r>
                        <a:rPr lang="zh-CN" sz="1600" b="1" kern="100">
                          <a:latin typeface="Times New Roman"/>
                          <a:ea typeface="宋体"/>
                          <a:cs typeface="Times New Roman"/>
                        </a:rPr>
                        <a:t>资源标记</a:t>
                      </a:r>
                      <a:endParaRPr lang="zh-CN" sz="1600" kern="100">
                        <a:latin typeface="Calibri"/>
                        <a:ea typeface="宋体"/>
                        <a:cs typeface="Times New Roman"/>
                      </a:endParaRPr>
                    </a:p>
                  </a:txBody>
                  <a:tcPr marL="0" marR="0" marT="0" marB="0" anchor="ctr"/>
                </a:tc>
                <a:tc>
                  <a:txBody>
                    <a:bodyPr/>
                    <a:lstStyle/>
                    <a:p>
                      <a:pPr algn="ctr">
                        <a:spcAft>
                          <a:spcPts val="0"/>
                        </a:spcAft>
                      </a:pPr>
                      <a:r>
                        <a:rPr lang="zh-CN" sz="1600" b="1" kern="100" dirty="0">
                          <a:latin typeface="Times New Roman"/>
                          <a:ea typeface="宋体"/>
                          <a:cs typeface="Times New Roman"/>
                        </a:rPr>
                        <a:t>示例</a:t>
                      </a:r>
                      <a:endParaRPr lang="zh-CN" sz="1600" kern="100" dirty="0">
                        <a:latin typeface="Calibri"/>
                        <a:ea typeface="宋体"/>
                        <a:cs typeface="Times New Roman"/>
                      </a:endParaRPr>
                    </a:p>
                  </a:txBody>
                  <a:tcPr marL="0" marR="0" marT="0" marB="0" anchor="ctr"/>
                </a:tc>
                <a:extLst>
                  <a:ext uri="{0D108BD9-81ED-4DB2-BD59-A6C34878D82A}">
                    <a16:rowId xmlns:a16="http://schemas.microsoft.com/office/drawing/2014/main" val="10000"/>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像素</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实际的屏幕像素</a:t>
                      </a:r>
                    </a:p>
                  </a:txBody>
                  <a:tcPr marL="0" marR="0" marT="0" marB="0" anchor="ctr"/>
                </a:tc>
                <a:tc>
                  <a:txBody>
                    <a:bodyPr/>
                    <a:lstStyle/>
                    <a:p>
                      <a:pPr marL="66675" algn="just" defTabSz="914400" rtl="0" eaLnBrk="1" latinLnBrk="0" hangingPunct="1">
                        <a:spcAft>
                          <a:spcPts val="0"/>
                        </a:spcAft>
                      </a:pPr>
                      <a:r>
                        <a:rPr lang="en-US" altLang="en-US" sz="1400" kern="1200" dirty="0" err="1">
                          <a:solidFill>
                            <a:schemeClr val="dk1"/>
                          </a:solidFill>
                          <a:latin typeface="+mj-ea"/>
                          <a:ea typeface="Adobe 仿宋 Std R"/>
                          <a:cs typeface="Times New Roman" pitchFamily="18" charset="0"/>
                        </a:rPr>
                        <a:t>px</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10px</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1"/>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英寸</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物理测量单位</a:t>
                      </a: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in</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6in</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2"/>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毫米</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物理测量单位</a:t>
                      </a: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mm</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4mm</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3"/>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点</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普通字体测量单位</a:t>
                      </a: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pt</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12pt</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4"/>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密度独立像素</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相对于</a:t>
                      </a:r>
                      <a:r>
                        <a:rPr lang="en-US" altLang="en-US" sz="1400" kern="1200" dirty="0">
                          <a:solidFill>
                            <a:schemeClr val="dk1"/>
                          </a:solidFill>
                          <a:latin typeface="+mj-ea"/>
                          <a:ea typeface="Adobe 仿宋 Std R"/>
                          <a:cs typeface="Times New Roman" pitchFamily="18" charset="0"/>
                        </a:rPr>
                        <a:t>160dpi</a:t>
                      </a:r>
                      <a:r>
                        <a:rPr lang="zh-CN" altLang="en-US" sz="1400" kern="1200" dirty="0">
                          <a:solidFill>
                            <a:schemeClr val="dk1"/>
                          </a:solidFill>
                          <a:latin typeface="+mj-ea"/>
                          <a:ea typeface="Adobe 仿宋 Std R"/>
                          <a:cs typeface="Times New Roman" pitchFamily="18" charset="0"/>
                        </a:rPr>
                        <a:t>屏幕的像素</a:t>
                      </a: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dp</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3dp</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5"/>
                  </a:ext>
                </a:extLst>
              </a:tr>
              <a:tr h="295958">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比例独立像素</a:t>
                      </a:r>
                    </a:p>
                  </a:txBody>
                  <a:tcPr marL="0" marR="0" marT="0" marB="0" anchor="ctr"/>
                </a:tc>
                <a:tc>
                  <a:txBody>
                    <a:bodyPr/>
                    <a:lstStyle/>
                    <a:p>
                      <a:pPr marL="66675" algn="just" defTabSz="914400" rtl="0" eaLnBrk="1" latinLnBrk="0" hangingPunct="1">
                        <a:spcAft>
                          <a:spcPts val="0"/>
                        </a:spcAft>
                      </a:pPr>
                      <a:r>
                        <a:rPr lang="zh-CN" altLang="en-US" sz="1400" kern="1200" dirty="0">
                          <a:solidFill>
                            <a:schemeClr val="dk1"/>
                          </a:solidFill>
                          <a:latin typeface="+mj-ea"/>
                          <a:ea typeface="Adobe 仿宋 Std R"/>
                          <a:cs typeface="Times New Roman" pitchFamily="18" charset="0"/>
                        </a:rPr>
                        <a:t>对于字体显示的测量</a:t>
                      </a: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sp</a:t>
                      </a:r>
                      <a:endParaRPr lang="zh-CN" altLang="en-US" sz="1400" kern="1200" dirty="0">
                        <a:solidFill>
                          <a:schemeClr val="dk1"/>
                        </a:solidFill>
                        <a:latin typeface="+mj-ea"/>
                        <a:ea typeface="Adobe 仿宋 Std R"/>
                        <a:cs typeface="Times New Roman"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a:solidFill>
                            <a:schemeClr val="dk1"/>
                          </a:solidFill>
                          <a:latin typeface="+mj-ea"/>
                          <a:ea typeface="Adobe 仿宋 Std R"/>
                          <a:cs typeface="Times New Roman" pitchFamily="18" charset="0"/>
                        </a:rPr>
                        <a:t>10sp</a:t>
                      </a:r>
                      <a:endParaRPr lang="zh-CN" altLang="en-US" sz="1400" kern="1200" dirty="0">
                        <a:solidFill>
                          <a:schemeClr val="dk1"/>
                        </a:solidFill>
                        <a:latin typeface="+mj-ea"/>
                        <a:ea typeface="Adobe 仿宋 Std R"/>
                        <a:cs typeface="Times New Roman" pitchFamily="18" charset="0"/>
                      </a:endParaRPr>
                    </a:p>
                  </a:txBody>
                  <a:tcPr marL="0" marR="0" marT="0" marB="0" anchor="ctr"/>
                </a:tc>
                <a:extLst>
                  <a:ext uri="{0D108BD9-81ED-4DB2-BD59-A6C34878D82A}">
                    <a16:rowId xmlns:a16="http://schemas.microsoft.com/office/drawing/2014/main" val="10006"/>
                  </a:ext>
                </a:extLst>
              </a:tr>
            </a:tbl>
          </a:graphicData>
        </a:graphic>
      </p:graphicFrame>
      <p:sp>
        <p:nvSpPr>
          <p:cNvPr id="7" name="内容占位符 4"/>
          <p:cNvSpPr txBox="1">
            <a:spLocks/>
          </p:cNvSpPr>
          <p:nvPr/>
        </p:nvSpPr>
        <p:spPr bwMode="auto">
          <a:xfrm>
            <a:off x="500034" y="428610"/>
            <a:ext cx="8207375" cy="500065"/>
          </a:xfrm>
          <a:prstGeom prst="rect">
            <a:avLst/>
          </a:prstGeom>
          <a:noFill/>
          <a:ln w="9525">
            <a:noFill/>
            <a:miter lim="800000"/>
          </a:ln>
        </p:spPr>
        <p:txBody>
          <a:bodyPr vert="horz" wrap="square" lIns="91440" tIns="45720" rIns="91440" bIns="45720" numCol="1" anchor="t" anchorCtr="0" compatLnSpc="1"/>
          <a:lstStyle/>
          <a:p>
            <a:pPr marL="342900" lvl="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Android</a:t>
            </a:r>
            <a:r>
              <a:rPr lang="zh-CN" altLang="en-US" sz="2000" b="1" dirty="0">
                <a:latin typeface="Adobe 宋体 Std L" pitchFamily="18" charset="-122"/>
                <a:ea typeface="Adobe 宋体 Std L" pitchFamily="18" charset="-122"/>
                <a:cs typeface="华文细黑" pitchFamily="2" charset="-122"/>
              </a:rPr>
              <a:t>可以采用以下单位来指定尺寸</a:t>
            </a:r>
            <a:endParaRPr lang="en-US" altLang="zh-CN" sz="2000" b="1" dirty="0">
              <a:latin typeface="Adobe 宋体 Std L" pitchFamily="18" charset="-122"/>
              <a:ea typeface="Adobe 宋体 Std L" pitchFamily="18" charset="-122"/>
              <a:cs typeface="华文细黑" pitchFamily="2" charset="-122"/>
            </a:endParaRPr>
          </a:p>
          <a:p>
            <a:pPr marL="342900" lvl="0" indent="-342900" fontAlgn="base">
              <a:lnSpc>
                <a:spcPct val="150000"/>
              </a:lnSpc>
              <a:spcBef>
                <a:spcPct val="20000"/>
              </a:spcBef>
              <a:spcAft>
                <a:spcPct val="0"/>
              </a:spcAft>
              <a:buClr>
                <a:schemeClr val="accent6"/>
              </a:buClr>
              <a:buFont typeface="Wingdings" pitchFamily="2" charset="2"/>
              <a:buChar char="l"/>
            </a:pPr>
            <a:endParaRPr lang="en-US" altLang="zh-CN" sz="2000" b="1" dirty="0">
              <a:latin typeface="Adobe 宋体 Std L" pitchFamily="18" charset="-122"/>
              <a:ea typeface="Adobe 宋体 Std L" pitchFamily="18" charset="-122"/>
              <a:cs typeface="华文细黑" pitchFamily="2" charset="-122"/>
            </a:endParaRPr>
          </a:p>
          <a:p>
            <a:pPr marL="342900" lvl="0" indent="-342900" fontAlgn="base">
              <a:lnSpc>
                <a:spcPct val="150000"/>
              </a:lnSpc>
              <a:spcBef>
                <a:spcPct val="20000"/>
              </a:spcBef>
              <a:spcAft>
                <a:spcPct val="0"/>
              </a:spcAft>
              <a:buClr>
                <a:schemeClr val="accent6"/>
              </a:buClr>
              <a:buFont typeface="Wingdings" pitchFamily="2" charset="2"/>
              <a:buChar char="l"/>
            </a:pPr>
            <a:endParaRPr lang="en-US" altLang="zh-CN" sz="2000" b="1" dirty="0">
              <a:latin typeface="Adobe 宋体 Std L" pitchFamily="18" charset="-122"/>
              <a:ea typeface="Adobe 宋体 Std L" pitchFamily="18" charset="-122"/>
              <a:cs typeface="华文细黑" pitchFamily="2" charset="-122"/>
            </a:endParaRPr>
          </a:p>
          <a:p>
            <a:pPr marL="342900" lvl="0" indent="-342900" fontAlgn="base">
              <a:lnSpc>
                <a:spcPct val="150000"/>
              </a:lnSpc>
              <a:spcBef>
                <a:spcPct val="20000"/>
              </a:spcBef>
              <a:spcAft>
                <a:spcPct val="0"/>
              </a:spcAft>
              <a:buClr>
                <a:schemeClr val="accent6"/>
              </a:buClr>
              <a:buFont typeface="Wingdings" pitchFamily="2" charset="2"/>
              <a:buChar char="l"/>
            </a:pPr>
            <a:endParaRPr lang="en-US" altLang="zh-CN" sz="2000" b="1" dirty="0">
              <a:latin typeface="Adobe 宋体 Std L" pitchFamily="18" charset="-122"/>
              <a:ea typeface="Adobe 宋体 Std L" pitchFamily="18" charset="-122"/>
              <a:cs typeface="华文细黑" pitchFamily="2" charset="-122"/>
            </a:endParaRPr>
          </a:p>
          <a:p>
            <a:pPr marL="342900" lvl="0" indent="-342900" fontAlgn="base">
              <a:lnSpc>
                <a:spcPct val="150000"/>
              </a:lnSpc>
              <a:spcBef>
                <a:spcPct val="20000"/>
              </a:spcBef>
              <a:spcAft>
                <a:spcPct val="0"/>
              </a:spcAft>
              <a:buClr>
                <a:schemeClr val="accent6"/>
              </a:buClr>
              <a:buFont typeface="Wingdings" pitchFamily="2" charset="2"/>
              <a:buChar char="l"/>
            </a:pPr>
            <a:endParaRPr lang="en-US" altLang="zh-CN" sz="2000" b="1" dirty="0">
              <a:latin typeface="Adobe 宋体 Std L" pitchFamily="18" charset="-122"/>
              <a:ea typeface="Adobe 宋体 Std L" pitchFamily="18" charset="-122"/>
              <a:cs typeface="华文细黑" pitchFamily="2" charset="-122"/>
            </a:endParaRPr>
          </a:p>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dimens.xml</a:t>
            </a:r>
          </a:p>
          <a:p>
            <a:pPr marL="342900" indent="-342900" fontAlgn="base">
              <a:lnSpc>
                <a:spcPct val="150000"/>
              </a:lnSpc>
              <a:spcBef>
                <a:spcPct val="20000"/>
              </a:spcBef>
              <a:spcAft>
                <a:spcPct val="0"/>
              </a:spcAft>
              <a:buClr>
                <a:schemeClr val="accent6"/>
              </a:buClr>
              <a:buFont typeface="Wingdings" pitchFamily="2" charset="2"/>
              <a:buChar char="l"/>
            </a:pPr>
            <a:endParaRPr lang="zh-CN" altLang="zh-CN" sz="2000" b="1" dirty="0">
              <a:latin typeface="Adobe 宋体 Std L" pitchFamily="18" charset="-122"/>
              <a:ea typeface="Adobe 宋体 Std L" pitchFamily="18" charset="-122"/>
              <a:cs typeface="华文细黑"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itchFamily="2" charset="2"/>
              <a:buNone/>
              <a:tabLst/>
              <a:defRPr/>
            </a:pPr>
            <a:endParaRPr kumimoji="0" lang="zh-CN"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itchFamily="2" charset="-122"/>
            </a:endParaRPr>
          </a:p>
        </p:txBody>
      </p:sp>
      <p:sp>
        <p:nvSpPr>
          <p:cNvPr id="8" name="TextBox 7"/>
          <p:cNvSpPr txBox="1"/>
          <p:nvPr/>
        </p:nvSpPr>
        <p:spPr bwMode="auto">
          <a:xfrm>
            <a:off x="928662" y="3500444"/>
            <a:ext cx="6286544"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&lt;?xml version="1.0" encoding="utf-8"?&gt;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 name="</a:t>
            </a:r>
            <a:r>
              <a:rPr lang="en-US" sz="1400" dirty="0" err="1">
                <a:latin typeface="Courier New" pitchFamily="49" charset="0"/>
                <a:cs typeface="Courier New" pitchFamily="49" charset="0"/>
              </a:rPr>
              <a:t>one_pixel</a:t>
            </a:r>
            <a:r>
              <a:rPr lang="en-US" sz="1400" dirty="0">
                <a:latin typeface="Courier New" pitchFamily="49" charset="0"/>
                <a:cs typeface="Courier New" pitchFamily="49" charset="0"/>
              </a:rPr>
              <a:t>"&gt;1px&lt;/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 name="</a:t>
            </a:r>
            <a:r>
              <a:rPr lang="en-US" sz="1400" dirty="0" err="1">
                <a:latin typeface="Courier New" pitchFamily="49" charset="0"/>
                <a:cs typeface="Courier New" pitchFamily="49" charset="0"/>
              </a:rPr>
              <a:t>two_inches</a:t>
            </a:r>
            <a:r>
              <a:rPr lang="en-US" sz="1400" dirty="0">
                <a:latin typeface="Courier New" pitchFamily="49" charset="0"/>
                <a:cs typeface="Courier New" pitchFamily="49" charset="0"/>
              </a:rPr>
              <a:t>"&gt;2in&lt;/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 name="</a:t>
            </a:r>
            <a:r>
              <a:rPr lang="en-US" sz="1400" dirty="0" err="1">
                <a:latin typeface="Courier New" pitchFamily="49" charset="0"/>
                <a:cs typeface="Courier New" pitchFamily="49" charset="0"/>
              </a:rPr>
              <a:t>double_density</a:t>
            </a:r>
            <a:r>
              <a:rPr lang="en-US" sz="1400" dirty="0">
                <a:latin typeface="Courier New" pitchFamily="49" charset="0"/>
                <a:cs typeface="Courier New" pitchFamily="49" charset="0"/>
              </a:rPr>
              <a:t>"&gt;2dp&lt;/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 name="</a:t>
            </a:r>
            <a:r>
              <a:rPr lang="en-US" sz="1400" dirty="0" err="1">
                <a:latin typeface="Courier New" pitchFamily="49" charset="0"/>
                <a:cs typeface="Courier New" pitchFamily="49" charset="0"/>
              </a:rPr>
              <a:t>fourteen_sp</a:t>
            </a:r>
            <a:r>
              <a:rPr lang="en-US" sz="1400" dirty="0">
                <a:latin typeface="Courier New" pitchFamily="49" charset="0"/>
                <a:cs typeface="Courier New" pitchFamily="49" charset="0"/>
              </a:rPr>
              <a:t>"&gt;14sp&lt;/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&lt;/resource&gt;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Java</a:t>
            </a:r>
            <a:r>
              <a:rPr lang="zh-CN" dirty="0"/>
              <a:t>代码中</a:t>
            </a:r>
            <a:r>
              <a:rPr lang="zh-CN" altLang="en-US" dirty="0"/>
              <a:t>尺寸资源</a:t>
            </a:r>
            <a:endParaRPr dirty="0"/>
          </a:p>
          <a:p>
            <a:pPr lvl="1">
              <a:lnSpc>
                <a:spcPct val="150000"/>
              </a:lnSpc>
            </a:pPr>
            <a:r>
              <a:rPr i="0" dirty="0"/>
              <a:t>【语法】</a:t>
            </a:r>
            <a:endParaRPr lang="en-US" i="0" dirty="0"/>
          </a:p>
          <a:p>
            <a:pPr lvl="1">
              <a:lnSpc>
                <a:spcPct val="150000"/>
              </a:lnSpc>
            </a:pPr>
            <a:endParaRPr lang="en-US" i="0" dirty="0"/>
          </a:p>
          <a:p>
            <a:pPr lvl="1">
              <a:lnSpc>
                <a:spcPct val="150000"/>
              </a:lnSpc>
            </a:pPr>
            <a:r>
              <a:rPr i="0" dirty="0"/>
              <a:t>【示例】</a:t>
            </a:r>
            <a:endParaRPr lang="en-US" i="0" dirty="0"/>
          </a:p>
          <a:p>
            <a:pPr lvl="1">
              <a:lnSpc>
                <a:spcPct val="150000"/>
              </a:lnSpc>
            </a:pPr>
            <a:endParaRPr i="0" dirty="0"/>
          </a:p>
          <a:p>
            <a:pPr lvl="1"/>
            <a:endParaRPr lang="zh-CN" dirty="0"/>
          </a:p>
          <a:p>
            <a:pPr>
              <a:buNone/>
            </a:pPr>
            <a:endParaRPr lang="zh-CN" dirty="0"/>
          </a:p>
        </p:txBody>
      </p:sp>
      <p:sp>
        <p:nvSpPr>
          <p:cNvPr id="4" name="标题 3"/>
          <p:cNvSpPr>
            <a:spLocks noGrp="1"/>
          </p:cNvSpPr>
          <p:nvPr>
            <p:ph type="title"/>
          </p:nvPr>
        </p:nvSpPr>
        <p:spPr>
          <a:xfrm>
            <a:off x="469265" y="18415"/>
            <a:ext cx="7817511" cy="410845"/>
          </a:xfrm>
        </p:spPr>
        <p:txBody>
          <a:bodyPr/>
          <a:lstStyle/>
          <a:p>
            <a:r>
              <a:rPr lang="en-US" dirty="0"/>
              <a:t>2.3.3  dimens.xml</a:t>
            </a:r>
            <a:r>
              <a:rPr dirty="0"/>
              <a:t>尺寸定义资源文件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bwMode="auto">
          <a:xfrm>
            <a:off x="1142976" y="1643056"/>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R.dimen</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尺寸名</a:t>
            </a:r>
          </a:p>
        </p:txBody>
      </p:sp>
      <p:sp>
        <p:nvSpPr>
          <p:cNvPr id="23" name="TextBox 22"/>
          <p:cNvSpPr txBox="1"/>
          <p:nvPr/>
        </p:nvSpPr>
        <p:spPr bwMode="auto">
          <a:xfrm>
            <a:off x="1142976" y="2621163"/>
            <a:ext cx="6786610"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float </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getResources.getDimension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R.dimen.one_pixel</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float </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getResources.getDimension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R.dimen.fourteen_sp</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8031825" cy="410845"/>
          </a:xfrm>
        </p:spPr>
        <p:txBody>
          <a:bodyPr/>
          <a:lstStyle/>
          <a:p>
            <a:r>
              <a:rPr lang="en-US" dirty="0"/>
              <a:t>2.3.3  dimens.xml</a:t>
            </a:r>
            <a:r>
              <a:rPr dirty="0"/>
              <a:t>尺寸定义资源文件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bwMode="auto">
          <a:xfrm>
            <a:off x="500034" y="571486"/>
            <a:ext cx="7858180" cy="2019014"/>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XML</a:t>
            </a:r>
            <a:r>
              <a:rPr lang="zh-CN" altLang="en-US" sz="2000" b="1" dirty="0">
                <a:latin typeface="Adobe 宋体 Std L" pitchFamily="18" charset="-122"/>
                <a:ea typeface="Adobe 宋体 Std L" pitchFamily="18" charset="-122"/>
                <a:cs typeface="华文细黑" pitchFamily="2" charset="-122"/>
              </a:rPr>
              <a:t>文件中访问访问尺寸资源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endParaRPr lang="zh-CN" altLang="en-US"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9" name="TextBox 18"/>
          <p:cNvSpPr txBox="1"/>
          <p:nvPr/>
        </p:nvSpPr>
        <p:spPr bwMode="auto">
          <a:xfrm>
            <a:off x="1071538" y="1500180"/>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dimen/</a:t>
            </a:r>
            <a:r>
              <a:rPr lang="zh-CN" altLang="en-US" sz="1400" dirty="0" err="1">
                <a:latin typeface="Courier New" pitchFamily="49" charset="0"/>
                <a:cs typeface="Courier New" pitchFamily="49" charset="0"/>
              </a:rPr>
              <a:t>尺寸名</a:t>
            </a:r>
          </a:p>
        </p:txBody>
      </p:sp>
      <p:sp>
        <p:nvSpPr>
          <p:cNvPr id="21" name="TextBox 20"/>
          <p:cNvSpPr txBox="1"/>
          <p:nvPr/>
        </p:nvSpPr>
        <p:spPr bwMode="auto">
          <a:xfrm>
            <a:off x="1071538" y="2214560"/>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android:textSize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fourteen_sp</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android:textSize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dimen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double_density</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p:txBody>
      </p:sp>
      <p:grpSp>
        <p:nvGrpSpPr>
          <p:cNvPr id="13" name="组合 12"/>
          <p:cNvGrpSpPr/>
          <p:nvPr/>
        </p:nvGrpSpPr>
        <p:grpSpPr>
          <a:xfrm>
            <a:off x="428596" y="3000378"/>
            <a:ext cx="7899516" cy="1214446"/>
            <a:chOff x="1359000" y="4000510"/>
            <a:chExt cx="6516607" cy="1001842"/>
          </a:xfrm>
        </p:grpSpPr>
        <p:sp>
          <p:nvSpPr>
            <p:cNvPr id="15" name="TextBox 14"/>
            <p:cNvSpPr txBox="1">
              <a:spLocks noChangeArrowheads="1"/>
            </p:cNvSpPr>
            <p:nvPr/>
          </p:nvSpPr>
          <p:spPr bwMode="auto">
            <a:xfrm>
              <a:off x="1359000" y="4216534"/>
              <a:ext cx="6481763" cy="7858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2- 12</a:t>
              </a:r>
              <a:r>
                <a:rPr lang="en-US" altLang="zh-CN" sz="1400" b="1" i="0" dirty="0"/>
                <a:t>】</a:t>
              </a:r>
              <a:r>
                <a:rPr lang="en-US" sz="1400" b="1" i="0" dirty="0"/>
                <a:t>dimen_layout.xml</a:t>
              </a:r>
              <a:r>
                <a:rPr lang="en-US" altLang="zh-CN" sz="1400" b="1" i="0" dirty="0"/>
                <a:t>【</a:t>
              </a:r>
              <a:r>
                <a:rPr lang="zh-CN" altLang="en-US" sz="1400" b="1" i="0" dirty="0"/>
                <a:t>代码</a:t>
              </a:r>
              <a:r>
                <a:rPr lang="en-US" sz="1400" b="1" i="0" dirty="0"/>
                <a:t>2- 13</a:t>
              </a:r>
              <a:r>
                <a:rPr lang="en-US" altLang="zh-CN" sz="1400" b="1" i="0" dirty="0"/>
                <a:t>】</a:t>
              </a:r>
              <a:r>
                <a:rPr lang="en-US" sz="1400" b="1" i="0" dirty="0"/>
                <a:t>dimen_layout.xml</a:t>
              </a:r>
              <a:endParaRPr lang="zh-CN" altLang="en-US" sz="1400" i="0" dirty="0"/>
            </a:p>
            <a:p>
              <a:pPr algn="ctr"/>
              <a:r>
                <a:rPr lang="en-US" altLang="zh-CN" sz="1400" b="1" i="0" dirty="0"/>
                <a:t>【</a:t>
              </a:r>
              <a:r>
                <a:rPr lang="zh-CN" altLang="en-US" sz="1400" b="1" i="0" dirty="0"/>
                <a:t>代码</a:t>
              </a:r>
              <a:r>
                <a:rPr lang="en-US" sz="1400" b="1" i="0" dirty="0"/>
                <a:t>2- 14</a:t>
              </a:r>
              <a:r>
                <a:rPr lang="en-US" altLang="zh-CN" sz="1400" b="1" i="0" dirty="0"/>
                <a:t>】</a:t>
              </a:r>
              <a:r>
                <a:rPr lang="en-US" sz="1400" b="1" i="0" dirty="0"/>
                <a:t>Dimen_ActivityDemo.java</a:t>
              </a:r>
              <a:endParaRPr lang="zh-CN" altLang="en-US" sz="1400" i="0" dirty="0"/>
            </a:p>
            <a:p>
              <a:endParaRPr lang="zh-CN" altLang="en-US" sz="1400" dirty="0"/>
            </a:p>
            <a:p>
              <a:endParaRPr lang="zh-CN" altLang="en-US" sz="1400" dirty="0"/>
            </a:p>
          </p:txBody>
        </p:sp>
        <p:pic>
          <p:nvPicPr>
            <p:cNvPr id="16" name="图片 15"/>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style.xml</a:t>
            </a:r>
          </a:p>
          <a:p>
            <a:pPr>
              <a:buNone/>
            </a:pPr>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altLang="zh-CN" dirty="0"/>
              <a:t>2.3.4  styles.xml</a:t>
            </a:r>
            <a:r>
              <a:rPr dirty="0"/>
              <a:t>主题风格资源文件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bwMode="auto">
          <a:xfrm>
            <a:off x="500034" y="2075635"/>
            <a:ext cx="7858180" cy="3102388"/>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Java</a:t>
            </a:r>
            <a:r>
              <a:rPr lang="zh-CN" altLang="en-US" sz="2000" b="1" dirty="0">
                <a:latin typeface="Adobe 宋体 Std L" pitchFamily="18" charset="-122"/>
                <a:ea typeface="Adobe 宋体 Std L" pitchFamily="18" charset="-122"/>
                <a:cs typeface="华文细黑" pitchFamily="2" charset="-122"/>
              </a:rPr>
              <a:t>代码中访问样式资源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ea typeface="Adobe 宋体 Std L"/>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p>
          <a:p>
            <a:pPr marL="800100" lvl="1" indent="-342900" fontAlgn="base">
              <a:lnSpc>
                <a:spcPct val="150000"/>
              </a:lnSpc>
              <a:spcBef>
                <a:spcPct val="20000"/>
              </a:spcBef>
              <a:spcAft>
                <a:spcPct val="0"/>
              </a:spcAft>
              <a:buClr>
                <a:schemeClr val="accent6"/>
              </a:buClr>
              <a:buFont typeface="Wingdings" pitchFamily="2" charset="2"/>
              <a:buChar char="n"/>
            </a:pPr>
            <a:endParaRPr lang="zh-CN" altLang="en-US" sz="2000" dirty="0">
              <a:ea typeface="Adobe 宋体 Std L"/>
            </a:endParaRPr>
          </a:p>
          <a:p>
            <a:pPr marL="800100" lvl="1" indent="-342900" fontAlgn="base">
              <a:lnSpc>
                <a:spcPct val="150000"/>
              </a:lnSpc>
              <a:spcBef>
                <a:spcPct val="20000"/>
              </a:spcBef>
              <a:spcAft>
                <a:spcPct val="0"/>
              </a:spcAft>
              <a:buClr>
                <a:schemeClr val="accent6"/>
              </a:buClr>
              <a:buFont typeface="Wingdings" pitchFamily="2" charset="2"/>
              <a:buChar char="n"/>
            </a:pPr>
            <a:endParaRPr lang="zh-CN" altLang="en-US" sz="2000"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1" name="TextBox 10"/>
          <p:cNvSpPr txBox="1"/>
          <p:nvPr/>
        </p:nvSpPr>
        <p:spPr bwMode="auto">
          <a:xfrm>
            <a:off x="1071538" y="3714758"/>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setTheme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R.style.ThemeNew</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setTheme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R.style.myStyle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13" name="TextBox 12"/>
          <p:cNvSpPr txBox="1"/>
          <p:nvPr/>
        </p:nvSpPr>
        <p:spPr bwMode="auto">
          <a:xfrm>
            <a:off x="1071538" y="2978353"/>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R.</a:t>
            </a:r>
            <a:r>
              <a:rPr lang="en-US" sz="1400" dirty="0"/>
              <a:t> </a:t>
            </a:r>
            <a:r>
              <a:rPr lang="en-US" sz="1400" dirty="0">
                <a:latin typeface="Courier New" pitchFamily="49" charset="0"/>
                <a:cs typeface="Courier New" pitchFamily="49" charset="0"/>
              </a:rPr>
              <a:t>style.</a:t>
            </a:r>
            <a:r>
              <a:rPr lang="zh-CN" altLang="en-US" sz="1400" dirty="0">
                <a:latin typeface="Courier New" pitchFamily="49" charset="0"/>
                <a:cs typeface="Courier New" pitchFamily="49" charset="0"/>
              </a:rPr>
              <a:t>样式名</a:t>
            </a:r>
          </a:p>
        </p:txBody>
      </p:sp>
      <p:sp>
        <p:nvSpPr>
          <p:cNvPr id="12" name="TextBox 11"/>
          <p:cNvSpPr txBox="1"/>
          <p:nvPr/>
        </p:nvSpPr>
        <p:spPr bwMode="auto">
          <a:xfrm>
            <a:off x="857224" y="1214428"/>
            <a:ext cx="7643866" cy="738664"/>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&lt;style name=</a:t>
            </a:r>
            <a:r>
              <a:rPr lang="en-US" sz="1400" dirty="0" err="1">
                <a:latin typeface="Courier New" pitchFamily="49" charset="0"/>
                <a:cs typeface="Courier New" pitchFamily="49" charset="0"/>
              </a:rPr>
              <a:t>style_name</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item_name</a:t>
            </a:r>
            <a:r>
              <a:rPr lang="en-US" sz="1400" dirty="0">
                <a:latin typeface="Courier New" pitchFamily="49" charset="0"/>
                <a:cs typeface="Courier New" pitchFamily="49" charset="0"/>
              </a:rPr>
              <a:t>&gt;Hex </a:t>
            </a:r>
            <a:r>
              <a:rPr lang="en-US" sz="1400" dirty="0" err="1">
                <a:latin typeface="Courier New" pitchFamily="49" charset="0"/>
                <a:cs typeface="Courier New" pitchFamily="49" charset="0"/>
              </a:rPr>
              <a:t>value|string</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value|reference</a:t>
            </a:r>
            <a:r>
              <a:rPr lang="en-US" sz="1400" dirty="0">
                <a:latin typeface="Courier New" pitchFamily="49" charset="0"/>
                <a:cs typeface="Courier New" pitchFamily="49" charset="0"/>
              </a:rPr>
              <a:t>&lt;/item&gt;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&lt;/style&gt;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352D71-DF52-61CB-EDD0-C456FDE5FB29}"/>
              </a:ext>
            </a:extLst>
          </p:cNvPr>
          <p:cNvSpPr>
            <a:spLocks noGrp="1"/>
          </p:cNvSpPr>
          <p:nvPr>
            <p:ph type="title"/>
          </p:nvPr>
        </p:nvSpPr>
        <p:spPr/>
        <p:txBody>
          <a:bodyPr/>
          <a:lstStyle/>
          <a:p>
            <a:r>
              <a:rPr lang="zh-CN" altLang="en-US" dirty="0"/>
              <a:t>本周二，明天下午，实验</a:t>
            </a:r>
          </a:p>
        </p:txBody>
      </p:sp>
      <p:pic>
        <p:nvPicPr>
          <p:cNvPr id="5" name="图片 4">
            <a:extLst>
              <a:ext uri="{FF2B5EF4-FFF2-40B4-BE49-F238E27FC236}">
                <a16:creationId xmlns:a16="http://schemas.microsoft.com/office/drawing/2014/main" id="{B5A3D2E2-B01B-FACF-EF29-8A8120D2FBB9}"/>
              </a:ext>
            </a:extLst>
          </p:cNvPr>
          <p:cNvPicPr>
            <a:picLocks noChangeAspect="1"/>
          </p:cNvPicPr>
          <p:nvPr/>
        </p:nvPicPr>
        <p:blipFill>
          <a:blip r:embed="rId2"/>
          <a:stretch>
            <a:fillRect/>
          </a:stretch>
        </p:blipFill>
        <p:spPr>
          <a:xfrm>
            <a:off x="55143" y="949498"/>
            <a:ext cx="9033713" cy="3244503"/>
          </a:xfrm>
          <a:prstGeom prst="rect">
            <a:avLst/>
          </a:prstGeom>
        </p:spPr>
      </p:pic>
    </p:spTree>
    <p:extLst>
      <p:ext uri="{BB962C8B-B14F-4D97-AF65-F5344CB8AC3E}">
        <p14:creationId xmlns:p14="http://schemas.microsoft.com/office/powerpoint/2010/main" val="3262852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a:t>2.3.4  styles.xml</a:t>
            </a:r>
            <a:r>
              <a:rPr dirty="0"/>
              <a:t>主题风格资源文件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bwMode="auto">
          <a:xfrm>
            <a:off x="500034" y="428610"/>
            <a:ext cx="7858180" cy="2019014"/>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XML</a:t>
            </a:r>
            <a:r>
              <a:rPr lang="zh-CN" altLang="en-US" sz="2000" b="1" dirty="0">
                <a:latin typeface="Adobe 宋体 Std L" pitchFamily="18" charset="-122"/>
                <a:ea typeface="Adobe 宋体 Std L" pitchFamily="18" charset="-122"/>
                <a:cs typeface="华文细黑" pitchFamily="2" charset="-122"/>
              </a:rPr>
              <a:t>文件中访问样式资源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endParaRPr lang="zh-CN" altLang="en-US"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9" name="TextBox 18"/>
          <p:cNvSpPr txBox="1"/>
          <p:nvPr/>
        </p:nvSpPr>
        <p:spPr bwMode="auto">
          <a:xfrm>
            <a:off x="1071538" y="1357304"/>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@style/</a:t>
            </a:r>
            <a:r>
              <a:rPr lang="zh-CN" altLang="en-US" sz="1400" dirty="0">
                <a:latin typeface="Courier New" pitchFamily="49" charset="0"/>
                <a:cs typeface="Courier New" pitchFamily="49" charset="0"/>
              </a:rPr>
              <a:t>样式名</a:t>
            </a:r>
          </a:p>
        </p:txBody>
      </p:sp>
      <p:sp>
        <p:nvSpPr>
          <p:cNvPr id="21" name="TextBox 20"/>
          <p:cNvSpPr txBox="1"/>
          <p:nvPr/>
        </p:nvSpPr>
        <p:spPr bwMode="auto">
          <a:xfrm>
            <a:off x="1071538" y="2214560"/>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android:app_name</a:t>
            </a:r>
            <a:r>
              <a:rPr lang="en-US" sz="1400" dirty="0">
                <a:latin typeface="Courier New" pitchFamily="49" charset="0"/>
                <a:cs typeface="Courier New" pitchFamily="49" charset="0"/>
              </a:rPr>
              <a:t>="@style/</a:t>
            </a:r>
            <a:r>
              <a:rPr lang="en-US" sz="1400" dirty="0" err="1">
                <a:latin typeface="Courier New" pitchFamily="49" charset="0"/>
                <a:cs typeface="Courier New" pitchFamily="49" charset="0"/>
              </a:rPr>
              <a:t>ThemeNew</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android:display</a:t>
            </a:r>
            <a:r>
              <a:rPr lang="en-US" sz="1400" dirty="0">
                <a:latin typeface="Courier New" pitchFamily="49" charset="0"/>
                <a:cs typeface="Courier New" pitchFamily="49" charset="0"/>
              </a:rPr>
              <a:t>="@style/</a:t>
            </a:r>
            <a:r>
              <a:rPr lang="en-US" sz="1400" dirty="0" err="1">
                <a:latin typeface="Courier New" pitchFamily="49" charset="0"/>
                <a:cs typeface="Courier New" pitchFamily="49" charset="0"/>
              </a:rPr>
              <a:t>myStyle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grpSp>
        <p:nvGrpSpPr>
          <p:cNvPr id="13" name="组合 12"/>
          <p:cNvGrpSpPr/>
          <p:nvPr/>
        </p:nvGrpSpPr>
        <p:grpSpPr>
          <a:xfrm>
            <a:off x="642910" y="2857502"/>
            <a:ext cx="7899516" cy="1402459"/>
            <a:chOff x="1359000" y="4000510"/>
            <a:chExt cx="6516607" cy="1041248"/>
          </a:xfrm>
        </p:grpSpPr>
        <p:sp>
          <p:nvSpPr>
            <p:cNvPr id="15" name="TextBox 14"/>
            <p:cNvSpPr txBox="1">
              <a:spLocks noChangeArrowheads="1"/>
            </p:cNvSpPr>
            <p:nvPr/>
          </p:nvSpPr>
          <p:spPr bwMode="auto">
            <a:xfrm>
              <a:off x="1359000" y="4255940"/>
              <a:ext cx="6481763" cy="7858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2- 16</a:t>
              </a:r>
              <a:r>
                <a:rPr lang="en-US" altLang="zh-CN" sz="1400" b="1" i="0" dirty="0"/>
                <a:t>】</a:t>
              </a:r>
              <a:r>
                <a:rPr lang="en-US" sz="1400" b="1" i="0" dirty="0"/>
                <a:t>styles.xml</a:t>
              </a:r>
              <a:r>
                <a:rPr lang="en-US" altLang="zh-CN" sz="1400" b="1" i="0" dirty="0"/>
                <a:t>【</a:t>
              </a:r>
              <a:r>
                <a:rPr lang="zh-CN" altLang="en-US" sz="1400" b="1" i="0" dirty="0"/>
                <a:t>代码</a:t>
              </a:r>
              <a:r>
                <a:rPr lang="en-US" sz="1400" b="1" i="0" dirty="0"/>
                <a:t>2- 17</a:t>
              </a:r>
              <a:r>
                <a:rPr lang="en-US" altLang="zh-CN" sz="1400" b="1" i="0" dirty="0"/>
                <a:t>】</a:t>
              </a:r>
              <a:r>
                <a:rPr lang="en-US" sz="1400" b="1" i="0" dirty="0"/>
                <a:t>style_layout.xml</a:t>
              </a:r>
              <a:endParaRPr lang="zh-CN" altLang="en-US" sz="1400" i="0" dirty="0"/>
            </a:p>
            <a:p>
              <a:pPr algn="ctr"/>
              <a:r>
                <a:rPr lang="en-US" altLang="zh-CN" sz="1400" b="1" i="0" dirty="0"/>
                <a:t>【</a:t>
              </a:r>
              <a:r>
                <a:rPr lang="zh-CN" altLang="en-US" sz="1400" b="1" i="0" dirty="0"/>
                <a:t>代码</a:t>
              </a:r>
              <a:r>
                <a:rPr lang="en-US" sz="1400" b="1" i="0" dirty="0"/>
                <a:t>2- 18</a:t>
              </a:r>
              <a:r>
                <a:rPr lang="en-US" altLang="zh-CN" sz="1400" b="1" i="0" dirty="0"/>
                <a:t>】</a:t>
              </a:r>
              <a:r>
                <a:rPr lang="en-US" sz="1400" b="1" i="0" dirty="0"/>
                <a:t>Style_ActivityDemo.java</a:t>
              </a:r>
              <a:endParaRPr lang="zh-CN" altLang="en-US" sz="1400" i="0" dirty="0"/>
            </a:p>
            <a:p>
              <a:endParaRPr lang="zh-CN" altLang="en-US" sz="1400" dirty="0"/>
            </a:p>
            <a:p>
              <a:endParaRPr lang="zh-CN" altLang="en-US" sz="1400" dirty="0"/>
            </a:p>
          </p:txBody>
        </p:sp>
        <p:pic>
          <p:nvPicPr>
            <p:cNvPr id="16" name="图片 15"/>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dirty="0"/>
              <a:t>2.3.5  </a:t>
            </a:r>
            <a:r>
              <a:rPr lang="en-US" dirty="0" err="1"/>
              <a:t>drawable</a:t>
            </a:r>
            <a:r>
              <a:rPr dirty="0"/>
              <a:t>图像资源目录</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bwMode="auto">
          <a:xfrm>
            <a:off x="500034" y="1721654"/>
            <a:ext cx="7858180" cy="427912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Java</a:t>
            </a:r>
            <a:r>
              <a:rPr lang="zh-CN" altLang="en-US" sz="2000" b="1" dirty="0">
                <a:latin typeface="Adobe 宋体 Std L" pitchFamily="18" charset="-122"/>
                <a:ea typeface="Adobe 宋体 Std L" pitchFamily="18" charset="-122"/>
                <a:cs typeface="华文细黑" pitchFamily="2" charset="-122"/>
              </a:rPr>
              <a:t>代码中访问图像资源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ts val="20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742950" lvl="1" indent="-285750" fontAlgn="base">
              <a:spcBef>
                <a:spcPct val="20000"/>
              </a:spcBef>
              <a:spcAft>
                <a:spcPct val="0"/>
              </a:spcAft>
              <a:buClr>
                <a:schemeClr val="accent1"/>
              </a:buClr>
              <a:buFont typeface="Wingdings" pitchFamily="2" charset="2"/>
              <a:buChar char="n"/>
            </a:pPr>
            <a:endParaRPr lang="en-US" altLang="zh-CN" b="1" dirty="0">
              <a:ea typeface="Adobe 宋体 Std L" pitchFamily="18"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t>【</a:t>
            </a:r>
            <a:r>
              <a:rPr lang="zh-CN" altLang="en-US" b="1" dirty="0"/>
              <a:t>示例</a:t>
            </a:r>
            <a:r>
              <a:rPr lang="en-US" altLang="zh-CN" b="1" dirty="0"/>
              <a:t>】</a:t>
            </a:r>
          </a:p>
          <a:p>
            <a:pPr marL="742950" lvl="1" indent="-285750" fontAlgn="base">
              <a:spcBef>
                <a:spcPct val="20000"/>
              </a:spcBef>
              <a:spcAft>
                <a:spcPct val="0"/>
              </a:spcAft>
              <a:buClr>
                <a:schemeClr val="accent1"/>
              </a:buClr>
              <a:buFont typeface="Wingdings" pitchFamily="2" charset="2"/>
              <a:buChar char="n"/>
            </a:pPr>
            <a:endParaRPr lang="en-US" altLang="zh-CN" b="1" dirty="0"/>
          </a:p>
          <a:p>
            <a:pPr marL="742950" lvl="1" indent="-285750" fontAlgn="base">
              <a:spcBef>
                <a:spcPct val="20000"/>
              </a:spcBef>
              <a:spcAft>
                <a:spcPct val="0"/>
              </a:spcAft>
              <a:buClr>
                <a:schemeClr val="accent1"/>
              </a:buClr>
            </a:pPr>
            <a:endParaRPr lang="en-US" altLang="zh-CN" sz="2000" b="1" dirty="0">
              <a:latin typeface="Adobe 宋体 Std L" pitchFamily="18" charset="-122"/>
              <a:ea typeface="Adobe 宋体 Std L" pitchFamily="18" charset="-122"/>
              <a:cs typeface="华文细黑" pitchFamily="2" charset="-122"/>
            </a:endParaRPr>
          </a:p>
          <a:p>
            <a:pPr marL="342900" lvl="1" indent="-342900" fontAlgn="base">
              <a:lnSpc>
                <a:spcPct val="150000"/>
              </a:lnSpc>
              <a:spcBef>
                <a:spcPct val="20000"/>
              </a:spcBef>
              <a:spcAft>
                <a:spcPct val="0"/>
              </a:spcAft>
              <a:buClr>
                <a:schemeClr val="accent6"/>
              </a:buClr>
            </a:pPr>
            <a:endParaRPr lang="zh-CN" altLang="en-US" sz="2000" b="1" dirty="0">
              <a:latin typeface="Adobe 宋体 Std L" pitchFamily="18" charset="-122"/>
              <a:ea typeface="Adobe 宋体 Std L" pitchFamily="18" charset="-122"/>
              <a:cs typeface="华文细黑" pitchFamily="2" charset="-122"/>
            </a:endParaRPr>
          </a:p>
          <a:p>
            <a:pPr marL="800100" lvl="1" indent="-342900" fontAlgn="base">
              <a:lnSpc>
                <a:spcPct val="150000"/>
              </a:lnSpc>
              <a:spcBef>
                <a:spcPct val="20000"/>
              </a:spcBef>
              <a:spcAft>
                <a:spcPct val="0"/>
              </a:spcAft>
              <a:buClr>
                <a:schemeClr val="accent6"/>
              </a:buClr>
            </a:pPr>
            <a:endParaRPr lang="zh-CN" altLang="en-US" sz="2000" b="1" dirty="0">
              <a:latin typeface="Adobe 宋体 Std L" pitchFamily="18" charset="-122"/>
              <a:ea typeface="Adobe 宋体 Std L" pitchFamily="18" charset="-122"/>
              <a:cs typeface="华文细黑" pitchFamily="2" charset="-122"/>
            </a:endParaRPr>
          </a:p>
          <a:p>
            <a:pPr marL="342900" indent="-342900" fontAlgn="base">
              <a:lnSpc>
                <a:spcPct val="150000"/>
              </a:lnSpc>
              <a:spcBef>
                <a:spcPct val="20000"/>
              </a:spcBef>
              <a:spcAft>
                <a:spcPct val="0"/>
              </a:spcAft>
              <a:buClr>
                <a:schemeClr val="accent6"/>
              </a:buClr>
            </a:pPr>
            <a:endParaRPr lang="zh-CN" altLang="en-US" sz="2000"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1" name="TextBox 10"/>
          <p:cNvSpPr txBox="1"/>
          <p:nvPr/>
        </p:nvSpPr>
        <p:spPr bwMode="auto">
          <a:xfrm>
            <a:off x="785786" y="2628323"/>
            <a:ext cx="792961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R.drawable</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图像文件名</a:t>
            </a:r>
          </a:p>
        </p:txBody>
      </p:sp>
      <p:sp>
        <p:nvSpPr>
          <p:cNvPr id="17" name="TextBox 16"/>
          <p:cNvSpPr txBox="1"/>
          <p:nvPr/>
        </p:nvSpPr>
        <p:spPr bwMode="auto">
          <a:xfrm>
            <a:off x="785786" y="3341574"/>
            <a:ext cx="8001056"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altLang="zh-CN" sz="1400" dirty="0" err="1">
                <a:latin typeface="Courier New" pitchFamily="49" charset="0"/>
                <a:cs typeface="Courier New" pitchFamily="49" charset="0"/>
              </a:rPr>
              <a:t>Resource.</a:t>
            </a:r>
            <a:r>
              <a:rPr lang="en-US" sz="1400" dirty="0" err="1">
                <a:latin typeface="Courier New" pitchFamily="49" charset="0"/>
                <a:cs typeface="Courier New" pitchFamily="49" charset="0"/>
              </a:rPr>
              <a:t>getDrawable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R.drawable.icon</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setBackgroundDrawable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getResources</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getDrawable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R.drawable.background</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19" name="TextBox 18"/>
          <p:cNvSpPr txBox="1"/>
          <p:nvPr/>
        </p:nvSpPr>
        <p:spPr bwMode="auto">
          <a:xfrm>
            <a:off x="500034" y="642924"/>
            <a:ext cx="7786742" cy="1015663"/>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Android</a:t>
            </a:r>
            <a:r>
              <a:rPr lang="zh-CN" altLang="en-US" sz="2000" b="1" dirty="0">
                <a:latin typeface="Adobe 宋体 Std L" pitchFamily="18" charset="-122"/>
                <a:ea typeface="Adobe 宋体 Std L" pitchFamily="18" charset="-122"/>
                <a:cs typeface="华文细黑" pitchFamily="2" charset="-122"/>
              </a:rPr>
              <a:t>应用程序中所使用的小图标、图像或背景图像存放在资源目录</a:t>
            </a:r>
            <a:r>
              <a:rPr lang="en-US" altLang="zh-CN" sz="2000" b="1" dirty="0">
                <a:latin typeface="Adobe 宋体 Std L" pitchFamily="18" charset="-122"/>
                <a:ea typeface="Adobe 宋体 Std L" pitchFamily="18" charset="-122"/>
                <a:cs typeface="华文细黑" pitchFamily="2" charset="-122"/>
              </a:rPr>
              <a:t>res/</a:t>
            </a:r>
            <a:r>
              <a:rPr lang="en-US" altLang="zh-CN" sz="2000" b="1" dirty="0" err="1">
                <a:latin typeface="Adobe 宋体 Std L" pitchFamily="18" charset="-122"/>
                <a:ea typeface="Adobe 宋体 Std L" pitchFamily="18" charset="-122"/>
                <a:cs typeface="华文细黑" pitchFamily="2" charset="-122"/>
              </a:rPr>
              <a:t>drawable</a:t>
            </a:r>
            <a:r>
              <a:rPr lang="zh-CN" altLang="en-US" sz="2000" b="1" dirty="0">
                <a:latin typeface="Adobe 宋体 Std L" pitchFamily="18" charset="-122"/>
                <a:ea typeface="Adobe 宋体 Std L" pitchFamily="18" charset="-122"/>
                <a:cs typeface="华文细黑" pitchFamily="2" charset="-122"/>
              </a:rPr>
              <a:t>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a:t>2.3.5  </a:t>
            </a:r>
            <a:r>
              <a:rPr lang="en-US" altLang="zh-CN" dirty="0" err="1"/>
              <a:t>drawable</a:t>
            </a:r>
            <a:r>
              <a:rPr dirty="0"/>
              <a:t>图像资源目录</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bwMode="auto">
          <a:xfrm>
            <a:off x="500034" y="428610"/>
            <a:ext cx="7858180" cy="2019014"/>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 XML</a:t>
            </a:r>
            <a:r>
              <a:rPr lang="zh-CN" altLang="en-US" sz="2000" b="1" dirty="0">
                <a:latin typeface="Adobe 宋体 Std L" pitchFamily="18" charset="-122"/>
                <a:ea typeface="Adobe 宋体 Std L" pitchFamily="18" charset="-122"/>
                <a:cs typeface="华文细黑" pitchFamily="2" charset="-122"/>
              </a:rPr>
              <a:t>文件中访问图像资源</a:t>
            </a: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语法</a:t>
            </a:r>
            <a:r>
              <a:rPr lang="en-US" altLang="zh-CN" b="1" dirty="0">
                <a:latin typeface="Adobe 宋体 Std L" pitchFamily="18" charset="-122"/>
                <a:ea typeface="Adobe 宋体 Std L" pitchFamily="18" charset="-122"/>
                <a:cs typeface="华文细黑" pitchFamily="2" charset="-122"/>
              </a:rPr>
              <a:t>】</a:t>
            </a:r>
          </a:p>
          <a:p>
            <a:pPr marL="800100" lvl="1" indent="-342900" fontAlgn="base">
              <a:spcBef>
                <a:spcPct val="20000"/>
              </a:spcBef>
              <a:spcAft>
                <a:spcPct val="0"/>
              </a:spcAft>
              <a:buClr>
                <a:schemeClr val="accent6"/>
              </a:buClr>
              <a:buFont typeface="Wingdings" pitchFamily="2" charset="2"/>
              <a:buChar char="n"/>
            </a:pPr>
            <a:endParaRPr lang="en-US" altLang="zh-CN" sz="2000" b="1" dirty="0">
              <a:latin typeface="Adobe 宋体 Std L" pitchFamily="18" charset="-122"/>
              <a:ea typeface="Adobe 宋体 Std L" pitchFamily="18" charset="-122"/>
              <a:cs typeface="华文细黑" pitchFamily="2" charset="-122"/>
            </a:endParaRPr>
          </a:p>
          <a:p>
            <a:pPr marL="742950" lvl="1" indent="-285750" fontAlgn="base">
              <a:spcBef>
                <a:spcPct val="20000"/>
              </a:spcBef>
              <a:spcAft>
                <a:spcPct val="0"/>
              </a:spcAft>
              <a:buClr>
                <a:schemeClr val="accent1"/>
              </a:buClr>
              <a:buFont typeface="Wingdings" pitchFamily="2" charset="2"/>
              <a:buChar char="n"/>
            </a:pPr>
            <a:r>
              <a:rPr lang="en-US" altLang="zh-CN" b="1" dirty="0">
                <a:latin typeface="Adobe 宋体 Std L" pitchFamily="18" charset="-122"/>
                <a:ea typeface="Adobe 宋体 Std L" pitchFamily="18" charset="-122"/>
                <a:cs typeface="华文细黑" pitchFamily="2" charset="-122"/>
              </a:rPr>
              <a:t>【</a:t>
            </a:r>
            <a:r>
              <a:rPr lang="zh-CN" altLang="en-US" b="1" dirty="0">
                <a:latin typeface="Adobe 宋体 Std L" pitchFamily="18" charset="-122"/>
                <a:ea typeface="Adobe 宋体 Std L" pitchFamily="18" charset="-122"/>
                <a:cs typeface="华文细黑" pitchFamily="2" charset="-122"/>
              </a:rPr>
              <a:t>示例</a:t>
            </a:r>
            <a:r>
              <a:rPr lang="en-US" altLang="zh-CN" b="1" dirty="0">
                <a:latin typeface="Adobe 宋体 Std L" pitchFamily="18" charset="-122"/>
                <a:ea typeface="Adobe 宋体 Std L" pitchFamily="18" charset="-122"/>
                <a:cs typeface="华文细黑" pitchFamily="2" charset="-122"/>
              </a:rPr>
              <a:t>】</a:t>
            </a:r>
            <a:endParaRPr lang="zh-CN" altLang="en-US" b="1" dirty="0">
              <a:latin typeface="Adobe 宋体 Std L" pitchFamily="18" charset="-122"/>
              <a:ea typeface="Adobe 宋体 Std L" pitchFamily="18" charset="-122"/>
              <a:cs typeface="华文细黑"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9" name="TextBox 18"/>
          <p:cNvSpPr txBox="1"/>
          <p:nvPr/>
        </p:nvSpPr>
        <p:spPr bwMode="auto">
          <a:xfrm>
            <a:off x="1071538" y="1357304"/>
            <a:ext cx="628654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图像文件名</a:t>
            </a:r>
          </a:p>
        </p:txBody>
      </p:sp>
      <p:sp>
        <p:nvSpPr>
          <p:cNvPr id="21" name="TextBox 20"/>
          <p:cNvSpPr txBox="1"/>
          <p:nvPr/>
        </p:nvSpPr>
        <p:spPr bwMode="auto">
          <a:xfrm>
            <a:off x="1000100" y="2285998"/>
            <a:ext cx="6286544" cy="52322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err="1">
                <a:latin typeface="Courier New" pitchFamily="49" charset="0"/>
                <a:cs typeface="Courier New" pitchFamily="49" charset="0"/>
              </a:rPr>
              <a:t>android:icon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app_icon</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err="1">
                <a:latin typeface="Courier New" pitchFamily="49" charset="0"/>
                <a:cs typeface="Courier New" pitchFamily="49" charset="0"/>
              </a:rPr>
              <a:t>android:background</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/background"</a:t>
            </a:r>
            <a:endParaRPr lang="zh-CN" altLang="en-US" sz="1400" dirty="0">
              <a:latin typeface="Courier New" pitchFamily="49" charset="0"/>
              <a:cs typeface="Courier New" pitchFamily="49" charset="0"/>
            </a:endParaRPr>
          </a:p>
        </p:txBody>
      </p:sp>
      <p:grpSp>
        <p:nvGrpSpPr>
          <p:cNvPr id="13" name="组合 13"/>
          <p:cNvGrpSpPr/>
          <p:nvPr/>
        </p:nvGrpSpPr>
        <p:grpSpPr>
          <a:xfrm>
            <a:off x="500034" y="3000378"/>
            <a:ext cx="7899516" cy="1428759"/>
            <a:chOff x="1359000" y="4000510"/>
            <a:chExt cx="6516607" cy="1060774"/>
          </a:xfrm>
        </p:grpSpPr>
        <p:sp>
          <p:nvSpPr>
            <p:cNvPr id="14" name="TextBox 13"/>
            <p:cNvSpPr txBox="1">
              <a:spLocks noChangeArrowheads="1"/>
            </p:cNvSpPr>
            <p:nvPr/>
          </p:nvSpPr>
          <p:spPr bwMode="auto">
            <a:xfrm>
              <a:off x="1359000" y="4275466"/>
              <a:ext cx="6481763" cy="7858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2- 19</a:t>
              </a:r>
              <a:r>
                <a:rPr lang="en-US" altLang="zh-CN" sz="1400" b="1" i="0" dirty="0"/>
                <a:t>】</a:t>
              </a:r>
              <a:r>
                <a:rPr lang="en-US" sz="1400" b="1" i="0" dirty="0"/>
                <a:t>drawable_layout.xml </a:t>
              </a:r>
              <a:r>
                <a:rPr lang="en-US" altLang="zh-CN" sz="1400" b="1" i="0" dirty="0"/>
                <a:t>【</a:t>
              </a:r>
              <a:r>
                <a:rPr lang="zh-CN" altLang="en-US" sz="1400" b="1" i="0" dirty="0"/>
                <a:t>代码</a:t>
              </a:r>
              <a:r>
                <a:rPr lang="en-US" sz="1400" b="1" i="0" dirty="0"/>
                <a:t>2- 20</a:t>
              </a:r>
              <a:r>
                <a:rPr lang="en-US" altLang="zh-CN" sz="1400" b="1" i="0" dirty="0"/>
                <a:t>】</a:t>
              </a:r>
              <a:r>
                <a:rPr lang="en-US" sz="1400" b="1" i="0" dirty="0"/>
                <a:t>Drawable_ActivityDemo.java</a:t>
              </a:r>
              <a:endParaRPr lang="zh-CN" altLang="en-US" sz="1400" i="0" dirty="0"/>
            </a:p>
            <a:p>
              <a:endParaRPr lang="zh-CN" altLang="en-US" sz="1400" dirty="0"/>
            </a:p>
            <a:p>
              <a:endParaRPr lang="zh-CN" altLang="en-US" sz="1400" dirty="0"/>
            </a:p>
          </p:txBody>
        </p:sp>
        <p:pic>
          <p:nvPicPr>
            <p:cNvPr id="17" name="图片 16"/>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pPr>
              <a:buNone/>
            </a:pPr>
            <a:r>
              <a:rPr lang="zh-CN" altLang="en-US" dirty="0"/>
              <a:t>清单</a:t>
            </a:r>
            <a:r>
              <a:rPr lang="zh-CN" dirty="0"/>
              <a:t>文件</a:t>
            </a:r>
            <a:r>
              <a:rPr lang="zh-CN" altLang="en-US" dirty="0"/>
              <a:t>中</a:t>
            </a:r>
            <a:r>
              <a:rPr lang="zh-CN" dirty="0"/>
              <a:t>通常包含以下</a:t>
            </a:r>
            <a:r>
              <a:rPr lang="zh-CN" altLang="en-US" dirty="0"/>
              <a:t>六</a:t>
            </a:r>
            <a:r>
              <a:rPr lang="zh-CN" dirty="0"/>
              <a:t>项信息</a:t>
            </a:r>
            <a:r>
              <a:rPr lang="zh-CN" altLang="en-US" dirty="0"/>
              <a:t>：</a:t>
            </a:r>
            <a:endParaRPr dirty="0"/>
          </a:p>
          <a:p>
            <a:r>
              <a:rPr lang="zh-CN" dirty="0"/>
              <a:t>声明应用程序的包名</a:t>
            </a:r>
            <a:endParaRPr dirty="0"/>
          </a:p>
          <a:p>
            <a:r>
              <a:rPr lang="zh-CN" dirty="0"/>
              <a:t>描述应用程序组件</a:t>
            </a:r>
            <a:endParaRPr dirty="0"/>
          </a:p>
          <a:p>
            <a:pPr lvl="0"/>
            <a:r>
              <a:rPr lang="zh-CN" dirty="0"/>
              <a:t>确定宿主应用组件进程</a:t>
            </a:r>
            <a:endParaRPr dirty="0"/>
          </a:p>
          <a:p>
            <a:pPr lvl="0"/>
            <a:r>
              <a:rPr lang="zh-CN" dirty="0"/>
              <a:t>声明应用程序拥有的权限</a:t>
            </a:r>
            <a:endParaRPr dirty="0"/>
          </a:p>
          <a:p>
            <a:r>
              <a:rPr lang="zh-CN" dirty="0"/>
              <a:t>定义应用程序所支持</a:t>
            </a:r>
            <a:r>
              <a:rPr dirty="0"/>
              <a:t>API</a:t>
            </a:r>
            <a:r>
              <a:rPr lang="zh-CN" dirty="0"/>
              <a:t>的最低等级</a:t>
            </a:r>
            <a:endParaRPr dirty="0"/>
          </a:p>
          <a:p>
            <a:r>
              <a:rPr lang="zh-CN" dirty="0"/>
              <a:t>列举应用程序必须链接的库</a:t>
            </a:r>
          </a:p>
          <a:p>
            <a:pPr lvl="0"/>
            <a:endParaRPr lang="zh-CN" dirty="0"/>
          </a:p>
          <a:p>
            <a:endParaRPr dirty="0"/>
          </a:p>
        </p:txBody>
      </p:sp>
      <p:sp>
        <p:nvSpPr>
          <p:cNvPr id="4" name="标题 3"/>
          <p:cNvSpPr>
            <a:spLocks noGrp="1"/>
          </p:cNvSpPr>
          <p:nvPr>
            <p:ph type="title"/>
          </p:nvPr>
        </p:nvSpPr>
        <p:spPr>
          <a:xfrm>
            <a:off x="428596" y="18415"/>
            <a:ext cx="6674503" cy="410845"/>
          </a:xfrm>
        </p:spPr>
        <p:txBody>
          <a:bodyPr/>
          <a:lstStyle/>
          <a:p>
            <a:r>
              <a:rPr lang="en-US" dirty="0"/>
              <a:t>2.4  AndroidManifest.xml</a:t>
            </a:r>
            <a:r>
              <a:rPr dirty="0"/>
              <a:t>清单文件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pPr>
              <a:buNone/>
            </a:pPr>
            <a:r>
              <a:rPr lang="zh-CN" altLang="en-US" dirty="0"/>
              <a:t>设置清单文件</a:t>
            </a:r>
            <a:r>
              <a:rPr lang="zh-CN" dirty="0"/>
              <a:t>的属性</a:t>
            </a:r>
            <a:r>
              <a:rPr lang="zh-CN" altLang="en-US" dirty="0"/>
              <a:t>时，需要遵守几项</a:t>
            </a:r>
            <a:r>
              <a:rPr lang="zh-CN" dirty="0"/>
              <a:t>规则</a:t>
            </a:r>
            <a:r>
              <a:rPr lang="zh-CN" altLang="en-US" dirty="0"/>
              <a:t>：</a:t>
            </a:r>
            <a:endParaRPr dirty="0"/>
          </a:p>
          <a:p>
            <a:pPr lvl="0"/>
            <a:r>
              <a:rPr lang="zh-CN" sz="1600" dirty="0"/>
              <a:t>元素：在所有的元素中只有</a:t>
            </a:r>
            <a:r>
              <a:rPr sz="1600" dirty="0"/>
              <a:t>&lt;manifest&gt;</a:t>
            </a:r>
            <a:r>
              <a:rPr lang="zh-CN" sz="1600" dirty="0"/>
              <a:t>和</a:t>
            </a:r>
            <a:r>
              <a:rPr sz="1600" dirty="0"/>
              <a:t>&lt;application&gt;</a:t>
            </a:r>
            <a:r>
              <a:rPr lang="zh-CN" sz="1600" dirty="0"/>
              <a:t>是必需的且只能出现一次</a:t>
            </a:r>
            <a:endParaRPr sz="1600" dirty="0"/>
          </a:p>
          <a:p>
            <a:r>
              <a:rPr lang="zh-CN" sz="1600" dirty="0"/>
              <a:t>属性：元素的属性大部分是可选的</a:t>
            </a:r>
            <a:r>
              <a:rPr lang="zh-CN" altLang="en-US" sz="1600" dirty="0"/>
              <a:t>但</a:t>
            </a:r>
            <a:r>
              <a:rPr lang="zh-CN" sz="1600" dirty="0"/>
              <a:t>有少数属性是必须设置的</a:t>
            </a:r>
            <a:endParaRPr sz="1600" dirty="0"/>
          </a:p>
          <a:p>
            <a:r>
              <a:rPr lang="zh-CN" sz="1600" dirty="0"/>
              <a:t>定义类名：所有的元素名都对应其在</a:t>
            </a:r>
            <a:r>
              <a:rPr sz="1600" dirty="0"/>
              <a:t>SDK</a:t>
            </a:r>
            <a:r>
              <a:rPr lang="zh-CN" sz="1600" dirty="0"/>
              <a:t>中的类名</a:t>
            </a:r>
            <a:endParaRPr sz="1600" dirty="0"/>
          </a:p>
          <a:p>
            <a:pPr lvl="0"/>
            <a:r>
              <a:rPr lang="zh-CN" sz="1600" dirty="0"/>
              <a:t>多数值项：如果某个元素有超过一个数值时，必须通过重复的方式来说明该元素的某个属性具有多个数值项，且不能将多个数值项一次性说明在一个属性中</a:t>
            </a:r>
          </a:p>
          <a:p>
            <a:r>
              <a:rPr lang="zh-CN" sz="1600" dirty="0"/>
              <a:t>资源项说明：需要引用某个资源时</a:t>
            </a:r>
            <a:r>
              <a:rPr lang="zh-CN" altLang="en-US" sz="1600" dirty="0"/>
              <a:t>，</a:t>
            </a:r>
            <a:r>
              <a:rPr lang="zh-CN" sz="1600" dirty="0"/>
              <a:t>采用“</a:t>
            </a:r>
            <a:r>
              <a:rPr sz="1600" dirty="0"/>
              <a:t>@[package:]type:name</a:t>
            </a:r>
            <a:r>
              <a:rPr lang="zh-CN" sz="1600" dirty="0"/>
              <a:t>”格式进行引用</a:t>
            </a:r>
            <a:endParaRPr sz="1600" dirty="0"/>
          </a:p>
          <a:p>
            <a:r>
              <a:rPr lang="zh-CN" sz="1600" dirty="0"/>
              <a:t>字符串值：类似于其他语言</a:t>
            </a:r>
          </a:p>
          <a:p>
            <a:endParaRPr dirty="0"/>
          </a:p>
        </p:txBody>
      </p:sp>
      <p:sp>
        <p:nvSpPr>
          <p:cNvPr id="4" name="标题 3"/>
          <p:cNvSpPr>
            <a:spLocks noGrp="1"/>
          </p:cNvSpPr>
          <p:nvPr>
            <p:ph type="title"/>
          </p:nvPr>
        </p:nvSpPr>
        <p:spPr>
          <a:xfrm>
            <a:off x="428596" y="18415"/>
            <a:ext cx="6674503" cy="410845"/>
          </a:xfrm>
        </p:spPr>
        <p:txBody>
          <a:bodyPr/>
          <a:lstStyle/>
          <a:p>
            <a:r>
              <a:rPr lang="en-US" dirty="0"/>
              <a:t>2.4  AndroidManifest.xml</a:t>
            </a:r>
            <a:r>
              <a:rPr dirty="0"/>
              <a:t>清单文件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r>
              <a:rPr dirty="0"/>
              <a:t>AndroidManifest.xml</a:t>
            </a:r>
            <a:endParaRPr lang="zh-CN" dirty="0"/>
          </a:p>
        </p:txBody>
      </p:sp>
      <p:sp>
        <p:nvSpPr>
          <p:cNvPr id="4" name="标题 3"/>
          <p:cNvSpPr>
            <a:spLocks noGrp="1"/>
          </p:cNvSpPr>
          <p:nvPr>
            <p:ph type="title"/>
          </p:nvPr>
        </p:nvSpPr>
        <p:spPr>
          <a:xfrm>
            <a:off x="428596" y="18415"/>
            <a:ext cx="6674503" cy="410845"/>
          </a:xfrm>
        </p:spPr>
        <p:txBody>
          <a:bodyPr/>
          <a:lstStyle/>
          <a:p>
            <a:r>
              <a:rPr lang="en-US" dirty="0"/>
              <a:t>2.4  AndroidManifest.xml</a:t>
            </a:r>
            <a:r>
              <a:rPr dirty="0"/>
              <a:t>清单文件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bwMode="auto">
          <a:xfrm>
            <a:off x="357158" y="1071552"/>
            <a:ext cx="8572560" cy="4031873"/>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&lt;?xml version="1.0" encoding="utf-8"?&gt;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&lt;manifest </a:t>
            </a:r>
            <a:r>
              <a:rPr lang="en-US" sz="1400" dirty="0" err="1">
                <a:latin typeface="Courier New" pitchFamily="49" charset="0"/>
                <a:cs typeface="Courier New" pitchFamily="49" charset="0"/>
              </a:rPr>
              <a:t>xmlns:android</a:t>
            </a:r>
            <a:r>
              <a:rPr lang="en-US" sz="1400" dirty="0">
                <a:latin typeface="Courier New" pitchFamily="49" charset="0"/>
                <a:cs typeface="Courier New" pitchFamily="49" charset="0"/>
              </a:rPr>
              <a:t>="http://schemas.android.com/apk/res/android"</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package="com.qst.chapter02"&gt;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&lt;application</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android:allowBackup</a:t>
            </a:r>
            <a:r>
              <a:rPr lang="en-US" sz="1400" dirty="0">
                <a:latin typeface="Courier New" pitchFamily="49" charset="0"/>
                <a:cs typeface="Courier New" pitchFamily="49" charset="0"/>
              </a:rPr>
              <a:t>="true"</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android:icon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mipmap</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ic_launcher</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android:label</a:t>
            </a:r>
            <a:r>
              <a:rPr lang="en-US" sz="1400" dirty="0">
                <a:latin typeface="Courier New" pitchFamily="49" charset="0"/>
                <a:cs typeface="Courier New" pitchFamily="49" charset="0"/>
              </a:rPr>
              <a:t>="@string/</a:t>
            </a:r>
            <a:r>
              <a:rPr lang="en-US" sz="1400" dirty="0" err="1">
                <a:latin typeface="Courier New" pitchFamily="49" charset="0"/>
                <a:cs typeface="Courier New" pitchFamily="49" charset="0"/>
              </a:rPr>
              <a:t>app_name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android:supportsRtl</a:t>
            </a:r>
            <a:r>
              <a:rPr lang="en-US" sz="1400" dirty="0">
                <a:latin typeface="Courier New" pitchFamily="49" charset="0"/>
                <a:cs typeface="Courier New" pitchFamily="49" charset="0"/>
              </a:rPr>
              <a:t>="true"</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android:theme</a:t>
            </a:r>
            <a:r>
              <a:rPr lang="en-US" sz="1400" dirty="0">
                <a:latin typeface="Courier New" pitchFamily="49" charset="0"/>
                <a:cs typeface="Courier New" pitchFamily="49" charset="0"/>
              </a:rPr>
              <a:t>="@style/</a:t>
            </a:r>
            <a:r>
              <a:rPr lang="en-US" sz="1400" dirty="0" err="1">
                <a:latin typeface="Courier New" pitchFamily="49" charset="0"/>
                <a:cs typeface="Courier New" pitchFamily="49" charset="0"/>
              </a:rPr>
              <a:t>AppTheme</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&lt;activity </a:t>
            </a:r>
            <a:r>
              <a:rPr lang="en-US" sz="1400" dirty="0" err="1">
                <a:latin typeface="Courier New" pitchFamily="49" charset="0"/>
                <a:cs typeface="Courier New" pitchFamily="49" charset="0"/>
              </a:rPr>
              <a:t>android:name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MainActivity</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&lt;intent-filter&gt;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&lt;action </a:t>
            </a:r>
            <a:r>
              <a:rPr lang="en-US" sz="1400" dirty="0" err="1">
                <a:latin typeface="Courier New" pitchFamily="49" charset="0"/>
                <a:cs typeface="Courier New" pitchFamily="49" charset="0"/>
              </a:rPr>
              <a:t>android:name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android.intent.action.MAIN</a:t>
            </a:r>
            <a:r>
              <a:rPr lang="en-US" sz="1400" dirty="0">
                <a:latin typeface="Courier New" pitchFamily="49" charset="0"/>
                <a:cs typeface="Courier New" pitchFamily="49" charset="0"/>
              </a:rPr>
              <a:t>" /&gt;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&lt;category </a:t>
            </a:r>
            <a:r>
              <a:rPr lang="en-US" sz="1400" dirty="0" err="1">
                <a:latin typeface="Courier New" pitchFamily="49" charset="0"/>
                <a:cs typeface="Courier New" pitchFamily="49" charset="0"/>
              </a:rPr>
              <a:t>android:name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android.intent.category.LAUNCHER</a:t>
            </a:r>
            <a:r>
              <a:rPr lang="en-US" sz="1400" dirty="0">
                <a:latin typeface="Courier New" pitchFamily="49" charset="0"/>
                <a:cs typeface="Courier New" pitchFamily="49" charset="0"/>
              </a:rPr>
              <a:t>" /&gt;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&lt;/intent-filter&gt;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&lt;/activity&gt;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&lt;/application&gt;</a:t>
            </a:r>
          </a:p>
          <a:p>
            <a:r>
              <a:rPr lang="en-US" sz="1400" dirty="0">
                <a:latin typeface="Courier New" pitchFamily="49" charset="0"/>
                <a:cs typeface="Courier New" pitchFamily="49" charset="0"/>
              </a:rPr>
              <a:t>&lt;uses-permission </a:t>
            </a:r>
            <a:r>
              <a:rPr lang="en-US" sz="1400" dirty="0" err="1">
                <a:latin typeface="Courier New" pitchFamily="49" charset="0"/>
                <a:cs typeface="Courier New" pitchFamily="49" charset="0"/>
              </a:rPr>
              <a:t>android:name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android.permission.SEND_SMS</a:t>
            </a:r>
            <a:r>
              <a:rPr lang="en-US" sz="1400" dirty="0">
                <a:latin typeface="Courier New" pitchFamily="49" charset="0"/>
                <a:cs typeface="Courier New" pitchFamily="49" charset="0"/>
              </a:rPr>
              <a:t>"&gt;&lt;/uses-permission&gt;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&lt;/manifest&gt;</a:t>
            </a:r>
            <a:endParaRPr lang="zh-CN" altLang="en-US" sz="1400" dirty="0">
              <a:latin typeface="Courier New" pitchFamily="49" charset="0"/>
              <a:cs typeface="Courier New" pitchFamily="49" charset="0"/>
            </a:endParaRPr>
          </a:p>
        </p:txBody>
      </p:sp>
      <p:grpSp>
        <p:nvGrpSpPr>
          <p:cNvPr id="14" name="组合 13"/>
          <p:cNvGrpSpPr/>
          <p:nvPr/>
        </p:nvGrpSpPr>
        <p:grpSpPr>
          <a:xfrm>
            <a:off x="428596" y="714362"/>
            <a:ext cx="7286676" cy="857256"/>
            <a:chOff x="428596" y="714362"/>
            <a:chExt cx="7286676" cy="857256"/>
          </a:xfrm>
        </p:grpSpPr>
        <p:sp>
          <p:nvSpPr>
            <p:cNvPr id="11" name="矩形标注 10"/>
            <p:cNvSpPr/>
            <p:nvPr/>
          </p:nvSpPr>
          <p:spPr bwMode="auto">
            <a:xfrm>
              <a:off x="5429256" y="714362"/>
              <a:ext cx="1357322"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13" name="组合 12"/>
            <p:cNvGrpSpPr/>
            <p:nvPr/>
          </p:nvGrpSpPr>
          <p:grpSpPr>
            <a:xfrm>
              <a:off x="428596" y="714362"/>
              <a:ext cx="7286676" cy="857256"/>
              <a:chOff x="428596" y="714362"/>
              <a:chExt cx="7286676" cy="857256"/>
            </a:xfrm>
          </p:grpSpPr>
          <p:sp>
            <p:nvSpPr>
              <p:cNvPr id="9" name="矩形 8"/>
              <p:cNvSpPr/>
              <p:nvPr/>
            </p:nvSpPr>
            <p:spPr bwMode="auto">
              <a:xfrm>
                <a:off x="428596" y="1357304"/>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2" name="TextBox 11"/>
              <p:cNvSpPr txBox="1"/>
              <p:nvPr/>
            </p:nvSpPr>
            <p:spPr bwMode="auto">
              <a:xfrm>
                <a:off x="5429256" y="714362"/>
                <a:ext cx="1357322"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a:latin typeface="+mn-ea"/>
                  </a:rPr>
                  <a:t>&lt;manifest&gt;</a:t>
                </a:r>
                <a:r>
                  <a:rPr lang="zh-CN" altLang="en-US" sz="1700" dirty="0">
                    <a:latin typeface="+mn-ea"/>
                  </a:rPr>
                  <a:t>节点</a:t>
                </a:r>
                <a:endParaRPr kumimoji="0" lang="zh-CN" altLang="en-US" sz="1700" b="1" i="0" u="none" strike="noStrike" kern="1200" cap="none" spc="0" normalizeH="0" baseline="0" noProof="0" dirty="0">
                  <a:ln>
                    <a:noFill/>
                  </a:ln>
                  <a:solidFill>
                    <a:schemeClr val="accent6"/>
                  </a:solidFill>
                  <a:effectLst/>
                  <a:uLnTx/>
                  <a:uFillTx/>
                  <a:latin typeface="+mn-ea"/>
                  <a:cs typeface="华文细黑" charset="0"/>
                </a:endParaRPr>
              </a:p>
            </p:txBody>
          </p:sp>
        </p:grpSp>
      </p:grpSp>
      <p:grpSp>
        <p:nvGrpSpPr>
          <p:cNvPr id="15" name="组合 14"/>
          <p:cNvGrpSpPr/>
          <p:nvPr/>
        </p:nvGrpSpPr>
        <p:grpSpPr>
          <a:xfrm>
            <a:off x="571472" y="1142990"/>
            <a:ext cx="3214710" cy="857256"/>
            <a:chOff x="428596" y="714362"/>
            <a:chExt cx="3214710" cy="857256"/>
          </a:xfrm>
        </p:grpSpPr>
        <p:sp>
          <p:nvSpPr>
            <p:cNvPr id="16" name="矩形标注 15"/>
            <p:cNvSpPr/>
            <p:nvPr/>
          </p:nvSpPr>
          <p:spPr bwMode="auto">
            <a:xfrm>
              <a:off x="2071670" y="714362"/>
              <a:ext cx="1500198"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17" name="组合 12"/>
            <p:cNvGrpSpPr/>
            <p:nvPr/>
          </p:nvGrpSpPr>
          <p:grpSpPr>
            <a:xfrm>
              <a:off x="428596" y="714362"/>
              <a:ext cx="3214710" cy="857256"/>
              <a:chOff x="428596" y="714362"/>
              <a:chExt cx="3214710" cy="857256"/>
            </a:xfrm>
          </p:grpSpPr>
          <p:sp>
            <p:nvSpPr>
              <p:cNvPr id="18" name="矩形 17"/>
              <p:cNvSpPr/>
              <p:nvPr/>
            </p:nvSpPr>
            <p:spPr bwMode="auto">
              <a:xfrm>
                <a:off x="428596" y="1357304"/>
                <a:ext cx="3071834"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9" name="TextBox 18"/>
              <p:cNvSpPr txBox="1"/>
              <p:nvPr/>
            </p:nvSpPr>
            <p:spPr bwMode="auto">
              <a:xfrm>
                <a:off x="2071670" y="714362"/>
                <a:ext cx="1571636"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a:latin typeface="+mn-ea"/>
                  </a:rPr>
                  <a:t>&lt;application&gt; </a:t>
                </a:r>
                <a:r>
                  <a:rPr lang="zh-CN" altLang="en-US" sz="1700" dirty="0">
                    <a:latin typeface="+mn-ea"/>
                  </a:rPr>
                  <a:t>节点</a:t>
                </a:r>
              </a:p>
            </p:txBody>
          </p:sp>
        </p:grpSp>
      </p:grpSp>
      <p:grpSp>
        <p:nvGrpSpPr>
          <p:cNvPr id="20" name="组合 19"/>
          <p:cNvGrpSpPr/>
          <p:nvPr/>
        </p:nvGrpSpPr>
        <p:grpSpPr>
          <a:xfrm>
            <a:off x="1214414" y="2428874"/>
            <a:ext cx="4357718" cy="857256"/>
            <a:chOff x="1188241" y="714362"/>
            <a:chExt cx="6748286" cy="857256"/>
          </a:xfrm>
        </p:grpSpPr>
        <p:sp>
          <p:nvSpPr>
            <p:cNvPr id="21" name="矩形标注 20"/>
            <p:cNvSpPr/>
            <p:nvPr/>
          </p:nvSpPr>
          <p:spPr bwMode="auto">
            <a:xfrm>
              <a:off x="5562607" y="714362"/>
              <a:ext cx="1599526"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22" name="组合 12"/>
            <p:cNvGrpSpPr/>
            <p:nvPr/>
          </p:nvGrpSpPr>
          <p:grpSpPr>
            <a:xfrm>
              <a:off x="1188241" y="714362"/>
              <a:ext cx="6748286" cy="857256"/>
              <a:chOff x="1188241" y="714362"/>
              <a:chExt cx="6748286" cy="857256"/>
            </a:xfrm>
          </p:grpSpPr>
          <p:sp>
            <p:nvSpPr>
              <p:cNvPr id="23" name="矩形 22"/>
              <p:cNvSpPr/>
              <p:nvPr/>
            </p:nvSpPr>
            <p:spPr bwMode="auto">
              <a:xfrm>
                <a:off x="1188241" y="1357304"/>
                <a:ext cx="674828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4" name="TextBox 23"/>
              <p:cNvSpPr txBox="1"/>
              <p:nvPr/>
            </p:nvSpPr>
            <p:spPr bwMode="auto">
              <a:xfrm>
                <a:off x="5429256" y="714362"/>
                <a:ext cx="1843506"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a:latin typeface="+mn-ea"/>
                  </a:rPr>
                  <a:t>&lt;activity&gt; </a:t>
                </a:r>
                <a:r>
                  <a:rPr lang="zh-CN" altLang="en-US" sz="1700" dirty="0">
                    <a:latin typeface="+mn-ea"/>
                  </a:rPr>
                  <a:t>节点</a:t>
                </a:r>
              </a:p>
            </p:txBody>
          </p:sp>
        </p:grpSp>
      </p:grpSp>
      <p:grpSp>
        <p:nvGrpSpPr>
          <p:cNvPr id="25" name="组合 24"/>
          <p:cNvGrpSpPr/>
          <p:nvPr/>
        </p:nvGrpSpPr>
        <p:grpSpPr>
          <a:xfrm>
            <a:off x="1643042" y="2643188"/>
            <a:ext cx="2040886" cy="857256"/>
            <a:chOff x="1053168" y="714362"/>
            <a:chExt cx="5947725" cy="857256"/>
          </a:xfrm>
        </p:grpSpPr>
        <p:sp>
          <p:nvSpPr>
            <p:cNvPr id="26" name="矩形标注 25"/>
            <p:cNvSpPr/>
            <p:nvPr/>
          </p:nvSpPr>
          <p:spPr bwMode="auto">
            <a:xfrm>
              <a:off x="2926885" y="714362"/>
              <a:ext cx="4002570"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27" name="组合 12"/>
            <p:cNvGrpSpPr/>
            <p:nvPr/>
          </p:nvGrpSpPr>
          <p:grpSpPr>
            <a:xfrm>
              <a:off x="1053168" y="714362"/>
              <a:ext cx="5947725" cy="857256"/>
              <a:chOff x="1053168" y="714362"/>
              <a:chExt cx="5947725" cy="857256"/>
            </a:xfrm>
          </p:grpSpPr>
          <p:sp>
            <p:nvSpPr>
              <p:cNvPr id="28" name="矩形 27"/>
              <p:cNvSpPr/>
              <p:nvPr/>
            </p:nvSpPr>
            <p:spPr bwMode="auto">
              <a:xfrm>
                <a:off x="1053168" y="1357304"/>
                <a:ext cx="5204769"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9" name="TextBox 28"/>
              <p:cNvSpPr txBox="1"/>
              <p:nvPr/>
            </p:nvSpPr>
            <p:spPr bwMode="auto">
              <a:xfrm>
                <a:off x="2746371" y="714362"/>
                <a:ext cx="4254522"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a:latin typeface="+mn-ea"/>
                  </a:rPr>
                  <a:t>&lt;intent-filter&gt; </a:t>
                </a:r>
                <a:r>
                  <a:rPr lang="zh-CN" altLang="en-US" sz="1700" dirty="0">
                    <a:latin typeface="+mn-ea"/>
                  </a:rPr>
                  <a:t>节点</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4"/>
                                        </p:tgtEl>
                                        <p:attrNameLst>
                                          <p:attrName>ppt_x</p:attrName>
                                        </p:attrNameLst>
                                      </p:cBhvr>
                                      <p:tavLst>
                                        <p:tav tm="0">
                                          <p:val>
                                            <p:strVal val="ppt_x"/>
                                          </p:val>
                                        </p:tav>
                                        <p:tav tm="100000">
                                          <p:val>
                                            <p:strVal val="ppt_x"/>
                                          </p:val>
                                        </p:tav>
                                      </p:tavLst>
                                    </p:anim>
                                    <p:anim calcmode="lin" valueType="num">
                                      <p:cBhvr additive="base">
                                        <p:cTn id="24" dur="500"/>
                                        <p:tgtEl>
                                          <p:spTgt spid="14"/>
                                        </p:tgtEl>
                                        <p:attrNameLst>
                                          <p:attrName>ppt_y</p:attrName>
                                        </p:attrNameLst>
                                      </p:cBhvr>
                                      <p:tavLst>
                                        <p:tav tm="0">
                                          <p:val>
                                            <p:strVal val="ppt_y"/>
                                          </p:val>
                                        </p:tav>
                                        <p:tav tm="100000">
                                          <p:val>
                                            <p:strVal val="1+ppt_h/2"/>
                                          </p:val>
                                        </p:tav>
                                      </p:tavLst>
                                    </p:anim>
                                    <p:set>
                                      <p:cBhvr>
                                        <p:cTn id="25" dur="1" fill="hold">
                                          <p:stCondLst>
                                            <p:cond delay="499"/>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15"/>
                                        </p:tgtEl>
                                        <p:attrNameLst>
                                          <p:attrName>ppt_x</p:attrName>
                                        </p:attrNameLst>
                                      </p:cBhvr>
                                      <p:tavLst>
                                        <p:tav tm="0">
                                          <p:val>
                                            <p:strVal val="ppt_x"/>
                                          </p:val>
                                        </p:tav>
                                        <p:tav tm="100000">
                                          <p:val>
                                            <p:strVal val="ppt_x"/>
                                          </p:val>
                                        </p:tav>
                                      </p:tavLst>
                                    </p:anim>
                                    <p:anim calcmode="lin" valueType="num">
                                      <p:cBhvr additive="base">
                                        <p:cTn id="36" dur="500"/>
                                        <p:tgtEl>
                                          <p:spTgt spid="15"/>
                                        </p:tgtEl>
                                        <p:attrNameLst>
                                          <p:attrName>ppt_y</p:attrName>
                                        </p:attrNameLst>
                                      </p:cBhvr>
                                      <p:tavLst>
                                        <p:tav tm="0">
                                          <p:val>
                                            <p:strVal val="ppt_y"/>
                                          </p:val>
                                        </p:tav>
                                        <p:tav tm="100000">
                                          <p:val>
                                            <p:strVal val="1+ppt_h/2"/>
                                          </p:val>
                                        </p:tav>
                                      </p:tavLst>
                                    </p:anim>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0"/>
                                        </p:tgtEl>
                                        <p:attrNameLst>
                                          <p:attrName>ppt_x</p:attrName>
                                        </p:attrNameLst>
                                      </p:cBhvr>
                                      <p:tavLst>
                                        <p:tav tm="0">
                                          <p:val>
                                            <p:strVal val="ppt_x"/>
                                          </p:val>
                                        </p:tav>
                                        <p:tav tm="100000">
                                          <p:val>
                                            <p:strVal val="ppt_x"/>
                                          </p:val>
                                        </p:tav>
                                      </p:tavLst>
                                    </p:anim>
                                    <p:anim calcmode="lin" valueType="num">
                                      <p:cBhvr additive="base">
                                        <p:cTn id="48" dur="500"/>
                                        <p:tgtEl>
                                          <p:spTgt spid="20"/>
                                        </p:tgtEl>
                                        <p:attrNameLst>
                                          <p:attrName>ppt_y</p:attrName>
                                        </p:attrNameLst>
                                      </p:cBhvr>
                                      <p:tavLst>
                                        <p:tav tm="0">
                                          <p:val>
                                            <p:strVal val="ppt_y"/>
                                          </p:val>
                                        </p:tav>
                                        <p:tav tm="100000">
                                          <p:val>
                                            <p:strVal val="1+ppt_h/2"/>
                                          </p:val>
                                        </p:tav>
                                      </p:tavLst>
                                    </p:anim>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r>
              <a:rPr lang="zh-CN" dirty="0"/>
              <a:t>自定义权限使用</a:t>
            </a:r>
            <a:r>
              <a:rPr dirty="0"/>
              <a:t>&lt;permission&gt;</a:t>
            </a:r>
            <a:r>
              <a:rPr lang="zh-CN" dirty="0"/>
              <a:t>元素声明</a:t>
            </a:r>
          </a:p>
        </p:txBody>
      </p:sp>
      <p:sp>
        <p:nvSpPr>
          <p:cNvPr id="4" name="标题 3"/>
          <p:cNvSpPr>
            <a:spLocks noGrp="1"/>
          </p:cNvSpPr>
          <p:nvPr>
            <p:ph type="title"/>
          </p:nvPr>
        </p:nvSpPr>
        <p:spPr>
          <a:xfrm>
            <a:off x="428596" y="18415"/>
            <a:ext cx="6674503" cy="410845"/>
          </a:xfrm>
        </p:spPr>
        <p:txBody>
          <a:bodyPr/>
          <a:lstStyle/>
          <a:p>
            <a:r>
              <a:rPr lang="en-US" dirty="0"/>
              <a:t>2.4  AndroidManifest.xml</a:t>
            </a:r>
            <a:r>
              <a:rPr dirty="0"/>
              <a:t>清单文件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bwMode="auto">
          <a:xfrm>
            <a:off x="1000100" y="1214428"/>
            <a:ext cx="4929222"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&lt;permission</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android:label</a:t>
            </a:r>
            <a:r>
              <a:rPr lang="en-US" sz="1400" dirty="0">
                <a:latin typeface="Courier New" pitchFamily="49" charset="0"/>
                <a:cs typeface="Courier New" pitchFamily="49" charset="0"/>
              </a:rPr>
              <a:t>="</a:t>
            </a:r>
            <a:r>
              <a:rPr lang="zh-CN" altLang="en-US" sz="1400" dirty="0">
                <a:latin typeface="Courier New" pitchFamily="49" charset="0"/>
                <a:cs typeface="Courier New" pitchFamily="49" charset="0"/>
              </a:rPr>
              <a:t>自定义权限</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android:description</a:t>
            </a:r>
            <a:r>
              <a:rPr lang="en-US" sz="1400" dirty="0">
                <a:latin typeface="Courier New" pitchFamily="49" charset="0"/>
                <a:cs typeface="Courier New" pitchFamily="49" charset="0"/>
              </a:rPr>
              <a:t>="@string/test"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com.example.project.TEST</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android:protectionLevel</a:t>
            </a:r>
            <a:r>
              <a:rPr lang="en-US" sz="1400" dirty="0">
                <a:latin typeface="Courier New" pitchFamily="49" charset="0"/>
                <a:cs typeface="Courier New" pitchFamily="49" charset="0"/>
              </a:rPr>
              <a:t>="normal"</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android:icon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ic_launcher</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&lt;/permission&gt;</a:t>
            </a:r>
            <a:endParaRPr lang="zh-CN" altLang="en-US" sz="1400" dirty="0">
              <a:latin typeface="Courier New" pitchFamily="49" charset="0"/>
              <a:cs typeface="Courier New" pitchFamily="49" charset="0"/>
            </a:endParaRPr>
          </a:p>
        </p:txBody>
      </p:sp>
      <p:grpSp>
        <p:nvGrpSpPr>
          <p:cNvPr id="9" name="组合 8"/>
          <p:cNvGrpSpPr/>
          <p:nvPr/>
        </p:nvGrpSpPr>
        <p:grpSpPr>
          <a:xfrm>
            <a:off x="1404000" y="1090188"/>
            <a:ext cx="2786082" cy="601812"/>
            <a:chOff x="363923" y="947312"/>
            <a:chExt cx="7286676" cy="601812"/>
          </a:xfrm>
        </p:grpSpPr>
        <p:sp>
          <p:nvSpPr>
            <p:cNvPr id="11" name="矩形标注 10"/>
            <p:cNvSpPr/>
            <p:nvPr/>
          </p:nvSpPr>
          <p:spPr bwMode="auto">
            <a:xfrm>
              <a:off x="4212062" y="1000114"/>
              <a:ext cx="2802567"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12" name="组合 12"/>
            <p:cNvGrpSpPr/>
            <p:nvPr/>
          </p:nvGrpSpPr>
          <p:grpSpPr>
            <a:xfrm>
              <a:off x="363923" y="947312"/>
              <a:ext cx="7286676" cy="601812"/>
              <a:chOff x="363923" y="947312"/>
              <a:chExt cx="7286676" cy="601812"/>
            </a:xfrm>
          </p:grpSpPr>
          <p:sp>
            <p:nvSpPr>
              <p:cNvPr id="13" name="矩形 12"/>
              <p:cNvSpPr/>
              <p:nvPr/>
            </p:nvSpPr>
            <p:spPr bwMode="auto">
              <a:xfrm>
                <a:off x="363923" y="1315124"/>
                <a:ext cx="7286676" cy="234000"/>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4" name="TextBox 13"/>
              <p:cNvSpPr txBox="1"/>
              <p:nvPr/>
            </p:nvSpPr>
            <p:spPr bwMode="auto">
              <a:xfrm>
                <a:off x="3894213" y="947312"/>
                <a:ext cx="3465612"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a:t>权限标题</a:t>
                </a:r>
                <a:endParaRPr lang="zh-CN" altLang="en-US" sz="1700" dirty="0">
                  <a:latin typeface="+mn-ea"/>
                </a:endParaRPr>
              </a:p>
            </p:txBody>
          </p:sp>
        </p:grpSp>
      </p:grpSp>
      <p:grpSp>
        <p:nvGrpSpPr>
          <p:cNvPr id="15" name="组合 14"/>
          <p:cNvGrpSpPr/>
          <p:nvPr/>
        </p:nvGrpSpPr>
        <p:grpSpPr>
          <a:xfrm>
            <a:off x="1428728" y="1304502"/>
            <a:ext cx="3929090" cy="624306"/>
            <a:chOff x="428596" y="947312"/>
            <a:chExt cx="7286676" cy="624306"/>
          </a:xfrm>
        </p:grpSpPr>
        <p:sp>
          <p:nvSpPr>
            <p:cNvPr id="16" name="矩形标注 15"/>
            <p:cNvSpPr/>
            <p:nvPr/>
          </p:nvSpPr>
          <p:spPr bwMode="auto">
            <a:xfrm>
              <a:off x="4212062" y="1000114"/>
              <a:ext cx="2802567"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17" name="组合 12"/>
            <p:cNvGrpSpPr/>
            <p:nvPr/>
          </p:nvGrpSpPr>
          <p:grpSpPr>
            <a:xfrm>
              <a:off x="428596" y="947312"/>
              <a:ext cx="7286676" cy="624306"/>
              <a:chOff x="428596" y="947312"/>
              <a:chExt cx="7286676" cy="624306"/>
            </a:xfrm>
          </p:grpSpPr>
          <p:sp>
            <p:nvSpPr>
              <p:cNvPr id="18" name="矩形 17"/>
              <p:cNvSpPr/>
              <p:nvPr/>
            </p:nvSpPr>
            <p:spPr bwMode="auto">
              <a:xfrm>
                <a:off x="428596" y="1357304"/>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9" name="TextBox 18"/>
              <p:cNvSpPr txBox="1"/>
              <p:nvPr/>
            </p:nvSpPr>
            <p:spPr bwMode="auto">
              <a:xfrm>
                <a:off x="3894213" y="947312"/>
                <a:ext cx="3465612"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a:t>权限描述</a:t>
                </a:r>
                <a:endParaRPr lang="zh-CN" altLang="en-US" sz="1700" dirty="0">
                  <a:latin typeface="+mn-ea"/>
                </a:endParaRPr>
              </a:p>
            </p:txBody>
          </p:sp>
        </p:grpSp>
      </p:grpSp>
      <p:grpSp>
        <p:nvGrpSpPr>
          <p:cNvPr id="20" name="组合 19"/>
          <p:cNvGrpSpPr/>
          <p:nvPr/>
        </p:nvGrpSpPr>
        <p:grpSpPr>
          <a:xfrm>
            <a:off x="1428728" y="1518816"/>
            <a:ext cx="4429156" cy="624306"/>
            <a:chOff x="129658" y="1009226"/>
            <a:chExt cx="7286676" cy="624306"/>
          </a:xfrm>
        </p:grpSpPr>
        <p:sp>
          <p:nvSpPr>
            <p:cNvPr id="21" name="矩形标注 20"/>
            <p:cNvSpPr/>
            <p:nvPr/>
          </p:nvSpPr>
          <p:spPr bwMode="auto">
            <a:xfrm>
              <a:off x="4212063" y="1062028"/>
              <a:ext cx="1969241"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22" name="组合 12"/>
            <p:cNvGrpSpPr/>
            <p:nvPr/>
          </p:nvGrpSpPr>
          <p:grpSpPr>
            <a:xfrm>
              <a:off x="129658" y="1009226"/>
              <a:ext cx="7286676" cy="624306"/>
              <a:chOff x="129658" y="1009226"/>
              <a:chExt cx="7286676" cy="624306"/>
            </a:xfrm>
          </p:grpSpPr>
          <p:sp>
            <p:nvSpPr>
              <p:cNvPr id="23" name="矩形 22"/>
              <p:cNvSpPr/>
              <p:nvPr/>
            </p:nvSpPr>
            <p:spPr bwMode="auto">
              <a:xfrm>
                <a:off x="129658" y="1419218"/>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4" name="TextBox 23"/>
              <p:cNvSpPr txBox="1"/>
              <p:nvPr/>
            </p:nvSpPr>
            <p:spPr bwMode="auto">
              <a:xfrm>
                <a:off x="3834747" y="1009226"/>
                <a:ext cx="2657600"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a:t>权限名称</a:t>
                </a:r>
                <a:endParaRPr lang="zh-CN" altLang="en-US" sz="1700" dirty="0">
                  <a:latin typeface="+mn-ea"/>
                </a:endParaRPr>
              </a:p>
            </p:txBody>
          </p:sp>
        </p:grpSp>
      </p:grpSp>
      <p:grpSp>
        <p:nvGrpSpPr>
          <p:cNvPr id="25" name="组合 24"/>
          <p:cNvGrpSpPr/>
          <p:nvPr/>
        </p:nvGrpSpPr>
        <p:grpSpPr>
          <a:xfrm>
            <a:off x="1428728" y="1733130"/>
            <a:ext cx="3571900" cy="624306"/>
            <a:chOff x="129658" y="1009226"/>
            <a:chExt cx="7286676" cy="624306"/>
          </a:xfrm>
        </p:grpSpPr>
        <p:sp>
          <p:nvSpPr>
            <p:cNvPr id="26" name="矩形标注 25"/>
            <p:cNvSpPr/>
            <p:nvPr/>
          </p:nvSpPr>
          <p:spPr bwMode="auto">
            <a:xfrm>
              <a:off x="4212063" y="1062028"/>
              <a:ext cx="1969241"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27" name="组合 12"/>
            <p:cNvGrpSpPr/>
            <p:nvPr/>
          </p:nvGrpSpPr>
          <p:grpSpPr>
            <a:xfrm>
              <a:off x="129658" y="1009226"/>
              <a:ext cx="7286676" cy="624306"/>
              <a:chOff x="129658" y="1009226"/>
              <a:chExt cx="7286676" cy="624306"/>
            </a:xfrm>
          </p:grpSpPr>
          <p:sp>
            <p:nvSpPr>
              <p:cNvPr id="28" name="矩形 27"/>
              <p:cNvSpPr/>
              <p:nvPr/>
            </p:nvSpPr>
            <p:spPr bwMode="auto">
              <a:xfrm>
                <a:off x="129658" y="1419218"/>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9" name="TextBox 28"/>
              <p:cNvSpPr txBox="1"/>
              <p:nvPr/>
            </p:nvSpPr>
            <p:spPr bwMode="auto">
              <a:xfrm>
                <a:off x="3884333" y="1009226"/>
                <a:ext cx="2657600"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a:t>权限级别</a:t>
                </a:r>
                <a:endParaRPr lang="zh-CN" altLang="en-US" sz="1700" dirty="0">
                  <a:latin typeface="+mn-ea"/>
                </a:endParaRPr>
              </a:p>
            </p:txBody>
          </p:sp>
        </p:grpSp>
      </p:grpSp>
      <p:sp>
        <p:nvSpPr>
          <p:cNvPr id="30" name="TextBox 29"/>
          <p:cNvSpPr txBox="1"/>
          <p:nvPr/>
        </p:nvSpPr>
        <p:spPr bwMode="auto">
          <a:xfrm>
            <a:off x="571472" y="2786064"/>
            <a:ext cx="6715172" cy="1883593"/>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itchFamily="2" charset="2"/>
              <a:buChar char="l"/>
            </a:pPr>
            <a:r>
              <a:rPr lang="en-US" altLang="zh-CN" sz="2000" b="1" dirty="0">
                <a:latin typeface="Adobe 宋体 Std L" pitchFamily="18" charset="-122"/>
                <a:ea typeface="Adobe 宋体 Std L" pitchFamily="18" charset="-122"/>
                <a:cs typeface="华文细黑" pitchFamily="2" charset="-122"/>
              </a:rPr>
              <a:t>Android</a:t>
            </a:r>
            <a:r>
              <a:rPr lang="zh-CN" altLang="en-US" sz="2000" b="1" dirty="0">
                <a:latin typeface="Adobe 宋体 Std L" pitchFamily="18" charset="-122"/>
                <a:ea typeface="Adobe 宋体 Std L" pitchFamily="18" charset="-122"/>
                <a:cs typeface="华文细黑" pitchFamily="2" charset="-122"/>
              </a:rPr>
              <a:t>的四种不同权限级别的区分如下：</a:t>
            </a:r>
            <a:endParaRPr lang="en-US" altLang="zh-CN" sz="2000" b="1" dirty="0">
              <a:latin typeface="Adobe 宋体 Std L" pitchFamily="18" charset="-122"/>
              <a:ea typeface="Adobe 宋体 Std L" pitchFamily="18" charset="-122"/>
              <a:cs typeface="华文细黑" pitchFamily="2" charset="-122"/>
            </a:endParaRPr>
          </a:p>
          <a:p>
            <a:pPr marL="800100" lvl="1" indent="-342900" fontAlgn="base">
              <a:spcBef>
                <a:spcPct val="20000"/>
              </a:spcBef>
              <a:spcAft>
                <a:spcPct val="0"/>
              </a:spcAft>
              <a:buClr>
                <a:schemeClr val="accent1"/>
              </a:buClr>
              <a:buFont typeface="Wingdings" pitchFamily="2" charset="2"/>
              <a:buChar char="n"/>
            </a:pPr>
            <a:r>
              <a:rPr lang="en-US" dirty="0">
                <a:ea typeface="Adobe 宋体 Std L"/>
              </a:rPr>
              <a:t>normal</a:t>
            </a:r>
            <a:r>
              <a:rPr lang="en-US" altLang="zh-CN" dirty="0">
                <a:ea typeface="Adobe 宋体 Std L"/>
              </a:rPr>
              <a:t>——</a:t>
            </a:r>
            <a:r>
              <a:rPr lang="zh-CN" altLang="en-US" dirty="0">
                <a:ea typeface="Adobe 宋体 Std L"/>
              </a:rPr>
              <a:t>低风险权限</a:t>
            </a:r>
            <a:endParaRPr lang="en-US" altLang="zh-CN" dirty="0">
              <a:ea typeface="Adobe 宋体 Std L"/>
            </a:endParaRPr>
          </a:p>
          <a:p>
            <a:pPr marL="800100" lvl="1" indent="-342900" fontAlgn="base">
              <a:spcBef>
                <a:spcPct val="20000"/>
              </a:spcBef>
              <a:spcAft>
                <a:spcPct val="0"/>
              </a:spcAft>
              <a:buClr>
                <a:schemeClr val="accent1"/>
              </a:buClr>
              <a:buFont typeface="Wingdings" pitchFamily="2" charset="2"/>
              <a:buChar char="n"/>
            </a:pPr>
            <a:r>
              <a:rPr lang="en-US" dirty="0">
                <a:ea typeface="Adobe 宋体 Std L"/>
              </a:rPr>
              <a:t>dangerous</a:t>
            </a:r>
            <a:r>
              <a:rPr lang="en-US" altLang="zh-CN" dirty="0">
                <a:ea typeface="Adobe 宋体 Std L"/>
              </a:rPr>
              <a:t>——</a:t>
            </a:r>
            <a:r>
              <a:rPr lang="zh-CN" altLang="en-US" dirty="0">
                <a:ea typeface="Adobe 宋体 Std L"/>
              </a:rPr>
              <a:t>高风险权限</a:t>
            </a:r>
            <a:endParaRPr lang="en-US" altLang="zh-CN" dirty="0">
              <a:ea typeface="Adobe 宋体 Std L"/>
            </a:endParaRPr>
          </a:p>
          <a:p>
            <a:pPr marL="800100" lvl="1" indent="-342900" fontAlgn="base">
              <a:spcBef>
                <a:spcPct val="20000"/>
              </a:spcBef>
              <a:spcAft>
                <a:spcPct val="0"/>
              </a:spcAft>
              <a:buClr>
                <a:schemeClr val="accent1"/>
              </a:buClr>
              <a:buFont typeface="Wingdings" pitchFamily="2" charset="2"/>
              <a:buChar char="n"/>
            </a:pPr>
            <a:r>
              <a:rPr lang="en-US" dirty="0">
                <a:ea typeface="Adobe 宋体 Std L"/>
              </a:rPr>
              <a:t>signature</a:t>
            </a:r>
            <a:r>
              <a:rPr lang="en-US" altLang="zh-CN" dirty="0">
                <a:ea typeface="Adobe 宋体 Std L"/>
              </a:rPr>
              <a:t>——</a:t>
            </a:r>
            <a:r>
              <a:rPr lang="zh-CN" altLang="en-US" dirty="0">
                <a:ea typeface="Adobe 宋体 Std L"/>
              </a:rPr>
              <a:t>签名权限</a:t>
            </a:r>
            <a:endParaRPr lang="en-US" altLang="zh-CN" dirty="0">
              <a:ea typeface="Adobe 宋体 Std L"/>
            </a:endParaRPr>
          </a:p>
          <a:p>
            <a:pPr marL="800100" lvl="1" indent="-342900" fontAlgn="base">
              <a:spcBef>
                <a:spcPct val="20000"/>
              </a:spcBef>
              <a:spcAft>
                <a:spcPct val="0"/>
              </a:spcAft>
              <a:buClr>
                <a:schemeClr val="accent1"/>
              </a:buClr>
              <a:buFont typeface="Wingdings" pitchFamily="2" charset="2"/>
              <a:buChar char="n"/>
            </a:pPr>
            <a:r>
              <a:rPr lang="en-US" dirty="0" err="1">
                <a:ea typeface="Adobe 宋体 Std L"/>
              </a:rPr>
              <a:t>signatureOrSystem</a:t>
            </a:r>
            <a:r>
              <a:rPr lang="en-US" altLang="zh-CN" dirty="0">
                <a:ea typeface="Adobe 宋体 Std L"/>
              </a:rPr>
              <a:t>——</a:t>
            </a:r>
            <a:r>
              <a:rPr lang="zh-CN" altLang="en-US" dirty="0">
                <a:ea typeface="Adobe 宋体 Std L"/>
              </a:rPr>
              <a:t>签名或系统权限</a:t>
            </a:r>
            <a:endParaRPr lang="zh-CN" altLang="en-US" b="1" dirty="0">
              <a:latin typeface="Adobe 宋体 Std L" pitchFamily="18" charset="-122"/>
              <a:ea typeface="Adobe 宋体 Std L"/>
              <a:cs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9"/>
                                        </p:tgtEl>
                                        <p:attrNameLst>
                                          <p:attrName>ppt_x</p:attrName>
                                        </p:attrNameLst>
                                      </p:cBhvr>
                                      <p:tavLst>
                                        <p:tav tm="0">
                                          <p:val>
                                            <p:strVal val="ppt_x"/>
                                          </p:val>
                                        </p:tav>
                                        <p:tav tm="100000">
                                          <p:val>
                                            <p:strVal val="ppt_x"/>
                                          </p:val>
                                        </p:tav>
                                      </p:tavLst>
                                    </p:anim>
                                    <p:anim calcmode="lin" valueType="num">
                                      <p:cBhvr additive="base">
                                        <p:cTn id="24" dur="500"/>
                                        <p:tgtEl>
                                          <p:spTgt spid="9"/>
                                        </p:tgtEl>
                                        <p:attrNameLst>
                                          <p:attrName>ppt_y</p:attrName>
                                        </p:attrNameLst>
                                      </p:cBhvr>
                                      <p:tavLst>
                                        <p:tav tm="0">
                                          <p:val>
                                            <p:strVal val="ppt_y"/>
                                          </p:val>
                                        </p:tav>
                                        <p:tav tm="100000">
                                          <p:val>
                                            <p:strVal val="1+ppt_h/2"/>
                                          </p:val>
                                        </p:tav>
                                      </p:tavLst>
                                    </p:anim>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15"/>
                                        </p:tgtEl>
                                        <p:attrNameLst>
                                          <p:attrName>ppt_x</p:attrName>
                                        </p:attrNameLst>
                                      </p:cBhvr>
                                      <p:tavLst>
                                        <p:tav tm="0">
                                          <p:val>
                                            <p:strVal val="ppt_x"/>
                                          </p:val>
                                        </p:tav>
                                        <p:tav tm="100000">
                                          <p:val>
                                            <p:strVal val="ppt_x"/>
                                          </p:val>
                                        </p:tav>
                                      </p:tavLst>
                                    </p:anim>
                                    <p:anim calcmode="lin" valueType="num">
                                      <p:cBhvr additive="base">
                                        <p:cTn id="36" dur="500"/>
                                        <p:tgtEl>
                                          <p:spTgt spid="15"/>
                                        </p:tgtEl>
                                        <p:attrNameLst>
                                          <p:attrName>ppt_y</p:attrName>
                                        </p:attrNameLst>
                                      </p:cBhvr>
                                      <p:tavLst>
                                        <p:tav tm="0">
                                          <p:val>
                                            <p:strVal val="ppt_y"/>
                                          </p:val>
                                        </p:tav>
                                        <p:tav tm="100000">
                                          <p:val>
                                            <p:strVal val="1+ppt_h/2"/>
                                          </p:val>
                                        </p:tav>
                                      </p:tavLst>
                                    </p:anim>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0"/>
                                        </p:tgtEl>
                                        <p:attrNameLst>
                                          <p:attrName>ppt_x</p:attrName>
                                        </p:attrNameLst>
                                      </p:cBhvr>
                                      <p:tavLst>
                                        <p:tav tm="0">
                                          <p:val>
                                            <p:strVal val="ppt_x"/>
                                          </p:val>
                                        </p:tav>
                                        <p:tav tm="100000">
                                          <p:val>
                                            <p:strVal val="ppt_x"/>
                                          </p:val>
                                        </p:tav>
                                      </p:tavLst>
                                    </p:anim>
                                    <p:anim calcmode="lin" valueType="num">
                                      <p:cBhvr additive="base">
                                        <p:cTn id="48" dur="500"/>
                                        <p:tgtEl>
                                          <p:spTgt spid="20"/>
                                        </p:tgtEl>
                                        <p:attrNameLst>
                                          <p:attrName>ppt_y</p:attrName>
                                        </p:attrNameLst>
                                      </p:cBhvr>
                                      <p:tavLst>
                                        <p:tav tm="0">
                                          <p:val>
                                            <p:strVal val="ppt_y"/>
                                          </p:val>
                                        </p:tav>
                                        <p:tav tm="100000">
                                          <p:val>
                                            <p:strVal val="1+ppt_h/2"/>
                                          </p:val>
                                        </p:tav>
                                      </p:tavLst>
                                    </p:anim>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0">
                                            <p:txEl>
                                              <p:pRg st="0" end="0"/>
                                            </p:txEl>
                                          </p:spTgt>
                                        </p:tgtEl>
                                        <p:attrNameLst>
                                          <p:attrName>style.visibility</p:attrName>
                                        </p:attrNameLst>
                                      </p:cBhvr>
                                      <p:to>
                                        <p:strVal val="visible"/>
                                      </p:to>
                                    </p:set>
                                    <p:anim calcmode="lin" valueType="num">
                                      <p:cBhvr additive="base">
                                        <p:cTn id="6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0">
                                            <p:txEl>
                                              <p:pRg st="1" end="1"/>
                                            </p:txEl>
                                          </p:spTgt>
                                        </p:tgtEl>
                                        <p:attrNameLst>
                                          <p:attrName>style.visibility</p:attrName>
                                        </p:attrNameLst>
                                      </p:cBhvr>
                                      <p:to>
                                        <p:strVal val="visible"/>
                                      </p:to>
                                    </p:set>
                                    <p:anim calcmode="lin" valueType="num">
                                      <p:cBhvr additive="base">
                                        <p:cTn id="66"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0">
                                            <p:txEl>
                                              <p:pRg st="2" end="2"/>
                                            </p:txEl>
                                          </p:spTgt>
                                        </p:tgtEl>
                                        <p:attrNameLst>
                                          <p:attrName>style.visibility</p:attrName>
                                        </p:attrNameLst>
                                      </p:cBhvr>
                                      <p:to>
                                        <p:strVal val="visible"/>
                                      </p:to>
                                    </p:set>
                                    <p:anim calcmode="lin" valueType="num">
                                      <p:cBhvr additive="base">
                                        <p:cTn id="72"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0">
                                            <p:txEl>
                                              <p:pRg st="3" end="3"/>
                                            </p:txEl>
                                          </p:spTgt>
                                        </p:tgtEl>
                                        <p:attrNameLst>
                                          <p:attrName>style.visibility</p:attrName>
                                        </p:attrNameLst>
                                      </p:cBhvr>
                                      <p:to>
                                        <p:strVal val="visible"/>
                                      </p:to>
                                    </p:set>
                                    <p:anim calcmode="lin" valueType="num">
                                      <p:cBhvr additive="base">
                                        <p:cTn id="78"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0">
                                            <p:txEl>
                                              <p:pRg st="4" end="4"/>
                                            </p:txEl>
                                          </p:spTgt>
                                        </p:tgtEl>
                                        <p:attrNameLst>
                                          <p:attrName>style.visibility</p:attrName>
                                        </p:attrNameLst>
                                      </p:cBhvr>
                                      <p:to>
                                        <p:strVal val="visible"/>
                                      </p:to>
                                    </p:set>
                                    <p:anim calcmode="lin" valueType="num">
                                      <p:cBhvr additive="base">
                                        <p:cTn id="84"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dirty="0"/>
              <a:t>Android</a:t>
            </a:r>
            <a:r>
              <a:rPr lang="zh-CN" dirty="0"/>
              <a:t>根据应用程序的组件及组件当前运行状态将所有的进程按重要性程度从高到低划分了五个优先级：</a:t>
            </a:r>
            <a:endParaRPr dirty="0"/>
          </a:p>
          <a:p>
            <a:pPr marL="0">
              <a:spcBef>
                <a:spcPts val="0"/>
              </a:spcBef>
            </a:pPr>
            <a:r>
              <a:rPr lang="zh-CN" dirty="0"/>
              <a:t>前台进程</a:t>
            </a:r>
            <a:endParaRPr dirty="0"/>
          </a:p>
          <a:p>
            <a:pPr marL="0">
              <a:spcBef>
                <a:spcPts val="0"/>
              </a:spcBef>
            </a:pPr>
            <a:r>
              <a:rPr lang="zh-CN" dirty="0"/>
              <a:t>可见进程</a:t>
            </a:r>
            <a:endParaRPr dirty="0"/>
          </a:p>
          <a:p>
            <a:pPr marL="0">
              <a:spcBef>
                <a:spcPts val="0"/>
              </a:spcBef>
            </a:pPr>
            <a:r>
              <a:rPr lang="zh-CN" dirty="0"/>
              <a:t>服务进程</a:t>
            </a:r>
            <a:endParaRPr dirty="0"/>
          </a:p>
          <a:p>
            <a:pPr marL="0">
              <a:spcBef>
                <a:spcPts val="0"/>
              </a:spcBef>
            </a:pPr>
            <a:r>
              <a:rPr lang="zh-CN" dirty="0"/>
              <a:t>后台进程</a:t>
            </a:r>
            <a:endParaRPr dirty="0"/>
          </a:p>
          <a:p>
            <a:pPr marL="0">
              <a:spcBef>
                <a:spcPts val="0"/>
              </a:spcBef>
            </a:pPr>
            <a:r>
              <a:rPr lang="zh-CN" dirty="0"/>
              <a:t>空进程</a:t>
            </a:r>
          </a:p>
          <a:p>
            <a:pPr lvl="0">
              <a:buNone/>
            </a:pPr>
            <a:r>
              <a:rPr dirty="0"/>
              <a:t>		</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a:t>2.5  Android</a:t>
            </a:r>
            <a:r>
              <a:rPr dirty="0"/>
              <a:t>应用程序生命周期</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3057" name="Object 1"/>
          <p:cNvGraphicFramePr>
            <a:graphicFrameLocks noChangeAspect="1"/>
          </p:cNvGraphicFramePr>
          <p:nvPr/>
        </p:nvGraphicFramePr>
        <p:xfrm>
          <a:off x="5214942" y="1357304"/>
          <a:ext cx="2857520" cy="2676872"/>
        </p:xfrm>
        <a:graphic>
          <a:graphicData uri="http://schemas.openxmlformats.org/presentationml/2006/ole">
            <mc:AlternateContent xmlns:mc="http://schemas.openxmlformats.org/markup-compatibility/2006">
              <mc:Choice xmlns:v="urn:schemas-microsoft-com:vml" Requires="v">
                <p:oleObj name="Visio" r:id="rId3" imgW="2740770" imgH="2569863" progId="Visio.Drawing.11">
                  <p:embed/>
                </p:oleObj>
              </mc:Choice>
              <mc:Fallback>
                <p:oleObj name="Visio" r:id="rId3" imgW="2740770" imgH="2569863" progId="Visio.Drawing.11">
                  <p:embed/>
                  <p:pic>
                    <p:nvPicPr>
                      <p:cNvPr id="17305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42" y="1357304"/>
                        <a:ext cx="2857520" cy="2676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3057"/>
                                        </p:tgtEl>
                                        <p:attrNameLst>
                                          <p:attrName>style.visibility</p:attrName>
                                        </p:attrNameLst>
                                      </p:cBhvr>
                                      <p:to>
                                        <p:strVal val="visible"/>
                                      </p:to>
                                    </p:set>
                                    <p:anim calcmode="lin" valueType="num">
                                      <p:cBhvr additive="base">
                                        <p:cTn id="43" dur="500" fill="hold"/>
                                        <p:tgtEl>
                                          <p:spTgt spid="173057"/>
                                        </p:tgtEl>
                                        <p:attrNameLst>
                                          <p:attrName>ppt_x</p:attrName>
                                        </p:attrNameLst>
                                      </p:cBhvr>
                                      <p:tavLst>
                                        <p:tav tm="0">
                                          <p:val>
                                            <p:strVal val="#ppt_x"/>
                                          </p:val>
                                        </p:tav>
                                        <p:tav tm="100000">
                                          <p:val>
                                            <p:strVal val="#ppt_x"/>
                                          </p:val>
                                        </p:tav>
                                      </p:tavLst>
                                    </p:anim>
                                    <p:anim calcmode="lin" valueType="num">
                                      <p:cBhvr additive="base">
                                        <p:cTn id="44" dur="500" fill="hold"/>
                                        <p:tgtEl>
                                          <p:spTgt spid="173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lang="zh-CN" dirty="0"/>
              <a:t>通过扩展</a:t>
            </a:r>
            <a:r>
              <a:rPr dirty="0"/>
              <a:t>Application</a:t>
            </a:r>
            <a:r>
              <a:rPr lang="zh-CN" dirty="0"/>
              <a:t>类，可以完成</a:t>
            </a:r>
            <a:r>
              <a:rPr dirty="0"/>
              <a:t>3</a:t>
            </a:r>
            <a:r>
              <a:rPr lang="zh-CN" dirty="0"/>
              <a:t>项工作：</a:t>
            </a:r>
            <a:endParaRPr dirty="0"/>
          </a:p>
          <a:p>
            <a:pPr lvl="0"/>
            <a:r>
              <a:rPr lang="zh-CN" dirty="0"/>
              <a:t>对</a:t>
            </a:r>
            <a:r>
              <a:rPr dirty="0"/>
              <a:t>Android</a:t>
            </a:r>
            <a:r>
              <a:rPr lang="zh-CN" dirty="0"/>
              <a:t>运行时广播的应用程序级事件（如低内存）做出响应</a:t>
            </a:r>
          </a:p>
          <a:p>
            <a:pPr lvl="0"/>
            <a:r>
              <a:rPr lang="zh-CN" dirty="0"/>
              <a:t>在应用程序组件之间传递对象</a:t>
            </a:r>
          </a:p>
          <a:p>
            <a:pPr lvl="0"/>
            <a:r>
              <a:rPr lang="zh-CN" dirty="0"/>
              <a:t>管理和维护多个应用程序组件所使用的资源</a:t>
            </a:r>
          </a:p>
          <a:p>
            <a:pPr lvl="0">
              <a:buNone/>
            </a:pPr>
            <a:r>
              <a:rPr dirty="0"/>
              <a:t>		</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a:t>2.6  Application</a:t>
            </a:r>
            <a:r>
              <a:rPr dirty="0"/>
              <a:t>类</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dirty="0"/>
              <a:t>Application</a:t>
            </a:r>
            <a:r>
              <a:rPr lang="zh-CN" dirty="0"/>
              <a:t>类为应用程序的创建和终止、低可用内存和配置的改变提供了事件处理程序：</a:t>
            </a:r>
            <a:endParaRPr dirty="0"/>
          </a:p>
          <a:p>
            <a:pPr lvl="0"/>
            <a:r>
              <a:rPr dirty="0"/>
              <a:t>onCreate()</a:t>
            </a:r>
          </a:p>
          <a:p>
            <a:pPr lvl="0"/>
            <a:r>
              <a:rPr dirty="0"/>
              <a:t>onLowMemory()</a:t>
            </a:r>
          </a:p>
          <a:p>
            <a:pPr lvl="0"/>
            <a:r>
              <a:rPr dirty="0"/>
              <a:t>onTrimMemory()</a:t>
            </a:r>
          </a:p>
          <a:p>
            <a:pPr lvl="0"/>
            <a:r>
              <a:rPr dirty="0"/>
              <a:t>onConfigurationChanged()</a:t>
            </a:r>
            <a:endParaRPr lang="zh-CN" dirty="0"/>
          </a:p>
          <a:p>
            <a:pPr lvl="0">
              <a:buNone/>
            </a:pPr>
            <a:r>
              <a:rPr dirty="0"/>
              <a:t>		</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a:t>2.6.1  Application</a:t>
            </a:r>
            <a:r>
              <a:rPr dirty="0"/>
              <a:t>生命周期事件</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571472" y="3797052"/>
            <a:ext cx="7500990" cy="769435"/>
            <a:chOff x="721020" y="4291470"/>
            <a:chExt cx="7500990" cy="769435"/>
          </a:xfrm>
        </p:grpSpPr>
        <p:grpSp>
          <p:nvGrpSpPr>
            <p:cNvPr id="10" name="组合 7"/>
            <p:cNvGrpSpPr/>
            <p:nvPr/>
          </p:nvGrpSpPr>
          <p:grpSpPr>
            <a:xfrm>
              <a:off x="721020" y="4291470"/>
              <a:ext cx="636270" cy="769435"/>
              <a:chOff x="645787" y="4417963"/>
              <a:chExt cx="636270" cy="769435"/>
            </a:xfrm>
          </p:grpSpPr>
          <p:pic>
            <p:nvPicPr>
              <p:cNvPr id="12" name="图片 11"/>
              <p:cNvPicPr>
                <a:picLocks noChangeAspect="1"/>
              </p:cNvPicPr>
              <p:nvPr/>
            </p:nvPicPr>
            <p:blipFill>
              <a:blip r:embed="rId3"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3"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11" name="TextBox 10"/>
            <p:cNvSpPr txBox="1"/>
            <p:nvPr/>
          </p:nvSpPr>
          <p:spPr bwMode="auto">
            <a:xfrm>
              <a:off x="1435400" y="4423490"/>
              <a:ext cx="6786610" cy="377283"/>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a:solidFill>
                    <a:srgbClr val="000000"/>
                  </a:solidFill>
                  <a:latin typeface="Times New Roman" pitchFamily="18" charset="0"/>
                  <a:ea typeface="Adobe 仿宋 Std R" pitchFamily="18" charset="-122"/>
                  <a:cs typeface="Times New Roman" pitchFamily="18" charset="0"/>
                </a:rPr>
                <a:t>在重写这些方法时必须调用父类的事件处理程序。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857241"/>
            <a:ext cx="8358246" cy="2357452"/>
          </a:xfrm>
        </p:spPr>
        <p:txBody>
          <a:bodyPr/>
          <a:lstStyle/>
          <a:p>
            <a:pPr lvl="0"/>
            <a:r>
              <a:rPr lang="zh-CN" dirty="0"/>
              <a:t>完成“</a:t>
            </a:r>
            <a:r>
              <a:rPr dirty="0"/>
              <a:t>GIFT-EMS </a:t>
            </a:r>
            <a:r>
              <a:rPr lang="zh-CN" dirty="0"/>
              <a:t>礼记”需求分析，创建项目并完成基本架构设计</a:t>
            </a:r>
            <a:r>
              <a:rPr lang="zh-CN" altLang="en-US" dirty="0"/>
              <a:t>，具体要求如下：</a:t>
            </a:r>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zh-CN" altLang="en-US" dirty="0"/>
              <a:t>任务驱动</a:t>
            </a:r>
          </a:p>
        </p:txBody>
      </p:sp>
      <p:sp>
        <p:nvSpPr>
          <p:cNvPr id="25" name="文本占位符 24"/>
          <p:cNvSpPr>
            <a:spLocks noGrp="1"/>
          </p:cNvSpPr>
          <p:nvPr>
            <p:ph type="body" sz="quarter" idx="11"/>
          </p:nvPr>
        </p:nvSpPr>
        <p:spPr>
          <a:xfrm>
            <a:off x="1000100" y="2000246"/>
            <a:ext cx="7388324" cy="1939656"/>
          </a:xfrm>
        </p:spPr>
        <p:txBody>
          <a:bodyPr/>
          <a:lstStyle/>
          <a:p>
            <a:pPr lvl="0"/>
            <a:r>
              <a:rPr dirty="0"/>
              <a:t>【任务</a:t>
            </a:r>
            <a:r>
              <a:rPr lang="en-US" dirty="0"/>
              <a:t>2-1</a:t>
            </a:r>
            <a:r>
              <a:rPr dirty="0"/>
              <a:t>】 项目背景介绍及需求分析</a:t>
            </a:r>
          </a:p>
          <a:p>
            <a:r>
              <a:rPr dirty="0"/>
              <a:t>【任务</a:t>
            </a:r>
            <a:r>
              <a:rPr lang="en-US" dirty="0"/>
              <a:t>2-2</a:t>
            </a:r>
            <a:r>
              <a:rPr dirty="0"/>
              <a:t>】 创建项目并编写实体类和</a:t>
            </a:r>
            <a:r>
              <a:rPr lang="en-US" dirty="0"/>
              <a:t>Application</a:t>
            </a:r>
            <a:r>
              <a:rPr dirty="0"/>
              <a:t>类等基础架构。</a:t>
            </a:r>
          </a:p>
          <a:p>
            <a:pPr lvl="0"/>
            <a:r>
              <a:rPr dirty="0"/>
              <a:t>【任务</a:t>
            </a:r>
            <a:r>
              <a:rPr lang="en-US" dirty="0"/>
              <a:t>2-3</a:t>
            </a:r>
            <a:r>
              <a:rPr dirty="0"/>
              <a:t>】 编写项目中</a:t>
            </a:r>
            <a:r>
              <a:rPr lang="en-US" dirty="0"/>
              <a:t>Activity</a:t>
            </a:r>
            <a:r>
              <a:rPr dirty="0"/>
              <a:t>、按钮等控件所使用的背景文件。</a:t>
            </a:r>
          </a:p>
          <a:p>
            <a:pPr lvl="0"/>
            <a:r>
              <a:rPr dirty="0"/>
              <a:t>【任务</a:t>
            </a:r>
            <a:r>
              <a:rPr lang="en-US" dirty="0"/>
              <a:t>2-4</a:t>
            </a:r>
            <a:r>
              <a:rPr dirty="0"/>
              <a:t>】 编写项目的样式文件。</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 calcmode="lin" valueType="num">
                                      <p:cBhvr additive="base">
                                        <p:cTn id="1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 calcmode="lin" valueType="num">
                                      <p:cBhvr additive="base">
                                        <p:cTn id="1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 calcmode="lin" valueType="num">
                                      <p:cBhvr additive="base">
                                        <p:cTn id="22"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5">
                                            <p:txEl>
                                              <p:pRg st="3" end="3"/>
                                            </p:txEl>
                                          </p:spTgt>
                                        </p:tgtEl>
                                        <p:attrNameLst>
                                          <p:attrName>style.visibility</p:attrName>
                                        </p:attrNameLst>
                                      </p:cBhvr>
                                      <p:to>
                                        <p:strVal val="visible"/>
                                      </p:to>
                                    </p:set>
                                    <p:anim calcmode="lin" valueType="num">
                                      <p:cBhvr additive="base">
                                        <p:cTn id="2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a:t>2.6.2  </a:t>
            </a:r>
            <a:r>
              <a:rPr dirty="0"/>
              <a:t>实现</a:t>
            </a:r>
            <a:r>
              <a:rPr lang="en-US" dirty="0"/>
              <a:t>Applic</a:t>
            </a:r>
            <a:r>
              <a:rPr lang="en-US" altLang="zh-CN" dirty="0"/>
              <a:t>a</a:t>
            </a:r>
            <a:r>
              <a:rPr lang="en-US" dirty="0"/>
              <a:t>tion</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500034" y="2143122"/>
            <a:ext cx="7899516" cy="1428764"/>
            <a:chOff x="1359000" y="4000510"/>
            <a:chExt cx="6516607" cy="1060779"/>
          </a:xfrm>
        </p:grpSpPr>
        <p:sp>
          <p:nvSpPr>
            <p:cNvPr id="16" name="TextBox 15"/>
            <p:cNvSpPr txBox="1">
              <a:spLocks noChangeArrowheads="1"/>
            </p:cNvSpPr>
            <p:nvPr/>
          </p:nvSpPr>
          <p:spPr bwMode="auto">
            <a:xfrm>
              <a:off x="1359000" y="4275470"/>
              <a:ext cx="6481764" cy="785819"/>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r>
                <a:rPr lang="en-US" altLang="zh-CN" sz="1400" b="1" i="0" dirty="0"/>
                <a:t>【</a:t>
              </a:r>
              <a:r>
                <a:rPr lang="zh-CN" altLang="en-US" sz="1400" b="1" i="0" dirty="0"/>
                <a:t>代码</a:t>
              </a:r>
              <a:r>
                <a:rPr lang="en-US" sz="1400" b="1" i="0" dirty="0"/>
                <a:t>2- 21</a:t>
              </a:r>
              <a:r>
                <a:rPr lang="en-US" altLang="zh-CN" sz="1400" b="1" i="0" dirty="0"/>
                <a:t>】</a:t>
              </a:r>
              <a:r>
                <a:rPr lang="en-US" sz="1400" b="1" i="0" dirty="0"/>
                <a:t>MyApplication.java</a:t>
              </a:r>
              <a:r>
                <a:rPr lang="en-US" altLang="zh-CN" sz="1400" b="1" i="0" dirty="0"/>
                <a:t>【</a:t>
              </a:r>
              <a:r>
                <a:rPr lang="zh-CN" altLang="en-US" sz="1400" b="1" i="0" dirty="0"/>
                <a:t>代码</a:t>
              </a:r>
              <a:r>
                <a:rPr lang="en-US" sz="1400" b="1" i="0" dirty="0"/>
                <a:t>2- 22</a:t>
              </a:r>
              <a:r>
                <a:rPr lang="en-US" altLang="zh-CN" sz="1400" b="1" i="0" dirty="0"/>
                <a:t>】</a:t>
              </a:r>
              <a:r>
                <a:rPr lang="en-US" sz="1400" b="1" i="0" dirty="0"/>
                <a:t>MainActivity.java  </a:t>
              </a:r>
            </a:p>
            <a:p>
              <a:pPr algn="ctr"/>
              <a:r>
                <a:rPr lang="en-US" altLang="zh-CN" sz="1400" b="1" i="0" dirty="0"/>
                <a:t>【</a:t>
              </a:r>
              <a:r>
                <a:rPr lang="zh-CN" altLang="en-US" sz="1400" b="1" i="0" dirty="0"/>
                <a:t>代码</a:t>
              </a:r>
              <a:r>
                <a:rPr lang="en-US" sz="1400" b="1" i="0" dirty="0"/>
                <a:t>2- 22</a:t>
              </a:r>
              <a:r>
                <a:rPr lang="en-US" altLang="zh-CN" sz="1400" b="1" i="0" dirty="0"/>
                <a:t>】</a:t>
              </a:r>
              <a:r>
                <a:rPr lang="en-US" sz="1400" b="1" i="0" dirty="0"/>
                <a:t>MainActivity.java</a:t>
              </a:r>
              <a:endParaRPr lang="zh-CN" altLang="en-US" sz="1400" i="0" dirty="0"/>
            </a:p>
            <a:p>
              <a:endParaRPr lang="zh-CN" altLang="en-US" sz="1400" dirty="0"/>
            </a:p>
            <a:p>
              <a:endParaRPr lang="zh-CN" altLang="en-US" sz="1400" dirty="0"/>
            </a:p>
            <a:p>
              <a:endParaRPr lang="zh-CN" altLang="en-US" sz="1400" dirty="0"/>
            </a:p>
          </p:txBody>
        </p:sp>
        <p:pic>
          <p:nvPicPr>
            <p:cNvPr id="17" name="图片 16"/>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1" name="内容占位符 10"/>
          <p:cNvSpPr>
            <a:spLocks noGrp="1"/>
          </p:cNvSpPr>
          <p:nvPr>
            <p:ph idx="1"/>
          </p:nvPr>
        </p:nvSpPr>
        <p:spPr>
          <a:xfrm>
            <a:off x="428596" y="571486"/>
            <a:ext cx="8207375" cy="1857388"/>
          </a:xfrm>
        </p:spPr>
        <p:txBody>
          <a:bodyPr/>
          <a:lstStyle/>
          <a:p>
            <a:r>
              <a:rPr lang="zh-CN" dirty="0"/>
              <a:t>实现自定义的</a:t>
            </a:r>
            <a:r>
              <a:rPr dirty="0"/>
              <a:t>Application</a:t>
            </a:r>
            <a:r>
              <a:rPr lang="zh-CN" dirty="0"/>
              <a:t>的步骤</a:t>
            </a:r>
            <a:r>
              <a:rPr lang="zh-CN" altLang="en-US" dirty="0"/>
              <a:t>：</a:t>
            </a:r>
            <a:endParaRPr dirty="0"/>
          </a:p>
          <a:p>
            <a:pPr marL="800100" lvl="1" indent="-342900">
              <a:lnSpc>
                <a:spcPct val="150000"/>
              </a:lnSpc>
              <a:buFont typeface="+mj-lt"/>
              <a:buAutoNum type="arabicPeriod"/>
            </a:pPr>
            <a:r>
              <a:rPr sz="1600" i="0" dirty="0"/>
              <a:t>创建一个类继承</a:t>
            </a:r>
            <a:r>
              <a:rPr lang="en-US" sz="1600" i="0" dirty="0"/>
              <a:t>Application</a:t>
            </a:r>
            <a:r>
              <a:rPr sz="1600" i="0" dirty="0"/>
              <a:t>类；</a:t>
            </a:r>
            <a:endParaRPr lang="en-US" sz="1600" i="0" dirty="0"/>
          </a:p>
          <a:p>
            <a:pPr marL="800100" lvl="1" indent="-342900">
              <a:lnSpc>
                <a:spcPct val="150000"/>
              </a:lnSpc>
              <a:buFont typeface="+mj-lt"/>
              <a:buAutoNum type="arabicPeriod"/>
            </a:pPr>
            <a:r>
              <a:rPr sz="1600" i="0" dirty="0"/>
              <a:t>在</a:t>
            </a:r>
            <a:r>
              <a:rPr lang="en-US" sz="1600" i="0" dirty="0"/>
              <a:t>Activity</a:t>
            </a:r>
            <a:r>
              <a:rPr sz="1600" i="0" dirty="0"/>
              <a:t>中使用</a:t>
            </a:r>
            <a:r>
              <a:rPr lang="en-US" sz="1600" i="0" dirty="0"/>
              <a:t>Application</a:t>
            </a:r>
            <a:r>
              <a:rPr sz="1600" i="0" dirty="0"/>
              <a:t>类；</a:t>
            </a:r>
            <a:endParaRPr lang="en-US" sz="1600" i="0" dirty="0"/>
          </a:p>
          <a:p>
            <a:pPr marL="800100" lvl="1" indent="-342900">
              <a:lnSpc>
                <a:spcPct val="150000"/>
              </a:lnSpc>
              <a:buFont typeface="+mj-lt"/>
              <a:buAutoNum type="arabicPeriod"/>
            </a:pPr>
            <a:r>
              <a:rPr sz="1600" i="0" dirty="0"/>
              <a:t>运行并查看结果引用在其他</a:t>
            </a:r>
            <a:r>
              <a:rPr lang="en-US" sz="1600" i="0" dirty="0"/>
              <a:t>XML</a:t>
            </a:r>
            <a:r>
              <a:rPr sz="1600" i="0" dirty="0"/>
              <a:t>中已经定义的资源。</a:t>
            </a:r>
          </a:p>
          <a:p>
            <a:pPr marL="800100" lvl="1" indent="-342900">
              <a:buNone/>
            </a:pPr>
            <a:endParaRPr sz="1600" dirty="0"/>
          </a:p>
          <a:p>
            <a:pPr lvl="1">
              <a:buNone/>
            </a:pPr>
            <a:endParaRPr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3571868" y="857238"/>
            <a:ext cx="4564042" cy="2071699"/>
          </a:xfrm>
        </p:spPr>
        <p:txBody>
          <a:bodyPr/>
          <a:lstStyle/>
          <a:p>
            <a:pPr lvl="1">
              <a:lnSpc>
                <a:spcPct val="150000"/>
              </a:lnSpc>
              <a:buFont typeface="Wingdings" pitchFamily="2" charset="2"/>
              <a:buChar char="l"/>
            </a:pPr>
            <a:r>
              <a:rPr sz="2000" i="0" dirty="0"/>
              <a:t>样式：一个包含一种或者多种格式的集合</a:t>
            </a:r>
          </a:p>
          <a:p>
            <a:pPr lvl="1">
              <a:lnSpc>
                <a:spcPct val="150000"/>
              </a:lnSpc>
              <a:buFont typeface="Wingdings" pitchFamily="2" charset="2"/>
              <a:buChar char="l"/>
            </a:pPr>
            <a:r>
              <a:rPr sz="2000" i="0" dirty="0"/>
              <a:t>主题：一个包含一种或者多种格式的集合</a:t>
            </a:r>
          </a:p>
          <a:p>
            <a:pPr marL="800100" lvl="1" indent="-342900">
              <a:buNone/>
            </a:pPr>
            <a:endParaRPr sz="1600" dirty="0"/>
          </a:p>
          <a:p>
            <a:pPr lvl="1">
              <a:buNone/>
            </a:pPr>
            <a:endParaRPr dirty="0"/>
          </a:p>
          <a:p>
            <a:endParaRPr dirty="0"/>
          </a:p>
        </p:txBody>
      </p:sp>
      <p:sp>
        <p:nvSpPr>
          <p:cNvPr id="4" name="标题 3"/>
          <p:cNvSpPr>
            <a:spLocks noGrp="1"/>
          </p:cNvSpPr>
          <p:nvPr>
            <p:ph type="title"/>
          </p:nvPr>
        </p:nvSpPr>
        <p:spPr/>
        <p:txBody>
          <a:bodyPr/>
          <a:lstStyle/>
          <a:p>
            <a:r>
              <a:rPr lang="en-US" dirty="0"/>
              <a:t>2.7  </a:t>
            </a:r>
            <a:r>
              <a:rPr dirty="0"/>
              <a:t>样式和主题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a:t>2.7  </a:t>
            </a:r>
            <a:r>
              <a:rPr dirty="0"/>
              <a:t>样式和主题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内容占位符 10"/>
          <p:cNvSpPr>
            <a:spLocks noGrp="1"/>
          </p:cNvSpPr>
          <p:nvPr>
            <p:ph idx="1"/>
          </p:nvPr>
        </p:nvSpPr>
        <p:spPr>
          <a:xfrm>
            <a:off x="428596" y="571486"/>
            <a:ext cx="8207375" cy="1857388"/>
          </a:xfrm>
        </p:spPr>
        <p:txBody>
          <a:bodyPr/>
          <a:lstStyle/>
          <a:p>
            <a:r>
              <a:rPr lang="zh-CN" dirty="0"/>
              <a:t>创建自定义的样式和主题的步骤</a:t>
            </a:r>
            <a:r>
              <a:rPr lang="zh-CN" altLang="en-US" dirty="0"/>
              <a:t>：</a:t>
            </a:r>
            <a:endParaRPr dirty="0"/>
          </a:p>
          <a:p>
            <a:pPr marL="800100" lvl="1" indent="-342900">
              <a:lnSpc>
                <a:spcPct val="150000"/>
              </a:lnSpc>
              <a:buFont typeface="+mj-lt"/>
              <a:buAutoNum type="arabicPeriod"/>
            </a:pPr>
            <a:r>
              <a:rPr i="0" dirty="0"/>
              <a:t>在</a:t>
            </a:r>
            <a:r>
              <a:rPr lang="en-US" i="0" dirty="0"/>
              <a:t>res/values</a:t>
            </a:r>
            <a:r>
              <a:rPr i="0" dirty="0"/>
              <a:t>目录下新建一个名为</a:t>
            </a:r>
            <a:r>
              <a:rPr lang="en-US" i="0" dirty="0"/>
              <a:t>style.xml</a:t>
            </a:r>
            <a:r>
              <a:rPr i="0" dirty="0"/>
              <a:t>的文件，并增加</a:t>
            </a:r>
            <a:r>
              <a:rPr lang="en-US" i="0" dirty="0"/>
              <a:t>&lt;resources</a:t>
            </a:r>
            <a:r>
              <a:rPr i="0" dirty="0"/>
              <a:t>元素作为根元素</a:t>
            </a:r>
            <a:endParaRPr lang="en-US" i="0" dirty="0"/>
          </a:p>
          <a:p>
            <a:pPr marL="800100" lvl="1" indent="-342900">
              <a:lnSpc>
                <a:spcPct val="150000"/>
              </a:lnSpc>
              <a:buFont typeface="+mj-lt"/>
              <a:buAutoNum type="arabicPeriod"/>
            </a:pPr>
            <a:r>
              <a:rPr i="0" dirty="0"/>
              <a:t>为</a:t>
            </a:r>
            <a:r>
              <a:rPr lang="en-US" i="0" dirty="0"/>
              <a:t>&lt;style&gt;</a:t>
            </a:r>
            <a:r>
              <a:rPr i="0" dirty="0"/>
              <a:t>元素增加一个全局唯一的</a:t>
            </a:r>
            <a:r>
              <a:rPr lang="en-US" i="0" dirty="0"/>
              <a:t>name</a:t>
            </a:r>
            <a:r>
              <a:rPr i="0" dirty="0"/>
              <a:t>属性，也可以为其增加一个</a:t>
            </a:r>
            <a:r>
              <a:rPr lang="en-US" i="0" dirty="0"/>
              <a:t>parent</a:t>
            </a:r>
            <a:r>
              <a:rPr i="0" dirty="0"/>
              <a:t>属性</a:t>
            </a:r>
            <a:endParaRPr lang="en-US" i="0" dirty="0"/>
          </a:p>
          <a:p>
            <a:pPr marL="800100" lvl="1" indent="-342900">
              <a:lnSpc>
                <a:spcPct val="150000"/>
              </a:lnSpc>
              <a:buFont typeface="+mj-lt"/>
              <a:buAutoNum type="arabicPeriod"/>
            </a:pPr>
            <a:r>
              <a:rPr i="0" dirty="0"/>
              <a:t>在</a:t>
            </a:r>
            <a:r>
              <a:rPr lang="en-US" i="0" dirty="0"/>
              <a:t>&lt;style&gt;</a:t>
            </a:r>
            <a:r>
              <a:rPr i="0" dirty="0"/>
              <a:t>元素内部声明一个或者多个</a:t>
            </a:r>
            <a:r>
              <a:rPr lang="en-US" i="0" dirty="0"/>
              <a:t>&lt;item&gt;</a:t>
            </a:r>
            <a:r>
              <a:rPr i="0" dirty="0"/>
              <a:t>元素，每一个</a:t>
            </a:r>
            <a:r>
              <a:rPr lang="en-US" i="0" dirty="0"/>
              <a:t>&lt;item&gt;</a:t>
            </a:r>
            <a:r>
              <a:rPr i="0" dirty="0"/>
              <a:t>元素用于定义了一个</a:t>
            </a:r>
            <a:r>
              <a:rPr lang="en-US" i="0" dirty="0"/>
              <a:t>name</a:t>
            </a:r>
            <a:r>
              <a:rPr i="0" dirty="0"/>
              <a:t>属性，并在元素的内部进行赋值</a:t>
            </a:r>
          </a:p>
          <a:p>
            <a:pPr marL="800100" lvl="1" indent="-342900">
              <a:lnSpc>
                <a:spcPct val="150000"/>
              </a:lnSpc>
              <a:buFont typeface="+mj-lt"/>
              <a:buAutoNum type="arabicPeriod"/>
            </a:pPr>
            <a:r>
              <a:rPr i="0" dirty="0"/>
              <a:t>引用在其他</a:t>
            </a:r>
            <a:r>
              <a:rPr lang="en-US" i="0" dirty="0"/>
              <a:t>XML</a:t>
            </a:r>
            <a:r>
              <a:rPr i="0" dirty="0"/>
              <a:t>中已经定义的资源。</a:t>
            </a:r>
          </a:p>
          <a:p>
            <a:pPr marL="800100" lvl="1" indent="-342900">
              <a:lnSpc>
                <a:spcPct val="150000"/>
              </a:lnSpc>
              <a:buNone/>
            </a:pPr>
            <a:endParaRPr sz="1600" dirty="0"/>
          </a:p>
          <a:p>
            <a:pPr lvl="1">
              <a:lnSpc>
                <a:spcPct val="150000"/>
              </a:lnSpc>
              <a:buNone/>
            </a:pPr>
            <a:endParaRPr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样式的声明</a:t>
            </a:r>
            <a:r>
              <a:rPr dirty="0"/>
              <a:t>	</a:t>
            </a:r>
          </a:p>
          <a:p>
            <a:pPr marL="0">
              <a:spcBef>
                <a:spcPts val="0"/>
              </a:spcBef>
            </a:pPr>
            <a:endParaRPr dirty="0"/>
          </a:p>
          <a:p>
            <a:pPr marL="0">
              <a:spcBef>
                <a:spcPts val="0"/>
              </a:spcBef>
            </a:pPr>
            <a:endParaRPr dirty="0"/>
          </a:p>
          <a:p>
            <a:pPr marL="0">
              <a:spcBef>
                <a:spcPts val="0"/>
              </a:spcBef>
            </a:pPr>
            <a:endParaRPr dirty="0"/>
          </a:p>
          <a:p>
            <a:pPr marL="0">
              <a:spcBef>
                <a:spcPts val="0"/>
              </a:spcBef>
            </a:pPr>
            <a:endParaRPr dirty="0"/>
          </a:p>
          <a:p>
            <a:pPr marL="0">
              <a:spcBef>
                <a:spcPts val="0"/>
              </a:spcBef>
            </a:pPr>
            <a:r>
              <a:rPr lang="zh-CN" altLang="en-US" dirty="0"/>
              <a:t>样式的引用</a:t>
            </a:r>
            <a:r>
              <a:rPr dirty="0"/>
              <a:t>	</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altLang="zh-CN" dirty="0"/>
              <a:t>2.7  </a:t>
            </a:r>
            <a:r>
              <a:rPr dirty="0"/>
              <a:t>样式和主题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bwMode="auto">
          <a:xfrm>
            <a:off x="1000100" y="1214428"/>
            <a:ext cx="5715040"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&lt;?xml version="1.0" encoding="utf-8"?&gt;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&lt;style name="</a:t>
            </a:r>
            <a:r>
              <a:rPr lang="en-US" sz="1400" dirty="0" err="1">
                <a:latin typeface="Courier New" pitchFamily="49" charset="0"/>
                <a:cs typeface="Courier New" pitchFamily="49" charset="0"/>
              </a:rPr>
              <a:t>SpecialText</a:t>
            </a:r>
            <a:r>
              <a:rPr lang="en-US" sz="1400" dirty="0">
                <a:latin typeface="Courier New" pitchFamily="49" charset="0"/>
                <a:cs typeface="Courier New" pitchFamily="49" charset="0"/>
              </a:rPr>
              <a:t>" parent="@style/Text"&gt;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android:textSize</a:t>
            </a:r>
            <a:r>
              <a:rPr lang="en-US" sz="1400" dirty="0">
                <a:latin typeface="Courier New" pitchFamily="49" charset="0"/>
                <a:cs typeface="Courier New" pitchFamily="49" charset="0"/>
              </a:rPr>
              <a:t>"&gt;18sp&lt;/item&gt;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android:textColor</a:t>
            </a:r>
            <a:r>
              <a:rPr lang="en-US" sz="1400" dirty="0">
                <a:latin typeface="Courier New" pitchFamily="49" charset="0"/>
                <a:cs typeface="Courier New" pitchFamily="49" charset="0"/>
              </a:rPr>
              <a:t>"&gt;#008&lt;/item&gt;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&lt;/style&gt;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p:txBody>
      </p:sp>
      <p:sp>
        <p:nvSpPr>
          <p:cNvPr id="13" name="TextBox 12"/>
          <p:cNvSpPr txBox="1"/>
          <p:nvPr/>
        </p:nvSpPr>
        <p:spPr bwMode="auto">
          <a:xfrm>
            <a:off x="1000100" y="3500444"/>
            <a:ext cx="4500594" cy="1169551"/>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EditText id="@+id/text1"</a:t>
            </a:r>
            <a:endParaRPr lang="zh-CN" altLang="en-US" sz="1400" dirty="0" err="1">
              <a:latin typeface="Courier New" pitchFamily="49" charset="0"/>
              <a:cs typeface="Courier New" pitchFamily="49" charset="0"/>
            </a:endParaRPr>
          </a:p>
          <a:p>
            <a:r>
              <a:rPr lang="en-US" sz="1400" dirty="0">
                <a:latin typeface="Courier New" pitchFamily="49" charset="0"/>
                <a:cs typeface="Courier New" pitchFamily="49" charset="0"/>
              </a:rPr>
              <a:t>    style="@style/</a:t>
            </a:r>
            <a:r>
              <a:rPr lang="en-US" sz="1400" dirty="0" err="1">
                <a:latin typeface="Courier New" pitchFamily="49" charset="0"/>
                <a:cs typeface="Courier New" pitchFamily="49" charset="0"/>
              </a:rPr>
              <a:t>SpecialText</a:t>
            </a:r>
            <a:r>
              <a:rPr lang="en-US" sz="1400" dirty="0">
                <a:latin typeface="Courier New" pitchFamily="49" charset="0"/>
                <a:cs typeface="Courier New" pitchFamily="49" charset="0"/>
              </a:rPr>
              <a:t>"</a:t>
            </a:r>
            <a:endParaRPr lang="zh-CN" altLang="en-US" sz="1400" dirty="0" err="1">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android:layout_width</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fill_parent</a:t>
            </a:r>
            <a:r>
              <a:rPr lang="en-US" sz="1400" dirty="0">
                <a:latin typeface="Courier New" pitchFamily="49" charset="0"/>
                <a:cs typeface="Courier New" pitchFamily="49" charset="0"/>
              </a:rPr>
              <a:t>"</a:t>
            </a:r>
            <a:endParaRPr lang="zh-CN" altLang="en-US" sz="1400" dirty="0" err="1">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android:layout_height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wrap_content</a:t>
            </a:r>
            <a:r>
              <a:rPr lang="en-US" sz="1400" dirty="0">
                <a:latin typeface="Courier New" pitchFamily="49" charset="0"/>
                <a:cs typeface="Courier New" pitchFamily="49" charset="0"/>
              </a:rPr>
              <a:t>"</a:t>
            </a:r>
            <a:endParaRPr lang="zh-CN" altLang="en-US" sz="1400" dirty="0" err="1">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android:text</a:t>
            </a:r>
            <a:r>
              <a:rPr lang="en-US" sz="1400" dirty="0">
                <a:latin typeface="Courier New" pitchFamily="49" charset="0"/>
                <a:cs typeface="Courier New" pitchFamily="49" charset="0"/>
              </a:rPr>
              <a:t>="Hello, World!" /&gt;</a:t>
            </a:r>
            <a:endParaRPr lang="zh-CN" altLang="en-US" sz="1400" dirty="0" err="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 calcmode="lin" valueType="num">
                                      <p:cBhvr additive="base">
                                        <p:cTn id="1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主题的声明</a:t>
            </a:r>
            <a:r>
              <a:rPr dirty="0"/>
              <a:t>	</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altLang="zh-CN" dirty="0"/>
              <a:t>2.7  </a:t>
            </a:r>
            <a:r>
              <a:rPr dirty="0"/>
              <a:t>样式和主题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bwMode="auto">
          <a:xfrm>
            <a:off x="357158" y="1285866"/>
            <a:ext cx="8501090" cy="3108543"/>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&lt;?xml version="1.0" encoding="utf-8"?&gt;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&lt;style name="</a:t>
            </a:r>
            <a:r>
              <a:rPr lang="en-US" sz="1400" dirty="0" err="1">
                <a:latin typeface="Courier New" pitchFamily="49" charset="0"/>
                <a:cs typeface="Courier New" pitchFamily="49" charset="0"/>
              </a:rPr>
              <a:t>CustomTheme</a:t>
            </a:r>
            <a:r>
              <a:rPr lang="en-US" sz="1400" dirty="0">
                <a:latin typeface="Courier New" pitchFamily="49" charset="0"/>
                <a:cs typeface="Courier New" pitchFamily="49" charset="0"/>
              </a:rPr>
              <a:t>"&gt;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android:windowNoTitle</a:t>
            </a:r>
            <a:r>
              <a:rPr lang="en-US" sz="1400" dirty="0">
                <a:latin typeface="Courier New" pitchFamily="49" charset="0"/>
                <a:cs typeface="Courier New" pitchFamily="49" charset="0"/>
              </a:rPr>
              <a:t>"&gt;true&lt;/item&gt;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windowFrame</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screen_frame</a:t>
            </a:r>
            <a:r>
              <a:rPr lang="en-US" sz="1400" dirty="0">
                <a:latin typeface="Courier New" pitchFamily="49" charset="0"/>
                <a:cs typeface="Courier New" pitchFamily="49" charset="0"/>
              </a:rPr>
              <a:t>&lt;/item&gt;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windowBackground</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drawable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screen_background_white</a:t>
            </a:r>
            <a:r>
              <a:rPr lang="en-US" sz="1400" dirty="0">
                <a:latin typeface="Courier New" pitchFamily="49" charset="0"/>
                <a:cs typeface="Courier New" pitchFamily="49" charset="0"/>
              </a:rPr>
              <a:t>&lt;/item&gt;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panelForegroundColor</a:t>
            </a:r>
            <a:r>
              <a:rPr lang="en-US" sz="1400" dirty="0">
                <a:latin typeface="Courier New" pitchFamily="49" charset="0"/>
                <a:cs typeface="Courier New" pitchFamily="49" charset="0"/>
              </a:rPr>
              <a:t>"&gt;#FF000000&lt;/item&gt;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panelBackgroundColor</a:t>
            </a:r>
            <a:r>
              <a:rPr lang="en-US" sz="1400" dirty="0">
                <a:latin typeface="Courier New" pitchFamily="49" charset="0"/>
                <a:cs typeface="Courier New" pitchFamily="49" charset="0"/>
              </a:rPr>
              <a:t>"&gt;#FFFFFFFF&lt;/item&gt;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panelTextColor</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panelForegroundColor</a:t>
            </a:r>
            <a:r>
              <a:rPr lang="en-US" sz="1400" dirty="0">
                <a:latin typeface="Courier New" pitchFamily="49" charset="0"/>
                <a:cs typeface="Courier New" pitchFamily="49" charset="0"/>
              </a:rPr>
              <a:t>&lt;/item&gt;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panelTextSize</a:t>
            </a:r>
            <a:r>
              <a:rPr lang="en-US" sz="1400" dirty="0">
                <a:latin typeface="Courier New" pitchFamily="49" charset="0"/>
                <a:cs typeface="Courier New" pitchFamily="49" charset="0"/>
              </a:rPr>
              <a:t>"&gt;14&lt;/item&gt;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menuItemTextColor</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panelTextColor</a:t>
            </a:r>
            <a:r>
              <a:rPr lang="en-US" sz="1400" dirty="0">
                <a:latin typeface="Courier New" pitchFamily="49" charset="0"/>
                <a:cs typeface="Courier New" pitchFamily="49" charset="0"/>
              </a:rPr>
              <a:t>&lt;/item&gt;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&lt;item name="</a:t>
            </a:r>
            <a:r>
              <a:rPr lang="en-US" sz="1400" dirty="0" err="1">
                <a:latin typeface="Courier New" pitchFamily="49" charset="0"/>
                <a:cs typeface="Courier New" pitchFamily="49" charset="0"/>
              </a:rPr>
              <a:t>menuItemTextSize</a:t>
            </a:r>
            <a:r>
              <a:rPr lang="en-US" sz="1400" dirty="0">
                <a:latin typeface="Courier New" pitchFamily="49" charset="0"/>
                <a:cs typeface="Courier New" pitchFamily="49" charset="0"/>
              </a:rPr>
              <a:t>"&gt;?</a:t>
            </a:r>
            <a:r>
              <a:rPr lang="en-US" sz="1400" dirty="0" err="1">
                <a:latin typeface="Courier New" pitchFamily="49" charset="0"/>
                <a:cs typeface="Courier New" pitchFamily="49" charset="0"/>
              </a:rPr>
              <a:t>panelTextSize</a:t>
            </a:r>
            <a:r>
              <a:rPr lang="en-US" sz="1400" dirty="0">
                <a:latin typeface="Courier New" pitchFamily="49" charset="0"/>
                <a:cs typeface="Courier New" pitchFamily="49" charset="0"/>
              </a:rPr>
              <a:t>&lt;/item&gt;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&lt;/style&gt;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&lt;/resources&gt;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通过</a:t>
            </a:r>
            <a:r>
              <a:rPr dirty="0"/>
              <a:t>&lt;application&gt;</a:t>
            </a:r>
            <a:r>
              <a:rPr lang="zh-CN" dirty="0"/>
              <a:t>标签来指定所需的主题</a:t>
            </a:r>
            <a:endParaRPr dirty="0"/>
          </a:p>
          <a:p>
            <a:pPr marL="0">
              <a:spcBef>
                <a:spcPts val="0"/>
              </a:spcBef>
            </a:pPr>
            <a:endParaRPr dirty="0"/>
          </a:p>
          <a:p>
            <a:pPr marL="0">
              <a:spcBef>
                <a:spcPts val="0"/>
              </a:spcBef>
            </a:pPr>
            <a:r>
              <a:rPr lang="zh-CN" altLang="en-US" dirty="0"/>
              <a:t>设置</a:t>
            </a:r>
            <a:r>
              <a:rPr dirty="0"/>
              <a:t>Activity</a:t>
            </a:r>
            <a:r>
              <a:rPr lang="zh-CN" altLang="en-US" dirty="0"/>
              <a:t>主题</a:t>
            </a:r>
            <a:endParaRPr dirty="0"/>
          </a:p>
          <a:p>
            <a:pPr marL="0">
              <a:spcBef>
                <a:spcPts val="0"/>
              </a:spcBef>
            </a:pPr>
            <a:endParaRPr dirty="0"/>
          </a:p>
          <a:p>
            <a:pPr marL="0">
              <a:spcBef>
                <a:spcPts val="0"/>
              </a:spcBef>
            </a:pPr>
            <a:r>
              <a:rPr lang="zh-CN" altLang="en-US" dirty="0"/>
              <a:t>设置</a:t>
            </a:r>
            <a:r>
              <a:rPr dirty="0"/>
              <a:t>Activity</a:t>
            </a:r>
            <a:r>
              <a:rPr lang="zh-CN" altLang="en-US" dirty="0"/>
              <a:t>为内置的</a:t>
            </a:r>
            <a:r>
              <a:rPr lang="zh-CN" dirty="0"/>
              <a:t>对话框主题</a:t>
            </a:r>
            <a:endParaRPr dirty="0"/>
          </a:p>
          <a:p>
            <a:pPr marL="0">
              <a:spcBef>
                <a:spcPts val="0"/>
              </a:spcBef>
            </a:pPr>
            <a:endParaRPr dirty="0"/>
          </a:p>
          <a:p>
            <a:pPr marL="0">
              <a:spcBef>
                <a:spcPts val="0"/>
              </a:spcBef>
            </a:pPr>
            <a:r>
              <a:rPr lang="zh-CN" dirty="0"/>
              <a:t>修改</a:t>
            </a:r>
            <a:r>
              <a:rPr dirty="0"/>
              <a:t>Theme.Dialog</a:t>
            </a:r>
            <a:r>
              <a:rPr lang="zh-CN" dirty="0"/>
              <a:t>主题</a:t>
            </a:r>
          </a:p>
        </p:txBody>
      </p:sp>
      <p:sp>
        <p:nvSpPr>
          <p:cNvPr id="4" name="标题 3"/>
          <p:cNvSpPr>
            <a:spLocks noGrp="1"/>
          </p:cNvSpPr>
          <p:nvPr>
            <p:ph type="title"/>
          </p:nvPr>
        </p:nvSpPr>
        <p:spPr>
          <a:xfrm>
            <a:off x="326389" y="18415"/>
            <a:ext cx="8103263" cy="410845"/>
          </a:xfrm>
        </p:spPr>
        <p:txBody>
          <a:bodyPr/>
          <a:lstStyle/>
          <a:p>
            <a:r>
              <a:rPr lang="en-US" dirty="0"/>
              <a:t>1</a:t>
            </a:r>
            <a:r>
              <a:rPr dirty="0"/>
              <a:t>、在</a:t>
            </a:r>
            <a:r>
              <a:rPr lang="en-US" dirty="0"/>
              <a:t>AndroidManifest.xml</a:t>
            </a:r>
            <a:r>
              <a:rPr dirty="0"/>
              <a:t>中设置主题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bwMode="auto">
          <a:xfrm>
            <a:off x="928662" y="1192403"/>
            <a:ext cx="542928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&lt;application </a:t>
            </a:r>
            <a:r>
              <a:rPr lang="en-US" sz="1400" dirty="0" err="1">
                <a:latin typeface="Courier New" pitchFamily="49" charset="0"/>
                <a:cs typeface="Courier New" pitchFamily="49" charset="0"/>
              </a:rPr>
              <a:t>android:theme</a:t>
            </a:r>
            <a:r>
              <a:rPr lang="en-US" sz="1400" dirty="0">
                <a:latin typeface="Courier New" pitchFamily="49" charset="0"/>
                <a:cs typeface="Courier New" pitchFamily="49" charset="0"/>
              </a:rPr>
              <a:t>="@style/</a:t>
            </a:r>
            <a:r>
              <a:rPr lang="en-US" sz="1400" dirty="0" err="1">
                <a:latin typeface="Courier New" pitchFamily="49" charset="0"/>
                <a:cs typeface="Courier New" pitchFamily="49" charset="0"/>
              </a:rPr>
              <a:t>CustomTheme</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p:txBody>
      </p:sp>
      <p:sp>
        <p:nvSpPr>
          <p:cNvPr id="11" name="TextBox 10"/>
          <p:cNvSpPr txBox="1"/>
          <p:nvPr/>
        </p:nvSpPr>
        <p:spPr bwMode="auto">
          <a:xfrm>
            <a:off x="928662" y="2071684"/>
            <a:ext cx="542928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&lt;activity </a:t>
            </a:r>
            <a:r>
              <a:rPr lang="en-US" sz="1400" dirty="0" err="1">
                <a:latin typeface="Courier New" pitchFamily="49" charset="0"/>
                <a:cs typeface="Courier New" pitchFamily="49" charset="0"/>
              </a:rPr>
              <a:t>android:theme</a:t>
            </a:r>
            <a:r>
              <a:rPr lang="en-US" sz="1400" dirty="0">
                <a:latin typeface="Courier New" pitchFamily="49" charset="0"/>
                <a:cs typeface="Courier New" pitchFamily="49" charset="0"/>
              </a:rPr>
              <a:t>="@style/</a:t>
            </a:r>
            <a:r>
              <a:rPr lang="en-US" sz="1400" dirty="0" err="1">
                <a:latin typeface="Courier New" pitchFamily="49" charset="0"/>
                <a:cs typeface="Courier New" pitchFamily="49" charset="0"/>
              </a:rPr>
              <a:t>CustomTheme</a:t>
            </a:r>
            <a:r>
              <a:rPr lang="en-US" sz="1400" dirty="0">
                <a:latin typeface="Courier New" pitchFamily="49" charset="0"/>
                <a:cs typeface="Courier New" pitchFamily="49" charset="0"/>
              </a:rPr>
              <a:t> "&gt;</a:t>
            </a:r>
            <a:endParaRPr lang="zh-CN" altLang="en-US" sz="1400" dirty="0">
              <a:latin typeface="Courier New" pitchFamily="49" charset="0"/>
              <a:cs typeface="Courier New" pitchFamily="49" charset="0"/>
            </a:endParaRPr>
          </a:p>
        </p:txBody>
      </p:sp>
      <p:sp>
        <p:nvSpPr>
          <p:cNvPr id="12" name="TextBox 11"/>
          <p:cNvSpPr txBox="1"/>
          <p:nvPr/>
        </p:nvSpPr>
        <p:spPr bwMode="auto">
          <a:xfrm>
            <a:off x="928662" y="2978353"/>
            <a:ext cx="6072230"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&lt;activity </a:t>
            </a:r>
            <a:r>
              <a:rPr lang="en-US" sz="1400" dirty="0" err="1">
                <a:latin typeface="Courier New" pitchFamily="49" charset="0"/>
                <a:cs typeface="Courier New" pitchFamily="49" charset="0"/>
              </a:rPr>
              <a:t>android:theme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android:style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Theme.Dialog</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p:txBody>
      </p:sp>
      <p:sp>
        <p:nvSpPr>
          <p:cNvPr id="13" name="TextBox 12"/>
          <p:cNvSpPr txBox="1"/>
          <p:nvPr/>
        </p:nvSpPr>
        <p:spPr bwMode="auto">
          <a:xfrm>
            <a:off x="928662" y="3978485"/>
            <a:ext cx="757242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&lt;style name="</a:t>
            </a:r>
            <a:r>
              <a:rPr lang="en-US" sz="1400" dirty="0" err="1">
                <a:latin typeface="Courier New" pitchFamily="49" charset="0"/>
                <a:cs typeface="Courier New" pitchFamily="49" charset="0"/>
              </a:rPr>
              <a:t>CustomDialogTheme</a:t>
            </a:r>
            <a:r>
              <a:rPr lang="en-US" sz="1400" dirty="0">
                <a:latin typeface="Courier New" pitchFamily="49" charset="0"/>
                <a:cs typeface="Courier New" pitchFamily="49" charset="0"/>
              </a:rPr>
              <a:t>" parent="@</a:t>
            </a:r>
            <a:r>
              <a:rPr lang="en-US" sz="1400" dirty="0" err="1">
                <a:latin typeface="Courier New" pitchFamily="49" charset="0"/>
                <a:cs typeface="Courier New" pitchFamily="49" charset="0"/>
              </a:rPr>
              <a:t>android:style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Theme.Dialog</a:t>
            </a:r>
            <a:r>
              <a:rPr lang="en-US" sz="1400" dirty="0">
                <a:latin typeface="Courier New" pitchFamily="49" charset="0"/>
                <a:cs typeface="Courier New" pitchFamily="49" charset="0"/>
              </a:rPr>
              <a:t>"&gt;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在</a:t>
            </a:r>
            <a:r>
              <a:rPr dirty="0"/>
              <a:t>Activity</a:t>
            </a:r>
            <a:r>
              <a:rPr lang="zh-CN" dirty="0"/>
              <a:t>程序中设置主题</a:t>
            </a:r>
            <a:endParaRPr dirty="0"/>
          </a:p>
          <a:p>
            <a:pPr marL="0">
              <a:spcBef>
                <a:spcPts val="0"/>
              </a:spcBef>
            </a:pPr>
            <a:endParaRPr dirty="0"/>
          </a:p>
        </p:txBody>
      </p:sp>
      <p:sp>
        <p:nvSpPr>
          <p:cNvPr id="4" name="标题 3"/>
          <p:cNvSpPr>
            <a:spLocks noGrp="1"/>
          </p:cNvSpPr>
          <p:nvPr>
            <p:ph type="title"/>
          </p:nvPr>
        </p:nvSpPr>
        <p:spPr>
          <a:xfrm>
            <a:off x="500034" y="18415"/>
            <a:ext cx="6072230" cy="410845"/>
          </a:xfrm>
        </p:spPr>
        <p:txBody>
          <a:bodyPr/>
          <a:lstStyle/>
          <a:p>
            <a:r>
              <a:rPr lang="en-US" dirty="0"/>
              <a:t>2</a:t>
            </a:r>
            <a:r>
              <a:rPr dirty="0"/>
              <a:t>、在程序当中设置主题</a:t>
            </a:r>
          </a:p>
        </p:txBody>
      </p:sp>
      <p:sp>
        <p:nvSpPr>
          <p:cNvPr id="1177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bwMode="auto">
          <a:xfrm>
            <a:off x="928662" y="1192403"/>
            <a:ext cx="6286544" cy="138499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protected void </a:t>
            </a:r>
            <a:r>
              <a:rPr lang="en-US" sz="1400" dirty="0" err="1">
                <a:latin typeface="Courier New" pitchFamily="49" charset="0"/>
                <a:cs typeface="Courier New" pitchFamily="49" charset="0"/>
              </a:rPr>
              <a:t>onCreate</a:t>
            </a:r>
            <a:r>
              <a:rPr lang="en-US" sz="1400" dirty="0">
                <a:latin typeface="Courier New" pitchFamily="49" charset="0"/>
                <a:cs typeface="Courier New" pitchFamily="49" charset="0"/>
              </a:rPr>
              <a:t>(Bundle </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 {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super.onCreate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setTheme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android.R.style.Theme_Light</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a:latin typeface="Courier New" pitchFamily="49" charset="0"/>
                <a:cs typeface="Courier New" pitchFamily="49" charset="0"/>
              </a:rPr>
              <a:t>    setContentView</a:t>
            </a:r>
            <a:r>
              <a:rPr lang="en-US" sz="1400" dirty="0">
                <a:latin typeface="Courier New" pitchFamily="49" charset="0"/>
                <a:cs typeface="Courier New" pitchFamily="49" charset="0"/>
              </a:rPr>
              <a:t>(R.layout.linear_layout_3);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grpSp>
        <p:nvGrpSpPr>
          <p:cNvPr id="10" name="组合 9"/>
          <p:cNvGrpSpPr/>
          <p:nvPr/>
        </p:nvGrpSpPr>
        <p:grpSpPr>
          <a:xfrm>
            <a:off x="571472" y="2992477"/>
            <a:ext cx="7500990" cy="793719"/>
            <a:chOff x="721020" y="4267186"/>
            <a:chExt cx="7500990" cy="793719"/>
          </a:xfrm>
        </p:grpSpPr>
        <p:grpSp>
          <p:nvGrpSpPr>
            <p:cNvPr id="11" name="组合 7"/>
            <p:cNvGrpSpPr/>
            <p:nvPr/>
          </p:nvGrpSpPr>
          <p:grpSpPr>
            <a:xfrm>
              <a:off x="721020" y="4291470"/>
              <a:ext cx="636270" cy="769435"/>
              <a:chOff x="645787" y="4417963"/>
              <a:chExt cx="636270" cy="769435"/>
            </a:xfrm>
          </p:grpSpPr>
          <p:pic>
            <p:nvPicPr>
              <p:cNvPr id="13" name="图片 12"/>
              <p:cNvPicPr>
                <a:picLocks noChangeAspect="1"/>
              </p:cNvPicPr>
              <p:nvPr/>
            </p:nvPicPr>
            <p:blipFill>
              <a:blip r:embed="rId3"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5"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grpSp>
        <p:sp>
          <p:nvSpPr>
            <p:cNvPr id="12" name="TextBox 11"/>
            <p:cNvSpPr txBox="1"/>
            <p:nvPr/>
          </p:nvSpPr>
          <p:spPr bwMode="auto">
            <a:xfrm>
              <a:off x="1435400" y="4267186"/>
              <a:ext cx="6786610"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a:solidFill>
                    <a:srgbClr val="000000"/>
                  </a:solidFill>
                  <a:latin typeface="Times New Roman" pitchFamily="18" charset="0"/>
                  <a:ea typeface="Adobe 仿宋 Std R" pitchFamily="18" charset="-122"/>
                  <a:cs typeface="Times New Roman" pitchFamily="18" charset="0"/>
                </a:rPr>
                <a:t>在</a:t>
              </a:r>
              <a:r>
                <a:rPr kumimoji="1" lang="en-US" altLang="en-US" sz="1400" dirty="0">
                  <a:solidFill>
                    <a:srgbClr val="000000"/>
                  </a:solidFill>
                  <a:latin typeface="Times New Roman" pitchFamily="18" charset="0"/>
                  <a:ea typeface="Adobe 仿宋 Std R" pitchFamily="18" charset="-122"/>
                  <a:cs typeface="Times New Roman" pitchFamily="18" charset="0"/>
                </a:rPr>
                <a:t>Activity</a:t>
              </a:r>
              <a:r>
                <a:rPr kumimoji="1" lang="zh-CN" altLang="en-US" sz="1400" dirty="0">
                  <a:solidFill>
                    <a:srgbClr val="000000"/>
                  </a:solidFill>
                  <a:latin typeface="Times New Roman" pitchFamily="18" charset="0"/>
                  <a:ea typeface="Adobe 仿宋 Std R" pitchFamily="18" charset="-122"/>
                  <a:cs typeface="Times New Roman" pitchFamily="18" charset="0"/>
                </a:rPr>
                <a:t>中加载主题时，主题中不能包括任何系统启动该</a:t>
              </a:r>
              <a:r>
                <a:rPr kumimoji="1" lang="en-US" altLang="en-US" sz="1400" dirty="0">
                  <a:solidFill>
                    <a:srgbClr val="000000"/>
                  </a:solidFill>
                  <a:latin typeface="Times New Roman" pitchFamily="18" charset="0"/>
                  <a:ea typeface="Adobe 仿宋 Std R" pitchFamily="18" charset="-122"/>
                  <a:cs typeface="Times New Roman" pitchFamily="18" charset="0"/>
                </a:rPr>
                <a:t>Activity</a:t>
              </a:r>
              <a:r>
                <a:rPr kumimoji="1" lang="zh-CN" altLang="en-US" sz="1400" dirty="0">
                  <a:solidFill>
                    <a:srgbClr val="000000"/>
                  </a:solidFill>
                  <a:latin typeface="Times New Roman" pitchFamily="18" charset="0"/>
                  <a:ea typeface="Adobe 仿宋 Std R" pitchFamily="18" charset="-122"/>
                  <a:cs typeface="Times New Roman" pitchFamily="18" charset="0"/>
                </a:rPr>
                <a:t>所使用的动画，这些动画将在程序启动前显示。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pPr lvl="0"/>
            <a:r>
              <a:rPr lang="zh-CN" dirty="0"/>
              <a:t>【任务</a:t>
            </a:r>
            <a:r>
              <a:rPr dirty="0"/>
              <a:t>2-1</a:t>
            </a:r>
            <a:r>
              <a:rPr lang="zh-CN" dirty="0"/>
              <a:t>】 项目背景介绍及需求分析</a:t>
            </a:r>
            <a:r>
              <a:rPr lang="zh-CN" altLang="en-US" dirty="0"/>
              <a:t>。</a:t>
            </a:r>
            <a:endParaRPr dirty="0"/>
          </a:p>
          <a:p>
            <a:pPr lvl="0"/>
            <a:r>
              <a:rPr lang="zh-CN" dirty="0"/>
              <a:t>【任务</a:t>
            </a:r>
            <a:r>
              <a:rPr dirty="0"/>
              <a:t>2-2</a:t>
            </a:r>
            <a:r>
              <a:rPr lang="zh-CN" dirty="0"/>
              <a:t>】 创建项目并编写实体类和</a:t>
            </a:r>
            <a:r>
              <a:rPr dirty="0"/>
              <a:t>Application</a:t>
            </a:r>
            <a:r>
              <a:rPr lang="zh-CN" dirty="0"/>
              <a:t>类等基础架构。</a:t>
            </a:r>
          </a:p>
          <a:p>
            <a:pPr lvl="1"/>
            <a:r>
              <a:rPr sz="1500" dirty="0"/>
              <a:t>User</a:t>
            </a:r>
            <a:r>
              <a:rPr lang="en-US" sz="1500" dirty="0"/>
              <a:t>.java</a:t>
            </a:r>
            <a:endParaRPr sz="1500" dirty="0"/>
          </a:p>
          <a:p>
            <a:pPr lvl="1"/>
            <a:r>
              <a:rPr sz="1500" dirty="0"/>
              <a:t>Gift</a:t>
            </a:r>
            <a:r>
              <a:rPr lang="en-US" sz="1500" dirty="0"/>
              <a:t>.java</a:t>
            </a:r>
            <a:endParaRPr sz="1500" dirty="0"/>
          </a:p>
          <a:p>
            <a:pPr lvl="1"/>
            <a:r>
              <a:rPr sz="1500" dirty="0"/>
              <a:t>GiftType</a:t>
            </a:r>
            <a:r>
              <a:rPr lang="en-US" sz="1500" dirty="0"/>
              <a:t> .java</a:t>
            </a:r>
            <a:endParaRPr sz="1500" dirty="0"/>
          </a:p>
          <a:p>
            <a:pPr lvl="1"/>
            <a:r>
              <a:rPr sz="1500" dirty="0"/>
              <a:t>GiftStyle</a:t>
            </a:r>
            <a:r>
              <a:rPr lang="en-US" sz="1500" dirty="0"/>
              <a:t> .java</a:t>
            </a:r>
            <a:endParaRPr sz="1500" dirty="0"/>
          </a:p>
          <a:p>
            <a:pPr lvl="1"/>
            <a:r>
              <a:rPr sz="1500" dirty="0"/>
              <a:t>Order</a:t>
            </a:r>
            <a:r>
              <a:rPr lang="en-US" sz="1500" dirty="0"/>
              <a:t> .java</a:t>
            </a:r>
            <a:endParaRPr sz="1500" dirty="0"/>
          </a:p>
          <a:p>
            <a:pPr lvl="1"/>
            <a:r>
              <a:rPr sz="1500" dirty="0"/>
              <a:t>OrderItem</a:t>
            </a:r>
            <a:r>
              <a:rPr lang="en-US" sz="1500" dirty="0"/>
              <a:t> .java</a:t>
            </a:r>
            <a:endParaRPr sz="1500" dirty="0"/>
          </a:p>
          <a:p>
            <a:pPr lvl="1"/>
            <a:r>
              <a:rPr sz="1500" dirty="0"/>
              <a:t>ShoppingBagItem</a:t>
            </a:r>
            <a:r>
              <a:rPr lang="en-US" sz="1500" dirty="0"/>
              <a:t> .java</a:t>
            </a:r>
            <a:endParaRPr sz="1500" dirty="0"/>
          </a:p>
          <a:p>
            <a:pPr lvl="1"/>
            <a:r>
              <a:rPr sz="1500" dirty="0"/>
              <a:t>Strategy</a:t>
            </a:r>
            <a:r>
              <a:rPr lang="en-US" sz="1500" dirty="0"/>
              <a:t> .java</a:t>
            </a:r>
            <a:endParaRPr sz="1500" dirty="0"/>
          </a:p>
          <a:p>
            <a:pPr lvl="1"/>
            <a:r>
              <a:rPr sz="1500" dirty="0"/>
              <a:t>UserAddress</a:t>
            </a:r>
            <a:r>
              <a:rPr lang="en-US" sz="1500" dirty="0"/>
              <a:t> .java</a:t>
            </a:r>
            <a:endParaRPr sz="1500" dirty="0"/>
          </a:p>
          <a:p>
            <a:pPr lvl="1"/>
            <a:r>
              <a:rPr sz="1500" dirty="0"/>
              <a:t>IndexPage</a:t>
            </a:r>
            <a:r>
              <a:rPr lang="en-US" sz="1500" dirty="0"/>
              <a:t> .java</a:t>
            </a:r>
            <a:endParaRPr sz="1500" dirty="0"/>
          </a:p>
          <a:p>
            <a:pPr lvl="1"/>
            <a:r>
              <a:rPr sz="1500" dirty="0"/>
              <a:t>IndexPageResource</a:t>
            </a:r>
            <a:r>
              <a:rPr lang="en-US" sz="1500" dirty="0"/>
              <a:t> .java</a:t>
            </a:r>
            <a:endParaRPr sz="1500" dirty="0"/>
          </a:p>
          <a:p>
            <a:pPr lvl="1"/>
            <a:r>
              <a:rPr sz="1500" dirty="0"/>
              <a:t>ContactEntity</a:t>
            </a:r>
            <a:r>
              <a:rPr lang="en-US" sz="1500" dirty="0"/>
              <a:t> .java</a:t>
            </a:r>
            <a:endParaRPr sz="1500" dirty="0"/>
          </a:p>
        </p:txBody>
      </p:sp>
      <p:sp>
        <p:nvSpPr>
          <p:cNvPr id="4" name="标题 3"/>
          <p:cNvSpPr>
            <a:spLocks noGrp="1"/>
          </p:cNvSpPr>
          <p:nvPr>
            <p:ph type="title"/>
          </p:nvPr>
        </p:nvSpPr>
        <p:spPr/>
        <p:txBody>
          <a:bodyPr/>
          <a:lstStyle/>
          <a:p>
            <a:r>
              <a:rPr lang="en-US" dirty="0"/>
              <a:t>2.8  </a:t>
            </a:r>
            <a:r>
              <a:rPr dirty="0"/>
              <a:t>贯穿任务实现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 calcmode="lin" valueType="num">
                                      <p:cBhvr additive="base">
                                        <p:cTn id="5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 calcmode="lin" valueType="num">
                                      <p:cBhvr additive="base">
                                        <p:cTn id="5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 calcmode="lin" valueType="num">
                                      <p:cBhvr additive="base">
                                        <p:cTn id="5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07375" cy="3750469"/>
          </a:xfrm>
        </p:spPr>
        <p:txBody>
          <a:bodyPr/>
          <a:lstStyle/>
          <a:p>
            <a:pPr lvl="0"/>
            <a:r>
              <a:rPr lang="zh-CN" dirty="0"/>
              <a:t>【任务</a:t>
            </a:r>
            <a:r>
              <a:rPr dirty="0"/>
              <a:t>2-3</a:t>
            </a:r>
            <a:r>
              <a:rPr lang="zh-CN" dirty="0"/>
              <a:t>】 编写项目中</a:t>
            </a:r>
            <a:r>
              <a:rPr dirty="0"/>
              <a:t>Activity</a:t>
            </a:r>
            <a:r>
              <a:rPr lang="zh-CN" dirty="0"/>
              <a:t>、按钮、文本输入框等控件所使用的背景文件。</a:t>
            </a:r>
          </a:p>
          <a:p>
            <a:pPr lvl="1"/>
            <a:r>
              <a:rPr lang="en-US" dirty="0"/>
              <a:t>background_body.xml </a:t>
            </a:r>
          </a:p>
          <a:p>
            <a:pPr lvl="1"/>
            <a:r>
              <a:rPr lang="en-US" dirty="0"/>
              <a:t>background_button.xml</a:t>
            </a:r>
            <a:endParaRPr dirty="0"/>
          </a:p>
          <a:p>
            <a:pPr lvl="1"/>
            <a:r>
              <a:rPr lang="en-US" dirty="0"/>
              <a:t>textcolor_button.xml</a:t>
            </a:r>
            <a:endParaRPr dirty="0"/>
          </a:p>
          <a:p>
            <a:pPr lvl="1"/>
            <a:r>
              <a:rPr lang="en-US" dirty="0"/>
              <a:t>background_edit.xml</a:t>
            </a:r>
          </a:p>
          <a:p>
            <a:r>
              <a:rPr lang="zh-CN" dirty="0"/>
              <a:t>【任务</a:t>
            </a:r>
            <a:r>
              <a:rPr dirty="0"/>
              <a:t>2-4</a:t>
            </a:r>
            <a:r>
              <a:rPr lang="zh-CN" dirty="0"/>
              <a:t>】 编写项目的样式文件。</a:t>
            </a:r>
            <a:endParaRPr dirty="0"/>
          </a:p>
          <a:p>
            <a:pPr lvl="1"/>
            <a:r>
              <a:rPr lang="en-US" dirty="0"/>
              <a:t>styles.xml</a:t>
            </a:r>
            <a:endParaRPr dirty="0"/>
          </a:p>
          <a:p>
            <a:pPr lvl="1">
              <a:buNone/>
            </a:pPr>
            <a:endParaRPr lang="zh-CN" dirty="0"/>
          </a:p>
          <a:p>
            <a:pPr lvl="1"/>
            <a:endParaRPr lang="en-US" dirty="0"/>
          </a:p>
          <a:p>
            <a:pPr lvl="1">
              <a:buNone/>
            </a:pPr>
            <a:endParaRPr lang="en-US" dirty="0"/>
          </a:p>
        </p:txBody>
      </p:sp>
      <p:sp>
        <p:nvSpPr>
          <p:cNvPr id="4" name="标题 3"/>
          <p:cNvSpPr>
            <a:spLocks noGrp="1"/>
          </p:cNvSpPr>
          <p:nvPr>
            <p:ph type="title"/>
          </p:nvPr>
        </p:nvSpPr>
        <p:spPr/>
        <p:txBody>
          <a:body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Activity</a:t>
            </a:r>
            <a:r>
              <a:rPr lang="zh-CN" sz="1800" dirty="0"/>
              <a:t>是</a:t>
            </a:r>
            <a:r>
              <a:rPr sz="1800" dirty="0"/>
              <a:t>Android</a:t>
            </a:r>
            <a:r>
              <a:rPr lang="zh-CN" sz="1800" dirty="0"/>
              <a:t>系统最重要组件，是</a:t>
            </a:r>
            <a:r>
              <a:rPr sz="1800" dirty="0"/>
              <a:t>Android</a:t>
            </a:r>
            <a:r>
              <a:rPr lang="zh-CN" sz="1800" dirty="0"/>
              <a:t>程序开发的入口点，深刻领会</a:t>
            </a:r>
            <a:r>
              <a:rPr sz="1800" dirty="0"/>
              <a:t>Activity</a:t>
            </a:r>
            <a:r>
              <a:rPr lang="zh-CN" sz="1800" dirty="0"/>
              <a:t>编程的步骤对于</a:t>
            </a:r>
            <a:r>
              <a:rPr sz="1800" dirty="0"/>
              <a:t>Android</a:t>
            </a:r>
            <a:r>
              <a:rPr lang="zh-CN" sz="1800" dirty="0"/>
              <a:t>开发非常重要</a:t>
            </a:r>
            <a:endParaRPr sz="1800" dirty="0"/>
          </a:p>
          <a:p>
            <a:pPr lvl="0"/>
            <a:r>
              <a:rPr sz="1800" dirty="0"/>
              <a:t>Activity</a:t>
            </a:r>
            <a:r>
              <a:rPr lang="zh-CN" sz="1800" dirty="0"/>
              <a:t>有运行、暂停、停止和销毁四种状态</a:t>
            </a:r>
          </a:p>
          <a:p>
            <a:pPr lvl="0"/>
            <a:r>
              <a:rPr lang="zh-CN" sz="1800" dirty="0"/>
              <a:t>资源管理是</a:t>
            </a:r>
            <a:r>
              <a:rPr sz="1800" dirty="0"/>
              <a:t>Android</a:t>
            </a:r>
            <a:r>
              <a:rPr lang="zh-CN" sz="1800" dirty="0"/>
              <a:t>编程的一大亮点，体现了</a:t>
            </a:r>
            <a:r>
              <a:rPr sz="1800" dirty="0"/>
              <a:t>MVC</a:t>
            </a:r>
            <a:r>
              <a:rPr lang="zh-CN" sz="1800" dirty="0"/>
              <a:t>编程的优势，对于提高程序的可读性以及可靠性提供了有效的手段</a:t>
            </a:r>
          </a:p>
          <a:p>
            <a:pPr lvl="0"/>
            <a:r>
              <a:rPr lang="zh-CN" sz="1800" dirty="0"/>
              <a:t>按照流所操作的基本数据单元来分，可以将流分为字节流和字符流</a:t>
            </a:r>
          </a:p>
          <a:p>
            <a:pPr lvl="0"/>
            <a:r>
              <a:rPr sz="1800" dirty="0"/>
              <a:t>Android</a:t>
            </a:r>
            <a:r>
              <a:rPr lang="zh-CN" sz="1800" dirty="0"/>
              <a:t>开发中常用的资源主要包括文本字符串</a:t>
            </a:r>
            <a:r>
              <a:rPr sz="1800" dirty="0"/>
              <a:t>(strings)</a:t>
            </a:r>
            <a:r>
              <a:rPr lang="zh-CN" sz="1800" dirty="0"/>
              <a:t>、颜色</a:t>
            </a:r>
            <a:r>
              <a:rPr sz="1800" dirty="0"/>
              <a:t>(colors)</a:t>
            </a:r>
            <a:r>
              <a:rPr lang="zh-CN" sz="1800" dirty="0"/>
              <a:t>、数组</a:t>
            </a:r>
            <a:r>
              <a:rPr sz="1800" dirty="0"/>
              <a:t>(arrays)</a:t>
            </a:r>
            <a:r>
              <a:rPr lang="zh-CN" sz="1800" dirty="0"/>
              <a:t>、动画</a:t>
            </a:r>
            <a:r>
              <a:rPr sz="1800" dirty="0"/>
              <a:t>(anim)</a:t>
            </a:r>
            <a:r>
              <a:rPr lang="zh-CN" sz="1800" dirty="0"/>
              <a:t>、布局</a:t>
            </a:r>
            <a:r>
              <a:rPr sz="1800" dirty="0"/>
              <a:t>(layout)</a:t>
            </a:r>
            <a:r>
              <a:rPr lang="zh-CN" sz="1800" dirty="0"/>
              <a:t>、图像和图标</a:t>
            </a:r>
            <a:r>
              <a:rPr sz="1800" dirty="0"/>
              <a:t>(drawable)</a:t>
            </a:r>
            <a:r>
              <a:rPr lang="zh-CN" sz="1800" dirty="0"/>
              <a:t>、音频视频</a:t>
            </a:r>
            <a:r>
              <a:rPr sz="1800" dirty="0"/>
              <a:t>(media)</a:t>
            </a:r>
            <a:r>
              <a:rPr lang="zh-CN" sz="1800" dirty="0"/>
              <a:t>和其他应用程序使用的组件</a:t>
            </a:r>
          </a:p>
          <a:p>
            <a:pPr lvl="0">
              <a:buNone/>
            </a:pPr>
            <a:endParaRPr lang="zh-CN" sz="1800" dirty="0"/>
          </a:p>
        </p:txBody>
      </p:sp>
      <p:sp>
        <p:nvSpPr>
          <p:cNvPr id="4" name="标题 3"/>
          <p:cNvSpPr>
            <a:spLocks noGrp="1"/>
          </p:cNvSpPr>
          <p:nvPr>
            <p:ph type="title"/>
          </p:nvPr>
        </p:nvSpPr>
        <p:spPr/>
        <p:txBody>
          <a:bodyPr/>
          <a:lstStyle/>
          <a:p>
            <a:r>
              <a:rPr lang="zh-CN" altLang="en-US" dirty="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zh-CN" altLang="en-US"/>
              <a:t>学习路线</a:t>
            </a:r>
            <a:endParaRPr lang="zh-CN" altLang="en-US" dirty="0"/>
          </a:p>
        </p:txBody>
      </p:sp>
      <p:sp>
        <p:nvSpPr>
          <p:cNvPr id="184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6673" name="Object 1"/>
          <p:cNvGraphicFramePr>
            <a:graphicFrameLocks noChangeAspect="1"/>
          </p:cNvGraphicFramePr>
          <p:nvPr/>
        </p:nvGraphicFramePr>
        <p:xfrm>
          <a:off x="714348" y="571486"/>
          <a:ext cx="7429552" cy="4419556"/>
        </p:xfrm>
        <a:graphic>
          <a:graphicData uri="http://schemas.openxmlformats.org/presentationml/2006/ole">
            <mc:AlternateContent xmlns:mc="http://schemas.openxmlformats.org/markup-compatibility/2006">
              <mc:Choice xmlns:v="urn:schemas-microsoft-com:vml" Requires="v">
                <p:oleObj name="Visio" r:id="rId3" imgW="6886890" imgH="4083529" progId="Visio.Drawing.11">
                  <p:embed/>
                </p:oleObj>
              </mc:Choice>
              <mc:Fallback>
                <p:oleObj name="Visio" r:id="rId3" imgW="6886890" imgH="4083529" progId="Visio.Drawing.11">
                  <p:embed/>
                  <p:pic>
                    <p:nvPicPr>
                      <p:cNvPr id="15667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571486"/>
                        <a:ext cx="7429552" cy="4419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506"/>
            <a:ext cx="8215365" cy="4286260"/>
          </a:xfrm>
        </p:spPr>
        <p:txBody>
          <a:bodyPr/>
          <a:lstStyle/>
          <a:p>
            <a:pPr lvl="0"/>
            <a:r>
              <a:rPr sz="1750" dirty="0"/>
              <a:t>AndroidManifest.xml</a:t>
            </a:r>
            <a:r>
              <a:rPr lang="zh-CN" sz="1750" dirty="0"/>
              <a:t>清单文件是整个</a:t>
            </a:r>
            <a:r>
              <a:rPr sz="1750" dirty="0"/>
              <a:t>Android</a:t>
            </a:r>
            <a:r>
              <a:rPr lang="zh-CN" sz="1750" dirty="0"/>
              <a:t>应用程序的全局描述配置文件，也是每一个</a:t>
            </a:r>
            <a:r>
              <a:rPr sz="1750" dirty="0"/>
              <a:t>Android</a:t>
            </a:r>
            <a:r>
              <a:rPr lang="zh-CN" sz="1750" dirty="0"/>
              <a:t>应用程序必须有的且放在根目录下的文件</a:t>
            </a:r>
          </a:p>
          <a:p>
            <a:pPr lvl="0"/>
            <a:r>
              <a:rPr sz="1750" dirty="0"/>
              <a:t>Android</a:t>
            </a:r>
            <a:r>
              <a:rPr lang="zh-CN" sz="1750" dirty="0"/>
              <a:t>应用程序从高到低划分了五个优先级：前台进程、可见进程、服务进程、后台进程和空进程</a:t>
            </a:r>
          </a:p>
          <a:p>
            <a:pPr lvl="0"/>
            <a:r>
              <a:rPr sz="1750" dirty="0"/>
              <a:t>NIO</a:t>
            </a:r>
            <a:r>
              <a:rPr lang="zh-CN" sz="1750" dirty="0"/>
              <a:t>将文件或文件的一段区域映射到内存中，以便像访问内存一样来访问文件</a:t>
            </a:r>
          </a:p>
          <a:p>
            <a:pPr lvl="0"/>
            <a:r>
              <a:rPr lang="zh-CN" sz="1750" dirty="0"/>
              <a:t>程序生存周期对于认识</a:t>
            </a:r>
            <a:r>
              <a:rPr sz="1750" dirty="0"/>
              <a:t>Android</a:t>
            </a:r>
            <a:r>
              <a:rPr lang="zh-CN" sz="1750" dirty="0"/>
              <a:t>应用的运行机理、从何处入手写编写代码等方面提供了一个路径</a:t>
            </a:r>
          </a:p>
          <a:p>
            <a:pPr lvl="0"/>
            <a:r>
              <a:rPr sz="1750" dirty="0"/>
              <a:t>Application</a:t>
            </a:r>
            <a:r>
              <a:rPr lang="zh-CN" sz="1750" dirty="0"/>
              <a:t>类代表当前运行的应用程序，应用程序启动时，系统会自动创建对应</a:t>
            </a:r>
            <a:r>
              <a:rPr sz="1750" dirty="0"/>
              <a:t>Application</a:t>
            </a:r>
            <a:r>
              <a:rPr lang="zh-CN" sz="1750" dirty="0"/>
              <a:t>类的实例，并一直伴随应用程序的生命周期，而且始终维持一个实例</a:t>
            </a:r>
          </a:p>
          <a:p>
            <a:pPr lvl="0">
              <a:buNone/>
            </a:pPr>
            <a:endParaRPr lang="zh-CN" sz="1750" dirty="0"/>
          </a:p>
        </p:txBody>
      </p:sp>
      <p:sp>
        <p:nvSpPr>
          <p:cNvPr id="4" name="标题 3"/>
          <p:cNvSpPr>
            <a:spLocks noGrp="1"/>
          </p:cNvSpPr>
          <p:nvPr>
            <p:ph type="title"/>
          </p:nvPr>
        </p:nvSpPr>
        <p:spPr/>
        <p:txBody>
          <a:bodyPr/>
          <a:lstStyle/>
          <a:p>
            <a:r>
              <a:rPr lang="zh-CN" altLang="en-US" dirty="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zh-CN" altLang="en-US"/>
              <a:t>本章目标</a:t>
            </a:r>
            <a:endParaRPr lang="zh-CN" altLang="en-US" dirty="0"/>
          </a:p>
        </p:txBody>
      </p:sp>
      <p:graphicFrame>
        <p:nvGraphicFramePr>
          <p:cNvPr id="6" name="Group 96"/>
          <p:cNvGraphicFramePr>
            <a:graphicFrameLocks noGrp="1"/>
          </p:cNvGraphicFramePr>
          <p:nvPr/>
        </p:nvGraphicFramePr>
        <p:xfrm>
          <a:off x="857224" y="857238"/>
          <a:ext cx="7748587" cy="3105235"/>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懂</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做</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复习</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精通</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Activity</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的创建及生命周期方法</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Android</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的资源分类及访问</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AndroidManifest.xml</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清单文件</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Android</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应用程序生命周期</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Application</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类及生命周期事件</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样式和主题</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85720" y="500048"/>
            <a:ext cx="8207375" cy="1285884"/>
          </a:xfrm>
        </p:spPr>
        <p:txBody>
          <a:bodyPr/>
          <a:lstStyle/>
          <a:p>
            <a:r>
              <a:rPr dirty="0"/>
              <a:t>Activity</a:t>
            </a:r>
            <a:r>
              <a:rPr lang="zh-CN" dirty="0"/>
              <a:t>用于提供可视化用户界面的组件，可以与用户进行交互来完成某项任务</a:t>
            </a:r>
          </a:p>
        </p:txBody>
      </p:sp>
      <p:sp>
        <p:nvSpPr>
          <p:cNvPr id="4" name="标题 3"/>
          <p:cNvSpPr>
            <a:spLocks noGrp="1"/>
          </p:cNvSpPr>
          <p:nvPr>
            <p:ph type="title"/>
          </p:nvPr>
        </p:nvSpPr>
        <p:spPr>
          <a:xfrm>
            <a:off x="468316" y="17845"/>
            <a:ext cx="6263924" cy="410765"/>
          </a:xfrm>
        </p:spPr>
        <p:txBody>
          <a:bodyPr/>
          <a:lstStyle/>
          <a:p>
            <a:r>
              <a:rPr lang="en-US" altLang="en-US" dirty="0"/>
              <a:t>2.1.1 </a:t>
            </a:r>
            <a:r>
              <a:rPr lang="en-US" altLang="zh-CN" dirty="0"/>
              <a:t>Activity</a:t>
            </a:r>
            <a:r>
              <a:rPr dirty="0"/>
              <a:t>简介</a:t>
            </a:r>
            <a:endParaRPr lang="zh-CN" altLang="en-US" dirty="0"/>
          </a:p>
        </p:txBody>
      </p:sp>
      <p:sp>
        <p:nvSpPr>
          <p:cNvPr id="133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2577" name="Object 1"/>
          <p:cNvGraphicFramePr>
            <a:graphicFrameLocks noChangeAspect="1"/>
          </p:cNvGraphicFramePr>
          <p:nvPr/>
        </p:nvGraphicFramePr>
        <p:xfrm>
          <a:off x="1304946" y="1071552"/>
          <a:ext cx="7553334" cy="3983293"/>
        </p:xfrm>
        <a:graphic>
          <a:graphicData uri="http://schemas.openxmlformats.org/presentationml/2006/ole">
            <mc:AlternateContent xmlns:mc="http://schemas.openxmlformats.org/markup-compatibility/2006">
              <mc:Choice xmlns:v="urn:schemas-microsoft-com:vml" Requires="v">
                <p:oleObj name="Visio" r:id="rId3" imgW="9167040" imgH="4840767" progId="Visio.Drawing.11">
                  <p:embed/>
                </p:oleObj>
              </mc:Choice>
              <mc:Fallback>
                <p:oleObj name="Visio" r:id="rId3" imgW="9167040" imgH="4840767" progId="Visio.Drawing.11">
                  <p:embed/>
                  <p:pic>
                    <p:nvPicPr>
                      <p:cNvPr id="15257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946" y="1071552"/>
                        <a:ext cx="7553334" cy="3983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2577"/>
                                        </p:tgtEl>
                                        <p:attrNameLst>
                                          <p:attrName>style.visibility</p:attrName>
                                        </p:attrNameLst>
                                      </p:cBhvr>
                                      <p:to>
                                        <p:strVal val="visible"/>
                                      </p:to>
                                    </p:set>
                                    <p:anim calcmode="lin" valueType="num">
                                      <p:cBhvr additive="base">
                                        <p:cTn id="12" dur="500" fill="hold"/>
                                        <p:tgtEl>
                                          <p:spTgt spid="152577"/>
                                        </p:tgtEl>
                                        <p:attrNameLst>
                                          <p:attrName>ppt_x</p:attrName>
                                        </p:attrNameLst>
                                      </p:cBhvr>
                                      <p:tavLst>
                                        <p:tav tm="0">
                                          <p:val>
                                            <p:strVal val="#ppt_x"/>
                                          </p:val>
                                        </p:tav>
                                        <p:tav tm="100000">
                                          <p:val>
                                            <p:strVal val="#ppt_x"/>
                                          </p:val>
                                        </p:tav>
                                      </p:tavLst>
                                    </p:anim>
                                    <p:anim calcmode="lin" valueType="num">
                                      <p:cBhvr additive="base">
                                        <p:cTn id="13" dur="500" fill="hold"/>
                                        <p:tgtEl>
                                          <p:spTgt spid="152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6" y="17845"/>
            <a:ext cx="6263924" cy="410765"/>
          </a:xfrm>
        </p:spPr>
        <p:txBody>
          <a:bodyPr/>
          <a:lstStyle/>
          <a:p>
            <a:r>
              <a:rPr lang="en-US" dirty="0"/>
              <a:t>2.1.1  Activity</a:t>
            </a:r>
            <a:r>
              <a:rPr dirty="0"/>
              <a:t>简介</a:t>
            </a:r>
          </a:p>
        </p:txBody>
      </p:sp>
      <p:graphicFrame>
        <p:nvGraphicFramePr>
          <p:cNvPr id="7" name="表格 6"/>
          <p:cNvGraphicFramePr>
            <a:graphicFrameLocks noGrp="1"/>
          </p:cNvGraphicFramePr>
          <p:nvPr/>
        </p:nvGraphicFramePr>
        <p:xfrm>
          <a:off x="642910" y="1068722"/>
          <a:ext cx="7858180" cy="3931920"/>
        </p:xfrm>
        <a:graphic>
          <a:graphicData uri="http://schemas.openxmlformats.org/drawingml/2006/table">
            <a:tbl>
              <a:tblPr firstRow="1" bandRow="1">
                <a:tableStyleId>{5C22544A-7EE6-4342-B048-85BDC9FD1C3A}</a:tableStyleId>
              </a:tblPr>
              <a:tblGrid>
                <a:gridCol w="3204306">
                  <a:extLst>
                    <a:ext uri="{9D8B030D-6E8A-4147-A177-3AD203B41FA5}">
                      <a16:colId xmlns:a16="http://schemas.microsoft.com/office/drawing/2014/main" val="20000"/>
                    </a:ext>
                  </a:extLst>
                </a:gridCol>
                <a:gridCol w="4653874">
                  <a:extLst>
                    <a:ext uri="{9D8B030D-6E8A-4147-A177-3AD203B41FA5}">
                      <a16:colId xmlns:a16="http://schemas.microsoft.com/office/drawing/2014/main" val="20001"/>
                    </a:ext>
                  </a:extLst>
                </a:gridCol>
              </a:tblGrid>
              <a:tr h="298741">
                <a:tc>
                  <a:txBody>
                    <a:bodyPr/>
                    <a:lstStyle/>
                    <a:p>
                      <a:pPr algn="ctr"/>
                      <a:r>
                        <a:rPr lang="zh-CN" altLang="en-US" dirty="0"/>
                        <a:t>方法</a:t>
                      </a:r>
                    </a:p>
                  </a:txBody>
                  <a:tcPr/>
                </a:tc>
                <a:tc>
                  <a:txBody>
                    <a:bodyPr/>
                    <a:lstStyle/>
                    <a:p>
                      <a:pPr algn="ctr"/>
                      <a:r>
                        <a:rPr lang="zh-CN" altLang="en-US" dirty="0">
                          <a:latin typeface="Times New Roman" pitchFamily="18" charset="0"/>
                          <a:cs typeface="Times New Roman" pitchFamily="18" charset="0"/>
                        </a:rPr>
                        <a:t>功能描述</a:t>
                      </a:r>
                    </a:p>
                  </a:txBody>
                  <a:tcPr/>
                </a:tc>
                <a:extLst>
                  <a:ext uri="{0D108BD9-81ED-4DB2-BD59-A6C34878D82A}">
                    <a16:rowId xmlns:a16="http://schemas.microsoft.com/office/drawing/2014/main" val="10000"/>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setContentView(</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layoutResID</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r>
                        <a:rPr lang="zh-CN" altLang="en-US" sz="1400" kern="1200" dirty="0">
                          <a:solidFill>
                            <a:schemeClr val="dk1"/>
                          </a:solidFill>
                          <a:latin typeface="Times New Roman" pitchFamily="18" charset="0"/>
                          <a:ea typeface="Adobe 仿宋 Std R"/>
                          <a:cs typeface="Times New Roman" pitchFamily="18" charset="0"/>
                        </a:rPr>
                        <a:t>设置</a:t>
                      </a:r>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界面布局</a:t>
                      </a:r>
                    </a:p>
                  </a:txBody>
                  <a:tcPr anchor="ctr"/>
                </a:tc>
                <a:extLst>
                  <a:ext uri="{0D108BD9-81ED-4DB2-BD59-A6C34878D82A}">
                    <a16:rowId xmlns:a16="http://schemas.microsoft.com/office/drawing/2014/main" val="10001"/>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onCreate</a:t>
                      </a:r>
                      <a:r>
                        <a:rPr lang="en-US" sz="1400" kern="1200" dirty="0">
                          <a:solidFill>
                            <a:schemeClr val="dk1"/>
                          </a:solidFill>
                          <a:latin typeface="Times New Roman" pitchFamily="18" charset="0"/>
                          <a:ea typeface="Adobe 仿宋 Std R"/>
                          <a:cs typeface="Times New Roman" pitchFamily="18" charset="0"/>
                        </a:rPr>
                        <a:t>(Bundle </a:t>
                      </a:r>
                      <a:r>
                        <a:rPr lang="en-US" sz="1400" kern="1200" dirty="0" err="1">
                          <a:solidFill>
                            <a:schemeClr val="dk1"/>
                          </a:solidFill>
                          <a:latin typeface="Times New Roman" pitchFamily="18" charset="0"/>
                          <a:ea typeface="Adobe 仿宋 Std R"/>
                          <a:cs typeface="Times New Roman" pitchFamily="18" charset="0"/>
                        </a:rPr>
                        <a:t>savedInstanceState</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生命周期的方法，用于第一次创建</a:t>
                      </a:r>
                      <a:r>
                        <a:rPr lang="en-US" altLang="en-US" sz="1400" kern="1200" dirty="0">
                          <a:solidFill>
                            <a:schemeClr val="dk1"/>
                          </a:solidFill>
                          <a:latin typeface="Times New Roman" pitchFamily="18" charset="0"/>
                          <a:ea typeface="Adobe 仿宋 Std R"/>
                          <a:cs typeface="Times New Roman" pitchFamily="18" charset="0"/>
                        </a:rPr>
                        <a:t>Activity</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2"/>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onStart</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生命周期的方法，用于启动</a:t>
                      </a:r>
                      <a:r>
                        <a:rPr lang="en-US" altLang="en-US" sz="1400" kern="1200" dirty="0">
                          <a:solidFill>
                            <a:schemeClr val="dk1"/>
                          </a:solidFill>
                          <a:latin typeface="Times New Roman" pitchFamily="18" charset="0"/>
                          <a:ea typeface="Adobe 仿宋 Std R"/>
                          <a:cs typeface="Times New Roman" pitchFamily="18" charset="0"/>
                        </a:rPr>
                        <a:t>Activity </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3"/>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onPause</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生命周期的方法，用于暂停</a:t>
                      </a:r>
                      <a:r>
                        <a:rPr lang="en-US" altLang="en-US" sz="1400" kern="1200" dirty="0">
                          <a:solidFill>
                            <a:schemeClr val="dk1"/>
                          </a:solidFill>
                          <a:latin typeface="Times New Roman" pitchFamily="18" charset="0"/>
                          <a:ea typeface="Adobe 仿宋 Std R"/>
                          <a:cs typeface="Times New Roman" pitchFamily="18" charset="0"/>
                        </a:rPr>
                        <a:t>Activity</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4"/>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onStop</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生命周期的方法，用于停止</a:t>
                      </a:r>
                      <a:r>
                        <a:rPr lang="en-US" altLang="en-US" sz="1400" kern="1200" dirty="0">
                          <a:solidFill>
                            <a:schemeClr val="dk1"/>
                          </a:solidFill>
                          <a:latin typeface="Times New Roman" pitchFamily="18" charset="0"/>
                          <a:ea typeface="Adobe 仿宋 Std R"/>
                          <a:cs typeface="Times New Roman" pitchFamily="18" charset="0"/>
                        </a:rPr>
                        <a:t>Activity </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5"/>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onDestory</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生命周期的方法，用于销毁</a:t>
                      </a:r>
                      <a:r>
                        <a:rPr lang="en-US" altLang="en-US" sz="1400" kern="1200" dirty="0">
                          <a:solidFill>
                            <a:schemeClr val="dk1"/>
                          </a:solidFill>
                          <a:latin typeface="Times New Roman" pitchFamily="18" charset="0"/>
                          <a:ea typeface="Adobe 仿宋 Std R"/>
                          <a:cs typeface="Times New Roman" pitchFamily="18" charset="0"/>
                        </a:rPr>
                        <a:t>Activity </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6"/>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onResume</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生命周期的方法，将</a:t>
                      </a:r>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由暂停状态恢复使用</a:t>
                      </a:r>
                    </a:p>
                  </a:txBody>
                  <a:tcPr/>
                </a:tc>
                <a:extLst>
                  <a:ext uri="{0D108BD9-81ED-4DB2-BD59-A6C34878D82A}">
                    <a16:rowId xmlns:a16="http://schemas.microsoft.com/office/drawing/2014/main" val="10007"/>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onRestart</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生命周期的方法，将</a:t>
                      </a:r>
                      <a:r>
                        <a:rPr lang="en-US" altLang="en-US" sz="1400" kern="1200" dirty="0">
                          <a:solidFill>
                            <a:schemeClr val="dk1"/>
                          </a:solidFill>
                          <a:latin typeface="Times New Roman" pitchFamily="18" charset="0"/>
                          <a:ea typeface="Adobe 仿宋 Std R"/>
                          <a:cs typeface="Times New Roman" pitchFamily="18" charset="0"/>
                        </a:rPr>
                        <a:t>Activity</a:t>
                      </a:r>
                      <a:r>
                        <a:rPr lang="zh-CN" altLang="en-US" sz="1400" kern="1200" dirty="0">
                          <a:solidFill>
                            <a:schemeClr val="dk1"/>
                          </a:solidFill>
                          <a:latin typeface="Times New Roman" pitchFamily="18" charset="0"/>
                          <a:ea typeface="Adobe 仿宋 Std R"/>
                          <a:cs typeface="Times New Roman" pitchFamily="18" charset="0"/>
                        </a:rPr>
                        <a:t>由停止状态恢复使用</a:t>
                      </a:r>
                    </a:p>
                  </a:txBody>
                  <a:tcPr/>
                </a:tc>
                <a:extLst>
                  <a:ext uri="{0D108BD9-81ED-4DB2-BD59-A6C34878D82A}">
                    <a16:rowId xmlns:a16="http://schemas.microsoft.com/office/drawing/2014/main" val="10008"/>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onKeyDown(</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keyCode,KeyEvent</a:t>
                      </a:r>
                      <a:r>
                        <a:rPr lang="en-US" sz="1400" kern="1200" dirty="0">
                          <a:solidFill>
                            <a:schemeClr val="dk1"/>
                          </a:solidFill>
                          <a:latin typeface="Times New Roman" pitchFamily="18" charset="0"/>
                          <a:ea typeface="Adobe 仿宋 Std R"/>
                          <a:cs typeface="Times New Roman" pitchFamily="18" charset="0"/>
                        </a:rPr>
                        <a:t> event)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键盘按键按下时的动作事件处理方法</a:t>
                      </a:r>
                    </a:p>
                  </a:txBody>
                  <a:tcPr/>
                </a:tc>
                <a:extLst>
                  <a:ext uri="{0D108BD9-81ED-4DB2-BD59-A6C34878D82A}">
                    <a16:rowId xmlns:a16="http://schemas.microsoft.com/office/drawing/2014/main" val="10009"/>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onKeyUp(</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keyCode,KeyEvent</a:t>
                      </a:r>
                      <a:r>
                        <a:rPr lang="en-US" sz="1400" kern="1200" dirty="0">
                          <a:solidFill>
                            <a:schemeClr val="dk1"/>
                          </a:solidFill>
                          <a:latin typeface="Times New Roman" pitchFamily="18" charset="0"/>
                          <a:ea typeface="Adobe 仿宋 Std R"/>
                          <a:cs typeface="Times New Roman" pitchFamily="18" charset="0"/>
                        </a:rPr>
                        <a:t> event)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键盘按键抬起时的动作事件处理方法</a:t>
                      </a:r>
                    </a:p>
                  </a:txBody>
                  <a:tcPr/>
                </a:tc>
                <a:extLst>
                  <a:ext uri="{0D108BD9-81ED-4DB2-BD59-A6C34878D82A}">
                    <a16:rowId xmlns:a16="http://schemas.microsoft.com/office/drawing/2014/main" val="10010"/>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onTouchEvent(</a:t>
                      </a:r>
                      <a:r>
                        <a:rPr lang="en-US" sz="1400" kern="1200" dirty="0" err="1">
                          <a:solidFill>
                            <a:schemeClr val="dk1"/>
                          </a:solidFill>
                          <a:latin typeface="Times New Roman" pitchFamily="18" charset="0"/>
                          <a:ea typeface="Adobe 仿宋 Std R"/>
                          <a:cs typeface="Times New Roman" pitchFamily="18" charset="0"/>
                        </a:rPr>
                        <a:t>MotionEvent</a:t>
                      </a:r>
                      <a:r>
                        <a:rPr lang="en-US" sz="1400" kern="1200" dirty="0">
                          <a:solidFill>
                            <a:schemeClr val="dk1"/>
                          </a:solidFill>
                          <a:latin typeface="Times New Roman" pitchFamily="18" charset="0"/>
                          <a:ea typeface="Adobe 仿宋 Std R"/>
                          <a:cs typeface="Times New Roman" pitchFamily="18" charset="0"/>
                        </a:rPr>
                        <a:t> event)</a:t>
                      </a:r>
                      <a:endParaRPr lang="zh-CN" altLang="en-US" sz="1400" kern="1200" dirty="0">
                        <a:solidFill>
                          <a:schemeClr val="dk1"/>
                        </a:solidFill>
                        <a:latin typeface="Times New Roman" pitchFamily="18" charset="0"/>
                        <a:ea typeface="Adobe 仿宋 Std R"/>
                        <a:cs typeface="Times New Roman" pitchFamily="18" charset="0"/>
                      </a:endParaRPr>
                    </a:p>
                  </a:txBody>
                  <a:tcP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监听屏幕的触摸事件处理方法</a:t>
                      </a:r>
                    </a:p>
                  </a:txBody>
                  <a:tcPr/>
                </a:tc>
                <a:extLst>
                  <a:ext uri="{0D108BD9-81ED-4DB2-BD59-A6C34878D82A}">
                    <a16:rowId xmlns:a16="http://schemas.microsoft.com/office/drawing/2014/main" val="10011"/>
                  </a:ext>
                </a:extLst>
              </a:tr>
            </a:tbl>
          </a:graphicData>
        </a:graphic>
      </p:graphicFrame>
      <p:sp>
        <p:nvSpPr>
          <p:cNvPr id="5" name="内容占位符 4"/>
          <p:cNvSpPr>
            <a:spLocks noGrp="1"/>
          </p:cNvSpPr>
          <p:nvPr>
            <p:ph idx="1"/>
          </p:nvPr>
        </p:nvSpPr>
        <p:spPr>
          <a:xfrm>
            <a:off x="285720" y="500048"/>
            <a:ext cx="8207375" cy="1285884"/>
          </a:xfrm>
        </p:spPr>
        <p:txBody>
          <a:bodyPr/>
          <a:lstStyle/>
          <a:p>
            <a:r>
              <a:rPr dirty="0"/>
              <a:t>Activity</a:t>
            </a:r>
            <a:r>
              <a:rPr lang="zh-CN" dirty="0"/>
              <a:t>类中常用的方法</a:t>
            </a:r>
            <a:r>
              <a:rPr lang="zh-CN" altLang="en-US" dirty="0"/>
              <a:t>：</a:t>
            </a:r>
            <a:endParaRPr lang="zh-CN" dirty="0"/>
          </a:p>
        </p:txBody>
      </p:sp>
      <p:graphicFrame>
        <p:nvGraphicFramePr>
          <p:cNvPr id="6" name="表格 5"/>
          <p:cNvGraphicFramePr>
            <a:graphicFrameLocks noGrp="1"/>
          </p:cNvGraphicFramePr>
          <p:nvPr/>
        </p:nvGraphicFramePr>
        <p:xfrm>
          <a:off x="642910" y="1071552"/>
          <a:ext cx="7858180" cy="1584960"/>
        </p:xfrm>
        <a:graphic>
          <a:graphicData uri="http://schemas.openxmlformats.org/drawingml/2006/table">
            <a:tbl>
              <a:tblPr firstRow="1" bandRow="1">
                <a:tableStyleId>{5C22544A-7EE6-4342-B048-85BDC9FD1C3A}</a:tableStyleId>
              </a:tblPr>
              <a:tblGrid>
                <a:gridCol w="4170650">
                  <a:extLst>
                    <a:ext uri="{9D8B030D-6E8A-4147-A177-3AD203B41FA5}">
                      <a16:colId xmlns:a16="http://schemas.microsoft.com/office/drawing/2014/main" val="20000"/>
                    </a:ext>
                  </a:extLst>
                </a:gridCol>
                <a:gridCol w="3687530">
                  <a:extLst>
                    <a:ext uri="{9D8B030D-6E8A-4147-A177-3AD203B41FA5}">
                      <a16:colId xmlns:a16="http://schemas.microsoft.com/office/drawing/2014/main" val="20001"/>
                    </a:ext>
                  </a:extLst>
                </a:gridCol>
              </a:tblGrid>
              <a:tr h="298741">
                <a:tc>
                  <a:txBody>
                    <a:bodyPr/>
                    <a:lstStyle/>
                    <a:p>
                      <a:pPr algn="ctr"/>
                      <a:r>
                        <a:rPr lang="zh-CN" altLang="en-US" dirty="0"/>
                        <a:t>方法</a:t>
                      </a:r>
                    </a:p>
                  </a:txBody>
                  <a:tcPr/>
                </a:tc>
                <a:tc>
                  <a:txBody>
                    <a:bodyPr/>
                    <a:lstStyle/>
                    <a:p>
                      <a:pPr algn="ctr"/>
                      <a:r>
                        <a:rPr lang="zh-CN" altLang="en-US" dirty="0"/>
                        <a:t>功能描述</a:t>
                      </a:r>
                    </a:p>
                  </a:txBody>
                  <a:tcPr/>
                </a:tc>
                <a:extLst>
                  <a:ext uri="{0D108BD9-81ED-4DB2-BD59-A6C34878D82A}">
                    <a16:rowId xmlns:a16="http://schemas.microsoft.com/office/drawing/2014/main" val="10000"/>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openContextMenu(View </a:t>
                      </a:r>
                      <a:r>
                        <a:rPr lang="en-US" sz="1400" kern="1200" dirty="0" err="1">
                          <a:solidFill>
                            <a:schemeClr val="dk1"/>
                          </a:solidFill>
                          <a:latin typeface="Times New Roman" pitchFamily="18" charset="0"/>
                          <a:ea typeface="Adobe 仿宋 Std R"/>
                          <a:cs typeface="Times New Roman" pitchFamily="18" charset="0"/>
                        </a:rPr>
                        <a:t>view</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开启上下文菜单</a:t>
                      </a:r>
                    </a:p>
                  </a:txBody>
                  <a:tcPr anchor="ctr"/>
                </a:tc>
                <a:extLst>
                  <a:ext uri="{0D108BD9-81ED-4DB2-BD59-A6C34878D82A}">
                    <a16:rowId xmlns:a16="http://schemas.microsoft.com/office/drawing/2014/main" val="10001"/>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setResult(</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resultCode</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返回数据给上一个</a:t>
                      </a:r>
                      <a:r>
                        <a:rPr lang="en-US" altLang="en-US" sz="1400" kern="1200" dirty="0">
                          <a:solidFill>
                            <a:schemeClr val="dk1"/>
                          </a:solidFill>
                          <a:latin typeface="Times New Roman" pitchFamily="18" charset="0"/>
                          <a:ea typeface="Adobe 仿宋 Std R"/>
                          <a:cs typeface="Times New Roman" pitchFamily="18" charset="0"/>
                        </a:rPr>
                        <a:t>Activity</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2"/>
                  </a:ext>
                </a:extLst>
              </a:tr>
              <a:tr h="248951">
                <a:tc>
                  <a:txBody>
                    <a:bodyPr/>
                    <a:lstStyle/>
                    <a:p>
                      <a:pPr marL="0" algn="l" defTabSz="914400" rtl="0" eaLnBrk="1" latinLnBrk="0" hangingPunct="1"/>
                      <a:r>
                        <a:rPr lang="en-US" sz="1400" kern="1200" dirty="0" err="1">
                          <a:solidFill>
                            <a:schemeClr val="dk1"/>
                          </a:solidFill>
                          <a:latin typeface="Times New Roman" pitchFamily="18" charset="0"/>
                          <a:ea typeface="Adobe 仿宋 Std R"/>
                          <a:cs typeface="Times New Roman" pitchFamily="18" charset="0"/>
                        </a:rPr>
                        <a:t>startActivityForResult</a:t>
                      </a:r>
                      <a:r>
                        <a:rPr lang="en-US" sz="1400" kern="1200" dirty="0">
                          <a:solidFill>
                            <a:schemeClr val="dk1"/>
                          </a:solidFill>
                          <a:latin typeface="Times New Roman" pitchFamily="18" charset="0"/>
                          <a:ea typeface="Adobe 仿宋 Std R"/>
                          <a:cs typeface="Times New Roman" pitchFamily="18" charset="0"/>
                        </a:rPr>
                        <a:t>(Intent </a:t>
                      </a:r>
                      <a:r>
                        <a:rPr lang="en-US" sz="1400" kern="1200" dirty="0" err="1">
                          <a:solidFill>
                            <a:schemeClr val="dk1"/>
                          </a:solidFill>
                          <a:latin typeface="Times New Roman" pitchFamily="18" charset="0"/>
                          <a:ea typeface="Adobe 仿宋 Std R"/>
                          <a:cs typeface="Times New Roman" pitchFamily="18" charset="0"/>
                        </a:rPr>
                        <a:t>intent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int</a:t>
                      </a:r>
                      <a:r>
                        <a:rPr lang="en-US" sz="1400" kern="1200" dirty="0">
                          <a:solidFill>
                            <a:schemeClr val="dk1"/>
                          </a:solidFill>
                          <a:latin typeface="Times New Roman" pitchFamily="18" charset="0"/>
                          <a:ea typeface="Adobe 仿宋 Std R"/>
                          <a:cs typeface="Times New Roman" pitchFamily="18" charset="0"/>
                        </a:rPr>
                        <a:t> </a:t>
                      </a:r>
                      <a:r>
                        <a:rPr lang="en-US" sz="1400" kern="1200" dirty="0" err="1">
                          <a:solidFill>
                            <a:schemeClr val="dk1"/>
                          </a:solidFill>
                          <a:latin typeface="Times New Roman" pitchFamily="18" charset="0"/>
                          <a:ea typeface="Adobe 仿宋 Std R"/>
                          <a:cs typeface="Times New Roman" pitchFamily="18" charset="0"/>
                        </a:rPr>
                        <a:t>requestCode</a:t>
                      </a:r>
                      <a:r>
                        <a:rPr lang="en-US" sz="1400" kern="1200" dirty="0">
                          <a:solidFill>
                            <a:schemeClr val="dk1"/>
                          </a:solidFill>
                          <a:latin typeface="Times New Roman" pitchFamily="18" charset="0"/>
                          <a:ea typeface="Adobe 仿宋 Std R"/>
                          <a:cs typeface="Times New Roman" pitchFamily="18" charset="0"/>
                        </a:rPr>
                        <a:t>)</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携带数据并跳转</a:t>
                      </a:r>
                      <a:r>
                        <a:rPr lang="en-US" altLang="en-US" sz="1400" kern="1200" dirty="0">
                          <a:solidFill>
                            <a:schemeClr val="dk1"/>
                          </a:solidFill>
                          <a:latin typeface="Times New Roman" pitchFamily="18" charset="0"/>
                          <a:ea typeface="Adobe 仿宋 Std R"/>
                          <a:cs typeface="Times New Roman" pitchFamily="18" charset="0"/>
                        </a:rPr>
                        <a:t>Activity</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3"/>
                  </a:ext>
                </a:extLst>
              </a:tr>
              <a:tr h="248951">
                <a:tc>
                  <a:txBody>
                    <a:bodyPr/>
                    <a:lstStyle/>
                    <a:p>
                      <a:pPr marL="0" algn="l" defTabSz="914400" rtl="0" eaLnBrk="1" latinLnBrk="0" hangingPunct="1"/>
                      <a:r>
                        <a:rPr lang="en-US" sz="1400" kern="1200" dirty="0">
                          <a:solidFill>
                            <a:schemeClr val="dk1"/>
                          </a:solidFill>
                          <a:latin typeface="Times New Roman" pitchFamily="18" charset="0"/>
                          <a:ea typeface="Adobe 仿宋 Std R"/>
                          <a:cs typeface="Times New Roman" pitchFamily="18" charset="0"/>
                        </a:rPr>
                        <a:t>finish()</a:t>
                      </a:r>
                      <a:endParaRPr lang="zh-CN" altLang="en-US" sz="1400" kern="1200" dirty="0">
                        <a:solidFill>
                          <a:schemeClr val="dk1"/>
                        </a:solidFill>
                        <a:latin typeface="Times New Roman" pitchFamily="18" charset="0"/>
                        <a:ea typeface="Adobe 仿宋 Std R"/>
                        <a:cs typeface="Times New Roman" pitchFamily="18" charset="0"/>
                      </a:endParaRPr>
                    </a:p>
                  </a:txBody>
                  <a:tcPr anchor="ctr"/>
                </a:tc>
                <a:tc>
                  <a:txBody>
                    <a:bodyPr/>
                    <a:lstStyle/>
                    <a:p>
                      <a:pPr marL="0" algn="l" defTabSz="914400" rtl="0" eaLnBrk="1" latinLnBrk="0" hangingPunct="1"/>
                      <a:r>
                        <a:rPr lang="zh-CN" altLang="en-US" sz="1400" kern="1200" dirty="0">
                          <a:solidFill>
                            <a:schemeClr val="dk1"/>
                          </a:solidFill>
                          <a:latin typeface="Times New Roman" pitchFamily="18" charset="0"/>
                          <a:ea typeface="Adobe 仿宋 Std R"/>
                          <a:cs typeface="Times New Roman" pitchFamily="18" charset="0"/>
                        </a:rPr>
                        <a:t>结束当前</a:t>
                      </a:r>
                      <a:r>
                        <a:rPr lang="en-US" altLang="en-US" sz="1400" kern="1200" dirty="0">
                          <a:solidFill>
                            <a:schemeClr val="dk1"/>
                          </a:solidFill>
                          <a:latin typeface="Times New Roman" pitchFamily="18" charset="0"/>
                          <a:ea typeface="Adobe 仿宋 Std R"/>
                          <a:cs typeface="Times New Roman" pitchFamily="18" charset="0"/>
                        </a:rPr>
                        <a:t>Activity</a:t>
                      </a:r>
                      <a:endParaRPr lang="zh-CN" altLang="en-US" sz="1400" kern="1200" dirty="0">
                        <a:solidFill>
                          <a:schemeClr val="dk1"/>
                        </a:solidFill>
                        <a:latin typeface="Times New Roman" pitchFamily="18" charset="0"/>
                        <a:ea typeface="Adobe 仿宋 Std R"/>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9050"/>
            <a:ext cx="6614160" cy="410845"/>
          </a:xfrm>
        </p:spPr>
        <p:txBody>
          <a:bodyPr/>
          <a:lstStyle/>
          <a:p>
            <a:r>
              <a:rPr lang="en-US" dirty="0"/>
              <a:t>2.1.2  </a:t>
            </a:r>
            <a:r>
              <a:rPr dirty="0"/>
              <a:t>创建</a:t>
            </a:r>
            <a:r>
              <a:rPr lang="en-US" dirty="0"/>
              <a:t>Activity</a:t>
            </a:r>
            <a:endParaRPr lang="zh-CN" altLang="en-US" dirty="0"/>
          </a:p>
        </p:txBody>
      </p:sp>
      <p:sp>
        <p:nvSpPr>
          <p:cNvPr id="6" name="TextBox 5"/>
          <p:cNvSpPr txBox="1"/>
          <p:nvPr/>
        </p:nvSpPr>
        <p:spPr bwMode="auto">
          <a:xfrm>
            <a:off x="857224" y="1142990"/>
            <a:ext cx="5929354" cy="203132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a:latin typeface="Courier New" pitchFamily="49" charset="0"/>
                <a:cs typeface="Courier New" pitchFamily="49" charset="0"/>
              </a:rPr>
              <a:t>import </a:t>
            </a:r>
            <a:r>
              <a:rPr lang="en-US" sz="1400" dirty="0" err="1">
                <a:latin typeface="Courier New" pitchFamily="49" charset="0"/>
                <a:cs typeface="Courier New" pitchFamily="49" charset="0"/>
              </a:rPr>
              <a:t>android.app.Activity</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import </a:t>
            </a:r>
            <a:r>
              <a:rPr lang="en-US" sz="1400" dirty="0" err="1">
                <a:latin typeface="Courier New" pitchFamily="49" charset="0"/>
                <a:cs typeface="Courier New" pitchFamily="49" charset="0"/>
              </a:rPr>
              <a:t>android.os.Bundle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BaseActivity</a:t>
            </a:r>
            <a:r>
              <a:rPr lang="en-US" sz="1400" dirty="0">
                <a:latin typeface="Courier New" pitchFamily="49" charset="0"/>
                <a:cs typeface="Courier New" pitchFamily="49" charset="0"/>
              </a:rPr>
              <a:t> extends Activity {</a:t>
            </a:r>
          </a:p>
          <a:p>
            <a:r>
              <a:rPr lang="en-US" sz="1400" dirty="0">
                <a:latin typeface="Courier New" pitchFamily="49" charset="0"/>
                <a:cs typeface="Courier New" pitchFamily="49" charset="0"/>
              </a:rPr>
              <a:t>    @Override</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onCreate</a:t>
            </a:r>
            <a:r>
              <a:rPr lang="en-US" sz="1400" dirty="0">
                <a:latin typeface="Courier New" pitchFamily="49" charset="0"/>
                <a:cs typeface="Courier New" pitchFamily="49" charset="0"/>
              </a:rPr>
              <a:t>(Bundle </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super.onCreate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savedInstanceState</a:t>
            </a:r>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setContentView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R.layout.activity_main</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endParaRPr lang="zh-CN" alt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7" name="内容占位符 4"/>
          <p:cNvSpPr>
            <a:spLocks noGrp="1"/>
          </p:cNvSpPr>
          <p:nvPr>
            <p:ph idx="1"/>
          </p:nvPr>
        </p:nvSpPr>
        <p:spPr>
          <a:xfrm>
            <a:off x="428596" y="500048"/>
            <a:ext cx="8247860" cy="428628"/>
          </a:xfrm>
        </p:spPr>
        <p:txBody>
          <a:bodyPr/>
          <a:lstStyle/>
          <a:p>
            <a:pPr latinLnBrk="0"/>
            <a:r>
              <a:rPr lang="zh-CN" dirty="0"/>
              <a:t>通过继承</a:t>
            </a:r>
            <a:r>
              <a:rPr dirty="0"/>
              <a:t>Activity</a:t>
            </a:r>
            <a:r>
              <a:rPr lang="zh-CN" dirty="0"/>
              <a:t>基类的方式实现自定义的</a:t>
            </a:r>
            <a:r>
              <a:rPr dirty="0"/>
              <a:t>BaseActivity</a:t>
            </a:r>
            <a:r>
              <a:rPr lang="zh-CN" dirty="0"/>
              <a:t>类</a:t>
            </a:r>
            <a:endParaRPr lang="en-US" altLang="zh-CN" dirty="0"/>
          </a:p>
        </p:txBody>
      </p:sp>
      <p:pic>
        <p:nvPicPr>
          <p:cNvPr id="5" name="图片 4" descr="activity.png"/>
          <p:cNvPicPr/>
          <p:nvPr/>
        </p:nvPicPr>
        <p:blipFill>
          <a:blip r:embed="rId3" cstate="print"/>
          <a:stretch>
            <a:fillRect/>
          </a:stretch>
        </p:blipFill>
        <p:spPr>
          <a:xfrm>
            <a:off x="6876256" y="1142990"/>
            <a:ext cx="2071702" cy="368302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1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charset="0"/>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JavaSE主题1</Template>
  <TotalTime>2159</TotalTime>
  <Words>3784</Words>
  <Application>Microsoft Office PowerPoint</Application>
  <PresentationFormat>全屏显示(16:9)</PresentationFormat>
  <Paragraphs>645</Paragraphs>
  <Slides>50</Slides>
  <Notes>45</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50</vt:i4>
      </vt:variant>
    </vt:vector>
  </HeadingPairs>
  <TitlesOfParts>
    <vt:vector size="65" baseType="lpstr">
      <vt:lpstr>Adobe 仿宋 Std R</vt:lpstr>
      <vt:lpstr>Adobe 黑体 Std R</vt:lpstr>
      <vt:lpstr>Adobe 宋体 Std L</vt:lpstr>
      <vt:lpstr>MS UI Gothic</vt:lpstr>
      <vt:lpstr>黑体</vt:lpstr>
      <vt:lpstr>微软雅黑</vt:lpstr>
      <vt:lpstr>Arial</vt:lpstr>
      <vt:lpstr>Calibri</vt:lpstr>
      <vt:lpstr>Courier New</vt:lpstr>
      <vt:lpstr>Times New Roman</vt:lpstr>
      <vt:lpstr>Wingdings</vt:lpstr>
      <vt:lpstr>1_nordridesign.com</vt:lpstr>
      <vt:lpstr>自定义设计方案</vt:lpstr>
      <vt:lpstr>JavaSE模板</vt:lpstr>
      <vt:lpstr>Visio</vt:lpstr>
      <vt:lpstr>第二章  Activity和Application</vt:lpstr>
      <vt:lpstr>本章重点</vt:lpstr>
      <vt:lpstr>本周二，明天下午，实验</vt:lpstr>
      <vt:lpstr>任务驱动</vt:lpstr>
      <vt:lpstr>学习路线</vt:lpstr>
      <vt:lpstr>本章目标</vt:lpstr>
      <vt:lpstr>2.1.1 Activity简介</vt:lpstr>
      <vt:lpstr>2.1.1  Activity简介</vt:lpstr>
      <vt:lpstr>2.1.2  创建Activity</vt:lpstr>
      <vt:lpstr>2.1.2  创建Activity</vt:lpstr>
      <vt:lpstr>2.1.3  Activity的生命周期</vt:lpstr>
      <vt:lpstr>Activity 状态和从内存中弹出</vt:lpstr>
      <vt:lpstr>2.1.3  Activity的生命周期</vt:lpstr>
      <vt:lpstr>2.1.4 Log日志信息</vt:lpstr>
      <vt:lpstr>2.2  资源分类</vt:lpstr>
      <vt:lpstr>2.2  资源分类</vt:lpstr>
      <vt:lpstr>2.2.1  资源访问方式</vt:lpstr>
      <vt:lpstr>1. Java代码访问res资源</vt:lpstr>
      <vt:lpstr>2. Java代码访问assets原生资源</vt:lpstr>
      <vt:lpstr>2.3 XML资源文件</vt:lpstr>
      <vt:lpstr>2.3.1 文本资源文件</vt:lpstr>
      <vt:lpstr>2.3.1 文本资源文件</vt:lpstr>
      <vt:lpstr>2.3.2  colors.xml颜色设置资源文件</vt:lpstr>
      <vt:lpstr>2.3.2  colors.xml颜色设置资源文件</vt:lpstr>
      <vt:lpstr>2.2.2  colors.xml颜色设置资源文件</vt:lpstr>
      <vt:lpstr>2.3.3  dimens.xml尺寸定义资源文件</vt:lpstr>
      <vt:lpstr>2.3.3  dimens.xml尺寸定义资源文件</vt:lpstr>
      <vt:lpstr>2.3.3  dimens.xml尺寸定义资源文件</vt:lpstr>
      <vt:lpstr>2.3.4  styles.xml主题风格资源文件</vt:lpstr>
      <vt:lpstr>2.3.4  styles.xml主题风格资源文件</vt:lpstr>
      <vt:lpstr>2.3.5  drawable图像资源目录</vt:lpstr>
      <vt:lpstr>2.3.5  drawable图像资源目录</vt:lpstr>
      <vt:lpstr>2.4  AndroidManifest.xml清单文件</vt:lpstr>
      <vt:lpstr>2.4  AndroidManifest.xml清单文件</vt:lpstr>
      <vt:lpstr>2.4  AndroidManifest.xml清单文件</vt:lpstr>
      <vt:lpstr>2.4  AndroidManifest.xml清单文件</vt:lpstr>
      <vt:lpstr>2.5  Android应用程序生命周期</vt:lpstr>
      <vt:lpstr>2.6  Application类</vt:lpstr>
      <vt:lpstr>2.6.1  Application生命周期事件</vt:lpstr>
      <vt:lpstr>2.6.2  实现Application</vt:lpstr>
      <vt:lpstr>2.7  样式和主题</vt:lpstr>
      <vt:lpstr>2.7  样式和主题</vt:lpstr>
      <vt:lpstr>2.7  样式和主题</vt:lpstr>
      <vt:lpstr>2.7  样式和主题</vt:lpstr>
      <vt:lpstr>1、在AndroidManifest.xml中设置主题</vt:lpstr>
      <vt:lpstr>2、在程序当中设置主题</vt:lpstr>
      <vt:lpstr>2.8  贯穿任务实现</vt:lpstr>
      <vt:lpstr>PowerPoint 演示文稿</vt:lpstr>
      <vt:lpstr>本章总结</vt:lpstr>
      <vt:lpstr>本章总结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周永</dc:creator>
  <cp:lastModifiedBy>YONG ZHOU</cp:lastModifiedBy>
  <cp:revision>1067</cp:revision>
  <dcterms:created xsi:type="dcterms:W3CDTF">2014-10-31T04:56:00Z</dcterms:created>
  <dcterms:modified xsi:type="dcterms:W3CDTF">2024-11-11T08:02:25Z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