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2" r:id="rId2"/>
    <p:sldMasterId id="2147483675" r:id="rId3"/>
  </p:sldMasterIdLst>
  <p:notesMasterIdLst>
    <p:notesMasterId r:id="rId61"/>
  </p:notesMasterIdLst>
  <p:handoutMasterIdLst>
    <p:handoutMasterId r:id="rId62"/>
  </p:handoutMasterIdLst>
  <p:sldIdLst>
    <p:sldId id="257" r:id="rId4"/>
    <p:sldId id="295" r:id="rId5"/>
    <p:sldId id="261" r:id="rId6"/>
    <p:sldId id="258" r:id="rId7"/>
    <p:sldId id="259" r:id="rId8"/>
    <p:sldId id="262" r:id="rId9"/>
    <p:sldId id="347" r:id="rId10"/>
    <p:sldId id="265" r:id="rId11"/>
    <p:sldId id="461" r:id="rId12"/>
    <p:sldId id="266" r:id="rId13"/>
    <p:sldId id="428" r:id="rId14"/>
    <p:sldId id="274" r:id="rId15"/>
    <p:sldId id="350" r:id="rId16"/>
    <p:sldId id="442" r:id="rId17"/>
    <p:sldId id="353" r:id="rId18"/>
    <p:sldId id="429" r:id="rId19"/>
    <p:sldId id="354" r:id="rId20"/>
    <p:sldId id="430" r:id="rId21"/>
    <p:sldId id="431" r:id="rId22"/>
    <p:sldId id="443" r:id="rId23"/>
    <p:sldId id="462" r:id="rId24"/>
    <p:sldId id="355" r:id="rId25"/>
    <p:sldId id="432" r:id="rId26"/>
    <p:sldId id="356" r:id="rId27"/>
    <p:sldId id="433" r:id="rId28"/>
    <p:sldId id="445" r:id="rId29"/>
    <p:sldId id="446" r:id="rId30"/>
    <p:sldId id="463" r:id="rId31"/>
    <p:sldId id="464" r:id="rId32"/>
    <p:sldId id="465" r:id="rId33"/>
    <p:sldId id="466" r:id="rId34"/>
    <p:sldId id="447" r:id="rId35"/>
    <p:sldId id="357" r:id="rId36"/>
    <p:sldId id="467" r:id="rId37"/>
    <p:sldId id="468" r:id="rId38"/>
    <p:sldId id="469" r:id="rId39"/>
    <p:sldId id="470" r:id="rId40"/>
    <p:sldId id="471" r:id="rId41"/>
    <p:sldId id="439" r:id="rId42"/>
    <p:sldId id="449" r:id="rId43"/>
    <p:sldId id="450" r:id="rId44"/>
    <p:sldId id="455" r:id="rId45"/>
    <p:sldId id="457" r:id="rId46"/>
    <p:sldId id="458" r:id="rId47"/>
    <p:sldId id="438" r:id="rId48"/>
    <p:sldId id="440" r:id="rId49"/>
    <p:sldId id="474" r:id="rId50"/>
    <p:sldId id="441" r:id="rId51"/>
    <p:sldId id="475" r:id="rId52"/>
    <p:sldId id="359" r:id="rId53"/>
    <p:sldId id="360" r:id="rId54"/>
    <p:sldId id="459" r:id="rId55"/>
    <p:sldId id="426" r:id="rId56"/>
    <p:sldId id="427" r:id="rId57"/>
    <p:sldId id="424" r:id="rId58"/>
    <p:sldId id="425" r:id="rId59"/>
    <p:sldId id="460" r:id="rId6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6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AB"/>
    <a:srgbClr val="FFFF9B"/>
    <a:srgbClr val="CCFFCC"/>
    <a:srgbClr val="CEDCE1"/>
    <a:srgbClr val="FFCC99"/>
    <a:srgbClr val="666633"/>
    <a:srgbClr val="FFAAA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81" autoAdjust="0"/>
    <p:restoredTop sz="76602" autoAdjust="0"/>
  </p:normalViewPr>
  <p:slideViewPr>
    <p:cSldViewPr>
      <p:cViewPr varScale="1">
        <p:scale>
          <a:sx n="90" d="100"/>
          <a:sy n="90" d="100"/>
        </p:scale>
        <p:origin x="162" y="45"/>
      </p:cViewPr>
      <p:guideLst>
        <p:guide orient="horz" pos="1584"/>
        <p:guide pos="289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16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09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4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50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2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87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452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194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00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80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35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51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83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060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0611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185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959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81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723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00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9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323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00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89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6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7687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436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602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22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3689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88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830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115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614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266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9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138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853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660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871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2042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411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9278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207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3257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0468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755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7278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9451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5290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780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4302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98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266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19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862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7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2050" name="Picture 2" descr="C:\Users\Administrator\Desktop\青软实训logo-小尺寸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34"/>
            <a:ext cx="2286000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注意 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defRPr>
            </a:lvl1pPr>
          </a:lstStyle>
          <a:p>
            <a:pPr lvl="0"/>
            <a:r>
              <a:rPr lang="zh-CN" altLang="en-US" dirty="0"/>
              <a:t>单击此处编辑代码文本样式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单击此处编辑母版文本样式</a:t>
            </a:r>
          </a:p>
          <a:p>
            <a:pPr marL="533400" lvl="1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第二级</a:t>
            </a:r>
          </a:p>
          <a:p>
            <a:pPr marL="533400" lvl="2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第三级</a:t>
            </a:r>
          </a:p>
          <a:p>
            <a:pPr marL="533400" lvl="3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第四级</a:t>
            </a:r>
          </a:p>
          <a:p>
            <a:pPr marL="533400" lvl="4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第五级</a:t>
            </a:r>
            <a:endParaRPr kumimoji="0" lang="en-US" altLang="zh-CN" sz="2000" dirty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第五级</a:t>
            </a:r>
            <a:endParaRPr kumimoji="0" lang="en-US" altLang="zh-CN" sz="1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第五级</a:t>
            </a:r>
            <a:endParaRPr kumimoji="0" lang="en-US" altLang="zh-CN" sz="2400" b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</a:p>
            <a:p>
              <a:pPr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&lt;h3&gt;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&lt;%</a:t>
              </a:r>
            </a:p>
            <a:p>
              <a:pPr lvl="3"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out.println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("JSP Hello Word !");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%&gt;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&lt;/h3&gt;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 cstate="print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第四级</a:t>
            </a:r>
          </a:p>
          <a:p>
            <a:pPr marL="0" lvl="4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第五级</a:t>
            </a:r>
            <a:endParaRPr kumimoji="0" lang="zh-CN" altLang="en-US" sz="200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第五级</a:t>
            </a:r>
            <a:endParaRPr kumimoji="0" lang="en-US" altLang="zh-CN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image" Target="../media/image2.jpe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  <a:pPr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8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第</a:t>
            </a:r>
            <a:r>
              <a:rPr altLang="en-US" sz="3600" dirty="0">
                <a:solidFill>
                  <a:schemeClr val="tx1"/>
                </a:solidFill>
              </a:rPr>
              <a:t>三</a:t>
            </a:r>
            <a:r>
              <a:rPr lang="zh-CN" altLang="en-US" sz="3600" dirty="0">
                <a:solidFill>
                  <a:schemeClr val="tx1"/>
                </a:solidFill>
              </a:rPr>
              <a:t>章  </a:t>
            </a:r>
            <a:r>
              <a:rPr lang="en-US" sz="3600" dirty="0">
                <a:solidFill>
                  <a:schemeClr val="tx1"/>
                </a:solidFill>
              </a:rPr>
              <a:t>UI</a:t>
            </a:r>
            <a:r>
              <a:rPr sz="3600" dirty="0">
                <a:solidFill>
                  <a:schemeClr val="tx1"/>
                </a:solidFill>
              </a:rPr>
              <a:t>编程基础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129680" y="2931790"/>
            <a:ext cx="6858000" cy="1241822"/>
          </a:xfrm>
        </p:spPr>
        <p:txBody>
          <a:bodyPr/>
          <a:lstStyle/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周永  </a:t>
            </a:r>
            <a:r>
              <a:rPr lang="en-US" altLang="zh-CN" sz="3200" dirty="0"/>
              <a:t>2024-11-14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9050"/>
            <a:ext cx="6614160" cy="410845"/>
          </a:xfrm>
        </p:spPr>
        <p:txBody>
          <a:bodyPr/>
          <a:lstStyle/>
          <a:p>
            <a:r>
              <a:rPr lang="en-US" dirty="0" err="1"/>
              <a:t>ViewGroup</a:t>
            </a:r>
            <a:r>
              <a:rPr dirty="0"/>
              <a:t>继承结构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428628"/>
          </a:xfrm>
        </p:spPr>
        <p:txBody>
          <a:bodyPr/>
          <a:lstStyle/>
          <a:p>
            <a:pPr latinLnBrk="0"/>
            <a:r>
              <a:rPr dirty="0"/>
              <a:t>ViewGroup</a:t>
            </a:r>
            <a:r>
              <a:rPr lang="zh-CN" dirty="0"/>
              <a:t>的继承者大部分位于</a:t>
            </a:r>
            <a:r>
              <a:rPr dirty="0"/>
              <a:t>android.widget</a:t>
            </a:r>
            <a:r>
              <a:rPr lang="zh-CN" dirty="0"/>
              <a:t>包中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1425" name="Object 1"/>
          <p:cNvGraphicFramePr>
            <a:graphicFrameLocks noChangeAspect="1"/>
          </p:cNvGraphicFramePr>
          <p:nvPr/>
        </p:nvGraphicFramePr>
        <p:xfrm>
          <a:off x="571472" y="1142990"/>
          <a:ext cx="7932081" cy="3286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214580" imgH="3814762" progId="Visio.Drawing.11">
                  <p:embed/>
                </p:oleObj>
              </mc:Choice>
              <mc:Fallback>
                <p:oleObj name="Visio" r:id="rId4" imgW="9214580" imgH="3814762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142990"/>
                        <a:ext cx="7932081" cy="3286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9050"/>
            <a:ext cx="6614160" cy="410845"/>
          </a:xfrm>
        </p:spPr>
        <p:txBody>
          <a:bodyPr/>
          <a:lstStyle/>
          <a:p>
            <a:r>
              <a:rPr dirty="0"/>
              <a:t>布局参数类</a:t>
            </a:r>
            <a:endParaRPr lang="zh-CN" altLang="en-US" dirty="0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2143140"/>
          </a:xfrm>
        </p:spPr>
        <p:txBody>
          <a:bodyPr/>
          <a:lstStyle/>
          <a:p>
            <a:pPr>
              <a:buNone/>
            </a:pPr>
            <a:r>
              <a:rPr lang="zh-CN" dirty="0"/>
              <a:t>布局文件中</a:t>
            </a:r>
            <a:r>
              <a:rPr dirty="0"/>
              <a:t>,XML</a:t>
            </a:r>
            <a:r>
              <a:rPr lang="zh-CN" dirty="0"/>
              <a:t>属性有三类：</a:t>
            </a:r>
            <a:endParaRPr dirty="0"/>
          </a:p>
          <a:p>
            <a:pPr lvl="0"/>
            <a:r>
              <a:rPr lang="zh-CN" sz="1800" dirty="0"/>
              <a:t>组件本身的</a:t>
            </a:r>
            <a:r>
              <a:rPr sz="1800" dirty="0"/>
              <a:t>XML</a:t>
            </a:r>
            <a:r>
              <a:rPr lang="zh-CN" sz="1800" dirty="0"/>
              <a:t>属性；</a:t>
            </a:r>
          </a:p>
          <a:p>
            <a:pPr lvl="0"/>
            <a:r>
              <a:rPr lang="zh-CN" sz="1800" dirty="0"/>
              <a:t>组件祖先类的</a:t>
            </a:r>
            <a:r>
              <a:rPr sz="1800" dirty="0"/>
              <a:t>XML</a:t>
            </a:r>
            <a:r>
              <a:rPr lang="zh-CN" sz="1800" dirty="0"/>
              <a:t>属性；</a:t>
            </a:r>
          </a:p>
          <a:p>
            <a:pPr lvl="0"/>
            <a:r>
              <a:rPr lang="zh-CN" sz="1800" dirty="0"/>
              <a:t>组件所属容器的布局参数。</a:t>
            </a:r>
            <a:endParaRPr sz="1800" dirty="0"/>
          </a:p>
          <a:p>
            <a:pPr lvl="0">
              <a:buNone/>
            </a:pPr>
            <a:r>
              <a:rPr dirty="0"/>
              <a:t>ViewGroup</a:t>
            </a:r>
            <a:r>
              <a:rPr lang="zh-CN" dirty="0"/>
              <a:t>容器使用两个内部类来控制子组件在其中的分布位置</a:t>
            </a:r>
            <a:r>
              <a:rPr dirty="0"/>
              <a:t>:</a:t>
            </a:r>
          </a:p>
          <a:p>
            <a:pPr lvl="0"/>
            <a:r>
              <a:rPr sz="1800" dirty="0"/>
              <a:t>ViewGroup.LayoutParams</a:t>
            </a:r>
          </a:p>
          <a:p>
            <a:pPr lvl="0"/>
            <a:r>
              <a:rPr sz="1800" dirty="0"/>
              <a:t>ViewGroup.MarginLayoutParams</a:t>
            </a:r>
          </a:p>
          <a:p>
            <a:pPr lvl="0"/>
            <a:endParaRPr lang="zh-CN" dirty="0"/>
          </a:p>
          <a:p>
            <a:pPr>
              <a:buNone/>
            </a:pPr>
            <a:endParaRPr lang="zh-CN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714348" y="4000510"/>
          <a:ext cx="7358114" cy="984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XML</a:t>
                      </a:r>
                      <a:r>
                        <a:rPr lang="zh-CN" altLang="en-US" sz="1400" dirty="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android:layout_width</a:t>
                      </a:r>
                      <a:endParaRPr lang="zh-CN" sz="16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设定该组件的子组件布局的宽度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android:layout_height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设定该组件的子组件布局的高度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dirty="0"/>
              <a:t>布局参数类</a:t>
            </a:r>
          </a:p>
        </p:txBody>
      </p:sp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714348" y="3214692"/>
            <a:ext cx="7422880" cy="1156855"/>
            <a:chOff x="721020" y="3780548"/>
            <a:chExt cx="7422880" cy="1156855"/>
          </a:xfrm>
        </p:grpSpPr>
        <p:grpSp>
          <p:nvGrpSpPr>
            <p:cNvPr id="7" name="组合 7"/>
            <p:cNvGrpSpPr/>
            <p:nvPr/>
          </p:nvGrpSpPr>
          <p:grpSpPr>
            <a:xfrm>
              <a:off x="721020" y="4005718"/>
              <a:ext cx="636270" cy="769435"/>
              <a:chOff x="645787" y="4132211"/>
              <a:chExt cx="636270" cy="769435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132211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0" name="文本框 7"/>
              <p:cNvSpPr txBox="1"/>
              <p:nvPr/>
            </p:nvSpPr>
            <p:spPr>
              <a:xfrm rot="21540000">
                <a:off x="645787" y="4566366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 bwMode="auto">
            <a:xfrm>
              <a:off x="1357290" y="3780548"/>
              <a:ext cx="6786610" cy="11568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由于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LayoutParams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也具有继承关系，因此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LinearLayout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的子类除了可以使用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LinearLayout.LayoutParams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所提供的</a:t>
              </a:r>
              <a:r>
                <a:rPr kumimoji="1" lang="en-US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XML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属性外，还可以使用其祖先类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ViewGroup.LayoutParams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</a:t>
              </a:r>
              <a:r>
                <a:rPr kumimoji="1" lang="en-US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XML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属性。</a:t>
              </a:r>
            </a:p>
          </p:txBody>
        </p:sp>
      </p:grp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57224" y="1412296"/>
          <a:ext cx="7358114" cy="1547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XML</a:t>
                      </a:r>
                      <a:r>
                        <a:rPr lang="zh-CN" altLang="en-US" sz="1600" dirty="0"/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android:layout_marginTop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指定该子组件上面的页边距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android:layout_marginRight 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指定该子组件右面的页边距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android:layout_marginBottom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指定该子组件下面的页边距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96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android:layout_marginLeft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指定该子组件左面的页边距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 bwMode="auto">
          <a:xfrm>
            <a:off x="357158" y="714362"/>
            <a:ext cx="8429684" cy="5539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ViewGroup.MarginLayoutParams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用于控制子组件周围的页边距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247860" cy="642942"/>
          </a:xfrm>
        </p:spPr>
        <p:txBody>
          <a:bodyPr/>
          <a:lstStyle/>
          <a:p>
            <a:pPr latinLnBrk="0"/>
            <a:r>
              <a:rPr lang="zh-CN" dirty="0"/>
              <a:t>布局管理器可以根据运行平台来调整组件的大小</a:t>
            </a:r>
            <a:endParaRPr dirty="0"/>
          </a:p>
          <a:p>
            <a:pPr latinLnBrk="0">
              <a:buNone/>
            </a:pP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-71456"/>
            <a:ext cx="5815330" cy="557530"/>
          </a:xfrm>
        </p:spPr>
        <p:txBody>
          <a:bodyPr/>
          <a:lstStyle/>
          <a:p>
            <a:r>
              <a:rPr lang="en-US" dirty="0"/>
              <a:t>3.1.3  </a:t>
            </a:r>
            <a:r>
              <a:rPr dirty="0"/>
              <a:t>布局管理</a:t>
            </a: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571604" y="1071552"/>
          <a:ext cx="5649971" cy="3786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894469" imgH="3274695" progId="Visio.Drawing.11">
                  <p:embed/>
                </p:oleObj>
              </mc:Choice>
              <mc:Fallback>
                <p:oleObj name="Visio" r:id="rId5" imgW="4894469" imgH="3274695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071552"/>
                        <a:ext cx="5649971" cy="37862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0" lang="en-US" altLang="zh-CN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3.1.3  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布局管理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9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b="1" dirty="0">
                <a:ea typeface="Adobe 仿宋 Std R"/>
              </a:rPr>
              <a:t>Android</a:t>
            </a:r>
            <a:r>
              <a:rPr lang="zh-CN" b="1" dirty="0">
                <a:ea typeface="Adobe 仿宋 Std R"/>
              </a:rPr>
              <a:t>常用的布局：</a:t>
            </a:r>
            <a:endParaRPr b="1" dirty="0">
              <a:ea typeface="Adobe 仿宋 Std R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r>
              <a:rPr b="1" dirty="0">
                <a:ea typeface="Adobe 仿宋 Std R"/>
              </a:rPr>
              <a:t>LinearLayout</a:t>
            </a:r>
            <a:r>
              <a:rPr lang="zh-CN" altLang="en-US" b="1" dirty="0">
                <a:ea typeface="Adobe 仿宋 Std R"/>
              </a:rPr>
              <a:t>（</a:t>
            </a:r>
            <a:r>
              <a:rPr lang="zh-CN" b="1" dirty="0">
                <a:ea typeface="Adobe 仿宋 Std R"/>
              </a:rPr>
              <a:t>线性布局</a:t>
            </a:r>
            <a:r>
              <a:rPr lang="zh-CN" altLang="en-US" b="1" dirty="0">
                <a:ea typeface="Adobe 仿宋 Std R"/>
              </a:rPr>
              <a:t>）</a:t>
            </a:r>
            <a:endParaRPr lang="zh-CN" b="1" dirty="0">
              <a:ea typeface="Adobe 仿宋 Std R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r>
              <a:rPr b="1" dirty="0">
                <a:ea typeface="Adobe 仿宋 Std R"/>
              </a:rPr>
              <a:t>RelativeLayout</a:t>
            </a:r>
            <a:r>
              <a:rPr lang="zh-CN" altLang="en-US" b="1" dirty="0">
                <a:ea typeface="Adobe 仿宋 Std R"/>
              </a:rPr>
              <a:t>（</a:t>
            </a:r>
            <a:r>
              <a:rPr lang="zh-CN" b="1" dirty="0">
                <a:ea typeface="Adobe 仿宋 Std R"/>
              </a:rPr>
              <a:t>相对布局</a:t>
            </a:r>
            <a:r>
              <a:rPr lang="zh-CN" altLang="en-US" b="1" dirty="0">
                <a:ea typeface="Adobe 仿宋 Std R"/>
              </a:rPr>
              <a:t>）</a:t>
            </a:r>
            <a:endParaRPr b="1" dirty="0">
              <a:ea typeface="Adobe 仿宋 Std R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l"/>
            </a:pPr>
            <a:r>
              <a:rPr b="1" dirty="0">
                <a:ea typeface="Adobe 仿宋 Std R"/>
              </a:rPr>
              <a:t>TableLayout</a:t>
            </a:r>
            <a:r>
              <a:rPr lang="zh-CN" altLang="en-US" b="1" dirty="0">
                <a:ea typeface="Adobe 仿宋 Std R"/>
              </a:rPr>
              <a:t>（</a:t>
            </a:r>
            <a:r>
              <a:rPr lang="zh-CN" b="1" dirty="0">
                <a:ea typeface="Adobe 仿宋 Std R"/>
              </a:rPr>
              <a:t>相对布局</a:t>
            </a:r>
            <a:r>
              <a:rPr lang="zh-CN" altLang="en-US" b="1" dirty="0">
                <a:ea typeface="Adobe 仿宋 Std R"/>
              </a:rPr>
              <a:t>）</a:t>
            </a:r>
            <a:endParaRPr b="1" dirty="0">
              <a:ea typeface="Adobe 仿宋 Std R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l"/>
            </a:pPr>
            <a:r>
              <a:rPr b="1" dirty="0">
                <a:ea typeface="Adobe 仿宋 Std R"/>
              </a:rPr>
              <a:t>AbsoluteLayout</a:t>
            </a:r>
            <a:r>
              <a:rPr lang="zh-CN" altLang="en-US" b="1" dirty="0">
                <a:ea typeface="Adobe 仿宋 Std R"/>
              </a:rPr>
              <a:t>（</a:t>
            </a:r>
            <a:r>
              <a:rPr lang="zh-CN" b="1" dirty="0">
                <a:ea typeface="Adobe 仿宋 Std R"/>
              </a:rPr>
              <a:t>绝对布局</a:t>
            </a:r>
            <a:r>
              <a:rPr lang="zh-CN" altLang="en-US" b="1" dirty="0">
                <a:ea typeface="Adobe 仿宋 Std R"/>
              </a:rPr>
              <a:t>）</a:t>
            </a:r>
            <a:endParaRPr lang="zh-CN" b="1" dirty="0">
              <a:ea typeface="Adobe 仿宋 Std R"/>
            </a:endParaRPr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2428892"/>
          </a:xfrm>
        </p:spPr>
        <p:txBody>
          <a:bodyPr/>
          <a:lstStyle/>
          <a:p>
            <a:r>
              <a:rPr dirty="0"/>
              <a:t>Fragment</a:t>
            </a:r>
            <a:r>
              <a:rPr lang="zh-CN" dirty="0"/>
              <a:t>允许将</a:t>
            </a:r>
            <a:r>
              <a:rPr dirty="0"/>
              <a:t>Activity</a:t>
            </a:r>
            <a:r>
              <a:rPr lang="zh-CN" dirty="0"/>
              <a:t>拆分成多个完全独立的可重用的组件</a:t>
            </a:r>
            <a:endParaRPr dirty="0"/>
          </a:p>
          <a:p>
            <a:r>
              <a:rPr lang="zh-CN" dirty="0"/>
              <a:t>每个</a:t>
            </a:r>
            <a:r>
              <a:rPr dirty="0"/>
              <a:t>Fragment</a:t>
            </a:r>
            <a:r>
              <a:rPr lang="zh-CN" dirty="0"/>
              <a:t>都是一个独立的模块</a:t>
            </a:r>
            <a:endParaRPr dirty="0"/>
          </a:p>
          <a:p>
            <a:r>
              <a:rPr lang="zh-CN" dirty="0"/>
              <a:t>与绑定的</a:t>
            </a:r>
            <a:r>
              <a:rPr dirty="0"/>
              <a:t>Activity</a:t>
            </a:r>
            <a:r>
              <a:rPr lang="zh-CN" dirty="0"/>
              <a:t>紧密的联系在一起</a:t>
            </a:r>
            <a:endParaRPr dirty="0"/>
          </a:p>
          <a:p>
            <a:r>
              <a:rPr lang="zh-CN" dirty="0"/>
              <a:t>一个</a:t>
            </a:r>
            <a:r>
              <a:rPr dirty="0"/>
              <a:t>Fragment</a:t>
            </a:r>
            <a:r>
              <a:rPr lang="zh-CN" dirty="0"/>
              <a:t>可以被多个</a:t>
            </a:r>
            <a:r>
              <a:rPr dirty="0"/>
              <a:t>Activity</a:t>
            </a:r>
            <a:r>
              <a:rPr lang="zh-CN" dirty="0"/>
              <a:t>所共用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3.1.4  Fragment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Android</a:t>
            </a:r>
            <a:r>
              <a:rPr lang="zh-CN" dirty="0"/>
              <a:t>中提供了两种创建布局的方式：</a:t>
            </a:r>
            <a:endParaRPr dirty="0"/>
          </a:p>
          <a:p>
            <a:r>
              <a:rPr lang="zh-CN" dirty="0"/>
              <a:t>在</a:t>
            </a:r>
            <a:r>
              <a:rPr dirty="0"/>
              <a:t>XML</a:t>
            </a:r>
            <a:r>
              <a:rPr lang="zh-CN" dirty="0"/>
              <a:t>布局文件中声明</a:t>
            </a:r>
            <a:endParaRPr dirty="0"/>
          </a:p>
          <a:p>
            <a:r>
              <a:rPr lang="zh-CN" dirty="0"/>
              <a:t>在程序中直接实例化布局及其组件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 </a:t>
            </a:r>
            <a:r>
              <a:rPr dirty="0"/>
              <a:t>界面布局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560103"/>
          </a:xfrm>
        </p:spPr>
        <p:txBody>
          <a:bodyPr/>
          <a:lstStyle/>
          <a:p>
            <a:r>
              <a:rPr sz="1800" dirty="0"/>
              <a:t>LinearLayout</a:t>
            </a:r>
            <a:r>
              <a:rPr lang="zh-CN" sz="1800" dirty="0"/>
              <a:t>是</a:t>
            </a:r>
            <a:r>
              <a:rPr lang="zh-CN" altLang="en-US" sz="1800" dirty="0"/>
              <a:t>线性</a:t>
            </a:r>
            <a:r>
              <a:rPr lang="zh-CN" sz="1800" dirty="0"/>
              <a:t>布局，布局中的组件按照垂直或者水平方向进行排列</a:t>
            </a:r>
            <a:endParaRPr sz="1800" dirty="0"/>
          </a:p>
          <a:p>
            <a:endParaRPr sz="1800" dirty="0"/>
          </a:p>
          <a:p>
            <a:endParaRPr sz="1800" dirty="0"/>
          </a:p>
          <a:p>
            <a:endParaRPr sz="1800" dirty="0"/>
          </a:p>
          <a:p>
            <a:r>
              <a:rPr sz="1800" dirty="0"/>
              <a:t>LinearLayout</a:t>
            </a:r>
            <a:r>
              <a:rPr lang="zh-CN" sz="1800" dirty="0"/>
              <a:t>中子元素的位置都受</a:t>
            </a:r>
            <a:r>
              <a:rPr sz="1800" dirty="0"/>
              <a:t>LinearLayout.LayoutParams</a:t>
            </a:r>
            <a:r>
              <a:rPr lang="zh-CN" sz="1800" dirty="0"/>
              <a:t>控制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3.2.1  </a:t>
            </a:r>
            <a:r>
              <a:rPr dirty="0"/>
              <a:t>线性布局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584" y="1131590"/>
          <a:ext cx="7715304" cy="1285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6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6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对应方法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android:divider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setDividerDrawable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设置垂直布局时两个按钮之间的分隔条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android:gravity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setGravity()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设置布局管理器内组件的对齐方式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2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android:orientation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setOrientation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设置布局管理器内组件的排列方式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99592" y="2931790"/>
          <a:ext cx="7572428" cy="100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android:layout_gravity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指定子元素在</a:t>
                      </a:r>
                      <a:r>
                        <a:rPr lang="en-US" alt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中的对齐方式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android:layout_weight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指定子元素在</a:t>
                      </a:r>
                      <a:r>
                        <a:rPr lang="en-US" alt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LinearLayout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中所占的比重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043608" y="3867894"/>
            <a:ext cx="6516607" cy="1001842"/>
            <a:chOff x="1359000" y="4000510"/>
            <a:chExt cx="6516607" cy="1001842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359000" y="4216534"/>
              <a:ext cx="6481763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3- 1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linearlayout.xml</a:t>
              </a:r>
              <a:r>
                <a:rPr lang="zh-CN" altLang="en-US" sz="1400" b="1" i="0" dirty="0"/>
                <a:t> 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3- 2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LayoutActivity.java</a:t>
              </a:r>
              <a:endParaRPr lang="zh-CN" altLang="en-US" sz="1400" i="0" dirty="0"/>
            </a:p>
            <a:p>
              <a:pPr algn="ctr">
                <a:lnSpc>
                  <a:spcPct val="150000"/>
                </a:lnSpc>
                <a:defRPr/>
              </a:pPr>
              <a:endParaRPr lang="zh-CN" altLang="en-US" sz="1800" b="1" i="0" dirty="0"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3429023"/>
          </a:xfrm>
        </p:spPr>
        <p:txBody>
          <a:bodyPr/>
          <a:lstStyle/>
          <a:p>
            <a:pPr lvl="0"/>
            <a:r>
              <a:rPr dirty="0"/>
              <a:t>TableLayout</a:t>
            </a:r>
            <a:r>
              <a:rPr lang="zh-CN" dirty="0"/>
              <a:t>类似表格形式，以行和列的方式来布局子组件</a:t>
            </a:r>
            <a:endParaRPr dirty="0"/>
          </a:p>
          <a:p>
            <a:r>
              <a:rPr lang="zh-CN" dirty="0"/>
              <a:t>在</a:t>
            </a:r>
            <a:r>
              <a:rPr dirty="0"/>
              <a:t>TableLayout</a:t>
            </a:r>
            <a:r>
              <a:rPr lang="zh-CN" dirty="0"/>
              <a:t>中，可以通过以下</a:t>
            </a:r>
            <a:r>
              <a:rPr dirty="0"/>
              <a:t>3</a:t>
            </a:r>
            <a:r>
              <a:rPr lang="zh-CN" dirty="0"/>
              <a:t>种方式对单元格进行设置：</a:t>
            </a:r>
            <a:endParaRPr dirty="0"/>
          </a:p>
          <a:p>
            <a:pPr lvl="1"/>
            <a:r>
              <a:rPr lang="en-US" i="0" dirty="0"/>
              <a:t>Shrinkable</a:t>
            </a:r>
          </a:p>
          <a:p>
            <a:pPr lvl="1"/>
            <a:r>
              <a:rPr lang="en-US" i="0" dirty="0"/>
              <a:t>Stretchable</a:t>
            </a:r>
          </a:p>
          <a:p>
            <a:pPr lvl="1"/>
            <a:r>
              <a:rPr lang="en-US" i="0" dirty="0"/>
              <a:t>Collapsed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3.2.2  </a:t>
            </a:r>
            <a:r>
              <a:rPr dirty="0"/>
              <a:t>表格布局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714348" y="2857503"/>
          <a:ext cx="7286676" cy="1500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6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</a:t>
                      </a: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对应方法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android:shrinkColumns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setShrinkAllColumns(boolean)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设置可收缩的列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android:stretchColumns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setStretchAllColumns(boolean)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设置可伸展的列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android:collapseColumns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setColumnCollapsed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int,boolean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设置要隐藏的列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785815"/>
          </a:xfrm>
        </p:spPr>
        <p:txBody>
          <a:bodyPr/>
          <a:lstStyle/>
          <a:p>
            <a:r>
              <a:rPr lang="zh-CN" dirty="0"/>
              <a:t>全局属性的设置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857224" y="1113058"/>
            <a:ext cx="7786742" cy="1815882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TableLayout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match_parent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match_parent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android:stretchColumns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="0"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android:collapseColumns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="*"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android:shrinkColumns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="1,2" &gt;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TableLayout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14348" y="3214692"/>
            <a:ext cx="7422880" cy="851729"/>
            <a:chOff x="721020" y="3780548"/>
            <a:chExt cx="7422880" cy="851729"/>
          </a:xfrm>
        </p:grpSpPr>
        <p:grpSp>
          <p:nvGrpSpPr>
            <p:cNvPr id="9" name="组合 7"/>
            <p:cNvGrpSpPr/>
            <p:nvPr/>
          </p:nvGrpSpPr>
          <p:grpSpPr>
            <a:xfrm>
              <a:off x="721020" y="3862842"/>
              <a:ext cx="636270" cy="769435"/>
              <a:chOff x="645787" y="3989335"/>
              <a:chExt cx="636270" cy="769435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2" name="文本框 7"/>
              <p:cNvSpPr txBox="1"/>
              <p:nvPr/>
            </p:nvSpPr>
            <p:spPr>
              <a:xfrm rot="21540000">
                <a:off x="645787" y="4423490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1357290" y="3780548"/>
              <a:ext cx="6786610" cy="7873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列可以同时具备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stretchColumns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和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shrinkColumns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属性；当该列的内容较多时，将以“多行”方式显示其内容。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96000" y="1571618"/>
            <a:ext cx="3347438" cy="642382"/>
            <a:chOff x="1296000" y="1571618"/>
            <a:chExt cx="3347438" cy="642382"/>
          </a:xfrm>
        </p:grpSpPr>
        <p:sp>
          <p:nvSpPr>
            <p:cNvPr id="13" name="矩形 12"/>
            <p:cNvSpPr/>
            <p:nvPr/>
          </p:nvSpPr>
          <p:spPr bwMode="auto">
            <a:xfrm>
              <a:off x="1296000" y="2016000"/>
              <a:ext cx="3071834" cy="1980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5" name="矩形标注 14"/>
            <p:cNvSpPr/>
            <p:nvPr/>
          </p:nvSpPr>
          <p:spPr bwMode="auto">
            <a:xfrm>
              <a:off x="3071802" y="1571618"/>
              <a:ext cx="1571636" cy="357190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3071802" y="1621031"/>
              <a:ext cx="157163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ea typeface="Adobe 宋体 Std L"/>
                </a:rPr>
                <a:t>表示第</a:t>
              </a:r>
              <a:r>
                <a:rPr lang="en-US" sz="1400" dirty="0">
                  <a:ea typeface="Adobe 宋体 Std L"/>
                </a:rPr>
                <a:t>0</a:t>
              </a:r>
              <a:r>
                <a:rPr lang="zh-CN" altLang="en-US" sz="1400" dirty="0">
                  <a:ea typeface="Adobe 宋体 Std L"/>
                </a:rPr>
                <a:t>列可伸展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宋体 Std L"/>
                <a:cs typeface="华文细黑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296000" y="1786492"/>
            <a:ext cx="3347438" cy="642382"/>
            <a:chOff x="1296000" y="1571618"/>
            <a:chExt cx="3347438" cy="642382"/>
          </a:xfrm>
        </p:grpSpPr>
        <p:sp>
          <p:nvSpPr>
            <p:cNvPr id="19" name="矩形 18"/>
            <p:cNvSpPr/>
            <p:nvPr/>
          </p:nvSpPr>
          <p:spPr bwMode="auto">
            <a:xfrm>
              <a:off x="1296000" y="2016000"/>
              <a:ext cx="3071834" cy="1980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0" name="矩形标注 19"/>
            <p:cNvSpPr/>
            <p:nvPr/>
          </p:nvSpPr>
          <p:spPr bwMode="auto">
            <a:xfrm>
              <a:off x="3071802" y="1571618"/>
              <a:ext cx="1428760" cy="357190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071802" y="1621031"/>
              <a:ext cx="157163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ea typeface="Adobe 宋体 Std L"/>
                </a:rPr>
                <a:t>表示隐藏所有行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宋体 Std L"/>
                <a:cs typeface="华文细黑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85852" y="2000806"/>
            <a:ext cx="3357586" cy="642382"/>
            <a:chOff x="1296000" y="1571618"/>
            <a:chExt cx="3357586" cy="642382"/>
          </a:xfrm>
        </p:grpSpPr>
        <p:sp>
          <p:nvSpPr>
            <p:cNvPr id="23" name="矩形 22"/>
            <p:cNvSpPr/>
            <p:nvPr/>
          </p:nvSpPr>
          <p:spPr bwMode="auto">
            <a:xfrm>
              <a:off x="1296000" y="2016000"/>
              <a:ext cx="3214710" cy="1980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4" name="矩形标注 23"/>
            <p:cNvSpPr/>
            <p:nvPr/>
          </p:nvSpPr>
          <p:spPr bwMode="auto">
            <a:xfrm>
              <a:off x="2653322" y="1571618"/>
              <a:ext cx="2000264" cy="357190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653322" y="1621031"/>
              <a:ext cx="1990116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ea typeface="Adobe 宋体 Std L"/>
                </a:rPr>
                <a:t>表示第</a:t>
              </a:r>
              <a:r>
                <a:rPr lang="en-US" altLang="zh-CN" sz="1400" dirty="0">
                  <a:ea typeface="Adobe 宋体 Std L"/>
                </a:rPr>
                <a:t>1</a:t>
              </a:r>
              <a:r>
                <a:rPr lang="zh-CN" altLang="en-US" sz="1400" dirty="0">
                  <a:ea typeface="Adobe 宋体 Std L"/>
                </a:rPr>
                <a:t>、</a:t>
              </a:r>
              <a:r>
                <a:rPr lang="en-US" altLang="zh-CN" sz="1400" dirty="0">
                  <a:ea typeface="Adobe 宋体 Std L"/>
                </a:rPr>
                <a:t>2</a:t>
              </a:r>
              <a:r>
                <a:rPr lang="zh-CN" altLang="en-US" sz="1400" dirty="0">
                  <a:ea typeface="Adobe 宋体 Std L"/>
                </a:rPr>
                <a:t>列皆可收缩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宋体 Std L"/>
                <a:cs typeface="华文细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928956"/>
          </a:xfrm>
        </p:spPr>
        <p:txBody>
          <a:bodyPr/>
          <a:lstStyle/>
          <a:p>
            <a:pPr lvl="0"/>
            <a:r>
              <a:rPr lang="zh-CN" altLang="en-US" dirty="0"/>
              <a:t>了解</a:t>
            </a:r>
            <a:r>
              <a:rPr dirty="0"/>
              <a:t>UI</a:t>
            </a:r>
            <a:r>
              <a:rPr lang="zh-CN" altLang="en-US" dirty="0"/>
              <a:t>元素</a:t>
            </a:r>
            <a:endParaRPr dirty="0"/>
          </a:p>
          <a:p>
            <a:pPr lvl="0"/>
            <a:r>
              <a:rPr lang="zh-CN" altLang="en-US" dirty="0"/>
              <a:t>掌握页面布局</a:t>
            </a:r>
            <a:endParaRPr dirty="0"/>
          </a:p>
          <a:p>
            <a:pPr lvl="0"/>
            <a:r>
              <a:rPr lang="zh-CN" altLang="en-US" dirty="0"/>
              <a:t>精通事件处理的方式</a:t>
            </a:r>
            <a:endParaRPr dirty="0"/>
          </a:p>
          <a:p>
            <a:r>
              <a:rPr lang="zh-CN" altLang="en-US" dirty="0"/>
              <a:t>掌握</a:t>
            </a:r>
            <a:r>
              <a:rPr dirty="0"/>
              <a:t>Widget</a:t>
            </a:r>
            <a:r>
              <a:rPr lang="zh-CN" altLang="en-US" dirty="0"/>
              <a:t>简单组件</a:t>
            </a:r>
            <a:endParaRPr dirty="0"/>
          </a:p>
          <a:p>
            <a:r>
              <a:rPr lang="zh-CN" altLang="en-US" dirty="0"/>
              <a:t>熟练使用</a:t>
            </a:r>
            <a:r>
              <a:rPr dirty="0"/>
              <a:t>Dialog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</a:t>
            </a:r>
            <a:r>
              <a:rPr altLang="en-US" dirty="0"/>
              <a:t>重点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785815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dirty="0"/>
              <a:t>TableRow.LayoutParams</a:t>
            </a:r>
            <a:r>
              <a:rPr lang="zh-CN" dirty="0"/>
              <a:t>对</a:t>
            </a:r>
            <a:r>
              <a:rPr dirty="0"/>
              <a:t>TableRow</a:t>
            </a:r>
            <a:r>
              <a:rPr lang="zh-CN" dirty="0"/>
              <a:t>的子元素进行修饰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zh-CN" dirty="0"/>
              <a:t>对表格属性进行设置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714316" y="2609867"/>
            <a:ext cx="7786774" cy="246221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TableLayout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match_parent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match_parent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android:stretchColumns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="0"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android:collapseColumns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="*"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android:shrinkColumns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="1,2" 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&lt;Button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android:layout_span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="2"/&gt;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&lt;Button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android:layout_column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="1"/&gt;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TableRow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TableLayout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14348" y="1071552"/>
          <a:ext cx="7572428" cy="1000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1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android:layout_column</a:t>
                      </a:r>
                      <a:endParaRPr lang="zh-CN" sz="16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指定该单元格在第几列显示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android:layout_span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指定该单元格占据的列数（未指定时，默认为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1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214414" y="3715318"/>
            <a:ext cx="3714776" cy="642382"/>
            <a:chOff x="1296000" y="1571618"/>
            <a:chExt cx="3714776" cy="642382"/>
          </a:xfrm>
        </p:grpSpPr>
        <p:sp>
          <p:nvSpPr>
            <p:cNvPr id="8" name="矩形 7"/>
            <p:cNvSpPr/>
            <p:nvPr/>
          </p:nvSpPr>
          <p:spPr bwMode="auto">
            <a:xfrm>
              <a:off x="1296000" y="2016000"/>
              <a:ext cx="3714776" cy="1980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9" name="矩形标注 8"/>
            <p:cNvSpPr/>
            <p:nvPr/>
          </p:nvSpPr>
          <p:spPr bwMode="auto">
            <a:xfrm>
              <a:off x="3010512" y="1571618"/>
              <a:ext cx="1714512" cy="357190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 bwMode="auto">
            <a:xfrm>
              <a:off x="3010512" y="1621031"/>
              <a:ext cx="171451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ea typeface="Adobe 宋体 Std L"/>
                </a:rPr>
                <a:t>表示该控件占据</a:t>
              </a:r>
              <a:r>
                <a:rPr lang="en-US" altLang="zh-CN" sz="1400" dirty="0">
                  <a:ea typeface="Adobe 宋体 Std L"/>
                </a:rPr>
                <a:t>2</a:t>
              </a:r>
              <a:r>
                <a:rPr lang="zh-CN" altLang="en-US" sz="1400" dirty="0">
                  <a:ea typeface="Adobe 宋体 Std L"/>
                </a:rPr>
                <a:t>列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宋体 Std L"/>
                <a:cs typeface="华文细黑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4414" y="3929632"/>
            <a:ext cx="3929090" cy="642382"/>
            <a:chOff x="1296000" y="1571618"/>
            <a:chExt cx="3929090" cy="642382"/>
          </a:xfrm>
        </p:grpSpPr>
        <p:sp>
          <p:nvSpPr>
            <p:cNvPr id="12" name="矩形 11"/>
            <p:cNvSpPr/>
            <p:nvPr/>
          </p:nvSpPr>
          <p:spPr bwMode="auto">
            <a:xfrm>
              <a:off x="1296000" y="2016000"/>
              <a:ext cx="3929090" cy="198000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4" name="矩形标注 13"/>
            <p:cNvSpPr/>
            <p:nvPr/>
          </p:nvSpPr>
          <p:spPr bwMode="auto">
            <a:xfrm>
              <a:off x="3153388" y="1571618"/>
              <a:ext cx="2071702" cy="357190"/>
            </a:xfrm>
            <a:prstGeom prst="wedgeRectCallou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华文细黑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 bwMode="auto">
            <a:xfrm>
              <a:off x="3153388" y="1621031"/>
              <a:ext cx="207170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ea typeface="Adobe 宋体 Std L"/>
                </a:rPr>
                <a:t>表示该控件显示在第</a:t>
              </a:r>
              <a:r>
                <a:rPr lang="en-US" altLang="zh-CN" sz="1400" dirty="0">
                  <a:ea typeface="Adobe 宋体 Std L"/>
                </a:rPr>
                <a:t>1</a:t>
              </a:r>
              <a:r>
                <a:rPr lang="zh-CN" altLang="en-US" sz="1400" dirty="0">
                  <a:ea typeface="Adobe 宋体 Std L"/>
                </a:rPr>
                <a:t>列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宋体 Std L"/>
                <a:cs typeface="华文细黑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127227" y="1857370"/>
            <a:ext cx="6516607" cy="989872"/>
            <a:chOff x="1359000" y="4000510"/>
            <a:chExt cx="6516607" cy="989872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359000" y="4204564"/>
              <a:ext cx="6481763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3- 3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tablelayout.xml</a:t>
              </a:r>
              <a:endParaRPr lang="zh-CN" altLang="en-US" sz="1400" i="0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组合 12"/>
          <p:cNvGrpSpPr/>
          <p:nvPr/>
        </p:nvGrpSpPr>
        <p:grpSpPr>
          <a:xfrm>
            <a:off x="285720" y="928676"/>
            <a:ext cx="8429684" cy="784254"/>
            <a:chOff x="721020" y="3780548"/>
            <a:chExt cx="7422880" cy="784254"/>
          </a:xfrm>
        </p:grpSpPr>
        <p:grpSp>
          <p:nvGrpSpPr>
            <p:cNvPr id="17" name="组合 7"/>
            <p:cNvGrpSpPr/>
            <p:nvPr/>
          </p:nvGrpSpPr>
          <p:grpSpPr>
            <a:xfrm>
              <a:off x="721020" y="3780548"/>
              <a:ext cx="636270" cy="769435"/>
              <a:chOff x="645787" y="3907041"/>
              <a:chExt cx="636270" cy="769435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07041"/>
                <a:ext cx="484014" cy="484014"/>
              </a:xfrm>
              <a:prstGeom prst="rect">
                <a:avLst/>
              </a:prstGeom>
            </p:spPr>
          </p:pic>
          <p:sp>
            <p:nvSpPr>
              <p:cNvPr id="20" name="文本框 7"/>
              <p:cNvSpPr txBox="1"/>
              <p:nvPr/>
            </p:nvSpPr>
            <p:spPr>
              <a:xfrm rot="21540000">
                <a:off x="645787" y="4341196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 bwMode="auto">
            <a:xfrm>
              <a:off x="1357290" y="3780548"/>
              <a:ext cx="6786610" cy="7842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由于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TableLayout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继承了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LinearLayout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，因此完全支持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LinearLayout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所支持的全部</a:t>
              </a:r>
              <a:r>
                <a:rPr kumimoji="1" lang="en-US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XML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属性。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3.2.3  </a:t>
            </a:r>
            <a:r>
              <a:rPr dirty="0"/>
              <a:t>相对布局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7224" y="1357304"/>
          <a:ext cx="7715304" cy="3143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2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android:layout_alignParentLeft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指定该组件是否与布局容器左对齐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android:layout_alignParentTop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指定该组件是否与布局容器顶端对齐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android:layout_alignParentRight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指定该组件是否与布局容器右对齐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android:layout_alignParentBottom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指定该组件是否与布局容器底端对齐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android:layout_centerInParent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指定该组件是否位于布局容器的中央位置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android:layout_centerHorizontal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指定该组件是否位于布局容器的水平居中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android:layout_centerVertical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指定该组件是否位于布局容器的垂直居中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560103"/>
          </a:xfrm>
        </p:spPr>
        <p:txBody>
          <a:bodyPr/>
          <a:lstStyle/>
          <a:p>
            <a:r>
              <a:rPr lang="zh-CN" sz="1800" dirty="0"/>
              <a:t>在相对布局容器中子组件的位置总是相对于兄弟组件或父容器</a:t>
            </a:r>
            <a:endParaRPr sz="18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57224" y="1357304"/>
          <a:ext cx="7715304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55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2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android:layout_toLeftOf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控制该组件位于指定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组件的左侧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android:layout_toRightOf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控制该组件位于指定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组件的右侧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android:layout_above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控制该组件位于指定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组件的上方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android:layout_below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控制该组件位于指定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组件的下方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android:layout_alignLeft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控制该组件与指定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组件的左边界进行对齐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android:layout_alignTop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控制该组件与指定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组件的上边界进行对齐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android:layout_alignRight</a:t>
                      </a:r>
                      <a:endParaRPr lang="zh-CN" sz="15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控制该组件与指定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组件的右边界进行对齐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20362" y="3500444"/>
            <a:ext cx="7995042" cy="1214446"/>
            <a:chOff x="1359000" y="4000510"/>
            <a:chExt cx="6516607" cy="989872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1359000" y="4204564"/>
              <a:ext cx="6481763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3- 3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relativelayout.xml</a:t>
              </a:r>
              <a:endParaRPr lang="zh-CN" altLang="en-US" sz="1400" i="0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3429023"/>
          </a:xfrm>
        </p:spPr>
        <p:txBody>
          <a:bodyPr/>
          <a:lstStyle/>
          <a:p>
            <a:r>
              <a:rPr dirty="0"/>
              <a:t>AbsoluteLayout</a:t>
            </a:r>
            <a:r>
              <a:rPr lang="zh-CN" dirty="0"/>
              <a:t>通过指定组件的确切</a:t>
            </a:r>
            <a:r>
              <a:rPr dirty="0"/>
              <a:t>X</a:t>
            </a:r>
            <a:r>
              <a:rPr lang="zh-CN" dirty="0"/>
              <a:t>、</a:t>
            </a:r>
            <a:r>
              <a:rPr dirty="0"/>
              <a:t>Y</a:t>
            </a:r>
            <a:r>
              <a:rPr lang="zh-CN" dirty="0"/>
              <a:t>坐标来确定组件的位置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3.2.4  </a:t>
            </a:r>
            <a:r>
              <a:rPr dirty="0"/>
              <a:t>绝对布局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TextBox 7"/>
          <p:cNvSpPr txBox="1"/>
          <p:nvPr/>
        </p:nvSpPr>
        <p:spPr bwMode="auto">
          <a:xfrm>
            <a:off x="285720" y="1071552"/>
            <a:ext cx="7143800" cy="353943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AbsoluteLayout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="@+id/AbsoluteLayout01"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 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"&gt;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&lt;Button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="A"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="@+id/Button01"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="10dp"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="20dp"&gt;&lt;/Button&gt;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&lt;Button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="B"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="@+id/Button02"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="100dp"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="20dp"&gt;&lt;/Button&gt;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&lt;Button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="C"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="@+id/Button03"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="10dp"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="80dp"&gt;&lt;/Button&gt;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&lt;Button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="D"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="@+id/Button04"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…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android:layout_x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="100dp"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android:layout_y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="80dp"&gt;&lt;/Button&gt;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AbsoluteLayout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&gt;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5140" y="1071552"/>
            <a:ext cx="2143140" cy="371477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3429023"/>
          </a:xfrm>
        </p:spPr>
        <p:txBody>
          <a:bodyPr/>
          <a:lstStyle/>
          <a:p>
            <a:pPr>
              <a:buNone/>
            </a:pPr>
            <a:r>
              <a:rPr dirty="0"/>
              <a:t>Android</a:t>
            </a:r>
            <a:r>
              <a:rPr lang="zh-CN" dirty="0"/>
              <a:t>系统中引用了三个事件模型：</a:t>
            </a:r>
            <a:endParaRPr dirty="0"/>
          </a:p>
          <a:p>
            <a:r>
              <a:rPr lang="zh-CN" dirty="0"/>
              <a:t>事件</a:t>
            </a:r>
            <a:endParaRPr dirty="0"/>
          </a:p>
          <a:p>
            <a:r>
              <a:rPr lang="zh-CN" dirty="0"/>
              <a:t>事件源</a:t>
            </a:r>
            <a:endParaRPr dirty="0"/>
          </a:p>
          <a:p>
            <a:r>
              <a:rPr lang="zh-CN" dirty="0"/>
              <a:t>事件监听器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3.3.1  </a:t>
            </a:r>
            <a:r>
              <a:rPr dirty="0"/>
              <a:t>基于监听的事件处理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2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2145" name="Object 1"/>
          <p:cNvGraphicFramePr>
            <a:graphicFrameLocks noChangeAspect="1"/>
          </p:cNvGraphicFramePr>
          <p:nvPr/>
        </p:nvGraphicFramePr>
        <p:xfrm>
          <a:off x="2857488" y="1428742"/>
          <a:ext cx="5848896" cy="30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116770" imgH="2691711" progId="Visio.Drawing.11">
                  <p:embed/>
                </p:oleObj>
              </mc:Choice>
              <mc:Fallback>
                <p:oleObj name="Visio" r:id="rId3" imgW="5116770" imgH="2691711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1428742"/>
                        <a:ext cx="5848896" cy="30718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14282" y="1285265"/>
          <a:ext cx="8786842" cy="2715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7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14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295275" algn="l"/>
                          <a:tab pos="987425" algn="ctr"/>
                        </a:tabLs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事件监听器接口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事 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6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OnClickListener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单击事件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当用户点击某个组件或者方向键触发该事件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6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OnFocusChangeListener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焦点事件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当组件获得或者失去焦点时触发该事件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6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OnKeyListener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按键事件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当用户按下或者释放设备上的某个按键触发该事件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6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OnTouchListener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触摸事件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当触碰屏幕时触发该事件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6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OnCreateContextMenuListener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创建上下文菜单事件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当创建上下文菜单时触发该事件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68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OnCheckedChangeListener</a:t>
                      </a:r>
                      <a:endParaRPr lang="zh-CN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选项改变事件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当选择改变时触发该事件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285720" y="571487"/>
            <a:ext cx="8207375" cy="571504"/>
          </a:xfrm>
        </p:spPr>
        <p:txBody>
          <a:bodyPr/>
          <a:lstStyle/>
          <a:p>
            <a:r>
              <a:rPr dirty="0"/>
              <a:t> Android</a:t>
            </a:r>
            <a:r>
              <a:rPr lang="zh-CN" dirty="0"/>
              <a:t>中的事件监听器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altLang="zh-CN" dirty="0"/>
              <a:t>3.3.1  </a:t>
            </a:r>
            <a:r>
              <a:rPr dirty="0"/>
              <a:t>基于监听的事件处理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07375" cy="3429023"/>
          </a:xfrm>
        </p:spPr>
        <p:txBody>
          <a:bodyPr/>
          <a:lstStyle/>
          <a:p>
            <a:pPr>
              <a:buNone/>
            </a:pPr>
            <a:r>
              <a:rPr lang="zh-CN" dirty="0"/>
              <a:t>在程序中实现事件监听器，通常有以下</a:t>
            </a:r>
            <a:r>
              <a:rPr lang="zh-CN" altLang="en-US" dirty="0"/>
              <a:t>四</a:t>
            </a:r>
            <a:r>
              <a:rPr lang="zh-CN" dirty="0"/>
              <a:t>种形式：：</a:t>
            </a:r>
            <a:endParaRPr dirty="0"/>
          </a:p>
          <a:p>
            <a:pPr lvl="0"/>
            <a:r>
              <a:rPr dirty="0"/>
              <a:t>Activity</a:t>
            </a:r>
            <a:r>
              <a:rPr lang="zh-CN" dirty="0"/>
              <a:t>本身作为事件监听器：通过</a:t>
            </a:r>
            <a:r>
              <a:rPr dirty="0"/>
              <a:t>Activity</a:t>
            </a:r>
            <a:r>
              <a:rPr lang="zh-CN" dirty="0"/>
              <a:t>实现监听器接口，并实现事件处理方法</a:t>
            </a:r>
          </a:p>
          <a:p>
            <a:pPr lvl="0"/>
            <a:r>
              <a:rPr lang="zh-CN" dirty="0"/>
              <a:t>匿名内部类形式：使用匿名内部类创建事件监听器对象</a:t>
            </a:r>
          </a:p>
          <a:p>
            <a:pPr lvl="0"/>
            <a:r>
              <a:rPr lang="zh-CN" dirty="0"/>
              <a:t>内部类或外部类形式：将事件监听类定义为当前类的内部类或普通的外部类</a:t>
            </a:r>
          </a:p>
          <a:p>
            <a:pPr lvl="0"/>
            <a:r>
              <a:rPr lang="zh-CN" dirty="0"/>
              <a:t>绑定标签：在布局文件中为指定标签绑定事件处理方法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altLang="zh-CN" dirty="0"/>
              <a:t>3.3.1  </a:t>
            </a:r>
            <a:r>
              <a:rPr dirty="0"/>
              <a:t>基于监听的事件处理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07375" cy="3429023"/>
          </a:xfrm>
        </p:spPr>
        <p:txBody>
          <a:bodyPr/>
          <a:lstStyle/>
          <a:p>
            <a:r>
              <a:rPr lang="zh-CN" dirty="0"/>
              <a:t>实现基于监听的事件处理</a:t>
            </a:r>
            <a:r>
              <a:rPr lang="zh-CN" altLang="en-US" dirty="0"/>
              <a:t>有三步：</a:t>
            </a:r>
            <a:endParaRPr dirty="0"/>
          </a:p>
          <a:p>
            <a:pPr marL="457200" lvl="0" indent="-457200">
              <a:buFont typeface="+mj-lt"/>
              <a:buAutoNum type="arabicPeriod"/>
            </a:pPr>
            <a:r>
              <a:rPr lang="zh-CN" dirty="0"/>
              <a:t>实现基于监听的事件处理步骤</a:t>
            </a:r>
            <a:endParaRPr dirty="0"/>
          </a:p>
          <a:p>
            <a:pPr marL="457200" lvl="0" indent="-457200">
              <a:buFont typeface="+mj-lt"/>
              <a:buAutoNum type="arabicPeriod"/>
            </a:pPr>
            <a:r>
              <a:rPr lang="zh-CN" dirty="0"/>
              <a:t>在事件处理方法中编写事件处理代码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lang="zh-CN" dirty="0"/>
              <a:t>在相应的组件上注册监听器</a:t>
            </a:r>
          </a:p>
          <a:p>
            <a:pPr marL="457200" lvl="0" indent="-457200">
              <a:buFont typeface="+mj-lt"/>
              <a:buAutoNum type="arabicPeriod"/>
            </a:pP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Activity</a:t>
            </a:r>
            <a:r>
              <a:rPr dirty="0"/>
              <a:t>本身作为事件监听器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07375" cy="3429023"/>
          </a:xfrm>
        </p:spPr>
        <p:txBody>
          <a:bodyPr/>
          <a:lstStyle/>
          <a:p>
            <a:r>
              <a:rPr lang="zh-CN" dirty="0"/>
              <a:t>通过</a:t>
            </a:r>
            <a:r>
              <a:rPr dirty="0"/>
              <a:t>Activity</a:t>
            </a:r>
            <a:r>
              <a:rPr lang="zh-CN" dirty="0"/>
              <a:t>实现监听器接口，并实现该接口中对应的事件处理方法</a:t>
            </a:r>
            <a:endParaRPr dirty="0"/>
          </a:p>
          <a:p>
            <a:r>
              <a:rPr lang="zh-CN" dirty="0"/>
              <a:t>基于监听的事件的处理模型的编程步骤</a:t>
            </a:r>
            <a:r>
              <a:rPr lang="zh-CN" altLang="en-US" dirty="0"/>
              <a:t>：</a:t>
            </a:r>
            <a:endParaRPr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sz="1600" i="0" dirty="0"/>
              <a:t>获取所要触发事件的事件源控件</a:t>
            </a:r>
            <a:endParaRPr lang="en-US" sz="1600" i="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sz="1600" i="0" dirty="0"/>
              <a:t>实现事件监听器类</a:t>
            </a:r>
            <a:endParaRPr lang="en-US" sz="1600" i="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sz="1600" i="0" dirty="0"/>
              <a:t>调用事件源的</a:t>
            </a:r>
            <a:r>
              <a:rPr lang="en-US" sz="1600" i="0" dirty="0" err="1"/>
              <a:t>setXxxListener</a:t>
            </a:r>
            <a:r>
              <a:rPr lang="en-US" sz="1600" i="0" dirty="0"/>
              <a:t>()</a:t>
            </a:r>
            <a:r>
              <a:rPr sz="1600" i="0" dirty="0"/>
              <a:t>方法，将事件监听器注册给事件源对象</a:t>
            </a:r>
            <a:endParaRPr lang="zh-CN" sz="1600" i="0" dirty="0"/>
          </a:p>
        </p:txBody>
      </p:sp>
      <p:grpSp>
        <p:nvGrpSpPr>
          <p:cNvPr id="7" name="组合 6"/>
          <p:cNvGrpSpPr/>
          <p:nvPr/>
        </p:nvGrpSpPr>
        <p:grpSpPr>
          <a:xfrm>
            <a:off x="719663" y="2940910"/>
            <a:ext cx="7524745" cy="1143008"/>
            <a:chOff x="1359000" y="4000510"/>
            <a:chExt cx="6516607" cy="989872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359000" y="4204564"/>
              <a:ext cx="6481763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3- 8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event_btn.xml 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3- 9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EventBtnActivity.java</a:t>
              </a:r>
              <a:endParaRPr lang="zh-CN" altLang="en-US" sz="1400" b="1" i="0" dirty="0"/>
            </a:p>
            <a:p>
              <a:endParaRPr lang="zh-CN" altLang="en-US" sz="140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dirty="0"/>
              <a:t>匿名内部类形式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07375" cy="3429023"/>
          </a:xfrm>
        </p:spPr>
        <p:txBody>
          <a:bodyPr/>
          <a:lstStyle/>
          <a:p>
            <a:r>
              <a:rPr lang="zh-CN" altLang="en-US" i="0" dirty="0"/>
              <a:t>由于大部分情况下事件</a:t>
            </a:r>
            <a:r>
              <a:rPr lang="zh-CN" dirty="0"/>
              <a:t>只是临时使用一次</a:t>
            </a:r>
            <a:r>
              <a:rPr lang="zh-CN" altLang="en-US" dirty="0"/>
              <a:t>，</a:t>
            </a:r>
            <a:r>
              <a:rPr lang="zh-CN" dirty="0"/>
              <a:t>匿名内部类形式的事件监听器更合适</a:t>
            </a:r>
            <a:r>
              <a:rPr lang="zh-CN" altLang="en-US" dirty="0"/>
              <a:t>。</a:t>
            </a:r>
            <a:endParaRPr lang="zh-CN" i="0" dirty="0"/>
          </a:p>
        </p:txBody>
      </p:sp>
      <p:grpSp>
        <p:nvGrpSpPr>
          <p:cNvPr id="2" name="组合 6"/>
          <p:cNvGrpSpPr/>
          <p:nvPr/>
        </p:nvGrpSpPr>
        <p:grpSpPr>
          <a:xfrm>
            <a:off x="642911" y="1928808"/>
            <a:ext cx="7500990" cy="1143008"/>
            <a:chOff x="1359000" y="4000510"/>
            <a:chExt cx="6516607" cy="989872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359000" y="4204564"/>
              <a:ext cx="6481763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3- 10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AnonymousBtnActivity.java</a:t>
              </a:r>
              <a:endParaRPr lang="zh-CN" altLang="en-US" sz="1400" i="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7" y="857241"/>
            <a:ext cx="8358246" cy="2357452"/>
          </a:xfrm>
        </p:spPr>
        <p:txBody>
          <a:bodyPr/>
          <a:lstStyle/>
          <a:p>
            <a:pPr lvl="0"/>
            <a:r>
              <a:rPr lang="zh-CN" dirty="0"/>
              <a:t>完成“</a:t>
            </a:r>
            <a:r>
              <a:rPr dirty="0"/>
              <a:t>GIFT-EMS </a:t>
            </a:r>
            <a:r>
              <a:rPr lang="zh-CN" dirty="0"/>
              <a:t>礼记”的主界面及功能</a:t>
            </a:r>
            <a:r>
              <a:rPr dirty="0"/>
              <a:t>Activity</a:t>
            </a:r>
            <a:r>
              <a:rPr lang="zh-CN" altLang="en-US" dirty="0"/>
              <a:t>，具体要求如下：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任务驱动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1000100" y="1571618"/>
            <a:ext cx="7172350" cy="1357322"/>
          </a:xfrm>
        </p:spPr>
        <p:txBody>
          <a:bodyPr/>
          <a:lstStyle/>
          <a:p>
            <a:pPr lvl="0"/>
            <a:r>
              <a:rPr dirty="0"/>
              <a:t>【任务</a:t>
            </a:r>
            <a:r>
              <a:rPr lang="en-US" dirty="0"/>
              <a:t>3-1</a:t>
            </a:r>
            <a:r>
              <a:rPr dirty="0"/>
              <a:t>】编写主界面</a:t>
            </a:r>
            <a:r>
              <a:rPr lang="en-US" dirty="0"/>
              <a:t>Activity</a:t>
            </a:r>
            <a:endParaRPr dirty="0"/>
          </a:p>
          <a:p>
            <a:r>
              <a:rPr dirty="0"/>
              <a:t>【任务</a:t>
            </a:r>
            <a:r>
              <a:rPr lang="en-US" dirty="0"/>
              <a:t>3-2</a:t>
            </a:r>
            <a:r>
              <a:rPr dirty="0"/>
              <a:t>】编写各个业务</a:t>
            </a:r>
            <a:r>
              <a:rPr lang="en-US" dirty="0"/>
              <a:t>Activity</a:t>
            </a:r>
            <a:r>
              <a:rPr dirty="0"/>
              <a:t>的父类</a:t>
            </a:r>
            <a:r>
              <a:rPr lang="en-US" dirty="0" err="1"/>
              <a:t>BaseActivity</a:t>
            </a:r>
            <a:endParaRPr dirty="0"/>
          </a:p>
          <a:p>
            <a:pPr lvl="0"/>
            <a:r>
              <a:rPr dirty="0"/>
              <a:t>【任务</a:t>
            </a:r>
            <a:r>
              <a:rPr lang="en-US" dirty="0"/>
              <a:t>3-3</a:t>
            </a:r>
            <a:r>
              <a:rPr dirty="0"/>
              <a:t>】编写</a:t>
            </a:r>
            <a:r>
              <a:rPr lang="en-US" dirty="0"/>
              <a:t>GIFT-EMS</a:t>
            </a:r>
            <a:r>
              <a:rPr dirty="0"/>
              <a:t>礼记的辅助功能对应的</a:t>
            </a:r>
            <a:r>
              <a:rPr lang="en-US" dirty="0"/>
              <a:t>Activity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dirty="0"/>
              <a:t>内部类、外部类形式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07375" cy="3429023"/>
          </a:xfrm>
        </p:spPr>
        <p:txBody>
          <a:bodyPr/>
          <a:lstStyle/>
          <a:p>
            <a:r>
              <a:rPr lang="zh-CN" dirty="0"/>
              <a:t>将事件监听器定义成当前类的内部类</a:t>
            </a:r>
            <a:endParaRPr dirty="0"/>
          </a:p>
          <a:p>
            <a:r>
              <a:rPr lang="zh-CN" dirty="0"/>
              <a:t>使用内部类有以下优点：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可以在当前类中复用内部监听器类</a:t>
            </a:r>
          </a:p>
          <a:p>
            <a:pPr lvl="1">
              <a:lnSpc>
                <a:spcPct val="150000"/>
              </a:lnSpc>
            </a:pPr>
            <a:r>
              <a:rPr lang="zh-CN" i="0" dirty="0"/>
              <a:t>可以访问当前类的所有界面组件</a:t>
            </a:r>
          </a:p>
          <a:p>
            <a:endParaRPr dirty="0"/>
          </a:p>
        </p:txBody>
      </p:sp>
      <p:grpSp>
        <p:nvGrpSpPr>
          <p:cNvPr id="2" name="组合 6"/>
          <p:cNvGrpSpPr/>
          <p:nvPr/>
        </p:nvGrpSpPr>
        <p:grpSpPr>
          <a:xfrm>
            <a:off x="642910" y="2643188"/>
            <a:ext cx="7524745" cy="1143008"/>
            <a:chOff x="1359000" y="4000510"/>
            <a:chExt cx="6516607" cy="989872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359000" y="4204564"/>
              <a:ext cx="6481763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3- 11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InnerClassBtnActivity.java</a:t>
              </a:r>
              <a:endParaRPr lang="zh-CN" altLang="en-US" sz="1400" i="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dirty="0"/>
              <a:t>绑定标签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07375" cy="3429023"/>
          </a:xfrm>
        </p:spPr>
        <p:txBody>
          <a:bodyPr/>
          <a:lstStyle/>
          <a:p>
            <a:r>
              <a:rPr lang="zh-CN" altLang="en-US" dirty="0"/>
              <a:t>指</a:t>
            </a:r>
            <a:r>
              <a:rPr lang="zh-CN" dirty="0"/>
              <a:t>在界面布局文件中直接为指定标签绑定事件处理方法</a:t>
            </a:r>
            <a:endParaRPr dirty="0"/>
          </a:p>
        </p:txBody>
      </p:sp>
      <p:grpSp>
        <p:nvGrpSpPr>
          <p:cNvPr id="2" name="组合 6"/>
          <p:cNvGrpSpPr/>
          <p:nvPr/>
        </p:nvGrpSpPr>
        <p:grpSpPr>
          <a:xfrm>
            <a:off x="642910" y="1285866"/>
            <a:ext cx="7524745" cy="1264576"/>
            <a:chOff x="1359000" y="4000510"/>
            <a:chExt cx="6516607" cy="1095153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359000" y="4309845"/>
              <a:ext cx="6481763" cy="785818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3- 12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event_tag.xml 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3- 13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BindTagActivity.java</a:t>
              </a:r>
              <a:endParaRPr lang="zh-CN" altLang="en-US" sz="1400" i="0" dirty="0"/>
            </a:p>
            <a:p>
              <a:endParaRPr lang="zh-CN" altLang="en-US" sz="140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3.3.2  </a:t>
            </a:r>
            <a:r>
              <a:rPr dirty="0"/>
              <a:t>基于回调机制的事件处理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07375" cy="3429023"/>
          </a:xfrm>
        </p:spPr>
        <p:txBody>
          <a:bodyPr/>
          <a:lstStyle/>
          <a:p>
            <a:pPr>
              <a:buNone/>
            </a:pPr>
            <a:r>
              <a:rPr dirty="0"/>
              <a:t>Android</a:t>
            </a:r>
            <a:r>
              <a:rPr lang="zh-CN" dirty="0"/>
              <a:t>为</a:t>
            </a:r>
            <a:r>
              <a:rPr dirty="0"/>
              <a:t>View</a:t>
            </a:r>
            <a:r>
              <a:rPr lang="zh-CN" altLang="en-US" dirty="0"/>
              <a:t>中</a:t>
            </a:r>
            <a:r>
              <a:rPr lang="zh-CN" dirty="0"/>
              <a:t>提供了</a:t>
            </a:r>
            <a:r>
              <a:rPr lang="zh-CN" altLang="en-US" dirty="0"/>
              <a:t>五种</a:t>
            </a:r>
            <a:r>
              <a:rPr lang="zh-CN" dirty="0"/>
              <a:t>事件处理的回调方法</a:t>
            </a:r>
            <a:r>
              <a:rPr lang="zh-CN" altLang="en-US" dirty="0"/>
              <a:t>：</a:t>
            </a:r>
            <a:endParaRPr dirty="0"/>
          </a:p>
          <a:p>
            <a:pPr marL="457200" lvl="0" indent="-457200"/>
            <a:r>
              <a:rPr dirty="0"/>
              <a:t>onKeyDown()</a:t>
            </a:r>
          </a:p>
          <a:p>
            <a:pPr marL="457200" lvl="0" indent="-457200"/>
            <a:r>
              <a:rPr dirty="0"/>
              <a:t>onKeyUp()</a:t>
            </a:r>
          </a:p>
          <a:p>
            <a:pPr marL="457200" lvl="0" indent="-457200"/>
            <a:r>
              <a:rPr dirty="0"/>
              <a:t>onTouchEvent()</a:t>
            </a:r>
          </a:p>
          <a:p>
            <a:pPr marL="457200" lvl="0" indent="-457200"/>
            <a:r>
              <a:rPr dirty="0"/>
              <a:t>onTrackBallEvent()</a:t>
            </a:r>
          </a:p>
          <a:p>
            <a:pPr marL="457200" lvl="0" indent="-457200"/>
            <a:r>
              <a:rPr dirty="0"/>
              <a:t>onFocusChanged()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642924"/>
            <a:ext cx="8207375" cy="3429023"/>
          </a:xfrm>
        </p:spPr>
        <p:txBody>
          <a:bodyPr/>
          <a:lstStyle/>
          <a:p>
            <a:r>
              <a:rPr lang="zh-CN" dirty="0"/>
              <a:t>用来捕捉手机键盘被按下的事件</a:t>
            </a:r>
            <a:endParaRPr dirty="0"/>
          </a:p>
          <a:p>
            <a:endParaRPr dirty="0"/>
          </a:p>
          <a:p>
            <a:pPr lvl="1"/>
            <a:r>
              <a:rPr i="0" dirty="0"/>
              <a:t>参数</a:t>
            </a:r>
            <a:r>
              <a:rPr lang="en-US" i="0" dirty="0" err="1"/>
              <a:t>keyCode</a:t>
            </a:r>
            <a:r>
              <a:rPr i="0" dirty="0"/>
              <a:t>表示被按下的键值</a:t>
            </a:r>
            <a:endParaRPr lang="en-US" i="0" dirty="0"/>
          </a:p>
          <a:p>
            <a:pPr lvl="1"/>
            <a:r>
              <a:rPr i="0" dirty="0"/>
              <a:t>参数</a:t>
            </a:r>
            <a:r>
              <a:rPr lang="en-US" i="0" dirty="0"/>
              <a:t>event</a:t>
            </a:r>
            <a:r>
              <a:rPr i="0" dirty="0"/>
              <a:t>用于封装按键事件的对象</a:t>
            </a:r>
            <a:endParaRPr lang="en-US" i="0" dirty="0"/>
          </a:p>
          <a:p>
            <a:pPr lvl="1"/>
            <a:r>
              <a:rPr i="0" dirty="0"/>
              <a:t>返回值为</a:t>
            </a:r>
            <a:r>
              <a:rPr lang="en-US" i="0" dirty="0" err="1"/>
              <a:t>boolean</a:t>
            </a:r>
            <a:r>
              <a:rPr i="0" dirty="0"/>
              <a:t>类型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err="1"/>
              <a:t>onKeyDown</a:t>
            </a:r>
            <a:r>
              <a:rPr lang="en-US" dirty="0"/>
              <a:t>()</a:t>
            </a:r>
            <a:r>
              <a:rPr dirty="0"/>
              <a:t>方法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1000100" y="1263841"/>
            <a:ext cx="6143668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onKeyDown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event)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928662" y="2714626"/>
          <a:ext cx="6643734" cy="2286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1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常量名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KEYCODE_CALL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拨号键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KEYCODE_ENDCALL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挂机键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KEYCODE_HOME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按键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Home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KEYCODE_MENU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菜单键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KEYCODE_BACK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返回键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KEYCODE_SEARCH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搜索键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KEYCODE_CAMERA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拍照键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KEYCODE_FOCUS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拍照对焦键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28662" y="2714626"/>
          <a:ext cx="6786610" cy="228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3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常量名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KEYCODE_POWER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电源键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KEYCODE_NOTIFICATION</a:t>
                      </a:r>
                      <a:endParaRPr lang="zh-CN" sz="14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通知键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KEYCODE_MUTE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话筒静音键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KEYCODE_VOLUME_MUTE</a:t>
                      </a:r>
                      <a:endParaRPr lang="zh-CN" sz="14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扬声器静音键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KEYCODE_VOLUME_UP</a:t>
                      </a:r>
                      <a:endParaRPr lang="zh-CN" sz="14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音量增加键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KEYCODE_VOLUME_DOWN</a:t>
                      </a:r>
                      <a:endParaRPr lang="zh-CN" sz="14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音量减小键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KEYCODE_CALL</a:t>
                      </a:r>
                      <a:endParaRPr lang="zh-CN" sz="1400" kern="120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拨号键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03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KEYCODE_ENDCALL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挂机键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1" name="组合 6"/>
          <p:cNvGrpSpPr/>
          <p:nvPr/>
        </p:nvGrpSpPr>
        <p:grpSpPr>
          <a:xfrm>
            <a:off x="381033" y="3786196"/>
            <a:ext cx="7905744" cy="1285884"/>
            <a:chOff x="1359000" y="4000510"/>
            <a:chExt cx="6516607" cy="971411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359000" y="4186104"/>
              <a:ext cx="6481763" cy="78581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3- 14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keydown_btn.xml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3- 15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KeyDownActivity.java</a:t>
              </a:r>
              <a:endParaRPr lang="zh-CN" altLang="en-US" sz="1400" b="1" i="0" dirty="0"/>
            </a:p>
            <a:p>
              <a:endParaRPr lang="zh-CN" altLang="en-US" sz="140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642924"/>
            <a:ext cx="8207375" cy="3429023"/>
          </a:xfrm>
        </p:spPr>
        <p:txBody>
          <a:bodyPr/>
          <a:lstStyle/>
          <a:p>
            <a:r>
              <a:rPr lang="zh-CN" altLang="en-US" dirty="0"/>
              <a:t>用来捕捉手机键盘按键抬起的事件</a:t>
            </a:r>
          </a:p>
          <a:p>
            <a:endParaRPr dirty="0"/>
          </a:p>
          <a:p>
            <a:pPr lvl="1">
              <a:lnSpc>
                <a:spcPct val="150000"/>
              </a:lnSpc>
            </a:pPr>
            <a:r>
              <a:rPr i="0" dirty="0"/>
              <a:t>参数</a:t>
            </a:r>
            <a:r>
              <a:rPr lang="en-US" i="0" dirty="0" err="1"/>
              <a:t>keyCode</a:t>
            </a:r>
            <a:r>
              <a:rPr i="0" dirty="0"/>
              <a:t>表示触发事件的按键码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i="0" dirty="0"/>
              <a:t>参数</a:t>
            </a:r>
            <a:r>
              <a:rPr lang="en-US" i="0" dirty="0"/>
              <a:t>event</a:t>
            </a:r>
            <a:r>
              <a:rPr i="0" dirty="0"/>
              <a:t>是一个事件封装类的对象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i="0" dirty="0"/>
              <a:t>返回值为</a:t>
            </a:r>
            <a:r>
              <a:rPr lang="en-US" i="0" dirty="0" err="1"/>
              <a:t>boolean</a:t>
            </a:r>
            <a:r>
              <a:rPr i="0" dirty="0"/>
              <a:t>类型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err="1"/>
              <a:t>onKeyUp</a:t>
            </a:r>
            <a:r>
              <a:rPr lang="en-US" dirty="0"/>
              <a:t>()</a:t>
            </a:r>
            <a:r>
              <a:rPr dirty="0"/>
              <a:t>方法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1000100" y="1263841"/>
            <a:ext cx="6143668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onKeyUp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keyCode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KeyEvent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event)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642924"/>
            <a:ext cx="8207375" cy="3429023"/>
          </a:xfrm>
        </p:spPr>
        <p:txBody>
          <a:bodyPr/>
          <a:lstStyle/>
          <a:p>
            <a:r>
              <a:rPr lang="zh-CN" altLang="en-US" dirty="0"/>
              <a:t>用来处理手机屏幕的触摸事件</a:t>
            </a:r>
            <a:endParaRPr dirty="0"/>
          </a:p>
          <a:p>
            <a:endParaRPr dirty="0"/>
          </a:p>
          <a:p>
            <a:pPr lvl="1">
              <a:lnSpc>
                <a:spcPct val="150000"/>
              </a:lnSpc>
            </a:pPr>
            <a:r>
              <a:rPr i="0" dirty="0"/>
              <a:t>参数</a:t>
            </a:r>
            <a:r>
              <a:rPr lang="en-US" i="0" dirty="0"/>
              <a:t>event</a:t>
            </a:r>
            <a:r>
              <a:rPr i="0" dirty="0"/>
              <a:t>是手机屏幕触摸事件封装类的对象，用于封装件的相关信息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i="0" dirty="0"/>
              <a:t>返回值为</a:t>
            </a:r>
            <a:r>
              <a:rPr lang="en-US" i="0" dirty="0" err="1"/>
              <a:t>boolean</a:t>
            </a:r>
            <a:r>
              <a:rPr i="0" dirty="0"/>
              <a:t>类型</a:t>
            </a:r>
            <a:endParaRPr lang="en-US" i="0" dirty="0"/>
          </a:p>
          <a:p>
            <a:pPr lvl="1">
              <a:buNone/>
            </a:pPr>
            <a:endParaRPr lang="en-US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err="1"/>
              <a:t>onTouchEvent</a:t>
            </a:r>
            <a:r>
              <a:rPr lang="en-US" dirty="0"/>
              <a:t>()</a:t>
            </a:r>
            <a:r>
              <a:rPr dirty="0"/>
              <a:t>方法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1000100" y="1263841"/>
            <a:ext cx="6143668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onTouchEvent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event)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组合 6"/>
          <p:cNvGrpSpPr/>
          <p:nvPr/>
        </p:nvGrpSpPr>
        <p:grpSpPr>
          <a:xfrm>
            <a:off x="642910" y="2530178"/>
            <a:ext cx="7524745" cy="1121692"/>
            <a:chOff x="1359000" y="4000510"/>
            <a:chExt cx="6516607" cy="971411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359000" y="4186104"/>
              <a:ext cx="6481763" cy="78581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3- 16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KeyTouchActivity.java</a:t>
              </a:r>
              <a:r>
                <a:rPr lang="zh-CN" altLang="en-US" sz="1400" b="1" i="0" dirty="0"/>
                <a:t>  </a:t>
              </a:r>
              <a:endParaRPr lang="zh-CN" altLang="en-US" sz="1400" i="0" dirty="0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组合 10"/>
          <p:cNvGrpSpPr/>
          <p:nvPr/>
        </p:nvGrpSpPr>
        <p:grpSpPr>
          <a:xfrm>
            <a:off x="721020" y="3857634"/>
            <a:ext cx="7422880" cy="857256"/>
            <a:chOff x="721020" y="3775021"/>
            <a:chExt cx="7422880" cy="857256"/>
          </a:xfrm>
        </p:grpSpPr>
        <p:grpSp>
          <p:nvGrpSpPr>
            <p:cNvPr id="12" name="组合 7"/>
            <p:cNvGrpSpPr/>
            <p:nvPr/>
          </p:nvGrpSpPr>
          <p:grpSpPr>
            <a:xfrm>
              <a:off x="721020" y="3862842"/>
              <a:ext cx="636270" cy="769435"/>
              <a:chOff x="645787" y="3989335"/>
              <a:chExt cx="636270" cy="769435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5" name="文本框 7"/>
              <p:cNvSpPr txBox="1"/>
              <p:nvPr/>
            </p:nvSpPr>
            <p:spPr>
              <a:xfrm rot="21540000">
                <a:off x="645787" y="4423490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1357290" y="3775021"/>
              <a:ext cx="6786610" cy="7873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自定义的</a:t>
              </a:r>
              <a:r>
                <a:rPr kumimoji="1" lang="en-US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并不会自动刷新，所以每次改变数据模型时都需要手动调用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postInvalidate</a:t>
              </a:r>
              <a:r>
                <a:rPr kumimoji="1" lang="en-US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()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方法进行屏幕的刷新操作。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428611"/>
            <a:ext cx="8207375" cy="3429023"/>
          </a:xfrm>
        </p:spPr>
        <p:txBody>
          <a:bodyPr/>
          <a:lstStyle/>
          <a:p>
            <a:r>
              <a:rPr lang="zh-CN" altLang="en-US" dirty="0"/>
              <a:t>用来处理手机中轨迹球事件</a:t>
            </a:r>
            <a:endParaRPr lang="en-US" altLang="zh-CN" dirty="0"/>
          </a:p>
          <a:p>
            <a:endParaRPr sz="1400" dirty="0"/>
          </a:p>
          <a:p>
            <a:pPr marL="342900" lvl="1" indent="-34290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</a:pPr>
            <a:r>
              <a:rPr sz="2000" i="0" dirty="0"/>
              <a:t>轨迹球与手机键盘有一定区别</a:t>
            </a:r>
            <a:endParaRPr lang="en-US" sz="2000" i="0" dirty="0"/>
          </a:p>
          <a:p>
            <a:pPr lvl="1">
              <a:lnSpc>
                <a:spcPct val="150000"/>
              </a:lnSpc>
            </a:pPr>
            <a:r>
              <a:rPr i="0" dirty="0"/>
              <a:t>某些型号的手机设计出的轨迹球会比只有手机键盘时更美观</a:t>
            </a:r>
            <a:endParaRPr lang="en-US" altLang="zh-CN" i="0" dirty="0"/>
          </a:p>
          <a:p>
            <a:pPr lvl="1">
              <a:lnSpc>
                <a:spcPct val="150000"/>
              </a:lnSpc>
            </a:pPr>
            <a:r>
              <a:rPr i="0" dirty="0"/>
              <a:t>轨迹球使用更为简单</a:t>
            </a:r>
            <a:endParaRPr lang="en-US" altLang="zh-CN" i="0" dirty="0"/>
          </a:p>
          <a:p>
            <a:pPr lvl="1">
              <a:lnSpc>
                <a:spcPct val="150000"/>
              </a:lnSpc>
            </a:pPr>
            <a:r>
              <a:rPr i="0" dirty="0"/>
              <a:t>使用轨迹球会比键盘更为细化</a:t>
            </a:r>
            <a:endParaRPr lang="en-US" altLang="zh-CN" i="0" dirty="0"/>
          </a:p>
          <a:p>
            <a:pPr marL="742950" lvl="2" indent="-342900">
              <a:lnSpc>
                <a:spcPct val="150000"/>
              </a:lnSpc>
              <a:buClr>
                <a:schemeClr val="accent6"/>
              </a:buClr>
              <a:buNone/>
            </a:pPr>
            <a:endParaRPr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err="1"/>
              <a:t>onTrackBallEvent</a:t>
            </a:r>
            <a:r>
              <a:rPr lang="en-US" dirty="0"/>
              <a:t>()</a:t>
            </a:r>
            <a:r>
              <a:rPr dirty="0"/>
              <a:t>方法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1000100" y="987574"/>
            <a:ext cx="6143668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public Boolean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onTrackballEvent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MotionEvent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event)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00034" y="3643320"/>
            <a:ext cx="7422880" cy="857256"/>
            <a:chOff x="721020" y="3775021"/>
            <a:chExt cx="7422880" cy="857256"/>
          </a:xfrm>
        </p:grpSpPr>
        <p:grpSp>
          <p:nvGrpSpPr>
            <p:cNvPr id="9" name="组合 7"/>
            <p:cNvGrpSpPr/>
            <p:nvPr/>
          </p:nvGrpSpPr>
          <p:grpSpPr>
            <a:xfrm>
              <a:off x="721020" y="3862842"/>
              <a:ext cx="636270" cy="769435"/>
              <a:chOff x="645787" y="3989335"/>
              <a:chExt cx="636270" cy="769435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2" name="文本框 7"/>
              <p:cNvSpPr txBox="1"/>
              <p:nvPr/>
            </p:nvSpPr>
            <p:spPr>
              <a:xfrm rot="21540000">
                <a:off x="645787" y="4423490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1357290" y="3775021"/>
              <a:ext cx="6786610" cy="7873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在模拟器运行状态下，可以通过</a:t>
              </a:r>
              <a:r>
                <a:rPr kumimoji="1" lang="en-US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F6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键打开模拟器的轨迹球，然后通过鼠标的移动来模拟轨迹球事件。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642924"/>
            <a:ext cx="8207375" cy="3429023"/>
          </a:xfrm>
        </p:spPr>
        <p:txBody>
          <a:bodyPr/>
          <a:lstStyle/>
          <a:p>
            <a:r>
              <a:rPr lang="zh-CN" altLang="en-US" dirty="0"/>
              <a:t>焦点改变的回调方法</a:t>
            </a:r>
            <a:endParaRPr dirty="0"/>
          </a:p>
          <a:p>
            <a:pPr lvl="1">
              <a:lnSpc>
                <a:spcPct val="150000"/>
              </a:lnSpc>
            </a:pPr>
            <a:endParaRPr lang="en-US" sz="160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 err="1"/>
              <a:t>onFocusChanged</a:t>
            </a:r>
            <a:r>
              <a:rPr lang="en-US" dirty="0"/>
              <a:t>()</a:t>
            </a:r>
            <a:r>
              <a:rPr dirty="0"/>
              <a:t>方法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785786" y="1119836"/>
            <a:ext cx="7715304" cy="523220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onFocusChanged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(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	Boolean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gainFocus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direction,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previouslyFocusedRect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组合 6"/>
          <p:cNvGrpSpPr/>
          <p:nvPr/>
        </p:nvGrpSpPr>
        <p:grpSpPr>
          <a:xfrm>
            <a:off x="1142976" y="1928808"/>
            <a:ext cx="6408467" cy="942252"/>
            <a:chOff x="1359000" y="4000510"/>
            <a:chExt cx="6516607" cy="958151"/>
          </a:xfrm>
        </p:grpSpPr>
        <p:sp>
          <p:nvSpPr>
            <p:cNvPr id="17" name="TextBox 14"/>
            <p:cNvSpPr txBox="1">
              <a:spLocks noChangeArrowheads="1"/>
            </p:cNvSpPr>
            <p:nvPr/>
          </p:nvSpPr>
          <p:spPr bwMode="auto">
            <a:xfrm>
              <a:off x="1359000" y="4172844"/>
              <a:ext cx="6481763" cy="78581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3- 17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FocusEventActivity.java</a:t>
              </a:r>
              <a:endParaRPr lang="zh-CN" altLang="en-US" sz="1400" i="0" dirty="0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" name="组合 7"/>
          <p:cNvGrpSpPr/>
          <p:nvPr/>
        </p:nvGrpSpPr>
        <p:grpSpPr>
          <a:xfrm>
            <a:off x="500034" y="3000378"/>
            <a:ext cx="7422880" cy="857256"/>
            <a:chOff x="721020" y="3775021"/>
            <a:chExt cx="7422880" cy="857256"/>
          </a:xfrm>
        </p:grpSpPr>
        <p:grpSp>
          <p:nvGrpSpPr>
            <p:cNvPr id="20" name="组合 7"/>
            <p:cNvGrpSpPr/>
            <p:nvPr/>
          </p:nvGrpSpPr>
          <p:grpSpPr>
            <a:xfrm>
              <a:off x="721020" y="3862842"/>
              <a:ext cx="636270" cy="769435"/>
              <a:chOff x="645787" y="3989335"/>
              <a:chExt cx="636270" cy="769435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23" name="文本框 7"/>
              <p:cNvSpPr txBox="1"/>
              <p:nvPr/>
            </p:nvSpPr>
            <p:spPr>
              <a:xfrm rot="21540000">
                <a:off x="645787" y="4423490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 bwMode="auto">
            <a:xfrm>
              <a:off x="1357290" y="3775021"/>
              <a:ext cx="6786610" cy="7873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每按下一次按键，会调用两次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onFocusChanged</a:t>
              </a:r>
              <a:r>
                <a:rPr kumimoji="1" lang="en-US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()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方法，一次是某个按钮失去焦点时调用，第二次是另一个按钮获得焦点时调用。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85786" y="1205499"/>
          <a:ext cx="7929618" cy="2009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47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setFocusable()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是否可以拥有焦点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isFocusable()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用于判断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是否可以拥有焦点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setNextFocusDownId()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的焦点向下移动后获得焦点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hasFocus()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用于判断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的父控件是否获得了焦点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requestFocus()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用于尝试让此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获得焦点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28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isFocusableTouchMode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是否可以在触摸模式下获得焦点，默认情况下不可用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42910" y="571486"/>
            <a:ext cx="2839239" cy="504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常见的焦点相关方法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8596" y="18415"/>
            <a:ext cx="6388751" cy="410845"/>
          </a:xfrm>
        </p:spPr>
        <p:txBody>
          <a:bodyPr/>
          <a:lstStyle/>
          <a:p>
            <a:r>
              <a:rPr lang="en-US" dirty="0"/>
              <a:t>3.4.1  Widget</a:t>
            </a:r>
            <a:r>
              <a:rPr dirty="0"/>
              <a:t>组件通用属性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57224" y="1214427"/>
          <a:ext cx="7786742" cy="371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1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属性名称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android:id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设置控件的索引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android:layout_height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设置布局高度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android:layout_width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设置布局宽度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android:autoLink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设置是否当文本为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链接时，文本显示为可点击的链接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android:autoText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如果设置，将自动执行输入值的拼写纠正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android:bufferType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getText()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方式取得的文本类别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android:capitalize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设置英文字母大写类型。需要弹出输入法才能看得到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75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android:cursorVisible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设定光标为显示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/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隐藏，默认显示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71472" y="642924"/>
            <a:ext cx="301556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Widget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组件通用属性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6673" name="Object 1"/>
          <p:cNvGraphicFramePr>
            <a:graphicFrameLocks noChangeAspect="1"/>
          </p:cNvGraphicFramePr>
          <p:nvPr/>
        </p:nvGraphicFramePr>
        <p:xfrm>
          <a:off x="747817" y="571486"/>
          <a:ext cx="7538959" cy="442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886890" imgH="4050911" progId="Visio.Drawing.11">
                  <p:embed/>
                </p:oleObj>
              </mc:Choice>
              <mc:Fallback>
                <p:oleObj name="Visio" r:id="rId4" imgW="6886890" imgH="4050911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17" y="571486"/>
                        <a:ext cx="7538959" cy="442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8596" y="18415"/>
            <a:ext cx="6388751" cy="410845"/>
          </a:xfrm>
        </p:spPr>
        <p:txBody>
          <a:bodyPr/>
          <a:lstStyle/>
          <a:p>
            <a:r>
              <a:rPr lang="en-US" dirty="0"/>
              <a:t>3.4.2  </a:t>
            </a:r>
            <a:r>
              <a:rPr lang="en-US" dirty="0" err="1"/>
              <a:t>TextView</a:t>
            </a:r>
            <a:r>
              <a:rPr dirty="0"/>
              <a:t>文本框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571472" y="642924"/>
            <a:ext cx="8207375" cy="3429023"/>
          </a:xfrm>
        </p:spPr>
        <p:txBody>
          <a:bodyPr/>
          <a:lstStyle/>
          <a:p>
            <a:r>
              <a:rPr lang="zh-CN" dirty="0"/>
              <a:t>用于在屏幕中显示静态字符串</a:t>
            </a:r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9009" name="Object 1"/>
          <p:cNvGraphicFramePr>
            <a:graphicFrameLocks noChangeAspect="1"/>
          </p:cNvGraphicFramePr>
          <p:nvPr/>
        </p:nvGraphicFramePr>
        <p:xfrm>
          <a:off x="857224" y="1285866"/>
          <a:ext cx="7699896" cy="3286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729823" imgH="3287197" progId="Visio.Drawing.11">
                  <p:embed/>
                </p:oleObj>
              </mc:Choice>
              <mc:Fallback>
                <p:oleObj name="Visio" r:id="rId3" imgW="7729823" imgH="3287197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1285866"/>
                        <a:ext cx="7699896" cy="32861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8596" y="18415"/>
            <a:ext cx="6388751" cy="410845"/>
          </a:xfrm>
        </p:spPr>
        <p:txBody>
          <a:bodyPr/>
          <a:lstStyle/>
          <a:p>
            <a:r>
              <a:rPr lang="en-US" dirty="0" err="1"/>
              <a:t>TextView</a:t>
            </a:r>
            <a:r>
              <a:rPr dirty="0"/>
              <a:t>类的</a:t>
            </a:r>
            <a:r>
              <a:rPr lang="en-US" dirty="0"/>
              <a:t>XML</a:t>
            </a:r>
            <a:r>
              <a:rPr dirty="0"/>
              <a:t>属性及描述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85720" y="642924"/>
          <a:ext cx="8643966" cy="4303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2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</a:t>
                      </a: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android:layout_alignParentLeft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指定该组件是否与布局容器左对齐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android:autoLink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设置是否当文本为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URL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链接，文本显示为可点击的链接。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android:autoText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如果设置，将自动执行输入值的拼写纠正。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android:digits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设置允许输入哪些字符。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android:drawableLeft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在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的左边输出一个</a:t>
                      </a:r>
                      <a:r>
                        <a:rPr lang="en-US" alt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android:drawablePadding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与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drawable(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图片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的间隔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android:drawableRight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在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的右边输出一个</a:t>
                      </a:r>
                      <a:r>
                        <a:rPr lang="en-US" alt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android:drawableTop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在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的正上方输出一个</a:t>
                      </a:r>
                      <a:r>
                        <a:rPr lang="en-US" alt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android:ellipsize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设置当文字过长时如何显示该控件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android:gravity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设置文本位置，例如如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center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表示文本将居中显示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5720" y="714358"/>
          <a:ext cx="8643966" cy="4232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99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android:hint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设置文本为空时显示的提示信息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android:ems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的宽度为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个字符的宽度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android:maxEms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的宽度为最长为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个字符的宽度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4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android:minEms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的宽度为最短为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个字符的宽度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4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android:maxLength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限制显示的文本长度，超出部分不显示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4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android:lines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设置文本的行数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4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android:maxLines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设置文本的最大显示行数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4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android:minLines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设置文本的最小行数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4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android:linksClickable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设置链接是否可以点击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44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android:lineSpacingExtra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设置行间距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85720" y="696782"/>
          <a:ext cx="8643966" cy="4160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77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android:lineSpacingMultiplier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设置行间距的倍数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android:numeric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如果被设置，该控件将有一个数字输入法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android:password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以小点“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.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”显示文本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android:phoneNumber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设置为电话号码的输入方式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android:scrollHorizontally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设置文本超出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的宽度的情况下，出现横向滚动条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android:selectAllOnFocus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如果文本是可选的，使其获取焦点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android:shadowColor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指定文本阴影的颜色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android:shadowDx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设置阴影横向坐标开始位置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android:shadowDy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设置阴影纵向坐标开始位置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android:shadowRadius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设置阴影的半径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85752" y="642924"/>
          <a:ext cx="8643966" cy="4303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2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android:singleLine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设置单行显示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设置显示文本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android:textAppearance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设置文字外观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设置文本颜色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android:textColorHighlight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被选中文字的底色，默认为蓝色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android:textColorHint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设置提示信息文字的颜色，默认为灰色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android:textColorLink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文字链接的颜色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android:textScaleX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设置文字缩放，默认为</a:t>
                      </a:r>
                      <a:r>
                        <a:rPr lang="en-US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1.0f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android:textSize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设置文字大小，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android:textStyle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设置字形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85720" y="642924"/>
          <a:ext cx="8643966" cy="1982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2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android:height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设置文本区域的高度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android:maxHeight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设置文本区域的最大高度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android:minHeight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设置文本区域的最小高度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86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android:width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设置文本区域的宽度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组合 6"/>
          <p:cNvGrpSpPr/>
          <p:nvPr/>
        </p:nvGrpSpPr>
        <p:grpSpPr>
          <a:xfrm>
            <a:off x="849160" y="3443853"/>
            <a:ext cx="7151864" cy="1128161"/>
            <a:chOff x="1359000" y="4000510"/>
            <a:chExt cx="6516607" cy="1027953"/>
          </a:xfrm>
        </p:grpSpPr>
        <p:sp>
          <p:nvSpPr>
            <p:cNvPr id="14" name="TextBox 14"/>
            <p:cNvSpPr txBox="1">
              <a:spLocks noChangeArrowheads="1"/>
            </p:cNvSpPr>
            <p:nvPr/>
          </p:nvSpPr>
          <p:spPr bwMode="auto">
            <a:xfrm>
              <a:off x="1359000" y="4242646"/>
              <a:ext cx="6481763" cy="78581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3- 18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textview_demo.xml</a:t>
              </a:r>
              <a:endParaRPr lang="zh-CN" altLang="en-US" sz="1400" i="0" dirty="0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8596" y="18415"/>
            <a:ext cx="6388751" cy="410845"/>
          </a:xfrm>
        </p:spPr>
        <p:txBody>
          <a:bodyPr/>
          <a:lstStyle/>
          <a:p>
            <a:r>
              <a:rPr lang="en-US" dirty="0"/>
              <a:t>3.4.3  </a:t>
            </a:r>
            <a:r>
              <a:rPr lang="en-US" dirty="0" err="1"/>
              <a:t>EditText</a:t>
            </a:r>
            <a:r>
              <a:rPr dirty="0"/>
              <a:t>编辑框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285852" y="1357305"/>
          <a:ext cx="5429256" cy="3643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42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值</a:t>
                      </a:r>
                      <a:endParaRPr lang="zh-CN" sz="18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648" marR="76648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普通文本，默认</a:t>
                      </a:r>
                    </a:p>
                  </a:txBody>
                  <a:tcPr marL="76648" marR="7664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4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textCapCharacters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648" marR="76648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字母大写</a:t>
                      </a:r>
                    </a:p>
                  </a:txBody>
                  <a:tcPr marL="76648" marR="7664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4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textCapWords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648" marR="76648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每个单词的首字母大写</a:t>
                      </a:r>
                    </a:p>
                  </a:txBody>
                  <a:tcPr marL="76648" marR="7664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4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textAutoCorrect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648" marR="76648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自动完成</a:t>
                      </a:r>
                    </a:p>
                  </a:txBody>
                  <a:tcPr marL="76648" marR="7664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4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textMultiLine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648" marR="76648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多行输入</a:t>
                      </a:r>
                    </a:p>
                  </a:txBody>
                  <a:tcPr marL="76648" marR="7664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4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textNoSuggestions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648" marR="76648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不提示</a:t>
                      </a:r>
                    </a:p>
                  </a:txBody>
                  <a:tcPr marL="76648" marR="7664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4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textUri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648" marR="76648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网址</a:t>
                      </a:r>
                    </a:p>
                  </a:txBody>
                  <a:tcPr marL="76648" marR="7664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4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textEmailAddress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648" marR="76648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电子邮件地址</a:t>
                      </a:r>
                    </a:p>
                  </a:txBody>
                  <a:tcPr marL="76648" marR="7664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4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textEmailSubject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648" marR="76648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邮件主题</a:t>
                      </a:r>
                    </a:p>
                  </a:txBody>
                  <a:tcPr marL="76648" marR="76648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49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textShortMessage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6648" marR="76648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短讯</a:t>
                      </a:r>
                    </a:p>
                  </a:txBody>
                  <a:tcPr marL="76648" marR="76648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571472" y="714804"/>
            <a:ext cx="5178534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在</a:t>
            </a: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EditText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中，常用的</a:t>
            </a: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inputType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属性值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336645" y="1339722"/>
          <a:ext cx="5307057" cy="337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5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01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  <a:r>
                        <a:rPr lang="zh-CN" altLang="en-US" sz="17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值</a:t>
                      </a:r>
                      <a:endParaRPr lang="zh-CN" sz="17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7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textLongMessage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4923" marR="74923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长信息</a:t>
                      </a:r>
                    </a:p>
                  </a:txBody>
                  <a:tcPr marL="74923" marR="7492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textPassword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4923" marR="74923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密码</a:t>
                      </a:r>
                    </a:p>
                  </a:txBody>
                  <a:tcPr marL="74923" marR="7492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number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4923" marR="74923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数字</a:t>
                      </a:r>
                    </a:p>
                  </a:txBody>
                  <a:tcPr marL="74923" marR="74923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numberSigned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4923" marR="74923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带符号数字格式</a:t>
                      </a:r>
                    </a:p>
                  </a:txBody>
                  <a:tcPr marL="74923" marR="74923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numberDecimal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4923" marR="74923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带小数点的浮点格式</a:t>
                      </a:r>
                    </a:p>
                  </a:txBody>
                  <a:tcPr marL="74923" marR="74923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phone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4923" marR="74923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拨号键盘</a:t>
                      </a:r>
                    </a:p>
                  </a:txBody>
                  <a:tcPr marL="74923" marR="74923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datetime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4923" marR="74923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时间日期</a:t>
                      </a:r>
                    </a:p>
                  </a:txBody>
                  <a:tcPr marL="74923" marR="74923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date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4923" marR="74923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日期键盘</a:t>
                      </a:r>
                    </a:p>
                  </a:txBody>
                  <a:tcPr marL="74923" marR="74923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time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74923" marR="74923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5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时间键盘</a:t>
                      </a:r>
                    </a:p>
                  </a:txBody>
                  <a:tcPr marL="74923" marR="74923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1" name="组合 6"/>
          <p:cNvGrpSpPr/>
          <p:nvPr/>
        </p:nvGrpSpPr>
        <p:grpSpPr>
          <a:xfrm>
            <a:off x="642910" y="3786195"/>
            <a:ext cx="7151864" cy="1071571"/>
            <a:chOff x="1359000" y="4000510"/>
            <a:chExt cx="6516607" cy="976389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359000" y="4191082"/>
              <a:ext cx="6481763" cy="78581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3- 19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edittext_demo.xml</a:t>
              </a:r>
              <a:endParaRPr lang="zh-CN" altLang="en-US" sz="1400" i="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8596" y="18415"/>
            <a:ext cx="6388751" cy="410845"/>
          </a:xfrm>
        </p:spPr>
        <p:txBody>
          <a:bodyPr/>
          <a:lstStyle/>
          <a:p>
            <a:r>
              <a:rPr lang="en-US" dirty="0"/>
              <a:t>3.4.4  Button</a:t>
            </a:r>
            <a:r>
              <a:rPr dirty="0"/>
              <a:t>按钮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71538" y="1226517"/>
          <a:ext cx="6643734" cy="2916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1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onKeyDown()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当用户按键时，该方法被调用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onKeyUp()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当用户按键弹起后，该方法被调用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onKeyLongPress()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当用户保持按键时，该方法被调用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onKeyMultiple()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当用户多次按键时，该方法被调用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invalidateDrawable()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用于刷新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onPreDraw()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用于设置视图显示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setOnKeyListener()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用于设置按键监听器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setOnClickListener()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用于设置点击监听器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8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onKeyDown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当用户按键时，该方法被调用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8" name="组合 6"/>
          <p:cNvGrpSpPr/>
          <p:nvPr/>
        </p:nvGrpSpPr>
        <p:grpSpPr>
          <a:xfrm>
            <a:off x="857224" y="4020526"/>
            <a:ext cx="7151864" cy="1051554"/>
            <a:chOff x="1359000" y="4000510"/>
            <a:chExt cx="6516607" cy="958150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359000" y="4172843"/>
              <a:ext cx="6481763" cy="78581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3- 20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login.xml 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3- 21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LoginActivity.java</a:t>
              </a:r>
              <a:endParaRPr lang="zh-CN" altLang="en-US" sz="1400" i="0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2" name="矩形 11"/>
          <p:cNvSpPr/>
          <p:nvPr/>
        </p:nvSpPr>
        <p:spPr>
          <a:xfrm>
            <a:off x="785786" y="642924"/>
            <a:ext cx="295670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Button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类的常用方法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8596" y="18415"/>
            <a:ext cx="6388751" cy="410845"/>
          </a:xfrm>
        </p:spPr>
        <p:txBody>
          <a:bodyPr/>
          <a:lstStyle/>
          <a:p>
            <a:r>
              <a:rPr lang="en-US" dirty="0"/>
              <a:t>3.4.5  </a:t>
            </a:r>
            <a:r>
              <a:rPr dirty="0"/>
              <a:t>单选按钮和单选按钮组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99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 bwMode="auto">
          <a:xfrm>
            <a:off x="428596" y="500048"/>
            <a:ext cx="8215370" cy="23914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RadioButton</a:t>
            </a:r>
            <a:r>
              <a:rPr lang="en-US" altLang="zh-CN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: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单个圆形单选框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RadioGroup</a:t>
            </a:r>
            <a:r>
              <a:rPr lang="en-US" altLang="zh-CN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: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容纳多个</a:t>
            </a:r>
            <a:r>
              <a:rPr lang="en-US" altLang="zh-CN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RadioButton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的容器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同一个</a:t>
            </a:r>
            <a:r>
              <a:rPr lang="en-US" altLang="zh-CN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RadioGroup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中，只能有一个</a:t>
            </a:r>
            <a:r>
              <a:rPr lang="en-US" altLang="zh-CN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RadioButton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被选中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不同的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RadioGroup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中，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RadioButton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互不影响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一个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RadioGroup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中至少有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2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个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RadioButton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8596" y="2786064"/>
          <a:ext cx="8358246" cy="218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9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getCheckedRadioButtonId()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获取被选中按钮的</a:t>
                      </a:r>
                      <a:r>
                        <a:rPr lang="en-US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9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clearCheck()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清除选中状态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9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check (int id)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通过参数</a:t>
                      </a:r>
                      <a:r>
                        <a:rPr lang="en-US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id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来设置该选项为选中状态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0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setOnCheckedChangeListener(RadioGroup.OnCheckedChangeListener listener)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在一个单选按钮组中，当该单选按钮勾选状态发生改变时所要调用的回调函数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10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addView(View child,int index, 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ViewGroup.LayoutParams params)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使用指定的布局参数添加一个子视图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98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getText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用于获取单选框的值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组合 6"/>
          <p:cNvGrpSpPr/>
          <p:nvPr/>
        </p:nvGrpSpPr>
        <p:grpSpPr>
          <a:xfrm>
            <a:off x="357158" y="3714758"/>
            <a:ext cx="8501122" cy="1249942"/>
            <a:chOff x="1359000" y="4000510"/>
            <a:chExt cx="6516607" cy="958153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1359000" y="4172846"/>
              <a:ext cx="6481763" cy="78581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3- 22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radiobutton_demo.xml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3- 23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RadioButtonActivity.java </a:t>
              </a:r>
              <a:r>
                <a:rPr lang="zh-CN" altLang="en-US" sz="1400" b="1" i="0" dirty="0"/>
                <a:t> </a:t>
              </a:r>
              <a:endParaRPr lang="zh-CN" altLang="en-US" sz="1400" i="0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8596" y="18415"/>
            <a:ext cx="6388751" cy="410845"/>
          </a:xfrm>
        </p:spPr>
        <p:txBody>
          <a:bodyPr/>
          <a:lstStyle/>
          <a:p>
            <a:r>
              <a:rPr lang="en-US" dirty="0"/>
              <a:t>3.4.6  </a:t>
            </a:r>
            <a:r>
              <a:rPr lang="en-US" dirty="0" err="1"/>
              <a:t>CheckBox</a:t>
            </a:r>
            <a:r>
              <a:rPr dirty="0"/>
              <a:t>复选框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内容占位符 4"/>
          <p:cNvSpPr>
            <a:spLocks noGrp="1"/>
          </p:cNvSpPr>
          <p:nvPr>
            <p:ph idx="1"/>
          </p:nvPr>
        </p:nvSpPr>
        <p:spPr>
          <a:xfrm>
            <a:off x="500034" y="714363"/>
            <a:ext cx="8207375" cy="3429023"/>
          </a:xfrm>
        </p:spPr>
        <p:txBody>
          <a:bodyPr/>
          <a:lstStyle/>
          <a:p>
            <a:pPr lvl="0"/>
            <a:r>
              <a:rPr dirty="0"/>
              <a:t>CheckBox</a:t>
            </a:r>
            <a:r>
              <a:rPr lang="zh-CN" dirty="0"/>
              <a:t>复选按钮具有选中或者未选中两种状态</a:t>
            </a:r>
          </a:p>
          <a:p>
            <a:pPr lvl="0"/>
            <a:r>
              <a:rPr lang="zh-CN" dirty="0"/>
              <a:t>在</a:t>
            </a:r>
            <a:r>
              <a:rPr dirty="0"/>
              <a:t>CheckBox</a:t>
            </a:r>
            <a:r>
              <a:rPr lang="zh-CN" dirty="0"/>
              <a:t>复选框组中，允许同时选中多个</a:t>
            </a:r>
            <a:endParaRPr dirty="0"/>
          </a:p>
          <a:p>
            <a:pPr lvl="0"/>
            <a:r>
              <a:rPr dirty="0"/>
              <a:t>CheckBox</a:t>
            </a:r>
            <a:r>
              <a:rPr lang="zh-CN" dirty="0"/>
              <a:t>默认都以矩形表示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85786" y="2643188"/>
            <a:ext cx="7151864" cy="1143008"/>
            <a:chOff x="1359000" y="4000510"/>
            <a:chExt cx="6516607" cy="1041481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359000" y="4172846"/>
              <a:ext cx="6481763" cy="869145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3- 25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checkbox_demo.xml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3- 26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strings.xml</a:t>
              </a: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3- 27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CheckBoxDemoActivity.java</a:t>
              </a:r>
              <a:endParaRPr lang="zh-CN" altLang="en-US" sz="1400" i="0" dirty="0"/>
            </a:p>
            <a:p>
              <a:pPr algn="ctr"/>
              <a:endParaRPr lang="zh-CN" altLang="en-US" sz="140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组合 7"/>
          <p:cNvGrpSpPr/>
          <p:nvPr/>
        </p:nvGrpSpPr>
        <p:grpSpPr>
          <a:xfrm>
            <a:off x="642910" y="4000510"/>
            <a:ext cx="7422880" cy="857256"/>
            <a:chOff x="721020" y="3775021"/>
            <a:chExt cx="7422880" cy="857256"/>
          </a:xfrm>
        </p:grpSpPr>
        <p:grpSp>
          <p:nvGrpSpPr>
            <p:cNvPr id="11" name="组合 7"/>
            <p:cNvGrpSpPr/>
            <p:nvPr/>
          </p:nvGrpSpPr>
          <p:grpSpPr>
            <a:xfrm>
              <a:off x="721020" y="3862842"/>
              <a:ext cx="636270" cy="769435"/>
              <a:chOff x="645787" y="3989335"/>
              <a:chExt cx="636270" cy="769435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4" name="文本框 7"/>
              <p:cNvSpPr txBox="1"/>
              <p:nvPr/>
            </p:nvSpPr>
            <p:spPr>
              <a:xfrm rot="21540000">
                <a:off x="645787" y="4423490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 bwMode="auto">
            <a:xfrm>
              <a:off x="1357290" y="3775021"/>
              <a:ext cx="6786610" cy="7873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en-US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Toast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是</a:t>
              </a:r>
              <a:r>
                <a:rPr kumimoji="1" lang="en-US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Android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中用来显示提示信息的一种机制，与</a:t>
              </a:r>
              <a:r>
                <a:rPr kumimoji="1" lang="en-US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Dialog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不同的是：</a:t>
              </a:r>
              <a:r>
                <a:rPr kumimoji="1" lang="en-US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Toast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提示没有焦点、且时间有限，在一定的时间后会自动消失。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6102999" cy="410845"/>
          </a:xfrm>
        </p:spPr>
        <p:txBody>
          <a:bodyPr/>
          <a:lstStyle/>
          <a:p>
            <a:r>
              <a:rPr lang="en-US" dirty="0"/>
              <a:t>3.4.7  </a:t>
            </a:r>
            <a:r>
              <a:rPr dirty="0"/>
              <a:t>开关控件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4315" y="1132408"/>
          <a:ext cx="8501089" cy="1367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6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06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295275" algn="l"/>
                          <a:tab pos="987425" algn="ctr"/>
                        </a:tabLs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altLang="en-US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属性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对应方法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android:checked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setChecked(boolean)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设置该按钮是否被选中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android:textOff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setTextOff(CharSequence)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设置按钮的状态关闭时所显示的文本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android:textOn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setTextOn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CharSequence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设置按钮的状态打开时所显示的文本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28596" y="548774"/>
            <a:ext cx="8215370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ToggleButton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grpSp>
        <p:nvGrpSpPr>
          <p:cNvPr id="9" name="组合 6"/>
          <p:cNvGrpSpPr/>
          <p:nvPr/>
        </p:nvGrpSpPr>
        <p:grpSpPr>
          <a:xfrm>
            <a:off x="642910" y="2786064"/>
            <a:ext cx="7773842" cy="1143008"/>
            <a:chOff x="1359000" y="4000510"/>
            <a:chExt cx="6516607" cy="958153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1359000" y="4172846"/>
              <a:ext cx="6481763" cy="78581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3- 28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togglebutton_demo.xml</a:t>
              </a:r>
              <a:r>
                <a:rPr lang="zh-CN" altLang="en-US" sz="1400" b="1" i="0" dirty="0"/>
                <a:t>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3- 29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ToggleButtonDemoActivity.java </a:t>
              </a: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3- 30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togglebutton_demo.xml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3- 31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selector_btn_toggle.xml</a:t>
              </a:r>
              <a:endParaRPr lang="zh-CN" altLang="en-US" sz="1400" b="1" i="0" dirty="0"/>
            </a:p>
            <a:p>
              <a:pPr algn="ctr"/>
              <a:endParaRPr lang="zh-CN" altLang="en-US" sz="1400" dirty="0"/>
            </a:p>
            <a:p>
              <a:pPr algn="ctr"/>
              <a:endParaRPr lang="zh-CN" altLang="en-US" sz="1400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6102999" cy="410845"/>
          </a:xfrm>
        </p:spPr>
        <p:txBody>
          <a:bodyPr/>
          <a:lstStyle/>
          <a:p>
            <a:r>
              <a:rPr lang="en-US" dirty="0"/>
              <a:t>3.4.7  </a:t>
            </a:r>
            <a:r>
              <a:rPr dirty="0"/>
              <a:t>开关控件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4315" y="1132408"/>
          <a:ext cx="8501089" cy="28680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6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67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295275" algn="l"/>
                          <a:tab pos="987425" algn="ctr"/>
                        </a:tabLs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</a:t>
                      </a:r>
                      <a:r>
                        <a:rPr lang="zh-CN" altLang="en-US" sz="1600" b="1" kern="1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对应方法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android:checked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setChecked(boolean)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设置该按钮是否被选中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android:textOff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setTextOff(CharSequence)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设置按钮的状态关闭时所显示的文本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android:textOn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setTextOn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CharSequence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设置按钮的状态打开时所显示的文本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android:switchMinWidth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setSwitchMinWidth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设置开关的最小宽度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android:textStyle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setSwitchTypeface (Typeface , int)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设置开关的文本风格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android:typeface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setSwitchTypeface(Typeface)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设置开关的文本的字体风格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android:switchPadding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setSwitchPadding(int)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设置开关与标题文本之间的空白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android:thumb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setThumbResource(int)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使用自定义的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来绘制开关的开关按钮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26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android:track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setTrackResource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int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使用自定义的</a:t>
                      </a:r>
                      <a:r>
                        <a:rPr lang="en-US" alt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来绘制开关的开关轨道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428596" y="548774"/>
            <a:ext cx="8215370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Switch</a:t>
            </a:r>
          </a:p>
        </p:txBody>
      </p:sp>
      <p:grpSp>
        <p:nvGrpSpPr>
          <p:cNvPr id="12" name="组合 6"/>
          <p:cNvGrpSpPr/>
          <p:nvPr/>
        </p:nvGrpSpPr>
        <p:grpSpPr>
          <a:xfrm>
            <a:off x="571472" y="3929072"/>
            <a:ext cx="7773842" cy="1000131"/>
            <a:chOff x="1359000" y="4000510"/>
            <a:chExt cx="6516607" cy="838383"/>
          </a:xfrm>
        </p:grpSpPr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1359000" y="4172846"/>
              <a:ext cx="6481763" cy="66604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3- 32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switch_demo.xml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3- 33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SwitchDemoActivity.java</a:t>
              </a:r>
              <a:endParaRPr lang="zh-CN" altLang="en-US" sz="1400" i="0" dirty="0"/>
            </a:p>
            <a:p>
              <a:endParaRPr lang="zh-CN" altLang="en-US" sz="1400" b="1" i="0" dirty="0"/>
            </a:p>
            <a:p>
              <a:pPr algn="ctr"/>
              <a:endParaRPr lang="zh-CN" altLang="en-US" sz="1400" dirty="0"/>
            </a:p>
            <a:p>
              <a:pPr algn="ctr"/>
              <a:endParaRPr lang="zh-CN" altLang="en-US" sz="1400" dirty="0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6102999" cy="410845"/>
          </a:xfrm>
        </p:spPr>
        <p:txBody>
          <a:bodyPr/>
          <a:lstStyle/>
          <a:p>
            <a:r>
              <a:rPr lang="en-US" dirty="0"/>
              <a:t>3.4.8  </a:t>
            </a:r>
            <a:r>
              <a:rPr dirty="0"/>
              <a:t>图片视图</a:t>
            </a:r>
            <a:r>
              <a:rPr lang="en-US" dirty="0"/>
              <a:t>(</a:t>
            </a:r>
            <a:r>
              <a:rPr lang="en-US" dirty="0" err="1"/>
              <a:t>ImageView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57191" y="1643057"/>
          <a:ext cx="8501089" cy="2928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6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52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  <a:tabLst>
                          <a:tab pos="295275" algn="l"/>
                          <a:tab pos="987425" algn="ctr"/>
                        </a:tabLst>
                      </a:pPr>
                      <a:r>
                        <a:rPr lang="en-US" altLang="zh-CN" sz="16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XML</a:t>
                      </a:r>
                      <a:r>
                        <a:rPr lang="zh-CN" altLang="en-US" sz="1600" b="1" kern="100" baseline="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属性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对应方法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功能描述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android:adjustViewBounds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setAdjustViewBounds(boolean)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是否保持宽高比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android:cropToPadding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setCropToPadding(boolean)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截取指定区域是否使用空白代替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android:maxHeight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setMaxHeight(int)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的最大高度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android:maxWidth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setMaxWidth(int)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的最大宽度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5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android:src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setImageResource(int)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ImageView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所显示的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Drawable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6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android:scaleType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setScaleType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ImageView.ScaleType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设置所显示的图片如何缩放或移动以适应</a:t>
                      </a:r>
                      <a:r>
                        <a:rPr lang="en-US" alt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ImageView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的大小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 bwMode="auto">
          <a:xfrm>
            <a:off x="428596" y="548774"/>
            <a:ext cx="821537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继承自</a:t>
            </a:r>
            <a:r>
              <a:rPr lang="en-US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View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组件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用于显示图像资源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" name="组合 6"/>
          <p:cNvGrpSpPr/>
          <p:nvPr/>
        </p:nvGrpSpPr>
        <p:grpSpPr>
          <a:xfrm>
            <a:off x="428596" y="662937"/>
            <a:ext cx="8123594" cy="1194433"/>
            <a:chOff x="1359000" y="4000510"/>
            <a:chExt cx="6516607" cy="958153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359000" y="4172846"/>
              <a:ext cx="6481763" cy="78581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3- 34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imageview_demo.xml</a:t>
              </a:r>
              <a:r>
                <a:rPr lang="zh-CN" altLang="en-US" sz="1400" b="1" i="0" dirty="0"/>
                <a:t>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3- 35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ImageViewDemoActivity.java</a:t>
              </a:r>
              <a:endParaRPr lang="zh-CN" altLang="en-US" sz="1400" i="0" dirty="0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" name="组合 5"/>
          <p:cNvGrpSpPr/>
          <p:nvPr/>
        </p:nvGrpSpPr>
        <p:grpSpPr>
          <a:xfrm>
            <a:off x="785786" y="2143122"/>
            <a:ext cx="7422880" cy="857256"/>
            <a:chOff x="721020" y="3775021"/>
            <a:chExt cx="7422880" cy="857256"/>
          </a:xfrm>
        </p:grpSpPr>
        <p:grpSp>
          <p:nvGrpSpPr>
            <p:cNvPr id="7" name="组合 7"/>
            <p:cNvGrpSpPr/>
            <p:nvPr/>
          </p:nvGrpSpPr>
          <p:grpSpPr>
            <a:xfrm>
              <a:off x="721020" y="3862842"/>
              <a:ext cx="636270" cy="769435"/>
              <a:chOff x="645787" y="3989335"/>
              <a:chExt cx="636270" cy="769435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1" name="文本框 7"/>
              <p:cNvSpPr txBox="1"/>
              <p:nvPr/>
            </p:nvSpPr>
            <p:spPr>
              <a:xfrm rot="21540000">
                <a:off x="645787" y="4423490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8" name="TextBox 7"/>
            <p:cNvSpPr txBox="1"/>
            <p:nvPr/>
          </p:nvSpPr>
          <p:spPr bwMode="auto">
            <a:xfrm>
              <a:off x="1357290" y="3775021"/>
              <a:ext cx="6786610" cy="78739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实现页面的切换功能，可以使用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ViewPager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类；该类是</a:t>
              </a:r>
              <a:r>
                <a:rPr kumimoji="1" lang="en-US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Android Support 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Liberary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中自带的一个附加包的一个类，用来实现屏幕间的切换。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graphicFrame>
        <p:nvGraphicFramePr>
          <p:cNvPr id="6" name="Group 96"/>
          <p:cNvGraphicFramePr>
            <a:graphicFrameLocks noGrp="1"/>
          </p:cNvGraphicFramePr>
          <p:nvPr/>
        </p:nvGraphicFramePr>
        <p:xfrm>
          <a:off x="857224" y="857238"/>
          <a:ext cx="7748587" cy="2656172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懂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做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复习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精通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UI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元素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页面布局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事件处理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Widget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简单组件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Dialog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使用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487"/>
            <a:ext cx="8207375" cy="785817"/>
          </a:xfrm>
        </p:spPr>
        <p:txBody>
          <a:bodyPr/>
          <a:lstStyle/>
          <a:p>
            <a:pPr>
              <a:buNone/>
            </a:pPr>
            <a:r>
              <a:rPr dirty="0"/>
              <a:t>Android</a:t>
            </a:r>
            <a:r>
              <a:rPr lang="zh-CN" dirty="0"/>
              <a:t>提供了丰富的对话框支持，其中常用的对话框</a:t>
            </a:r>
            <a:r>
              <a:rPr lang="zh-CN" altLang="en-US" dirty="0"/>
              <a:t>有</a:t>
            </a:r>
            <a:r>
              <a:rPr dirty="0"/>
              <a:t>4</a:t>
            </a:r>
            <a:r>
              <a:rPr lang="zh-CN" dirty="0"/>
              <a:t>种：</a:t>
            </a:r>
            <a:endParaRPr dirty="0"/>
          </a:p>
          <a:p>
            <a:r>
              <a:rPr dirty="0"/>
              <a:t>AlertDialog</a:t>
            </a:r>
            <a:r>
              <a:rPr lang="zh-CN" dirty="0"/>
              <a:t>提示对话框</a:t>
            </a:r>
            <a:endParaRPr dirty="0"/>
          </a:p>
          <a:p>
            <a:r>
              <a:rPr dirty="0"/>
              <a:t>ProgressDialog</a:t>
            </a:r>
            <a:r>
              <a:rPr lang="zh-CN" dirty="0"/>
              <a:t>进度条对话框</a:t>
            </a:r>
            <a:endParaRPr dirty="0"/>
          </a:p>
          <a:p>
            <a:r>
              <a:rPr dirty="0"/>
              <a:t>DatePickerDialog</a:t>
            </a:r>
            <a:r>
              <a:rPr lang="zh-CN" dirty="0"/>
              <a:t>日期对话框</a:t>
            </a:r>
            <a:endParaRPr dirty="0"/>
          </a:p>
          <a:p>
            <a:r>
              <a:rPr dirty="0"/>
              <a:t>TimePickerDialog</a:t>
            </a:r>
            <a:r>
              <a:rPr lang="zh-CN" dirty="0"/>
              <a:t>时间对话框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8596" y="18415"/>
            <a:ext cx="6674503" cy="410845"/>
          </a:xfrm>
        </p:spPr>
        <p:txBody>
          <a:bodyPr/>
          <a:lstStyle/>
          <a:p>
            <a:r>
              <a:rPr lang="en-US" dirty="0"/>
              <a:t>3.5  Dialog</a:t>
            </a:r>
            <a:r>
              <a:rPr dirty="0"/>
              <a:t>对话框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3.5.1  </a:t>
            </a:r>
            <a:r>
              <a:rPr lang="en-US" dirty="0" err="1"/>
              <a:t>AlertDialog</a:t>
            </a:r>
            <a:r>
              <a:rPr dirty="0"/>
              <a:t>提示对话框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内容占位符 4"/>
          <p:cNvSpPr>
            <a:spLocks noGrp="1"/>
          </p:cNvSpPr>
          <p:nvPr>
            <p:ph idx="1"/>
          </p:nvPr>
        </p:nvSpPr>
        <p:spPr>
          <a:xfrm>
            <a:off x="357158" y="428611"/>
            <a:ext cx="8643966" cy="3429023"/>
          </a:xfrm>
        </p:spPr>
        <p:txBody>
          <a:bodyPr/>
          <a:lstStyle/>
          <a:p>
            <a:pPr lvl="0"/>
            <a:r>
              <a:rPr lang="en-US" sz="1800" dirty="0" err="1"/>
              <a:t>AlertDialog</a:t>
            </a:r>
            <a:r>
              <a:rPr lang="zh-CN" sz="1800" dirty="0"/>
              <a:t>继承自</a:t>
            </a:r>
            <a:r>
              <a:rPr sz="1800" dirty="0"/>
              <a:t>Dialog</a:t>
            </a:r>
            <a:r>
              <a:rPr lang="zh-CN" sz="1800" dirty="0"/>
              <a:t>类</a:t>
            </a:r>
            <a:endParaRPr sz="1800" dirty="0"/>
          </a:p>
          <a:p>
            <a:pPr lvl="0"/>
            <a:r>
              <a:rPr lang="zh-CN" sz="1800" dirty="0"/>
              <a:t>使用</a:t>
            </a:r>
            <a:r>
              <a:rPr sz="1800" dirty="0"/>
              <a:t>Builder</a:t>
            </a:r>
            <a:r>
              <a:rPr lang="zh-CN" sz="1800" dirty="0"/>
              <a:t>内部类</a:t>
            </a:r>
            <a:r>
              <a:rPr lang="zh-CN" altLang="en-US" sz="1800" dirty="0"/>
              <a:t>进行</a:t>
            </a:r>
            <a:r>
              <a:rPr lang="zh-CN" sz="1800" dirty="0"/>
              <a:t>创建</a:t>
            </a:r>
            <a:endParaRPr sz="1800" dirty="0"/>
          </a:p>
          <a:p>
            <a:pPr lvl="0"/>
            <a:r>
              <a:rPr lang="zh-CN" sz="1800" dirty="0"/>
              <a:t>可以包含一个标题、一个内容消息或者一个选择列表以及</a:t>
            </a:r>
            <a:r>
              <a:rPr sz="1800" dirty="0"/>
              <a:t>0</a:t>
            </a:r>
            <a:r>
              <a:rPr lang="zh-CN" sz="1800" dirty="0"/>
              <a:t>至</a:t>
            </a:r>
            <a:r>
              <a:rPr sz="1800" dirty="0"/>
              <a:t>3</a:t>
            </a:r>
            <a:r>
              <a:rPr lang="zh-CN" sz="1800" dirty="0"/>
              <a:t>个按钮</a:t>
            </a:r>
            <a:r>
              <a:rPr lang="zh-CN" altLang="en-US" sz="1800" dirty="0"/>
              <a:t>。</a:t>
            </a:r>
            <a:endParaRPr lang="zh-CN" sz="18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714348" y="1896452"/>
          <a:ext cx="7572428" cy="225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0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1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1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2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void create()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根据设置的属性，创建一个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0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void show()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根据设置的属性，显示已创建的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2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AlterDialog.Builder setTitle()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设置标题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2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AlterDialog.Builder setIcon()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设置标题的图标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2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AlterDialog.Builder setMessage()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设置标题的内容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2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AlterDialog.Builder setCancelable()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设置是否模态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2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 setPositiveButton()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为对话框添加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Yes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按钮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2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AlterDialog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setNegativeButton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66675" algn="just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为对话框添加</a:t>
                      </a:r>
                      <a:r>
                        <a:rPr lang="en-US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No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按钮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71472" y="4286262"/>
            <a:ext cx="7634773" cy="851729"/>
            <a:chOff x="789581" y="3780548"/>
            <a:chExt cx="7354319" cy="851729"/>
          </a:xfrm>
        </p:grpSpPr>
        <p:grpSp>
          <p:nvGrpSpPr>
            <p:cNvPr id="14" name="组合 7"/>
            <p:cNvGrpSpPr/>
            <p:nvPr/>
          </p:nvGrpSpPr>
          <p:grpSpPr>
            <a:xfrm>
              <a:off x="789581" y="3862842"/>
              <a:ext cx="659089" cy="769435"/>
              <a:chOff x="714348" y="3989335"/>
              <a:chExt cx="659089" cy="769435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3989335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7" name="文本框 7"/>
              <p:cNvSpPr txBox="1"/>
              <p:nvPr/>
            </p:nvSpPr>
            <p:spPr>
              <a:xfrm rot="21540000">
                <a:off x="737167" y="4423490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 bwMode="auto">
            <a:xfrm>
              <a:off x="1357290" y="3780548"/>
              <a:ext cx="6786610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AlterDialog.Builder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的大部分设置属性的方法返回是此</a:t>
              </a:r>
              <a:r>
                <a:rPr kumimoji="1" lang="en-US" altLang="en-US" sz="16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AlterDialog.Builder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对象，所以可以使用链式方式编写代码，这样更方便</a:t>
              </a:r>
              <a:r>
                <a:rPr kumimoji="1" lang="zh-CN" altLang="en-US" sz="1600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。</a:t>
              </a:r>
            </a:p>
          </p:txBody>
        </p:sp>
      </p:grpSp>
      <p:grpSp>
        <p:nvGrpSpPr>
          <p:cNvPr id="18" name="组合 6"/>
          <p:cNvGrpSpPr/>
          <p:nvPr/>
        </p:nvGrpSpPr>
        <p:grpSpPr>
          <a:xfrm>
            <a:off x="428596" y="3929072"/>
            <a:ext cx="8123594" cy="1194433"/>
            <a:chOff x="1359000" y="4000510"/>
            <a:chExt cx="6516607" cy="958153"/>
          </a:xfrm>
        </p:grpSpPr>
        <p:sp>
          <p:nvSpPr>
            <p:cNvPr id="19" name="TextBox 14"/>
            <p:cNvSpPr txBox="1">
              <a:spLocks noChangeArrowheads="1"/>
            </p:cNvSpPr>
            <p:nvPr/>
          </p:nvSpPr>
          <p:spPr bwMode="auto">
            <a:xfrm>
              <a:off x="1359000" y="4172846"/>
              <a:ext cx="6481763" cy="78581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3- 36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dialog_demo.xml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3- 37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DialogDemoActivity.java</a:t>
              </a:r>
            </a:p>
          </p:txBody>
        </p:sp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9467" y="571486"/>
            <a:ext cx="8207375" cy="2857520"/>
          </a:xfrm>
        </p:spPr>
        <p:txBody>
          <a:bodyPr/>
          <a:lstStyle/>
          <a:p>
            <a:r>
              <a:rPr dirty="0"/>
              <a:t>ProgressDialog</a:t>
            </a:r>
            <a:r>
              <a:rPr lang="zh-CN" dirty="0"/>
              <a:t>有两种显示方式：</a:t>
            </a:r>
            <a:endParaRPr dirty="0"/>
          </a:p>
          <a:p>
            <a:pPr lvl="1">
              <a:lnSpc>
                <a:spcPct val="150000"/>
              </a:lnSpc>
            </a:pPr>
            <a:r>
              <a:rPr i="0" dirty="0"/>
              <a:t>滚动的环状图标</a:t>
            </a:r>
          </a:p>
          <a:p>
            <a:pPr lvl="1">
              <a:lnSpc>
                <a:spcPct val="150000"/>
              </a:lnSpc>
            </a:pPr>
            <a:r>
              <a:rPr i="0" dirty="0"/>
              <a:t>带刻度的进度条</a:t>
            </a:r>
          </a:p>
          <a:p>
            <a:r>
              <a:rPr lang="zh-CN" dirty="0"/>
              <a:t>通过</a:t>
            </a:r>
            <a:r>
              <a:rPr dirty="0"/>
              <a:t>ProgressDialog.setProgressStyle()</a:t>
            </a:r>
            <a:r>
              <a:rPr lang="zh-CN" dirty="0"/>
              <a:t>方法进行设置</a:t>
            </a:r>
            <a:r>
              <a:rPr lang="zh-CN" altLang="en-US" dirty="0"/>
              <a:t>：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-US" i="0" dirty="0"/>
              <a:t>STYLE_HORIZONTAL</a:t>
            </a:r>
            <a:r>
              <a:rPr i="0" dirty="0"/>
              <a:t>——刻度滚动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lang="en-US" i="0" dirty="0"/>
              <a:t>STYLE_SPINNER</a:t>
            </a:r>
            <a:r>
              <a:rPr i="0" dirty="0"/>
              <a:t>——图标滚动，默认选项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28596" y="18415"/>
            <a:ext cx="6674503" cy="410845"/>
          </a:xfrm>
        </p:spPr>
        <p:txBody>
          <a:bodyPr/>
          <a:lstStyle/>
          <a:p>
            <a:r>
              <a:rPr lang="en-US" dirty="0"/>
              <a:t>3.5.2  </a:t>
            </a:r>
            <a:r>
              <a:rPr lang="en-US" dirty="0" err="1"/>
              <a:t>ProgressDialog</a:t>
            </a:r>
            <a:r>
              <a:rPr dirty="0"/>
              <a:t>进度对话框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6"/>
          <p:cNvGrpSpPr/>
          <p:nvPr/>
        </p:nvGrpSpPr>
        <p:grpSpPr>
          <a:xfrm>
            <a:off x="480854" y="3435846"/>
            <a:ext cx="8123594" cy="1194433"/>
            <a:chOff x="1359000" y="4000510"/>
            <a:chExt cx="6516607" cy="958153"/>
          </a:xfrm>
        </p:grpSpPr>
        <p:sp>
          <p:nvSpPr>
            <p:cNvPr id="9" name="TextBox 14"/>
            <p:cNvSpPr txBox="1">
              <a:spLocks noChangeArrowheads="1"/>
            </p:cNvSpPr>
            <p:nvPr/>
          </p:nvSpPr>
          <p:spPr bwMode="auto">
            <a:xfrm>
              <a:off x="1359000" y="4172846"/>
              <a:ext cx="6481763" cy="785817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代码讲解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3- 40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progress_demo.xml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3- 41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ProgressDemoActivity.java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714362"/>
            <a:ext cx="8207375" cy="3750469"/>
          </a:xfrm>
        </p:spPr>
        <p:txBody>
          <a:bodyPr/>
          <a:lstStyle/>
          <a:p>
            <a:pPr lvl="0"/>
            <a:r>
              <a:rPr lang="zh-CN" dirty="0"/>
              <a:t>【任务</a:t>
            </a:r>
            <a:r>
              <a:rPr dirty="0"/>
              <a:t>3-1</a:t>
            </a:r>
            <a:r>
              <a:rPr lang="zh-CN" dirty="0"/>
              <a:t>】编写主界面</a:t>
            </a:r>
            <a:r>
              <a:rPr dirty="0"/>
              <a:t>Activity</a:t>
            </a:r>
            <a:r>
              <a:rPr lang="zh-CN" altLang="en-US" dirty="0"/>
              <a:t>。</a:t>
            </a:r>
            <a:endParaRPr dirty="0"/>
          </a:p>
          <a:p>
            <a:pPr lvl="1"/>
            <a:r>
              <a:rPr lang="en-US" i="0" dirty="0"/>
              <a:t>main.xml</a:t>
            </a:r>
          </a:p>
          <a:p>
            <a:pPr lvl="1"/>
            <a:r>
              <a:rPr lang="en-US" i="0" dirty="0"/>
              <a:t>corner_menu.xml</a:t>
            </a:r>
          </a:p>
          <a:p>
            <a:pPr lvl="1"/>
            <a:r>
              <a:rPr lang="en-US" i="0" dirty="0"/>
              <a:t>MainActivity.java</a:t>
            </a:r>
            <a:endParaRPr i="0" dirty="0"/>
          </a:p>
          <a:p>
            <a:pPr lvl="1"/>
            <a:r>
              <a:rPr lang="en-US" i="0" dirty="0"/>
              <a:t>index_recommend.xml</a:t>
            </a:r>
            <a:endParaRPr i="0" dirty="0"/>
          </a:p>
          <a:p>
            <a:pPr lvl="0"/>
            <a:r>
              <a:rPr lang="zh-CN" dirty="0"/>
              <a:t>【任务</a:t>
            </a:r>
            <a:r>
              <a:rPr dirty="0"/>
              <a:t>3-2</a:t>
            </a:r>
            <a:r>
              <a:rPr lang="zh-CN" dirty="0"/>
              <a:t>】编写各个业务</a:t>
            </a:r>
            <a:r>
              <a:rPr dirty="0"/>
              <a:t>Activity</a:t>
            </a:r>
            <a:r>
              <a:rPr lang="zh-CN" dirty="0"/>
              <a:t>的父类</a:t>
            </a:r>
            <a:r>
              <a:rPr dirty="0"/>
              <a:t>BaseActivity</a:t>
            </a:r>
            <a:r>
              <a:rPr lang="zh-CN" dirty="0"/>
              <a:t>。</a:t>
            </a:r>
          </a:p>
          <a:p>
            <a:pPr lvl="1"/>
            <a:r>
              <a:rPr lang="en-US" i="0" dirty="0"/>
              <a:t>BaseActivity.java</a:t>
            </a:r>
          </a:p>
          <a:p>
            <a:pPr lvl="1"/>
            <a:r>
              <a:rPr lang="en-US" i="0" dirty="0"/>
              <a:t>title_bar.xml</a:t>
            </a:r>
          </a:p>
          <a:p>
            <a:pPr lvl="1"/>
            <a:r>
              <a:rPr lang="en-US" i="0" dirty="0"/>
              <a:t>dialog_simple.xml</a:t>
            </a:r>
            <a:endParaRPr i="0" dirty="0"/>
          </a:p>
          <a:p>
            <a:pPr lvl="1"/>
            <a:r>
              <a:rPr lang="en-US" i="0" dirty="0"/>
              <a:t>Dialogs.java</a:t>
            </a:r>
            <a:endParaRPr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  </a:t>
            </a:r>
            <a:r>
              <a:rPr dirty="0"/>
              <a:t>贯穿任务实现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07375" cy="3750469"/>
          </a:xfrm>
        </p:spPr>
        <p:txBody>
          <a:bodyPr/>
          <a:lstStyle/>
          <a:p>
            <a:pPr lvl="0"/>
            <a:r>
              <a:rPr lang="zh-CN" dirty="0"/>
              <a:t>【任务</a:t>
            </a:r>
            <a:r>
              <a:rPr dirty="0"/>
              <a:t>3-3</a:t>
            </a:r>
            <a:r>
              <a:rPr lang="zh-CN" dirty="0"/>
              <a:t>】编写</a:t>
            </a:r>
            <a:r>
              <a:rPr dirty="0"/>
              <a:t>GIFT-EMS</a:t>
            </a:r>
            <a:r>
              <a:rPr lang="zh-CN" dirty="0"/>
              <a:t>礼记的辅助功能对应的</a:t>
            </a:r>
            <a:r>
              <a:rPr dirty="0"/>
              <a:t>Activity</a:t>
            </a:r>
            <a:r>
              <a:rPr lang="zh-CN" dirty="0"/>
              <a:t>。</a:t>
            </a:r>
          </a:p>
          <a:p>
            <a:pPr lvl="1"/>
            <a:r>
              <a:rPr lang="en-US" i="0" dirty="0"/>
              <a:t>login.xml</a:t>
            </a:r>
          </a:p>
          <a:p>
            <a:pPr lvl="1"/>
            <a:r>
              <a:rPr lang="en-US" i="0" dirty="0"/>
              <a:t>LoginActivity.java</a:t>
            </a:r>
            <a:endParaRPr i="0" dirty="0"/>
          </a:p>
          <a:p>
            <a:pPr lvl="1"/>
            <a:r>
              <a:rPr lang="en-US" i="0" dirty="0"/>
              <a:t>register.xml</a:t>
            </a:r>
          </a:p>
          <a:p>
            <a:pPr lvl="1"/>
            <a:r>
              <a:rPr i="0" dirty="0"/>
              <a:t>RegisterActivity.java</a:t>
            </a:r>
            <a:endParaRPr lang="en-US" i="0" dirty="0"/>
          </a:p>
          <a:p>
            <a:pPr lvl="1"/>
            <a:r>
              <a:rPr lang="en-US" i="0" dirty="0"/>
              <a:t>personal.xml</a:t>
            </a:r>
          </a:p>
          <a:p>
            <a:pPr lvl="1"/>
            <a:r>
              <a:rPr lang="en-US" i="0" dirty="0"/>
              <a:t>PersonalActivity.java</a:t>
            </a:r>
            <a:endParaRPr i="0" dirty="0"/>
          </a:p>
          <a:p>
            <a:pPr lvl="1"/>
            <a:r>
              <a:rPr lang="en-US" i="0" dirty="0"/>
              <a:t>App.java</a:t>
            </a:r>
            <a:endParaRPr lang="zh-CN" i="0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Android</a:t>
            </a:r>
            <a:r>
              <a:rPr lang="zh-CN" sz="1800" dirty="0"/>
              <a:t>应用的绝大部分</a:t>
            </a:r>
            <a:r>
              <a:rPr sz="1800" dirty="0"/>
              <a:t>UI</a:t>
            </a:r>
            <a:r>
              <a:rPr lang="zh-CN" sz="1800" dirty="0"/>
              <a:t>组件都放在</a:t>
            </a:r>
            <a:r>
              <a:rPr sz="1800" dirty="0"/>
              <a:t>android.widget</a:t>
            </a:r>
            <a:r>
              <a:rPr lang="zh-CN" sz="1800" dirty="0"/>
              <a:t>包及其子包中，</a:t>
            </a:r>
            <a:r>
              <a:rPr sz="1800" dirty="0"/>
              <a:t>Android</a:t>
            </a:r>
            <a:r>
              <a:rPr lang="zh-CN" sz="1800" dirty="0"/>
              <a:t>应用程序的所有</a:t>
            </a:r>
            <a:r>
              <a:rPr sz="1800" dirty="0"/>
              <a:t>UI</a:t>
            </a:r>
            <a:r>
              <a:rPr lang="zh-CN" sz="1800" dirty="0"/>
              <a:t>组件都继承了</a:t>
            </a:r>
            <a:r>
              <a:rPr sz="1800" dirty="0"/>
              <a:t>View</a:t>
            </a:r>
            <a:r>
              <a:rPr lang="zh-CN" sz="1800" dirty="0"/>
              <a:t>类</a:t>
            </a:r>
          </a:p>
          <a:p>
            <a:pPr lvl="0"/>
            <a:r>
              <a:rPr sz="1800" dirty="0"/>
              <a:t>Android</a:t>
            </a:r>
            <a:r>
              <a:rPr lang="zh-CN" sz="1800" dirty="0"/>
              <a:t>中的界面元素主要由以下几个部分构成：视图、视图容器、</a:t>
            </a:r>
            <a:r>
              <a:rPr sz="1800" dirty="0"/>
              <a:t>Fragment</a:t>
            </a:r>
            <a:r>
              <a:rPr lang="zh-CN" sz="1800" dirty="0"/>
              <a:t>、</a:t>
            </a:r>
            <a:r>
              <a:rPr sz="1800" dirty="0"/>
              <a:t>Activity</a:t>
            </a:r>
            <a:r>
              <a:rPr lang="zh-CN" sz="1800" dirty="0"/>
              <a:t>和布局管理器</a:t>
            </a:r>
          </a:p>
          <a:p>
            <a:pPr lvl="0"/>
            <a:r>
              <a:rPr sz="1800" dirty="0"/>
              <a:t>Android</a:t>
            </a:r>
            <a:r>
              <a:rPr lang="zh-CN" sz="1800" dirty="0"/>
              <a:t>的所有</a:t>
            </a:r>
            <a:r>
              <a:rPr sz="1800" dirty="0"/>
              <a:t>UI</a:t>
            </a:r>
            <a:r>
              <a:rPr lang="zh-CN" sz="1800" dirty="0"/>
              <a:t>组件都是建立在</a:t>
            </a:r>
            <a:r>
              <a:rPr sz="1800" dirty="0"/>
              <a:t>View</a:t>
            </a:r>
            <a:r>
              <a:rPr lang="zh-CN" sz="1800" dirty="0"/>
              <a:t>、</a:t>
            </a:r>
            <a:r>
              <a:rPr sz="1800" dirty="0"/>
              <a:t>ViewGroup</a:t>
            </a:r>
            <a:r>
              <a:rPr lang="zh-CN" sz="1800" dirty="0"/>
              <a:t>基础之上的，</a:t>
            </a:r>
            <a:r>
              <a:rPr sz="1800" dirty="0"/>
              <a:t>Android</a:t>
            </a:r>
            <a:r>
              <a:rPr lang="zh-CN" sz="1800" dirty="0"/>
              <a:t>采用了“组合器”模式来设计</a:t>
            </a:r>
            <a:r>
              <a:rPr sz="1800" dirty="0"/>
              <a:t>View</a:t>
            </a:r>
            <a:r>
              <a:rPr lang="zh-CN" sz="1800" dirty="0"/>
              <a:t>和</a:t>
            </a:r>
            <a:r>
              <a:rPr sz="1800" dirty="0"/>
              <a:t>ViewGroup</a:t>
            </a:r>
            <a:r>
              <a:rPr lang="zh-CN" sz="1800" dirty="0"/>
              <a:t>，其中</a:t>
            </a:r>
            <a:r>
              <a:rPr sz="1800" dirty="0"/>
              <a:t>ViewGroup</a:t>
            </a:r>
            <a:r>
              <a:rPr lang="zh-CN" sz="1800" dirty="0"/>
              <a:t>是</a:t>
            </a:r>
            <a:r>
              <a:rPr sz="1800" dirty="0"/>
              <a:t>View</a:t>
            </a:r>
            <a:r>
              <a:rPr lang="zh-CN" sz="1800" dirty="0"/>
              <a:t>的子类</a:t>
            </a:r>
          </a:p>
          <a:p>
            <a:pPr lvl="0"/>
            <a:r>
              <a:rPr lang="zh-CN" sz="1800" dirty="0"/>
              <a:t>布局管理器可以根据运行平台来调整组件的大小，程序员的工作只是为容器选择合适的布局管理器即可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506"/>
            <a:ext cx="8215365" cy="4286260"/>
          </a:xfrm>
        </p:spPr>
        <p:txBody>
          <a:bodyPr/>
          <a:lstStyle/>
          <a:p>
            <a:pPr lvl="0"/>
            <a:r>
              <a:rPr sz="1800" dirty="0"/>
              <a:t>Android</a:t>
            </a:r>
            <a:r>
              <a:rPr lang="zh-CN" sz="1800" dirty="0"/>
              <a:t>提供了多种布局，常用的布局有以下几种：</a:t>
            </a:r>
            <a:r>
              <a:rPr sz="1800" dirty="0"/>
              <a:t>LinearLayout(</a:t>
            </a:r>
            <a:r>
              <a:rPr lang="zh-CN" sz="1800" dirty="0"/>
              <a:t>线性布局</a:t>
            </a:r>
            <a:r>
              <a:rPr sz="1800" dirty="0"/>
              <a:t>)</a:t>
            </a:r>
            <a:r>
              <a:rPr lang="zh-CN" sz="1800" dirty="0"/>
              <a:t>、</a:t>
            </a:r>
            <a:r>
              <a:rPr sz="1800" dirty="0"/>
              <a:t>RelativeLayout(</a:t>
            </a:r>
            <a:r>
              <a:rPr lang="zh-CN" sz="1800" dirty="0"/>
              <a:t>相对布局</a:t>
            </a:r>
            <a:r>
              <a:rPr sz="1800" dirty="0"/>
              <a:t>)</a:t>
            </a:r>
            <a:r>
              <a:rPr lang="zh-CN" sz="1800" dirty="0"/>
              <a:t>、</a:t>
            </a:r>
            <a:r>
              <a:rPr sz="1800" dirty="0"/>
              <a:t>TableLayout(</a:t>
            </a:r>
            <a:r>
              <a:rPr lang="zh-CN" sz="1800" dirty="0"/>
              <a:t>表格布局</a:t>
            </a:r>
            <a:r>
              <a:rPr sz="1800" dirty="0"/>
              <a:t>)</a:t>
            </a:r>
            <a:r>
              <a:rPr lang="zh-CN" sz="1800" dirty="0"/>
              <a:t>和</a:t>
            </a:r>
            <a:r>
              <a:rPr sz="1800" dirty="0"/>
              <a:t>AbsoluteLayout (</a:t>
            </a:r>
            <a:r>
              <a:rPr lang="zh-CN" sz="1800" dirty="0"/>
              <a:t>绝对布局</a:t>
            </a:r>
            <a:r>
              <a:rPr sz="1800" dirty="0"/>
              <a:t>)</a:t>
            </a:r>
            <a:endParaRPr lang="zh-CN" sz="1800" dirty="0"/>
          </a:p>
          <a:p>
            <a:pPr lvl="0"/>
            <a:r>
              <a:rPr sz="1800" dirty="0"/>
              <a:t>Android</a:t>
            </a:r>
            <a:r>
              <a:rPr lang="zh-CN" sz="1800" dirty="0"/>
              <a:t>提供了两种方式的事件处理：基于回调的事件处理和基于监听的事件处理</a:t>
            </a:r>
          </a:p>
          <a:p>
            <a:pPr lvl="0"/>
            <a:r>
              <a:rPr sz="1800" dirty="0"/>
              <a:t>Android</a:t>
            </a:r>
            <a:r>
              <a:rPr lang="zh-CN" sz="1800" dirty="0"/>
              <a:t>系统中引用</a:t>
            </a:r>
            <a:r>
              <a:rPr sz="1800" dirty="0"/>
              <a:t>Java</a:t>
            </a:r>
            <a:r>
              <a:rPr lang="zh-CN" sz="1800" dirty="0"/>
              <a:t>的事件处理机制，包括事件、事件源和事件监听器三个事件模型</a:t>
            </a:r>
          </a:p>
          <a:p>
            <a:pPr lvl="0"/>
            <a:r>
              <a:rPr sz="1800" dirty="0"/>
              <a:t>Android</a:t>
            </a:r>
            <a:r>
              <a:rPr lang="zh-CN" sz="1800" dirty="0"/>
              <a:t>的事件处理机制是一种委派式事件处理方式，该处理方式类似于人类社会的分工协作。这种委派式的处理方式将事件源和事件监听器分离，从而提供更好的程序模型，有利于提高程序的可维护性和代码的健壮性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71506"/>
            <a:ext cx="8215365" cy="4286260"/>
          </a:xfrm>
        </p:spPr>
        <p:txBody>
          <a:bodyPr/>
          <a:lstStyle/>
          <a:p>
            <a:pPr lvl="0"/>
            <a:r>
              <a:rPr lang="zh-CN" sz="1800" dirty="0"/>
              <a:t>对于基于回调的事件处理模型而言，事件源和事件监听器是统一的，当用户在</a:t>
            </a:r>
            <a:r>
              <a:rPr sz="1800" dirty="0"/>
              <a:t>GUI</a:t>
            </a:r>
            <a:r>
              <a:rPr lang="zh-CN" sz="1800" dirty="0"/>
              <a:t>组件上触发某个事件时，组件自身的方法将会负责处理该事件</a:t>
            </a:r>
          </a:p>
          <a:p>
            <a:pPr lvl="0"/>
            <a:r>
              <a:rPr lang="zh-CN" sz="1800" dirty="0"/>
              <a:t>对</a:t>
            </a:r>
            <a:r>
              <a:rPr sz="1800" dirty="0"/>
              <a:t>Widget</a:t>
            </a:r>
            <a:r>
              <a:rPr lang="zh-CN" sz="1800" dirty="0"/>
              <a:t>组件进行</a:t>
            </a:r>
            <a:r>
              <a:rPr sz="1800" dirty="0"/>
              <a:t>UI</a:t>
            </a:r>
            <a:r>
              <a:rPr lang="zh-CN" sz="1800" dirty="0"/>
              <a:t>设计时既可以采用</a:t>
            </a:r>
            <a:r>
              <a:rPr sz="1800" dirty="0"/>
              <a:t>XML</a:t>
            </a:r>
            <a:r>
              <a:rPr lang="zh-CN" sz="1800" dirty="0"/>
              <a:t>布局方式也可以采用编码方式来实现，其中</a:t>
            </a:r>
            <a:r>
              <a:rPr sz="1800" dirty="0"/>
              <a:t>XML</a:t>
            </a:r>
            <a:r>
              <a:rPr lang="zh-CN" sz="1800" dirty="0"/>
              <a:t>布局方式更加简单易用，被广泛使用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Android</a:t>
            </a:r>
            <a:r>
              <a:rPr lang="zh-CN" dirty="0"/>
              <a:t>界面元素主要由</a:t>
            </a:r>
            <a:r>
              <a:rPr dirty="0"/>
              <a:t>5</a:t>
            </a:r>
            <a:r>
              <a:rPr lang="zh-CN" dirty="0"/>
              <a:t>部分构成：</a:t>
            </a:r>
            <a:endParaRPr dirty="0"/>
          </a:p>
          <a:p>
            <a:pPr lvl="0"/>
            <a:r>
              <a:rPr lang="zh-CN" sz="1800" dirty="0"/>
              <a:t>视图：</a:t>
            </a:r>
            <a:endParaRPr sz="1800" dirty="0"/>
          </a:p>
          <a:p>
            <a:r>
              <a:rPr lang="zh-CN" sz="1800" dirty="0"/>
              <a:t>视图容器</a:t>
            </a:r>
            <a:endParaRPr sz="1800" dirty="0"/>
          </a:p>
          <a:p>
            <a:pPr lvl="0"/>
            <a:r>
              <a:rPr lang="zh-CN" sz="1800" dirty="0"/>
              <a:t>布局管理</a:t>
            </a:r>
            <a:endParaRPr sz="1800" dirty="0"/>
          </a:p>
          <a:p>
            <a:r>
              <a:rPr sz="1800" dirty="0"/>
              <a:t>Activity</a:t>
            </a:r>
          </a:p>
          <a:p>
            <a:pPr lvl="0"/>
            <a:r>
              <a:rPr sz="1800" dirty="0"/>
              <a:t>Fragment</a:t>
            </a:r>
            <a:endParaRPr lang="zh-CN" sz="1800" dirty="0"/>
          </a:p>
          <a:p>
            <a:endParaRPr lang="zh-CN" sz="1800" dirty="0"/>
          </a:p>
          <a:p>
            <a:pPr lvl="0"/>
            <a:endParaRPr lang="zh-CN" sz="1800" dirty="0"/>
          </a:p>
          <a:p>
            <a:endParaRPr lang="zh-CN" sz="1800" dirty="0"/>
          </a:p>
          <a:p>
            <a:pPr lvl="0"/>
            <a:endParaRPr lang="zh-CN" sz="1800" dirty="0"/>
          </a:p>
          <a:p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 Android UI</a:t>
            </a:r>
            <a:r>
              <a:rPr dirty="0"/>
              <a:t>元素</a:t>
            </a: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0"/>
            <a:ext cx="6263924" cy="410765"/>
          </a:xfrm>
        </p:spPr>
        <p:txBody>
          <a:bodyPr/>
          <a:lstStyle/>
          <a:p>
            <a:r>
              <a:rPr lang="en-US" dirty="0"/>
              <a:t>3.1.1  </a:t>
            </a:r>
            <a:r>
              <a:rPr dirty="0"/>
              <a:t>视图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00100" y="1071552"/>
          <a:ext cx="5643602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76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类名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TextView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文本视图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EditText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编辑文本框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Button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按钮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Checkbox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复选框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RadioGroup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单选按钮组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Spinner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下拉列表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AutoCompleteTextView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自动完成文本框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DataPicker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日期选择器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TimePicker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时间选择器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DigitalClock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数字时钟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AnalogClock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模拟时钟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ProgessBar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进度条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RatingBar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评分条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SeekBar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搜索条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GridView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网格视图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LsitView</a:t>
                      </a:r>
                      <a:endParaRPr lang="zh-CN" sz="14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列表视图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61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ScrollView</a:t>
                      </a:r>
                      <a:endParaRPr lang="zh-CN" sz="14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Times New Roman" pitchFamily="18" charset="0"/>
                        </a:rPr>
                        <a:t>滚动视图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71472" y="500048"/>
            <a:ext cx="3207929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View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的常见子类及功能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r>
              <a:rPr lang="en-US" dirty="0"/>
              <a:t>3.1.2  </a:t>
            </a:r>
            <a:r>
              <a:rPr dirty="0"/>
              <a:t>视图容器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00034" y="642924"/>
            <a:ext cx="7786742" cy="4996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ViewGroup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类通常作为其他组件的容器使用。</a:t>
            </a: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33473" name="Object 1"/>
          <p:cNvGraphicFramePr>
            <a:graphicFrameLocks noChangeAspect="1"/>
          </p:cNvGraphicFramePr>
          <p:nvPr/>
        </p:nvGraphicFramePr>
        <p:xfrm>
          <a:off x="1000100" y="1428742"/>
          <a:ext cx="6000792" cy="2643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74491" imgH="1834515" progId="Visio.Drawing.11">
                  <p:embed/>
                </p:oleObj>
              </mc:Choice>
              <mc:Fallback>
                <p:oleObj name="Visio" r:id="rId4" imgW="5074491" imgH="1834515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428742"/>
                        <a:ext cx="6000792" cy="2643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r>
              <a:rPr lang="en-US" altLang="zh-CN" dirty="0"/>
              <a:t>3.1.2  </a:t>
            </a:r>
            <a:r>
              <a:rPr dirty="0"/>
              <a:t>视图容器</a:t>
            </a:r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282" y="1000114"/>
          <a:ext cx="8572560" cy="292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9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类名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功能描述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ViewGroup()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构造方法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void addView(View child) 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用于添加子视图，以</a:t>
                      </a:r>
                      <a:r>
                        <a:rPr lang="en-US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作为参数，将该</a:t>
                      </a:r>
                      <a:r>
                        <a:rPr lang="en-US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增加到视图组中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removeView(View view)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将指定的</a:t>
                      </a:r>
                      <a:r>
                        <a:rPr lang="en-US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从视图组中移除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updateViewLayout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(View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view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,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ViewGroup.LayoutParams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params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)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用于更新某个</a:t>
                      </a:r>
                      <a:r>
                        <a:rPr lang="en-US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View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的布局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void bringChildToFront(View child)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将参数所指定的视图移动到所有视图之前显示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boolean clearChildFocus(View child)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清除参数所指定的视图的焦点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boolean dispatchKeyEvent(KeyEvent event)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将参数所指定的键盘事件分发给当前焦点路径的视图。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boolean dispatchPopulateAccessibilityEvent(AccessibilityEvent event)</a:t>
                      </a:r>
                      <a:endParaRPr lang="zh-CN" sz="1200" kern="1200" dirty="0" err="1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将参数所指定的事件分发给当前焦点路径的视图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55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boolean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dispatchSetSelected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(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boolean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Adobe 仿宋 Std R"/>
                          <a:cs typeface="Times New Roman" pitchFamily="18" charset="0"/>
                        </a:rPr>
                        <a:t> selected) 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Times New Roman" pitchFamily="18" charset="0"/>
                        <a:ea typeface="Adobe 仿宋 Std R"/>
                        <a:cs typeface="Times New Roman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为所有的子视图调用</a:t>
                      </a:r>
                      <a:r>
                        <a:rPr lang="en-US" altLang="en-US" sz="1200" kern="1200" dirty="0" err="1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setSelected</a:t>
                      </a:r>
                      <a:r>
                        <a:rPr lang="en-US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()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方法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42910" y="4071948"/>
            <a:ext cx="7422880" cy="1023614"/>
            <a:chOff x="721020" y="3804030"/>
            <a:chExt cx="7422880" cy="1023614"/>
          </a:xfrm>
        </p:grpSpPr>
        <p:grpSp>
          <p:nvGrpSpPr>
            <p:cNvPr id="8" name="组合 7"/>
            <p:cNvGrpSpPr/>
            <p:nvPr/>
          </p:nvGrpSpPr>
          <p:grpSpPr>
            <a:xfrm>
              <a:off x="721020" y="4005718"/>
              <a:ext cx="636270" cy="769435"/>
              <a:chOff x="645787" y="4132211"/>
              <a:chExt cx="636270" cy="769435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132211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1" name="文本框 7"/>
              <p:cNvSpPr txBox="1"/>
              <p:nvPr/>
            </p:nvSpPr>
            <p:spPr>
              <a:xfrm rot="21540000">
                <a:off x="645787" y="4566366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9" name="TextBox 8"/>
            <p:cNvSpPr txBox="1"/>
            <p:nvPr/>
          </p:nvSpPr>
          <p:spPr bwMode="auto">
            <a:xfrm>
              <a:off x="1357290" y="3804030"/>
              <a:ext cx="6786610" cy="102361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kumimoji="1" lang="en-US" altLang="en-US" sz="14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ViewGroup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继承了</a:t>
              </a:r>
              <a:r>
                <a:rPr kumimoji="1" lang="en-US" altLang="en-US" sz="14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类，虽然可以当成普通的</a:t>
              </a:r>
              <a:r>
                <a:rPr kumimoji="1" lang="en-US" altLang="en-US" sz="14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来使用，但习惯上将</a:t>
              </a:r>
              <a:r>
                <a:rPr kumimoji="1" lang="en-US" altLang="en-US" sz="14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ViewGroup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当容器来使用。由于</a:t>
              </a:r>
              <a:r>
                <a:rPr kumimoji="1" lang="en-US" altLang="en-US" sz="14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ViewGroup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是一个抽象类，在实际应用中通常使用</a:t>
              </a:r>
              <a:r>
                <a:rPr kumimoji="1" lang="en-US" altLang="en-US" sz="1400" dirty="0" err="1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ViewGroup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Times New Roman" pitchFamily="18" charset="0"/>
                  <a:ea typeface="Adobe 仿宋 Std R" pitchFamily="18" charset="-122"/>
                  <a:cs typeface="Times New Roman" pitchFamily="18" charset="0"/>
                </a:rPr>
                <a:t>的子类作为容器，例如各种布局管理器。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428596" y="428610"/>
            <a:ext cx="4017767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ViewGroup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类提供的主要方法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charset="0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nordridesign.com 19">
    <a:dk1>
      <a:srgbClr val="000000"/>
    </a:dk1>
    <a:lt1>
      <a:srgbClr val="FFFFFF"/>
    </a:lt1>
    <a:dk2>
      <a:srgbClr val="000000"/>
    </a:dk2>
    <a:lt2>
      <a:srgbClr val="B2B2B2"/>
    </a:lt2>
    <a:accent1>
      <a:srgbClr val="FF0517"/>
    </a:accent1>
    <a:accent2>
      <a:srgbClr val="BC000D"/>
    </a:accent2>
    <a:accent3>
      <a:srgbClr val="FFFFFF"/>
    </a:accent3>
    <a:accent4>
      <a:srgbClr val="000000"/>
    </a:accent4>
    <a:accent5>
      <a:srgbClr val="FFAAAB"/>
    </a:accent5>
    <a:accent6>
      <a:srgbClr val="AA000B"/>
    </a:accent6>
    <a:hlink>
      <a:srgbClr val="3A0004"/>
    </a:hlink>
    <a:folHlink>
      <a:srgbClr val="FF3B3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3739</TotalTime>
  <Words>4770</Words>
  <Application>Microsoft Office PowerPoint</Application>
  <PresentationFormat>全屏显示(16:9)</PresentationFormat>
  <Paragraphs>908</Paragraphs>
  <Slides>57</Slides>
  <Notes>54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2" baseType="lpstr">
      <vt:lpstr>Adobe 仿宋 Std R</vt:lpstr>
      <vt:lpstr>Adobe 黑体 Std R</vt:lpstr>
      <vt:lpstr>Adobe 宋体 Std L</vt:lpstr>
      <vt:lpstr>MS UI Gothic</vt:lpstr>
      <vt:lpstr>黑体</vt:lpstr>
      <vt:lpstr>微软雅黑</vt:lpstr>
      <vt:lpstr>Arial</vt:lpstr>
      <vt:lpstr>Calibri</vt:lpstr>
      <vt:lpstr>Courier New</vt:lpstr>
      <vt:lpstr>Times New Roman</vt:lpstr>
      <vt:lpstr>Wingdings</vt:lpstr>
      <vt:lpstr>1_nordridesign.com</vt:lpstr>
      <vt:lpstr>自定义设计方案</vt:lpstr>
      <vt:lpstr>JavaSE模板</vt:lpstr>
      <vt:lpstr>Visio</vt:lpstr>
      <vt:lpstr>第三章  UI编程基础</vt:lpstr>
      <vt:lpstr>本章重点</vt:lpstr>
      <vt:lpstr>任务驱动</vt:lpstr>
      <vt:lpstr>学习路线</vt:lpstr>
      <vt:lpstr>本章目标</vt:lpstr>
      <vt:lpstr>3.1  Android UI元素</vt:lpstr>
      <vt:lpstr>3.1.1  视图</vt:lpstr>
      <vt:lpstr>3.1.2  视图容器</vt:lpstr>
      <vt:lpstr>3.1.2  视图容器</vt:lpstr>
      <vt:lpstr>ViewGroup继承结构</vt:lpstr>
      <vt:lpstr>布局参数类</vt:lpstr>
      <vt:lpstr>布局参数类</vt:lpstr>
      <vt:lpstr>3.1.3  布局管理</vt:lpstr>
      <vt:lpstr>3.1.3  布局管理</vt:lpstr>
      <vt:lpstr>3.1.4  Fragment</vt:lpstr>
      <vt:lpstr>3.2  界面布局</vt:lpstr>
      <vt:lpstr>3.2.1  线性布局</vt:lpstr>
      <vt:lpstr>3.2.2  表格布局</vt:lpstr>
      <vt:lpstr>PowerPoint 演示文稿</vt:lpstr>
      <vt:lpstr>PowerPoint 演示文稿</vt:lpstr>
      <vt:lpstr>PowerPoint 演示文稿</vt:lpstr>
      <vt:lpstr>3.2.3  相对布局</vt:lpstr>
      <vt:lpstr>3.2.4  绝对布局</vt:lpstr>
      <vt:lpstr>3.3.1  基于监听的事件处理</vt:lpstr>
      <vt:lpstr>PowerPoint 演示文稿</vt:lpstr>
      <vt:lpstr>3.3.1  基于监听的事件处理</vt:lpstr>
      <vt:lpstr>3.3.1  基于监听的事件处理</vt:lpstr>
      <vt:lpstr>Activity本身作为事件监听器</vt:lpstr>
      <vt:lpstr>匿名内部类形式</vt:lpstr>
      <vt:lpstr>内部类、外部类形式</vt:lpstr>
      <vt:lpstr>绑定标签</vt:lpstr>
      <vt:lpstr>3.3.2  基于回调机制的事件处理</vt:lpstr>
      <vt:lpstr>onKeyDown()方法</vt:lpstr>
      <vt:lpstr>onKeyUp()方法</vt:lpstr>
      <vt:lpstr>onTouchEvent()方法</vt:lpstr>
      <vt:lpstr>onTrackBallEvent()方法</vt:lpstr>
      <vt:lpstr>onFocusChanged()方法</vt:lpstr>
      <vt:lpstr>PowerPoint 演示文稿</vt:lpstr>
      <vt:lpstr>3.4.1  Widget组件通用属性</vt:lpstr>
      <vt:lpstr>3.4.2  TextView文本框</vt:lpstr>
      <vt:lpstr>TextView类的XML属性及描述</vt:lpstr>
      <vt:lpstr>3.4.3  EditText编辑框</vt:lpstr>
      <vt:lpstr>3.4.4  Button按钮</vt:lpstr>
      <vt:lpstr>3.4.5  单选按钮和单选按钮组</vt:lpstr>
      <vt:lpstr>3.4.6  CheckBox复选框</vt:lpstr>
      <vt:lpstr>3.4.7  开关控件</vt:lpstr>
      <vt:lpstr>3.4.7  开关控件</vt:lpstr>
      <vt:lpstr>3.4.8  图片视图(ImageView)</vt:lpstr>
      <vt:lpstr>PowerPoint 演示文稿</vt:lpstr>
      <vt:lpstr>3.5  Dialog对话框</vt:lpstr>
      <vt:lpstr>3.5.1  AlertDialog提示对话框</vt:lpstr>
      <vt:lpstr>3.5.2  ProgressDialog进度对话框</vt:lpstr>
      <vt:lpstr>3.6  贯穿任务实现</vt:lpstr>
      <vt:lpstr>PowerPoint 演示文稿</vt:lpstr>
      <vt:lpstr>本章总结</vt:lpstr>
      <vt:lpstr>本章总结</vt:lpstr>
      <vt:lpstr>本章总结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周永</dc:creator>
  <cp:lastModifiedBy>YONG ZHOU</cp:lastModifiedBy>
  <cp:revision>1227</cp:revision>
  <dcterms:created xsi:type="dcterms:W3CDTF">2014-10-31T04:56:00Z</dcterms:created>
  <dcterms:modified xsi:type="dcterms:W3CDTF">2024-11-13T23:58:25Z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