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2"/>
  </p:notesMasterIdLst>
  <p:sldIdLst>
    <p:sldId id="256" r:id="rId2"/>
    <p:sldId id="701" r:id="rId3"/>
    <p:sldId id="765" r:id="rId4"/>
    <p:sldId id="805" r:id="rId5"/>
    <p:sldId id="806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35" r:id="rId35"/>
    <p:sldId id="836" r:id="rId36"/>
    <p:sldId id="837" r:id="rId37"/>
    <p:sldId id="842" r:id="rId38"/>
    <p:sldId id="843" r:id="rId39"/>
    <p:sldId id="844" r:id="rId40"/>
    <p:sldId id="845" r:id="rId41"/>
    <p:sldId id="846" r:id="rId42"/>
    <p:sldId id="847" r:id="rId43"/>
    <p:sldId id="848" r:id="rId44"/>
    <p:sldId id="849" r:id="rId45"/>
    <p:sldId id="850" r:id="rId46"/>
    <p:sldId id="851" r:id="rId47"/>
    <p:sldId id="852" r:id="rId48"/>
    <p:sldId id="853" r:id="rId49"/>
    <p:sldId id="854" r:id="rId50"/>
    <p:sldId id="855" r:id="rId51"/>
    <p:sldId id="856" r:id="rId52"/>
    <p:sldId id="857" r:id="rId53"/>
    <p:sldId id="858" r:id="rId54"/>
    <p:sldId id="859" r:id="rId55"/>
    <p:sldId id="860" r:id="rId56"/>
    <p:sldId id="861" r:id="rId57"/>
    <p:sldId id="862" r:id="rId58"/>
    <p:sldId id="863" r:id="rId59"/>
    <p:sldId id="838" r:id="rId60"/>
    <p:sldId id="839" r:id="rId61"/>
    <p:sldId id="840" r:id="rId62"/>
    <p:sldId id="841" r:id="rId63"/>
    <p:sldId id="868" r:id="rId64"/>
    <p:sldId id="869" r:id="rId65"/>
    <p:sldId id="870" r:id="rId66"/>
    <p:sldId id="871" r:id="rId67"/>
    <p:sldId id="872" r:id="rId68"/>
    <p:sldId id="873" r:id="rId69"/>
    <p:sldId id="874" r:id="rId70"/>
    <p:sldId id="875" r:id="rId71"/>
    <p:sldId id="876" r:id="rId72"/>
    <p:sldId id="877" r:id="rId73"/>
    <p:sldId id="878" r:id="rId74"/>
    <p:sldId id="879" r:id="rId75"/>
    <p:sldId id="880" r:id="rId76"/>
    <p:sldId id="881" r:id="rId77"/>
    <p:sldId id="882" r:id="rId78"/>
    <p:sldId id="883" r:id="rId79"/>
    <p:sldId id="884" r:id="rId80"/>
    <p:sldId id="885" r:id="rId81"/>
    <p:sldId id="886" r:id="rId82"/>
    <p:sldId id="887" r:id="rId83"/>
    <p:sldId id="888" r:id="rId84"/>
    <p:sldId id="889" r:id="rId85"/>
    <p:sldId id="890" r:id="rId86"/>
    <p:sldId id="891" r:id="rId87"/>
    <p:sldId id="892" r:id="rId88"/>
    <p:sldId id="909" r:id="rId89"/>
    <p:sldId id="893" r:id="rId90"/>
    <p:sldId id="894" r:id="rId91"/>
    <p:sldId id="895" r:id="rId92"/>
    <p:sldId id="896" r:id="rId93"/>
    <p:sldId id="897" r:id="rId94"/>
    <p:sldId id="898" r:id="rId95"/>
    <p:sldId id="899" r:id="rId96"/>
    <p:sldId id="900" r:id="rId97"/>
    <p:sldId id="901" r:id="rId98"/>
    <p:sldId id="902" r:id="rId99"/>
    <p:sldId id="903" r:id="rId100"/>
    <p:sldId id="958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0" autoAdjust="0"/>
    <p:restoredTop sz="88971" autoAdjust="0"/>
  </p:normalViewPr>
  <p:slideViewPr>
    <p:cSldViewPr>
      <p:cViewPr varScale="1">
        <p:scale>
          <a:sx n="78" d="100"/>
          <a:sy n="78" d="100"/>
        </p:scale>
        <p:origin x="11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E3E2A78-ED7D-98C0-AAB2-A97C0DF79B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4BC610A-266E-A0B1-613C-5810DC128A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291031E8-44CF-236C-63C2-AE95D4901D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36D825FF-56CA-D939-C129-7E5468424C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0F1ECFC7-DC03-9EC3-D77E-A43090DEF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C03753D4-E630-AEC2-A8CD-624343437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030FC0B9-3983-41F1-B9E5-23912E92A1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C4536EB7-C181-8C45-32E2-FCAF4CB97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AE25D83-1325-4E1C-90F5-137B164873EE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47214FCB-66C7-BA34-2B6F-16E9527C2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2994CC7B-0172-0556-85E1-2D7752A99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C6A8C8E4-90F1-F8F7-F75A-561E3219FF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>
            <a:extLst>
              <a:ext uri="{FF2B5EF4-FFF2-40B4-BE49-F238E27FC236}">
                <a16:creationId xmlns:a16="http://schemas.microsoft.com/office/drawing/2014/main" id="{38ACA09D-4F16-361E-52EB-F3D1C154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1796" name="灯片编号占位符 3">
            <a:extLst>
              <a:ext uri="{FF2B5EF4-FFF2-40B4-BE49-F238E27FC236}">
                <a16:creationId xmlns:a16="http://schemas.microsoft.com/office/drawing/2014/main" id="{F8EE1E3A-2F46-7571-D901-61174F53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5805D69-F05F-4246-9D83-714412002DDF}" type="slidenum">
              <a:rPr lang="en-US" altLang="zh-CN" sz="120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4FCA822-2897-9E3F-C5F4-2FC147A63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E240818-1D0E-BED0-36B3-7AB85814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E:\eclipsehelios\eclipse\android-sdk-windows\tools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3974DF76-2755-8F7D-34DB-CC72573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1248C4E2-E110-E83F-DFEC-A76506D0E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C574D6-C0EF-48DC-507B-D7DB9EEFB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322F11-2270-BABA-18B7-F09F2FD14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111C9D-314F-A7C4-A038-FC7EA0C30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8401A-AD7C-4A6A-848B-DC5E26A36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0209A-C2FF-D2F2-7743-7871C56DD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9EB63D-283B-2190-0220-DBBD9520D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3B9403-A162-C11B-212C-120EBE78F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6E01E-C8D7-4B80-BFE8-CF30F9959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5B9042-7E97-A7BB-1B78-26DC2E7AA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54FFD-5C2F-B2B9-C528-B623BB922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897EBC-6224-003A-D72C-EEDC39B3F8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936B6-E4B2-4265-95B3-65D08B67FC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03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066C1-B111-08D0-2462-CC8896460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9F83C-2CD9-0BD7-15CF-20B249C66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F8678-5757-654F-4143-A28D0B190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1A409-7F5A-410F-B3A2-A75580CF6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04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FEDBE-F94A-CA8D-88C4-B992AD64B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76317-7D08-3266-56EF-60FB81E14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8AE70-75BB-6682-2866-3812874CE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57BBB-DE02-42CB-BF2C-5C96747B1B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2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DB9D6C-B726-907C-1A7B-066CB6325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F2B0C-CA7E-A049-C3BF-6134FA222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CA9F8C-21FF-4A0B-B3B5-FCC31A7EC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A713F-BAA0-4B1C-8B8A-3C395528B9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5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82717E-8D08-6894-664A-99B0584EC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7DADB0-515A-5D65-F8D8-A5211B5C86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49E39-FB3E-9F85-C17F-91EE59EDB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D0F46-7573-4ED6-B9CE-10F5496D6F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E2810-0CEF-002C-8B46-E4320209E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AC800-C8AC-00E7-E14A-0A9C33379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03376-6AB7-33D5-F1C1-C2974A798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9B5FB-FE66-4973-8573-7C6431F867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7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AD50E0-6280-EC83-60CE-0B88F3AF24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AD5484-4E81-0102-80DE-3C1B6B314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D4E2B9-4DD4-7FD2-EC37-C15416C57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F1F1-F696-41B5-907E-14B8DBFFEB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B88D78-CF58-118D-9E5B-8474F788F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2B53F8-B99F-ACAB-4D3D-D90C47C6D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070B99-D5CA-58B1-D51C-16AFD3D50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D4626-3DAF-4239-8919-00C32E68F7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0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50CFE8-55D8-FC75-9CB4-379360801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05F936-62D9-1C11-B6E4-5E8F39150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0D59B7-345B-5113-EEC6-0EE6D8C77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6B76A-17D2-4A16-A514-F4C50267A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B9FEF-073E-B939-81C8-2141A9BDB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4E0DF-0691-81C8-90FD-9D252F81D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ECADE-BF97-E7FF-E5E7-27DD3E50D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E7D76-36BB-4544-B33C-B79AC20AA6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80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46CEB-BCD0-D5FE-67F4-AA30E5BAD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E40C5-9D1F-34DC-0E5F-95B6D7EB8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5D83C-60EF-424D-F8A4-D0A3B930B6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9E2B7-C0C5-4F60-990C-91E98BE44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21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D7EE14-120B-5F45-96C4-CD2ABBD8D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8E19B4-AF39-63A1-C84E-FD1251163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74D135A2-A49B-BE00-E31A-03E6342830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F31DA29-0D50-BAF6-E978-97819A03B0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83DE4DB-E4B5-6FBE-13DB-48351B6A6A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fld id="{05A16B9C-BF92-4047-A48A-5ECD971EF7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7BD5E07-407A-7E2D-51B1-43233164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3650B2BF-DC29-1581-33D8-C26EF8E7B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94ECEF-AF65-2595-06AB-8E04B87F80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77200" cy="1462088"/>
          </a:xfrm>
        </p:spPr>
        <p:txBody>
          <a:bodyPr/>
          <a:lstStyle/>
          <a:p>
            <a:pPr algn="ctr" eaLnBrk="1" hangingPunct="1"/>
            <a:r>
              <a:rPr lang="zh-CN" altLang="en-US" sz="6000" b="1" dirty="0"/>
              <a:t>第</a:t>
            </a:r>
            <a:r>
              <a:rPr lang="en-US" altLang="zh-CN" sz="6000" b="1" dirty="0"/>
              <a:t>5</a:t>
            </a:r>
            <a:r>
              <a:rPr lang="zh-CN" altLang="en-US" sz="6000" b="1" dirty="0"/>
              <a:t>章  数据存储和访问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9E96A8-CECC-F80B-E915-B34516310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3505200" cy="1066800"/>
          </a:xfrm>
        </p:spPr>
        <p:txBody>
          <a:bodyPr/>
          <a:lstStyle/>
          <a:p>
            <a:pPr algn="ctr" eaLnBrk="1" hangingPunct="1"/>
            <a:r>
              <a:rPr lang="zh-CN" altLang="en-US" sz="2400" dirty="0"/>
              <a:t>周永</a:t>
            </a:r>
            <a:endParaRPr lang="en-US" altLang="zh-CN" sz="2400" dirty="0"/>
          </a:p>
          <a:p>
            <a:pPr algn="ctr" eaLnBrk="1" hangingPunct="1"/>
            <a:r>
              <a:rPr lang="en-US" altLang="zh-CN" sz="2400" dirty="0"/>
              <a:t>2024-11-21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44ADA80D-D384-803F-45E6-68C1B8FCB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anose="02010800040101010101" pitchFamily="2" charset="-122"/>
            </a:endParaRPr>
          </a:p>
        </p:txBody>
      </p:sp>
      <p:sp>
        <p:nvSpPr>
          <p:cNvPr id="4101" name="TextBox 9">
            <a:extLst>
              <a:ext uri="{FF2B5EF4-FFF2-40B4-BE49-F238E27FC236}">
                <a16:creationId xmlns:a16="http://schemas.microsoft.com/office/drawing/2014/main" id="{D53F5D08-2CB6-5EDE-82F9-24303053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0A4BBEDE-C003-FB65-8864-138838D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B4CD4BDC-8AB2-1E43-9927-A4066D3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SimplePreferenceDemo</a:t>
            </a:r>
            <a:r>
              <a:rPr lang="zh-CN" sz="2400" dirty="0">
                <a:cs typeface="+mn-cs"/>
              </a:rPr>
              <a:t>示例运行后，通过</a:t>
            </a:r>
            <a:r>
              <a:rPr lang="en-US" sz="2400" dirty="0" err="1">
                <a:cs typeface="+mn-cs"/>
              </a:rPr>
              <a:t>FileExplorer</a:t>
            </a:r>
            <a:r>
              <a:rPr lang="zh-CN" sz="2400" dirty="0">
                <a:cs typeface="+mn-cs"/>
              </a:rPr>
              <a:t>查看</a:t>
            </a:r>
            <a:r>
              <a:rPr lang="en-US" sz="2400" dirty="0">
                <a:cs typeface="+mn-cs"/>
              </a:rPr>
              <a:t>/data/data</a:t>
            </a:r>
            <a:r>
              <a:rPr lang="zh-CN" sz="2400" dirty="0">
                <a:cs typeface="+mn-cs"/>
              </a:rPr>
              <a:t>下的数据，</a:t>
            </a:r>
            <a:r>
              <a:rPr lang="en-US" sz="2400" dirty="0">
                <a:cs typeface="+mn-cs"/>
              </a:rPr>
              <a:t>Android</a:t>
            </a:r>
            <a:r>
              <a:rPr lang="zh-CN" sz="2400" dirty="0">
                <a:cs typeface="+mn-cs"/>
              </a:rPr>
              <a:t>为每个应用程序建立了与包同名的目录，用来保存应用程序产生的数据，这些数据包括文件、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文件和数据库等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文件就保存在</a:t>
            </a:r>
            <a:r>
              <a:rPr lang="en-US" sz="2400" dirty="0">
                <a:cs typeface="+mn-cs"/>
              </a:rPr>
              <a:t>/data/data/&lt;package name&gt;/</a:t>
            </a:r>
            <a:r>
              <a:rPr lang="en-US" sz="2400" dirty="0" err="1">
                <a:cs typeface="+mn-cs"/>
              </a:rPr>
              <a:t>shared_prefs</a:t>
            </a:r>
            <a:r>
              <a:rPr lang="zh-CN" sz="2400" dirty="0">
                <a:cs typeface="+mn-cs"/>
              </a:rPr>
              <a:t>目录下</a:t>
            </a:r>
            <a:endParaRPr lang="en-US" altLang="zh-CN" sz="2400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>
            <a:extLst>
              <a:ext uri="{FF2B5EF4-FFF2-40B4-BE49-F238E27FC236}">
                <a16:creationId xmlns:a16="http://schemas.microsoft.com/office/drawing/2014/main" id="{B2AF68A6-EA4D-E39F-687B-F4D65F37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85800"/>
          </a:xfrm>
        </p:spPr>
        <p:txBody>
          <a:bodyPr/>
          <a:lstStyle/>
          <a:p>
            <a:r>
              <a:rPr lang="zh-CN" altLang="en-US"/>
              <a:t>习题：</a:t>
            </a:r>
          </a:p>
        </p:txBody>
      </p:sp>
      <p:sp>
        <p:nvSpPr>
          <p:cNvPr id="158723" name="内容占位符 2">
            <a:extLst>
              <a:ext uri="{FF2B5EF4-FFF2-40B4-BE49-F238E27FC236}">
                <a16:creationId xmlns:a16="http://schemas.microsoft.com/office/drawing/2014/main" id="{AD69A19C-FB5E-4395-BB8F-56BDF338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应用程序一般允许用户自己定义配置信息，如界面背景颜色、字体大小和字体颜色等，尝试使用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保存用户的自定义配置信息，并在程序启动时自动加载这些自定义的配置信息。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尝试把第</a:t>
            </a:r>
            <a:r>
              <a:rPr lang="en-US" altLang="zh-CN" sz="2400" dirty="0"/>
              <a:t>1</a:t>
            </a:r>
            <a:r>
              <a:rPr lang="zh-CN" altLang="en-US" sz="2400" dirty="0"/>
              <a:t>题的用户自己定义配置信息，以</a:t>
            </a:r>
            <a:r>
              <a:rPr lang="en-US" altLang="zh-CN" sz="2400" dirty="0"/>
              <a:t>INI</a:t>
            </a:r>
            <a:r>
              <a:rPr lang="zh-CN" altLang="en-US" sz="2400" dirty="0"/>
              <a:t>文件的形式保存在内部存储器上。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简述在嵌入式系统中使用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数据库的优势。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分别使用手动建库和代码建库的方式，创建名为</a:t>
            </a:r>
            <a:r>
              <a:rPr lang="en-US" altLang="zh-CN" sz="2400" dirty="0" err="1"/>
              <a:t>test.db</a:t>
            </a:r>
            <a:r>
              <a:rPr lang="zh-CN" altLang="en-US" sz="2400" dirty="0"/>
              <a:t>的数据库，并建立</a:t>
            </a:r>
            <a:r>
              <a:rPr lang="en-US" altLang="zh-CN" sz="2400" dirty="0"/>
              <a:t>staff</a:t>
            </a:r>
            <a:r>
              <a:rPr lang="zh-CN" altLang="en-US" sz="2400" dirty="0"/>
              <a:t>数据表，表内的属性值如下表所示：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2FFCEE-21FB-3B45-7207-963F8D038421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495800"/>
          <a:ext cx="4495800" cy="1660524"/>
        </p:xfrm>
        <a:graphic>
          <a:graphicData uri="http://schemas.openxmlformats.org/drawingml/2006/table">
            <a:tbl>
              <a:tblPr/>
              <a:tblGrid>
                <a:gridCol w="160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_id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integer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name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text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sex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text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department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text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所在部门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salary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Times New Roman"/>
                          <a:ea typeface="宋体"/>
                          <a:cs typeface="Courier New"/>
                        </a:rPr>
                        <a:t>float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工资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B3ED13F-2065-0068-94EC-DD27C65E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505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C206699-B5C2-78C0-CBA5-91D99C8D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sz="2400" dirty="0"/>
              <a:t>在本示例中，</a:t>
            </a:r>
            <a:r>
              <a:rPr lang="en-US" altLang="zh-CN" sz="2400" dirty="0" err="1"/>
              <a:t>shared_prefs</a:t>
            </a:r>
            <a:r>
              <a:rPr lang="zh-CN" altLang="en-US" sz="2400" dirty="0"/>
              <a:t>目录下生成了一个名为</a:t>
            </a:r>
            <a:r>
              <a:rPr lang="en-US" altLang="zh-CN" sz="2400" dirty="0"/>
              <a:t>SaveSetting.xml</a:t>
            </a:r>
            <a:r>
              <a:rPr lang="zh-CN" altLang="en-US" sz="2400" dirty="0"/>
              <a:t>的文件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这个文件就是保存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的文件，文件大小为</a:t>
            </a:r>
            <a:r>
              <a:rPr lang="en-US" altLang="zh-CN" sz="2400" dirty="0"/>
              <a:t>170</a:t>
            </a:r>
            <a:r>
              <a:rPr lang="zh-CN" altLang="en-US" sz="2400" dirty="0"/>
              <a:t>字节，在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下的权限为“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rw-rw-rw</a:t>
            </a:r>
            <a:r>
              <a:rPr lang="zh-CN" altLang="zh-CN" sz="2400" dirty="0"/>
              <a:t>”</a:t>
            </a:r>
            <a:endParaRPr lang="en-US" altLang="zh-CN" sz="2400" dirty="0"/>
          </a:p>
        </p:txBody>
      </p:sp>
      <p:pic>
        <p:nvPicPr>
          <p:cNvPr id="14340" name="Picture 4" descr="未标题-2">
            <a:extLst>
              <a:ext uri="{FF2B5EF4-FFF2-40B4-BE49-F238E27FC236}">
                <a16:creationId xmlns:a16="http://schemas.microsoft.com/office/drawing/2014/main" id="{48EC7D18-6555-224B-66B4-CB5951C1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315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7686047-61FB-7FA4-FDBF-5DC7F21B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A27097-08FA-987C-B199-37620F60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系统中，文件权限分别描述了创建者、同组用户和其他用户对文件的操作限制。</a:t>
            </a:r>
            <a:r>
              <a:rPr lang="en-US" altLang="zh-CN" sz="2400" dirty="0"/>
              <a:t>x</a:t>
            </a:r>
            <a:r>
              <a:rPr lang="zh-CN" altLang="en-US" sz="2400" dirty="0"/>
              <a:t>表示可执行，</a:t>
            </a:r>
            <a:r>
              <a:rPr lang="en-US" altLang="zh-CN" sz="2400" dirty="0"/>
              <a:t>r</a:t>
            </a:r>
            <a:r>
              <a:rPr lang="zh-CN" altLang="en-US" sz="2400" dirty="0"/>
              <a:t>表示可读，</a:t>
            </a:r>
            <a:r>
              <a:rPr lang="en-US" altLang="zh-CN" sz="2400" dirty="0"/>
              <a:t>w</a:t>
            </a:r>
            <a:r>
              <a:rPr lang="zh-CN" altLang="en-US" sz="2400" dirty="0"/>
              <a:t>表示可写，</a:t>
            </a:r>
            <a:r>
              <a:rPr lang="en-US" altLang="zh-CN" sz="2400" dirty="0"/>
              <a:t>d</a:t>
            </a:r>
            <a:r>
              <a:rPr lang="zh-CN" altLang="en-US" sz="2400" dirty="0"/>
              <a:t>表示目录，</a:t>
            </a:r>
            <a:r>
              <a:rPr lang="en-US" altLang="zh-CN" sz="2400" dirty="0"/>
              <a:t>-</a:t>
            </a:r>
            <a:r>
              <a:rPr lang="zh-CN" altLang="en-US" sz="2400" dirty="0"/>
              <a:t>表示普通文件。因此，“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rw-rw-rw</a:t>
            </a:r>
            <a:r>
              <a:rPr lang="zh-CN" altLang="zh-CN" sz="2400" dirty="0"/>
              <a:t>”</a:t>
            </a:r>
            <a:r>
              <a:rPr lang="zh-CN" altLang="en-US" sz="2400" dirty="0"/>
              <a:t>表示</a:t>
            </a:r>
            <a:r>
              <a:rPr lang="en-US" altLang="zh-CN" sz="2400" dirty="0"/>
              <a:t>SaveSetting.xml</a:t>
            </a:r>
            <a:r>
              <a:rPr lang="zh-CN" altLang="en-US" sz="2400" dirty="0"/>
              <a:t>可以被创建者、同组用户和其他用户进行读取和写入操作，但不可执行</a:t>
            </a:r>
            <a:endParaRPr lang="en-US" altLang="zh-CN" sz="2400" dirty="0"/>
          </a:p>
          <a:p>
            <a:pPr lvl="1"/>
            <a:r>
              <a:rPr lang="zh-CN" altLang="en-US" sz="2400" dirty="0"/>
              <a:t>产生这样的文件权限与程序人员设定的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的访问模式有关，“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rw-rw-rw</a:t>
            </a:r>
            <a:r>
              <a:rPr lang="zh-CN" altLang="zh-CN" sz="2400" dirty="0"/>
              <a:t>”</a:t>
            </a:r>
            <a:r>
              <a:rPr lang="zh-CN" altLang="en-US" sz="2400" dirty="0"/>
              <a:t>的权限是“全局读</a:t>
            </a:r>
            <a:r>
              <a:rPr lang="en-US" altLang="zh-CN" sz="2400" dirty="0"/>
              <a:t>+</a:t>
            </a:r>
            <a:r>
              <a:rPr lang="zh-CN" altLang="en-US" sz="2400" dirty="0"/>
              <a:t>全局写”的结果</a:t>
            </a:r>
          </a:p>
          <a:p>
            <a:pPr lvl="1"/>
            <a:r>
              <a:rPr lang="zh-CN" altLang="en-US" sz="2400" dirty="0"/>
              <a:t>如果将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的访问模式设置为私有，则文件权限将成为“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rw-rw</a:t>
            </a:r>
            <a:r>
              <a:rPr lang="en-US" altLang="zh-CN" sz="2400" dirty="0"/>
              <a:t> ---</a:t>
            </a:r>
            <a:r>
              <a:rPr lang="zh-CN" altLang="zh-CN" sz="2400" dirty="0"/>
              <a:t>”</a:t>
            </a:r>
            <a:r>
              <a:rPr lang="zh-CN" altLang="en-US" sz="2400" dirty="0"/>
              <a:t>，表示仅有创建者和同组用户具有读写文件的权限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11F62FB6-1036-16EA-762C-A22AAB0D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36B3796-93DB-91F5-762B-ACE46665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en-US" sz="2400" dirty="0">
                <a:cs typeface="+mn-cs"/>
              </a:rPr>
              <a:t>SaveSetting.xml</a:t>
            </a:r>
            <a:r>
              <a:rPr lang="zh-CN" sz="2400" dirty="0">
                <a:cs typeface="+mn-cs"/>
              </a:rPr>
              <a:t>文件是以</a:t>
            </a:r>
            <a:r>
              <a:rPr lang="en-US" sz="2400" dirty="0">
                <a:cs typeface="+mn-cs"/>
              </a:rPr>
              <a:t>XML</a:t>
            </a:r>
            <a:r>
              <a:rPr lang="zh-CN" sz="2400" dirty="0">
                <a:cs typeface="+mn-cs"/>
              </a:rPr>
              <a:t>格式保存的信息，内容如图如下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A8178-881D-8440-E9A2-6771D68A0317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590800"/>
          <a:ext cx="8154987" cy="1524000"/>
        </p:xfrm>
        <a:graphic>
          <a:graphicData uri="http://schemas.openxmlformats.org/drawingml/2006/table">
            <a:tbl>
              <a:tblPr/>
              <a:tblGrid>
                <a:gridCol w="815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&lt;?xml version='1.0' encoding='utf-8' standalone='yes' ?&gt;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&lt;map&gt;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&lt;float name="Height" value="1.81" /&gt;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&lt;string name="Name"&gt;Tom&lt;/string&gt;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name="Age" value="20" /&gt;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&lt;/map&gt;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6CA348E-8AE3-1DD1-FC87-8F9A8690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21D2B2B9-E172-1BC9-102A-F470468F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/>
              <a:t>SimplePreferenceDemo</a:t>
            </a:r>
            <a:r>
              <a:rPr lang="zh-CN" sz="2400" dirty="0"/>
              <a:t>示例在</a:t>
            </a:r>
            <a:r>
              <a:rPr lang="en-US" sz="2400" dirty="0" err="1"/>
              <a:t>onStart</a:t>
            </a:r>
            <a:r>
              <a:rPr lang="en-US" sz="2400" dirty="0"/>
              <a:t>()</a:t>
            </a:r>
            <a:r>
              <a:rPr lang="zh-CN" sz="2400" dirty="0"/>
              <a:t>函数中调用</a:t>
            </a:r>
            <a:r>
              <a:rPr lang="en-US" sz="2400" dirty="0" err="1"/>
              <a:t>loadSharedPreferences</a:t>
            </a:r>
            <a:r>
              <a:rPr lang="en-US" sz="2400" dirty="0"/>
              <a:t>()</a:t>
            </a:r>
            <a:r>
              <a:rPr lang="zh-CN" sz="2400" dirty="0"/>
              <a:t>函数，读取保存在</a:t>
            </a:r>
            <a:r>
              <a:rPr lang="en-US" sz="2400" dirty="0" err="1"/>
              <a:t>SharedPreferences</a:t>
            </a:r>
            <a:r>
              <a:rPr lang="zh-CN" sz="2400" dirty="0"/>
              <a:t>中的姓名、年龄和身高信息，并显示在用户界面上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>
                <a:cs typeface="+mn-cs"/>
              </a:rPr>
              <a:t>当</a:t>
            </a:r>
            <a:r>
              <a:rPr lang="en-US" sz="2400" dirty="0">
                <a:cs typeface="+mn-cs"/>
              </a:rPr>
              <a:t>Activity</a:t>
            </a:r>
            <a:r>
              <a:rPr lang="zh-CN" sz="2400" dirty="0">
                <a:cs typeface="+mn-cs"/>
              </a:rPr>
              <a:t>关闭时，在</a:t>
            </a:r>
            <a:r>
              <a:rPr lang="en-US" sz="2400" dirty="0" err="1">
                <a:cs typeface="+mn-cs"/>
              </a:rPr>
              <a:t>onStop</a:t>
            </a:r>
            <a:r>
              <a:rPr lang="en-US" sz="2400" dirty="0">
                <a:cs typeface="+mn-cs"/>
              </a:rPr>
              <a:t>()</a:t>
            </a:r>
            <a:r>
              <a:rPr lang="zh-CN" sz="2400" dirty="0">
                <a:cs typeface="+mn-cs"/>
              </a:rPr>
              <a:t>函数调用</a:t>
            </a:r>
            <a:r>
              <a:rPr lang="en-US" sz="2400" dirty="0" err="1">
                <a:cs typeface="+mn-cs"/>
              </a:rPr>
              <a:t>saveSharedPreferences</a:t>
            </a:r>
            <a:r>
              <a:rPr lang="en-US" sz="2400" dirty="0">
                <a:cs typeface="+mn-cs"/>
              </a:rPr>
              <a:t>()</a:t>
            </a:r>
            <a:r>
              <a:rPr lang="zh-CN" sz="2400" dirty="0">
                <a:cs typeface="+mn-cs"/>
              </a:rPr>
              <a:t>，保存界面上的信息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/>
              <a:t>SimplePreferenceDemo.java</a:t>
            </a:r>
            <a:r>
              <a:rPr lang="zh-CN" sz="2400" dirty="0"/>
              <a:t>的完整代码</a:t>
            </a:r>
          </a:p>
          <a:p>
            <a:pPr lvl="1"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34D6F9-DEA8-C4F7-46AF-9750487FE52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343400"/>
          <a:ext cx="8077200" cy="170688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563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package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edu.hrbeu.SimplePreferenceDemo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import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android.app.Activity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import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android.content.Context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import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android.content.SharedPreferences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import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android.os.Bundle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import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android.widget.EditText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07AF51D-9B64-3CF6-2EDC-70A11C9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F61E289-89D7-696C-700C-1D7991BD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9D1D9A-1161-4319-5394-8AF8795A7CF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24000"/>
          <a:ext cx="8002588" cy="4511675"/>
        </p:xfrm>
        <a:graphic>
          <a:graphicData uri="http://schemas.openxmlformats.org/drawingml/2006/table">
            <a:tbl>
              <a:tblPr/>
              <a:tblGrid>
                <a:gridCol w="800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1675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800" kern="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class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SimplePreferenceDemo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extends Activity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private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private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ageText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private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heightText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static final String PREFERENCE_NAME = 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SaveSetting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static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MODE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Context.MODE_WORLD_READABLE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+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Context.MODE_WORLD_WRITEABLE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@Override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onCreate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(Bundle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savedInstanceState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super.onCreate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savedInstanceState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setContentView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R.layout.main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findViewById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(R.id.name);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ageText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findViewById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R.id.age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heightText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findViewById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R.id.height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01B19E99-CB78-829C-838D-B1BCFC69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D1BA2A15-C817-D7E9-B466-4FB57EC4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825496-15EF-D824-7C1D-A419ECD77D4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00200"/>
          <a:ext cx="8001000" cy="44196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25.    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@Override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onStart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super.onStart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loadSharedPreferences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@Override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onStop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super.onStop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	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private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loadSharedPreferences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(PREFERENCE_NAME, MODE);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name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Name","Tom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age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("Age", 20);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float height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("Height",);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F027E6CE-8651-37B5-ADC3-8878DC4E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429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C2F05E7-9C4B-C89C-F673-8723B254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51F8F3-4E65-F410-AE44-732D17708CE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54163"/>
          <a:ext cx="8077200" cy="4389437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7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42.</a:t>
                      </a:r>
                      <a:r>
                        <a:rPr lang="en-US" altLang="zh-CN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</a:t>
                      </a:r>
                      <a:endParaRPr lang="en-US" altLang="zh-CN" sz="1600" kern="100" baseline="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nameText.setText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(name);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ageText.setText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String.valueOf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(age));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heightText.setText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String.valueOf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(height));    	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private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(PREFERENCE_NAME, MODE);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SharedPreferences.Editor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editor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sharedPreferences.edit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   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("Name",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nameText.getText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().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toString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Integer.parseInt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ageText.getText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().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toString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Float.parseFloat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heightText.getText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().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toString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editor.commit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4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13F80FD-43DE-E8E4-F39D-4F5FC3EA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098AC470-533B-09C5-686C-C4015ED8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示例</a:t>
            </a:r>
            <a:r>
              <a:rPr lang="en-US" sz="2400" dirty="0" err="1">
                <a:cs typeface="+mn-cs"/>
              </a:rPr>
              <a:t>SharePreferenceDemo</a:t>
            </a:r>
            <a:r>
              <a:rPr lang="zh-CN" sz="2400" dirty="0">
                <a:cs typeface="+mn-cs"/>
              </a:rPr>
              <a:t>将说明如何读取其他应用程序保存的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数据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altLang="en-US" sz="2400" dirty="0"/>
              <a:t>下图是</a:t>
            </a:r>
            <a:r>
              <a:rPr lang="en-US" sz="2400" dirty="0" err="1"/>
              <a:t>SharePreferenceDemo</a:t>
            </a:r>
            <a:r>
              <a:rPr lang="zh-CN" sz="2400" dirty="0"/>
              <a:t>示例的用户界面</a:t>
            </a:r>
            <a:endParaRPr lang="en-US" altLang="zh-CN" sz="2400" dirty="0"/>
          </a:p>
          <a:p>
            <a:pPr lvl="1">
              <a:defRPr/>
            </a:pPr>
            <a:r>
              <a:rPr lang="zh-CN" sz="2400" dirty="0"/>
              <a:t>示例将读取</a:t>
            </a:r>
            <a:r>
              <a:rPr lang="en-US" sz="2400" dirty="0" err="1"/>
              <a:t>SimplePreferenceDemo</a:t>
            </a:r>
            <a:r>
              <a:rPr lang="zh-CN" sz="2400" dirty="0"/>
              <a:t>示例保存的信息，并在程序启动时显示在用户界面上</a:t>
            </a:r>
          </a:p>
          <a:p>
            <a:pPr lvl="1">
              <a:defRPr/>
            </a:pPr>
            <a:endParaRPr lang="zh-CN" altLang="en-US" sz="2400" dirty="0"/>
          </a:p>
        </p:txBody>
      </p:sp>
      <p:pic>
        <p:nvPicPr>
          <p:cNvPr id="21508" name="Picture 4" descr="未标题-3">
            <a:extLst>
              <a:ext uri="{FF2B5EF4-FFF2-40B4-BE49-F238E27FC236}">
                <a16:creationId xmlns:a16="http://schemas.microsoft.com/office/drawing/2014/main" id="{826FC86A-6BA7-2B48-30DB-4AA944BA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581400"/>
            <a:ext cx="4576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5000CD05-4192-73C1-54CF-5D899A0C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43DE348F-D45E-6A1A-91F6-5108240E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下面给出</a:t>
            </a:r>
            <a:r>
              <a:rPr lang="en-US" sz="2400" dirty="0" err="1">
                <a:cs typeface="+mn-cs"/>
              </a:rPr>
              <a:t>SharePreferenceDemo</a:t>
            </a:r>
            <a:r>
              <a:rPr lang="zh-CN" sz="2400" dirty="0">
                <a:cs typeface="+mn-cs"/>
              </a:rPr>
              <a:t>示例的核心代码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B9CB49-6340-C1DA-CF2B-A8621E0D305F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057400"/>
          <a:ext cx="7926387" cy="3962400"/>
        </p:xfrm>
        <a:graphic>
          <a:graphicData uri="http://schemas.openxmlformats.org/drawingml/2006/table">
            <a:tbl>
              <a:tblPr/>
              <a:tblGrid>
                <a:gridCol w="792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static final String PREFERENCE_PACKAGE = "edu.hrbeu.SimplePreferenceDemo";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static final String PREFERENCE_NAME = "SaveSetting";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static int MODE = Context.MODE_WORLD_READABLE + Context.MODE_WORLD_WRITEABLE;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public void onCreate(Bundle savedInstanceState) {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Context c = null;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try {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c = this.createPackageContext(PREFERENCE_PACKAGE, Context.CONTEXT_IGNORE_SECURITY);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} catch (NameNotFoundException e) {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	e.printStackTrace();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}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SharedPreferences sharedPreferences = c.getSharedPreferences(PREFERENCE_NAME, MODE);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5E0605F-547E-BC0E-29E2-189A93B47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924800" cy="838200"/>
          </a:xfrm>
        </p:spPr>
        <p:txBody>
          <a:bodyPr/>
          <a:lstStyle/>
          <a:p>
            <a:pPr eaLnBrk="1" hangingPunct="1"/>
            <a:r>
              <a:rPr lang="zh-CN" altLang="en-US"/>
              <a:t>本章学习目标：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9A4ED52-3709-938E-5185-BD7EEE9BC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zh-CN" altLang="en-US" sz="2800" dirty="0"/>
              <a:t>掌握</a:t>
            </a:r>
            <a:r>
              <a:rPr lang="en-US" altLang="zh-CN" sz="2800" dirty="0" err="1">
                <a:solidFill>
                  <a:srgbClr val="FF0000"/>
                </a:solidFill>
              </a:rPr>
              <a:t>SharedPreferences</a:t>
            </a:r>
            <a:r>
              <a:rPr lang="zh-CN" altLang="en-US" sz="2800" dirty="0"/>
              <a:t>的使用方法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r>
              <a:rPr lang="zh-CN" altLang="en-US" sz="2800" dirty="0"/>
              <a:t>掌握各种</a:t>
            </a:r>
            <a:r>
              <a:rPr lang="zh-CN" altLang="en-US" sz="2800" dirty="0">
                <a:solidFill>
                  <a:srgbClr val="FF0000"/>
                </a:solidFill>
              </a:rPr>
              <a:t>文件存储</a:t>
            </a:r>
            <a:r>
              <a:rPr lang="zh-CN" altLang="en-US" sz="2800" dirty="0"/>
              <a:t>的区别与适用情况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r>
              <a:rPr lang="zh-CN" altLang="en-US" sz="2800" dirty="0"/>
              <a:t>了解</a:t>
            </a:r>
            <a:r>
              <a:rPr lang="en-US" altLang="zh-CN" sz="2800" dirty="0">
                <a:solidFill>
                  <a:srgbClr val="FF0000"/>
                </a:solidFill>
              </a:rPr>
              <a:t>SQLite</a:t>
            </a:r>
            <a:r>
              <a:rPr lang="zh-CN" altLang="en-US" sz="2800" dirty="0">
                <a:solidFill>
                  <a:srgbClr val="FF0000"/>
                </a:solidFill>
              </a:rPr>
              <a:t>数据库</a:t>
            </a:r>
            <a:r>
              <a:rPr lang="zh-CN" altLang="en-US" sz="2800" dirty="0"/>
              <a:t>的特点和体系结构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r>
              <a:rPr lang="zh-CN" altLang="en-US" sz="2800" dirty="0"/>
              <a:t>掌握</a:t>
            </a:r>
            <a:r>
              <a:rPr lang="en-US" altLang="zh-CN" sz="2800" dirty="0"/>
              <a:t>SQLite</a:t>
            </a:r>
            <a:r>
              <a:rPr lang="zh-CN" altLang="en-US" sz="2800" dirty="0"/>
              <a:t>数据库的建立和操作方法</a:t>
            </a:r>
            <a:endParaRPr lang="en-US" altLang="zh-CN" sz="2800" dirty="0"/>
          </a:p>
          <a:p>
            <a:endParaRPr lang="zh-CN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B9DEEBD-27B8-7C59-A548-9482C5F2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DB610724-DF1A-E82F-80B1-DBFE7997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2">
              <a:defRPr/>
            </a:pPr>
            <a:endParaRPr lang="en-US" altLang="zh-CN" dirty="0">
              <a:cs typeface="+mn-cs"/>
            </a:endParaRPr>
          </a:p>
          <a:p>
            <a:pPr lvl="2">
              <a:defRPr/>
            </a:pPr>
            <a:endParaRPr lang="en-US" altLang="zh-CN" dirty="0">
              <a:cs typeface="+mn-cs"/>
            </a:endParaRPr>
          </a:p>
          <a:p>
            <a:pPr lvl="2">
              <a:defRPr/>
            </a:pPr>
            <a:endParaRPr lang="en-US" altLang="zh-CN" dirty="0">
              <a:cs typeface="+mn-cs"/>
            </a:endParaRPr>
          </a:p>
          <a:p>
            <a:pPr lvl="2">
              <a:defRPr/>
            </a:pP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第</a:t>
            </a:r>
            <a:r>
              <a:rPr lang="en-US" dirty="0">
                <a:cs typeface="+mn-cs"/>
              </a:rPr>
              <a:t>8</a:t>
            </a:r>
            <a:r>
              <a:rPr lang="zh-CN" dirty="0">
                <a:cs typeface="+mn-cs"/>
              </a:rPr>
              <a:t>行代码调用了</a:t>
            </a:r>
            <a:r>
              <a:rPr lang="en-US" dirty="0" err="1">
                <a:cs typeface="+mn-cs"/>
              </a:rPr>
              <a:t>createPackageContext</a:t>
            </a:r>
            <a:r>
              <a:rPr lang="en-US" dirty="0">
                <a:cs typeface="+mn-cs"/>
              </a:rPr>
              <a:t>()</a:t>
            </a:r>
            <a:r>
              <a:rPr lang="zh-CN" dirty="0">
                <a:cs typeface="+mn-cs"/>
              </a:rPr>
              <a:t>获取到了</a:t>
            </a:r>
            <a:r>
              <a:rPr lang="en-US" dirty="0" err="1">
                <a:cs typeface="+mn-cs"/>
              </a:rPr>
              <a:t>SimplePreferenceDemo</a:t>
            </a:r>
            <a:r>
              <a:rPr lang="zh-CN" dirty="0">
                <a:cs typeface="+mn-cs"/>
              </a:rPr>
              <a:t>示例的</a:t>
            </a:r>
            <a:r>
              <a:rPr lang="en-US" dirty="0">
                <a:cs typeface="+mn-cs"/>
              </a:rPr>
              <a:t>Context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/>
              <a:t>第</a:t>
            </a:r>
            <a:r>
              <a:rPr lang="en-US" dirty="0"/>
              <a:t>8</a:t>
            </a:r>
            <a:r>
              <a:rPr lang="zh-CN" dirty="0"/>
              <a:t>行代码</a:t>
            </a:r>
            <a:r>
              <a:rPr lang="zh-CN" dirty="0">
                <a:cs typeface="+mn-cs"/>
              </a:rPr>
              <a:t>第</a:t>
            </a:r>
            <a:r>
              <a:rPr lang="en-US" dirty="0">
                <a:cs typeface="+mn-cs"/>
              </a:rPr>
              <a:t>1</a:t>
            </a:r>
            <a:r>
              <a:rPr lang="zh-CN" dirty="0">
                <a:cs typeface="+mn-cs"/>
              </a:rPr>
              <a:t>个参数是</a:t>
            </a:r>
            <a:r>
              <a:rPr lang="en-US" dirty="0" err="1">
                <a:cs typeface="+mn-cs"/>
              </a:rPr>
              <a:t>SimplePreferenceDemo</a:t>
            </a:r>
            <a:r>
              <a:rPr lang="zh-CN" dirty="0">
                <a:cs typeface="+mn-cs"/>
              </a:rPr>
              <a:t>的包名称，在代码第</a:t>
            </a:r>
            <a:r>
              <a:rPr lang="en-US" dirty="0">
                <a:cs typeface="+mn-cs"/>
              </a:rPr>
              <a:t>1</a:t>
            </a:r>
            <a:r>
              <a:rPr lang="zh-CN" dirty="0">
                <a:cs typeface="+mn-cs"/>
              </a:rPr>
              <a:t>行进行了定义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第</a:t>
            </a:r>
            <a:r>
              <a:rPr lang="en-US" dirty="0">
                <a:cs typeface="+mn-cs"/>
              </a:rPr>
              <a:t>2</a:t>
            </a:r>
            <a:r>
              <a:rPr lang="zh-CN" dirty="0">
                <a:cs typeface="+mn-cs"/>
              </a:rPr>
              <a:t>个参数</a:t>
            </a:r>
            <a:r>
              <a:rPr lang="en-US" dirty="0" err="1">
                <a:cs typeface="+mn-cs"/>
              </a:rPr>
              <a:t>Context.CONTEXT_IGNORE_SECURIT</a:t>
            </a:r>
            <a:r>
              <a:rPr lang="zh-CN" dirty="0">
                <a:cs typeface="+mn-cs"/>
              </a:rPr>
              <a:t>表示忽略所有可能产生的安全问题。这段代码可能引发异常，因此必须防止在</a:t>
            </a:r>
            <a:r>
              <a:rPr lang="en-US" dirty="0">
                <a:cs typeface="+mn-cs"/>
              </a:rPr>
              <a:t>try/catch</a:t>
            </a:r>
            <a:r>
              <a:rPr lang="zh-CN" dirty="0">
                <a:cs typeface="+mn-cs"/>
              </a:rPr>
              <a:t>中</a:t>
            </a:r>
            <a:endParaRPr lang="en-US" altLang="zh-CN" dirty="0"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95AEE-F39F-58B1-C21C-AE144768967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754188"/>
          <a:ext cx="8001000" cy="989012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012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String name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Name","Tom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age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("Age", 20);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float height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("Height",);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3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AF2D-4188-21AA-DE0B-B337BA91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E81606AD-FDA6-11C0-D571-7C4877E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在代码第</a:t>
            </a:r>
            <a:r>
              <a:rPr lang="en-US" altLang="zh-CN" dirty="0"/>
              <a:t>12</a:t>
            </a:r>
            <a:r>
              <a:rPr lang="zh-CN" altLang="en-US" dirty="0"/>
              <a:t>行，通过</a:t>
            </a:r>
            <a:r>
              <a:rPr lang="en-US" altLang="zh-CN" dirty="0"/>
              <a:t>Context</a:t>
            </a:r>
            <a:r>
              <a:rPr lang="zh-CN" altLang="en-US" dirty="0"/>
              <a:t>得到了</a:t>
            </a:r>
            <a:r>
              <a:rPr lang="en-US" altLang="zh-CN" dirty="0" err="1"/>
              <a:t>SimplePreferenceDemo</a:t>
            </a:r>
            <a:r>
              <a:rPr lang="zh-CN" altLang="en-US" dirty="0"/>
              <a:t>示例的</a:t>
            </a:r>
            <a:r>
              <a:rPr lang="en-US" altLang="zh-CN" dirty="0" err="1"/>
              <a:t>SharedPreferences</a:t>
            </a:r>
            <a:r>
              <a:rPr lang="zh-CN" altLang="en-US" dirty="0"/>
              <a:t>对象，同样在</a:t>
            </a:r>
            <a:r>
              <a:rPr lang="en-US" altLang="zh-CN" dirty="0" err="1"/>
              <a:t>getSharedPreferences</a:t>
            </a:r>
            <a:r>
              <a:rPr lang="en-US" altLang="zh-CN" dirty="0"/>
              <a:t>()</a:t>
            </a:r>
            <a:r>
              <a:rPr lang="zh-CN" altLang="en-US" dirty="0"/>
              <a:t>函数中，需要将正确的</a:t>
            </a:r>
            <a:r>
              <a:rPr lang="en-US" altLang="zh-CN" dirty="0" err="1"/>
              <a:t>SharedPreferences</a:t>
            </a:r>
            <a:r>
              <a:rPr lang="zh-CN" altLang="en-US" dirty="0"/>
              <a:t>名称传递给函数</a:t>
            </a:r>
          </a:p>
          <a:p>
            <a:pPr lvl="1"/>
            <a:r>
              <a:rPr lang="zh-CN" altLang="en-US" sz="2400" dirty="0"/>
              <a:t>访问其他应用程序的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必须满足三个条件</a:t>
            </a:r>
            <a:endParaRPr lang="en-US" altLang="zh-CN" dirty="0"/>
          </a:p>
          <a:p>
            <a:pPr lvl="2"/>
            <a:r>
              <a:rPr lang="zh-CN" altLang="en-US" dirty="0"/>
              <a:t>共享者需要将</a:t>
            </a:r>
            <a:r>
              <a:rPr lang="en-US" altLang="zh-CN" dirty="0" err="1"/>
              <a:t>SharedPreferences</a:t>
            </a:r>
            <a:r>
              <a:rPr lang="zh-CN" altLang="en-US" dirty="0"/>
              <a:t>的访问模式设置为全局读或全局写</a:t>
            </a:r>
            <a:endParaRPr lang="en-US" altLang="zh-CN" dirty="0"/>
          </a:p>
          <a:p>
            <a:pPr lvl="2"/>
            <a:r>
              <a:rPr lang="zh-CN" altLang="en-US" dirty="0"/>
              <a:t>访问者需要知道共享者的包名称和</a:t>
            </a:r>
            <a:r>
              <a:rPr lang="en-US" altLang="zh-CN" dirty="0" err="1"/>
              <a:t>SharedPreferences</a:t>
            </a:r>
            <a:r>
              <a:rPr lang="zh-CN" altLang="en-US" dirty="0"/>
              <a:t>的名称，以通过</a:t>
            </a:r>
            <a:r>
              <a:rPr lang="en-US" altLang="zh-CN" dirty="0"/>
              <a:t>Context</a:t>
            </a:r>
            <a:r>
              <a:rPr lang="zh-CN" altLang="en-US" dirty="0"/>
              <a:t>获得</a:t>
            </a:r>
            <a:r>
              <a:rPr lang="en-US" altLang="zh-CN" dirty="0" err="1"/>
              <a:t>SharedPreferences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访问者需要确切知道每个数据的名称和数据类型，用以正确读取数据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6645A-57FE-3BF2-9D9D-A86A459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400F564E-C4F7-9D7C-0217-16C24613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使用的是基于</a:t>
            </a:r>
            <a:r>
              <a:rPr lang="en-US" altLang="zh-CN"/>
              <a:t>Linux</a:t>
            </a:r>
            <a:r>
              <a:rPr lang="zh-CN" altLang="en-US"/>
              <a:t>的文件系统，程序开发人员可以建立和访问程序自身的私有文件，也可以访问保存在资源目录中的原始文件和</a:t>
            </a:r>
            <a:r>
              <a:rPr lang="en-US" altLang="zh-CN"/>
              <a:t>XML</a:t>
            </a:r>
            <a:r>
              <a:rPr lang="zh-CN" altLang="en-US"/>
              <a:t>文件，还可以在</a:t>
            </a:r>
            <a:r>
              <a:rPr lang="en-US" altLang="zh-CN"/>
              <a:t>SD</a:t>
            </a:r>
            <a:r>
              <a:rPr lang="zh-CN" altLang="en-US"/>
              <a:t>卡等外部存储设备中保存文件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EB1C8-B50A-F3C5-5B30-F0EEDA76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CA18EEB0-8146-5066-5F3C-362EDF7C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r>
              <a:rPr lang="en-US" altLang="zh-CN" sz="2400" dirty="0"/>
              <a:t> Android</a:t>
            </a:r>
            <a:r>
              <a:rPr lang="zh-CN" altLang="en-US" sz="2400" dirty="0"/>
              <a:t>系统允许应用程序创建仅能够自身访问的私有文件，文件保存在设备的内部存储器上，在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系统下的</a:t>
            </a:r>
            <a:r>
              <a:rPr lang="en-US" altLang="zh-CN" sz="2400" dirty="0"/>
              <a:t>/data/data/&lt;package name&gt;/files</a:t>
            </a:r>
            <a:r>
              <a:rPr lang="zh-CN" altLang="en-US" sz="2400" dirty="0"/>
              <a:t>目录中</a:t>
            </a:r>
            <a:endParaRPr lang="en-US" altLang="zh-CN" sz="2400" dirty="0"/>
          </a:p>
          <a:p>
            <a:pPr lvl="1"/>
            <a:r>
              <a:rPr lang="en-US" altLang="zh-CN" sz="2400" dirty="0"/>
              <a:t>Android</a:t>
            </a:r>
            <a:r>
              <a:rPr lang="zh-CN" altLang="en-US" sz="2400" dirty="0"/>
              <a:t>系统不仅支持标准</a:t>
            </a:r>
            <a:r>
              <a:rPr lang="en-US" altLang="zh-CN" sz="2400" dirty="0"/>
              <a:t>Java</a:t>
            </a:r>
            <a:r>
              <a:rPr lang="zh-CN" altLang="en-US" sz="2400" dirty="0"/>
              <a:t>的</a:t>
            </a:r>
            <a:r>
              <a:rPr lang="en-US" altLang="zh-CN" sz="2400" dirty="0"/>
              <a:t>IO</a:t>
            </a:r>
            <a:r>
              <a:rPr lang="zh-CN" altLang="en-US" sz="2400" dirty="0"/>
              <a:t>类和方法，还提供了能够简化读写流式文件过程的函数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主要介绍的两个函数</a:t>
            </a:r>
            <a:endParaRPr lang="en-US" altLang="zh-CN" sz="2400" dirty="0"/>
          </a:p>
          <a:p>
            <a:pPr lvl="2"/>
            <a:r>
              <a:rPr lang="en-US" altLang="zh-CN" dirty="0" err="1"/>
              <a:t>openFileOutput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openFileInput</a:t>
            </a:r>
            <a:r>
              <a:rPr lang="en-US" altLang="zh-CN" dirty="0"/>
              <a:t>()</a:t>
            </a:r>
            <a:endParaRPr lang="zh-CN" altLang="zh-CN" dirty="0"/>
          </a:p>
          <a:p>
            <a:pPr lvl="1"/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6737F2-01DF-2669-CA81-83FCAEF3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429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4A865F30-FC74-3342-ED46-DC1AC9BF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openFileOutput</a:t>
            </a:r>
            <a:r>
              <a:rPr lang="en-US" sz="2400" dirty="0">
                <a:cs typeface="+mn-cs"/>
              </a:rPr>
              <a:t>()</a:t>
            </a:r>
            <a:r>
              <a:rPr lang="zh-CN" sz="2400" dirty="0">
                <a:cs typeface="+mn-cs"/>
              </a:rPr>
              <a:t>函数</a:t>
            </a:r>
            <a:endParaRPr lang="en-US" altLang="zh-CN" sz="2400" dirty="0">
              <a:cs typeface="+mn-cs"/>
            </a:endParaRPr>
          </a:p>
          <a:p>
            <a:pPr lvl="2">
              <a:defRPr/>
            </a:pPr>
            <a:r>
              <a:rPr lang="en-US" dirty="0" err="1"/>
              <a:t>openFileOutput</a:t>
            </a:r>
            <a:r>
              <a:rPr lang="en-US" dirty="0"/>
              <a:t>()</a:t>
            </a:r>
            <a:r>
              <a:rPr lang="zh-CN" dirty="0"/>
              <a:t>函数为写入数据做准备而打开的应用程序私文件，如果指定的文件不存在，则创建一个新的文件</a:t>
            </a:r>
            <a:endParaRPr lang="en-US" altLang="zh-CN" dirty="0"/>
          </a:p>
          <a:p>
            <a:pPr lvl="2">
              <a:defRPr/>
            </a:pPr>
            <a:r>
              <a:rPr lang="en-US" dirty="0" err="1"/>
              <a:t>openFileOutput</a:t>
            </a:r>
            <a:r>
              <a:rPr lang="en-US" dirty="0"/>
              <a:t>()</a:t>
            </a:r>
            <a:r>
              <a:rPr lang="zh-CN" dirty="0"/>
              <a:t>函数的语法格式如下</a:t>
            </a: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lvl="3">
              <a:defRPr/>
            </a:pPr>
            <a:r>
              <a:rPr lang="zh-CN" dirty="0">
                <a:ea typeface="+mn-ea"/>
              </a:rPr>
              <a:t>第</a:t>
            </a:r>
            <a:r>
              <a:rPr lang="en-US" dirty="0">
                <a:ea typeface="+mn-ea"/>
              </a:rPr>
              <a:t>1</a:t>
            </a:r>
            <a:r>
              <a:rPr lang="zh-CN" dirty="0">
                <a:ea typeface="+mn-ea"/>
              </a:rPr>
              <a:t>个参数是文件名称，这个参数不可以包含描述路径的斜杠</a:t>
            </a:r>
            <a:endParaRPr lang="en-US" altLang="zh-CN" dirty="0">
              <a:ea typeface="+mn-ea"/>
            </a:endParaRPr>
          </a:p>
          <a:p>
            <a:pPr lvl="3">
              <a:defRPr/>
            </a:pPr>
            <a:r>
              <a:rPr lang="zh-CN" dirty="0">
                <a:ea typeface="+mn-ea"/>
              </a:rPr>
              <a:t>第</a:t>
            </a:r>
            <a:r>
              <a:rPr lang="en-US" dirty="0">
                <a:ea typeface="+mn-ea"/>
              </a:rPr>
              <a:t>2</a:t>
            </a:r>
            <a:r>
              <a:rPr lang="zh-CN" dirty="0">
                <a:ea typeface="+mn-ea"/>
              </a:rPr>
              <a:t>个参数是操作模式</a:t>
            </a:r>
            <a:endParaRPr lang="en-US" altLang="zh-CN" dirty="0">
              <a:ea typeface="+mn-ea"/>
            </a:endParaRPr>
          </a:p>
          <a:p>
            <a:pPr lvl="2">
              <a:defRPr/>
            </a:pPr>
            <a:r>
              <a:rPr lang="zh-CN" dirty="0"/>
              <a:t>函数的返回值是</a:t>
            </a:r>
            <a:r>
              <a:rPr lang="en-US" dirty="0" err="1"/>
              <a:t>FileOutputStream</a:t>
            </a:r>
            <a:r>
              <a:rPr lang="zh-CN" dirty="0"/>
              <a:t>类型</a:t>
            </a:r>
          </a:p>
          <a:p>
            <a:pPr lvl="2">
              <a:defRPr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5E1F80-E7CF-06E1-7580-8B37A81292C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184525"/>
          <a:ext cx="8153400" cy="244475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FileOutputStream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openFileOutput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(String name,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mode)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B415AF4-A2DC-E52B-2C9D-52DAFFD7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CB6580A6-80C6-4B01-FF1E-E267EBCF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openFileOutput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2"/>
            <a:r>
              <a:rPr lang="en-US" altLang="zh-CN" dirty="0"/>
              <a:t>Android</a:t>
            </a:r>
            <a:r>
              <a:rPr lang="zh-CN" altLang="en-US" dirty="0"/>
              <a:t>系统支持四种文件操作模式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46EB46-BA70-AE06-F841-FD6D3A463C1D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3975"/>
          <a:ext cx="6248400" cy="3425826"/>
        </p:xfrm>
        <a:graphic>
          <a:graphicData uri="http://schemas.openxmlformats.org/drawingml/2006/table">
            <a:tbl>
              <a:tblPr/>
              <a:tblGrid>
                <a:gridCol w="286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模式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MODE_PRIVATE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私有模式，缺陷模式，文件仅能够被文件创建程序访问，或具有相同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UID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的程序访问。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MODE_APPEND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追加模式，如果文件已经存在，则在文件的结尾处添加新数据。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MODE_WORLD_READABLE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全局读模式，允许任何程序读取私有文件。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MODE_WORLD_WRITEABLE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全局写模式，允许任何程序写入私有文件。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9393F8-574E-E9A1-EC02-877E80AF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72965E5-5432-54D9-3FE3-C7531CE3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openFileOutput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openFileOutput</a:t>
            </a:r>
            <a:r>
              <a:rPr lang="en-US" altLang="zh-CN" dirty="0"/>
              <a:t>()</a:t>
            </a:r>
            <a:r>
              <a:rPr lang="zh-CN" altLang="en-US" dirty="0"/>
              <a:t>函数建立新文件的示例代码如下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行代码定义了建立文件的名称</a:t>
            </a:r>
            <a:r>
              <a:rPr lang="en-US" altLang="zh-CN" dirty="0">
                <a:ea typeface="楷体_GB2312" pitchFamily="49" charset="-122"/>
              </a:rPr>
              <a:t>fileDemo.txt</a:t>
            </a: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行代码使用</a:t>
            </a:r>
            <a:r>
              <a:rPr lang="en-US" altLang="zh-CN" dirty="0" err="1">
                <a:ea typeface="楷体_GB2312" pitchFamily="49" charset="-122"/>
              </a:rPr>
              <a:t>openFileOutput</a:t>
            </a:r>
            <a:r>
              <a:rPr lang="en-US" altLang="zh-CN" dirty="0">
                <a:ea typeface="楷体_GB2312" pitchFamily="49" charset="-122"/>
              </a:rPr>
              <a:t>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函数以私有模式建立文件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行代码调用</a:t>
            </a:r>
            <a:r>
              <a:rPr lang="en-US" altLang="zh-CN" dirty="0">
                <a:ea typeface="楷体_GB2312" pitchFamily="49" charset="-122"/>
              </a:rPr>
              <a:t>write()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函数将数据写入文件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行代码调用</a:t>
            </a:r>
            <a:r>
              <a:rPr lang="en-US" altLang="zh-CN" dirty="0">
                <a:ea typeface="楷体_GB2312" pitchFamily="49" charset="-122"/>
              </a:rPr>
              <a:t>flush()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函数将所有剩余的数据写入文件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行代码调用</a:t>
            </a:r>
            <a:r>
              <a:rPr lang="en-US" altLang="zh-CN" dirty="0">
                <a:ea typeface="楷体_GB2312" pitchFamily="49" charset="-122"/>
              </a:rPr>
              <a:t>close()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函数关闭</a:t>
            </a:r>
            <a:r>
              <a:rPr lang="en-US" altLang="zh-CN" dirty="0" err="1">
                <a:ea typeface="楷体_GB2312" pitchFamily="49" charset="-122"/>
              </a:rPr>
              <a:t>FileOutputStream</a:t>
            </a:r>
            <a:endParaRPr lang="zh-CN" altLang="zh-CN" dirty="0"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512C7C-12D7-2DEE-1537-3E330FB4C62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438400"/>
          <a:ext cx="8077200" cy="1524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FILE_NAME = "fileDemo.txt";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FileOutputStream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openFileOutput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FILE_NAME,Context.MODE_PRIVATE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text = “Some data”;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fos.write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text.getBytes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fos.flush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fos.close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41B2E16-D670-AF2B-B382-C791D746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B35F9C3E-0F4C-AAF8-DC5F-6E629823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openFileOutput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为了提高文件系统的性能，一般调用</a:t>
            </a:r>
            <a:r>
              <a:rPr lang="en-US" altLang="zh-CN" dirty="0"/>
              <a:t>write()</a:t>
            </a:r>
            <a:r>
              <a:rPr lang="zh-CN" altLang="en-US" dirty="0"/>
              <a:t>函数时，如果写入的数据量较小，系统会把数据保存在数据缓冲区中，等数据量累积到一定程度时再一次性的写入文件中</a:t>
            </a:r>
            <a:endParaRPr lang="en-US" altLang="zh-CN" dirty="0"/>
          </a:p>
          <a:p>
            <a:pPr lvl="2"/>
            <a:r>
              <a:rPr lang="zh-CN" altLang="en-US" dirty="0"/>
              <a:t>由上可知，在调用</a:t>
            </a:r>
            <a:r>
              <a:rPr lang="en-US" altLang="zh-CN" dirty="0"/>
              <a:t>close()</a:t>
            </a:r>
            <a:r>
              <a:rPr lang="zh-CN" altLang="en-US" dirty="0"/>
              <a:t>函数关闭文件前，务必要调用</a:t>
            </a:r>
            <a:r>
              <a:rPr lang="en-US" altLang="zh-CN" dirty="0"/>
              <a:t>flush()</a:t>
            </a:r>
            <a:r>
              <a:rPr lang="zh-CN" altLang="en-US" dirty="0"/>
              <a:t>函数，将缓冲区内所有的数据写入文件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352B3846-238B-1348-0AE7-FA24C165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7CFD8462-85EB-61D8-41ED-5CED89FA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/>
              <a:t>openFileInput</a:t>
            </a:r>
            <a:r>
              <a:rPr lang="en-US" sz="2400" dirty="0"/>
              <a:t>()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2">
              <a:defRPr/>
            </a:pPr>
            <a:r>
              <a:rPr lang="en-US" dirty="0" err="1"/>
              <a:t>openFileInput</a:t>
            </a:r>
            <a:r>
              <a:rPr lang="en-US" dirty="0"/>
              <a:t>()</a:t>
            </a:r>
            <a:r>
              <a:rPr lang="zh-CN" dirty="0"/>
              <a:t>函数为读取数据做准备而打开应用程序私文件</a:t>
            </a:r>
            <a:endParaRPr lang="en-US" altLang="zh-CN" dirty="0"/>
          </a:p>
          <a:p>
            <a:pPr lvl="2">
              <a:defRPr/>
            </a:pPr>
            <a:r>
              <a:rPr lang="en-US" dirty="0" err="1"/>
              <a:t>openFileInput</a:t>
            </a:r>
            <a:r>
              <a:rPr lang="en-US" dirty="0"/>
              <a:t>()</a:t>
            </a:r>
            <a:r>
              <a:rPr lang="zh-CN" dirty="0"/>
              <a:t>函数的语法格式如下</a:t>
            </a:r>
          </a:p>
          <a:p>
            <a:pPr lvl="1">
              <a:defRPr/>
            </a:pPr>
            <a:endParaRPr lang="zh-CN" sz="2400" dirty="0"/>
          </a:p>
          <a:p>
            <a:pPr lvl="3">
              <a:defRPr/>
            </a:pPr>
            <a:endParaRPr lang="en-US" altLang="zh-CN" dirty="0">
              <a:ea typeface="+mn-ea"/>
            </a:endParaRPr>
          </a:p>
          <a:p>
            <a:pPr lvl="3">
              <a:defRPr/>
            </a:pPr>
            <a:r>
              <a:rPr lang="zh-CN" dirty="0">
                <a:ea typeface="+mn-ea"/>
              </a:rPr>
              <a:t>第</a:t>
            </a:r>
            <a:r>
              <a:rPr lang="en-US" dirty="0">
                <a:ea typeface="+mn-ea"/>
              </a:rPr>
              <a:t>1</a:t>
            </a:r>
            <a:r>
              <a:rPr lang="zh-CN" dirty="0">
                <a:ea typeface="+mn-ea"/>
              </a:rPr>
              <a:t>个参数也是文件名称，同样不允许包含描述路径的斜杠</a:t>
            </a:r>
            <a:endParaRPr lang="en-US" altLang="zh-CN" dirty="0"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B80B92-EA55-BED7-B85D-72B684334B1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352800"/>
          <a:ext cx="8153400" cy="3048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openFileInput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(String name)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3BE745E-CC1D-CF1B-3A33-6E495DF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3F89D97-89CC-25A6-3CD5-524AF268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openFileInput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openFileInput</a:t>
            </a:r>
            <a:r>
              <a:rPr lang="en-US" altLang="zh-CN" dirty="0"/>
              <a:t> ()</a:t>
            </a:r>
            <a:r>
              <a:rPr lang="zh-CN" altLang="en-US" dirty="0"/>
              <a:t>函数打开已有文件的示例代码如下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上面的两部分代码在实际使用过程中会遇到错误提示，因为文件操作可能会遇到各种问题而最终导致操作失败，因此代码应该使用</a:t>
            </a:r>
            <a:r>
              <a:rPr lang="en-US" altLang="zh-CN" dirty="0"/>
              <a:t>try/catch</a:t>
            </a:r>
            <a:r>
              <a:rPr lang="zh-CN" altLang="en-US" dirty="0"/>
              <a:t>捕获可能产生的异常</a:t>
            </a:r>
          </a:p>
          <a:p>
            <a:pPr lvl="2"/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1DB47E-DFC2-B136-EE10-0D1BFAAB6FD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651125"/>
          <a:ext cx="8077200" cy="1463675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FILE_NAME = "fileDemo.txt";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openFileInput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(FILE_NAME);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byte[]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byte[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fis.available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()];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while(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fis.read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 != -1){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DDB45D-B6E6-CA4C-8A0B-783508BD0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48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383ABA-2CD8-E795-2896-C5AE1DCF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5.1.1 </a:t>
            </a:r>
            <a:r>
              <a:rPr lang="en-US" dirty="0" err="1"/>
              <a:t>SharedPreferences</a:t>
            </a:r>
            <a:endParaRPr lang="en-US" dirty="0"/>
          </a:p>
          <a:p>
            <a:pPr lvl="1" eaLnBrk="1" hangingPunct="1">
              <a:defRPr/>
            </a:pP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是一种轻量级的数据保存方式</a:t>
            </a:r>
            <a:endParaRPr lang="en-US" altLang="zh-CN" sz="2400" dirty="0">
              <a:cs typeface="+mn-cs"/>
            </a:endParaRPr>
          </a:p>
          <a:p>
            <a:pPr lvl="1" eaLnBrk="1" hangingPunct="1">
              <a:defRPr/>
            </a:pPr>
            <a:r>
              <a:rPr lang="zh-CN" sz="2400" dirty="0"/>
              <a:t>通过</a:t>
            </a:r>
            <a:r>
              <a:rPr lang="en-US" sz="2400" dirty="0" err="1"/>
              <a:t>SharedPreferences</a:t>
            </a:r>
            <a:r>
              <a:rPr lang="zh-CN" sz="2400" dirty="0"/>
              <a:t>可以将</a:t>
            </a:r>
            <a:r>
              <a:rPr lang="en-US" sz="2400" dirty="0"/>
              <a:t>NVP</a:t>
            </a:r>
            <a:r>
              <a:rPr lang="zh-CN" sz="2400" dirty="0"/>
              <a:t>（</a:t>
            </a:r>
            <a:r>
              <a:rPr lang="en-US" sz="2400" dirty="0"/>
              <a:t>Name/Value Pair</a:t>
            </a:r>
            <a:r>
              <a:rPr lang="zh-CN" sz="2400" dirty="0"/>
              <a:t>，名称</a:t>
            </a:r>
            <a:r>
              <a:rPr lang="en-US" sz="2400" dirty="0"/>
              <a:t>/</a:t>
            </a:r>
            <a:r>
              <a:rPr lang="zh-CN" sz="2400" dirty="0"/>
              <a:t>值对）保存在</a:t>
            </a:r>
            <a:r>
              <a:rPr lang="en-US" sz="2400" dirty="0"/>
              <a:t>Android</a:t>
            </a:r>
            <a:r>
              <a:rPr lang="zh-CN" sz="2400" dirty="0"/>
              <a:t>的文件系统中，而且</a:t>
            </a:r>
            <a:r>
              <a:rPr lang="en-US" sz="2400" dirty="0" err="1"/>
              <a:t>SharedPreferences</a:t>
            </a:r>
            <a:r>
              <a:rPr lang="zh-CN" sz="2400" dirty="0"/>
              <a:t>完全屏蔽的对文件系统的操作过程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sz="2400" dirty="0"/>
              <a:t>开发人员仅是通过调用</a:t>
            </a:r>
            <a:r>
              <a:rPr lang="en-US" sz="2400" dirty="0" err="1"/>
              <a:t>SharedPreferences</a:t>
            </a:r>
            <a:r>
              <a:rPr lang="zh-CN" sz="2400" dirty="0"/>
              <a:t>对</a:t>
            </a:r>
            <a:r>
              <a:rPr lang="en-US" sz="2400" dirty="0"/>
              <a:t>NVP</a:t>
            </a:r>
            <a:r>
              <a:rPr lang="zh-CN" sz="2400" dirty="0"/>
              <a:t>进行保存和读取</a:t>
            </a:r>
            <a:endParaRPr lang="en-US" altLang="zh-CN" sz="2400" dirty="0"/>
          </a:p>
          <a:p>
            <a:pPr lvl="1" eaLnBrk="1" hangingPunct="1">
              <a:defRPr/>
            </a:pPr>
            <a:endParaRPr 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21FF9D7-BC2D-7CFB-456D-BAE6AE7B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D07CA5CC-474F-4592-7338-52DB280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InternalFileDemo</a:t>
            </a:r>
            <a:r>
              <a:rPr lang="zh-CN" sz="2400" dirty="0">
                <a:cs typeface="+mn-cs"/>
              </a:rPr>
              <a:t>示例用来演示在内部存储器上进行文件写入和读取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 err="1"/>
              <a:t>InternalFileDemo</a:t>
            </a:r>
            <a:r>
              <a:rPr lang="zh-CN" sz="2400" dirty="0"/>
              <a:t>示例用户界面如图</a:t>
            </a:r>
            <a:endParaRPr lang="zh-CN" altLang="en-US" sz="2400" dirty="0"/>
          </a:p>
        </p:txBody>
      </p:sp>
      <p:pic>
        <p:nvPicPr>
          <p:cNvPr id="33796" name="Picture 4" descr="未标题-4">
            <a:extLst>
              <a:ext uri="{FF2B5EF4-FFF2-40B4-BE49-F238E27FC236}">
                <a16:creationId xmlns:a16="http://schemas.microsoft.com/office/drawing/2014/main" id="{9560F2F0-AD4C-4792-F208-5B09A765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37338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93C98153-668D-71EC-D225-E41A0169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5720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AEF2946-D507-C207-A558-A73DBC8A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InternalFileDemo</a:t>
            </a:r>
            <a:r>
              <a:rPr lang="zh-CN" sz="2400" dirty="0">
                <a:cs typeface="+mn-cs"/>
              </a:rPr>
              <a:t>示例的核心代码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06F76D-376B-DA2F-5557-54A082B4709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7848600" cy="3810000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writeButtonListener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{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@Override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(View v)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FileOutputStream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null;	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try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appendBox.isChecked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openFileOutput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FILE_NAME,Context.MODE_APPEND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}else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openFileOutput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FILE_NAME,Context.MODE_PRIVATE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text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entryText.getText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().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toString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fos.write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text.getBytes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labelView.setText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文件写入成功，写入长度：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"+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text.length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entryText.setText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("");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</a:t>
                      </a:r>
                      <a:r>
                        <a:rPr lang="en-US" altLang="zh-CN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FileNotFoundException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B0D3395-22F8-E33B-26CC-EDBE90F3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572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31398044-E1A7-C364-F795-178B4F24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27091E-17FD-7AAE-69F9-B36F166A55E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077200" cy="4191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   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finally{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try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fos.flush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fos.close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} 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6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1F82899-B59B-AE7E-5690-BAE016FD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1473039-6ED4-F5EC-5206-B4277DC4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77D9D1-A09D-7736-9417-C17EA5DCB8DC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077200" cy="42672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33.OnClickListener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readButtonListener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@Override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(View v)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displayView.setText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("");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null;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		try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openFileInput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(FILE_NAME);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fis.available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== 0){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   return;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byte[]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byte[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fis.available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()];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while(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fis.read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 != -1){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text = new String(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readBytes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displayView.setText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(text);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            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labelView.setText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文件读取成功，文件长度：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"+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text.length</a:t>
                      </a:r>
                      <a:r>
                        <a:rPr lang="en-US" sz="900" kern="0" dirty="0">
                          <a:latin typeface="Times New Roman"/>
                          <a:ea typeface="宋体"/>
                          <a:cs typeface="Courier New"/>
                        </a:rPr>
                        <a:t>());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4"/>
                        <a:tabLst/>
                        <a:defRPr/>
                      </a:pPr>
                      <a:r>
                        <a:rPr lang="en-US" sz="16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 catch 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FileNotFoundException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15AEAD-F4A0-4F4A-BDF0-4133DF39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9C46D1B5-257D-85E7-0879-5C955565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程序运行后，在</a:t>
            </a:r>
            <a:r>
              <a:rPr lang="en-US" altLang="zh-CN" sz="2400" dirty="0"/>
              <a:t>/data/data/</a:t>
            </a:r>
            <a:r>
              <a:rPr lang="en-US" altLang="zh-CN" sz="2400" dirty="0" err="1"/>
              <a:t>edu.hrbeu.InternalFileDemo</a:t>
            </a:r>
            <a:r>
              <a:rPr lang="en-US" altLang="zh-CN" sz="2400" dirty="0"/>
              <a:t>/files/</a:t>
            </a:r>
            <a:r>
              <a:rPr lang="zh-CN" altLang="en-US" sz="2400" dirty="0"/>
              <a:t>目录下，找到了新建立的</a:t>
            </a:r>
            <a:r>
              <a:rPr lang="en-US" altLang="zh-CN" sz="2400" dirty="0"/>
              <a:t>fileDemo.txt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9E9433-04AD-E79F-7832-77CA8CB8308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00200"/>
          <a:ext cx="8153400" cy="18288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   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5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8F74-8E12-F38D-7E0F-000C7C68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7FDB6-1CF0-3E68-45F6-573BD847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内部存储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>
                <a:cs typeface="+mn-cs"/>
              </a:rPr>
              <a:t>fileDemo.txt</a:t>
            </a:r>
            <a:r>
              <a:rPr lang="zh-CN" sz="2400" dirty="0">
                <a:cs typeface="+mn-cs"/>
              </a:rPr>
              <a:t>文件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fileDemo.txt</a:t>
            </a:r>
            <a:r>
              <a:rPr lang="zh-CN" dirty="0"/>
              <a:t>从文件权限上进行分析，“</a:t>
            </a:r>
            <a:r>
              <a:rPr lang="en-US" dirty="0"/>
              <a:t>-</a:t>
            </a:r>
            <a:r>
              <a:rPr lang="en-US" dirty="0" err="1"/>
              <a:t>rw-rw</a:t>
            </a:r>
            <a:r>
              <a:rPr lang="en-US" dirty="0"/>
              <a:t>---</a:t>
            </a:r>
            <a:r>
              <a:rPr lang="zh-CN" dirty="0"/>
              <a:t>”表明文件仅允许文件创建者和同组用户读写，其他用户无权使用</a:t>
            </a:r>
            <a:endParaRPr lang="en-US" altLang="zh-CN" dirty="0"/>
          </a:p>
          <a:p>
            <a:pPr lvl="2">
              <a:defRPr/>
            </a:pPr>
            <a:r>
              <a:rPr lang="zh-CN" dirty="0"/>
              <a:t>文件的大小为</a:t>
            </a:r>
            <a:r>
              <a:rPr lang="en-US" dirty="0"/>
              <a:t>9</a:t>
            </a:r>
            <a:r>
              <a:rPr lang="zh-CN" dirty="0"/>
              <a:t>个字节，保存的数据为“</a:t>
            </a:r>
            <a:r>
              <a:rPr lang="en-US" dirty="0"/>
              <a:t>Some data</a:t>
            </a:r>
            <a:r>
              <a:rPr lang="zh-CN" dirty="0"/>
              <a:t>”</a:t>
            </a:r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38916" name="Picture 2" descr="未标题-5">
            <a:extLst>
              <a:ext uri="{FF2B5EF4-FFF2-40B4-BE49-F238E27FC236}">
                <a16:creationId xmlns:a16="http://schemas.microsoft.com/office/drawing/2014/main" id="{2CAEE1BD-0434-453C-9A4D-F6CE5738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155825"/>
            <a:ext cx="80264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5A47-4F71-3466-E84E-8B4E54D5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C13B7-1127-84D3-C92A-BE093C80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en-US" sz="2400" dirty="0">
                <a:cs typeface="+mn-cs"/>
              </a:rPr>
              <a:t>Android</a:t>
            </a:r>
            <a:r>
              <a:rPr lang="zh-CN" sz="2400" dirty="0">
                <a:cs typeface="+mn-cs"/>
              </a:rPr>
              <a:t>的外部存储设备指的是</a:t>
            </a:r>
            <a:r>
              <a:rPr lang="en-US" sz="2400" dirty="0">
                <a:cs typeface="+mn-cs"/>
              </a:rPr>
              <a:t>SD</a:t>
            </a:r>
            <a:r>
              <a:rPr lang="zh-CN" sz="2400" dirty="0">
                <a:cs typeface="+mn-cs"/>
              </a:rPr>
              <a:t>卡（</a:t>
            </a:r>
            <a:r>
              <a:rPr lang="en-US" sz="2400" dirty="0">
                <a:cs typeface="+mn-cs"/>
              </a:rPr>
              <a:t>Secure Digital Memory Card</a:t>
            </a:r>
            <a:r>
              <a:rPr lang="zh-CN" sz="2400" dirty="0">
                <a:cs typeface="+mn-cs"/>
              </a:rPr>
              <a:t>），是一种广泛使用于数码设备上的记忆卡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/>
              <a:t>不是所有的</a:t>
            </a:r>
            <a:r>
              <a:rPr lang="en-US" sz="2400" dirty="0"/>
              <a:t>Android</a:t>
            </a:r>
            <a:r>
              <a:rPr lang="zh-CN" sz="2400" dirty="0"/>
              <a:t>手机都有</a:t>
            </a:r>
            <a:r>
              <a:rPr lang="en-US" sz="2400" dirty="0"/>
              <a:t>SD</a:t>
            </a:r>
            <a:r>
              <a:rPr lang="zh-CN" sz="2400" dirty="0"/>
              <a:t>卡，但</a:t>
            </a:r>
            <a:r>
              <a:rPr lang="en-US" sz="2400" dirty="0"/>
              <a:t>Android</a:t>
            </a:r>
            <a:r>
              <a:rPr lang="zh-CN" sz="2400" dirty="0"/>
              <a:t>系统提供了对</a:t>
            </a:r>
            <a:r>
              <a:rPr lang="en-US" sz="2400" dirty="0"/>
              <a:t>SD</a:t>
            </a:r>
            <a:r>
              <a:rPr lang="zh-CN" sz="2400" dirty="0"/>
              <a:t>卡的便捷的访问方法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0683F4-5A45-4E97-5100-C5B8C17C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16002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FCCB5-A844-87E8-31AE-566EEEFF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471F3075-00F1-3094-F772-36D9721F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/>
            <a:r>
              <a:rPr lang="en-US" altLang="zh-CN" sz="2400" dirty="0"/>
              <a:t>SD</a:t>
            </a:r>
            <a:r>
              <a:rPr lang="zh-CN" altLang="en-US" sz="2400" dirty="0"/>
              <a:t>卡适用于保存</a:t>
            </a:r>
            <a:r>
              <a:rPr lang="zh-CN" altLang="en-US" sz="2400" dirty="0">
                <a:solidFill>
                  <a:srgbClr val="FF0000"/>
                </a:solidFill>
              </a:rPr>
              <a:t>大尺寸</a:t>
            </a:r>
            <a:r>
              <a:rPr lang="zh-CN" altLang="en-US" sz="2400" dirty="0"/>
              <a:t>的文件或者是</a:t>
            </a:r>
            <a:r>
              <a:rPr lang="zh-CN" altLang="en-US" sz="2400" dirty="0">
                <a:solidFill>
                  <a:srgbClr val="FF0000"/>
                </a:solidFill>
              </a:rPr>
              <a:t>一些无需设置访问权限的文件</a:t>
            </a:r>
            <a:r>
              <a:rPr lang="zh-CN" altLang="en-US" sz="2400" dirty="0"/>
              <a:t>，可以保存录制的大容量的视频文件和音频文件等</a:t>
            </a:r>
            <a:endParaRPr lang="en-US" altLang="zh-CN" sz="2400" dirty="0"/>
          </a:p>
          <a:p>
            <a:pPr lvl="1"/>
            <a:r>
              <a:rPr lang="en-US" altLang="zh-CN" sz="2400" dirty="0"/>
              <a:t>SD</a:t>
            </a:r>
            <a:r>
              <a:rPr lang="zh-CN" altLang="en-US" sz="2400" dirty="0"/>
              <a:t>卡使用的是</a:t>
            </a:r>
            <a:r>
              <a:rPr lang="en-US" altLang="zh-CN" sz="2400" dirty="0"/>
              <a:t>FAT</a:t>
            </a:r>
            <a:r>
              <a:rPr lang="zh-CN" altLang="en-US" sz="2400" dirty="0"/>
              <a:t>（</a:t>
            </a:r>
            <a:r>
              <a:rPr lang="en-US" altLang="zh-CN" sz="2400" dirty="0"/>
              <a:t>File Allocation Table</a:t>
            </a:r>
            <a:r>
              <a:rPr lang="zh-CN" altLang="en-US" sz="2400" dirty="0"/>
              <a:t>）的文件系统，不支持访问模式和权限控制，但可以通过</a:t>
            </a:r>
            <a:r>
              <a:rPr lang="en-US" altLang="zh-CN" sz="2400" dirty="0"/>
              <a:t>Linux</a:t>
            </a:r>
            <a:r>
              <a:rPr lang="zh-CN" altLang="en-US" sz="2400" dirty="0"/>
              <a:t>文件系统的文件访问权限的控制保证文件的私密性</a:t>
            </a:r>
            <a:endParaRPr lang="en-US" altLang="zh-CN" sz="2400" dirty="0"/>
          </a:p>
          <a:p>
            <a:pPr lvl="1"/>
            <a:r>
              <a:rPr lang="en-US" altLang="zh-CN" sz="2400" dirty="0"/>
              <a:t>Android</a:t>
            </a:r>
            <a:r>
              <a:rPr lang="zh-CN" altLang="en-US" sz="2400" dirty="0"/>
              <a:t>模拟器支持</a:t>
            </a:r>
            <a:r>
              <a:rPr lang="en-US" altLang="zh-CN" sz="2400" dirty="0"/>
              <a:t>SD</a:t>
            </a:r>
            <a:r>
              <a:rPr lang="zh-CN" altLang="en-US" sz="2400" dirty="0"/>
              <a:t>卡，但模拟器中没有缺省的</a:t>
            </a:r>
            <a:r>
              <a:rPr lang="en-US" altLang="zh-CN" sz="2400" dirty="0"/>
              <a:t>SD</a:t>
            </a:r>
            <a:r>
              <a:rPr lang="zh-CN" altLang="en-US" sz="2400" dirty="0"/>
              <a:t>卡，开发人员须在模拟器中手工添加</a:t>
            </a:r>
            <a:r>
              <a:rPr lang="en-US" altLang="zh-CN" sz="2400" dirty="0"/>
              <a:t>SD</a:t>
            </a:r>
            <a:r>
              <a:rPr lang="zh-CN" altLang="en-US" sz="2400" dirty="0"/>
              <a:t>卡的映像文件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5ECE9-8850-80FD-2E13-421586D3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DDA50D4F-BB4B-BD9C-CD70-8D68F3F4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&lt;Android SDK&gt;/tools</a:t>
            </a:r>
            <a:r>
              <a:rPr lang="zh-CN" altLang="en-US" sz="2400" dirty="0"/>
              <a:t>目录下的</a:t>
            </a:r>
            <a:r>
              <a:rPr lang="en-US" altLang="zh-CN" sz="2400" dirty="0" err="1"/>
              <a:t>mksdcard</a:t>
            </a:r>
            <a:r>
              <a:rPr lang="zh-CN" altLang="en-US" sz="2400" dirty="0"/>
              <a:t>工具创建</a:t>
            </a:r>
            <a:r>
              <a:rPr lang="en-US" altLang="zh-CN" sz="2400" dirty="0"/>
              <a:t>SD</a:t>
            </a:r>
            <a:r>
              <a:rPr lang="zh-CN" altLang="en-US" sz="2400" dirty="0"/>
              <a:t>卡映像文件，命令如下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个参数</a:t>
            </a:r>
            <a:r>
              <a:rPr lang="en-US" altLang="zh-CN" dirty="0"/>
              <a:t>-1</a:t>
            </a:r>
            <a:r>
              <a:rPr lang="zh-CN" altLang="en-US" dirty="0"/>
              <a:t>表示后面的字符串是</a:t>
            </a:r>
            <a:r>
              <a:rPr lang="en-US" altLang="zh-CN" dirty="0"/>
              <a:t>SD</a:t>
            </a:r>
            <a:r>
              <a:rPr lang="zh-CN" altLang="en-US" dirty="0"/>
              <a:t>卡的标签，这个新建立的</a:t>
            </a:r>
            <a:r>
              <a:rPr lang="en-US" altLang="zh-CN" dirty="0"/>
              <a:t>SD</a:t>
            </a:r>
            <a:r>
              <a:rPr lang="zh-CN" altLang="en-US" dirty="0"/>
              <a:t>卡的标签是</a:t>
            </a:r>
            <a:r>
              <a:rPr lang="en-US" altLang="zh-CN" dirty="0"/>
              <a:t>SDCARD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个参数</a:t>
            </a:r>
            <a:r>
              <a:rPr lang="en-US" altLang="zh-CN" dirty="0"/>
              <a:t>256M</a:t>
            </a:r>
            <a:r>
              <a:rPr lang="zh-CN" altLang="en-US" dirty="0"/>
              <a:t>表示</a:t>
            </a:r>
            <a:r>
              <a:rPr lang="en-US" altLang="zh-CN" dirty="0"/>
              <a:t>SD</a:t>
            </a:r>
            <a:r>
              <a:rPr lang="zh-CN" altLang="en-US" dirty="0"/>
              <a:t>卡的容量是</a:t>
            </a:r>
            <a:r>
              <a:rPr lang="en-US" altLang="zh-CN" dirty="0"/>
              <a:t>256</a:t>
            </a:r>
            <a:r>
              <a:rPr lang="zh-CN" altLang="en-US" dirty="0"/>
              <a:t>兆</a:t>
            </a:r>
            <a:endParaRPr lang="en-US" altLang="zh-CN" dirty="0"/>
          </a:p>
          <a:p>
            <a:pPr lvl="2"/>
            <a:r>
              <a:rPr lang="zh-CN" altLang="en-US" dirty="0"/>
              <a:t>最后一个参数表示</a:t>
            </a:r>
            <a:r>
              <a:rPr lang="en-US" altLang="zh-CN" dirty="0"/>
              <a:t>SD</a:t>
            </a:r>
            <a:r>
              <a:rPr lang="zh-CN" altLang="en-US" dirty="0"/>
              <a:t>卡映像文件的保存位置，上面的命令将映像保存在</a:t>
            </a:r>
            <a:r>
              <a:rPr lang="en-US" altLang="zh-CN" dirty="0"/>
              <a:t>E:\android</a:t>
            </a:r>
            <a:r>
              <a:rPr lang="zh-CN" altLang="en-US" dirty="0"/>
              <a:t>目录下</a:t>
            </a:r>
            <a:r>
              <a:rPr lang="en-US" altLang="zh-CN" dirty="0" err="1"/>
              <a:t>sdcard_file</a:t>
            </a:r>
            <a:r>
              <a:rPr lang="zh-CN" altLang="en-US" dirty="0"/>
              <a:t>文件中。在</a:t>
            </a:r>
            <a:r>
              <a:rPr lang="en-US" altLang="zh-CN" dirty="0"/>
              <a:t>CMD</a:t>
            </a:r>
            <a:r>
              <a:rPr lang="zh-CN" altLang="en-US" dirty="0"/>
              <a:t>中执行该命令后，则可在所指定的目录中找到生产的</a:t>
            </a:r>
            <a:r>
              <a:rPr lang="en-US" altLang="zh-CN" dirty="0"/>
              <a:t>SD</a:t>
            </a:r>
            <a:r>
              <a:rPr lang="zh-CN" altLang="en-US" dirty="0"/>
              <a:t>卡映像文件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2270D3-712F-D414-B7AC-1BF94B82397A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590800"/>
          <a:ext cx="8154987" cy="304800"/>
        </p:xfrm>
        <a:graphic>
          <a:graphicData uri="http://schemas.openxmlformats.org/drawingml/2006/table">
            <a:tbl>
              <a:tblPr/>
              <a:tblGrid>
                <a:gridCol w="815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mksdcard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-l SDCARD E:\android\sdcard_file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7A0F-968A-BF7D-936C-0C52B9AD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4BEB6-3010-A828-D20F-89668F9D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如果希望</a:t>
            </a:r>
            <a:r>
              <a:rPr lang="en-US" sz="2400" dirty="0">
                <a:cs typeface="+mn-cs"/>
              </a:rPr>
              <a:t>Android</a:t>
            </a:r>
            <a:r>
              <a:rPr lang="zh-CN" sz="2400" dirty="0">
                <a:cs typeface="+mn-cs"/>
              </a:rPr>
              <a:t>模拟器启动时能够自动加载指定的</a:t>
            </a:r>
            <a:r>
              <a:rPr lang="en-US" sz="2400" dirty="0">
                <a:cs typeface="+mn-cs"/>
              </a:rPr>
              <a:t>SD</a:t>
            </a:r>
            <a:r>
              <a:rPr lang="zh-CN" sz="2400" dirty="0">
                <a:cs typeface="+mn-cs"/>
              </a:rPr>
              <a:t>卡，还需要在模拟器的“运行设置”（</a:t>
            </a:r>
            <a:r>
              <a:rPr lang="en-US" sz="2400" dirty="0">
                <a:cs typeface="+mn-cs"/>
              </a:rPr>
              <a:t>Run Configurations</a:t>
            </a:r>
            <a:r>
              <a:rPr lang="zh-CN" sz="2400" dirty="0">
                <a:cs typeface="+mn-cs"/>
              </a:rPr>
              <a:t>）中添加</a:t>
            </a:r>
            <a:r>
              <a:rPr lang="en-US" sz="2400" dirty="0">
                <a:cs typeface="+mn-cs"/>
              </a:rPr>
              <a:t>SD</a:t>
            </a:r>
            <a:r>
              <a:rPr lang="zh-CN" sz="2400" dirty="0">
                <a:cs typeface="+mn-cs"/>
              </a:rPr>
              <a:t>卡加载命令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/>
              <a:t>SD</a:t>
            </a:r>
            <a:r>
              <a:rPr lang="zh-CN" sz="2400" dirty="0"/>
              <a:t>卡加载命令中只要指明映像文件位置即可</a:t>
            </a:r>
            <a:endParaRPr lang="en-US" altLang="zh-CN" sz="2400" dirty="0"/>
          </a:p>
          <a:p>
            <a:pPr lvl="1">
              <a:defRPr/>
            </a:pPr>
            <a:r>
              <a:rPr lang="en-US" sz="2400" dirty="0"/>
              <a:t>SD</a:t>
            </a:r>
            <a:r>
              <a:rPr lang="zh-CN" sz="2400" dirty="0"/>
              <a:t>卡加载命令</a:t>
            </a:r>
          </a:p>
          <a:p>
            <a:pPr lvl="1">
              <a:defRPr/>
            </a:pPr>
            <a:endParaRPr lang="zh-CN" altLang="en-US" sz="2400" dirty="0"/>
          </a:p>
        </p:txBody>
      </p:sp>
      <p:pic>
        <p:nvPicPr>
          <p:cNvPr id="43012" name="Picture 1" descr="未标题-7">
            <a:extLst>
              <a:ext uri="{FF2B5EF4-FFF2-40B4-BE49-F238E27FC236}">
                <a16:creationId xmlns:a16="http://schemas.microsoft.com/office/drawing/2014/main" id="{C33DF218-6475-620F-80F7-0371FA6B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867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CF67-58A4-4F96-3F62-1C7E92E8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61A9E22-CD57-7590-D55F-BD37C862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5.1.1 </a:t>
            </a:r>
            <a:r>
              <a:rPr lang="en-US" altLang="zh-CN" dirty="0" err="1"/>
              <a:t>SharedPreferences</a:t>
            </a:r>
            <a:endParaRPr lang="en-US" altLang="zh-CN" dirty="0"/>
          </a:p>
          <a:p>
            <a:pPr lvl="1"/>
            <a:r>
              <a:rPr lang="en-US" altLang="zh-CN" sz="2400" dirty="0" err="1"/>
              <a:t>SharedPreferences</a:t>
            </a:r>
            <a:r>
              <a:rPr lang="zh-CN" altLang="en-US" sz="2400" dirty="0"/>
              <a:t>不仅能够保存数据，还能够实现不同应用程序间的数据共享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SharedPreferences</a:t>
            </a:r>
            <a:r>
              <a:rPr lang="zh-CN" altLang="en-US" sz="2400" dirty="0"/>
              <a:t>支持三种访问模式</a:t>
            </a:r>
            <a:endParaRPr lang="en-US" altLang="zh-CN" sz="2400" dirty="0"/>
          </a:p>
          <a:p>
            <a:pPr lvl="2"/>
            <a:r>
              <a:rPr lang="zh-CN" altLang="en-US" dirty="0"/>
              <a:t>私有（</a:t>
            </a:r>
            <a:r>
              <a:rPr lang="en-US" altLang="zh-CN" dirty="0"/>
              <a:t>MODE_PRIVATE</a:t>
            </a:r>
            <a:r>
              <a:rPr lang="zh-CN" altLang="en-US" dirty="0"/>
              <a:t>）：仅有创建程序有权限对其进行读取或写入</a:t>
            </a:r>
            <a:endParaRPr lang="en-US" altLang="zh-CN" dirty="0"/>
          </a:p>
          <a:p>
            <a:pPr lvl="2"/>
            <a:r>
              <a:rPr lang="zh-CN" altLang="en-US" dirty="0"/>
              <a:t>全局读（</a:t>
            </a:r>
            <a:r>
              <a:rPr lang="en-US" altLang="zh-CN" dirty="0"/>
              <a:t>MODE_WORLD_READABLE</a:t>
            </a:r>
            <a:r>
              <a:rPr lang="zh-CN" altLang="en-US" dirty="0"/>
              <a:t>）：不仅创建程序可以对其进行读取或写入，其他应用程序也读取操作的权限，但没有写入操作的权限</a:t>
            </a:r>
            <a:endParaRPr lang="en-US" altLang="zh-CN" dirty="0"/>
          </a:p>
          <a:p>
            <a:pPr lvl="2"/>
            <a:r>
              <a:rPr lang="zh-CN" altLang="en-US" dirty="0"/>
              <a:t>全局写（</a:t>
            </a:r>
            <a:r>
              <a:rPr lang="en-US" altLang="zh-CN" dirty="0"/>
              <a:t>MODE_WORLD_WRITEABLE</a:t>
            </a:r>
            <a:r>
              <a:rPr lang="zh-CN" altLang="en-US" dirty="0"/>
              <a:t>）：创建程序和其他程序都可以对其进行写入操作，但没有读取的权限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31BCF-7D3F-33B0-F836-BDDAA8F0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AA12D-E8CA-A190-979D-4C2DA811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测试</a:t>
            </a:r>
            <a:r>
              <a:rPr lang="en-US" sz="2400" dirty="0">
                <a:cs typeface="+mn-cs"/>
              </a:rPr>
              <a:t>SD</a:t>
            </a:r>
            <a:r>
              <a:rPr lang="zh-CN" sz="2400" dirty="0">
                <a:cs typeface="+mn-cs"/>
              </a:rPr>
              <a:t>卡映像是否正确加载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/>
              <a:t>在模拟器启动后，使用</a:t>
            </a:r>
            <a:r>
              <a:rPr lang="en-US" sz="2400" dirty="0" err="1"/>
              <a:t>FileExplorer</a:t>
            </a:r>
            <a:r>
              <a:rPr lang="zh-CN" sz="2400" dirty="0"/>
              <a:t>向</a:t>
            </a:r>
            <a:r>
              <a:rPr lang="en-US" sz="2400" dirty="0"/>
              <a:t>SD</a:t>
            </a:r>
            <a:r>
              <a:rPr lang="zh-CN" sz="2400" dirty="0"/>
              <a:t>卡中随意上传一个文件，如果文件上传成功，则表明</a:t>
            </a:r>
            <a:r>
              <a:rPr lang="en-US" sz="2400" dirty="0"/>
              <a:t>SD</a:t>
            </a:r>
            <a:r>
              <a:rPr lang="zh-CN" sz="2400" dirty="0"/>
              <a:t>卡映像已经成功加载</a:t>
            </a:r>
            <a:endParaRPr lang="en-US" altLang="zh-CN" sz="2400" dirty="0"/>
          </a:p>
          <a:p>
            <a:pPr lvl="1">
              <a:defRPr/>
            </a:pPr>
            <a:r>
              <a:rPr lang="zh-CN" sz="2400" dirty="0"/>
              <a:t>向</a:t>
            </a:r>
            <a:r>
              <a:rPr lang="en-US" sz="2400" dirty="0"/>
              <a:t>SD</a:t>
            </a:r>
            <a:r>
              <a:rPr lang="zh-CN" sz="2400" dirty="0"/>
              <a:t>卡中成功上传了一个测试文件</a:t>
            </a:r>
            <a:r>
              <a:rPr lang="en-US" sz="2400" dirty="0"/>
              <a:t>test.txt</a:t>
            </a:r>
            <a:r>
              <a:rPr lang="zh-CN" sz="2400" dirty="0"/>
              <a:t>，文件显示在</a:t>
            </a:r>
            <a:r>
              <a:rPr lang="en-US" sz="2400" dirty="0"/>
              <a:t>/</a:t>
            </a:r>
            <a:r>
              <a:rPr lang="en-US" sz="2400" dirty="0" err="1"/>
              <a:t>sdcard</a:t>
            </a:r>
            <a:r>
              <a:rPr lang="zh-CN" sz="2400" dirty="0"/>
              <a:t>目录下</a:t>
            </a:r>
            <a:endParaRPr lang="zh-CN" altLang="en-US" sz="2400" dirty="0"/>
          </a:p>
        </p:txBody>
      </p:sp>
      <p:pic>
        <p:nvPicPr>
          <p:cNvPr id="44036" name="Picture 1" descr="未标题-8">
            <a:extLst>
              <a:ext uri="{FF2B5EF4-FFF2-40B4-BE49-F238E27FC236}">
                <a16:creationId xmlns:a16="http://schemas.microsoft.com/office/drawing/2014/main" id="{37F9C951-FBDB-58BA-C7E2-6341DF8E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94150"/>
            <a:ext cx="6172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48289-A52C-3672-326B-08BC175E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EB2D4-008A-1DD8-1EE2-1F965C16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编程访问</a:t>
            </a:r>
            <a:r>
              <a:rPr lang="en-US" sz="2400" dirty="0">
                <a:cs typeface="+mn-cs"/>
              </a:rPr>
              <a:t>SD</a:t>
            </a:r>
            <a:r>
              <a:rPr lang="zh-CN" sz="2400" dirty="0">
                <a:cs typeface="+mn-cs"/>
              </a:rPr>
              <a:t>卡</a:t>
            </a:r>
            <a:endParaRPr lang="en-US" altLang="zh-CN" sz="2400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首先需要检测系统的</a:t>
            </a:r>
            <a:r>
              <a:rPr lang="en-US" dirty="0">
                <a:cs typeface="+mn-cs"/>
              </a:rPr>
              <a:t>/</a:t>
            </a:r>
            <a:r>
              <a:rPr lang="en-US" dirty="0" err="1">
                <a:cs typeface="+mn-cs"/>
              </a:rPr>
              <a:t>sdcard</a:t>
            </a:r>
            <a:r>
              <a:rPr lang="zh-CN" dirty="0">
                <a:cs typeface="+mn-cs"/>
              </a:rPr>
              <a:t>目录是否可用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如果不可用，则说明设备中的</a:t>
            </a:r>
            <a:r>
              <a:rPr lang="en-US" dirty="0">
                <a:cs typeface="+mn-cs"/>
              </a:rPr>
              <a:t>SD</a:t>
            </a:r>
            <a:r>
              <a:rPr lang="zh-CN" dirty="0">
                <a:cs typeface="+mn-cs"/>
              </a:rPr>
              <a:t>卡已经被移除，在</a:t>
            </a:r>
            <a:r>
              <a:rPr lang="en-US" dirty="0">
                <a:cs typeface="+mn-cs"/>
              </a:rPr>
              <a:t>Android</a:t>
            </a:r>
            <a:r>
              <a:rPr lang="zh-CN" dirty="0">
                <a:cs typeface="+mn-cs"/>
              </a:rPr>
              <a:t>模拟器则表明</a:t>
            </a:r>
            <a:r>
              <a:rPr lang="en-US" dirty="0">
                <a:cs typeface="+mn-cs"/>
              </a:rPr>
              <a:t>SD</a:t>
            </a:r>
            <a:r>
              <a:rPr lang="zh-CN" dirty="0">
                <a:cs typeface="+mn-cs"/>
              </a:rPr>
              <a:t>卡映像没有被正确加载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如果可用，则直接通过使用标准的</a:t>
            </a:r>
            <a:r>
              <a:rPr lang="en-US" dirty="0" err="1">
                <a:cs typeface="+mn-cs"/>
              </a:rPr>
              <a:t>Java.io.File</a:t>
            </a:r>
            <a:r>
              <a:rPr lang="zh-CN" dirty="0">
                <a:cs typeface="+mn-cs"/>
              </a:rPr>
              <a:t>类进行访问</a:t>
            </a:r>
            <a:endParaRPr lang="en-US" altLang="zh-CN" dirty="0">
              <a:cs typeface="+mn-cs"/>
            </a:endParaRPr>
          </a:p>
          <a:p>
            <a:pPr lvl="1">
              <a:defRPr/>
            </a:pPr>
            <a:r>
              <a:rPr lang="zh-CN" sz="2400" dirty="0"/>
              <a:t>将数据保存在</a:t>
            </a:r>
            <a:r>
              <a:rPr lang="en-US" sz="2400" dirty="0"/>
              <a:t>SD</a:t>
            </a:r>
            <a:r>
              <a:rPr lang="zh-CN" sz="2400" dirty="0"/>
              <a:t>卡</a:t>
            </a:r>
            <a:endParaRPr lang="en-US" altLang="zh-CN" sz="2400" dirty="0"/>
          </a:p>
          <a:p>
            <a:pPr lvl="2">
              <a:defRPr/>
            </a:pPr>
            <a:r>
              <a:rPr lang="zh-CN" dirty="0"/>
              <a:t>通过“生产随机数列”按钮生产</a:t>
            </a:r>
            <a:r>
              <a:rPr lang="en-US" dirty="0"/>
              <a:t>10</a:t>
            </a:r>
            <a:r>
              <a:rPr lang="zh-CN" dirty="0"/>
              <a:t>个随机小数</a:t>
            </a:r>
            <a:endParaRPr lang="en-US" altLang="zh-CN" dirty="0"/>
          </a:p>
          <a:p>
            <a:pPr lvl="2">
              <a:defRPr/>
            </a:pPr>
            <a:r>
              <a:rPr lang="zh-CN" dirty="0"/>
              <a:t>通过“写入</a:t>
            </a:r>
            <a:r>
              <a:rPr lang="en-US" dirty="0"/>
              <a:t>SD</a:t>
            </a:r>
            <a:r>
              <a:rPr lang="zh-CN" dirty="0"/>
              <a:t>卡”按钮将生产的数据保存在</a:t>
            </a:r>
            <a:r>
              <a:rPr lang="en-US" dirty="0"/>
              <a:t>SD</a:t>
            </a:r>
            <a:r>
              <a:rPr lang="zh-CN" dirty="0"/>
              <a:t>卡的目录下</a:t>
            </a:r>
            <a:endParaRPr lang="en-US" altLang="zh-CN" dirty="0"/>
          </a:p>
          <a:p>
            <a:pPr lvl="2">
              <a:defRPr/>
            </a:pPr>
            <a:r>
              <a:rPr lang="en-US" dirty="0" err="1"/>
              <a:t>SDcardFileDemo</a:t>
            </a:r>
            <a:r>
              <a:rPr lang="zh-CN" dirty="0"/>
              <a:t>示例说明了如何将数据保存在</a:t>
            </a:r>
            <a:r>
              <a:rPr lang="en-US" dirty="0"/>
              <a:t>SD</a:t>
            </a:r>
            <a:r>
              <a:rPr lang="zh-CN" dirty="0"/>
              <a:t>卡</a:t>
            </a:r>
            <a:endParaRPr lang="en-US" altLang="zh-CN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9DA9-71E0-7F48-0A33-24494930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05210-028F-F6DA-25B6-A64BEB24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zh-CN" altLang="en-US" sz="2400" dirty="0">
                <a:cs typeface="+mn-cs"/>
              </a:rPr>
              <a:t>下图是</a:t>
            </a:r>
            <a:r>
              <a:rPr lang="en-US" sz="2400" dirty="0" err="1">
                <a:cs typeface="+mn-cs"/>
              </a:rPr>
              <a:t>SDcardFileDemo</a:t>
            </a:r>
            <a:r>
              <a:rPr lang="zh-CN" sz="2400" dirty="0">
                <a:cs typeface="+mn-cs"/>
              </a:rPr>
              <a:t>示例的用户界面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</p:txBody>
      </p:sp>
      <p:pic>
        <p:nvPicPr>
          <p:cNvPr id="46084" name="Picture 1" descr="未标题-9">
            <a:extLst>
              <a:ext uri="{FF2B5EF4-FFF2-40B4-BE49-F238E27FC236}">
                <a16:creationId xmlns:a16="http://schemas.microsoft.com/office/drawing/2014/main" id="{66B560E4-3BC2-B5B0-6071-CB4FE8AC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00300"/>
            <a:ext cx="3443288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DA2E-7AEA-550D-0826-F3848477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A419DC6A-AF0E-BBBB-E9A2-73A256FC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SDcardFileDemo</a:t>
            </a:r>
            <a:r>
              <a:rPr lang="zh-CN" altLang="en-US" sz="2400" dirty="0"/>
              <a:t>示例运行后，在每次点击“写入</a:t>
            </a:r>
            <a:r>
              <a:rPr lang="en-US" altLang="zh-CN" sz="2400" dirty="0"/>
              <a:t>SD</a:t>
            </a:r>
            <a:r>
              <a:rPr lang="zh-CN" altLang="en-US" sz="2400" dirty="0"/>
              <a:t>卡”按钮后，都会在</a:t>
            </a:r>
            <a:r>
              <a:rPr lang="en-US" altLang="zh-CN" sz="2400" dirty="0"/>
              <a:t>SD</a:t>
            </a:r>
            <a:r>
              <a:rPr lang="zh-CN" altLang="en-US" sz="2400" dirty="0"/>
              <a:t>卡中生产一个新文件，文件名各不相同</a:t>
            </a:r>
            <a:endParaRPr lang="en-US" altLang="zh-CN" sz="2400" dirty="0"/>
          </a:p>
          <a:p>
            <a:pPr lvl="1"/>
            <a:r>
              <a:rPr lang="en-US" altLang="zh-CN" sz="2400" dirty="0"/>
              <a:t>SD</a:t>
            </a:r>
            <a:r>
              <a:rPr lang="zh-CN" altLang="en-US" sz="2400" dirty="0"/>
              <a:t>卡中生产的文件</a:t>
            </a:r>
          </a:p>
          <a:p>
            <a:pPr lvl="1"/>
            <a:endParaRPr lang="zh-CN" altLang="en-US" sz="2400" dirty="0"/>
          </a:p>
        </p:txBody>
      </p:sp>
      <p:pic>
        <p:nvPicPr>
          <p:cNvPr id="47108" name="Picture 1" descr="未标题-10">
            <a:extLst>
              <a:ext uri="{FF2B5EF4-FFF2-40B4-BE49-F238E27FC236}">
                <a16:creationId xmlns:a16="http://schemas.microsoft.com/office/drawing/2014/main" id="{519A0554-3FC5-6147-52DB-6139FF77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144838"/>
            <a:ext cx="672941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DF4E7-0D7F-E3C7-8315-07FF9FC5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38389665-51B2-1D37-A659-01D00FBE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/>
            <a:r>
              <a:rPr lang="en-US" altLang="zh-CN" sz="2400" dirty="0" err="1"/>
              <a:t>SDcardFileDemo</a:t>
            </a:r>
            <a:r>
              <a:rPr lang="zh-CN" altLang="en-US" sz="2400" dirty="0"/>
              <a:t>示例与</a:t>
            </a:r>
            <a:r>
              <a:rPr lang="en-US" altLang="zh-CN" sz="2400" dirty="0" err="1"/>
              <a:t>InternalFileDemo</a:t>
            </a:r>
            <a:r>
              <a:rPr lang="zh-CN" altLang="en-US" sz="2400" dirty="0"/>
              <a:t>示例的核心代码比较相似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SDcardFileDemo</a:t>
            </a:r>
            <a:r>
              <a:rPr lang="zh-CN" altLang="en-US" sz="2400" dirty="0"/>
              <a:t>示例与</a:t>
            </a:r>
            <a:r>
              <a:rPr lang="en-US" altLang="zh-CN" sz="2400" dirty="0" err="1"/>
              <a:t>InternalFileDemo</a:t>
            </a:r>
            <a:r>
              <a:rPr lang="zh-CN" altLang="en-US" sz="2400" dirty="0"/>
              <a:t>示例的不同之处</a:t>
            </a:r>
            <a:endParaRPr lang="en-US" altLang="zh-CN" sz="2400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行代码中添加了</a:t>
            </a:r>
            <a:r>
              <a:rPr lang="en-US" altLang="zh-CN" dirty="0"/>
              <a:t>/</a:t>
            </a:r>
            <a:r>
              <a:rPr lang="en-US" altLang="zh-CN" dirty="0" err="1"/>
              <a:t>sdcard</a:t>
            </a:r>
            <a:r>
              <a:rPr lang="zh-CN" altLang="en-US" dirty="0"/>
              <a:t>目录存在性检查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行代码使用“绝对目录</a:t>
            </a:r>
            <a:r>
              <a:rPr lang="en-US" altLang="zh-CN" dirty="0"/>
              <a:t>+</a:t>
            </a:r>
            <a:r>
              <a:rPr lang="zh-CN" altLang="en-US" dirty="0"/>
              <a:t>文件名”的形式表示新建立的文件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行代码写入文件前对文件存在性和可写入性进行检查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行代码为了保证在</a:t>
            </a:r>
            <a:r>
              <a:rPr lang="en-US" altLang="zh-CN" dirty="0"/>
              <a:t>SD</a:t>
            </a:r>
            <a:r>
              <a:rPr lang="zh-CN" altLang="en-US" dirty="0"/>
              <a:t>卡中多次写入时文件名不会重复，在文件名中使用了唯一且不重复的标识，这个标识通过调用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</a:t>
            </a:r>
            <a:r>
              <a:rPr lang="zh-CN" altLang="en-US" dirty="0"/>
              <a:t>函数获得，表示从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00:00:00</a:t>
            </a:r>
            <a:r>
              <a:rPr lang="zh-CN" altLang="en-US" dirty="0"/>
              <a:t>到当前所经过的毫秒数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02EB-DA4B-0577-F54F-C0C00564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C3C00-94FC-93EC-C0B7-AF8C50EB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pPr lvl="1">
              <a:defRPr/>
            </a:pPr>
            <a:r>
              <a:rPr lang="zh-CN" altLang="en-US" sz="2400" dirty="0">
                <a:cs typeface="+mn-cs"/>
              </a:rPr>
              <a:t>下面是</a:t>
            </a:r>
            <a:r>
              <a:rPr lang="en-US" sz="2400" dirty="0" err="1">
                <a:cs typeface="+mn-cs"/>
              </a:rPr>
              <a:t>SDcardFileDemo</a:t>
            </a:r>
            <a:r>
              <a:rPr lang="zh-CN" sz="2400" dirty="0">
                <a:cs typeface="+mn-cs"/>
              </a:rPr>
              <a:t>示例的核心代码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4AB569-A5C0-B182-CA69-038DAAE07D1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286000"/>
          <a:ext cx="8153400" cy="35052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private static 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randomNumbersString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"";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writeButtonListener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OnClickListener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@Override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public void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onClick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(View v)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SdcardFile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-"+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System.currentTimeMillis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()+".txt";  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File dir = new File("/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sdcard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/");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dir.exists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dir.canWrite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 {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File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newFile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new File(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dir.getAbsolutePath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+ "/" +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 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FileOutputStream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= null;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try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newFile.createNewFile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newFile.exists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newFile.canWrite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 {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= new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FileOutputStream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newFile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fos.write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randomNumbersString.getBytes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());  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369F-C7A0-276B-AC25-8261619E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CCA9057B-CF2B-4ED6-2D12-DDDD2728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外部存储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7D59C8-867C-579B-F91F-F90BC89ACD8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077200" cy="4191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               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TextView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labelView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TextView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findViewById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R.id.label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labelView.setText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fileName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+ 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文件写入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SD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卡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 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e.printStackTrace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 finally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try{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fos.flush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fos.close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 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15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815FF-84FA-3EE1-D19B-1DFACAE4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0C940442-971E-DFD8-D610-2358B6F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/>
            <a:r>
              <a:rPr lang="zh-CN" altLang="en-US" sz="2400" dirty="0"/>
              <a:t>程序开发人员可以将程序开发阶段已经准备好的原始格式文件和</a:t>
            </a:r>
            <a:r>
              <a:rPr lang="en-US" altLang="zh-CN" sz="2400" dirty="0"/>
              <a:t>XML</a:t>
            </a:r>
            <a:r>
              <a:rPr lang="zh-CN" altLang="en-US" sz="2400" dirty="0"/>
              <a:t>文件分别存放在</a:t>
            </a:r>
            <a:r>
              <a:rPr lang="en-US" altLang="zh-CN" sz="2400" dirty="0"/>
              <a:t>/res/raw</a:t>
            </a:r>
            <a:r>
              <a:rPr lang="zh-CN" altLang="en-US" sz="2400" dirty="0"/>
              <a:t>和</a:t>
            </a:r>
            <a:r>
              <a:rPr lang="en-US" altLang="zh-CN" sz="2400" dirty="0"/>
              <a:t>/res/xml</a:t>
            </a:r>
            <a:r>
              <a:rPr lang="zh-CN" altLang="en-US" sz="2400" dirty="0"/>
              <a:t>目录下，供应用程序在运行时进行访问</a:t>
            </a:r>
            <a:endParaRPr lang="en-US" altLang="zh-CN" sz="2400" dirty="0"/>
          </a:p>
          <a:p>
            <a:pPr lvl="1"/>
            <a:r>
              <a:rPr lang="zh-CN" altLang="en-US" sz="2400" dirty="0"/>
              <a:t>原始格式文件可以是任何格式的文件，例如视频格式文件、音频格式文件、图像文件和数据文件等等，在应用程序编译和打包时，</a:t>
            </a:r>
            <a:r>
              <a:rPr lang="en-US" altLang="zh-CN" sz="2400" dirty="0"/>
              <a:t>/res/raw</a:t>
            </a:r>
            <a:r>
              <a:rPr lang="zh-CN" altLang="en-US" sz="2400" dirty="0"/>
              <a:t>目录下的所有文件都会保留原有格式不变</a:t>
            </a:r>
            <a:endParaRPr lang="en-US" altLang="zh-CN" sz="2400" dirty="0"/>
          </a:p>
          <a:p>
            <a:pPr lvl="1"/>
            <a:r>
              <a:rPr lang="en-US" altLang="zh-CN" sz="2400" dirty="0"/>
              <a:t>/res/xml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文件，一般用来保存格式化的数据，在应用程序编译和打包时会将</a:t>
            </a:r>
            <a:r>
              <a:rPr lang="en-US" altLang="zh-CN" sz="2400" dirty="0"/>
              <a:t>XML</a:t>
            </a:r>
            <a:r>
              <a:rPr lang="zh-CN" altLang="en-US" sz="2400" dirty="0"/>
              <a:t>文件转换为高效的二进制格式，应用程序运行时会以特殊的方式进行访问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DE39F-F6F1-BB07-B70F-CC14BC00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31AF7-95FA-433E-B8E3-F02A31CA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ResourceFileDemo</a:t>
            </a:r>
            <a:r>
              <a:rPr lang="zh-CN" sz="2400" dirty="0">
                <a:cs typeface="+mn-cs"/>
              </a:rPr>
              <a:t>示例演示了如何在程序运行时访问资源文件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/>
              <a:t>当用户点击“读取原始文件”按钮时，程序将读取</a:t>
            </a:r>
            <a:r>
              <a:rPr lang="en-US" sz="2400" dirty="0"/>
              <a:t>/res/raw/raw_file.txt</a:t>
            </a:r>
            <a:r>
              <a:rPr lang="zh-CN" sz="2400" dirty="0"/>
              <a:t>文件，并将内容显示在界面上</a:t>
            </a:r>
            <a:endParaRPr lang="zh-CN" altLang="en-US" sz="2400" dirty="0"/>
          </a:p>
        </p:txBody>
      </p:sp>
      <p:pic>
        <p:nvPicPr>
          <p:cNvPr id="52228" name="Picture 1" descr="未标题-11">
            <a:extLst>
              <a:ext uri="{FF2B5EF4-FFF2-40B4-BE49-F238E27FC236}">
                <a16:creationId xmlns:a16="http://schemas.microsoft.com/office/drawing/2014/main" id="{1EF6DB94-912E-FA0B-5D49-B7F709BF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22625"/>
            <a:ext cx="372586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1344-7DE4-9602-DD42-3B6339D9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2E1B6-40B9-D9E4-6C4C-658A6925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当用户点击“读取</a:t>
            </a:r>
            <a:r>
              <a:rPr lang="en-US" sz="2400" dirty="0">
                <a:cs typeface="+mn-cs"/>
              </a:rPr>
              <a:t>XML</a:t>
            </a:r>
            <a:r>
              <a:rPr lang="zh-CN" sz="2400" dirty="0">
                <a:cs typeface="+mn-cs"/>
              </a:rPr>
              <a:t>文件”按钮时，程序将读取</a:t>
            </a:r>
            <a:r>
              <a:rPr lang="en-US" sz="2400" dirty="0">
                <a:cs typeface="+mn-cs"/>
              </a:rPr>
              <a:t>/res/xml/people.xml</a:t>
            </a:r>
            <a:r>
              <a:rPr lang="zh-CN" sz="2400" dirty="0">
                <a:cs typeface="+mn-cs"/>
              </a:rPr>
              <a:t>文件，并将内容显示在界面上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53252" name="Picture 1" descr="未标题-11_2">
            <a:extLst>
              <a:ext uri="{FF2B5EF4-FFF2-40B4-BE49-F238E27FC236}">
                <a16:creationId xmlns:a16="http://schemas.microsoft.com/office/drawing/2014/main" id="{DC0C82D4-0DAF-13A6-BD47-5926D75C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19388"/>
            <a:ext cx="358140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16F9-0A1C-9136-958D-81A31B72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A6AA4-4DA1-4C86-AE5B-1E1399EE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5.1.1 </a:t>
            </a:r>
            <a:r>
              <a:rPr lang="en-US" dirty="0" err="1"/>
              <a:t>SharedPreferences</a:t>
            </a:r>
            <a:endParaRPr lang="en-US" dirty="0"/>
          </a:p>
          <a:p>
            <a:pPr lvl="1">
              <a:defRPr/>
            </a:pPr>
            <a:r>
              <a:rPr lang="zh-CN" sz="2400" dirty="0">
                <a:cs typeface="+mn-cs"/>
              </a:rPr>
              <a:t>在使用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前，先定义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的访问模式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>
                <a:cs typeface="+mn-cs"/>
              </a:rPr>
              <a:t>下面的代码将访问模式定义为私有模式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sz="2400" dirty="0"/>
              <a:t>有的时候需要将</a:t>
            </a:r>
            <a:r>
              <a:rPr lang="en-US" sz="2400" dirty="0" err="1"/>
              <a:t>SharedPreferences</a:t>
            </a:r>
            <a:r>
              <a:rPr lang="zh-CN" sz="2400" dirty="0"/>
              <a:t>的访问模式设定为即可以全局读，也可以全局写，这样就需要将两种模式写成下面的方式</a:t>
            </a:r>
            <a:endParaRPr lang="zh-CN" sz="2400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AAEA8D-073E-9DD3-1F3C-8448E8BE5F3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895600"/>
          <a:ext cx="8077200" cy="3048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static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MODE =</a:t>
                      </a:r>
                      <a:r>
                        <a:rPr lang="en-US" sz="1600" kern="100" dirty="0">
                          <a:latin typeface="宋体"/>
                          <a:ea typeface="宋体"/>
                        </a:rPr>
                        <a:t>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MODE_PRIVATE;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38182E-6E9D-EABD-E1F4-7279760637E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495800"/>
          <a:ext cx="8153400" cy="4953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static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MODE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Context.MODE_WORLD_READABLE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+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Context.MODE_WORLD_WRITEABLE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A467-8314-3756-0AF7-A6FDE74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73D165CE-E5C5-90B8-CDA1-C679E338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/>
            <a:r>
              <a:rPr lang="zh-CN" altLang="en-US" sz="2400" dirty="0"/>
              <a:t>读取原始格式文件，首先需要调用</a:t>
            </a:r>
            <a:r>
              <a:rPr lang="en-US" altLang="zh-CN" sz="2400" dirty="0" err="1"/>
              <a:t>getResource</a:t>
            </a:r>
            <a:r>
              <a:rPr lang="en-US" altLang="zh-CN" sz="2400" dirty="0"/>
              <a:t>()</a:t>
            </a:r>
            <a:r>
              <a:rPr lang="zh-CN" altLang="en-US" sz="2400" dirty="0"/>
              <a:t>函数获得资源对象，然后通过调用资源对象的</a:t>
            </a:r>
            <a:r>
              <a:rPr lang="en-US" altLang="zh-CN" sz="2400" dirty="0" err="1"/>
              <a:t>openRawResource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函数，以二进制流的形式打开指定的原始格式文件。在读取文件结束后，调用</a:t>
            </a:r>
            <a:r>
              <a:rPr lang="en-US" altLang="zh-CN" sz="2400" dirty="0"/>
              <a:t>close()</a:t>
            </a:r>
            <a:r>
              <a:rPr lang="zh-CN" altLang="en-US" sz="2400" dirty="0"/>
              <a:t>函数关闭文件流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ResourceFileDemo</a:t>
            </a:r>
            <a:r>
              <a:rPr lang="zh-CN" altLang="en-US" sz="2400" dirty="0"/>
              <a:t>示例中关于读取原始格式文件的核心代码如下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C29806-0860-E112-85C8-D854458FED9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267200"/>
          <a:ext cx="8001000" cy="17526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Resources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resources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this.getResources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null;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try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resources.openRawResource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R.raw.raw_file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  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byte[] reader = new byte[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inputStream.available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()];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while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inputStream.read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(reader) != -1) { 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            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79C4-83DC-0F28-C380-6B8F2B7F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EC10AFFE-9998-47DE-2224-348323BF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代码第</a:t>
            </a:r>
            <a:r>
              <a:rPr lang="en-US" altLang="zh-CN" dirty="0"/>
              <a:t>8</a:t>
            </a:r>
            <a:r>
              <a:rPr lang="zh-CN" altLang="en-US" dirty="0"/>
              <a:t>行的</a:t>
            </a:r>
            <a:r>
              <a:rPr lang="en-US" altLang="zh-CN" dirty="0"/>
              <a:t>new String(reader,"utf-8")</a:t>
            </a:r>
            <a:r>
              <a:rPr lang="zh-CN" altLang="en-US" dirty="0"/>
              <a:t>，表示以</a:t>
            </a:r>
            <a:r>
              <a:rPr lang="en-US" altLang="zh-CN" dirty="0"/>
              <a:t>UTF-8</a:t>
            </a:r>
            <a:r>
              <a:rPr lang="zh-CN" altLang="en-US" dirty="0"/>
              <a:t>的编码方式，从字节数组中实例化一个字符串</a:t>
            </a:r>
            <a:endParaRPr lang="en-US" altLang="zh-CN" dirty="0"/>
          </a:p>
          <a:p>
            <a:pPr lvl="1"/>
            <a:r>
              <a:rPr lang="zh-CN" altLang="en-US" sz="2400" dirty="0"/>
              <a:t>程序开发人员需要确定</a:t>
            </a:r>
            <a:r>
              <a:rPr lang="en-US" altLang="zh-CN" sz="2400" dirty="0"/>
              <a:t>/res/raw/raw_file.txt</a:t>
            </a:r>
            <a:r>
              <a:rPr lang="zh-CN" altLang="en-US" sz="2400" dirty="0"/>
              <a:t>文件使用的是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编码方式，否则程序运行时会产生乱码</a:t>
            </a: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FF65E3-95B8-FFE9-EF57-90E5ACE80AF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8153400" cy="27432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displayView.setText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(new String(reader,"utf-8"));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Log.e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ResourceFileDemo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e.getMessage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(), e);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finally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if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try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inputStream.close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catch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IOException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e) { 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585F-0783-F8F7-39DD-B203E1F0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F3CD6-55B5-48A5-4F30-C883A5C2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确认的方法</a:t>
            </a:r>
            <a:endParaRPr lang="en-US" altLang="zh-CN" sz="2400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右击</a:t>
            </a:r>
            <a:r>
              <a:rPr lang="en-US" dirty="0">
                <a:cs typeface="+mn-cs"/>
              </a:rPr>
              <a:t>raw_file.txt</a:t>
            </a:r>
            <a:r>
              <a:rPr lang="zh-CN" dirty="0">
                <a:cs typeface="+mn-cs"/>
              </a:rPr>
              <a:t>文件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选择“</a:t>
            </a:r>
            <a:r>
              <a:rPr lang="en-US" dirty="0">
                <a:cs typeface="+mn-cs"/>
              </a:rPr>
              <a:t>Properties</a:t>
            </a:r>
            <a:r>
              <a:rPr lang="zh-CN" dirty="0">
                <a:cs typeface="+mn-cs"/>
              </a:rPr>
              <a:t>”打开</a:t>
            </a:r>
            <a:r>
              <a:rPr lang="en-US" dirty="0">
                <a:cs typeface="+mn-cs"/>
              </a:rPr>
              <a:t>raw_file.txt</a:t>
            </a:r>
            <a:r>
              <a:rPr lang="zh-CN" dirty="0">
                <a:cs typeface="+mn-cs"/>
              </a:rPr>
              <a:t>文件的属性设置框</a:t>
            </a:r>
            <a:endParaRPr lang="en-US" altLang="zh-CN" dirty="0">
              <a:cs typeface="+mn-cs"/>
            </a:endParaRPr>
          </a:p>
          <a:p>
            <a:pPr lvl="2">
              <a:defRPr/>
            </a:pPr>
            <a:r>
              <a:rPr lang="zh-CN" dirty="0">
                <a:cs typeface="+mn-cs"/>
              </a:rPr>
              <a:t>在</a:t>
            </a:r>
            <a:r>
              <a:rPr lang="en-US" dirty="0">
                <a:cs typeface="+mn-cs"/>
              </a:rPr>
              <a:t>Resource</a:t>
            </a:r>
            <a:r>
              <a:rPr lang="zh-CN" dirty="0">
                <a:cs typeface="+mn-cs"/>
              </a:rPr>
              <a:t>栏下的</a:t>
            </a:r>
            <a:r>
              <a:rPr lang="en-US" dirty="0">
                <a:cs typeface="+mn-cs"/>
              </a:rPr>
              <a:t>Text file encoding</a:t>
            </a:r>
            <a:r>
              <a:rPr lang="zh-CN" dirty="0">
                <a:cs typeface="+mn-cs"/>
              </a:rPr>
              <a:t>中，选择“</a:t>
            </a:r>
            <a:r>
              <a:rPr lang="en-US" dirty="0">
                <a:cs typeface="+mn-cs"/>
              </a:rPr>
              <a:t>Other</a:t>
            </a:r>
            <a:r>
              <a:rPr lang="zh-CN" dirty="0">
                <a:cs typeface="+mn-cs"/>
              </a:rPr>
              <a:t>：</a:t>
            </a:r>
            <a:r>
              <a:rPr lang="en-US" dirty="0">
                <a:cs typeface="+mn-cs"/>
              </a:rPr>
              <a:t>UTF-8”</a:t>
            </a:r>
            <a:endParaRPr lang="zh-CN" altLang="en-US" dirty="0"/>
          </a:p>
        </p:txBody>
      </p:sp>
      <p:pic>
        <p:nvPicPr>
          <p:cNvPr id="56324" name="Picture 1" descr="未标题-12">
            <a:extLst>
              <a:ext uri="{FF2B5EF4-FFF2-40B4-BE49-F238E27FC236}">
                <a16:creationId xmlns:a16="http://schemas.microsoft.com/office/drawing/2014/main" id="{C073F0C9-0E94-FBAA-134F-C2B547EE7B2E}"/>
              </a:ext>
            </a:extLst>
          </p:cNvPr>
          <p:cNvPicPr>
            <a:picLocks noGrp="1" noChangeAspect="1" noChangeArrowheads="1"/>
          </p:cNvPicPr>
          <p:nvPr>
            <p:ph type="ch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327400"/>
            <a:ext cx="4191000" cy="2813050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B1E2-6F33-88EB-6FA3-81E6E61C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585A3C45-8D40-B83A-32FF-0064E176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/>
            <a:r>
              <a:rPr lang="en-US" altLang="zh-CN" sz="2400" dirty="0"/>
              <a:t>/res/xml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文件会转换为一种高效的二进制格式</a:t>
            </a:r>
            <a:endParaRPr lang="en-US" altLang="zh-CN" sz="2400" dirty="0"/>
          </a:p>
          <a:p>
            <a:pPr lvl="1"/>
            <a:r>
              <a:rPr lang="zh-CN" altLang="en-US" sz="2400" dirty="0"/>
              <a:t>说明如何在程序运行时读取</a:t>
            </a:r>
            <a:r>
              <a:rPr lang="en-US" altLang="zh-CN" sz="2400" dirty="0"/>
              <a:t>/res/xml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2"/>
            <a:r>
              <a:rPr lang="zh-CN" altLang="en-US" dirty="0"/>
              <a:t>首先在</a:t>
            </a:r>
            <a:r>
              <a:rPr lang="en-US" altLang="zh-CN" dirty="0"/>
              <a:t>/res/xml</a:t>
            </a:r>
            <a:r>
              <a:rPr lang="zh-CN" altLang="en-US" dirty="0"/>
              <a:t>目录下创建一个名为</a:t>
            </a:r>
            <a:r>
              <a:rPr lang="en-US" altLang="zh-CN" dirty="0"/>
              <a:t>people.xml</a:t>
            </a:r>
            <a:r>
              <a:rPr lang="zh-CN" altLang="en-US" dirty="0"/>
              <a:t>的文件</a:t>
            </a:r>
            <a:endParaRPr lang="en-US" altLang="zh-CN" dirty="0"/>
          </a:p>
          <a:p>
            <a:pPr lvl="2"/>
            <a:r>
              <a:rPr lang="en-US" altLang="zh-CN" dirty="0"/>
              <a:t>XML</a:t>
            </a:r>
            <a:r>
              <a:rPr lang="zh-CN" altLang="en-US" dirty="0"/>
              <a:t>文件定义了多个</a:t>
            </a:r>
            <a:r>
              <a:rPr lang="en-US" altLang="zh-CN" dirty="0"/>
              <a:t>&lt;person&gt;</a:t>
            </a:r>
            <a:r>
              <a:rPr lang="zh-CN" altLang="en-US" dirty="0"/>
              <a:t>元素，每个</a:t>
            </a:r>
            <a:r>
              <a:rPr lang="en-US" altLang="zh-CN" dirty="0"/>
              <a:t>&lt;person&gt;</a:t>
            </a:r>
            <a:r>
              <a:rPr lang="zh-CN" altLang="en-US" dirty="0"/>
              <a:t>元素都包含三个属性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，分别表示姓名、年龄和身高</a:t>
            </a:r>
            <a:endParaRPr lang="en-US" altLang="zh-CN" dirty="0"/>
          </a:p>
          <a:p>
            <a:pPr lvl="1"/>
            <a:r>
              <a:rPr lang="en-US" altLang="zh-CN" sz="2400" dirty="0"/>
              <a:t>/res/xml/people.xml</a:t>
            </a:r>
            <a:r>
              <a:rPr lang="zh-CN" altLang="en-US" sz="2400" dirty="0"/>
              <a:t>文件代码如下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4EC8A5-7DFD-7FD0-E836-0305E6E0F900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4724400"/>
          <a:ext cx="8002587" cy="1295400"/>
        </p:xfrm>
        <a:graphic>
          <a:graphicData uri="http://schemas.openxmlformats.org/drawingml/2006/table">
            <a:tbl>
              <a:tblPr/>
              <a:tblGrid>
                <a:gridCol w="800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&lt;people&gt;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&lt;person name="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李某某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 age="21" height="1.81" /&gt;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&lt;person name="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王某某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 age="25" height="1.76" /&gt;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&lt;person name="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Courier New"/>
                        </a:rPr>
                        <a:t>张某某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 age="20" height="1.69" /&gt;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&lt;/people&gt;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8DCB7-3457-FE9D-33E0-5DFDDC4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AE2C-A305-CCEC-75B9-18404E07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读取</a:t>
            </a:r>
            <a:r>
              <a:rPr lang="en-US" sz="2400" dirty="0">
                <a:cs typeface="+mn-cs"/>
              </a:rPr>
              <a:t>XML</a:t>
            </a:r>
            <a:r>
              <a:rPr lang="zh-CN" sz="2400" dirty="0">
                <a:cs typeface="+mn-cs"/>
              </a:rPr>
              <a:t>格式文件</a:t>
            </a:r>
            <a:endParaRPr lang="en-US" altLang="zh-CN" sz="2400" dirty="0">
              <a:cs typeface="+mn-cs"/>
            </a:endParaRPr>
          </a:p>
          <a:p>
            <a:pPr lvl="2">
              <a:defRPr/>
            </a:pPr>
            <a:r>
              <a:rPr lang="zh-CN" dirty="0"/>
              <a:t>首先通过调用资源对象的</a:t>
            </a:r>
            <a:r>
              <a:rPr lang="en-US" dirty="0" err="1"/>
              <a:t>getXml</a:t>
            </a:r>
            <a:r>
              <a:rPr lang="en-US" dirty="0"/>
              <a:t>()</a:t>
            </a:r>
            <a:r>
              <a:rPr lang="zh-CN" dirty="0"/>
              <a:t>函数，获取到</a:t>
            </a:r>
            <a:r>
              <a:rPr lang="en-US" dirty="0"/>
              <a:t>XML</a:t>
            </a:r>
            <a:r>
              <a:rPr lang="zh-CN" dirty="0"/>
              <a:t>解析器</a:t>
            </a:r>
            <a:r>
              <a:rPr lang="en-US" dirty="0" err="1"/>
              <a:t>XmlPullParser</a:t>
            </a:r>
            <a:endParaRPr lang="en-US" altLang="zh-CN" dirty="0"/>
          </a:p>
          <a:p>
            <a:pPr lvl="2">
              <a:defRPr/>
            </a:pPr>
            <a:r>
              <a:rPr lang="en-US" dirty="0" err="1"/>
              <a:t>XmlPullParser</a:t>
            </a:r>
            <a:r>
              <a:rPr lang="zh-CN" dirty="0"/>
              <a:t>是</a:t>
            </a:r>
            <a:r>
              <a:rPr lang="en-US" dirty="0"/>
              <a:t>Android</a:t>
            </a:r>
            <a:r>
              <a:rPr lang="zh-CN" dirty="0"/>
              <a:t>平台标准的</a:t>
            </a:r>
            <a:r>
              <a:rPr lang="en-US" dirty="0"/>
              <a:t>XML</a:t>
            </a:r>
            <a:r>
              <a:rPr lang="zh-CN" dirty="0"/>
              <a:t>解析器，这项技术来自一个开源的</a:t>
            </a:r>
            <a:r>
              <a:rPr lang="en-US" dirty="0"/>
              <a:t>XML</a:t>
            </a:r>
            <a:r>
              <a:rPr lang="zh-CN" dirty="0"/>
              <a:t>解析</a:t>
            </a:r>
            <a:r>
              <a:rPr lang="en-US" dirty="0"/>
              <a:t>API</a:t>
            </a:r>
            <a:r>
              <a:rPr lang="zh-CN" dirty="0"/>
              <a:t>项目</a:t>
            </a:r>
            <a:r>
              <a:rPr lang="en-US" dirty="0"/>
              <a:t>XMLPULL</a:t>
            </a:r>
            <a:endParaRPr lang="zh-CN" dirty="0"/>
          </a:p>
          <a:p>
            <a:pPr lvl="1">
              <a:defRPr/>
            </a:pPr>
            <a:r>
              <a:rPr lang="en-US" sz="2400" dirty="0" err="1"/>
              <a:t>ResourceFileDemo</a:t>
            </a:r>
            <a:r>
              <a:rPr lang="zh-CN" sz="2400" dirty="0"/>
              <a:t>示例中关于读取</a:t>
            </a:r>
            <a:r>
              <a:rPr lang="en-US" sz="2400" dirty="0"/>
              <a:t>XML</a:t>
            </a:r>
            <a:r>
              <a:rPr lang="zh-CN" sz="2400" dirty="0"/>
              <a:t>文件的核心代码如下</a:t>
            </a:r>
          </a:p>
          <a:p>
            <a:pPr lvl="1">
              <a:defRPr/>
            </a:pPr>
            <a:endParaRPr lang="zh-CN" altLang="en-US" sz="2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773E8E-5EA0-4F28-26F2-74B3D9980BC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419600"/>
          <a:ext cx="8153400" cy="15240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XmlPullParser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parser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resources.getXml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R.xml.people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msg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"";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try {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while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parser.next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!=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XmlPullParser.END_DOCUMENT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people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parser.getName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name = null;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0617-C1D3-405F-DE50-EC4FB5C6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953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3BAE342E-7F6C-1E75-6FBF-6946838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CE8FAC-E4C9-0E21-DA8B-68C82900EA6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22438"/>
          <a:ext cx="8077200" cy="414528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4962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String age = null;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String height = null;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if ((people != null)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people.equals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("person"))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count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parser.getAttributeCount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for 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0;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&lt; count;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++)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parser.getAttributeName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attrValue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parser.getAttributeValue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attrName.equals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("name"))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name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attrValue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else if ((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attrName.equals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("age"))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age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attrValue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else if ((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!= null) &amp;&amp;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attrName.equals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("height"))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height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attrValue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} </a:t>
                      </a:r>
                    </a:p>
                    <a:p>
                      <a:pPr lvl="0"/>
                      <a:r>
                        <a:rPr lang="en-US" altLang="zh-CN" sz="1600" kern="0" dirty="0">
                          <a:latin typeface="Times New Roman"/>
                          <a:ea typeface="宋体"/>
                          <a:cs typeface="Courier New"/>
                        </a:rPr>
                        <a:t>22.                             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((name != null) &amp;&amp; (age != null) &amp;&amp; (height != null)) { 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23.	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+= "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姓名：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"+name+"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，年龄：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"+age+"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，身高：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"+height+"\n";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1E24-596F-3B9A-E7A7-81061805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FD8C3DD0-3A9D-5ADD-89CC-09881E8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 资源文件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行代码通过资源对象的</a:t>
            </a:r>
            <a:r>
              <a:rPr lang="en-US" altLang="zh-CN" dirty="0" err="1"/>
              <a:t>getXml</a:t>
            </a:r>
            <a:r>
              <a:rPr lang="en-US" altLang="zh-CN" dirty="0"/>
              <a:t>()</a:t>
            </a:r>
            <a:r>
              <a:rPr lang="zh-CN" altLang="en-US" dirty="0"/>
              <a:t>函数获取到</a:t>
            </a:r>
            <a:r>
              <a:rPr lang="en-US" altLang="zh-CN" dirty="0"/>
              <a:t>XML</a:t>
            </a:r>
            <a:r>
              <a:rPr lang="zh-CN" altLang="en-US" dirty="0"/>
              <a:t>解析器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行代码的</a:t>
            </a:r>
            <a:r>
              <a:rPr lang="en-US" altLang="zh-CN" dirty="0" err="1"/>
              <a:t>parser.next</a:t>
            </a:r>
            <a:r>
              <a:rPr lang="en-US" altLang="zh-CN" dirty="0"/>
              <a:t>()</a:t>
            </a:r>
            <a:r>
              <a:rPr lang="zh-CN" altLang="en-US" dirty="0"/>
              <a:t>方法可以获取到高等级的解析事件，并通过对比确定事件类型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行代码使用</a:t>
            </a:r>
            <a:r>
              <a:rPr lang="en-US" altLang="zh-CN" dirty="0" err="1"/>
              <a:t>getName</a:t>
            </a:r>
            <a:r>
              <a:rPr lang="en-US" altLang="zh-CN" dirty="0"/>
              <a:t>()</a:t>
            </a:r>
            <a:r>
              <a:rPr lang="zh-CN" altLang="en-US" dirty="0"/>
              <a:t>函数获得元素的名称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行代码使用</a:t>
            </a:r>
            <a:r>
              <a:rPr lang="en-US" altLang="zh-CN" dirty="0" err="1"/>
              <a:t>getAttributeCount</a:t>
            </a:r>
            <a:r>
              <a:rPr lang="en-US" altLang="zh-CN" dirty="0"/>
              <a:t>()</a:t>
            </a:r>
            <a:r>
              <a:rPr lang="zh-CN" altLang="en-US" dirty="0"/>
              <a:t>函数获取元素的属性数量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5D3309-5944-2EFB-3253-2AC9CD77D25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00200"/>
          <a:ext cx="8069263" cy="1752600"/>
        </p:xfrm>
        <a:graphic>
          <a:graphicData uri="http://schemas.openxmlformats.org/drawingml/2006/table">
            <a:tbl>
              <a:tblPr/>
              <a:tblGrid>
                <a:gridCol w="806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                    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 catch (Exception e) {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Log.e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ResourceFileDemo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",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e.getMessage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(), e); 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24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displayView.setText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msg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B452-CE6A-0957-4550-C8A48FF4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</a:t>
            </a:r>
            <a:r>
              <a:rPr lang="zh-CN" altLang="en-US" dirty="0">
                <a:latin typeface="+mj-ea"/>
              </a:rPr>
              <a:t> 文件存储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1788A-7A22-6F41-F4D2-64C11B20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5.2.3 </a:t>
            </a:r>
            <a:r>
              <a:rPr lang="zh-CN" altLang="en-US" dirty="0">
                <a:latin typeface="+mj-ea"/>
                <a:ea typeface="+mj-ea"/>
              </a:rPr>
              <a:t>资源文件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defRPr/>
            </a:pPr>
            <a:r>
              <a:rPr lang="zh-CN" dirty="0"/>
              <a:t>第</a:t>
            </a:r>
            <a:r>
              <a:rPr lang="en-US" dirty="0"/>
              <a:t>12</a:t>
            </a:r>
            <a:r>
              <a:rPr lang="zh-CN" dirty="0"/>
              <a:t>行代码通过</a:t>
            </a:r>
            <a:r>
              <a:rPr lang="en-US" dirty="0" err="1"/>
              <a:t>getAttributeName</a:t>
            </a:r>
            <a:r>
              <a:rPr lang="en-US" dirty="0"/>
              <a:t>()</a:t>
            </a:r>
            <a:r>
              <a:rPr lang="zh-CN" dirty="0"/>
              <a:t>函数得到属性名称</a:t>
            </a:r>
            <a:endParaRPr lang="en-US" altLang="zh-CN" dirty="0"/>
          </a:p>
          <a:p>
            <a:pPr lvl="2">
              <a:defRPr/>
            </a:pPr>
            <a:r>
              <a:rPr lang="zh-CN" dirty="0"/>
              <a:t>第</a:t>
            </a:r>
            <a:r>
              <a:rPr lang="en-US" dirty="0"/>
              <a:t>14</a:t>
            </a:r>
            <a:r>
              <a:rPr lang="zh-CN" dirty="0"/>
              <a:t>行到第</a:t>
            </a:r>
            <a:r>
              <a:rPr lang="en-US" dirty="0"/>
              <a:t>19</a:t>
            </a:r>
            <a:r>
              <a:rPr lang="zh-CN" dirty="0"/>
              <a:t>行代码通过分析属性名获取到正确的属性值</a:t>
            </a:r>
            <a:endParaRPr lang="en-US" altLang="zh-CN" dirty="0"/>
          </a:p>
          <a:p>
            <a:pPr lvl="2">
              <a:defRPr/>
            </a:pPr>
            <a:r>
              <a:rPr lang="zh-CN" dirty="0"/>
              <a:t>第</a:t>
            </a:r>
            <a:r>
              <a:rPr lang="en-US" dirty="0"/>
              <a:t>23</a:t>
            </a:r>
            <a:r>
              <a:rPr lang="zh-CN" dirty="0"/>
              <a:t>行代码将属性值整理成需要显示的信息</a:t>
            </a:r>
            <a:endParaRPr lang="en-US" altLang="zh-CN" dirty="0"/>
          </a:p>
          <a:p>
            <a:pPr lvl="1">
              <a:defRPr/>
            </a:pPr>
            <a:r>
              <a:rPr lang="en-US" sz="2400" dirty="0" err="1">
                <a:cs typeface="+mn-cs"/>
              </a:rPr>
              <a:t>XmlPullParser</a:t>
            </a:r>
            <a:r>
              <a:rPr lang="zh-CN" sz="2400" dirty="0">
                <a:cs typeface="+mn-cs"/>
              </a:rPr>
              <a:t>的</a:t>
            </a:r>
            <a:r>
              <a:rPr lang="en-US" sz="2400" dirty="0">
                <a:cs typeface="+mn-cs"/>
              </a:rPr>
              <a:t>XML</a:t>
            </a:r>
            <a:r>
              <a:rPr lang="zh-CN" sz="2400" dirty="0">
                <a:cs typeface="+mn-cs"/>
              </a:rPr>
              <a:t>事件类型</a:t>
            </a:r>
            <a:endParaRPr lang="en-US" altLang="zh-CN" sz="2400" dirty="0">
              <a:cs typeface="+mn-cs"/>
            </a:endParaRPr>
          </a:p>
          <a:p>
            <a:pPr lvl="3">
              <a:defRPr/>
            </a:pPr>
            <a:endParaRPr lang="en-US" altLang="zh-CN" sz="1800" dirty="0">
              <a:cs typeface="+mn-cs"/>
            </a:endParaRPr>
          </a:p>
          <a:p>
            <a:pPr lvl="3">
              <a:defRPr/>
            </a:pPr>
            <a:endParaRPr lang="en-US" altLang="zh-CN" sz="1800" dirty="0">
              <a:ea typeface="+mn-ea"/>
              <a:cs typeface="+mn-cs"/>
            </a:endParaRPr>
          </a:p>
          <a:p>
            <a:pPr lvl="3">
              <a:defRPr/>
            </a:pPr>
            <a:endParaRPr lang="en-US" altLang="zh-CN" sz="1800" dirty="0">
              <a:cs typeface="+mn-cs"/>
            </a:endParaRPr>
          </a:p>
          <a:p>
            <a:pPr lvl="3">
              <a:defRPr/>
            </a:pPr>
            <a:endParaRPr lang="en-US" altLang="zh-CN" sz="1800" dirty="0">
              <a:ea typeface="+mn-ea"/>
              <a:cs typeface="+mn-cs"/>
            </a:endParaRPr>
          </a:p>
          <a:p>
            <a:pPr lvl="3">
              <a:defRPr/>
            </a:pPr>
            <a:endParaRPr lang="zh-CN" sz="1800" dirty="0">
              <a:ea typeface="+mn-ea"/>
              <a:cs typeface="+mn-cs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8A8766-9AAC-F2CA-3047-9334006FDA65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114800"/>
          <a:ext cx="6096000" cy="1447800"/>
        </p:xfrm>
        <a:graphic>
          <a:graphicData uri="http://schemas.openxmlformats.org/drawingml/2006/table">
            <a:tbl>
              <a:tblPr/>
              <a:tblGrid>
                <a:gridCol w="304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事件类型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说明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START_TAG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读取到标签开始标志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TEXT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读取文本内容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>
                          <a:latin typeface="宋体"/>
                          <a:ea typeface="宋体"/>
                        </a:rPr>
                        <a:t>END_TAG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读取到标签结束标志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END_DOCUMENT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文档末尾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8033-A638-3D30-ED25-5F005DC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3AA6855D-B6F2-8786-9DEB-2704D483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5.3.1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en-US" altLang="zh-CN" dirty="0"/>
              <a:t>SQLite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sz="2400" dirty="0"/>
              <a:t>SQLite</a:t>
            </a:r>
            <a:r>
              <a:rPr lang="zh-CN" altLang="en-US" sz="2400" dirty="0"/>
              <a:t>是一个开源的嵌入式关系数据库，在</a:t>
            </a:r>
            <a:r>
              <a:rPr lang="en-US" altLang="zh-CN" sz="2400" dirty="0"/>
              <a:t>2000</a:t>
            </a:r>
            <a:r>
              <a:rPr lang="zh-CN" altLang="en-US" sz="2400" dirty="0"/>
              <a:t>年由</a:t>
            </a:r>
            <a:r>
              <a:rPr lang="en-US" altLang="zh-CN" sz="2400" dirty="0"/>
              <a:t>D. Richard </a:t>
            </a:r>
            <a:r>
              <a:rPr lang="en-US" altLang="zh-CN" sz="2400" dirty="0" err="1"/>
              <a:t>Hipp</a:t>
            </a:r>
            <a:r>
              <a:rPr lang="zh-CN" altLang="en-US" sz="2400" dirty="0"/>
              <a:t>发布</a:t>
            </a:r>
            <a:endParaRPr lang="en-US" altLang="zh-CN" sz="2400" dirty="0"/>
          </a:p>
          <a:p>
            <a:pPr lvl="1"/>
            <a:r>
              <a:rPr lang="en-US" altLang="zh-CN" sz="2400" dirty="0"/>
              <a:t>SQLite</a:t>
            </a:r>
            <a:r>
              <a:rPr lang="zh-CN" altLang="en-US" sz="2400" dirty="0"/>
              <a:t>数据库特点</a:t>
            </a:r>
            <a:endParaRPr lang="en-US" altLang="zh-CN" sz="2400" dirty="0"/>
          </a:p>
          <a:p>
            <a:pPr lvl="2"/>
            <a:r>
              <a:rPr lang="zh-CN" altLang="en-US" dirty="0"/>
              <a:t>更加适用于嵌入式系统，嵌入到使用它的应用程序中</a:t>
            </a:r>
            <a:endParaRPr lang="en-US" altLang="zh-CN" dirty="0"/>
          </a:p>
          <a:p>
            <a:pPr lvl="2"/>
            <a:r>
              <a:rPr lang="zh-CN" altLang="en-US" dirty="0"/>
              <a:t>占用非常少，运行高效可靠，可移植性好</a:t>
            </a:r>
            <a:endParaRPr lang="en-US" altLang="zh-CN" dirty="0"/>
          </a:p>
          <a:p>
            <a:pPr lvl="2"/>
            <a:r>
              <a:rPr lang="zh-CN" altLang="en-US" dirty="0"/>
              <a:t>提供了零配置（</a:t>
            </a:r>
            <a:r>
              <a:rPr lang="en-US" altLang="zh-CN" dirty="0"/>
              <a:t>zero-configuration</a:t>
            </a:r>
            <a:r>
              <a:rPr lang="zh-CN" altLang="en-US" dirty="0"/>
              <a:t>）运行模式</a:t>
            </a:r>
            <a:endParaRPr lang="en-US" altLang="zh-CN" dirty="0"/>
          </a:p>
          <a:p>
            <a:pPr lvl="1"/>
            <a:r>
              <a:rPr lang="en-US" altLang="zh-CN" sz="2400" dirty="0"/>
              <a:t>SQLite</a:t>
            </a:r>
            <a:r>
              <a:rPr lang="zh-CN" altLang="en-US" sz="2400" dirty="0"/>
              <a:t>数据库不仅提高了运行效率，而且屏蔽了数据库使用和管理的复杂性，程序仅需要进行最基本的数据操作，其他操作可以交给进程内部的数据库引擎完成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B3D76F31-1608-D1C3-ED6A-483BA0B9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E54C0090-62A0-CE13-6E28-8A814DD8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5.3.1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SQLite</a:t>
            </a:r>
            <a:r>
              <a:rPr lang="zh-CN" dirty="0"/>
              <a:t>数据库</a:t>
            </a:r>
            <a:endParaRPr lang="zh-CN" altLang="en-US" dirty="0"/>
          </a:p>
          <a:p>
            <a:pPr lvl="1">
              <a:defRPr/>
            </a:pPr>
            <a:r>
              <a:rPr lang="en-US" altLang="zh-CN" sz="2400" dirty="0" err="1"/>
              <a:t>SQLite</a:t>
            </a:r>
            <a:r>
              <a:rPr lang="zh-CN" sz="2400" dirty="0"/>
              <a:t>数据库具有很强的移植性，可以运行在</a:t>
            </a:r>
            <a:r>
              <a:rPr lang="en-US" altLang="zh-CN" sz="2400" dirty="0"/>
              <a:t>Windows</a:t>
            </a:r>
            <a:r>
              <a:rPr lang="zh-CN" sz="2400" dirty="0"/>
              <a:t>，</a:t>
            </a:r>
            <a:r>
              <a:rPr lang="en-US" altLang="zh-CN" sz="2400" dirty="0"/>
              <a:t>Linux</a:t>
            </a:r>
            <a:r>
              <a:rPr lang="zh-CN" sz="2400" dirty="0"/>
              <a:t>，</a:t>
            </a:r>
            <a:r>
              <a:rPr lang="en-US" altLang="zh-CN" sz="2400" dirty="0"/>
              <a:t>BSD</a:t>
            </a:r>
            <a:r>
              <a:rPr lang="zh-CN" sz="2400" dirty="0"/>
              <a:t>，</a:t>
            </a:r>
            <a:r>
              <a:rPr lang="en-US" altLang="zh-CN" sz="2400" dirty="0"/>
              <a:t>Mac OS X</a:t>
            </a:r>
            <a:r>
              <a:rPr lang="zh-CN" sz="2400" dirty="0"/>
              <a:t>和一些商用</a:t>
            </a:r>
            <a:r>
              <a:rPr lang="en-US" altLang="zh-CN" sz="2400" dirty="0"/>
              <a:t>Unix</a:t>
            </a:r>
            <a:r>
              <a:rPr lang="zh-CN" sz="2400" dirty="0"/>
              <a:t>系统，比如</a:t>
            </a:r>
            <a:r>
              <a:rPr lang="en-US" altLang="zh-CN" sz="2400" dirty="0"/>
              <a:t>Sun</a:t>
            </a:r>
            <a:r>
              <a:rPr lang="zh-CN" sz="2400" dirty="0"/>
              <a:t>的</a:t>
            </a:r>
            <a:r>
              <a:rPr lang="en-US" altLang="zh-CN" sz="2400" dirty="0"/>
              <a:t>Solaris</a:t>
            </a:r>
            <a:r>
              <a:rPr lang="zh-CN" sz="2400" dirty="0"/>
              <a:t>，</a:t>
            </a:r>
            <a:r>
              <a:rPr lang="en-US" altLang="zh-CN" sz="2400" dirty="0"/>
              <a:t>IBM</a:t>
            </a:r>
            <a:r>
              <a:rPr lang="zh-CN" sz="2400" dirty="0"/>
              <a:t>的</a:t>
            </a:r>
            <a:r>
              <a:rPr lang="en-US" altLang="zh-CN" sz="2400" dirty="0"/>
              <a:t>AIX</a:t>
            </a:r>
          </a:p>
          <a:p>
            <a:pPr lvl="1">
              <a:defRPr/>
            </a:pPr>
            <a:r>
              <a:rPr lang="en-US" altLang="zh-CN" sz="2400" dirty="0" err="1"/>
              <a:t>SQLite</a:t>
            </a:r>
            <a:r>
              <a:rPr lang="zh-CN" sz="2400" dirty="0"/>
              <a:t>数据库也可以工作在许多嵌入式操作系统下，例如</a:t>
            </a:r>
            <a:r>
              <a:rPr lang="en-US" altLang="zh-CN" sz="2400" dirty="0"/>
              <a:t>QNX</a:t>
            </a:r>
            <a:r>
              <a:rPr lang="zh-CN" sz="2400" dirty="0"/>
              <a:t>，</a:t>
            </a:r>
            <a:r>
              <a:rPr lang="en-US" altLang="zh-CN" sz="2400" dirty="0" err="1"/>
              <a:t>VxWorks</a:t>
            </a:r>
            <a:r>
              <a:rPr lang="zh-CN" sz="2400" dirty="0"/>
              <a:t>，</a:t>
            </a:r>
            <a:r>
              <a:rPr lang="en-US" altLang="zh-CN" sz="2400" dirty="0"/>
              <a:t>Palm OS</a:t>
            </a:r>
            <a:r>
              <a:rPr lang="zh-CN" sz="2400" dirty="0"/>
              <a:t>，</a:t>
            </a:r>
            <a:r>
              <a:rPr lang="en-US" altLang="zh-CN" sz="2400" dirty="0" err="1"/>
              <a:t>Symbin</a:t>
            </a:r>
            <a:r>
              <a:rPr lang="zh-CN" sz="2400" dirty="0"/>
              <a:t>和</a:t>
            </a:r>
            <a:r>
              <a:rPr lang="en-US" altLang="zh-CN" sz="2400" dirty="0"/>
              <a:t>Windows CE</a:t>
            </a:r>
          </a:p>
          <a:p>
            <a:pPr lvl="1">
              <a:defRPr/>
            </a:pPr>
            <a:r>
              <a:rPr lang="en-US" altLang="zh-CN" sz="2400" dirty="0" err="1"/>
              <a:t>SQLite</a:t>
            </a:r>
            <a:r>
              <a:rPr lang="zh-CN" sz="2400" dirty="0"/>
              <a:t>的核心大约有</a:t>
            </a:r>
            <a:r>
              <a:rPr lang="en-US" altLang="zh-CN" sz="2400" dirty="0"/>
              <a:t>3</a:t>
            </a:r>
            <a:r>
              <a:rPr lang="zh-CN" sz="2400" dirty="0"/>
              <a:t>万行标准</a:t>
            </a:r>
            <a:r>
              <a:rPr lang="en-US" altLang="zh-CN" sz="2400" dirty="0"/>
              <a:t>C</a:t>
            </a:r>
            <a:r>
              <a:rPr lang="zh-CN" sz="2400" dirty="0"/>
              <a:t>代码，模块化的设计使这些代码更加易于理解</a:t>
            </a:r>
          </a:p>
          <a:p>
            <a:pPr lvl="1"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7AC32-CFA9-0D1E-B7CB-23E4942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4EB8F151-ACF6-63B8-73A0-DBD30E31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5.1.1 </a:t>
            </a:r>
            <a:r>
              <a:rPr lang="en-US" altLang="zh-CN" dirty="0" err="1"/>
              <a:t>SharedPreferences</a:t>
            </a:r>
            <a:endParaRPr lang="en-US" altLang="zh-CN" dirty="0"/>
          </a:p>
          <a:p>
            <a:pPr lvl="1"/>
            <a:r>
              <a:rPr lang="zh-CN" altLang="en-US" sz="2400" dirty="0"/>
              <a:t>定义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的名称，这个名称与在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文件系统中保存的文件同名。因此，只要具有相同的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名称的</a:t>
            </a:r>
            <a:r>
              <a:rPr lang="en-US" altLang="zh-CN" sz="2400" dirty="0"/>
              <a:t>NVP</a:t>
            </a:r>
            <a:r>
              <a:rPr lang="zh-CN" altLang="en-US" sz="2400" dirty="0"/>
              <a:t>内容，都会保存在同一个文件中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为了可以使用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，需要将访问模式和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名称作为参数，传递到</a:t>
            </a:r>
            <a:r>
              <a:rPr lang="en-US" altLang="zh-CN" sz="2400" dirty="0" err="1"/>
              <a:t>getSharedPreferences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函数，并获取到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对象</a:t>
            </a:r>
          </a:p>
          <a:p>
            <a:pPr lvl="1"/>
            <a:endParaRPr lang="zh-CN" altLang="zh-CN" sz="2400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556B4D-E7E0-3E96-2765-AEA981776A51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3048000"/>
          <a:ext cx="8078787" cy="304800"/>
        </p:xfrm>
        <a:graphic>
          <a:graphicData uri="http://schemas.openxmlformats.org/drawingml/2006/table">
            <a:tbl>
              <a:tblPr/>
              <a:tblGrid>
                <a:gridCol w="807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static final String PREFERENCE_NAME = 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SaveSetting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F0831A-5EDB-D9E7-8E09-154F9BF8DA5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334000"/>
          <a:ext cx="8229600" cy="304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(PREFERENCE_NAME, MODE);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A81CC309-B6F1-B399-AAD0-56ADC62C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D9798662-46C0-9BA9-4951-535FA4F8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2600" dirty="0"/>
              <a:t>5.3.2 </a:t>
            </a:r>
            <a:r>
              <a:rPr lang="zh-CN" altLang="en-US" sz="2600" dirty="0"/>
              <a:t>手动建库</a:t>
            </a:r>
            <a:endParaRPr lang="en-US" altLang="zh-CN" sz="2600" dirty="0"/>
          </a:p>
          <a:p>
            <a:pPr lvl="1"/>
            <a:r>
              <a:rPr lang="zh-CN" altLang="en-US" sz="2000" b="1" dirty="0"/>
              <a:t>手动建立数据库指的是使用</a:t>
            </a:r>
            <a:r>
              <a:rPr lang="en-US" altLang="zh-CN" sz="2000" b="1" dirty="0"/>
              <a:t>sqlite3</a:t>
            </a:r>
            <a:r>
              <a:rPr lang="zh-CN" altLang="en-US" sz="2000" b="1" dirty="0"/>
              <a:t>工具，通过手工输入命令行完成数据库的建立过程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sqlite3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SQLite</a:t>
            </a:r>
            <a:r>
              <a:rPr lang="zh-CN" altLang="en-US" sz="2000" b="1" dirty="0"/>
              <a:t>数据库自带的一个基于命令行的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命令执行工具，并可以显示命令执行结果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sqlite3</a:t>
            </a:r>
            <a:r>
              <a:rPr lang="zh-CN" altLang="en-US" sz="2000" b="1" dirty="0"/>
              <a:t>工具被集成在</a:t>
            </a:r>
            <a:r>
              <a:rPr lang="en-US" altLang="zh-CN" sz="2000" b="1" dirty="0"/>
              <a:t>Android</a:t>
            </a:r>
            <a:r>
              <a:rPr lang="zh-CN" altLang="en-US" sz="2000" b="1" dirty="0"/>
              <a:t>系统中，用户在</a:t>
            </a:r>
            <a:r>
              <a:rPr lang="en-US" altLang="zh-CN" sz="2000" b="1" dirty="0"/>
              <a:t>Linux</a:t>
            </a:r>
            <a:r>
              <a:rPr lang="zh-CN" altLang="en-US" sz="2000" b="1" dirty="0"/>
              <a:t>的命令行界面中输入</a:t>
            </a:r>
            <a:r>
              <a:rPr lang="en-US" altLang="zh-CN" sz="2000" b="1" dirty="0"/>
              <a:t>sqlite3</a:t>
            </a:r>
            <a:r>
              <a:rPr lang="zh-CN" altLang="en-US" sz="2000" b="1" dirty="0"/>
              <a:t>可启动</a:t>
            </a:r>
            <a:r>
              <a:rPr lang="en-US" altLang="zh-CN" sz="2000" b="1" dirty="0"/>
              <a:t>sqlite3</a:t>
            </a:r>
            <a:r>
              <a:rPr lang="zh-CN" altLang="en-US" sz="2000" b="1" dirty="0"/>
              <a:t>工具，并得到工具的版本信息，如下面的代码所示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启动</a:t>
            </a:r>
            <a:r>
              <a:rPr lang="en-US" altLang="zh-CN" sz="2000" b="1" dirty="0"/>
              <a:t>Linux</a:t>
            </a:r>
            <a:r>
              <a:rPr lang="zh-CN" altLang="en-US" sz="2000" b="1" dirty="0"/>
              <a:t>的命令行界面的方法是在</a:t>
            </a:r>
            <a:r>
              <a:rPr lang="en-US" altLang="zh-CN" sz="2000" b="1" dirty="0"/>
              <a:t>CMD</a:t>
            </a:r>
            <a:r>
              <a:rPr lang="zh-CN" altLang="en-US" sz="2000" b="1" dirty="0"/>
              <a:t>中输入</a:t>
            </a:r>
            <a:r>
              <a:rPr lang="en-US" altLang="zh-CN" sz="2000" b="1" dirty="0" err="1">
                <a:solidFill>
                  <a:srgbClr val="FF0000"/>
                </a:solidFill>
              </a:rPr>
              <a:t>adb</a:t>
            </a:r>
            <a:r>
              <a:rPr lang="en-US" altLang="zh-CN" sz="2000" b="1" dirty="0">
                <a:solidFill>
                  <a:srgbClr val="FF0000"/>
                </a:solidFill>
              </a:rPr>
              <a:t> shell</a:t>
            </a:r>
            <a:r>
              <a:rPr lang="zh-CN" altLang="en-US" sz="2000" b="1" dirty="0"/>
              <a:t>命令</a:t>
            </a:r>
          </a:p>
        </p:txBody>
      </p:sp>
      <p:graphicFrame>
        <p:nvGraphicFramePr>
          <p:cNvPr id="67596" name="Group 12">
            <a:extLst>
              <a:ext uri="{FF2B5EF4-FFF2-40B4-BE49-F238E27FC236}">
                <a16:creationId xmlns:a16="http://schemas.microsoft.com/office/drawing/2014/main" id="{859E2611-F0FD-8CEF-D2E0-49C49869330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495800"/>
          <a:ext cx="8153400" cy="16002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sqlite3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 version 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Enter “.help” for instructions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1F5980E7-6AE4-37F2-95F4-FBC054F2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93DB5850-8C64-75BF-C430-40E5EF94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000" dirty="0"/>
              <a:t>在启动</a:t>
            </a:r>
            <a:r>
              <a:rPr lang="en-US" altLang="zh-CN" sz="2000" dirty="0"/>
              <a:t>sqlite3</a:t>
            </a:r>
            <a:r>
              <a:rPr lang="zh-CN" altLang="en-US" sz="2000" dirty="0"/>
              <a:t>工具后，提示符从“</a:t>
            </a:r>
            <a:r>
              <a:rPr lang="en-US" altLang="zh-CN" sz="2000" dirty="0"/>
              <a:t>#</a:t>
            </a:r>
            <a:r>
              <a:rPr lang="zh-CN" altLang="zh-CN" sz="2000" dirty="0"/>
              <a:t>”</a:t>
            </a:r>
            <a:r>
              <a:rPr lang="zh-CN" altLang="en-US" sz="2000" dirty="0"/>
              <a:t>变为“</a:t>
            </a:r>
            <a:r>
              <a:rPr lang="en-US" altLang="zh-CN" sz="2000" dirty="0" err="1"/>
              <a:t>sqlite</a:t>
            </a:r>
            <a:r>
              <a:rPr lang="en-US" altLang="zh-CN" sz="2000" dirty="0"/>
              <a:t>&gt;</a:t>
            </a:r>
            <a:r>
              <a:rPr lang="zh-CN" altLang="zh-CN" sz="2000" dirty="0"/>
              <a:t>”</a:t>
            </a:r>
            <a:r>
              <a:rPr lang="zh-CN" altLang="en-US" sz="2000" dirty="0"/>
              <a:t>，表示命令行界面进入与</a:t>
            </a:r>
            <a:r>
              <a:rPr lang="en-US" altLang="zh-CN" sz="2000" dirty="0"/>
              <a:t>SQLite</a:t>
            </a:r>
            <a:r>
              <a:rPr lang="zh-CN" altLang="en-US" sz="2000" dirty="0"/>
              <a:t>数据库的交互模式，此时可以输入命令建立、删除或修改数据库的内容</a:t>
            </a:r>
            <a:endParaRPr lang="en-US" altLang="zh-CN" sz="2000" dirty="0"/>
          </a:p>
          <a:p>
            <a:pPr lvl="1"/>
            <a:r>
              <a:rPr lang="zh-CN" altLang="en-US" sz="2000" dirty="0"/>
              <a:t>正确退出</a:t>
            </a:r>
            <a:r>
              <a:rPr lang="en-US" altLang="zh-CN" sz="2000" dirty="0"/>
              <a:t>sqlite3</a:t>
            </a:r>
            <a:r>
              <a:rPr lang="zh-CN" altLang="en-US" sz="2000" dirty="0"/>
              <a:t>工具的方法是使用</a:t>
            </a:r>
            <a:r>
              <a:rPr lang="en-US" altLang="zh-CN" sz="2000" dirty="0"/>
              <a:t>.exit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原则上，每个应用程序的数据库都保存在各自的</a:t>
            </a:r>
            <a:r>
              <a:rPr lang="en-US" altLang="zh-CN" sz="2000" dirty="0"/>
              <a:t>/data/data/&lt;package name&gt;/databases</a:t>
            </a:r>
            <a:r>
              <a:rPr lang="zh-CN" altLang="en-US" sz="2000" dirty="0"/>
              <a:t>目录下，但如果使用手工方式建立数据库，则必须手工建立数据库目录，目前版本无须修改数据库目录的权限</a:t>
            </a:r>
          </a:p>
          <a:p>
            <a:pPr lvl="1"/>
            <a:endParaRPr lang="zh-CN" altLang="zh-CN" sz="2000" dirty="0"/>
          </a:p>
          <a:p>
            <a:pPr lvl="1"/>
            <a:endParaRPr lang="zh-CN" altLang="en-US" dirty="0"/>
          </a:p>
        </p:txBody>
      </p:sp>
      <p:graphicFrame>
        <p:nvGraphicFramePr>
          <p:cNvPr id="68626" name="Group 18">
            <a:extLst>
              <a:ext uri="{FF2B5EF4-FFF2-40B4-BE49-F238E27FC236}">
                <a16:creationId xmlns:a16="http://schemas.microsoft.com/office/drawing/2014/main" id="{58659977-F5E8-F04A-5D41-125FFBF2407C}"/>
              </a:ext>
            </a:extLst>
          </p:cNvPr>
          <p:cNvGraphicFramePr>
            <a:graphicFrameLocks noGrp="1"/>
          </p:cNvGraphicFramePr>
          <p:nvPr/>
        </p:nvGraphicFramePr>
        <p:xfrm>
          <a:off x="0" y="2743200"/>
          <a:ext cx="8839200" cy="549275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 .exit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625" name="Group 17">
            <a:extLst>
              <a:ext uri="{FF2B5EF4-FFF2-40B4-BE49-F238E27FC236}">
                <a16:creationId xmlns:a16="http://schemas.microsoft.com/office/drawing/2014/main" id="{99012AA9-53F8-ED2E-A3EC-5B39FC455B6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495800"/>
          <a:ext cx="8153400" cy="140208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mkdir databases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 ls –l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drwxrwxrwx root     root              2009-07-18 15:43 databases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drwxr-xr-x system   system           2009-07-18 15:31 lib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95EDB959-24AC-8789-8270-FF28599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648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2B6565FF-A9FA-0503-3405-BCF165F8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数据库中，每个数据库保存在一个独立的文件中，使用</a:t>
            </a:r>
            <a:r>
              <a:rPr lang="en-US" altLang="zh-CN" sz="2400" dirty="0"/>
              <a:t>sqlite3</a:t>
            </a:r>
            <a:r>
              <a:rPr lang="zh-CN" altLang="en-US" sz="2400" dirty="0"/>
              <a:t>工具后加文件名的方式打开数据库文件，如果指定文件不存在，</a:t>
            </a:r>
            <a:r>
              <a:rPr lang="en-US" altLang="zh-CN" sz="2400" dirty="0"/>
              <a:t>sqlite3</a:t>
            </a:r>
            <a:r>
              <a:rPr lang="zh-CN" altLang="en-US" sz="2400" dirty="0"/>
              <a:t>工具则自动创建新文件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下面的代码将创建名为</a:t>
            </a:r>
            <a:r>
              <a:rPr lang="en-US" altLang="zh-CN" sz="2400" dirty="0"/>
              <a:t>people</a:t>
            </a:r>
            <a:r>
              <a:rPr lang="zh-CN" altLang="en-US" sz="2400" dirty="0"/>
              <a:t>的数据库，在文件系统中将产生一个名为</a:t>
            </a:r>
            <a:r>
              <a:rPr lang="en-US" altLang="zh-CN" sz="2400" dirty="0" err="1"/>
              <a:t>people.db</a:t>
            </a:r>
            <a:r>
              <a:rPr lang="zh-CN" altLang="en-US" sz="2400" dirty="0"/>
              <a:t>的数据库文件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69643" name="Group 11">
            <a:extLst>
              <a:ext uri="{FF2B5EF4-FFF2-40B4-BE49-F238E27FC236}">
                <a16:creationId xmlns:a16="http://schemas.microsoft.com/office/drawing/2014/main" id="{48A28D0D-AAB0-2580-4E59-BC72E8B845A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62400"/>
          <a:ext cx="8153400" cy="109728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# sqlite3 people.db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 version 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Enter “.help” for instructions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7C4ED-7583-3949-0781-C283B98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533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7D27D83D-1550-8D69-0C27-83BA4088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下面的代码在新创建的数据库中，构造了一个名为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的表，使用</a:t>
            </a:r>
            <a:r>
              <a:rPr lang="en-US" altLang="zh-CN" sz="2400" dirty="0"/>
              <a:t>create table</a:t>
            </a:r>
            <a:r>
              <a:rPr lang="zh-CN" altLang="en-US" sz="2400" dirty="0"/>
              <a:t>命令，关系模式为</a:t>
            </a:r>
            <a:r>
              <a:rPr lang="en-US" altLang="zh-CN" sz="2400" dirty="0" err="1"/>
              <a:t>peopleinfo</a:t>
            </a:r>
            <a:r>
              <a:rPr lang="en-US" altLang="zh-CN" sz="2400" dirty="0"/>
              <a:t> ( _id, name, age, height)</a:t>
            </a:r>
          </a:p>
          <a:p>
            <a:pPr lvl="1"/>
            <a:r>
              <a:rPr lang="zh-CN" altLang="en-US" sz="2400" dirty="0"/>
              <a:t>表包含四个属性，</a:t>
            </a:r>
            <a:r>
              <a:rPr lang="en-US" altLang="zh-CN" sz="2400" dirty="0"/>
              <a:t>_id</a:t>
            </a:r>
            <a:r>
              <a:rPr lang="zh-CN" altLang="en-US" sz="2400" dirty="0"/>
              <a:t>是整型的主键；</a:t>
            </a:r>
            <a:r>
              <a:rPr lang="en-US" altLang="zh-CN" sz="2400" dirty="0"/>
              <a:t>name</a:t>
            </a:r>
            <a:r>
              <a:rPr lang="zh-CN" altLang="en-US" sz="2400" dirty="0"/>
              <a:t>表示姓名，字符型，</a:t>
            </a:r>
            <a:r>
              <a:rPr lang="en-US" altLang="zh-CN" sz="2400" dirty="0"/>
              <a:t>not null</a:t>
            </a:r>
            <a:r>
              <a:rPr lang="zh-CN" altLang="en-US" sz="2400" dirty="0"/>
              <a:t>表示这个属性一定要填写，不可以为空值；</a:t>
            </a:r>
            <a:r>
              <a:rPr lang="en-US" altLang="zh-CN" sz="2400" dirty="0"/>
              <a:t>age</a:t>
            </a:r>
            <a:r>
              <a:rPr lang="zh-CN" altLang="en-US" sz="2400" dirty="0"/>
              <a:t>表示年龄，整数型；</a:t>
            </a:r>
            <a:r>
              <a:rPr lang="en-US" altLang="zh-CN" sz="2400" dirty="0"/>
              <a:t>height</a:t>
            </a:r>
            <a:r>
              <a:rPr lang="zh-CN" altLang="en-US" sz="2400" dirty="0"/>
              <a:t>表示身高，浮点型</a:t>
            </a:r>
            <a:endParaRPr lang="en-US" altLang="zh-CN" sz="2400" dirty="0"/>
          </a:p>
          <a:p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aphicFrame>
        <p:nvGraphicFramePr>
          <p:cNvPr id="70667" name="Group 11">
            <a:extLst>
              <a:ext uri="{FF2B5EF4-FFF2-40B4-BE49-F238E27FC236}">
                <a16:creationId xmlns:a16="http://schemas.microsoft.com/office/drawing/2014/main" id="{F5C6F5C2-6199-1D62-6196-E51E7C846476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4419600"/>
          <a:ext cx="8078787" cy="1616075"/>
        </p:xfrm>
        <a:graphic>
          <a:graphicData uri="http://schemas.openxmlformats.org/drawingml/2006/table">
            <a:tbl>
              <a:tblPr/>
              <a:tblGrid>
                <a:gridCol w="807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create table peopleinfo 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...&gt; (_id integer primary key autoincrement,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...&gt; name text not null,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...&gt; age integer,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...&gt; height float);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9A6F-55AE-8054-7893-2C17B525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533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9761E4C1-C809-7393-5D0A-B46C164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为了确认数据表是否创建成功，可以使用</a:t>
            </a:r>
            <a:r>
              <a:rPr lang="en-US" altLang="zh-CN" sz="2400" dirty="0">
                <a:solidFill>
                  <a:srgbClr val="FF0000"/>
                </a:solidFill>
              </a:rPr>
              <a:t>.tables</a:t>
            </a:r>
            <a:r>
              <a:rPr lang="zh-CN" altLang="en-US" sz="2400" dirty="0"/>
              <a:t>命令，显示当前数据库中的所有表</a:t>
            </a:r>
            <a:endParaRPr lang="en-US" altLang="zh-CN" sz="2400" dirty="0"/>
          </a:p>
          <a:p>
            <a:pPr lvl="1"/>
            <a:r>
              <a:rPr lang="zh-CN" altLang="en-US" sz="2400" dirty="0"/>
              <a:t>从下面的代码中可以观察到，当前数据库仅有一个名为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的表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当然，也可以使用</a:t>
            </a:r>
            <a:r>
              <a:rPr lang="en-US" altLang="zh-CN" sz="2400" dirty="0"/>
              <a:t>.schema</a:t>
            </a:r>
            <a:r>
              <a:rPr lang="zh-CN" altLang="en-US" sz="2400" dirty="0"/>
              <a:t>命令查看建立表时使用的</a:t>
            </a:r>
            <a:r>
              <a:rPr lang="en-US" altLang="zh-CN" sz="2400" dirty="0"/>
              <a:t>SQL</a:t>
            </a:r>
            <a:r>
              <a:rPr lang="zh-CN" altLang="en-US" sz="2400" dirty="0"/>
              <a:t>命令。如果当前数据库中包含多个表，则可以使用</a:t>
            </a:r>
            <a:r>
              <a:rPr lang="en-US" altLang="zh-CN" sz="2400" dirty="0"/>
              <a:t>[.schema </a:t>
            </a:r>
            <a:r>
              <a:rPr lang="zh-CN" altLang="en-US" sz="2400" dirty="0"/>
              <a:t>表名</a:t>
            </a:r>
            <a:r>
              <a:rPr lang="en-US" altLang="zh-CN" sz="2400" dirty="0"/>
              <a:t>]</a:t>
            </a:r>
            <a:r>
              <a:rPr lang="zh-CN" altLang="en-US" sz="2400" dirty="0"/>
              <a:t>的形式，显示指定表的建立命令</a:t>
            </a:r>
          </a:p>
          <a:p>
            <a:pPr lvl="1"/>
            <a:endParaRPr lang="zh-CN" altLang="zh-CN" sz="2400" dirty="0"/>
          </a:p>
          <a:p>
            <a:pPr lvl="1"/>
            <a:endParaRPr lang="zh-CN" altLang="en-US" dirty="0"/>
          </a:p>
        </p:txBody>
      </p:sp>
      <p:graphicFrame>
        <p:nvGraphicFramePr>
          <p:cNvPr id="71697" name="Group 17">
            <a:extLst>
              <a:ext uri="{FF2B5EF4-FFF2-40B4-BE49-F238E27FC236}">
                <a16:creationId xmlns:a16="http://schemas.microsoft.com/office/drawing/2014/main" id="{EBDFA7C5-5B5D-1381-48E0-F161CF593DD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170238"/>
          <a:ext cx="8153400" cy="82296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 .tables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poepleinfo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1E528-693A-FD82-DEEB-E867852CD5A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181600"/>
          <a:ext cx="8153400" cy="9906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&gt;.schema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CREATE TABLE peopleinfo (_id integer primary key autoincrement,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name text not null, age integer, height float);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sqlite&gt;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CB081-4F3F-54A0-7204-7DD4F1D4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656C9BE5-472A-2C1F-46B2-4EDEA48D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向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表中添加数据，使用</a:t>
            </a:r>
            <a:r>
              <a:rPr lang="en-US" altLang="zh-CN" sz="2400" dirty="0"/>
              <a:t>insert into … values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代码运行成功后，数据库的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表将有三条数据。因为</a:t>
            </a:r>
            <a:r>
              <a:rPr lang="en-US" altLang="zh-CN" sz="2400" dirty="0"/>
              <a:t>_id</a:t>
            </a:r>
            <a:r>
              <a:rPr lang="zh-CN" altLang="en-US" sz="2400" dirty="0"/>
              <a:t>是自增加的主键，因此在输入</a:t>
            </a:r>
            <a:r>
              <a:rPr lang="en-US" altLang="zh-CN" sz="2400" dirty="0"/>
              <a:t>null</a:t>
            </a:r>
            <a:r>
              <a:rPr lang="zh-CN" altLang="en-US" sz="2400" dirty="0"/>
              <a:t>后，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数据库会自动填写该项的内容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75F9A8-2C19-B1A7-A198-C6DB0B317B0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392363"/>
          <a:ext cx="8077200" cy="731837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insert into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values(null,'Tom',21,1.81);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insert into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values(null,'Jim',22,1.78);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insert into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values(null,'Lily',19,1.68);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709680-340C-7570-0BC5-E0095A6C50A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556125"/>
          <a:ext cx="4648199" cy="1539876"/>
        </p:xfrm>
        <a:graphic>
          <a:graphicData uri="http://schemas.openxmlformats.org/drawingml/2006/table">
            <a:tbl>
              <a:tblPr/>
              <a:tblGrid>
                <a:gridCol w="7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b="1" kern="100" dirty="0">
                          <a:latin typeface="宋体"/>
                          <a:ea typeface="宋体"/>
                        </a:rPr>
                        <a:t>_id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b="1" kern="100" dirty="0">
                          <a:latin typeface="宋体"/>
                          <a:ea typeface="宋体"/>
                        </a:rPr>
                        <a:t>name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b="1" kern="100" dirty="0">
                          <a:latin typeface="宋体"/>
                          <a:ea typeface="宋体"/>
                        </a:rPr>
                        <a:t>age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b="1" kern="100">
                          <a:latin typeface="宋体"/>
                          <a:ea typeface="宋体"/>
                        </a:rPr>
                        <a:t>height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Tom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21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1.81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Jim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22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1.78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Lily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1.68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4409-4B2E-3855-4750-D4D1F484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7F9E3572-13E2-2F9A-DD55-5131B8DC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在数据添加完毕后，使用</a:t>
            </a:r>
            <a:r>
              <a:rPr lang="en-US" altLang="zh-CN" sz="2400" dirty="0"/>
              <a:t>select</a:t>
            </a:r>
            <a:r>
              <a:rPr lang="zh-CN" altLang="en-US" sz="2400" dirty="0"/>
              <a:t>命令，显示指定数据表中的所有数据信息，命令格式为</a:t>
            </a:r>
            <a:r>
              <a:rPr lang="en-US" altLang="zh-CN" sz="2400" dirty="0"/>
              <a:t>[select </a:t>
            </a:r>
            <a:r>
              <a:rPr lang="zh-CN" altLang="en-US" sz="2400" dirty="0"/>
              <a:t>属性</a:t>
            </a:r>
            <a:r>
              <a:rPr lang="en-US" altLang="zh-CN" sz="2400" dirty="0"/>
              <a:t> from </a:t>
            </a:r>
            <a:r>
              <a:rPr lang="zh-CN" altLang="en-US" sz="2400" dirty="0"/>
              <a:t>表名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sz="2400" dirty="0"/>
              <a:t>下面的代码用来显示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表的所有数据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18DF65-77B6-0A52-D839-445E76C5F92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124200"/>
          <a:ext cx="8153400" cy="1295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1|Tom|21|1.81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2|Jim|22|1.78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3|Lily|19|1.68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F6D0-2F94-39DE-B080-8EC502E3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7A1192C9-C971-C1FC-0C84-696FC946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上面的查询结果看起来不是非常直观，可以使用</a:t>
            </a:r>
            <a:r>
              <a:rPr lang="en-US" altLang="zh-CN" sz="2400" dirty="0"/>
              <a:t>mode</a:t>
            </a:r>
            <a:r>
              <a:rPr lang="zh-CN" altLang="en-US" sz="2400" dirty="0"/>
              <a:t>命令将结果输出格式更改为“表格”方式</a:t>
            </a:r>
            <a:endParaRPr lang="en-US" altLang="zh-CN" sz="2400" dirty="0"/>
          </a:p>
          <a:p>
            <a:pPr lvl="1"/>
            <a:r>
              <a:rPr lang="en-US" altLang="zh-CN" sz="2400" dirty="0"/>
              <a:t>mode</a:t>
            </a:r>
            <a:r>
              <a:rPr lang="zh-CN" altLang="en-US" sz="2400" dirty="0"/>
              <a:t>命令除了支持常见的</a:t>
            </a:r>
            <a:r>
              <a:rPr lang="en-US" altLang="zh-CN" sz="2400" dirty="0"/>
              <a:t>column</a:t>
            </a:r>
            <a:r>
              <a:rPr lang="zh-CN" altLang="en-US" sz="2400" dirty="0"/>
              <a:t>格式为，还支持</a:t>
            </a:r>
            <a:r>
              <a:rPr lang="en-US" altLang="zh-CN" sz="2400" dirty="0"/>
              <a:t>csv</a:t>
            </a:r>
            <a:r>
              <a:rPr lang="zh-CN" altLang="en-US" sz="2400" dirty="0"/>
              <a:t>格式、</a:t>
            </a:r>
            <a:r>
              <a:rPr lang="en-US" altLang="zh-CN" sz="2400" dirty="0"/>
              <a:t>html</a:t>
            </a:r>
            <a:r>
              <a:rPr lang="zh-CN" altLang="en-US" sz="2400" dirty="0"/>
              <a:t>格式、</a:t>
            </a:r>
            <a:r>
              <a:rPr lang="en-US" altLang="zh-CN" sz="2400" dirty="0"/>
              <a:t>insert</a:t>
            </a:r>
            <a:r>
              <a:rPr lang="zh-CN" altLang="en-US" sz="2400" dirty="0"/>
              <a:t>格式、</a:t>
            </a:r>
            <a:r>
              <a:rPr lang="en-US" altLang="zh-CN" sz="2400" dirty="0"/>
              <a:t>line</a:t>
            </a:r>
            <a:r>
              <a:rPr lang="zh-CN" altLang="en-US" sz="2400" dirty="0"/>
              <a:t>格式、</a:t>
            </a:r>
            <a:r>
              <a:rPr lang="en-US" altLang="zh-CN" sz="2400" dirty="0"/>
              <a:t>list</a:t>
            </a:r>
            <a:r>
              <a:rPr lang="zh-CN" altLang="en-US" sz="2400" dirty="0"/>
              <a:t>格式、</a:t>
            </a:r>
            <a:r>
              <a:rPr lang="en-US" altLang="zh-CN" sz="2400" dirty="0"/>
              <a:t>tabs</a:t>
            </a:r>
            <a:r>
              <a:rPr lang="zh-CN" altLang="en-US" sz="2400" dirty="0"/>
              <a:t>格式和</a:t>
            </a:r>
            <a:r>
              <a:rPr lang="en-US" altLang="zh-CN" sz="2400" dirty="0" err="1"/>
              <a:t>tcl</a:t>
            </a:r>
            <a:r>
              <a:rPr lang="zh-CN" altLang="en-US" sz="2400" dirty="0"/>
              <a:t>格式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72CF9-161C-236E-F675-4A46C514508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733800"/>
          <a:ext cx="8001000" cy="16002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.mode column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1           Tom         21          1.81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2           Jim         22          1.78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3           Lily        19          1.68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EA74-AF66-BF81-9F85-4B2CB17F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201E8A53-893E-76AF-EAC6-3DB7B4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更新数据可以使用</a:t>
            </a:r>
            <a:r>
              <a:rPr lang="en-US" altLang="zh-CN" sz="2400" dirty="0"/>
              <a:t>update</a:t>
            </a:r>
            <a:r>
              <a:rPr lang="zh-CN" altLang="en-US" sz="2400" dirty="0"/>
              <a:t>命令，命令格式为</a:t>
            </a:r>
            <a:r>
              <a:rPr lang="en-US" altLang="zh-CN" sz="2400" dirty="0"/>
              <a:t>[update </a:t>
            </a:r>
            <a:r>
              <a:rPr lang="zh-CN" altLang="en-US" sz="2400" dirty="0"/>
              <a:t>表名</a:t>
            </a:r>
            <a:r>
              <a:rPr lang="en-US" altLang="zh-CN" sz="2400" dirty="0"/>
              <a:t> set </a:t>
            </a:r>
            <a:r>
              <a:rPr lang="zh-CN" altLang="en-US" sz="2400" dirty="0"/>
              <a:t>属性</a:t>
            </a:r>
            <a:r>
              <a:rPr lang="en-US" altLang="zh-CN" sz="2400" dirty="0"/>
              <a:t>=</a:t>
            </a:r>
            <a:r>
              <a:rPr lang="zh-CN" altLang="zh-CN" sz="2400" dirty="0"/>
              <a:t>“</a:t>
            </a:r>
            <a:r>
              <a:rPr lang="zh-CN" altLang="en-US" sz="2400" dirty="0"/>
              <a:t>新值”</a:t>
            </a:r>
            <a:r>
              <a:rPr lang="en-US" altLang="zh-CN" sz="2400" dirty="0"/>
              <a:t> where </a:t>
            </a:r>
            <a:r>
              <a:rPr lang="zh-CN" altLang="en-US" sz="2400" dirty="0"/>
              <a:t>条件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sz="2400" dirty="0"/>
              <a:t>更新数据后，同样使用</a:t>
            </a:r>
            <a:r>
              <a:rPr lang="en-US" altLang="zh-CN" sz="2400" dirty="0"/>
              <a:t>select</a:t>
            </a:r>
            <a:r>
              <a:rPr lang="zh-CN" altLang="en-US" sz="2400" dirty="0"/>
              <a:t>命令显示数据，则可以确定数据是否正确更新</a:t>
            </a:r>
            <a:endParaRPr lang="en-US" altLang="zh-CN" sz="2400" dirty="0"/>
          </a:p>
          <a:p>
            <a:pPr lvl="1"/>
            <a:r>
              <a:rPr lang="zh-CN" altLang="en-US" sz="2400" dirty="0"/>
              <a:t>下面的代码将姓名为</a:t>
            </a:r>
            <a:r>
              <a:rPr lang="en-US" altLang="zh-CN" sz="2400" dirty="0"/>
              <a:t>Lily</a:t>
            </a:r>
            <a:r>
              <a:rPr lang="zh-CN" altLang="en-US" sz="2400" dirty="0"/>
              <a:t>数据中的高度值更新为</a:t>
            </a:r>
            <a:r>
              <a:rPr lang="en-US" altLang="zh-CN" sz="2400" dirty="0"/>
              <a:t>1.88</a:t>
            </a:r>
            <a:endParaRPr lang="zh-CN" altLang="zh-CN" sz="2400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D69719-D807-E490-5064-2C4B66A8914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84638"/>
          <a:ext cx="8001000" cy="1858962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8962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update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set height=1.88 where name="Lily";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1           Tom         21          1.81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2           Jim         22          1.78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3           Lily        19          1.88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A09F-E79F-4484-87DF-103A231E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3E08D8CE-9873-773F-CEC8-CEC354BC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/>
            <a:r>
              <a:rPr lang="zh-CN" altLang="en-US" sz="2400" dirty="0"/>
              <a:t>删除数据可以使用</a:t>
            </a:r>
            <a:r>
              <a:rPr lang="en-US" altLang="zh-CN" sz="2400" dirty="0"/>
              <a:t>delete</a:t>
            </a:r>
            <a:r>
              <a:rPr lang="zh-CN" altLang="en-US" sz="2400" dirty="0"/>
              <a:t>命令，命令格式为</a:t>
            </a:r>
            <a:r>
              <a:rPr lang="en-US" altLang="zh-CN" sz="2400" dirty="0"/>
              <a:t>[delete from </a:t>
            </a:r>
            <a:r>
              <a:rPr lang="zh-CN" altLang="en-US" sz="2400" dirty="0"/>
              <a:t>表名</a:t>
            </a:r>
            <a:r>
              <a:rPr lang="en-US" altLang="zh-CN" sz="2400" dirty="0"/>
              <a:t>where </a:t>
            </a:r>
            <a:r>
              <a:rPr lang="zh-CN" altLang="en-US" sz="2400" dirty="0"/>
              <a:t>条件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sz="2400" dirty="0"/>
              <a:t>下面的代码将</a:t>
            </a:r>
            <a:r>
              <a:rPr lang="en-US" altLang="zh-CN" sz="2400" dirty="0"/>
              <a:t>_id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数据从表</a:t>
            </a:r>
            <a:r>
              <a:rPr lang="en-US" altLang="zh-CN" sz="2400" dirty="0" err="1"/>
              <a:t>peopleinfo</a:t>
            </a:r>
            <a:r>
              <a:rPr lang="zh-CN" altLang="en-US" sz="2400" dirty="0"/>
              <a:t>中删除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2099E7-5EF4-5410-9311-D7AD8AAC72D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200400"/>
          <a:ext cx="8077200" cy="1524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delete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where _id=3;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 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select * from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peopleinfo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1           Tom         21          1.81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2           Jim         22          1.78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sqlite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&gt;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E643-AF85-38DD-8443-1BAB885F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E843-7276-18F2-E97D-D4A9DBD8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5.1.1 </a:t>
            </a:r>
            <a:r>
              <a:rPr lang="en-US" dirty="0" err="1"/>
              <a:t>SharedPreferences</a:t>
            </a:r>
            <a:endParaRPr lang="en-US" dirty="0"/>
          </a:p>
          <a:p>
            <a:pPr lvl="1">
              <a:defRPr/>
            </a:pPr>
            <a:r>
              <a:rPr lang="zh-CN" sz="2400" dirty="0">
                <a:cs typeface="+mn-cs"/>
              </a:rPr>
              <a:t>在获取到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对象后，则可以通过</a:t>
            </a:r>
            <a:r>
              <a:rPr lang="en-US" sz="2400" dirty="0" err="1">
                <a:cs typeface="+mn-cs"/>
              </a:rPr>
              <a:t>SharedPreferences.Editor</a:t>
            </a:r>
            <a:r>
              <a:rPr lang="zh-CN" sz="2400" dirty="0">
                <a:cs typeface="+mn-cs"/>
              </a:rPr>
              <a:t>类对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进行修改，最后调用</a:t>
            </a:r>
            <a:r>
              <a:rPr lang="en-US" sz="2400" dirty="0">
                <a:cs typeface="+mn-cs"/>
              </a:rPr>
              <a:t>commit()</a:t>
            </a:r>
            <a:r>
              <a:rPr lang="zh-CN" sz="2400" dirty="0">
                <a:cs typeface="+mn-cs"/>
              </a:rPr>
              <a:t>函数保存修改内容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广泛支持各种基本数据类型，包括整型、布尔型、浮点型和长型等等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2C14EC-B60D-0297-1BB0-EDEE71ACB327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3810000"/>
          <a:ext cx="8154987" cy="1295400"/>
        </p:xfrm>
        <a:graphic>
          <a:graphicData uri="http://schemas.openxmlformats.org/drawingml/2006/table">
            <a:tbl>
              <a:tblPr/>
              <a:tblGrid>
                <a:gridCol w="815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SharedPreferences.Editor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editor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sharedPreferences.edit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("Name", "Tom");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("Age", 20);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editor.putFloat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("Height", 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editor.commit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E87A6-90ED-07BD-C901-0494D6EE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953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BE3A-6F04-8B28-38E3-0E029CE0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pPr lvl="1">
              <a:defRPr/>
            </a:pPr>
            <a:r>
              <a:rPr lang="en-US" sz="2400" dirty="0">
                <a:cs typeface="+mn-cs"/>
              </a:rPr>
              <a:t>sqlite3</a:t>
            </a:r>
            <a:r>
              <a:rPr lang="zh-CN" sz="2400" dirty="0">
                <a:cs typeface="+mn-cs"/>
              </a:rPr>
              <a:t>工具还支持大量的命令，可以使用</a:t>
            </a:r>
            <a:r>
              <a:rPr lang="en-US" sz="2400" dirty="0">
                <a:cs typeface="+mn-cs"/>
              </a:rPr>
              <a:t>.help</a:t>
            </a:r>
            <a:r>
              <a:rPr lang="zh-CN" sz="2400" dirty="0">
                <a:cs typeface="+mn-cs"/>
              </a:rPr>
              <a:t>命令查询</a:t>
            </a:r>
            <a:r>
              <a:rPr lang="en-US" sz="2400" dirty="0">
                <a:cs typeface="+mn-cs"/>
              </a:rPr>
              <a:t>sqlite3</a:t>
            </a:r>
            <a:r>
              <a:rPr lang="zh-CN" sz="2400" dirty="0">
                <a:cs typeface="+mn-cs"/>
              </a:rPr>
              <a:t>的命令列表</a:t>
            </a: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4764E9-110F-696D-582F-10D5A835ED4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514600"/>
          <a:ext cx="7924800" cy="3468689"/>
        </p:xfrm>
        <a:graphic>
          <a:graphicData uri="http://schemas.openxmlformats.org/drawingml/2006/table">
            <a:tbl>
              <a:tblPr/>
              <a:tblGrid>
                <a:gridCol w="76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编号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命令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说明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.bail ON|OFF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遇到错误时停止，缺省为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OFF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.databases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显示数据库名称和文件位置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.dump ?TABLE? ...  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将数据库以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SQL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文本形式导出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4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.echo ON|OFF  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开启和关闭回显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5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.exit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退出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71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6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.explain ON|OFF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开启或关闭适当输出模式，如果开启模式将更改为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column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，并自动设置宽度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ADC8-BA54-B269-A1ED-5277496E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572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0F8D3B9B-B376-F621-DD00-5AE08BAB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1BF118-2738-9FE4-E5CF-7696BB3B9BD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8001000" cy="3962400"/>
        </p:xfrm>
        <a:graphic>
          <a:graphicData uri="http://schemas.openxmlformats.org/drawingml/2006/table">
            <a:tbl>
              <a:tblPr/>
              <a:tblGrid>
                <a:gridCol w="77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编号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命令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说明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7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.header(s) ON|OFF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开启或关闭标题显示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.help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显示帮助信息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.import FILE TABLE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将数据从文件导入表中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.indices TABLE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显示表中所的列名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.load FILE ?ENTRY?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导入扩展库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.mode MODE ?TABLE?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设置输入格式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.nullvalue STRING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打印时使用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STRING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代替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NULL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14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.output FILENAME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将输入保存到文件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15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.output stdout  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将输入显示在屏幕上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16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.prompt MAIN CONTINUE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替换标准提示符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D0A2-0B36-75A1-35BC-EC06FDA6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F6A0DB5F-4936-8633-0766-B8B9B181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手动建库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D11FFB-BC11-A748-A957-0A011908D6E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981200"/>
          <a:ext cx="7924800" cy="3657600"/>
        </p:xfrm>
        <a:graphic>
          <a:graphicData uri="http://schemas.openxmlformats.org/drawingml/2006/table">
            <a:tbl>
              <a:tblPr/>
              <a:tblGrid>
                <a:gridCol w="7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编号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命令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说明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17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.quit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退出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.read FILENAME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>
                          <a:latin typeface="Times New Roman"/>
                          <a:ea typeface="宋体"/>
                          <a:cs typeface="Courier New"/>
                        </a:rPr>
                        <a:t>在文件中执行</a:t>
                      </a: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SQL</a:t>
                      </a:r>
                      <a:r>
                        <a:rPr lang="zh-CN" sz="2000" kern="0">
                          <a:latin typeface="Times New Roman"/>
                          <a:ea typeface="宋体"/>
                          <a:cs typeface="Courier New"/>
                        </a:rPr>
                        <a:t>语句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19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.schema ?TABLE?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显示表的创建语句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.separator STRING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更改输入和导入的分隔符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.show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显示当前设置变量值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.tables ?PATTERN?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显示符合匹配模式的表名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.timeout MS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尝试打开被锁定的表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MS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毫秒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24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.timer ON|OFF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开启或关闭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CPU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计时器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宋体"/>
                          <a:ea typeface="宋体"/>
                        </a:rPr>
                        <a:t>25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0">
                          <a:latin typeface="Times New Roman"/>
                          <a:ea typeface="宋体"/>
                          <a:cs typeface="Courier New"/>
                        </a:rPr>
                        <a:t>.width NUM NUM ...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设置</a:t>
                      </a:r>
                      <a:r>
                        <a:rPr lang="en-US" sz="2000" kern="0" dirty="0">
                          <a:latin typeface="Times New Roman"/>
                          <a:ea typeface="宋体"/>
                          <a:cs typeface="Courier New"/>
                        </a:rPr>
                        <a:t>column</a:t>
                      </a:r>
                      <a:r>
                        <a:rPr lang="zh-CN" sz="2000" kern="0" dirty="0">
                          <a:latin typeface="Times New Roman"/>
                          <a:ea typeface="宋体"/>
                          <a:cs typeface="Courier New"/>
                        </a:rPr>
                        <a:t>模式的宽度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2E55B-B854-B7C0-6B39-EAD4E545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12E6D00F-7608-CF21-4AA0-3EA0E274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1"/>
            <a:r>
              <a:rPr lang="zh-CN" altLang="en-US" sz="2400" dirty="0"/>
              <a:t>在代码中动态建立数据库是比较常用的方法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在程序运行过程中</a:t>
            </a:r>
            <a:r>
              <a:rPr lang="zh-CN" altLang="en-US" sz="2400" b="1" dirty="0"/>
              <a:t>，当需要进行数据库操作时，应用程序会首先尝试打开数据库，此时如果数据库并不存在，程序则会自动建立数据库，然后再打开数据库</a:t>
            </a:r>
            <a:endParaRPr lang="en-US" altLang="zh-CN" sz="2400" b="1" dirty="0"/>
          </a:p>
          <a:p>
            <a:pPr lvl="1"/>
            <a:r>
              <a:rPr lang="zh-CN" altLang="en-US" sz="2400" dirty="0"/>
              <a:t>在编程实现时，</a:t>
            </a:r>
            <a:r>
              <a:rPr lang="zh-CN" altLang="en-US" sz="2400" b="1" dirty="0"/>
              <a:t>一般将所有对数据库的操作都封装在一个类中，因此只要调用这个类，就可以完成对数据库的添加、更新、删除和查询等操作</a:t>
            </a:r>
            <a:endParaRPr lang="en-US" altLang="zh-CN" sz="2400" b="1" dirty="0"/>
          </a:p>
          <a:p>
            <a:pPr lvl="1"/>
            <a:endParaRPr lang="zh-CN" altLang="en-US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954D-2290-A592-6DF2-3FCAEE0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E9404-2BF9-9700-021C-B69E89AF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下面内容是</a:t>
            </a:r>
            <a:r>
              <a:rPr lang="en-US" sz="2400" dirty="0" err="1">
                <a:cs typeface="+mn-cs"/>
              </a:rPr>
              <a:t>DBAdapter</a:t>
            </a:r>
            <a:r>
              <a:rPr lang="zh-CN" sz="2400" dirty="0">
                <a:cs typeface="+mn-cs"/>
              </a:rPr>
              <a:t>类的部分代码，封装了数据库的建立、打开和关闭等操作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B7A0E2-1FEE-2E32-D480-973EC6090FD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438400"/>
          <a:ext cx="8145463" cy="3657600"/>
        </p:xfrm>
        <a:graphic>
          <a:graphicData uri="http://schemas.openxmlformats.org/drawingml/2006/table">
            <a:tbl>
              <a:tblPr/>
              <a:tblGrid>
                <a:gridCol w="814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class DBAdapter 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static final String DB_NAME = "people.db";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static final String DB_TABLE = "peopleinfo";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static final int DB_VERSION = 1;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static final String KEY_ID = "_id";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static final String KEY_NAME = "name";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static final String KEY_AGE = "age";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static final String KEY_HEIGHT = "height";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SQLiteDatabase db;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final Context context;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DBOpenHelper dbOpenHelper;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B1E50-B2FF-6E30-A1C9-68AED0F5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257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FB44E734-B162-E0E0-BF65-28125CF2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2955" name="Group 11">
            <a:extLst>
              <a:ext uri="{FF2B5EF4-FFF2-40B4-BE49-F238E27FC236}">
                <a16:creationId xmlns:a16="http://schemas.microsoft.com/office/drawing/2014/main" id="{86ECF4DA-EB9A-369B-1B8D-0E1D9DB37A8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8229600" cy="414528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4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14.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private static class DBOpenHelper extends SQLiteOpenHelper {}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DBAdapter(Context _context)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context = _context;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void open() throws SQLiteException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dbOpenHelper = new DBOpenHelper(context, DB_NAME, null, DB_VERSION);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try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db = dbOpenHelper.getWritableDatabase();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}catch (SQLiteException ex)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db = dbOpenHelper.getReadableDatabase();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5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1B03-1CFD-597B-DD2E-5A89134E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83967440-7234-819C-39DF-0DF23430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从代码的第</a:t>
            </a:r>
            <a:r>
              <a:rPr lang="en-US" altLang="zh-CN" dirty="0"/>
              <a:t>2</a:t>
            </a:r>
            <a:r>
              <a:rPr lang="zh-CN" altLang="en-US" dirty="0"/>
              <a:t>行到第</a:t>
            </a:r>
            <a:r>
              <a:rPr lang="en-US" altLang="zh-CN" dirty="0"/>
              <a:t>9</a:t>
            </a:r>
            <a:r>
              <a:rPr lang="zh-CN" altLang="en-US" dirty="0"/>
              <a:t>行可以看出，在</a:t>
            </a:r>
            <a:r>
              <a:rPr lang="en-US" altLang="zh-CN" dirty="0" err="1"/>
              <a:t>DBAdapter</a:t>
            </a:r>
            <a:r>
              <a:rPr lang="zh-CN" altLang="en-US" dirty="0"/>
              <a:t>类中首先声明了数据库的基本信息，包括数据库文件的名称、数据库表格名称和数据库版本，以及数据库表中的属性名称</a:t>
            </a:r>
            <a:endParaRPr lang="en-US" altLang="zh-CN" dirty="0"/>
          </a:p>
          <a:p>
            <a:pPr lvl="2"/>
            <a:r>
              <a:rPr lang="zh-CN" altLang="en-US" dirty="0"/>
              <a:t>从这些基本信息上不难发现，这个数据库与前一小节手动建立的数据库是完全相同的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25F15A-462D-DB35-FF5C-8C68464E4CD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077200" cy="17526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          public void close() 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if (db != null){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db.close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		db = null;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r>
                        <a:rPr lang="en-US" sz="1600" kern="0" baseline="0" dirty="0">
                          <a:latin typeface="Times New Roman"/>
                          <a:ea typeface="宋体"/>
                          <a:cs typeface="Courier New"/>
                        </a:rPr>
                        <a:t>          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}</a:t>
                      </a:r>
                      <a:endParaRPr lang="en-US" sz="1600" kern="100" dirty="0"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 startAt="30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B36E-B689-01F0-F619-E30B6C7D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953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2416C22B-6AB4-864D-DC98-47179F6E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行代码声明了</a:t>
            </a:r>
            <a:r>
              <a:rPr lang="en-US" altLang="zh-CN" b="1" dirty="0" err="1">
                <a:solidFill>
                  <a:srgbClr val="FF0000"/>
                </a:solidFill>
              </a:rPr>
              <a:t>SQLiteDatabase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en-US" altLang="zh-CN" b="1" dirty="0" err="1">
                <a:solidFill>
                  <a:srgbClr val="FF0000"/>
                </a:solidFill>
              </a:rPr>
              <a:t>db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en-US" altLang="zh-CN" b="1" dirty="0" err="1">
                <a:solidFill>
                  <a:srgbClr val="FF0000"/>
                </a:solidFill>
              </a:rPr>
              <a:t>SQLiteDatabase</a:t>
            </a:r>
            <a:r>
              <a:rPr lang="zh-CN" altLang="en-US" b="1" dirty="0">
                <a:solidFill>
                  <a:srgbClr val="FF0000"/>
                </a:solidFill>
              </a:rPr>
              <a:t>类封装了非常多的方法，用以建立、删除数据库，执行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命令，对数据进行管理等工作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行代码声明了一个非常重要的帮助类</a:t>
            </a:r>
            <a:r>
              <a:rPr lang="en-US" altLang="zh-CN" b="1" dirty="0" err="1">
                <a:solidFill>
                  <a:srgbClr val="FF0000"/>
                </a:solidFill>
              </a:rPr>
              <a:t>SQLiteOpenHelper</a:t>
            </a:r>
            <a:r>
              <a:rPr lang="zh-CN" altLang="en-US" b="1" dirty="0">
                <a:solidFill>
                  <a:srgbClr val="FF0000"/>
                </a:solidFill>
              </a:rPr>
              <a:t>，这个帮助类可以辅助建立、更新和打开数据库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行代码定义了</a:t>
            </a:r>
            <a:r>
              <a:rPr lang="en-US" altLang="zh-CN" dirty="0"/>
              <a:t>open()</a:t>
            </a:r>
            <a:r>
              <a:rPr lang="zh-CN" altLang="en-US" dirty="0"/>
              <a:t>函数用来打开数据库，但</a:t>
            </a:r>
            <a:r>
              <a:rPr lang="en-US" altLang="zh-CN" dirty="0"/>
              <a:t>open()</a:t>
            </a:r>
            <a:r>
              <a:rPr lang="zh-CN" altLang="en-US" dirty="0"/>
              <a:t>函数中并没有任何对数据库进行实际操作的代码，而是调用了</a:t>
            </a:r>
            <a:r>
              <a:rPr lang="en-US" altLang="zh-CN" dirty="0" err="1"/>
              <a:t>SQLiteOpenHelper</a:t>
            </a:r>
            <a:r>
              <a:rPr lang="zh-CN" altLang="en-US" dirty="0"/>
              <a:t>类的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en-US" dirty="0"/>
              <a:t>函数。这个两个函数会根据数据库是否存在、版本号和是否可写等情况</a:t>
            </a:r>
            <a:r>
              <a:rPr lang="zh-CN" altLang="en-US" b="1" dirty="0">
                <a:solidFill>
                  <a:srgbClr val="FF0000"/>
                </a:solidFill>
              </a:rPr>
              <a:t>，决定在返回数据库对象前，是否需要建立数据库</a:t>
            </a:r>
          </a:p>
          <a:p>
            <a:pPr lvl="2"/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5EBC-9451-F108-CF7E-E353D3FA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7CFA43E1-CC1A-3F5E-3C81-1E142093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r>
              <a:rPr lang="zh-CN" altLang="en-US" dirty="0"/>
              <a:t>在代码第</a:t>
            </a:r>
            <a:r>
              <a:rPr lang="en-US" altLang="zh-CN" dirty="0"/>
              <a:t>30</a:t>
            </a:r>
            <a:r>
              <a:rPr lang="zh-CN" altLang="en-US" dirty="0"/>
              <a:t>行的</a:t>
            </a:r>
            <a:r>
              <a:rPr lang="en-US" altLang="zh-CN" dirty="0"/>
              <a:t>close()</a:t>
            </a:r>
            <a:r>
              <a:rPr lang="zh-CN" altLang="en-US" dirty="0"/>
              <a:t>函数中，调用了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</a:t>
            </a:r>
            <a:r>
              <a:rPr lang="en-US" altLang="zh-CN" dirty="0"/>
              <a:t>close()</a:t>
            </a:r>
            <a:r>
              <a:rPr lang="zh-CN" altLang="en-US" dirty="0"/>
              <a:t>方法关闭数据库</a:t>
            </a:r>
            <a:endParaRPr lang="en-US" altLang="zh-CN" dirty="0"/>
          </a:p>
          <a:p>
            <a:pPr lvl="2"/>
            <a:r>
              <a:rPr lang="zh-CN" altLang="en-US" dirty="0"/>
              <a:t>这是上面的代码中，唯一的一个地方直接调用了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对象的方法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FF0000"/>
                </a:solidFill>
              </a:rPr>
              <a:t>SQLiteDatabase</a:t>
            </a:r>
            <a:r>
              <a:rPr lang="zh-CN" altLang="en-US" b="1" dirty="0">
                <a:solidFill>
                  <a:srgbClr val="FF0000"/>
                </a:solidFill>
              </a:rPr>
              <a:t>中也封装了打开数据库的函数</a:t>
            </a:r>
            <a:r>
              <a:rPr lang="en-US" altLang="zh-CN" b="1" dirty="0" err="1">
                <a:solidFill>
                  <a:srgbClr val="FF0000"/>
                </a:solidFill>
              </a:rPr>
              <a:t>openDatabases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和创建数据库函数</a:t>
            </a:r>
            <a:r>
              <a:rPr lang="en-US" altLang="zh-CN" b="1" dirty="0" err="1">
                <a:solidFill>
                  <a:srgbClr val="FF0000"/>
                </a:solidFill>
              </a:rPr>
              <a:t>openOrCreateDatabases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因为代码中使用了帮助类</a:t>
            </a:r>
            <a:r>
              <a:rPr lang="en-US" altLang="zh-CN" dirty="0" err="1"/>
              <a:t>SQLiteOpenHelper</a:t>
            </a:r>
            <a:r>
              <a:rPr lang="zh-CN" altLang="en-US" dirty="0"/>
              <a:t>，从而避免直接调用</a:t>
            </a:r>
            <a:r>
              <a:rPr lang="en-US" altLang="zh-CN" dirty="0" err="1"/>
              <a:t>SQLiteDatabase</a:t>
            </a:r>
            <a:r>
              <a:rPr lang="zh-CN" altLang="en-US" dirty="0"/>
              <a:t>中的打开和创建数据库的方法，简化了数据库打开过程中繁琐的逻辑判断过程</a:t>
            </a:r>
            <a:endParaRPr lang="en-US" altLang="zh-CN" dirty="0"/>
          </a:p>
          <a:p>
            <a:pPr lvl="2"/>
            <a:r>
              <a:rPr lang="zh-CN" altLang="en-US" dirty="0"/>
              <a:t>代码第</a:t>
            </a:r>
            <a:r>
              <a:rPr lang="en-US" altLang="zh-CN" dirty="0"/>
              <a:t>15</a:t>
            </a:r>
            <a:r>
              <a:rPr lang="zh-CN" altLang="en-US" dirty="0"/>
              <a:t>行实现了内部静态类</a:t>
            </a:r>
            <a:r>
              <a:rPr lang="en-US" altLang="zh-CN" b="1" dirty="0" err="1">
                <a:solidFill>
                  <a:srgbClr val="FF0000"/>
                </a:solidFill>
              </a:rPr>
              <a:t>DBOpenHelper</a:t>
            </a:r>
            <a:r>
              <a:rPr lang="zh-CN" altLang="en-US" b="1" dirty="0">
                <a:solidFill>
                  <a:srgbClr val="FF0000"/>
                </a:solidFill>
              </a:rPr>
              <a:t>，继承了帮助类</a:t>
            </a:r>
            <a:r>
              <a:rPr lang="en-US" altLang="zh-CN" b="1" dirty="0" err="1">
                <a:solidFill>
                  <a:srgbClr val="FF0000"/>
                </a:solidFill>
              </a:rPr>
              <a:t>SQLiteOpenHelper</a:t>
            </a:r>
            <a:endParaRPr lang="zh-CN" altLang="zh-CN" b="1" dirty="0">
              <a:solidFill>
                <a:srgbClr val="FF0000"/>
              </a:solidFill>
            </a:endParaRPr>
          </a:p>
          <a:p>
            <a:pPr lvl="2"/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3FC17-12FF-E2A8-D772-E309C481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4E9D94A4-8BA4-78BB-92D0-B5F9F1F2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r>
              <a:rPr lang="zh-CN" altLang="en-US" dirty="0"/>
              <a:t>重载了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en-US" dirty="0"/>
              <a:t>函数的代码如下</a:t>
            </a:r>
          </a:p>
          <a:p>
            <a:endParaRPr lang="zh-CN" altLang="en-US" dirty="0"/>
          </a:p>
        </p:txBody>
      </p:sp>
      <p:graphicFrame>
        <p:nvGraphicFramePr>
          <p:cNvPr id="87054" name="Group 14">
            <a:extLst>
              <a:ext uri="{FF2B5EF4-FFF2-40B4-BE49-F238E27FC236}">
                <a16:creationId xmlns:a16="http://schemas.microsoft.com/office/drawing/2014/main" id="{B73FEA31-1BED-9131-8F6D-C3F7B3C0C7F4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286000"/>
          <a:ext cx="8002587" cy="3749675"/>
        </p:xfrm>
        <a:graphic>
          <a:graphicData uri="http://schemas.openxmlformats.org/drawingml/2006/table">
            <a:tbl>
              <a:tblPr/>
              <a:tblGrid>
                <a:gridCol w="800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private static class DBOpenHelper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extends SQLiteOpenHelper {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public DBOpenHelper(Context context, String name, CursorFactory factory, int version){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super(context, name, factory, version);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private static final String DB_CREATE = "create table " +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DB_TABLE + " (" + KEY_ID + " integer primary key autoincrement, " +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        KEY_NAME+ " text not null, " + KEY_AGE+ " integer," + KEY_HEIGHT + " float);";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@Override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public void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onCreate(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SQLiteDatabase _db) 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db.execSQL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(DB_CREATE);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D13CB-CBF2-39B3-BEF0-DB477EEA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99950-B10E-F1B1-964C-7B51F82C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5.1.1 </a:t>
            </a:r>
            <a:r>
              <a:rPr lang="en-US" dirty="0" err="1"/>
              <a:t>SharedPreferences</a:t>
            </a:r>
            <a:endParaRPr lang="en-US" dirty="0"/>
          </a:p>
          <a:p>
            <a:pPr lvl="1">
              <a:defRPr/>
            </a:pPr>
            <a:r>
              <a:rPr lang="zh-CN" sz="2400" dirty="0">
                <a:cs typeface="+mn-cs"/>
              </a:rPr>
              <a:t>如果需要从已经保存的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中读取数据，同样是调用</a:t>
            </a:r>
            <a:r>
              <a:rPr lang="en-US" sz="2400" dirty="0" err="1">
                <a:cs typeface="+mn-cs"/>
              </a:rPr>
              <a:t>getSharedPreferences</a:t>
            </a:r>
            <a:r>
              <a:rPr lang="en-US" sz="2400" dirty="0">
                <a:cs typeface="+mn-cs"/>
              </a:rPr>
              <a:t>()</a:t>
            </a:r>
            <a:r>
              <a:rPr lang="zh-CN" sz="2400" dirty="0">
                <a:cs typeface="+mn-cs"/>
              </a:rPr>
              <a:t>函数，并在函数的第</a:t>
            </a:r>
            <a:r>
              <a:rPr lang="en-US" sz="2400" dirty="0">
                <a:cs typeface="+mn-cs"/>
              </a:rPr>
              <a:t>1</a:t>
            </a:r>
            <a:r>
              <a:rPr lang="zh-CN" sz="2400" dirty="0">
                <a:cs typeface="+mn-cs"/>
              </a:rPr>
              <a:t>个参数中指明需要访问的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名称，最后通过</a:t>
            </a:r>
            <a:r>
              <a:rPr lang="en-US" sz="2400" dirty="0">
                <a:cs typeface="+mn-cs"/>
              </a:rPr>
              <a:t>get&lt;Type&gt;()</a:t>
            </a:r>
            <a:r>
              <a:rPr lang="zh-CN" sz="2400" dirty="0">
                <a:cs typeface="+mn-cs"/>
              </a:rPr>
              <a:t>函数获取保存在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中的</a:t>
            </a:r>
            <a:r>
              <a:rPr lang="en-US" sz="2400" dirty="0">
                <a:cs typeface="+mn-cs"/>
              </a:rPr>
              <a:t>NVP</a:t>
            </a: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en-US" sz="2400" dirty="0">
                <a:cs typeface="+mn-cs"/>
              </a:rPr>
              <a:t>get&lt;Type&gt;()</a:t>
            </a:r>
            <a:r>
              <a:rPr lang="zh-CN" sz="2400" dirty="0">
                <a:cs typeface="+mn-cs"/>
              </a:rPr>
              <a:t>函数的第</a:t>
            </a:r>
            <a:r>
              <a:rPr lang="en-US" sz="2400" dirty="0">
                <a:cs typeface="+mn-cs"/>
              </a:rPr>
              <a:t>1</a:t>
            </a:r>
            <a:r>
              <a:rPr lang="zh-CN" sz="2400" dirty="0">
                <a:cs typeface="+mn-cs"/>
              </a:rPr>
              <a:t>个参数是</a:t>
            </a:r>
            <a:r>
              <a:rPr lang="en-US" sz="2400" dirty="0">
                <a:cs typeface="+mn-cs"/>
              </a:rPr>
              <a:t>NVP</a:t>
            </a:r>
            <a:r>
              <a:rPr lang="zh-CN" sz="2400" dirty="0">
                <a:cs typeface="+mn-cs"/>
              </a:rPr>
              <a:t>的名称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sz="2400" dirty="0">
                <a:cs typeface="+mn-cs"/>
              </a:rPr>
              <a:t>第</a:t>
            </a:r>
            <a:r>
              <a:rPr lang="en-US" sz="2400" dirty="0">
                <a:cs typeface="+mn-cs"/>
              </a:rPr>
              <a:t>2</a:t>
            </a:r>
            <a:r>
              <a:rPr lang="zh-CN" sz="2400" dirty="0">
                <a:cs typeface="+mn-cs"/>
              </a:rPr>
              <a:t>个参数是在无法获取到数值的时候使用的缺省值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F00E7A-080E-9EEB-97A6-17E40470299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657600"/>
          <a:ext cx="8077200" cy="13716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getSharedPreferences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(PREFERENCE_NAME, MODE);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String name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sharedPreferences.getString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Name","Default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Name");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 age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sharedPreferences.getInt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("Age", 20);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float height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sharedPreferences.getFloat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("Height",);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52284-DC5E-1A39-0360-38B04BD3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E6DB5476-CA8F-67CC-D43C-987FC9EA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行到第</a:t>
            </a:r>
            <a:r>
              <a:rPr lang="en-US" altLang="zh-CN" dirty="0"/>
              <a:t>7</a:t>
            </a:r>
            <a:r>
              <a:rPr lang="zh-CN" altLang="en-US" dirty="0"/>
              <a:t>行代码的是创建表的</a:t>
            </a:r>
            <a:r>
              <a:rPr lang="en-US" altLang="zh-CN" dirty="0"/>
              <a:t>SQL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行和第</a:t>
            </a:r>
            <a:r>
              <a:rPr lang="en-US" altLang="zh-CN" dirty="0"/>
              <a:t>15</a:t>
            </a:r>
            <a:r>
              <a:rPr lang="zh-CN" altLang="en-US" dirty="0"/>
              <a:t>行代码分别重载了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en-US" dirty="0"/>
              <a:t>函数，这是继承</a:t>
            </a:r>
            <a:r>
              <a:rPr lang="en-US" altLang="zh-CN" dirty="0" err="1"/>
              <a:t>SQLiteOpenHelper</a:t>
            </a:r>
            <a:r>
              <a:rPr lang="zh-CN" altLang="en-US" dirty="0"/>
              <a:t>类必须重载的两个函数。</a:t>
            </a:r>
            <a:r>
              <a:rPr lang="en-US" altLang="zh-CN" b="1" dirty="0" err="1">
                <a:solidFill>
                  <a:srgbClr val="FF0000"/>
                </a:solidFill>
              </a:rPr>
              <a:t>onCreate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函数在数据库第一次建立时被调用，一般用来用来创建数据库中的表，并做适当的初始化工作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77F4-5D1F-DF30-FE40-A637C7A29626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828800"/>
          <a:ext cx="8077200" cy="16002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  @Override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void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onUpgrade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(SQLiteDatabase _db, int _oldVersion, int _newVersion)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_db.execSQL("DROP TABLE IF EXISTS " + DB_TABLE);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onCreate(_db);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 startAt="14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15334-1697-690A-E14B-7D6933AC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0417D02D-82EF-BCC0-9124-361C8391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2"/>
            <a:r>
              <a:rPr lang="zh-CN" altLang="en-US" dirty="0"/>
              <a:t>在代码第</a:t>
            </a:r>
            <a:r>
              <a:rPr lang="en-US" altLang="zh-CN" dirty="0"/>
              <a:t>11</a:t>
            </a:r>
            <a:r>
              <a:rPr lang="zh-CN" altLang="en-US" dirty="0"/>
              <a:t>行中，通过调用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</a:t>
            </a:r>
            <a:r>
              <a:rPr lang="en-US" altLang="zh-CN" dirty="0" err="1"/>
              <a:t>execSQL</a:t>
            </a:r>
            <a:r>
              <a:rPr lang="en-US" altLang="zh-CN" dirty="0"/>
              <a:t>()</a:t>
            </a:r>
            <a:r>
              <a:rPr lang="zh-CN" altLang="en-US" dirty="0"/>
              <a:t>方法，执行创建表的</a:t>
            </a:r>
            <a:r>
              <a:rPr lang="en-US" altLang="zh-CN" dirty="0"/>
              <a:t>SQL</a:t>
            </a:r>
            <a:r>
              <a:rPr lang="zh-CN" altLang="en-US" dirty="0"/>
              <a:t>命令。</a:t>
            </a:r>
            <a:r>
              <a:rPr lang="en-US" altLang="zh-CN" b="1" dirty="0" err="1">
                <a:solidFill>
                  <a:srgbClr val="FF0000"/>
                </a:solidFill>
              </a:rPr>
              <a:t>onUpgrade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函数在数据库需要升级时被调用，一般用来删除旧的数据库表，并将数据转移到新版本的数据库表中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行和第</a:t>
            </a:r>
            <a:r>
              <a:rPr lang="en-US" altLang="zh-CN" dirty="0"/>
              <a:t>17</a:t>
            </a:r>
            <a:r>
              <a:rPr lang="zh-CN" altLang="en-US" dirty="0"/>
              <a:t>行代码中，为了简单起见，并没有做任何的的数据转移，而仅仅删除原有的表后建立新的数据库表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8E0C-09F2-7E7B-5A4F-361B11EB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C6B6A0D2-7E69-B6D3-32F3-E683B138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程序开发人员不应直接调用</a:t>
            </a:r>
            <a:r>
              <a:rPr lang="en-US" altLang="zh-CN" b="1" dirty="0" err="1">
                <a:solidFill>
                  <a:srgbClr val="FF0000"/>
                </a:solidFill>
              </a:rPr>
              <a:t>onCreate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onUpgrade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函数，而应该由</a:t>
            </a:r>
            <a:r>
              <a:rPr lang="en-US" altLang="zh-CN" b="1" dirty="0" err="1">
                <a:solidFill>
                  <a:srgbClr val="FF0000"/>
                </a:solidFill>
              </a:rPr>
              <a:t>SQLiteOpenHelper</a:t>
            </a:r>
            <a:r>
              <a:rPr lang="zh-CN" altLang="en-US" b="1" dirty="0">
                <a:solidFill>
                  <a:srgbClr val="FF0000"/>
                </a:solidFill>
              </a:rPr>
              <a:t>类来决定何时调用这两个函数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SQLiteOpenHelper</a:t>
            </a:r>
            <a:r>
              <a:rPr lang="zh-CN" altLang="en-US" dirty="0"/>
              <a:t>类的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en-US" dirty="0"/>
              <a:t>函数是可以直接调用的函数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FF0000"/>
                </a:solidFill>
              </a:rPr>
              <a:t>getWritableDatabase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函数用来建立或打开可读写的数据库对象，一旦函数调用成功，数据库对象将被缓存，任何需要使用数据库对象时，都可以调用这个方法获取到数据库对象，但一定要在不使用时调用</a:t>
            </a:r>
            <a:r>
              <a:rPr lang="en-US" altLang="zh-CN" b="1" dirty="0">
                <a:solidFill>
                  <a:srgbClr val="FF0000"/>
                </a:solidFill>
              </a:rPr>
              <a:t>close()</a:t>
            </a:r>
            <a:r>
              <a:rPr lang="zh-CN" altLang="en-US" b="1" dirty="0">
                <a:solidFill>
                  <a:srgbClr val="FF0000"/>
                </a:solidFill>
              </a:rPr>
              <a:t>函数关闭数据库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如果保存数据库文件的磁盘空间已满，调用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en-US" dirty="0"/>
              <a:t>函数则无法获得可读写的数据库对象，这时可以调用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en-US" dirty="0"/>
              <a:t>函数，获得一个只读的数据库对象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31241-8BA8-A0F3-139C-E1DBF98D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648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5AB1EE07-8048-8F31-B161-C554FBFE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代码建库</a:t>
            </a:r>
            <a:endParaRPr lang="en-US" altLang="zh-CN" dirty="0"/>
          </a:p>
          <a:p>
            <a:pPr lvl="1"/>
            <a:r>
              <a:rPr lang="zh-CN" altLang="en-US" sz="2400" dirty="0"/>
              <a:t>如果程序开发人员</a:t>
            </a:r>
            <a:r>
              <a:rPr lang="zh-CN" altLang="en-US" sz="2400" b="1" dirty="0">
                <a:solidFill>
                  <a:srgbClr val="FF0000"/>
                </a:solidFill>
              </a:rPr>
              <a:t>不希望使用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SQLiteOpenHelper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，同样可以</a:t>
            </a:r>
            <a:r>
              <a:rPr lang="zh-CN" altLang="en-US" sz="2400" b="1" dirty="0">
                <a:solidFill>
                  <a:srgbClr val="FF0000"/>
                </a:solidFill>
              </a:rPr>
              <a:t>直接创建数据库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首先调用</a:t>
            </a:r>
            <a:r>
              <a:rPr lang="en-US" altLang="zh-CN" b="1" dirty="0" err="1">
                <a:solidFill>
                  <a:srgbClr val="FF0000"/>
                </a:solidFill>
              </a:rPr>
              <a:t>openOrCreateDatabases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函数创建数据库对象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然后执行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命令建立数据库中的表和直接的关系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示例代码如下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91148" name="Group 12">
            <a:extLst>
              <a:ext uri="{FF2B5EF4-FFF2-40B4-BE49-F238E27FC236}">
                <a16:creationId xmlns:a16="http://schemas.microsoft.com/office/drawing/2014/main" id="{2A88BE61-F15B-EF0D-6685-31662D9ADFF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810000"/>
          <a:ext cx="8077200" cy="2103438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private static final String DB_CREATE = "create table " + 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DB_TABLE + " (" + KEY_ID + " integer primary key autoincrement, " +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KEY_NAME+ " text not null, " + KEY_AGE+ " integer," + KEY_HEIGHT + " float);";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void create() {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db.openOrCreateDatabases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(DB_NAME, context.MODE_PRIVATE, null)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db.execSQL(DB_CREATE);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CB022-3CCC-1A0D-8629-606B0417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486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D0040CC6-3970-67EF-4D2C-A6CEE401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dirty="0"/>
              <a:t>数据操作是指对数据的添加、删除、查找和更新的操作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通过执行</a:t>
            </a:r>
            <a:r>
              <a:rPr lang="en-US" altLang="zh-CN" sz="2400" dirty="0"/>
              <a:t>SQL</a:t>
            </a:r>
            <a:r>
              <a:rPr lang="zh-CN" altLang="en-US" sz="2400" dirty="0"/>
              <a:t>命名完成数据操作，但推荐使用</a:t>
            </a:r>
            <a:r>
              <a:rPr lang="en-US" altLang="zh-CN" sz="2400" dirty="0"/>
              <a:t>Android</a:t>
            </a:r>
            <a:r>
              <a:rPr lang="zh-CN" altLang="en-US" sz="2400" dirty="0"/>
              <a:t>提供的专用类和方法，这些类和方法更加简洁、易用</a:t>
            </a:r>
            <a:endParaRPr lang="en-US" altLang="zh-CN" sz="2400" dirty="0"/>
          </a:p>
          <a:p>
            <a:pPr lvl="1"/>
            <a:r>
              <a:rPr lang="zh-CN" altLang="en-US" sz="2400" dirty="0"/>
              <a:t>为了使</a:t>
            </a:r>
            <a:r>
              <a:rPr lang="en-US" altLang="zh-CN" sz="2400" dirty="0" err="1"/>
              <a:t>DBAdapter</a:t>
            </a:r>
            <a:r>
              <a:rPr lang="zh-CN" altLang="en-US" sz="2400" dirty="0"/>
              <a:t>类支持对数据的添加、删除、更新和查找等功能，</a:t>
            </a:r>
            <a:r>
              <a:rPr lang="zh-CN" altLang="en-US" sz="2400" dirty="0">
                <a:solidFill>
                  <a:srgbClr val="0000FF"/>
                </a:solidFill>
              </a:rPr>
              <a:t>在</a:t>
            </a:r>
            <a:r>
              <a:rPr lang="en-US" altLang="zh-CN" sz="2400" dirty="0" err="1">
                <a:solidFill>
                  <a:srgbClr val="0000FF"/>
                </a:solidFill>
              </a:rPr>
              <a:t>DBAdapter</a:t>
            </a:r>
            <a:r>
              <a:rPr lang="zh-CN" altLang="en-US" sz="2400" dirty="0">
                <a:solidFill>
                  <a:srgbClr val="0000FF"/>
                </a:solidFill>
              </a:rPr>
              <a:t>类中增加下面的这些函数</a:t>
            </a:r>
          </a:p>
          <a:p>
            <a:pPr lvl="2"/>
            <a:r>
              <a:rPr lang="en-US" altLang="zh-CN" dirty="0"/>
              <a:t>insert(People people)</a:t>
            </a:r>
            <a:r>
              <a:rPr lang="zh-CN" altLang="en-US" dirty="0"/>
              <a:t>用来添加一条数据</a:t>
            </a:r>
            <a:endParaRPr lang="en-US" altLang="zh-CN" dirty="0"/>
          </a:p>
          <a:p>
            <a:pPr lvl="2"/>
            <a:r>
              <a:rPr lang="en-US" altLang="zh-CN" dirty="0" err="1"/>
              <a:t>queryAllData</a:t>
            </a:r>
            <a:r>
              <a:rPr lang="en-US" altLang="zh-CN" dirty="0"/>
              <a:t>()</a:t>
            </a:r>
            <a:r>
              <a:rPr lang="zh-CN" altLang="en-US" dirty="0"/>
              <a:t>用来获取全部数据</a:t>
            </a:r>
            <a:endParaRPr lang="en-US" altLang="zh-CN" dirty="0"/>
          </a:p>
          <a:p>
            <a:pPr lvl="2"/>
            <a:r>
              <a:rPr lang="en-US" altLang="zh-CN" dirty="0" err="1"/>
              <a:t>queryOneData</a:t>
            </a:r>
            <a:r>
              <a:rPr lang="en-US" altLang="zh-CN" dirty="0"/>
              <a:t>(long id)</a:t>
            </a:r>
            <a:r>
              <a:rPr lang="zh-CN" altLang="en-US" dirty="0"/>
              <a:t>根据</a:t>
            </a:r>
            <a:r>
              <a:rPr lang="en-US" altLang="zh-CN" dirty="0"/>
              <a:t>id</a:t>
            </a:r>
            <a:r>
              <a:rPr lang="zh-CN" altLang="en-US" dirty="0"/>
              <a:t>获取一条数据</a:t>
            </a:r>
            <a:endParaRPr lang="en-US" altLang="zh-CN" dirty="0"/>
          </a:p>
          <a:p>
            <a:pPr lvl="2"/>
            <a:r>
              <a:rPr lang="en-US" altLang="zh-CN" dirty="0" err="1"/>
              <a:t>deleteAllData</a:t>
            </a:r>
            <a:r>
              <a:rPr lang="en-US" altLang="zh-CN" dirty="0"/>
              <a:t>()</a:t>
            </a:r>
            <a:r>
              <a:rPr lang="zh-CN" altLang="en-US" dirty="0"/>
              <a:t>用来删除全部数据</a:t>
            </a:r>
            <a:endParaRPr lang="en-US" altLang="zh-CN" dirty="0"/>
          </a:p>
          <a:p>
            <a:pPr lvl="2"/>
            <a:r>
              <a:rPr lang="en-US" altLang="zh-CN" dirty="0" err="1"/>
              <a:t>deleteOneData</a:t>
            </a:r>
            <a:r>
              <a:rPr lang="en-US" altLang="zh-CN" dirty="0"/>
              <a:t>(long id)</a:t>
            </a:r>
            <a:r>
              <a:rPr lang="zh-CN" altLang="en-US" dirty="0"/>
              <a:t>根据</a:t>
            </a:r>
            <a:r>
              <a:rPr lang="en-US" altLang="zh-CN" dirty="0"/>
              <a:t>id</a:t>
            </a:r>
            <a:r>
              <a:rPr lang="zh-CN" altLang="en-US" dirty="0"/>
              <a:t>删除一条数据</a:t>
            </a:r>
            <a:endParaRPr lang="en-US" altLang="zh-CN" dirty="0"/>
          </a:p>
          <a:p>
            <a:pPr lvl="2"/>
            <a:r>
              <a:rPr lang="en-US" altLang="zh-CN" dirty="0" err="1"/>
              <a:t>updateOneData</a:t>
            </a:r>
            <a:r>
              <a:rPr lang="en-US" altLang="zh-CN" dirty="0"/>
              <a:t>(long id , People people)</a:t>
            </a:r>
            <a:r>
              <a:rPr lang="zh-CN" altLang="en-US" dirty="0"/>
              <a:t>根据</a:t>
            </a:r>
            <a:r>
              <a:rPr lang="en-US" altLang="zh-CN" dirty="0"/>
              <a:t>id</a:t>
            </a:r>
            <a:r>
              <a:rPr lang="zh-CN" altLang="en-US" dirty="0"/>
              <a:t>更新一条数据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8E8E-1785-73D5-DBEC-6F02774D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FBE40163-CA47-61EC-7063-9397782F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ConvertToPeople</a:t>
            </a:r>
            <a:r>
              <a:rPr lang="en-US" altLang="zh-CN" dirty="0"/>
              <a:t>(Cursor cursor)</a:t>
            </a:r>
            <a:r>
              <a:rPr lang="zh-CN" altLang="en-US" dirty="0"/>
              <a:t>是私有函数，作用是将查询结果转换为用来存储数据自定义的</a:t>
            </a:r>
            <a:r>
              <a:rPr lang="en-US" altLang="zh-CN" dirty="0"/>
              <a:t>People</a:t>
            </a:r>
            <a:r>
              <a:rPr lang="zh-CN" altLang="en-US" dirty="0"/>
              <a:t>类对象</a:t>
            </a:r>
            <a:endParaRPr lang="en-US" altLang="zh-CN" dirty="0"/>
          </a:p>
          <a:p>
            <a:pPr lvl="2"/>
            <a:r>
              <a:rPr lang="en-US" altLang="zh-CN" dirty="0"/>
              <a:t>People</a:t>
            </a:r>
            <a:r>
              <a:rPr lang="zh-CN" altLang="en-US" dirty="0"/>
              <a:t>类的包含四个公共属性，分别为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，对应数据库中的四个属性值</a:t>
            </a:r>
            <a:endParaRPr lang="en-US" altLang="zh-CN" dirty="0"/>
          </a:p>
          <a:p>
            <a:pPr lvl="2"/>
            <a:r>
              <a:rPr lang="zh-CN" altLang="en-US" dirty="0"/>
              <a:t>重载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函数，主要是便于界面显示的需要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14D6D6-F397-3174-03B1-240C92FE3AE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153400" cy="25146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class DBAdapter 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long insert(People people) {}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long deleteAllData() {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long deleteOneData(long id) {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People[] queryAllData() {}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People[] queryOneData(long id) {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long updateOneData(long id , People people){ 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private People[] ConvertToPeople(Cursor cursor){}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1D30-32D0-1959-6C03-D4CC0D50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B5B7FCC5-8E88-2B72-1A45-38C4F15C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en-US" altLang="zh-CN" sz="2400" dirty="0"/>
              <a:t>People</a:t>
            </a:r>
            <a:r>
              <a:rPr lang="zh-CN" altLang="en-US" sz="2400" dirty="0"/>
              <a:t>类的代码如下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94219" name="Group 11">
            <a:extLst>
              <a:ext uri="{FF2B5EF4-FFF2-40B4-BE49-F238E27FC236}">
                <a16:creationId xmlns:a16="http://schemas.microsoft.com/office/drawing/2014/main" id="{851D6BB6-143C-2D94-1218-D958723F8441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057400"/>
          <a:ext cx="8002587" cy="3902075"/>
        </p:xfrm>
        <a:graphic>
          <a:graphicData uri="http://schemas.openxmlformats.org/drawingml/2006/table">
            <a:tbl>
              <a:tblPr/>
              <a:tblGrid>
                <a:gridCol w="800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2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class People 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public int ID = -1;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public String Name;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public int Age;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public float Height;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@Override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public String toString(){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String result = "";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result += "ID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 + this.ID +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result +=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姓名：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 + this.Name +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result +=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年龄：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 + this.Age +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result +=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身高：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 + this.Height + "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	return result;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D9E3-AA66-0C96-D19D-D0909206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A78A8D6D-F04C-406E-579F-6C20F9BF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en-US" altLang="zh-CN" sz="2400" dirty="0" err="1"/>
              <a:t>SQLiteDatabase</a:t>
            </a:r>
            <a:r>
              <a:rPr lang="zh-CN" altLang="en-US" sz="2400" dirty="0"/>
              <a:t>类的公共函数</a:t>
            </a:r>
            <a:r>
              <a:rPr lang="en-US" altLang="zh-CN" sz="2400" dirty="0"/>
              <a:t>insert()</a:t>
            </a:r>
            <a:r>
              <a:rPr lang="zh-CN" altLang="en-US" sz="2400" dirty="0"/>
              <a:t>、</a:t>
            </a:r>
            <a:r>
              <a:rPr lang="en-US" altLang="zh-CN" sz="2400" dirty="0"/>
              <a:t>delete()</a:t>
            </a:r>
            <a:r>
              <a:rPr lang="zh-CN" altLang="en-US" sz="2400" dirty="0"/>
              <a:t>、</a:t>
            </a:r>
            <a:r>
              <a:rPr lang="en-US" altLang="zh-CN" sz="2400" dirty="0"/>
              <a:t>update()</a:t>
            </a:r>
            <a:r>
              <a:rPr lang="zh-CN" altLang="en-US" sz="2400" dirty="0"/>
              <a:t>和</a:t>
            </a:r>
            <a:r>
              <a:rPr lang="en-US" altLang="zh-CN" sz="2400" dirty="0"/>
              <a:t>query()</a:t>
            </a:r>
            <a:r>
              <a:rPr lang="zh-CN" altLang="en-US" sz="2400" dirty="0"/>
              <a:t>，封装了执行的添加、删除、更新和查询功能的</a:t>
            </a:r>
            <a:r>
              <a:rPr lang="en-US" altLang="zh-CN" sz="2400" dirty="0"/>
              <a:t>SQL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lvl="1"/>
            <a:r>
              <a:rPr lang="zh-CN" altLang="en-US" sz="2400" dirty="0"/>
              <a:t>下面分别介绍如何使用</a:t>
            </a:r>
            <a:r>
              <a:rPr lang="en-US" altLang="zh-CN" sz="2400" dirty="0" err="1"/>
              <a:t>SQLiteDatabase</a:t>
            </a:r>
            <a:r>
              <a:rPr lang="zh-CN" altLang="en-US" sz="2400" dirty="0"/>
              <a:t>类的公共函数，完成数据的添加、删除、更新和查询等操作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lvl="2"/>
            <a:endParaRPr lang="en-US" altLang="zh-CN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02EB-6E54-E666-2366-52EFF300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B7EB7A31-20A3-B798-D6BB-DFC43F33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b="1" dirty="0">
                <a:solidFill>
                  <a:srgbClr val="0000FF"/>
                </a:solidFill>
              </a:rPr>
              <a:t>添加功能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2"/>
            <a:r>
              <a:rPr lang="zh-CN" altLang="en-US" dirty="0"/>
              <a:t>首先构造一个</a:t>
            </a:r>
            <a:r>
              <a:rPr lang="en-US" altLang="zh-CN" dirty="0" err="1"/>
              <a:t>ContentValues</a:t>
            </a:r>
            <a:r>
              <a:rPr lang="zh-CN" altLang="en-US" dirty="0"/>
              <a:t>对象，然后调用</a:t>
            </a:r>
            <a:r>
              <a:rPr lang="en-US" altLang="zh-CN" dirty="0" err="1"/>
              <a:t>ContentValues</a:t>
            </a:r>
            <a:r>
              <a:rPr lang="zh-CN" altLang="en-US" dirty="0"/>
              <a:t>对象的</a:t>
            </a:r>
            <a:r>
              <a:rPr lang="en-US" altLang="zh-CN" dirty="0"/>
              <a:t>put()</a:t>
            </a:r>
            <a:r>
              <a:rPr lang="zh-CN" altLang="en-US" dirty="0"/>
              <a:t>方法，将每个属性的值写入到</a:t>
            </a:r>
            <a:r>
              <a:rPr lang="en-US" altLang="zh-CN" dirty="0" err="1"/>
              <a:t>ContentValues</a:t>
            </a:r>
            <a:r>
              <a:rPr lang="zh-CN" altLang="en-US" dirty="0"/>
              <a:t>对象中，最后使用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</a:t>
            </a:r>
            <a:r>
              <a:rPr lang="en-US" altLang="zh-CN" dirty="0"/>
              <a:t>insert()</a:t>
            </a:r>
            <a:r>
              <a:rPr lang="zh-CN" altLang="en-US" dirty="0"/>
              <a:t>函数，将</a:t>
            </a:r>
            <a:r>
              <a:rPr lang="en-US" altLang="zh-CN" dirty="0" err="1"/>
              <a:t>ContentValues</a:t>
            </a:r>
            <a:r>
              <a:rPr lang="zh-CN" altLang="en-US" dirty="0"/>
              <a:t>对象中的数据写入指定的数据库表中</a:t>
            </a:r>
            <a:endParaRPr lang="en-US" altLang="zh-CN" dirty="0"/>
          </a:p>
          <a:p>
            <a:pPr lvl="2"/>
            <a:r>
              <a:rPr lang="en-US" altLang="zh-CN" dirty="0"/>
              <a:t>insert()</a:t>
            </a:r>
            <a:r>
              <a:rPr lang="zh-CN" altLang="en-US" dirty="0"/>
              <a:t>函数的返回值是新数据插入的位置，即</a:t>
            </a:r>
            <a:r>
              <a:rPr lang="en-US" altLang="zh-CN" dirty="0"/>
              <a:t>ID</a:t>
            </a:r>
            <a:r>
              <a:rPr lang="zh-CN" altLang="en-US" dirty="0"/>
              <a:t>值。</a:t>
            </a:r>
            <a:r>
              <a:rPr lang="en-US" altLang="zh-CN" dirty="0" err="1"/>
              <a:t>ContentValues</a:t>
            </a:r>
            <a:r>
              <a:rPr lang="zh-CN" altLang="en-US" dirty="0"/>
              <a:t>类是一个数据承载容器，主要用来向数据库表中添加一条数据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23C1D-C42B-EB51-BBB5-0BE8774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8CD08FC7-ADDC-025B-C9C6-D0B4BDF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行代码向</a:t>
            </a:r>
            <a:r>
              <a:rPr lang="en-US" altLang="zh-CN" dirty="0" err="1">
                <a:ea typeface="楷体_GB2312" pitchFamily="49" charset="-122"/>
              </a:rPr>
              <a:t>ContentValues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dirty="0" err="1">
                <a:ea typeface="楷体_GB2312" pitchFamily="49" charset="-122"/>
              </a:rPr>
              <a:t>newValues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中添加一个名称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值对，</a:t>
            </a:r>
            <a:r>
              <a:rPr lang="en-US" altLang="zh-CN" dirty="0">
                <a:ea typeface="楷体_GB2312" pitchFamily="49" charset="-122"/>
              </a:rPr>
              <a:t>put()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函数的第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个参数是名称，第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个参数是值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在第</a:t>
            </a:r>
            <a:r>
              <a:rPr lang="en-US" altLang="zh-CN" dirty="0">
                <a:ea typeface="楷体_GB2312" pitchFamily="49" charset="-122"/>
              </a:rPr>
              <a:t>8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行代码的</a:t>
            </a:r>
            <a:r>
              <a:rPr lang="en-US" altLang="zh-CN" dirty="0">
                <a:ea typeface="楷体_GB2312" pitchFamily="49" charset="-122"/>
              </a:rPr>
              <a:t>insert()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函数中，第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个参数是数据表的名称，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个参数是在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NULL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时的替换数据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个参数是需要向数据库表中添加的数据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9966FB-81A7-3CE4-CC93-A52CB10A0FF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2600"/>
          <a:ext cx="8077200" cy="2286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long insert(People people) 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ContentValues newValues = new ContentValues();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newValues.put(KEY_NAME, people.Name);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newValues.put(KEY_AGE, people.Age);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newValues.put(KEY_HEIGHT, people.Height);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return db.insert(DB_TABLE, null, newValues);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5092A-019E-4DA3-9550-85FEEE4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5.1</a:t>
            </a:r>
            <a:r>
              <a:rPr lang="zh-CN" altLang="en-US" dirty="0">
                <a:latin typeface="+mj-ea"/>
              </a:rPr>
              <a:t> 简单存储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B6077-4BDC-B49C-3872-10F54211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>
              <a:defRPr/>
            </a:pPr>
            <a:r>
              <a:rPr lang="zh-CN" sz="2400" dirty="0">
                <a:cs typeface="+mn-cs"/>
              </a:rPr>
              <a:t>通过</a:t>
            </a:r>
            <a:r>
              <a:rPr lang="en-US" sz="2400" dirty="0" err="1">
                <a:cs typeface="+mn-cs"/>
              </a:rPr>
              <a:t>SimplePreferenceDemo</a:t>
            </a:r>
            <a:r>
              <a:rPr lang="zh-CN" sz="2400" dirty="0">
                <a:cs typeface="+mn-cs"/>
              </a:rPr>
              <a:t>示例介绍具体说明</a:t>
            </a:r>
            <a:r>
              <a:rPr lang="en-US" sz="2400" dirty="0" err="1">
                <a:cs typeface="+mn-cs"/>
              </a:rPr>
              <a:t>SharedPreferences</a:t>
            </a:r>
            <a:r>
              <a:rPr lang="zh-CN" sz="2400" dirty="0">
                <a:cs typeface="+mn-cs"/>
              </a:rPr>
              <a:t>的文件保存位置和保存格式</a:t>
            </a:r>
            <a:endParaRPr lang="en-US" altLang="zh-CN" sz="2400" dirty="0">
              <a:cs typeface="+mn-cs"/>
            </a:endParaRPr>
          </a:p>
          <a:p>
            <a:pPr lvl="1">
              <a:defRPr/>
            </a:pPr>
            <a:r>
              <a:rPr lang="zh-CN" altLang="en-US" sz="2400" dirty="0"/>
              <a:t>下图是</a:t>
            </a:r>
            <a:r>
              <a:rPr lang="en-US" sz="2400" dirty="0" err="1"/>
              <a:t>SimplePreferenceDemo</a:t>
            </a:r>
            <a:r>
              <a:rPr lang="zh-CN" sz="2400" dirty="0"/>
              <a:t>示例的用户界面</a:t>
            </a:r>
            <a:endParaRPr lang="en-US" altLang="zh-CN" sz="2400" dirty="0"/>
          </a:p>
          <a:p>
            <a:pPr lvl="2">
              <a:defRPr/>
            </a:pPr>
            <a:r>
              <a:rPr lang="zh-CN" dirty="0">
                <a:cs typeface="+mn-cs"/>
              </a:rPr>
              <a:t>用户在界面上的输入的信息，将通过</a:t>
            </a:r>
            <a:r>
              <a:rPr lang="en-US" dirty="0" err="1">
                <a:cs typeface="+mn-cs"/>
              </a:rPr>
              <a:t>SharedPreferences</a:t>
            </a:r>
            <a:r>
              <a:rPr lang="zh-CN" dirty="0">
                <a:cs typeface="+mn-cs"/>
              </a:rPr>
              <a:t>在</a:t>
            </a:r>
            <a:r>
              <a:rPr lang="en-US" dirty="0">
                <a:cs typeface="+mn-cs"/>
              </a:rPr>
              <a:t>Activity</a:t>
            </a:r>
            <a:r>
              <a:rPr lang="zh-CN" dirty="0">
                <a:cs typeface="+mn-cs"/>
              </a:rPr>
              <a:t>关闭时进行保存。当应用程序重新开启时，保存在</a:t>
            </a:r>
            <a:r>
              <a:rPr lang="en-US" dirty="0" err="1">
                <a:cs typeface="+mn-cs"/>
              </a:rPr>
              <a:t>SharedPreferences</a:t>
            </a:r>
            <a:r>
              <a:rPr lang="zh-CN" dirty="0">
                <a:cs typeface="+mn-cs"/>
              </a:rPr>
              <a:t>的信息将被读取出来，并重新呈现在用户界面上</a:t>
            </a:r>
            <a:endParaRPr lang="zh-CN" altLang="en-US" dirty="0"/>
          </a:p>
        </p:txBody>
      </p:sp>
      <p:pic>
        <p:nvPicPr>
          <p:cNvPr id="12292" name="Picture 1" descr="未标题-1">
            <a:extLst>
              <a:ext uri="{FF2B5EF4-FFF2-40B4-BE49-F238E27FC236}">
                <a16:creationId xmlns:a16="http://schemas.microsoft.com/office/drawing/2014/main" id="{4A0A4708-CEAF-7DC1-3A7A-8392DFC9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24288"/>
            <a:ext cx="32004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1A708-387D-26AC-455A-036264F7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C08E9-8887-5E9F-B065-57D08FAB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>
              <a:defRPr/>
            </a:pPr>
            <a:r>
              <a:rPr lang="zh-CN" altLang="en-US" sz="2400" dirty="0"/>
              <a:t>删除功能</a:t>
            </a:r>
            <a:endParaRPr lang="en-US" altLang="zh-CN" sz="2400" dirty="0"/>
          </a:p>
          <a:p>
            <a:pPr lvl="2">
              <a:defRPr/>
            </a:pPr>
            <a:r>
              <a:rPr lang="zh-CN" dirty="0"/>
              <a:t>删除数据比较简单，只需要调用当前数据库对象的</a:t>
            </a:r>
            <a:r>
              <a:rPr lang="en-US" dirty="0"/>
              <a:t>delete()</a:t>
            </a:r>
            <a:r>
              <a:rPr lang="zh-CN" dirty="0"/>
              <a:t>函数，并指明表名称和删除条件即可</a:t>
            </a:r>
            <a:endParaRPr lang="en-US" altLang="zh-CN" dirty="0"/>
          </a:p>
          <a:p>
            <a:pPr lvl="3">
              <a:defRPr/>
            </a:pPr>
            <a:endParaRPr lang="en-US" altLang="zh-CN" dirty="0"/>
          </a:p>
          <a:p>
            <a:pPr lvl="3">
              <a:defRPr/>
            </a:pPr>
            <a:endParaRPr lang="en-US" altLang="zh-CN" dirty="0"/>
          </a:p>
          <a:p>
            <a:pPr lvl="3">
              <a:defRPr/>
            </a:pPr>
            <a:endParaRPr lang="en-US" altLang="zh-CN" dirty="0"/>
          </a:p>
          <a:p>
            <a:pPr lvl="3">
              <a:defRPr/>
            </a:pPr>
            <a:endParaRPr lang="en-US" altLang="zh-CN" dirty="0"/>
          </a:p>
          <a:p>
            <a:pPr lvl="3">
              <a:defRPr/>
            </a:pPr>
            <a:r>
              <a:rPr lang="en-US" dirty="0"/>
              <a:t>delete()</a:t>
            </a:r>
            <a:r>
              <a:rPr lang="zh-CN" altLang="en-US" dirty="0">
                <a:latin typeface="+mn-ea"/>
                <a:ea typeface="+mn-ea"/>
              </a:rPr>
              <a:t>函数的第</a:t>
            </a:r>
            <a:r>
              <a:rPr lang="en-US" dirty="0"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个参数是数据库的表名称，第</a:t>
            </a:r>
            <a:r>
              <a:rPr lang="en-US" dirty="0"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个参数是删除条件</a:t>
            </a:r>
            <a:endParaRPr lang="en-US" altLang="zh-CN" dirty="0">
              <a:latin typeface="+mn-ea"/>
              <a:ea typeface="+mn-ea"/>
            </a:endParaRPr>
          </a:p>
          <a:p>
            <a:pPr lvl="3">
              <a:defRPr/>
            </a:pPr>
            <a:r>
              <a:rPr lang="zh-CN" altLang="en-US" dirty="0">
                <a:latin typeface="+mn-ea"/>
                <a:ea typeface="+mn-ea"/>
              </a:rPr>
              <a:t>在第</a:t>
            </a:r>
            <a:r>
              <a:rPr lang="en-US" dirty="0"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行代码中，删除条件为</a:t>
            </a:r>
            <a:r>
              <a:rPr lang="en-US" dirty="0"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，表示删除表中的所有数据</a:t>
            </a:r>
            <a:endParaRPr lang="en-US" altLang="zh-CN" dirty="0">
              <a:latin typeface="+mn-ea"/>
              <a:ea typeface="+mn-ea"/>
            </a:endParaRPr>
          </a:p>
          <a:p>
            <a:pPr lvl="3">
              <a:defRPr/>
            </a:pP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dirty="0">
                <a:latin typeface="+mn-ea"/>
                <a:ea typeface="+mn-ea"/>
              </a:rPr>
              <a:t>6</a:t>
            </a:r>
            <a:r>
              <a:rPr lang="zh-CN" altLang="en-US" dirty="0">
                <a:latin typeface="+mn-ea"/>
                <a:ea typeface="+mn-ea"/>
              </a:rPr>
              <a:t>行代码指明了需要删除数据的</a:t>
            </a:r>
            <a:r>
              <a:rPr lang="en-US" dirty="0">
                <a:ea typeface="+mn-ea"/>
              </a:rPr>
              <a:t>id</a:t>
            </a:r>
            <a:r>
              <a:rPr lang="zh-CN" altLang="en-US" dirty="0">
                <a:latin typeface="+mn-ea"/>
                <a:ea typeface="+mn-ea"/>
              </a:rPr>
              <a:t>值，因此</a:t>
            </a:r>
            <a:r>
              <a:rPr lang="en-US" dirty="0" err="1">
                <a:ea typeface="+mn-ea"/>
              </a:rPr>
              <a:t>deleteOneData</a:t>
            </a:r>
            <a:r>
              <a:rPr lang="en-US" dirty="0"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函数仅删除一条数据，此时</a:t>
            </a:r>
            <a:r>
              <a:rPr lang="en-US" dirty="0">
                <a:ea typeface="+mn-ea"/>
              </a:rPr>
              <a:t>delete()</a:t>
            </a:r>
            <a:r>
              <a:rPr lang="zh-CN" altLang="en-US" dirty="0">
                <a:latin typeface="+mn-ea"/>
                <a:ea typeface="+mn-ea"/>
              </a:rPr>
              <a:t>函数的返回值表示被删除的数据的数量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8E351B-A3E8-91A0-23C3-84FB02FF69E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27325"/>
          <a:ext cx="8077200" cy="1463675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long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deleteAllData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return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db.delete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(DB_TABLE, null, null);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long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deleteOneData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(long id)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return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db.delete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(DB_TABLE,  KEY_ID + "=" + id, null);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D457DC0F-1A15-0854-CD20-371C737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FFBBC605-9482-5275-3A23-46F042B9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dirty="0"/>
              <a:t>更新功能</a:t>
            </a:r>
            <a:endParaRPr lang="en-US" altLang="zh-CN" sz="2400" dirty="0"/>
          </a:p>
          <a:p>
            <a:pPr lvl="2"/>
            <a:r>
              <a:rPr lang="zh-CN" altLang="en-US" dirty="0"/>
              <a:t>更新数据同样要使用</a:t>
            </a:r>
            <a:r>
              <a:rPr lang="en-US" altLang="zh-CN" dirty="0" err="1"/>
              <a:t>ContentValues</a:t>
            </a:r>
            <a:r>
              <a:rPr lang="zh-CN" altLang="en-US" dirty="0"/>
              <a:t>对象，首先构造</a:t>
            </a:r>
            <a:r>
              <a:rPr lang="en-US" altLang="zh-CN" dirty="0" err="1"/>
              <a:t>ContentValues</a:t>
            </a:r>
            <a:r>
              <a:rPr lang="zh-CN" altLang="en-US" dirty="0"/>
              <a:t>对象，然后调用</a:t>
            </a:r>
            <a:r>
              <a:rPr lang="en-US" altLang="zh-CN" dirty="0"/>
              <a:t>put()</a:t>
            </a:r>
            <a:r>
              <a:rPr lang="zh-CN" altLang="en-US" dirty="0"/>
              <a:t>函数将属性的值写入到</a:t>
            </a:r>
            <a:r>
              <a:rPr lang="en-US" altLang="zh-CN" dirty="0" err="1"/>
              <a:t>ContentValues</a:t>
            </a:r>
            <a:r>
              <a:rPr lang="zh-CN" altLang="en-US" dirty="0"/>
              <a:t>对象中，最后使用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</a:t>
            </a:r>
            <a:r>
              <a:rPr lang="en-US" altLang="zh-CN" dirty="0"/>
              <a:t>update()</a:t>
            </a:r>
            <a:r>
              <a:rPr lang="zh-CN" altLang="en-US" dirty="0"/>
              <a:t>函数，并指定数据的更新条件</a:t>
            </a:r>
            <a:endParaRPr lang="en-US" altLang="zh-CN" dirty="0"/>
          </a:p>
          <a:p>
            <a:pPr lvl="3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3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在代码的第</a:t>
            </a:r>
            <a:r>
              <a:rPr lang="en-US" altLang="zh-CN" dirty="0">
                <a:ea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行中，</a:t>
            </a:r>
            <a:r>
              <a:rPr lang="en-US" altLang="zh-CN" dirty="0">
                <a:ea typeface="楷体_GB2312" pitchFamily="49" charset="-122"/>
              </a:rPr>
              <a:t>update()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函数的第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个参数表示数据表的名称，第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个参数是更新条件。</a:t>
            </a:r>
            <a:r>
              <a:rPr lang="en-US" altLang="zh-CN" dirty="0">
                <a:ea typeface="楷体_GB2312" pitchFamily="49" charset="-122"/>
              </a:rPr>
              <a:t>update()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函数的返回值表示数据库表中被更新的数据数量</a:t>
            </a:r>
            <a:endParaRPr lang="en-US" altLang="zh-CN" dirty="0"/>
          </a:p>
        </p:txBody>
      </p:sp>
      <p:graphicFrame>
        <p:nvGraphicFramePr>
          <p:cNvPr id="99339" name="Group 11">
            <a:extLst>
              <a:ext uri="{FF2B5EF4-FFF2-40B4-BE49-F238E27FC236}">
                <a16:creationId xmlns:a16="http://schemas.microsoft.com/office/drawing/2014/main" id="{7DC72D0E-D518-373A-0BF6-4A45DAE5045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76600"/>
          <a:ext cx="8001000" cy="1951038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1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long updateOneData(long id , People people){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ContentValues updateValues = new ContentValues();	 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updateValues.put(KEY_NAME, people.Name);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updateValues.put(KEY_AGE, people.Age);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updateValues.put(KEY_HEIGHT, people.Height);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return db.update(DB_TABLE, updateValues,  KEY_ID + "=" + id, null);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506C4F85-DE56-87C6-7A21-D6608D6B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94134BB2-F5C6-6301-AA94-1DF94043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>
              <a:defRPr/>
            </a:pPr>
            <a:r>
              <a:rPr lang="zh-CN" altLang="en-US" sz="2400" dirty="0"/>
              <a:t>查询功能</a:t>
            </a:r>
            <a:endParaRPr lang="en-US" altLang="zh-CN" sz="2400" dirty="0"/>
          </a:p>
          <a:p>
            <a:pPr lvl="2">
              <a:defRPr/>
            </a:pPr>
            <a:r>
              <a:rPr lang="zh-CN" altLang="en-US" dirty="0">
                <a:latin typeface="+mn-ea"/>
              </a:rPr>
              <a:t>首先介绍</a:t>
            </a:r>
            <a:r>
              <a:rPr lang="en-US" dirty="0"/>
              <a:t>Cursor</a:t>
            </a:r>
            <a:r>
              <a:rPr lang="zh-CN" altLang="en-US" dirty="0">
                <a:latin typeface="+mn-ea"/>
              </a:rPr>
              <a:t>类。在</a:t>
            </a:r>
            <a:r>
              <a:rPr lang="en-US" dirty="0"/>
              <a:t>Android</a:t>
            </a:r>
            <a:r>
              <a:rPr lang="zh-CN" altLang="en-US" dirty="0">
                <a:latin typeface="+mn-ea"/>
              </a:rPr>
              <a:t>系统中，数据库查询结果的返回值并不是数据集合的完整拷贝，而是返回数据集的指针，这个指针就是</a:t>
            </a:r>
            <a:r>
              <a:rPr lang="en-US" dirty="0"/>
              <a:t>Cursor</a:t>
            </a:r>
            <a:r>
              <a:rPr lang="zh-CN" altLang="en-US" dirty="0">
                <a:latin typeface="+mn-ea"/>
              </a:rPr>
              <a:t>类</a:t>
            </a:r>
            <a:endParaRPr lang="en-US" altLang="zh-CN" dirty="0">
              <a:latin typeface="+mn-ea"/>
            </a:endParaRPr>
          </a:p>
          <a:p>
            <a:pPr lvl="2">
              <a:defRPr/>
            </a:pPr>
            <a:r>
              <a:rPr lang="en-US" dirty="0"/>
              <a:t>Cursor</a:t>
            </a:r>
            <a:r>
              <a:rPr lang="zh-CN" altLang="en-US" dirty="0">
                <a:latin typeface="+mn-ea"/>
              </a:rPr>
              <a:t>类支持在查询的数据集合中多种方式移动，并能够获取数据集合的属性名称和序号</a:t>
            </a:r>
            <a:endParaRPr lang="en-US" altLang="zh-CN" dirty="0">
              <a:latin typeface="+mn-ea"/>
            </a:endParaRPr>
          </a:p>
          <a:p>
            <a:pPr lvl="2">
              <a:defRPr/>
            </a:pPr>
            <a:endParaRPr lang="en-US" altLang="zh-CN" dirty="0">
              <a:latin typeface="+mn-ea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+mn-ea"/>
            </a:endParaRPr>
          </a:p>
          <a:p>
            <a:pPr lvl="2">
              <a:defRPr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990D7A32-2F4C-DA01-B95C-A0389300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78C10703-F4E4-50E4-839C-ED403CEC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en-US" altLang="zh-CN" sz="2400" dirty="0"/>
              <a:t>Cursor</a:t>
            </a:r>
            <a:r>
              <a:rPr lang="zh-CN" altLang="en-US" sz="2400" dirty="0"/>
              <a:t>类的方法和说明</a:t>
            </a:r>
          </a:p>
          <a:p>
            <a:pPr lvl="2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DD2266-89FE-1B4A-F63B-4B5FA09A6970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2270125"/>
          <a:ext cx="8069262" cy="3292476"/>
        </p:xfrm>
        <a:graphic>
          <a:graphicData uri="http://schemas.openxmlformats.org/drawingml/2006/table">
            <a:tbl>
              <a:tblPr/>
              <a:tblGrid>
                <a:gridCol w="30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函数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说明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moveToFirst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将指针移动到第一条数据上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moveToNext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将指针移动到下一条数据上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moveToPrevious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将指针移动到上一条数据上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宋体"/>
                          <a:ea typeface="宋体"/>
                        </a:rPr>
                        <a:t>getCount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获取集合的数据数量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getColumnIndexOrThrow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返回指定属性名称的序号，如果属性不存在则产生异常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getColumnName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返回指定序号的属性名称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getColumnNames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返回属性名称的字符串数组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getColumnIndex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根据属性名称返回序号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moveToPosition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将指针移动到指定的数据上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宋体"/>
                          <a:ea typeface="宋体"/>
                        </a:rPr>
                        <a:t>getPosition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返回当前指针的位置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8346" name="Rectangle 4">
            <a:extLst>
              <a:ext uri="{FF2B5EF4-FFF2-40B4-BE49-F238E27FC236}">
                <a16:creationId xmlns:a16="http://schemas.microsoft.com/office/drawing/2014/main" id="{154C9FBC-00BE-4B5F-E8EC-2D9FFB83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69DC4800-EE0C-0F99-A209-9C42F363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9BE8E753-0CF9-752A-EFF5-26FE217E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dirty="0"/>
              <a:t>从</a:t>
            </a:r>
            <a:r>
              <a:rPr lang="en-US" altLang="zh-CN" sz="2400" dirty="0"/>
              <a:t>Cursor</a:t>
            </a:r>
            <a:r>
              <a:rPr lang="zh-CN" altLang="en-US" sz="2400" dirty="0"/>
              <a:t>中提取数据可以参考</a:t>
            </a:r>
            <a:r>
              <a:rPr lang="en-US" altLang="zh-CN" sz="2400" dirty="0" err="1"/>
              <a:t>ConvertToPeople</a:t>
            </a:r>
            <a:r>
              <a:rPr lang="en-US" altLang="zh-CN" sz="2400" dirty="0"/>
              <a:t>()</a:t>
            </a:r>
            <a:r>
              <a:rPr lang="zh-CN" altLang="en-US" sz="2400" dirty="0"/>
              <a:t>函数的实现方法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在提取</a:t>
            </a:r>
            <a:r>
              <a:rPr lang="en-US" altLang="zh-CN" sz="2400" dirty="0"/>
              <a:t>Cursor</a:t>
            </a:r>
            <a:r>
              <a:rPr lang="zh-CN" altLang="en-US" sz="2400" dirty="0"/>
              <a:t>数据中的数据前，推荐测试</a:t>
            </a:r>
            <a:r>
              <a:rPr lang="en-US" altLang="zh-CN" sz="2400" dirty="0"/>
              <a:t>Cursor</a:t>
            </a:r>
            <a:r>
              <a:rPr lang="zh-CN" altLang="en-US" sz="2400" dirty="0"/>
              <a:t>中的数据数量，避免在数据获取中产生异常，例如代码的第</a:t>
            </a:r>
            <a:r>
              <a:rPr lang="en-US" altLang="zh-CN" sz="2400" dirty="0"/>
              <a:t>3</a:t>
            </a:r>
            <a:r>
              <a:rPr lang="zh-CN" altLang="en-US" sz="2400" dirty="0"/>
              <a:t>行到第</a:t>
            </a:r>
            <a:r>
              <a:rPr lang="en-US" altLang="zh-CN" sz="2400" dirty="0"/>
              <a:t>5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pPr lvl="1"/>
            <a:r>
              <a:rPr lang="zh-CN" altLang="en-US" sz="2400" dirty="0"/>
              <a:t>从</a:t>
            </a:r>
            <a:r>
              <a:rPr lang="en-US" altLang="zh-CN" sz="2400" dirty="0"/>
              <a:t>Cursor</a:t>
            </a:r>
            <a:r>
              <a:rPr lang="zh-CN" altLang="en-US" sz="2400" dirty="0"/>
              <a:t>中提取数据使用类型安全的</a:t>
            </a:r>
            <a:r>
              <a:rPr lang="en-US" altLang="zh-CN" sz="2400" dirty="0"/>
              <a:t>get&lt;Type&gt;()</a:t>
            </a:r>
            <a:r>
              <a:rPr lang="zh-CN" altLang="en-US" sz="2400" dirty="0"/>
              <a:t>函数，函数的输入值为属性的序号，为了获取属性的序号，可以使用</a:t>
            </a:r>
            <a:r>
              <a:rPr lang="en-US" altLang="zh-CN" sz="2400" dirty="0" err="1"/>
              <a:t>getColumnIndex</a:t>
            </a:r>
            <a:r>
              <a:rPr lang="en-US" altLang="zh-CN" sz="2400" dirty="0"/>
              <a:t>()</a:t>
            </a:r>
            <a:r>
              <a:rPr lang="zh-CN" altLang="en-US" sz="2400" dirty="0"/>
              <a:t>函数获取指定属性的序号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A62B2A85-4059-A5D2-9C07-DEC63AF8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A1E22C32-2554-4EC0-3E56-98C6ED10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3435" name="Group 11">
            <a:extLst>
              <a:ext uri="{FF2B5EF4-FFF2-40B4-BE49-F238E27FC236}">
                <a16:creationId xmlns:a16="http://schemas.microsoft.com/office/drawing/2014/main" id="{788135A5-3236-FF5B-4C08-56DBA2C5074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828800"/>
          <a:ext cx="8077200" cy="4389438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private People[] ConvertToPeople(Cursor cursor){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int resultCounts = cursor.getCount();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if (resultCounts == 0 || !cursor.moveToFirst()){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return null;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People[] peoples = new People[resultCounts];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for (int i = 0 ; i&lt;resultCounts; i++){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peoples[i] = new People();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peoples[i].ID = cursor.getInt(0);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peoples[i].Name = cursor.getString(cursor.getColumnIndex(KEY_NAME));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peoples[i].Age = cursor.getInt(cursor.getColumnIndex(KEY_AGE));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peoples[i].Height = cursor.getFloat(cursor.getColumnIndex(KEY_HEIGHT));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            cursor.moveToNext();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return peoples; 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C76F3763-AF26-E590-94CF-FA6653A8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AA5C8D18-2442-241B-0DE2-EC38F1EE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dirty="0"/>
              <a:t>要进行数据查询就需要调用</a:t>
            </a:r>
            <a:r>
              <a:rPr lang="en-US" altLang="zh-CN" sz="2400" dirty="0" err="1"/>
              <a:t>SQLiteDatabase</a:t>
            </a:r>
            <a:r>
              <a:rPr lang="zh-CN" altLang="en-US" sz="2400" dirty="0"/>
              <a:t>类的</a:t>
            </a:r>
            <a:r>
              <a:rPr lang="en-US" altLang="zh-CN" sz="2400" dirty="0"/>
              <a:t>query()</a:t>
            </a:r>
            <a:r>
              <a:rPr lang="zh-CN" altLang="en-US" sz="2400" dirty="0"/>
              <a:t>函数，</a:t>
            </a:r>
            <a:r>
              <a:rPr lang="en-US" altLang="zh-CN" sz="2400" dirty="0"/>
              <a:t>query()</a:t>
            </a:r>
            <a:r>
              <a:rPr lang="zh-CN" altLang="en-US" sz="2400" dirty="0"/>
              <a:t>函数的语法如下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query()</a:t>
            </a:r>
            <a:r>
              <a:rPr lang="zh-CN" altLang="en-US" sz="2400" dirty="0"/>
              <a:t>函数的参数说明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3EFCE-D27D-D1AC-FB90-BD09FCFBC43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657600"/>
          <a:ext cx="7315200" cy="2468880"/>
        </p:xfrm>
        <a:graphic>
          <a:graphicData uri="http://schemas.openxmlformats.org/drawingml/2006/table">
            <a:tbl>
              <a:tblPr/>
              <a:tblGrid>
                <a:gridCol w="70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位置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类型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名称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说明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 dirty="0">
                          <a:latin typeface="Times New Roman"/>
                          <a:ea typeface="宋体"/>
                          <a:cs typeface="Courier New"/>
                        </a:rPr>
                        <a:t>String table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表名称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 dirty="0">
                          <a:latin typeface="Times New Roman"/>
                          <a:ea typeface="宋体"/>
                          <a:cs typeface="Courier New"/>
                        </a:rPr>
                        <a:t>String[] columns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返回的属性列名称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 dirty="0">
                          <a:latin typeface="Times New Roman"/>
                          <a:ea typeface="宋体"/>
                          <a:cs typeface="Courier New"/>
                        </a:rPr>
                        <a:t>String selection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查询条件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>
                          <a:latin typeface="宋体"/>
                          <a:ea typeface="宋体"/>
                        </a:rPr>
                        <a:t>4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 dirty="0">
                          <a:latin typeface="Times New Roman"/>
                          <a:ea typeface="宋体"/>
                          <a:cs typeface="Courier New"/>
                        </a:rPr>
                        <a:t>String[] </a:t>
                      </a:r>
                      <a:r>
                        <a:rPr lang="en-US" sz="1800" kern="0" dirty="0" err="1">
                          <a:latin typeface="Times New Roman"/>
                          <a:ea typeface="宋体"/>
                          <a:cs typeface="Courier New"/>
                        </a:rPr>
                        <a:t>selectionArgs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如果在查询条件中使用的问号，则需要定义替换符的具体内容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>
                          <a:latin typeface="Times New Roman"/>
                          <a:ea typeface="宋体"/>
                          <a:cs typeface="Courier New"/>
                        </a:rPr>
                        <a:t>String groupBy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分组方式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宋体"/>
                          <a:ea typeface="宋体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>
                          <a:latin typeface="Times New Roman"/>
                          <a:ea typeface="宋体"/>
                          <a:cs typeface="Courier New"/>
                        </a:rPr>
                        <a:t>String having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定义组的过滤器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>
                          <a:latin typeface="宋体"/>
                          <a:ea typeface="宋体"/>
                        </a:rPr>
                        <a:t>7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0" dirty="0">
                          <a:latin typeface="Times New Roman"/>
                          <a:ea typeface="宋体"/>
                          <a:cs typeface="Courier New"/>
                        </a:rPr>
                        <a:t>String </a:t>
                      </a:r>
                      <a:r>
                        <a:rPr lang="en-US" sz="1800" kern="0" dirty="0" err="1">
                          <a:latin typeface="Times New Roman"/>
                          <a:ea typeface="宋体"/>
                          <a:cs typeface="Courier New"/>
                        </a:rPr>
                        <a:t>orderBy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排序方式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DE6050-C097-EFED-4B4E-AA20014817C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514600"/>
          <a:ext cx="7924800" cy="5334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Cursor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android.database.sqlite.SQLiteDatabase.query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(String table, String[] columns, String selection, String[]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selectionArgs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, 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groupBy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, String having, String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orderBy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93C9A440-B4D9-4CF9-68FD-D0EF226C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038761A0-2928-EDC5-3050-86F73B26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查询数据的代码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查询全部数据的代码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8B3140-B498-ACE0-2FE9-29ABA843439D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209800"/>
          <a:ext cx="8078787" cy="1219200"/>
        </p:xfrm>
        <a:graphic>
          <a:graphicData uri="http://schemas.openxmlformats.org/drawingml/2006/table">
            <a:tbl>
              <a:tblPr/>
              <a:tblGrid>
                <a:gridCol w="807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People[]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getOneData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(long id) {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Cursor results = 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db.query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(DB_TABLE, new String[] { KEY_ID, KEY_NAME, KEY_AGE, KEY_HEIGHT}, KEY_ID + "=" + id, null, null, null, null);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return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ConvertToPeople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(results);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2BDC5C-C440-BDD4-8A50-E878940C020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419600"/>
          <a:ext cx="8077200" cy="12192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public People[]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getAllData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() {  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Cursor results =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db.query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(DB_TABLE, new String[] { KEY_ID, KEY_NAME, KEY_AGE, KEY_HEIGHT}, null, null, null, null, null);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	return </a:t>
                      </a:r>
                      <a:r>
                        <a:rPr lang="en-US" sz="1600" kern="0" dirty="0" err="1">
                          <a:latin typeface="Times New Roman"/>
                          <a:ea typeface="宋体"/>
                          <a:cs typeface="Courier New"/>
                        </a:rPr>
                        <a:t>ConvertToPeople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(results);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Courier New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1713FEA3-D0BD-1CED-A7FF-BABEE5AE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BFC7EBC6-453E-0BBF-0E27-C7983FA3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1"/>
            <a:r>
              <a:rPr lang="en-US" altLang="zh-CN" sz="2400" dirty="0" err="1"/>
              <a:t>SQLiteDemo</a:t>
            </a:r>
            <a:r>
              <a:rPr lang="zh-CN" altLang="en-US" sz="2400" dirty="0"/>
              <a:t>是对数据库操作的一个示例</a:t>
            </a:r>
          </a:p>
        </p:txBody>
      </p:sp>
      <p:pic>
        <p:nvPicPr>
          <p:cNvPr id="103428" name="Picture 4" descr="未标题-13">
            <a:extLst>
              <a:ext uri="{FF2B5EF4-FFF2-40B4-BE49-F238E27FC236}">
                <a16:creationId xmlns:a16="http://schemas.microsoft.com/office/drawing/2014/main" id="{9A0BB6BF-0C6B-A465-694D-444A6B91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3738"/>
            <a:ext cx="3429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6DEC54FF-F97A-7EC2-8AF6-23DBC021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5.3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数据库存储</a:t>
            </a:r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5083CB5C-EDAF-62A2-6FE4-DC7824B2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数据操作</a:t>
            </a:r>
            <a:endParaRPr lang="en-US" altLang="zh-CN" dirty="0"/>
          </a:p>
          <a:p>
            <a:pPr lvl="2"/>
            <a:r>
              <a:rPr lang="zh-CN" altLang="en-US" dirty="0"/>
              <a:t>用户可以在界面的上方输入数据信息，通过“添加数据”按钮将数据写入数据库</a:t>
            </a:r>
            <a:endParaRPr lang="en-US" altLang="zh-CN" dirty="0"/>
          </a:p>
          <a:p>
            <a:pPr lvl="2"/>
            <a:r>
              <a:rPr lang="zh-CN" altLang="en-US" dirty="0"/>
              <a:t>“全部显示”相当于查询数据库中的所有数据，并将数据显示显示在界面下方</a:t>
            </a:r>
            <a:endParaRPr lang="en-US" altLang="zh-CN" dirty="0"/>
          </a:p>
          <a:p>
            <a:pPr lvl="2"/>
            <a:r>
              <a:rPr lang="zh-CN" altLang="en-US" dirty="0"/>
              <a:t>“清除显示”仅是清除界面下面显示的数据，而不对数据库进行任何操作</a:t>
            </a:r>
            <a:endParaRPr lang="en-US" altLang="zh-CN" dirty="0"/>
          </a:p>
          <a:p>
            <a:pPr lvl="2"/>
            <a:r>
              <a:rPr lang="zh-CN" altLang="en-US" dirty="0"/>
              <a:t>“全部删除”是数据库操作，将删除数据库中的所有数据</a:t>
            </a:r>
            <a:endParaRPr lang="en-US" altLang="zh-CN" dirty="0"/>
          </a:p>
          <a:p>
            <a:pPr lvl="2"/>
            <a:r>
              <a:rPr lang="zh-CN" altLang="en-US" dirty="0"/>
              <a:t>在界面中部，以“</a:t>
            </a:r>
            <a:r>
              <a:rPr lang="en-US" altLang="zh-CN" dirty="0"/>
              <a:t>ID+</a:t>
            </a:r>
            <a:r>
              <a:rPr lang="zh-CN" altLang="en-US" dirty="0"/>
              <a:t>功能”命名的按钮，分别是根据</a:t>
            </a:r>
            <a:r>
              <a:rPr lang="en-US" altLang="zh-CN" dirty="0"/>
              <a:t>ID</a:t>
            </a:r>
            <a:r>
              <a:rPr lang="zh-CN" altLang="en-US" dirty="0"/>
              <a:t>删除数据，根据</a:t>
            </a:r>
            <a:r>
              <a:rPr lang="en-US" altLang="zh-CN" dirty="0"/>
              <a:t>ID</a:t>
            </a:r>
            <a:r>
              <a:rPr lang="zh-CN" altLang="en-US" dirty="0"/>
              <a:t>进行数据查询，根据</a:t>
            </a:r>
            <a:r>
              <a:rPr lang="en-US" altLang="zh-CN" dirty="0"/>
              <a:t>ID</a:t>
            </a:r>
            <a:r>
              <a:rPr lang="zh-CN" altLang="en-US" dirty="0"/>
              <a:t>更新数据，而这个</a:t>
            </a:r>
            <a:r>
              <a:rPr lang="en-US" altLang="zh-CN" dirty="0"/>
              <a:t>ID</a:t>
            </a:r>
            <a:r>
              <a:rPr lang="zh-CN" altLang="en-US" dirty="0"/>
              <a:t>值就取自本行的</a:t>
            </a:r>
            <a:r>
              <a:rPr lang="en-US" altLang="zh-CN" dirty="0" err="1"/>
              <a:t>EditText</a:t>
            </a:r>
            <a:r>
              <a:rPr lang="zh-CN" altLang="en-US" dirty="0"/>
              <a:t>控件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17475</TotalTime>
  <Words>10105</Words>
  <Application>Microsoft Office PowerPoint</Application>
  <PresentationFormat>全屏显示(4:3)</PresentationFormat>
  <Paragraphs>1212</Paragraphs>
  <Slides>100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8" baseType="lpstr">
      <vt:lpstr>华文新魏</vt:lpstr>
      <vt:lpstr>楷体_GB2312</vt:lpstr>
      <vt:lpstr>宋体</vt:lpstr>
      <vt:lpstr>Arial</vt:lpstr>
      <vt:lpstr>Garamond</vt:lpstr>
      <vt:lpstr>Times New Roman</vt:lpstr>
      <vt:lpstr>Wingdings</vt:lpstr>
      <vt:lpstr>Edge</vt:lpstr>
      <vt:lpstr>第5章  数据存储和访问</vt:lpstr>
      <vt:lpstr>本章学习目标：</vt:lpstr>
      <vt:lpstr>5.1 简单存储 </vt:lpstr>
      <vt:lpstr>5.1 简单存储 </vt:lpstr>
      <vt:lpstr>5.1 简单存储 </vt:lpstr>
      <vt:lpstr>5.1 简单存储 </vt:lpstr>
      <vt:lpstr>5.1 简单存储 </vt:lpstr>
      <vt:lpstr>5.1 简单存储 </vt:lpstr>
      <vt:lpstr>5.1 简单存储 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5.1 简单存储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5.2 文件存储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5.3 数据库存储</vt:lpstr>
      <vt:lpstr>习题：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ZHOU</dc:creator>
  <cp:lastModifiedBy>YONG ZHOU</cp:lastModifiedBy>
  <cp:revision>992</cp:revision>
  <cp:lastPrinted>1601-01-01T00:00:00Z</cp:lastPrinted>
  <dcterms:created xsi:type="dcterms:W3CDTF">1601-01-01T00:00:00Z</dcterms:created>
  <dcterms:modified xsi:type="dcterms:W3CDTF">2024-11-21T01:47:11Z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