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89" r:id="rId2"/>
    <p:sldId id="256" r:id="rId3"/>
    <p:sldId id="266" r:id="rId4"/>
    <p:sldId id="268" r:id="rId5"/>
    <p:sldId id="269" r:id="rId6"/>
    <p:sldId id="270" r:id="rId7"/>
    <p:sldId id="271" r:id="rId8"/>
    <p:sldId id="272" r:id="rId9"/>
    <p:sldId id="273" r:id="rId10"/>
    <p:sldId id="261" r:id="rId11"/>
    <p:sldId id="274" r:id="rId12"/>
    <p:sldId id="267" r:id="rId13"/>
    <p:sldId id="275" r:id="rId14"/>
    <p:sldId id="276" r:id="rId15"/>
    <p:sldId id="277" r:id="rId16"/>
    <p:sldId id="278" r:id="rId17"/>
    <p:sldId id="279" r:id="rId18"/>
    <p:sldId id="280" r:id="rId19"/>
    <p:sldId id="281" r:id="rId20"/>
    <p:sldId id="282" r:id="rId21"/>
    <p:sldId id="284" r:id="rId22"/>
    <p:sldId id="285" r:id="rId23"/>
    <p:sldId id="263" r:id="rId24"/>
    <p:sldId id="290" r:id="rId25"/>
    <p:sldId id="370" r:id="rId26"/>
    <p:sldId id="371" r:id="rId27"/>
    <p:sldId id="355" r:id="rId28"/>
    <p:sldId id="349" r:id="rId29"/>
    <p:sldId id="350" r:id="rId30"/>
    <p:sldId id="373" r:id="rId31"/>
    <p:sldId id="374" r:id="rId32"/>
    <p:sldId id="353" r:id="rId33"/>
    <p:sldId id="372" r:id="rId34"/>
    <p:sldId id="365" r:id="rId35"/>
    <p:sldId id="364" r:id="rId36"/>
    <p:sldId id="356" r:id="rId37"/>
    <p:sldId id="360" r:id="rId38"/>
    <p:sldId id="367" r:id="rId39"/>
    <p:sldId id="361" r:id="rId40"/>
    <p:sldId id="362" r:id="rId41"/>
    <p:sldId id="363" r:id="rId42"/>
    <p:sldId id="354" r:id="rId43"/>
    <p:sldId id="319" r:id="rId44"/>
    <p:sldId id="327" r:id="rId45"/>
    <p:sldId id="265"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8483"/>
    <a:srgbClr val="FFF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94660"/>
  </p:normalViewPr>
  <p:slideViewPr>
    <p:cSldViewPr snapToGrid="0" showGuides="1">
      <p:cViewPr varScale="1">
        <p:scale>
          <a:sx n="88" d="100"/>
          <a:sy n="88" d="100"/>
        </p:scale>
        <p:origin x="108" y="66"/>
      </p:cViewPr>
      <p:guideLst>
        <p:guide orient="horz" pos="2160"/>
        <p:guide pos="387"/>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1259762883621799"/>
          <c:y val="6.81385766950071E-2"/>
          <c:w val="0.61861102362204701"/>
          <c:h val="0.76592641554868601"/>
        </c:manualLayout>
      </c:layout>
      <c:doughnutChart>
        <c:varyColors val="1"/>
        <c:ser>
          <c:idx val="0"/>
          <c:order val="0"/>
          <c:tx>
            <c:strRef>
              <c:f>Sheet1!$B$1</c:f>
              <c:strCache>
                <c:ptCount val="1"/>
                <c:pt idx="0">
                  <c:v>销售额</c:v>
                </c:pt>
              </c:strCache>
            </c:strRef>
          </c:tx>
          <c:dPt>
            <c:idx val="0"/>
            <c:bubble3D val="0"/>
            <c:extLst>
              <c:ext xmlns:c16="http://schemas.microsoft.com/office/drawing/2014/chart" uri="{C3380CC4-5D6E-409C-BE32-E72D297353CC}">
                <c16:uniqueId val="{00000000-140F-4D5A-8A80-C1C01B98621F}"/>
              </c:ext>
            </c:extLst>
          </c:dPt>
          <c:dPt>
            <c:idx val="1"/>
            <c:bubble3D val="0"/>
            <c:extLst>
              <c:ext xmlns:c16="http://schemas.microsoft.com/office/drawing/2014/chart" uri="{C3380CC4-5D6E-409C-BE32-E72D297353CC}">
                <c16:uniqueId val="{00000001-140F-4D5A-8A80-C1C01B98621F}"/>
              </c:ext>
            </c:extLst>
          </c:dPt>
          <c:dPt>
            <c:idx val="2"/>
            <c:bubble3D val="0"/>
            <c:extLst>
              <c:ext xmlns:c16="http://schemas.microsoft.com/office/drawing/2014/chart" uri="{C3380CC4-5D6E-409C-BE32-E72D297353CC}">
                <c16:uniqueId val="{00000002-140F-4D5A-8A80-C1C01B98621F}"/>
              </c:ext>
            </c:extLst>
          </c:dPt>
          <c:cat>
            <c:strRef>
              <c:f>Sheet1!$A$2:$A$4</c:f>
              <c:strCache>
                <c:ptCount val="3"/>
                <c:pt idx="0">
                  <c:v>掌握知识</c:v>
                </c:pt>
                <c:pt idx="1">
                  <c:v>理解知识</c:v>
                </c:pt>
                <c:pt idx="2">
                  <c:v>了解知识</c:v>
                </c:pt>
              </c:strCache>
            </c:strRef>
          </c:cat>
          <c:val>
            <c:numRef>
              <c:f>Sheet1!$B$2:$B$4</c:f>
              <c:numCache>
                <c:formatCode>General</c:formatCode>
                <c:ptCount val="3"/>
                <c:pt idx="0">
                  <c:v>3.3333333330000001</c:v>
                </c:pt>
                <c:pt idx="1">
                  <c:v>3.3333333330000001</c:v>
                </c:pt>
                <c:pt idx="2">
                  <c:v>3.3333333330000001</c:v>
                </c:pt>
              </c:numCache>
            </c:numRef>
          </c:val>
          <c:extLst>
            <c:ext xmlns:c16="http://schemas.microsoft.com/office/drawing/2014/chart" uri="{C3380CC4-5D6E-409C-BE32-E72D297353CC}">
              <c16:uniqueId val="{00000003-140F-4D5A-8A80-C1C01B98621F}"/>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C900D-EEEE-48F3-B39F-207F1F6A8C38}" type="datetimeFigureOut">
              <a:rPr lang="zh-CN" altLang="en-US" smtClean="0"/>
              <a:t>2024/11/28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BA91E3-60C5-4A5B-B5A9-805E6DB72C9E}" type="slidenum">
              <a:rPr lang="zh-CN" altLang="en-US" smtClean="0"/>
              <a:t>‹#›</a:t>
            </a:fld>
            <a:endParaRPr lang="zh-CN" altLang="en-US"/>
          </a:p>
        </p:txBody>
      </p:sp>
    </p:spTree>
    <p:extLst>
      <p:ext uri="{BB962C8B-B14F-4D97-AF65-F5344CB8AC3E}">
        <p14:creationId xmlns:p14="http://schemas.microsoft.com/office/powerpoint/2010/main" val="1402842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8392316A-B1F4-D6CA-EF59-9EF786BBDD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fld id="{A21CA758-42AD-4F27-9A84-7EDA7E73AC69}" type="slidenum">
              <a:rPr lang="en-US" altLang="zh-CN" sz="1200">
                <a:ea typeface="宋体" panose="02010600030101010101" pitchFamily="2" charset="-122"/>
              </a:rPr>
              <a:pPr eaLnBrk="1" hangingPunct="1"/>
              <a:t>1</a:t>
            </a:fld>
            <a:endParaRPr lang="en-US" altLang="zh-CN" sz="1200">
              <a:ea typeface="宋体" panose="02010600030101010101" pitchFamily="2" charset="-122"/>
            </a:endParaRPr>
          </a:p>
        </p:txBody>
      </p:sp>
      <p:sp>
        <p:nvSpPr>
          <p:cNvPr id="160771" name="Rectangle 2">
            <a:extLst>
              <a:ext uri="{FF2B5EF4-FFF2-40B4-BE49-F238E27FC236}">
                <a16:creationId xmlns:a16="http://schemas.microsoft.com/office/drawing/2014/main" id="{FA164D94-580B-F468-D7B3-A595484BD09C}"/>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C35903C2-DC2A-2477-34D3-8AFD6A6173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35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36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37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38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39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40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41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42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43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44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24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27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28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29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31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32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81B0C-178F-49DE-B314-78B7BB4903D6}" type="slidenum">
              <a:rPr lang="zh-CN" altLang="en-US" smtClean="0"/>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1005068">
            <a:off x="-1096133" y="3175729"/>
            <a:ext cx="3514987" cy="3514987"/>
          </a:xfrm>
          <a:prstGeom prst="rect">
            <a:avLst/>
          </a:prstGeom>
        </p:spPr>
      </p:pic>
      <p:pic>
        <p:nvPicPr>
          <p:cNvPr id="19" name="图片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29282" y="137638"/>
            <a:ext cx="5188881" cy="5032424"/>
          </a:xfrm>
          <a:prstGeom prst="rect">
            <a:avLst/>
          </a:prstGeom>
        </p:spPr>
      </p:pic>
      <p:sp>
        <p:nvSpPr>
          <p:cNvPr id="7" name="矩形 13"/>
          <p:cNvSpPr/>
          <p:nvPr userDrawn="1"/>
        </p:nvSpPr>
        <p:spPr>
          <a:xfrm>
            <a:off x="0" y="1997075"/>
            <a:ext cx="12184101" cy="2863850"/>
          </a:xfrm>
          <a:prstGeom prst="rect">
            <a:avLst/>
          </a:prstGeom>
          <a:solidFill>
            <a:srgbClr val="1C8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平行四边形 12"/>
          <p:cNvSpPr/>
          <p:nvPr userDrawn="1"/>
        </p:nvSpPr>
        <p:spPr>
          <a:xfrm flipH="1">
            <a:off x="6792000" y="5420041"/>
            <a:ext cx="5400000" cy="108000"/>
          </a:xfrm>
          <a:prstGeom prst="parallelogram">
            <a:avLst/>
          </a:prstGeom>
          <a:gradFill flip="none" rotWithShape="1">
            <a:gsLst>
              <a:gs pos="34000">
                <a:srgbClr val="FFC000"/>
              </a:gs>
              <a:gs pos="100000">
                <a:schemeClr val="bg1">
                  <a:alpha val="2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平行四边形 13"/>
          <p:cNvSpPr/>
          <p:nvPr userDrawn="1"/>
        </p:nvSpPr>
        <p:spPr>
          <a:xfrm flipH="1">
            <a:off x="0" y="1329959"/>
            <a:ext cx="5400000" cy="108000"/>
          </a:xfrm>
          <a:prstGeom prst="parallelogram">
            <a:avLst/>
          </a:prstGeom>
          <a:gradFill flip="none" rotWithShape="1">
            <a:gsLst>
              <a:gs pos="34000">
                <a:srgbClr val="1C8483"/>
              </a:gs>
              <a:gs pos="100000">
                <a:schemeClr val="bg1">
                  <a:alpha val="2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5" name="图片 14"/>
          <p:cNvPicPr>
            <a:picLocks noChangeAspect="1"/>
          </p:cNvPicPr>
          <p:nvPr userDrawn="1"/>
        </p:nvPicPr>
        <p:blipFill>
          <a:blip r:embed="rId4"/>
          <a:stretch>
            <a:fillRect/>
          </a:stretch>
        </p:blipFill>
        <p:spPr>
          <a:xfrm>
            <a:off x="2428938" y="2069373"/>
            <a:ext cx="7334124" cy="2139881"/>
          </a:xfrm>
          <a:prstGeom prst="rect">
            <a:avLst/>
          </a:prstGeom>
          <a:effectLst>
            <a:outerShdw blurRad="63500" sx="102000" sy="102000" algn="ctr" rotWithShape="0">
              <a:prstClr val="black">
                <a:alpha val="40000"/>
              </a:prstClr>
            </a:outerShdw>
          </a:effectLst>
        </p:spPr>
      </p:pic>
      <p:sp>
        <p:nvSpPr>
          <p:cNvPr id="16" name="标题 15"/>
          <p:cNvSpPr>
            <a:spLocks noGrp="1"/>
          </p:cNvSpPr>
          <p:nvPr>
            <p:ph type="title"/>
          </p:nvPr>
        </p:nvSpPr>
        <p:spPr>
          <a:xfrm>
            <a:off x="2455101" y="3872309"/>
            <a:ext cx="7307961" cy="687166"/>
          </a:xfrm>
          <a:prstGeom prst="rect">
            <a:avLst/>
          </a:prstGeom>
        </p:spPr>
        <p:txBody>
          <a:bodyPr anchor="ctr"/>
          <a:lstStyle>
            <a:lvl1pPr algn="ctr">
              <a:defRPr sz="3600" b="0" spc="300" baseline="0">
                <a:solidFill>
                  <a:srgbClr val="FFFFFF"/>
                </a:solidFill>
                <a:effectLst>
                  <a:outerShdw blurRad="38100" dist="38100" dir="2700000" algn="tl">
                    <a:srgbClr val="000000">
                      <a:alpha val="43137"/>
                    </a:srgbClr>
                  </a:outerShdw>
                </a:effectLst>
              </a:defRPr>
            </a:lvl1pPr>
          </a:lstStyle>
          <a:p>
            <a:r>
              <a:rPr lang="zh-CN" altLang="en-US" dirty="0"/>
              <a:t>单击此处编辑母版标题样式</a:t>
            </a:r>
          </a:p>
        </p:txBody>
      </p:sp>
      <p:pic>
        <p:nvPicPr>
          <p:cNvPr id="27" name="图片 26"/>
          <p:cNvPicPr>
            <a:picLocks noChangeAspect="1"/>
          </p:cNvPicPr>
          <p:nvPr userDrawn="1"/>
        </p:nvPicPr>
        <p:blipFill rotWithShape="1">
          <a:blip r:embed="rId5" cstate="print">
            <a:extLst>
              <a:ext uri="{28A0092B-C50C-407E-A947-70E740481C1C}">
                <a14:useLocalDpi xmlns:a14="http://schemas.microsoft.com/office/drawing/2010/main" val="0"/>
              </a:ext>
            </a:extLst>
          </a:blip>
          <a:srcRect l="7207" t="29071" r="6234" b="29399"/>
          <a:stretch>
            <a:fillRect/>
          </a:stretch>
        </p:blipFill>
        <p:spPr>
          <a:xfrm>
            <a:off x="0" y="1993900"/>
            <a:ext cx="12186920" cy="28479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2024/11/28</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2024/11/28</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2024/11/28</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F4315934-E438-CDDB-2254-6C66475CB60B}"/>
              </a:ext>
            </a:extLst>
          </p:cNvPr>
          <p:cNvSpPr>
            <a:spLocks noChangeArrowheads="1"/>
          </p:cNvSpPr>
          <p:nvPr/>
        </p:nvSpPr>
        <p:spPr bwMode="auto">
          <a:xfrm>
            <a:off x="812800" y="1219200"/>
            <a:ext cx="105664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zh-CN" altLang="en-US" sz="1800"/>
          </a:p>
        </p:txBody>
      </p:sp>
      <p:sp>
        <p:nvSpPr>
          <p:cNvPr id="3" name="Line 8">
            <a:extLst>
              <a:ext uri="{FF2B5EF4-FFF2-40B4-BE49-F238E27FC236}">
                <a16:creationId xmlns:a16="http://schemas.microsoft.com/office/drawing/2014/main" id="{66D69B09-8AF7-F1AE-A704-589A5324DFF8}"/>
              </a:ext>
            </a:extLst>
          </p:cNvPr>
          <p:cNvSpPr>
            <a:spLocks noChangeShapeType="1"/>
          </p:cNvSpPr>
          <p:nvPr/>
        </p:nvSpPr>
        <p:spPr bwMode="auto">
          <a:xfrm>
            <a:off x="2641601" y="3962400"/>
            <a:ext cx="8682567" cy="0"/>
          </a:xfrm>
          <a:prstGeom prst="line">
            <a:avLst/>
          </a:prstGeom>
          <a:noFill/>
          <a:ln w="19050">
            <a:solidFill>
              <a:schemeClr val="accent1"/>
            </a:solidFill>
            <a:round/>
            <a:headEnd/>
            <a:tailEnd/>
          </a:ln>
        </p:spPr>
        <p:txBody>
          <a:bodyPr/>
          <a:lstStyle/>
          <a:p>
            <a:pPr>
              <a:defRPr/>
            </a:pPr>
            <a:endParaRPr lang="zh-CN" altLang="en-US" sz="1800"/>
          </a:p>
        </p:txBody>
      </p:sp>
      <p:sp>
        <p:nvSpPr>
          <p:cNvPr id="105474" name="Rectangle 2"/>
          <p:cNvSpPr>
            <a:spLocks noGrp="1" noChangeArrowheads="1"/>
          </p:cNvSpPr>
          <p:nvPr>
            <p:ph type="ctrTitle"/>
          </p:nvPr>
        </p:nvSpPr>
        <p:spPr>
          <a:xfrm>
            <a:off x="1219201" y="1524000"/>
            <a:ext cx="10164233" cy="1752600"/>
          </a:xfrm>
        </p:spPr>
        <p:txBody>
          <a:bodyPr/>
          <a:lstStyle>
            <a:lvl1pPr>
              <a:defRPr sz="5000"/>
            </a:lvl1pPr>
          </a:lstStyle>
          <a:p>
            <a:r>
              <a:rPr lang="zh-CN" altLang="en-US"/>
              <a:t>单击此处编辑母版标题样式</a:t>
            </a:r>
          </a:p>
        </p:txBody>
      </p:sp>
      <p:sp>
        <p:nvSpPr>
          <p:cNvPr id="105475"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zh-CN" altLang="en-US"/>
              <a:t>单击此处编辑母版副标题样式</a:t>
            </a:r>
          </a:p>
        </p:txBody>
      </p:sp>
      <p:sp>
        <p:nvSpPr>
          <p:cNvPr id="4" name="Rectangle 4">
            <a:extLst>
              <a:ext uri="{FF2B5EF4-FFF2-40B4-BE49-F238E27FC236}">
                <a16:creationId xmlns:a16="http://schemas.microsoft.com/office/drawing/2014/main" id="{99D9782D-9FBB-2045-1A8F-A624DE7A0B1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F0A65FF-094F-CBED-82F9-3E1A4631532B}"/>
              </a:ext>
            </a:extLst>
          </p:cNvPr>
          <p:cNvSpPr>
            <a:spLocks noGrp="1" noChangeArrowheads="1"/>
          </p:cNvSpPr>
          <p:nvPr>
            <p:ph type="ftr" sz="quarter" idx="11"/>
          </p:nvPr>
        </p:nvSpPr>
        <p:spPr>
          <a:xfrm>
            <a:off x="4165600" y="6243638"/>
            <a:ext cx="3860800" cy="457200"/>
          </a:xfrm>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8DB1946-3272-08D4-5AC6-F5BD5DA5C14C}"/>
              </a:ext>
            </a:extLst>
          </p:cNvPr>
          <p:cNvSpPr>
            <a:spLocks noGrp="1" noChangeArrowheads="1"/>
          </p:cNvSpPr>
          <p:nvPr>
            <p:ph type="sldNum" sz="quarter" idx="12"/>
          </p:nvPr>
        </p:nvSpPr>
        <p:spPr/>
        <p:txBody>
          <a:bodyPr/>
          <a:lstStyle>
            <a:lvl1pPr>
              <a:defRPr/>
            </a:lvl1pPr>
          </a:lstStyle>
          <a:p>
            <a:fld id="{4F3C4B52-047A-453F-AD13-9A1B19AFA4D0}" type="slidenum">
              <a:rPr lang="en-US" altLang="zh-CN"/>
              <a:pPr/>
              <a:t>‹#›</a:t>
            </a:fld>
            <a:endParaRPr lang="en-US" altLang="zh-CN"/>
          </a:p>
        </p:txBody>
      </p:sp>
    </p:spTree>
    <p:extLst>
      <p:ext uri="{BB962C8B-B14F-4D97-AF65-F5344CB8AC3E}">
        <p14:creationId xmlns:p14="http://schemas.microsoft.com/office/powerpoint/2010/main" val="2528597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921435" y="221356"/>
            <a:ext cx="7857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46733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29" name="组合 28"/>
          <p:cNvGrpSpPr/>
          <p:nvPr userDrawn="1"/>
        </p:nvGrpSpPr>
        <p:grpSpPr>
          <a:xfrm>
            <a:off x="0" y="632780"/>
            <a:ext cx="12192000" cy="97136"/>
            <a:chOff x="4801710" y="4001947"/>
            <a:chExt cx="7269133" cy="752941"/>
          </a:xfrm>
        </p:grpSpPr>
        <p:sp>
          <p:nvSpPr>
            <p:cNvPr id="30" name="矩形 29"/>
            <p:cNvSpPr/>
            <p:nvPr/>
          </p:nvSpPr>
          <p:spPr>
            <a:xfrm>
              <a:off x="11659017" y="4001947"/>
              <a:ext cx="411826" cy="7529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4801710" y="4001947"/>
              <a:ext cx="1919130" cy="7529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6720840" y="4001947"/>
              <a:ext cx="777240" cy="752933"/>
            </a:xfrm>
            <a:prstGeom prst="rect">
              <a:avLst/>
            </a:prstGeom>
            <a:solidFill>
              <a:srgbClr val="1C8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a:off x="7476330" y="4001947"/>
              <a:ext cx="3603149" cy="7529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a:off x="11079479" y="4001947"/>
              <a:ext cx="745075" cy="752933"/>
            </a:xfrm>
            <a:prstGeom prst="rect">
              <a:avLst/>
            </a:prstGeom>
            <a:solidFill>
              <a:srgbClr val="1C8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5" name="箭头: V 形 12"/>
          <p:cNvSpPr/>
          <p:nvPr userDrawn="1"/>
        </p:nvSpPr>
        <p:spPr>
          <a:xfrm>
            <a:off x="151130" y="223459"/>
            <a:ext cx="301625" cy="301625"/>
          </a:xfrm>
          <a:prstGeom prst="chevron">
            <a:avLst/>
          </a:prstGeom>
          <a:solidFill>
            <a:srgbClr val="1C8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66" name="箭头: V 形 14"/>
          <p:cNvSpPr/>
          <p:nvPr userDrawn="1"/>
        </p:nvSpPr>
        <p:spPr>
          <a:xfrm>
            <a:off x="397510" y="223459"/>
            <a:ext cx="301625" cy="3016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 name="标题 1"/>
          <p:cNvSpPr>
            <a:spLocks noGrp="1"/>
          </p:cNvSpPr>
          <p:nvPr>
            <p:ph type="ctrTitle"/>
          </p:nvPr>
        </p:nvSpPr>
        <p:spPr>
          <a:xfrm>
            <a:off x="699135" y="-60367"/>
            <a:ext cx="9144000" cy="869276"/>
          </a:xfrm>
          <a:prstGeom prst="rect">
            <a:avLst/>
          </a:prstGeom>
        </p:spPr>
        <p:txBody>
          <a:bodyPr anchor="ctr"/>
          <a:lstStyle>
            <a:lvl1pPr algn="l">
              <a:defRPr sz="2800" b="1"/>
            </a:lvl1pPr>
          </a:lstStyle>
          <a:p>
            <a:r>
              <a:rPr lang="zh-CN" altLang="en-US" dirty="0"/>
              <a:t>单击此处编辑母版标题样式</a:t>
            </a:r>
          </a:p>
        </p:txBody>
      </p:sp>
      <p:sp>
        <p:nvSpPr>
          <p:cNvPr id="12" name="矩形 11"/>
          <p:cNvSpPr/>
          <p:nvPr userDrawn="1"/>
        </p:nvSpPr>
        <p:spPr>
          <a:xfrm>
            <a:off x="0" y="6643015"/>
            <a:ext cx="12192000" cy="1440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userDrawn="1"/>
        </p:nvSpPr>
        <p:spPr>
          <a:xfrm>
            <a:off x="0" y="6708778"/>
            <a:ext cx="12192000" cy="156575"/>
          </a:xfrm>
          <a:prstGeom prst="rect">
            <a:avLst/>
          </a:prstGeom>
          <a:solidFill>
            <a:srgbClr val="1C8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1" name="矩形 30"/>
          <p:cNvSpPr/>
          <p:nvPr userDrawn="1"/>
        </p:nvSpPr>
        <p:spPr>
          <a:xfrm>
            <a:off x="0" y="633095"/>
            <a:ext cx="4635500" cy="97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userDrawn="1"/>
        </p:nvSpPr>
        <p:spPr>
          <a:xfrm>
            <a:off x="699135" y="633095"/>
            <a:ext cx="1898650" cy="97155"/>
          </a:xfrm>
          <a:prstGeom prst="rect">
            <a:avLst/>
          </a:prstGeom>
          <a:solidFill>
            <a:srgbClr val="1C8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箭头: V 形 12"/>
          <p:cNvSpPr/>
          <p:nvPr userDrawn="1"/>
        </p:nvSpPr>
        <p:spPr>
          <a:xfrm>
            <a:off x="151130" y="223459"/>
            <a:ext cx="301625" cy="301625"/>
          </a:xfrm>
          <a:prstGeom prst="chevron">
            <a:avLst/>
          </a:prstGeom>
          <a:solidFill>
            <a:srgbClr val="1C8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66" name="箭头: V 形 14"/>
          <p:cNvSpPr/>
          <p:nvPr userDrawn="1"/>
        </p:nvSpPr>
        <p:spPr>
          <a:xfrm>
            <a:off x="397510" y="223459"/>
            <a:ext cx="301625" cy="301625"/>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 name="标题 1"/>
          <p:cNvSpPr>
            <a:spLocks noGrp="1"/>
          </p:cNvSpPr>
          <p:nvPr>
            <p:ph type="ctrTitle"/>
          </p:nvPr>
        </p:nvSpPr>
        <p:spPr>
          <a:xfrm>
            <a:off x="699135" y="-60367"/>
            <a:ext cx="9144000" cy="869276"/>
          </a:xfrm>
          <a:prstGeom prst="rect">
            <a:avLst/>
          </a:prstGeom>
        </p:spPr>
        <p:txBody>
          <a:bodyPr anchor="ctr"/>
          <a:lstStyle>
            <a:lvl1pPr algn="l">
              <a:defRPr sz="2800" b="1"/>
            </a:lvl1pPr>
          </a:lstStyle>
          <a:p>
            <a:r>
              <a:rPr lang="zh-CN" altLang="en-US" dirty="0"/>
              <a:t>单击此处编辑母版标题样式</a:t>
            </a:r>
          </a:p>
        </p:txBody>
      </p:sp>
      <p:sp>
        <p:nvSpPr>
          <p:cNvPr id="12" name="矩形 11"/>
          <p:cNvSpPr/>
          <p:nvPr userDrawn="1"/>
        </p:nvSpPr>
        <p:spPr>
          <a:xfrm>
            <a:off x="0" y="6643015"/>
            <a:ext cx="12192000" cy="1440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userDrawn="1"/>
        </p:nvSpPr>
        <p:spPr>
          <a:xfrm>
            <a:off x="0" y="6708778"/>
            <a:ext cx="12192000" cy="156575"/>
          </a:xfrm>
          <a:prstGeom prst="rect">
            <a:avLst/>
          </a:prstGeom>
          <a:solidFill>
            <a:srgbClr val="1C8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userDrawn="1"/>
        </p:nvSpPr>
        <p:spPr>
          <a:xfrm flipV="1">
            <a:off x="2900045" y="633095"/>
            <a:ext cx="5400040" cy="97200"/>
          </a:xfrm>
          <a:prstGeom prst="rect">
            <a:avLst/>
          </a:prstGeom>
          <a:gradFill flip="none" rotWithShape="1">
            <a:gsLst>
              <a:gs pos="34000">
                <a:srgbClr val="FFC000"/>
              </a:gs>
              <a:gs pos="100000">
                <a:schemeClr val="bg1">
                  <a:alpha val="2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4635500" y="633095"/>
            <a:ext cx="441325" cy="97200"/>
          </a:xfrm>
          <a:prstGeom prst="rect">
            <a:avLst/>
          </a:prstGeom>
          <a:solidFill>
            <a:srgbClr val="1C8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2024/11/28</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2024/11/28</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2024/11/28</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2024/11/28</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2024/11/28</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2024/11/28</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16">
            <a:extLst>
              <a:ext uri="{BEBA8EAE-BF5A-486C-A8C5-ECC9F3942E4B}">
                <a14:imgProps xmlns:a14="http://schemas.microsoft.com/office/drawing/2010/main">
                  <a14:imgLayer r:embed="rId17">
                    <a14:imgEffect>
                      <a14:brightnessContrast contrast="45000"/>
                    </a14:imgEffect>
                  </a14:imgLayer>
                </a14:imgProps>
              </a:ext>
              <a:ext uri="{28A0092B-C50C-407E-A947-70E740481C1C}">
                <a14:useLocalDpi xmlns:a14="http://schemas.microsoft.com/office/drawing/2010/main" val="0"/>
              </a:ext>
            </a:extLst>
          </a:blip>
          <a:srcRect l="20646" r="9565" b="24933"/>
          <a:stretch>
            <a:fillRect/>
          </a:stretch>
        </p:blipFill>
        <p:spPr>
          <a:xfrm>
            <a:off x="0" y="1"/>
            <a:ext cx="12192000" cy="68579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 Id="rId4" Type="http://schemas.openxmlformats.org/officeDocument/2006/relationships/chart" Target="../charts/char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6.xml"/><Relationship Id="rId5" Type="http://schemas.openxmlformats.org/officeDocument/2006/relationships/image" Target="../media/image13.png"/><Relationship Id="rId4" Type="http://schemas.openxmlformats.org/officeDocument/2006/relationships/image" Target="../media/image12.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7.xml"/><Relationship Id="rId7" Type="http://schemas.openxmlformats.org/officeDocument/2006/relationships/image" Target="../media/image17.png"/><Relationship Id="rId2" Type="http://schemas.openxmlformats.org/officeDocument/2006/relationships/slideLayout" Target="../slideLayouts/slideLayout14.xml"/><Relationship Id="rId1" Type="http://schemas.openxmlformats.org/officeDocument/2006/relationships/tags" Target="../tags/tag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1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ags" Target="../tags/tag1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ags" Target="../tags/tag1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ags" Target="../tags/tag1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16.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ags" Target="../tags/tag17.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1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ags" Target="../tags/tag1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ags" Target="../tags/tag2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ags" Target="../tags/tag21.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tags" Target="../tags/tag22.xml"/><Relationship Id="rId5" Type="http://schemas.openxmlformats.org/officeDocument/2006/relationships/image" Target="../media/image23.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2A4113A-AC6C-F407-7DDA-70C6CB42CE53}"/>
              </a:ext>
            </a:extLst>
          </p:cNvPr>
          <p:cNvSpPr>
            <a:spLocks noGrp="1" noChangeArrowheads="1"/>
          </p:cNvSpPr>
          <p:nvPr>
            <p:ph type="ctrTitle"/>
          </p:nvPr>
        </p:nvSpPr>
        <p:spPr>
          <a:xfrm>
            <a:off x="2133600" y="2057400"/>
            <a:ext cx="8077200" cy="1462088"/>
          </a:xfrm>
        </p:spPr>
        <p:txBody>
          <a:bodyPr/>
          <a:lstStyle/>
          <a:p>
            <a:pPr algn="ctr" eaLnBrk="1" hangingPunct="1"/>
            <a:r>
              <a:rPr lang="zh-CN" altLang="en-US" sz="6000" b="1" dirty="0"/>
              <a:t>第</a:t>
            </a:r>
            <a:r>
              <a:rPr lang="en-US" altLang="zh-CN" sz="6000" b="1" dirty="0"/>
              <a:t>6</a:t>
            </a:r>
            <a:r>
              <a:rPr lang="zh-CN" altLang="en-US" sz="6000" b="1" dirty="0"/>
              <a:t>章  服务与广播</a:t>
            </a:r>
          </a:p>
        </p:txBody>
      </p:sp>
      <p:sp>
        <p:nvSpPr>
          <p:cNvPr id="4100" name="Text Box 5">
            <a:extLst>
              <a:ext uri="{FF2B5EF4-FFF2-40B4-BE49-F238E27FC236}">
                <a16:creationId xmlns:a16="http://schemas.microsoft.com/office/drawing/2014/main" id="{38796B50-9EDE-90E6-937F-BF3D8F3A03B0}"/>
              </a:ext>
            </a:extLst>
          </p:cNvPr>
          <p:cNvSpPr txBox="1">
            <a:spLocks noChangeArrowheads="1"/>
          </p:cNvSpPr>
          <p:nvPr/>
        </p:nvSpPr>
        <p:spPr bwMode="auto">
          <a:xfrm>
            <a:off x="6513514" y="304801"/>
            <a:ext cx="4154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spcBef>
                <a:spcPct val="50000"/>
              </a:spcBef>
            </a:pPr>
            <a:endParaRPr lang="zh-CN" altLang="en-US" sz="1800">
              <a:ea typeface="华文新魏" panose="02010800040101010101" pitchFamily="2" charset="-122"/>
            </a:endParaRPr>
          </a:p>
        </p:txBody>
      </p:sp>
      <p:sp>
        <p:nvSpPr>
          <p:cNvPr id="4101" name="TextBox 9">
            <a:extLst>
              <a:ext uri="{FF2B5EF4-FFF2-40B4-BE49-F238E27FC236}">
                <a16:creationId xmlns:a16="http://schemas.microsoft.com/office/drawing/2014/main" id="{4E87A9D6-9F73-DD8B-4C14-1E89EABE059C}"/>
              </a:ext>
            </a:extLst>
          </p:cNvPr>
          <p:cNvSpPr txBox="1">
            <a:spLocks noChangeArrowheads="1"/>
          </p:cNvSpPr>
          <p:nvPr/>
        </p:nvSpPr>
        <p:spPr bwMode="auto">
          <a:xfrm>
            <a:off x="8686800" y="152400"/>
            <a:ext cx="1828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spcBef>
                <a:spcPct val="20000"/>
              </a:spcBef>
              <a:buClr>
                <a:schemeClr val="accent2"/>
              </a:buClr>
              <a:buSzPct val="70000"/>
              <a:buFont typeface="Wingdings" panose="05000000000000000000" pitchFamily="2" charset="2"/>
              <a:buNone/>
            </a:pPr>
            <a:endParaRPr lang="zh-CN" altLang="en-US" sz="1600"/>
          </a:p>
        </p:txBody>
      </p:sp>
      <p:sp>
        <p:nvSpPr>
          <p:cNvPr id="2" name="Rectangle 3">
            <a:extLst>
              <a:ext uri="{FF2B5EF4-FFF2-40B4-BE49-F238E27FC236}">
                <a16:creationId xmlns:a16="http://schemas.microsoft.com/office/drawing/2014/main" id="{8643DEEA-CE6A-FF0A-8F08-38D7E4F2361A}"/>
              </a:ext>
            </a:extLst>
          </p:cNvPr>
          <p:cNvSpPr>
            <a:spLocks noGrp="1" noChangeArrowheads="1"/>
          </p:cNvSpPr>
          <p:nvPr>
            <p:ph type="subTitle" idx="1"/>
          </p:nvPr>
        </p:nvSpPr>
        <p:spPr>
          <a:xfrm>
            <a:off x="4724400" y="4724400"/>
            <a:ext cx="3505200" cy="1066800"/>
          </a:xfrm>
        </p:spPr>
        <p:txBody>
          <a:bodyPr/>
          <a:lstStyle/>
          <a:p>
            <a:pPr algn="ctr" eaLnBrk="1" hangingPunct="1"/>
            <a:r>
              <a:rPr lang="zh-CN" altLang="en-US" sz="2400" dirty="0"/>
              <a:t>周永</a:t>
            </a:r>
            <a:endParaRPr lang="en-US" altLang="zh-CN" sz="2400" dirty="0"/>
          </a:p>
          <a:p>
            <a:pPr algn="ctr" eaLnBrk="1" hangingPunct="1"/>
            <a:r>
              <a:rPr lang="en-US" altLang="zh-CN" sz="2400" dirty="0"/>
              <a:t>2024-11-28</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6.2 </a:t>
            </a:r>
            <a:r>
              <a:rPr lang="en-US" altLang="en-US" dirty="0" err="1">
                <a:latin typeface="微软雅黑" panose="020B0503020204020204" charset="-122"/>
                <a:ea typeface="微软雅黑" panose="020B0503020204020204" charset="-122"/>
              </a:rPr>
              <a:t>Service的生命周期</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2" name="图片 115">
            <a:extLst>
              <a:ext uri="{FF2B5EF4-FFF2-40B4-BE49-F238E27FC236}">
                <a16:creationId xmlns:a16="http://schemas.microsoft.com/office/drawing/2014/main" id="{2FDEB912-09B6-4BDD-BC7F-7AFB0D8F9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885" y="808909"/>
            <a:ext cx="5048250" cy="579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 3">
            <a:extLst>
              <a:ext uri="{FF2B5EF4-FFF2-40B4-BE49-F238E27FC236}">
                <a16:creationId xmlns:a16="http://schemas.microsoft.com/office/drawing/2014/main" id="{FB57DBEA-A335-4277-A388-8278DF01ACE9}"/>
              </a:ext>
            </a:extLst>
          </p:cNvPr>
          <p:cNvSpPr/>
          <p:nvPr/>
        </p:nvSpPr>
        <p:spPr>
          <a:xfrm>
            <a:off x="417667" y="2610067"/>
            <a:ext cx="3528381" cy="1098589"/>
          </a:xfrm>
          <a:prstGeom prst="roundRect">
            <a:avLst>
              <a:gd name="adj" fmla="val 11373"/>
            </a:avLst>
          </a:prstGeom>
          <a:solidFill>
            <a:srgbClr val="1C8483"/>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ea typeface="思源黑体 CN Normal" panose="020B0400000000000000" pitchFamily="34" charset="-122"/>
              </a:rPr>
              <a:t>Service</a:t>
            </a:r>
            <a:r>
              <a:rPr lang="zh-CN" altLang="zh-CN" sz="2400" b="1" dirty="0">
                <a:effectLst>
                  <a:outerShdw blurRad="38100" dist="38100" dir="2700000" algn="tl">
                    <a:srgbClr val="000000">
                      <a:alpha val="43137"/>
                    </a:srgbClr>
                  </a:outerShdw>
                </a:effectLst>
                <a:ea typeface="思源黑体 CN Normal" panose="020B0400000000000000" pitchFamily="34" charset="-122"/>
              </a:rPr>
              <a:t>生命周期的两种启动方式</a:t>
            </a:r>
            <a:r>
              <a:rPr lang="en-US" altLang="zh-CN" sz="2400" b="1" dirty="0">
                <a:effectLst>
                  <a:outerShdw blurRad="38100" dist="38100" dir="2700000" algn="tl">
                    <a:srgbClr val="000000">
                      <a:alpha val="43137"/>
                    </a:srgbClr>
                  </a:outerShdw>
                </a:effectLst>
                <a:ea typeface="思源黑体 CN Normal" panose="020B0400000000000000"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6.3.1 </a:t>
            </a:r>
            <a:r>
              <a:rPr lang="en-US" altLang="en-US" dirty="0" err="1">
                <a:latin typeface="微软雅黑" panose="020B0503020204020204" charset="-122"/>
                <a:ea typeface="微软雅黑" panose="020B0503020204020204" charset="-122"/>
              </a:rPr>
              <a:t>本地服务和远程服务通信</a:t>
            </a:r>
            <a:endParaRPr lang="zh-CN" altLang="en-US" dirty="0">
              <a:latin typeface="微软雅黑" panose="020B0503020204020204" charset="-122"/>
              <a:ea typeface="微软雅黑" panose="020B0503020204020204" charset="-122"/>
            </a:endParaRPr>
          </a:p>
        </p:txBody>
      </p:sp>
      <p:sp>
        <p:nvSpPr>
          <p:cNvPr id="23555" name="内容占位符 2"/>
          <p:cNvSpPr>
            <a:spLocks noGrp="1"/>
          </p:cNvSpPr>
          <p:nvPr/>
        </p:nvSpPr>
        <p:spPr>
          <a:xfrm>
            <a:off x="1133475" y="956945"/>
            <a:ext cx="11155045" cy="4351020"/>
          </a:xfrm>
          <a:prstGeom prst="rect">
            <a:avLst/>
          </a:prstGeom>
          <a:noFill/>
          <a:ln>
            <a:noFill/>
          </a:ln>
        </p:spPr>
        <p:txBody>
          <a:bodyPr vert="horz" wrap="square" lIns="91440" tIns="45720" rIns="91440" bIns="45720" numCol="1" rtlCol="0" anchor="t" anchorCtr="0" compatLnSpc="1">
            <a:norm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fontAlgn="auto">
              <a:lnSpc>
                <a:spcPct val="150000"/>
              </a:lnSpc>
              <a:spcBef>
                <a:spcPct val="0"/>
              </a:spcBef>
              <a:spcAft>
                <a:spcPts val="0"/>
              </a:spcAft>
              <a:defRPr/>
            </a:pPr>
            <a:r>
              <a:rPr lang="en-US" altLang="zh-CN" sz="2400" b="1" dirty="0" err="1">
                <a:solidFill>
                  <a:schemeClr val="tx1">
                    <a:lumMod val="75000"/>
                    <a:lumOff val="25000"/>
                  </a:schemeClr>
                </a:solidFill>
                <a:latin typeface="宋体" panose="02010600030101010101" pitchFamily="2" charset="-122"/>
              </a:rPr>
              <a:t>Android系统中，</a:t>
            </a:r>
            <a:r>
              <a:rPr lang="en-US" altLang="zh-CN" sz="2400" b="1" dirty="0" err="1">
                <a:solidFill>
                  <a:srgbClr val="FF0000"/>
                </a:solidFill>
                <a:latin typeface="宋体" panose="02010600030101010101" pitchFamily="2" charset="-122"/>
              </a:rPr>
              <a:t>服务的通信方式</a:t>
            </a:r>
            <a:r>
              <a:rPr lang="en-US" altLang="zh-CN" sz="2400" b="1" dirty="0" err="1">
                <a:solidFill>
                  <a:schemeClr val="tx1">
                    <a:lumMod val="75000"/>
                    <a:lumOff val="25000"/>
                  </a:schemeClr>
                </a:solidFill>
                <a:latin typeface="宋体" panose="02010600030101010101" pitchFamily="2" charset="-122"/>
              </a:rPr>
              <a:t>有两种</a:t>
            </a:r>
            <a:r>
              <a:rPr lang="en-US" altLang="zh-CN" sz="2400" dirty="0">
                <a:latin typeface="宋体" panose="02010600030101010101" pitchFamily="2" charset="-122"/>
              </a:rPr>
              <a:t>：</a:t>
            </a:r>
          </a:p>
        </p:txBody>
      </p:sp>
      <p:sp>
        <p:nvSpPr>
          <p:cNvPr id="4" name="内容占位符 2">
            <a:extLst>
              <a:ext uri="{FF2B5EF4-FFF2-40B4-BE49-F238E27FC236}">
                <a16:creationId xmlns:a16="http://schemas.microsoft.com/office/drawing/2014/main" id="{675105FA-ED26-4E11-8486-83ED797CA680}"/>
              </a:ext>
            </a:extLst>
          </p:cNvPr>
          <p:cNvSpPr>
            <a:spLocks noGrp="1"/>
          </p:cNvSpPr>
          <p:nvPr/>
        </p:nvSpPr>
        <p:spPr>
          <a:xfrm>
            <a:off x="2129790" y="1898333"/>
            <a:ext cx="6909435" cy="1644967"/>
          </a:xfrm>
          <a:prstGeom prst="rect">
            <a:avLst/>
          </a:prstGeom>
          <a:noFill/>
          <a:ln>
            <a:noFill/>
          </a:ln>
        </p:spPr>
        <p:txBody>
          <a:bodyPr vert="horz" wrap="square" lIns="91440" tIns="45720" rIns="91440" bIns="45720" numCol="1" rtlCol="0" anchor="t" anchorCtr="0" compatLnSpc="1">
            <a:no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fontAlgn="auto">
              <a:lnSpc>
                <a:spcPct val="150000"/>
              </a:lnSpc>
              <a:spcBef>
                <a:spcPts val="600"/>
              </a:spcBef>
              <a:spcAft>
                <a:spcPts val="0"/>
              </a:spcAft>
              <a:buFont typeface="Arial" panose="020B0604020202020204" pitchFamily="34" charset="0"/>
              <a:buNone/>
              <a:defRPr/>
            </a:pPr>
            <a:r>
              <a:rPr lang="zh-CN" altLang="zh-CN" sz="2400" b="1" dirty="0">
                <a:solidFill>
                  <a:schemeClr val="tx1">
                    <a:lumMod val="75000"/>
                    <a:lumOff val="25000"/>
                  </a:schemeClr>
                </a:solidFill>
                <a:latin typeface="宋体" panose="02010600030101010101" pitchFamily="2" charset="-122"/>
              </a:rPr>
              <a:t>（1）</a:t>
            </a:r>
            <a:r>
              <a:rPr lang="en-US" altLang="zh-CN" sz="2400" b="1" dirty="0" err="1">
                <a:solidFill>
                  <a:srgbClr val="1C8483"/>
                </a:solidFill>
                <a:latin typeface="宋体" panose="02010600030101010101" pitchFamily="2" charset="-122"/>
              </a:rPr>
              <a:t>本地服务通信</a:t>
            </a:r>
            <a:r>
              <a:rPr lang="zh-CN" altLang="en-US" sz="2400" b="1" dirty="0">
                <a:solidFill>
                  <a:schemeClr val="tx1">
                    <a:lumMod val="75000"/>
                    <a:lumOff val="25000"/>
                  </a:schemeClr>
                </a:solidFill>
                <a:latin typeface="宋体" panose="02010600030101010101" pitchFamily="2" charset="-122"/>
              </a:rPr>
              <a:t>：</a:t>
            </a:r>
            <a:r>
              <a:rPr lang="en-US" altLang="zh-CN" sz="2400" b="1" dirty="0" err="1">
                <a:solidFill>
                  <a:schemeClr val="tx1">
                    <a:lumMod val="75000"/>
                    <a:lumOff val="25000"/>
                  </a:schemeClr>
                </a:solidFill>
                <a:latin typeface="宋体" panose="02010600030101010101" pitchFamily="2" charset="-122"/>
              </a:rPr>
              <a:t>指应用程序内部的通信</a:t>
            </a:r>
            <a:r>
              <a:rPr lang="en-US" altLang="zh-CN" sz="2400" b="1" dirty="0">
                <a:solidFill>
                  <a:schemeClr val="tx1">
                    <a:lumMod val="75000"/>
                    <a:lumOff val="25000"/>
                  </a:schemeClr>
                </a:solidFill>
                <a:latin typeface="宋体" panose="02010600030101010101" pitchFamily="2" charset="-122"/>
              </a:rPr>
              <a:t> </a:t>
            </a:r>
            <a:endParaRPr lang="zh-CN" altLang="zh-CN" sz="2400" b="1" dirty="0">
              <a:solidFill>
                <a:schemeClr val="tx1">
                  <a:lumMod val="75000"/>
                  <a:lumOff val="25000"/>
                </a:schemeClr>
              </a:solidFill>
              <a:latin typeface="宋体" panose="02010600030101010101" pitchFamily="2" charset="-122"/>
            </a:endParaRPr>
          </a:p>
          <a:p>
            <a:pPr fontAlgn="auto">
              <a:lnSpc>
                <a:spcPct val="150000"/>
              </a:lnSpc>
              <a:spcBef>
                <a:spcPts val="600"/>
              </a:spcBef>
              <a:spcAft>
                <a:spcPts val="0"/>
              </a:spcAft>
              <a:buNone/>
              <a:defRPr/>
            </a:pPr>
            <a:r>
              <a:rPr lang="zh-CN" altLang="zh-CN" sz="2400" b="1" dirty="0">
                <a:solidFill>
                  <a:schemeClr val="tx1">
                    <a:lumMod val="75000"/>
                    <a:lumOff val="25000"/>
                  </a:schemeClr>
                </a:solidFill>
                <a:latin typeface="宋体" panose="02010600030101010101" pitchFamily="2" charset="-122"/>
              </a:rPr>
              <a:t>（2）</a:t>
            </a:r>
            <a:r>
              <a:rPr lang="en-US" altLang="zh-CN" sz="2400" b="1" dirty="0" err="1">
                <a:solidFill>
                  <a:srgbClr val="1C8483"/>
                </a:solidFill>
                <a:latin typeface="宋体" panose="02010600030101010101" pitchFamily="2" charset="-122"/>
              </a:rPr>
              <a:t>远程服务通信</a:t>
            </a:r>
            <a:r>
              <a:rPr lang="zh-CN" altLang="en-US" sz="2400" b="1" dirty="0">
                <a:solidFill>
                  <a:schemeClr val="tx1">
                    <a:lumMod val="75000"/>
                    <a:lumOff val="25000"/>
                  </a:schemeClr>
                </a:solidFill>
                <a:latin typeface="宋体" panose="02010600030101010101" pitchFamily="2" charset="-122"/>
              </a:rPr>
              <a:t>：</a:t>
            </a:r>
            <a:r>
              <a:rPr lang="en-US" altLang="zh-CN" sz="2400" b="1" dirty="0" err="1">
                <a:solidFill>
                  <a:schemeClr val="tx1">
                    <a:lumMod val="75000"/>
                    <a:lumOff val="25000"/>
                  </a:schemeClr>
                </a:solidFill>
                <a:latin typeface="宋体" panose="02010600030101010101" pitchFamily="2" charset="-122"/>
              </a:rPr>
              <a:t>指两个应用程序之间的通信</a:t>
            </a:r>
            <a:endParaRPr lang="zh-CN" altLang="zh-CN" sz="2400" b="1" dirty="0">
              <a:solidFill>
                <a:schemeClr val="tx1">
                  <a:lumMod val="75000"/>
                  <a:lumOff val="25000"/>
                </a:schemeClr>
              </a:solidFill>
              <a:latin typeface="宋体" panose="02010600030101010101" pitchFamily="2" charset="-122"/>
            </a:endParaRPr>
          </a:p>
        </p:txBody>
      </p:sp>
      <p:sp>
        <p:nvSpPr>
          <p:cNvPr id="6" name="内容占位符 2">
            <a:extLst>
              <a:ext uri="{FF2B5EF4-FFF2-40B4-BE49-F238E27FC236}">
                <a16:creationId xmlns:a16="http://schemas.microsoft.com/office/drawing/2014/main" id="{017BEF4F-F04D-4523-B82D-44741FD77EE4}"/>
              </a:ext>
            </a:extLst>
          </p:cNvPr>
          <p:cNvSpPr>
            <a:spLocks noGrp="1"/>
          </p:cNvSpPr>
          <p:nvPr/>
        </p:nvSpPr>
        <p:spPr>
          <a:xfrm>
            <a:off x="954405" y="3622676"/>
            <a:ext cx="11167110" cy="692150"/>
          </a:xfrm>
          <a:prstGeom prst="rect">
            <a:avLst/>
          </a:prstGeom>
          <a:noFill/>
          <a:ln>
            <a:noFill/>
          </a:ln>
        </p:spPr>
        <p:txBody>
          <a:bodyPr vert="horz" wrap="square" lIns="91440" tIns="45720" rIns="91440" bIns="45720" numCol="1" anchor="t" anchorCtr="0" compatLnSpc="1"/>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marL="0" indent="0" algn="just">
              <a:lnSpc>
                <a:spcPct val="150000"/>
              </a:lnSpc>
              <a:spcBef>
                <a:spcPts val="0"/>
              </a:spcBef>
              <a:buNone/>
            </a:pPr>
            <a:r>
              <a:rPr lang="en-US" altLang="zh-CN" sz="2400" b="1" dirty="0" err="1">
                <a:solidFill>
                  <a:schemeClr val="tx1">
                    <a:lumMod val="75000"/>
                    <a:lumOff val="25000"/>
                  </a:schemeClr>
                </a:solidFill>
                <a:latin typeface="宋体" panose="02010600030101010101" pitchFamily="2" charset="-122"/>
              </a:rPr>
              <a:t>无论使用哪一种通信，必须要以绑定的方式开启服务</a:t>
            </a:r>
            <a:r>
              <a:rPr lang="en-US" altLang="zh-CN" sz="2400" b="1" dirty="0">
                <a:solidFill>
                  <a:schemeClr val="tx1">
                    <a:lumMod val="75000"/>
                    <a:lumOff val="25000"/>
                  </a:schemeClr>
                </a:solidFill>
                <a:latin typeface="宋体" panose="02010600030101010101" pitchFamily="2" charset="-122"/>
              </a:rPr>
              <a:t>。</a:t>
            </a:r>
            <a:endParaRPr lang="zh-CN" altLang="en-US" sz="2400" b="1" dirty="0">
              <a:solidFill>
                <a:schemeClr val="tx1">
                  <a:lumMod val="75000"/>
                  <a:lumOff val="25000"/>
                </a:schemeClr>
              </a:solidFill>
              <a:latin typeface="宋体" panose="02010600030101010101" pitchFamily="2" charset="-122"/>
            </a:endParaRPr>
          </a:p>
        </p:txBody>
      </p:sp>
    </p:spTree>
    <p:extLst>
      <p:ext uri="{BB962C8B-B14F-4D97-AF65-F5344CB8AC3E}">
        <p14:creationId xmlns:p14="http://schemas.microsoft.com/office/powerpoint/2010/main" val="184905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6.3.1 </a:t>
            </a:r>
            <a:r>
              <a:rPr lang="en-US" altLang="en-US" dirty="0" err="1">
                <a:latin typeface="微软雅黑" panose="020B0503020204020204" charset="-122"/>
                <a:ea typeface="微软雅黑" panose="020B0503020204020204" charset="-122"/>
              </a:rPr>
              <a:t>本地服务和远程服务通信</a:t>
            </a:r>
            <a:endParaRPr lang="zh-CN" altLang="en-US" dirty="0">
              <a:latin typeface="微软雅黑" panose="020B0503020204020204" charset="-122"/>
              <a:ea typeface="微软雅黑" panose="020B0503020204020204" charset="-122"/>
            </a:endParaRPr>
          </a:p>
        </p:txBody>
      </p:sp>
      <p:sp>
        <p:nvSpPr>
          <p:cNvPr id="4" name="内容占位符 2">
            <a:extLst>
              <a:ext uri="{FF2B5EF4-FFF2-40B4-BE49-F238E27FC236}">
                <a16:creationId xmlns:a16="http://schemas.microsoft.com/office/drawing/2014/main" id="{675105FA-ED26-4E11-8486-83ED797CA680}"/>
              </a:ext>
            </a:extLst>
          </p:cNvPr>
          <p:cNvSpPr>
            <a:spLocks noGrp="1"/>
          </p:cNvSpPr>
          <p:nvPr/>
        </p:nvSpPr>
        <p:spPr>
          <a:xfrm>
            <a:off x="120015" y="926783"/>
            <a:ext cx="11089005" cy="4458335"/>
          </a:xfrm>
          <a:prstGeom prst="rect">
            <a:avLst/>
          </a:prstGeom>
          <a:noFill/>
          <a:ln>
            <a:noFill/>
          </a:ln>
        </p:spPr>
        <p:txBody>
          <a:bodyPr vert="horz" wrap="square" lIns="91440" tIns="45720" rIns="91440" bIns="45720" numCol="1" rtlCol="0" anchor="t" anchorCtr="0" compatLnSpc="1">
            <a:no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fontAlgn="auto">
              <a:lnSpc>
                <a:spcPct val="150000"/>
              </a:lnSpc>
              <a:spcBef>
                <a:spcPts val="600"/>
              </a:spcBef>
              <a:spcAft>
                <a:spcPts val="0"/>
              </a:spcAft>
              <a:buFont typeface="Arial" panose="020B0604020202020204" pitchFamily="34" charset="0"/>
              <a:buNone/>
              <a:defRPr/>
            </a:pPr>
            <a:r>
              <a:rPr lang="zh-CN" altLang="zh-CN" sz="2400" b="1" dirty="0">
                <a:solidFill>
                  <a:schemeClr val="tx1">
                    <a:lumMod val="75000"/>
                    <a:lumOff val="25000"/>
                  </a:schemeClr>
                </a:solidFill>
                <a:latin typeface="宋体" panose="02010600030101010101" pitchFamily="2" charset="-122"/>
              </a:rPr>
              <a:t>（1）</a:t>
            </a:r>
            <a:r>
              <a:rPr lang="en-US" altLang="en-US" sz="2400" dirty="0">
                <a:latin typeface="华文新魏" panose="02010800040101010101" pitchFamily="2" charset="-122"/>
                <a:ea typeface="华文新魏" panose="02010800040101010101" pitchFamily="2" charset="-122"/>
              </a:rPr>
              <a:t> </a:t>
            </a:r>
            <a:r>
              <a:rPr lang="en-US" altLang="en-US" sz="2400" b="1" dirty="0" err="1">
                <a:solidFill>
                  <a:schemeClr val="tx1">
                    <a:lumMod val="75000"/>
                    <a:lumOff val="25000"/>
                  </a:schemeClr>
                </a:solidFill>
                <a:latin typeface="+mn-ea"/>
              </a:rPr>
              <a:t>本地服务通信</a:t>
            </a:r>
            <a:endParaRPr lang="zh-CN" altLang="zh-CN" sz="2400" b="1" dirty="0">
              <a:solidFill>
                <a:schemeClr val="tx1">
                  <a:lumMod val="75000"/>
                  <a:lumOff val="25000"/>
                </a:schemeClr>
              </a:solidFill>
              <a:latin typeface="+mn-ea"/>
            </a:endParaRPr>
          </a:p>
        </p:txBody>
      </p:sp>
      <p:sp>
        <p:nvSpPr>
          <p:cNvPr id="2" name="内容占位符 2">
            <a:extLst>
              <a:ext uri="{FF2B5EF4-FFF2-40B4-BE49-F238E27FC236}">
                <a16:creationId xmlns:a16="http://schemas.microsoft.com/office/drawing/2014/main" id="{9599D4F9-1DFF-4034-910B-5CCC5B11A199}"/>
              </a:ext>
            </a:extLst>
          </p:cNvPr>
          <p:cNvSpPr>
            <a:spLocks noGrp="1"/>
          </p:cNvSpPr>
          <p:nvPr/>
        </p:nvSpPr>
        <p:spPr>
          <a:xfrm>
            <a:off x="238125" y="1747520"/>
            <a:ext cx="11620500" cy="4351020"/>
          </a:xfrm>
          <a:prstGeom prst="rect">
            <a:avLst/>
          </a:prstGeom>
          <a:noFill/>
          <a:ln>
            <a:noFill/>
          </a:ln>
        </p:spPr>
        <p:txBody>
          <a:bodyPr vert="horz" wrap="square" lIns="91440" tIns="45720" rIns="91440" bIns="45720" numCol="1" rtlCol="0" anchor="t" anchorCtr="0" compatLnSpc="1">
            <a:norm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fontAlgn="auto">
              <a:lnSpc>
                <a:spcPct val="150000"/>
              </a:lnSpc>
              <a:spcBef>
                <a:spcPct val="0"/>
              </a:spcBef>
              <a:spcAft>
                <a:spcPts val="0"/>
              </a:spcAft>
              <a:defRPr/>
            </a:pPr>
            <a:r>
              <a:rPr lang="zh-CN" altLang="en-US" sz="2400" b="1" dirty="0">
                <a:solidFill>
                  <a:schemeClr val="tx1">
                    <a:lumMod val="75000"/>
                    <a:lumOff val="25000"/>
                  </a:schemeClr>
                </a:solidFill>
                <a:latin typeface="宋体" panose="02010600030101010101" pitchFamily="2" charset="-122"/>
              </a:rPr>
              <a:t>使用服务进行本地通信时，首先需要开发一个</a:t>
            </a:r>
            <a:r>
              <a:rPr lang="en-US" altLang="zh-CN" sz="2400" b="1" dirty="0">
                <a:solidFill>
                  <a:schemeClr val="tx1">
                    <a:lumMod val="75000"/>
                    <a:lumOff val="25000"/>
                  </a:schemeClr>
                </a:solidFill>
                <a:latin typeface="宋体" panose="02010600030101010101" pitchFamily="2" charset="-122"/>
              </a:rPr>
              <a:t>Service</a:t>
            </a:r>
            <a:r>
              <a:rPr lang="zh-CN" altLang="en-US" sz="2400" b="1" dirty="0">
                <a:solidFill>
                  <a:schemeClr val="tx1">
                    <a:lumMod val="75000"/>
                    <a:lumOff val="25000"/>
                  </a:schemeClr>
                </a:solidFill>
                <a:latin typeface="宋体" panose="02010600030101010101" pitchFamily="2" charset="-122"/>
              </a:rPr>
              <a:t>类，该类会提供一个</a:t>
            </a:r>
            <a:r>
              <a:rPr lang="en-US" altLang="zh-CN" sz="2400" b="1" dirty="0" err="1">
                <a:solidFill>
                  <a:schemeClr val="tx1">
                    <a:lumMod val="75000"/>
                    <a:lumOff val="25000"/>
                  </a:schemeClr>
                </a:solidFill>
                <a:latin typeface="宋体" panose="02010600030101010101" pitchFamily="2" charset="-122"/>
              </a:rPr>
              <a:t>IBinder</a:t>
            </a:r>
            <a:r>
              <a:rPr lang="en-US" altLang="zh-CN" sz="2400" b="1" dirty="0">
                <a:solidFill>
                  <a:schemeClr val="tx1">
                    <a:lumMod val="75000"/>
                    <a:lumOff val="25000"/>
                  </a:schemeClr>
                </a:solidFill>
                <a:latin typeface="宋体" panose="02010600030101010101" pitchFamily="2" charset="-122"/>
              </a:rPr>
              <a:t> </a:t>
            </a:r>
            <a:r>
              <a:rPr lang="en-US" altLang="zh-CN" sz="2400" b="1" dirty="0" err="1">
                <a:solidFill>
                  <a:schemeClr val="tx1">
                    <a:lumMod val="75000"/>
                    <a:lumOff val="25000"/>
                  </a:schemeClr>
                </a:solidFill>
                <a:latin typeface="宋体" panose="02010600030101010101" pitchFamily="2" charset="-122"/>
              </a:rPr>
              <a:t>onBind</a:t>
            </a:r>
            <a:r>
              <a:rPr lang="en-US" altLang="zh-CN" sz="2400" b="1" dirty="0">
                <a:solidFill>
                  <a:schemeClr val="tx1">
                    <a:lumMod val="75000"/>
                    <a:lumOff val="25000"/>
                  </a:schemeClr>
                </a:solidFill>
                <a:latin typeface="宋体" panose="02010600030101010101" pitchFamily="2" charset="-122"/>
              </a:rPr>
              <a:t>(Intent intent)</a:t>
            </a:r>
            <a:r>
              <a:rPr lang="zh-CN" altLang="en-US" sz="2400" b="1" dirty="0">
                <a:solidFill>
                  <a:schemeClr val="tx1">
                    <a:lumMod val="75000"/>
                    <a:lumOff val="25000"/>
                  </a:schemeClr>
                </a:solidFill>
                <a:latin typeface="宋体" panose="02010600030101010101" pitchFamily="2" charset="-122"/>
              </a:rPr>
              <a:t>方法，</a:t>
            </a:r>
            <a:r>
              <a:rPr lang="en-US" altLang="zh-CN" sz="2400" b="1" dirty="0" err="1">
                <a:solidFill>
                  <a:schemeClr val="tx1">
                    <a:lumMod val="75000"/>
                    <a:lumOff val="25000"/>
                  </a:schemeClr>
                </a:solidFill>
                <a:latin typeface="宋体" panose="02010600030101010101" pitchFamily="2" charset="-122"/>
              </a:rPr>
              <a:t>onBind</a:t>
            </a:r>
            <a:r>
              <a:rPr lang="en-US" altLang="zh-CN" sz="2400" b="1" dirty="0">
                <a:solidFill>
                  <a:schemeClr val="tx1">
                    <a:lumMod val="75000"/>
                    <a:lumOff val="25000"/>
                  </a:schemeClr>
                </a:solidFill>
                <a:latin typeface="宋体" panose="02010600030101010101" pitchFamily="2" charset="-122"/>
              </a:rPr>
              <a:t>()</a:t>
            </a:r>
            <a:r>
              <a:rPr lang="zh-CN" altLang="en-US" sz="2400" b="1" dirty="0">
                <a:solidFill>
                  <a:schemeClr val="tx1">
                    <a:lumMod val="75000"/>
                    <a:lumOff val="25000"/>
                  </a:schemeClr>
                </a:solidFill>
                <a:latin typeface="宋体" panose="02010600030101010101" pitchFamily="2" charset="-122"/>
              </a:rPr>
              <a:t>方法返回的</a:t>
            </a:r>
            <a:r>
              <a:rPr lang="en-US" altLang="zh-CN" sz="2400" b="1" dirty="0" err="1">
                <a:solidFill>
                  <a:schemeClr val="tx1">
                    <a:lumMod val="75000"/>
                    <a:lumOff val="25000"/>
                  </a:schemeClr>
                </a:solidFill>
                <a:latin typeface="宋体" panose="02010600030101010101" pitchFamily="2" charset="-122"/>
              </a:rPr>
              <a:t>IBinder</a:t>
            </a:r>
            <a:r>
              <a:rPr lang="zh-CN" altLang="en-US" sz="2400" b="1" dirty="0">
                <a:solidFill>
                  <a:schemeClr val="tx1">
                    <a:lumMod val="75000"/>
                    <a:lumOff val="25000"/>
                  </a:schemeClr>
                </a:solidFill>
                <a:latin typeface="宋体" panose="02010600030101010101" pitchFamily="2" charset="-122"/>
              </a:rPr>
              <a:t>对象会作为参数传递给</a:t>
            </a:r>
            <a:r>
              <a:rPr lang="en-US" altLang="zh-CN" sz="2400" b="1" dirty="0" err="1">
                <a:solidFill>
                  <a:schemeClr val="tx1">
                    <a:lumMod val="75000"/>
                    <a:lumOff val="25000"/>
                  </a:schemeClr>
                </a:solidFill>
                <a:latin typeface="宋体" panose="02010600030101010101" pitchFamily="2" charset="-122"/>
              </a:rPr>
              <a:t>ServiceConnection</a:t>
            </a:r>
            <a:r>
              <a:rPr lang="zh-CN" altLang="en-US" sz="2400" b="1" dirty="0">
                <a:solidFill>
                  <a:schemeClr val="tx1">
                    <a:lumMod val="75000"/>
                    <a:lumOff val="25000"/>
                  </a:schemeClr>
                </a:solidFill>
                <a:latin typeface="宋体" panose="02010600030101010101" pitchFamily="2" charset="-122"/>
              </a:rPr>
              <a:t>类中</a:t>
            </a:r>
            <a:r>
              <a:rPr lang="en-US" altLang="zh-CN" sz="2400" b="1" dirty="0" err="1">
                <a:solidFill>
                  <a:schemeClr val="tx1">
                    <a:lumMod val="75000"/>
                    <a:lumOff val="25000"/>
                  </a:schemeClr>
                </a:solidFill>
                <a:latin typeface="宋体" panose="02010600030101010101" pitchFamily="2" charset="-122"/>
              </a:rPr>
              <a:t>onServiceConnected</a:t>
            </a:r>
            <a:r>
              <a:rPr lang="en-US" altLang="zh-CN" sz="2400" b="1" dirty="0">
                <a:solidFill>
                  <a:schemeClr val="tx1">
                    <a:lumMod val="75000"/>
                    <a:lumOff val="25000"/>
                  </a:schemeClr>
                </a:solidFill>
                <a:latin typeface="宋体" panose="02010600030101010101" pitchFamily="2" charset="-122"/>
              </a:rPr>
              <a:t>(Component </a:t>
            </a:r>
            <a:r>
              <a:rPr lang="en-US" altLang="zh-CN" sz="2400" b="1" dirty="0" err="1">
                <a:solidFill>
                  <a:schemeClr val="tx1">
                    <a:lumMod val="75000"/>
                    <a:lumOff val="25000"/>
                  </a:schemeClr>
                </a:solidFill>
                <a:latin typeface="宋体" panose="02010600030101010101" pitchFamily="2" charset="-122"/>
              </a:rPr>
              <a:t>name,IBinder</a:t>
            </a:r>
            <a:r>
              <a:rPr lang="en-US" altLang="zh-CN" sz="2400" b="1" dirty="0">
                <a:solidFill>
                  <a:schemeClr val="tx1">
                    <a:lumMod val="75000"/>
                    <a:lumOff val="25000"/>
                  </a:schemeClr>
                </a:solidFill>
                <a:latin typeface="宋体" panose="02010600030101010101" pitchFamily="2" charset="-122"/>
              </a:rPr>
              <a:t> service)</a:t>
            </a:r>
            <a:r>
              <a:rPr lang="zh-CN" altLang="en-US" sz="2400" b="1" dirty="0">
                <a:solidFill>
                  <a:schemeClr val="tx1">
                    <a:lumMod val="75000"/>
                    <a:lumOff val="25000"/>
                  </a:schemeClr>
                </a:solidFill>
                <a:latin typeface="宋体" panose="02010600030101010101" pitchFamily="2" charset="-122"/>
              </a:rPr>
              <a:t>方法，这样访问者即可通过</a:t>
            </a:r>
            <a:r>
              <a:rPr lang="en-US" altLang="zh-CN" sz="2400" b="1" dirty="0" err="1">
                <a:solidFill>
                  <a:schemeClr val="tx1">
                    <a:lumMod val="75000"/>
                    <a:lumOff val="25000"/>
                  </a:schemeClr>
                </a:solidFill>
                <a:latin typeface="宋体" panose="02010600030101010101" pitchFamily="2" charset="-122"/>
              </a:rPr>
              <a:t>IBinder</a:t>
            </a:r>
            <a:r>
              <a:rPr lang="zh-CN" altLang="en-US" sz="2400" b="1" dirty="0">
                <a:solidFill>
                  <a:schemeClr val="tx1">
                    <a:lumMod val="75000"/>
                    <a:lumOff val="25000"/>
                  </a:schemeClr>
                </a:solidFill>
                <a:latin typeface="宋体" panose="02010600030101010101" pitchFamily="2" charset="-122"/>
              </a:rPr>
              <a:t>对象与</a:t>
            </a:r>
            <a:r>
              <a:rPr lang="en-US" altLang="zh-CN" sz="2400" b="1" dirty="0">
                <a:solidFill>
                  <a:schemeClr val="tx1">
                    <a:lumMod val="75000"/>
                    <a:lumOff val="25000"/>
                  </a:schemeClr>
                </a:solidFill>
                <a:latin typeface="宋体" panose="02010600030101010101" pitchFamily="2" charset="-122"/>
              </a:rPr>
              <a:t>Service</a:t>
            </a:r>
            <a:r>
              <a:rPr lang="zh-CN" altLang="en-US" sz="2400" b="1" dirty="0">
                <a:solidFill>
                  <a:schemeClr val="tx1">
                    <a:lumMod val="75000"/>
                    <a:lumOff val="25000"/>
                  </a:schemeClr>
                </a:solidFill>
                <a:latin typeface="宋体" panose="02010600030101010101" pitchFamily="2" charset="-122"/>
              </a:rPr>
              <a:t>进行通信。</a:t>
            </a:r>
            <a:endParaRPr lang="zh-CN" altLang="zh-CN" sz="2400" b="1" dirty="0">
              <a:solidFill>
                <a:schemeClr val="tx1">
                  <a:lumMod val="75000"/>
                  <a:lumOff val="25000"/>
                </a:schemeClr>
              </a:solidFill>
              <a:latin typeface="宋体" panose="02010600030101010101" pitchFamily="2" charset="-122"/>
            </a:endParaRPr>
          </a:p>
          <a:p>
            <a:pPr fontAlgn="auto">
              <a:lnSpc>
                <a:spcPct val="150000"/>
              </a:lnSpc>
              <a:spcBef>
                <a:spcPct val="0"/>
              </a:spcBef>
              <a:spcAft>
                <a:spcPts val="0"/>
              </a:spcAft>
              <a:buFont typeface="Wingdings 3" panose="05040102010807070707" pitchFamily="18" charset="2"/>
              <a:buChar char=""/>
              <a:defRPr/>
            </a:pPr>
            <a:endParaRPr lang="zh-CN" altLang="zh-CN" sz="2400" b="1" dirty="0">
              <a:solidFill>
                <a:schemeClr val="tx1">
                  <a:lumMod val="75000"/>
                  <a:lumOff val="25000"/>
                </a:schemeClr>
              </a:solidFill>
              <a:latin typeface="宋体" panose="02010600030101010101" pitchFamily="2" charset="-122"/>
            </a:endParaRPr>
          </a:p>
        </p:txBody>
      </p:sp>
    </p:spTree>
    <p:extLst>
      <p:ext uri="{BB962C8B-B14F-4D97-AF65-F5344CB8AC3E}">
        <p14:creationId xmlns:p14="http://schemas.microsoft.com/office/powerpoint/2010/main" val="1338091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6.3.1 </a:t>
            </a:r>
            <a:r>
              <a:rPr lang="en-US" altLang="en-US" dirty="0" err="1">
                <a:latin typeface="微软雅黑" panose="020B0503020204020204" charset="-122"/>
                <a:ea typeface="微软雅黑" panose="020B0503020204020204" charset="-122"/>
              </a:rPr>
              <a:t>本地服务和远程服务通信</a:t>
            </a:r>
            <a:endParaRPr lang="zh-CN" altLang="en-US" dirty="0">
              <a:latin typeface="微软雅黑" panose="020B0503020204020204" charset="-122"/>
              <a:ea typeface="微软雅黑" panose="020B0503020204020204" charset="-122"/>
            </a:endParaRPr>
          </a:p>
        </p:txBody>
      </p:sp>
      <p:sp>
        <p:nvSpPr>
          <p:cNvPr id="6" name="圆角矩形 3">
            <a:extLst>
              <a:ext uri="{FF2B5EF4-FFF2-40B4-BE49-F238E27FC236}">
                <a16:creationId xmlns:a16="http://schemas.microsoft.com/office/drawing/2014/main" id="{1230A3C1-2AFB-4AAB-AA99-228E4BB17B6B}"/>
              </a:ext>
            </a:extLst>
          </p:cNvPr>
          <p:cNvSpPr/>
          <p:nvPr/>
        </p:nvSpPr>
        <p:spPr>
          <a:xfrm>
            <a:off x="279400" y="927100"/>
            <a:ext cx="3063875" cy="552450"/>
          </a:xfrm>
          <a:prstGeom prst="roundRect">
            <a:avLst>
              <a:gd name="adj" fmla="val 11373"/>
            </a:avLst>
          </a:prstGeom>
          <a:solidFill>
            <a:srgbClr val="1C8483"/>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effectLst>
                  <a:outerShdw blurRad="38100" dist="38100" dir="2700000" algn="tl">
                    <a:srgbClr val="000000">
                      <a:alpha val="43137"/>
                    </a:srgbClr>
                  </a:outerShdw>
                </a:effectLst>
                <a:ea typeface="思源黑体 CN Normal" panose="020B0400000000000000" pitchFamily="34" charset="-122"/>
              </a:rPr>
              <a:t>本地服务通信原理</a:t>
            </a:r>
            <a:endParaRPr lang="zh-CN" altLang="en-US" sz="2400" b="1" dirty="0">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pic>
        <p:nvPicPr>
          <p:cNvPr id="8" name="Picture 4">
            <a:extLst>
              <a:ext uri="{FF2B5EF4-FFF2-40B4-BE49-F238E27FC236}">
                <a16:creationId xmlns:a16="http://schemas.microsoft.com/office/drawing/2014/main" id="{4554B79D-1956-4F49-A3B9-2936FAAA4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3" y="2022475"/>
            <a:ext cx="960278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255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 6.3.2 </a:t>
            </a:r>
            <a:r>
              <a:rPr lang="en-US" altLang="en-US" dirty="0" err="1">
                <a:latin typeface="微软雅黑" panose="020B0503020204020204" charset="-122"/>
                <a:ea typeface="微软雅黑" panose="020B0503020204020204" charset="-122"/>
              </a:rPr>
              <a:t>本地服务和远程服务通信</a:t>
            </a:r>
            <a:endParaRPr lang="zh-CN" altLang="en-US" dirty="0">
              <a:latin typeface="微软雅黑" panose="020B0503020204020204" charset="-122"/>
              <a:ea typeface="微软雅黑" panose="020B0503020204020204" charset="-122"/>
            </a:endParaRPr>
          </a:p>
        </p:txBody>
      </p:sp>
      <p:sp>
        <p:nvSpPr>
          <p:cNvPr id="6" name="圆角矩形 3">
            <a:extLst>
              <a:ext uri="{FF2B5EF4-FFF2-40B4-BE49-F238E27FC236}">
                <a16:creationId xmlns:a16="http://schemas.microsoft.com/office/drawing/2014/main" id="{B56F74D1-6C82-494A-A027-CD9084971E16}"/>
              </a:ext>
            </a:extLst>
          </p:cNvPr>
          <p:cNvSpPr/>
          <p:nvPr/>
        </p:nvSpPr>
        <p:spPr>
          <a:xfrm>
            <a:off x="536575" y="974725"/>
            <a:ext cx="2873375" cy="552450"/>
          </a:xfrm>
          <a:prstGeom prst="roundRect">
            <a:avLst>
              <a:gd name="adj" fmla="val 11373"/>
            </a:avLst>
          </a:prstGeom>
          <a:solidFill>
            <a:srgbClr val="1C8483"/>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b="1" dirty="0" err="1">
                <a:effectLst>
                  <a:outerShdw blurRad="38100" dist="38100" dir="2700000" algn="tl">
                    <a:srgbClr val="000000">
                      <a:alpha val="43137"/>
                    </a:srgbClr>
                  </a:outerShdw>
                </a:effectLst>
                <a:ea typeface="思源黑体 CN Normal" panose="020B0400000000000000" pitchFamily="34" charset="-122"/>
              </a:rPr>
              <a:t>本地服务通信实例</a:t>
            </a:r>
            <a:endParaRPr lang="zh-CN" altLang="en-US" sz="2400" b="1" dirty="0">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7" name="内容占位符 2">
            <a:extLst>
              <a:ext uri="{FF2B5EF4-FFF2-40B4-BE49-F238E27FC236}">
                <a16:creationId xmlns:a16="http://schemas.microsoft.com/office/drawing/2014/main" id="{12AF4E1B-CC66-48F6-AF0B-B2D01C9932F7}"/>
              </a:ext>
            </a:extLst>
          </p:cNvPr>
          <p:cNvSpPr txBox="1">
            <a:spLocks/>
          </p:cNvSpPr>
          <p:nvPr/>
        </p:nvSpPr>
        <p:spPr>
          <a:xfrm>
            <a:off x="536575" y="1624013"/>
            <a:ext cx="6064250" cy="13065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Font typeface="Arial" panose="020B0604020202020204" pitchFamily="34" charset="0"/>
              <a:buNone/>
            </a:pPr>
            <a:r>
              <a:rPr lang="zh-CN" altLang="en-US" sz="2400" b="1" dirty="0">
                <a:solidFill>
                  <a:schemeClr val="tx1">
                    <a:lumMod val="75000"/>
                    <a:lumOff val="25000"/>
                  </a:schemeClr>
                </a:solidFill>
                <a:latin typeface="宋体" panose="02010600030101010101" pitchFamily="2" charset="-122"/>
              </a:rPr>
              <a:t>（</a:t>
            </a:r>
            <a:r>
              <a:rPr lang="en-US" altLang="zh-CN" sz="2400" b="1" dirty="0">
                <a:solidFill>
                  <a:schemeClr val="tx1">
                    <a:lumMod val="75000"/>
                    <a:lumOff val="25000"/>
                  </a:schemeClr>
                </a:solidFill>
                <a:latin typeface="宋体" panose="02010600030101010101" pitchFamily="2" charset="-122"/>
              </a:rPr>
              <a:t>1</a:t>
            </a:r>
            <a:r>
              <a:rPr lang="zh-CN" altLang="en-US" sz="2400" b="1" dirty="0">
                <a:solidFill>
                  <a:schemeClr val="tx1">
                    <a:lumMod val="75000"/>
                    <a:lumOff val="25000"/>
                  </a:schemeClr>
                </a:solidFill>
                <a:latin typeface="宋体" panose="02010600030101010101" pitchFamily="2" charset="-122"/>
              </a:rPr>
              <a:t>）布局设计</a:t>
            </a:r>
            <a:endParaRPr lang="en-US" altLang="zh-CN" sz="2400" b="1" dirty="0">
              <a:solidFill>
                <a:schemeClr val="tx1">
                  <a:lumMod val="75000"/>
                  <a:lumOff val="25000"/>
                </a:schemeClr>
              </a:solidFill>
              <a:latin typeface="宋体" panose="02010600030101010101" pitchFamily="2" charset="-122"/>
            </a:endParaRPr>
          </a:p>
          <a:p>
            <a:pPr marL="0" indent="0">
              <a:lnSpc>
                <a:spcPct val="150000"/>
              </a:lnSpc>
              <a:spcBef>
                <a:spcPct val="0"/>
              </a:spcBef>
              <a:buFont typeface="Arial" panose="020B0604020202020204" pitchFamily="34" charset="0"/>
              <a:buNone/>
            </a:pPr>
            <a:r>
              <a:rPr lang="zh-CN" altLang="en-US" sz="2400" b="1" dirty="0">
                <a:solidFill>
                  <a:schemeClr val="tx1">
                    <a:lumMod val="75000"/>
                    <a:lumOff val="25000"/>
                  </a:schemeClr>
                </a:solidFill>
                <a:latin typeface="宋体" panose="02010600030101010101" pitchFamily="2" charset="-122"/>
              </a:rPr>
              <a:t>（</a:t>
            </a:r>
            <a:r>
              <a:rPr lang="en-US" altLang="zh-CN" sz="2400" b="1" dirty="0">
                <a:solidFill>
                  <a:schemeClr val="tx1">
                    <a:lumMod val="75000"/>
                    <a:lumOff val="25000"/>
                  </a:schemeClr>
                </a:solidFill>
                <a:latin typeface="宋体" panose="02010600030101010101" pitchFamily="2" charset="-122"/>
              </a:rPr>
              <a:t>2</a:t>
            </a:r>
            <a:r>
              <a:rPr lang="zh-CN" altLang="en-US" sz="2400" b="1" dirty="0">
                <a:solidFill>
                  <a:schemeClr val="tx1">
                    <a:lumMod val="75000"/>
                    <a:lumOff val="25000"/>
                  </a:schemeClr>
                </a:solidFill>
                <a:latin typeface="宋体" panose="02010600030101010101" pitchFamily="2" charset="-122"/>
              </a:rPr>
              <a:t>）创建</a:t>
            </a:r>
            <a:r>
              <a:rPr lang="en-US" altLang="zh-CN" sz="2400" b="1" dirty="0">
                <a:solidFill>
                  <a:schemeClr val="tx1">
                    <a:lumMod val="75000"/>
                    <a:lumOff val="25000"/>
                  </a:schemeClr>
                </a:solidFill>
                <a:latin typeface="宋体" panose="02010600030101010101" pitchFamily="2" charset="-122"/>
              </a:rPr>
              <a:t>Service</a:t>
            </a:r>
            <a:r>
              <a:rPr lang="zh-CN" altLang="en-US" sz="2400" b="1" dirty="0">
                <a:solidFill>
                  <a:schemeClr val="tx1">
                    <a:lumMod val="75000"/>
                    <a:lumOff val="25000"/>
                  </a:schemeClr>
                </a:solidFill>
                <a:latin typeface="宋体" panose="02010600030101010101" pitchFamily="2" charset="-122"/>
              </a:rPr>
              <a:t>类的子类</a:t>
            </a:r>
            <a:endParaRPr lang="en-US" altLang="zh-CN" sz="2400" b="1" dirty="0">
              <a:solidFill>
                <a:schemeClr val="tx1">
                  <a:lumMod val="75000"/>
                  <a:lumOff val="25000"/>
                </a:schemeClr>
              </a:solidFill>
              <a:latin typeface="宋体" panose="02010600030101010101" pitchFamily="2" charset="-122"/>
            </a:endParaRPr>
          </a:p>
          <a:p>
            <a:pPr marL="0" indent="0">
              <a:lnSpc>
                <a:spcPct val="150000"/>
              </a:lnSpc>
              <a:spcBef>
                <a:spcPct val="0"/>
              </a:spcBef>
              <a:buFont typeface="Arial" panose="020B0604020202020204" pitchFamily="34" charset="0"/>
              <a:buNone/>
            </a:pPr>
            <a:endParaRPr lang="zh-CN" altLang="zh-CN" sz="2400" dirty="0">
              <a:latin typeface="宋体" panose="02010600030101010101" pitchFamily="2" charset="-122"/>
            </a:endParaRPr>
          </a:p>
        </p:txBody>
      </p:sp>
      <p:sp>
        <p:nvSpPr>
          <p:cNvPr id="9" name="矩形 8">
            <a:extLst>
              <a:ext uri="{FF2B5EF4-FFF2-40B4-BE49-F238E27FC236}">
                <a16:creationId xmlns:a16="http://schemas.microsoft.com/office/drawing/2014/main" id="{C432B5C5-97AC-4D50-9B0C-2BC0CF056E53}"/>
              </a:ext>
            </a:extLst>
          </p:cNvPr>
          <p:cNvSpPr/>
          <p:nvPr/>
        </p:nvSpPr>
        <p:spPr>
          <a:xfrm>
            <a:off x="133350" y="3082570"/>
            <a:ext cx="4419600" cy="3108543"/>
          </a:xfrm>
          <a:prstGeom prst="rect">
            <a:avLst/>
          </a:prstGeom>
          <a:solidFill>
            <a:schemeClr val="bg1"/>
          </a:solidFill>
          <a:ln>
            <a:solidFill>
              <a:srgbClr val="1C8483"/>
            </a:solidFill>
          </a:ln>
        </p:spPr>
        <p:txBody>
          <a:bodyPr wrap="square">
            <a:spAutoFit/>
          </a:bodyPr>
          <a:lstStyle/>
          <a:p>
            <a:pPr algn="just">
              <a:lnSpc>
                <a:spcPct val="125000"/>
              </a:lnSpc>
              <a:spcAft>
                <a:spcPts val="0"/>
              </a:spcAft>
            </a:pPr>
            <a:r>
              <a:rPr lang="en-US" altLang="zh-CN" sz="1600" kern="100" dirty="0">
                <a:latin typeface="Times New Roman" panose="02020603050405020304" pitchFamily="18" charset="0"/>
                <a:cs typeface="Times New Roman" panose="02020603050405020304" pitchFamily="18" charset="0"/>
              </a:rPr>
              <a:t>public class </a:t>
            </a:r>
            <a:r>
              <a:rPr lang="en-US" altLang="zh-CN" sz="1600" kern="100" dirty="0" err="1">
                <a:latin typeface="Times New Roman" panose="02020603050405020304" pitchFamily="18" charset="0"/>
                <a:cs typeface="Times New Roman" panose="02020603050405020304" pitchFamily="18" charset="0"/>
              </a:rPr>
              <a:t>MyService</a:t>
            </a:r>
            <a:r>
              <a:rPr lang="en-US" altLang="zh-CN" sz="1600" kern="100" dirty="0">
                <a:latin typeface="Times New Roman" panose="02020603050405020304" pitchFamily="18" charset="0"/>
                <a:cs typeface="Times New Roman" panose="02020603050405020304" pitchFamily="18" charset="0"/>
              </a:rPr>
              <a:t> extends Service{</a:t>
            </a:r>
            <a:endParaRPr lang="zh-CN" altLang="zh-CN" sz="1600" kern="1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private int count;//</a:t>
            </a:r>
            <a:r>
              <a:rPr lang="zh-CN" altLang="zh-CN" sz="1600" kern="100" dirty="0">
                <a:latin typeface="Times New Roman" panose="02020603050405020304" pitchFamily="18" charset="0"/>
                <a:cs typeface="Times New Roman" panose="02020603050405020304" pitchFamily="18" charset="0"/>
              </a:rPr>
              <a:t>充当服务的状态</a:t>
            </a: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private </a:t>
            </a:r>
            <a:r>
              <a:rPr lang="en-US" altLang="zh-CN" sz="1600" kern="100" dirty="0" err="1">
                <a:latin typeface="Times New Roman" panose="02020603050405020304" pitchFamily="18" charset="0"/>
                <a:cs typeface="Times New Roman" panose="02020603050405020304" pitchFamily="18" charset="0"/>
              </a:rPr>
              <a:t>boolean</a:t>
            </a:r>
            <a:r>
              <a:rPr lang="en-US" altLang="zh-CN" sz="1600" kern="100" dirty="0">
                <a:latin typeface="Times New Roman" panose="02020603050405020304" pitchFamily="18" charset="0"/>
                <a:cs typeface="Times New Roman" panose="02020603050405020304" pitchFamily="18" charset="0"/>
              </a:rPr>
              <a:t> stop;//</a:t>
            </a:r>
            <a:r>
              <a:rPr lang="zh-CN" altLang="zh-CN" sz="1600" kern="100" dirty="0">
                <a:latin typeface="Times New Roman" panose="02020603050405020304" pitchFamily="18" charset="0"/>
                <a:cs typeface="Times New Roman" panose="02020603050405020304" pitchFamily="18" charset="0"/>
              </a:rPr>
              <a:t>确定是否停止</a:t>
            </a:r>
            <a:r>
              <a:rPr lang="en-US" altLang="zh-CN" sz="1600" kern="100" dirty="0">
                <a:latin typeface="Times New Roman" panose="02020603050405020304" pitchFamily="18" charset="0"/>
                <a:cs typeface="Times New Roman" panose="02020603050405020304" pitchFamily="18" charset="0"/>
              </a:rPr>
              <a:t>count</a:t>
            </a:r>
            <a:r>
              <a:rPr lang="zh-CN" altLang="zh-CN" sz="1600" kern="100" dirty="0">
                <a:latin typeface="Times New Roman" panose="02020603050405020304" pitchFamily="18" charset="0"/>
                <a:cs typeface="Times New Roman" panose="02020603050405020304" pitchFamily="18" charset="0"/>
              </a:rPr>
              <a:t>计数</a:t>
            </a: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定义</a:t>
            </a:r>
            <a:r>
              <a:rPr lang="en-US" altLang="zh-CN" sz="1600" kern="100" dirty="0" err="1">
                <a:latin typeface="Times New Roman" panose="02020603050405020304" pitchFamily="18" charset="0"/>
                <a:cs typeface="Times New Roman" panose="02020603050405020304" pitchFamily="18" charset="0"/>
              </a:rPr>
              <a:t>onBinder</a:t>
            </a:r>
            <a:r>
              <a:rPr lang="zh-CN" altLang="zh-CN" sz="1600" kern="100" dirty="0">
                <a:latin typeface="Times New Roman" panose="02020603050405020304" pitchFamily="18" charset="0"/>
                <a:cs typeface="Times New Roman" panose="02020603050405020304" pitchFamily="18" charset="0"/>
              </a:rPr>
              <a:t>方法返回的对象</a:t>
            </a: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private </a:t>
            </a:r>
            <a:r>
              <a:rPr lang="en-US" altLang="zh-CN" sz="1600" kern="100" dirty="0" err="1">
                <a:latin typeface="Times New Roman" panose="02020603050405020304" pitchFamily="18" charset="0"/>
                <a:cs typeface="Times New Roman" panose="02020603050405020304" pitchFamily="18" charset="0"/>
              </a:rPr>
              <a:t>MyBinder</a:t>
            </a:r>
            <a:r>
              <a:rPr lang="en-US" altLang="zh-CN" sz="1600" kern="100" dirty="0">
                <a:latin typeface="Times New Roman" panose="02020603050405020304" pitchFamily="18" charset="0"/>
                <a:cs typeface="Times New Roman" panose="02020603050405020304" pitchFamily="18" charset="0"/>
              </a:rPr>
              <a:t> binder =new </a:t>
            </a:r>
            <a:r>
              <a:rPr lang="en-US" altLang="zh-CN" sz="1600" kern="100" dirty="0" err="1">
                <a:latin typeface="Times New Roman" panose="02020603050405020304" pitchFamily="18" charset="0"/>
                <a:cs typeface="Times New Roman" panose="02020603050405020304" pitchFamily="18" charset="0"/>
              </a:rPr>
              <a:t>MyBinder</a:t>
            </a:r>
            <a:r>
              <a:rPr lang="en-US" altLang="zh-CN" sz="1600" kern="100" dirty="0">
                <a:latin typeface="Times New Roman" panose="02020603050405020304" pitchFamily="18" charset="0"/>
                <a:cs typeface="Times New Roman" panose="02020603050405020304" pitchFamily="18" charset="0"/>
              </a:rPr>
              <a:t>();</a:t>
            </a: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public class </a:t>
            </a:r>
            <a:r>
              <a:rPr lang="en-US" altLang="zh-CN" sz="1600" kern="100" dirty="0" err="1">
                <a:latin typeface="Times New Roman" panose="02020603050405020304" pitchFamily="18" charset="0"/>
                <a:cs typeface="Times New Roman" panose="02020603050405020304" pitchFamily="18" charset="0"/>
              </a:rPr>
              <a:t>MyBinder</a:t>
            </a:r>
            <a:r>
              <a:rPr lang="en-US" altLang="zh-CN" sz="1600" kern="100" dirty="0">
                <a:latin typeface="Times New Roman" panose="02020603050405020304" pitchFamily="18" charset="0"/>
                <a:cs typeface="Times New Roman" panose="02020603050405020304" pitchFamily="18" charset="0"/>
              </a:rPr>
              <a:t> extends Binder{</a:t>
            </a:r>
            <a:endParaRPr lang="zh-CN" altLang="zh-CN" sz="1600" kern="1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public int </a:t>
            </a:r>
            <a:r>
              <a:rPr lang="en-US" altLang="zh-CN" sz="1600" kern="100" dirty="0" err="1">
                <a:latin typeface="Times New Roman" panose="02020603050405020304" pitchFamily="18" charset="0"/>
                <a:cs typeface="Times New Roman" panose="02020603050405020304" pitchFamily="18" charset="0"/>
              </a:rPr>
              <a:t>getCount</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获取</a:t>
            </a:r>
            <a:r>
              <a:rPr lang="en-US" altLang="zh-CN" sz="1600" kern="100" dirty="0">
                <a:latin typeface="Times New Roman" panose="02020603050405020304" pitchFamily="18" charset="0"/>
                <a:cs typeface="Times New Roman" panose="02020603050405020304" pitchFamily="18" charset="0"/>
              </a:rPr>
              <a:t>Service</a:t>
            </a:r>
            <a:r>
              <a:rPr lang="zh-CN" altLang="zh-CN" sz="1600" kern="100" dirty="0">
                <a:latin typeface="Times New Roman" panose="02020603050405020304" pitchFamily="18" charset="0"/>
                <a:cs typeface="Times New Roman" panose="02020603050405020304" pitchFamily="18" charset="0"/>
              </a:rPr>
              <a:t>的运行状态</a:t>
            </a: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return count;    }}</a:t>
            </a:r>
            <a:endParaRPr lang="zh-CN" altLang="zh-CN" sz="1600" kern="1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public </a:t>
            </a:r>
            <a:r>
              <a:rPr lang="en-US" altLang="zh-CN" sz="1600" kern="100" dirty="0" err="1">
                <a:latin typeface="Times New Roman" panose="02020603050405020304" pitchFamily="18" charset="0"/>
                <a:cs typeface="Times New Roman" panose="02020603050405020304" pitchFamily="18" charset="0"/>
              </a:rPr>
              <a:t>IBinder</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onBind</a:t>
            </a:r>
            <a:r>
              <a:rPr lang="en-US" altLang="zh-CN" sz="1600" kern="100" dirty="0">
                <a:latin typeface="Times New Roman" panose="02020603050405020304" pitchFamily="18" charset="0"/>
                <a:cs typeface="Times New Roman" panose="02020603050405020304" pitchFamily="18" charset="0"/>
              </a:rPr>
              <a:t>(Intent intent) {</a:t>
            </a:r>
            <a:endParaRPr lang="zh-CN" altLang="zh-CN" sz="1600" kern="1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Log.v</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MyService</a:t>
            </a:r>
            <a:r>
              <a:rPr lang="en-US" altLang="zh-CN" sz="1600" kern="100" dirty="0">
                <a:latin typeface="Times New Roman" panose="02020603050405020304" pitchFamily="18" charset="0"/>
                <a:cs typeface="Times New Roman" panose="02020603050405020304" pitchFamily="18" charset="0"/>
              </a:rPr>
              <a:t>","</a:t>
            </a:r>
            <a:r>
              <a:rPr lang="zh-CN" altLang="zh-CN" sz="1600" kern="100" dirty="0">
                <a:latin typeface="Times New Roman" panose="02020603050405020304" pitchFamily="18" charset="0"/>
                <a:cs typeface="Times New Roman" panose="02020603050405020304" pitchFamily="18" charset="0"/>
              </a:rPr>
              <a:t>绑定服务成功</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return binder; }</a:t>
            </a:r>
            <a:endParaRPr lang="zh-CN" altLang="zh-CN" sz="1600" kern="1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F0D07D6F-7E25-41CC-958D-29C00BD5C6E5}"/>
              </a:ext>
            </a:extLst>
          </p:cNvPr>
          <p:cNvSpPr/>
          <p:nvPr/>
        </p:nvSpPr>
        <p:spPr>
          <a:xfrm>
            <a:off x="4699000" y="3084874"/>
            <a:ext cx="4292600" cy="3293209"/>
          </a:xfrm>
          <a:prstGeom prst="rect">
            <a:avLst/>
          </a:prstGeom>
          <a:solidFill>
            <a:schemeClr val="bg1"/>
          </a:solidFill>
          <a:ln>
            <a:solidFill>
              <a:srgbClr val="1C8483"/>
            </a:solidFill>
          </a:ln>
        </p:spPr>
        <p:txBody>
          <a:bodyPr wrap="square">
            <a:spAutoFit/>
          </a:bodyPr>
          <a:lstStyle/>
          <a:p>
            <a:pPr algn="just"/>
            <a:r>
              <a:rPr lang="en-US" altLang="zh-CN" sz="1600" kern="100" dirty="0">
                <a:latin typeface="Times New Roman" panose="02020603050405020304" pitchFamily="18" charset="0"/>
                <a:cs typeface="Times New Roman" panose="02020603050405020304" pitchFamily="18" charset="0"/>
              </a:rPr>
              <a:t>public void </a:t>
            </a:r>
            <a:r>
              <a:rPr lang="en-US" altLang="zh-CN" sz="1600" kern="100" dirty="0" err="1">
                <a:latin typeface="Times New Roman" panose="02020603050405020304" pitchFamily="18" charset="0"/>
                <a:cs typeface="Times New Roman" panose="02020603050405020304" pitchFamily="18" charset="0"/>
              </a:rPr>
              <a:t>onCreate</a:t>
            </a: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a:p>
            <a:pPr algn="just"/>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super.onCreate</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Log.v</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MyService</a:t>
            </a:r>
            <a:r>
              <a:rPr lang="en-US" altLang="zh-CN" sz="1600" kern="100" dirty="0">
                <a:latin typeface="Times New Roman" panose="02020603050405020304" pitchFamily="18" charset="0"/>
                <a:cs typeface="Times New Roman" panose="02020603050405020304" pitchFamily="18" charset="0"/>
              </a:rPr>
              <a:t>","</a:t>
            </a:r>
            <a:r>
              <a:rPr lang="zh-CN" altLang="zh-CN" sz="1600" kern="100" dirty="0">
                <a:latin typeface="Times New Roman" panose="02020603050405020304" pitchFamily="18" charset="0"/>
                <a:cs typeface="Times New Roman" panose="02020603050405020304" pitchFamily="18" charset="0"/>
              </a:rPr>
              <a:t>服务创建成功</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启动一条线程，动态修改</a:t>
            </a:r>
            <a:r>
              <a:rPr lang="en-US" altLang="zh-CN" sz="1600" kern="100" dirty="0">
                <a:latin typeface="Times New Roman" panose="02020603050405020304" pitchFamily="18" charset="0"/>
                <a:cs typeface="Times New Roman" panose="02020603050405020304" pitchFamily="18" charset="0"/>
              </a:rPr>
              <a:t>count</a:t>
            </a:r>
            <a:r>
              <a:rPr lang="zh-CN" altLang="zh-CN" sz="1600" kern="100" dirty="0">
                <a:latin typeface="Times New Roman" panose="02020603050405020304" pitchFamily="18" charset="0"/>
                <a:cs typeface="Times New Roman" panose="02020603050405020304" pitchFamily="18" charset="0"/>
              </a:rPr>
              <a:t>的状态值</a:t>
            </a:r>
          </a:p>
          <a:p>
            <a:pPr algn="just"/>
            <a:r>
              <a:rPr lang="en-US" altLang="zh-CN" sz="1600" kern="100" dirty="0">
                <a:latin typeface="Times New Roman" panose="02020603050405020304" pitchFamily="18" charset="0"/>
                <a:cs typeface="Times New Roman" panose="02020603050405020304" pitchFamily="18" charset="0"/>
              </a:rPr>
              <a:t>        new Thread(){</a:t>
            </a:r>
            <a:endParaRPr lang="zh-CN" altLang="zh-CN" sz="1600" kern="100" dirty="0">
              <a:latin typeface="Times New Roman" panose="02020603050405020304" pitchFamily="18" charset="0"/>
              <a:cs typeface="Times New Roman" panose="02020603050405020304" pitchFamily="18" charset="0"/>
            </a:endParaRPr>
          </a:p>
          <a:p>
            <a:pPr algn="just"/>
            <a:r>
              <a:rPr lang="en-US" altLang="zh-CN" sz="1600" kern="100" dirty="0">
                <a:latin typeface="Times New Roman" panose="02020603050405020304" pitchFamily="18" charset="0"/>
                <a:cs typeface="Times New Roman" panose="02020603050405020304" pitchFamily="18" charset="0"/>
              </a:rPr>
              <a:t>            @Override</a:t>
            </a:r>
            <a:endParaRPr lang="zh-CN" altLang="zh-CN" sz="1600" kern="100" dirty="0">
              <a:latin typeface="Times New Roman" panose="02020603050405020304" pitchFamily="18" charset="0"/>
              <a:cs typeface="Times New Roman" panose="02020603050405020304" pitchFamily="18" charset="0"/>
            </a:endParaRPr>
          </a:p>
          <a:p>
            <a:pPr algn="just"/>
            <a:r>
              <a:rPr lang="en-US" altLang="zh-CN" sz="1600" kern="100" dirty="0">
                <a:latin typeface="Times New Roman" panose="02020603050405020304" pitchFamily="18" charset="0"/>
                <a:cs typeface="Times New Roman" panose="02020603050405020304" pitchFamily="18" charset="0"/>
              </a:rPr>
              <a:t>            public void run() {</a:t>
            </a:r>
            <a:endParaRPr lang="zh-CN" altLang="zh-CN" sz="1600" kern="100" dirty="0">
              <a:latin typeface="Times New Roman" panose="02020603050405020304" pitchFamily="18" charset="0"/>
              <a:cs typeface="Times New Roman" panose="02020603050405020304" pitchFamily="18" charset="0"/>
            </a:endParaRPr>
          </a:p>
          <a:p>
            <a:pPr algn="just"/>
            <a:r>
              <a:rPr lang="en-US" altLang="zh-CN" sz="1600" kern="100" dirty="0">
                <a:latin typeface="Times New Roman" panose="02020603050405020304" pitchFamily="18" charset="0"/>
                <a:cs typeface="Times New Roman" panose="02020603050405020304" pitchFamily="18" charset="0"/>
              </a:rPr>
              <a:t>                while(!stop){</a:t>
            </a:r>
            <a:endParaRPr lang="zh-CN" altLang="zh-CN" sz="1600" kern="100" dirty="0">
              <a:latin typeface="Times New Roman" panose="02020603050405020304" pitchFamily="18" charset="0"/>
              <a:cs typeface="Times New Roman" panose="02020603050405020304" pitchFamily="18" charset="0"/>
            </a:endParaRPr>
          </a:p>
          <a:p>
            <a:pPr algn="just"/>
            <a:r>
              <a:rPr lang="en-US" altLang="zh-CN" sz="1600" kern="100" dirty="0">
                <a:latin typeface="Times New Roman" panose="02020603050405020304" pitchFamily="18" charset="0"/>
                <a:cs typeface="Times New Roman" panose="02020603050405020304" pitchFamily="18" charset="0"/>
              </a:rPr>
              <a:t>                    try {</a:t>
            </a:r>
            <a:endParaRPr lang="zh-CN" altLang="zh-CN" sz="1600" kern="100" dirty="0">
              <a:latin typeface="Times New Roman" panose="02020603050405020304" pitchFamily="18" charset="0"/>
              <a:cs typeface="Times New Roman" panose="02020603050405020304" pitchFamily="18" charset="0"/>
            </a:endParaRPr>
          </a:p>
          <a:p>
            <a:pPr algn="just"/>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Thread.sleep</a:t>
            </a:r>
            <a:r>
              <a:rPr lang="en-US" altLang="zh-CN" sz="1600" kern="100" dirty="0">
                <a:latin typeface="Times New Roman" panose="02020603050405020304" pitchFamily="18" charset="0"/>
                <a:cs typeface="Times New Roman" panose="02020603050405020304" pitchFamily="18" charset="0"/>
              </a:rPr>
              <a:t>(1000);</a:t>
            </a:r>
            <a:endParaRPr lang="zh-CN" altLang="zh-CN" sz="1600" kern="100" dirty="0">
              <a:latin typeface="Times New Roman" panose="02020603050405020304" pitchFamily="18" charset="0"/>
              <a:cs typeface="Times New Roman" panose="02020603050405020304" pitchFamily="18" charset="0"/>
            </a:endParaRPr>
          </a:p>
          <a:p>
            <a:pPr algn="just"/>
            <a:r>
              <a:rPr lang="en-US" altLang="zh-CN" sz="1600" kern="100" dirty="0">
                <a:latin typeface="Times New Roman" panose="02020603050405020304" pitchFamily="18" charset="0"/>
                <a:cs typeface="Times New Roman" panose="02020603050405020304" pitchFamily="18" charset="0"/>
              </a:rPr>
              <a:t>                    }catch (Exception e){</a:t>
            </a:r>
            <a:endParaRPr lang="zh-CN" altLang="zh-CN" sz="1600" kern="100" dirty="0">
              <a:latin typeface="Times New Roman" panose="02020603050405020304" pitchFamily="18" charset="0"/>
              <a:cs typeface="Times New Roman" panose="02020603050405020304" pitchFamily="18" charset="0"/>
            </a:endParaRPr>
          </a:p>
          <a:p>
            <a:pPr algn="just"/>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e.printStackTrace</a:t>
            </a: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a:p>
            <a:pPr algn="just"/>
            <a:r>
              <a:rPr lang="en-US" altLang="zh-CN" sz="1600" kern="100" dirty="0">
                <a:latin typeface="Times New Roman" panose="02020603050405020304" pitchFamily="18" charset="0"/>
                <a:cs typeface="Times New Roman" panose="02020603050405020304" pitchFamily="18" charset="0"/>
              </a:rPr>
              <a:t>                    count++;   }  } }.start();</a:t>
            </a:r>
            <a:r>
              <a:rPr lang="en-US" altLang="zh-CN" sz="1600" b="0" kern="100" dirty="0">
                <a:solidFill>
                  <a:schemeClr val="tx1"/>
                </a:solidFill>
                <a:effectLst/>
              </a:rPr>
              <a:t>}</a:t>
            </a:r>
            <a:endParaRPr lang="zh-CN" altLang="zh-CN" sz="1600" b="0" kern="100" dirty="0">
              <a:solidFill>
                <a:schemeClr val="tx1"/>
              </a:solidFill>
              <a:effectLst/>
            </a:endParaRPr>
          </a:p>
        </p:txBody>
      </p:sp>
      <p:sp>
        <p:nvSpPr>
          <p:cNvPr id="13" name="矩形 12">
            <a:extLst>
              <a:ext uri="{FF2B5EF4-FFF2-40B4-BE49-F238E27FC236}">
                <a16:creationId xmlns:a16="http://schemas.microsoft.com/office/drawing/2014/main" id="{C109B3FF-0251-484A-98D5-3F43BB305CE7}"/>
              </a:ext>
            </a:extLst>
          </p:cNvPr>
          <p:cNvSpPr/>
          <p:nvPr/>
        </p:nvSpPr>
        <p:spPr>
          <a:xfrm>
            <a:off x="6210300" y="827243"/>
            <a:ext cx="4292600" cy="2062103"/>
          </a:xfrm>
          <a:prstGeom prst="rect">
            <a:avLst/>
          </a:prstGeom>
          <a:solidFill>
            <a:schemeClr val="bg1"/>
          </a:solidFill>
          <a:ln>
            <a:solidFill>
              <a:srgbClr val="1C8483"/>
            </a:solidFill>
          </a:ln>
        </p:spPr>
        <p:txBody>
          <a:bodyPr wrap="square">
            <a:spAutoFit/>
          </a:bodyPr>
          <a:lstStyle/>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public </a:t>
            </a:r>
            <a:r>
              <a:rPr lang="en-US" altLang="zh-CN" sz="1600" kern="100" dirty="0" err="1">
                <a:latin typeface="Times New Roman" panose="02020603050405020304" pitchFamily="18" charset="0"/>
                <a:cs typeface="Times New Roman" panose="02020603050405020304" pitchFamily="18" charset="0"/>
              </a:rPr>
              <a:t>boolean</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onUnbind</a:t>
            </a:r>
            <a:r>
              <a:rPr lang="en-US" altLang="zh-CN" sz="1600" kern="100" dirty="0">
                <a:latin typeface="Times New Roman" panose="02020603050405020304" pitchFamily="18" charset="0"/>
                <a:cs typeface="Times New Roman" panose="02020603050405020304" pitchFamily="18" charset="0"/>
              </a:rPr>
              <a:t>(Intent intent) {</a:t>
            </a:r>
            <a:endParaRPr lang="zh-CN" altLang="zh-CN" sz="1600" kern="1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Log.v</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MyService</a:t>
            </a:r>
            <a:r>
              <a:rPr lang="en-US" altLang="zh-CN" sz="1600" kern="100" dirty="0">
                <a:latin typeface="Times New Roman" panose="02020603050405020304" pitchFamily="18" charset="0"/>
                <a:cs typeface="Times New Roman" panose="02020603050405020304" pitchFamily="18" charset="0"/>
              </a:rPr>
              <a:t>","</a:t>
            </a:r>
            <a:r>
              <a:rPr lang="zh-CN" altLang="zh-CN" sz="1600" kern="100" dirty="0">
                <a:latin typeface="Times New Roman" panose="02020603050405020304" pitchFamily="18" charset="0"/>
                <a:cs typeface="Times New Roman" panose="02020603050405020304" pitchFamily="18" charset="0"/>
              </a:rPr>
              <a:t>服务解除绑定</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return true;}</a:t>
            </a:r>
            <a:endParaRPr lang="zh-CN" altLang="zh-CN" sz="1600" kern="1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@Override</a:t>
            </a:r>
            <a:endParaRPr lang="zh-CN" altLang="zh-CN" sz="1600" kern="1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public void </a:t>
            </a:r>
            <a:r>
              <a:rPr lang="en-US" altLang="zh-CN" sz="1600" kern="100" dirty="0" err="1">
                <a:latin typeface="Times New Roman" panose="02020603050405020304" pitchFamily="18" charset="0"/>
                <a:cs typeface="Times New Roman" panose="02020603050405020304" pitchFamily="18" charset="0"/>
              </a:rPr>
              <a:t>onDestroy</a:t>
            </a: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super.onDestroy</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this.stop</a:t>
            </a:r>
            <a:r>
              <a:rPr lang="en-US" altLang="zh-CN" sz="1600" kern="100" dirty="0">
                <a:latin typeface="Times New Roman" panose="02020603050405020304" pitchFamily="18" charset="0"/>
                <a:cs typeface="Times New Roman" panose="02020603050405020304" pitchFamily="18" charset="0"/>
              </a:rPr>
              <a:t>=true;</a:t>
            </a:r>
            <a:endParaRPr lang="zh-CN" altLang="zh-CN" sz="1600" kern="1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Log.v</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MyService</a:t>
            </a:r>
            <a:r>
              <a:rPr lang="en-US" altLang="zh-CN" sz="1600" kern="100" dirty="0">
                <a:latin typeface="Times New Roman" panose="02020603050405020304" pitchFamily="18" charset="0"/>
                <a:cs typeface="Times New Roman" panose="02020603050405020304" pitchFamily="18" charset="0"/>
              </a:rPr>
              <a:t>","</a:t>
            </a:r>
            <a:r>
              <a:rPr lang="zh-CN" altLang="zh-CN" sz="1600" kern="100" dirty="0">
                <a:latin typeface="Times New Roman" panose="02020603050405020304" pitchFamily="18" charset="0"/>
                <a:cs typeface="Times New Roman" panose="02020603050405020304" pitchFamily="18" charset="0"/>
              </a:rPr>
              <a:t>服务解除</a:t>
            </a: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p:txBody>
      </p:sp>
      <p:pic>
        <p:nvPicPr>
          <p:cNvPr id="15" name="图片 4">
            <a:extLst>
              <a:ext uri="{FF2B5EF4-FFF2-40B4-BE49-F238E27FC236}">
                <a16:creationId xmlns:a16="http://schemas.microsoft.com/office/drawing/2014/main" id="{602AAF16-925C-4F92-99CF-A8ADD62F7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9563" y="3084874"/>
            <a:ext cx="2859087" cy="32932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524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 6.3.2 </a:t>
            </a:r>
            <a:r>
              <a:rPr lang="en-US" altLang="en-US" dirty="0" err="1">
                <a:latin typeface="微软雅黑" panose="020B0503020204020204" charset="-122"/>
                <a:ea typeface="微软雅黑" panose="020B0503020204020204" charset="-122"/>
              </a:rPr>
              <a:t>本地服务和远程服务通信</a:t>
            </a:r>
            <a:endParaRPr lang="zh-CN" altLang="en-US" dirty="0">
              <a:latin typeface="微软雅黑" panose="020B0503020204020204" charset="-122"/>
              <a:ea typeface="微软雅黑" panose="020B0503020204020204" charset="-122"/>
            </a:endParaRPr>
          </a:p>
        </p:txBody>
      </p:sp>
      <p:sp>
        <p:nvSpPr>
          <p:cNvPr id="6" name="圆角矩形 3">
            <a:extLst>
              <a:ext uri="{FF2B5EF4-FFF2-40B4-BE49-F238E27FC236}">
                <a16:creationId xmlns:a16="http://schemas.microsoft.com/office/drawing/2014/main" id="{B56F74D1-6C82-494A-A027-CD9084971E16}"/>
              </a:ext>
            </a:extLst>
          </p:cNvPr>
          <p:cNvSpPr/>
          <p:nvPr/>
        </p:nvSpPr>
        <p:spPr>
          <a:xfrm>
            <a:off x="565150" y="821986"/>
            <a:ext cx="2873375" cy="552450"/>
          </a:xfrm>
          <a:prstGeom prst="roundRect">
            <a:avLst>
              <a:gd name="adj" fmla="val 11373"/>
            </a:avLst>
          </a:prstGeom>
          <a:solidFill>
            <a:srgbClr val="1C8483"/>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b="1" dirty="0" err="1">
                <a:effectLst>
                  <a:outerShdw blurRad="38100" dist="38100" dir="2700000" algn="tl">
                    <a:srgbClr val="000000">
                      <a:alpha val="43137"/>
                    </a:srgbClr>
                  </a:outerShdw>
                </a:effectLst>
                <a:ea typeface="思源黑体 CN Normal" panose="020B0400000000000000" pitchFamily="34" charset="-122"/>
              </a:rPr>
              <a:t>本地服务通信实例</a:t>
            </a:r>
            <a:endParaRPr lang="zh-CN" altLang="en-US" sz="2400" b="1" dirty="0">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7" name="内容占位符 2">
            <a:extLst>
              <a:ext uri="{FF2B5EF4-FFF2-40B4-BE49-F238E27FC236}">
                <a16:creationId xmlns:a16="http://schemas.microsoft.com/office/drawing/2014/main" id="{12AF4E1B-CC66-48F6-AF0B-B2D01C9932F7}"/>
              </a:ext>
            </a:extLst>
          </p:cNvPr>
          <p:cNvSpPr txBox="1">
            <a:spLocks/>
          </p:cNvSpPr>
          <p:nvPr/>
        </p:nvSpPr>
        <p:spPr>
          <a:xfrm>
            <a:off x="406400" y="1399237"/>
            <a:ext cx="6064250" cy="13065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Font typeface="Arial" panose="020B0604020202020204" pitchFamily="34" charset="0"/>
              <a:buNone/>
            </a:pPr>
            <a:r>
              <a:rPr lang="zh-CN" altLang="en-US" sz="2400" b="1" dirty="0">
                <a:solidFill>
                  <a:schemeClr val="tx1">
                    <a:lumMod val="75000"/>
                    <a:lumOff val="25000"/>
                  </a:schemeClr>
                </a:solidFill>
                <a:latin typeface="宋体" panose="02010600030101010101" pitchFamily="2" charset="-122"/>
              </a:rPr>
              <a:t>（</a:t>
            </a:r>
            <a:r>
              <a:rPr lang="en-US" altLang="zh-CN" sz="2400" b="1" dirty="0">
                <a:solidFill>
                  <a:schemeClr val="tx1">
                    <a:lumMod val="75000"/>
                    <a:lumOff val="25000"/>
                  </a:schemeClr>
                </a:solidFill>
                <a:latin typeface="宋体" panose="02010600030101010101" pitchFamily="2" charset="-122"/>
              </a:rPr>
              <a:t>3</a:t>
            </a:r>
            <a:r>
              <a:rPr lang="zh-CN" altLang="en-US" sz="2400" b="1" dirty="0">
                <a:solidFill>
                  <a:schemeClr val="tx1">
                    <a:lumMod val="75000"/>
                    <a:lumOff val="25000"/>
                  </a:schemeClr>
                </a:solidFill>
                <a:latin typeface="宋体" panose="02010600030101010101" pitchFamily="2" charset="-122"/>
              </a:rPr>
              <a:t>）</a:t>
            </a:r>
            <a:r>
              <a:rPr lang="en-US" altLang="zh-CN" sz="2400" b="1" dirty="0">
                <a:solidFill>
                  <a:schemeClr val="tx1">
                    <a:lumMod val="75000"/>
                    <a:lumOff val="25000"/>
                  </a:schemeClr>
                </a:solidFill>
                <a:latin typeface="宋体" panose="02010600030101010101" pitchFamily="2" charset="-122"/>
              </a:rPr>
              <a:t>Mainfest.xml </a:t>
            </a:r>
            <a:r>
              <a:rPr lang="zh-CN" altLang="en-US" sz="2400" b="1" dirty="0">
                <a:solidFill>
                  <a:schemeClr val="tx1">
                    <a:lumMod val="75000"/>
                    <a:lumOff val="25000"/>
                  </a:schemeClr>
                </a:solidFill>
                <a:latin typeface="宋体" panose="02010600030101010101" pitchFamily="2" charset="-122"/>
              </a:rPr>
              <a:t>中注册</a:t>
            </a:r>
            <a:r>
              <a:rPr lang="en-US" altLang="zh-CN" sz="2400" b="1" dirty="0">
                <a:solidFill>
                  <a:schemeClr val="tx1">
                    <a:lumMod val="75000"/>
                    <a:lumOff val="25000"/>
                  </a:schemeClr>
                </a:solidFill>
                <a:latin typeface="宋体" panose="02010600030101010101" pitchFamily="2" charset="-122"/>
              </a:rPr>
              <a:t>Service</a:t>
            </a:r>
          </a:p>
          <a:p>
            <a:pPr marL="0" indent="0">
              <a:lnSpc>
                <a:spcPct val="150000"/>
              </a:lnSpc>
              <a:spcBef>
                <a:spcPct val="0"/>
              </a:spcBef>
              <a:buFont typeface="Arial" panose="020B0604020202020204" pitchFamily="34" charset="0"/>
              <a:buNone/>
            </a:pPr>
            <a:r>
              <a:rPr lang="zh-CN" altLang="en-US" sz="2400" b="1" dirty="0">
                <a:solidFill>
                  <a:schemeClr val="tx1">
                    <a:lumMod val="75000"/>
                    <a:lumOff val="25000"/>
                  </a:schemeClr>
                </a:solidFill>
                <a:latin typeface="宋体" panose="02010600030101010101" pitchFamily="2" charset="-122"/>
              </a:rPr>
              <a:t>（</a:t>
            </a:r>
            <a:r>
              <a:rPr lang="en-US" altLang="zh-CN" sz="2400" b="1" dirty="0">
                <a:solidFill>
                  <a:schemeClr val="tx1">
                    <a:lumMod val="75000"/>
                    <a:lumOff val="25000"/>
                  </a:schemeClr>
                </a:solidFill>
                <a:latin typeface="宋体" panose="02010600030101010101" pitchFamily="2" charset="-122"/>
              </a:rPr>
              <a:t>4</a:t>
            </a:r>
            <a:r>
              <a:rPr lang="zh-CN" altLang="en-US" sz="2400" b="1" dirty="0">
                <a:solidFill>
                  <a:schemeClr val="tx1">
                    <a:lumMod val="75000"/>
                    <a:lumOff val="25000"/>
                  </a:schemeClr>
                </a:solidFill>
                <a:latin typeface="宋体" panose="02010600030101010101" pitchFamily="2" charset="-122"/>
              </a:rPr>
              <a:t>）</a:t>
            </a:r>
            <a:r>
              <a:rPr lang="zh-CN" altLang="zh-CN" sz="2400" b="1" dirty="0">
                <a:solidFill>
                  <a:schemeClr val="tx1">
                    <a:lumMod val="75000"/>
                    <a:lumOff val="25000"/>
                  </a:schemeClr>
                </a:solidFill>
                <a:latin typeface="宋体" panose="02010600030101010101" pitchFamily="2" charset="-122"/>
              </a:rPr>
              <a:t>界面交互代码（</a:t>
            </a:r>
            <a:r>
              <a:rPr lang="en-US" altLang="zh-CN" sz="2400" b="1" dirty="0" err="1">
                <a:solidFill>
                  <a:schemeClr val="tx1">
                    <a:lumMod val="75000"/>
                    <a:lumOff val="25000"/>
                  </a:schemeClr>
                </a:solidFill>
                <a:latin typeface="宋体" panose="02010600030101010101" pitchFamily="2" charset="-122"/>
              </a:rPr>
              <a:t>MainActivity</a:t>
            </a:r>
            <a:r>
              <a:rPr lang="zh-CN" altLang="zh-CN" sz="2400" b="1" dirty="0">
                <a:solidFill>
                  <a:schemeClr val="tx1">
                    <a:lumMod val="75000"/>
                    <a:lumOff val="25000"/>
                  </a:schemeClr>
                </a:solidFill>
                <a:latin typeface="宋体" panose="02010600030101010101" pitchFamily="2" charset="-122"/>
              </a:rPr>
              <a:t>）</a:t>
            </a:r>
          </a:p>
        </p:txBody>
      </p:sp>
      <p:sp>
        <p:nvSpPr>
          <p:cNvPr id="9" name="矩形 8">
            <a:extLst>
              <a:ext uri="{FF2B5EF4-FFF2-40B4-BE49-F238E27FC236}">
                <a16:creationId xmlns:a16="http://schemas.microsoft.com/office/drawing/2014/main" id="{C432B5C5-97AC-4D50-9B0C-2BC0CF056E53}"/>
              </a:ext>
            </a:extLst>
          </p:cNvPr>
          <p:cNvSpPr/>
          <p:nvPr/>
        </p:nvSpPr>
        <p:spPr>
          <a:xfrm>
            <a:off x="495300" y="2705749"/>
            <a:ext cx="5286376" cy="3864519"/>
          </a:xfrm>
          <a:prstGeom prst="rect">
            <a:avLst/>
          </a:prstGeom>
          <a:solidFill>
            <a:schemeClr val="bg1"/>
          </a:solidFill>
          <a:ln>
            <a:solidFill>
              <a:srgbClr val="1C8483"/>
            </a:solidFill>
          </a:ln>
        </p:spPr>
        <p:txBody>
          <a:bodyPr wrap="square">
            <a:spAutoFit/>
          </a:bodyPr>
          <a:lstStyle/>
          <a:p>
            <a:pPr algn="just">
              <a:lnSpc>
                <a:spcPct val="110000"/>
              </a:lnSpc>
            </a:pPr>
            <a:r>
              <a:rPr lang="en-US" altLang="zh-CN" sz="1600" kern="100" dirty="0">
                <a:latin typeface="Times New Roman" panose="02020603050405020304" pitchFamily="18" charset="0"/>
                <a:cs typeface="Times New Roman" panose="02020603050405020304" pitchFamily="18" charset="0"/>
              </a:rPr>
              <a:t>//</a:t>
            </a:r>
            <a:r>
              <a:rPr lang="zh-CN" altLang="zh-CN" sz="1600" kern="100" dirty="0">
                <a:latin typeface="Times New Roman" panose="02020603050405020304" pitchFamily="18" charset="0"/>
                <a:cs typeface="Times New Roman" panose="02020603050405020304" pitchFamily="18" charset="0"/>
              </a:rPr>
              <a:t>定义一个</a:t>
            </a:r>
            <a:r>
              <a:rPr lang="en-US" altLang="zh-CN" sz="1600" kern="100" dirty="0" err="1">
                <a:latin typeface="Times New Roman" panose="02020603050405020304" pitchFamily="18" charset="0"/>
                <a:cs typeface="Times New Roman" panose="02020603050405020304" pitchFamily="18" charset="0"/>
              </a:rPr>
              <a:t>ServiceConnection</a:t>
            </a:r>
            <a:r>
              <a:rPr lang="zh-CN" altLang="zh-CN" sz="1600" kern="100" dirty="0">
                <a:latin typeface="Times New Roman" panose="02020603050405020304" pitchFamily="18" charset="0"/>
                <a:cs typeface="Times New Roman" panose="02020603050405020304" pitchFamily="18" charset="0"/>
              </a:rPr>
              <a:t>对象</a:t>
            </a:r>
          </a:p>
          <a:p>
            <a:pPr algn="just">
              <a:lnSpc>
                <a:spcPct val="110000"/>
              </a:lnSpc>
            </a:pPr>
            <a:r>
              <a:rPr lang="en-US" altLang="zh-CN" sz="1600" kern="100" dirty="0">
                <a:latin typeface="Times New Roman" panose="02020603050405020304" pitchFamily="18" charset="0"/>
                <a:cs typeface="Times New Roman" panose="02020603050405020304" pitchFamily="18" charset="0"/>
              </a:rPr>
              <a:t>    private </a:t>
            </a:r>
            <a:r>
              <a:rPr lang="en-US" altLang="zh-CN" sz="1600" kern="100" dirty="0" err="1">
                <a:latin typeface="Times New Roman" panose="02020603050405020304" pitchFamily="18" charset="0"/>
                <a:cs typeface="Times New Roman" panose="02020603050405020304" pitchFamily="18" charset="0"/>
              </a:rPr>
              <a:t>ServiceConnection</a:t>
            </a:r>
            <a:r>
              <a:rPr lang="en-US" altLang="zh-CN" sz="1600" kern="100" dirty="0">
                <a:latin typeface="Times New Roman" panose="02020603050405020304" pitchFamily="18" charset="0"/>
                <a:cs typeface="Times New Roman" panose="02020603050405020304" pitchFamily="18" charset="0"/>
              </a:rPr>
              <a:t> connection=new </a:t>
            </a:r>
            <a:r>
              <a:rPr lang="en-US" altLang="zh-CN" sz="1600" kern="100" dirty="0" err="1">
                <a:latin typeface="Times New Roman" panose="02020603050405020304" pitchFamily="18" charset="0"/>
                <a:cs typeface="Times New Roman" panose="02020603050405020304" pitchFamily="18" charset="0"/>
              </a:rPr>
              <a:t>ServiceConnection</a:t>
            </a: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@Override</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public void </a:t>
            </a:r>
            <a:r>
              <a:rPr lang="en-US" altLang="zh-CN" sz="1600" kern="100" dirty="0" err="1">
                <a:latin typeface="Times New Roman" panose="02020603050405020304" pitchFamily="18" charset="0"/>
                <a:cs typeface="Times New Roman" panose="02020603050405020304" pitchFamily="18" charset="0"/>
              </a:rPr>
              <a:t>onServiceConnected</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ComponentName</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componentName</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IBinder</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iBinder</a:t>
            </a: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Log.v</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MainActivity</a:t>
            </a:r>
            <a:r>
              <a:rPr lang="en-US" altLang="zh-CN" sz="1600" kern="100" dirty="0">
                <a:latin typeface="Times New Roman" panose="02020603050405020304" pitchFamily="18" charset="0"/>
                <a:cs typeface="Times New Roman" panose="02020603050405020304" pitchFamily="18" charset="0"/>
              </a:rPr>
              <a:t>","</a:t>
            </a:r>
            <a:r>
              <a:rPr lang="zh-CN" altLang="zh-CN" sz="1600" kern="100" dirty="0">
                <a:latin typeface="Times New Roman" panose="02020603050405020304" pitchFamily="18" charset="0"/>
                <a:cs typeface="Times New Roman" panose="02020603050405020304" pitchFamily="18" charset="0"/>
              </a:rPr>
              <a:t>服务连接成功</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myBinder</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MyService.MyBinder</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iBinder</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@Override</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public void </a:t>
            </a:r>
            <a:r>
              <a:rPr lang="en-US" altLang="zh-CN" sz="1600" kern="100" dirty="0" err="1">
                <a:latin typeface="Times New Roman" panose="02020603050405020304" pitchFamily="18" charset="0"/>
                <a:cs typeface="Times New Roman" panose="02020603050405020304" pitchFamily="18" charset="0"/>
              </a:rPr>
              <a:t>onServiceDisconnected</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ComponentName</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componentName</a:t>
            </a: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Log.v</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MainActivity</a:t>
            </a:r>
            <a:r>
              <a:rPr lang="en-US" altLang="zh-CN" sz="1600" kern="100" dirty="0">
                <a:latin typeface="Times New Roman" panose="02020603050405020304" pitchFamily="18" charset="0"/>
                <a:cs typeface="Times New Roman" panose="02020603050405020304" pitchFamily="18" charset="0"/>
              </a:rPr>
              <a:t>","</a:t>
            </a:r>
            <a:r>
              <a:rPr lang="zh-CN" altLang="zh-CN" sz="1600" kern="100" dirty="0">
                <a:latin typeface="Times New Roman" panose="02020603050405020304" pitchFamily="18" charset="0"/>
                <a:cs typeface="Times New Roman" panose="02020603050405020304" pitchFamily="18" charset="0"/>
              </a:rPr>
              <a:t>服务断开连接</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 };</a:t>
            </a:r>
            <a:endParaRPr lang="zh-CN" altLang="zh-CN" sz="1600" kern="1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F0D07D6F-7E25-41CC-958D-29C00BD5C6E5}"/>
              </a:ext>
            </a:extLst>
          </p:cNvPr>
          <p:cNvSpPr/>
          <p:nvPr/>
        </p:nvSpPr>
        <p:spPr>
          <a:xfrm>
            <a:off x="6600825" y="1250950"/>
            <a:ext cx="5267325" cy="4031873"/>
          </a:xfrm>
          <a:prstGeom prst="rect">
            <a:avLst/>
          </a:prstGeom>
          <a:solidFill>
            <a:schemeClr val="bg1"/>
          </a:solidFill>
          <a:ln>
            <a:solidFill>
              <a:srgbClr val="1C8483"/>
            </a:solidFill>
          </a:ln>
        </p:spPr>
        <p:txBody>
          <a:bodyPr wrap="square">
            <a:spAutoFit/>
          </a:bodyPr>
          <a:lstStyle/>
          <a:p>
            <a:r>
              <a:rPr lang="en-US" altLang="zh-CN" sz="1600" kern="100" dirty="0">
                <a:latin typeface="Times New Roman" panose="02020603050405020304" pitchFamily="18" charset="0"/>
                <a:cs typeface="Times New Roman" panose="02020603050405020304" pitchFamily="18" charset="0"/>
              </a:rPr>
              <a:t>public void </a:t>
            </a:r>
            <a:r>
              <a:rPr lang="en-US" altLang="zh-CN" sz="1600" kern="100" dirty="0" err="1">
                <a:latin typeface="Times New Roman" panose="02020603050405020304" pitchFamily="18" charset="0"/>
                <a:cs typeface="Times New Roman" panose="02020603050405020304" pitchFamily="18" charset="0"/>
              </a:rPr>
              <a:t>onClick</a:t>
            </a:r>
            <a:r>
              <a:rPr lang="en-US" altLang="zh-CN" sz="1600" kern="100" dirty="0">
                <a:latin typeface="Times New Roman" panose="02020603050405020304" pitchFamily="18" charset="0"/>
                <a:cs typeface="Times New Roman" panose="02020603050405020304" pitchFamily="18" charset="0"/>
              </a:rPr>
              <a:t>(View view) {</a:t>
            </a:r>
            <a:endParaRPr lang="zh-CN" altLang="zh-CN" sz="1600" kern="100" dirty="0">
              <a:latin typeface="Times New Roman" panose="02020603050405020304" pitchFamily="18" charset="0"/>
              <a:cs typeface="Times New Roman" panose="02020603050405020304" pitchFamily="18" charset="0"/>
            </a:endParaRPr>
          </a:p>
          <a:p>
            <a:r>
              <a:rPr lang="en-US" altLang="zh-CN" sz="1600" kern="100" dirty="0">
                <a:latin typeface="Times New Roman" panose="02020603050405020304" pitchFamily="18" charset="0"/>
                <a:cs typeface="Times New Roman" panose="02020603050405020304" pitchFamily="18" charset="0"/>
              </a:rPr>
              <a:t>        switch (</a:t>
            </a:r>
            <a:r>
              <a:rPr lang="en-US" altLang="zh-CN" sz="1600" kern="100" dirty="0" err="1">
                <a:latin typeface="Times New Roman" panose="02020603050405020304" pitchFamily="18" charset="0"/>
                <a:cs typeface="Times New Roman" panose="02020603050405020304" pitchFamily="18" charset="0"/>
              </a:rPr>
              <a:t>view.getId</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r>
              <a:rPr lang="en-US" altLang="zh-CN" sz="1600" kern="100" dirty="0">
                <a:latin typeface="Times New Roman" panose="02020603050405020304" pitchFamily="18" charset="0"/>
                <a:cs typeface="Times New Roman" panose="02020603050405020304" pitchFamily="18" charset="0"/>
              </a:rPr>
              <a:t>            case </a:t>
            </a:r>
            <a:r>
              <a:rPr lang="en-US" altLang="zh-CN" sz="1600" kern="100" dirty="0" err="1">
                <a:latin typeface="Times New Roman" panose="02020603050405020304" pitchFamily="18" charset="0"/>
                <a:cs typeface="Times New Roman" panose="02020603050405020304" pitchFamily="18" charset="0"/>
              </a:rPr>
              <a:t>R.id.bind_btn</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绑定服务</a:t>
            </a:r>
            <a:r>
              <a:rPr lang="en-US" altLang="zh-CN" sz="1600" kern="100" dirty="0">
                <a:latin typeface="Times New Roman" panose="02020603050405020304" pitchFamily="18" charset="0"/>
                <a:cs typeface="Times New Roman" panose="02020603050405020304" pitchFamily="18" charset="0"/>
              </a:rPr>
              <a:t>service</a:t>
            </a:r>
            <a:endParaRPr lang="zh-CN" altLang="zh-CN" sz="1600" kern="100" dirty="0">
              <a:latin typeface="Times New Roman" panose="02020603050405020304" pitchFamily="18" charset="0"/>
              <a:cs typeface="Times New Roman" panose="02020603050405020304" pitchFamily="18" charset="0"/>
            </a:endParaRPr>
          </a:p>
          <a:p>
            <a:r>
              <a:rPr lang="en-US" altLang="zh-CN" sz="1600" kern="100" dirty="0">
                <a:latin typeface="Times New Roman" panose="02020603050405020304" pitchFamily="18" charset="0"/>
                <a:cs typeface="Times New Roman" panose="02020603050405020304" pitchFamily="18" charset="0"/>
              </a:rPr>
              <a:t>                Intent intent=new Intent(this, </a:t>
            </a:r>
            <a:r>
              <a:rPr lang="en-US" altLang="zh-CN" sz="1600" kern="100" dirty="0" err="1">
                <a:latin typeface="Times New Roman" panose="02020603050405020304" pitchFamily="18" charset="0"/>
                <a:cs typeface="Times New Roman" panose="02020603050405020304" pitchFamily="18" charset="0"/>
              </a:rPr>
              <a:t>MyService.class</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bindService</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intent,connection,BIND_AUTO_CREATE</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r>
              <a:rPr lang="en-US" altLang="zh-CN" sz="1600" kern="100" dirty="0">
                <a:latin typeface="Times New Roman" panose="02020603050405020304" pitchFamily="18" charset="0"/>
                <a:cs typeface="Times New Roman" panose="02020603050405020304" pitchFamily="18" charset="0"/>
              </a:rPr>
              <a:t>                break;</a:t>
            </a:r>
            <a:endParaRPr lang="zh-CN" altLang="zh-CN" sz="1600" kern="100" dirty="0">
              <a:latin typeface="Times New Roman" panose="02020603050405020304" pitchFamily="18" charset="0"/>
              <a:cs typeface="Times New Roman" panose="02020603050405020304" pitchFamily="18" charset="0"/>
            </a:endParaRPr>
          </a:p>
          <a:p>
            <a:r>
              <a:rPr lang="en-US" altLang="zh-CN" sz="1600" kern="100" dirty="0">
                <a:latin typeface="Times New Roman" panose="02020603050405020304" pitchFamily="18" charset="0"/>
                <a:cs typeface="Times New Roman" panose="02020603050405020304" pitchFamily="18" charset="0"/>
              </a:rPr>
              <a:t>            case </a:t>
            </a:r>
            <a:r>
              <a:rPr lang="en-US" altLang="zh-CN" sz="1600" kern="100" dirty="0" err="1">
                <a:latin typeface="Times New Roman" panose="02020603050405020304" pitchFamily="18" charset="0"/>
                <a:cs typeface="Times New Roman" panose="02020603050405020304" pitchFamily="18" charset="0"/>
              </a:rPr>
              <a:t>R.id.unbind_btn</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unbindService</a:t>
            </a:r>
            <a:r>
              <a:rPr lang="en-US" altLang="zh-CN" sz="1600" kern="100" dirty="0">
                <a:latin typeface="Times New Roman" panose="02020603050405020304" pitchFamily="18" charset="0"/>
                <a:cs typeface="Times New Roman" panose="02020603050405020304" pitchFamily="18" charset="0"/>
              </a:rPr>
              <a:t>(connection);</a:t>
            </a:r>
            <a:endParaRPr lang="zh-CN" altLang="zh-CN" sz="1600" kern="100" dirty="0">
              <a:latin typeface="Times New Roman" panose="02020603050405020304" pitchFamily="18" charset="0"/>
              <a:cs typeface="Times New Roman" panose="02020603050405020304" pitchFamily="18" charset="0"/>
            </a:endParaRPr>
          </a:p>
          <a:p>
            <a:r>
              <a:rPr lang="en-US" altLang="zh-CN" sz="1600" kern="100" dirty="0">
                <a:latin typeface="Times New Roman" panose="02020603050405020304" pitchFamily="18" charset="0"/>
                <a:cs typeface="Times New Roman" panose="02020603050405020304" pitchFamily="18" charset="0"/>
              </a:rPr>
              <a:t>                break;</a:t>
            </a:r>
            <a:endParaRPr lang="zh-CN" altLang="zh-CN" sz="1600" kern="100" dirty="0">
              <a:latin typeface="Times New Roman" panose="02020603050405020304" pitchFamily="18" charset="0"/>
              <a:cs typeface="Times New Roman" panose="02020603050405020304" pitchFamily="18" charset="0"/>
            </a:endParaRPr>
          </a:p>
          <a:p>
            <a:r>
              <a:rPr lang="en-US" altLang="zh-CN" sz="1600" kern="100" dirty="0">
                <a:latin typeface="Times New Roman" panose="02020603050405020304" pitchFamily="18" charset="0"/>
                <a:cs typeface="Times New Roman" panose="02020603050405020304" pitchFamily="18" charset="0"/>
              </a:rPr>
              <a:t>            case </a:t>
            </a:r>
            <a:r>
              <a:rPr lang="en-US" altLang="zh-CN" sz="1600" kern="100" dirty="0" err="1">
                <a:latin typeface="Times New Roman" panose="02020603050405020304" pitchFamily="18" charset="0"/>
                <a:cs typeface="Times New Roman" panose="02020603050405020304" pitchFamily="18" charset="0"/>
              </a:rPr>
              <a:t>R.id.get_service_status</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Toast.makeText</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this,myBinder.getCount</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Toast.LENGTH_SHORT</a:t>
            </a:r>
            <a:r>
              <a:rPr lang="en-US" altLang="zh-CN" sz="1600" kern="100" dirty="0">
                <a:latin typeface="Times New Roman" panose="02020603050405020304" pitchFamily="18" charset="0"/>
                <a:cs typeface="Times New Roman" panose="02020603050405020304" pitchFamily="18" charset="0"/>
              </a:rPr>
              <a:t>).show();</a:t>
            </a:r>
            <a:endParaRPr lang="zh-CN" altLang="zh-CN" sz="1600" kern="100" dirty="0">
              <a:latin typeface="Times New Roman" panose="02020603050405020304" pitchFamily="18" charset="0"/>
              <a:cs typeface="Times New Roman" panose="02020603050405020304" pitchFamily="18" charset="0"/>
            </a:endParaRPr>
          </a:p>
          <a:p>
            <a:r>
              <a:rPr lang="en-US" altLang="zh-CN" sz="1600" kern="100" dirty="0">
                <a:latin typeface="Times New Roman" panose="02020603050405020304" pitchFamily="18" charset="0"/>
                <a:cs typeface="Times New Roman" panose="02020603050405020304" pitchFamily="18" charset="0"/>
              </a:rPr>
              <a:t>                break;</a:t>
            </a:r>
            <a:endParaRPr lang="zh-CN" altLang="zh-CN" sz="1600" kern="100" dirty="0">
              <a:latin typeface="Times New Roman" panose="02020603050405020304" pitchFamily="18" charset="0"/>
              <a:cs typeface="Times New Roman" panose="02020603050405020304" pitchFamily="18" charset="0"/>
            </a:endParaRPr>
          </a:p>
          <a:p>
            <a:r>
              <a:rPr lang="en-US" altLang="zh-CN" sz="1600" kern="100" dirty="0">
                <a:latin typeface="Times New Roman" panose="02020603050405020304" pitchFamily="18" charset="0"/>
                <a:cs typeface="Times New Roman" panose="02020603050405020304" pitchFamily="18" charset="0"/>
              </a:rPr>
              <a:t>            default:</a:t>
            </a:r>
            <a:endParaRPr lang="zh-CN" altLang="zh-CN" sz="1600" kern="100" dirty="0">
              <a:latin typeface="Times New Roman" panose="02020603050405020304" pitchFamily="18" charset="0"/>
              <a:cs typeface="Times New Roman" panose="02020603050405020304" pitchFamily="18" charset="0"/>
            </a:endParaRPr>
          </a:p>
          <a:p>
            <a:r>
              <a:rPr lang="en-US" altLang="zh-CN" sz="1600" kern="100" dirty="0">
                <a:latin typeface="Times New Roman" panose="02020603050405020304" pitchFamily="18" charset="0"/>
                <a:cs typeface="Times New Roman" panose="02020603050405020304" pitchFamily="18" charset="0"/>
              </a:rPr>
              <a:t>                break;   } }</a:t>
            </a:r>
            <a:endParaRPr lang="zh-CN" altLang="zh-CN" sz="16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a:latin typeface="微软雅黑" panose="020B0503020204020204" charset="-122"/>
                <a:ea typeface="微软雅黑" panose="020B0503020204020204" charset="-122"/>
              </a:rPr>
              <a:t>6.4.1 </a:t>
            </a:r>
            <a:r>
              <a:rPr lang="en-US" altLang="zh-CN" dirty="0" err="1">
                <a:latin typeface="微软雅黑" panose="020B0503020204020204" charset="-122"/>
                <a:ea typeface="微软雅黑" panose="020B0503020204020204" charset="-122"/>
              </a:rPr>
              <a:t>TelephonyManager</a:t>
            </a:r>
            <a:r>
              <a:rPr lang="en-US" altLang="zh-CN" dirty="0">
                <a:latin typeface="微软雅黑" panose="020B0503020204020204" charset="-122"/>
                <a:ea typeface="微软雅黑" panose="020B0503020204020204" charset="-122"/>
              </a:rPr>
              <a:t>(</a:t>
            </a:r>
            <a:r>
              <a:rPr lang="zh-CN" altLang="zh-CN" dirty="0">
                <a:latin typeface="微软雅黑" panose="020B0503020204020204" charset="-122"/>
                <a:ea typeface="微软雅黑" panose="020B0503020204020204" charset="-122"/>
              </a:rPr>
              <a:t>电话管理器</a:t>
            </a:r>
            <a:r>
              <a:rPr lang="en-US" altLang="zh-CN"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23555" name="内容占位符 2"/>
          <p:cNvSpPr>
            <a:spLocks noGrp="1"/>
          </p:cNvSpPr>
          <p:nvPr/>
        </p:nvSpPr>
        <p:spPr>
          <a:xfrm>
            <a:off x="190500" y="975995"/>
            <a:ext cx="11155045" cy="4351020"/>
          </a:xfrm>
          <a:prstGeom prst="rect">
            <a:avLst/>
          </a:prstGeom>
          <a:noFill/>
          <a:ln>
            <a:noFill/>
          </a:ln>
        </p:spPr>
        <p:txBody>
          <a:bodyPr vert="horz" wrap="square" lIns="91440" tIns="45720" rIns="91440" bIns="45720" numCol="1" rtlCol="0" anchor="t" anchorCtr="0" compatLnSpc="1">
            <a:norm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fontAlgn="auto">
              <a:lnSpc>
                <a:spcPct val="150000"/>
              </a:lnSpc>
              <a:spcBef>
                <a:spcPct val="0"/>
              </a:spcBef>
              <a:spcAft>
                <a:spcPts val="0"/>
              </a:spcAft>
              <a:defRPr/>
            </a:pPr>
            <a:r>
              <a:rPr lang="en-US" altLang="zh-CN" sz="2400" b="1" dirty="0" err="1">
                <a:solidFill>
                  <a:schemeClr val="tx1">
                    <a:lumMod val="75000"/>
                    <a:lumOff val="25000"/>
                  </a:schemeClr>
                </a:solidFill>
                <a:latin typeface="宋体" panose="02010600030101010101" pitchFamily="2" charset="-122"/>
              </a:rPr>
              <a:t>TelephonyManager</a:t>
            </a:r>
            <a:r>
              <a:rPr lang="zh-CN" altLang="zh-CN" sz="2400" b="1" dirty="0">
                <a:solidFill>
                  <a:schemeClr val="tx1">
                    <a:lumMod val="75000"/>
                    <a:lumOff val="25000"/>
                  </a:schemeClr>
                </a:solidFill>
                <a:latin typeface="宋体" panose="02010600030101010101" pitchFamily="2" charset="-122"/>
              </a:rPr>
              <a:t>是一个管理手机通话状态、电话网络信息的服务类，该类提供了大量的</a:t>
            </a:r>
            <a:r>
              <a:rPr lang="en-US" altLang="zh-CN" sz="2400" b="1" dirty="0" err="1">
                <a:solidFill>
                  <a:schemeClr val="tx1">
                    <a:lumMod val="75000"/>
                    <a:lumOff val="25000"/>
                  </a:schemeClr>
                </a:solidFill>
                <a:latin typeface="宋体" panose="02010600030101010101" pitchFamily="2" charset="-122"/>
              </a:rPr>
              <a:t>getXxx</a:t>
            </a:r>
            <a:r>
              <a:rPr lang="en-US" altLang="zh-CN" sz="2400" b="1" dirty="0">
                <a:solidFill>
                  <a:schemeClr val="tx1">
                    <a:lumMod val="75000"/>
                    <a:lumOff val="25000"/>
                  </a:schemeClr>
                </a:solidFill>
                <a:latin typeface="宋体" panose="02010600030101010101" pitchFamily="2" charset="-122"/>
              </a:rPr>
              <a:t>()</a:t>
            </a:r>
            <a:r>
              <a:rPr lang="zh-CN" altLang="zh-CN" sz="2400" b="1" dirty="0">
                <a:solidFill>
                  <a:schemeClr val="tx1">
                    <a:lumMod val="75000"/>
                    <a:lumOff val="25000"/>
                  </a:schemeClr>
                </a:solidFill>
                <a:latin typeface="宋体" panose="02010600030101010101" pitchFamily="2" charset="-122"/>
              </a:rPr>
              <a:t>方法用来获取电话网络相关的信息。</a:t>
            </a:r>
          </a:p>
          <a:p>
            <a:pPr fontAlgn="auto">
              <a:lnSpc>
                <a:spcPct val="150000"/>
              </a:lnSpc>
              <a:spcBef>
                <a:spcPct val="0"/>
              </a:spcBef>
              <a:spcAft>
                <a:spcPts val="0"/>
              </a:spcAft>
              <a:buFont typeface="Wingdings 3" panose="05040102010807070707" pitchFamily="18" charset="2"/>
              <a:buChar char=""/>
              <a:defRPr/>
            </a:pPr>
            <a:endParaRPr lang="zh-CN" altLang="zh-CN" sz="2400" b="1" dirty="0">
              <a:solidFill>
                <a:schemeClr val="tx1">
                  <a:lumMod val="75000"/>
                  <a:lumOff val="25000"/>
                </a:schemeClr>
              </a:solidFill>
              <a:latin typeface="宋体" panose="02010600030101010101" pitchFamily="2" charset="-122"/>
            </a:endParaRPr>
          </a:p>
        </p:txBody>
      </p:sp>
      <p:graphicFrame>
        <p:nvGraphicFramePr>
          <p:cNvPr id="4" name="表格 3">
            <a:extLst>
              <a:ext uri="{FF2B5EF4-FFF2-40B4-BE49-F238E27FC236}">
                <a16:creationId xmlns:a16="http://schemas.microsoft.com/office/drawing/2014/main" id="{5E503514-8F81-4B6A-8FEC-C9A686659294}"/>
              </a:ext>
            </a:extLst>
          </p:cNvPr>
          <p:cNvGraphicFramePr>
            <a:graphicFrameLocks noGrp="1"/>
          </p:cNvGraphicFramePr>
          <p:nvPr/>
        </p:nvGraphicFramePr>
        <p:xfrm>
          <a:off x="465455" y="2724150"/>
          <a:ext cx="9888220" cy="1560195"/>
        </p:xfrm>
        <a:graphic>
          <a:graphicData uri="http://schemas.openxmlformats.org/drawingml/2006/table">
            <a:tbl>
              <a:tblPr firstRow="1" firstCol="1" bandRow="1">
                <a:tableStyleId>{5C22544A-7EE6-4342-B048-85BDC9FD1C3A}</a:tableStyleId>
              </a:tblPr>
              <a:tblGrid>
                <a:gridCol w="9888220">
                  <a:extLst>
                    <a:ext uri="{9D8B030D-6E8A-4147-A177-3AD203B41FA5}">
                      <a16:colId xmlns:a16="http://schemas.microsoft.com/office/drawing/2014/main" val="20000"/>
                    </a:ext>
                  </a:extLst>
                </a:gridCol>
              </a:tblGrid>
              <a:tr h="1371600">
                <a:tc>
                  <a:txBody>
                    <a:bodyPr/>
                    <a:lstStyle/>
                    <a:p>
                      <a:pPr algn="just">
                        <a:lnSpc>
                          <a:spcPct val="150000"/>
                        </a:lnSpc>
                        <a:spcAft>
                          <a:spcPts val="0"/>
                        </a:spcAft>
                      </a:pPr>
                      <a:r>
                        <a:rPr lang="zh-CN" altLang="en-US" sz="2400" b="1" kern="1200" dirty="0">
                          <a:solidFill>
                            <a:schemeClr val="tx1">
                              <a:lumMod val="75000"/>
                              <a:lumOff val="25000"/>
                            </a:schemeClr>
                          </a:solidFill>
                          <a:latin typeface="宋体" panose="02010600030101010101" pitchFamily="2" charset="-122"/>
                          <a:ea typeface="+mn-ea"/>
                          <a:cs typeface="+mn-cs"/>
                        </a:rPr>
                        <a:t>在程序中获取</a:t>
                      </a:r>
                      <a:r>
                        <a:rPr lang="en-US" altLang="zh-CN" sz="2400" b="1" kern="1200" dirty="0" err="1">
                          <a:solidFill>
                            <a:schemeClr val="tx1">
                              <a:lumMod val="75000"/>
                              <a:lumOff val="25000"/>
                            </a:schemeClr>
                          </a:solidFill>
                          <a:latin typeface="宋体" panose="02010600030101010101" pitchFamily="2" charset="-122"/>
                          <a:ea typeface="+mn-ea"/>
                          <a:cs typeface="+mn-cs"/>
                        </a:rPr>
                        <a:t>TelephonyManager</a:t>
                      </a:r>
                      <a:r>
                        <a:rPr lang="zh-CN" altLang="en-US" sz="2400" b="1" kern="1200" dirty="0">
                          <a:solidFill>
                            <a:schemeClr val="tx1">
                              <a:lumMod val="75000"/>
                              <a:lumOff val="25000"/>
                            </a:schemeClr>
                          </a:solidFill>
                          <a:latin typeface="宋体" panose="02010600030101010101" pitchFamily="2" charset="-122"/>
                          <a:ea typeface="+mn-ea"/>
                          <a:cs typeface="+mn-cs"/>
                        </a:rPr>
                        <a:t>十分简单，只要调用以下代码：</a:t>
                      </a:r>
                      <a:endParaRPr lang="en-US" sz="2400" b="1" kern="1200" dirty="0">
                        <a:solidFill>
                          <a:schemeClr val="tx1">
                            <a:lumMod val="75000"/>
                            <a:lumOff val="25000"/>
                          </a:schemeClr>
                        </a:solidFill>
                        <a:latin typeface="宋体" panose="02010600030101010101" pitchFamily="2" charset="-122"/>
                        <a:ea typeface="+mn-ea"/>
                        <a:cs typeface="+mn-cs"/>
                      </a:endParaRPr>
                    </a:p>
                    <a:p>
                      <a:pPr algn="just">
                        <a:lnSpc>
                          <a:spcPct val="150000"/>
                        </a:lnSpc>
                        <a:spcAft>
                          <a:spcPts val="0"/>
                        </a:spcAft>
                      </a:pPr>
                      <a:r>
                        <a:rPr lang="en-US" sz="2400" b="1" kern="1200" dirty="0" err="1">
                          <a:solidFill>
                            <a:schemeClr val="tx1">
                              <a:lumMod val="75000"/>
                              <a:lumOff val="25000"/>
                            </a:schemeClr>
                          </a:solidFill>
                          <a:latin typeface="宋体" panose="02010600030101010101" pitchFamily="2" charset="-122"/>
                          <a:ea typeface="+mn-ea"/>
                          <a:cs typeface="+mn-cs"/>
                        </a:rPr>
                        <a:t>TelephonyManager</a:t>
                      </a:r>
                      <a:r>
                        <a:rPr lang="en-US" sz="2400" b="1" kern="1200" dirty="0">
                          <a:solidFill>
                            <a:schemeClr val="tx1">
                              <a:lumMod val="75000"/>
                              <a:lumOff val="25000"/>
                            </a:schemeClr>
                          </a:solidFill>
                          <a:latin typeface="宋体" panose="02010600030101010101" pitchFamily="2" charset="-122"/>
                          <a:ea typeface="+mn-ea"/>
                          <a:cs typeface="+mn-cs"/>
                        </a:rPr>
                        <a:t> </a:t>
                      </a:r>
                      <a:r>
                        <a:rPr lang="en-US" sz="2400" b="1" kern="1200" dirty="0" err="1">
                          <a:solidFill>
                            <a:schemeClr val="tx1">
                              <a:lumMod val="75000"/>
                              <a:lumOff val="25000"/>
                            </a:schemeClr>
                          </a:solidFill>
                          <a:latin typeface="宋体" panose="02010600030101010101" pitchFamily="2" charset="-122"/>
                          <a:ea typeface="+mn-ea"/>
                          <a:cs typeface="+mn-cs"/>
                        </a:rPr>
                        <a:t>telManager</a:t>
                      </a:r>
                      <a:r>
                        <a:rPr lang="en-US" sz="2400" b="1" kern="1200" dirty="0">
                          <a:solidFill>
                            <a:schemeClr val="tx1">
                              <a:lumMod val="75000"/>
                              <a:lumOff val="25000"/>
                            </a:schemeClr>
                          </a:solidFill>
                          <a:latin typeface="宋体" panose="02010600030101010101" pitchFamily="2" charset="-122"/>
                          <a:ea typeface="+mn-ea"/>
                          <a:cs typeface="+mn-cs"/>
                        </a:rPr>
                        <a:t>=</a:t>
                      </a:r>
                      <a:endParaRPr lang="zh-CN" altLang="en-US" sz="2400" b="1" kern="1200" dirty="0">
                        <a:solidFill>
                          <a:schemeClr val="tx1">
                            <a:lumMod val="75000"/>
                            <a:lumOff val="25000"/>
                          </a:schemeClr>
                        </a:solidFill>
                        <a:latin typeface="宋体" panose="02010600030101010101" pitchFamily="2" charset="-122"/>
                        <a:ea typeface="+mn-ea"/>
                        <a:cs typeface="+mn-cs"/>
                      </a:endParaRPr>
                    </a:p>
                    <a:p>
                      <a:pPr algn="just">
                        <a:lnSpc>
                          <a:spcPct val="150000"/>
                        </a:lnSpc>
                        <a:spcAft>
                          <a:spcPts val="0"/>
                        </a:spcAft>
                      </a:pPr>
                      <a:r>
                        <a:rPr lang="en-US" sz="2400" b="1" kern="1200" dirty="0">
                          <a:solidFill>
                            <a:schemeClr val="tx1">
                              <a:lumMod val="75000"/>
                              <a:lumOff val="25000"/>
                            </a:schemeClr>
                          </a:solidFill>
                          <a:latin typeface="宋体" panose="02010600030101010101" pitchFamily="2" charset="-122"/>
                          <a:ea typeface="+mn-ea"/>
                          <a:cs typeface="+mn-cs"/>
                        </a:rPr>
                        <a:t>(</a:t>
                      </a:r>
                      <a:r>
                        <a:rPr lang="en-US" sz="2400" b="1" kern="1200" dirty="0" err="1">
                          <a:solidFill>
                            <a:schemeClr val="tx1">
                              <a:lumMod val="75000"/>
                              <a:lumOff val="25000"/>
                            </a:schemeClr>
                          </a:solidFill>
                          <a:latin typeface="宋体" panose="02010600030101010101" pitchFamily="2" charset="-122"/>
                          <a:ea typeface="+mn-ea"/>
                          <a:cs typeface="+mn-cs"/>
                        </a:rPr>
                        <a:t>TelephonyManager</a:t>
                      </a:r>
                      <a:r>
                        <a:rPr lang="en-US" sz="2400" b="1" kern="1200" dirty="0">
                          <a:solidFill>
                            <a:schemeClr val="tx1">
                              <a:lumMod val="75000"/>
                              <a:lumOff val="25000"/>
                            </a:schemeClr>
                          </a:solidFill>
                          <a:latin typeface="宋体" panose="02010600030101010101" pitchFamily="2" charset="-122"/>
                          <a:ea typeface="+mn-ea"/>
                          <a:cs typeface="+mn-cs"/>
                        </a:rPr>
                        <a:t>)</a:t>
                      </a:r>
                      <a:r>
                        <a:rPr lang="en-US" sz="2400" b="1" kern="1200" dirty="0" err="1">
                          <a:solidFill>
                            <a:schemeClr val="tx1">
                              <a:lumMod val="75000"/>
                              <a:lumOff val="25000"/>
                            </a:schemeClr>
                          </a:solidFill>
                          <a:latin typeface="宋体" panose="02010600030101010101" pitchFamily="2" charset="-122"/>
                          <a:ea typeface="+mn-ea"/>
                          <a:cs typeface="+mn-cs"/>
                        </a:rPr>
                        <a:t>getSystemService</a:t>
                      </a:r>
                      <a:r>
                        <a:rPr lang="en-US" sz="2400" b="1" kern="1200" dirty="0">
                          <a:solidFill>
                            <a:schemeClr val="tx1">
                              <a:lumMod val="75000"/>
                              <a:lumOff val="25000"/>
                            </a:schemeClr>
                          </a:solidFill>
                          <a:latin typeface="宋体" panose="02010600030101010101" pitchFamily="2" charset="-122"/>
                          <a:ea typeface="+mn-ea"/>
                          <a:cs typeface="+mn-cs"/>
                        </a:rPr>
                        <a:t>(</a:t>
                      </a:r>
                      <a:r>
                        <a:rPr lang="en-US" sz="2400" b="1" kern="1200" dirty="0" err="1">
                          <a:solidFill>
                            <a:schemeClr val="tx1">
                              <a:lumMod val="75000"/>
                              <a:lumOff val="25000"/>
                            </a:schemeClr>
                          </a:solidFill>
                          <a:latin typeface="宋体" panose="02010600030101010101" pitchFamily="2" charset="-122"/>
                          <a:ea typeface="+mn-ea"/>
                          <a:cs typeface="+mn-cs"/>
                        </a:rPr>
                        <a:t>Context.TELEPHONY_SERVICE</a:t>
                      </a:r>
                      <a:r>
                        <a:rPr lang="en-US" sz="2400" b="1" kern="1200" dirty="0">
                          <a:solidFill>
                            <a:schemeClr val="tx1">
                              <a:lumMod val="75000"/>
                              <a:lumOff val="25000"/>
                            </a:schemeClr>
                          </a:solidFill>
                          <a:latin typeface="宋体" panose="02010600030101010101" pitchFamily="2" charset="-122"/>
                          <a:ea typeface="+mn-ea"/>
                          <a:cs typeface="+mn-cs"/>
                        </a:rPr>
                        <a:t>);</a:t>
                      </a:r>
                      <a:endParaRPr lang="zh-CN" altLang="en-US" sz="2400" b="1" kern="1200" dirty="0">
                        <a:solidFill>
                          <a:schemeClr val="tx1">
                            <a:lumMod val="75000"/>
                            <a:lumOff val="25000"/>
                          </a:schemeClr>
                        </a:solidFill>
                        <a:latin typeface="宋体" panose="02010600030101010101" pitchFamily="2" charset="-122"/>
                        <a:ea typeface="+mn-ea"/>
                        <a:cs typeface="+mn-cs"/>
                      </a:endParaRPr>
                    </a:p>
                  </a:txBody>
                  <a:tcPr marL="68582" marR="68582" marT="0" marB="0">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1248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a:latin typeface="微软雅黑" panose="020B0503020204020204" charset="-122"/>
                <a:ea typeface="微软雅黑" panose="020B0503020204020204" charset="-122"/>
              </a:rPr>
              <a:t>6.4.1 </a:t>
            </a:r>
            <a:r>
              <a:rPr lang="en-US" altLang="zh-CN" dirty="0" err="1">
                <a:latin typeface="微软雅黑" panose="020B0503020204020204" charset="-122"/>
                <a:ea typeface="微软雅黑" panose="020B0503020204020204" charset="-122"/>
              </a:rPr>
              <a:t>TelephonyManager</a:t>
            </a:r>
            <a:r>
              <a:rPr lang="en-US" altLang="zh-CN" dirty="0">
                <a:latin typeface="微软雅黑" panose="020B0503020204020204" charset="-122"/>
                <a:ea typeface="微软雅黑" panose="020B0503020204020204" charset="-122"/>
              </a:rPr>
              <a:t>(</a:t>
            </a:r>
            <a:r>
              <a:rPr lang="zh-CN" altLang="zh-CN" dirty="0">
                <a:latin typeface="微软雅黑" panose="020B0503020204020204" charset="-122"/>
                <a:ea typeface="微软雅黑" panose="020B0503020204020204" charset="-122"/>
              </a:rPr>
              <a:t>电话管理器</a:t>
            </a:r>
            <a:r>
              <a:rPr lang="en-US" altLang="zh-CN"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0" y="2026812"/>
            <a:ext cx="5991225" cy="3630609"/>
          </a:xfrm>
          <a:prstGeom prst="rect">
            <a:avLst/>
          </a:prstGeom>
          <a:solidFill>
            <a:schemeClr val="bg1"/>
          </a:solidFill>
          <a:ln>
            <a:solidFill>
              <a:srgbClr val="1C8483"/>
            </a:solidFill>
          </a:ln>
        </p:spPr>
        <p:txBody>
          <a:bodyPr wrap="square">
            <a:spAutoFit/>
          </a:bodyPr>
          <a:lstStyle/>
          <a:p>
            <a:pPr algn="just">
              <a:lnSpc>
                <a:spcPct val="125000"/>
              </a:lnSpc>
              <a:spcAft>
                <a:spcPts val="0"/>
              </a:spcAft>
            </a:pPr>
            <a:r>
              <a:rPr lang="en-US" altLang="zh-CN" sz="1600" kern="100" dirty="0">
                <a:latin typeface="Times New Roman" panose="02020603050405020304" pitchFamily="18" charset="0"/>
                <a:cs typeface="Times New Roman" panose="02020603050405020304" pitchFamily="18" charset="0"/>
              </a:rPr>
              <a:t>public class </a:t>
            </a:r>
            <a:r>
              <a:rPr lang="en-US" altLang="zh-CN" sz="1600" kern="100" dirty="0" err="1">
                <a:latin typeface="Times New Roman" panose="02020603050405020304" pitchFamily="18" charset="0"/>
                <a:cs typeface="Times New Roman" panose="02020603050405020304" pitchFamily="18" charset="0"/>
              </a:rPr>
              <a:t>MainActivity</a:t>
            </a:r>
            <a:r>
              <a:rPr lang="en-US" altLang="zh-CN" sz="1600" kern="100" dirty="0">
                <a:latin typeface="Times New Roman" panose="02020603050405020304" pitchFamily="18" charset="0"/>
                <a:cs typeface="Times New Roman" panose="02020603050405020304" pitchFamily="18" charset="0"/>
              </a:rPr>
              <a:t> extends </a:t>
            </a:r>
            <a:r>
              <a:rPr lang="en-US" altLang="zh-CN" sz="1600" kern="100" dirty="0" err="1">
                <a:latin typeface="Times New Roman" panose="02020603050405020304" pitchFamily="18" charset="0"/>
                <a:cs typeface="Times New Roman" panose="02020603050405020304" pitchFamily="18" charset="0"/>
              </a:rPr>
              <a:t>AppCompatActivity</a:t>
            </a: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spcAft>
                <a:spcPts val="0"/>
              </a:spcAft>
            </a:pPr>
            <a:r>
              <a:rPr lang="en-US" altLang="zh-CN" sz="1600" kern="100" dirty="0">
                <a:latin typeface="Times New Roman" panose="02020603050405020304" pitchFamily="18" charset="0"/>
                <a:cs typeface="Times New Roman" panose="02020603050405020304" pitchFamily="18" charset="0"/>
              </a:rPr>
              <a:t>    private </a:t>
            </a:r>
            <a:r>
              <a:rPr lang="en-US" altLang="zh-CN" sz="1600" kern="100" dirty="0" err="1">
                <a:latin typeface="Times New Roman" panose="02020603050405020304" pitchFamily="18" charset="0"/>
                <a:cs typeface="Times New Roman" panose="02020603050405020304" pitchFamily="18" charset="0"/>
              </a:rPr>
              <a:t>ListView</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show_list</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indent="276225" algn="just">
              <a:lnSpc>
                <a:spcPct val="110000"/>
              </a:lnSpc>
              <a:spcAft>
                <a:spcPts val="0"/>
              </a:spcAft>
            </a:pPr>
            <a:r>
              <a:rPr lang="en-US" altLang="zh-CN" sz="1600" kern="100" dirty="0">
                <a:latin typeface="Times New Roman" panose="02020603050405020304" pitchFamily="18" charset="0"/>
                <a:cs typeface="Times New Roman" panose="02020603050405020304" pitchFamily="18" charset="0"/>
              </a:rPr>
              <a:t>private </a:t>
            </a:r>
            <a:r>
              <a:rPr lang="en-US" altLang="zh-CN" sz="1600" kern="100" dirty="0" err="1">
                <a:latin typeface="Times New Roman" panose="02020603050405020304" pitchFamily="18" charset="0"/>
                <a:cs typeface="Times New Roman" panose="02020603050405020304" pitchFamily="18" charset="0"/>
              </a:rPr>
              <a:t>ArrayList</a:t>
            </a:r>
            <a:r>
              <a:rPr lang="en-US" altLang="zh-CN" sz="1600" kern="100" dirty="0">
                <a:latin typeface="Times New Roman" panose="02020603050405020304" pitchFamily="18" charset="0"/>
                <a:cs typeface="Times New Roman" panose="02020603050405020304" pitchFamily="18" charset="0"/>
              </a:rPr>
              <a:t>&lt;String&gt; </a:t>
            </a:r>
            <a:r>
              <a:rPr lang="en-US" altLang="zh-CN" sz="1600" kern="100" dirty="0" err="1">
                <a:latin typeface="Times New Roman" panose="02020603050405020304" pitchFamily="18" charset="0"/>
                <a:cs typeface="Times New Roman" panose="02020603050405020304" pitchFamily="18" charset="0"/>
              </a:rPr>
              <a:t>status_values</a:t>
            </a:r>
            <a:r>
              <a:rPr lang="en-US" altLang="zh-CN" sz="1600" kern="100" dirty="0">
                <a:latin typeface="Times New Roman" panose="02020603050405020304" pitchFamily="18" charset="0"/>
                <a:cs typeface="Times New Roman" panose="02020603050405020304" pitchFamily="18" charset="0"/>
              </a:rPr>
              <a:t>=new </a:t>
            </a:r>
            <a:r>
              <a:rPr lang="en-US" altLang="zh-CN" sz="1600" kern="100" dirty="0" err="1">
                <a:latin typeface="Times New Roman" panose="02020603050405020304" pitchFamily="18" charset="0"/>
                <a:cs typeface="Times New Roman" panose="02020603050405020304" pitchFamily="18" charset="0"/>
              </a:rPr>
              <a:t>ArrayList</a:t>
            </a:r>
            <a:r>
              <a:rPr lang="en-US" altLang="zh-CN" sz="1600" kern="100" dirty="0">
                <a:latin typeface="Times New Roman" panose="02020603050405020304" pitchFamily="18" charset="0"/>
                <a:cs typeface="Times New Roman" panose="02020603050405020304" pitchFamily="18" charset="0"/>
              </a:rPr>
              <a:t>&lt;String&gt;();</a:t>
            </a:r>
            <a:endParaRPr lang="zh-CN" altLang="zh-CN" sz="1600" kern="100" dirty="0">
              <a:latin typeface="Times New Roman" panose="02020603050405020304" pitchFamily="18" charset="0"/>
              <a:cs typeface="Times New Roman" panose="02020603050405020304" pitchFamily="18" charset="0"/>
            </a:endParaRPr>
          </a:p>
          <a:p>
            <a:pPr indent="266700" algn="just">
              <a:lnSpc>
                <a:spcPct val="110000"/>
              </a:lnSpc>
              <a:spcAft>
                <a:spcPts val="0"/>
              </a:spcAft>
            </a:pPr>
            <a:r>
              <a:rPr lang="en-US" altLang="zh-CN" sz="1600" kern="100" dirty="0">
                <a:latin typeface="Times New Roman" panose="02020603050405020304" pitchFamily="18" charset="0"/>
                <a:cs typeface="Times New Roman" panose="02020603050405020304" pitchFamily="18" charset="0"/>
              </a:rPr>
              <a:t>@Override</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spcAft>
                <a:spcPts val="0"/>
              </a:spcAft>
            </a:pPr>
            <a:r>
              <a:rPr lang="en-US" altLang="zh-CN" sz="1600" kern="100" dirty="0">
                <a:latin typeface="Times New Roman" panose="02020603050405020304" pitchFamily="18" charset="0"/>
                <a:cs typeface="Times New Roman" panose="02020603050405020304" pitchFamily="18" charset="0"/>
              </a:rPr>
              <a:t>    protected void </a:t>
            </a:r>
            <a:r>
              <a:rPr lang="en-US" altLang="zh-CN" sz="1600" kern="100" dirty="0" err="1">
                <a:latin typeface="Times New Roman" panose="02020603050405020304" pitchFamily="18" charset="0"/>
                <a:cs typeface="Times New Roman" panose="02020603050405020304" pitchFamily="18" charset="0"/>
              </a:rPr>
              <a:t>onCreate</a:t>
            </a:r>
            <a:r>
              <a:rPr lang="en-US" altLang="zh-CN" sz="1600" kern="100" dirty="0">
                <a:latin typeface="Times New Roman" panose="02020603050405020304" pitchFamily="18" charset="0"/>
                <a:cs typeface="Times New Roman" panose="02020603050405020304" pitchFamily="18" charset="0"/>
              </a:rPr>
              <a:t>(Bundle </a:t>
            </a:r>
            <a:r>
              <a:rPr lang="en-US" altLang="zh-CN" sz="1600" kern="100" dirty="0" err="1">
                <a:latin typeface="Times New Roman" panose="02020603050405020304" pitchFamily="18" charset="0"/>
                <a:cs typeface="Times New Roman" panose="02020603050405020304" pitchFamily="18" charset="0"/>
              </a:rPr>
              <a:t>savedInstanceState</a:t>
            </a: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super.onCreate</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savedInstanceState</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setContentView</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R.layout.activity_main</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show_list</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ListView</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findViewById</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R.id.show_mes</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spcAft>
                <a:spcPts val="0"/>
              </a:spcAft>
            </a:pPr>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获取系统的</a:t>
            </a:r>
            <a:r>
              <a:rPr lang="en-US" altLang="zh-CN" sz="1600" kern="100" dirty="0" err="1">
                <a:latin typeface="Times New Roman" panose="02020603050405020304" pitchFamily="18" charset="0"/>
                <a:cs typeface="Times New Roman" panose="02020603050405020304" pitchFamily="18" charset="0"/>
              </a:rPr>
              <a:t>TelephonyManager</a:t>
            </a:r>
            <a:r>
              <a:rPr lang="zh-CN" altLang="zh-CN" sz="1600" kern="100" dirty="0">
                <a:latin typeface="Times New Roman" panose="02020603050405020304" pitchFamily="18" charset="0"/>
                <a:cs typeface="Times New Roman" panose="02020603050405020304" pitchFamily="18" charset="0"/>
              </a:rPr>
              <a:t>对象</a:t>
            </a:r>
          </a:p>
          <a:p>
            <a:pPr marL="133350" indent="-133350" algn="just">
              <a:lnSpc>
                <a:spcPct val="110000"/>
              </a:lnSpc>
              <a:spcAft>
                <a:spcPts val="0"/>
              </a:spcAft>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TelephonyManager</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telManager</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marL="152400" indent="400050" algn="just">
              <a:lnSpc>
                <a:spcPct val="110000"/>
              </a:lnSpc>
              <a:spcAft>
                <a:spcPts val="0"/>
              </a:spcAft>
            </a:pP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TelephonyManager</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getSystemService</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Context.TELEPHONY_SERVICE</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spcAft>
                <a:spcPts val="0"/>
              </a:spcAft>
            </a:pPr>
            <a:endParaRPr lang="zh-CN" altLang="zh-CN" sz="1600" kern="100" dirty="0">
              <a:latin typeface="Times New Roman" panose="02020603050405020304" pitchFamily="18" charset="0"/>
              <a:cs typeface="Times New Roman" panose="02020603050405020304" pitchFamily="18" charset="0"/>
            </a:endParaRPr>
          </a:p>
        </p:txBody>
      </p:sp>
      <p:sp>
        <p:nvSpPr>
          <p:cNvPr id="2" name="圆角矩形 3">
            <a:extLst>
              <a:ext uri="{FF2B5EF4-FFF2-40B4-BE49-F238E27FC236}">
                <a16:creationId xmlns:a16="http://schemas.microsoft.com/office/drawing/2014/main" id="{F90259ED-40D5-4635-B8C4-0117ED33B597}"/>
              </a:ext>
            </a:extLst>
          </p:cNvPr>
          <p:cNvSpPr/>
          <p:nvPr/>
        </p:nvSpPr>
        <p:spPr>
          <a:xfrm>
            <a:off x="536575" y="974725"/>
            <a:ext cx="4521200" cy="552450"/>
          </a:xfrm>
          <a:prstGeom prst="roundRect">
            <a:avLst>
              <a:gd name="adj" fmla="val 11373"/>
            </a:avLst>
          </a:prstGeom>
          <a:solidFill>
            <a:srgbClr val="1C8483"/>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effectLst>
                  <a:outerShdw blurRad="38100" dist="38100" dir="2700000" algn="tl">
                    <a:srgbClr val="000000">
                      <a:alpha val="43137"/>
                    </a:srgbClr>
                  </a:outerShdw>
                </a:effectLst>
                <a:ea typeface="思源黑体 CN Normal" panose="020B0400000000000000" pitchFamily="34" charset="-122"/>
              </a:rPr>
              <a:t>实例：获取网络和</a:t>
            </a:r>
            <a:r>
              <a:rPr lang="en-US" altLang="zh-CN" sz="2400" b="1" dirty="0">
                <a:effectLst>
                  <a:outerShdw blurRad="38100" dist="38100" dir="2700000" algn="tl">
                    <a:srgbClr val="000000">
                      <a:alpha val="43137"/>
                    </a:srgbClr>
                  </a:outerShdw>
                </a:effectLst>
                <a:ea typeface="思源黑体 CN Normal" panose="020B0400000000000000" pitchFamily="34" charset="-122"/>
              </a:rPr>
              <a:t>SIM</a:t>
            </a:r>
            <a:r>
              <a:rPr lang="zh-CN" altLang="en-US" sz="2400" b="1" dirty="0">
                <a:effectLst>
                  <a:outerShdw blurRad="38100" dist="38100" dir="2700000" algn="tl">
                    <a:srgbClr val="000000">
                      <a:alpha val="43137"/>
                    </a:srgbClr>
                  </a:outerShdw>
                </a:effectLst>
                <a:ea typeface="思源黑体 CN Normal" panose="020B0400000000000000" pitchFamily="34" charset="-122"/>
              </a:rPr>
              <a:t>卡信息</a:t>
            </a:r>
            <a:endParaRPr lang="en-US" altLang="zh-CN" sz="2400" b="1" dirty="0">
              <a:effectLst>
                <a:outerShdw blurRad="38100" dist="38100" dir="2700000" algn="tl">
                  <a:srgbClr val="000000">
                    <a:alpha val="43137"/>
                  </a:srgbClr>
                </a:outerShdw>
              </a:effectLst>
              <a:ea typeface="思源黑体 CN Normal" panose="020B0400000000000000" pitchFamily="34" charset="-122"/>
            </a:endParaRPr>
          </a:p>
        </p:txBody>
      </p:sp>
      <p:sp>
        <p:nvSpPr>
          <p:cNvPr id="8" name="文本框 7">
            <a:extLst>
              <a:ext uri="{FF2B5EF4-FFF2-40B4-BE49-F238E27FC236}">
                <a16:creationId xmlns:a16="http://schemas.microsoft.com/office/drawing/2014/main" id="{6AE265B5-EC27-49AF-AC40-EF988B0C00C6}"/>
              </a:ext>
            </a:extLst>
          </p:cNvPr>
          <p:cNvSpPr txBox="1"/>
          <p:nvPr/>
        </p:nvSpPr>
        <p:spPr>
          <a:xfrm>
            <a:off x="4591050" y="6157058"/>
            <a:ext cx="6096000" cy="380297"/>
          </a:xfrm>
          <a:prstGeom prst="rect">
            <a:avLst/>
          </a:prstGeom>
          <a:noFill/>
        </p:spPr>
        <p:txBody>
          <a:bodyPr wrap="square">
            <a:spAutoFit/>
          </a:bodyPr>
          <a:lstStyle/>
          <a:p>
            <a:pPr algn="just">
              <a:lnSpc>
                <a:spcPct val="110000"/>
              </a:lnSpc>
              <a:spcAft>
                <a:spcPts val="0"/>
              </a:spcAft>
            </a:pPr>
            <a:r>
              <a:rPr lang="en-US" altLang="zh-CN" sz="1800" kern="100" dirty="0">
                <a:latin typeface="Times New Roman" panose="02020603050405020304" pitchFamily="18" charset="0"/>
                <a:cs typeface="Times New Roman" panose="02020603050405020304" pitchFamily="18" charset="0"/>
              </a:rPr>
              <a:t> </a:t>
            </a:r>
            <a:endParaRPr lang="zh-CN" altLang="en-US" dirty="0"/>
          </a:p>
        </p:txBody>
      </p:sp>
      <p:sp>
        <p:nvSpPr>
          <p:cNvPr id="7" name="矩形 6">
            <a:extLst>
              <a:ext uri="{FF2B5EF4-FFF2-40B4-BE49-F238E27FC236}">
                <a16:creationId xmlns:a16="http://schemas.microsoft.com/office/drawing/2014/main" id="{FEB689F6-0105-49C9-9580-31B1C4228E84}"/>
              </a:ext>
            </a:extLst>
          </p:cNvPr>
          <p:cNvSpPr/>
          <p:nvPr/>
        </p:nvSpPr>
        <p:spPr>
          <a:xfrm>
            <a:off x="6096000" y="2026811"/>
            <a:ext cx="5991225" cy="3864519"/>
          </a:xfrm>
          <a:prstGeom prst="rect">
            <a:avLst/>
          </a:prstGeom>
          <a:solidFill>
            <a:schemeClr val="bg1"/>
          </a:solidFill>
          <a:ln>
            <a:solidFill>
              <a:srgbClr val="1C8483"/>
            </a:solidFill>
          </a:ln>
        </p:spPr>
        <p:txBody>
          <a:bodyPr wrap="square">
            <a:spAutoFit/>
          </a:bodyPr>
          <a:lstStyle/>
          <a:p>
            <a:pPr algn="just">
              <a:lnSpc>
                <a:spcPct val="110000"/>
              </a:lnSpc>
            </a:pPr>
            <a:r>
              <a:rPr lang="en-US" altLang="zh-CN" sz="1600" kern="100" dirty="0">
                <a:latin typeface="Times New Roman" panose="02020603050405020304" pitchFamily="18" charset="0"/>
                <a:cs typeface="Times New Roman" panose="02020603050405020304" pitchFamily="18" charset="0"/>
              </a:rPr>
              <a:t>//</a:t>
            </a:r>
            <a:r>
              <a:rPr lang="zh-CN" altLang="zh-CN" sz="1600" kern="100" dirty="0">
                <a:latin typeface="Times New Roman" panose="02020603050405020304" pitchFamily="18" charset="0"/>
                <a:cs typeface="Times New Roman" panose="02020603050405020304" pitchFamily="18" charset="0"/>
              </a:rPr>
              <a:t>获取设备编号</a:t>
            </a:r>
          </a:p>
          <a:p>
            <a:pPr algn="just">
              <a:lnSpc>
                <a:spcPct val="110000"/>
              </a:lnSpc>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status_values.add</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telManager.getDeviceId</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获取系统平台的版本</a:t>
            </a:r>
          </a:p>
          <a:p>
            <a:pPr algn="just">
              <a:lnSpc>
                <a:spcPct val="110000"/>
              </a:lnSpc>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status_values.add</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telManager.getDeviceSoftwareVersion</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!=null? </a:t>
            </a:r>
            <a:r>
              <a:rPr lang="en-US" altLang="zh-CN" sz="1600" kern="100" dirty="0" err="1">
                <a:latin typeface="Times New Roman" panose="02020603050405020304" pitchFamily="18" charset="0"/>
                <a:cs typeface="Times New Roman" panose="02020603050405020304" pitchFamily="18" charset="0"/>
              </a:rPr>
              <a:t>telManager.getDeviceSoftwareVersion</a:t>
            </a:r>
            <a:r>
              <a:rPr lang="en-US" altLang="zh-CN" sz="1600" kern="100" dirty="0">
                <a:latin typeface="Times New Roman" panose="02020603050405020304" pitchFamily="18" charset="0"/>
                <a:cs typeface="Times New Roman" panose="02020603050405020304" pitchFamily="18" charset="0"/>
              </a:rPr>
              <a:t>():"</a:t>
            </a:r>
            <a:r>
              <a:rPr lang="zh-CN" altLang="zh-CN" sz="1600" kern="100" dirty="0">
                <a:latin typeface="Times New Roman" panose="02020603050405020304" pitchFamily="18" charset="0"/>
                <a:cs typeface="Times New Roman" panose="02020603050405020304" pitchFamily="18" charset="0"/>
              </a:rPr>
              <a:t>未知</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获取网络运营商代号</a:t>
            </a:r>
          </a:p>
          <a:p>
            <a:pPr algn="just">
              <a:lnSpc>
                <a:spcPct val="110000"/>
              </a:lnSpc>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status_values.add</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telManager.getNetworkOperator</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获取</a:t>
            </a:r>
            <a:r>
              <a:rPr lang="en-US" altLang="zh-CN" sz="1600" kern="100" dirty="0">
                <a:latin typeface="Times New Roman" panose="02020603050405020304" pitchFamily="18" charset="0"/>
                <a:cs typeface="Times New Roman" panose="02020603050405020304" pitchFamily="18" charset="0"/>
              </a:rPr>
              <a:t>SIM</a:t>
            </a:r>
            <a:r>
              <a:rPr lang="zh-CN" altLang="zh-CN" sz="1600" kern="100" dirty="0">
                <a:latin typeface="Times New Roman" panose="02020603050405020304" pitchFamily="18" charset="0"/>
                <a:cs typeface="Times New Roman" panose="02020603050405020304" pitchFamily="18" charset="0"/>
              </a:rPr>
              <a:t>卡的国别</a:t>
            </a:r>
          </a:p>
          <a:p>
            <a:pPr algn="just">
              <a:lnSpc>
                <a:spcPct val="110000"/>
              </a:lnSpc>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status_values.add</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telManager.getSimCountryIso</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获取</a:t>
            </a:r>
            <a:r>
              <a:rPr lang="en-US" altLang="zh-CN" sz="1600" kern="100" dirty="0">
                <a:latin typeface="Times New Roman" panose="02020603050405020304" pitchFamily="18" charset="0"/>
                <a:cs typeface="Times New Roman" panose="02020603050405020304" pitchFamily="18" charset="0"/>
              </a:rPr>
              <a:t>SIM</a:t>
            </a:r>
            <a:r>
              <a:rPr lang="zh-CN" altLang="zh-CN" sz="1600" kern="100" dirty="0">
                <a:latin typeface="Times New Roman" panose="02020603050405020304" pitchFamily="18" charset="0"/>
                <a:cs typeface="Times New Roman" panose="02020603050405020304" pitchFamily="18" charset="0"/>
              </a:rPr>
              <a:t>卡的序列号</a:t>
            </a:r>
          </a:p>
          <a:p>
            <a:pPr algn="just">
              <a:lnSpc>
                <a:spcPct val="110000"/>
              </a:lnSpc>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status_values.add</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telManager.getSimSerialNumber</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show_list.setAdapter</a:t>
            </a:r>
            <a:r>
              <a:rPr lang="en-US" altLang="zh-CN" sz="1600" kern="100" dirty="0">
                <a:latin typeface="Times New Roman" panose="02020603050405020304" pitchFamily="18" charset="0"/>
                <a:cs typeface="Times New Roman" panose="02020603050405020304" pitchFamily="18" charset="0"/>
              </a:rPr>
              <a:t>(new </a:t>
            </a:r>
            <a:r>
              <a:rPr lang="en-US" altLang="zh-CN" sz="1600" kern="100" dirty="0" err="1">
                <a:latin typeface="Times New Roman" panose="02020603050405020304" pitchFamily="18" charset="0"/>
                <a:cs typeface="Times New Roman" panose="02020603050405020304" pitchFamily="18" charset="0"/>
              </a:rPr>
              <a:t>rrayAdapter</a:t>
            </a:r>
            <a:r>
              <a:rPr lang="en-US" altLang="zh-CN" sz="1600" kern="100" dirty="0">
                <a:latin typeface="Times New Roman" panose="02020603050405020304" pitchFamily="18" charset="0"/>
                <a:cs typeface="Times New Roman" panose="02020603050405020304" pitchFamily="18" charset="0"/>
              </a:rPr>
              <a:t>&lt;String&gt;(this,android.R.layout.simple_list_item_1,status_values));  }}</a:t>
            </a:r>
            <a:endParaRPr lang="zh-CN" altLang="zh-CN" sz="16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5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a:latin typeface="微软雅黑" panose="020B0503020204020204" charset="-122"/>
                <a:ea typeface="微软雅黑" panose="020B0503020204020204" charset="-122"/>
              </a:rPr>
              <a:t>6.4.1 </a:t>
            </a:r>
            <a:r>
              <a:rPr lang="en-US" altLang="zh-CN" dirty="0" err="1">
                <a:latin typeface="微软雅黑" panose="020B0503020204020204" charset="-122"/>
                <a:ea typeface="微软雅黑" panose="020B0503020204020204" charset="-122"/>
              </a:rPr>
              <a:t>TelephonyManager</a:t>
            </a:r>
            <a:r>
              <a:rPr lang="en-US" altLang="zh-CN" dirty="0">
                <a:latin typeface="微软雅黑" panose="020B0503020204020204" charset="-122"/>
                <a:ea typeface="微软雅黑" panose="020B0503020204020204" charset="-122"/>
              </a:rPr>
              <a:t>(</a:t>
            </a:r>
            <a:r>
              <a:rPr lang="zh-CN" altLang="zh-CN" dirty="0">
                <a:latin typeface="微软雅黑" panose="020B0503020204020204" charset="-122"/>
                <a:ea typeface="微软雅黑" panose="020B0503020204020204" charset="-122"/>
              </a:rPr>
              <a:t>电话管理器</a:t>
            </a:r>
            <a:r>
              <a:rPr lang="en-US" altLang="zh-CN"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2" name="圆角矩形 3">
            <a:extLst>
              <a:ext uri="{FF2B5EF4-FFF2-40B4-BE49-F238E27FC236}">
                <a16:creationId xmlns:a16="http://schemas.microsoft.com/office/drawing/2014/main" id="{F90259ED-40D5-4635-B8C4-0117ED33B597}"/>
              </a:ext>
            </a:extLst>
          </p:cNvPr>
          <p:cNvSpPr/>
          <p:nvPr/>
        </p:nvSpPr>
        <p:spPr>
          <a:xfrm>
            <a:off x="536575" y="974725"/>
            <a:ext cx="4521200" cy="552450"/>
          </a:xfrm>
          <a:prstGeom prst="roundRect">
            <a:avLst>
              <a:gd name="adj" fmla="val 11373"/>
            </a:avLst>
          </a:prstGeom>
          <a:solidFill>
            <a:srgbClr val="1C8483"/>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effectLst>
                  <a:outerShdw blurRad="38100" dist="38100" dir="2700000" algn="tl">
                    <a:srgbClr val="000000">
                      <a:alpha val="43137"/>
                    </a:srgbClr>
                  </a:outerShdw>
                </a:effectLst>
                <a:ea typeface="思源黑体 CN Normal" panose="020B0400000000000000" pitchFamily="34" charset="-122"/>
              </a:rPr>
              <a:t>实例：获取网络和</a:t>
            </a:r>
            <a:r>
              <a:rPr lang="en-US" altLang="zh-CN" sz="2400" b="1" dirty="0">
                <a:effectLst>
                  <a:outerShdw blurRad="38100" dist="38100" dir="2700000" algn="tl">
                    <a:srgbClr val="000000">
                      <a:alpha val="43137"/>
                    </a:srgbClr>
                  </a:outerShdw>
                </a:effectLst>
                <a:ea typeface="思源黑体 CN Normal" panose="020B0400000000000000" pitchFamily="34" charset="-122"/>
              </a:rPr>
              <a:t>SIM</a:t>
            </a:r>
            <a:r>
              <a:rPr lang="zh-CN" altLang="en-US" sz="2400" b="1" dirty="0">
                <a:effectLst>
                  <a:outerShdw blurRad="38100" dist="38100" dir="2700000" algn="tl">
                    <a:srgbClr val="000000">
                      <a:alpha val="43137"/>
                    </a:srgbClr>
                  </a:outerShdw>
                </a:effectLst>
                <a:ea typeface="思源黑体 CN Normal" panose="020B0400000000000000" pitchFamily="34" charset="-122"/>
              </a:rPr>
              <a:t>卡信息</a:t>
            </a:r>
            <a:endParaRPr lang="en-US" altLang="zh-CN" sz="2400" b="1" dirty="0">
              <a:effectLst>
                <a:outerShdw blurRad="38100" dist="38100" dir="2700000" algn="tl">
                  <a:srgbClr val="000000">
                    <a:alpha val="43137"/>
                  </a:srgbClr>
                </a:outerShdw>
              </a:effectLst>
              <a:ea typeface="思源黑体 CN Normal" panose="020B0400000000000000" pitchFamily="34" charset="-122"/>
            </a:endParaRPr>
          </a:p>
        </p:txBody>
      </p:sp>
      <p:sp>
        <p:nvSpPr>
          <p:cNvPr id="8" name="文本框 7">
            <a:extLst>
              <a:ext uri="{FF2B5EF4-FFF2-40B4-BE49-F238E27FC236}">
                <a16:creationId xmlns:a16="http://schemas.microsoft.com/office/drawing/2014/main" id="{6AE265B5-EC27-49AF-AC40-EF988B0C00C6}"/>
              </a:ext>
            </a:extLst>
          </p:cNvPr>
          <p:cNvSpPr txBox="1"/>
          <p:nvPr/>
        </p:nvSpPr>
        <p:spPr>
          <a:xfrm>
            <a:off x="4591050" y="6157058"/>
            <a:ext cx="6096000" cy="380297"/>
          </a:xfrm>
          <a:prstGeom prst="rect">
            <a:avLst/>
          </a:prstGeom>
          <a:noFill/>
        </p:spPr>
        <p:txBody>
          <a:bodyPr wrap="square">
            <a:spAutoFit/>
          </a:bodyPr>
          <a:lstStyle/>
          <a:p>
            <a:pPr algn="just">
              <a:lnSpc>
                <a:spcPct val="110000"/>
              </a:lnSpc>
              <a:spcAft>
                <a:spcPts val="0"/>
              </a:spcAft>
            </a:pPr>
            <a:r>
              <a:rPr lang="en-US" altLang="zh-CN" sz="1800" kern="100" dirty="0">
                <a:latin typeface="Times New Roman" panose="02020603050405020304" pitchFamily="18" charset="0"/>
                <a:cs typeface="Times New Roman" panose="02020603050405020304" pitchFamily="18" charset="0"/>
              </a:rPr>
              <a:t> </a:t>
            </a:r>
            <a:endParaRPr lang="zh-CN" altLang="en-US" dirty="0"/>
          </a:p>
        </p:txBody>
      </p:sp>
      <p:pic>
        <p:nvPicPr>
          <p:cNvPr id="4" name="图片 2">
            <a:extLst>
              <a:ext uri="{FF2B5EF4-FFF2-40B4-BE49-F238E27FC236}">
                <a16:creationId xmlns:a16="http://schemas.microsoft.com/office/drawing/2014/main" id="{27D9A38E-BC17-4F49-A79A-5D549E8ED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707" y="1734352"/>
            <a:ext cx="4213360" cy="44227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6750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6.4.2 </a:t>
            </a:r>
            <a:r>
              <a:rPr lang="en-US" altLang="en-US" dirty="0" err="1">
                <a:latin typeface="微软雅黑" panose="020B0503020204020204" charset="-122"/>
                <a:ea typeface="微软雅黑" panose="020B0503020204020204" charset="-122"/>
              </a:rPr>
              <a:t>SmsManager</a:t>
            </a:r>
            <a:r>
              <a:rPr lang="en-US" altLang="en-US" dirty="0">
                <a:latin typeface="微软雅黑" panose="020B0503020204020204" charset="-122"/>
                <a:ea typeface="微软雅黑" panose="020B0503020204020204" charset="-122"/>
              </a:rPr>
              <a:t>(</a:t>
            </a:r>
            <a:r>
              <a:rPr lang="en-US" altLang="en-US" dirty="0" err="1">
                <a:latin typeface="微软雅黑" panose="020B0503020204020204" charset="-122"/>
                <a:ea typeface="微软雅黑" panose="020B0503020204020204" charset="-122"/>
              </a:rPr>
              <a:t>短信管理器</a:t>
            </a:r>
            <a:r>
              <a:rPr lang="en-US"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23555" name="内容占位符 2"/>
          <p:cNvSpPr>
            <a:spLocks noGrp="1"/>
          </p:cNvSpPr>
          <p:nvPr/>
        </p:nvSpPr>
        <p:spPr>
          <a:xfrm>
            <a:off x="190500" y="975995"/>
            <a:ext cx="11155045" cy="1891030"/>
          </a:xfrm>
          <a:prstGeom prst="rect">
            <a:avLst/>
          </a:prstGeom>
          <a:noFill/>
          <a:ln>
            <a:noFill/>
          </a:ln>
        </p:spPr>
        <p:txBody>
          <a:bodyPr vert="horz" wrap="square" lIns="91440" tIns="45720" rIns="91440" bIns="45720" numCol="1" rtlCol="0" anchor="t" anchorCtr="0" compatLnSpc="1">
            <a:norm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fontAlgn="auto">
              <a:lnSpc>
                <a:spcPct val="150000"/>
              </a:lnSpc>
              <a:spcBef>
                <a:spcPct val="0"/>
              </a:spcBef>
              <a:spcAft>
                <a:spcPts val="0"/>
              </a:spcAft>
              <a:defRPr/>
            </a:pPr>
            <a:r>
              <a:rPr lang="zh-CN" altLang="zh-CN" sz="2400" b="1" dirty="0">
                <a:solidFill>
                  <a:schemeClr val="tx1">
                    <a:lumMod val="75000"/>
                    <a:lumOff val="25000"/>
                  </a:schemeClr>
                </a:solidFill>
                <a:latin typeface="宋体" panose="02010600030101010101" pitchFamily="2" charset="-122"/>
              </a:rPr>
              <a:t>SmsManager是Android提供的</a:t>
            </a:r>
            <a:r>
              <a:rPr lang="zh-CN" altLang="en-US" sz="2400" b="1" dirty="0">
                <a:solidFill>
                  <a:schemeClr val="tx1">
                    <a:lumMod val="75000"/>
                    <a:lumOff val="25000"/>
                  </a:schemeClr>
                </a:solidFill>
                <a:latin typeface="宋体" panose="02010600030101010101" pitchFamily="2" charset="-122"/>
              </a:rPr>
              <a:t>管理短信息</a:t>
            </a:r>
            <a:r>
              <a:rPr lang="zh-CN" altLang="zh-CN" sz="2400" b="1" dirty="0">
                <a:solidFill>
                  <a:schemeClr val="tx1">
                    <a:lumMod val="75000"/>
                    <a:lumOff val="25000"/>
                  </a:schemeClr>
                </a:solidFill>
                <a:latin typeface="宋体" panose="02010600030101010101" pitchFamily="2" charset="-122"/>
              </a:rPr>
              <a:t>的服务</a:t>
            </a:r>
            <a:r>
              <a:rPr lang="zh-CN" altLang="en-US" sz="2400" b="1" dirty="0">
                <a:solidFill>
                  <a:schemeClr val="tx1">
                    <a:lumMod val="75000"/>
                    <a:lumOff val="25000"/>
                  </a:schemeClr>
                </a:solidFill>
                <a:latin typeface="宋体" panose="02010600030101010101" pitchFamily="2" charset="-122"/>
              </a:rPr>
              <a:t>类</a:t>
            </a:r>
            <a:r>
              <a:rPr lang="zh-CN" altLang="zh-CN" sz="2400" b="1" dirty="0">
                <a:solidFill>
                  <a:schemeClr val="tx1">
                    <a:lumMod val="75000"/>
                    <a:lumOff val="25000"/>
                  </a:schemeClr>
                </a:solidFill>
                <a:latin typeface="宋体" panose="02010600030101010101" pitchFamily="2" charset="-122"/>
              </a:rPr>
              <a:t>，它提供了一系列的sendXxxMessage()方法用于发送短信。短信通常都是文本的形式，</a:t>
            </a:r>
            <a:r>
              <a:rPr lang="zh-CN" altLang="en-US" sz="2400" b="1" dirty="0">
                <a:solidFill>
                  <a:schemeClr val="tx1">
                    <a:lumMod val="75000"/>
                    <a:lumOff val="25000"/>
                  </a:schemeClr>
                </a:solidFill>
                <a:latin typeface="宋体" panose="02010600030101010101" pitchFamily="2" charset="-122"/>
              </a:rPr>
              <a:t>通过</a:t>
            </a:r>
            <a:r>
              <a:rPr lang="zh-CN" altLang="zh-CN" sz="2400" b="1" dirty="0">
                <a:solidFill>
                  <a:schemeClr val="tx1">
                    <a:lumMod val="75000"/>
                    <a:lumOff val="25000"/>
                  </a:schemeClr>
                </a:solidFill>
                <a:latin typeface="宋体" panose="02010600030101010101" pitchFamily="2" charset="-122"/>
              </a:rPr>
              <a:t>调用sendTextMessage()方法即可</a:t>
            </a:r>
            <a:r>
              <a:rPr lang="zh-CN" altLang="en-US" sz="2400" b="1" dirty="0">
                <a:solidFill>
                  <a:schemeClr val="tx1">
                    <a:lumMod val="75000"/>
                    <a:lumOff val="25000"/>
                  </a:schemeClr>
                </a:solidFill>
                <a:latin typeface="宋体" panose="02010600030101010101" pitchFamily="2" charset="-122"/>
              </a:rPr>
              <a:t>实现</a:t>
            </a:r>
            <a:r>
              <a:rPr lang="zh-CN" altLang="zh-CN" sz="2400" b="1" dirty="0">
                <a:solidFill>
                  <a:schemeClr val="tx1">
                    <a:lumMod val="75000"/>
                    <a:lumOff val="25000"/>
                  </a:schemeClr>
                </a:solidFill>
                <a:latin typeface="宋体" panose="02010600030101010101" pitchFamily="2" charset="-122"/>
              </a:rPr>
              <a:t>。</a:t>
            </a:r>
          </a:p>
          <a:p>
            <a:pPr fontAlgn="auto">
              <a:lnSpc>
                <a:spcPct val="150000"/>
              </a:lnSpc>
              <a:spcBef>
                <a:spcPct val="0"/>
              </a:spcBef>
              <a:spcAft>
                <a:spcPts val="0"/>
              </a:spcAft>
              <a:buFont typeface="Wingdings 3" panose="05040102010807070707" pitchFamily="18" charset="2"/>
              <a:buChar char=""/>
              <a:defRPr/>
            </a:pPr>
            <a:endParaRPr lang="zh-CN" altLang="zh-CN" sz="2400" b="1" dirty="0">
              <a:solidFill>
                <a:schemeClr val="tx1">
                  <a:lumMod val="75000"/>
                  <a:lumOff val="25000"/>
                </a:schemeClr>
              </a:solidFill>
              <a:latin typeface="宋体" panose="02010600030101010101" pitchFamily="2" charset="-122"/>
            </a:endParaRPr>
          </a:p>
        </p:txBody>
      </p:sp>
      <p:pic>
        <p:nvPicPr>
          <p:cNvPr id="2" name="图片 4">
            <a:extLst>
              <a:ext uri="{FF2B5EF4-FFF2-40B4-BE49-F238E27FC236}">
                <a16:creationId xmlns:a16="http://schemas.microsoft.com/office/drawing/2014/main" id="{315178FD-C786-4514-987A-96740842F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7" y="2681686"/>
            <a:ext cx="3011525" cy="38143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a:extLst>
              <a:ext uri="{FF2B5EF4-FFF2-40B4-BE49-F238E27FC236}">
                <a16:creationId xmlns:a16="http://schemas.microsoft.com/office/drawing/2014/main" id="{F2A73F9B-1011-4FB4-87CD-B8AA1A46C45F}"/>
              </a:ext>
            </a:extLst>
          </p:cNvPr>
          <p:cNvSpPr/>
          <p:nvPr/>
        </p:nvSpPr>
        <p:spPr>
          <a:xfrm>
            <a:off x="5014913" y="3298963"/>
            <a:ext cx="6096000" cy="1289905"/>
          </a:xfrm>
          <a:prstGeom prst="rect">
            <a:avLst/>
          </a:prstGeom>
          <a:solidFill>
            <a:schemeClr val="bg1"/>
          </a:solidFill>
          <a:ln>
            <a:solidFill>
              <a:srgbClr val="1C8483"/>
            </a:solidFill>
          </a:ln>
        </p:spPr>
        <p:txBody>
          <a:bodyPr>
            <a:spAutoFit/>
          </a:bodyPr>
          <a:lstStyle/>
          <a:p>
            <a:pPr>
              <a:lnSpc>
                <a:spcPct val="150000"/>
              </a:lnSpc>
              <a:defRPr/>
            </a:pPr>
            <a:r>
              <a:rPr lang="en-US" altLang="zh-CN" dirty="0" err="1">
                <a:latin typeface="+mn-ea"/>
                <a:ea typeface="+mn-ea"/>
                <a:cs typeface="Times New Roman" panose="02020603050405020304" pitchFamily="18" charset="0"/>
              </a:rPr>
              <a:t>PendingIntent</a:t>
            </a:r>
            <a:r>
              <a:rPr lang="zh-CN" altLang="zh-CN" dirty="0">
                <a:latin typeface="+mn-ea"/>
                <a:ea typeface="+mn-ea"/>
                <a:cs typeface="Times New Roman" panose="02020603050405020304" pitchFamily="18" charset="0"/>
              </a:rPr>
              <a:t>是对</a:t>
            </a:r>
            <a:r>
              <a:rPr lang="en-US" altLang="zh-CN" dirty="0">
                <a:latin typeface="+mn-ea"/>
                <a:ea typeface="+mn-ea"/>
                <a:cs typeface="Times New Roman" panose="02020603050405020304" pitchFamily="18" charset="0"/>
              </a:rPr>
              <a:t>Intent</a:t>
            </a:r>
            <a:r>
              <a:rPr lang="zh-CN" altLang="zh-CN" dirty="0">
                <a:latin typeface="+mn-ea"/>
                <a:ea typeface="+mn-ea"/>
                <a:cs typeface="Times New Roman" panose="02020603050405020304" pitchFamily="18" charset="0"/>
              </a:rPr>
              <a:t>的一种包装，一般通过调用</a:t>
            </a:r>
            <a:r>
              <a:rPr lang="en-US" altLang="zh-CN" dirty="0" err="1">
                <a:latin typeface="+mn-ea"/>
                <a:ea typeface="+mn-ea"/>
                <a:cs typeface="Times New Roman" panose="02020603050405020304" pitchFamily="18" charset="0"/>
              </a:rPr>
              <a:t>PendingIntent</a:t>
            </a:r>
            <a:r>
              <a:rPr lang="zh-CN" altLang="zh-CN" dirty="0">
                <a:latin typeface="+mn-ea"/>
                <a:ea typeface="+mn-ea"/>
                <a:cs typeface="Times New Roman" panose="02020603050405020304" pitchFamily="18" charset="0"/>
              </a:rPr>
              <a:t>对象的</a:t>
            </a:r>
            <a:r>
              <a:rPr lang="en-US" altLang="zh-CN" dirty="0" err="1">
                <a:latin typeface="+mn-ea"/>
                <a:ea typeface="+mn-ea"/>
                <a:cs typeface="Times New Roman" panose="02020603050405020304" pitchFamily="18" charset="0"/>
              </a:rPr>
              <a:t>getActivity</a:t>
            </a:r>
            <a:r>
              <a:rPr lang="en-US" altLang="zh-CN" dirty="0">
                <a:latin typeface="+mn-ea"/>
                <a:ea typeface="+mn-ea"/>
                <a:cs typeface="Times New Roman" panose="02020603050405020304" pitchFamily="18" charset="0"/>
              </a:rPr>
              <a:t>()</a:t>
            </a:r>
            <a:r>
              <a:rPr lang="zh-CN" altLang="zh-CN" dirty="0">
                <a:latin typeface="+mn-ea"/>
                <a:ea typeface="+mn-ea"/>
                <a:cs typeface="Times New Roman" panose="02020603050405020304" pitchFamily="18" charset="0"/>
              </a:rPr>
              <a:t>、</a:t>
            </a:r>
            <a:r>
              <a:rPr lang="en-US" altLang="zh-CN" dirty="0" err="1">
                <a:latin typeface="+mn-ea"/>
                <a:ea typeface="+mn-ea"/>
                <a:cs typeface="Times New Roman" panose="02020603050405020304" pitchFamily="18" charset="0"/>
              </a:rPr>
              <a:t>getService</a:t>
            </a:r>
            <a:r>
              <a:rPr lang="en-US" altLang="zh-CN" dirty="0">
                <a:latin typeface="+mn-ea"/>
                <a:ea typeface="+mn-ea"/>
                <a:cs typeface="Times New Roman" panose="02020603050405020304" pitchFamily="18" charset="0"/>
              </a:rPr>
              <a:t>()</a:t>
            </a:r>
            <a:r>
              <a:rPr lang="zh-CN" altLang="zh-CN" dirty="0">
                <a:latin typeface="+mn-ea"/>
                <a:ea typeface="+mn-ea"/>
                <a:cs typeface="Times New Roman" panose="02020603050405020304" pitchFamily="18" charset="0"/>
              </a:rPr>
              <a:t>等静态方法来获取</a:t>
            </a:r>
            <a:r>
              <a:rPr lang="en-US" altLang="zh-CN" dirty="0" err="1">
                <a:latin typeface="+mn-ea"/>
                <a:ea typeface="+mn-ea"/>
                <a:cs typeface="Times New Roman" panose="02020603050405020304" pitchFamily="18" charset="0"/>
              </a:rPr>
              <a:t>PendingIntent</a:t>
            </a:r>
            <a:r>
              <a:rPr lang="zh-CN" altLang="zh-CN" dirty="0">
                <a:latin typeface="+mn-ea"/>
                <a:ea typeface="+mn-ea"/>
                <a:cs typeface="Times New Roman" panose="02020603050405020304" pitchFamily="18" charset="0"/>
              </a:rPr>
              <a:t>对象。</a:t>
            </a:r>
            <a:endParaRPr lang="zh-CN" altLang="en-US" dirty="0">
              <a:latin typeface="+mn-ea"/>
              <a:ea typeface="+mn-ea"/>
            </a:endParaRPr>
          </a:p>
        </p:txBody>
      </p:sp>
    </p:spTree>
    <p:extLst>
      <p:ext uri="{BB962C8B-B14F-4D97-AF65-F5344CB8AC3E}">
        <p14:creationId xmlns:p14="http://schemas.microsoft.com/office/powerpoint/2010/main" val="337620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服务与广播</a:t>
            </a:r>
          </a:p>
        </p:txBody>
      </p:sp>
      <p:grpSp>
        <p:nvGrpSpPr>
          <p:cNvPr id="4" name="组合 3"/>
          <p:cNvGrpSpPr/>
          <p:nvPr/>
        </p:nvGrpSpPr>
        <p:grpSpPr>
          <a:xfrm>
            <a:off x="4485130" y="1232610"/>
            <a:ext cx="5287501" cy="620319"/>
            <a:chOff x="4818" y="3226"/>
            <a:chExt cx="8327" cy="977"/>
          </a:xfrm>
        </p:grpSpPr>
        <p:sp>
          <p:nvSpPr>
            <p:cNvPr id="10" name="文本框 9"/>
            <p:cNvSpPr txBox="1"/>
            <p:nvPr/>
          </p:nvSpPr>
          <p:spPr>
            <a:xfrm>
              <a:off x="5824" y="3320"/>
              <a:ext cx="7321" cy="883"/>
            </a:xfrm>
            <a:prstGeom prst="rect">
              <a:avLst/>
            </a:prstGeom>
            <a:noFill/>
            <a:effectLst/>
          </p:spPr>
          <p:txBody>
            <a:bodyPr wrap="none" rtlCol="0" anchor="ctr">
              <a:spAutoFit/>
            </a:bodyPr>
            <a:lstStyle>
              <a:defPPr>
                <a:defRPr lang="zh-CN"/>
              </a:defPPr>
              <a:lvl1pPr>
                <a:defRPr sz="4800" spc="600">
                  <a:solidFill>
                    <a:srgbClr val="245188"/>
                  </a:solidFill>
                  <a:effectLst>
                    <a:outerShdw blurRad="127000" dist="63500" dir="2700000" algn="tl" rotWithShape="0">
                      <a:schemeClr val="accent1">
                        <a:alpha val="40000"/>
                      </a:schemeClr>
                    </a:outerShdw>
                  </a:effectLst>
                  <a:latin typeface="+mj-ea"/>
                  <a:ea typeface="+mj-ea"/>
                </a:defRPr>
              </a:lvl1pPr>
            </a:lstStyle>
            <a:p>
              <a:pPr marL="0" indent="0" eaLnBrk="1" hangingPunct="1">
                <a:lnSpc>
                  <a:spcPct val="120000"/>
                </a:lnSpc>
              </a:pPr>
              <a:r>
                <a:rPr lang="zh-CN" altLang="en-US" sz="2800" spc="0" dirty="0">
                  <a:solidFill>
                    <a:schemeClr val="tx1">
                      <a:lumMod val="75000"/>
                      <a:lumOff val="25000"/>
                    </a:schemeClr>
                  </a:solidFill>
                  <a:effectLst/>
                  <a:ea typeface="思源黑体 CN Medium" panose="020B0600000000000000" pitchFamily="34" charset="-122"/>
                </a:rPr>
                <a:t>掌握</a:t>
              </a:r>
              <a:r>
                <a:rPr lang="en-US" altLang="zh-CN" sz="2800" spc="0" dirty="0">
                  <a:solidFill>
                    <a:srgbClr val="FF0000"/>
                  </a:solidFill>
                  <a:effectLst/>
                  <a:ea typeface="思源黑体 CN Medium" panose="020B0600000000000000" pitchFamily="34" charset="-122"/>
                </a:rPr>
                <a:t>Service</a:t>
              </a:r>
              <a:r>
                <a:rPr lang="zh-CN" altLang="en-US" sz="2800" spc="0" dirty="0">
                  <a:solidFill>
                    <a:srgbClr val="FF0000"/>
                  </a:solidFill>
                  <a:effectLst/>
                  <a:ea typeface="思源黑体 CN Medium" panose="020B0600000000000000" pitchFamily="34" charset="-122"/>
                </a:rPr>
                <a:t>组件</a:t>
              </a:r>
              <a:r>
                <a:rPr lang="zh-CN" altLang="en-US" sz="2800" spc="0" dirty="0">
                  <a:solidFill>
                    <a:schemeClr val="tx1">
                      <a:lumMod val="75000"/>
                      <a:lumOff val="25000"/>
                    </a:schemeClr>
                  </a:solidFill>
                  <a:effectLst/>
                  <a:ea typeface="思源黑体 CN Medium" panose="020B0600000000000000" pitchFamily="34" charset="-122"/>
                </a:rPr>
                <a:t>的生命周期</a:t>
              </a:r>
              <a:endParaRPr lang="zh-CN" altLang="en-US" sz="2800" dirty="0">
                <a:latin typeface="宋体" panose="02010600030101010101" pitchFamily="2" charset="-122"/>
              </a:endParaRPr>
            </a:p>
          </p:txBody>
        </p:sp>
        <p:grpSp>
          <p:nvGrpSpPr>
            <p:cNvPr id="26" name="组合 25"/>
            <p:cNvGrpSpPr/>
            <p:nvPr/>
          </p:nvGrpSpPr>
          <p:grpSpPr>
            <a:xfrm>
              <a:off x="4818" y="3226"/>
              <a:ext cx="731" cy="919"/>
              <a:chOff x="4248352" y="938379"/>
              <a:chExt cx="464185" cy="583565"/>
            </a:xfrm>
          </p:grpSpPr>
          <p:sp>
            <p:nvSpPr>
              <p:cNvPr id="3" name="圆角矩形 2"/>
              <p:cNvSpPr/>
              <p:nvPr/>
            </p:nvSpPr>
            <p:spPr>
              <a:xfrm rot="2700000">
                <a:off x="4248352" y="998069"/>
                <a:ext cx="464185" cy="464185"/>
              </a:xfrm>
              <a:prstGeom prst="roundRect">
                <a:avLst>
                  <a:gd name="adj" fmla="val 11373"/>
                </a:avLst>
              </a:prstGeom>
              <a:solidFill>
                <a:srgbClr val="1C8483"/>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8" name="矩形 17"/>
              <p:cNvSpPr/>
              <p:nvPr/>
            </p:nvSpPr>
            <p:spPr>
              <a:xfrm>
                <a:off x="4302327" y="938379"/>
                <a:ext cx="356235" cy="583565"/>
              </a:xfrm>
              <a:prstGeom prst="rect">
                <a:avLst/>
              </a:prstGeom>
            </p:spPr>
            <p:txBody>
              <a:bodyPr wrap="square">
                <a:spAutoFit/>
              </a:bodyPr>
              <a:lstStyle/>
              <a:p>
                <a:pPr algn="ctr"/>
                <a:r>
                  <a:rPr lang="en-US" altLang="zh-CN" sz="32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sym typeface="思源黑体 CN Normal" panose="020B0400000000000000" pitchFamily="34" charset="-122"/>
                  </a:rPr>
                  <a:t>1</a:t>
                </a:r>
              </a:p>
            </p:txBody>
          </p:sp>
        </p:grpSp>
      </p:grpSp>
      <p:grpSp>
        <p:nvGrpSpPr>
          <p:cNvPr id="5" name="组合 4"/>
          <p:cNvGrpSpPr/>
          <p:nvPr/>
        </p:nvGrpSpPr>
        <p:grpSpPr>
          <a:xfrm>
            <a:off x="4485130" y="2136141"/>
            <a:ext cx="5646266" cy="601979"/>
            <a:chOff x="4818" y="3226"/>
            <a:chExt cx="8892" cy="949"/>
          </a:xfrm>
        </p:grpSpPr>
        <p:sp>
          <p:nvSpPr>
            <p:cNvPr id="6" name="文本框 5"/>
            <p:cNvSpPr txBox="1"/>
            <p:nvPr/>
          </p:nvSpPr>
          <p:spPr>
            <a:xfrm>
              <a:off x="5824" y="3350"/>
              <a:ext cx="7886" cy="825"/>
            </a:xfrm>
            <a:prstGeom prst="rect">
              <a:avLst/>
            </a:prstGeom>
            <a:noFill/>
            <a:effectLst/>
          </p:spPr>
          <p:txBody>
            <a:bodyPr wrap="none" rtlCol="0" anchor="ctr">
              <a:spAutoFit/>
            </a:bodyPr>
            <a:lstStyle>
              <a:defPPr>
                <a:defRPr lang="zh-CN"/>
              </a:defPPr>
              <a:lvl1pPr>
                <a:defRPr sz="4800" spc="600">
                  <a:solidFill>
                    <a:srgbClr val="245188"/>
                  </a:solidFill>
                  <a:effectLst>
                    <a:outerShdw blurRad="127000" dist="63500" dir="2700000" algn="tl" rotWithShape="0">
                      <a:schemeClr val="accent1">
                        <a:alpha val="40000"/>
                      </a:schemeClr>
                    </a:outerShdw>
                  </a:effectLst>
                  <a:latin typeface="+mj-ea"/>
                  <a:ea typeface="+mj-ea"/>
                </a:defRPr>
              </a:lvl1pPr>
            </a:lstStyle>
            <a:p>
              <a:pPr algn="l"/>
              <a:r>
                <a:rPr lang="zh-CN" altLang="en-US" sz="2800" spc="0" dirty="0">
                  <a:solidFill>
                    <a:schemeClr val="tx1">
                      <a:lumMod val="75000"/>
                      <a:lumOff val="25000"/>
                    </a:schemeClr>
                  </a:solidFill>
                  <a:effectLst/>
                  <a:ea typeface="思源黑体 CN Medium" panose="020B0600000000000000" pitchFamily="34" charset="-122"/>
                </a:rPr>
                <a:t>掌握</a:t>
              </a:r>
              <a:r>
                <a:rPr lang="en-US" altLang="zh-CN" sz="2800" spc="0" dirty="0">
                  <a:solidFill>
                    <a:schemeClr val="tx1">
                      <a:lumMod val="75000"/>
                      <a:lumOff val="25000"/>
                    </a:schemeClr>
                  </a:solidFill>
                  <a:effectLst/>
                  <a:ea typeface="思源黑体 CN Medium" panose="020B0600000000000000" pitchFamily="34" charset="-122"/>
                </a:rPr>
                <a:t>Service</a:t>
              </a:r>
              <a:r>
                <a:rPr lang="zh-CN" altLang="en-US" sz="2800" spc="0" dirty="0">
                  <a:solidFill>
                    <a:schemeClr val="tx1">
                      <a:lumMod val="75000"/>
                      <a:lumOff val="25000"/>
                    </a:schemeClr>
                  </a:solidFill>
                  <a:effectLst/>
                  <a:ea typeface="思源黑体 CN Medium" panose="020B0600000000000000" pitchFamily="34" charset="-122"/>
                </a:rPr>
                <a:t>组件的创建、配置</a:t>
              </a:r>
              <a:endParaRPr lang="zh-CN" altLang="en-US" sz="2800" spc="0" dirty="0">
                <a:solidFill>
                  <a:schemeClr val="tx1">
                    <a:lumMod val="75000"/>
                    <a:lumOff val="25000"/>
                  </a:schemeClr>
                </a:solidFill>
                <a:effectLst/>
                <a:ea typeface="思源黑体 CN Medium" panose="020B0600000000000000" pitchFamily="34" charset="-122"/>
                <a:sym typeface="思源黑体 CN Normal" panose="020B0400000000000000" pitchFamily="34" charset="-122"/>
              </a:endParaRPr>
            </a:p>
          </p:txBody>
        </p:sp>
        <p:grpSp>
          <p:nvGrpSpPr>
            <p:cNvPr id="7" name="组合 6"/>
            <p:cNvGrpSpPr/>
            <p:nvPr/>
          </p:nvGrpSpPr>
          <p:grpSpPr>
            <a:xfrm>
              <a:off x="4818" y="3226"/>
              <a:ext cx="731" cy="919"/>
              <a:chOff x="4248352" y="938379"/>
              <a:chExt cx="464185" cy="583637"/>
            </a:xfrm>
          </p:grpSpPr>
          <p:sp>
            <p:nvSpPr>
              <p:cNvPr id="8" name="圆角矩形 7"/>
              <p:cNvSpPr/>
              <p:nvPr/>
            </p:nvSpPr>
            <p:spPr>
              <a:xfrm rot="2700000">
                <a:off x="4248352" y="998069"/>
                <a:ext cx="464185" cy="464185"/>
              </a:xfrm>
              <a:prstGeom prst="roundRect">
                <a:avLst>
                  <a:gd name="adj" fmla="val 11373"/>
                </a:avLst>
              </a:prstGeom>
              <a:solidFill>
                <a:srgbClr val="FFC000"/>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9" name="矩形 8"/>
              <p:cNvSpPr/>
              <p:nvPr/>
            </p:nvSpPr>
            <p:spPr>
              <a:xfrm>
                <a:off x="4302327" y="938379"/>
                <a:ext cx="356235" cy="583637"/>
              </a:xfrm>
              <a:prstGeom prst="rect">
                <a:avLst/>
              </a:prstGeom>
            </p:spPr>
            <p:txBody>
              <a:bodyPr wrap="square">
                <a:spAutoFit/>
              </a:bodyPr>
              <a:lstStyle/>
              <a:p>
                <a:pPr algn="ctr"/>
                <a:r>
                  <a:rPr lang="en-US" altLang="zh-CN" sz="32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sym typeface="思源黑体 CN Normal" panose="020B0400000000000000" pitchFamily="34" charset="-122"/>
                  </a:rPr>
                  <a:t>2</a:t>
                </a:r>
              </a:p>
            </p:txBody>
          </p:sp>
        </p:grpSp>
      </p:grpSp>
      <p:grpSp>
        <p:nvGrpSpPr>
          <p:cNvPr id="11" name="组合 10"/>
          <p:cNvGrpSpPr/>
          <p:nvPr/>
        </p:nvGrpSpPr>
        <p:grpSpPr>
          <a:xfrm>
            <a:off x="4485130" y="3039109"/>
            <a:ext cx="7800762" cy="620374"/>
            <a:chOff x="4818" y="3226"/>
            <a:chExt cx="12285" cy="978"/>
          </a:xfrm>
        </p:grpSpPr>
        <p:sp>
          <p:nvSpPr>
            <p:cNvPr id="12" name="文本框 11"/>
            <p:cNvSpPr txBox="1"/>
            <p:nvPr/>
          </p:nvSpPr>
          <p:spPr>
            <a:xfrm>
              <a:off x="5824" y="3320"/>
              <a:ext cx="11279" cy="884"/>
            </a:xfrm>
            <a:prstGeom prst="rect">
              <a:avLst/>
            </a:prstGeom>
            <a:noFill/>
            <a:effectLst/>
          </p:spPr>
          <p:txBody>
            <a:bodyPr wrap="none" rtlCol="0" anchor="ctr">
              <a:spAutoFit/>
            </a:bodyPr>
            <a:lstStyle>
              <a:defPPr>
                <a:defRPr lang="zh-CN"/>
              </a:defPPr>
              <a:lvl1pPr>
                <a:defRPr sz="4800" spc="600">
                  <a:solidFill>
                    <a:srgbClr val="245188"/>
                  </a:solidFill>
                  <a:effectLst>
                    <a:outerShdw blurRad="127000" dist="63500" dir="2700000" algn="tl" rotWithShape="0">
                      <a:schemeClr val="accent1">
                        <a:alpha val="40000"/>
                      </a:schemeClr>
                    </a:outerShdw>
                  </a:effectLst>
                  <a:latin typeface="+mj-ea"/>
                  <a:ea typeface="+mj-ea"/>
                </a:defRPr>
              </a:lvl1pPr>
            </a:lstStyle>
            <a:p>
              <a:pPr marL="0" indent="0" eaLnBrk="1" hangingPunct="1">
                <a:lnSpc>
                  <a:spcPct val="120000"/>
                </a:lnSpc>
              </a:pPr>
              <a:r>
                <a:rPr lang="zh-CN" altLang="en-US" sz="2800" spc="0" dirty="0">
                  <a:solidFill>
                    <a:schemeClr val="tx1">
                      <a:lumMod val="75000"/>
                      <a:lumOff val="25000"/>
                    </a:schemeClr>
                  </a:solidFill>
                  <a:effectLst/>
                  <a:ea typeface="思源黑体 CN Medium" panose="020B0600000000000000" pitchFamily="34" charset="-122"/>
                </a:rPr>
                <a:t>掌握</a:t>
              </a:r>
              <a:r>
                <a:rPr lang="en-US" altLang="zh-CN" sz="2800" spc="0" dirty="0">
                  <a:solidFill>
                    <a:schemeClr val="tx1">
                      <a:lumMod val="75000"/>
                      <a:lumOff val="25000"/>
                    </a:schemeClr>
                  </a:solidFill>
                  <a:effectLst/>
                  <a:ea typeface="思源黑体 CN Medium" panose="020B0600000000000000" pitchFamily="34" charset="-122"/>
                </a:rPr>
                <a:t>Service</a:t>
              </a:r>
              <a:r>
                <a:rPr lang="zh-CN" altLang="en-US" sz="2800" spc="0" dirty="0">
                  <a:solidFill>
                    <a:schemeClr val="tx1">
                      <a:lumMod val="75000"/>
                      <a:lumOff val="25000"/>
                    </a:schemeClr>
                  </a:solidFill>
                  <a:effectLst/>
                  <a:ea typeface="思源黑体 CN Medium" panose="020B0600000000000000" pitchFamily="34" charset="-122"/>
                </a:rPr>
                <a:t>组件的两种启动方式、停止方式</a:t>
              </a:r>
              <a:endParaRPr lang="zh-CN" altLang="en-US" sz="2800" dirty="0">
                <a:latin typeface="宋体" panose="02010600030101010101" pitchFamily="2" charset="-122"/>
              </a:endParaRPr>
            </a:p>
          </p:txBody>
        </p:sp>
        <p:grpSp>
          <p:nvGrpSpPr>
            <p:cNvPr id="13" name="组合 12"/>
            <p:cNvGrpSpPr/>
            <p:nvPr/>
          </p:nvGrpSpPr>
          <p:grpSpPr>
            <a:xfrm>
              <a:off x="4818" y="3226"/>
              <a:ext cx="731" cy="919"/>
              <a:chOff x="4248352" y="938379"/>
              <a:chExt cx="464185" cy="583637"/>
            </a:xfrm>
          </p:grpSpPr>
          <p:sp>
            <p:nvSpPr>
              <p:cNvPr id="14" name="圆角矩形 13"/>
              <p:cNvSpPr/>
              <p:nvPr/>
            </p:nvSpPr>
            <p:spPr>
              <a:xfrm rot="2700000">
                <a:off x="4248352" y="998069"/>
                <a:ext cx="464185" cy="464185"/>
              </a:xfrm>
              <a:prstGeom prst="roundRect">
                <a:avLst>
                  <a:gd name="adj" fmla="val 11373"/>
                </a:avLst>
              </a:prstGeom>
              <a:solidFill>
                <a:srgbClr val="1C8483"/>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5" name="矩形 14"/>
              <p:cNvSpPr/>
              <p:nvPr/>
            </p:nvSpPr>
            <p:spPr>
              <a:xfrm>
                <a:off x="4302327" y="938379"/>
                <a:ext cx="356235" cy="583637"/>
              </a:xfrm>
              <a:prstGeom prst="rect">
                <a:avLst/>
              </a:prstGeom>
            </p:spPr>
            <p:txBody>
              <a:bodyPr wrap="square">
                <a:spAutoFit/>
              </a:bodyPr>
              <a:lstStyle/>
              <a:p>
                <a:pPr algn="ctr"/>
                <a:r>
                  <a:rPr lang="en-US" altLang="zh-CN" sz="32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sym typeface="思源黑体 CN Normal" panose="020B0400000000000000" pitchFamily="34" charset="-122"/>
                  </a:rPr>
                  <a:t>3</a:t>
                </a:r>
              </a:p>
            </p:txBody>
          </p:sp>
        </p:grpSp>
      </p:grpSp>
      <p:grpSp>
        <p:nvGrpSpPr>
          <p:cNvPr id="16" name="组合 15"/>
          <p:cNvGrpSpPr/>
          <p:nvPr/>
        </p:nvGrpSpPr>
        <p:grpSpPr>
          <a:xfrm>
            <a:off x="4485130" y="3942081"/>
            <a:ext cx="4569335" cy="601979"/>
            <a:chOff x="4818" y="3226"/>
            <a:chExt cx="7196" cy="949"/>
          </a:xfrm>
        </p:grpSpPr>
        <p:sp>
          <p:nvSpPr>
            <p:cNvPr id="17" name="文本框 16"/>
            <p:cNvSpPr txBox="1"/>
            <p:nvPr/>
          </p:nvSpPr>
          <p:spPr>
            <a:xfrm>
              <a:off x="5824" y="3350"/>
              <a:ext cx="6190" cy="825"/>
            </a:xfrm>
            <a:prstGeom prst="rect">
              <a:avLst/>
            </a:prstGeom>
            <a:noFill/>
            <a:effectLst/>
          </p:spPr>
          <p:txBody>
            <a:bodyPr wrap="none" rtlCol="0" anchor="ctr">
              <a:spAutoFit/>
            </a:bodyPr>
            <a:lstStyle>
              <a:defPPr>
                <a:defRPr lang="zh-CN"/>
              </a:defPPr>
              <a:lvl1pPr>
                <a:defRPr sz="4800" spc="600">
                  <a:solidFill>
                    <a:srgbClr val="245188"/>
                  </a:solidFill>
                  <a:effectLst>
                    <a:outerShdw blurRad="127000" dist="63500" dir="2700000" algn="tl" rotWithShape="0">
                      <a:schemeClr val="accent1">
                        <a:alpha val="40000"/>
                      </a:schemeClr>
                    </a:outerShdw>
                  </a:effectLst>
                  <a:latin typeface="+mj-ea"/>
                  <a:ea typeface="+mj-ea"/>
                </a:defRPr>
              </a:lvl1pPr>
            </a:lstStyle>
            <a:p>
              <a:pPr algn="l"/>
              <a:r>
                <a:rPr lang="zh-CN" altLang="en-US" sz="2800" spc="0" dirty="0">
                  <a:solidFill>
                    <a:schemeClr val="tx1">
                      <a:lumMod val="75000"/>
                      <a:lumOff val="25000"/>
                    </a:schemeClr>
                  </a:solidFill>
                  <a:effectLst/>
                  <a:ea typeface="思源黑体 CN Medium" panose="020B0600000000000000" pitchFamily="34" charset="-122"/>
                </a:rPr>
                <a:t>掌握</a:t>
              </a:r>
              <a:r>
                <a:rPr lang="en-US" altLang="zh-CN" sz="2800" spc="0" dirty="0">
                  <a:solidFill>
                    <a:schemeClr val="tx1">
                      <a:lumMod val="75000"/>
                      <a:lumOff val="25000"/>
                    </a:schemeClr>
                  </a:solidFill>
                  <a:effectLst/>
                  <a:ea typeface="思源黑体 CN Medium" panose="020B0600000000000000" pitchFamily="34" charset="-122"/>
                </a:rPr>
                <a:t>Service</a:t>
              </a:r>
              <a:r>
                <a:rPr lang="zh-CN" altLang="en-US" sz="2800" spc="0" dirty="0">
                  <a:solidFill>
                    <a:schemeClr val="tx1">
                      <a:lumMod val="75000"/>
                      <a:lumOff val="25000"/>
                    </a:schemeClr>
                  </a:solidFill>
                  <a:effectLst/>
                  <a:ea typeface="思源黑体 CN Medium" panose="020B0600000000000000" pitchFamily="34" charset="-122"/>
                </a:rPr>
                <a:t>组件的通信</a:t>
              </a:r>
              <a:endParaRPr lang="zh-CN" altLang="en-US" sz="2800" spc="0" dirty="0">
                <a:solidFill>
                  <a:schemeClr val="tx1">
                    <a:lumMod val="75000"/>
                    <a:lumOff val="25000"/>
                  </a:schemeClr>
                </a:solidFill>
                <a:effectLst/>
                <a:ea typeface="思源黑体 CN Medium" panose="020B0600000000000000" pitchFamily="34" charset="-122"/>
                <a:sym typeface="思源黑体 CN Normal" panose="020B0400000000000000" pitchFamily="34" charset="-122"/>
              </a:endParaRPr>
            </a:p>
          </p:txBody>
        </p:sp>
        <p:grpSp>
          <p:nvGrpSpPr>
            <p:cNvPr id="19" name="组合 18"/>
            <p:cNvGrpSpPr/>
            <p:nvPr/>
          </p:nvGrpSpPr>
          <p:grpSpPr>
            <a:xfrm>
              <a:off x="4818" y="3226"/>
              <a:ext cx="731" cy="919"/>
              <a:chOff x="4248352" y="938379"/>
              <a:chExt cx="464185" cy="583709"/>
            </a:xfrm>
          </p:grpSpPr>
          <p:sp>
            <p:nvSpPr>
              <p:cNvPr id="20" name="圆角矩形 19"/>
              <p:cNvSpPr/>
              <p:nvPr/>
            </p:nvSpPr>
            <p:spPr>
              <a:xfrm rot="2700000">
                <a:off x="4248352" y="998069"/>
                <a:ext cx="464185" cy="464185"/>
              </a:xfrm>
              <a:prstGeom prst="roundRect">
                <a:avLst>
                  <a:gd name="adj" fmla="val 11373"/>
                </a:avLst>
              </a:prstGeom>
              <a:solidFill>
                <a:srgbClr val="FFC000"/>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1" name="矩形 20"/>
              <p:cNvSpPr/>
              <p:nvPr/>
            </p:nvSpPr>
            <p:spPr>
              <a:xfrm>
                <a:off x="4302327" y="938379"/>
                <a:ext cx="356235" cy="583709"/>
              </a:xfrm>
              <a:prstGeom prst="rect">
                <a:avLst/>
              </a:prstGeom>
            </p:spPr>
            <p:txBody>
              <a:bodyPr wrap="square">
                <a:spAutoFit/>
              </a:bodyPr>
              <a:lstStyle/>
              <a:p>
                <a:pPr algn="ctr"/>
                <a:r>
                  <a:rPr lang="en-US" altLang="zh-CN" sz="32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sym typeface="思源黑体 CN Normal" panose="020B0400000000000000" pitchFamily="34" charset="-122"/>
                  </a:rPr>
                  <a:t>4</a:t>
                </a:r>
              </a:p>
            </p:txBody>
          </p:sp>
        </p:grpSp>
      </p:grpSp>
      <p:grpSp>
        <p:nvGrpSpPr>
          <p:cNvPr id="22" name="组合 21"/>
          <p:cNvGrpSpPr/>
          <p:nvPr/>
        </p:nvGrpSpPr>
        <p:grpSpPr>
          <a:xfrm>
            <a:off x="4485130" y="4845051"/>
            <a:ext cx="4055000" cy="601979"/>
            <a:chOff x="4818" y="3226"/>
            <a:chExt cx="6386" cy="949"/>
          </a:xfrm>
        </p:grpSpPr>
        <p:sp>
          <p:nvSpPr>
            <p:cNvPr id="23" name="文本框 22"/>
            <p:cNvSpPr txBox="1"/>
            <p:nvPr/>
          </p:nvSpPr>
          <p:spPr>
            <a:xfrm>
              <a:off x="5824" y="3350"/>
              <a:ext cx="5380" cy="825"/>
            </a:xfrm>
            <a:prstGeom prst="rect">
              <a:avLst/>
            </a:prstGeom>
            <a:noFill/>
            <a:effectLst/>
          </p:spPr>
          <p:txBody>
            <a:bodyPr wrap="none" rtlCol="0" anchor="ctr">
              <a:spAutoFit/>
            </a:bodyPr>
            <a:lstStyle>
              <a:defPPr>
                <a:defRPr lang="zh-CN"/>
              </a:defPPr>
              <a:lvl1pPr>
                <a:defRPr sz="4800" spc="600">
                  <a:solidFill>
                    <a:srgbClr val="245188"/>
                  </a:solidFill>
                  <a:effectLst>
                    <a:outerShdw blurRad="127000" dist="63500" dir="2700000" algn="tl" rotWithShape="0">
                      <a:schemeClr val="accent1">
                        <a:alpha val="40000"/>
                      </a:schemeClr>
                    </a:outerShdw>
                  </a:effectLst>
                  <a:latin typeface="+mj-ea"/>
                  <a:ea typeface="+mj-ea"/>
                </a:defRPr>
              </a:lvl1pPr>
            </a:lstStyle>
            <a:p>
              <a:pPr algn="l"/>
              <a:r>
                <a:rPr lang="zh-CN" altLang="en-US" sz="2800" spc="0" dirty="0">
                  <a:solidFill>
                    <a:schemeClr val="tx1">
                      <a:lumMod val="75000"/>
                      <a:lumOff val="25000"/>
                    </a:schemeClr>
                  </a:solidFill>
                  <a:effectLst/>
                  <a:ea typeface="思源黑体 CN Medium" panose="020B0600000000000000" pitchFamily="34" charset="-122"/>
                </a:rPr>
                <a:t>掌握</a:t>
              </a:r>
              <a:r>
                <a:rPr lang="zh-CN" altLang="en-US" sz="2800" spc="0" dirty="0">
                  <a:solidFill>
                    <a:srgbClr val="FF0000"/>
                  </a:solidFill>
                  <a:effectLst/>
                  <a:ea typeface="思源黑体 CN Medium" panose="020B0600000000000000" pitchFamily="34" charset="-122"/>
                </a:rPr>
                <a:t>广播组件</a:t>
              </a:r>
              <a:r>
                <a:rPr lang="zh-CN" altLang="en-US" sz="2800" spc="0" dirty="0">
                  <a:solidFill>
                    <a:schemeClr val="tx1">
                      <a:lumMod val="75000"/>
                      <a:lumOff val="25000"/>
                    </a:schemeClr>
                  </a:solidFill>
                  <a:effectLst/>
                  <a:ea typeface="思源黑体 CN Medium" panose="020B0600000000000000" pitchFamily="34" charset="-122"/>
                </a:rPr>
                <a:t>的使用</a:t>
              </a:r>
              <a:endParaRPr lang="zh-CN" altLang="en-US" sz="2800" spc="0" dirty="0">
                <a:solidFill>
                  <a:schemeClr val="tx1">
                    <a:lumMod val="75000"/>
                    <a:lumOff val="25000"/>
                  </a:schemeClr>
                </a:solidFill>
                <a:effectLst/>
                <a:ea typeface="思源黑体 CN Medium" panose="020B0600000000000000" pitchFamily="34" charset="-122"/>
                <a:sym typeface="思源黑体 CN Normal" panose="020B0400000000000000" pitchFamily="34" charset="-122"/>
              </a:endParaRPr>
            </a:p>
          </p:txBody>
        </p:sp>
        <p:grpSp>
          <p:nvGrpSpPr>
            <p:cNvPr id="24" name="组合 23"/>
            <p:cNvGrpSpPr/>
            <p:nvPr/>
          </p:nvGrpSpPr>
          <p:grpSpPr>
            <a:xfrm>
              <a:off x="4818" y="3226"/>
              <a:ext cx="731" cy="919"/>
              <a:chOff x="4248352" y="938379"/>
              <a:chExt cx="464185" cy="583709"/>
            </a:xfrm>
          </p:grpSpPr>
          <p:sp>
            <p:nvSpPr>
              <p:cNvPr id="25" name="圆角矩形 24"/>
              <p:cNvSpPr/>
              <p:nvPr/>
            </p:nvSpPr>
            <p:spPr>
              <a:xfrm rot="2700000">
                <a:off x="4248352" y="998069"/>
                <a:ext cx="464185" cy="464185"/>
              </a:xfrm>
              <a:prstGeom prst="roundRect">
                <a:avLst>
                  <a:gd name="adj" fmla="val 11373"/>
                </a:avLst>
              </a:prstGeom>
              <a:solidFill>
                <a:srgbClr val="1C8483"/>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7" name="矩形 26"/>
              <p:cNvSpPr/>
              <p:nvPr/>
            </p:nvSpPr>
            <p:spPr>
              <a:xfrm>
                <a:off x="4302327" y="938379"/>
                <a:ext cx="356235" cy="583709"/>
              </a:xfrm>
              <a:prstGeom prst="rect">
                <a:avLst/>
              </a:prstGeom>
            </p:spPr>
            <p:txBody>
              <a:bodyPr wrap="square">
                <a:spAutoFit/>
              </a:bodyPr>
              <a:lstStyle/>
              <a:p>
                <a:pPr algn="ctr"/>
                <a:r>
                  <a:rPr lang="en-US" altLang="zh-CN" sz="32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sym typeface="思源黑体 CN Normal" panose="020B0400000000000000" pitchFamily="34" charset="-122"/>
                  </a:rPr>
                  <a:t>5</a:t>
                </a:r>
              </a:p>
            </p:txBody>
          </p:sp>
        </p:grpSp>
      </p:grpSp>
      <p:sp>
        <p:nvSpPr>
          <p:cNvPr id="36" name="矩形 13"/>
          <p:cNvSpPr/>
          <p:nvPr/>
        </p:nvSpPr>
        <p:spPr>
          <a:xfrm>
            <a:off x="91600" y="2864821"/>
            <a:ext cx="4258247" cy="1128358"/>
          </a:xfrm>
          <a:prstGeom prst="parallelogram">
            <a:avLst/>
          </a:prstGeom>
          <a:solidFill>
            <a:srgbClr val="1C8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bg1"/>
                </a:solidFill>
                <a:effectLst>
                  <a:outerShdw blurRad="38100" dist="38100" dir="2700000" algn="tl">
                    <a:srgbClr val="000000">
                      <a:alpha val="43137"/>
                    </a:srgbClr>
                  </a:outerShdw>
                </a:effectLst>
                <a:sym typeface="+mn-ea"/>
              </a:rPr>
              <a:t>本章学习目标</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6.4.2 </a:t>
            </a:r>
            <a:r>
              <a:rPr lang="en-US" altLang="en-US" dirty="0" err="1">
                <a:latin typeface="微软雅黑" panose="020B0503020204020204" charset="-122"/>
                <a:ea typeface="微软雅黑" panose="020B0503020204020204" charset="-122"/>
              </a:rPr>
              <a:t>SmsManager</a:t>
            </a:r>
            <a:r>
              <a:rPr lang="en-US" altLang="en-US" dirty="0">
                <a:latin typeface="微软雅黑" panose="020B0503020204020204" charset="-122"/>
                <a:ea typeface="微软雅黑" panose="020B0503020204020204" charset="-122"/>
              </a:rPr>
              <a:t>(</a:t>
            </a:r>
            <a:r>
              <a:rPr lang="en-US" altLang="en-US" dirty="0" err="1">
                <a:latin typeface="微软雅黑" panose="020B0503020204020204" charset="-122"/>
                <a:ea typeface="微软雅黑" panose="020B0503020204020204" charset="-122"/>
              </a:rPr>
              <a:t>短信管理器</a:t>
            </a:r>
            <a:r>
              <a:rPr lang="en-US"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504825" y="1686145"/>
            <a:ext cx="5210175" cy="3593676"/>
          </a:xfrm>
          <a:prstGeom prst="rect">
            <a:avLst/>
          </a:prstGeom>
          <a:solidFill>
            <a:schemeClr val="bg1"/>
          </a:solidFill>
          <a:ln>
            <a:solidFill>
              <a:srgbClr val="1C8483"/>
            </a:solidFill>
          </a:ln>
        </p:spPr>
        <p:txBody>
          <a:bodyPr wrap="square">
            <a:spAutoFit/>
          </a:bodyPr>
          <a:lstStyle/>
          <a:p>
            <a:pPr indent="0" algn="just">
              <a:lnSpc>
                <a:spcPct val="110000"/>
              </a:lnSpc>
              <a:spcBef>
                <a:spcPct val="0"/>
              </a:spcBef>
              <a:buFont typeface="Wingdings 3" panose="05040102010807070707" pitchFamily="18" charset="2"/>
              <a:buNone/>
            </a:pPr>
            <a:r>
              <a:rPr lang="en-US" altLang="zh-CN" sz="1600" kern="100" dirty="0">
                <a:latin typeface="Times New Roman" panose="02020603050405020304" pitchFamily="18" charset="0"/>
                <a:cs typeface="Times New Roman" panose="02020603050405020304" pitchFamily="18" charset="0"/>
              </a:rPr>
              <a:t>public class </a:t>
            </a:r>
            <a:r>
              <a:rPr lang="en-US" altLang="zh-CN" sz="1600" kern="100" dirty="0" err="1">
                <a:latin typeface="Times New Roman" panose="02020603050405020304" pitchFamily="18" charset="0"/>
                <a:cs typeface="Times New Roman" panose="02020603050405020304" pitchFamily="18" charset="0"/>
              </a:rPr>
              <a:t>MainActivity</a:t>
            </a:r>
            <a:r>
              <a:rPr lang="en-US" altLang="zh-CN" sz="1600" kern="100" dirty="0">
                <a:latin typeface="Times New Roman" panose="02020603050405020304" pitchFamily="18" charset="0"/>
                <a:cs typeface="Times New Roman" panose="02020603050405020304" pitchFamily="18" charset="0"/>
              </a:rPr>
              <a:t> extends </a:t>
            </a:r>
            <a:r>
              <a:rPr lang="en-US" altLang="zh-CN" sz="1600" kern="100" dirty="0" err="1">
                <a:latin typeface="Times New Roman" panose="02020603050405020304" pitchFamily="18" charset="0"/>
                <a:cs typeface="Times New Roman" panose="02020603050405020304" pitchFamily="18" charset="0"/>
              </a:rPr>
              <a:t>AppCompatActivity</a:t>
            </a: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a:p>
            <a:pPr indent="0" algn="just">
              <a:lnSpc>
                <a:spcPct val="110000"/>
              </a:lnSpc>
              <a:spcBef>
                <a:spcPct val="0"/>
              </a:spcBef>
              <a:buFont typeface="Wingdings 3" panose="05040102010807070707" pitchFamily="18" charset="2"/>
              <a:buNone/>
            </a:pPr>
            <a:r>
              <a:rPr lang="en-US" altLang="zh-CN" sz="1600" kern="100" dirty="0">
                <a:latin typeface="Times New Roman" panose="02020603050405020304" pitchFamily="18" charset="0"/>
                <a:cs typeface="Times New Roman" panose="02020603050405020304" pitchFamily="18" charset="0"/>
              </a:rPr>
              <a:t>    private </a:t>
            </a:r>
            <a:r>
              <a:rPr lang="en-US" altLang="zh-CN" sz="1600" kern="100" dirty="0" err="1">
                <a:latin typeface="Times New Roman" panose="02020603050405020304" pitchFamily="18" charset="0"/>
                <a:cs typeface="Times New Roman" panose="02020603050405020304" pitchFamily="18" charset="0"/>
              </a:rPr>
              <a:t>EditText</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number,content</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indent="0" algn="just">
              <a:lnSpc>
                <a:spcPct val="110000"/>
              </a:lnSpc>
              <a:spcBef>
                <a:spcPct val="0"/>
              </a:spcBef>
              <a:buFont typeface="Wingdings 3" panose="05040102010807070707" pitchFamily="18" charset="2"/>
              <a:buNone/>
            </a:pPr>
            <a:r>
              <a:rPr lang="en-US" altLang="zh-CN" sz="1600" kern="100" dirty="0">
                <a:latin typeface="Times New Roman" panose="02020603050405020304" pitchFamily="18" charset="0"/>
                <a:cs typeface="Times New Roman" panose="02020603050405020304" pitchFamily="18" charset="0"/>
              </a:rPr>
              <a:t>    private Button send;</a:t>
            </a:r>
            <a:endParaRPr lang="zh-CN" altLang="zh-CN" sz="1600" kern="100" dirty="0">
              <a:latin typeface="Times New Roman" panose="02020603050405020304" pitchFamily="18" charset="0"/>
              <a:cs typeface="Times New Roman" panose="02020603050405020304" pitchFamily="18" charset="0"/>
            </a:endParaRPr>
          </a:p>
          <a:p>
            <a:pPr indent="0" algn="just">
              <a:lnSpc>
                <a:spcPct val="110000"/>
              </a:lnSpc>
              <a:spcBef>
                <a:spcPct val="0"/>
              </a:spcBef>
              <a:buFont typeface="Wingdings 3" panose="05040102010807070707" pitchFamily="18" charset="2"/>
              <a:buNone/>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SmsManager</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smsManager</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indent="0" algn="just">
              <a:lnSpc>
                <a:spcPct val="110000"/>
              </a:lnSpc>
              <a:spcBef>
                <a:spcPct val="0"/>
              </a:spcBef>
              <a:buFont typeface="Wingdings 3" panose="05040102010807070707" pitchFamily="18" charset="2"/>
              <a:buNone/>
            </a:pPr>
            <a:r>
              <a:rPr lang="en-US" altLang="zh-CN" sz="1600" kern="100" dirty="0">
                <a:latin typeface="Times New Roman" panose="02020603050405020304" pitchFamily="18" charset="0"/>
                <a:cs typeface="Times New Roman" panose="02020603050405020304" pitchFamily="18" charset="0"/>
              </a:rPr>
              <a:t>    protected void </a:t>
            </a:r>
            <a:r>
              <a:rPr lang="en-US" altLang="zh-CN" sz="1600" kern="100" dirty="0" err="1">
                <a:latin typeface="Times New Roman" panose="02020603050405020304" pitchFamily="18" charset="0"/>
                <a:cs typeface="Times New Roman" panose="02020603050405020304" pitchFamily="18" charset="0"/>
              </a:rPr>
              <a:t>onCreate</a:t>
            </a:r>
            <a:r>
              <a:rPr lang="en-US" altLang="zh-CN" sz="1600" kern="100" dirty="0">
                <a:latin typeface="Times New Roman" panose="02020603050405020304" pitchFamily="18" charset="0"/>
                <a:cs typeface="Times New Roman" panose="02020603050405020304" pitchFamily="18" charset="0"/>
              </a:rPr>
              <a:t>(Bundle </a:t>
            </a:r>
            <a:r>
              <a:rPr lang="en-US" altLang="zh-CN" sz="1600" kern="100" dirty="0" err="1">
                <a:latin typeface="Times New Roman" panose="02020603050405020304" pitchFamily="18" charset="0"/>
                <a:cs typeface="Times New Roman" panose="02020603050405020304" pitchFamily="18" charset="0"/>
              </a:rPr>
              <a:t>savedInstanceState</a:t>
            </a: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a:p>
            <a:pPr indent="0" algn="just">
              <a:lnSpc>
                <a:spcPct val="110000"/>
              </a:lnSpc>
              <a:spcBef>
                <a:spcPct val="0"/>
              </a:spcBef>
              <a:buFont typeface="Wingdings 3" panose="05040102010807070707" pitchFamily="18" charset="2"/>
              <a:buNone/>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super.onCreate</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savedInstanceState</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indent="0" algn="just">
              <a:lnSpc>
                <a:spcPct val="110000"/>
              </a:lnSpc>
              <a:spcBef>
                <a:spcPct val="0"/>
              </a:spcBef>
              <a:buFont typeface="Wingdings 3" panose="05040102010807070707" pitchFamily="18" charset="2"/>
              <a:buNone/>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setContentView</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R.layout.activity_main</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indent="0" algn="just">
              <a:lnSpc>
                <a:spcPct val="110000"/>
              </a:lnSpc>
              <a:spcBef>
                <a:spcPct val="0"/>
              </a:spcBef>
              <a:buFont typeface="Wingdings 3" panose="05040102010807070707" pitchFamily="18" charset="2"/>
              <a:buNone/>
            </a:pPr>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获取</a:t>
            </a:r>
            <a:r>
              <a:rPr lang="en-US" altLang="zh-CN" sz="1600" kern="100" dirty="0" err="1">
                <a:latin typeface="Times New Roman" panose="02020603050405020304" pitchFamily="18" charset="0"/>
                <a:cs typeface="Times New Roman" panose="02020603050405020304" pitchFamily="18" charset="0"/>
              </a:rPr>
              <a:t>SmsManager</a:t>
            </a:r>
            <a:endParaRPr lang="zh-CN" altLang="zh-CN" sz="1600" kern="100" dirty="0">
              <a:latin typeface="Times New Roman" panose="02020603050405020304" pitchFamily="18" charset="0"/>
              <a:cs typeface="Times New Roman" panose="02020603050405020304" pitchFamily="18" charset="0"/>
            </a:endParaRPr>
          </a:p>
          <a:p>
            <a:pPr indent="0" algn="just">
              <a:lnSpc>
                <a:spcPct val="110000"/>
              </a:lnSpc>
              <a:spcBef>
                <a:spcPct val="0"/>
              </a:spcBef>
              <a:buFont typeface="Wingdings 3" panose="05040102010807070707" pitchFamily="18" charset="2"/>
              <a:buNone/>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smsManager</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SmsManager.getDefault</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indent="0" algn="just">
              <a:lnSpc>
                <a:spcPct val="110000"/>
              </a:lnSpc>
              <a:spcBef>
                <a:spcPct val="0"/>
              </a:spcBef>
              <a:buFont typeface="Wingdings 3" panose="05040102010807070707" pitchFamily="18" charset="2"/>
              <a:buNone/>
            </a:pPr>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初始化组件</a:t>
            </a:r>
          </a:p>
          <a:p>
            <a:pPr indent="0" algn="just">
              <a:lnSpc>
                <a:spcPct val="110000"/>
              </a:lnSpc>
              <a:spcBef>
                <a:spcPct val="0"/>
              </a:spcBef>
              <a:buFont typeface="Wingdings 3" panose="05040102010807070707" pitchFamily="18" charset="2"/>
              <a:buNone/>
            </a:pPr>
            <a:r>
              <a:rPr lang="en-US" altLang="zh-CN" sz="1600" kern="100" dirty="0">
                <a:latin typeface="Times New Roman" panose="02020603050405020304" pitchFamily="18" charset="0"/>
                <a:cs typeface="Times New Roman" panose="02020603050405020304" pitchFamily="18" charset="0"/>
              </a:rPr>
              <a:t>        number=(</a:t>
            </a:r>
            <a:r>
              <a:rPr lang="en-US" altLang="zh-CN" sz="1600" kern="100" dirty="0" err="1">
                <a:latin typeface="Times New Roman" panose="02020603050405020304" pitchFamily="18" charset="0"/>
                <a:cs typeface="Times New Roman" panose="02020603050405020304" pitchFamily="18" charset="0"/>
              </a:rPr>
              <a:t>EditText</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findViewById</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R.id.number</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indent="0" algn="just">
              <a:lnSpc>
                <a:spcPct val="110000"/>
              </a:lnSpc>
              <a:spcBef>
                <a:spcPct val="0"/>
              </a:spcBef>
              <a:buFont typeface="Wingdings 3" panose="05040102010807070707" pitchFamily="18" charset="2"/>
              <a:buNone/>
            </a:pPr>
            <a:r>
              <a:rPr lang="en-US" altLang="zh-CN" sz="1600" kern="100" dirty="0">
                <a:latin typeface="Times New Roman" panose="02020603050405020304" pitchFamily="18" charset="0"/>
                <a:cs typeface="Times New Roman" panose="02020603050405020304" pitchFamily="18" charset="0"/>
              </a:rPr>
              <a:t>        content=(</a:t>
            </a:r>
            <a:r>
              <a:rPr lang="en-US" altLang="zh-CN" sz="1600" kern="100" dirty="0" err="1">
                <a:latin typeface="Times New Roman" panose="02020603050405020304" pitchFamily="18" charset="0"/>
                <a:cs typeface="Times New Roman" panose="02020603050405020304" pitchFamily="18" charset="0"/>
              </a:rPr>
              <a:t>EditText</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findViewById</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R.id.content</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indent="0" algn="just">
              <a:lnSpc>
                <a:spcPct val="110000"/>
              </a:lnSpc>
              <a:spcBef>
                <a:spcPct val="0"/>
              </a:spcBef>
              <a:buFont typeface="Wingdings 3" panose="05040102010807070707" pitchFamily="18" charset="2"/>
              <a:buNone/>
            </a:pPr>
            <a:r>
              <a:rPr lang="en-US" altLang="zh-CN" sz="1600" kern="100" dirty="0">
                <a:latin typeface="Times New Roman" panose="02020603050405020304" pitchFamily="18" charset="0"/>
                <a:cs typeface="Times New Roman" panose="02020603050405020304" pitchFamily="18" charset="0"/>
              </a:rPr>
              <a:t>        send=(Button)</a:t>
            </a:r>
            <a:r>
              <a:rPr lang="en-US" altLang="zh-CN" sz="1600" kern="100" dirty="0" err="1">
                <a:latin typeface="Times New Roman" panose="02020603050405020304" pitchFamily="18" charset="0"/>
                <a:cs typeface="Times New Roman" panose="02020603050405020304" pitchFamily="18" charset="0"/>
              </a:rPr>
              <a:t>findViewById</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R.id.send</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6AE265B5-EC27-49AF-AC40-EF988B0C00C6}"/>
              </a:ext>
            </a:extLst>
          </p:cNvPr>
          <p:cNvSpPr txBox="1"/>
          <p:nvPr/>
        </p:nvSpPr>
        <p:spPr>
          <a:xfrm>
            <a:off x="4591050" y="6157058"/>
            <a:ext cx="6096000" cy="380297"/>
          </a:xfrm>
          <a:prstGeom prst="rect">
            <a:avLst/>
          </a:prstGeom>
          <a:noFill/>
        </p:spPr>
        <p:txBody>
          <a:bodyPr wrap="square">
            <a:spAutoFit/>
          </a:bodyPr>
          <a:lstStyle/>
          <a:p>
            <a:pPr algn="just">
              <a:lnSpc>
                <a:spcPct val="110000"/>
              </a:lnSpc>
              <a:spcAft>
                <a:spcPts val="0"/>
              </a:spcAft>
            </a:pPr>
            <a:r>
              <a:rPr lang="en-US" altLang="zh-CN" sz="1800" kern="100" dirty="0">
                <a:latin typeface="Times New Roman" panose="02020603050405020304" pitchFamily="18" charset="0"/>
                <a:cs typeface="Times New Roman" panose="02020603050405020304" pitchFamily="18" charset="0"/>
              </a:rPr>
              <a:t> </a:t>
            </a:r>
            <a:endParaRPr lang="zh-CN" altLang="en-US" dirty="0"/>
          </a:p>
        </p:txBody>
      </p:sp>
      <p:sp>
        <p:nvSpPr>
          <p:cNvPr id="7" name="矩形 6">
            <a:extLst>
              <a:ext uri="{FF2B5EF4-FFF2-40B4-BE49-F238E27FC236}">
                <a16:creationId xmlns:a16="http://schemas.microsoft.com/office/drawing/2014/main" id="{FEB689F6-0105-49C9-9580-31B1C4228E84}"/>
              </a:ext>
            </a:extLst>
          </p:cNvPr>
          <p:cNvSpPr/>
          <p:nvPr/>
        </p:nvSpPr>
        <p:spPr>
          <a:xfrm>
            <a:off x="6248401" y="1462647"/>
            <a:ext cx="4933950" cy="4406206"/>
          </a:xfrm>
          <a:prstGeom prst="rect">
            <a:avLst/>
          </a:prstGeom>
          <a:solidFill>
            <a:schemeClr val="bg1"/>
          </a:solidFill>
          <a:ln>
            <a:solidFill>
              <a:srgbClr val="1C8483"/>
            </a:solidFill>
          </a:ln>
        </p:spPr>
        <p:txBody>
          <a:bodyPr wrap="square">
            <a:spAutoFit/>
          </a:bodyPr>
          <a:lstStyle/>
          <a:p>
            <a:pPr algn="just">
              <a:lnSpc>
                <a:spcPct val="110000"/>
              </a:lnSpc>
              <a:spcBef>
                <a:spcPct val="0"/>
              </a:spcBef>
              <a:defRPr/>
            </a:pPr>
            <a:r>
              <a:rPr lang="en-US" altLang="zh-CN" sz="1600" kern="100" dirty="0" err="1">
                <a:latin typeface="Times New Roman" panose="02020603050405020304" pitchFamily="18" charset="0"/>
                <a:cs typeface="Times New Roman" panose="02020603050405020304" pitchFamily="18" charset="0"/>
              </a:rPr>
              <a:t>send.setOnClickListener</a:t>
            </a:r>
            <a:r>
              <a:rPr lang="en-US" altLang="zh-CN" sz="1600" kern="100" dirty="0">
                <a:latin typeface="Times New Roman" panose="02020603050405020304" pitchFamily="18" charset="0"/>
                <a:cs typeface="Times New Roman" panose="02020603050405020304" pitchFamily="18" charset="0"/>
              </a:rPr>
              <a:t>(new </a:t>
            </a:r>
            <a:r>
              <a:rPr lang="en-US" altLang="zh-CN" sz="1600" kern="100" dirty="0" err="1">
                <a:latin typeface="Times New Roman" panose="02020603050405020304" pitchFamily="18" charset="0"/>
                <a:cs typeface="Times New Roman" panose="02020603050405020304" pitchFamily="18" charset="0"/>
              </a:rPr>
              <a:t>View.OnClickListener</a:t>
            </a: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spcBef>
                <a:spcPct val="0"/>
              </a:spcBef>
              <a:defRPr/>
            </a:pPr>
            <a:endParaRPr lang="en-US" altLang="zh-CN" sz="1600" kern="100" dirty="0">
              <a:latin typeface="Times New Roman" panose="02020603050405020304" pitchFamily="18" charset="0"/>
              <a:cs typeface="Times New Roman" panose="02020603050405020304" pitchFamily="18" charset="0"/>
            </a:endParaRPr>
          </a:p>
          <a:p>
            <a:pPr algn="just">
              <a:lnSpc>
                <a:spcPct val="110000"/>
              </a:lnSpc>
              <a:spcBef>
                <a:spcPct val="0"/>
              </a:spcBef>
              <a:defRPr/>
            </a:pPr>
            <a:r>
              <a:rPr lang="en-US" altLang="zh-CN" sz="1600" kern="100" dirty="0">
                <a:latin typeface="Times New Roman" panose="02020603050405020304" pitchFamily="18" charset="0"/>
                <a:cs typeface="Times New Roman" panose="02020603050405020304" pitchFamily="18" charset="0"/>
              </a:rPr>
              <a:t>public void </a:t>
            </a:r>
            <a:r>
              <a:rPr lang="en-US" altLang="zh-CN" sz="1600" kern="100" dirty="0" err="1">
                <a:latin typeface="Times New Roman" panose="02020603050405020304" pitchFamily="18" charset="0"/>
                <a:cs typeface="Times New Roman" panose="02020603050405020304" pitchFamily="18" charset="0"/>
              </a:rPr>
              <a:t>onClick</a:t>
            </a:r>
            <a:r>
              <a:rPr lang="en-US" altLang="zh-CN" sz="1600" kern="100" dirty="0">
                <a:latin typeface="Times New Roman" panose="02020603050405020304" pitchFamily="18" charset="0"/>
                <a:cs typeface="Times New Roman" panose="02020603050405020304" pitchFamily="18" charset="0"/>
              </a:rPr>
              <a:t>(View view)</a:t>
            </a:r>
          </a:p>
          <a:p>
            <a:pPr algn="just">
              <a:lnSpc>
                <a:spcPct val="110000"/>
              </a:lnSpc>
              <a:spcBef>
                <a:spcPct val="0"/>
              </a:spcBef>
              <a:defRPr/>
            </a:pPr>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创建一个</a:t>
            </a:r>
            <a:r>
              <a:rPr lang="en-US" altLang="zh-CN" sz="1600" kern="100" dirty="0" err="1">
                <a:latin typeface="Times New Roman" panose="02020603050405020304" pitchFamily="18" charset="0"/>
                <a:cs typeface="Times New Roman" panose="02020603050405020304" pitchFamily="18" charset="0"/>
              </a:rPr>
              <a:t>PendingIntent</a:t>
            </a:r>
            <a:r>
              <a:rPr lang="zh-CN" altLang="zh-CN" sz="1600" kern="100" dirty="0">
                <a:latin typeface="Times New Roman" panose="02020603050405020304" pitchFamily="18" charset="0"/>
                <a:cs typeface="Times New Roman" panose="02020603050405020304" pitchFamily="18" charset="0"/>
              </a:rPr>
              <a:t>对</a:t>
            </a:r>
            <a:r>
              <a:rPr lang="zh-CN" altLang="en-US" sz="1600" kern="100" dirty="0">
                <a:latin typeface="Times New Roman" panose="02020603050405020304" pitchFamily="18" charset="0"/>
                <a:cs typeface="Times New Roman" panose="02020603050405020304" pitchFamily="18" charset="0"/>
              </a:rPr>
              <a:t>象</a:t>
            </a:r>
            <a:endParaRPr lang="en-US" altLang="zh-CN" sz="1600" kern="100" dirty="0">
              <a:latin typeface="Times New Roman" panose="02020603050405020304" pitchFamily="18" charset="0"/>
              <a:cs typeface="Times New Roman" panose="02020603050405020304" pitchFamily="18" charset="0"/>
            </a:endParaRPr>
          </a:p>
          <a:p>
            <a:pPr algn="just">
              <a:lnSpc>
                <a:spcPct val="110000"/>
              </a:lnSpc>
              <a:spcBef>
                <a:spcPct val="0"/>
              </a:spcBef>
              <a:defRPr/>
            </a:pP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PendingIntent</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pintent</a:t>
            </a:r>
            <a:r>
              <a:rPr lang="en-US" altLang="zh-CN" sz="1600" kern="100" dirty="0">
                <a:latin typeface="Times New Roman" panose="02020603050405020304" pitchFamily="18" charset="0"/>
                <a:cs typeface="Times New Roman" panose="02020603050405020304" pitchFamily="18" charset="0"/>
              </a:rPr>
              <a:t>=</a:t>
            </a:r>
          </a:p>
          <a:p>
            <a:pPr algn="just">
              <a:lnSpc>
                <a:spcPct val="110000"/>
              </a:lnSpc>
              <a:spcBef>
                <a:spcPct val="0"/>
              </a:spcBef>
              <a:defRPr/>
            </a:pPr>
            <a:r>
              <a:rPr lang="en-US" altLang="zh-CN" sz="1600" kern="100" dirty="0" err="1">
                <a:latin typeface="Times New Roman" panose="02020603050405020304" pitchFamily="18" charset="0"/>
                <a:cs typeface="Times New Roman" panose="02020603050405020304" pitchFamily="18" charset="0"/>
              </a:rPr>
              <a:t>PendingIntent.getActivity</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MainActivity.this</a:t>
            </a:r>
            <a:r>
              <a:rPr lang="en-US" altLang="zh-CN" sz="1600" kern="100" dirty="0">
                <a:latin typeface="Times New Roman" panose="02020603050405020304" pitchFamily="18" charset="0"/>
                <a:cs typeface="Times New Roman" panose="02020603050405020304" pitchFamily="18" charset="0"/>
              </a:rPr>
              <a:t>, 0, new Intent(), 0)</a:t>
            </a:r>
          </a:p>
          <a:p>
            <a:pPr algn="just">
              <a:lnSpc>
                <a:spcPct val="110000"/>
              </a:lnSpc>
              <a:spcBef>
                <a:spcPct val="0"/>
              </a:spcBef>
              <a:defRPr/>
            </a:pPr>
            <a:endParaRPr lang="en-US" altLang="zh-CN" sz="1600" kern="100" dirty="0">
              <a:latin typeface="Times New Roman" panose="02020603050405020304" pitchFamily="18" charset="0"/>
              <a:cs typeface="Times New Roman" panose="02020603050405020304" pitchFamily="18" charset="0"/>
            </a:endParaRPr>
          </a:p>
          <a:p>
            <a:pPr algn="just">
              <a:lnSpc>
                <a:spcPct val="110000"/>
              </a:lnSpc>
              <a:spcBef>
                <a:spcPct val="0"/>
              </a:spcBef>
              <a:defRPr/>
            </a:pPr>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发送短</a:t>
            </a:r>
            <a:r>
              <a:rPr lang="en-US" altLang="zh-CN" sz="1600" kern="100" dirty="0">
                <a:latin typeface="Times New Roman" panose="02020603050405020304" pitchFamily="18" charset="0"/>
                <a:cs typeface="Times New Roman" panose="02020603050405020304" pitchFamily="18" charset="0"/>
              </a:rPr>
              <a:t>   </a:t>
            </a:r>
          </a:p>
          <a:p>
            <a:pPr algn="just">
              <a:lnSpc>
                <a:spcPct val="110000"/>
              </a:lnSpc>
              <a:spcBef>
                <a:spcPct val="0"/>
              </a:spcBef>
              <a:defRPr/>
            </a:pPr>
            <a:r>
              <a:rPr lang="en-US" altLang="zh-CN" sz="1600" kern="100" dirty="0" err="1">
                <a:latin typeface="Times New Roman" panose="02020603050405020304" pitchFamily="18" charset="0"/>
                <a:cs typeface="Times New Roman" panose="02020603050405020304" pitchFamily="18" charset="0"/>
              </a:rPr>
              <a:t>smsManager.sendTextMessage</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number.getText</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toString</a:t>
            </a:r>
            <a:r>
              <a:rPr lang="en-US" altLang="zh-CN" sz="1600" kern="100" dirty="0">
                <a:latin typeface="Times New Roman" panose="02020603050405020304" pitchFamily="18" charset="0"/>
                <a:cs typeface="Times New Roman" panose="02020603050405020304" pitchFamily="18" charset="0"/>
              </a:rPr>
              <a:t>(),</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spcBef>
                <a:spcPct val="0"/>
              </a:spcBef>
              <a:defRPr/>
            </a:pPr>
            <a:r>
              <a:rPr lang="en-US" altLang="zh-CN" sz="1600" kern="100" dirty="0">
                <a:latin typeface="Times New Roman" panose="02020603050405020304" pitchFamily="18" charset="0"/>
                <a:cs typeface="Times New Roman" panose="02020603050405020304" pitchFamily="18" charset="0"/>
              </a:rPr>
              <a:t>null, </a:t>
            </a:r>
            <a:r>
              <a:rPr lang="en-US" altLang="zh-CN" sz="1600" kern="100" dirty="0" err="1">
                <a:latin typeface="Times New Roman" panose="02020603050405020304" pitchFamily="18" charset="0"/>
                <a:cs typeface="Times New Roman" panose="02020603050405020304" pitchFamily="18" charset="0"/>
              </a:rPr>
              <a:t>content.getText</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toString</a:t>
            </a:r>
            <a:r>
              <a:rPr lang="en-US" altLang="zh-CN" sz="1600" kern="100" dirty="0">
                <a:latin typeface="Times New Roman" panose="02020603050405020304" pitchFamily="18" charset="0"/>
                <a:cs typeface="Times New Roman" panose="02020603050405020304" pitchFamily="18" charset="0"/>
              </a:rPr>
              <a:t>(), </a:t>
            </a:r>
            <a:r>
              <a:rPr lang="en-US" altLang="zh-CN" sz="1600" kern="100" dirty="0" err="1">
                <a:latin typeface="Times New Roman" panose="02020603050405020304" pitchFamily="18" charset="0"/>
                <a:cs typeface="Times New Roman" panose="02020603050405020304" pitchFamily="18" charset="0"/>
              </a:rPr>
              <a:t>pintent</a:t>
            </a:r>
            <a:r>
              <a:rPr lang="en-US" altLang="zh-CN" sz="1600" kern="100" dirty="0">
                <a:latin typeface="Times New Roman" panose="02020603050405020304" pitchFamily="18" charset="0"/>
                <a:cs typeface="Times New Roman" panose="02020603050405020304" pitchFamily="18" charset="0"/>
              </a:rPr>
              <a:t>, null);</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spcBef>
                <a:spcPct val="0"/>
              </a:spcBef>
              <a:defRPr/>
            </a:pPr>
            <a:r>
              <a:rPr lang="en-US" altLang="zh-CN" sz="1600" kern="100" dirty="0" err="1">
                <a:latin typeface="Times New Roman" panose="02020603050405020304" pitchFamily="18" charset="0"/>
                <a:cs typeface="Times New Roman" panose="02020603050405020304" pitchFamily="18" charset="0"/>
              </a:rPr>
              <a:t>Toast.makeText</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MainActivity.this</a:t>
            </a:r>
            <a:r>
              <a:rPr lang="en-US" altLang="zh-CN" sz="1600" kern="100" dirty="0">
                <a:latin typeface="Times New Roman" panose="02020603050405020304" pitchFamily="18" charset="0"/>
                <a:cs typeface="Times New Roman" panose="02020603050405020304" pitchFamily="18" charset="0"/>
              </a:rPr>
              <a:t>,"</a:t>
            </a:r>
            <a:r>
              <a:rPr lang="zh-CN" altLang="zh-CN" sz="1600" kern="100" dirty="0">
                <a:latin typeface="Times New Roman" panose="02020603050405020304" pitchFamily="18" charset="0"/>
                <a:cs typeface="Times New Roman" panose="02020603050405020304" pitchFamily="18" charset="0"/>
              </a:rPr>
              <a:t>发送成功</a:t>
            </a:r>
            <a:r>
              <a:rPr lang="en-US" altLang="zh-CN" sz="1600" kern="100" dirty="0">
                <a:latin typeface="Times New Roman" panose="02020603050405020304" pitchFamily="18" charset="0"/>
                <a:cs typeface="Times New Roman" panose="02020603050405020304" pitchFamily="18" charset="0"/>
              </a:rPr>
              <a:t>",</a:t>
            </a:r>
            <a:r>
              <a:rPr lang="en-US" altLang="zh-CN" sz="1600" kern="100" dirty="0" err="1">
                <a:latin typeface="Times New Roman" panose="02020603050405020304" pitchFamily="18" charset="0"/>
                <a:cs typeface="Times New Roman" panose="02020603050405020304" pitchFamily="18" charset="0"/>
              </a:rPr>
              <a:t>Toast.LENGTH_SHORT</a:t>
            </a:r>
            <a:r>
              <a:rPr lang="en-US" altLang="zh-CN" sz="1600" kern="100" dirty="0">
                <a:latin typeface="Times New Roman" panose="02020603050405020304" pitchFamily="18" charset="0"/>
                <a:cs typeface="Times New Roman" panose="02020603050405020304" pitchFamily="18" charset="0"/>
              </a:rPr>
              <a:t>).show();</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spcBef>
                <a:spcPct val="0"/>
              </a:spcBef>
              <a:defRPr/>
            </a:pP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a:p>
            <a:pPr algn="just">
              <a:lnSpc>
                <a:spcPct val="110000"/>
              </a:lnSpc>
              <a:spcBef>
                <a:spcPct val="0"/>
              </a:spcBef>
              <a:defRPr/>
            </a:pPr>
            <a:r>
              <a:rPr lang="en-US" altLang="zh-CN" sz="1600" kern="100" dirty="0">
                <a:latin typeface="Times New Roman" panose="02020603050405020304" pitchFamily="18" charset="0"/>
                <a:cs typeface="Times New Roman" panose="02020603050405020304" pitchFamily="18" charset="0"/>
              </a:rPr>
              <a:t>        });</a:t>
            </a:r>
            <a:endParaRPr lang="zh-CN" altLang="zh-CN" sz="16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12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6.5 </a:t>
            </a:r>
            <a:r>
              <a:rPr lang="en-US" altLang="en-US" dirty="0" err="1">
                <a:latin typeface="微软雅黑" panose="020B0503020204020204" charset="-122"/>
                <a:ea typeface="微软雅黑" panose="020B0503020204020204" charset="-122"/>
              </a:rPr>
              <a:t>广播简介</a:t>
            </a:r>
            <a:endParaRPr lang="zh-CN" altLang="en-US" dirty="0">
              <a:latin typeface="微软雅黑" panose="020B0503020204020204" charset="-122"/>
              <a:ea typeface="微软雅黑" panose="020B0503020204020204" charset="-122"/>
            </a:endParaRPr>
          </a:p>
        </p:txBody>
      </p:sp>
      <p:sp>
        <p:nvSpPr>
          <p:cNvPr id="5" name="内容占位符 2">
            <a:extLst>
              <a:ext uri="{FF2B5EF4-FFF2-40B4-BE49-F238E27FC236}">
                <a16:creationId xmlns:a16="http://schemas.microsoft.com/office/drawing/2014/main" id="{49E08975-174A-49E3-B7B4-2655D3D03E7B}"/>
              </a:ext>
            </a:extLst>
          </p:cNvPr>
          <p:cNvSpPr txBox="1">
            <a:spLocks/>
          </p:cNvSpPr>
          <p:nvPr/>
        </p:nvSpPr>
        <p:spPr>
          <a:xfrm>
            <a:off x="328613" y="1253331"/>
            <a:ext cx="10515600" cy="4351338"/>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Clr>
                <a:srgbClr val="1C8483"/>
              </a:buClr>
              <a:buSzPct val="120000"/>
              <a:buFont typeface="Wingdings" panose="05000000000000000000" pitchFamily="2" charset="2"/>
              <a:buChar char="Ø"/>
              <a:defRPr/>
            </a:pPr>
            <a:r>
              <a:rPr lang="zh-CN" altLang="zh-CN" sz="2000" b="1" dirty="0">
                <a:solidFill>
                  <a:schemeClr val="tx1">
                    <a:lumMod val="75000"/>
                    <a:lumOff val="25000"/>
                  </a:schemeClr>
                </a:solidFill>
                <a:latin typeface="宋体" panose="02010600030101010101" pitchFamily="2" charset="-122"/>
              </a:rPr>
              <a:t>在Android系统中，有一些操作完成以后，会发送广播，比如发出短信或打出一个电话。如果某个程序接收到这个广播，就会做出相应的处理。因为它只负责发送消息，而不管接受方如何处理，所以叫它</a:t>
            </a:r>
            <a:r>
              <a:rPr lang="zh-CN" altLang="zh-CN" sz="2000" b="1" dirty="0">
                <a:solidFill>
                  <a:srgbClr val="FF0000"/>
                </a:solidFill>
                <a:latin typeface="宋体" panose="02010600030101010101" pitchFamily="2" charset="-122"/>
              </a:rPr>
              <a:t>广播</a:t>
            </a:r>
            <a:r>
              <a:rPr lang="zh-CN" altLang="zh-CN" sz="2000" b="1" dirty="0">
                <a:solidFill>
                  <a:schemeClr val="tx1">
                    <a:lumMod val="75000"/>
                    <a:lumOff val="25000"/>
                  </a:schemeClr>
                </a:solidFill>
                <a:latin typeface="宋体" panose="02010600030101010101" pitchFamily="2" charset="-122"/>
              </a:rPr>
              <a:t>。</a:t>
            </a:r>
            <a:endParaRPr lang="en-US" altLang="zh-CN" sz="2000" b="1" dirty="0">
              <a:solidFill>
                <a:schemeClr val="tx1">
                  <a:lumMod val="75000"/>
                  <a:lumOff val="25000"/>
                </a:schemeClr>
              </a:solidFill>
              <a:latin typeface="宋体" panose="02010600030101010101" pitchFamily="2" charset="-122"/>
            </a:endParaRPr>
          </a:p>
          <a:p>
            <a:pPr algn="just">
              <a:lnSpc>
                <a:spcPct val="150000"/>
              </a:lnSpc>
              <a:buClr>
                <a:srgbClr val="1C8483"/>
              </a:buClr>
              <a:buSzPct val="120000"/>
              <a:buFont typeface="Wingdings" panose="05000000000000000000" pitchFamily="2" charset="2"/>
              <a:buChar char="Ø"/>
              <a:defRPr/>
            </a:pPr>
            <a:r>
              <a:rPr lang="zh-CN" altLang="zh-CN" sz="2000" b="1" dirty="0">
                <a:solidFill>
                  <a:schemeClr val="tx1">
                    <a:lumMod val="75000"/>
                    <a:lumOff val="25000"/>
                  </a:schemeClr>
                </a:solidFill>
                <a:latin typeface="宋体" panose="02010600030101010101" pitchFamily="2" charset="-122"/>
              </a:rPr>
              <a:t>广播可以被</a:t>
            </a:r>
            <a:r>
              <a:rPr lang="zh-CN" altLang="zh-CN" sz="2000" b="1" dirty="0">
                <a:solidFill>
                  <a:srgbClr val="FF0000"/>
                </a:solidFill>
                <a:latin typeface="宋体" panose="02010600030101010101" pitchFamily="2" charset="-122"/>
              </a:rPr>
              <a:t>多个</a:t>
            </a:r>
            <a:r>
              <a:rPr lang="zh-CN" altLang="zh-CN" sz="2000" b="1" dirty="0">
                <a:solidFill>
                  <a:schemeClr val="tx1">
                    <a:lumMod val="75000"/>
                    <a:lumOff val="25000"/>
                  </a:schemeClr>
                </a:solidFill>
                <a:latin typeface="宋体" panose="02010600030101010101" pitchFamily="2" charset="-122"/>
              </a:rPr>
              <a:t>应用程序所接收，也可以</a:t>
            </a:r>
            <a:r>
              <a:rPr lang="zh-CN" altLang="zh-CN" sz="2000" b="1" dirty="0">
                <a:solidFill>
                  <a:srgbClr val="FF0000"/>
                </a:solidFill>
                <a:latin typeface="宋体" panose="02010600030101010101" pitchFamily="2" charset="-122"/>
              </a:rPr>
              <a:t>不被任何应用程序</a:t>
            </a:r>
            <a:r>
              <a:rPr lang="zh-CN" altLang="zh-CN" sz="2000" b="1" dirty="0">
                <a:solidFill>
                  <a:schemeClr val="tx1">
                    <a:lumMod val="75000"/>
                    <a:lumOff val="25000"/>
                  </a:schemeClr>
                </a:solidFill>
                <a:latin typeface="宋体" panose="02010600030101010101" pitchFamily="2" charset="-122"/>
              </a:rPr>
              <a:t>所接受。</a:t>
            </a:r>
          </a:p>
          <a:p>
            <a:pPr algn="just">
              <a:lnSpc>
                <a:spcPct val="150000"/>
              </a:lnSpc>
              <a:buClr>
                <a:srgbClr val="1C8483"/>
              </a:buClr>
              <a:buSzPct val="120000"/>
              <a:buFont typeface="Wingdings" panose="05000000000000000000" pitchFamily="2" charset="2"/>
              <a:buChar char="Ø"/>
              <a:defRPr/>
            </a:pPr>
            <a:r>
              <a:rPr lang="zh-CN" altLang="zh-CN" sz="2000" b="1" dirty="0">
                <a:solidFill>
                  <a:schemeClr val="tx1">
                    <a:lumMod val="75000"/>
                    <a:lumOff val="25000"/>
                  </a:schemeClr>
                </a:solidFill>
                <a:latin typeface="宋体" panose="02010600030101010101" pitchFamily="2" charset="-122"/>
              </a:rPr>
              <a:t>BroadcastReceiver是负责对发送出来的</a:t>
            </a:r>
            <a:r>
              <a:rPr lang="zh-CN" altLang="en-US" sz="2000" b="1" dirty="0">
                <a:solidFill>
                  <a:schemeClr val="tx1">
                    <a:lumMod val="75000"/>
                    <a:lumOff val="25000"/>
                  </a:schemeClr>
                </a:solidFill>
                <a:latin typeface="宋体" panose="02010600030101010101" pitchFamily="2" charset="-122"/>
              </a:rPr>
              <a:t>广播</a:t>
            </a:r>
            <a:r>
              <a:rPr lang="zh-CN" altLang="zh-CN" sz="2000" b="1" dirty="0">
                <a:solidFill>
                  <a:schemeClr val="tx1">
                    <a:lumMod val="75000"/>
                    <a:lumOff val="25000"/>
                  </a:schemeClr>
                </a:solidFill>
                <a:latin typeface="宋体" panose="02010600030101010101" pitchFamily="2" charset="-122"/>
              </a:rPr>
              <a:t>进行过滤接收并响应的一类组件。BroadcastReceiver和事件处理机制类似，不同的是广播处理机制是系统级别的，而事件处理机制用于应用程序组件级别的。</a:t>
            </a:r>
          </a:p>
        </p:txBody>
      </p:sp>
    </p:spTree>
    <p:extLst>
      <p:ext uri="{BB962C8B-B14F-4D97-AF65-F5344CB8AC3E}">
        <p14:creationId xmlns:p14="http://schemas.microsoft.com/office/powerpoint/2010/main" val="86459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err="1">
                <a:latin typeface="微软雅黑" panose="020B0503020204020204" charset="-122"/>
                <a:ea typeface="微软雅黑" panose="020B0503020204020204" charset="-122"/>
              </a:rPr>
              <a:t>广播简介</a:t>
            </a:r>
            <a:endParaRPr lang="zh-CN" altLang="en-US" dirty="0">
              <a:latin typeface="微软雅黑" panose="020B0503020204020204" charset="-122"/>
              <a:ea typeface="微软雅黑" panose="020B0503020204020204" charset="-122"/>
            </a:endParaRPr>
          </a:p>
        </p:txBody>
      </p:sp>
      <p:sp>
        <p:nvSpPr>
          <p:cNvPr id="2" name="圆角矩形 3">
            <a:extLst>
              <a:ext uri="{FF2B5EF4-FFF2-40B4-BE49-F238E27FC236}">
                <a16:creationId xmlns:a16="http://schemas.microsoft.com/office/drawing/2014/main" id="{F6065330-0CDA-45CE-8B52-D2ED9C730CB8}"/>
              </a:ext>
            </a:extLst>
          </p:cNvPr>
          <p:cNvSpPr/>
          <p:nvPr/>
        </p:nvSpPr>
        <p:spPr>
          <a:xfrm>
            <a:off x="536575" y="1146175"/>
            <a:ext cx="5364480" cy="552450"/>
          </a:xfrm>
          <a:prstGeom prst="roundRect">
            <a:avLst>
              <a:gd name="adj" fmla="val 11373"/>
            </a:avLst>
          </a:prstGeom>
          <a:solidFill>
            <a:srgbClr val="1C8483"/>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b="1" dirty="0" err="1">
                <a:effectLst>
                  <a:outerShdw blurRad="38100" dist="38100" dir="2700000" algn="tl">
                    <a:srgbClr val="000000">
                      <a:alpha val="43137"/>
                    </a:srgbClr>
                  </a:outerShdw>
                </a:effectLst>
                <a:ea typeface="思源黑体 CN Normal" panose="020B0400000000000000" pitchFamily="34" charset="-122"/>
              </a:rPr>
              <a:t>Broadcast和BroadcastReceiver的使用</a:t>
            </a:r>
            <a:endParaRPr lang="zh-CN" altLang="en-US" sz="2400" b="1" dirty="0">
              <a:effectLst>
                <a:outerShdw blurRad="38100" dist="38100" dir="2700000" algn="tl">
                  <a:srgbClr val="000000">
                    <a:alpha val="43137"/>
                  </a:srgbClr>
                </a:outerShdw>
              </a:effectLst>
              <a:ea typeface="思源黑体 CN Normal" panose="020B0400000000000000" pitchFamily="34" charset="-122"/>
              <a:sym typeface="思源黑体 CN Normal" panose="020B0400000000000000" pitchFamily="34" charset="-122"/>
            </a:endParaRPr>
          </a:p>
        </p:txBody>
      </p:sp>
      <p:sp>
        <p:nvSpPr>
          <p:cNvPr id="7" name="内容占位符 2">
            <a:extLst>
              <a:ext uri="{FF2B5EF4-FFF2-40B4-BE49-F238E27FC236}">
                <a16:creationId xmlns:a16="http://schemas.microsoft.com/office/drawing/2014/main" id="{0A6DF05A-F1CA-4BA0-BE9D-50FC6A5250B6}"/>
              </a:ext>
            </a:extLst>
          </p:cNvPr>
          <p:cNvSpPr>
            <a:spLocks noGrp="1"/>
          </p:cNvSpPr>
          <p:nvPr/>
        </p:nvSpPr>
        <p:spPr>
          <a:xfrm>
            <a:off x="536575" y="1890394"/>
            <a:ext cx="11155045" cy="3253105"/>
          </a:xfrm>
          <a:prstGeom prst="rect">
            <a:avLst/>
          </a:prstGeom>
          <a:noFill/>
          <a:ln>
            <a:noFill/>
          </a:ln>
        </p:spPr>
        <p:txBody>
          <a:bodyPr vert="horz" wrap="square" lIns="91440" tIns="45720" rIns="91440" bIns="45720" numCol="1" rtlCol="0" anchor="t" anchorCtr="0" compatLnSpc="1">
            <a:norm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marL="0" indent="0" eaLnBrk="1" hangingPunct="1">
              <a:lnSpc>
                <a:spcPct val="150000"/>
              </a:lnSpc>
              <a:spcBef>
                <a:spcPct val="0"/>
              </a:spcBef>
              <a:buFont typeface="Arial" panose="020B0604020202020204" pitchFamily="34" charset="0"/>
              <a:buNone/>
            </a:pPr>
            <a:r>
              <a:rPr lang="zh-CN" altLang="zh-CN" sz="2000" b="1" dirty="0">
                <a:solidFill>
                  <a:schemeClr val="tx1">
                    <a:lumMod val="75000"/>
                    <a:lumOff val="25000"/>
                  </a:schemeClr>
                </a:solidFill>
                <a:latin typeface="宋体" panose="02010600030101010101" pitchFamily="2" charset="-122"/>
              </a:rPr>
              <a:t>首先在需要发送信</a:t>
            </a:r>
            <a:r>
              <a:rPr lang="zh-CN" altLang="en-US" sz="2000" b="1" dirty="0">
                <a:solidFill>
                  <a:schemeClr val="tx1">
                    <a:lumMod val="75000"/>
                    <a:lumOff val="25000"/>
                  </a:schemeClr>
                </a:solidFill>
                <a:latin typeface="宋体" panose="02010600030101010101" pitchFamily="2" charset="-122"/>
              </a:rPr>
              <a:t>息</a:t>
            </a:r>
            <a:r>
              <a:rPr lang="zh-CN" altLang="zh-CN" sz="2000" b="1" dirty="0">
                <a:solidFill>
                  <a:schemeClr val="tx1">
                    <a:lumMod val="75000"/>
                    <a:lumOff val="25000"/>
                  </a:schemeClr>
                </a:solidFill>
                <a:latin typeface="宋体" panose="02010600030101010101" pitchFamily="2" charset="-122"/>
              </a:rPr>
              <a:t>的地方，把要发送和用于过滤的信息装入一个Intent对象，然后通过调用Context.se</a:t>
            </a:r>
            <a:r>
              <a:rPr lang="en-US" altLang="zh-CN" sz="2000" b="1" dirty="0" err="1">
                <a:solidFill>
                  <a:schemeClr val="tx1">
                    <a:lumMod val="75000"/>
                    <a:lumOff val="25000"/>
                  </a:schemeClr>
                </a:solidFill>
                <a:latin typeface="宋体" panose="02010600030101010101" pitchFamily="2" charset="-122"/>
              </a:rPr>
              <a:t>nd</a:t>
            </a:r>
            <a:r>
              <a:rPr lang="zh-CN" altLang="zh-CN" sz="2000" b="1" dirty="0">
                <a:solidFill>
                  <a:schemeClr val="tx1">
                    <a:lumMod val="75000"/>
                    <a:lumOff val="25000"/>
                  </a:schemeClr>
                </a:solidFill>
                <a:latin typeface="宋体" panose="02010600030101010101" pitchFamily="2" charset="-122"/>
              </a:rPr>
              <a:t>Broadcast()、sendOrderBroadcast()或者sendStickyBroadcast()方法，将Intent对象以广播的方式发送出去。</a:t>
            </a:r>
          </a:p>
          <a:p>
            <a:pPr marL="0" indent="0" eaLnBrk="1" hangingPunct="1">
              <a:lnSpc>
                <a:spcPct val="150000"/>
              </a:lnSpc>
              <a:spcBef>
                <a:spcPct val="0"/>
              </a:spcBef>
              <a:buFont typeface="Arial" panose="020B0604020202020204" pitchFamily="34" charset="0"/>
              <a:buNone/>
            </a:pPr>
            <a:r>
              <a:rPr lang="zh-CN" altLang="zh-CN" sz="2000" b="1" dirty="0">
                <a:solidFill>
                  <a:schemeClr val="tx1">
                    <a:lumMod val="75000"/>
                    <a:lumOff val="25000"/>
                  </a:schemeClr>
                </a:solidFill>
                <a:latin typeface="宋体" panose="02010600030101010101" pitchFamily="2" charset="-122"/>
              </a:rPr>
              <a:t>当Intent发送以后，所有已经注册的BroadcastReceiver会检查注册时的IntentFilter是否与发送的Intent相匹配，若匹配则会调用BroadcastReceiver的onReceive()方法。需要注意的是，在定义BroadcastReceiver的时候，需要实现它的onReceive()方法。</a:t>
            </a:r>
          </a:p>
        </p:txBody>
      </p:sp>
    </p:spTree>
    <p:extLst>
      <p:ext uri="{BB962C8B-B14F-4D97-AF65-F5344CB8AC3E}">
        <p14:creationId xmlns:p14="http://schemas.microsoft.com/office/powerpoint/2010/main" val="3734202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flipH="1" flipV="1">
            <a:off x="1774857" y="2194590"/>
            <a:ext cx="2412993" cy="1139824"/>
            <a:chOff x="5687902" y="4225925"/>
            <a:chExt cx="2984111" cy="1209015"/>
          </a:xfrm>
        </p:grpSpPr>
        <p:grpSp>
          <p:nvGrpSpPr>
            <p:cNvPr id="3" name="组合 38"/>
            <p:cNvGrpSpPr/>
            <p:nvPr/>
          </p:nvGrpSpPr>
          <p:grpSpPr bwMode="auto">
            <a:xfrm rot="10800000">
              <a:off x="5687902" y="4225925"/>
              <a:ext cx="2669052" cy="686411"/>
              <a:chOff x="934464" y="2318309"/>
              <a:chExt cx="2669329" cy="686148"/>
            </a:xfrm>
          </p:grpSpPr>
          <p:cxnSp>
            <p:nvCxnSpPr>
              <p:cNvPr id="8"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6BA9"/>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组合 41"/>
            <p:cNvGrpSpPr/>
            <p:nvPr/>
          </p:nvGrpSpPr>
          <p:grpSpPr bwMode="auto">
            <a:xfrm flipH="1">
              <a:off x="8082606" y="4880949"/>
              <a:ext cx="589407" cy="553991"/>
              <a:chOff x="1256847" y="3607535"/>
              <a:chExt cx="591076" cy="553298"/>
            </a:xfrm>
          </p:grpSpPr>
          <p:sp>
            <p:nvSpPr>
              <p:cNvPr id="6" name="椭圆 5"/>
              <p:cNvSpPr/>
              <p:nvPr/>
            </p:nvSpPr>
            <p:spPr bwMode="auto">
              <a:xfrm>
                <a:off x="1256847" y="3647898"/>
                <a:ext cx="591076" cy="474256"/>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TextBox 6"/>
              <p:cNvSpPr txBox="1"/>
              <p:nvPr/>
            </p:nvSpPr>
            <p:spPr>
              <a:xfrm rot="10800000">
                <a:off x="1327723" y="3607535"/>
                <a:ext cx="334694" cy="55329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5" name="矩形 51"/>
            <p:cNvSpPr>
              <a:spLocks noChangeArrowheads="1"/>
            </p:cNvSpPr>
            <p:nvPr/>
          </p:nvSpPr>
          <p:spPr bwMode="auto">
            <a:xfrm rot="10800000">
              <a:off x="5910604" y="4245849"/>
              <a:ext cx="1870072" cy="52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a:lnSpc>
                  <a:spcPts val="3600"/>
                </a:lnSpc>
              </a:pPr>
              <a:r>
                <a:rPr lang="zh-CN" altLang="en-US" b="1" dirty="0">
                  <a:solidFill>
                    <a:srgbClr val="006BA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广播接收者</a:t>
              </a:r>
            </a:p>
          </p:txBody>
        </p:sp>
      </p:grpSp>
      <p:grpSp>
        <p:nvGrpSpPr>
          <p:cNvPr id="10" name="组合 9"/>
          <p:cNvGrpSpPr/>
          <p:nvPr/>
        </p:nvGrpSpPr>
        <p:grpSpPr bwMode="auto">
          <a:xfrm>
            <a:off x="3094070" y="1316730"/>
            <a:ext cx="5245036" cy="4035361"/>
            <a:chOff x="1398367" y="1722062"/>
            <a:chExt cx="5245036" cy="4035172"/>
          </a:xfrm>
        </p:grpSpPr>
        <p:graphicFrame>
          <p:nvGraphicFramePr>
            <p:cNvPr id="36" name="图表 2"/>
            <p:cNvGraphicFramePr/>
            <p:nvPr/>
          </p:nvGraphicFramePr>
          <p:xfrm>
            <a:off x="1398367" y="1722062"/>
            <a:ext cx="5245036" cy="4035172"/>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bwMode="auto">
            <a:xfrm rot="2719682">
              <a:off x="4600346" y="2872905"/>
              <a:ext cx="1042938" cy="369888"/>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重点</a:t>
              </a:r>
            </a:p>
          </p:txBody>
        </p:sp>
        <p:sp>
          <p:nvSpPr>
            <p:cNvPr id="13" name="TextBox 12"/>
            <p:cNvSpPr txBox="1"/>
            <p:nvPr/>
          </p:nvSpPr>
          <p:spPr bwMode="auto">
            <a:xfrm rot="6997465" flipV="1">
              <a:off x="2748528" y="2675271"/>
              <a:ext cx="1041351" cy="369887"/>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14" name="TextBox 13"/>
            <p:cNvSpPr txBox="1"/>
            <p:nvPr/>
          </p:nvSpPr>
          <p:spPr bwMode="auto">
            <a:xfrm rot="10800000" flipH="1" flipV="1">
              <a:off x="3819272" y="4427003"/>
              <a:ext cx="1041400" cy="368283"/>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grpSp>
        <p:nvGrpSpPr>
          <p:cNvPr id="15" name="组合 2"/>
          <p:cNvGrpSpPr/>
          <p:nvPr/>
        </p:nvGrpSpPr>
        <p:grpSpPr bwMode="auto">
          <a:xfrm>
            <a:off x="5216526" y="2547011"/>
            <a:ext cx="1203325" cy="1201737"/>
            <a:chOff x="3692088" y="2878838"/>
            <a:chExt cx="1203191" cy="1201737"/>
          </a:xfrm>
        </p:grpSpPr>
        <p:sp>
          <p:nvSpPr>
            <p:cNvPr id="16" name="弧形 15"/>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sp>
          <p:nvSpPr>
            <p:cNvPr id="17" name="弧形 16"/>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sp>
          <p:nvSpPr>
            <p:cNvPr id="18" name="弧形 17"/>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ea typeface="宋体" panose="02010600030101010101" pitchFamily="2" charset="-122"/>
              </a:endParaRPr>
            </a:p>
          </p:txBody>
        </p:sp>
      </p:grpSp>
      <p:grpSp>
        <p:nvGrpSpPr>
          <p:cNvPr id="19" name="组合 18"/>
          <p:cNvGrpSpPr/>
          <p:nvPr/>
        </p:nvGrpSpPr>
        <p:grpSpPr bwMode="auto">
          <a:xfrm>
            <a:off x="6128958" y="4754052"/>
            <a:ext cx="3622336" cy="1123215"/>
            <a:chOff x="4241869" y="5106722"/>
            <a:chExt cx="2384809" cy="942278"/>
          </a:xfrm>
        </p:grpSpPr>
        <p:grpSp>
          <p:nvGrpSpPr>
            <p:cNvPr id="20" name="组合 38"/>
            <p:cNvGrpSpPr/>
            <p:nvPr/>
          </p:nvGrpSpPr>
          <p:grpSpPr bwMode="auto">
            <a:xfrm rot="5400000" flipV="1">
              <a:off x="4862177" y="4486414"/>
              <a:ext cx="942278" cy="2182893"/>
              <a:chOff x="6453786" y="4116787"/>
              <a:chExt cx="1337402" cy="999878"/>
            </a:xfrm>
          </p:grpSpPr>
          <p:grpSp>
            <p:nvGrpSpPr>
              <p:cNvPr id="22" name="组合 38"/>
              <p:cNvGrpSpPr/>
              <p:nvPr/>
            </p:nvGrpSpPr>
            <p:grpSpPr bwMode="auto">
              <a:xfrm rot="10800000">
                <a:off x="6453786" y="4116787"/>
                <a:ext cx="1070796" cy="815236"/>
                <a:chOff x="1766924" y="2298618"/>
                <a:chExt cx="1070903" cy="814920"/>
              </a:xfrm>
            </p:grpSpPr>
            <p:cxnSp>
              <p:nvCxnSpPr>
                <p:cNvPr id="26" name="直接连接符 39"/>
                <p:cNvCxnSpPr>
                  <a:cxnSpLocks noChangeShapeType="1"/>
                </p:cNvCxnSpPr>
                <p:nvPr/>
              </p:nvCxnSpPr>
              <p:spPr bwMode="auto">
                <a:xfrm rot="16200000" flipH="1" flipV="1">
                  <a:off x="1425516" y="2646176"/>
                  <a:ext cx="695116" cy="0"/>
                </a:xfrm>
                <a:prstGeom prst="line">
                  <a:avLst/>
                </a:prstGeom>
                <a:noFill/>
                <a:ln w="28575" algn="ctr">
                  <a:solidFill>
                    <a:srgbClr val="01598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40"/>
                <p:cNvCxnSpPr>
                  <a:cxnSpLocks noChangeShapeType="1"/>
                </p:cNvCxnSpPr>
                <p:nvPr/>
              </p:nvCxnSpPr>
              <p:spPr bwMode="auto">
                <a:xfrm rot="16200000" flipH="1">
                  <a:off x="2244643" y="2520354"/>
                  <a:ext cx="115465" cy="1070903"/>
                </a:xfrm>
                <a:prstGeom prst="line">
                  <a:avLst/>
                </a:prstGeom>
                <a:noFill/>
                <a:ln w="28575" algn="ctr">
                  <a:solidFill>
                    <a:srgbClr val="01598B"/>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组合 41"/>
              <p:cNvGrpSpPr/>
              <p:nvPr/>
            </p:nvGrpSpPr>
            <p:grpSpPr bwMode="auto">
              <a:xfrm flipH="1">
                <a:off x="7169302" y="4954163"/>
                <a:ext cx="621886" cy="162502"/>
                <a:chOff x="2140164" y="3680647"/>
                <a:chExt cx="623648" cy="162298"/>
              </a:xfrm>
            </p:grpSpPr>
            <p:sp>
              <p:nvSpPr>
                <p:cNvPr id="24" name="椭圆 23"/>
                <p:cNvSpPr/>
                <p:nvPr/>
              </p:nvSpPr>
              <p:spPr bwMode="auto">
                <a:xfrm rot="5400000">
                  <a:off x="2374843" y="3445968"/>
                  <a:ext cx="151397" cy="620755"/>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TextBox 24"/>
                <p:cNvSpPr txBox="1"/>
                <p:nvPr/>
              </p:nvSpPr>
              <p:spPr>
                <a:xfrm rot="5400000">
                  <a:off x="2381465" y="3460598"/>
                  <a:ext cx="141050" cy="623644"/>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a:solidFill>
                        <a:schemeClr val="bg1"/>
                      </a:solidFill>
                      <a:latin typeface="Times New Roman" panose="02020603050405020304" pitchFamily="18" charset="0"/>
                      <a:cs typeface="Times New Roman" panose="02020603050405020304" pitchFamily="18" charset="0"/>
                    </a:rPr>
                    <a:t>2</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sp>
          <p:nvSpPr>
            <p:cNvPr id="21" name="矩形 4"/>
            <p:cNvSpPr>
              <a:spLocks noChangeArrowheads="1"/>
            </p:cNvSpPr>
            <p:nvPr/>
          </p:nvSpPr>
          <p:spPr bwMode="auto">
            <a:xfrm>
              <a:off x="4646837" y="5384513"/>
              <a:ext cx="1979841" cy="41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a:solidFill>
                    <a:srgbClr val="006BA9"/>
                  </a:solidFill>
                  <a:latin typeface="Times New Roman" panose="02020603050405020304" pitchFamily="18" charset="0"/>
                  <a:ea typeface="微软雅黑" panose="020B0503020204020204" pitchFamily="34" charset="-122"/>
                  <a:cs typeface="Times New Roman" panose="02020603050405020304" pitchFamily="18" charset="0"/>
                  <a:sym typeface="宋体" panose="02010600030101010101" pitchFamily="2" charset="-122"/>
                </a:rPr>
                <a:t>自定义广播</a:t>
              </a:r>
            </a:p>
          </p:txBody>
        </p:sp>
      </p:grpSp>
      <p:grpSp>
        <p:nvGrpSpPr>
          <p:cNvPr id="28" name="组合 6"/>
          <p:cNvGrpSpPr/>
          <p:nvPr/>
        </p:nvGrpSpPr>
        <p:grpSpPr bwMode="auto">
          <a:xfrm>
            <a:off x="7419976" y="2108818"/>
            <a:ext cx="3428551" cy="985511"/>
            <a:chOff x="5947984" y="1747971"/>
            <a:chExt cx="3431642" cy="985541"/>
          </a:xfrm>
        </p:grpSpPr>
        <p:sp>
          <p:nvSpPr>
            <p:cNvPr id="29" name="矩形 5"/>
            <p:cNvSpPr>
              <a:spLocks noChangeArrowheads="1"/>
            </p:cNvSpPr>
            <p:nvPr/>
          </p:nvSpPr>
          <p:spPr bwMode="auto">
            <a:xfrm flipH="1">
              <a:off x="6053994" y="1753109"/>
              <a:ext cx="3325632" cy="95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nSpc>
                  <a:spcPts val="3600"/>
                </a:lnSpc>
              </a:pPr>
              <a:r>
                <a:rPr lang="zh-CN" altLang="en-US" b="1">
                  <a:solidFill>
                    <a:srgbClr val="006BA9"/>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广播的类型</a:t>
              </a:r>
            </a:p>
            <a:p>
              <a:pPr marL="457200" indent="-457200">
                <a:lnSpc>
                  <a:spcPts val="3600"/>
                </a:lnSpc>
              </a:pPr>
              <a:r>
                <a:rPr lang="zh-CN" altLang="en-US" b="1">
                  <a:solidFill>
                    <a:srgbClr val="006BA9"/>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拦截有序广播</a:t>
              </a:r>
            </a:p>
          </p:txBody>
        </p:sp>
        <p:grpSp>
          <p:nvGrpSpPr>
            <p:cNvPr id="30" name="组合 16"/>
            <p:cNvGrpSpPr/>
            <p:nvPr/>
          </p:nvGrpSpPr>
          <p:grpSpPr bwMode="auto">
            <a:xfrm flipH="1">
              <a:off x="5947984" y="2286831"/>
              <a:ext cx="2585191" cy="446681"/>
              <a:chOff x="1455470" y="2862509"/>
              <a:chExt cx="2703185" cy="446892"/>
            </a:xfrm>
          </p:grpSpPr>
          <p:cxnSp>
            <p:nvCxnSpPr>
              <p:cNvPr id="34" name="直接连接符 7"/>
              <p:cNvCxnSpPr>
                <a:cxnSpLocks noChangeShapeType="1"/>
              </p:cNvCxnSpPr>
              <p:nvPr/>
            </p:nvCxnSpPr>
            <p:spPr bwMode="auto">
              <a:xfrm>
                <a:off x="1455470" y="2862509"/>
                <a:ext cx="255076" cy="446892"/>
              </a:xfrm>
              <a:prstGeom prst="line">
                <a:avLst/>
              </a:prstGeom>
              <a:noFill/>
              <a:ln w="28575" algn="ctr">
                <a:solidFill>
                  <a:srgbClr val="006BA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10"/>
              <p:cNvCxnSpPr>
                <a:cxnSpLocks noChangeShapeType="1"/>
              </p:cNvCxnSpPr>
              <p:nvPr/>
            </p:nvCxnSpPr>
            <p:spPr bwMode="auto">
              <a:xfrm>
                <a:off x="1714278" y="3309401"/>
                <a:ext cx="2444377" cy="0"/>
              </a:xfrm>
              <a:prstGeom prst="line">
                <a:avLst/>
              </a:prstGeom>
              <a:noFill/>
              <a:ln w="28575" algn="ctr">
                <a:solidFill>
                  <a:srgbClr val="006BA9"/>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 name="组合 15"/>
            <p:cNvGrpSpPr/>
            <p:nvPr/>
          </p:nvGrpSpPr>
          <p:grpSpPr bwMode="auto">
            <a:xfrm flipH="1">
              <a:off x="8313653" y="1747971"/>
              <a:ext cx="489391" cy="520715"/>
              <a:chOff x="1857876" y="3990277"/>
              <a:chExt cx="511727" cy="520961"/>
            </a:xfrm>
          </p:grpSpPr>
          <p:sp>
            <p:nvSpPr>
              <p:cNvPr id="32" name="椭圆 31"/>
              <p:cNvSpPr/>
              <p:nvPr/>
            </p:nvSpPr>
            <p:spPr bwMode="auto">
              <a:xfrm>
                <a:off x="1857876" y="4006160"/>
                <a:ext cx="511727" cy="473312"/>
              </a:xfrm>
              <a:prstGeom prst="ellipse">
                <a:avLst/>
              </a:prstGeom>
              <a:solidFill>
                <a:srgbClr val="006BA9"/>
              </a:solidFill>
              <a:ln w="28575" cap="flat" cmpd="sng" algn="ctr">
                <a:solidFill>
                  <a:srgbClr val="006BA9"/>
                </a:solid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TextBox 32"/>
              <p:cNvSpPr txBox="1"/>
              <p:nvPr/>
            </p:nvSpPr>
            <p:spPr>
              <a:xfrm>
                <a:off x="1965869" y="3990277"/>
                <a:ext cx="335613" cy="52096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11" name="矩形 10"/>
          <p:cNvSpPr/>
          <p:nvPr/>
        </p:nvSpPr>
        <p:spPr>
          <a:xfrm>
            <a:off x="5190696" y="3244334"/>
            <a:ext cx="1409360" cy="369332"/>
          </a:xfrm>
          <a:prstGeom prst="rect">
            <a:avLst/>
          </a:prstGeom>
        </p:spPr>
        <p:txBody>
          <a:bodyPr wrap="none">
            <a:spAutoFit/>
          </a:bodyPr>
          <a:lstStyle/>
          <a:p>
            <a:pPr marL="571500" indent="-571500"/>
            <a:r>
              <a:rPr lang="zh-CN" altLang="en-US"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 预习检查</a:t>
            </a:r>
          </a:p>
        </p:txBody>
      </p:sp>
      <p:sp>
        <p:nvSpPr>
          <p:cNvPr id="37"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75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2423592" y="2204864"/>
            <a:ext cx="4968552"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p:cNvSpPr txBox="1"/>
          <p:nvPr/>
        </p:nvSpPr>
        <p:spPr>
          <a:xfrm>
            <a:off x="2621740" y="2339588"/>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anose="020B0806030902050204" pitchFamily="34" charset="0"/>
                <a:ea typeface="微软雅黑" panose="020B0503020204020204" pitchFamily="34" charset="-122"/>
              </a:rPr>
              <a:t>6.5.1    </a:t>
            </a:r>
            <a:r>
              <a:rPr lang="zh-CN" altLang="en-US" sz="2400" dirty="0">
                <a:solidFill>
                  <a:schemeClr val="bg1"/>
                </a:solidFill>
                <a:latin typeface="Impact" panose="020B0806030902050204" pitchFamily="34" charset="0"/>
                <a:ea typeface="微软雅黑" panose="020B0503020204020204" pitchFamily="34" charset="-122"/>
              </a:rPr>
              <a:t>广播机制的概述</a:t>
            </a:r>
          </a:p>
        </p:txBody>
      </p:sp>
      <p:sp>
        <p:nvSpPr>
          <p:cNvPr id="5" name="TextBox 10"/>
          <p:cNvSpPr txBox="1"/>
          <p:nvPr/>
        </p:nvSpPr>
        <p:spPr>
          <a:xfrm>
            <a:off x="2621740" y="314096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6.5.2   </a:t>
            </a:r>
            <a:r>
              <a:rPr lang="zh-CN" altLang="zh-CN" sz="2400" dirty="0">
                <a:solidFill>
                  <a:srgbClr val="7F7F7F"/>
                </a:solidFill>
                <a:latin typeface="Impact" panose="020B0806030902050204" pitchFamily="34" charset="0"/>
                <a:ea typeface="微软雅黑" panose="020B0503020204020204" pitchFamily="34" charset="-122"/>
              </a:rPr>
              <a:t>广播接收者</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6" name="TextBox 11"/>
          <p:cNvSpPr txBox="1"/>
          <p:nvPr/>
        </p:nvSpPr>
        <p:spPr>
          <a:xfrm>
            <a:off x="2621740" y="3834966"/>
            <a:ext cx="419816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6.5.3  </a:t>
            </a:r>
            <a:r>
              <a:rPr lang="zh-CN" altLang="zh-CN" sz="2400" dirty="0">
                <a:solidFill>
                  <a:srgbClr val="7F7F7F"/>
                </a:solidFill>
                <a:latin typeface="Impact" panose="020B0806030902050204" pitchFamily="34" charset="0"/>
                <a:ea typeface="微软雅黑" panose="020B0503020204020204" pitchFamily="34" charset="-122"/>
              </a:rPr>
              <a:t>自定义广播与广播的类型</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9" name="椭圆 8"/>
          <p:cNvSpPr/>
          <p:nvPr/>
        </p:nvSpPr>
        <p:spPr>
          <a:xfrm>
            <a:off x="6756074"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TextBox 1"/>
          <p:cNvSpPr txBox="1"/>
          <p:nvPr/>
        </p:nvSpPr>
        <p:spPr>
          <a:xfrm>
            <a:off x="6706106" y="2564905"/>
            <a:ext cx="3566358" cy="1831271"/>
          </a:xfrm>
          <a:prstGeom prst="rect">
            <a:avLst/>
          </a:prstGeom>
          <a:noFill/>
        </p:spPr>
        <p:txBody>
          <a:bodyPr wrap="square" rtlCol="0" anchor="ctr">
            <a:spAutoFit/>
          </a:bodyPr>
          <a:lstStyle/>
          <a:p>
            <a:pPr algn="ctr">
              <a:lnSpc>
                <a:spcPct val="150000"/>
              </a:lnSpc>
            </a:pPr>
            <a:r>
              <a:rPr lang="zh-CN" altLang="en-US" sz="5400" b="1" dirty="0">
                <a:solidFill>
                  <a:srgbClr val="F2F2E6"/>
                </a:solidFill>
                <a:latin typeface="微软雅黑" panose="020B0503020204020204" pitchFamily="34" charset="-122"/>
                <a:ea typeface="微软雅黑" panose="020B0503020204020204" pitchFamily="34" charset="-122"/>
              </a:rPr>
              <a:t>内容</a:t>
            </a:r>
            <a:endParaRPr lang="en-US" altLang="zh-CN" sz="5400" b="1" dirty="0">
              <a:solidFill>
                <a:srgbClr val="F2F2E6"/>
              </a:solidFill>
              <a:latin typeface="微软雅黑" panose="020B0503020204020204" pitchFamily="34" charset="-122"/>
              <a:ea typeface="微软雅黑" panose="020B0503020204020204" pitchFamily="34" charset="-122"/>
            </a:endParaRPr>
          </a:p>
          <a:p>
            <a:pPr algn="ctr"/>
            <a:r>
              <a:rPr lang="en-US" altLang="zh-CN" sz="3200" dirty="0">
                <a:solidFill>
                  <a:srgbClr val="F2F2E6"/>
                </a:solidFill>
                <a:latin typeface="Times New Roman" panose="02020603050405020304" pitchFamily="18" charset="0"/>
                <a:ea typeface="Adobe 宋体 Std L" pitchFamily="18" charset="-122"/>
                <a:cs typeface="Times New Roman" panose="02020603050405020304" pitchFamily="18" charset="0"/>
              </a:rPr>
              <a:t>Speech content</a:t>
            </a:r>
          </a:p>
        </p:txBody>
      </p:sp>
      <p:sp>
        <p:nvSpPr>
          <p:cNvPr id="11"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内容</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3251994" y="19371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广播机制的概述</a:t>
            </a:r>
          </a:p>
        </p:txBody>
      </p:sp>
      <p:sp>
        <p:nvSpPr>
          <p:cNvPr id="16" name="内容占位符 2"/>
          <p:cNvSpPr txBox="1"/>
          <p:nvPr/>
        </p:nvSpPr>
        <p:spPr bwMode="auto">
          <a:xfrm>
            <a:off x="2149028" y="1196752"/>
            <a:ext cx="8051428" cy="43924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a:latin typeface="Times New Roman" panose="02020603050405020304" pitchFamily="18" charset="0"/>
                <a:cs typeface="Times New Roman" panose="02020603050405020304" pitchFamily="18" charset="0"/>
              </a:rPr>
              <a:t>通常情况下在学校的每个教室都会装有一个喇叭，这些喇叭是接入到学校广播室的。如果有重要通知，会发送一条广播来告知全校师生。为了便于发送和接收系统级别的消息通知，</a:t>
            </a:r>
            <a:r>
              <a:rPr lang="en-US" altLang="zh-CN" sz="2000" dirty="0">
                <a:latin typeface="Times New Roman" panose="02020603050405020304" pitchFamily="18" charset="0"/>
                <a:cs typeface="Times New Roman" panose="02020603050405020304" pitchFamily="18" charset="0"/>
              </a:rPr>
              <a:t>Android</a:t>
            </a:r>
            <a:r>
              <a:rPr lang="zh-CN" altLang="en-US" sz="2000" dirty="0">
                <a:latin typeface="Times New Roman" panose="02020603050405020304" pitchFamily="18" charset="0"/>
                <a:cs typeface="Times New Roman" panose="02020603050405020304" pitchFamily="18" charset="0"/>
              </a:rPr>
              <a:t>系统也引入了一套类似广播的消息机制</a:t>
            </a:r>
            <a:r>
              <a:rPr lang="zh-CN" altLang="en-US" sz="2000" dirty="0"/>
              <a:t>。</a:t>
            </a:r>
            <a:endParaRPr lang="en-US" altLang="zh-CN" sz="2000" dirty="0"/>
          </a:p>
          <a:p>
            <a:pPr lvl="1">
              <a:lnSpc>
                <a:spcPct val="150000"/>
              </a:lnSpc>
              <a:defRPr/>
            </a:pPr>
            <a:r>
              <a:rPr lang="en-US" altLang="zh-CN" sz="2000" dirty="0">
                <a:latin typeface="Times New Roman" panose="02020603050405020304" pitchFamily="18" charset="0"/>
                <a:cs typeface="Times New Roman" panose="02020603050405020304" pitchFamily="18" charset="0"/>
              </a:rPr>
              <a:t>Android</a:t>
            </a:r>
            <a:r>
              <a:rPr lang="zh-CN" altLang="zh-CN" sz="2000" dirty="0"/>
              <a:t>中的广播</a:t>
            </a:r>
            <a:r>
              <a:rPr lang="en-US" altLang="zh-CN" sz="2000" dirty="0"/>
              <a:t>(</a:t>
            </a:r>
            <a:r>
              <a:rPr lang="en-US" altLang="zh-CN" sz="2000" dirty="0">
                <a:latin typeface="Times New Roman" panose="02020603050405020304" pitchFamily="18" charset="0"/>
                <a:cs typeface="Times New Roman" panose="02020603050405020304" pitchFamily="18" charset="0"/>
              </a:rPr>
              <a:t>Broadcast</a:t>
            </a:r>
            <a:r>
              <a:rPr lang="en-US" altLang="zh-CN" sz="2000" dirty="0"/>
              <a:t>)</a:t>
            </a:r>
            <a:r>
              <a:rPr lang="zh-CN" altLang="zh-CN" sz="2000" dirty="0"/>
              <a:t>机制用于进程</a:t>
            </a:r>
            <a:r>
              <a:rPr lang="en-US" altLang="zh-CN" sz="2000" dirty="0"/>
              <a:t>/</a:t>
            </a:r>
            <a:r>
              <a:rPr lang="zh-CN" altLang="zh-CN" sz="2000" dirty="0"/>
              <a:t>线程间通信，该机制使用了观察者模式，观察者模式是一种软件设计模式，</a:t>
            </a:r>
            <a:r>
              <a:rPr lang="zh-CN" altLang="en-US" sz="2000" dirty="0"/>
              <a:t>该</a:t>
            </a:r>
            <a:r>
              <a:rPr lang="zh-CN" altLang="zh-CN" sz="2000" dirty="0"/>
              <a:t>模式是基于消息的发布</a:t>
            </a:r>
            <a:r>
              <a:rPr lang="en-US" altLang="zh-CN" sz="2000" dirty="0"/>
              <a:t>/</a:t>
            </a:r>
            <a:r>
              <a:rPr lang="zh-CN" altLang="zh-CN" sz="2000" dirty="0"/>
              <a:t>订阅事件模型，该模型中的消息发布者是广播机制中的广播发送者，消息订阅者是广播机制中的广播接收者，广播机制的具体实现流程</a:t>
            </a:r>
            <a:r>
              <a:rPr lang="zh-CN" altLang="en-US" sz="2000" dirty="0"/>
              <a:t>，如下图所示。</a:t>
            </a:r>
            <a:endParaRPr lang="en-US" altLang="zh-CN" sz="2000" dirty="0"/>
          </a:p>
          <a:p>
            <a:pPr marL="457200" lvl="1" indent="0">
              <a:lnSpc>
                <a:spcPct val="150000"/>
              </a:lnSpc>
              <a:buNone/>
              <a:defRPr/>
            </a:pPr>
            <a:endParaRPr lang="en-US" altLang="zh-CN" sz="2000" dirty="0"/>
          </a:p>
          <a:p>
            <a:pPr lvl="1">
              <a:lnSpc>
                <a:spcPct val="150000"/>
              </a:lnSpc>
              <a:defRPr/>
            </a:pPr>
            <a:endParaRPr lang="en-US" altLang="zh-CN" sz="20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3251994" y="19371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广播机制的概述</a:t>
            </a:r>
          </a:p>
        </p:txBody>
      </p:sp>
      <p:pic>
        <p:nvPicPr>
          <p:cNvPr id="4" name="图片 3" descr="头像"/>
          <p:cNvPicPr>
            <a:picLocks noChangeAspect="1"/>
          </p:cNvPicPr>
          <p:nvPr/>
        </p:nvPicPr>
        <p:blipFill>
          <a:blip r:embed="rId3"/>
          <a:stretch>
            <a:fillRect/>
          </a:stretch>
        </p:blipFill>
        <p:spPr>
          <a:xfrm>
            <a:off x="2492375" y="1138209"/>
            <a:ext cx="762000" cy="901065"/>
          </a:xfrm>
          <a:prstGeom prst="rect">
            <a:avLst/>
          </a:prstGeom>
        </p:spPr>
      </p:pic>
      <p:sp>
        <p:nvSpPr>
          <p:cNvPr id="5" name="文本框 5"/>
          <p:cNvSpPr txBox="1"/>
          <p:nvPr/>
        </p:nvSpPr>
        <p:spPr>
          <a:xfrm>
            <a:off x="2139315" y="2039273"/>
            <a:ext cx="1351280"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latin typeface="楷体" panose="02010609060101010101" charset="-122"/>
                <a:ea typeface="楷体" panose="02010609060101010101" charset="-122"/>
              </a:rPr>
              <a:t>  </a:t>
            </a:r>
            <a:r>
              <a:rPr lang="zh-CN" altLang="en-US" sz="1400" dirty="0">
                <a:latin typeface="楷体" panose="02010609060101010101" charset="-122"/>
                <a:ea typeface="楷体" panose="02010609060101010101" charset="-122"/>
              </a:rPr>
              <a:t>消息发送者</a:t>
            </a:r>
          </a:p>
          <a:p>
            <a:r>
              <a:rPr lang="zh-CN" altLang="en-US" sz="1400" dirty="0">
                <a:latin typeface="Times New Roman" panose="02020603050405020304" pitchFamily="18" charset="0"/>
                <a:ea typeface="楷体" panose="02010609060101010101" charset="-122"/>
              </a:rPr>
              <a:t>（广播发送者）</a:t>
            </a:r>
          </a:p>
        </p:txBody>
      </p:sp>
      <p:cxnSp>
        <p:nvCxnSpPr>
          <p:cNvPr id="6" name="直接箭头连接符 5"/>
          <p:cNvCxnSpPr/>
          <p:nvPr/>
        </p:nvCxnSpPr>
        <p:spPr>
          <a:xfrm>
            <a:off x="3302000" y="1589058"/>
            <a:ext cx="133201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345816" y="1067089"/>
            <a:ext cx="115633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latin typeface="Times New Roman" panose="02020603050405020304" pitchFamily="18" charset="0"/>
                <a:ea typeface="楷体" panose="02010609060101010101" charset="-122"/>
                <a:cs typeface="Times New Roman" panose="02020603050405020304" pitchFamily="18" charset="0"/>
              </a:rPr>
              <a:t>2</a:t>
            </a:r>
            <a:r>
              <a:rPr lang="zh-CN" altLang="en-US" sz="1200" dirty="0">
                <a:latin typeface="Times New Roman" panose="02020603050405020304" pitchFamily="18" charset="0"/>
                <a:ea typeface="楷体" panose="02010609060101010101" charset="-122"/>
                <a:cs typeface="Times New Roman" panose="02020603050405020304" pitchFamily="18" charset="0"/>
              </a:rPr>
              <a:t>、发送广播（</a:t>
            </a:r>
            <a:r>
              <a:rPr lang="en-US" altLang="zh-CN" sz="1200" dirty="0">
                <a:latin typeface="Times New Roman" panose="02020603050405020304" pitchFamily="18" charset="0"/>
                <a:ea typeface="楷体" panose="02010609060101010101" charset="-122"/>
                <a:cs typeface="Times New Roman" panose="02020603050405020304" pitchFamily="18" charset="0"/>
              </a:rPr>
              <a:t>Binder</a:t>
            </a:r>
            <a:r>
              <a:rPr lang="zh-CN" altLang="en-US" sz="1200" dirty="0">
                <a:latin typeface="Times New Roman" panose="02020603050405020304" pitchFamily="18" charset="0"/>
                <a:ea typeface="楷体" panose="02010609060101010101" charset="-122"/>
                <a:cs typeface="Times New Roman" panose="02020603050405020304" pitchFamily="18" charset="0"/>
              </a:rPr>
              <a:t>机制）</a:t>
            </a:r>
          </a:p>
        </p:txBody>
      </p:sp>
      <p:sp>
        <p:nvSpPr>
          <p:cNvPr id="8" name="矩形 7"/>
          <p:cNvSpPr/>
          <p:nvPr/>
        </p:nvSpPr>
        <p:spPr>
          <a:xfrm>
            <a:off x="4696461" y="1192819"/>
            <a:ext cx="2875915" cy="80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文本框 10"/>
          <p:cNvSpPr txBox="1"/>
          <p:nvPr/>
        </p:nvSpPr>
        <p:spPr>
          <a:xfrm>
            <a:off x="4696461" y="2010699"/>
            <a:ext cx="2875915" cy="3067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a:latin typeface="楷体" panose="02010609060101010101" charset="-122"/>
                <a:ea typeface="楷体" panose="02010609060101010101" charset="-122"/>
              </a:rPr>
              <a:t>处理中心</a:t>
            </a:r>
            <a:r>
              <a:rPr lang="zh-CN" altLang="en-US" sz="1400">
                <a:latin typeface="Times New Roman" panose="02020603050405020304" pitchFamily="18" charset="0"/>
                <a:ea typeface="楷体" panose="02010609060101010101" charset="-122"/>
                <a:cs typeface="Times New Roman" panose="02020603050405020304" pitchFamily="18" charset="0"/>
              </a:rPr>
              <a:t>（</a:t>
            </a:r>
            <a:r>
              <a:rPr lang="en-US" altLang="zh-CN" sz="1400">
                <a:latin typeface="Times New Roman" panose="02020603050405020304" pitchFamily="18" charset="0"/>
                <a:ea typeface="楷体" panose="02010609060101010101" charset="-122"/>
                <a:cs typeface="Times New Roman" panose="02020603050405020304" pitchFamily="18" charset="0"/>
              </a:rPr>
              <a:t>AMS</a:t>
            </a:r>
            <a:r>
              <a:rPr lang="zh-CN" altLang="en-US" sz="1400">
                <a:latin typeface="Times New Roman" panose="02020603050405020304" pitchFamily="18" charset="0"/>
                <a:ea typeface="楷体" panose="02010609060101010101" charset="-122"/>
                <a:cs typeface="Times New Roman" panose="02020603050405020304" pitchFamily="18" charset="0"/>
              </a:rPr>
              <a:t>）</a:t>
            </a:r>
          </a:p>
        </p:txBody>
      </p:sp>
      <p:sp>
        <p:nvSpPr>
          <p:cNvPr id="10" name="文本框 11"/>
          <p:cNvSpPr txBox="1"/>
          <p:nvPr/>
        </p:nvSpPr>
        <p:spPr>
          <a:xfrm>
            <a:off x="4696460" y="1287433"/>
            <a:ext cx="28752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楷体" panose="02010609060101010101" charset="-122"/>
                <a:ea typeface="楷体" panose="02010609060101010101" charset="-122"/>
                <a:cs typeface="楷体" panose="02010609060101010101" charset="-122"/>
              </a:rPr>
              <a:t>根据消息发布者要求，在已注册列表中，寻找合适的消息订阅者，寻找依据是</a:t>
            </a:r>
            <a:r>
              <a:rPr lang="zh-CN" altLang="en-US" sz="1200" dirty="0">
                <a:solidFill>
                  <a:schemeClr val="bg1"/>
                </a:solidFill>
                <a:latin typeface="Times New Roman" panose="02020603050405020304" pitchFamily="18" charset="0"/>
                <a:ea typeface="楷体" panose="02010609060101010101" charset="-122"/>
                <a:cs typeface="Times New Roman" panose="02020603050405020304" pitchFamily="18" charset="0"/>
              </a:rPr>
              <a:t>（IntentFilter/Permission）</a:t>
            </a:r>
          </a:p>
        </p:txBody>
      </p:sp>
      <p:cxnSp>
        <p:nvCxnSpPr>
          <p:cNvPr id="11" name="直接箭头连接符 10"/>
          <p:cNvCxnSpPr/>
          <p:nvPr/>
        </p:nvCxnSpPr>
        <p:spPr>
          <a:xfrm>
            <a:off x="7670165" y="1747808"/>
            <a:ext cx="133201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7670165" y="1441103"/>
            <a:ext cx="133201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4"/>
          <p:cNvSpPr txBox="1"/>
          <p:nvPr/>
        </p:nvSpPr>
        <p:spPr>
          <a:xfrm>
            <a:off x="7758431" y="1489998"/>
            <a:ext cx="1090295" cy="275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ea typeface="楷体" panose="02010609060101010101" charset="-122"/>
                <a:cs typeface="Times New Roman" panose="02020603050405020304" pitchFamily="18" charset="0"/>
              </a:rPr>
              <a:t>3</a:t>
            </a:r>
            <a:r>
              <a:rPr lang="zh-CN" altLang="en-US" sz="1200" dirty="0">
                <a:latin typeface="Times New Roman" panose="02020603050405020304" pitchFamily="18" charset="0"/>
                <a:ea typeface="楷体" panose="02010609060101010101" charset="-122"/>
                <a:cs typeface="Times New Roman" panose="02020603050405020304" pitchFamily="18" charset="0"/>
              </a:rPr>
              <a:t>、发送广播</a:t>
            </a:r>
          </a:p>
        </p:txBody>
      </p:sp>
      <p:sp>
        <p:nvSpPr>
          <p:cNvPr id="14" name="文本框 15"/>
          <p:cNvSpPr txBox="1"/>
          <p:nvPr/>
        </p:nvSpPr>
        <p:spPr>
          <a:xfrm>
            <a:off x="7661276" y="980729"/>
            <a:ext cx="152971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ea typeface="楷体" panose="02010609060101010101" charset="-122"/>
                <a:cs typeface="Times New Roman" panose="02020603050405020304" pitchFamily="18" charset="0"/>
              </a:rPr>
              <a:t>1</a:t>
            </a:r>
            <a:r>
              <a:rPr lang="zh-CN" altLang="en-US" sz="1200" dirty="0">
                <a:latin typeface="Times New Roman" panose="02020603050405020304" pitchFamily="18" charset="0"/>
                <a:ea typeface="楷体" panose="02010609060101010101" charset="-122"/>
                <a:cs typeface="Times New Roman" panose="02020603050405020304" pitchFamily="18" charset="0"/>
              </a:rPr>
              <a:t>、注册广播接收者（</a:t>
            </a:r>
            <a:r>
              <a:rPr lang="en-US" altLang="zh-CN" sz="1200" dirty="0">
                <a:latin typeface="Times New Roman" panose="02020603050405020304" pitchFamily="18" charset="0"/>
                <a:ea typeface="楷体" panose="02010609060101010101" charset="-122"/>
                <a:cs typeface="Times New Roman" panose="02020603050405020304" pitchFamily="18" charset="0"/>
              </a:rPr>
              <a:t>Binder</a:t>
            </a:r>
            <a:r>
              <a:rPr lang="zh-CN" altLang="en-US" sz="1200" dirty="0">
                <a:latin typeface="Times New Roman" panose="02020603050405020304" pitchFamily="18" charset="0"/>
                <a:ea typeface="楷体" panose="02010609060101010101" charset="-122"/>
                <a:cs typeface="Times New Roman" panose="02020603050405020304" pitchFamily="18" charset="0"/>
              </a:rPr>
              <a:t>机制）</a:t>
            </a:r>
          </a:p>
        </p:txBody>
      </p:sp>
      <p:pic>
        <p:nvPicPr>
          <p:cNvPr id="15" name="图片 14" descr="头像"/>
          <p:cNvPicPr>
            <a:picLocks noChangeAspect="1"/>
          </p:cNvPicPr>
          <p:nvPr/>
        </p:nvPicPr>
        <p:blipFill>
          <a:blip r:embed="rId3"/>
          <a:stretch>
            <a:fillRect/>
          </a:stretch>
        </p:blipFill>
        <p:spPr>
          <a:xfrm>
            <a:off x="9002395" y="1159164"/>
            <a:ext cx="762000" cy="901065"/>
          </a:xfrm>
          <a:prstGeom prst="rect">
            <a:avLst/>
          </a:prstGeom>
        </p:spPr>
      </p:pic>
      <p:sp>
        <p:nvSpPr>
          <p:cNvPr id="16" name="文本框 17"/>
          <p:cNvSpPr txBox="1"/>
          <p:nvPr/>
        </p:nvSpPr>
        <p:spPr>
          <a:xfrm>
            <a:off x="8710931" y="2039273"/>
            <a:ext cx="1341755"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latin typeface="Times New Roman" panose="02020603050405020304" pitchFamily="18" charset="0"/>
                <a:ea typeface="楷体" panose="02010609060101010101" charset="-122"/>
                <a:cs typeface="Times New Roman" panose="02020603050405020304" pitchFamily="18" charset="0"/>
              </a:rPr>
              <a:t>    </a:t>
            </a:r>
            <a:r>
              <a:rPr lang="zh-CN" altLang="en-US" sz="1400" dirty="0">
                <a:latin typeface="Times New Roman" panose="02020603050405020304" pitchFamily="18" charset="0"/>
                <a:ea typeface="楷体" panose="02010609060101010101" charset="-122"/>
                <a:cs typeface="Times New Roman" panose="02020603050405020304" pitchFamily="18" charset="0"/>
              </a:rPr>
              <a:t>消息订阅者</a:t>
            </a:r>
          </a:p>
          <a:p>
            <a:r>
              <a:rPr lang="zh-CN" altLang="en-US" sz="1400" dirty="0">
                <a:latin typeface="Times New Roman" panose="02020603050405020304" pitchFamily="18" charset="0"/>
                <a:ea typeface="楷体" panose="02010609060101010101" charset="-122"/>
                <a:cs typeface="Times New Roman" panose="02020603050405020304" pitchFamily="18" charset="0"/>
              </a:rPr>
              <a:t>（广播接收者）</a:t>
            </a:r>
          </a:p>
        </p:txBody>
      </p:sp>
      <p:sp>
        <p:nvSpPr>
          <p:cNvPr id="17" name="矩形 16"/>
          <p:cNvSpPr/>
          <p:nvPr/>
        </p:nvSpPr>
        <p:spPr>
          <a:xfrm>
            <a:off x="2222485" y="2632844"/>
            <a:ext cx="8193996" cy="3416320"/>
          </a:xfrm>
          <a:prstGeom prst="rect">
            <a:avLst/>
          </a:prstGeom>
        </p:spPr>
        <p:txBody>
          <a:bodyPr wrap="square">
            <a:spAutoFit/>
          </a:bodyPr>
          <a:lstStyle/>
          <a:p>
            <a:pPr>
              <a:lnSpc>
                <a:spcPct val="150000"/>
              </a:lnSpc>
            </a:pPr>
            <a:r>
              <a:rPr lang="zh-CN" altLang="en-US" dirty="0"/>
              <a:t>上述图中的</a:t>
            </a:r>
            <a:r>
              <a:rPr lang="zh-CN" altLang="zh-CN" dirty="0"/>
              <a:t>广播机制</a:t>
            </a:r>
            <a:r>
              <a:rPr lang="zh-CN" altLang="en-US" dirty="0"/>
              <a:t>的</a:t>
            </a:r>
            <a:r>
              <a:rPr lang="zh-CN" altLang="zh-CN" dirty="0"/>
              <a:t>实现流程具体如下：</a:t>
            </a:r>
          </a:p>
          <a:p>
            <a:pPr lvl="0">
              <a:lnSpc>
                <a:spcPct val="150000"/>
              </a:lnSpc>
            </a:pPr>
            <a:r>
              <a:rPr lang="en-US" altLang="zh-CN" dirty="0"/>
              <a:t>1</a:t>
            </a:r>
            <a:r>
              <a:rPr lang="zh-CN" altLang="en-US" dirty="0"/>
              <a:t>、</a:t>
            </a:r>
            <a:r>
              <a:rPr lang="zh-CN" altLang="zh-CN" dirty="0"/>
              <a:t>广播接收者是通过</a:t>
            </a:r>
            <a:r>
              <a:rPr lang="en-US" altLang="zh-CN" dirty="0"/>
              <a:t>Binder</a:t>
            </a:r>
            <a:r>
              <a:rPr lang="zh-CN" altLang="zh-CN" dirty="0"/>
              <a:t>机制在</a:t>
            </a:r>
            <a:r>
              <a:rPr lang="en-US" altLang="zh-CN" dirty="0" err="1"/>
              <a:t>AMS</a:t>
            </a:r>
            <a:r>
              <a:rPr lang="en-US" altLang="zh-CN" dirty="0"/>
              <a:t>(Activity Manager Service)</a:t>
            </a:r>
            <a:r>
              <a:rPr lang="zh-CN" altLang="zh-CN" dirty="0"/>
              <a:t>中进行注册的</a:t>
            </a:r>
            <a:endParaRPr lang="en-US" altLang="zh-CN" dirty="0"/>
          </a:p>
          <a:p>
            <a:pPr lvl="0">
              <a:lnSpc>
                <a:spcPct val="150000"/>
              </a:lnSpc>
            </a:pPr>
            <a:r>
              <a:rPr lang="en-US" altLang="zh-CN" dirty="0"/>
              <a:t>    </a:t>
            </a:r>
            <a:r>
              <a:rPr lang="zh-CN" altLang="zh-CN" dirty="0"/>
              <a:t>（在</a:t>
            </a:r>
            <a:r>
              <a:rPr lang="en-US" altLang="zh-CN" dirty="0"/>
              <a:t>6.5.2</a:t>
            </a:r>
            <a:r>
              <a:rPr lang="zh-CN" altLang="zh-CN" dirty="0"/>
              <a:t>小节会讲解广播接收者的注册）。</a:t>
            </a:r>
          </a:p>
          <a:p>
            <a:pPr lvl="0">
              <a:lnSpc>
                <a:spcPct val="150000"/>
              </a:lnSpc>
            </a:pPr>
            <a:r>
              <a:rPr lang="en-US" altLang="zh-CN" dirty="0"/>
              <a:t>2</a:t>
            </a:r>
            <a:r>
              <a:rPr lang="zh-CN" altLang="en-US" dirty="0"/>
              <a:t>、</a:t>
            </a:r>
            <a:r>
              <a:rPr lang="zh-CN" altLang="zh-CN" dirty="0"/>
              <a:t>广播发送者是通过</a:t>
            </a:r>
            <a:r>
              <a:rPr lang="en-US" altLang="zh-CN" dirty="0"/>
              <a:t>Binder</a:t>
            </a:r>
            <a:r>
              <a:rPr lang="zh-CN" altLang="zh-CN" dirty="0"/>
              <a:t>机制向</a:t>
            </a:r>
            <a:r>
              <a:rPr lang="en-US" altLang="zh-CN" dirty="0" err="1"/>
              <a:t>AMS</a:t>
            </a:r>
            <a:r>
              <a:rPr lang="zh-CN" altLang="zh-CN" dirty="0"/>
              <a:t>发送广播。</a:t>
            </a:r>
          </a:p>
          <a:p>
            <a:pPr lvl="0">
              <a:lnSpc>
                <a:spcPct val="150000"/>
              </a:lnSpc>
            </a:pPr>
            <a:r>
              <a:rPr lang="en-US" altLang="zh-CN" dirty="0"/>
              <a:t>3</a:t>
            </a:r>
            <a:r>
              <a:rPr lang="zh-CN" altLang="en-US" dirty="0"/>
              <a:t>、</a:t>
            </a:r>
            <a:r>
              <a:rPr lang="en-US" altLang="zh-CN" dirty="0" err="1"/>
              <a:t>AMS</a:t>
            </a:r>
            <a:r>
              <a:rPr lang="zh-CN" altLang="zh-CN" dirty="0"/>
              <a:t>查找符合相应条件（</a:t>
            </a:r>
            <a:r>
              <a:rPr lang="en-US" altLang="zh-CN" dirty="0" err="1"/>
              <a:t>IntentFilter</a:t>
            </a:r>
            <a:r>
              <a:rPr lang="en-US" altLang="zh-CN" dirty="0"/>
              <a:t>/Permission</a:t>
            </a:r>
            <a:r>
              <a:rPr lang="zh-CN" altLang="zh-CN" dirty="0"/>
              <a:t>）的广播接收者</a:t>
            </a:r>
            <a:r>
              <a:rPr lang="en-US" altLang="zh-CN" dirty="0"/>
              <a:t> </a:t>
            </a:r>
          </a:p>
          <a:p>
            <a:pPr lvl="0">
              <a:lnSpc>
                <a:spcPct val="150000"/>
              </a:lnSpc>
            </a:pPr>
            <a:r>
              <a:rPr lang="en-US" altLang="zh-CN" dirty="0"/>
              <a:t>   </a:t>
            </a:r>
            <a:r>
              <a:rPr lang="zh-CN" altLang="zh-CN" dirty="0"/>
              <a:t>（</a:t>
            </a:r>
            <a:r>
              <a:rPr lang="en-US" altLang="zh-CN" dirty="0" err="1"/>
              <a:t>BroadcastReceiver</a:t>
            </a:r>
            <a:r>
              <a:rPr lang="zh-CN" altLang="zh-CN" dirty="0"/>
              <a:t>），将广播发送到相应的消息循环队列中。</a:t>
            </a:r>
          </a:p>
          <a:p>
            <a:pPr lvl="0">
              <a:lnSpc>
                <a:spcPct val="150000"/>
              </a:lnSpc>
            </a:pPr>
            <a:r>
              <a:rPr lang="en-US" altLang="zh-CN" dirty="0"/>
              <a:t>4</a:t>
            </a:r>
            <a:r>
              <a:rPr lang="zh-CN" altLang="en-US" dirty="0"/>
              <a:t>、</a:t>
            </a:r>
            <a:r>
              <a:rPr lang="zh-CN" altLang="zh-CN" dirty="0"/>
              <a:t>执行消息循环时获取到此广播，会回调广播接收者（</a:t>
            </a:r>
            <a:r>
              <a:rPr lang="en-US" altLang="zh-CN" dirty="0" err="1"/>
              <a:t>BroadcastReceiver</a:t>
            </a:r>
            <a:r>
              <a:rPr lang="zh-CN" altLang="zh-CN" dirty="0"/>
              <a:t>）中的</a:t>
            </a:r>
            <a:endParaRPr lang="en-US" altLang="zh-CN" dirty="0"/>
          </a:p>
          <a:p>
            <a:pPr lvl="0">
              <a:lnSpc>
                <a:spcPct val="150000"/>
              </a:lnSpc>
            </a:pPr>
            <a:r>
              <a:rPr lang="en-US" altLang="zh-CN" dirty="0"/>
              <a:t>     </a:t>
            </a:r>
            <a:r>
              <a:rPr lang="en-US" altLang="zh-CN" dirty="0" err="1"/>
              <a:t>onReceive</a:t>
            </a:r>
            <a:r>
              <a:rPr lang="en-US" altLang="zh-CN" dirty="0"/>
              <a:t>()</a:t>
            </a:r>
            <a:r>
              <a:rPr lang="zh-CN" altLang="zh-CN" dirty="0"/>
              <a:t>方法并在该方法中进行相关处理。</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par>
                                <p:cTn id="28" presetID="22" presetClass="entr" presetSubtype="2"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par>
                                <p:cTn id="36" presetID="22" presetClass="entr" presetSubtype="8"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par>
                                <p:cTn id="44" presetID="22" presetClass="entr" presetSubtype="8"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p:bldP spid="13" grpId="0"/>
      <p:bldP spid="14"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对角圆角矩形 11"/>
          <p:cNvSpPr/>
          <p:nvPr/>
        </p:nvSpPr>
        <p:spPr>
          <a:xfrm>
            <a:off x="2423592" y="2996952"/>
            <a:ext cx="4968552"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2621740" y="233958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6.5.1    </a:t>
            </a:r>
            <a:r>
              <a:rPr lang="zh-CN" altLang="en-US" sz="2400" dirty="0">
                <a:solidFill>
                  <a:srgbClr val="7F7F7F"/>
                </a:solidFill>
                <a:latin typeface="Impact" panose="020B0806030902050204" pitchFamily="34" charset="0"/>
                <a:ea typeface="微软雅黑" panose="020B0503020204020204" pitchFamily="34" charset="-122"/>
              </a:rPr>
              <a:t>广播机制的概述</a:t>
            </a:r>
          </a:p>
        </p:txBody>
      </p:sp>
      <p:sp>
        <p:nvSpPr>
          <p:cNvPr id="14" name="TextBox 10"/>
          <p:cNvSpPr txBox="1"/>
          <p:nvPr/>
        </p:nvSpPr>
        <p:spPr>
          <a:xfrm>
            <a:off x="2621740" y="3140968"/>
            <a:ext cx="3834300" cy="369332"/>
          </a:xfrm>
          <a:prstGeom prst="rect">
            <a:avLst/>
          </a:prstGeom>
          <a:noFill/>
        </p:spPr>
        <p:txBody>
          <a:bodyPr vert="horz" wrap="square" lIns="0" tIns="0" rIns="0" bIns="0" rtlCol="0" anchor="ctr">
            <a:spAutoFit/>
          </a:bodyPr>
          <a:lstStyle/>
          <a:p>
            <a:r>
              <a:rPr lang="en-US" altLang="zh-CN" sz="2400" dirty="0">
                <a:solidFill>
                  <a:schemeClr val="bg1"/>
                </a:solidFill>
                <a:latin typeface="Impact" panose="020B0806030902050204" pitchFamily="34" charset="0"/>
                <a:ea typeface="微软雅黑" panose="020B0503020204020204" pitchFamily="34" charset="-122"/>
              </a:rPr>
              <a:t>6.5.2   </a:t>
            </a:r>
            <a:r>
              <a:rPr lang="zh-CN" altLang="zh-CN" sz="2400" dirty="0">
                <a:solidFill>
                  <a:schemeClr val="bg1"/>
                </a:solidFill>
                <a:latin typeface="Impact" panose="020B0806030902050204" pitchFamily="34" charset="0"/>
                <a:ea typeface="微软雅黑" panose="020B0503020204020204" pitchFamily="34" charset="-122"/>
              </a:rPr>
              <a:t>广播接收者</a:t>
            </a:r>
            <a:endParaRPr lang="zh-CN" altLang="en-US" sz="2400" dirty="0">
              <a:solidFill>
                <a:schemeClr val="bg1"/>
              </a:solidFill>
              <a:latin typeface="Impact" panose="020B0806030902050204" pitchFamily="34" charset="0"/>
              <a:ea typeface="微软雅黑" panose="020B0503020204020204" pitchFamily="34" charset="-122"/>
            </a:endParaRPr>
          </a:p>
        </p:txBody>
      </p:sp>
      <p:sp>
        <p:nvSpPr>
          <p:cNvPr id="15" name="TextBox 11"/>
          <p:cNvSpPr txBox="1"/>
          <p:nvPr/>
        </p:nvSpPr>
        <p:spPr>
          <a:xfrm>
            <a:off x="2621740" y="3739098"/>
            <a:ext cx="3978316" cy="738664"/>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6.5.3  </a:t>
            </a:r>
            <a:r>
              <a:rPr lang="zh-CN" altLang="zh-CN" sz="2400" dirty="0">
                <a:solidFill>
                  <a:srgbClr val="7F7F7F"/>
                </a:solidFill>
                <a:latin typeface="Impact" panose="020B0806030902050204" pitchFamily="34" charset="0"/>
                <a:ea typeface="微软雅黑" panose="020B0503020204020204" pitchFamily="34" charset="-122"/>
              </a:rPr>
              <a:t>自定义广播与广播的类型</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16" name="椭圆 15"/>
          <p:cNvSpPr/>
          <p:nvPr/>
        </p:nvSpPr>
        <p:spPr>
          <a:xfrm>
            <a:off x="6756074"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TextBox 1"/>
          <p:cNvSpPr txBox="1"/>
          <p:nvPr/>
        </p:nvSpPr>
        <p:spPr>
          <a:xfrm>
            <a:off x="6706106" y="2564905"/>
            <a:ext cx="3566358" cy="1831271"/>
          </a:xfrm>
          <a:prstGeom prst="rect">
            <a:avLst/>
          </a:prstGeom>
          <a:noFill/>
        </p:spPr>
        <p:txBody>
          <a:bodyPr wrap="square" rtlCol="0" anchor="ctr">
            <a:spAutoFit/>
          </a:bodyPr>
          <a:lstStyle/>
          <a:p>
            <a:pPr algn="ctr">
              <a:lnSpc>
                <a:spcPct val="150000"/>
              </a:lnSpc>
            </a:pPr>
            <a:r>
              <a:rPr lang="zh-CN" altLang="en-US" sz="5400" b="1" dirty="0">
                <a:solidFill>
                  <a:srgbClr val="F2F2E6"/>
                </a:solidFill>
                <a:latin typeface="微软雅黑" panose="020B0503020204020204" pitchFamily="34" charset="-122"/>
                <a:ea typeface="微软雅黑" panose="020B0503020204020204" pitchFamily="34" charset="-122"/>
              </a:rPr>
              <a:t>主讲内容</a:t>
            </a:r>
            <a:endParaRPr lang="en-US" altLang="zh-CN" sz="5400" b="1" dirty="0">
              <a:solidFill>
                <a:srgbClr val="F2F2E6"/>
              </a:solidFill>
              <a:latin typeface="微软雅黑" panose="020B0503020204020204" pitchFamily="34" charset="-122"/>
              <a:ea typeface="微软雅黑" panose="020B0503020204020204" pitchFamily="34" charset="-122"/>
            </a:endParaRPr>
          </a:p>
          <a:p>
            <a:pPr algn="ctr"/>
            <a:r>
              <a:rPr lang="en-US" altLang="zh-CN" sz="3200" dirty="0">
                <a:solidFill>
                  <a:srgbClr val="F2F2E6"/>
                </a:solidFill>
                <a:latin typeface="Times New Roman" panose="02020603050405020304" pitchFamily="18" charset="0"/>
                <a:ea typeface="Adobe 宋体 Std L" pitchFamily="18" charset="-122"/>
                <a:cs typeface="Times New Roman" panose="02020603050405020304" pitchFamily="18" charset="0"/>
              </a:rPr>
              <a:t>Speech content</a:t>
            </a:r>
          </a:p>
        </p:txBody>
      </p:sp>
      <p:sp>
        <p:nvSpPr>
          <p:cNvPr id="18"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5" descr="C:\Users\Administrator\Desktop\收音机.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5198" y="2081209"/>
            <a:ext cx="2299208" cy="1854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788" y="2093914"/>
            <a:ext cx="2436812" cy="2052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虚尾箭头 28"/>
          <p:cNvSpPr>
            <a:spLocks noChangeArrowheads="1"/>
          </p:cNvSpPr>
          <p:nvPr/>
        </p:nvSpPr>
        <p:spPr bwMode="auto">
          <a:xfrm rot="5400000">
            <a:off x="5664201" y="4064001"/>
            <a:ext cx="739775" cy="6731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6693 w 21600"/>
              <a:gd name="T15" fmla="*/ 16200 h 21600"/>
            </a:gdLst>
            <a:ahLst/>
            <a:cxnLst>
              <a:cxn ang="T8">
                <a:pos x="T0" y="T1"/>
              </a:cxn>
              <a:cxn ang="T9">
                <a:pos x="T2" y="T3"/>
              </a:cxn>
              <a:cxn ang="T10">
                <a:pos x="T4" y="T5"/>
              </a:cxn>
              <a:cxn ang="T11">
                <a:pos x="T6" y="T7"/>
              </a:cxn>
            </a:cxnLst>
            <a:rect l="T12" t="T13" r="T14" b="T15"/>
            <a:pathLst>
              <a:path w="21600" h="21600">
                <a:moveTo>
                  <a:pt x="11786" y="0"/>
                </a:moveTo>
                <a:lnTo>
                  <a:pt x="11786" y="5400"/>
                </a:lnTo>
                <a:lnTo>
                  <a:pt x="3375" y="5400"/>
                </a:lnTo>
                <a:lnTo>
                  <a:pt x="3375" y="16200"/>
                </a:lnTo>
                <a:lnTo>
                  <a:pt x="11786" y="16200"/>
                </a:lnTo>
                <a:lnTo>
                  <a:pt x="11786" y="21600"/>
                </a:lnTo>
                <a:lnTo>
                  <a:pt x="21600" y="10800"/>
                </a:lnTo>
                <a:lnTo>
                  <a:pt x="117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ACE6"/>
          </a:solidFill>
          <a:ln w="19050" cap="flat" cmpd="sng">
            <a:solidFill>
              <a:srgbClr val="00ACE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endParaRPr lang="zh-CN" altLang="en-US"/>
          </a:p>
        </p:txBody>
      </p:sp>
      <p:grpSp>
        <p:nvGrpSpPr>
          <p:cNvPr id="5" name="组合 4"/>
          <p:cNvGrpSpPr/>
          <p:nvPr/>
        </p:nvGrpSpPr>
        <p:grpSpPr bwMode="auto">
          <a:xfrm>
            <a:off x="2351972" y="4829830"/>
            <a:ext cx="7598554" cy="446276"/>
            <a:chOff x="755989" y="4829830"/>
            <a:chExt cx="7773605" cy="446276"/>
          </a:xfrm>
        </p:grpSpPr>
        <p:sp>
          <p:nvSpPr>
            <p:cNvPr id="6" name="Rectangle 13"/>
            <p:cNvSpPr>
              <a:spLocks noChangeArrowheads="1"/>
            </p:cNvSpPr>
            <p:nvPr/>
          </p:nvSpPr>
          <p:spPr bwMode="auto">
            <a:xfrm>
              <a:off x="4492589" y="4885015"/>
              <a:ext cx="188986" cy="369332"/>
            </a:xfrm>
            <a:prstGeom prst="rect">
              <a:avLst/>
            </a:prstGeom>
            <a:gradFill rotWithShape="0">
              <a:gsLst>
                <a:gs pos="0">
                  <a:schemeClr val="bg1"/>
                </a:gs>
                <a:gs pos="50000">
                  <a:srgbClr val="00ACE6">
                    <a:alpha val="84000"/>
                  </a:srgbClr>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buFont typeface="Arial" panose="020B0604020202020204" pitchFamily="34" charset="0"/>
                <a:buNone/>
                <a:defRPr/>
              </a:pPr>
              <a:endParaRPr lang="zh-CN" altLang="zh-CN">
                <a:solidFill>
                  <a:srgbClr val="FFFF00"/>
                </a:solidFill>
                <a:latin typeface="Arial" panose="020B0604020202020204" pitchFamily="34" charset="0"/>
                <a:ea typeface="宋体" panose="02010600030101010101" pitchFamily="2" charset="-122"/>
              </a:endParaRPr>
            </a:p>
          </p:txBody>
        </p:sp>
        <p:sp>
          <p:nvSpPr>
            <p:cNvPr id="7" name="Text Box 15"/>
            <p:cNvSpPr txBox="1">
              <a:spLocks noChangeArrowheads="1"/>
            </p:cNvSpPr>
            <p:nvPr/>
          </p:nvSpPr>
          <p:spPr bwMode="auto">
            <a:xfrm>
              <a:off x="755989" y="4829830"/>
              <a:ext cx="777360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300" b="1" dirty="0">
                  <a:solidFill>
                    <a:srgbClr val="FFFF00"/>
                  </a:solidFill>
                  <a:ea typeface="黑体" panose="02010609060101010101" pitchFamily="49" charset="-122"/>
                </a:rPr>
                <a:t>实际生活中，</a:t>
              </a:r>
              <a:r>
                <a:rPr lang="zh-CN" altLang="en-US" sz="2300" b="1" dirty="0">
                  <a:solidFill>
                    <a:srgbClr val="FF0000"/>
                  </a:solidFill>
                  <a:ea typeface="黑体" panose="02010609060101010101" pitchFamily="49" charset="-122"/>
                </a:rPr>
                <a:t>电台</a:t>
              </a:r>
              <a:r>
                <a:rPr lang="zh-CN" altLang="en-US" sz="2300" b="1" dirty="0">
                  <a:solidFill>
                    <a:srgbClr val="FFFF00"/>
                  </a:solidFill>
                  <a:ea typeface="黑体" panose="02010609060101010101" pitchFamily="49" charset="-122"/>
                </a:rPr>
                <a:t>用于发送广播，</a:t>
              </a:r>
              <a:r>
                <a:rPr lang="zh-CN" altLang="en-US" sz="2300" b="1" dirty="0">
                  <a:solidFill>
                    <a:srgbClr val="FF0000"/>
                  </a:solidFill>
                  <a:ea typeface="黑体" panose="02010609060101010101" pitchFamily="49" charset="-122"/>
                </a:rPr>
                <a:t>收音机</a:t>
              </a:r>
              <a:r>
                <a:rPr lang="zh-CN" altLang="en-US" sz="2300" b="1" dirty="0">
                  <a:solidFill>
                    <a:srgbClr val="FFFF00"/>
                  </a:solidFill>
                  <a:ea typeface="黑体" panose="02010609060101010101" pitchFamily="49" charset="-122"/>
                </a:rPr>
                <a:t>用于接收广播。</a:t>
              </a:r>
            </a:p>
          </p:txBody>
        </p:sp>
      </p:grpSp>
      <p:sp>
        <p:nvSpPr>
          <p:cNvPr id="8" name="左弧形箭头 1"/>
          <p:cNvSpPr>
            <a:spLocks noChangeArrowheads="1"/>
          </p:cNvSpPr>
          <p:nvPr/>
        </p:nvSpPr>
        <p:spPr bwMode="auto">
          <a:xfrm>
            <a:off x="4348164" y="2133084"/>
            <a:ext cx="2459037" cy="369332"/>
          </a:xfrm>
          <a:prstGeom prst="curvedRightArrow">
            <a:avLst>
              <a:gd name="adj1" fmla="val 25000"/>
              <a:gd name="adj2" fmla="val 50000"/>
              <a:gd name="adj3" fmla="val 249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a:p>
        </p:txBody>
      </p:sp>
      <p:sp>
        <p:nvSpPr>
          <p:cNvPr id="9" name="矩形 4"/>
          <p:cNvSpPr>
            <a:spLocks noChangeArrowheads="1"/>
          </p:cNvSpPr>
          <p:nvPr/>
        </p:nvSpPr>
        <p:spPr bwMode="auto">
          <a:xfrm>
            <a:off x="5126038" y="2133600"/>
            <a:ext cx="1733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rgbClr val="FF0000"/>
                </a:solidFill>
              </a:rPr>
              <a:t>发送广播消息</a:t>
            </a:r>
          </a:p>
        </p:txBody>
      </p:sp>
      <p:sp>
        <p:nvSpPr>
          <p:cNvPr id="10"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广播接收者</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4"/>
          <p:cNvSpPr>
            <a:spLocks noChangeArrowheads="1"/>
          </p:cNvSpPr>
          <p:nvPr/>
        </p:nvSpPr>
        <p:spPr bwMode="auto">
          <a:xfrm>
            <a:off x="2066925" y="1268762"/>
            <a:ext cx="8102600" cy="4714883"/>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3" name="任意多边形 2"/>
          <p:cNvSpPr/>
          <p:nvPr/>
        </p:nvSpPr>
        <p:spPr bwMode="auto">
          <a:xfrm>
            <a:off x="7104112" y="1052737"/>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a:solidFill>
                  <a:schemeClr val="bg1"/>
                </a:solidFill>
                <a:latin typeface="微软雅黑" panose="020B0503020204020204" pitchFamily="34" charset="-122"/>
                <a:ea typeface="微软雅黑" panose="020B0503020204020204" pitchFamily="34" charset="-122"/>
              </a:rPr>
              <a:t>广播特点</a:t>
            </a:r>
          </a:p>
        </p:txBody>
      </p:sp>
      <p:sp>
        <p:nvSpPr>
          <p:cNvPr id="4" name="内容占位符 2"/>
          <p:cNvSpPr txBox="1"/>
          <p:nvPr/>
        </p:nvSpPr>
        <p:spPr bwMode="auto">
          <a:xfrm>
            <a:off x="1991544" y="1484785"/>
            <a:ext cx="8051428" cy="93610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r>
              <a:rPr lang="en-US" altLang="zh-CN" sz="2000" dirty="0">
                <a:latin typeface="Times New Roman" panose="02020603050405020304" pitchFamily="18" charset="0"/>
                <a:cs typeface="Times New Roman" panose="02020603050405020304" pitchFamily="18" charset="0"/>
              </a:rPr>
              <a:t>Android</a:t>
            </a:r>
            <a:r>
              <a:rPr lang="zh-CN" altLang="en-US" sz="2000" dirty="0">
                <a:latin typeface="Times New Roman" panose="02020603050405020304" pitchFamily="18" charset="0"/>
                <a:cs typeface="Times New Roman" panose="02020603050405020304" pitchFamily="18" charset="0"/>
              </a:rPr>
              <a:t>系统中内置了很多广播，例如手机开机完成、电池电量不足时都会发送</a:t>
            </a:r>
            <a:r>
              <a:rPr lang="zh-CN" altLang="en-US" sz="2000" dirty="0"/>
              <a:t>一条广播。</a:t>
            </a:r>
            <a:endParaRPr lang="en-US" altLang="zh-CN" sz="2000" dirty="0"/>
          </a:p>
          <a:p>
            <a:pPr lvl="1">
              <a:lnSpc>
                <a:spcPct val="150000"/>
              </a:lnSpc>
              <a:defRPr/>
            </a:pPr>
            <a:r>
              <a:rPr lang="zh-CN" altLang="en-US" sz="2000" dirty="0">
                <a:latin typeface="Times New Roman" panose="02020603050405020304" pitchFamily="18" charset="0"/>
                <a:cs typeface="Times New Roman" panose="02020603050405020304" pitchFamily="18" charset="0"/>
              </a:rPr>
              <a:t>为了监听来自系统或者应用程序的广播事件，</a:t>
            </a:r>
            <a:r>
              <a:rPr lang="en-US" altLang="zh-CN" sz="2000" dirty="0">
                <a:latin typeface="Times New Roman" panose="02020603050405020304" pitchFamily="18" charset="0"/>
                <a:cs typeface="Times New Roman" panose="02020603050405020304" pitchFamily="18" charset="0"/>
              </a:rPr>
              <a:t>Android</a:t>
            </a:r>
            <a:r>
              <a:rPr lang="zh-CN" altLang="en-US" sz="2000" dirty="0">
                <a:latin typeface="Times New Roman" panose="02020603050405020304" pitchFamily="18" charset="0"/>
                <a:cs typeface="Times New Roman" panose="02020603050405020304" pitchFamily="18" charset="0"/>
              </a:rPr>
              <a:t>系统提供了</a:t>
            </a:r>
            <a:r>
              <a:rPr lang="en-US" altLang="zh-CN" sz="2000" dirty="0" err="1">
                <a:latin typeface="Times New Roman" panose="02020603050405020304" pitchFamily="18" charset="0"/>
                <a:cs typeface="Times New Roman" panose="02020603050405020304" pitchFamily="18" charset="0"/>
              </a:rPr>
              <a:t>BroadcastReceiver</a:t>
            </a:r>
            <a:r>
              <a:rPr lang="zh-CN" altLang="en-US" sz="2000" dirty="0">
                <a:latin typeface="Times New Roman" panose="02020603050405020304" pitchFamily="18" charset="0"/>
                <a:cs typeface="Times New Roman" panose="02020603050405020304" pitchFamily="18" charset="0"/>
              </a:rPr>
              <a:t>（</a:t>
            </a:r>
            <a:r>
              <a:rPr lang="zh-CN" altLang="en-US" sz="2000" dirty="0"/>
              <a:t>广播接收者）组件。</a:t>
            </a:r>
            <a:endParaRPr lang="en-US" altLang="zh-CN" sz="2000" dirty="0"/>
          </a:p>
          <a:p>
            <a:pPr lvl="1">
              <a:lnSpc>
                <a:spcPct val="150000"/>
              </a:lnSpc>
              <a:defRPr/>
            </a:pPr>
            <a:endParaRPr lang="en-US" altLang="zh-CN" sz="2000" dirty="0"/>
          </a:p>
          <a:p>
            <a:pPr lvl="1">
              <a:lnSpc>
                <a:spcPct val="150000"/>
              </a:lnSpc>
              <a:defRPr/>
            </a:pPr>
            <a:endParaRPr lang="en-US" altLang="zh-CN" sz="2000" dirty="0"/>
          </a:p>
        </p:txBody>
      </p:sp>
      <p:sp>
        <p:nvSpPr>
          <p:cNvPr id="6" name="圆角矩形标注 5"/>
          <p:cNvSpPr/>
          <p:nvPr/>
        </p:nvSpPr>
        <p:spPr bwMode="auto">
          <a:xfrm>
            <a:off x="2759114" y="5548174"/>
            <a:ext cx="7221600" cy="822774"/>
          </a:xfrm>
          <a:prstGeom prst="wedgeRoundRectCallout">
            <a:avLst>
              <a:gd name="adj1" fmla="val -19673"/>
              <a:gd name="adj2" fmla="val -8625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zh-CN" altLang="en-US" dirty="0"/>
              <a:t>        当</a:t>
            </a:r>
            <a:r>
              <a:rPr lang="en-US" altLang="zh-CN" dirty="0">
                <a:latin typeface="Times New Roman" panose="02020603050405020304" pitchFamily="18" charset="0"/>
                <a:cs typeface="Times New Roman" panose="02020603050405020304" pitchFamily="18" charset="0"/>
              </a:rPr>
              <a:t>Android</a:t>
            </a:r>
            <a:r>
              <a:rPr lang="zh-CN" altLang="en-US" dirty="0">
                <a:latin typeface="Times New Roman" panose="02020603050405020304" pitchFamily="18" charset="0"/>
                <a:cs typeface="Times New Roman" panose="02020603050405020304" pitchFamily="18" charset="0"/>
              </a:rPr>
              <a:t>系统产生一个广播事件时，可以有多个对应的广播接收者接收并进行处理</a:t>
            </a:r>
            <a:r>
              <a:rPr lang="zh-CN" altLang="en-US" dirty="0"/>
              <a:t>。</a:t>
            </a:r>
          </a:p>
        </p:txBody>
      </p:sp>
      <p:cxnSp>
        <p:nvCxnSpPr>
          <p:cNvPr id="10" name="直接箭头连接符 9"/>
          <p:cNvCxnSpPr>
            <a:stCxn id="17" idx="6"/>
          </p:cNvCxnSpPr>
          <p:nvPr/>
        </p:nvCxnSpPr>
        <p:spPr bwMode="auto">
          <a:xfrm>
            <a:off x="5447928" y="4437112"/>
            <a:ext cx="979752" cy="0"/>
          </a:xfrm>
          <a:prstGeom prst="straightConnector1">
            <a:avLst/>
          </a:prstGeom>
          <a:ln>
            <a:headEnd type="none" w="med" len="med"/>
            <a:tailEnd type="arrow"/>
          </a:ln>
        </p:spPr>
        <p:style>
          <a:lnRef idx="3">
            <a:schemeClr val="accent5"/>
          </a:lnRef>
          <a:fillRef idx="0">
            <a:schemeClr val="accent5"/>
          </a:fillRef>
          <a:effectRef idx="2">
            <a:schemeClr val="accent5"/>
          </a:effectRef>
          <a:fontRef idx="minor">
            <a:schemeClr val="tx1"/>
          </a:fontRef>
        </p:style>
      </p:cxnSp>
      <p:cxnSp>
        <p:nvCxnSpPr>
          <p:cNvPr id="13" name="直接箭头连接符 12"/>
          <p:cNvCxnSpPr/>
          <p:nvPr/>
        </p:nvCxnSpPr>
        <p:spPr bwMode="auto">
          <a:xfrm>
            <a:off x="5447928" y="4660498"/>
            <a:ext cx="979752" cy="352678"/>
          </a:xfrm>
          <a:prstGeom prst="straightConnector1">
            <a:avLst/>
          </a:prstGeom>
          <a:ln>
            <a:headEnd type="none" w="med" len="med"/>
            <a:tailEnd type="arrow"/>
          </a:ln>
        </p:spPr>
        <p:style>
          <a:lnRef idx="3">
            <a:schemeClr val="accent5"/>
          </a:lnRef>
          <a:fillRef idx="0">
            <a:schemeClr val="accent5"/>
          </a:fillRef>
          <a:effectRef idx="2">
            <a:schemeClr val="accent5"/>
          </a:effectRef>
          <a:fontRef idx="minor">
            <a:schemeClr val="tx1"/>
          </a:fontRef>
        </p:style>
      </p:cxnSp>
      <p:sp>
        <p:nvSpPr>
          <p:cNvPr id="16" name="流程图: 过程 15"/>
          <p:cNvSpPr/>
          <p:nvPr/>
        </p:nvSpPr>
        <p:spPr>
          <a:xfrm>
            <a:off x="6528049" y="4179416"/>
            <a:ext cx="2244507" cy="481082"/>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b="1" dirty="0" err="1">
                <a:latin typeface="Times New Roman" panose="02020603050405020304" pitchFamily="18" charset="0"/>
                <a:cs typeface="Times New Roman" panose="02020603050405020304" pitchFamily="18" charset="0"/>
              </a:rPr>
              <a:t>BroadcastReceiver2</a:t>
            </a:r>
            <a:endParaRPr lang="zh-CN" altLang="en-US" b="1" dirty="0">
              <a:latin typeface="Times New Roman" panose="02020603050405020304" pitchFamily="18" charset="0"/>
              <a:cs typeface="Times New Roman" panose="02020603050405020304" pitchFamily="18" charset="0"/>
            </a:endParaRPr>
          </a:p>
        </p:txBody>
      </p:sp>
      <p:sp>
        <p:nvSpPr>
          <p:cNvPr id="17" name="椭圆 16"/>
          <p:cNvSpPr/>
          <p:nvPr/>
        </p:nvSpPr>
        <p:spPr>
          <a:xfrm>
            <a:off x="3175374" y="3717032"/>
            <a:ext cx="2272554" cy="144016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Android</a:t>
            </a:r>
            <a:r>
              <a:rPr lang="zh-CN" altLang="en-US" b="1" dirty="0">
                <a:solidFill>
                  <a:schemeClr val="bg1"/>
                </a:solidFill>
              </a:rPr>
              <a:t>系统或其他程序产生的广播事件</a:t>
            </a:r>
          </a:p>
        </p:txBody>
      </p:sp>
      <p:cxnSp>
        <p:nvCxnSpPr>
          <p:cNvPr id="18" name="直接箭头连接符 17"/>
          <p:cNvCxnSpPr/>
          <p:nvPr/>
        </p:nvCxnSpPr>
        <p:spPr bwMode="auto">
          <a:xfrm flipV="1">
            <a:off x="5447928" y="3861049"/>
            <a:ext cx="921986" cy="360041"/>
          </a:xfrm>
          <a:prstGeom prst="straightConnector1">
            <a:avLst/>
          </a:prstGeom>
          <a:ln>
            <a:headEnd type="none" w="med" len="med"/>
            <a:tailEnd type="arrow"/>
          </a:ln>
        </p:spPr>
        <p:style>
          <a:lnRef idx="3">
            <a:schemeClr val="accent5"/>
          </a:lnRef>
          <a:fillRef idx="0">
            <a:schemeClr val="accent5"/>
          </a:fillRef>
          <a:effectRef idx="2">
            <a:schemeClr val="accent5"/>
          </a:effectRef>
          <a:fontRef idx="minor">
            <a:schemeClr val="tx1"/>
          </a:fontRef>
        </p:style>
      </p:cxnSp>
      <p:sp>
        <p:nvSpPr>
          <p:cNvPr id="28" name="流程图: 过程 27"/>
          <p:cNvSpPr/>
          <p:nvPr/>
        </p:nvSpPr>
        <p:spPr>
          <a:xfrm>
            <a:off x="6528049" y="3501008"/>
            <a:ext cx="2244507" cy="481082"/>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b="1" dirty="0" err="1">
                <a:latin typeface="Times New Roman" panose="02020603050405020304" pitchFamily="18" charset="0"/>
                <a:cs typeface="Times New Roman" panose="02020603050405020304" pitchFamily="18" charset="0"/>
              </a:rPr>
              <a:t>BroadcastReceiver1</a:t>
            </a:r>
            <a:endParaRPr lang="zh-CN" altLang="en-US" b="1" dirty="0">
              <a:latin typeface="Times New Roman" panose="02020603050405020304" pitchFamily="18" charset="0"/>
              <a:cs typeface="Times New Roman" panose="02020603050405020304" pitchFamily="18" charset="0"/>
            </a:endParaRPr>
          </a:p>
        </p:txBody>
      </p:sp>
      <p:sp>
        <p:nvSpPr>
          <p:cNvPr id="29" name="流程图: 过程 28"/>
          <p:cNvSpPr/>
          <p:nvPr/>
        </p:nvSpPr>
        <p:spPr>
          <a:xfrm>
            <a:off x="6528049" y="4836837"/>
            <a:ext cx="2244507" cy="481082"/>
          </a:xfrm>
          <a:prstGeom prst="flowChart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b="1" dirty="0" err="1">
                <a:latin typeface="Times New Roman" panose="02020603050405020304" pitchFamily="18" charset="0"/>
                <a:cs typeface="Times New Roman" panose="02020603050405020304" pitchFamily="18" charset="0"/>
              </a:rPr>
              <a:t>BroadcastReceiver3</a:t>
            </a:r>
            <a:endParaRPr lang="zh-CN" altLang="en-US" b="1" dirty="0">
              <a:latin typeface="Times New Roman" panose="02020603050405020304" pitchFamily="18" charset="0"/>
              <a:cs typeface="Times New Roman" panose="02020603050405020304" pitchFamily="18" charset="0"/>
            </a:endParaRPr>
          </a:p>
        </p:txBody>
      </p:sp>
      <p:sp>
        <p:nvSpPr>
          <p:cNvPr id="14"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6.5.2.1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什么是广播接收者</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7" grpId="0" animBg="1"/>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6.1 </a:t>
            </a:r>
            <a:r>
              <a:rPr lang="en-US" altLang="en-US" dirty="0" err="1">
                <a:latin typeface="微软雅黑" panose="020B0503020204020204" charset="-122"/>
                <a:ea typeface="微软雅黑" panose="020B0503020204020204" charset="-122"/>
              </a:rPr>
              <a:t>Service简介</a:t>
            </a:r>
            <a:endParaRPr lang="zh-CN" altLang="en-US" dirty="0">
              <a:latin typeface="微软雅黑" panose="020B0503020204020204" charset="-122"/>
              <a:ea typeface="微软雅黑" panose="020B0503020204020204" charset="-122"/>
            </a:endParaRPr>
          </a:p>
        </p:txBody>
      </p:sp>
      <p:sp>
        <p:nvSpPr>
          <p:cNvPr id="23555" name="内容占位符 2"/>
          <p:cNvSpPr>
            <a:spLocks noGrp="1"/>
          </p:cNvSpPr>
          <p:nvPr/>
        </p:nvSpPr>
        <p:spPr>
          <a:xfrm>
            <a:off x="190500" y="975995"/>
            <a:ext cx="11155045" cy="4351020"/>
          </a:xfrm>
          <a:prstGeom prst="rect">
            <a:avLst/>
          </a:prstGeom>
          <a:noFill/>
          <a:ln>
            <a:noFill/>
          </a:ln>
        </p:spPr>
        <p:txBody>
          <a:bodyPr vert="horz" wrap="square" lIns="91440" tIns="45720" rIns="91440" bIns="45720" numCol="1" rtlCol="0" anchor="t" anchorCtr="0" compatLnSpc="1">
            <a:norm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fontAlgn="auto">
              <a:lnSpc>
                <a:spcPct val="150000"/>
              </a:lnSpc>
              <a:spcBef>
                <a:spcPct val="0"/>
              </a:spcBef>
              <a:spcAft>
                <a:spcPts val="0"/>
              </a:spcAft>
              <a:buFont typeface="Wingdings 3" panose="05040102010807070707" pitchFamily="18" charset="2"/>
              <a:buChar char=""/>
              <a:defRPr/>
            </a:pPr>
            <a:r>
              <a:rPr lang="en-US" altLang="zh-CN" sz="2400" b="1" dirty="0">
                <a:solidFill>
                  <a:schemeClr val="tx1">
                    <a:lumMod val="75000"/>
                    <a:lumOff val="25000"/>
                  </a:schemeClr>
                </a:solidFill>
                <a:latin typeface="宋体" panose="02010600030101010101" pitchFamily="2" charset="-122"/>
              </a:rPr>
              <a:t>Service组件是可执行的程序，它能够长期在后台运行且不提供用户界面，它也有自己的生命周期。创建、配置Service与创建、配置Activity的过程基本相似，只需要继承Service类，接下来将详细介绍Service的开发</a:t>
            </a:r>
            <a:endParaRPr lang="zh-CN" altLang="zh-CN" sz="2400" b="1" dirty="0">
              <a:solidFill>
                <a:schemeClr val="tx1">
                  <a:lumMod val="75000"/>
                  <a:lumOff val="25000"/>
                </a:schemeClr>
              </a:solidFill>
              <a:latin typeface="宋体" panose="02010600030101010101" pitchFamily="2" charset="-122"/>
            </a:endParaRPr>
          </a:p>
        </p:txBody>
      </p:sp>
    </p:spTree>
    <p:extLst>
      <p:ext uri="{BB962C8B-B14F-4D97-AF65-F5344CB8AC3E}">
        <p14:creationId xmlns:p14="http://schemas.microsoft.com/office/powerpoint/2010/main" val="3395802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6.5.2.2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广播接收者的创建</a:t>
            </a:r>
          </a:p>
        </p:txBody>
      </p:sp>
      <p:sp>
        <p:nvSpPr>
          <p:cNvPr id="4" name="内容占位符 2"/>
          <p:cNvSpPr txBox="1"/>
          <p:nvPr/>
        </p:nvSpPr>
        <p:spPr bwMode="auto">
          <a:xfrm>
            <a:off x="1991544" y="1484784"/>
            <a:ext cx="8051428" cy="489654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a:latin typeface="Times New Roman" panose="02020603050405020304" pitchFamily="18" charset="0"/>
                <a:cs typeface="Times New Roman" panose="02020603050405020304" pitchFamily="18" charset="0"/>
              </a:rPr>
              <a:t>广播接收者的创建方式有两种，具体如下：</a:t>
            </a:r>
            <a:endParaRPr lang="en-US" altLang="zh-CN" sz="2000" dirty="0">
              <a:latin typeface="Times New Roman" panose="02020603050405020304" pitchFamily="18" charset="0"/>
              <a:cs typeface="Times New Roman" panose="02020603050405020304" pitchFamily="18" charset="0"/>
            </a:endParaRPr>
          </a:p>
          <a:p>
            <a:pPr lvl="1">
              <a:lnSpc>
                <a:spcPct val="150000"/>
              </a:lnSpc>
              <a:defRPr/>
            </a:pPr>
            <a:r>
              <a:rPr lang="zh-CN" altLang="en-US" sz="2000" dirty="0">
                <a:latin typeface="Times New Roman" panose="02020603050405020304" pitchFamily="18" charset="0"/>
                <a:cs typeface="Times New Roman" panose="02020603050405020304" pitchFamily="18" charset="0"/>
              </a:rPr>
              <a:t>一种是通过在应用程序的包中创建一个类继承</a:t>
            </a:r>
            <a:r>
              <a:rPr lang="en-US" altLang="zh-CN" sz="2000" dirty="0" err="1">
                <a:latin typeface="Times New Roman" panose="02020603050405020304" pitchFamily="18" charset="0"/>
                <a:cs typeface="Times New Roman" panose="02020603050405020304" pitchFamily="18" charset="0"/>
              </a:rPr>
              <a:t>BroadcastReceiver</a:t>
            </a:r>
            <a:r>
              <a:rPr lang="zh-CN" altLang="en-US" sz="2000" dirty="0">
                <a:latin typeface="Times New Roman" panose="02020603050405020304" pitchFamily="18" charset="0"/>
                <a:cs typeface="Times New Roman" panose="02020603050405020304" pitchFamily="18" charset="0"/>
              </a:rPr>
              <a:t>并重写</a:t>
            </a:r>
            <a:r>
              <a:rPr lang="en-US" altLang="zh-CN" sz="2000" dirty="0" err="1">
                <a:latin typeface="Times New Roman" panose="02020603050405020304" pitchFamily="18" charset="0"/>
                <a:cs typeface="Times New Roman" panose="02020603050405020304" pitchFamily="18" charset="0"/>
              </a:rPr>
              <a:t>onReceive</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方法来实现的。</a:t>
            </a:r>
            <a:endParaRPr lang="en-US" altLang="zh-CN" sz="2000" dirty="0">
              <a:latin typeface="Times New Roman" panose="02020603050405020304" pitchFamily="18" charset="0"/>
              <a:cs typeface="Times New Roman" panose="02020603050405020304" pitchFamily="18" charset="0"/>
            </a:endParaRPr>
          </a:p>
          <a:p>
            <a:pPr lvl="1">
              <a:lnSpc>
                <a:spcPct val="150000"/>
              </a:lnSpc>
              <a:defRPr/>
            </a:pPr>
            <a:r>
              <a:rPr lang="zh-CN" altLang="en-US" sz="2000" dirty="0">
                <a:latin typeface="Times New Roman" panose="02020603050405020304" pitchFamily="18" charset="0"/>
                <a:cs typeface="Times New Roman" panose="02020603050405020304" pitchFamily="18" charset="0"/>
              </a:rPr>
              <a:t>一种是通过选中应用程序中的包，右击选择</a:t>
            </a:r>
            <a:r>
              <a:rPr lang="en-US" altLang="zh-CN" sz="2000" dirty="0">
                <a:latin typeface="Times New Roman" panose="02020603050405020304" pitchFamily="18" charset="0"/>
                <a:cs typeface="Times New Roman" panose="02020603050405020304" pitchFamily="18" charset="0"/>
              </a:rPr>
              <a:t>【New】</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【Other】</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【Broadcast Receiver】</a:t>
            </a:r>
            <a:r>
              <a:rPr lang="zh-CN" altLang="en-US" sz="2000" dirty="0">
                <a:latin typeface="Times New Roman" panose="02020603050405020304" pitchFamily="18" charset="0"/>
                <a:cs typeface="Times New Roman" panose="02020603050405020304" pitchFamily="18" charset="0"/>
              </a:rPr>
              <a:t>选项来创建的</a:t>
            </a:r>
            <a:r>
              <a:rPr lang="zh-CN" altLang="en-US" sz="2000" dirty="0"/>
              <a:t>。</a:t>
            </a:r>
            <a:endParaRPr lang="en-US" altLang="zh-CN" sz="2000" dirty="0"/>
          </a:p>
          <a:p>
            <a:pPr lvl="1">
              <a:lnSpc>
                <a:spcPct val="150000"/>
              </a:lnSpc>
              <a:defRPr/>
            </a:pPr>
            <a:endParaRPr lang="en-US" altLang="zh-CN" sz="2000" dirty="0"/>
          </a:p>
          <a:p>
            <a:pPr lvl="1">
              <a:lnSpc>
                <a:spcPct val="150000"/>
              </a:lnSpc>
              <a:defRPr/>
            </a:pPr>
            <a:endParaRPr lang="en-US" altLang="zh-CN" sz="2000" dirty="0"/>
          </a:p>
          <a:p>
            <a:pPr lvl="1">
              <a:lnSpc>
                <a:spcPct val="150000"/>
              </a:lnSpc>
              <a:defRPr/>
            </a:pPr>
            <a:endParaRPr lang="en-US" altLang="zh-CN" sz="2000" dirty="0"/>
          </a:p>
        </p:txBody>
      </p:sp>
      <p:sp>
        <p:nvSpPr>
          <p:cNvPr id="6" name="圆角矩形标注 5"/>
          <p:cNvSpPr/>
          <p:nvPr/>
        </p:nvSpPr>
        <p:spPr bwMode="auto">
          <a:xfrm>
            <a:off x="2313296" y="4653136"/>
            <a:ext cx="7695060" cy="1008112"/>
          </a:xfrm>
          <a:prstGeom prst="wedgeRoundRectCallout">
            <a:avLst>
              <a:gd name="adj1" fmla="val -19429"/>
              <a:gd name="adj2" fmla="val -46714"/>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zh-CN" altLang="en-US" dirty="0"/>
              <a:t>注意：</a:t>
            </a:r>
            <a:endParaRPr lang="en-US" altLang="zh-CN" dirty="0"/>
          </a:p>
          <a:p>
            <a:pPr>
              <a:lnSpc>
                <a:spcPct val="150000"/>
              </a:lnSpc>
              <a:defRPr/>
            </a:pPr>
            <a:r>
              <a:rPr lang="en-US" altLang="zh-CN" dirty="0"/>
              <a:t>       </a:t>
            </a:r>
            <a:r>
              <a:rPr lang="zh-CN" altLang="zh-CN" dirty="0"/>
              <a:t>创建完广播接收者之后还需要对广播接收者进行注册才可以接收广播</a:t>
            </a:r>
            <a:r>
              <a:rPr lang="zh-CN" altLang="en-US" dirty="0"/>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402" y="1525069"/>
            <a:ext cx="6786919" cy="473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ChangeArrowheads="1"/>
          </p:cNvSpPr>
          <p:nvPr/>
        </p:nvSpPr>
        <p:spPr bwMode="auto">
          <a:xfrm>
            <a:off x="1775521"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6.5.2.2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广播接收者的创建</a:t>
            </a:r>
          </a:p>
        </p:txBody>
      </p:sp>
      <p:sp>
        <p:nvSpPr>
          <p:cNvPr id="23" name="矩形 22"/>
          <p:cNvSpPr/>
          <p:nvPr/>
        </p:nvSpPr>
        <p:spPr>
          <a:xfrm>
            <a:off x="2423592" y="1115452"/>
            <a:ext cx="7488832" cy="3693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选择</a:t>
            </a:r>
            <a:r>
              <a:rPr lang="en-US" altLang="zh-CN" dirty="0">
                <a:latin typeface="Times New Roman" panose="02020603050405020304" pitchFamily="18" charset="0"/>
                <a:cs typeface="Times New Roman" panose="02020603050405020304" pitchFamily="18" charset="0"/>
              </a:rPr>
              <a:t>【New】</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【Other】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【Broadcast Receiver】</a:t>
            </a:r>
            <a:r>
              <a:rPr lang="zh-CN" altLang="en-US" dirty="0">
                <a:latin typeface="Times New Roman" panose="02020603050405020304" pitchFamily="18" charset="0"/>
                <a:cs typeface="Times New Roman" panose="02020603050405020304" pitchFamily="18" charset="0"/>
              </a:rPr>
              <a:t>选项来创建广播如下：</a:t>
            </a:r>
            <a:endParaRPr lang="zh-CN" altLang="en-US" dirty="0"/>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612" y="2788081"/>
            <a:ext cx="1930486" cy="3413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2859" y="2783307"/>
            <a:ext cx="1254479" cy="3325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1881" y="5402655"/>
            <a:ext cx="1152128" cy="72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8840" y="1879673"/>
            <a:ext cx="4581416" cy="386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bwMode="auto">
          <a:xfrm>
            <a:off x="5015880" y="2725472"/>
            <a:ext cx="3312368" cy="830997"/>
          </a:xfrm>
          <a:prstGeom prst="rect">
            <a:avLst/>
          </a:prstGeom>
          <a:ln w="19050">
            <a:solidFill>
              <a:srgbClr val="006BA9"/>
            </a:solidFill>
          </a:ln>
        </p:spPr>
        <p:txBody>
          <a:bodyPr wrap="square" anchor="ctr">
            <a:spAutoFit/>
          </a:bodyPr>
          <a:lstStyle/>
          <a:p>
            <a:pPr algn="ctr"/>
            <a:endParaRPr lang="zh-CN" altLang="en-US" sz="4800" dirty="0">
              <a:ea typeface="宋体" panose="02010600030101010101" pitchFamily="2" charset="-122"/>
            </a:endParaRPr>
          </a:p>
        </p:txBody>
      </p:sp>
      <p:cxnSp>
        <p:nvCxnSpPr>
          <p:cNvPr id="25" name="直接箭头连接符 24"/>
          <p:cNvCxnSpPr/>
          <p:nvPr/>
        </p:nvCxnSpPr>
        <p:spPr bwMode="auto">
          <a:xfrm>
            <a:off x="8400257" y="3130588"/>
            <a:ext cx="371475"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圆角矩形 25"/>
          <p:cNvSpPr/>
          <p:nvPr/>
        </p:nvSpPr>
        <p:spPr bwMode="auto">
          <a:xfrm>
            <a:off x="8771731" y="2936658"/>
            <a:ext cx="1843856"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广播接收者名称</a:t>
            </a:r>
          </a:p>
        </p:txBody>
      </p:sp>
      <p:sp>
        <p:nvSpPr>
          <p:cNvPr id="27" name="矩形 26"/>
          <p:cNvSpPr/>
          <p:nvPr/>
        </p:nvSpPr>
        <p:spPr bwMode="auto">
          <a:xfrm>
            <a:off x="7831591" y="5464435"/>
            <a:ext cx="496657" cy="215444"/>
          </a:xfrm>
          <a:prstGeom prst="rect">
            <a:avLst/>
          </a:prstGeom>
          <a:ln w="19050">
            <a:solidFill>
              <a:srgbClr val="006BA9"/>
            </a:solidFill>
          </a:ln>
        </p:spPr>
        <p:txBody>
          <a:bodyPr wrap="square" anchor="ctr">
            <a:spAutoFit/>
          </a:bodyPr>
          <a:lstStyle/>
          <a:p>
            <a:pPr algn="ctr"/>
            <a:endParaRPr lang="zh-CN" altLang="en-US" sz="800" dirty="0">
              <a:ea typeface="宋体" panose="02010600030101010101" pitchFamily="2" charset="-122"/>
            </a:endParaRPr>
          </a:p>
        </p:txBody>
      </p:sp>
      <p:cxnSp>
        <p:nvCxnSpPr>
          <p:cNvPr id="28" name="直接箭头连接符 27"/>
          <p:cNvCxnSpPr/>
          <p:nvPr/>
        </p:nvCxnSpPr>
        <p:spPr bwMode="auto">
          <a:xfrm>
            <a:off x="8385839" y="5572156"/>
            <a:ext cx="400308"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圆角矩形 28"/>
          <p:cNvSpPr/>
          <p:nvPr/>
        </p:nvSpPr>
        <p:spPr bwMode="auto">
          <a:xfrm>
            <a:off x="8771731" y="5367846"/>
            <a:ext cx="1220788"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创建完成</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left)">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wipe(left)">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31"/>
                                        </p:tgtEl>
                                        <p:attrNameLst>
                                          <p:attrName>style.visibility</p:attrName>
                                        </p:attrNameLst>
                                      </p:cBhvr>
                                      <p:to>
                                        <p:strVal val="visible"/>
                                      </p:to>
                                    </p:set>
                                    <p:animEffect transition="in" filter="wipe(left)">
                                      <p:cBhvr>
                                        <p:cTn id="22" dur="500"/>
                                        <p:tgtEl>
                                          <p:spTgt spid="103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2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03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31"/>
                                        </p:tgtEl>
                                        <p:attrNameLst>
                                          <p:attrName>style.visibility</p:attrName>
                                        </p:attrNameLst>
                                      </p:cBhvr>
                                      <p:to>
                                        <p:strVal val="hidden"/>
                                      </p:to>
                                    </p:set>
                                  </p:childTnLst>
                                </p:cTn>
                              </p:par>
                              <p:par>
                                <p:cTn id="33" presetID="22" presetClass="entr" presetSubtype="1" fill="hold" nodeType="withEffect">
                                  <p:stCondLst>
                                    <p:cond delay="0"/>
                                  </p:stCondLst>
                                  <p:childTnLst>
                                    <p:set>
                                      <p:cBhvr>
                                        <p:cTn id="34" dur="1" fill="hold">
                                          <p:stCondLst>
                                            <p:cond delay="0"/>
                                          </p:stCondLst>
                                        </p:cTn>
                                        <p:tgtEl>
                                          <p:spTgt spid="1032"/>
                                        </p:tgtEl>
                                        <p:attrNameLst>
                                          <p:attrName>style.visibility</p:attrName>
                                        </p:attrNameLst>
                                      </p:cBhvr>
                                      <p:to>
                                        <p:strVal val="visible"/>
                                      </p:to>
                                    </p:set>
                                    <p:animEffect transition="in" filter="wipe(up)">
                                      <p:cBhvr>
                                        <p:cTn id="35" dur="500"/>
                                        <p:tgtEl>
                                          <p:spTgt spid="103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2" presetClass="entr" presetSubtype="8"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6"/>
                                        </p:tgtEl>
                                        <p:attrNameLst>
                                          <p:attrName>style.visibility</p:attrName>
                                        </p:attrNameLst>
                                      </p:cBhvr>
                                      <p:to>
                                        <p:strVal val="hidden"/>
                                      </p:to>
                                    </p:set>
                                  </p:childTnLst>
                                </p:cTn>
                              </p:par>
                              <p:par>
                                <p:cTn id="55" presetID="22" presetClass="entr" presetSubtype="8"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par>
                                <p:cTn id="58" presetID="22" presetClass="entr" presetSubtype="8"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6" grpId="0" animBg="1"/>
      <p:bldP spid="26" grpId="1" animBg="1"/>
      <p:bldP spid="27" grpId="0" animBg="1"/>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775521"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17"/>
          <p:cNvSpPr>
            <a:spLocks noChangeArrowheads="1"/>
          </p:cNvSpPr>
          <p:nvPr/>
        </p:nvSpPr>
        <p:spPr bwMode="auto">
          <a:xfrm>
            <a:off x="2349550" y="2072283"/>
            <a:ext cx="7493000" cy="3456384"/>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p>
            <a:pPr>
              <a:lnSpc>
                <a:spcPct val="150000"/>
              </a:lnSpc>
              <a:defRPr/>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public class </a:t>
            </a:r>
            <a:r>
              <a:rPr lang="en-US" altLang="zh-CN" dirty="0" err="1">
                <a:latin typeface="Times New Roman" panose="02020603050405020304" pitchFamily="18" charset="0"/>
                <a:cs typeface="Times New Roman" panose="02020603050405020304" pitchFamily="18" charset="0"/>
              </a:rPr>
              <a:t>MyReceiver</a:t>
            </a:r>
            <a:r>
              <a:rPr lang="en-US" altLang="zh-CN" dirty="0">
                <a:latin typeface="Times New Roman" panose="02020603050405020304" pitchFamily="18" charset="0"/>
                <a:cs typeface="Times New Roman" panose="02020603050405020304" pitchFamily="18" charset="0"/>
              </a:rPr>
              <a:t> extends </a:t>
            </a:r>
            <a:r>
              <a:rPr lang="en-US" altLang="zh-CN" dirty="0" err="1">
                <a:latin typeface="Times New Roman" panose="02020603050405020304" pitchFamily="18" charset="0"/>
                <a:cs typeface="Times New Roman" panose="02020603050405020304" pitchFamily="18" charset="0"/>
              </a:rPr>
              <a:t>BroadcastReceiver</a:t>
            </a:r>
            <a:r>
              <a:rPr lang="en-US" altLang="zh-CN" dirty="0">
                <a:latin typeface="Times New Roman" panose="02020603050405020304" pitchFamily="18" charset="0"/>
                <a:cs typeface="Times New Roman" panose="02020603050405020304" pitchFamily="18" charset="0"/>
              </a:rPr>
              <a:t> {</a:t>
            </a:r>
          </a:p>
          <a:p>
            <a:pPr>
              <a:lnSpc>
                <a:spcPct val="150000"/>
              </a:lnSpc>
              <a:defRPr/>
            </a:pPr>
            <a:r>
              <a:rPr lang="en-US" altLang="zh-CN" dirty="0">
                <a:latin typeface="Times New Roman" panose="02020603050405020304" pitchFamily="18" charset="0"/>
                <a:cs typeface="Times New Roman" panose="02020603050405020304" pitchFamily="18" charset="0"/>
              </a:rPr>
              <a:t>           public </a:t>
            </a:r>
            <a:r>
              <a:rPr lang="en-US" altLang="zh-CN" dirty="0" err="1">
                <a:latin typeface="Times New Roman" panose="02020603050405020304" pitchFamily="18" charset="0"/>
                <a:cs typeface="Times New Roman" panose="02020603050405020304" pitchFamily="18" charset="0"/>
              </a:rPr>
              <a:t>MyReceiver</a:t>
            </a:r>
            <a:r>
              <a:rPr lang="en-US" altLang="zh-CN" dirty="0">
                <a:latin typeface="Times New Roman" panose="02020603050405020304" pitchFamily="18" charset="0"/>
                <a:cs typeface="Times New Roman" panose="02020603050405020304" pitchFamily="18" charset="0"/>
              </a:rPr>
              <a:t>() {</a:t>
            </a:r>
          </a:p>
          <a:p>
            <a:pPr>
              <a:lnSpc>
                <a:spcPct val="150000"/>
              </a:lnSpc>
              <a:defRPr/>
            </a:pPr>
            <a:r>
              <a:rPr lang="en-US" altLang="zh-CN" dirty="0">
                <a:latin typeface="Times New Roman" panose="02020603050405020304" pitchFamily="18" charset="0"/>
                <a:cs typeface="Times New Roman" panose="02020603050405020304" pitchFamily="18" charset="0"/>
              </a:rPr>
              <a:t>           }</a:t>
            </a:r>
          </a:p>
          <a:p>
            <a:pPr>
              <a:lnSpc>
                <a:spcPct val="150000"/>
              </a:lnSpc>
              <a:defRPr/>
            </a:pPr>
            <a:r>
              <a:rPr lang="en-US" altLang="zh-CN" dirty="0">
                <a:latin typeface="Times New Roman" panose="02020603050405020304" pitchFamily="18" charset="0"/>
                <a:cs typeface="Times New Roman" panose="02020603050405020304" pitchFamily="18" charset="0"/>
              </a:rPr>
              <a:t>           @Override</a:t>
            </a:r>
          </a:p>
          <a:p>
            <a:pPr>
              <a:lnSpc>
                <a:spcPct val="150000"/>
              </a:lnSpc>
              <a:defRPr/>
            </a:pPr>
            <a:r>
              <a:rPr lang="en-US" altLang="zh-CN" dirty="0">
                <a:latin typeface="Times New Roman" panose="02020603050405020304" pitchFamily="18" charset="0"/>
                <a:cs typeface="Times New Roman" panose="02020603050405020304" pitchFamily="18" charset="0"/>
              </a:rPr>
              <a:t>            public void </a:t>
            </a:r>
            <a:r>
              <a:rPr lang="en-US" altLang="zh-CN" dirty="0" err="1">
                <a:latin typeface="Times New Roman" panose="02020603050405020304" pitchFamily="18" charset="0"/>
                <a:cs typeface="Times New Roman" panose="02020603050405020304" pitchFamily="18" charset="0"/>
              </a:rPr>
              <a:t>onReceive</a:t>
            </a:r>
            <a:r>
              <a:rPr lang="en-US" altLang="zh-CN" dirty="0">
                <a:latin typeface="Times New Roman" panose="02020603050405020304" pitchFamily="18" charset="0"/>
                <a:cs typeface="Times New Roman" panose="02020603050405020304" pitchFamily="18" charset="0"/>
              </a:rPr>
              <a:t> (Context context, Intent intent) {</a:t>
            </a:r>
          </a:p>
          <a:p>
            <a:pPr>
              <a:lnSpc>
                <a:spcPct val="150000"/>
              </a:lnSpc>
              <a:defRPr/>
            </a:pPr>
            <a:r>
              <a:rPr lang="en-US" altLang="zh-CN" dirty="0">
                <a:latin typeface="Times New Roman" panose="02020603050405020304" pitchFamily="18" charset="0"/>
                <a:cs typeface="Times New Roman" panose="02020603050405020304" pitchFamily="18" charset="0"/>
              </a:rPr>
              <a:t>                 throw new </a:t>
            </a:r>
            <a:r>
              <a:rPr lang="en-US" altLang="zh-CN" dirty="0" err="1">
                <a:latin typeface="Times New Roman" panose="02020603050405020304" pitchFamily="18" charset="0"/>
                <a:cs typeface="Times New Roman" panose="02020603050405020304" pitchFamily="18" charset="0"/>
              </a:rPr>
              <a:t>UnsupportedOperationException</a:t>
            </a:r>
            <a:r>
              <a:rPr lang="en-US" altLang="zh-CN" dirty="0">
                <a:latin typeface="Times New Roman" panose="02020603050405020304" pitchFamily="18" charset="0"/>
                <a:cs typeface="Times New Roman" panose="02020603050405020304" pitchFamily="18" charset="0"/>
              </a:rPr>
              <a:t>("Not yet implemented");</a:t>
            </a:r>
          </a:p>
          <a:p>
            <a:pPr>
              <a:lnSpc>
                <a:spcPct val="150000"/>
              </a:lnSpc>
              <a:defRPr/>
            </a:pPr>
            <a:r>
              <a:rPr lang="en-US" altLang="zh-CN" dirty="0">
                <a:latin typeface="Times New Roman" panose="02020603050405020304" pitchFamily="18" charset="0"/>
                <a:cs typeface="Times New Roman" panose="02020603050405020304" pitchFamily="18" charset="0"/>
              </a:rPr>
              <a:t>            }</a:t>
            </a:r>
          </a:p>
          <a:p>
            <a:pPr>
              <a:lnSpc>
                <a:spcPct val="150000"/>
              </a:lnSpc>
              <a:defRPr/>
            </a:pPr>
            <a:r>
              <a:rPr lang="en-US" altLang="zh-CN"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24"/>
          <p:cNvSpPr>
            <a:spLocks noChangeArrowheads="1"/>
          </p:cNvSpPr>
          <p:nvPr/>
        </p:nvSpPr>
        <p:spPr bwMode="auto">
          <a:xfrm>
            <a:off x="2066925" y="1496219"/>
            <a:ext cx="8102600" cy="4536504"/>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5" name="任意多边形 4"/>
          <p:cNvSpPr/>
          <p:nvPr/>
        </p:nvSpPr>
        <p:spPr bwMode="auto">
          <a:xfrm>
            <a:off x="7104112" y="1268761"/>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创建广播接收者</a:t>
            </a:r>
          </a:p>
        </p:txBody>
      </p:sp>
      <p:sp>
        <p:nvSpPr>
          <p:cNvPr id="6" name="矩形 5"/>
          <p:cNvSpPr/>
          <p:nvPr/>
        </p:nvSpPr>
        <p:spPr bwMode="auto">
          <a:xfrm>
            <a:off x="2908822" y="4015047"/>
            <a:ext cx="6933728" cy="830997"/>
          </a:xfrm>
          <a:prstGeom prst="rect">
            <a:avLst/>
          </a:prstGeom>
          <a:ln w="19050">
            <a:solidFill>
              <a:srgbClr val="006BA9"/>
            </a:solidFill>
          </a:ln>
        </p:spPr>
        <p:txBody>
          <a:bodyPr wrap="square" anchor="ctr">
            <a:spAutoFit/>
          </a:bodyPr>
          <a:lstStyle/>
          <a:p>
            <a:pPr algn="ctr"/>
            <a:endParaRPr lang="zh-CN" altLang="en-US" sz="4800" dirty="0">
              <a:ea typeface="宋体" panose="02010600030101010101" pitchFamily="2" charset="-122"/>
            </a:endParaRPr>
          </a:p>
        </p:txBody>
      </p:sp>
      <p:cxnSp>
        <p:nvCxnSpPr>
          <p:cNvPr id="7" name="直接箭头连接符 6"/>
          <p:cNvCxnSpPr/>
          <p:nvPr/>
        </p:nvCxnSpPr>
        <p:spPr bwMode="auto">
          <a:xfrm flipV="1">
            <a:off x="6062358" y="3378154"/>
            <a:ext cx="0" cy="386319"/>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圆角矩形 7"/>
          <p:cNvSpPr/>
          <p:nvPr/>
        </p:nvSpPr>
        <p:spPr bwMode="auto">
          <a:xfrm>
            <a:off x="3843014" y="2957159"/>
            <a:ext cx="4413226"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在该方法中实现广播接收者的相关操作</a:t>
            </a:r>
          </a:p>
        </p:txBody>
      </p:sp>
      <p:sp>
        <p:nvSpPr>
          <p:cNvPr id="9"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6.5.2.2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广播接收者的创建</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7"/>
          <p:cNvSpPr>
            <a:spLocks noChangeArrowheads="1"/>
          </p:cNvSpPr>
          <p:nvPr/>
        </p:nvSpPr>
        <p:spPr bwMode="auto">
          <a:xfrm>
            <a:off x="2349550" y="1712243"/>
            <a:ext cx="7493000" cy="4176464"/>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p>
            <a:pPr>
              <a:lnSpc>
                <a:spcPct val="150000"/>
              </a:lnSpc>
              <a:defRPr/>
            </a:pPr>
            <a:endParaRPr lang="en-US" altLang="zh-CN" dirty="0">
              <a:latin typeface="Times New Roman" panose="02020603050405020304" pitchFamily="18" charset="0"/>
              <a:cs typeface="Times New Roman" panose="02020603050405020304" pitchFamily="18" charset="0"/>
            </a:endParaRPr>
          </a:p>
          <a:p>
            <a:pPr>
              <a:lnSpc>
                <a:spcPct val="150000"/>
              </a:lnSpc>
              <a:defRPr/>
            </a:pPr>
            <a:r>
              <a:rPr lang="en-US" altLang="zh-CN" dirty="0">
                <a:latin typeface="Times New Roman" panose="02020603050405020304" pitchFamily="18" charset="0"/>
                <a:cs typeface="Times New Roman" panose="02020603050405020304" pitchFamily="18" charset="0"/>
              </a:rPr>
              <a:t>    receiver = new </a:t>
            </a:r>
            <a:r>
              <a:rPr lang="en-US" altLang="zh-CN" dirty="0" err="1">
                <a:latin typeface="Times New Roman" panose="02020603050405020304" pitchFamily="18" charset="0"/>
                <a:cs typeface="Times New Roman" panose="02020603050405020304" pitchFamily="18" charset="0"/>
              </a:rPr>
              <a:t>MyBroadcastReceiver</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实例化广播接收者</a:t>
            </a:r>
          </a:p>
          <a:p>
            <a:pPr>
              <a:lnSpc>
                <a:spcPct val="150000"/>
              </a:lnSpc>
              <a:defRP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实例化过滤器并设置要过滤的广播</a:t>
            </a:r>
          </a:p>
          <a:p>
            <a:pPr>
              <a:lnSpc>
                <a:spcPct val="150000"/>
              </a:lnSpc>
              <a:defRPr/>
            </a:pPr>
            <a:r>
              <a:rPr lang="en-US" altLang="zh-CN" dirty="0">
                <a:latin typeface="Times New Roman" panose="02020603050405020304" pitchFamily="18" charset="0"/>
                <a:cs typeface="Times New Roman" panose="02020603050405020304" pitchFamily="18" charset="0"/>
              </a:rPr>
              <a:t>    String action = "</a:t>
            </a:r>
            <a:r>
              <a:rPr lang="en-US" altLang="zh-CN" dirty="0" err="1">
                <a:latin typeface="Times New Roman" panose="02020603050405020304" pitchFamily="18" charset="0"/>
                <a:cs typeface="Times New Roman" panose="02020603050405020304" pitchFamily="18" charset="0"/>
              </a:rPr>
              <a:t>android.provider.Telephony.SMS_RECEIVED</a:t>
            </a:r>
            <a:r>
              <a:rPr lang="en-US" altLang="zh-CN" dirty="0">
                <a:latin typeface="Times New Roman" panose="02020603050405020304" pitchFamily="18" charset="0"/>
                <a:cs typeface="Times New Roman" panose="02020603050405020304" pitchFamily="18" charset="0"/>
              </a:rPr>
              <a:t>";</a:t>
            </a:r>
          </a:p>
          <a:p>
            <a:pPr>
              <a:lnSpc>
                <a:spcPct val="150000"/>
              </a:lnSpc>
              <a:defRP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IntentFilter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intentFilter</a:t>
            </a:r>
            <a:r>
              <a:rPr lang="en-US" altLang="zh-CN" dirty="0">
                <a:latin typeface="Times New Roman" panose="02020603050405020304" pitchFamily="18" charset="0"/>
                <a:cs typeface="Times New Roman" panose="02020603050405020304" pitchFamily="18" charset="0"/>
              </a:rPr>
              <a:t> = new </a:t>
            </a:r>
            <a:r>
              <a:rPr lang="en-US" altLang="zh-CN" dirty="0" err="1">
                <a:latin typeface="Times New Roman" panose="02020603050405020304" pitchFamily="18" charset="0"/>
                <a:cs typeface="Times New Roman" panose="02020603050405020304" pitchFamily="18" charset="0"/>
              </a:rPr>
              <a:t>IntentFilter</a:t>
            </a:r>
            <a:r>
              <a:rPr lang="en-US" altLang="zh-CN" dirty="0">
                <a:latin typeface="Times New Roman" panose="02020603050405020304" pitchFamily="18" charset="0"/>
                <a:cs typeface="Times New Roman" panose="02020603050405020304" pitchFamily="18" charset="0"/>
              </a:rPr>
              <a:t>();</a:t>
            </a:r>
          </a:p>
          <a:p>
            <a:pPr>
              <a:lnSpc>
                <a:spcPct val="150000"/>
              </a:lnSpc>
              <a:defRP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intentFilter.addAction</a:t>
            </a:r>
            <a:r>
              <a:rPr lang="en-US" altLang="zh-CN" dirty="0">
                <a:latin typeface="Times New Roman" panose="02020603050405020304" pitchFamily="18" charset="0"/>
                <a:cs typeface="Times New Roman" panose="02020603050405020304" pitchFamily="18" charset="0"/>
              </a:rPr>
              <a:t>(action);</a:t>
            </a:r>
          </a:p>
          <a:p>
            <a:pPr>
              <a:lnSpc>
                <a:spcPct val="150000"/>
              </a:lnSpc>
              <a:defRP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registerReceiver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receiver,intentFilter</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注册广播</a:t>
            </a:r>
          </a:p>
        </p:txBody>
      </p:sp>
      <p:sp>
        <p:nvSpPr>
          <p:cNvPr id="10" name="矩形 24"/>
          <p:cNvSpPr>
            <a:spLocks noChangeArrowheads="1"/>
          </p:cNvSpPr>
          <p:nvPr/>
        </p:nvSpPr>
        <p:spPr bwMode="auto">
          <a:xfrm>
            <a:off x="2066925" y="1496219"/>
            <a:ext cx="8102600" cy="4536504"/>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11" name="任意多边形 10"/>
          <p:cNvSpPr/>
          <p:nvPr/>
        </p:nvSpPr>
        <p:spPr bwMode="auto">
          <a:xfrm>
            <a:off x="7104112" y="1268761"/>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动态注册</a:t>
            </a:r>
          </a:p>
        </p:txBody>
      </p:sp>
      <p:sp>
        <p:nvSpPr>
          <p:cNvPr id="12" name="矩形 11"/>
          <p:cNvSpPr/>
          <p:nvPr/>
        </p:nvSpPr>
        <p:spPr bwMode="auto">
          <a:xfrm>
            <a:off x="2495600" y="2545415"/>
            <a:ext cx="7056785" cy="1862048"/>
          </a:xfrm>
          <a:prstGeom prst="rect">
            <a:avLst/>
          </a:prstGeom>
          <a:ln w="19050">
            <a:solidFill>
              <a:srgbClr val="006BA9"/>
            </a:solidFill>
          </a:ln>
        </p:spPr>
        <p:txBody>
          <a:bodyPr wrap="square" anchor="ctr">
            <a:spAutoFit/>
          </a:bodyPr>
          <a:lstStyle/>
          <a:p>
            <a:pPr algn="ctr"/>
            <a:endParaRPr lang="zh-CN" altLang="en-US" sz="11500" dirty="0">
              <a:ea typeface="宋体" panose="02010600030101010101" pitchFamily="2" charset="-122"/>
            </a:endParaRPr>
          </a:p>
        </p:txBody>
      </p:sp>
      <p:cxnSp>
        <p:nvCxnSpPr>
          <p:cNvPr id="13" name="直接箭头连接符 12"/>
          <p:cNvCxnSpPr/>
          <p:nvPr/>
        </p:nvCxnSpPr>
        <p:spPr bwMode="auto">
          <a:xfrm>
            <a:off x="5771964" y="4808588"/>
            <a:ext cx="0" cy="216023"/>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圆角矩形 13"/>
          <p:cNvSpPr/>
          <p:nvPr/>
        </p:nvSpPr>
        <p:spPr bwMode="auto">
          <a:xfrm>
            <a:off x="2423593" y="5024610"/>
            <a:ext cx="7128792"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anose="02010600030101010101" pitchFamily="2" charset="-122"/>
              </a:rPr>
              <a:t>动态注册广播，动态注册的广播接收者是否被注销依赖于注册广播的组件，当组件销毁时，广播接收者也随之被注销。</a:t>
            </a:r>
            <a:endParaRPr lang="en-US" altLang="zh-CN" b="1" dirty="0">
              <a:solidFill>
                <a:schemeClr val="bg1"/>
              </a:solidFill>
              <a:ea typeface="宋体" panose="02010600030101010101" pitchFamily="2" charset="-122"/>
            </a:endParaRPr>
          </a:p>
        </p:txBody>
      </p:sp>
      <p:sp>
        <p:nvSpPr>
          <p:cNvPr id="15"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6.5.2.2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广播接收者的创建</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1"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7"/>
          <p:cNvSpPr>
            <a:spLocks noChangeArrowheads="1"/>
          </p:cNvSpPr>
          <p:nvPr/>
        </p:nvSpPr>
        <p:spPr bwMode="auto">
          <a:xfrm>
            <a:off x="2332992" y="1640234"/>
            <a:ext cx="7493000" cy="4669086"/>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p>
            <a:pPr>
              <a:lnSpc>
                <a:spcPct val="150000"/>
              </a:lnSpc>
              <a:defRPr/>
            </a:pPr>
            <a:r>
              <a:rPr lang="en-US" altLang="zh-CN" sz="1600" dirty="0">
                <a:latin typeface="Times New Roman" panose="02020603050405020304" pitchFamily="18" charset="0"/>
                <a:cs typeface="Times New Roman" panose="02020603050405020304" pitchFamily="18" charset="0"/>
              </a:rPr>
              <a:t>     protected void </a:t>
            </a:r>
            <a:r>
              <a:rPr lang="en-US" altLang="zh-CN" sz="1600" dirty="0" err="1">
                <a:latin typeface="Times New Roman" panose="02020603050405020304" pitchFamily="18" charset="0"/>
                <a:cs typeface="Times New Roman" panose="02020603050405020304" pitchFamily="18" charset="0"/>
              </a:rPr>
              <a:t>onCreate</a:t>
            </a:r>
            <a:r>
              <a:rPr lang="en-US" altLang="zh-CN" sz="1600" dirty="0">
                <a:latin typeface="Times New Roman" panose="02020603050405020304" pitchFamily="18" charset="0"/>
                <a:cs typeface="Times New Roman" panose="02020603050405020304" pitchFamily="18" charset="0"/>
              </a:rPr>
              <a:t>(Bundle </a:t>
            </a:r>
            <a:r>
              <a:rPr lang="en-US" altLang="zh-CN" sz="1600" dirty="0" err="1">
                <a:latin typeface="Times New Roman" panose="02020603050405020304" pitchFamily="18" charset="0"/>
                <a:cs typeface="Times New Roman" panose="02020603050405020304" pitchFamily="18" charset="0"/>
              </a:rPr>
              <a:t>savedInstanceState</a:t>
            </a:r>
            <a:r>
              <a:rPr lang="en-US" altLang="zh-CN" sz="1600" dirty="0">
                <a:latin typeface="Times New Roman" panose="02020603050405020304" pitchFamily="18" charset="0"/>
                <a:cs typeface="Times New Roman" panose="02020603050405020304" pitchFamily="18" charset="0"/>
              </a:rPr>
              <a:t>) {</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super.onCreate</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savedInstanceState</a:t>
            </a:r>
            <a:r>
              <a:rPr lang="en-US" altLang="zh-CN" sz="1600" dirty="0">
                <a:latin typeface="Times New Roman" panose="02020603050405020304" pitchFamily="18" charset="0"/>
                <a:cs typeface="Times New Roman" panose="02020603050405020304" pitchFamily="18" charset="0"/>
              </a:rPr>
              <a:t>); </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MyReceiver</a:t>
            </a:r>
            <a:r>
              <a:rPr lang="en-US" altLang="zh-CN" sz="1600" dirty="0">
                <a:latin typeface="Times New Roman" panose="02020603050405020304" pitchFamily="18" charset="0"/>
                <a:cs typeface="Times New Roman" panose="02020603050405020304" pitchFamily="18" charset="0"/>
              </a:rPr>
              <a:t> receiver = new </a:t>
            </a:r>
            <a:r>
              <a:rPr lang="en-US" altLang="zh-CN" sz="1600" dirty="0" err="1">
                <a:latin typeface="Times New Roman" panose="02020603050405020304" pitchFamily="18" charset="0"/>
                <a:cs typeface="Times New Roman" panose="02020603050405020304" pitchFamily="18" charset="0"/>
              </a:rPr>
              <a:t>MyReceiver</a:t>
            </a:r>
            <a:r>
              <a:rPr lang="en-US" altLang="zh-CN" sz="1600" dirty="0">
                <a:latin typeface="Times New Roman" panose="02020603050405020304" pitchFamily="18" charset="0"/>
                <a:cs typeface="Times New Roman" panose="02020603050405020304" pitchFamily="18" charset="0"/>
              </a:rPr>
              <a:t>();</a:t>
            </a:r>
          </a:p>
          <a:p>
            <a:pPr>
              <a:lnSpc>
                <a:spcPct val="150000"/>
              </a:lnSpc>
              <a:defRPr/>
            </a:pPr>
            <a:r>
              <a:rPr lang="en-US" altLang="zh-CN" sz="1600" dirty="0">
                <a:latin typeface="Times New Roman" panose="02020603050405020304" pitchFamily="18" charset="0"/>
                <a:cs typeface="Times New Roman" panose="02020603050405020304" pitchFamily="18" charset="0"/>
              </a:rPr>
              <a:t>            String action = "</a:t>
            </a:r>
            <a:r>
              <a:rPr lang="en-US" altLang="zh-CN" sz="1600" dirty="0" err="1">
                <a:latin typeface="Times New Roman" panose="02020603050405020304" pitchFamily="18" charset="0"/>
                <a:cs typeface="Times New Roman" panose="02020603050405020304" pitchFamily="18" charset="0"/>
              </a:rPr>
              <a:t>android.provider.Telephony.SMS_RECEIVED</a:t>
            </a:r>
            <a:r>
              <a:rPr lang="en-US" altLang="zh-CN" sz="1600" dirty="0">
                <a:latin typeface="Times New Roman" panose="02020603050405020304" pitchFamily="18" charset="0"/>
                <a:cs typeface="Times New Roman" panose="02020603050405020304" pitchFamily="18" charset="0"/>
              </a:rPr>
              <a:t>";</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IntentFilter</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intentFilter</a:t>
            </a:r>
            <a:r>
              <a:rPr lang="en-US" altLang="zh-CN" sz="1600" dirty="0">
                <a:latin typeface="Times New Roman" panose="02020603050405020304" pitchFamily="18" charset="0"/>
                <a:cs typeface="Times New Roman" panose="02020603050405020304" pitchFamily="18" charset="0"/>
              </a:rPr>
              <a:t> = new </a:t>
            </a:r>
            <a:r>
              <a:rPr lang="en-US" altLang="zh-CN" sz="1600" dirty="0" err="1">
                <a:latin typeface="Times New Roman" panose="02020603050405020304" pitchFamily="18" charset="0"/>
                <a:cs typeface="Times New Roman" panose="02020603050405020304" pitchFamily="18" charset="0"/>
              </a:rPr>
              <a:t>IntentFilter</a:t>
            </a:r>
            <a:r>
              <a:rPr lang="en-US" altLang="zh-CN" sz="1600" dirty="0">
                <a:latin typeface="Times New Roman" panose="02020603050405020304" pitchFamily="18" charset="0"/>
                <a:cs typeface="Times New Roman" panose="02020603050405020304" pitchFamily="18" charset="0"/>
              </a:rPr>
              <a:t>();</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intentFilter.addAction</a:t>
            </a:r>
            <a:r>
              <a:rPr lang="en-US" altLang="zh-CN" sz="1600" dirty="0">
                <a:latin typeface="Times New Roman" panose="02020603050405020304" pitchFamily="18" charset="0"/>
                <a:cs typeface="Times New Roman" panose="02020603050405020304" pitchFamily="18" charset="0"/>
              </a:rPr>
              <a:t>(action);</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registerReceiver</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receiver,intentfilter</a:t>
            </a:r>
            <a:r>
              <a:rPr lang="en-US" altLang="zh-CN" sz="1600" dirty="0">
                <a:latin typeface="Times New Roman" panose="02020603050405020304" pitchFamily="18" charset="0"/>
                <a:cs typeface="Times New Roman" panose="02020603050405020304" pitchFamily="18" charset="0"/>
              </a:rPr>
              <a:t>);</a:t>
            </a:r>
          </a:p>
          <a:p>
            <a:pPr>
              <a:lnSpc>
                <a:spcPct val="150000"/>
              </a:lnSpc>
              <a:defRPr/>
            </a:pPr>
            <a:r>
              <a:rPr lang="en-US" altLang="zh-CN" sz="1600" dirty="0">
                <a:latin typeface="Times New Roman" panose="02020603050405020304" pitchFamily="18" charset="0"/>
                <a:cs typeface="Times New Roman" panose="02020603050405020304" pitchFamily="18" charset="0"/>
              </a:rPr>
              <a:t>     }</a:t>
            </a:r>
          </a:p>
          <a:p>
            <a:pPr>
              <a:lnSpc>
                <a:spcPct val="150000"/>
              </a:lnSpc>
              <a:defRPr/>
            </a:pPr>
            <a:r>
              <a:rPr lang="en-US" altLang="zh-CN" sz="1600" dirty="0">
                <a:latin typeface="Times New Roman" panose="02020603050405020304" pitchFamily="18" charset="0"/>
                <a:cs typeface="Times New Roman" panose="02020603050405020304" pitchFamily="18" charset="0"/>
              </a:rPr>
              <a:t>     protected void </a:t>
            </a:r>
            <a:r>
              <a:rPr lang="en-US" altLang="zh-CN" sz="1600" dirty="0" err="1">
                <a:latin typeface="Times New Roman" panose="02020603050405020304" pitchFamily="18" charset="0"/>
                <a:cs typeface="Times New Roman" panose="02020603050405020304" pitchFamily="18" charset="0"/>
              </a:rPr>
              <a:t>onDestroy</a:t>
            </a:r>
            <a:r>
              <a:rPr lang="en-US" altLang="zh-CN" sz="1600" dirty="0">
                <a:latin typeface="Times New Roman" panose="02020603050405020304" pitchFamily="18" charset="0"/>
                <a:cs typeface="Times New Roman" panose="02020603050405020304" pitchFamily="18" charset="0"/>
              </a:rPr>
              <a:t>() {</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super.onDestroy</a:t>
            </a:r>
            <a:r>
              <a:rPr lang="en-US" altLang="zh-CN" sz="1600" dirty="0">
                <a:latin typeface="Times New Roman" panose="02020603050405020304" pitchFamily="18" charset="0"/>
                <a:cs typeface="Times New Roman" panose="02020603050405020304" pitchFamily="18" charset="0"/>
              </a:rPr>
              <a:t>();</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unregisterReceiver</a:t>
            </a:r>
            <a:r>
              <a:rPr lang="en-US" altLang="zh-CN" sz="1600" dirty="0">
                <a:latin typeface="Times New Roman" panose="02020603050405020304" pitchFamily="18" charset="0"/>
                <a:cs typeface="Times New Roman" panose="02020603050405020304" pitchFamily="18" charset="0"/>
              </a:rPr>
              <a:t>(receiver);</a:t>
            </a:r>
          </a:p>
          <a:p>
            <a:pPr>
              <a:lnSpc>
                <a:spcPct val="150000"/>
              </a:lnSpc>
              <a:defRPr/>
            </a:pPr>
            <a:r>
              <a:rPr lang="en-US" altLang="zh-CN" sz="1600" dirty="0">
                <a:latin typeface="Times New Roman" panose="02020603050405020304" pitchFamily="18" charset="0"/>
                <a:cs typeface="Times New Roman" panose="02020603050405020304" pitchFamily="18" charset="0"/>
              </a:rPr>
              <a:t>     }</a:t>
            </a:r>
            <a:endParaRPr lang="zh-CN"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24"/>
          <p:cNvSpPr>
            <a:spLocks noChangeArrowheads="1"/>
          </p:cNvSpPr>
          <p:nvPr/>
        </p:nvSpPr>
        <p:spPr bwMode="auto">
          <a:xfrm>
            <a:off x="2066925" y="1352202"/>
            <a:ext cx="8102600" cy="5173142"/>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5" name="任意多边形 4"/>
          <p:cNvSpPr/>
          <p:nvPr/>
        </p:nvSpPr>
        <p:spPr bwMode="auto">
          <a:xfrm>
            <a:off x="7104112" y="1124745"/>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a:solidFill>
                  <a:schemeClr val="bg1"/>
                </a:solidFill>
                <a:latin typeface="微软雅黑" panose="020B0503020204020204" pitchFamily="34" charset="-122"/>
                <a:ea typeface="微软雅黑" panose="020B0503020204020204" pitchFamily="34" charset="-122"/>
              </a:rPr>
              <a:t>动态注册</a:t>
            </a:r>
          </a:p>
        </p:txBody>
      </p:sp>
      <p:cxnSp>
        <p:nvCxnSpPr>
          <p:cNvPr id="9" name="直接箭头连接符 8"/>
          <p:cNvCxnSpPr/>
          <p:nvPr/>
        </p:nvCxnSpPr>
        <p:spPr bwMode="auto">
          <a:xfrm>
            <a:off x="6439120" y="4120292"/>
            <a:ext cx="571500"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圆角矩形 9"/>
          <p:cNvSpPr/>
          <p:nvPr/>
        </p:nvSpPr>
        <p:spPr>
          <a:xfrm>
            <a:off x="7010620" y="3940293"/>
            <a:ext cx="1173612"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注册广播</a:t>
            </a:r>
            <a:endParaRPr lang="en-US" altLang="zh-CN" b="1" dirty="0">
              <a:solidFill>
                <a:schemeClr val="bg1"/>
              </a:solidFill>
              <a:ea typeface="宋体" panose="02010600030101010101" pitchFamily="2" charset="-122"/>
            </a:endParaRPr>
          </a:p>
        </p:txBody>
      </p:sp>
      <p:sp>
        <p:nvSpPr>
          <p:cNvPr id="11" name="矩形 10"/>
          <p:cNvSpPr/>
          <p:nvPr/>
        </p:nvSpPr>
        <p:spPr>
          <a:xfrm>
            <a:off x="2869168" y="3935626"/>
            <a:ext cx="3571286" cy="369332"/>
          </a:xfrm>
          <a:prstGeom prst="rect">
            <a:avLst/>
          </a:prstGeom>
          <a:ln w="19050">
            <a:solidFill>
              <a:srgbClr val="006BA9"/>
            </a:solidFill>
          </a:ln>
        </p:spPr>
        <p:txBody>
          <a:bodyPr wrap="square" anchor="ctr">
            <a:spAutoFit/>
          </a:bodyPr>
          <a:lstStyle/>
          <a:p>
            <a:pPr algn="ctr">
              <a:defRPr/>
            </a:pPr>
            <a:endParaRPr lang="zh-CN" altLang="en-US" dirty="0">
              <a:ea typeface="宋体" panose="02010600030101010101" pitchFamily="2" charset="-122"/>
            </a:endParaRPr>
          </a:p>
        </p:txBody>
      </p:sp>
      <p:cxnSp>
        <p:nvCxnSpPr>
          <p:cNvPr id="12" name="直接箭头连接符 11"/>
          <p:cNvCxnSpPr/>
          <p:nvPr/>
        </p:nvCxnSpPr>
        <p:spPr bwMode="auto">
          <a:xfrm>
            <a:off x="5591944" y="5584193"/>
            <a:ext cx="571500"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圆角矩形 12"/>
          <p:cNvSpPr/>
          <p:nvPr/>
        </p:nvSpPr>
        <p:spPr>
          <a:xfrm>
            <a:off x="6163444" y="5393187"/>
            <a:ext cx="317078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当</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Activity</a:t>
            </a:r>
            <a:r>
              <a:rPr lang="zh-CN" altLang="en-US" b="1" dirty="0">
                <a:solidFill>
                  <a:schemeClr val="bg1"/>
                </a:solidFill>
                <a:ea typeface="宋体" panose="02010600030101010101" pitchFamily="2" charset="-122"/>
              </a:rPr>
              <a:t>销毁时，取消注册</a:t>
            </a:r>
            <a:endParaRPr lang="en-US" altLang="zh-CN" b="1" dirty="0">
              <a:solidFill>
                <a:schemeClr val="bg1"/>
              </a:solidFill>
              <a:ea typeface="宋体" panose="02010600030101010101" pitchFamily="2" charset="-122"/>
            </a:endParaRPr>
          </a:p>
        </p:txBody>
      </p:sp>
      <p:sp>
        <p:nvSpPr>
          <p:cNvPr id="14" name="矩形 13"/>
          <p:cNvSpPr/>
          <p:nvPr/>
        </p:nvSpPr>
        <p:spPr>
          <a:xfrm>
            <a:off x="2962748" y="5393186"/>
            <a:ext cx="2629197" cy="369332"/>
          </a:xfrm>
          <a:prstGeom prst="rect">
            <a:avLst/>
          </a:prstGeom>
          <a:ln w="19050">
            <a:solidFill>
              <a:srgbClr val="006BA9"/>
            </a:solidFill>
          </a:ln>
        </p:spPr>
        <p:txBody>
          <a:bodyPr wrap="square" anchor="ctr">
            <a:spAutoFit/>
          </a:bodyPr>
          <a:lstStyle/>
          <a:p>
            <a:pPr algn="ctr"/>
            <a:endParaRPr lang="zh-CN" altLang="en-US" dirty="0">
              <a:ea typeface="宋体" panose="02010600030101010101" pitchFamily="2" charset="-122"/>
            </a:endParaRPr>
          </a:p>
        </p:txBody>
      </p:sp>
      <p:cxnSp>
        <p:nvCxnSpPr>
          <p:cNvPr id="15" name="直接箭头连接符 14"/>
          <p:cNvCxnSpPr/>
          <p:nvPr/>
        </p:nvCxnSpPr>
        <p:spPr bwMode="auto">
          <a:xfrm flipV="1">
            <a:off x="6567842" y="2360316"/>
            <a:ext cx="536271" cy="434809"/>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圆角矩形 15"/>
          <p:cNvSpPr/>
          <p:nvPr/>
        </p:nvSpPr>
        <p:spPr>
          <a:xfrm>
            <a:off x="7161970" y="1931642"/>
            <a:ext cx="2181072"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b="1" dirty="0">
                <a:solidFill>
                  <a:schemeClr val="bg1"/>
                </a:solidFill>
                <a:ea typeface="宋体" panose="02010600030101010101" pitchFamily="2" charset="-122"/>
              </a:rPr>
              <a:t>实例化过滤器并设置要过滤的广播</a:t>
            </a:r>
            <a:endParaRPr lang="en-US" altLang="zh-CN" b="1" dirty="0">
              <a:solidFill>
                <a:schemeClr val="bg1"/>
              </a:solidFill>
              <a:ea typeface="宋体" panose="02010600030101010101" pitchFamily="2" charset="-122"/>
            </a:endParaRPr>
          </a:p>
        </p:txBody>
      </p:sp>
      <p:sp>
        <p:nvSpPr>
          <p:cNvPr id="17" name="矩形 16"/>
          <p:cNvSpPr/>
          <p:nvPr/>
        </p:nvSpPr>
        <p:spPr>
          <a:xfrm>
            <a:off x="2880714" y="3014863"/>
            <a:ext cx="5663558" cy="707886"/>
          </a:xfrm>
          <a:prstGeom prst="rect">
            <a:avLst/>
          </a:prstGeom>
          <a:ln w="19050">
            <a:solidFill>
              <a:srgbClr val="006BA9"/>
            </a:solidFill>
          </a:ln>
        </p:spPr>
        <p:txBody>
          <a:bodyPr wrap="square" anchor="ctr">
            <a:spAutoFit/>
          </a:bodyPr>
          <a:lstStyle/>
          <a:p>
            <a:pPr algn="ctr"/>
            <a:endParaRPr lang="zh-CN" altLang="en-US" sz="4000" dirty="0">
              <a:ea typeface="宋体" panose="02010600030101010101" pitchFamily="2" charset="-122"/>
            </a:endParaRPr>
          </a:p>
        </p:txBody>
      </p:sp>
      <p:sp>
        <p:nvSpPr>
          <p:cNvPr id="18"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6.5.2.2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广播接收者的创建</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17"/>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5"/>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6"/>
                                        </p:tgtEl>
                                        <p:attrNameLst>
                                          <p:attrName>style.visibility</p:attrName>
                                        </p:attrNameLst>
                                      </p:cBhvr>
                                      <p:to>
                                        <p:strVal val="hidden"/>
                                      </p:to>
                                    </p:set>
                                  </p:childTnLst>
                                </p:cTn>
                              </p:par>
                            </p:childTnLst>
                          </p:cTn>
                        </p:par>
                        <p:par>
                          <p:cTn id="28" fill="hold">
                            <p:stCondLst>
                              <p:cond delay="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1"/>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9"/>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childTnLst>
                          </p:cTn>
                        </p:par>
                        <p:par>
                          <p:cTn id="46" fill="hold">
                            <p:stCondLst>
                              <p:cond delay="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0" grpId="1" animBg="1"/>
      <p:bldP spid="11" grpId="0" animBg="1"/>
      <p:bldP spid="11" grpId="1" animBg="1"/>
      <p:bldP spid="13" grpId="0" animBg="1"/>
      <p:bldP spid="14" grpId="0" animBg="1"/>
      <p:bldP spid="16" grpId="0" animBg="1"/>
      <p:bldP spid="16" grpId="1" animBg="1"/>
      <p:bldP spid="17" grpId="0" animBg="1"/>
      <p:bldP spid="1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775521"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17"/>
          <p:cNvSpPr>
            <a:spLocks noChangeArrowheads="1"/>
          </p:cNvSpPr>
          <p:nvPr/>
        </p:nvSpPr>
        <p:spPr bwMode="auto">
          <a:xfrm>
            <a:off x="2349550" y="1988840"/>
            <a:ext cx="7493000" cy="4176464"/>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p>
            <a:pPr>
              <a:lnSpc>
                <a:spcPct val="150000"/>
              </a:lnSpc>
              <a:defRPr/>
            </a:pPr>
            <a:r>
              <a:rPr lang="en-US" altLang="zh-CN" dirty="0">
                <a:latin typeface="Times New Roman" panose="02020603050405020304" pitchFamily="18" charset="0"/>
                <a:cs typeface="Times New Roman" panose="02020603050405020304" pitchFamily="18" charset="0"/>
              </a:rPr>
              <a:t>     &lt;?xml version="1.0" encoding="</a:t>
            </a:r>
            <a:r>
              <a:rPr lang="en-US" altLang="zh-CN" dirty="0" err="1">
                <a:latin typeface="Times New Roman" panose="02020603050405020304" pitchFamily="18" charset="0"/>
                <a:cs typeface="Times New Roman" panose="02020603050405020304" pitchFamily="18" charset="0"/>
              </a:rPr>
              <a:t>utf</a:t>
            </a:r>
            <a:r>
              <a:rPr lang="en-US" altLang="zh-CN" dirty="0">
                <a:latin typeface="Times New Roman" panose="02020603050405020304" pitchFamily="18" charset="0"/>
                <a:cs typeface="Times New Roman" panose="02020603050405020304" pitchFamily="18" charset="0"/>
              </a:rPr>
              <a:t>-8"?&gt;</a:t>
            </a:r>
          </a:p>
          <a:p>
            <a:pPr>
              <a:lnSpc>
                <a:spcPct val="150000"/>
              </a:lnSpc>
              <a:defRPr/>
            </a:pPr>
            <a:r>
              <a:rPr lang="en-US" altLang="zh-CN" dirty="0">
                <a:latin typeface="Times New Roman" panose="02020603050405020304" pitchFamily="18" charset="0"/>
                <a:cs typeface="Times New Roman" panose="02020603050405020304" pitchFamily="18" charset="0"/>
              </a:rPr>
              <a:t>     &lt;manifest ……….  &gt;</a:t>
            </a:r>
          </a:p>
          <a:p>
            <a:pPr>
              <a:lnSpc>
                <a:spcPct val="150000"/>
              </a:lnSpc>
              <a:defRPr/>
            </a:pPr>
            <a:r>
              <a:rPr lang="en-US" altLang="zh-CN" dirty="0">
                <a:latin typeface="Times New Roman" panose="02020603050405020304" pitchFamily="18" charset="0"/>
                <a:cs typeface="Times New Roman" panose="02020603050405020304" pitchFamily="18" charset="0"/>
              </a:rPr>
              <a:t>          &lt;application ……… &gt; </a:t>
            </a:r>
          </a:p>
          <a:p>
            <a:pPr>
              <a:lnSpc>
                <a:spcPct val="150000"/>
              </a:lnSpc>
              <a:defRPr/>
            </a:pPr>
            <a:r>
              <a:rPr lang="en-US" altLang="zh-CN" dirty="0">
                <a:latin typeface="Times New Roman" panose="02020603050405020304" pitchFamily="18" charset="0"/>
                <a:cs typeface="Times New Roman" panose="02020603050405020304" pitchFamily="18" charset="0"/>
              </a:rPr>
              <a:t>              &lt;receiver</a:t>
            </a:r>
          </a:p>
          <a:p>
            <a:pPr>
              <a:lnSpc>
                <a:spcPct val="150000"/>
              </a:lnSpc>
              <a:defRP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android:name</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MyReceiver</a:t>
            </a:r>
            <a:r>
              <a:rPr lang="en-US" altLang="zh-CN" dirty="0">
                <a:latin typeface="Times New Roman" panose="02020603050405020304" pitchFamily="18" charset="0"/>
                <a:cs typeface="Times New Roman" panose="02020603050405020304" pitchFamily="18" charset="0"/>
              </a:rPr>
              <a:t>"</a:t>
            </a:r>
          </a:p>
          <a:p>
            <a:pPr>
              <a:lnSpc>
                <a:spcPct val="150000"/>
              </a:lnSpc>
              <a:defRP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android:enabled</a:t>
            </a:r>
            <a:r>
              <a:rPr lang="en-US" altLang="zh-CN" dirty="0">
                <a:latin typeface="Times New Roman" panose="02020603050405020304" pitchFamily="18" charset="0"/>
                <a:cs typeface="Times New Roman" panose="02020603050405020304" pitchFamily="18" charset="0"/>
              </a:rPr>
              <a:t>="true"</a:t>
            </a:r>
          </a:p>
          <a:p>
            <a:pPr>
              <a:lnSpc>
                <a:spcPct val="150000"/>
              </a:lnSpc>
              <a:defRP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android:exported</a:t>
            </a:r>
            <a:r>
              <a:rPr lang="en-US" altLang="zh-CN" dirty="0">
                <a:latin typeface="Times New Roman" panose="02020603050405020304" pitchFamily="18" charset="0"/>
                <a:cs typeface="Times New Roman" panose="02020603050405020304" pitchFamily="18" charset="0"/>
              </a:rPr>
              <a:t>="true" &gt;</a:t>
            </a:r>
          </a:p>
          <a:p>
            <a:pPr>
              <a:lnSpc>
                <a:spcPct val="150000"/>
              </a:lnSpc>
              <a:defRPr/>
            </a:pPr>
            <a:r>
              <a:rPr lang="en-US" altLang="zh-CN" dirty="0">
                <a:latin typeface="Times New Roman" panose="02020603050405020304" pitchFamily="18" charset="0"/>
                <a:cs typeface="Times New Roman" panose="02020603050405020304" pitchFamily="18" charset="0"/>
              </a:rPr>
              <a:t>              &lt;/receiver&gt; </a:t>
            </a:r>
          </a:p>
          <a:p>
            <a:pPr>
              <a:lnSpc>
                <a:spcPct val="150000"/>
              </a:lnSpc>
              <a:defRPr/>
            </a:pPr>
            <a:r>
              <a:rPr lang="en-US" altLang="zh-CN" dirty="0">
                <a:latin typeface="Times New Roman" panose="02020603050405020304" pitchFamily="18" charset="0"/>
                <a:cs typeface="Times New Roman" panose="02020603050405020304" pitchFamily="18" charset="0"/>
              </a:rPr>
              <a:t>         &lt;/application&gt;</a:t>
            </a:r>
          </a:p>
          <a:p>
            <a:pPr>
              <a:lnSpc>
                <a:spcPct val="150000"/>
              </a:lnSpc>
              <a:defRPr/>
            </a:pPr>
            <a:r>
              <a:rPr lang="en-US" altLang="zh-CN" dirty="0">
                <a:latin typeface="Times New Roman" panose="02020603050405020304" pitchFamily="18" charset="0"/>
                <a:cs typeface="Times New Roman" panose="02020603050405020304" pitchFamily="18" charset="0"/>
              </a:rPr>
              <a:t>      &lt;/manifest&gt;</a:t>
            </a:r>
            <a:endParaRPr lang="zh-CN"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24"/>
          <p:cNvSpPr>
            <a:spLocks noChangeArrowheads="1"/>
          </p:cNvSpPr>
          <p:nvPr/>
        </p:nvSpPr>
        <p:spPr bwMode="auto">
          <a:xfrm>
            <a:off x="2066925" y="1772816"/>
            <a:ext cx="8102600" cy="4536504"/>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5" name="任意多边形 4"/>
          <p:cNvSpPr/>
          <p:nvPr/>
        </p:nvSpPr>
        <p:spPr bwMode="auto">
          <a:xfrm>
            <a:off x="7104112" y="154535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静态注册</a:t>
            </a:r>
          </a:p>
        </p:txBody>
      </p:sp>
      <p:sp>
        <p:nvSpPr>
          <p:cNvPr id="6" name="矩形 5"/>
          <p:cNvSpPr/>
          <p:nvPr/>
        </p:nvSpPr>
        <p:spPr bwMode="auto">
          <a:xfrm>
            <a:off x="2908822" y="3406204"/>
            <a:ext cx="6393978" cy="1862048"/>
          </a:xfrm>
          <a:prstGeom prst="rect">
            <a:avLst/>
          </a:prstGeom>
          <a:ln w="19050">
            <a:solidFill>
              <a:srgbClr val="006BA9"/>
            </a:solidFill>
          </a:ln>
        </p:spPr>
        <p:txBody>
          <a:bodyPr wrap="square" anchor="ctr">
            <a:spAutoFit/>
          </a:bodyPr>
          <a:lstStyle/>
          <a:p>
            <a:pPr algn="ctr"/>
            <a:endParaRPr lang="zh-CN" altLang="en-US" sz="11500" dirty="0">
              <a:ea typeface="宋体" panose="02010600030101010101" pitchFamily="2" charset="-122"/>
            </a:endParaRPr>
          </a:p>
        </p:txBody>
      </p:sp>
      <p:cxnSp>
        <p:nvCxnSpPr>
          <p:cNvPr id="7" name="直接箭头连接符 6"/>
          <p:cNvCxnSpPr/>
          <p:nvPr/>
        </p:nvCxnSpPr>
        <p:spPr bwMode="auto">
          <a:xfrm flipV="1">
            <a:off x="6528048" y="3140968"/>
            <a:ext cx="0" cy="25200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圆角矩形 7"/>
          <p:cNvSpPr/>
          <p:nvPr/>
        </p:nvSpPr>
        <p:spPr bwMode="auto">
          <a:xfrm>
            <a:off x="5015881" y="2119412"/>
            <a:ext cx="4968553" cy="1021556"/>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anose="02010600030101010101" pitchFamily="2" charset="-122"/>
              </a:rPr>
              <a:t>静态注册广播，在小于</a:t>
            </a:r>
            <a:r>
              <a:rPr lang="en-US" altLang="zh-CN" b="1" dirty="0" err="1">
                <a:solidFill>
                  <a:schemeClr val="bg1"/>
                </a:solidFill>
                <a:ea typeface="宋体" panose="02010600030101010101" pitchFamily="2" charset="-122"/>
              </a:rPr>
              <a:t>Android8.0</a:t>
            </a:r>
            <a:r>
              <a:rPr lang="zh-CN" altLang="en-US" b="1" dirty="0">
                <a:solidFill>
                  <a:schemeClr val="bg1"/>
                </a:solidFill>
                <a:ea typeface="宋体" panose="02010600030101010101" pitchFamily="2" charset="-122"/>
              </a:rPr>
              <a:t>的设备上，只要设备处于开启状态，广播接收者就能接收到广播。</a:t>
            </a:r>
            <a:endParaRPr lang="en-US" altLang="zh-CN" b="1" dirty="0">
              <a:solidFill>
                <a:schemeClr val="bg1"/>
              </a:solidFill>
              <a:ea typeface="宋体" panose="02010600030101010101" pitchFamily="2" charset="-122"/>
            </a:endParaRPr>
          </a:p>
        </p:txBody>
      </p:sp>
      <p:sp>
        <p:nvSpPr>
          <p:cNvPr id="9"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6.5.2.2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广播接收者的创建</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主讲内容</a:t>
            </a:r>
          </a:p>
        </p:txBody>
      </p:sp>
      <p:sp>
        <p:nvSpPr>
          <p:cNvPr id="12" name="对角圆角矩形 11"/>
          <p:cNvSpPr/>
          <p:nvPr/>
        </p:nvSpPr>
        <p:spPr>
          <a:xfrm>
            <a:off x="2495600" y="3795581"/>
            <a:ext cx="4968552" cy="648072"/>
          </a:xfrm>
          <a:prstGeom prst="round2DiagRect">
            <a:avLst>
              <a:gd name="adj1" fmla="val 20943"/>
              <a:gd name="adj2" fmla="val 0"/>
            </a:avLst>
          </a:prstGeom>
          <a:solidFill>
            <a:srgbClr val="006BA9"/>
          </a:solidFill>
          <a:ln>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2621740" y="233958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6.5.1    </a:t>
            </a:r>
            <a:r>
              <a:rPr lang="zh-CN" altLang="en-US" sz="2400" dirty="0">
                <a:solidFill>
                  <a:srgbClr val="7F7F7F"/>
                </a:solidFill>
                <a:latin typeface="Impact" panose="020B0806030902050204" pitchFamily="34" charset="0"/>
                <a:ea typeface="微软雅黑" panose="020B0503020204020204" pitchFamily="34" charset="-122"/>
              </a:rPr>
              <a:t>广播机制的概述</a:t>
            </a:r>
          </a:p>
        </p:txBody>
      </p:sp>
      <p:sp>
        <p:nvSpPr>
          <p:cNvPr id="14" name="TextBox 10"/>
          <p:cNvSpPr txBox="1"/>
          <p:nvPr/>
        </p:nvSpPr>
        <p:spPr>
          <a:xfrm>
            <a:off x="2621740" y="3140968"/>
            <a:ext cx="3834300" cy="369332"/>
          </a:xfrm>
          <a:prstGeom prst="rect">
            <a:avLst/>
          </a:prstGeom>
          <a:noFill/>
        </p:spPr>
        <p:txBody>
          <a:bodyPr vert="horz" wrap="square" lIns="0" tIns="0" rIns="0" bIns="0" rtlCol="0" anchor="ctr">
            <a:spAutoFit/>
          </a:bodyPr>
          <a:lstStyle/>
          <a:p>
            <a:r>
              <a:rPr lang="en-US" altLang="zh-CN" sz="2400" dirty="0">
                <a:solidFill>
                  <a:srgbClr val="7F7F7F"/>
                </a:solidFill>
                <a:latin typeface="Impact" panose="020B0806030902050204" pitchFamily="34" charset="0"/>
                <a:ea typeface="微软雅黑" panose="020B0503020204020204" pitchFamily="34" charset="-122"/>
              </a:rPr>
              <a:t>6.5.2   </a:t>
            </a:r>
            <a:r>
              <a:rPr lang="zh-CN" altLang="zh-CN" sz="2400" dirty="0">
                <a:solidFill>
                  <a:srgbClr val="7F7F7F"/>
                </a:solidFill>
                <a:latin typeface="Impact" panose="020B0806030902050204" pitchFamily="34" charset="0"/>
                <a:ea typeface="微软雅黑" panose="020B0503020204020204" pitchFamily="34" charset="-122"/>
              </a:rPr>
              <a:t>广播接收者</a:t>
            </a:r>
            <a:endParaRPr lang="zh-CN" altLang="en-US" sz="2400" dirty="0">
              <a:solidFill>
                <a:srgbClr val="7F7F7F"/>
              </a:solidFill>
              <a:latin typeface="Impact" panose="020B0806030902050204" pitchFamily="34" charset="0"/>
              <a:ea typeface="微软雅黑" panose="020B0503020204020204" pitchFamily="34" charset="-122"/>
            </a:endParaRPr>
          </a:p>
        </p:txBody>
      </p:sp>
      <p:sp>
        <p:nvSpPr>
          <p:cNvPr id="15" name="TextBox 11"/>
          <p:cNvSpPr txBox="1"/>
          <p:nvPr/>
        </p:nvSpPr>
        <p:spPr>
          <a:xfrm>
            <a:off x="2621740" y="3739098"/>
            <a:ext cx="3978316" cy="738664"/>
          </a:xfrm>
          <a:prstGeom prst="rect">
            <a:avLst/>
          </a:prstGeom>
          <a:noFill/>
        </p:spPr>
        <p:txBody>
          <a:bodyPr vert="horz" wrap="square" lIns="0" tIns="0" rIns="0" bIns="0" rtlCol="0" anchor="ctr">
            <a:spAutoFit/>
          </a:bodyPr>
          <a:lstStyle/>
          <a:p>
            <a:r>
              <a:rPr lang="en-US" altLang="zh-CN" sz="2400" dirty="0">
                <a:solidFill>
                  <a:schemeClr val="bg1"/>
                </a:solidFill>
                <a:latin typeface="Impact" panose="020B0806030902050204" pitchFamily="34" charset="0"/>
                <a:ea typeface="微软雅黑" panose="020B0503020204020204" pitchFamily="34" charset="-122"/>
              </a:rPr>
              <a:t>6.5.3  </a:t>
            </a:r>
            <a:r>
              <a:rPr lang="zh-CN" altLang="zh-CN" sz="2400" dirty="0">
                <a:solidFill>
                  <a:schemeClr val="bg1"/>
                </a:solidFill>
                <a:latin typeface="Impact" panose="020B0806030902050204" pitchFamily="34" charset="0"/>
                <a:ea typeface="微软雅黑" panose="020B0503020204020204" pitchFamily="34" charset="-122"/>
              </a:rPr>
              <a:t>自定义广播与广播的类型</a:t>
            </a:r>
            <a:r>
              <a:rPr lang="en-US" altLang="zh-CN" sz="2400" dirty="0">
                <a:solidFill>
                  <a:schemeClr val="bg1"/>
                </a:solidFill>
                <a:latin typeface="Impact" panose="020B0806030902050204" pitchFamily="34" charset="0"/>
                <a:ea typeface="微软雅黑" panose="020B0503020204020204" pitchFamily="34" charset="-122"/>
              </a:rPr>
              <a:t> </a:t>
            </a:r>
            <a:endParaRPr lang="zh-CN" altLang="en-US" sz="2400" dirty="0">
              <a:solidFill>
                <a:schemeClr val="bg1"/>
              </a:solidFill>
              <a:latin typeface="Impact" panose="020B0806030902050204" pitchFamily="34" charset="0"/>
              <a:ea typeface="微软雅黑" panose="020B0503020204020204" pitchFamily="34" charset="-122"/>
            </a:endParaRPr>
          </a:p>
        </p:txBody>
      </p:sp>
      <p:sp>
        <p:nvSpPr>
          <p:cNvPr id="16" name="椭圆 15"/>
          <p:cNvSpPr/>
          <p:nvPr/>
        </p:nvSpPr>
        <p:spPr>
          <a:xfrm>
            <a:off x="6756074" y="1756903"/>
            <a:ext cx="3444382" cy="3444382"/>
          </a:xfrm>
          <a:prstGeom prst="ellipse">
            <a:avLst/>
          </a:prstGeom>
          <a:solidFill>
            <a:schemeClr val="tx2">
              <a:lumMod val="40000"/>
              <a:lumOff val="60000"/>
            </a:schemeClr>
          </a:solidFill>
          <a:ln w="381000">
            <a:solidFill>
              <a:srgbClr val="006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TextBox 1"/>
          <p:cNvSpPr txBox="1"/>
          <p:nvPr/>
        </p:nvSpPr>
        <p:spPr>
          <a:xfrm>
            <a:off x="6706106" y="2564905"/>
            <a:ext cx="3566358" cy="1831271"/>
          </a:xfrm>
          <a:prstGeom prst="rect">
            <a:avLst/>
          </a:prstGeom>
          <a:noFill/>
        </p:spPr>
        <p:txBody>
          <a:bodyPr wrap="square" rtlCol="0" anchor="ctr">
            <a:spAutoFit/>
          </a:bodyPr>
          <a:lstStyle/>
          <a:p>
            <a:pPr algn="ctr">
              <a:lnSpc>
                <a:spcPct val="150000"/>
              </a:lnSpc>
            </a:pPr>
            <a:r>
              <a:rPr lang="zh-CN" altLang="en-US" sz="5400" b="1" dirty="0">
                <a:solidFill>
                  <a:srgbClr val="F2F2E6"/>
                </a:solidFill>
                <a:latin typeface="微软雅黑" panose="020B0503020204020204" pitchFamily="34" charset="-122"/>
                <a:ea typeface="微软雅黑" panose="020B0503020204020204" pitchFamily="34" charset="-122"/>
              </a:rPr>
              <a:t>主讲内容</a:t>
            </a:r>
            <a:endParaRPr lang="en-US" altLang="zh-CN" sz="5400" b="1" dirty="0">
              <a:solidFill>
                <a:srgbClr val="F2F2E6"/>
              </a:solidFill>
              <a:latin typeface="微软雅黑" panose="020B0503020204020204" pitchFamily="34" charset="-122"/>
              <a:ea typeface="微软雅黑" panose="020B0503020204020204" pitchFamily="34" charset="-122"/>
            </a:endParaRPr>
          </a:p>
          <a:p>
            <a:pPr algn="ctr"/>
            <a:r>
              <a:rPr lang="en-US" altLang="zh-CN" sz="3200" dirty="0">
                <a:solidFill>
                  <a:srgbClr val="F2F2E6"/>
                </a:solidFill>
                <a:latin typeface="Times New Roman" panose="02020603050405020304" pitchFamily="18" charset="0"/>
                <a:ea typeface="Adobe 宋体 Std L" pitchFamily="18" charset="-122"/>
                <a:cs typeface="Times New Roman" panose="02020603050405020304" pitchFamily="18" charset="0"/>
              </a:rPr>
              <a:t>Speech content</a:t>
            </a: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4"/>
          <p:cNvSpPr>
            <a:spLocks noChangeArrowheads="1"/>
          </p:cNvSpPr>
          <p:nvPr/>
        </p:nvSpPr>
        <p:spPr bwMode="auto">
          <a:xfrm>
            <a:off x="2066925" y="1640236"/>
            <a:ext cx="8102600" cy="4267001"/>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4" name="任意多边形 3"/>
          <p:cNvSpPr/>
          <p:nvPr/>
        </p:nvSpPr>
        <p:spPr bwMode="auto">
          <a:xfrm>
            <a:off x="7104112" y="1412777"/>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anose="020B0503020204020204" pitchFamily="34" charset="-122"/>
                <a:ea typeface="微软雅黑" panose="020B0503020204020204" pitchFamily="34" charset="-122"/>
              </a:rPr>
              <a:t>自定义广播</a:t>
            </a:r>
          </a:p>
        </p:txBody>
      </p:sp>
      <p:sp>
        <p:nvSpPr>
          <p:cNvPr id="5" name="内容占位符 2"/>
          <p:cNvSpPr txBox="1"/>
          <p:nvPr/>
        </p:nvSpPr>
        <p:spPr bwMode="auto">
          <a:xfrm>
            <a:off x="1991544" y="1700809"/>
            <a:ext cx="8051428" cy="93610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a:t>当系统提供的广播不能满足实际需求时，可以自定义广播，同时需要编写对应的广播接收者。</a:t>
            </a:r>
          </a:p>
        </p:txBody>
      </p:sp>
      <p:sp>
        <p:nvSpPr>
          <p:cNvPr id="7" name="圆角矩形 6"/>
          <p:cNvSpPr/>
          <p:nvPr/>
        </p:nvSpPr>
        <p:spPr bwMode="auto">
          <a:xfrm>
            <a:off x="5157791" y="2770076"/>
            <a:ext cx="1261175" cy="306467"/>
          </a:xfrm>
          <a:prstGeom prst="roundRect">
            <a:avLst/>
          </a:prstGeom>
        </p:spPr>
        <p:style>
          <a:lnRef idx="1">
            <a:schemeClr val="accent1"/>
          </a:lnRef>
          <a:fillRef idx="3">
            <a:schemeClr val="accent1"/>
          </a:fillRef>
          <a:effectRef idx="2">
            <a:schemeClr val="accent1"/>
          </a:effectRef>
          <a:fontRef idx="minor">
            <a:schemeClr val="lt1"/>
          </a:fontRef>
        </p:style>
        <p:txBody>
          <a:bodyPr anchor="ctr">
            <a:spAutoFit/>
          </a:bodyPr>
          <a:lstStyle/>
          <a:p>
            <a:pPr algn="ctr">
              <a:defRPr/>
            </a:pPr>
            <a:r>
              <a:rPr lang="zh-CN" altLang="en-US" sz="1200" b="1" dirty="0">
                <a:solidFill>
                  <a:schemeClr val="bg1"/>
                </a:solidFill>
              </a:rPr>
              <a:t>公共消息区</a:t>
            </a:r>
          </a:p>
        </p:txBody>
      </p:sp>
      <p:cxnSp>
        <p:nvCxnSpPr>
          <p:cNvPr id="8" name="直接箭头连接符 7"/>
          <p:cNvCxnSpPr/>
          <p:nvPr/>
        </p:nvCxnSpPr>
        <p:spPr bwMode="auto">
          <a:xfrm flipV="1">
            <a:off x="4778565" y="3289123"/>
            <a:ext cx="540381" cy="64649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9" name="圆角矩形 8"/>
          <p:cNvSpPr/>
          <p:nvPr/>
        </p:nvSpPr>
        <p:spPr bwMode="auto">
          <a:xfrm>
            <a:off x="3974148" y="4141185"/>
            <a:ext cx="1518220" cy="306467"/>
          </a:xfrm>
          <a:prstGeom prst="roundRect">
            <a:avLst/>
          </a:prstGeom>
        </p:spPr>
        <p:style>
          <a:lnRef idx="1">
            <a:schemeClr val="accent1"/>
          </a:lnRef>
          <a:fillRef idx="3">
            <a:schemeClr val="accent1"/>
          </a:fillRef>
          <a:effectRef idx="2">
            <a:schemeClr val="accent1"/>
          </a:effectRef>
          <a:fontRef idx="minor">
            <a:schemeClr val="lt1"/>
          </a:fontRef>
        </p:style>
        <p:txBody>
          <a:bodyPr anchor="ctr">
            <a:spAutoFit/>
          </a:bodyPr>
          <a:lstStyle/>
          <a:p>
            <a:pPr algn="ctr">
              <a:defRPr/>
            </a:pPr>
            <a:r>
              <a:rPr lang="zh-CN" altLang="en-US" sz="1200" b="1" dirty="0">
                <a:solidFill>
                  <a:schemeClr val="bg1"/>
                </a:solidFill>
              </a:rPr>
              <a:t>自定义广播</a:t>
            </a:r>
          </a:p>
        </p:txBody>
      </p:sp>
      <p:sp>
        <p:nvSpPr>
          <p:cNvPr id="10" name="圆角矩形 9"/>
          <p:cNvSpPr/>
          <p:nvPr/>
        </p:nvSpPr>
        <p:spPr bwMode="auto">
          <a:xfrm>
            <a:off x="6164043" y="4141185"/>
            <a:ext cx="1518219" cy="306467"/>
          </a:xfrm>
          <a:prstGeom prst="roundRect">
            <a:avLst/>
          </a:prstGeom>
        </p:spPr>
        <p:style>
          <a:lnRef idx="1">
            <a:schemeClr val="accent1"/>
          </a:lnRef>
          <a:fillRef idx="3">
            <a:schemeClr val="accent1"/>
          </a:fillRef>
          <a:effectRef idx="2">
            <a:schemeClr val="accent1"/>
          </a:effectRef>
          <a:fontRef idx="minor">
            <a:schemeClr val="lt1"/>
          </a:fontRef>
        </p:style>
        <p:txBody>
          <a:bodyPr anchor="ctr">
            <a:spAutoFit/>
          </a:bodyPr>
          <a:lstStyle/>
          <a:p>
            <a:pPr algn="ctr">
              <a:defRPr/>
            </a:pPr>
            <a:r>
              <a:rPr lang="zh-CN" altLang="en-US" sz="1200" b="1" dirty="0">
                <a:solidFill>
                  <a:schemeClr val="bg1"/>
                </a:solidFill>
              </a:rPr>
              <a:t>广播接收者</a:t>
            </a:r>
          </a:p>
        </p:txBody>
      </p:sp>
      <p:cxnSp>
        <p:nvCxnSpPr>
          <p:cNvPr id="11" name="直接箭头连接符 10"/>
          <p:cNvCxnSpPr/>
          <p:nvPr/>
        </p:nvCxnSpPr>
        <p:spPr bwMode="auto">
          <a:xfrm flipH="1" flipV="1">
            <a:off x="6372582" y="3326744"/>
            <a:ext cx="482649" cy="646499"/>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bwMode="auto">
          <a:xfrm rot="18653733">
            <a:off x="4289532" y="3348350"/>
            <a:ext cx="1124155" cy="276999"/>
          </a:xfrm>
          <a:prstGeom prst="rect">
            <a:avLst/>
          </a:prstGeom>
          <a:noFill/>
        </p:spPr>
        <p:txBody>
          <a:bodyPr>
            <a:spAutoFit/>
          </a:bodyPr>
          <a:lstStyle/>
          <a:p>
            <a:pPr algn="ctr">
              <a:defRPr/>
            </a:pPr>
            <a:r>
              <a:rPr lang="zh-CN" altLang="en-US" sz="1200" dirty="0">
                <a:solidFill>
                  <a:srgbClr val="01598B"/>
                </a:solidFill>
                <a:ea typeface="宋体" panose="02010600030101010101" pitchFamily="2" charset="-122"/>
              </a:rPr>
              <a:t>发送消息</a:t>
            </a:r>
          </a:p>
        </p:txBody>
      </p:sp>
      <p:sp>
        <p:nvSpPr>
          <p:cNvPr id="13" name="TextBox 12"/>
          <p:cNvSpPr txBox="1"/>
          <p:nvPr/>
        </p:nvSpPr>
        <p:spPr bwMode="auto">
          <a:xfrm rot="3223068">
            <a:off x="6292043" y="3372317"/>
            <a:ext cx="1126375" cy="276999"/>
          </a:xfrm>
          <a:prstGeom prst="rect">
            <a:avLst/>
          </a:prstGeom>
          <a:noFill/>
        </p:spPr>
        <p:txBody>
          <a:bodyPr>
            <a:spAutoFit/>
          </a:bodyPr>
          <a:lstStyle/>
          <a:p>
            <a:pPr algn="ctr">
              <a:defRPr/>
            </a:pPr>
            <a:r>
              <a:rPr lang="zh-CN" altLang="en-US" sz="1200" dirty="0">
                <a:solidFill>
                  <a:srgbClr val="01598B"/>
                </a:solidFill>
                <a:ea typeface="宋体" panose="02010600030101010101" pitchFamily="2" charset="-122"/>
              </a:rPr>
              <a:t>监听消息</a:t>
            </a:r>
          </a:p>
        </p:txBody>
      </p:sp>
      <p:sp>
        <p:nvSpPr>
          <p:cNvPr id="14" name="圆角矩形标注 13"/>
          <p:cNvSpPr/>
          <p:nvPr/>
        </p:nvSpPr>
        <p:spPr bwMode="auto">
          <a:xfrm>
            <a:off x="2618816" y="4797152"/>
            <a:ext cx="7221600" cy="1009650"/>
          </a:xfrm>
          <a:prstGeom prst="wedgeRoundRectCallout">
            <a:avLst>
              <a:gd name="adj1" fmla="val 16579"/>
              <a:gd name="adj2" fmla="val -74287"/>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zh-CN" altLang="en-US" sz="1600" dirty="0"/>
              <a:t>        当自定义广播发送消息时，会储存到公共消息区中，而公共消息区中如果存在对应的广播接收者，就会及时的接收这条信息。</a:t>
            </a:r>
          </a:p>
        </p:txBody>
      </p:sp>
      <p:sp>
        <p:nvSpPr>
          <p:cNvPr id="15" name="标题 1"/>
          <p:cNvSpPr>
            <a:spLocks noChangeArrowheads="1"/>
          </p:cNvSpPr>
          <p:nvPr/>
        </p:nvSpPr>
        <p:spPr bwMode="auto">
          <a:xfrm>
            <a:off x="3179986" y="215554"/>
            <a:ext cx="6660431"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6.5.3.1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自定义广播</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bwMode="auto">
          <a:xfrm rot="574600">
            <a:off x="2273300" y="311147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7" name="TextBox 6"/>
          <p:cNvSpPr txBox="1">
            <a:spLocks noChangeArrowheads="1"/>
          </p:cNvSpPr>
          <p:nvPr/>
        </p:nvSpPr>
        <p:spPr bwMode="auto">
          <a:xfrm>
            <a:off x="2290366" y="3094008"/>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b="1" kern="0">
                <a:solidFill>
                  <a:sysClr val="window" lastClr="FFFFFF"/>
                </a:solidFill>
                <a:latin typeface="Verdana" panose="020B0604030504040204" pitchFamily="34" charset="0"/>
              </a:rPr>
              <a:t>2</a:t>
            </a:r>
            <a:endParaRPr lang="zh-CN" altLang="en-US" b="1" kern="0">
              <a:solidFill>
                <a:sysClr val="window" lastClr="FFFFFF"/>
              </a:solidFill>
              <a:latin typeface="Verdana" panose="020B0604030504040204" pitchFamily="34" charset="0"/>
            </a:endParaRPr>
          </a:p>
        </p:txBody>
      </p:sp>
      <p:sp>
        <p:nvSpPr>
          <p:cNvPr id="9" name="椭圆 8"/>
          <p:cNvSpPr/>
          <p:nvPr/>
        </p:nvSpPr>
        <p:spPr bwMode="auto">
          <a:xfrm rot="574600">
            <a:off x="2278063" y="4679726"/>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0" name="TextBox 9"/>
          <p:cNvSpPr txBox="1">
            <a:spLocks noChangeArrowheads="1"/>
          </p:cNvSpPr>
          <p:nvPr/>
        </p:nvSpPr>
        <p:spPr bwMode="auto">
          <a:xfrm>
            <a:off x="2290366" y="4662314"/>
            <a:ext cx="349250" cy="369887"/>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b="1" kern="0">
                <a:solidFill>
                  <a:sysClr val="window" lastClr="FFFFFF"/>
                </a:solidFill>
                <a:latin typeface="Verdana" panose="020B0604030504040204" pitchFamily="34" charset="0"/>
              </a:rPr>
              <a:t>3</a:t>
            </a:r>
            <a:endParaRPr lang="zh-CN" altLang="en-US" b="1" kern="0">
              <a:solidFill>
                <a:sysClr val="window" lastClr="FFFFFF"/>
              </a:solidFill>
              <a:latin typeface="Verdana" panose="020B0604030504040204" pitchFamily="34" charset="0"/>
            </a:endParaRPr>
          </a:p>
        </p:txBody>
      </p:sp>
      <p:sp>
        <p:nvSpPr>
          <p:cNvPr id="12" name="矩形 11"/>
          <p:cNvSpPr/>
          <p:nvPr/>
        </p:nvSpPr>
        <p:spPr>
          <a:xfrm>
            <a:off x="2667001" y="2285678"/>
            <a:ext cx="1152525" cy="345094"/>
          </a:xfrm>
          <a:prstGeom prst="rect">
            <a:avLst/>
          </a:prstGeom>
        </p:spPr>
        <p:txBody>
          <a:bodyPr>
            <a:spAutoFit/>
          </a:bodyPr>
          <a:lstStyle/>
          <a:p>
            <a:pPr>
              <a:lnSpc>
                <a:spcPct val="130000"/>
              </a:lnSpc>
              <a:spcAft>
                <a:spcPts val="300"/>
              </a:spcAft>
              <a:defRPr/>
            </a:pPr>
            <a:r>
              <a:rPr lang="zh-CN" altLang="en-US" sz="1400" b="1" kern="0" dirty="0">
                <a:solidFill>
                  <a:srgbClr val="0070C0"/>
                </a:solidFill>
                <a:latin typeface="微软雅黑" panose="020B0503020204020204" pitchFamily="34" charset="-122"/>
                <a:ea typeface="微软雅黑" panose="020B0503020204020204" pitchFamily="34" charset="-122"/>
              </a:rPr>
              <a:t>功能描述：</a:t>
            </a:r>
            <a:endParaRPr lang="en-US" altLang="zh-CN" sz="1200" kern="0" dirty="0">
              <a:solidFill>
                <a:srgbClr val="0070C0"/>
              </a:solidFill>
              <a:latin typeface="微软雅黑" panose="020B0503020204020204" pitchFamily="34" charset="-122"/>
              <a:ea typeface="微软雅黑" panose="020B0503020204020204" pitchFamily="34" charset="-122"/>
            </a:endParaRPr>
          </a:p>
        </p:txBody>
      </p:sp>
      <p:sp>
        <p:nvSpPr>
          <p:cNvPr id="13" name="矩形 12"/>
          <p:cNvSpPr/>
          <p:nvPr/>
        </p:nvSpPr>
        <p:spPr>
          <a:xfrm>
            <a:off x="2660651" y="3092421"/>
            <a:ext cx="1158875" cy="345094"/>
          </a:xfrm>
          <a:prstGeom prst="rect">
            <a:avLst/>
          </a:prstGeom>
        </p:spPr>
        <p:txBody>
          <a:bodyPr>
            <a:spAutoFit/>
          </a:bodyPr>
          <a:lstStyle/>
          <a:p>
            <a:pPr>
              <a:lnSpc>
                <a:spcPct val="130000"/>
              </a:lnSpc>
              <a:spcAft>
                <a:spcPts val="300"/>
              </a:spcAft>
              <a:defRPr/>
            </a:pPr>
            <a:r>
              <a:rPr lang="zh-CN" altLang="en-US" sz="1400" b="1" kern="0" dirty="0">
                <a:solidFill>
                  <a:srgbClr val="0070C0"/>
                </a:solidFill>
                <a:latin typeface="微软雅黑" panose="020B0503020204020204" pitchFamily="34" charset="-122"/>
                <a:ea typeface="微软雅黑" panose="020B0503020204020204" pitchFamily="34" charset="-122"/>
              </a:rPr>
              <a:t>技术要点：</a:t>
            </a:r>
            <a:endParaRPr lang="en-US" altLang="zh-CN" sz="1200" kern="0" dirty="0">
              <a:solidFill>
                <a:srgbClr val="0070C0"/>
              </a:solidFill>
              <a:latin typeface="微软雅黑" panose="020B0503020204020204" pitchFamily="34" charset="-122"/>
              <a:ea typeface="微软雅黑" panose="020B0503020204020204" pitchFamily="34" charset="-122"/>
            </a:endParaRPr>
          </a:p>
        </p:txBody>
      </p:sp>
      <p:sp>
        <p:nvSpPr>
          <p:cNvPr id="16" name="矩形 15"/>
          <p:cNvSpPr/>
          <p:nvPr/>
        </p:nvSpPr>
        <p:spPr>
          <a:xfrm>
            <a:off x="2667001" y="4665440"/>
            <a:ext cx="1152525" cy="369887"/>
          </a:xfrm>
          <a:prstGeom prst="rect">
            <a:avLst/>
          </a:prstGeom>
        </p:spPr>
        <p:txBody>
          <a:bodyPr wrap="none">
            <a:spAutoFit/>
          </a:bodyPr>
          <a:lstStyle/>
          <a:p>
            <a:pPr>
              <a:defRPr/>
            </a:pPr>
            <a:r>
              <a:rPr lang="zh-CN" altLang="en-US" sz="1400" b="1" kern="0" dirty="0">
                <a:solidFill>
                  <a:srgbClr val="0070C0"/>
                </a:solidFill>
                <a:latin typeface="微软雅黑" panose="020B0503020204020204" pitchFamily="34" charset="-122"/>
                <a:ea typeface="微软雅黑" panose="020B0503020204020204" pitchFamily="34" charset="-122"/>
              </a:rPr>
              <a:t>实现步骤：</a:t>
            </a:r>
            <a:r>
              <a:rPr lang="zh-CN" altLang="en-US" b="1" kern="0" dirty="0">
                <a:solidFill>
                  <a:srgbClr val="0070C0"/>
                </a:solidFill>
                <a:latin typeface="微软雅黑" panose="020B0503020204020204" pitchFamily="34" charset="-122"/>
                <a:ea typeface="微软雅黑" panose="020B0503020204020204" pitchFamily="34" charset="-122"/>
              </a:rPr>
              <a:t> </a:t>
            </a:r>
            <a:endParaRPr lang="zh-CN" altLang="en-US" kern="0" dirty="0">
              <a:solidFill>
                <a:srgbClr val="0070C0"/>
              </a:solidFill>
              <a:latin typeface="Arial" panose="020B0604020202020204" pitchFamily="34" charset="0"/>
              <a:ea typeface="宋体" panose="02010600030101010101" pitchFamily="2" charset="-122"/>
            </a:endParaRPr>
          </a:p>
        </p:txBody>
      </p:sp>
      <p:cxnSp>
        <p:nvCxnSpPr>
          <p:cNvPr id="36" name="直接连接符 35"/>
          <p:cNvCxnSpPr/>
          <p:nvPr/>
        </p:nvCxnSpPr>
        <p:spPr>
          <a:xfrm>
            <a:off x="2487614" y="2673028"/>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39" name="直接连接符 38"/>
          <p:cNvCxnSpPr/>
          <p:nvPr/>
        </p:nvCxnSpPr>
        <p:spPr>
          <a:xfrm>
            <a:off x="2452688" y="3461921"/>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40" name="直接连接符 39"/>
          <p:cNvCxnSpPr/>
          <p:nvPr/>
        </p:nvCxnSpPr>
        <p:spPr>
          <a:xfrm>
            <a:off x="2424907" y="5035326"/>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45" name="椭圆 44"/>
          <p:cNvSpPr/>
          <p:nvPr/>
        </p:nvSpPr>
        <p:spPr bwMode="auto">
          <a:xfrm rot="574600">
            <a:off x="2253520" y="2332305"/>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solidFill>
                <a:schemeClr val="bg1"/>
              </a:solidFill>
              <a:latin typeface="Arial" panose="020B0604020202020204" pitchFamily="34" charset="0"/>
            </a:endParaRPr>
          </a:p>
        </p:txBody>
      </p:sp>
      <p:sp>
        <p:nvSpPr>
          <p:cNvPr id="46" name="TextBox 45"/>
          <p:cNvSpPr txBox="1">
            <a:spLocks noChangeArrowheads="1"/>
          </p:cNvSpPr>
          <p:nvPr/>
        </p:nvSpPr>
        <p:spPr bwMode="auto">
          <a:xfrm>
            <a:off x="2260664" y="232298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a:solidFill>
                  <a:schemeClr val="bg1"/>
                </a:solidFill>
                <a:latin typeface="Verdana" panose="020B0604030504040204" pitchFamily="34" charset="0"/>
              </a:rPr>
              <a:t>1</a:t>
            </a:r>
            <a:endParaRPr lang="zh-CN" altLang="en-US" b="1" dirty="0">
              <a:solidFill>
                <a:schemeClr val="bg1"/>
              </a:solidFill>
              <a:latin typeface="Verdana" panose="020B0604030504040204" pitchFamily="34" charset="0"/>
            </a:endParaRPr>
          </a:p>
        </p:txBody>
      </p:sp>
      <p:sp>
        <p:nvSpPr>
          <p:cNvPr id="20" name="矩形 19"/>
          <p:cNvSpPr/>
          <p:nvPr/>
        </p:nvSpPr>
        <p:spPr>
          <a:xfrm>
            <a:off x="3967164" y="3830412"/>
            <a:ext cx="4137025" cy="1168012"/>
          </a:xfrm>
          <a:prstGeom prst="rect">
            <a:avLst/>
          </a:prstGeom>
        </p:spPr>
        <p:txBody>
          <a:bodyPr>
            <a:spAutoFit/>
          </a:bodyPr>
          <a:lstStyle/>
          <a:p>
            <a:pPr marL="228600" indent="-228600">
              <a:lnSpc>
                <a:spcPct val="130000"/>
              </a:lnSpc>
              <a:spcAft>
                <a:spcPts val="300"/>
              </a:spcAft>
              <a:buFont typeface="+mj-ea"/>
              <a:buAutoNum type="circleNumDbPlain"/>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用户交互界面的布局设计与实现</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defRPr/>
            </a:pPr>
            <a:r>
              <a:rPr lang="zh-CN" altLang="en-US" sz="1200" dirty="0">
                <a:solidFill>
                  <a:schemeClr val="tx1">
                    <a:lumMod val="65000"/>
                    <a:lumOff val="35000"/>
                  </a:schemeClr>
                </a:solidFill>
                <a:ea typeface="微软雅黑" panose="020B0503020204020204" pitchFamily="34" charset="-122"/>
              </a:rPr>
              <a:t>创建广播接收者</a:t>
            </a:r>
            <a:r>
              <a:rPr lang="en-US" altLang="zh-CN" sz="12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MyBroadcastReceiver.java</a:t>
            </a:r>
            <a:endParaRPr lang="en-US" altLang="zh-CN"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228600" indent="-228600">
              <a:lnSpc>
                <a:spcPct val="130000"/>
              </a:lnSpc>
              <a:spcAft>
                <a:spcPts val="300"/>
              </a:spcAft>
              <a:buFont typeface="+mj-ea"/>
              <a:buAutoNum type="circleNumDbPlain"/>
              <a:defRPr/>
            </a:pPr>
            <a:r>
              <a:rPr lang="zh-CN" altLang="en-US"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12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MainActivity</a:t>
            </a:r>
            <a:r>
              <a:rPr lang="zh-CN" altLang="en-US"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中动态注册广播接收者</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defRPr/>
            </a:pPr>
            <a:r>
              <a:rPr lang="zh-CN" altLang="en-US" sz="1200" dirty="0">
                <a:solidFill>
                  <a:schemeClr val="tx1">
                    <a:lumMod val="65000"/>
                    <a:lumOff val="35000"/>
                  </a:schemeClr>
                </a:solidFill>
                <a:ea typeface="微软雅黑" panose="020B0503020204020204" pitchFamily="34" charset="-122"/>
              </a:rPr>
              <a:t>界面交互代码的设计与实现</a:t>
            </a:r>
            <a:endParaRPr lang="en-US" altLang="zh-CN" sz="1200" dirty="0">
              <a:solidFill>
                <a:schemeClr val="tx1">
                  <a:lumMod val="65000"/>
                  <a:lumOff val="35000"/>
                </a:schemeClr>
              </a:solidFill>
              <a:ea typeface="微软雅黑" panose="020B0503020204020204" pitchFamily="34" charset="-122"/>
            </a:endParaRPr>
          </a:p>
        </p:txBody>
      </p:sp>
      <p:sp>
        <p:nvSpPr>
          <p:cNvPr id="21" name="矩形 20"/>
          <p:cNvSpPr/>
          <p:nvPr/>
        </p:nvSpPr>
        <p:spPr>
          <a:xfrm>
            <a:off x="3967164" y="2348881"/>
            <a:ext cx="1877437" cy="308995"/>
          </a:xfrm>
          <a:prstGeom prst="rect">
            <a:avLst/>
          </a:prstGeom>
        </p:spPr>
        <p:txBody>
          <a:bodyPr wrap="none">
            <a:spAutoFit/>
          </a:bodyPr>
          <a:lstStyle/>
          <a:p>
            <a:pPr>
              <a:lnSpc>
                <a:spcPct val="130000"/>
              </a:lnSpc>
              <a:spcAft>
                <a:spcPts val="300"/>
              </a:spcAf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接收一条自定义的广播。</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3967163" y="3140969"/>
            <a:ext cx="3724096" cy="308995"/>
          </a:xfrm>
          <a:prstGeom prst="rect">
            <a:avLst/>
          </a:prstGeom>
        </p:spPr>
        <p:txBody>
          <a:bodyPr wrap="none">
            <a:spAutoFit/>
          </a:bodyPr>
          <a:lstStyle/>
          <a:p>
            <a:pPr>
              <a:lnSpc>
                <a:spcPct val="130000"/>
              </a:lnSpc>
              <a:spcAft>
                <a:spcPts val="300"/>
              </a:spcAf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发送一条自定义的广播，并创建广播接收者接收广播</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标题 1"/>
          <p:cNvSpPr>
            <a:spLocks noChangeArrowheads="1"/>
          </p:cNvSpPr>
          <p:nvPr/>
        </p:nvSpPr>
        <p:spPr bwMode="auto">
          <a:xfrm>
            <a:off x="3179986" y="215554"/>
            <a:ext cx="6660431"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6.5.3.2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实战演练</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发送求救信号</a:t>
            </a: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8209" y="2031760"/>
            <a:ext cx="241589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2" presetClass="entr" presetSubtype="8"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par>
                                <p:cTn id="29" presetID="22" presetClass="entr" presetSubtype="8"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par>
                                <p:cTn id="32" presetID="22" presetClass="entr" presetSubtype="8"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left)">
                                      <p:cBhvr>
                                        <p:cTn id="40" dur="500"/>
                                        <p:tgtEl>
                                          <p:spTgt spid="4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par>
                                <p:cTn id="50" presetID="22" presetClass="entr" presetSubtype="8" fill="hold" nodeType="withEffect">
                                  <p:stCondLst>
                                    <p:cond delay="0"/>
                                  </p:stCondLst>
                                  <p:childTnLst>
                                    <p:set>
                                      <p:cBhvr>
                                        <p:cTn id="51" dur="1" fill="hold">
                                          <p:stCondLst>
                                            <p:cond delay="0"/>
                                          </p:stCondLst>
                                        </p:cTn>
                                        <p:tgtEl>
                                          <p:spTgt spid="1026"/>
                                        </p:tgtEl>
                                        <p:attrNameLst>
                                          <p:attrName>style.visibility</p:attrName>
                                        </p:attrNameLst>
                                      </p:cBhvr>
                                      <p:to>
                                        <p:strVal val="visible"/>
                                      </p:to>
                                    </p:set>
                                    <p:animEffect transition="in" filter="wipe(left)">
                                      <p:cBhvr>
                                        <p:cTn id="5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P spid="12" grpId="0"/>
      <p:bldP spid="13" grpId="0"/>
      <p:bldP spid="16" grpId="0"/>
      <p:bldP spid="45" grpId="0" animBg="1"/>
      <p:bldP spid="46" grpId="0"/>
      <p:bldP spid="20" grpId="0"/>
      <p:bldP spid="21" grpId="0"/>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775520" y="923156"/>
            <a:ext cx="6048672"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标题 1"/>
          <p:cNvSpPr>
            <a:spLocks noChangeArrowheads="1"/>
          </p:cNvSpPr>
          <p:nvPr/>
        </p:nvSpPr>
        <p:spPr bwMode="auto">
          <a:xfrm>
            <a:off x="3179986" y="215554"/>
            <a:ext cx="658842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6.5.3.2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实战演练</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发送求救信号</a:t>
            </a:r>
          </a:p>
        </p:txBody>
      </p:sp>
      <p:pic>
        <p:nvPicPr>
          <p:cNvPr id="205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536" y="2564904"/>
            <a:ext cx="8280000" cy="1067548"/>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6.1.1 </a:t>
            </a:r>
            <a:r>
              <a:rPr lang="en-US" altLang="en-US" dirty="0" err="1">
                <a:latin typeface="微软雅黑" panose="020B0503020204020204" charset="-122"/>
                <a:ea typeface="微软雅黑" panose="020B0503020204020204" charset="-122"/>
              </a:rPr>
              <a:t>Service的创建和配置</a:t>
            </a:r>
            <a:endParaRPr lang="zh-CN" altLang="en-US" dirty="0">
              <a:latin typeface="微软雅黑" panose="020B0503020204020204" charset="-122"/>
              <a:ea typeface="微软雅黑" panose="020B0503020204020204" charset="-122"/>
            </a:endParaRPr>
          </a:p>
        </p:txBody>
      </p:sp>
      <p:sp>
        <p:nvSpPr>
          <p:cNvPr id="4" name="内容占位符 2">
            <a:extLst>
              <a:ext uri="{FF2B5EF4-FFF2-40B4-BE49-F238E27FC236}">
                <a16:creationId xmlns:a16="http://schemas.microsoft.com/office/drawing/2014/main" id="{9B701341-6AB3-4950-B81B-53C45B0F56AF}"/>
              </a:ext>
            </a:extLst>
          </p:cNvPr>
          <p:cNvSpPr txBox="1">
            <a:spLocks/>
          </p:cNvSpPr>
          <p:nvPr/>
        </p:nvSpPr>
        <p:spPr>
          <a:xfrm>
            <a:off x="1085850" y="1458913"/>
            <a:ext cx="9656763" cy="4621212"/>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Font typeface="Arial" panose="020B0604020202020204" pitchFamily="34" charset="0"/>
              <a:buNone/>
              <a:defRPr/>
            </a:pPr>
            <a:endParaRPr lang="en-US" altLang="zh-CN" sz="2400" dirty="0">
              <a:solidFill>
                <a:schemeClr val="tx1">
                  <a:lumMod val="75000"/>
                  <a:lumOff val="25000"/>
                </a:schemeClr>
              </a:solidFill>
              <a:latin typeface="宋体" panose="02010600030101010101" pitchFamily="2" charset="-122"/>
            </a:endParaRPr>
          </a:p>
          <a:p>
            <a:pPr marL="0" indent="0" algn="just">
              <a:lnSpc>
                <a:spcPct val="150000"/>
              </a:lnSpc>
              <a:spcBef>
                <a:spcPct val="0"/>
              </a:spcBef>
              <a:buFont typeface="Wingdings 3" panose="05040102010807070707" pitchFamily="18" charset="2"/>
              <a:buNone/>
              <a:defRPr/>
            </a:pPr>
            <a:endParaRPr lang="en-US" altLang="zh-CN" sz="2400" dirty="0">
              <a:solidFill>
                <a:schemeClr val="tx1">
                  <a:lumMod val="75000"/>
                  <a:lumOff val="25000"/>
                </a:schemeClr>
              </a:solidFill>
              <a:latin typeface="宋体" panose="02010600030101010101" pitchFamily="2" charset="-122"/>
            </a:endParaRPr>
          </a:p>
        </p:txBody>
      </p:sp>
      <p:sp>
        <p:nvSpPr>
          <p:cNvPr id="9" name="内容占位符 2">
            <a:extLst>
              <a:ext uri="{FF2B5EF4-FFF2-40B4-BE49-F238E27FC236}">
                <a16:creationId xmlns:a16="http://schemas.microsoft.com/office/drawing/2014/main" id="{C7F28332-5801-4034-810F-FDDDDD4E9A15}"/>
              </a:ext>
            </a:extLst>
          </p:cNvPr>
          <p:cNvSpPr>
            <a:spLocks noGrp="1"/>
          </p:cNvSpPr>
          <p:nvPr/>
        </p:nvSpPr>
        <p:spPr>
          <a:xfrm>
            <a:off x="74930" y="808909"/>
            <a:ext cx="3439795" cy="721360"/>
          </a:xfrm>
          <a:prstGeom prst="rect">
            <a:avLst/>
          </a:prstGeom>
          <a:noFill/>
          <a:ln>
            <a:noFill/>
          </a:ln>
        </p:spPr>
        <p:txBody>
          <a:bodyPr vert="horz" wrap="square" lIns="91440" tIns="45720" rIns="91440" bIns="45720" numCol="1" rtlCol="0" anchor="t" anchorCtr="0" compatLnSpc="1">
            <a:no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fontAlgn="auto">
              <a:lnSpc>
                <a:spcPct val="150000"/>
              </a:lnSpc>
              <a:spcBef>
                <a:spcPts val="600"/>
              </a:spcBef>
              <a:spcAft>
                <a:spcPts val="0"/>
              </a:spcAft>
              <a:buFont typeface="Arial" panose="020B0604020202020204" pitchFamily="34" charset="0"/>
              <a:buNone/>
              <a:defRPr/>
            </a:pPr>
            <a:r>
              <a:rPr lang="zh-CN" altLang="zh-CN" sz="2400" b="1" dirty="0">
                <a:solidFill>
                  <a:schemeClr val="tx1">
                    <a:lumMod val="75000"/>
                    <a:lumOff val="25000"/>
                  </a:schemeClr>
                </a:solidFill>
                <a:latin typeface="宋体" panose="02010600030101010101" pitchFamily="2" charset="-122"/>
              </a:rPr>
              <a:t>（1）</a:t>
            </a:r>
            <a:r>
              <a:rPr lang="zh-CN" altLang="zh-CN" sz="2400" b="1" dirty="0">
                <a:solidFill>
                  <a:srgbClr val="000C80"/>
                </a:solidFill>
                <a:latin typeface="宋体" panose="02010600030101010101" pitchFamily="2" charset="-122"/>
              </a:rPr>
              <a:t> </a:t>
            </a:r>
            <a:r>
              <a:rPr lang="zh-CN" altLang="zh-CN" sz="2400" b="1" dirty="0">
                <a:solidFill>
                  <a:schemeClr val="tx1">
                    <a:lumMod val="75000"/>
                    <a:lumOff val="25000"/>
                  </a:schemeClr>
                </a:solidFill>
                <a:latin typeface="宋体" panose="02010600030101010101" pitchFamily="2" charset="-122"/>
              </a:rPr>
              <a:t>Service的创建</a:t>
            </a:r>
          </a:p>
        </p:txBody>
      </p:sp>
      <p:sp>
        <p:nvSpPr>
          <p:cNvPr id="11" name="文本框 10">
            <a:extLst>
              <a:ext uri="{FF2B5EF4-FFF2-40B4-BE49-F238E27FC236}">
                <a16:creationId xmlns:a16="http://schemas.microsoft.com/office/drawing/2014/main" id="{755CF9D7-2C08-46B6-8633-2CDCD9F8CC3C}"/>
              </a:ext>
            </a:extLst>
          </p:cNvPr>
          <p:cNvSpPr txBox="1"/>
          <p:nvPr/>
        </p:nvSpPr>
        <p:spPr>
          <a:xfrm>
            <a:off x="393701" y="1431926"/>
            <a:ext cx="10348912" cy="496290"/>
          </a:xfrm>
          <a:prstGeom prst="rect">
            <a:avLst/>
          </a:prstGeom>
          <a:noFill/>
        </p:spPr>
        <p:txBody>
          <a:bodyPr wrap="square">
            <a:spAutoFit/>
          </a:bodyPr>
          <a:lstStyle/>
          <a:p>
            <a:pPr marL="0" indent="0" eaLnBrk="1" hangingPunct="1">
              <a:lnSpc>
                <a:spcPct val="150000"/>
              </a:lnSpc>
              <a:spcBef>
                <a:spcPct val="0"/>
              </a:spcBef>
              <a:buFont typeface="Arial" panose="020B0604020202020204" pitchFamily="34" charset="0"/>
              <a:buNone/>
            </a:pPr>
            <a:r>
              <a:rPr lang="zh-CN" altLang="zh-CN" sz="2000" b="1" dirty="0">
                <a:solidFill>
                  <a:schemeClr val="tx1">
                    <a:lumMod val="75000"/>
                    <a:lumOff val="25000"/>
                  </a:schemeClr>
                </a:solidFill>
                <a:latin typeface="宋体" panose="02010600030101010101" pitchFamily="2" charset="-122"/>
              </a:rPr>
              <a:t>创建一个test_Service类继承Service，此时该类会自动实现onBind()方法。</a:t>
            </a:r>
            <a:endParaRPr lang="en-US" altLang="zh-CN" sz="2000" b="1" dirty="0">
              <a:solidFill>
                <a:schemeClr val="tx1">
                  <a:lumMod val="75000"/>
                  <a:lumOff val="25000"/>
                </a:schemeClr>
              </a:solidFill>
              <a:latin typeface="宋体" panose="02010600030101010101" pitchFamily="2" charset="-122"/>
            </a:endParaRPr>
          </a:p>
        </p:txBody>
      </p:sp>
      <p:sp>
        <p:nvSpPr>
          <p:cNvPr id="15" name="矩形 14">
            <a:extLst>
              <a:ext uri="{FF2B5EF4-FFF2-40B4-BE49-F238E27FC236}">
                <a16:creationId xmlns:a16="http://schemas.microsoft.com/office/drawing/2014/main" id="{3E9ACEC6-FECE-415B-89CE-D152400B5ABC}"/>
              </a:ext>
            </a:extLst>
          </p:cNvPr>
          <p:cNvSpPr/>
          <p:nvPr/>
        </p:nvSpPr>
        <p:spPr>
          <a:xfrm>
            <a:off x="1615282" y="2165389"/>
            <a:ext cx="4623593" cy="2202526"/>
          </a:xfrm>
          <a:prstGeom prst="rect">
            <a:avLst/>
          </a:prstGeom>
          <a:solidFill>
            <a:schemeClr val="bg1"/>
          </a:solidFill>
          <a:ln>
            <a:solidFill>
              <a:srgbClr val="1C8483"/>
            </a:solidFill>
          </a:ln>
        </p:spPr>
        <p:txBody>
          <a:bodyPr wrap="square">
            <a:spAutoFit/>
          </a:bodyPr>
          <a:lstStyle/>
          <a:p>
            <a:pPr algn="just">
              <a:lnSpc>
                <a:spcPct val="125000"/>
              </a:lnSpc>
              <a:spcAft>
                <a:spcPts val="0"/>
              </a:spcAft>
            </a:pPr>
            <a:r>
              <a:rPr lang="zh-CN" altLang="zh-CN" sz="1600" kern="100" dirty="0">
                <a:latin typeface="Times New Roman" panose="02020603050405020304" pitchFamily="18" charset="0"/>
                <a:cs typeface="Times New Roman" panose="02020603050405020304" pitchFamily="18" charset="0"/>
              </a:rPr>
              <a:t>public class test_Service extends Service {</a:t>
            </a:r>
          </a:p>
          <a:p>
            <a:pPr marL="0" indent="0" eaLnBrk="1" hangingPunct="1">
              <a:lnSpc>
                <a:spcPct val="150000"/>
              </a:lnSpc>
              <a:spcBef>
                <a:spcPct val="0"/>
              </a:spcBef>
              <a:buFont typeface="Arial" panose="020B0604020202020204" pitchFamily="34" charset="0"/>
              <a:buNone/>
            </a:pPr>
            <a:r>
              <a:rPr lang="zh-CN" altLang="zh-CN" sz="1600" kern="100" dirty="0">
                <a:latin typeface="Times New Roman" panose="02020603050405020304" pitchFamily="18" charset="0"/>
                <a:cs typeface="Times New Roman" panose="02020603050405020304" pitchFamily="18" charset="0"/>
              </a:rPr>
              <a:t>    @Override</a:t>
            </a:r>
          </a:p>
          <a:p>
            <a:pPr marL="0" indent="0" eaLnBrk="1" hangingPunct="1">
              <a:lnSpc>
                <a:spcPct val="150000"/>
              </a:lnSpc>
              <a:spcBef>
                <a:spcPct val="0"/>
              </a:spcBef>
              <a:buFont typeface="Arial" panose="020B0604020202020204" pitchFamily="34" charset="0"/>
              <a:buNone/>
            </a:pPr>
            <a:r>
              <a:rPr lang="zh-CN" altLang="zh-CN" sz="1600" kern="100" dirty="0">
                <a:latin typeface="Times New Roman" panose="02020603050405020304" pitchFamily="18" charset="0"/>
                <a:cs typeface="Times New Roman" panose="02020603050405020304" pitchFamily="18" charset="0"/>
              </a:rPr>
              <a:t>    public IBinder onBind(Intent intent) {</a:t>
            </a:r>
          </a:p>
          <a:p>
            <a:pPr marL="0" indent="0" eaLnBrk="1" hangingPunct="1">
              <a:lnSpc>
                <a:spcPct val="150000"/>
              </a:lnSpc>
              <a:spcBef>
                <a:spcPct val="0"/>
              </a:spcBef>
              <a:buFont typeface="Arial" panose="020B0604020202020204" pitchFamily="34" charset="0"/>
              <a:buNone/>
            </a:pPr>
            <a:r>
              <a:rPr lang="zh-CN" altLang="zh-CN" sz="1600" kern="100" dirty="0">
                <a:latin typeface="Times New Roman" panose="02020603050405020304" pitchFamily="18" charset="0"/>
                <a:cs typeface="Times New Roman" panose="02020603050405020304" pitchFamily="18" charset="0"/>
              </a:rPr>
              <a:t>        return null;</a:t>
            </a:r>
          </a:p>
          <a:p>
            <a:pPr marL="0" indent="0" eaLnBrk="1" hangingPunct="1">
              <a:lnSpc>
                <a:spcPct val="150000"/>
              </a:lnSpc>
              <a:spcBef>
                <a:spcPct val="0"/>
              </a:spcBef>
              <a:buFont typeface="Arial" panose="020B0604020202020204" pitchFamily="34" charset="0"/>
              <a:buNone/>
            </a:pPr>
            <a:r>
              <a:rPr lang="zh-CN" altLang="zh-CN" sz="1600" kern="100" dirty="0">
                <a:latin typeface="Times New Roman" panose="02020603050405020304" pitchFamily="18" charset="0"/>
                <a:cs typeface="Times New Roman" panose="02020603050405020304" pitchFamily="18" charset="0"/>
              </a:rPr>
              <a:t>    }</a:t>
            </a:r>
          </a:p>
          <a:p>
            <a:pPr marL="0" indent="0" eaLnBrk="1" hangingPunct="1">
              <a:lnSpc>
                <a:spcPct val="150000"/>
              </a:lnSpc>
              <a:spcBef>
                <a:spcPct val="0"/>
              </a:spcBef>
              <a:buFont typeface="Arial" panose="020B0604020202020204" pitchFamily="34" charset="0"/>
              <a:buNone/>
            </a:pPr>
            <a:r>
              <a:rPr lang="en-US" altLang="zh-CN" sz="1600" kern="100" dirty="0">
                <a:latin typeface="Times New Roman" panose="02020603050405020304" pitchFamily="18" charset="0"/>
                <a:cs typeface="Times New Roman" panose="02020603050405020304" pitchFamily="18" charset="0"/>
              </a:rPr>
              <a:t>  </a:t>
            </a:r>
            <a:r>
              <a:rPr lang="zh-CN" altLang="zh-CN" sz="1600" kern="100" dirty="0">
                <a:latin typeface="Times New Roman" panose="02020603050405020304" pitchFamily="18" charset="0"/>
                <a:cs typeface="Times New Roman" panose="02020603050405020304" pitchFamily="18" charset="0"/>
              </a:rPr>
              <a:t>}</a:t>
            </a:r>
            <a:endParaRPr lang="zh-CN" altLang="en-US" sz="1600" kern="1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A66CC56D-D921-4682-B888-4FD56DEAC67A}"/>
              </a:ext>
            </a:extLst>
          </p:cNvPr>
          <p:cNvSpPr txBox="1"/>
          <p:nvPr/>
        </p:nvSpPr>
        <p:spPr>
          <a:xfrm>
            <a:off x="393701" y="4916095"/>
            <a:ext cx="9178924" cy="957955"/>
          </a:xfrm>
          <a:prstGeom prst="rect">
            <a:avLst/>
          </a:prstGeom>
          <a:noFill/>
        </p:spPr>
        <p:txBody>
          <a:bodyPr wrap="square">
            <a:spAutoFit/>
          </a:bodyPr>
          <a:lstStyle/>
          <a:p>
            <a:pPr marL="0" indent="0" eaLnBrk="1" hangingPunct="1">
              <a:lnSpc>
                <a:spcPct val="150000"/>
              </a:lnSpc>
              <a:spcBef>
                <a:spcPct val="0"/>
              </a:spcBef>
              <a:buFont typeface="Arial" panose="020B0604020202020204" pitchFamily="34" charset="0"/>
              <a:buNone/>
            </a:pPr>
            <a:r>
              <a:rPr lang="zh-CN" altLang="zh-CN" sz="2000" b="1" dirty="0">
                <a:solidFill>
                  <a:schemeClr val="tx1">
                    <a:lumMod val="75000"/>
                    <a:lumOff val="25000"/>
                  </a:schemeClr>
                </a:solidFill>
                <a:latin typeface="宋体" panose="02010600030101010101" pitchFamily="2" charset="-122"/>
              </a:rPr>
              <a:t>上述代码中创建了一个test_Service类继承Service，在该类中实现了一个onBind()方法，关于该方法会在后面进行详细的讲解。</a:t>
            </a:r>
          </a:p>
        </p:txBody>
      </p:sp>
      <p:sp>
        <p:nvSpPr>
          <p:cNvPr id="19" name="矩形 18">
            <a:extLst>
              <a:ext uri="{FF2B5EF4-FFF2-40B4-BE49-F238E27FC236}">
                <a16:creationId xmlns:a16="http://schemas.microsoft.com/office/drawing/2014/main" id="{8B2CA579-D53D-4F67-AD22-FE39F5BD87C1}"/>
              </a:ext>
            </a:extLst>
          </p:cNvPr>
          <p:cNvSpPr/>
          <p:nvPr/>
        </p:nvSpPr>
        <p:spPr>
          <a:xfrm>
            <a:off x="7315200" y="2165389"/>
            <a:ext cx="3790950" cy="2171748"/>
          </a:xfrm>
          <a:prstGeom prst="rect">
            <a:avLst/>
          </a:prstGeom>
          <a:solidFill>
            <a:schemeClr val="bg1"/>
          </a:solidFill>
          <a:ln>
            <a:solidFill>
              <a:srgbClr val="1C8483"/>
            </a:solidFill>
          </a:ln>
        </p:spPr>
        <p:txBody>
          <a:bodyPr wrap="square">
            <a:spAutoFit/>
          </a:bodyPr>
          <a:lstStyle/>
          <a:p>
            <a:pPr algn="just">
              <a:lnSpc>
                <a:spcPct val="125000"/>
              </a:lnSpc>
              <a:spcAft>
                <a:spcPts val="0"/>
              </a:spcAft>
            </a:pPr>
            <a:endParaRPr lang="en-US" altLang="zh-CN" sz="1600" kern="100" dirty="0">
              <a:latin typeface="Times New Roman" panose="02020603050405020304" pitchFamily="18" charset="0"/>
              <a:cs typeface="Times New Roman" panose="02020603050405020304" pitchFamily="18" charset="0"/>
            </a:endParaRPr>
          </a:p>
          <a:p>
            <a:pPr algn="just">
              <a:lnSpc>
                <a:spcPct val="125000"/>
              </a:lnSpc>
              <a:spcAft>
                <a:spcPts val="0"/>
              </a:spcAft>
            </a:pPr>
            <a:endParaRPr lang="en-US" altLang="zh-CN" sz="1600" kern="100" dirty="0">
              <a:latin typeface="Times New Roman" panose="02020603050405020304" pitchFamily="18" charset="0"/>
              <a:cs typeface="Times New Roman" panose="02020603050405020304" pitchFamily="18" charset="0"/>
            </a:endParaRPr>
          </a:p>
          <a:p>
            <a:pPr fontAlgn="auto">
              <a:lnSpc>
                <a:spcPct val="150000"/>
              </a:lnSpc>
              <a:spcBef>
                <a:spcPts val="600"/>
              </a:spcBef>
              <a:spcAft>
                <a:spcPts val="0"/>
              </a:spcAft>
              <a:buNone/>
              <a:defRPr/>
            </a:pPr>
            <a:r>
              <a:rPr lang="zh-CN" altLang="zh-CN" sz="2400" b="1" dirty="0">
                <a:solidFill>
                  <a:schemeClr val="tx1">
                    <a:lumMod val="75000"/>
                    <a:lumOff val="25000"/>
                  </a:schemeClr>
                </a:solidFill>
                <a:latin typeface="宋体" panose="02010600030101010101" pitchFamily="2" charset="-122"/>
              </a:rPr>
              <a:t>（1）创建Service子类</a:t>
            </a:r>
          </a:p>
          <a:p>
            <a:pPr marL="0" indent="0">
              <a:lnSpc>
                <a:spcPct val="150000"/>
              </a:lnSpc>
              <a:spcBef>
                <a:spcPct val="0"/>
              </a:spcBef>
              <a:buFont typeface="Arial" panose="020B0604020202020204" pitchFamily="34" charset="0"/>
              <a:buNone/>
              <a:defRPr/>
            </a:pPr>
            <a:r>
              <a:rPr lang="zh-CN" altLang="zh-CN" sz="2400" b="1" dirty="0">
                <a:solidFill>
                  <a:schemeClr val="tx1">
                    <a:lumMod val="75000"/>
                    <a:lumOff val="25000"/>
                  </a:schemeClr>
                </a:solidFill>
                <a:latin typeface="宋体" panose="02010600030101010101" pitchFamily="2" charset="-122"/>
              </a:rPr>
              <a:t>（2）在清单文件中配置</a:t>
            </a:r>
          </a:p>
          <a:p>
            <a:pPr algn="just">
              <a:lnSpc>
                <a:spcPct val="125000"/>
              </a:lnSpc>
              <a:spcAft>
                <a:spcPts val="0"/>
              </a:spcAft>
            </a:pPr>
            <a:endParaRPr lang="zh-CN" altLang="en-US" sz="1600" kern="100" dirty="0">
              <a:latin typeface="Times New Roman" panose="02020603050405020304" pitchFamily="18" charset="0"/>
              <a:cs typeface="Times New Roman" panose="02020603050405020304" pitchFamily="18" charset="0"/>
            </a:endParaRPr>
          </a:p>
        </p:txBody>
      </p:sp>
      <p:sp>
        <p:nvSpPr>
          <p:cNvPr id="21" name="圆角矩形 3">
            <a:extLst>
              <a:ext uri="{FF2B5EF4-FFF2-40B4-BE49-F238E27FC236}">
                <a16:creationId xmlns:a16="http://schemas.microsoft.com/office/drawing/2014/main" id="{90D444CE-F992-4F75-8B28-7FD326B86AC4}"/>
              </a:ext>
            </a:extLst>
          </p:cNvPr>
          <p:cNvSpPr/>
          <p:nvPr/>
        </p:nvSpPr>
        <p:spPr>
          <a:xfrm>
            <a:off x="7428864" y="2165389"/>
            <a:ext cx="3563621" cy="552450"/>
          </a:xfrm>
          <a:prstGeom prst="roundRect">
            <a:avLst>
              <a:gd name="adj" fmla="val 11373"/>
            </a:avLst>
          </a:prstGeom>
          <a:solidFill>
            <a:srgbClr val="1C8483"/>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dirty="0">
                <a:effectLst>
                  <a:outerShdw blurRad="38100" dist="38100" dir="2700000" algn="tl">
                    <a:srgbClr val="000000">
                      <a:alpha val="43137"/>
                    </a:srgbClr>
                  </a:outerShdw>
                </a:effectLst>
                <a:ea typeface="思源黑体 CN Normal" panose="020B0400000000000000" pitchFamily="34" charset="-122"/>
              </a:rPr>
              <a:t>开发Service需要两步</a:t>
            </a:r>
            <a:endParaRPr lang="en-US" altLang="zh-CN" sz="2400" b="1" dirty="0">
              <a:effectLst>
                <a:outerShdw blurRad="38100" dist="38100" dir="2700000" algn="tl">
                  <a:srgbClr val="000000">
                    <a:alpha val="43137"/>
                  </a:srgbClr>
                </a:outerShdw>
              </a:effectLst>
              <a:ea typeface="思源黑体 CN Normal" panose="020B0400000000000000" pitchFamily="34" charset="-122"/>
            </a:endParaRPr>
          </a:p>
        </p:txBody>
      </p:sp>
    </p:spTree>
    <p:extLst>
      <p:ext uri="{BB962C8B-B14F-4D97-AF65-F5344CB8AC3E}">
        <p14:creationId xmlns:p14="http://schemas.microsoft.com/office/powerpoint/2010/main" val="351270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4"/>
          <p:cNvSpPr>
            <a:spLocks noChangeArrowheads="1"/>
          </p:cNvSpPr>
          <p:nvPr/>
        </p:nvSpPr>
        <p:spPr bwMode="auto">
          <a:xfrm>
            <a:off x="2066925" y="1712243"/>
            <a:ext cx="8102600" cy="396044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3" name="任意多边形 2"/>
          <p:cNvSpPr/>
          <p:nvPr/>
        </p:nvSpPr>
        <p:spPr bwMode="auto">
          <a:xfrm>
            <a:off x="7104112" y="1484785"/>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a:solidFill>
                  <a:schemeClr val="bg1"/>
                </a:solidFill>
                <a:latin typeface="微软雅黑" panose="020B0503020204020204" pitchFamily="34" charset="-122"/>
                <a:ea typeface="微软雅黑" panose="020B0503020204020204" pitchFamily="34" charset="-122"/>
              </a:rPr>
              <a:t>广播的类型</a:t>
            </a:r>
          </a:p>
        </p:txBody>
      </p:sp>
      <p:sp>
        <p:nvSpPr>
          <p:cNvPr id="4" name="内容占位符 2"/>
          <p:cNvSpPr txBox="1"/>
          <p:nvPr/>
        </p:nvSpPr>
        <p:spPr bwMode="auto">
          <a:xfrm>
            <a:off x="1991544" y="1942028"/>
            <a:ext cx="8051428" cy="93610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nSpc>
                <a:spcPct val="150000"/>
              </a:lnSpc>
              <a:defRPr/>
            </a:pPr>
            <a:r>
              <a:rPr lang="en-US" altLang="zh-CN" sz="2000" dirty="0">
                <a:latin typeface="Times New Roman" panose="02020603050405020304" pitchFamily="18" charset="0"/>
                <a:cs typeface="Times New Roman" panose="02020603050405020304" pitchFamily="18" charset="0"/>
              </a:rPr>
              <a:t>Android</a:t>
            </a:r>
            <a:r>
              <a:rPr lang="zh-CN" altLang="en-US" sz="2000" dirty="0"/>
              <a:t>系统提供了两种广播类型，有序广播和无序广播，开发者可根据需求为程序设置不同的广播类型。</a:t>
            </a:r>
            <a:endParaRPr lang="en-US" altLang="zh-CN" sz="2000" dirty="0"/>
          </a:p>
          <a:p>
            <a:pPr lvl="1">
              <a:lnSpc>
                <a:spcPct val="150000"/>
              </a:lnSpc>
              <a:defRPr/>
            </a:pPr>
            <a:endParaRPr lang="zh-CN" altLang="en-US" sz="2000" dirty="0"/>
          </a:p>
        </p:txBody>
      </p:sp>
      <p:sp>
        <p:nvSpPr>
          <p:cNvPr id="6" name="TextBox 13"/>
          <p:cNvSpPr txBox="1">
            <a:spLocks noChangeArrowheads="1"/>
          </p:cNvSpPr>
          <p:nvPr/>
        </p:nvSpPr>
        <p:spPr bwMode="auto">
          <a:xfrm>
            <a:off x="2465389" y="3073793"/>
            <a:ext cx="1627737" cy="954161"/>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无序广播</a:t>
            </a:r>
          </a:p>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折角形 6"/>
          <p:cNvSpPr/>
          <p:nvPr/>
        </p:nvSpPr>
        <p:spPr bwMode="auto">
          <a:xfrm>
            <a:off x="4092575" y="3073792"/>
            <a:ext cx="5926138" cy="939800"/>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dirty="0">
                <a:solidFill>
                  <a:schemeClr val="tx1"/>
                </a:solidFill>
                <a:latin typeface="+mj-ea"/>
              </a:rPr>
              <a:t>无序广播是完全异步执行，发送广播时所有监听这个广播的广播接收者都会接收到此消息，但接收的顺序不确定。</a:t>
            </a:r>
          </a:p>
          <a:p>
            <a:pPr>
              <a:lnSpc>
                <a:spcPct val="150000"/>
              </a:lnSpc>
              <a:defRPr/>
            </a:pPr>
            <a:endParaRPr lang="zh-CN" altLang="en-US" dirty="0">
              <a:solidFill>
                <a:schemeClr val="tx1"/>
              </a:solidFill>
              <a:latin typeface="+mj-ea"/>
            </a:endParaRPr>
          </a:p>
        </p:txBody>
      </p:sp>
      <p:sp>
        <p:nvSpPr>
          <p:cNvPr id="8" name="折角形 7"/>
          <p:cNvSpPr/>
          <p:nvPr/>
        </p:nvSpPr>
        <p:spPr bwMode="auto">
          <a:xfrm>
            <a:off x="4094163" y="4358549"/>
            <a:ext cx="5925600" cy="954087"/>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dirty="0">
                <a:solidFill>
                  <a:schemeClr val="tx1"/>
                </a:solidFill>
                <a:latin typeface="+mj-ea"/>
              </a:rPr>
              <a:t>按照接收者的优先级接收，只有一个广播接收者能接收消息，在此广播接收者中逻辑执行完毕后，才会继续传递。</a:t>
            </a:r>
          </a:p>
        </p:txBody>
      </p:sp>
      <p:sp>
        <p:nvSpPr>
          <p:cNvPr id="9" name="TextBox 8"/>
          <p:cNvSpPr txBox="1">
            <a:spLocks noChangeArrowheads="1"/>
          </p:cNvSpPr>
          <p:nvPr/>
        </p:nvSpPr>
        <p:spPr bwMode="auto">
          <a:xfrm>
            <a:off x="2465389" y="4358549"/>
            <a:ext cx="1628231" cy="954095"/>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有序广播</a:t>
            </a:r>
          </a:p>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6.5.3.3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广播的类型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775521"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圆角矩形 2"/>
          <p:cNvSpPr/>
          <p:nvPr/>
        </p:nvSpPr>
        <p:spPr bwMode="auto">
          <a:xfrm>
            <a:off x="2265363" y="5235379"/>
            <a:ext cx="1206500" cy="340519"/>
          </a:xfrm>
          <a:prstGeom prst="roundRect">
            <a:avLst/>
          </a:prstGeom>
          <a:ln>
            <a:solidFill>
              <a:srgbClr val="006BA9"/>
            </a:solidFill>
          </a:ln>
        </p:spPr>
        <p:style>
          <a:lnRef idx="1">
            <a:schemeClr val="accent1"/>
          </a:lnRef>
          <a:fillRef idx="3">
            <a:schemeClr val="accent1"/>
          </a:fillRef>
          <a:effectRef idx="2">
            <a:schemeClr val="accent1"/>
          </a:effectRef>
          <a:fontRef idx="minor">
            <a:schemeClr val="lt1"/>
          </a:fontRef>
        </p:style>
        <p:txBody>
          <a:bodyPr anchor="ctr">
            <a:spAutoFit/>
          </a:bodyPr>
          <a:lstStyle/>
          <a:p>
            <a:pPr algn="ctr"/>
            <a:r>
              <a:rPr lang="zh-CN" altLang="en-US" sz="1400" b="1" dirty="0">
                <a:solidFill>
                  <a:schemeClr val="bg1"/>
                </a:solidFill>
              </a:rPr>
              <a:t>发送广播</a:t>
            </a:r>
          </a:p>
        </p:txBody>
      </p:sp>
      <p:cxnSp>
        <p:nvCxnSpPr>
          <p:cNvPr id="4" name="直接箭头连接符 3"/>
          <p:cNvCxnSpPr/>
          <p:nvPr/>
        </p:nvCxnSpPr>
        <p:spPr bwMode="auto">
          <a:xfrm>
            <a:off x="3559175" y="5430424"/>
            <a:ext cx="463550" cy="0"/>
          </a:xfrm>
          <a:prstGeom prst="straightConnector1">
            <a:avLst/>
          </a:prstGeom>
          <a:noFill/>
          <a:ln w="19050"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圆角矩形 4"/>
          <p:cNvSpPr/>
          <p:nvPr/>
        </p:nvSpPr>
        <p:spPr bwMode="auto">
          <a:xfrm>
            <a:off x="4108450" y="5243316"/>
            <a:ext cx="1525588" cy="340519"/>
          </a:xfrm>
          <a:prstGeom prst="roundRect">
            <a:avLst/>
          </a:prstGeom>
          <a:ln>
            <a:solidFill>
              <a:srgbClr val="006BA9"/>
            </a:solidFill>
          </a:ln>
        </p:spPr>
        <p:style>
          <a:lnRef idx="1">
            <a:schemeClr val="accent1"/>
          </a:lnRef>
          <a:fillRef idx="3">
            <a:schemeClr val="accent1"/>
          </a:fillRef>
          <a:effectRef idx="2">
            <a:schemeClr val="accent1"/>
          </a:effectRef>
          <a:fontRef idx="minor">
            <a:schemeClr val="lt1"/>
          </a:fontRef>
        </p:style>
        <p:txBody>
          <a:bodyPr anchor="ctr">
            <a:spAutoFit/>
          </a:bodyPr>
          <a:lstStyle/>
          <a:p>
            <a:pPr algn="ctr"/>
            <a:r>
              <a:rPr lang="zh-CN" altLang="en-US" sz="1400" b="1" dirty="0">
                <a:solidFill>
                  <a:schemeClr val="bg1"/>
                </a:solidFill>
              </a:rPr>
              <a:t>广播接收者</a:t>
            </a:r>
            <a:r>
              <a:rPr lang="en-US" altLang="zh-CN" sz="1400" b="1" dirty="0">
                <a:solidFill>
                  <a:schemeClr val="bg1"/>
                </a:solidFill>
              </a:rPr>
              <a:t>1</a:t>
            </a:r>
            <a:endParaRPr lang="zh-CN" altLang="en-US" sz="1400" b="1" dirty="0">
              <a:solidFill>
                <a:schemeClr val="bg1"/>
              </a:solidFill>
            </a:endParaRPr>
          </a:p>
        </p:txBody>
      </p:sp>
      <p:sp>
        <p:nvSpPr>
          <p:cNvPr id="6" name="圆角矩形 5"/>
          <p:cNvSpPr/>
          <p:nvPr/>
        </p:nvSpPr>
        <p:spPr bwMode="auto">
          <a:xfrm>
            <a:off x="6323014" y="5244904"/>
            <a:ext cx="1527175" cy="340519"/>
          </a:xfrm>
          <a:prstGeom prst="roundRect">
            <a:avLst/>
          </a:prstGeom>
          <a:ln>
            <a:solidFill>
              <a:srgbClr val="006BA9"/>
            </a:solidFill>
          </a:ln>
        </p:spPr>
        <p:style>
          <a:lnRef idx="1">
            <a:schemeClr val="accent1"/>
          </a:lnRef>
          <a:fillRef idx="3">
            <a:schemeClr val="accent1"/>
          </a:fillRef>
          <a:effectRef idx="2">
            <a:schemeClr val="accent1"/>
          </a:effectRef>
          <a:fontRef idx="minor">
            <a:schemeClr val="lt1"/>
          </a:fontRef>
        </p:style>
        <p:txBody>
          <a:bodyPr anchor="ctr">
            <a:spAutoFit/>
          </a:bodyPr>
          <a:lstStyle/>
          <a:p>
            <a:pPr algn="ctr"/>
            <a:r>
              <a:rPr lang="zh-CN" altLang="en-US" sz="1400" b="1" dirty="0">
                <a:solidFill>
                  <a:schemeClr val="bg1"/>
                </a:solidFill>
              </a:rPr>
              <a:t>广播接收者</a:t>
            </a:r>
            <a:r>
              <a:rPr lang="en-US" altLang="zh-CN" sz="1400" b="1" dirty="0">
                <a:solidFill>
                  <a:schemeClr val="bg1"/>
                </a:solidFill>
              </a:rPr>
              <a:t>2</a:t>
            </a:r>
            <a:endParaRPr lang="zh-CN" altLang="en-US" sz="1400" b="1" dirty="0">
              <a:solidFill>
                <a:schemeClr val="bg1"/>
              </a:solidFill>
            </a:endParaRPr>
          </a:p>
        </p:txBody>
      </p:sp>
      <p:sp>
        <p:nvSpPr>
          <p:cNvPr id="7" name="圆角矩形 6"/>
          <p:cNvSpPr/>
          <p:nvPr/>
        </p:nvSpPr>
        <p:spPr bwMode="auto">
          <a:xfrm>
            <a:off x="8567739" y="5244904"/>
            <a:ext cx="1527175" cy="340519"/>
          </a:xfrm>
          <a:prstGeom prst="roundRect">
            <a:avLst/>
          </a:prstGeom>
          <a:ln>
            <a:solidFill>
              <a:srgbClr val="006BA9"/>
            </a:solidFill>
          </a:ln>
        </p:spPr>
        <p:style>
          <a:lnRef idx="1">
            <a:schemeClr val="accent1"/>
          </a:lnRef>
          <a:fillRef idx="3">
            <a:schemeClr val="accent1"/>
          </a:fillRef>
          <a:effectRef idx="2">
            <a:schemeClr val="accent1"/>
          </a:effectRef>
          <a:fontRef idx="minor">
            <a:schemeClr val="lt1"/>
          </a:fontRef>
        </p:style>
        <p:txBody>
          <a:bodyPr anchor="ctr">
            <a:spAutoFit/>
          </a:bodyPr>
          <a:lstStyle/>
          <a:p>
            <a:pPr algn="ctr"/>
            <a:r>
              <a:rPr lang="zh-CN" altLang="en-US" sz="1400" b="1" dirty="0">
                <a:solidFill>
                  <a:schemeClr val="bg1"/>
                </a:solidFill>
              </a:rPr>
              <a:t>广播接收者</a:t>
            </a:r>
            <a:r>
              <a:rPr lang="en-US" altLang="zh-CN" sz="1400" b="1" dirty="0">
                <a:solidFill>
                  <a:schemeClr val="bg1"/>
                </a:solidFill>
              </a:rPr>
              <a:t>3</a:t>
            </a:r>
            <a:endParaRPr lang="zh-CN" altLang="en-US" sz="1400" b="1" dirty="0">
              <a:solidFill>
                <a:schemeClr val="bg1"/>
              </a:solidFill>
            </a:endParaRPr>
          </a:p>
        </p:txBody>
      </p:sp>
      <p:cxnSp>
        <p:nvCxnSpPr>
          <p:cNvPr id="8" name="直接箭头连接符 7"/>
          <p:cNvCxnSpPr/>
          <p:nvPr/>
        </p:nvCxnSpPr>
        <p:spPr bwMode="auto">
          <a:xfrm>
            <a:off x="7961314" y="5438362"/>
            <a:ext cx="498475" cy="0"/>
          </a:xfrm>
          <a:prstGeom prst="straightConnector1">
            <a:avLst/>
          </a:prstGeom>
          <a:noFill/>
          <a:ln w="19050"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p:cNvCxnSpPr/>
          <p:nvPr/>
        </p:nvCxnSpPr>
        <p:spPr bwMode="auto">
          <a:xfrm flipV="1">
            <a:off x="5724526" y="5439950"/>
            <a:ext cx="500063" cy="3175"/>
          </a:xfrm>
          <a:prstGeom prst="straightConnector1">
            <a:avLst/>
          </a:prstGeom>
          <a:noFill/>
          <a:ln w="19050"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5954713" y="4925599"/>
            <a:ext cx="0" cy="1028700"/>
          </a:xfrm>
          <a:prstGeom prst="line">
            <a:avLst/>
          </a:prstGeom>
          <a:noFill/>
          <a:ln w="28575" cap="flat" cmpd="sng" algn="ctr">
            <a:solidFill>
              <a:srgbClr val="006BA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8193088" y="4928774"/>
            <a:ext cx="0" cy="1028700"/>
          </a:xfrm>
          <a:prstGeom prst="line">
            <a:avLst/>
          </a:prstGeom>
          <a:noFill/>
          <a:ln w="28575" cap="flat" cmpd="sng" algn="ctr">
            <a:solidFill>
              <a:srgbClr val="006BA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bwMode="auto">
          <a:xfrm>
            <a:off x="4308475" y="5700300"/>
            <a:ext cx="954088" cy="276225"/>
          </a:xfrm>
          <a:prstGeom prst="rect">
            <a:avLst/>
          </a:prstGeom>
          <a:noFill/>
          <a:ln>
            <a:solidFill>
              <a:schemeClr val="bg1"/>
            </a:solidFill>
          </a:ln>
        </p:spPr>
        <p:txBody>
          <a:bodyPr wrap="none">
            <a:spAutoFit/>
          </a:bodyPr>
          <a:lstStyle/>
          <a:p>
            <a:pPr>
              <a:defRPr/>
            </a:pPr>
            <a:r>
              <a:rPr lang="zh-CN" altLang="en-US" sz="1200" b="1" dirty="0">
                <a:solidFill>
                  <a:srgbClr val="01598B"/>
                </a:solidFill>
                <a:ea typeface="宋体" panose="02010600030101010101" pitchFamily="2" charset="-122"/>
              </a:rPr>
              <a:t>优先级最高</a:t>
            </a:r>
          </a:p>
        </p:txBody>
      </p:sp>
      <p:sp>
        <p:nvSpPr>
          <p:cNvPr id="13" name="TextBox 12"/>
          <p:cNvSpPr txBox="1"/>
          <p:nvPr/>
        </p:nvSpPr>
        <p:spPr bwMode="auto">
          <a:xfrm>
            <a:off x="6607175" y="5700300"/>
            <a:ext cx="954088" cy="276225"/>
          </a:xfrm>
          <a:prstGeom prst="rect">
            <a:avLst/>
          </a:prstGeom>
          <a:noFill/>
          <a:ln>
            <a:solidFill>
              <a:schemeClr val="bg1"/>
            </a:solidFill>
          </a:ln>
        </p:spPr>
        <p:txBody>
          <a:bodyPr wrap="none">
            <a:spAutoFit/>
          </a:bodyPr>
          <a:lstStyle/>
          <a:p>
            <a:pPr>
              <a:defRPr/>
            </a:pPr>
            <a:r>
              <a:rPr lang="zh-CN" altLang="en-US" sz="1200" b="1" dirty="0">
                <a:solidFill>
                  <a:srgbClr val="01598B"/>
                </a:solidFill>
                <a:ea typeface="宋体" panose="02010600030101010101" pitchFamily="2" charset="-122"/>
              </a:rPr>
              <a:t>优先级较高</a:t>
            </a:r>
          </a:p>
        </p:txBody>
      </p:sp>
      <p:sp>
        <p:nvSpPr>
          <p:cNvPr id="14" name="TextBox 13"/>
          <p:cNvSpPr txBox="1"/>
          <p:nvPr/>
        </p:nvSpPr>
        <p:spPr bwMode="auto">
          <a:xfrm>
            <a:off x="8912225" y="5700300"/>
            <a:ext cx="954088" cy="276225"/>
          </a:xfrm>
          <a:prstGeom prst="rect">
            <a:avLst/>
          </a:prstGeom>
          <a:noFill/>
          <a:ln>
            <a:solidFill>
              <a:schemeClr val="bg1"/>
            </a:solidFill>
          </a:ln>
        </p:spPr>
        <p:txBody>
          <a:bodyPr wrap="none">
            <a:spAutoFit/>
          </a:bodyPr>
          <a:lstStyle/>
          <a:p>
            <a:pPr>
              <a:defRPr/>
            </a:pPr>
            <a:r>
              <a:rPr lang="zh-CN" altLang="en-US" sz="1200" b="1" dirty="0">
                <a:solidFill>
                  <a:srgbClr val="01598B"/>
                </a:solidFill>
                <a:ea typeface="宋体" panose="02010600030101010101" pitchFamily="2" charset="-122"/>
              </a:rPr>
              <a:t>优先级最低</a:t>
            </a:r>
          </a:p>
        </p:txBody>
      </p:sp>
      <p:sp>
        <p:nvSpPr>
          <p:cNvPr id="15" name="圆角矩形 14"/>
          <p:cNvSpPr/>
          <p:nvPr/>
        </p:nvSpPr>
        <p:spPr bwMode="auto">
          <a:xfrm>
            <a:off x="4223792" y="2775992"/>
            <a:ext cx="1206500" cy="340519"/>
          </a:xfrm>
          <a:prstGeom prst="roundRect">
            <a:avLst/>
          </a:prstGeom>
        </p:spPr>
        <p:style>
          <a:lnRef idx="1">
            <a:schemeClr val="accent1"/>
          </a:lnRef>
          <a:fillRef idx="3">
            <a:schemeClr val="accent1"/>
          </a:fillRef>
          <a:effectRef idx="2">
            <a:schemeClr val="accent1"/>
          </a:effectRef>
          <a:fontRef idx="minor">
            <a:schemeClr val="lt1"/>
          </a:fontRef>
        </p:style>
        <p:txBody>
          <a:bodyPr anchor="ctr">
            <a:spAutoFit/>
          </a:bodyPr>
          <a:lstStyle/>
          <a:p>
            <a:pPr algn="ctr"/>
            <a:r>
              <a:rPr lang="zh-CN" altLang="en-US" sz="1400" b="1" dirty="0">
                <a:solidFill>
                  <a:schemeClr val="bg1"/>
                </a:solidFill>
              </a:rPr>
              <a:t>发送广播</a:t>
            </a:r>
          </a:p>
        </p:txBody>
      </p:sp>
      <p:cxnSp>
        <p:nvCxnSpPr>
          <p:cNvPr id="16" name="直接箭头连接符 15"/>
          <p:cNvCxnSpPr/>
          <p:nvPr/>
        </p:nvCxnSpPr>
        <p:spPr bwMode="auto">
          <a:xfrm>
            <a:off x="5539831" y="2990088"/>
            <a:ext cx="644525" cy="0"/>
          </a:xfrm>
          <a:prstGeom prst="straightConnector1">
            <a:avLst/>
          </a:prstGeom>
          <a:noFill/>
          <a:ln w="19050"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a:off x="5539831" y="3161539"/>
            <a:ext cx="611187" cy="439737"/>
          </a:xfrm>
          <a:prstGeom prst="straightConnector1">
            <a:avLst/>
          </a:prstGeom>
          <a:noFill/>
          <a:ln w="19050"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flipV="1">
            <a:off x="5539831" y="2410650"/>
            <a:ext cx="611187" cy="388938"/>
          </a:xfrm>
          <a:prstGeom prst="straightConnector1">
            <a:avLst/>
          </a:prstGeom>
          <a:noFill/>
          <a:ln w="19050"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圆角矩形 18"/>
          <p:cNvSpPr/>
          <p:nvPr/>
        </p:nvSpPr>
        <p:spPr bwMode="auto">
          <a:xfrm>
            <a:off x="6203406" y="2099717"/>
            <a:ext cx="1527175" cy="340519"/>
          </a:xfrm>
          <a:prstGeom prst="roundRect">
            <a:avLst/>
          </a:prstGeom>
        </p:spPr>
        <p:style>
          <a:lnRef idx="1">
            <a:schemeClr val="accent1"/>
          </a:lnRef>
          <a:fillRef idx="3">
            <a:schemeClr val="accent1"/>
          </a:fillRef>
          <a:effectRef idx="2">
            <a:schemeClr val="accent1"/>
          </a:effectRef>
          <a:fontRef idx="minor">
            <a:schemeClr val="lt1"/>
          </a:fontRef>
        </p:style>
        <p:txBody>
          <a:bodyPr anchor="ctr">
            <a:spAutoFit/>
          </a:bodyPr>
          <a:lstStyle/>
          <a:p>
            <a:pPr algn="ctr"/>
            <a:r>
              <a:rPr lang="zh-CN" altLang="en-US" sz="1400" b="1" dirty="0">
                <a:solidFill>
                  <a:schemeClr val="bg1"/>
                </a:solidFill>
              </a:rPr>
              <a:t>广播接收者</a:t>
            </a:r>
            <a:r>
              <a:rPr lang="en-US" altLang="zh-CN" sz="1400" b="1" dirty="0">
                <a:solidFill>
                  <a:schemeClr val="bg1"/>
                </a:solidFill>
              </a:rPr>
              <a:t>1</a:t>
            </a:r>
            <a:endParaRPr lang="zh-CN" altLang="en-US" sz="1400" b="1" dirty="0">
              <a:solidFill>
                <a:schemeClr val="bg1"/>
              </a:solidFill>
            </a:endParaRPr>
          </a:p>
        </p:txBody>
      </p:sp>
      <p:sp>
        <p:nvSpPr>
          <p:cNvPr id="20" name="圆角矩形 19"/>
          <p:cNvSpPr/>
          <p:nvPr/>
        </p:nvSpPr>
        <p:spPr bwMode="auto">
          <a:xfrm>
            <a:off x="6203406" y="2795042"/>
            <a:ext cx="1527175" cy="340519"/>
          </a:xfrm>
          <a:prstGeom prst="roundRect">
            <a:avLst/>
          </a:prstGeom>
        </p:spPr>
        <p:style>
          <a:lnRef idx="1">
            <a:schemeClr val="accent1"/>
          </a:lnRef>
          <a:fillRef idx="3">
            <a:schemeClr val="accent1"/>
          </a:fillRef>
          <a:effectRef idx="2">
            <a:schemeClr val="accent1"/>
          </a:effectRef>
          <a:fontRef idx="minor">
            <a:schemeClr val="lt1"/>
          </a:fontRef>
        </p:style>
        <p:txBody>
          <a:bodyPr anchor="ctr">
            <a:spAutoFit/>
          </a:bodyPr>
          <a:lstStyle/>
          <a:p>
            <a:pPr algn="ctr"/>
            <a:r>
              <a:rPr lang="zh-CN" altLang="en-US" sz="1400" b="1" dirty="0">
                <a:solidFill>
                  <a:schemeClr val="bg1"/>
                </a:solidFill>
              </a:rPr>
              <a:t>广播接收者</a:t>
            </a:r>
            <a:r>
              <a:rPr lang="en-US" altLang="zh-CN" sz="1400" b="1" dirty="0">
                <a:solidFill>
                  <a:schemeClr val="bg1"/>
                </a:solidFill>
              </a:rPr>
              <a:t>2</a:t>
            </a:r>
            <a:endParaRPr lang="zh-CN" altLang="en-US" sz="1400" b="1" dirty="0">
              <a:solidFill>
                <a:schemeClr val="bg1"/>
              </a:solidFill>
            </a:endParaRPr>
          </a:p>
        </p:txBody>
      </p:sp>
      <p:sp>
        <p:nvSpPr>
          <p:cNvPr id="21" name="圆角矩形 20"/>
          <p:cNvSpPr/>
          <p:nvPr/>
        </p:nvSpPr>
        <p:spPr bwMode="auto">
          <a:xfrm>
            <a:off x="6203406" y="3520530"/>
            <a:ext cx="1527175" cy="340519"/>
          </a:xfrm>
          <a:prstGeom prst="roundRect">
            <a:avLst/>
          </a:prstGeom>
        </p:spPr>
        <p:style>
          <a:lnRef idx="1">
            <a:schemeClr val="accent1"/>
          </a:lnRef>
          <a:fillRef idx="3">
            <a:schemeClr val="accent1"/>
          </a:fillRef>
          <a:effectRef idx="2">
            <a:schemeClr val="accent1"/>
          </a:effectRef>
          <a:fontRef idx="minor">
            <a:schemeClr val="lt1"/>
          </a:fontRef>
        </p:style>
        <p:txBody>
          <a:bodyPr anchor="ctr">
            <a:spAutoFit/>
          </a:bodyPr>
          <a:lstStyle/>
          <a:p>
            <a:pPr algn="ctr"/>
            <a:r>
              <a:rPr lang="zh-CN" altLang="en-US" sz="1400" b="1" dirty="0">
                <a:solidFill>
                  <a:schemeClr val="bg1"/>
                </a:solidFill>
              </a:rPr>
              <a:t>广播接收者</a:t>
            </a:r>
            <a:r>
              <a:rPr lang="en-US" altLang="zh-CN" sz="1400" b="1" dirty="0">
                <a:solidFill>
                  <a:schemeClr val="bg1"/>
                </a:solidFill>
              </a:rPr>
              <a:t>3</a:t>
            </a:r>
            <a:endParaRPr lang="zh-CN" altLang="en-US" sz="1400" b="1" dirty="0">
              <a:solidFill>
                <a:schemeClr val="bg1"/>
              </a:solidFill>
            </a:endParaRPr>
          </a:p>
        </p:txBody>
      </p:sp>
      <p:sp>
        <p:nvSpPr>
          <p:cNvPr id="22"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6.5.3.3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广播的类型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down)">
                                      <p:cBhvr>
                                        <p:cTn id="14" dur="500"/>
                                        <p:tgtEl>
                                          <p:spTgt spid="19"/>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par>
                                <p:cTn id="44" presetID="22" presetClass="entr" presetSubtype="8"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500"/>
                                        <p:tgtEl>
                                          <p:spTgt spid="13"/>
                                        </p:tgtEl>
                                      </p:cBhvr>
                                    </p:animEffect>
                                  </p:childTnLst>
                                </p:cTn>
                              </p:par>
                              <p:par>
                                <p:cTn id="57" presetID="22" presetClass="entr" presetSubtype="8"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par>
                          <p:cTn id="60" fill="hold">
                            <p:stCondLst>
                              <p:cond delay="1500"/>
                            </p:stCondLst>
                            <p:childTnLst>
                              <p:par>
                                <p:cTn id="61" presetID="22" presetClass="entr" presetSubtype="8"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left)">
                                      <p:cBhvr>
                                        <p:cTn id="6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2" grpId="0" animBg="1"/>
      <p:bldP spid="13" grpId="0" animBg="1"/>
      <p:bldP spid="14" grpId="0" animBg="1"/>
      <p:bldP spid="15" grpId="0" animBg="1"/>
      <p:bldP spid="19" grpId="0" animBg="1"/>
      <p:bldP spid="20" grpId="0" animBg="1"/>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4"/>
          <p:cNvSpPr>
            <a:spLocks noChangeArrowheads="1"/>
          </p:cNvSpPr>
          <p:nvPr/>
        </p:nvSpPr>
        <p:spPr bwMode="auto">
          <a:xfrm>
            <a:off x="2066926" y="1454498"/>
            <a:ext cx="8061523" cy="3486670"/>
          </a:xfrm>
          <a:prstGeom prst="rect">
            <a:avLst/>
          </a:prstGeom>
          <a:noFill/>
          <a:ln w="19050" algn="ctr">
            <a:solidFill>
              <a:srgbClr val="006BA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pPr>
            <a:endParaRPr lang="zh-CN" altLang="en-US"/>
          </a:p>
        </p:txBody>
      </p:sp>
      <p:sp>
        <p:nvSpPr>
          <p:cNvPr id="3" name="任意多边形 2"/>
          <p:cNvSpPr/>
          <p:nvPr/>
        </p:nvSpPr>
        <p:spPr bwMode="auto">
          <a:xfrm>
            <a:off x="7104112" y="1268761"/>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a:solidFill>
                  <a:schemeClr val="bg1"/>
                </a:solidFill>
                <a:latin typeface="微软雅黑" panose="020B0503020204020204" pitchFamily="34" charset="-122"/>
                <a:ea typeface="微软雅黑" panose="020B0503020204020204" pitchFamily="34" charset="-122"/>
              </a:rPr>
              <a:t>优先级</a:t>
            </a:r>
          </a:p>
        </p:txBody>
      </p:sp>
      <p:sp>
        <p:nvSpPr>
          <p:cNvPr id="9" name="矩形 17"/>
          <p:cNvSpPr>
            <a:spLocks noChangeArrowheads="1"/>
          </p:cNvSpPr>
          <p:nvPr/>
        </p:nvSpPr>
        <p:spPr bwMode="auto">
          <a:xfrm>
            <a:off x="2208238" y="1640236"/>
            <a:ext cx="7819975" cy="3084909"/>
          </a:xfrm>
          <a:prstGeom prst="rect">
            <a:avLst/>
          </a:prstGeom>
          <a:solidFill>
            <a:srgbClr val="E7F4FF"/>
          </a:solidFill>
          <a:ln>
            <a:noFill/>
          </a:ln>
          <a:extLst>
            <a:ext uri="{91240B29-F687-4F45-9708-019B960494DF}">
              <a14:hiddenLine xmlns:a14="http://schemas.microsoft.com/office/drawing/2010/main" w="28575">
                <a:solidFill>
                  <a:srgbClr val="000000"/>
                </a:solidFill>
                <a:round/>
              </a14:hiddenLine>
            </a:ext>
          </a:extLst>
        </p:spPr>
        <p:txBody>
          <a:bodyPr/>
          <a:lstStyle/>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动态注册</a:t>
            </a:r>
            <a:r>
              <a:rPr lang="en-US" altLang="zh-CN" sz="1600" dirty="0" err="1">
                <a:latin typeface="Times New Roman" panose="02020603050405020304" pitchFamily="18" charset="0"/>
                <a:cs typeface="Times New Roman" panose="02020603050405020304" pitchFamily="18" charset="0"/>
              </a:rPr>
              <a:t>MyReceiver</a:t>
            </a:r>
            <a:r>
              <a:rPr lang="zh-CN" altLang="en-US" sz="1600" dirty="0">
                <a:latin typeface="Times New Roman" panose="02020603050405020304" pitchFamily="18" charset="0"/>
                <a:cs typeface="Times New Roman" panose="02020603050405020304" pitchFamily="18" charset="0"/>
              </a:rPr>
              <a:t>广播</a:t>
            </a:r>
          </a:p>
          <a:p>
            <a:pPr>
              <a:lnSpc>
                <a:spcPct val="150000"/>
              </a:lnSpc>
              <a:defRPr/>
            </a:pPr>
            <a:r>
              <a:rPr lang="zh-CN" altLang="en-US"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MyReceiver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one = new </a:t>
            </a:r>
            <a:r>
              <a:rPr lang="en-US" altLang="zh-CN" sz="1600" dirty="0" err="1">
                <a:latin typeface="Times New Roman" panose="02020603050405020304" pitchFamily="18" charset="0"/>
                <a:cs typeface="Times New Roman" panose="02020603050405020304" pitchFamily="18" charset="0"/>
              </a:rPr>
              <a:t>MyReceiver</a:t>
            </a:r>
            <a:r>
              <a:rPr lang="en-US" altLang="zh-CN" sz="1600" dirty="0">
                <a:latin typeface="Times New Roman" panose="02020603050405020304" pitchFamily="18" charset="0"/>
                <a:cs typeface="Times New Roman" panose="02020603050405020304" pitchFamily="18" charset="0"/>
              </a:rPr>
              <a:t> ();</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IntentFilter</a:t>
            </a:r>
            <a:r>
              <a:rPr lang="en-US" altLang="zh-CN" sz="1600" dirty="0">
                <a:latin typeface="Times New Roman" panose="02020603050405020304" pitchFamily="18" charset="0"/>
                <a:cs typeface="Times New Roman" panose="02020603050405020304" pitchFamily="18" charset="0"/>
              </a:rPr>
              <a:t> filter = new </a:t>
            </a:r>
            <a:r>
              <a:rPr lang="en-US" altLang="zh-CN" sz="1600" dirty="0" err="1">
                <a:latin typeface="Times New Roman" panose="02020603050405020304" pitchFamily="18" charset="0"/>
                <a:cs typeface="Times New Roman" panose="02020603050405020304" pitchFamily="18" charset="0"/>
              </a:rPr>
              <a:t>IntentFilter</a:t>
            </a:r>
            <a:r>
              <a:rPr lang="en-US" altLang="zh-CN" sz="1600" dirty="0">
                <a:latin typeface="Times New Roman" panose="02020603050405020304" pitchFamily="18" charset="0"/>
                <a:cs typeface="Times New Roman" panose="02020603050405020304" pitchFamily="18" charset="0"/>
              </a:rPr>
              <a:t>();</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filter.setPriority</a:t>
            </a:r>
            <a:r>
              <a:rPr lang="en-US" altLang="zh-CN" sz="1600" dirty="0">
                <a:latin typeface="Times New Roman" panose="02020603050405020304" pitchFamily="18" charset="0"/>
                <a:cs typeface="Times New Roman" panose="02020603050405020304" pitchFamily="18" charset="0"/>
              </a:rPr>
              <a:t>(1000); </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filter.addAction</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Intercept_Stitch</a:t>
            </a:r>
            <a:r>
              <a:rPr lang="en-US" altLang="zh-CN" sz="1600" dirty="0">
                <a:latin typeface="Times New Roman" panose="02020603050405020304" pitchFamily="18" charset="0"/>
                <a:cs typeface="Times New Roman" panose="02020603050405020304" pitchFamily="18" charset="0"/>
              </a:rPr>
              <a:t>");</a:t>
            </a:r>
          </a:p>
          <a:p>
            <a:pPr>
              <a:lnSpc>
                <a:spcPct val="150000"/>
              </a:lnSpc>
              <a:defRPr/>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registerReceiver</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one,filter</a:t>
            </a:r>
            <a:r>
              <a:rPr lang="en-US" altLang="zh-CN" sz="1600" dirty="0">
                <a:latin typeface="Times New Roman" panose="02020603050405020304" pitchFamily="18" charset="0"/>
                <a:cs typeface="Times New Roman" panose="02020603050405020304" pitchFamily="18" charset="0"/>
              </a:rPr>
              <a:t>);</a:t>
            </a:r>
          </a:p>
          <a:p>
            <a:pPr>
              <a:lnSpc>
                <a:spcPct val="150000"/>
              </a:lnSpc>
              <a:defRPr/>
            </a:pP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0" name="直接箭头连接符 9"/>
          <p:cNvCxnSpPr/>
          <p:nvPr/>
        </p:nvCxnSpPr>
        <p:spPr bwMode="auto">
          <a:xfrm>
            <a:off x="4583832" y="3032936"/>
            <a:ext cx="571500"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圆角矩形 10"/>
          <p:cNvSpPr/>
          <p:nvPr/>
        </p:nvSpPr>
        <p:spPr>
          <a:xfrm>
            <a:off x="5159896" y="2522158"/>
            <a:ext cx="4543202" cy="1021556"/>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rPr>
              <a:t>数值越大，优先级越高。如果两个广播接收者的优先级相同，则先注册的广播接收者优先级高。</a:t>
            </a:r>
          </a:p>
        </p:txBody>
      </p:sp>
      <p:sp>
        <p:nvSpPr>
          <p:cNvPr id="12" name="矩形 11"/>
          <p:cNvSpPr/>
          <p:nvPr/>
        </p:nvSpPr>
        <p:spPr>
          <a:xfrm>
            <a:off x="2639616" y="2848270"/>
            <a:ext cx="1944216" cy="369332"/>
          </a:xfrm>
          <a:prstGeom prst="rect">
            <a:avLst/>
          </a:prstGeom>
          <a:ln w="19050">
            <a:solidFill>
              <a:srgbClr val="006BA9"/>
            </a:solidFill>
          </a:ln>
        </p:spPr>
        <p:txBody>
          <a:bodyPr wrap="square" anchor="ctr">
            <a:spAutoFit/>
          </a:bodyPr>
          <a:lstStyle/>
          <a:p>
            <a:pPr algn="ctr">
              <a:defRPr/>
            </a:pPr>
            <a:endParaRPr lang="zh-CN" altLang="en-US" dirty="0">
              <a:ea typeface="宋体" panose="02010600030101010101" pitchFamily="2" charset="-122"/>
            </a:endParaRPr>
          </a:p>
        </p:txBody>
      </p:sp>
      <p:sp>
        <p:nvSpPr>
          <p:cNvPr id="14" name="标题 1"/>
          <p:cNvSpPr>
            <a:spLocks noChangeArrowheads="1"/>
          </p:cNvSpPr>
          <p:nvPr/>
        </p:nvSpPr>
        <p:spPr bwMode="auto">
          <a:xfrm>
            <a:off x="3179986" y="21555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6.5.3.3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广播的类型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12"/>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0"/>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1" grpId="1" animBg="1"/>
      <p:bldP spid="12" grpId="0" animBg="1"/>
      <p:bldP spid="1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bwMode="auto">
          <a:xfrm rot="574600">
            <a:off x="2273300" y="3024539"/>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7" name="TextBox 6"/>
          <p:cNvSpPr txBox="1">
            <a:spLocks noChangeArrowheads="1"/>
          </p:cNvSpPr>
          <p:nvPr/>
        </p:nvSpPr>
        <p:spPr bwMode="auto">
          <a:xfrm>
            <a:off x="2290366" y="300707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b="1" kern="0">
                <a:solidFill>
                  <a:sysClr val="window" lastClr="FFFFFF"/>
                </a:solidFill>
                <a:latin typeface="Verdana" panose="020B0604030504040204" pitchFamily="34" charset="0"/>
              </a:rPr>
              <a:t>2</a:t>
            </a:r>
            <a:endParaRPr lang="zh-CN" altLang="en-US" b="1" kern="0">
              <a:solidFill>
                <a:sysClr val="window" lastClr="FFFFFF"/>
              </a:solidFill>
              <a:latin typeface="Verdana" panose="020B0604030504040204" pitchFamily="34" charset="0"/>
            </a:endParaRPr>
          </a:p>
        </p:txBody>
      </p:sp>
      <p:sp>
        <p:nvSpPr>
          <p:cNvPr id="9" name="椭圆 8"/>
          <p:cNvSpPr/>
          <p:nvPr/>
        </p:nvSpPr>
        <p:spPr bwMode="auto">
          <a:xfrm rot="574600">
            <a:off x="2278063" y="513530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0" name="TextBox 9"/>
          <p:cNvSpPr txBox="1">
            <a:spLocks noChangeArrowheads="1"/>
          </p:cNvSpPr>
          <p:nvPr/>
        </p:nvSpPr>
        <p:spPr bwMode="auto">
          <a:xfrm>
            <a:off x="2290366" y="5117890"/>
            <a:ext cx="349250" cy="369887"/>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b="1" kern="0">
                <a:solidFill>
                  <a:sysClr val="window" lastClr="FFFFFF"/>
                </a:solidFill>
                <a:latin typeface="Verdana" panose="020B0604030504040204" pitchFamily="34" charset="0"/>
              </a:rPr>
              <a:t>3</a:t>
            </a:r>
            <a:endParaRPr lang="zh-CN" altLang="en-US" b="1" kern="0">
              <a:solidFill>
                <a:sysClr val="window" lastClr="FFFFFF"/>
              </a:solidFill>
              <a:latin typeface="Verdana" panose="020B0604030504040204" pitchFamily="34" charset="0"/>
            </a:endParaRPr>
          </a:p>
        </p:txBody>
      </p:sp>
      <p:sp>
        <p:nvSpPr>
          <p:cNvPr id="12" name="矩形 11"/>
          <p:cNvSpPr/>
          <p:nvPr/>
        </p:nvSpPr>
        <p:spPr>
          <a:xfrm>
            <a:off x="2667001" y="2285678"/>
            <a:ext cx="1152525" cy="345094"/>
          </a:xfrm>
          <a:prstGeom prst="rect">
            <a:avLst/>
          </a:prstGeom>
        </p:spPr>
        <p:txBody>
          <a:bodyPr>
            <a:spAutoFit/>
          </a:bodyPr>
          <a:lstStyle/>
          <a:p>
            <a:pPr>
              <a:lnSpc>
                <a:spcPct val="130000"/>
              </a:lnSpc>
              <a:spcAft>
                <a:spcPts val="300"/>
              </a:spcAft>
              <a:defRPr/>
            </a:pPr>
            <a:r>
              <a:rPr lang="zh-CN" altLang="en-US" sz="1400" b="1" kern="0" dirty="0">
                <a:solidFill>
                  <a:srgbClr val="0070C0"/>
                </a:solidFill>
                <a:latin typeface="微软雅黑" panose="020B0503020204020204" pitchFamily="34" charset="-122"/>
                <a:ea typeface="微软雅黑" panose="020B0503020204020204" pitchFamily="34" charset="-122"/>
              </a:rPr>
              <a:t>功能描述：</a:t>
            </a:r>
            <a:endParaRPr lang="en-US" altLang="zh-CN" sz="1200" kern="0" dirty="0">
              <a:solidFill>
                <a:srgbClr val="0070C0"/>
              </a:solidFill>
              <a:latin typeface="微软雅黑" panose="020B0503020204020204" pitchFamily="34" charset="-122"/>
              <a:ea typeface="微软雅黑" panose="020B0503020204020204" pitchFamily="34" charset="-122"/>
            </a:endParaRPr>
          </a:p>
        </p:txBody>
      </p:sp>
      <p:sp>
        <p:nvSpPr>
          <p:cNvPr id="13" name="矩形 12"/>
          <p:cNvSpPr/>
          <p:nvPr/>
        </p:nvSpPr>
        <p:spPr>
          <a:xfrm>
            <a:off x="2660651" y="3005489"/>
            <a:ext cx="1158875" cy="345094"/>
          </a:xfrm>
          <a:prstGeom prst="rect">
            <a:avLst/>
          </a:prstGeom>
        </p:spPr>
        <p:txBody>
          <a:bodyPr>
            <a:spAutoFit/>
          </a:bodyPr>
          <a:lstStyle/>
          <a:p>
            <a:pPr>
              <a:lnSpc>
                <a:spcPct val="130000"/>
              </a:lnSpc>
              <a:spcAft>
                <a:spcPts val="300"/>
              </a:spcAft>
              <a:defRPr/>
            </a:pPr>
            <a:r>
              <a:rPr lang="zh-CN" altLang="en-US" sz="1400" b="1" kern="0" dirty="0">
                <a:solidFill>
                  <a:srgbClr val="0070C0"/>
                </a:solidFill>
                <a:latin typeface="微软雅黑" panose="020B0503020204020204" pitchFamily="34" charset="-122"/>
                <a:ea typeface="微软雅黑" panose="020B0503020204020204" pitchFamily="34" charset="-122"/>
              </a:rPr>
              <a:t>技术要点：</a:t>
            </a:r>
            <a:endParaRPr lang="en-US" altLang="zh-CN" sz="1200" kern="0" dirty="0">
              <a:solidFill>
                <a:srgbClr val="0070C0"/>
              </a:solidFill>
              <a:latin typeface="微软雅黑" panose="020B0503020204020204" pitchFamily="34" charset="-122"/>
              <a:ea typeface="微软雅黑" panose="020B0503020204020204" pitchFamily="34" charset="-122"/>
            </a:endParaRPr>
          </a:p>
        </p:txBody>
      </p:sp>
      <p:sp>
        <p:nvSpPr>
          <p:cNvPr id="16" name="矩形 15"/>
          <p:cNvSpPr/>
          <p:nvPr/>
        </p:nvSpPr>
        <p:spPr>
          <a:xfrm>
            <a:off x="2667001" y="5121016"/>
            <a:ext cx="1152525" cy="369887"/>
          </a:xfrm>
          <a:prstGeom prst="rect">
            <a:avLst/>
          </a:prstGeom>
        </p:spPr>
        <p:txBody>
          <a:bodyPr wrap="none">
            <a:spAutoFit/>
          </a:bodyPr>
          <a:lstStyle/>
          <a:p>
            <a:pPr>
              <a:defRPr/>
            </a:pPr>
            <a:r>
              <a:rPr lang="zh-CN" altLang="en-US" sz="1400" b="1" kern="0" dirty="0">
                <a:solidFill>
                  <a:srgbClr val="0070C0"/>
                </a:solidFill>
                <a:latin typeface="微软雅黑" panose="020B0503020204020204" pitchFamily="34" charset="-122"/>
                <a:ea typeface="微软雅黑" panose="020B0503020204020204" pitchFamily="34" charset="-122"/>
              </a:rPr>
              <a:t>实现步骤：</a:t>
            </a:r>
            <a:r>
              <a:rPr lang="zh-CN" altLang="en-US" b="1" kern="0" dirty="0">
                <a:solidFill>
                  <a:srgbClr val="0070C0"/>
                </a:solidFill>
                <a:latin typeface="微软雅黑" panose="020B0503020204020204" pitchFamily="34" charset="-122"/>
                <a:ea typeface="微软雅黑" panose="020B0503020204020204" pitchFamily="34" charset="-122"/>
              </a:rPr>
              <a:t> </a:t>
            </a:r>
            <a:endParaRPr lang="zh-CN" altLang="en-US" kern="0" dirty="0">
              <a:solidFill>
                <a:srgbClr val="0070C0"/>
              </a:solidFill>
              <a:latin typeface="Arial" panose="020B0604020202020204" pitchFamily="34" charset="0"/>
              <a:ea typeface="宋体" panose="02010600030101010101" pitchFamily="2" charset="-122"/>
            </a:endParaRPr>
          </a:p>
        </p:txBody>
      </p:sp>
      <p:cxnSp>
        <p:nvCxnSpPr>
          <p:cNvPr id="36" name="直接连接符 35"/>
          <p:cNvCxnSpPr/>
          <p:nvPr/>
        </p:nvCxnSpPr>
        <p:spPr>
          <a:xfrm>
            <a:off x="2487614" y="2673028"/>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39" name="直接连接符 38"/>
          <p:cNvCxnSpPr/>
          <p:nvPr/>
        </p:nvCxnSpPr>
        <p:spPr>
          <a:xfrm>
            <a:off x="2452688" y="3374989"/>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40" name="直接连接符 39"/>
          <p:cNvCxnSpPr/>
          <p:nvPr/>
        </p:nvCxnSpPr>
        <p:spPr>
          <a:xfrm>
            <a:off x="2424907" y="5490902"/>
            <a:ext cx="5094287"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45" name="椭圆 44"/>
          <p:cNvSpPr/>
          <p:nvPr/>
        </p:nvSpPr>
        <p:spPr bwMode="auto">
          <a:xfrm rot="574600">
            <a:off x="2253520" y="2332305"/>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dirty="0">
              <a:solidFill>
                <a:schemeClr val="bg1"/>
              </a:solidFill>
              <a:latin typeface="Arial" panose="020B0604020202020204" pitchFamily="34" charset="0"/>
            </a:endParaRPr>
          </a:p>
        </p:txBody>
      </p:sp>
      <p:sp>
        <p:nvSpPr>
          <p:cNvPr id="46" name="TextBox 45"/>
          <p:cNvSpPr txBox="1">
            <a:spLocks noChangeArrowheads="1"/>
          </p:cNvSpPr>
          <p:nvPr/>
        </p:nvSpPr>
        <p:spPr bwMode="auto">
          <a:xfrm>
            <a:off x="2260664" y="232298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solidFill>
                  <a:schemeClr val="bg1"/>
                </a:solidFill>
                <a:latin typeface="Verdana" panose="020B0604030504040204" pitchFamily="34" charset="0"/>
              </a:rPr>
              <a:t>1</a:t>
            </a:r>
            <a:endParaRPr lang="zh-CN" altLang="en-US" b="1">
              <a:solidFill>
                <a:schemeClr val="bg1"/>
              </a:solidFill>
              <a:latin typeface="Verdana" panose="020B0604030504040204" pitchFamily="34" charset="0"/>
            </a:endParaRPr>
          </a:p>
        </p:txBody>
      </p:sp>
      <p:sp>
        <p:nvSpPr>
          <p:cNvPr id="20" name="矩形 19"/>
          <p:cNvSpPr/>
          <p:nvPr/>
        </p:nvSpPr>
        <p:spPr>
          <a:xfrm>
            <a:off x="3967164" y="3501009"/>
            <a:ext cx="3724096" cy="1888209"/>
          </a:xfrm>
          <a:prstGeom prst="rect">
            <a:avLst/>
          </a:prstGeom>
        </p:spPr>
        <p:txBody>
          <a:bodyPr wrap="square">
            <a:spAutoFit/>
          </a:bodyPr>
          <a:lstStyle/>
          <a:p>
            <a:pPr marL="228600" indent="-228600">
              <a:lnSpc>
                <a:spcPct val="130000"/>
              </a:lnSpc>
              <a:spcAft>
                <a:spcPts val="300"/>
              </a:spcAft>
              <a:buFont typeface="+mj-ea"/>
              <a:buAutoNum type="circleNumDbPlain"/>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用户交互界面的布局设计与实现</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创建</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个广播接收者：</a:t>
            </a:r>
            <a:r>
              <a:rPr lang="en-US" altLang="zh-CN" sz="12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MyBroadcastReceiverOne.java</a:t>
            </a:r>
            <a:r>
              <a:rPr lang="en-US" altLang="zh-CN"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MyBroadcastReceiverTwo.java</a:t>
            </a:r>
            <a:r>
              <a:rPr lang="en-US" altLang="zh-CN"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MyBroadcastReceiverThree.java</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设置优先级广播接收者的优先级</a:t>
            </a:r>
            <a:endParaRPr lang="en-US" altLang="zh-CN" sz="1200" dirty="0">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228600" indent="-228600">
              <a:lnSpc>
                <a:spcPct val="130000"/>
              </a:lnSpc>
              <a:spcAft>
                <a:spcPts val="300"/>
              </a:spcAft>
              <a:buFont typeface="+mj-ea"/>
              <a:buAutoNum type="circleNumDbPlain"/>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界面交互代码的设计与实现</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967163" y="2357462"/>
            <a:ext cx="3724096" cy="308995"/>
          </a:xfrm>
          <a:prstGeom prst="rect">
            <a:avLst/>
          </a:prstGeom>
        </p:spPr>
        <p:txBody>
          <a:bodyPr wrap="none">
            <a:spAutoFit/>
          </a:bodyPr>
          <a:lstStyle/>
          <a:p>
            <a:pPr>
              <a:lnSpc>
                <a:spcPct val="130000"/>
              </a:lnSpc>
              <a:spcAft>
                <a:spcPts val="300"/>
              </a:spcAf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根据广播接收者的优先级高低依次接收广播的消息。</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3967163" y="3070959"/>
            <a:ext cx="3538148" cy="308867"/>
          </a:xfrm>
          <a:prstGeom prst="rect">
            <a:avLst/>
          </a:prstGeom>
        </p:spPr>
        <p:txBody>
          <a:bodyPr wrap="none">
            <a:spAutoFit/>
          </a:bodyPr>
          <a:lstStyle/>
          <a:p>
            <a:pPr>
              <a:lnSpc>
                <a:spcPct val="130000"/>
              </a:lnSpc>
              <a:spcAft>
                <a:spcPts val="300"/>
              </a:spcAf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通过</a:t>
            </a:r>
            <a:r>
              <a:rPr lang="en-US" altLang="zh-CN" sz="1200" dirty="0" err="1">
                <a:solidFill>
                  <a:schemeClr val="tx1">
                    <a:lumMod val="65000"/>
                    <a:lumOff val="35000"/>
                  </a:schemeClr>
                </a:solidFill>
                <a:latin typeface="Times New Roman" panose="02020603050405020304" pitchFamily="18" charset="0"/>
                <a:ea typeface="微软雅黑" panose="020B0503020204020204" pitchFamily="34" charset="-122"/>
                <a:cs typeface="Times New Roman" panose="02020603050405020304" pitchFamily="18" charset="0"/>
              </a:rPr>
              <a:t>sendOrderedBroadcast</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方法发送一条有序广播</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标题 1"/>
          <p:cNvSpPr>
            <a:spLocks noChangeArrowheads="1"/>
          </p:cNvSpPr>
          <p:nvPr/>
        </p:nvSpPr>
        <p:spPr bwMode="auto">
          <a:xfrm>
            <a:off x="3179986" y="215554"/>
            <a:ext cx="69484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6.5.3.4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实战演练</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发送有序广播</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3166" y="1502971"/>
            <a:ext cx="2479492" cy="4414837"/>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2" presetClass="entr" presetSubtype="8"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par>
                                <p:cTn id="29" presetID="22" presetClass="entr" presetSubtype="8"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par>
                                <p:cTn id="32" presetID="22" presetClass="entr" presetSubtype="8"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left)">
                                      <p:cBhvr>
                                        <p:cTn id="40" dur="500"/>
                                        <p:tgtEl>
                                          <p:spTgt spid="4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026"/>
                                        </p:tgtEl>
                                        <p:attrNameLst>
                                          <p:attrName>style.visibility</p:attrName>
                                        </p:attrNameLst>
                                      </p:cBhvr>
                                      <p:to>
                                        <p:strVal val="visible"/>
                                      </p:to>
                                    </p:set>
                                    <p:animEffect transition="in" filter="wipe(left)">
                                      <p:cBhvr>
                                        <p:cTn id="5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P spid="12" grpId="0"/>
      <p:bldP spid="13" grpId="0"/>
      <p:bldP spid="16" grpId="0"/>
      <p:bldP spid="45" grpId="0" animBg="1"/>
      <p:bldP spid="46" grpId="0"/>
      <p:bldP spid="20" grpId="0"/>
      <p:bldP spid="21"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ChangeArrowheads="1"/>
          </p:cNvSpPr>
          <p:nvPr/>
        </p:nvSpPr>
        <p:spPr bwMode="auto">
          <a:xfrm>
            <a:off x="1775520" y="923156"/>
            <a:ext cx="5544616"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标题 1"/>
          <p:cNvSpPr>
            <a:spLocks noChangeArrowheads="1"/>
          </p:cNvSpPr>
          <p:nvPr/>
        </p:nvSpPr>
        <p:spPr bwMode="auto">
          <a:xfrm>
            <a:off x="3179986" y="215554"/>
            <a:ext cx="69484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6.5.3.4  </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实战演练</a:t>
            </a:r>
            <a:r>
              <a:rPr lang="en-US" altLang="zh-CN"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3200" b="1" dirty="0">
                <a:solidFill>
                  <a:srgbClr val="006BA9"/>
                </a:solidFill>
                <a:latin typeface="微软雅黑" panose="020B0503020204020204" pitchFamily="34" charset="-122"/>
                <a:ea typeface="微软雅黑" panose="020B0503020204020204" pitchFamily="34" charset="-122"/>
                <a:sym typeface="宋体" panose="02010600030101010101" pitchFamily="2" charset="-122"/>
              </a:rPr>
              <a:t>发送有序广播</a:t>
            </a: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2861" y="1465195"/>
            <a:ext cx="8280000" cy="127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1544" y="3140968"/>
            <a:ext cx="8280000" cy="1277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par>
                                <p:cTn id="10" presetID="53" presetClass="entr" presetSubtype="16" fill="hold" nodeType="with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p:cTn id="12" dur="500" fill="hold"/>
                                        <p:tgtEl>
                                          <p:spTgt spid="1027"/>
                                        </p:tgtEl>
                                        <p:attrNameLst>
                                          <p:attrName>ppt_w</p:attrName>
                                        </p:attrNameLst>
                                      </p:cBhvr>
                                      <p:tavLst>
                                        <p:tav tm="0">
                                          <p:val>
                                            <p:fltVal val="0"/>
                                          </p:val>
                                        </p:tav>
                                        <p:tav tm="100000">
                                          <p:val>
                                            <p:strVal val="#ppt_w"/>
                                          </p:val>
                                        </p:tav>
                                      </p:tavLst>
                                    </p:anim>
                                    <p:anim calcmode="lin" valueType="num">
                                      <p:cBhvr>
                                        <p:cTn id="13" dur="500" fill="hold"/>
                                        <p:tgtEl>
                                          <p:spTgt spid="1027"/>
                                        </p:tgtEl>
                                        <p:attrNameLst>
                                          <p:attrName>ppt_h</p:attrName>
                                        </p:attrNameLst>
                                      </p:cBhvr>
                                      <p:tavLst>
                                        <p:tav tm="0">
                                          <p:val>
                                            <p:fltVal val="0"/>
                                          </p:val>
                                        </p:tav>
                                        <p:tav tm="100000">
                                          <p:val>
                                            <p:strVal val="#ppt_h"/>
                                          </p:val>
                                        </p:tav>
                                      </p:tavLst>
                                    </p:anim>
                                    <p:animEffect transition="in" filter="fade">
                                      <p:cBhvr>
                                        <p:cTn id="14"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sym typeface="+mn-ea"/>
              </a:rPr>
              <a:t>本章小结</a:t>
            </a:r>
            <a:endParaRPr lang="zh-CN" altLang="en-US" dirty="0"/>
          </a:p>
        </p:txBody>
      </p:sp>
      <p:sp>
        <p:nvSpPr>
          <p:cNvPr id="23555" name="内容占位符 2"/>
          <p:cNvSpPr>
            <a:spLocks noGrp="1"/>
          </p:cNvSpPr>
          <p:nvPr/>
        </p:nvSpPr>
        <p:spPr>
          <a:xfrm>
            <a:off x="190500" y="975995"/>
            <a:ext cx="11155045" cy="4351020"/>
          </a:xfrm>
          <a:prstGeom prst="rect">
            <a:avLst/>
          </a:prstGeom>
          <a:noFill/>
          <a:ln>
            <a:noFill/>
          </a:ln>
        </p:spPr>
        <p:txBody>
          <a:bodyPr vert="horz" wrap="square" lIns="91440" tIns="45720" rIns="91440" bIns="45720" numCol="1" rtlCol="0" anchor="t" anchorCtr="0" compatLnSpc="1">
            <a:norm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fontAlgn="auto">
              <a:lnSpc>
                <a:spcPct val="150000"/>
              </a:lnSpc>
              <a:spcBef>
                <a:spcPct val="0"/>
              </a:spcBef>
              <a:spcAft>
                <a:spcPts val="0"/>
              </a:spcAft>
              <a:defRPr/>
            </a:pPr>
            <a:r>
              <a:rPr lang="zh-CN" altLang="zh-CN" sz="2400" b="1" dirty="0">
                <a:solidFill>
                  <a:schemeClr val="tx1">
                    <a:lumMod val="75000"/>
                    <a:lumOff val="25000"/>
                  </a:schemeClr>
                </a:solidFill>
                <a:latin typeface="宋体" panose="02010600030101010101" pitchFamily="2" charset="-122"/>
              </a:rPr>
              <a:t>本章主要讲解了Android中的Service和Broadcast。</a:t>
            </a:r>
            <a:endParaRPr lang="en-US" altLang="zh-CN" sz="2400" b="1" dirty="0">
              <a:solidFill>
                <a:schemeClr val="tx1">
                  <a:lumMod val="75000"/>
                  <a:lumOff val="25000"/>
                </a:schemeClr>
              </a:solidFill>
              <a:latin typeface="宋体" panose="02010600030101010101" pitchFamily="2" charset="-122"/>
            </a:endParaRPr>
          </a:p>
          <a:p>
            <a:pPr fontAlgn="auto">
              <a:lnSpc>
                <a:spcPct val="150000"/>
              </a:lnSpc>
              <a:spcBef>
                <a:spcPct val="0"/>
              </a:spcBef>
              <a:spcAft>
                <a:spcPts val="0"/>
              </a:spcAft>
              <a:defRPr/>
            </a:pPr>
            <a:r>
              <a:rPr lang="zh-CN" altLang="zh-CN" sz="2400" b="1" dirty="0">
                <a:solidFill>
                  <a:schemeClr val="tx1">
                    <a:lumMod val="75000"/>
                    <a:lumOff val="25000"/>
                  </a:schemeClr>
                </a:solidFill>
                <a:latin typeface="宋体" panose="02010600030101010101" pitchFamily="2" charset="-122"/>
              </a:rPr>
              <a:t>首先讲解了服务的基本概念、创建与配置、启动与停止,接着讲解了服务的生命周期所经历的过程、生命周期方法的介绍，然后又讲解了服务的通信，包括本地服务通信与远程服务通信，最后讲解了系统服务的使用。</a:t>
            </a:r>
            <a:endParaRPr lang="en-US" altLang="zh-CN" sz="2400" b="1" dirty="0">
              <a:solidFill>
                <a:schemeClr val="tx1">
                  <a:lumMod val="75000"/>
                  <a:lumOff val="25000"/>
                </a:schemeClr>
              </a:solidFill>
              <a:latin typeface="宋体" panose="02010600030101010101" pitchFamily="2" charset="-122"/>
            </a:endParaRPr>
          </a:p>
          <a:p>
            <a:pPr fontAlgn="auto">
              <a:lnSpc>
                <a:spcPct val="150000"/>
              </a:lnSpc>
              <a:spcBef>
                <a:spcPct val="0"/>
              </a:spcBef>
              <a:spcAft>
                <a:spcPts val="0"/>
              </a:spcAft>
              <a:defRPr/>
            </a:pPr>
            <a:r>
              <a:rPr lang="zh-CN" altLang="zh-CN" sz="2400" b="1" dirty="0">
                <a:solidFill>
                  <a:schemeClr val="tx1">
                    <a:lumMod val="75000"/>
                    <a:lumOff val="25000"/>
                  </a:schemeClr>
                </a:solidFill>
                <a:latin typeface="宋体" panose="02010600030101010101" pitchFamily="2" charset="-122"/>
              </a:rPr>
              <a:t>广播方面做了简单的介绍，然后通过具体的例子来讲解了广播的注册及使用。关于广播和服务的知识，需要开发者熟练掌握，在日常的开发中需要经常用到</a:t>
            </a:r>
            <a:r>
              <a:rPr lang="zh-CN" altLang="en-US" sz="2400" b="1" dirty="0">
                <a:solidFill>
                  <a:schemeClr val="tx1">
                    <a:lumMod val="75000"/>
                    <a:lumOff val="25000"/>
                  </a:schemeClr>
                </a:solidFill>
                <a:latin typeface="宋体" panose="02010600030101010101" pitchFamily="2" charset="-122"/>
              </a:rPr>
              <a:t>。</a:t>
            </a:r>
            <a:endParaRPr lang="en-US" altLang="zh-CN" sz="2400" b="1" dirty="0">
              <a:solidFill>
                <a:schemeClr val="tx1">
                  <a:lumMod val="75000"/>
                  <a:lumOff val="25000"/>
                </a:schemeClr>
              </a:solidFill>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6.1.1 </a:t>
            </a:r>
            <a:r>
              <a:rPr lang="en-US" altLang="en-US" dirty="0" err="1">
                <a:latin typeface="微软雅黑" panose="020B0503020204020204" charset="-122"/>
                <a:ea typeface="微软雅黑" panose="020B0503020204020204" charset="-122"/>
              </a:rPr>
              <a:t>Service的创建和配置</a:t>
            </a:r>
            <a:endParaRPr lang="zh-CN" altLang="en-US" dirty="0">
              <a:latin typeface="微软雅黑" panose="020B0503020204020204" charset="-122"/>
              <a:ea typeface="微软雅黑" panose="020B0503020204020204" charset="-122"/>
            </a:endParaRPr>
          </a:p>
        </p:txBody>
      </p:sp>
      <p:sp>
        <p:nvSpPr>
          <p:cNvPr id="4" name="内容占位符 2">
            <a:extLst>
              <a:ext uri="{FF2B5EF4-FFF2-40B4-BE49-F238E27FC236}">
                <a16:creationId xmlns:a16="http://schemas.microsoft.com/office/drawing/2014/main" id="{9B701341-6AB3-4950-B81B-53C45B0F56AF}"/>
              </a:ext>
            </a:extLst>
          </p:cNvPr>
          <p:cNvSpPr txBox="1">
            <a:spLocks/>
          </p:cNvSpPr>
          <p:nvPr/>
        </p:nvSpPr>
        <p:spPr>
          <a:xfrm>
            <a:off x="1085850" y="1458913"/>
            <a:ext cx="9656763" cy="4621212"/>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Font typeface="Arial" panose="020B0604020202020204" pitchFamily="34" charset="0"/>
              <a:buNone/>
              <a:defRPr/>
            </a:pPr>
            <a:endParaRPr lang="en-US" altLang="zh-CN" sz="2400" dirty="0">
              <a:solidFill>
                <a:schemeClr val="tx1">
                  <a:lumMod val="75000"/>
                  <a:lumOff val="25000"/>
                </a:schemeClr>
              </a:solidFill>
              <a:latin typeface="宋体" panose="02010600030101010101" pitchFamily="2" charset="-122"/>
            </a:endParaRPr>
          </a:p>
          <a:p>
            <a:pPr marL="0" indent="0" algn="just">
              <a:lnSpc>
                <a:spcPct val="150000"/>
              </a:lnSpc>
              <a:spcBef>
                <a:spcPct val="0"/>
              </a:spcBef>
              <a:buFont typeface="Wingdings 3" panose="05040102010807070707" pitchFamily="18" charset="2"/>
              <a:buNone/>
              <a:defRPr/>
            </a:pPr>
            <a:endParaRPr lang="en-US" altLang="zh-CN" sz="2400" dirty="0">
              <a:solidFill>
                <a:schemeClr val="tx1">
                  <a:lumMod val="75000"/>
                  <a:lumOff val="25000"/>
                </a:schemeClr>
              </a:solidFill>
              <a:latin typeface="宋体" panose="02010600030101010101" pitchFamily="2" charset="-122"/>
            </a:endParaRPr>
          </a:p>
        </p:txBody>
      </p:sp>
      <p:sp>
        <p:nvSpPr>
          <p:cNvPr id="9" name="内容占位符 2">
            <a:extLst>
              <a:ext uri="{FF2B5EF4-FFF2-40B4-BE49-F238E27FC236}">
                <a16:creationId xmlns:a16="http://schemas.microsoft.com/office/drawing/2014/main" id="{C7F28332-5801-4034-810F-FDDDDD4E9A15}"/>
              </a:ext>
            </a:extLst>
          </p:cNvPr>
          <p:cNvSpPr>
            <a:spLocks noGrp="1"/>
          </p:cNvSpPr>
          <p:nvPr/>
        </p:nvSpPr>
        <p:spPr>
          <a:xfrm>
            <a:off x="74930" y="808909"/>
            <a:ext cx="3439795" cy="721360"/>
          </a:xfrm>
          <a:prstGeom prst="rect">
            <a:avLst/>
          </a:prstGeom>
          <a:noFill/>
          <a:ln>
            <a:noFill/>
          </a:ln>
        </p:spPr>
        <p:txBody>
          <a:bodyPr vert="horz" wrap="square" lIns="91440" tIns="45720" rIns="91440" bIns="45720" numCol="1" rtlCol="0" anchor="t" anchorCtr="0" compatLnSpc="1">
            <a:no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fontAlgn="auto">
              <a:lnSpc>
                <a:spcPct val="150000"/>
              </a:lnSpc>
              <a:spcBef>
                <a:spcPts val="600"/>
              </a:spcBef>
              <a:spcAft>
                <a:spcPts val="0"/>
              </a:spcAft>
              <a:buFont typeface="Arial" panose="020B0604020202020204" pitchFamily="34" charset="0"/>
              <a:buNone/>
              <a:defRPr/>
            </a:pPr>
            <a:r>
              <a:rPr lang="zh-CN" altLang="zh-CN" sz="2400" b="1" dirty="0">
                <a:solidFill>
                  <a:schemeClr val="tx1">
                    <a:lumMod val="75000"/>
                    <a:lumOff val="25000"/>
                  </a:schemeClr>
                </a:solidFill>
                <a:latin typeface="宋体" panose="02010600030101010101" pitchFamily="2" charset="-122"/>
              </a:rPr>
              <a:t>（</a:t>
            </a:r>
            <a:r>
              <a:rPr lang="en-US" altLang="zh-CN" sz="2400" b="1" dirty="0">
                <a:solidFill>
                  <a:schemeClr val="tx1">
                    <a:lumMod val="75000"/>
                    <a:lumOff val="25000"/>
                  </a:schemeClr>
                </a:solidFill>
                <a:latin typeface="宋体" panose="02010600030101010101" pitchFamily="2" charset="-122"/>
              </a:rPr>
              <a:t>2</a:t>
            </a:r>
            <a:r>
              <a:rPr lang="zh-CN" altLang="zh-CN" sz="2400" b="1" dirty="0">
                <a:solidFill>
                  <a:schemeClr val="tx1">
                    <a:lumMod val="75000"/>
                    <a:lumOff val="25000"/>
                  </a:schemeClr>
                </a:solidFill>
                <a:latin typeface="宋体" panose="02010600030101010101" pitchFamily="2" charset="-122"/>
              </a:rPr>
              <a:t>）</a:t>
            </a:r>
            <a:r>
              <a:rPr lang="zh-CN" altLang="zh-CN" sz="2400" b="1" dirty="0">
                <a:solidFill>
                  <a:srgbClr val="000C80"/>
                </a:solidFill>
                <a:latin typeface="宋体" panose="02010600030101010101" pitchFamily="2" charset="-122"/>
              </a:rPr>
              <a:t> </a:t>
            </a:r>
            <a:r>
              <a:rPr lang="zh-CN" altLang="zh-CN" sz="2400" b="1" dirty="0">
                <a:solidFill>
                  <a:schemeClr val="tx1">
                    <a:lumMod val="75000"/>
                    <a:lumOff val="25000"/>
                  </a:schemeClr>
                </a:solidFill>
                <a:latin typeface="宋体" panose="02010600030101010101" pitchFamily="2" charset="-122"/>
              </a:rPr>
              <a:t>Service的</a:t>
            </a:r>
            <a:r>
              <a:rPr lang="zh-CN" altLang="en-US" sz="2400" b="1" dirty="0">
                <a:solidFill>
                  <a:schemeClr val="tx1">
                    <a:lumMod val="75000"/>
                    <a:lumOff val="25000"/>
                  </a:schemeClr>
                </a:solidFill>
                <a:latin typeface="宋体" panose="02010600030101010101" pitchFamily="2" charset="-122"/>
              </a:rPr>
              <a:t>配置</a:t>
            </a:r>
            <a:endParaRPr lang="zh-CN" altLang="zh-CN" sz="2400" b="1" dirty="0">
              <a:solidFill>
                <a:schemeClr val="tx1">
                  <a:lumMod val="75000"/>
                  <a:lumOff val="25000"/>
                </a:schemeClr>
              </a:solidFill>
              <a:latin typeface="宋体" panose="02010600030101010101" pitchFamily="2" charset="-122"/>
            </a:endParaRPr>
          </a:p>
        </p:txBody>
      </p:sp>
      <p:sp>
        <p:nvSpPr>
          <p:cNvPr id="11" name="文本框 10">
            <a:extLst>
              <a:ext uri="{FF2B5EF4-FFF2-40B4-BE49-F238E27FC236}">
                <a16:creationId xmlns:a16="http://schemas.microsoft.com/office/drawing/2014/main" id="{755CF9D7-2C08-46B6-8633-2CDCD9F8CC3C}"/>
              </a:ext>
            </a:extLst>
          </p:cNvPr>
          <p:cNvSpPr txBox="1"/>
          <p:nvPr/>
        </p:nvSpPr>
        <p:spPr>
          <a:xfrm>
            <a:off x="393701" y="1431926"/>
            <a:ext cx="10348912" cy="496290"/>
          </a:xfrm>
          <a:prstGeom prst="rect">
            <a:avLst/>
          </a:prstGeom>
          <a:noFill/>
        </p:spPr>
        <p:txBody>
          <a:bodyPr wrap="square">
            <a:spAutoFit/>
          </a:bodyPr>
          <a:lstStyle/>
          <a:p>
            <a:pPr>
              <a:lnSpc>
                <a:spcPct val="150000"/>
              </a:lnSpc>
              <a:spcBef>
                <a:spcPct val="0"/>
              </a:spcBef>
            </a:pPr>
            <a:r>
              <a:rPr lang="zh-CN" altLang="zh-CN" sz="2000" b="1" dirty="0">
                <a:solidFill>
                  <a:schemeClr val="tx1">
                    <a:lumMod val="75000"/>
                    <a:lumOff val="25000"/>
                  </a:schemeClr>
                </a:solidFill>
                <a:latin typeface="宋体" panose="02010600030101010101" pitchFamily="2" charset="-122"/>
              </a:rPr>
              <a:t>由于Service是Android中的四大组件之一，因此需要在清单文件中注册</a:t>
            </a:r>
            <a:r>
              <a:rPr lang="zh-CN" altLang="en-US" sz="2000" b="1" dirty="0">
                <a:solidFill>
                  <a:schemeClr val="tx1">
                    <a:lumMod val="75000"/>
                    <a:lumOff val="25000"/>
                  </a:schemeClr>
                </a:solidFill>
                <a:latin typeface="宋体" panose="02010600030101010101" pitchFamily="2" charset="-122"/>
              </a:rPr>
              <a:t>：</a:t>
            </a:r>
            <a:endParaRPr lang="zh-CN" altLang="zh-CN" sz="2000" b="1" dirty="0">
              <a:solidFill>
                <a:schemeClr val="tx1">
                  <a:lumMod val="75000"/>
                  <a:lumOff val="25000"/>
                </a:schemeClr>
              </a:solidFill>
              <a:latin typeface="宋体" panose="02010600030101010101" pitchFamily="2" charset="-122"/>
            </a:endParaRPr>
          </a:p>
        </p:txBody>
      </p:sp>
      <p:sp>
        <p:nvSpPr>
          <p:cNvPr id="15" name="矩形 14">
            <a:extLst>
              <a:ext uri="{FF2B5EF4-FFF2-40B4-BE49-F238E27FC236}">
                <a16:creationId xmlns:a16="http://schemas.microsoft.com/office/drawing/2014/main" id="{3E9ACEC6-FECE-415B-89CE-D152400B5ABC}"/>
              </a:ext>
            </a:extLst>
          </p:cNvPr>
          <p:cNvSpPr/>
          <p:nvPr/>
        </p:nvSpPr>
        <p:spPr>
          <a:xfrm>
            <a:off x="1615282" y="2165389"/>
            <a:ext cx="5071268" cy="1328441"/>
          </a:xfrm>
          <a:prstGeom prst="rect">
            <a:avLst/>
          </a:prstGeom>
          <a:solidFill>
            <a:schemeClr val="bg1"/>
          </a:solidFill>
          <a:ln>
            <a:solidFill>
              <a:srgbClr val="1C8483"/>
            </a:solidFill>
          </a:ln>
        </p:spPr>
        <p:txBody>
          <a:bodyPr wrap="square">
            <a:spAutoFit/>
          </a:bodyPr>
          <a:lstStyle/>
          <a:p>
            <a:pPr algn="just">
              <a:lnSpc>
                <a:spcPct val="125000"/>
              </a:lnSpc>
              <a:spcAft>
                <a:spcPts val="0"/>
              </a:spcAft>
            </a:pPr>
            <a:r>
              <a:rPr lang="zh-CN" altLang="zh-CN" sz="1600" kern="100" dirty="0">
                <a:latin typeface="Times New Roman" panose="02020603050405020304" pitchFamily="18" charset="0"/>
                <a:cs typeface="Times New Roman" panose="02020603050405020304" pitchFamily="18" charset="0"/>
              </a:rPr>
              <a:t>&lt;application</a:t>
            </a:r>
          </a:p>
          <a:p>
            <a:pPr marL="0" indent="0" eaLnBrk="1" hangingPunct="1">
              <a:lnSpc>
                <a:spcPct val="130000"/>
              </a:lnSpc>
              <a:spcBef>
                <a:spcPct val="0"/>
              </a:spcBef>
              <a:buFont typeface="Arial" panose="020B0604020202020204" pitchFamily="34" charset="0"/>
              <a:buNone/>
            </a:pPr>
            <a:r>
              <a:rPr lang="zh-CN" altLang="zh-CN" sz="1600" kern="100" dirty="0">
                <a:latin typeface="Times New Roman" panose="02020603050405020304" pitchFamily="18" charset="0"/>
                <a:cs typeface="Times New Roman" panose="02020603050405020304" pitchFamily="18" charset="0"/>
              </a:rPr>
              <a:t>…</a:t>
            </a:r>
          </a:p>
          <a:p>
            <a:pPr marL="0" indent="0" eaLnBrk="1" hangingPunct="1">
              <a:lnSpc>
                <a:spcPct val="130000"/>
              </a:lnSpc>
              <a:spcBef>
                <a:spcPct val="0"/>
              </a:spcBef>
              <a:buFont typeface="Arial" panose="020B0604020202020204" pitchFamily="34" charset="0"/>
              <a:buNone/>
            </a:pPr>
            <a:r>
              <a:rPr lang="zh-CN" altLang="zh-CN" sz="1600" kern="100" dirty="0">
                <a:latin typeface="Times New Roman" panose="02020603050405020304" pitchFamily="18" charset="0"/>
                <a:cs typeface="Times New Roman" panose="02020603050405020304" pitchFamily="18" charset="0"/>
              </a:rPr>
              <a:t>        &lt;service android:name=".test_Service"&gt;&lt;/service&gt;</a:t>
            </a:r>
          </a:p>
          <a:p>
            <a:pPr marL="0" indent="0" eaLnBrk="1" hangingPunct="1">
              <a:lnSpc>
                <a:spcPct val="130000"/>
              </a:lnSpc>
              <a:spcBef>
                <a:spcPct val="0"/>
              </a:spcBef>
              <a:buFont typeface="Arial" panose="020B0604020202020204" pitchFamily="34" charset="0"/>
              <a:buNone/>
            </a:pPr>
            <a:r>
              <a:rPr lang="zh-CN" altLang="zh-CN" sz="1600" kern="100" dirty="0">
                <a:latin typeface="Times New Roman" panose="02020603050405020304" pitchFamily="18" charset="0"/>
                <a:cs typeface="Times New Roman" panose="02020603050405020304" pitchFamily="18" charset="0"/>
              </a:rPr>
              <a:t>&lt;/application&gt;</a:t>
            </a:r>
            <a:endParaRPr lang="en-US" altLang="zh-CN" sz="1600" kern="1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A66CC56D-D921-4682-B888-4FD56DEAC67A}"/>
              </a:ext>
            </a:extLst>
          </p:cNvPr>
          <p:cNvSpPr txBox="1"/>
          <p:nvPr/>
        </p:nvSpPr>
        <p:spPr>
          <a:xfrm>
            <a:off x="336551" y="4106470"/>
            <a:ext cx="9178924" cy="1405193"/>
          </a:xfrm>
          <a:prstGeom prst="rect">
            <a:avLst/>
          </a:prstGeom>
          <a:noFill/>
        </p:spPr>
        <p:txBody>
          <a:bodyPr wrap="square">
            <a:spAutoFit/>
          </a:bodyPr>
          <a:lstStyle/>
          <a:p>
            <a:pPr>
              <a:lnSpc>
                <a:spcPct val="150000"/>
              </a:lnSpc>
              <a:spcBef>
                <a:spcPct val="0"/>
              </a:spcBef>
            </a:pPr>
            <a:r>
              <a:rPr lang="zh-CN" altLang="zh-CN" sz="2000" b="1" dirty="0">
                <a:solidFill>
                  <a:schemeClr val="tx1">
                    <a:lumMod val="75000"/>
                    <a:lumOff val="25000"/>
                  </a:schemeClr>
                </a:solidFill>
                <a:latin typeface="宋体" panose="02010600030101010101" pitchFamily="2" charset="-122"/>
              </a:rPr>
              <a:t>以上就是Service组件的创建与配置，需要注意的是创建完成以后，一定要在清单文件中配置，</a:t>
            </a:r>
            <a:r>
              <a:rPr lang="zh-CN" altLang="en-US" sz="2000" b="1" dirty="0">
                <a:solidFill>
                  <a:schemeClr val="tx1">
                    <a:lumMod val="75000"/>
                    <a:lumOff val="25000"/>
                  </a:schemeClr>
                </a:solidFill>
                <a:latin typeface="宋体" panose="02010600030101010101" pitchFamily="2" charset="-122"/>
              </a:rPr>
              <a:t>否</a:t>
            </a:r>
            <a:r>
              <a:rPr lang="zh-CN" altLang="zh-CN" sz="2000" b="1" dirty="0">
                <a:solidFill>
                  <a:schemeClr val="tx1">
                    <a:lumMod val="75000"/>
                    <a:lumOff val="25000"/>
                  </a:schemeClr>
                </a:solidFill>
                <a:latin typeface="宋体" panose="02010600030101010101" pitchFamily="2" charset="-122"/>
              </a:rPr>
              <a:t>者服务是无效的。</a:t>
            </a:r>
          </a:p>
          <a:p>
            <a:pPr marL="0" indent="0" eaLnBrk="1" hangingPunct="1">
              <a:lnSpc>
                <a:spcPct val="150000"/>
              </a:lnSpc>
              <a:spcBef>
                <a:spcPct val="0"/>
              </a:spcBef>
              <a:buFont typeface="Arial" panose="020B0604020202020204" pitchFamily="34" charset="0"/>
              <a:buNone/>
            </a:pPr>
            <a:endParaRPr lang="zh-CN" altLang="zh-CN" sz="2000" b="1" dirty="0">
              <a:solidFill>
                <a:schemeClr val="tx1">
                  <a:lumMod val="75000"/>
                  <a:lumOff val="25000"/>
                </a:schemeClr>
              </a:solidFill>
              <a:latin typeface="宋体" panose="02010600030101010101" pitchFamily="2" charset="-122"/>
            </a:endParaRPr>
          </a:p>
        </p:txBody>
      </p:sp>
    </p:spTree>
    <p:extLst>
      <p:ext uri="{BB962C8B-B14F-4D97-AF65-F5344CB8AC3E}">
        <p14:creationId xmlns:p14="http://schemas.microsoft.com/office/powerpoint/2010/main" val="93385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 6.1.2 </a:t>
            </a:r>
            <a:r>
              <a:rPr lang="en-US" altLang="en-US" dirty="0" err="1">
                <a:latin typeface="微软雅黑" panose="020B0503020204020204" charset="-122"/>
                <a:ea typeface="微软雅黑" panose="020B0503020204020204" charset="-122"/>
              </a:rPr>
              <a:t>Service的启动与停止</a:t>
            </a:r>
            <a:endParaRPr lang="zh-CN" altLang="en-US" dirty="0">
              <a:latin typeface="微软雅黑" panose="020B0503020204020204" charset="-122"/>
              <a:ea typeface="微软雅黑" panose="020B0503020204020204" charset="-122"/>
            </a:endParaRPr>
          </a:p>
        </p:txBody>
      </p:sp>
      <p:sp>
        <p:nvSpPr>
          <p:cNvPr id="4" name="内容占位符 2">
            <a:extLst>
              <a:ext uri="{FF2B5EF4-FFF2-40B4-BE49-F238E27FC236}">
                <a16:creationId xmlns:a16="http://schemas.microsoft.com/office/drawing/2014/main" id="{9B701341-6AB3-4950-B81B-53C45B0F56AF}"/>
              </a:ext>
            </a:extLst>
          </p:cNvPr>
          <p:cNvSpPr txBox="1">
            <a:spLocks/>
          </p:cNvSpPr>
          <p:nvPr/>
        </p:nvSpPr>
        <p:spPr>
          <a:xfrm>
            <a:off x="1085850" y="1458913"/>
            <a:ext cx="9656763" cy="4621212"/>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Font typeface="Arial" panose="020B0604020202020204" pitchFamily="34" charset="0"/>
              <a:buNone/>
              <a:defRPr/>
            </a:pPr>
            <a:endParaRPr lang="en-US" altLang="zh-CN" sz="2400" dirty="0">
              <a:solidFill>
                <a:schemeClr val="tx1">
                  <a:lumMod val="75000"/>
                  <a:lumOff val="25000"/>
                </a:schemeClr>
              </a:solidFill>
              <a:latin typeface="宋体" panose="02010600030101010101" pitchFamily="2" charset="-122"/>
            </a:endParaRPr>
          </a:p>
          <a:p>
            <a:pPr marL="0" indent="0" algn="just">
              <a:lnSpc>
                <a:spcPct val="150000"/>
              </a:lnSpc>
              <a:spcBef>
                <a:spcPct val="0"/>
              </a:spcBef>
              <a:buFont typeface="Wingdings 3" panose="05040102010807070707" pitchFamily="18" charset="2"/>
              <a:buNone/>
              <a:defRPr/>
            </a:pPr>
            <a:endParaRPr lang="en-US" altLang="zh-CN" sz="2400" dirty="0">
              <a:solidFill>
                <a:schemeClr val="tx1">
                  <a:lumMod val="75000"/>
                  <a:lumOff val="25000"/>
                </a:schemeClr>
              </a:solidFill>
              <a:latin typeface="宋体" panose="02010600030101010101" pitchFamily="2" charset="-122"/>
            </a:endParaRPr>
          </a:p>
        </p:txBody>
      </p:sp>
      <p:sp>
        <p:nvSpPr>
          <p:cNvPr id="8" name="内容占位符 2">
            <a:extLst>
              <a:ext uri="{FF2B5EF4-FFF2-40B4-BE49-F238E27FC236}">
                <a16:creationId xmlns:a16="http://schemas.microsoft.com/office/drawing/2014/main" id="{D991EE6C-6F42-4DA8-8CF0-177296E9B1BA}"/>
              </a:ext>
            </a:extLst>
          </p:cNvPr>
          <p:cNvSpPr txBox="1">
            <a:spLocks/>
          </p:cNvSpPr>
          <p:nvPr/>
        </p:nvSpPr>
        <p:spPr>
          <a:xfrm>
            <a:off x="699135" y="1253331"/>
            <a:ext cx="9934575"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Font typeface="Arial" panose="020B0604020202020204" pitchFamily="34" charset="0"/>
              <a:buNone/>
            </a:pPr>
            <a:r>
              <a:rPr lang="en-US" altLang="en-US" sz="2400" b="1" dirty="0">
                <a:solidFill>
                  <a:schemeClr val="tx1">
                    <a:lumMod val="75000"/>
                    <a:lumOff val="25000"/>
                  </a:schemeClr>
                </a:solidFill>
                <a:latin typeface="+mn-ea"/>
              </a:rPr>
              <a:t>当Service创建与配置完成以后，接下来就可以在程序中运行该Service了。在Android系统中运行Service有如下</a:t>
            </a:r>
            <a:r>
              <a:rPr lang="en-US" altLang="en-US" sz="2400" b="1" dirty="0">
                <a:solidFill>
                  <a:srgbClr val="1C8483"/>
                </a:solidFill>
                <a:latin typeface="+mn-ea"/>
              </a:rPr>
              <a:t>两种方式</a:t>
            </a:r>
            <a:r>
              <a:rPr lang="en-US" altLang="en-US" sz="2400" b="1" dirty="0">
                <a:solidFill>
                  <a:schemeClr val="tx1">
                    <a:lumMod val="75000"/>
                    <a:lumOff val="25000"/>
                  </a:schemeClr>
                </a:solidFill>
                <a:latin typeface="+mn-ea"/>
              </a:rPr>
              <a:t>：</a:t>
            </a:r>
          </a:p>
          <a:p>
            <a:pPr>
              <a:lnSpc>
                <a:spcPct val="200000"/>
              </a:lnSpc>
              <a:spcBef>
                <a:spcPct val="0"/>
              </a:spcBef>
              <a:buClr>
                <a:srgbClr val="1C8483"/>
              </a:buClr>
              <a:buSzPct val="120000"/>
              <a:buFont typeface="Wingdings" panose="05000000000000000000" pitchFamily="2" charset="2"/>
              <a:buChar char="Ø"/>
            </a:pPr>
            <a:r>
              <a:rPr lang="en-US" altLang="zh-CN" sz="2400" dirty="0">
                <a:latin typeface="华文新魏" panose="02010800040101010101" pitchFamily="2" charset="-122"/>
              </a:rPr>
              <a:t> </a:t>
            </a:r>
            <a:r>
              <a:rPr lang="en-US" altLang="en-US" sz="2000" b="1" dirty="0" err="1">
                <a:solidFill>
                  <a:schemeClr val="tx1">
                    <a:lumMod val="75000"/>
                    <a:lumOff val="25000"/>
                  </a:schemeClr>
                </a:solidFill>
                <a:latin typeface="+mn-ea"/>
              </a:rPr>
              <a:t>通过Context的</a:t>
            </a:r>
            <a:r>
              <a:rPr lang="en-US" altLang="en-US" sz="2000" b="1" dirty="0" err="1">
                <a:solidFill>
                  <a:srgbClr val="FF0000"/>
                </a:solidFill>
                <a:latin typeface="+mn-ea"/>
              </a:rPr>
              <a:t>startService</a:t>
            </a:r>
            <a:r>
              <a:rPr lang="en-US" altLang="en-US" sz="2000" b="1" dirty="0">
                <a:solidFill>
                  <a:srgbClr val="FF0000"/>
                </a:solidFill>
                <a:latin typeface="+mn-ea"/>
              </a:rPr>
              <a:t>()</a:t>
            </a:r>
            <a:r>
              <a:rPr lang="en-US" altLang="en-US" sz="2000" b="1" dirty="0" err="1">
                <a:solidFill>
                  <a:schemeClr val="tx1">
                    <a:lumMod val="75000"/>
                    <a:lumOff val="25000"/>
                  </a:schemeClr>
                </a:solidFill>
                <a:latin typeface="+mn-ea"/>
              </a:rPr>
              <a:t>方法：通过该方法启动Service，访问者与Service之间没有关联，即使访问者退出，Service也仍然在运行</a:t>
            </a:r>
            <a:r>
              <a:rPr lang="en-US" altLang="en-US" sz="2000" b="1" dirty="0">
                <a:solidFill>
                  <a:schemeClr val="tx1">
                    <a:lumMod val="75000"/>
                    <a:lumOff val="25000"/>
                  </a:schemeClr>
                </a:solidFill>
                <a:latin typeface="+mn-ea"/>
              </a:rPr>
              <a:t>。</a:t>
            </a:r>
          </a:p>
          <a:p>
            <a:pPr>
              <a:lnSpc>
                <a:spcPct val="200000"/>
              </a:lnSpc>
              <a:spcBef>
                <a:spcPct val="0"/>
              </a:spcBef>
              <a:buClr>
                <a:srgbClr val="1C8483"/>
              </a:buClr>
              <a:buSzPct val="120000"/>
              <a:buFont typeface="Wingdings" panose="05000000000000000000" pitchFamily="2" charset="2"/>
              <a:buChar char="Ø"/>
            </a:pPr>
            <a:r>
              <a:rPr lang="en-US" altLang="en-US" sz="2000" b="1" dirty="0">
                <a:solidFill>
                  <a:schemeClr val="tx1">
                    <a:lumMod val="75000"/>
                    <a:lumOff val="25000"/>
                  </a:schemeClr>
                </a:solidFill>
                <a:latin typeface="+mn-ea"/>
              </a:rPr>
              <a:t> </a:t>
            </a:r>
            <a:r>
              <a:rPr lang="en-US" altLang="en-US" sz="2000" b="1" dirty="0" err="1">
                <a:solidFill>
                  <a:schemeClr val="tx1">
                    <a:lumMod val="75000"/>
                    <a:lumOff val="25000"/>
                  </a:schemeClr>
                </a:solidFill>
                <a:latin typeface="+mn-ea"/>
              </a:rPr>
              <a:t>通过Context的</a:t>
            </a:r>
            <a:r>
              <a:rPr lang="en-US" altLang="en-US" sz="2000" b="1" dirty="0" err="1">
                <a:solidFill>
                  <a:srgbClr val="FF0000"/>
                </a:solidFill>
                <a:latin typeface="+mn-ea"/>
              </a:rPr>
              <a:t>bindService</a:t>
            </a:r>
            <a:r>
              <a:rPr lang="en-US" altLang="en-US" sz="2000" b="1" dirty="0">
                <a:solidFill>
                  <a:srgbClr val="FF0000"/>
                </a:solidFill>
                <a:latin typeface="+mn-ea"/>
              </a:rPr>
              <a:t>()</a:t>
            </a:r>
            <a:r>
              <a:rPr lang="en-US" altLang="en-US" sz="2000" b="1" dirty="0" err="1">
                <a:solidFill>
                  <a:schemeClr val="tx1">
                    <a:lumMod val="75000"/>
                    <a:lumOff val="25000"/>
                  </a:schemeClr>
                </a:solidFill>
                <a:latin typeface="+mn-ea"/>
              </a:rPr>
              <a:t>方法：这种方式启动的Service,访问者与Service绑定在一起，访问者退出，Service也就终止了</a:t>
            </a:r>
            <a:r>
              <a:rPr lang="en-US" altLang="en-US" sz="2000" dirty="0">
                <a:latin typeface="华文新魏" panose="02010800040101010101" pitchFamily="2" charset="-122"/>
                <a:ea typeface="华文新魏" panose="02010800040101010101" pitchFamily="2" charset="-122"/>
              </a:rPr>
              <a:t>。</a:t>
            </a:r>
          </a:p>
          <a:p>
            <a:pPr marL="0" indent="0">
              <a:lnSpc>
                <a:spcPct val="150000"/>
              </a:lnSpc>
              <a:spcBef>
                <a:spcPct val="0"/>
              </a:spcBef>
              <a:buFont typeface="Arial" panose="020B0604020202020204" pitchFamily="34" charset="0"/>
              <a:buNone/>
            </a:pPr>
            <a:endParaRPr lang="en-US"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2865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 6.1.2 </a:t>
            </a:r>
            <a:r>
              <a:rPr lang="en-US" altLang="en-US" dirty="0" err="1">
                <a:latin typeface="微软雅黑" panose="020B0503020204020204" charset="-122"/>
                <a:ea typeface="微软雅黑" panose="020B0503020204020204" charset="-122"/>
              </a:rPr>
              <a:t>Service的启动与停止</a:t>
            </a:r>
            <a:endParaRPr lang="zh-CN" altLang="en-US" dirty="0">
              <a:latin typeface="微软雅黑" panose="020B0503020204020204" charset="-122"/>
              <a:ea typeface="微软雅黑" panose="020B0503020204020204" charset="-122"/>
            </a:endParaRPr>
          </a:p>
        </p:txBody>
      </p:sp>
      <p:sp>
        <p:nvSpPr>
          <p:cNvPr id="4" name="内容占位符 2">
            <a:extLst>
              <a:ext uri="{FF2B5EF4-FFF2-40B4-BE49-F238E27FC236}">
                <a16:creationId xmlns:a16="http://schemas.microsoft.com/office/drawing/2014/main" id="{9B701341-6AB3-4950-B81B-53C45B0F56AF}"/>
              </a:ext>
            </a:extLst>
          </p:cNvPr>
          <p:cNvSpPr txBox="1">
            <a:spLocks/>
          </p:cNvSpPr>
          <p:nvPr/>
        </p:nvSpPr>
        <p:spPr>
          <a:xfrm>
            <a:off x="1085850" y="1458913"/>
            <a:ext cx="9656763" cy="4621212"/>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Font typeface="Arial" panose="020B0604020202020204" pitchFamily="34" charset="0"/>
              <a:buNone/>
              <a:defRPr/>
            </a:pPr>
            <a:endParaRPr lang="en-US" altLang="zh-CN" sz="2400" dirty="0">
              <a:solidFill>
                <a:schemeClr val="tx1">
                  <a:lumMod val="75000"/>
                  <a:lumOff val="25000"/>
                </a:schemeClr>
              </a:solidFill>
              <a:latin typeface="宋体" panose="02010600030101010101" pitchFamily="2" charset="-122"/>
            </a:endParaRPr>
          </a:p>
          <a:p>
            <a:pPr marL="0" indent="0" algn="just">
              <a:lnSpc>
                <a:spcPct val="150000"/>
              </a:lnSpc>
              <a:spcBef>
                <a:spcPct val="0"/>
              </a:spcBef>
              <a:buFont typeface="Wingdings 3" panose="05040102010807070707" pitchFamily="18" charset="2"/>
              <a:buNone/>
              <a:defRPr/>
            </a:pPr>
            <a:endParaRPr lang="en-US" altLang="zh-CN" sz="2400" dirty="0">
              <a:solidFill>
                <a:schemeClr val="tx1">
                  <a:lumMod val="75000"/>
                  <a:lumOff val="25000"/>
                </a:schemeClr>
              </a:solidFill>
              <a:latin typeface="宋体" panose="02010600030101010101" pitchFamily="2" charset="-122"/>
            </a:endParaRPr>
          </a:p>
        </p:txBody>
      </p:sp>
      <p:sp>
        <p:nvSpPr>
          <p:cNvPr id="2" name="内容占位符 2">
            <a:extLst>
              <a:ext uri="{FF2B5EF4-FFF2-40B4-BE49-F238E27FC236}">
                <a16:creationId xmlns:a16="http://schemas.microsoft.com/office/drawing/2014/main" id="{2934DB38-D67B-4315-A877-4E5411E4E0B2}"/>
              </a:ext>
            </a:extLst>
          </p:cNvPr>
          <p:cNvSpPr>
            <a:spLocks noGrp="1"/>
          </p:cNvSpPr>
          <p:nvPr/>
        </p:nvSpPr>
        <p:spPr>
          <a:xfrm>
            <a:off x="246380" y="777875"/>
            <a:ext cx="11089005" cy="4458335"/>
          </a:xfrm>
          <a:prstGeom prst="rect">
            <a:avLst/>
          </a:prstGeom>
          <a:noFill/>
          <a:ln>
            <a:noFill/>
          </a:ln>
        </p:spPr>
        <p:txBody>
          <a:bodyPr vert="horz" wrap="square" lIns="91440" tIns="45720" rIns="91440" bIns="45720" numCol="1" rtlCol="0" anchor="t" anchorCtr="0" compatLnSpc="1">
            <a:no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fontAlgn="auto">
              <a:lnSpc>
                <a:spcPct val="150000"/>
              </a:lnSpc>
              <a:spcBef>
                <a:spcPts val="600"/>
              </a:spcBef>
              <a:spcAft>
                <a:spcPts val="0"/>
              </a:spcAft>
              <a:buFont typeface="Arial" panose="020B0604020202020204" pitchFamily="34" charset="0"/>
              <a:buNone/>
              <a:defRPr/>
            </a:pPr>
            <a:r>
              <a:rPr lang="zh-CN" altLang="zh-CN" sz="2400" b="1">
                <a:solidFill>
                  <a:schemeClr val="tx1">
                    <a:lumMod val="75000"/>
                    <a:lumOff val="25000"/>
                  </a:schemeClr>
                </a:solidFill>
                <a:latin typeface="宋体" panose="02010600030101010101" pitchFamily="2" charset="-122"/>
              </a:rPr>
              <a:t>（1）</a:t>
            </a:r>
            <a:r>
              <a:rPr lang="en-US" altLang="zh-CN" sz="2400">
                <a:solidFill>
                  <a:srgbClr val="000C80"/>
                </a:solidFill>
                <a:latin typeface="华文新魏" panose="02010800040101010101" pitchFamily="2" charset="-122"/>
                <a:ea typeface="华文新魏" panose="02010800040101010101" pitchFamily="2" charset="-122"/>
              </a:rPr>
              <a:t> </a:t>
            </a:r>
            <a:r>
              <a:rPr lang="en-US" altLang="zh-CN" sz="2400" b="1">
                <a:solidFill>
                  <a:schemeClr val="tx1">
                    <a:lumMod val="75000"/>
                    <a:lumOff val="25000"/>
                  </a:schemeClr>
                </a:solidFill>
                <a:latin typeface="宋体" panose="02010600030101010101" pitchFamily="2" charset="-122"/>
              </a:rPr>
              <a:t>start</a:t>
            </a:r>
            <a:r>
              <a:rPr lang="zh-CN" altLang="en-US" sz="2400" b="1">
                <a:solidFill>
                  <a:schemeClr val="tx1">
                    <a:lumMod val="75000"/>
                    <a:lumOff val="25000"/>
                  </a:schemeClr>
                </a:solidFill>
                <a:latin typeface="宋体" panose="02010600030101010101" pitchFamily="2" charset="-122"/>
              </a:rPr>
              <a:t>方式启动服务</a:t>
            </a:r>
            <a:endParaRPr lang="en-US" altLang="zh-CN" sz="2400" b="1">
              <a:solidFill>
                <a:schemeClr val="tx1">
                  <a:lumMod val="75000"/>
                  <a:lumOff val="25000"/>
                </a:schemeClr>
              </a:solidFill>
              <a:latin typeface="宋体" panose="02010600030101010101" pitchFamily="2" charset="-122"/>
            </a:endParaRPr>
          </a:p>
          <a:p>
            <a:pPr fontAlgn="auto">
              <a:lnSpc>
                <a:spcPct val="150000"/>
              </a:lnSpc>
              <a:spcBef>
                <a:spcPts val="600"/>
              </a:spcBef>
              <a:spcAft>
                <a:spcPts val="0"/>
              </a:spcAft>
              <a:buFont typeface="Arial" panose="020B0604020202020204" pitchFamily="34" charset="0"/>
              <a:buNone/>
              <a:defRPr/>
            </a:pPr>
            <a:endParaRPr lang="zh-CN" altLang="zh-CN" sz="2400" b="1">
              <a:solidFill>
                <a:schemeClr val="tx1">
                  <a:lumMod val="75000"/>
                  <a:lumOff val="25000"/>
                </a:schemeClr>
              </a:solidFill>
              <a:latin typeface="宋体" panose="02010600030101010101" pitchFamily="2" charset="-122"/>
            </a:endParaRPr>
          </a:p>
          <a:p>
            <a:pPr fontAlgn="auto">
              <a:lnSpc>
                <a:spcPct val="150000"/>
              </a:lnSpc>
              <a:spcBef>
                <a:spcPts val="600"/>
              </a:spcBef>
              <a:spcAft>
                <a:spcPts val="0"/>
              </a:spcAft>
              <a:buFont typeface="Arial" panose="020B0604020202020204" pitchFamily="34" charset="0"/>
              <a:buNone/>
              <a:defRPr/>
            </a:pPr>
            <a:endParaRPr lang="zh-CN" altLang="zh-CN" sz="2400" b="1">
              <a:solidFill>
                <a:schemeClr val="tx1">
                  <a:lumMod val="75000"/>
                  <a:lumOff val="25000"/>
                </a:schemeClr>
              </a:solidFill>
              <a:latin typeface="宋体" panose="02010600030101010101" pitchFamily="2" charset="-122"/>
            </a:endParaRPr>
          </a:p>
          <a:p>
            <a:pPr fontAlgn="auto">
              <a:lnSpc>
                <a:spcPct val="150000"/>
              </a:lnSpc>
              <a:spcBef>
                <a:spcPts val="600"/>
              </a:spcBef>
              <a:spcAft>
                <a:spcPts val="0"/>
              </a:spcAft>
              <a:buFont typeface="Arial" panose="020B0604020202020204" pitchFamily="34" charset="0"/>
              <a:buNone/>
              <a:defRPr/>
            </a:pPr>
            <a:endParaRPr lang="zh-CN" altLang="zh-CN" sz="2400" b="1" dirty="0">
              <a:solidFill>
                <a:schemeClr val="tx1">
                  <a:lumMod val="75000"/>
                  <a:lumOff val="25000"/>
                </a:schemeClr>
              </a:solidFill>
              <a:latin typeface="宋体" panose="02010600030101010101" pitchFamily="2" charset="-122"/>
            </a:endParaRPr>
          </a:p>
        </p:txBody>
      </p:sp>
      <p:sp>
        <p:nvSpPr>
          <p:cNvPr id="9" name="文本框 8">
            <a:extLst>
              <a:ext uri="{FF2B5EF4-FFF2-40B4-BE49-F238E27FC236}">
                <a16:creationId xmlns:a16="http://schemas.microsoft.com/office/drawing/2014/main" id="{645E068B-1350-4B1C-BE2B-4C25E94E9D6A}"/>
              </a:ext>
            </a:extLst>
          </p:cNvPr>
          <p:cNvSpPr txBox="1"/>
          <p:nvPr/>
        </p:nvSpPr>
        <p:spPr>
          <a:xfrm>
            <a:off x="246380" y="3084450"/>
            <a:ext cx="10390188" cy="461665"/>
          </a:xfrm>
          <a:prstGeom prst="rect">
            <a:avLst/>
          </a:prstGeom>
          <a:noFill/>
        </p:spPr>
        <p:txBody>
          <a:bodyPr wrap="square">
            <a:spAutoFit/>
          </a:bodyPr>
          <a:lstStyle/>
          <a:p>
            <a:r>
              <a:rPr lang="zh-CN" altLang="zh-CN" sz="2400" b="1" dirty="0">
                <a:solidFill>
                  <a:schemeClr val="tx1">
                    <a:lumMod val="75000"/>
                    <a:lumOff val="25000"/>
                  </a:schemeClr>
                </a:solidFill>
                <a:latin typeface="宋体" panose="02010600030101010101" pitchFamily="2" charset="-122"/>
              </a:rPr>
              <a:t>（2）</a:t>
            </a:r>
            <a:r>
              <a:rPr lang="en-US" altLang="zh-CN" sz="2400" dirty="0">
                <a:solidFill>
                  <a:srgbClr val="000C80"/>
                </a:solidFill>
                <a:latin typeface="华文新魏" panose="02010800040101010101" pitchFamily="2" charset="-122"/>
                <a:ea typeface="华文新魏" panose="02010800040101010101" pitchFamily="2" charset="-122"/>
              </a:rPr>
              <a:t> </a:t>
            </a:r>
            <a:r>
              <a:rPr lang="en-US" altLang="zh-CN" sz="2400" b="1" dirty="0">
                <a:solidFill>
                  <a:schemeClr val="tx1">
                    <a:lumMod val="75000"/>
                    <a:lumOff val="25000"/>
                  </a:schemeClr>
                </a:solidFill>
                <a:latin typeface="宋体" panose="02010600030101010101" pitchFamily="2" charset="-122"/>
              </a:rPr>
              <a:t>bind</a:t>
            </a:r>
            <a:r>
              <a:rPr lang="zh-CN" altLang="en-US" sz="2400" b="1" dirty="0">
                <a:solidFill>
                  <a:schemeClr val="tx1">
                    <a:lumMod val="75000"/>
                    <a:lumOff val="25000"/>
                  </a:schemeClr>
                </a:solidFill>
                <a:latin typeface="宋体" panose="02010600030101010101" pitchFamily="2" charset="-122"/>
              </a:rPr>
              <a:t>方式启动服务</a:t>
            </a:r>
          </a:p>
        </p:txBody>
      </p:sp>
      <p:sp>
        <p:nvSpPr>
          <p:cNvPr id="7" name="矩形 6">
            <a:extLst>
              <a:ext uri="{FF2B5EF4-FFF2-40B4-BE49-F238E27FC236}">
                <a16:creationId xmlns:a16="http://schemas.microsoft.com/office/drawing/2014/main" id="{101F48F7-7B81-4265-9B23-157D53B951B7}"/>
              </a:ext>
            </a:extLst>
          </p:cNvPr>
          <p:cNvSpPr/>
          <p:nvPr/>
        </p:nvSpPr>
        <p:spPr>
          <a:xfrm>
            <a:off x="3685222" y="1587204"/>
            <a:ext cx="4458018" cy="1156727"/>
          </a:xfrm>
          <a:prstGeom prst="rect">
            <a:avLst/>
          </a:prstGeom>
          <a:solidFill>
            <a:schemeClr val="bg1"/>
          </a:solidFill>
          <a:ln>
            <a:solidFill>
              <a:srgbClr val="1C8483"/>
            </a:solidFill>
          </a:ln>
        </p:spPr>
        <p:txBody>
          <a:bodyPr wrap="square">
            <a:spAutoFit/>
          </a:bodyPr>
          <a:lstStyle/>
          <a:p>
            <a:pPr marL="0" indent="0" eaLnBrk="1" hangingPunct="1">
              <a:lnSpc>
                <a:spcPct val="150000"/>
              </a:lnSpc>
              <a:spcBef>
                <a:spcPct val="0"/>
              </a:spcBef>
              <a:buFont typeface="Arial" panose="020B0604020202020204" pitchFamily="34" charset="0"/>
              <a:buNone/>
            </a:pPr>
            <a:r>
              <a:rPr lang="en-US" altLang="zh-CN" sz="1600" kern="100" dirty="0">
                <a:latin typeface="Times New Roman" panose="02020603050405020304" pitchFamily="18" charset="0"/>
                <a:cs typeface="Times New Roman" panose="02020603050405020304" pitchFamily="18" charset="0"/>
              </a:rPr>
              <a:t>Intent intent=new Intent(</a:t>
            </a:r>
            <a:r>
              <a:rPr lang="en-US" altLang="zh-CN" sz="1600" kern="100" dirty="0" err="1">
                <a:latin typeface="Times New Roman" panose="02020603050405020304" pitchFamily="18" charset="0"/>
                <a:cs typeface="Times New Roman" panose="02020603050405020304" pitchFamily="18" charset="0"/>
              </a:rPr>
              <a:t>this,test_Service.class</a:t>
            </a:r>
            <a:r>
              <a:rPr lang="en-US" altLang="zh-CN" sz="1600" kern="100" dirty="0">
                <a:latin typeface="Times New Roman" panose="02020603050405020304" pitchFamily="18" charset="0"/>
                <a:cs typeface="Times New Roman" panose="02020603050405020304" pitchFamily="18" charset="0"/>
              </a:rPr>
              <a:t>);</a:t>
            </a:r>
          </a:p>
          <a:p>
            <a:pPr marL="0" indent="0" eaLnBrk="1" hangingPunct="1">
              <a:lnSpc>
                <a:spcPct val="150000"/>
              </a:lnSpc>
              <a:spcBef>
                <a:spcPct val="0"/>
              </a:spcBef>
              <a:buFont typeface="Arial" panose="020B0604020202020204" pitchFamily="34" charset="0"/>
              <a:buNone/>
            </a:pPr>
            <a:r>
              <a:rPr lang="en-US" altLang="zh-CN" sz="1600" kern="100" dirty="0" err="1">
                <a:latin typeface="Times New Roman" panose="02020603050405020304" pitchFamily="18" charset="0"/>
                <a:cs typeface="Times New Roman" panose="02020603050405020304" pitchFamily="18" charset="0"/>
              </a:rPr>
              <a:t>startService</a:t>
            </a:r>
            <a:r>
              <a:rPr lang="en-US" altLang="zh-CN" sz="1600" kern="100" dirty="0">
                <a:latin typeface="Times New Roman" panose="02020603050405020304" pitchFamily="18" charset="0"/>
                <a:cs typeface="Times New Roman" panose="02020603050405020304" pitchFamily="18" charset="0"/>
              </a:rPr>
              <a:t>(intent);//</a:t>
            </a:r>
            <a:r>
              <a:rPr lang="zh-CN" altLang="en-US" sz="1600" kern="100" dirty="0">
                <a:latin typeface="Times New Roman" panose="02020603050405020304" pitchFamily="18" charset="0"/>
                <a:cs typeface="Times New Roman" panose="02020603050405020304" pitchFamily="18" charset="0"/>
              </a:rPr>
              <a:t>开启服务</a:t>
            </a:r>
          </a:p>
          <a:p>
            <a:pPr marL="0" indent="0" eaLnBrk="1" hangingPunct="1">
              <a:lnSpc>
                <a:spcPct val="150000"/>
              </a:lnSpc>
              <a:spcBef>
                <a:spcPct val="0"/>
              </a:spcBef>
              <a:buFont typeface="Arial" panose="020B0604020202020204" pitchFamily="34" charset="0"/>
              <a:buNone/>
            </a:pPr>
            <a:r>
              <a:rPr lang="en-US" altLang="zh-CN" sz="1600" kern="100" dirty="0" err="1">
                <a:latin typeface="Times New Roman" panose="02020603050405020304" pitchFamily="18" charset="0"/>
                <a:cs typeface="Times New Roman" panose="02020603050405020304" pitchFamily="18" charset="0"/>
              </a:rPr>
              <a:t>stopService</a:t>
            </a:r>
            <a:r>
              <a:rPr lang="en-US" altLang="zh-CN" sz="1600" kern="100" dirty="0">
                <a:latin typeface="Times New Roman" panose="02020603050405020304" pitchFamily="18" charset="0"/>
                <a:cs typeface="Times New Roman" panose="02020603050405020304" pitchFamily="18" charset="0"/>
              </a:rPr>
              <a:t>(intent);//</a:t>
            </a:r>
            <a:r>
              <a:rPr lang="zh-CN" altLang="en-US" sz="1600" kern="100" dirty="0">
                <a:latin typeface="Times New Roman" panose="02020603050405020304" pitchFamily="18" charset="0"/>
                <a:cs typeface="Times New Roman" panose="02020603050405020304" pitchFamily="18" charset="0"/>
              </a:rPr>
              <a:t>关闭服务</a:t>
            </a:r>
          </a:p>
        </p:txBody>
      </p:sp>
      <p:sp>
        <p:nvSpPr>
          <p:cNvPr id="12" name="文本框 11">
            <a:extLst>
              <a:ext uri="{FF2B5EF4-FFF2-40B4-BE49-F238E27FC236}">
                <a16:creationId xmlns:a16="http://schemas.microsoft.com/office/drawing/2014/main" id="{2EEF1DD0-DC3A-400B-9B44-19CEDE230BBF}"/>
              </a:ext>
            </a:extLst>
          </p:cNvPr>
          <p:cNvSpPr txBox="1"/>
          <p:nvPr/>
        </p:nvSpPr>
        <p:spPr>
          <a:xfrm>
            <a:off x="328929" y="3773550"/>
            <a:ext cx="11616691" cy="1884618"/>
          </a:xfrm>
          <a:prstGeom prst="rect">
            <a:avLst/>
          </a:prstGeom>
          <a:noFill/>
        </p:spPr>
        <p:txBody>
          <a:bodyPr wrap="square">
            <a:spAutoFit/>
          </a:bodyPr>
          <a:lstStyle/>
          <a:p>
            <a:pPr marL="0" indent="0" eaLnBrk="1" hangingPunct="1">
              <a:lnSpc>
                <a:spcPct val="150000"/>
              </a:lnSpc>
              <a:spcBef>
                <a:spcPct val="0"/>
              </a:spcBef>
              <a:buFont typeface="Arial" panose="020B0604020202020204" pitchFamily="34" charset="0"/>
              <a:buNone/>
            </a:pPr>
            <a:r>
              <a:rPr lang="zh-CN" altLang="en-US" sz="2000" b="1" dirty="0">
                <a:solidFill>
                  <a:schemeClr val="tx1">
                    <a:lumMod val="75000"/>
                    <a:lumOff val="25000"/>
                  </a:schemeClr>
                </a:solidFill>
                <a:latin typeface="+mn-ea"/>
              </a:rPr>
              <a:t>当程序使用</a:t>
            </a:r>
            <a:r>
              <a:rPr lang="en-US" altLang="zh-CN" sz="2000" b="1" dirty="0" err="1">
                <a:solidFill>
                  <a:schemeClr val="tx1">
                    <a:lumMod val="75000"/>
                    <a:lumOff val="25000"/>
                  </a:schemeClr>
                </a:solidFill>
                <a:latin typeface="+mn-ea"/>
              </a:rPr>
              <a:t>startService</a:t>
            </a:r>
            <a:r>
              <a:rPr lang="en-US" altLang="zh-CN" sz="2000" b="1" dirty="0">
                <a:solidFill>
                  <a:schemeClr val="tx1">
                    <a:lumMod val="75000"/>
                    <a:lumOff val="25000"/>
                  </a:schemeClr>
                </a:solidFill>
                <a:latin typeface="+mn-ea"/>
              </a:rPr>
              <a:t>()</a:t>
            </a:r>
            <a:r>
              <a:rPr lang="zh-CN" altLang="en-US" sz="2000" b="1" dirty="0">
                <a:solidFill>
                  <a:schemeClr val="tx1">
                    <a:lumMod val="75000"/>
                    <a:lumOff val="25000"/>
                  </a:schemeClr>
                </a:solidFill>
                <a:latin typeface="+mn-ea"/>
              </a:rPr>
              <a:t>和</a:t>
            </a:r>
            <a:r>
              <a:rPr lang="en-US" altLang="zh-CN" sz="2000" b="1" dirty="0" err="1">
                <a:solidFill>
                  <a:schemeClr val="tx1">
                    <a:lumMod val="75000"/>
                    <a:lumOff val="25000"/>
                  </a:schemeClr>
                </a:solidFill>
                <a:latin typeface="+mn-ea"/>
              </a:rPr>
              <a:t>stopService</a:t>
            </a:r>
            <a:r>
              <a:rPr lang="en-US" altLang="zh-CN" sz="2000" b="1" dirty="0">
                <a:solidFill>
                  <a:schemeClr val="tx1">
                    <a:lumMod val="75000"/>
                    <a:lumOff val="25000"/>
                  </a:schemeClr>
                </a:solidFill>
                <a:latin typeface="+mn-ea"/>
              </a:rPr>
              <a:t>()</a:t>
            </a:r>
            <a:r>
              <a:rPr lang="zh-CN" altLang="en-US" sz="2000" b="1" dirty="0">
                <a:solidFill>
                  <a:schemeClr val="tx1">
                    <a:lumMod val="75000"/>
                    <a:lumOff val="25000"/>
                  </a:schemeClr>
                </a:solidFill>
                <a:latin typeface="+mn-ea"/>
              </a:rPr>
              <a:t>启动和关闭服务时，服务与调用者之间基本不存在太多的关联，因此</a:t>
            </a:r>
            <a:r>
              <a:rPr lang="en-US" altLang="zh-CN" sz="2000" b="1" dirty="0">
                <a:solidFill>
                  <a:schemeClr val="tx1">
                    <a:lumMod val="75000"/>
                    <a:lumOff val="25000"/>
                  </a:schemeClr>
                </a:solidFill>
                <a:latin typeface="+mn-ea"/>
              </a:rPr>
              <a:t>Service</a:t>
            </a:r>
            <a:r>
              <a:rPr lang="zh-CN" altLang="en-US" sz="2000" b="1" dirty="0">
                <a:solidFill>
                  <a:schemeClr val="tx1">
                    <a:lumMod val="75000"/>
                    <a:lumOff val="25000"/>
                  </a:schemeClr>
                </a:solidFill>
                <a:latin typeface="+mn-ea"/>
              </a:rPr>
              <a:t>无法与访问者之间进行数据交换和通信等。</a:t>
            </a:r>
          </a:p>
          <a:p>
            <a:pPr marL="0" indent="0" eaLnBrk="1" hangingPunct="1">
              <a:lnSpc>
                <a:spcPct val="150000"/>
              </a:lnSpc>
              <a:spcBef>
                <a:spcPct val="0"/>
              </a:spcBef>
              <a:buFont typeface="Arial" panose="020B0604020202020204" pitchFamily="34" charset="0"/>
              <a:buNone/>
            </a:pPr>
            <a:r>
              <a:rPr lang="zh-CN" altLang="en-US" sz="2000" b="1" dirty="0">
                <a:solidFill>
                  <a:schemeClr val="tx1">
                    <a:lumMod val="75000"/>
                    <a:lumOff val="25000"/>
                  </a:schemeClr>
                </a:solidFill>
                <a:latin typeface="+mn-ea"/>
              </a:rPr>
              <a:t>如果</a:t>
            </a:r>
            <a:r>
              <a:rPr lang="en-US" altLang="zh-CN" sz="2000" b="1" dirty="0">
                <a:solidFill>
                  <a:schemeClr val="tx1">
                    <a:lumMod val="75000"/>
                    <a:lumOff val="25000"/>
                  </a:schemeClr>
                </a:solidFill>
                <a:latin typeface="+mn-ea"/>
              </a:rPr>
              <a:t>Service</a:t>
            </a:r>
            <a:r>
              <a:rPr lang="zh-CN" altLang="en-US" sz="2000" b="1" dirty="0">
                <a:solidFill>
                  <a:schemeClr val="tx1">
                    <a:lumMod val="75000"/>
                    <a:lumOff val="25000"/>
                  </a:schemeClr>
                </a:solidFill>
                <a:latin typeface="+mn-ea"/>
              </a:rPr>
              <a:t>和访问者之间需要进行通信和数据交换时，则应该使用</a:t>
            </a:r>
            <a:r>
              <a:rPr lang="en-US" altLang="zh-CN" sz="2000" b="1" dirty="0" err="1">
                <a:solidFill>
                  <a:schemeClr val="tx1">
                    <a:lumMod val="75000"/>
                    <a:lumOff val="25000"/>
                  </a:schemeClr>
                </a:solidFill>
                <a:latin typeface="+mn-ea"/>
              </a:rPr>
              <a:t>bindService</a:t>
            </a:r>
            <a:r>
              <a:rPr lang="en-US" altLang="zh-CN" sz="2000" b="1" dirty="0">
                <a:solidFill>
                  <a:schemeClr val="tx1">
                    <a:lumMod val="75000"/>
                    <a:lumOff val="25000"/>
                  </a:schemeClr>
                </a:solidFill>
                <a:latin typeface="+mn-ea"/>
              </a:rPr>
              <a:t>()</a:t>
            </a:r>
            <a:r>
              <a:rPr lang="zh-CN" altLang="en-US" sz="2000" b="1" dirty="0">
                <a:solidFill>
                  <a:schemeClr val="tx1">
                    <a:lumMod val="75000"/>
                    <a:lumOff val="25000"/>
                  </a:schemeClr>
                </a:solidFill>
                <a:latin typeface="+mn-ea"/>
              </a:rPr>
              <a:t>和</a:t>
            </a:r>
            <a:r>
              <a:rPr lang="en-US" altLang="zh-CN" sz="2000" b="1" dirty="0" err="1">
                <a:solidFill>
                  <a:schemeClr val="tx1">
                    <a:lumMod val="75000"/>
                    <a:lumOff val="25000"/>
                  </a:schemeClr>
                </a:solidFill>
                <a:latin typeface="+mn-ea"/>
              </a:rPr>
              <a:t>unbindService</a:t>
            </a:r>
            <a:r>
              <a:rPr lang="en-US" altLang="zh-CN" sz="2000" b="1" dirty="0">
                <a:solidFill>
                  <a:schemeClr val="tx1">
                    <a:lumMod val="75000"/>
                    <a:lumOff val="25000"/>
                  </a:schemeClr>
                </a:solidFill>
                <a:latin typeface="+mn-ea"/>
              </a:rPr>
              <a:t>()</a:t>
            </a:r>
            <a:r>
              <a:rPr lang="zh-CN" altLang="en-US" sz="2000" b="1" dirty="0">
                <a:solidFill>
                  <a:schemeClr val="tx1">
                    <a:lumMod val="75000"/>
                    <a:lumOff val="25000"/>
                  </a:schemeClr>
                </a:solidFill>
                <a:latin typeface="+mn-ea"/>
              </a:rPr>
              <a:t>方法启动、关闭</a:t>
            </a:r>
            <a:r>
              <a:rPr lang="en-US" altLang="zh-CN" sz="2000" b="1" dirty="0">
                <a:solidFill>
                  <a:schemeClr val="tx1">
                    <a:lumMod val="75000"/>
                    <a:lumOff val="25000"/>
                  </a:schemeClr>
                </a:solidFill>
                <a:latin typeface="+mn-ea"/>
              </a:rPr>
              <a:t>Service</a:t>
            </a:r>
            <a:r>
              <a:rPr lang="zh-CN" altLang="en-US" sz="2000" b="1" dirty="0">
                <a:solidFill>
                  <a:schemeClr val="tx1">
                    <a:lumMod val="75000"/>
                    <a:lumOff val="25000"/>
                  </a:schemeClr>
                </a:solidFill>
                <a:latin typeface="+mn-ea"/>
              </a:rPr>
              <a:t>。</a:t>
            </a:r>
          </a:p>
        </p:txBody>
      </p:sp>
    </p:spTree>
    <p:extLst>
      <p:ext uri="{BB962C8B-B14F-4D97-AF65-F5344CB8AC3E}">
        <p14:creationId xmlns:p14="http://schemas.microsoft.com/office/powerpoint/2010/main" val="1606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6.2 </a:t>
            </a:r>
            <a:r>
              <a:rPr lang="en-US" altLang="en-US" dirty="0" err="1">
                <a:latin typeface="微软雅黑" panose="020B0503020204020204" charset="-122"/>
                <a:ea typeface="微软雅黑" panose="020B0503020204020204" charset="-122"/>
              </a:rPr>
              <a:t>Service的生命周期</a:t>
            </a:r>
            <a:endParaRPr lang="zh-CN" altLang="en-US" dirty="0">
              <a:latin typeface="微软雅黑" panose="020B0503020204020204" charset="-122"/>
              <a:ea typeface="微软雅黑" panose="020B0503020204020204" charset="-122"/>
            </a:endParaRPr>
          </a:p>
        </p:txBody>
      </p:sp>
      <p:sp>
        <p:nvSpPr>
          <p:cNvPr id="19458" name="内容占位符 2"/>
          <p:cNvSpPr>
            <a:spLocks noGrp="1"/>
          </p:cNvSpPr>
          <p:nvPr/>
        </p:nvSpPr>
        <p:spPr>
          <a:xfrm>
            <a:off x="170180" y="808909"/>
            <a:ext cx="11089005" cy="4458335"/>
          </a:xfrm>
          <a:prstGeom prst="rect">
            <a:avLst/>
          </a:prstGeom>
          <a:noFill/>
          <a:ln>
            <a:noFill/>
          </a:ln>
        </p:spPr>
        <p:txBody>
          <a:bodyPr vert="horz" wrap="square" lIns="91440" tIns="45720" rIns="91440" bIns="45720" numCol="1" rtlCol="0" anchor="t" anchorCtr="0" compatLnSpc="1">
            <a:no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fontAlgn="auto">
              <a:lnSpc>
                <a:spcPct val="150000"/>
              </a:lnSpc>
              <a:spcBef>
                <a:spcPts val="600"/>
              </a:spcBef>
              <a:spcAft>
                <a:spcPts val="0"/>
              </a:spcAft>
              <a:buNone/>
              <a:defRPr/>
            </a:pPr>
            <a:r>
              <a:rPr lang="zh-CN" altLang="zh-CN" sz="2400" b="1" dirty="0">
                <a:solidFill>
                  <a:schemeClr val="tx1">
                    <a:lumMod val="75000"/>
                    <a:lumOff val="25000"/>
                  </a:schemeClr>
                </a:solidFill>
                <a:latin typeface="宋体" panose="02010600030101010101" pitchFamily="2" charset="-122"/>
              </a:rPr>
              <a:t>（1）startService方式</a:t>
            </a:r>
            <a:r>
              <a:rPr lang="zh-CN" altLang="zh-CN" sz="2400" b="1" dirty="0">
                <a:solidFill>
                  <a:srgbClr val="FF0000"/>
                </a:solidFill>
                <a:latin typeface="宋体" panose="02010600030101010101" pitchFamily="2" charset="-122"/>
              </a:rPr>
              <a:t>启动服务</a:t>
            </a:r>
            <a:r>
              <a:rPr lang="zh-CN" altLang="zh-CN" sz="2400" b="1" dirty="0">
                <a:solidFill>
                  <a:schemeClr val="tx1">
                    <a:lumMod val="75000"/>
                    <a:lumOff val="25000"/>
                  </a:schemeClr>
                </a:solidFill>
                <a:latin typeface="宋体" panose="02010600030101010101" pitchFamily="2" charset="-122"/>
              </a:rPr>
              <a:t>的生命周期</a:t>
            </a:r>
          </a:p>
        </p:txBody>
      </p:sp>
      <p:sp>
        <p:nvSpPr>
          <p:cNvPr id="7" name="文本框 6">
            <a:extLst>
              <a:ext uri="{FF2B5EF4-FFF2-40B4-BE49-F238E27FC236}">
                <a16:creationId xmlns:a16="http://schemas.microsoft.com/office/drawing/2014/main" id="{B53F23AB-0D5E-461A-A381-B617B4D31137}"/>
              </a:ext>
            </a:extLst>
          </p:cNvPr>
          <p:cNvSpPr txBox="1"/>
          <p:nvPr/>
        </p:nvSpPr>
        <p:spPr>
          <a:xfrm>
            <a:off x="296544" y="1457406"/>
            <a:ext cx="11725276" cy="1422954"/>
          </a:xfrm>
          <a:prstGeom prst="rect">
            <a:avLst/>
          </a:prstGeom>
          <a:noFill/>
        </p:spPr>
        <p:txBody>
          <a:bodyPr wrap="square">
            <a:spAutoFit/>
          </a:bodyPr>
          <a:lstStyle/>
          <a:p>
            <a:pPr marL="0" indent="0" eaLnBrk="1" hangingPunct="1">
              <a:lnSpc>
                <a:spcPct val="150000"/>
              </a:lnSpc>
              <a:spcBef>
                <a:spcPct val="0"/>
              </a:spcBef>
              <a:buFont typeface="Arial" panose="020B0604020202020204" pitchFamily="34" charset="0"/>
              <a:buNone/>
            </a:pPr>
            <a:r>
              <a:rPr lang="zh-CN" altLang="zh-CN" sz="2000" b="1" dirty="0">
                <a:solidFill>
                  <a:schemeClr val="tx1">
                    <a:lumMod val="75000"/>
                    <a:lumOff val="25000"/>
                  </a:schemeClr>
                </a:solidFill>
                <a:latin typeface="+mn-ea"/>
              </a:rPr>
              <a:t>当使用startService方式启动服务时，服务会先执行onCreate()方法，接着执行onStartCommand()方法，此时服务处于运行状态，直到自身调用stopSelf()方法或者访问者调用stopService()方法时服务停止，最终被系统销毁。这种方式开启的服务会长期在后台运行，与访问者的状态没有关系。</a:t>
            </a:r>
          </a:p>
        </p:txBody>
      </p:sp>
      <p:sp>
        <p:nvSpPr>
          <p:cNvPr id="5" name="内容占位符 2">
            <a:extLst>
              <a:ext uri="{FF2B5EF4-FFF2-40B4-BE49-F238E27FC236}">
                <a16:creationId xmlns:a16="http://schemas.microsoft.com/office/drawing/2014/main" id="{39CD35EC-D509-44EF-A3ED-1A9F761FAA0E}"/>
              </a:ext>
            </a:extLst>
          </p:cNvPr>
          <p:cNvSpPr>
            <a:spLocks noGrp="1"/>
          </p:cNvSpPr>
          <p:nvPr/>
        </p:nvSpPr>
        <p:spPr>
          <a:xfrm>
            <a:off x="170179" y="3309781"/>
            <a:ext cx="11089005" cy="4458335"/>
          </a:xfrm>
          <a:prstGeom prst="rect">
            <a:avLst/>
          </a:prstGeom>
          <a:noFill/>
          <a:ln>
            <a:noFill/>
          </a:ln>
        </p:spPr>
        <p:txBody>
          <a:bodyPr vert="horz" wrap="square" lIns="91440" tIns="45720" rIns="91440" bIns="45720" numCol="1" rtlCol="0" anchor="t" anchorCtr="0" compatLnSpc="1">
            <a:no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fontAlgn="auto">
              <a:lnSpc>
                <a:spcPct val="150000"/>
              </a:lnSpc>
              <a:spcBef>
                <a:spcPts val="600"/>
              </a:spcBef>
              <a:spcAft>
                <a:spcPts val="0"/>
              </a:spcAft>
              <a:buNone/>
              <a:defRPr/>
            </a:pPr>
            <a:r>
              <a:rPr lang="zh-CN" altLang="zh-CN" sz="2400" b="1" dirty="0">
                <a:solidFill>
                  <a:schemeClr val="tx1">
                    <a:lumMod val="75000"/>
                    <a:lumOff val="25000"/>
                  </a:schemeClr>
                </a:solidFill>
                <a:latin typeface="宋体" panose="02010600030101010101" pitchFamily="2" charset="-122"/>
              </a:rPr>
              <a:t>（</a:t>
            </a:r>
            <a:r>
              <a:rPr lang="en-US" altLang="zh-CN" sz="2400" b="1" dirty="0">
                <a:solidFill>
                  <a:schemeClr val="tx1">
                    <a:lumMod val="75000"/>
                    <a:lumOff val="25000"/>
                  </a:schemeClr>
                </a:solidFill>
                <a:latin typeface="宋体" panose="02010600030101010101" pitchFamily="2" charset="-122"/>
              </a:rPr>
              <a:t>2</a:t>
            </a:r>
            <a:r>
              <a:rPr lang="zh-CN" altLang="zh-CN" sz="2400" b="1" dirty="0">
                <a:solidFill>
                  <a:schemeClr val="tx1">
                    <a:lumMod val="75000"/>
                    <a:lumOff val="25000"/>
                  </a:schemeClr>
                </a:solidFill>
                <a:latin typeface="宋体" panose="02010600030101010101" pitchFamily="2" charset="-122"/>
              </a:rPr>
              <a:t>）</a:t>
            </a:r>
            <a:r>
              <a:rPr lang="zh-CN" altLang="zh-CN" sz="2400" b="1" dirty="0">
                <a:solidFill>
                  <a:srgbClr val="000C80"/>
                </a:solidFill>
                <a:latin typeface="华文新魏" panose="02010800040101010101" pitchFamily="2" charset="-122"/>
              </a:rPr>
              <a:t> </a:t>
            </a:r>
            <a:r>
              <a:rPr lang="zh-CN" altLang="zh-CN" sz="2400" b="1" dirty="0">
                <a:solidFill>
                  <a:schemeClr val="tx1">
                    <a:lumMod val="75000"/>
                    <a:lumOff val="25000"/>
                  </a:schemeClr>
                </a:solidFill>
                <a:latin typeface="宋体" panose="02010600030101010101" pitchFamily="2" charset="-122"/>
              </a:rPr>
              <a:t>bindService方式</a:t>
            </a:r>
            <a:r>
              <a:rPr lang="zh-CN" altLang="zh-CN" sz="2400" b="1" dirty="0">
                <a:solidFill>
                  <a:srgbClr val="FF0000"/>
                </a:solidFill>
                <a:latin typeface="宋体" panose="02010600030101010101" pitchFamily="2" charset="-122"/>
              </a:rPr>
              <a:t>启动服务</a:t>
            </a:r>
            <a:r>
              <a:rPr lang="zh-CN" altLang="zh-CN" sz="2400" b="1" dirty="0">
                <a:solidFill>
                  <a:schemeClr val="tx1">
                    <a:lumMod val="75000"/>
                    <a:lumOff val="25000"/>
                  </a:schemeClr>
                </a:solidFill>
                <a:latin typeface="宋体" panose="02010600030101010101" pitchFamily="2" charset="-122"/>
              </a:rPr>
              <a:t>的生命周期</a:t>
            </a:r>
          </a:p>
        </p:txBody>
      </p:sp>
      <p:sp>
        <p:nvSpPr>
          <p:cNvPr id="10" name="文本框 9">
            <a:extLst>
              <a:ext uri="{FF2B5EF4-FFF2-40B4-BE49-F238E27FC236}">
                <a16:creationId xmlns:a16="http://schemas.microsoft.com/office/drawing/2014/main" id="{5D5AFE29-AD1A-4BFC-B13C-B3AFA7308552}"/>
              </a:ext>
            </a:extLst>
          </p:cNvPr>
          <p:cNvSpPr txBox="1"/>
          <p:nvPr/>
        </p:nvSpPr>
        <p:spPr>
          <a:xfrm>
            <a:off x="296544" y="4115995"/>
            <a:ext cx="11725276" cy="1422954"/>
          </a:xfrm>
          <a:prstGeom prst="rect">
            <a:avLst/>
          </a:prstGeom>
          <a:noFill/>
        </p:spPr>
        <p:txBody>
          <a:bodyPr wrap="square">
            <a:spAutoFit/>
          </a:bodyPr>
          <a:lstStyle/>
          <a:p>
            <a:pPr marL="0" indent="0" eaLnBrk="1" hangingPunct="1">
              <a:lnSpc>
                <a:spcPct val="150000"/>
              </a:lnSpc>
              <a:spcBef>
                <a:spcPct val="0"/>
              </a:spcBef>
              <a:buFont typeface="Arial" panose="020B0604020202020204" pitchFamily="34" charset="0"/>
              <a:buNone/>
            </a:pPr>
            <a:r>
              <a:rPr lang="zh-CN" altLang="zh-CN" sz="2000" b="1" dirty="0">
                <a:solidFill>
                  <a:schemeClr val="tx1">
                    <a:lumMod val="75000"/>
                    <a:lumOff val="25000"/>
                  </a:schemeClr>
                </a:solidFill>
                <a:latin typeface="+mn-ea"/>
              </a:rPr>
              <a:t>当其他组件调用bindService()方法时，服务首先被创建，接着访问者通过Ibinder接口与服务通信。访问者通过unbindService()方法关闭连接，当多个访问者能绑定的一个服务上，当他们都解除绑定时，服务就会被直接销毁。这种方式开的服务与访问者有关，调用者销毁时，服务也会被销毁。</a:t>
            </a:r>
          </a:p>
        </p:txBody>
      </p:sp>
    </p:spTree>
    <p:extLst>
      <p:ext uri="{BB962C8B-B14F-4D97-AF65-F5344CB8AC3E}">
        <p14:creationId xmlns:p14="http://schemas.microsoft.com/office/powerpoint/2010/main" val="276841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en-US" dirty="0">
                <a:latin typeface="微软雅黑" panose="020B0503020204020204" charset="-122"/>
                <a:ea typeface="微软雅黑" panose="020B0503020204020204" charset="-122"/>
              </a:rPr>
              <a:t>6.2 </a:t>
            </a:r>
            <a:r>
              <a:rPr lang="en-US" altLang="en-US" dirty="0" err="1">
                <a:latin typeface="微软雅黑" panose="020B0503020204020204" charset="-122"/>
                <a:ea typeface="微软雅黑" panose="020B0503020204020204" charset="-122"/>
              </a:rPr>
              <a:t>Service的生命周期</a:t>
            </a:r>
            <a:endParaRPr lang="zh-CN" altLang="en-US" dirty="0">
              <a:latin typeface="微软雅黑" panose="020B0503020204020204" charset="-122"/>
              <a:ea typeface="微软雅黑" panose="020B0503020204020204" charset="-122"/>
            </a:endParaRPr>
          </a:p>
        </p:txBody>
      </p:sp>
      <p:sp>
        <p:nvSpPr>
          <p:cNvPr id="19458" name="内容占位符 2"/>
          <p:cNvSpPr>
            <a:spLocks noGrp="1"/>
          </p:cNvSpPr>
          <p:nvPr/>
        </p:nvSpPr>
        <p:spPr>
          <a:xfrm>
            <a:off x="170180" y="808909"/>
            <a:ext cx="11089005" cy="4458335"/>
          </a:xfrm>
          <a:prstGeom prst="rect">
            <a:avLst/>
          </a:prstGeom>
          <a:noFill/>
          <a:ln>
            <a:noFill/>
          </a:ln>
        </p:spPr>
        <p:txBody>
          <a:bodyPr vert="horz" wrap="square" lIns="91440" tIns="45720" rIns="91440" bIns="45720" numCol="1" rtlCol="0" anchor="t" anchorCtr="0" compatLnSpc="1">
            <a:no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fontAlgn="auto">
              <a:lnSpc>
                <a:spcPct val="150000"/>
              </a:lnSpc>
              <a:spcBef>
                <a:spcPts val="600"/>
              </a:spcBef>
              <a:spcAft>
                <a:spcPts val="0"/>
              </a:spcAft>
              <a:buNone/>
              <a:defRPr/>
            </a:pPr>
            <a:r>
              <a:rPr lang="zh-CN" altLang="zh-CN" sz="2400" b="1" dirty="0">
                <a:solidFill>
                  <a:schemeClr val="tx1">
                    <a:lumMod val="75000"/>
                    <a:lumOff val="25000"/>
                  </a:schemeClr>
                </a:solidFill>
                <a:latin typeface="宋体" panose="02010600030101010101" pitchFamily="2" charset="-122"/>
              </a:rPr>
              <a:t>（</a:t>
            </a:r>
            <a:r>
              <a:rPr lang="en-US" altLang="zh-CN" sz="2400" b="1" dirty="0">
                <a:solidFill>
                  <a:schemeClr val="tx1">
                    <a:lumMod val="75000"/>
                    <a:lumOff val="25000"/>
                  </a:schemeClr>
                </a:solidFill>
                <a:latin typeface="宋体" panose="02010600030101010101" pitchFamily="2" charset="-122"/>
              </a:rPr>
              <a:t>3</a:t>
            </a:r>
            <a:r>
              <a:rPr lang="zh-CN" altLang="zh-CN" sz="2400" b="1" dirty="0">
                <a:solidFill>
                  <a:schemeClr val="tx1">
                    <a:lumMod val="75000"/>
                    <a:lumOff val="25000"/>
                  </a:schemeClr>
                </a:solidFill>
                <a:latin typeface="宋体" panose="02010600030101010101" pitchFamily="2" charset="-122"/>
              </a:rPr>
              <a:t>）</a:t>
            </a:r>
            <a:r>
              <a:rPr lang="zh-CN" altLang="zh-CN" sz="2400" b="1" dirty="0">
                <a:solidFill>
                  <a:srgbClr val="FF0000"/>
                </a:solidFill>
                <a:latin typeface="宋体" panose="02010600030101010101" pitchFamily="2" charset="-122"/>
              </a:rPr>
              <a:t>服务生命周期</a:t>
            </a:r>
            <a:r>
              <a:rPr lang="zh-CN" altLang="zh-CN" sz="2400" b="1" dirty="0">
                <a:solidFill>
                  <a:schemeClr val="tx1">
                    <a:lumMod val="75000"/>
                    <a:lumOff val="25000"/>
                  </a:schemeClr>
                </a:solidFill>
                <a:latin typeface="宋体" panose="02010600030101010101" pitchFamily="2" charset="-122"/>
              </a:rPr>
              <a:t>的方法介绍</a:t>
            </a:r>
          </a:p>
        </p:txBody>
      </p:sp>
      <p:sp>
        <p:nvSpPr>
          <p:cNvPr id="7" name="文本框 6">
            <a:extLst>
              <a:ext uri="{FF2B5EF4-FFF2-40B4-BE49-F238E27FC236}">
                <a16:creationId xmlns:a16="http://schemas.microsoft.com/office/drawing/2014/main" id="{B53F23AB-0D5E-461A-A381-B617B4D31137}"/>
              </a:ext>
            </a:extLst>
          </p:cNvPr>
          <p:cNvSpPr txBox="1"/>
          <p:nvPr/>
        </p:nvSpPr>
        <p:spPr>
          <a:xfrm>
            <a:off x="1015047" y="4713566"/>
            <a:ext cx="9799638" cy="1422954"/>
          </a:xfrm>
          <a:prstGeom prst="rect">
            <a:avLst/>
          </a:prstGeom>
          <a:noFill/>
        </p:spPr>
        <p:txBody>
          <a:bodyPr wrap="square">
            <a:spAutoFit/>
          </a:bodyPr>
          <a:lstStyle/>
          <a:p>
            <a:pPr>
              <a:lnSpc>
                <a:spcPct val="150000"/>
              </a:lnSpc>
              <a:spcBef>
                <a:spcPct val="0"/>
              </a:spcBef>
            </a:pPr>
            <a:r>
              <a:rPr lang="zh-CN" altLang="zh-CN" sz="2000" b="1" dirty="0">
                <a:solidFill>
                  <a:schemeClr val="tx1">
                    <a:lumMod val="75000"/>
                    <a:lumOff val="25000"/>
                  </a:schemeClr>
                </a:solidFill>
                <a:latin typeface="+mn-ea"/>
              </a:rPr>
              <a:t>上述这些方法都是Service生命周期的重要回调方法，通过该方法可以看出服务从启动</a:t>
            </a:r>
            <a:endParaRPr lang="en-US" altLang="zh-CN" sz="2000" b="1" dirty="0">
              <a:solidFill>
                <a:schemeClr val="tx1">
                  <a:lumMod val="75000"/>
                  <a:lumOff val="25000"/>
                </a:schemeClr>
              </a:solidFill>
              <a:latin typeface="+mn-ea"/>
            </a:endParaRPr>
          </a:p>
          <a:p>
            <a:pPr>
              <a:lnSpc>
                <a:spcPct val="150000"/>
              </a:lnSpc>
              <a:spcBef>
                <a:spcPct val="0"/>
              </a:spcBef>
            </a:pPr>
            <a:r>
              <a:rPr lang="zh-CN" altLang="zh-CN" sz="2000" b="1" dirty="0">
                <a:solidFill>
                  <a:schemeClr val="tx1">
                    <a:lumMod val="75000"/>
                    <a:lumOff val="25000"/>
                  </a:schemeClr>
                </a:solidFill>
                <a:latin typeface="+mn-ea"/>
              </a:rPr>
              <a:t>到停止所经历的过程。</a:t>
            </a:r>
          </a:p>
          <a:p>
            <a:pPr marL="0" indent="0" eaLnBrk="1" hangingPunct="1">
              <a:lnSpc>
                <a:spcPct val="150000"/>
              </a:lnSpc>
              <a:spcBef>
                <a:spcPct val="0"/>
              </a:spcBef>
              <a:buFont typeface="Arial" panose="020B0604020202020204" pitchFamily="34" charset="0"/>
              <a:buNone/>
            </a:pPr>
            <a:endParaRPr lang="zh-CN" altLang="zh-CN" sz="2000" b="1" dirty="0">
              <a:solidFill>
                <a:schemeClr val="tx1">
                  <a:lumMod val="75000"/>
                  <a:lumOff val="25000"/>
                </a:schemeClr>
              </a:solidFill>
              <a:latin typeface="+mn-ea"/>
            </a:endParaRPr>
          </a:p>
        </p:txBody>
      </p:sp>
      <p:sp>
        <p:nvSpPr>
          <p:cNvPr id="8" name="内容占位符 2">
            <a:extLst>
              <a:ext uri="{FF2B5EF4-FFF2-40B4-BE49-F238E27FC236}">
                <a16:creationId xmlns:a16="http://schemas.microsoft.com/office/drawing/2014/main" id="{BB8D0884-7D06-4892-BFB1-3C13941EEA9E}"/>
              </a:ext>
            </a:extLst>
          </p:cNvPr>
          <p:cNvSpPr txBox="1"/>
          <p:nvPr/>
        </p:nvSpPr>
        <p:spPr bwMode="auto">
          <a:xfrm>
            <a:off x="2280285" y="1655109"/>
            <a:ext cx="5981700" cy="2623819"/>
          </a:xfrm>
          <a:prstGeom prst="rect">
            <a:avLst/>
          </a:prstGeom>
          <a:solidFill>
            <a:schemeClr val="bg1"/>
          </a:solidFill>
          <a:ln>
            <a:solidFill>
              <a:schemeClr val="accent1"/>
            </a:solidFill>
          </a:ln>
        </p:spPr>
        <p:txBody>
          <a:bodyPr vert="horz" wrap="square" lIns="91440" tIns="45720" rIns="91440" bIns="45720" numCol="1" rtlCol="0" anchor="t" anchorCtr="0" compatLnSpc="1">
            <a:noAutofit/>
          </a:bodyPr>
          <a:lst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a:lstStyle>
          <a:p>
            <a:pPr marL="0" indent="0">
              <a:lnSpc>
                <a:spcPct val="150000"/>
              </a:lnSpc>
              <a:spcBef>
                <a:spcPct val="0"/>
              </a:spcBef>
              <a:buFont typeface="Wingdings" panose="05000000000000000000" pitchFamily="2" charset="2"/>
              <a:buChar char="l"/>
            </a:pPr>
            <a:r>
              <a:rPr lang="zh-CN" altLang="zh-CN" dirty="0">
                <a:solidFill>
                  <a:srgbClr val="175EED"/>
                </a:solidFill>
                <a:latin typeface="华文新魏" panose="02010800040101010101" pitchFamily="2" charset="-122"/>
              </a:rPr>
              <a:t>onCreate()：</a:t>
            </a:r>
            <a:r>
              <a:rPr lang="zh-CN" altLang="zh-CN" dirty="0">
                <a:latin typeface="华文新魏" panose="02010800040101010101" pitchFamily="2" charset="-122"/>
              </a:rPr>
              <a:t>第一次创建服务时执行的方法。</a:t>
            </a:r>
          </a:p>
          <a:p>
            <a:pPr marL="0" indent="0">
              <a:lnSpc>
                <a:spcPct val="150000"/>
              </a:lnSpc>
              <a:spcBef>
                <a:spcPct val="0"/>
              </a:spcBef>
              <a:buFont typeface="Wingdings" panose="05000000000000000000" pitchFamily="2" charset="2"/>
              <a:buChar char="l"/>
            </a:pPr>
            <a:r>
              <a:rPr lang="en-US" altLang="zh-CN" dirty="0">
                <a:latin typeface="华文新魏" panose="02010800040101010101" pitchFamily="2" charset="-122"/>
              </a:rPr>
              <a:t> </a:t>
            </a:r>
            <a:r>
              <a:rPr lang="zh-CN" altLang="zh-CN" dirty="0">
                <a:solidFill>
                  <a:srgbClr val="175EED"/>
                </a:solidFill>
                <a:latin typeface="华文新魏" panose="02010800040101010101" pitchFamily="2" charset="-122"/>
              </a:rPr>
              <a:t>onDestory()：</a:t>
            </a:r>
            <a:r>
              <a:rPr lang="zh-CN" altLang="zh-CN" dirty="0">
                <a:latin typeface="华文新魏" panose="02010800040101010101" pitchFamily="2" charset="-122"/>
              </a:rPr>
              <a:t>服务被销毁时执行的方法。</a:t>
            </a:r>
          </a:p>
          <a:p>
            <a:pPr marL="0" indent="0">
              <a:lnSpc>
                <a:spcPct val="150000"/>
              </a:lnSpc>
              <a:spcBef>
                <a:spcPct val="0"/>
              </a:spcBef>
              <a:buFont typeface="Wingdings" panose="05000000000000000000" pitchFamily="2" charset="2"/>
              <a:buChar char="l"/>
            </a:pPr>
            <a:r>
              <a:rPr lang="en-US" altLang="zh-CN" dirty="0">
                <a:latin typeface="华文新魏" panose="02010800040101010101" pitchFamily="2" charset="-122"/>
              </a:rPr>
              <a:t> </a:t>
            </a:r>
            <a:r>
              <a:rPr lang="zh-CN" altLang="zh-CN" dirty="0">
                <a:solidFill>
                  <a:srgbClr val="175EED"/>
                </a:solidFill>
                <a:latin typeface="华文新魏" panose="02010800040101010101" pitchFamily="2" charset="-122"/>
              </a:rPr>
              <a:t>onStartCommand()：</a:t>
            </a:r>
            <a:r>
              <a:rPr lang="zh-CN" altLang="zh-CN" dirty="0">
                <a:latin typeface="华文新魏" panose="02010800040101010101" pitchFamily="2" charset="-122"/>
              </a:rPr>
              <a:t>访问者通过startService(Intent service)启动服务时执行的方法。</a:t>
            </a:r>
          </a:p>
          <a:p>
            <a:pPr marL="0" indent="0">
              <a:lnSpc>
                <a:spcPct val="150000"/>
              </a:lnSpc>
              <a:spcBef>
                <a:spcPct val="0"/>
              </a:spcBef>
              <a:buFont typeface="Wingdings" panose="05000000000000000000" pitchFamily="2" charset="2"/>
              <a:buChar char="l"/>
            </a:pPr>
            <a:r>
              <a:rPr lang="en-US" altLang="zh-CN" dirty="0">
                <a:solidFill>
                  <a:srgbClr val="175EED"/>
                </a:solidFill>
                <a:latin typeface="华文新魏" panose="02010800040101010101" pitchFamily="2" charset="-122"/>
              </a:rPr>
              <a:t> </a:t>
            </a:r>
            <a:r>
              <a:rPr lang="zh-CN" altLang="zh-CN" dirty="0">
                <a:solidFill>
                  <a:srgbClr val="175EED"/>
                </a:solidFill>
                <a:latin typeface="华文新魏" panose="02010800040101010101" pitchFamily="2" charset="-122"/>
              </a:rPr>
              <a:t>onBind()：</a:t>
            </a:r>
            <a:r>
              <a:rPr lang="zh-CN" altLang="zh-CN" dirty="0">
                <a:latin typeface="华文新魏" panose="02010800040101010101" pitchFamily="2" charset="-122"/>
              </a:rPr>
              <a:t>使用bindService()方式启动服务调用的方法。</a:t>
            </a:r>
          </a:p>
          <a:p>
            <a:pPr marL="0" indent="0">
              <a:lnSpc>
                <a:spcPct val="150000"/>
              </a:lnSpc>
              <a:spcBef>
                <a:spcPct val="0"/>
              </a:spcBef>
              <a:buFont typeface="Wingdings" panose="05000000000000000000" pitchFamily="2" charset="2"/>
              <a:buChar char="l"/>
            </a:pPr>
            <a:r>
              <a:rPr lang="en-US" altLang="zh-CN" dirty="0">
                <a:latin typeface="华文新魏" panose="02010800040101010101" pitchFamily="2" charset="-122"/>
              </a:rPr>
              <a:t> </a:t>
            </a:r>
            <a:r>
              <a:rPr lang="zh-CN" altLang="zh-CN" dirty="0">
                <a:solidFill>
                  <a:srgbClr val="175EED"/>
                </a:solidFill>
                <a:latin typeface="华文新魏" panose="02010800040101010101" pitchFamily="2" charset="-122"/>
              </a:rPr>
              <a:t>onUnbind()：</a:t>
            </a:r>
            <a:r>
              <a:rPr lang="zh-CN" altLang="zh-CN" dirty="0">
                <a:latin typeface="华文新魏" panose="02010800040101010101" pitchFamily="2" charset="-122"/>
              </a:rPr>
              <a:t>解除绑定时调用的方法。</a:t>
            </a:r>
          </a:p>
          <a:p>
            <a:pPr eaLnBrk="1" fontAlgn="auto" hangingPunct="1">
              <a:spcBef>
                <a:spcPts val="600"/>
              </a:spcBef>
              <a:spcAft>
                <a:spcPts val="0"/>
              </a:spcAft>
              <a:buFont typeface="Wingdings 3" panose="05040102010807070707" pitchFamily="18" charset="2"/>
              <a:buChar char=""/>
              <a:defRPr/>
            </a:pP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8679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10.xml><?xml version="1.0" encoding="utf-8"?>
<p:tagLst xmlns:a="http://schemas.openxmlformats.org/drawingml/2006/main" xmlns:r="http://schemas.openxmlformats.org/officeDocument/2006/relationships" xmlns:p="http://schemas.openxmlformats.org/presentationml/2006/main">
  <p:tag name="GENSWF_SLIDE_TITLE" val="广播接收者的创建"/>
  <p:tag name="GENSWF_ADVANCE_TIME" val="0.00"/>
  <p:tag name="ISPRING_SLIDE_INDENT_LEVEL" val="0"/>
  <p:tag name="ISPRING_CUSTOM_TIMING_USED" val="0"/>
</p:tagLst>
</file>

<file path=ppt/tags/tag11.xml><?xml version="1.0" encoding="utf-8"?>
<p:tagLst xmlns:a="http://schemas.openxmlformats.org/drawingml/2006/main" xmlns:r="http://schemas.openxmlformats.org/officeDocument/2006/relationships" xmlns:p="http://schemas.openxmlformats.org/presentationml/2006/main">
  <p:tag name="GENSWF_SLIDE_TITLE" val="广播接收者的创建"/>
  <p:tag name="GENSWF_ADVANCE_TIME" val="0.00"/>
  <p:tag name="ISPRING_SLIDE_INDENT_LEVEL" val="0"/>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GENSWF_SLIDE_TITLE" val="广播接收者的创建"/>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SLIDE_TITLE" val="广播接收者的创建"/>
  <p:tag name="GENSWF_ADVANCE_TIME" val="0.00"/>
  <p:tag name="ISPRING_SLIDE_INDENT_LEVEL" val="0"/>
  <p:tag name="ISPRING_CUSTOM_TIMING_USED" val="0"/>
</p:tagLst>
</file>

<file path=ppt/tags/tag14.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SLIDE_TITLE" val="自定义广播的发送与接收"/>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GENSWF_SLIDE_TITLE" val="实战演练——拯救史迪仔"/>
  <p:tag name="GENSWF_ADVANCE_TIME" val="0.00"/>
  <p:tag name="ISPRING_SLIDE_INDENT_LEVEL" val="0"/>
  <p:tag name="ISPRING_CUSTOM_TIMING_USED" val="0"/>
</p:tagLst>
</file>

<file path=ppt/tags/tag17.xml><?xml version="1.0" encoding="utf-8"?>
<p:tagLst xmlns:a="http://schemas.openxmlformats.org/drawingml/2006/main" xmlns:r="http://schemas.openxmlformats.org/officeDocument/2006/relationships" xmlns:p="http://schemas.openxmlformats.org/presentationml/2006/main">
  <p:tag name="GENSWF_SLIDE_TITLE" val="实战演练——拯救史迪仔"/>
  <p:tag name="GENSWF_ADVANCE_TIME" val="0.00"/>
  <p:tag name="ISPRING_SLIDE_INDENT_LEVEL" val="0"/>
  <p:tag name="ISPRING_CUSTOM_TIMING_USED" val="0"/>
</p:tagLst>
</file>

<file path=ppt/tags/tag18.xml><?xml version="1.0" encoding="utf-8"?>
<p:tagLst xmlns:a="http://schemas.openxmlformats.org/drawingml/2006/main" xmlns:r="http://schemas.openxmlformats.org/officeDocument/2006/relationships" xmlns:p="http://schemas.openxmlformats.org/presentationml/2006/main">
  <p:tag name="GENSWF_SLIDE_TITLE" val="有序广播与无序广播"/>
  <p:tag name="GENSWF_ADVANCE_TIME" val="0.00"/>
  <p:tag name="ISPRING_SLIDE_INDENT_LEVEL" val="0"/>
  <p:tag name="ISPRING_CUSTOM_TIMING_USED" val="0"/>
</p:tagLst>
</file>

<file path=ppt/tags/tag19.xml><?xml version="1.0" encoding="utf-8"?>
<p:tagLst xmlns:a="http://schemas.openxmlformats.org/drawingml/2006/main" xmlns:r="http://schemas.openxmlformats.org/officeDocument/2006/relationships" xmlns:p="http://schemas.openxmlformats.org/presentationml/2006/main">
  <p:tag name="GENSWF_SLIDE_TITLE" val="有序广播与无序广播"/>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20.xml><?xml version="1.0" encoding="utf-8"?>
<p:tagLst xmlns:a="http://schemas.openxmlformats.org/drawingml/2006/main" xmlns:r="http://schemas.openxmlformats.org/officeDocument/2006/relationships" xmlns:p="http://schemas.openxmlformats.org/presentationml/2006/main">
  <p:tag name="GENSWF_SLIDE_TITLE" val="有序广播与无序广播"/>
  <p:tag name="GENSWF_ADVANCE_TIME" val="0.00"/>
  <p:tag name="ISPRING_SLIDE_INDENT_LEVEL" val="0"/>
  <p:tag name="ISPRING_CUSTOM_TIMING_USED" val="0"/>
</p:tagLst>
</file>

<file path=ppt/tags/tag21.xml><?xml version="1.0" encoding="utf-8"?>
<p:tagLst xmlns:a="http://schemas.openxmlformats.org/drawingml/2006/main" xmlns:r="http://schemas.openxmlformats.org/officeDocument/2006/relationships" xmlns:p="http://schemas.openxmlformats.org/presentationml/2006/main">
  <p:tag name="GENSWF_SLIDE_TITLE" val="实战演练——拦截史迪仔广播"/>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GENSWF_SLIDE_TITLE" val="实战演练——拦截史迪仔广播"/>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8.1 广播机制的概述"/>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8.1 广播机制的概述"/>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主讲内容"/>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广播接收者简介"/>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广播接收者简介"/>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GENSWF_SLIDE_TITLE" val="广播接收者的创建"/>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GENSWF_SLIDE_TITLE" val="广播接收者的创建"/>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3680</Words>
  <Application>Microsoft Office PowerPoint</Application>
  <PresentationFormat>宽屏</PresentationFormat>
  <Paragraphs>432</Paragraphs>
  <Slides>45</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45</vt:i4>
      </vt:variant>
    </vt:vector>
  </HeadingPairs>
  <TitlesOfParts>
    <vt:vector size="60" baseType="lpstr">
      <vt:lpstr>等线</vt:lpstr>
      <vt:lpstr>黑体</vt:lpstr>
      <vt:lpstr>华文新魏</vt:lpstr>
      <vt:lpstr>楷体</vt:lpstr>
      <vt:lpstr>思源黑体 CN Medium</vt:lpstr>
      <vt:lpstr>思源黑体 CN Normal</vt:lpstr>
      <vt:lpstr>宋体</vt:lpstr>
      <vt:lpstr>微软雅黑</vt:lpstr>
      <vt:lpstr>Arial</vt:lpstr>
      <vt:lpstr>Impact</vt:lpstr>
      <vt:lpstr>Times New Roman</vt:lpstr>
      <vt:lpstr>Verdana</vt:lpstr>
      <vt:lpstr>Wingdings</vt:lpstr>
      <vt:lpstr>Wingdings 3</vt:lpstr>
      <vt:lpstr>Office 主题</vt:lpstr>
      <vt:lpstr>第6章  服务与广播</vt:lpstr>
      <vt:lpstr>服务与广播</vt:lpstr>
      <vt:lpstr>6.1 Service简介</vt:lpstr>
      <vt:lpstr>6.1.1 Service的创建和配置</vt:lpstr>
      <vt:lpstr>6.1.1 Service的创建和配置</vt:lpstr>
      <vt:lpstr> 6.1.2 Service的启动与停止</vt:lpstr>
      <vt:lpstr> 6.1.2 Service的启动与停止</vt:lpstr>
      <vt:lpstr>6.2 Service的生命周期</vt:lpstr>
      <vt:lpstr>6.2 Service的生命周期</vt:lpstr>
      <vt:lpstr>6.2 Service的生命周期</vt:lpstr>
      <vt:lpstr>6.3.1 本地服务和远程服务通信</vt:lpstr>
      <vt:lpstr>6.3.1 本地服务和远程服务通信</vt:lpstr>
      <vt:lpstr>6.3.1 本地服务和远程服务通信</vt:lpstr>
      <vt:lpstr> 6.3.2 本地服务和远程服务通信</vt:lpstr>
      <vt:lpstr> 6.3.2 本地服务和远程服务通信</vt:lpstr>
      <vt:lpstr>6.4.1 TelephonyManager(电话管理器)</vt:lpstr>
      <vt:lpstr>6.4.1 TelephonyManager(电话管理器)</vt:lpstr>
      <vt:lpstr>6.4.1 TelephonyManager(电话管理器)</vt:lpstr>
      <vt:lpstr>6.4.2 SmsManager(短信管理器)</vt:lpstr>
      <vt:lpstr>6.4.2 SmsManager(短信管理器)</vt:lpstr>
      <vt:lpstr>6.5 广播简介</vt:lpstr>
      <vt:lpstr>广播简介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YONG ZHOU</cp:lastModifiedBy>
  <cp:revision>18</cp:revision>
  <dcterms:created xsi:type="dcterms:W3CDTF">2020-09-24T02:55:00Z</dcterms:created>
  <dcterms:modified xsi:type="dcterms:W3CDTF">2024-11-28T00:47:44Z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