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  <p:sldMasterId id="2147483662" r:id="rId2"/>
    <p:sldMasterId id="2147483675" r:id="rId3"/>
  </p:sldMasterIdLst>
  <p:notesMasterIdLst>
    <p:notesMasterId r:id="rId31"/>
  </p:notesMasterIdLst>
  <p:handoutMasterIdLst>
    <p:handoutMasterId r:id="rId32"/>
  </p:handoutMasterIdLst>
  <p:sldIdLst>
    <p:sldId id="257" r:id="rId4"/>
    <p:sldId id="295" r:id="rId5"/>
    <p:sldId id="261" r:id="rId6"/>
    <p:sldId id="258" r:id="rId7"/>
    <p:sldId id="259" r:id="rId8"/>
    <p:sldId id="262" r:id="rId9"/>
    <p:sldId id="347" r:id="rId10"/>
    <p:sldId id="476" r:id="rId11"/>
    <p:sldId id="547" r:id="rId12"/>
    <p:sldId id="548" r:id="rId13"/>
    <p:sldId id="265" r:id="rId14"/>
    <p:sldId id="477" r:id="rId15"/>
    <p:sldId id="535" r:id="rId16"/>
    <p:sldId id="536" r:id="rId17"/>
    <p:sldId id="517" r:id="rId18"/>
    <p:sldId id="518" r:id="rId19"/>
    <p:sldId id="549" r:id="rId20"/>
    <p:sldId id="478" r:id="rId21"/>
    <p:sldId id="479" r:id="rId22"/>
    <p:sldId id="520" r:id="rId23"/>
    <p:sldId id="521" r:id="rId24"/>
    <p:sldId id="522" r:id="rId25"/>
    <p:sldId id="426" r:id="rId26"/>
    <p:sldId id="550" r:id="rId27"/>
    <p:sldId id="424" r:id="rId28"/>
    <p:sldId id="425" r:id="rId29"/>
    <p:sldId id="551" r:id="rId3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9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16">
          <p15:clr>
            <a:srgbClr val="A4A3A4"/>
          </p15:clr>
        </p15:guide>
        <p15:guide id="2" pos="217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AB"/>
    <a:srgbClr val="FFFF9B"/>
    <a:srgbClr val="CCFFCC"/>
    <a:srgbClr val="CEDCE1"/>
    <a:srgbClr val="FFCC99"/>
    <a:srgbClr val="666633"/>
    <a:srgbClr val="FFAAAB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481" autoAdjust="0"/>
    <p:restoredTop sz="76602" autoAdjust="0"/>
  </p:normalViewPr>
  <p:slideViewPr>
    <p:cSldViewPr>
      <p:cViewPr varScale="1">
        <p:scale>
          <a:sx n="90" d="100"/>
          <a:sy n="90" d="100"/>
        </p:scale>
        <p:origin x="162" y="45"/>
      </p:cViewPr>
      <p:guideLst>
        <p:guide orient="horz" pos="1584"/>
        <p:guide pos="2899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32" y="-108"/>
      </p:cViewPr>
      <p:guideLst>
        <p:guide orient="horz" pos="2816"/>
        <p:guide pos="217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  <a:pPr/>
              <a:t>2024/12/2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  <a:pPr/>
              <a:t>2024/12/2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 cstate="print"/>
          <a:srcRect r="37749"/>
          <a:stretch>
            <a:fillRect/>
          </a:stretch>
        </p:blipFill>
        <p:spPr bwMode="auto">
          <a:xfrm>
            <a:off x="576263" y="333375"/>
            <a:ext cx="2655887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66298"/>
          <a:stretch>
            <a:fillRect/>
          </a:stretch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2050" name="Picture 2" descr="C:\Users\Administrator\Desktop\青软实训logo-小尺寸.jp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85734"/>
            <a:ext cx="2286000" cy="3048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注意 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1" i="0" kern="1200" dirty="0" smtClean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defRPr>
            </a:lvl1pPr>
          </a:lstStyle>
          <a:p>
            <a:pPr lvl="0"/>
            <a:r>
              <a:rPr lang="zh-CN" altLang="en-US" dirty="0"/>
              <a:t>单击此处编辑代码文本样式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注意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1" y="1142990"/>
            <a:ext cx="33336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 txBox="1"/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标题 1"/>
          <p:cNvSpPr txBox="1"/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itchFamily="2" charset="2"/>
                        <a:defRPr kumimoji="1" sz="1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itchFamily="2" charset="2"/>
                        <a:defRPr kumimoji="1" sz="12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单击此处编辑母版文本样式</a:t>
            </a:r>
          </a:p>
          <a:p>
            <a:pPr marL="533400" lvl="1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第二级</a:t>
            </a:r>
          </a:p>
          <a:p>
            <a:pPr marL="533400" lvl="2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第三级</a:t>
            </a:r>
          </a:p>
          <a:p>
            <a:pPr marL="533400" lvl="3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第四级</a:t>
            </a:r>
          </a:p>
          <a:p>
            <a:pPr marL="533400" lvl="4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第五级</a:t>
            </a:r>
            <a:endParaRPr kumimoji="0" lang="en-US" altLang="zh-CN" sz="2000" dirty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>
            <a:fillRect/>
          </a:stretch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第五级</a:t>
            </a:r>
            <a:endParaRPr kumimoji="0" lang="en-US" altLang="zh-CN" sz="18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marL="0" marR="0" lv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i="0" kern="1200" dirty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第五级</a:t>
            </a:r>
            <a:endParaRPr kumimoji="0" lang="en-US" altLang="zh-CN" sz="2400" b="1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</a:p>
            <a:p>
              <a:pPr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&lt;h3&gt;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&lt;%</a:t>
              </a:r>
            </a:p>
            <a:p>
              <a:pPr lvl="3"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out.println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("JSP Hello Word !");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%&gt;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&lt;/h3&gt;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</p:txBody>
      </p:sp>
      <p:grpSp>
        <p:nvGrpSpPr>
          <p:cNvPr id="2" name="组合 1"/>
          <p:cNvGrpSpPr/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itchFamily="34" charset="0"/>
                  <a:ea typeface="华文细黑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9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 cstate="print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第四级</a:t>
            </a:r>
          </a:p>
          <a:p>
            <a:pPr marL="0" lvl="4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第五级</a:t>
            </a:r>
            <a:endParaRPr kumimoji="0" lang="zh-CN" altLang="en-US" sz="200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第五级</a:t>
            </a:r>
            <a:endParaRPr kumimoji="0" lang="en-US" altLang="zh-CN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9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华文细黑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image" Target="../media/image2.jpe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  <a:pPr/>
              <a:t>2024/12/2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5125" name="图片 3"/>
          <p:cNvPicPr>
            <a:picLocks noChangeAspect="1"/>
          </p:cNvPicPr>
          <p:nvPr/>
        </p:nvPicPr>
        <p:blipFill>
          <a:blip r:embed="rId36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  <p:sldLayoutId id="2147483704" r:id="rId29"/>
    <p:sldLayoutId id="2147483705" r:id="rId30"/>
    <p:sldLayoutId id="2147483706" r:id="rId31"/>
    <p:sldLayoutId id="2147483707" r:id="rId32"/>
    <p:sldLayoutId id="2147483708" r:id="rId33"/>
    <p:sldLayoutId id="2147483709" r:id="rId3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华文细黑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24" cy="1790700"/>
          </a:xfrm>
        </p:spPr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教材</a:t>
            </a:r>
            <a:r>
              <a:rPr sz="3600" dirty="0">
                <a:solidFill>
                  <a:schemeClr val="tx1"/>
                </a:solidFill>
              </a:rPr>
              <a:t>第九章  </a:t>
            </a:r>
            <a:r>
              <a:rPr sz="3600" dirty="0">
                <a:solidFill>
                  <a:srgbClr val="FF0000"/>
                </a:solidFill>
              </a:rPr>
              <a:t>网络</a:t>
            </a:r>
            <a:r>
              <a:rPr sz="3600" dirty="0">
                <a:solidFill>
                  <a:schemeClr val="tx1"/>
                </a:solidFill>
              </a:rPr>
              <a:t>编程</a:t>
            </a: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2024-12-02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0"/>
            <a:ext cx="6263924" cy="410765"/>
          </a:xfrm>
        </p:spPr>
        <p:txBody>
          <a:bodyPr/>
          <a:lstStyle/>
          <a:p>
            <a:endParaRPr dirty="0"/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>
            <a:off x="285720" y="428610"/>
            <a:ext cx="8207375" cy="1071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创建</a:t>
            </a:r>
            <a:r>
              <a:rPr lang="en-US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Socket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57225" y="972441"/>
            <a:ext cx="5715039" cy="1384995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try{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Socket s= new Socket("192.168.1.128" , 28888);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...//Socket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通信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}catch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e) {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714346" y="2786064"/>
          <a:ext cx="7500992" cy="228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6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4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30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baseline="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CN" altLang="en-US" sz="1600" b="1" kern="100" baseline="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方法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InetAddress getInetAddress()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返回连接到远程主机的地址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int getPort()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Socket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连接到远程主机的端口号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1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int getLocalPort()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返回本地连接终端的端口号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InputStream getInputStream()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返回一个输入流，从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Socket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读取数据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4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OutputStream getOutputStream()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返回一个输出流，往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Socket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中写数据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35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public synchronized void close()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关闭当前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Socket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连接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内容占位符 4"/>
          <p:cNvSpPr txBox="1">
            <a:spLocks/>
          </p:cNvSpPr>
          <p:nvPr/>
        </p:nvSpPr>
        <p:spPr bwMode="auto">
          <a:xfrm>
            <a:off x="285720" y="2285998"/>
            <a:ext cx="8207375" cy="1071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Socket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类常用方法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630" y="17780"/>
            <a:ext cx="5815330" cy="557530"/>
          </a:xfrm>
        </p:spPr>
        <p:txBody>
          <a:bodyPr/>
          <a:lstStyle/>
          <a:p>
            <a:r>
              <a:rPr lang="en-US" dirty="0"/>
              <a:t>9.2.2  </a:t>
            </a:r>
            <a:r>
              <a:rPr lang="en-US"/>
              <a:t>ServerSocket</a:t>
            </a:r>
            <a:endParaRPr/>
          </a:p>
        </p:txBody>
      </p:sp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28596" y="571486"/>
            <a:ext cx="8572528" cy="196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en-US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ServerSocket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类常用构造方法：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ServerSocket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 port)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ServerSocket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 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port,int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 backlog)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/>
            </a:pP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ServerSocket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int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 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port,int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 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backlog,InetAddress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 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localAddr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)</a:t>
            </a:r>
            <a:endParaRPr lang="zh-CN" altLang="en-US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7483" y="3786196"/>
            <a:ext cx="8602235" cy="1200329"/>
            <a:chOff x="786639" y="4226961"/>
            <a:chExt cx="7384586" cy="1200329"/>
          </a:xfrm>
        </p:grpSpPr>
        <p:grpSp>
          <p:nvGrpSpPr>
            <p:cNvPr id="9" name="组合 7"/>
            <p:cNvGrpSpPr/>
            <p:nvPr/>
          </p:nvGrpSpPr>
          <p:grpSpPr>
            <a:xfrm>
              <a:off x="786639" y="4522653"/>
              <a:ext cx="636270" cy="769435"/>
              <a:chOff x="711406" y="4649146"/>
              <a:chExt cx="636270" cy="769435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649146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2" name="文本框 7"/>
              <p:cNvSpPr txBox="1"/>
              <p:nvPr/>
            </p:nvSpPr>
            <p:spPr>
              <a:xfrm rot="21540000">
                <a:off x="711406" y="5083301"/>
                <a:ext cx="636270" cy="335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6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 bwMode="auto">
            <a:xfrm>
              <a:off x="1357289" y="4226961"/>
              <a:ext cx="6813936" cy="12003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ServerSocket</a:t>
              </a:r>
              <a:r>
                <a:rPr lang="zh-CN" altLang="en-US" sz="1600" dirty="0">
                  <a:latin typeface="Times New Roman" pitchFamily="18" charset="0"/>
                  <a:cs typeface="Times New Roman" pitchFamily="18" charset="0"/>
                </a:rPr>
                <a:t>类的构造方法都声明抛出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IOException</a:t>
              </a:r>
              <a:r>
                <a:rPr lang="zh-CN" altLang="en-US" sz="1600" dirty="0">
                  <a:latin typeface="Times New Roman" pitchFamily="18" charset="0"/>
                  <a:cs typeface="Times New Roman" pitchFamily="18" charset="0"/>
                </a:rPr>
                <a:t>异常，因此在创建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ServerSocket</a:t>
              </a:r>
              <a:r>
                <a:rPr lang="zh-CN" altLang="en-US" sz="1600" dirty="0">
                  <a:latin typeface="Times New Roman" pitchFamily="18" charset="0"/>
                  <a:cs typeface="Times New Roman" pitchFamily="18" charset="0"/>
                </a:rPr>
                <a:t>对象时必须捕获或抛出异常。另外，在选择端口号时，最好选择注册端口（范围是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1024~49151</a:t>
              </a:r>
              <a:r>
                <a:rPr lang="zh-CN" altLang="en-US" sz="1600" dirty="0">
                  <a:latin typeface="Times New Roman" pitchFamily="18" charset="0"/>
                  <a:cs typeface="Times New Roman" pitchFamily="18" charset="0"/>
                </a:rPr>
                <a:t>的数），通常应用程序使用这个范围内的端口，以防止发生冲突。</a:t>
              </a:r>
              <a:endParaRPr kumimoji="1"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0" name="内容占位符 4"/>
          <p:cNvSpPr txBox="1">
            <a:spLocks/>
          </p:cNvSpPr>
          <p:nvPr/>
        </p:nvSpPr>
        <p:spPr bwMode="auto">
          <a:xfrm>
            <a:off x="285720" y="428610"/>
            <a:ext cx="8207375" cy="1071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创建</a:t>
            </a:r>
            <a:r>
              <a:rPr lang="en-US" altLang="en-US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ServerSocket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857225" y="972441"/>
            <a:ext cx="5572163" cy="1169551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try {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server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ServerSocket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(28888);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 catch 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e) {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e.printStackTrace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}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内容占位符 4"/>
          <p:cNvSpPr txBox="1">
            <a:spLocks/>
          </p:cNvSpPr>
          <p:nvPr/>
        </p:nvSpPr>
        <p:spPr bwMode="auto">
          <a:xfrm>
            <a:off x="285720" y="2143122"/>
            <a:ext cx="8207375" cy="10715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en-US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ServerSocket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类常用方法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785784" y="2714626"/>
          <a:ext cx="7715306" cy="221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43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0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77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baseline="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CN" altLang="en-US" sz="1600" b="1" kern="100" baseline="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方法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2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public Socket accept()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接收客户端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Socket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连接请求，并返回一个与客户端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Socket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对应的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Socket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实例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InetAddress getInetAddress()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返回当前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Times New Roman"/>
                        </a:rPr>
                        <a:t>ServerSocket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实例的地址信息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1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public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Times New Roman"/>
                        </a:rPr>
                        <a:t>getLocalPort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返回当前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ServerSocket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实例的服务端口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9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public void close()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关闭当前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Times New Roman"/>
                        </a:rPr>
                        <a:t>ServerSocket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实例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0"/>
            <a:ext cx="6263924" cy="410765"/>
          </a:xfrm>
        </p:spPr>
        <p:txBody>
          <a:bodyPr/>
          <a:lstStyle/>
          <a:p>
            <a:endParaRPr dirty="0"/>
          </a:p>
        </p:txBody>
      </p:sp>
      <p:sp>
        <p:nvSpPr>
          <p:cNvPr id="5" name="矩形 4"/>
          <p:cNvSpPr/>
          <p:nvPr/>
        </p:nvSpPr>
        <p:spPr>
          <a:xfrm>
            <a:off x="285720" y="634253"/>
            <a:ext cx="8715404" cy="379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使用</a:t>
            </a:r>
            <a:r>
              <a:rPr lang="en-US" altLang="zh-CN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ServerSocket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进行网络通信的具体步骤：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根据指定端口实例化一个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ServerSocket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调用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ServerSocket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对象的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accept()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方法接收客户端发送的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Socket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调用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Socket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对象的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getInputStream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()/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getOutputStream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()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方法建立与客户端进行交互的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IO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流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服务器与客户端根据一定的协议进行交互，直到关闭连接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关闭服务器端的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Socket</a:t>
            </a: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回到第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2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步，继续监听下一次客户端发送的</a:t>
            </a:r>
            <a:r>
              <a:rPr lang="en-US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Socket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请求连接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28596" y="3714756"/>
            <a:ext cx="8231087" cy="1143010"/>
            <a:chOff x="1359000" y="4000510"/>
            <a:chExt cx="6516607" cy="895765"/>
          </a:xfrm>
        </p:grpSpPr>
        <p:sp>
          <p:nvSpPr>
            <p:cNvPr id="16" name="TextBox 14"/>
            <p:cNvSpPr txBox="1">
              <a:spLocks noChangeArrowheads="1"/>
            </p:cNvSpPr>
            <p:nvPr/>
          </p:nvSpPr>
          <p:spPr bwMode="auto">
            <a:xfrm>
              <a:off x="1359000" y="4112480"/>
              <a:ext cx="6481763" cy="783795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讲师演示讲解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9- 1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Server.java 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9- 2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ClientActivity.java</a:t>
              </a:r>
              <a:endParaRPr lang="zh-CN" altLang="en-US" sz="1400" b="1" i="0" dirty="0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/>
              <a:t>9.3.1  URL</a:t>
            </a:r>
            <a:r>
              <a:rPr dirty="0"/>
              <a:t>和</a:t>
            </a:r>
            <a:r>
              <a:rPr lang="en-US" dirty="0" err="1"/>
              <a:t>URLConnection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>
            <a:off x="428596" y="428610"/>
            <a:ext cx="8564533" cy="500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URL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类常用方法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285720" y="928696"/>
          <a:ext cx="8715436" cy="4071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65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baseline="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CN" altLang="en-US" sz="1600" b="1" kern="100" baseline="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方法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public URL(String spec)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构造方法，根据指定的字符串创建一个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URL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8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URL(String protocol,String host,int port,String file)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构造方法，根据指定的协议、主机名、端口号和文件资源创建一个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URL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89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URL(String protocol, String host, String file)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构造方法，根据指定的协议、主机名、和文件资源创建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URL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 getProtocol()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返回协议名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 getHost()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返回主机名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int getPort()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返回端口号，如果没有设置端口，则返回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-1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 getFile()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返回文件名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 getRef()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URL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的锚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8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 getQuery()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URL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的查询信息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4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 getPath()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URL</a:t>
                      </a: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的路径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4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URLConnection openConnection()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返回一个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Times New Roman"/>
                        </a:rPr>
                        <a:t>URLConnection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对象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34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public final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Times New Roman"/>
                        </a:rPr>
                        <a:t>InputStream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Times New Roman"/>
                        </a:rPr>
                        <a:t>openStream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返回一个用于读取该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URL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资源的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Times New Roman"/>
                        </a:rPr>
                        <a:t>InputStream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流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428610"/>
            <a:ext cx="8207375" cy="928694"/>
          </a:xfrm>
        </p:spPr>
        <p:txBody>
          <a:bodyPr/>
          <a:lstStyle/>
          <a:p>
            <a:r>
              <a:rPr dirty="0"/>
              <a:t>URLConnection</a:t>
            </a:r>
            <a:r>
              <a:rPr lang="zh-CN" dirty="0"/>
              <a:t>常用方法</a:t>
            </a: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32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714346" y="928676"/>
          <a:ext cx="7500992" cy="3357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57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baseline="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CN" altLang="en-US" sz="1600" b="1" kern="100" baseline="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方法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3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public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Times New Roman"/>
                        </a:rPr>
                        <a:t>int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Times New Roman"/>
                        </a:rPr>
                        <a:t>getContentLength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获得文件的长度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3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String getContentType()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获得文件的类型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3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public long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Times New Roman"/>
                        </a:rPr>
                        <a:t>getDate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()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获得文件创建的时间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36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long getLastModified()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获得文件最后修改的时间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InputStream getInputStream()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获得输入流，以便读取文件的数据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0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public OutputStream getOutputStream()</a:t>
                      </a:r>
                      <a:endParaRPr lang="zh-CN" sz="1400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获得输出流，以便输出数据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53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public void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Times New Roman"/>
                        </a:rPr>
                        <a:t>setRequestProperty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(String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Times New Roman"/>
                        </a:rPr>
                        <a:t>key,String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 value)</a:t>
                      </a:r>
                      <a:endParaRPr lang="zh-CN" sz="1400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设置请求属性值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428596" y="3857634"/>
            <a:ext cx="8231087" cy="1143010"/>
            <a:chOff x="1359000" y="4000510"/>
            <a:chExt cx="6516607" cy="895765"/>
          </a:xfrm>
        </p:grpSpPr>
        <p:sp>
          <p:nvSpPr>
            <p:cNvPr id="22" name="TextBox 14"/>
            <p:cNvSpPr txBox="1">
              <a:spLocks noChangeArrowheads="1"/>
            </p:cNvSpPr>
            <p:nvPr/>
          </p:nvSpPr>
          <p:spPr bwMode="auto">
            <a:xfrm>
              <a:off x="1359000" y="4112480"/>
              <a:ext cx="6481763" cy="783795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讲师演示讲解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9- 3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GetPostUtil.java 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9- 4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URLConnectionActivity.java</a:t>
              </a:r>
              <a:endParaRPr lang="zh-CN" altLang="en-US" sz="1400" b="1" i="0" dirty="0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71486"/>
            <a:ext cx="8564533" cy="2071702"/>
          </a:xfrm>
        </p:spPr>
        <p:txBody>
          <a:bodyPr/>
          <a:lstStyle/>
          <a:p>
            <a:r>
              <a:rPr dirty="0"/>
              <a:t>HttpURLConnection</a:t>
            </a:r>
            <a:r>
              <a:rPr lang="zh-CN" dirty="0"/>
              <a:t>常用方法</a:t>
            </a: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/>
              <a:t>9.3.2  </a:t>
            </a:r>
            <a:r>
              <a:rPr lang="en-US" dirty="0" err="1"/>
              <a:t>HttpURLConnection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714346" y="1143008"/>
          <a:ext cx="7500992" cy="3929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6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00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baseline="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CN" altLang="en-US" sz="1600" b="1" kern="100" baseline="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方法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20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InputStream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getInputStream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()</a:t>
                      </a:r>
                      <a:endParaRPr lang="zh-CN" sz="14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返回从此处打开的连接读取的输入流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20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OutputStream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getOutputStream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()</a:t>
                      </a:r>
                      <a:endParaRPr lang="zh-CN" sz="14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返回写入到此连接的输出流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20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String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getRequestMethod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()</a:t>
                      </a:r>
                      <a:endParaRPr lang="zh-CN" sz="14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获取请求方法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720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int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getResponseCode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()</a:t>
                      </a:r>
                      <a:endParaRPr lang="zh-CN" sz="14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获取状态码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20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void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setRequestMethod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(String method)</a:t>
                      </a:r>
                      <a:endParaRPr lang="zh-CN" sz="14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设置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URL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请求的方法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618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void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setDoInput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(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boolean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doinput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)</a:t>
                      </a:r>
                      <a:endParaRPr lang="zh-CN" sz="14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设置输入流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618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void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setDoOutput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(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boolean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dooutput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)</a:t>
                      </a:r>
                      <a:endParaRPr lang="zh-CN" sz="14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设置输出流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1389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void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setUseCaches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(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boolean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usecaches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)</a:t>
                      </a:r>
                      <a:endParaRPr lang="zh-CN" sz="14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设置连接是否使用任何可用的缓存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1841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void disconnect()</a:t>
                      </a:r>
                      <a:endParaRPr lang="zh-CN" sz="14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关闭连接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428610"/>
            <a:ext cx="8143932" cy="2071702"/>
          </a:xfrm>
        </p:spPr>
        <p:txBody>
          <a:bodyPr/>
          <a:lstStyle/>
          <a:p>
            <a:r>
              <a:rPr lang="zh-CN" dirty="0"/>
              <a:t>获取</a:t>
            </a:r>
            <a:r>
              <a:rPr dirty="0"/>
              <a:t>HttpURLConnection</a:t>
            </a:r>
            <a:r>
              <a:rPr lang="zh-CN" dirty="0"/>
              <a:t>对象</a:t>
            </a:r>
            <a:endParaRPr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 bwMode="auto">
          <a:xfrm>
            <a:off x="857224" y="973571"/>
            <a:ext cx="5572164" cy="1169551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创建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URL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URL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=new URL("http://www.google.com/");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获取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连接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urlConn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HttpURLConnection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url.openConnection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内容占位符 4"/>
          <p:cNvSpPr txBox="1">
            <a:spLocks/>
          </p:cNvSpPr>
          <p:nvPr/>
        </p:nvSpPr>
        <p:spPr bwMode="auto">
          <a:xfrm>
            <a:off x="428596" y="2071684"/>
            <a:ext cx="8143932" cy="2071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设置</a:t>
            </a:r>
            <a:r>
              <a:rPr lang="en-US" altLang="zh-CN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HttpURLConnection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属性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857224" y="2624269"/>
            <a:ext cx="5572164" cy="166199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设置输出、输入流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urlConn.setDoOutput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(true);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urlConn.setDoInput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(true);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设置方式为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POST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urlConn.setRequestMethod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("POST");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请求不能使用缓存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urlConn.setUseCaches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(false);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857224" y="4764303"/>
            <a:ext cx="5572164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urlConn.disconnect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内容占位符 4"/>
          <p:cNvSpPr txBox="1">
            <a:spLocks/>
          </p:cNvSpPr>
          <p:nvPr/>
        </p:nvSpPr>
        <p:spPr bwMode="auto">
          <a:xfrm>
            <a:off x="428596" y="4214824"/>
            <a:ext cx="8143932" cy="2071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设置</a:t>
            </a:r>
            <a:r>
              <a:rPr lang="en-US" altLang="zh-CN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HttpURLConnection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属性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85720" y="3857634"/>
            <a:ext cx="8231087" cy="1214446"/>
            <a:chOff x="1359000" y="4000510"/>
            <a:chExt cx="6516607" cy="951749"/>
          </a:xfrm>
        </p:grpSpPr>
        <p:sp>
          <p:nvSpPr>
            <p:cNvPr id="10" name="TextBox 14"/>
            <p:cNvSpPr txBox="1">
              <a:spLocks noChangeArrowheads="1"/>
            </p:cNvSpPr>
            <p:nvPr/>
          </p:nvSpPr>
          <p:spPr bwMode="auto">
            <a:xfrm>
              <a:off x="1359000" y="4168467"/>
              <a:ext cx="6481763" cy="783792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讲师演示讲解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9- 5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http_layout.xml 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9- 6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HttpURLConnectionActivity.java</a:t>
              </a:r>
            </a:p>
            <a:p>
              <a:endParaRPr lang="zh-CN" altLang="en-US" sz="1400" i="0" dirty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9031957" cy="410845"/>
          </a:xfrm>
        </p:spPr>
        <p:txBody>
          <a:bodyPr/>
          <a:lstStyle/>
          <a:p>
            <a:r>
              <a:rPr lang="en-US" dirty="0"/>
              <a:t>9.4  </a:t>
            </a:r>
            <a:r>
              <a:rPr dirty="0"/>
              <a:t>使用</a:t>
            </a:r>
            <a:r>
              <a:rPr lang="en-US" dirty="0" err="1"/>
              <a:t>HttpClient</a:t>
            </a:r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>
            <a:off x="571472" y="571486"/>
            <a:ext cx="8207375" cy="9286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Apache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提供了</a:t>
            </a:r>
            <a:r>
              <a:rPr lang="en-US" altLang="zh-CN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HTTP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客户端组件</a:t>
            </a:r>
            <a:r>
              <a:rPr lang="en-US" altLang="zh-CN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HttpClient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通常使用</a:t>
            </a:r>
            <a:r>
              <a:rPr lang="en-US" altLang="zh-CN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HttpClient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的子类</a:t>
            </a:r>
            <a:r>
              <a:rPr lang="en-US" altLang="zh-CN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DefaultHttpClient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进行操作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en-US" altLang="zh-CN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HttpClient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请求执行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3491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extBox 12"/>
          <p:cNvSpPr txBox="1"/>
          <p:nvPr/>
        </p:nvSpPr>
        <p:spPr bwMode="auto">
          <a:xfrm>
            <a:off x="714348" y="2143122"/>
            <a:ext cx="8001056" cy="2462213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使用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DefaultHttpClient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生成一个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HttpClient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对象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HttpClient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httpclient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DefaultHttpClient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定义一个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URL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地址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"http://test/";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定义一个以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Get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方式提交的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HttpGet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请求对象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uri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执行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HttpClient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对象的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execute()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方法，即将请求对象提交给服务器，并返回一个响应对象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HttpResponse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httpesponse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httpclient.execute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httpget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zh-CN" altLang="en-US" sz="1400" dirty="0">
                <a:latin typeface="Courier New" pitchFamily="49" charset="0"/>
                <a:cs typeface="Courier New" pitchFamily="49" charset="0"/>
              </a:rPr>
              <a:t>获取响应信息</a:t>
            </a: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HttpEntity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httpentity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httpresponse.getEntity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......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55755" y="4000509"/>
            <a:ext cx="8231087" cy="1071571"/>
            <a:chOff x="1359000" y="4000510"/>
            <a:chExt cx="6516607" cy="839779"/>
          </a:xfrm>
        </p:grpSpPr>
        <p:sp>
          <p:nvSpPr>
            <p:cNvPr id="15" name="TextBox 14"/>
            <p:cNvSpPr txBox="1">
              <a:spLocks noChangeArrowheads="1"/>
            </p:cNvSpPr>
            <p:nvPr/>
          </p:nvSpPr>
          <p:spPr bwMode="auto">
            <a:xfrm>
              <a:off x="1359000" y="4112480"/>
              <a:ext cx="6481763" cy="727809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讲师演示讲解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sz="1400" b="1" i="0" dirty="0"/>
                <a:t>9- 7</a:t>
              </a:r>
              <a:r>
                <a:rPr lang="en-US" altLang="zh-CN" sz="1400" b="1" i="0" dirty="0"/>
                <a:t>】</a:t>
              </a:r>
              <a:r>
                <a:rPr lang="en-US" sz="1400" b="1" i="0" dirty="0"/>
                <a:t>HttpClientActivity.java</a:t>
              </a:r>
              <a:endParaRPr lang="zh-CN" altLang="en-US" sz="1400" b="1" i="0" dirty="0"/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71472" y="428610"/>
            <a:ext cx="8429684" cy="928694"/>
          </a:xfrm>
        </p:spPr>
        <p:txBody>
          <a:bodyPr/>
          <a:lstStyle/>
          <a:p>
            <a:r>
              <a:rPr dirty="0"/>
              <a:t>WebView</a:t>
            </a:r>
            <a:r>
              <a:rPr lang="zh-CN" dirty="0"/>
              <a:t>是专门用来浏览网页的视图组件</a:t>
            </a:r>
            <a:endParaRPr dirty="0"/>
          </a:p>
          <a:p>
            <a:r>
              <a:rPr dirty="0"/>
              <a:t>WebView</a:t>
            </a:r>
            <a:r>
              <a:rPr lang="zh-CN" dirty="0"/>
              <a:t>优点：</a:t>
            </a:r>
            <a:endParaRPr dirty="0"/>
          </a:p>
          <a:p>
            <a:pPr lvl="1">
              <a:lnSpc>
                <a:spcPct val="150000"/>
              </a:lnSpc>
            </a:pPr>
            <a:r>
              <a:rPr i="0" dirty="0"/>
              <a:t>功能强大，支持</a:t>
            </a:r>
            <a:r>
              <a:rPr lang="en-US" i="0" dirty="0"/>
              <a:t>CSS</a:t>
            </a:r>
            <a:r>
              <a:rPr i="0" dirty="0"/>
              <a:t>、</a:t>
            </a:r>
            <a:r>
              <a:rPr lang="en-US" i="0" dirty="0"/>
              <a:t>JS</a:t>
            </a:r>
            <a:r>
              <a:rPr i="0" dirty="0"/>
              <a:t>和</a:t>
            </a:r>
            <a:r>
              <a:rPr lang="en-US" i="0" dirty="0"/>
              <a:t>HTML</a:t>
            </a:r>
          </a:p>
          <a:p>
            <a:pPr lvl="1">
              <a:lnSpc>
                <a:spcPct val="150000"/>
              </a:lnSpc>
            </a:pPr>
            <a:r>
              <a:rPr i="0" dirty="0"/>
              <a:t>能够对浏览器控件进行详细的设置</a:t>
            </a:r>
            <a:endParaRPr lang="en-US" i="0" dirty="0"/>
          </a:p>
          <a:p>
            <a:pPr lvl="1">
              <a:lnSpc>
                <a:spcPct val="150000"/>
              </a:lnSpc>
            </a:pPr>
            <a:r>
              <a:rPr i="0" dirty="0"/>
              <a:t>能够捕捉到所有浏览器的操作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/>
              <a:t>9.5  </a:t>
            </a:r>
            <a:r>
              <a:rPr dirty="0"/>
              <a:t>使用</a:t>
            </a:r>
            <a:r>
              <a:rPr lang="en-US" dirty="0" err="1"/>
              <a:t>WebView</a:t>
            </a:r>
            <a:r>
              <a:rPr dirty="0"/>
              <a:t>视图浏览网页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内容占位符 4"/>
          <p:cNvSpPr txBox="1">
            <a:spLocks/>
          </p:cNvSpPr>
          <p:nvPr/>
        </p:nvSpPr>
        <p:spPr bwMode="auto">
          <a:xfrm>
            <a:off x="571472" y="2714626"/>
            <a:ext cx="8429684" cy="92869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sz="2000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WebView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常用的方法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00032" y="3214690"/>
          <a:ext cx="8286810" cy="1928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2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3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1600" b="1" kern="100" baseline="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zh-CN" altLang="en-US" sz="1600" b="1" kern="100" baseline="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方法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CN" altLang="en-US" sz="1600" b="1" kern="100" dirty="0">
                          <a:solidFill>
                            <a:schemeClr val="lt1"/>
                          </a:solidFill>
                          <a:latin typeface="+mn-ea"/>
                          <a:ea typeface="+mn-ea"/>
                          <a:cs typeface="Times New Roman"/>
                        </a:rPr>
                        <a:t>功能描述</a:t>
                      </a:r>
                      <a:endParaRPr lang="zh-CN" sz="1600" b="1" kern="100" dirty="0">
                        <a:solidFill>
                          <a:schemeClr val="lt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loadUrl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(String 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url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)</a:t>
                      </a:r>
                      <a:endParaRPr lang="zh-CN" sz="14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打开一个指定的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Web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资源页面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宋体"/>
                        </a:rPr>
                        <a:t>loadData(String data, StringmimeType,String encoding)</a:t>
                      </a:r>
                      <a:endParaRPr lang="zh-CN" sz="1400" kern="10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显示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HTML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格式的网页内容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getSettings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()</a:t>
                      </a:r>
                      <a:endParaRPr lang="zh-CN" sz="14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获取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WebView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的设置对象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08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宋体"/>
                        </a:rPr>
                        <a:t>addJavascriptInterface()</a:t>
                      </a:r>
                      <a:endParaRPr lang="zh-CN" sz="1400" kern="10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将一个对象添加到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JavaScript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的全局对象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Window</a:t>
                      </a: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中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6621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宋体"/>
                        </a:rPr>
                        <a:t>clearCache()</a:t>
                      </a:r>
                      <a:endParaRPr lang="zh-CN" sz="1400" kern="10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清除缓存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621"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destory</a:t>
                      </a:r>
                      <a:r>
                        <a:rPr lang="en-US" sz="1400" kern="100" dirty="0">
                          <a:latin typeface="Times New Roman"/>
                          <a:ea typeface="宋体"/>
                          <a:cs typeface="宋体"/>
                        </a:rPr>
                        <a:t>()</a:t>
                      </a:r>
                      <a:endParaRPr lang="zh-CN" sz="14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350"/>
                        </a:lnSpc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宋体"/>
                        </a:rPr>
                        <a:t>销毁</a:t>
                      </a:r>
                      <a:r>
                        <a:rPr lang="en-US" sz="1400" kern="100" dirty="0" err="1">
                          <a:latin typeface="Times New Roman"/>
                          <a:ea typeface="宋体"/>
                          <a:cs typeface="宋体"/>
                        </a:rPr>
                        <a:t>WebView</a:t>
                      </a:r>
                      <a:endParaRPr lang="zh-CN" sz="1400" kern="100" dirty="0">
                        <a:latin typeface="Times New Roman"/>
                        <a:ea typeface="宋体"/>
                        <a:cs typeface="宋体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928956"/>
          </a:xfrm>
        </p:spPr>
        <p:txBody>
          <a:bodyPr/>
          <a:lstStyle/>
          <a:p>
            <a:pPr lvl="0"/>
            <a:r>
              <a:rPr lang="zh-CN" altLang="en-US" dirty="0"/>
              <a:t>了解网络编程的原理</a:t>
            </a:r>
            <a:endParaRPr dirty="0"/>
          </a:p>
          <a:p>
            <a:pPr lvl="0"/>
            <a:r>
              <a:rPr lang="zh-CN" altLang="en-US" dirty="0"/>
              <a:t>熟练使用基于</a:t>
            </a:r>
            <a:r>
              <a:rPr dirty="0"/>
              <a:t>TCP</a:t>
            </a:r>
            <a:r>
              <a:rPr lang="zh-CN" altLang="en-US" dirty="0"/>
              <a:t>协议的网络通信</a:t>
            </a:r>
            <a:endParaRPr dirty="0"/>
          </a:p>
          <a:p>
            <a:r>
              <a:rPr lang="zh-CN" altLang="en-US" dirty="0"/>
              <a:t>精通</a:t>
            </a:r>
            <a:r>
              <a:rPr dirty="0"/>
              <a:t>HttpUrlConnection</a:t>
            </a:r>
            <a:r>
              <a:rPr lang="zh-CN" altLang="en-US" dirty="0"/>
              <a:t>类的方法及使用</a:t>
            </a:r>
            <a:endParaRPr dirty="0"/>
          </a:p>
          <a:p>
            <a:r>
              <a:rPr lang="zh-CN" altLang="en-US" dirty="0"/>
              <a:t>熟悉</a:t>
            </a:r>
            <a:r>
              <a:rPr dirty="0"/>
              <a:t>HttpClient</a:t>
            </a:r>
            <a:r>
              <a:rPr lang="zh-CN" altLang="en-US" dirty="0"/>
              <a:t>组件</a:t>
            </a:r>
            <a:endParaRPr dirty="0"/>
          </a:p>
          <a:p>
            <a:r>
              <a:rPr lang="zh-CN" altLang="en-US" dirty="0"/>
              <a:t>熟悉</a:t>
            </a:r>
            <a:r>
              <a:rPr dirty="0"/>
              <a:t>WebView</a:t>
            </a:r>
            <a:r>
              <a:rPr lang="zh-CN" altLang="en-US" dirty="0"/>
              <a:t>组件</a:t>
            </a: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</a:t>
            </a:r>
            <a:r>
              <a:rPr altLang="en-US" dirty="0"/>
              <a:t>重点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714362"/>
            <a:ext cx="8643998" cy="207170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dirty="0"/>
              <a:t>loadData()</a:t>
            </a:r>
            <a:r>
              <a:rPr lang="zh-CN" dirty="0"/>
              <a:t>方法用于加载</a:t>
            </a:r>
            <a:r>
              <a:rPr dirty="0"/>
              <a:t>HTML</a:t>
            </a:r>
            <a:r>
              <a:rPr lang="zh-CN" dirty="0"/>
              <a:t>片段</a:t>
            </a:r>
            <a:endParaRPr dirty="0"/>
          </a:p>
          <a:p>
            <a:pPr>
              <a:lnSpc>
                <a:spcPct val="100000"/>
              </a:lnSpc>
            </a:pPr>
            <a:endParaRPr i="0" dirty="0"/>
          </a:p>
          <a:p>
            <a:pPr lvl="1"/>
            <a:r>
              <a:rPr i="0" dirty="0"/>
              <a:t>参数</a:t>
            </a:r>
            <a:r>
              <a:rPr lang="en-US" i="0" dirty="0"/>
              <a:t>data</a:t>
            </a:r>
            <a:r>
              <a:rPr i="0" dirty="0"/>
              <a:t>：</a:t>
            </a:r>
            <a:r>
              <a:rPr lang="en-US" i="0" dirty="0"/>
              <a:t>html</a:t>
            </a:r>
            <a:r>
              <a:rPr i="0" dirty="0"/>
              <a:t>内容</a:t>
            </a:r>
            <a:endParaRPr lang="en-US" i="0" dirty="0"/>
          </a:p>
          <a:p>
            <a:pPr lvl="1"/>
            <a:r>
              <a:rPr i="0" dirty="0"/>
              <a:t>参数</a:t>
            </a:r>
            <a:r>
              <a:rPr lang="en-US" i="0" dirty="0" err="1"/>
              <a:t>mimeType</a:t>
            </a:r>
            <a:r>
              <a:rPr i="0" dirty="0"/>
              <a:t>：</a:t>
            </a:r>
            <a:r>
              <a:rPr lang="en-US" i="0" dirty="0"/>
              <a:t>MIME</a:t>
            </a:r>
            <a:r>
              <a:rPr i="0" dirty="0"/>
              <a:t>类型</a:t>
            </a:r>
            <a:endParaRPr lang="en-US" i="0" dirty="0"/>
          </a:p>
          <a:p>
            <a:pPr lvl="1"/>
            <a:r>
              <a:rPr i="0" dirty="0"/>
              <a:t>参数</a:t>
            </a:r>
            <a:r>
              <a:rPr lang="en-US" i="0" dirty="0"/>
              <a:t>encoding</a:t>
            </a:r>
            <a:r>
              <a:rPr i="0" dirty="0"/>
              <a:t>是编码字符集</a:t>
            </a:r>
            <a:endParaRPr lang="en-US" i="0" dirty="0"/>
          </a:p>
          <a:p>
            <a:pPr marL="342900" lvl="1" indent="-342900">
              <a:buClr>
                <a:schemeClr val="accent6"/>
              </a:buClr>
              <a:buFont typeface="Wingdings" pitchFamily="2" charset="2"/>
              <a:buChar char="l"/>
            </a:pPr>
            <a:r>
              <a:rPr lang="en-US" altLang="zh-CN" sz="2000" i="0" dirty="0" err="1"/>
              <a:t>使用WebView加载HTML页面</a:t>
            </a:r>
            <a:endParaRPr lang="en-US" altLang="zh-CN" sz="200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6674503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 bwMode="auto">
          <a:xfrm>
            <a:off x="785786" y="1142990"/>
            <a:ext cx="6429420" cy="307777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loadData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(String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data,String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mimeType,String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encoding)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85786" y="3071816"/>
            <a:ext cx="6429420" cy="1600438"/>
          </a:xfrm>
          <a:prstGeom prst="rect">
            <a:avLst/>
          </a:prstGeom>
          <a:solidFill>
            <a:srgbClr val="FFFF9B"/>
          </a:solidFill>
          <a:ln w="9525">
            <a:noFill/>
            <a:miter lim="800000"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String html = "";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html += "&lt;html&gt;";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html += "&lt;body&gt;";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html += "&lt;a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=http://www.google.com&gt;Google Home&lt;/a&gt;";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html += "&lt;/body&gt;";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html += "&lt;/html&gt;";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webView.loadData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(html, "text/html", "utf-8");</a:t>
            </a:r>
            <a:endParaRPr lang="zh-CN" altLang="en-US" sz="1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571486"/>
            <a:ext cx="8921723" cy="2071702"/>
          </a:xfrm>
        </p:spPr>
        <p:txBody>
          <a:bodyPr/>
          <a:lstStyle/>
          <a:p>
            <a:r>
              <a:rPr dirty="0"/>
              <a:t>Volley</a:t>
            </a:r>
            <a:r>
              <a:rPr lang="zh-CN" dirty="0"/>
              <a:t>框架是</a:t>
            </a:r>
            <a:r>
              <a:rPr dirty="0"/>
              <a:t>Google</a:t>
            </a:r>
            <a:r>
              <a:rPr lang="zh-CN" dirty="0"/>
              <a:t>发布的基于</a:t>
            </a:r>
            <a:r>
              <a:rPr dirty="0"/>
              <a:t>Android</a:t>
            </a:r>
            <a:r>
              <a:rPr lang="zh-CN" dirty="0"/>
              <a:t>平台的网络通信库</a:t>
            </a:r>
            <a:endParaRPr dirty="0"/>
          </a:p>
          <a:p>
            <a:r>
              <a:rPr lang="zh-CN" dirty="0"/>
              <a:t>适合进行数据量不大、通信频繁的网络操作</a:t>
            </a:r>
            <a:endParaRPr dirty="0"/>
          </a:p>
          <a:p>
            <a:r>
              <a:rPr dirty="0"/>
              <a:t>Volley</a:t>
            </a:r>
            <a:r>
              <a:rPr lang="zh-CN" dirty="0"/>
              <a:t>提供以下几个功能：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-US" i="0" dirty="0"/>
              <a:t>JSON</a:t>
            </a:r>
            <a:r>
              <a:rPr i="0" dirty="0"/>
              <a:t>、图像等资源的异步下载</a:t>
            </a:r>
            <a:endParaRPr lang="en-US" i="0" dirty="0"/>
          </a:p>
          <a:p>
            <a:pPr lvl="1">
              <a:lnSpc>
                <a:spcPct val="150000"/>
              </a:lnSpc>
            </a:pPr>
            <a:r>
              <a:rPr i="0" dirty="0"/>
              <a:t>网络请求的排序及优先级处理</a:t>
            </a:r>
            <a:endParaRPr lang="en-US" i="0" dirty="0"/>
          </a:p>
          <a:p>
            <a:pPr lvl="1">
              <a:lnSpc>
                <a:spcPct val="150000"/>
              </a:lnSpc>
            </a:pPr>
            <a:r>
              <a:rPr i="0" dirty="0"/>
              <a:t>缓存和多级别取消请求</a:t>
            </a:r>
            <a:endParaRPr lang="en-US" i="0" dirty="0"/>
          </a:p>
          <a:p>
            <a:pPr lvl="1">
              <a:lnSpc>
                <a:spcPct val="150000"/>
              </a:lnSpc>
            </a:pPr>
            <a:r>
              <a:rPr i="0" dirty="0"/>
              <a:t>与</a:t>
            </a:r>
            <a:r>
              <a:rPr lang="en-US" i="0" dirty="0"/>
              <a:t>Activity</a:t>
            </a:r>
            <a:r>
              <a:rPr i="0" dirty="0"/>
              <a:t>生命周期联动，</a:t>
            </a:r>
            <a:r>
              <a:rPr lang="en-US" i="0" dirty="0"/>
              <a:t>Activity</a:t>
            </a:r>
            <a:r>
              <a:rPr i="0" dirty="0"/>
              <a:t>生命周期结束时取消所有的网络请求</a:t>
            </a:r>
            <a:endParaRPr 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r>
              <a:rPr lang="en-US" dirty="0"/>
              <a:t>9.6  Volley</a:t>
            </a:r>
            <a:r>
              <a:rPr dirty="0"/>
              <a:t>框架</a:t>
            </a:r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27483" y="4071948"/>
            <a:ext cx="8673673" cy="783163"/>
            <a:chOff x="786639" y="4512713"/>
            <a:chExt cx="7445912" cy="783163"/>
          </a:xfrm>
        </p:grpSpPr>
        <p:grpSp>
          <p:nvGrpSpPr>
            <p:cNvPr id="12" name="组合 7"/>
            <p:cNvGrpSpPr/>
            <p:nvPr/>
          </p:nvGrpSpPr>
          <p:grpSpPr>
            <a:xfrm>
              <a:off x="786639" y="4522653"/>
              <a:ext cx="636270" cy="769435"/>
              <a:chOff x="711406" y="4649146"/>
              <a:chExt cx="636270" cy="769435"/>
            </a:xfrm>
          </p:grpSpPr>
          <p:pic>
            <p:nvPicPr>
              <p:cNvPr id="14" name="图片 13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649146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5" name="文本框 7"/>
              <p:cNvSpPr txBox="1"/>
              <p:nvPr/>
            </p:nvSpPr>
            <p:spPr>
              <a:xfrm rot="21540000">
                <a:off x="711406" y="5083301"/>
                <a:ext cx="636270" cy="335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6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 bwMode="auto">
            <a:xfrm>
              <a:off x="1357289" y="4512713"/>
              <a:ext cx="6875262" cy="7831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Volley</a:t>
              </a:r>
              <a:r>
                <a:rPr lang="zh-CN" altLang="en-US" sz="1600" dirty="0">
                  <a:latin typeface="Times New Roman" pitchFamily="18" charset="0"/>
                  <a:cs typeface="Times New Roman" pitchFamily="18" charset="0"/>
                </a:rPr>
                <a:t>在性能方面适合数据量不大、通信频繁的网络操作；而对于大数据量的网络操作，例如文件下载等，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Volley</a:t>
              </a:r>
              <a:r>
                <a:rPr lang="zh-CN" altLang="en-US" sz="1600" dirty="0">
                  <a:latin typeface="Times New Roman" pitchFamily="18" charset="0"/>
                  <a:cs typeface="Times New Roman" pitchFamily="18" charset="0"/>
                </a:rPr>
                <a:t>的性能表现则非常糟糕。</a:t>
              </a:r>
              <a:endParaRPr kumimoji="1"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6" y="500048"/>
            <a:ext cx="8564533" cy="2071702"/>
          </a:xfrm>
        </p:spPr>
        <p:txBody>
          <a:bodyPr/>
          <a:lstStyle/>
          <a:p>
            <a:r>
              <a:rPr lang="zh-CN" dirty="0"/>
              <a:t>使用</a:t>
            </a:r>
            <a:r>
              <a:rPr dirty="0"/>
              <a:t>Volley</a:t>
            </a:r>
            <a:r>
              <a:rPr lang="zh-CN" dirty="0"/>
              <a:t>框架前，需要将</a:t>
            </a:r>
            <a:r>
              <a:rPr dirty="0"/>
              <a:t>Volley.jar</a:t>
            </a:r>
            <a:r>
              <a:rPr lang="zh-CN" dirty="0"/>
              <a:t>文件导入到项目中</a:t>
            </a: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9265" y="18415"/>
            <a:ext cx="5614035" cy="410845"/>
          </a:xfrm>
        </p:spPr>
        <p:txBody>
          <a:bodyPr/>
          <a:lstStyle/>
          <a:p>
            <a:endParaRPr dirty="0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7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内容占位符 4"/>
          <p:cNvSpPr txBox="1">
            <a:spLocks/>
          </p:cNvSpPr>
          <p:nvPr/>
        </p:nvSpPr>
        <p:spPr bwMode="auto">
          <a:xfrm>
            <a:off x="428596" y="1142990"/>
            <a:ext cx="8564533" cy="207170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使用</a:t>
            </a:r>
            <a:r>
              <a:rPr lang="en-US" altLang="zh-CN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Volley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框架实现网络数据请求，主要有三个步骤：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创建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RequestQueue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创建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xxxRequest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800100" lvl="1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+mj-ea"/>
              <a:buAutoNum type="circleNumDbPlain"/>
            </a:pP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将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xxxRequest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对象添加到</a:t>
            </a:r>
            <a:r>
              <a:rPr lang="en-US" altLang="en-US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RequestQueue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中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71472" y="3810874"/>
            <a:ext cx="8231087" cy="1261206"/>
            <a:chOff x="1359000" y="4000510"/>
            <a:chExt cx="6516607" cy="886341"/>
          </a:xfrm>
        </p:grpSpPr>
        <p:sp>
          <p:nvSpPr>
            <p:cNvPr id="8" name="TextBox 14"/>
            <p:cNvSpPr txBox="1">
              <a:spLocks noChangeArrowheads="1"/>
            </p:cNvSpPr>
            <p:nvPr/>
          </p:nvSpPr>
          <p:spPr bwMode="auto">
            <a:xfrm>
              <a:off x="1359000" y="4201330"/>
              <a:ext cx="6481763" cy="685521"/>
            </a:xfrm>
            <a:prstGeom prst="rect">
              <a:avLst/>
            </a:prstGeom>
            <a:solidFill>
              <a:srgbClr val="FFC000"/>
            </a:solidFill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noAutofit/>
            </a:bodyPr>
            <a:lstStyle>
              <a:lvl1pPr marL="342900" indent="-3429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lnSpc>
                  <a:spcPct val="150000"/>
                </a:lnSpc>
                <a:defRPr/>
              </a:pPr>
              <a:r>
                <a:rPr lang="zh-CN" altLang="en-US" sz="1800" b="1" i="0" dirty="0">
                  <a:latin typeface="黑体" pitchFamily="49" charset="-122"/>
                  <a:ea typeface="黑体" pitchFamily="49" charset="-122"/>
                </a:rPr>
                <a:t>讲师演示讲解</a:t>
              </a:r>
              <a:endParaRPr lang="en-US" altLang="zh-CN" sz="1800" b="1" i="0" dirty="0">
                <a:latin typeface="黑体" pitchFamily="49" charset="-122"/>
                <a:ea typeface="黑体" pitchFamily="49" charset="-122"/>
              </a:endParaRP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altLang="en-US" sz="1400" b="1" i="0" dirty="0"/>
                <a:t>9- 11</a:t>
              </a:r>
              <a:r>
                <a:rPr lang="en-US" altLang="zh-CN" sz="1400" b="1" i="0" dirty="0"/>
                <a:t>】</a:t>
              </a:r>
              <a:r>
                <a:rPr lang="en-US" altLang="en-US" sz="1400" b="1" i="0" dirty="0"/>
                <a:t>MyApplication.java</a:t>
              </a:r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altLang="zh-CN" sz="1400" b="1" i="0" dirty="0"/>
                <a:t>9- 12】AndroidManifest.xml</a:t>
              </a:r>
            </a:p>
            <a:p>
              <a:pPr algn="ctr"/>
              <a:r>
                <a:rPr lang="en-US" altLang="zh-CN" sz="1400" b="1" i="0" dirty="0"/>
                <a:t>【</a:t>
              </a:r>
              <a:r>
                <a:rPr lang="zh-CN" altLang="en-US" sz="1400" b="1" i="0" dirty="0"/>
                <a:t>代码</a:t>
              </a:r>
              <a:r>
                <a:rPr lang="en-US" altLang="zh-CN" sz="1400" b="1" i="0" dirty="0"/>
                <a:t>9- 13】VolleyActivity.java </a:t>
              </a:r>
              <a:endParaRPr lang="zh-CN" altLang="en-US" sz="1400" b="1" i="0" dirty="0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358082" y="4000510"/>
              <a:ext cx="517525" cy="723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14282" y="785800"/>
            <a:ext cx="8929718" cy="3750469"/>
          </a:xfrm>
        </p:spPr>
        <p:txBody>
          <a:bodyPr/>
          <a:lstStyle/>
          <a:p>
            <a:pPr lvl="0"/>
            <a:r>
              <a:rPr lang="zh-CN" dirty="0"/>
              <a:t>【任务</a:t>
            </a:r>
            <a:r>
              <a:rPr dirty="0"/>
              <a:t>9-1</a:t>
            </a:r>
            <a:r>
              <a:rPr lang="zh-CN" dirty="0"/>
              <a:t>】 编写</a:t>
            </a:r>
            <a:r>
              <a:rPr dirty="0"/>
              <a:t>HttpUtils</a:t>
            </a:r>
            <a:r>
              <a:rPr lang="zh-CN" dirty="0"/>
              <a:t>类封装</a:t>
            </a:r>
            <a:r>
              <a:rPr dirty="0"/>
              <a:t>HTTP</a:t>
            </a:r>
            <a:r>
              <a:rPr lang="zh-CN" dirty="0"/>
              <a:t>对服务器的请求调用</a:t>
            </a:r>
          </a:p>
          <a:p>
            <a:pPr lvl="1"/>
            <a:r>
              <a:rPr lang="en-US" dirty="0"/>
              <a:t>HttpUtils.java</a:t>
            </a:r>
          </a:p>
          <a:p>
            <a:r>
              <a:rPr lang="zh-CN" dirty="0"/>
              <a:t>【任务9-2】 修改BaseActivity，完成与服务器交互数据的Handler模板</a:t>
            </a:r>
          </a:p>
          <a:p>
            <a:pPr lvl="1"/>
            <a:r>
              <a:rPr lang="en-US" dirty="0"/>
              <a:t>BaseActivity.java</a:t>
            </a:r>
          </a:p>
          <a:p>
            <a:pPr lvl="0"/>
            <a:r>
              <a:rPr lang="zh-CN" dirty="0"/>
              <a:t>【任务</a:t>
            </a:r>
            <a:r>
              <a:rPr dirty="0"/>
              <a:t>9-3</a:t>
            </a:r>
            <a:r>
              <a:rPr lang="zh-CN" dirty="0"/>
              <a:t>】 修改登录</a:t>
            </a:r>
            <a:r>
              <a:rPr dirty="0"/>
              <a:t>Activity</a:t>
            </a:r>
            <a:r>
              <a:rPr lang="zh-CN" dirty="0"/>
              <a:t>，改为从服务器验证登录</a:t>
            </a:r>
          </a:p>
          <a:p>
            <a:pPr lvl="1"/>
            <a:r>
              <a:rPr lang="en-US" dirty="0"/>
              <a:t>MobileLoginManager.java</a:t>
            </a:r>
          </a:p>
          <a:p>
            <a:pPr lvl="1"/>
            <a:r>
              <a:rPr lang="en-US" dirty="0"/>
              <a:t>MobileAction.java</a:t>
            </a:r>
          </a:p>
          <a:p>
            <a:pPr lvl="1"/>
            <a:r>
              <a:rPr lang="en-US" dirty="0"/>
              <a:t>GiftEmsService.java</a:t>
            </a:r>
          </a:p>
          <a:p>
            <a:pPr lvl="1"/>
            <a:r>
              <a:rPr lang="en-US" dirty="0"/>
              <a:t>LoginActivity.java</a:t>
            </a:r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9.7 </a:t>
            </a:r>
            <a:r>
              <a:rPr dirty="0"/>
              <a:t>贯穿任务实现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57158" y="535793"/>
            <a:ext cx="8207375" cy="3750469"/>
          </a:xfrm>
        </p:spPr>
        <p:txBody>
          <a:bodyPr/>
          <a:lstStyle/>
          <a:p>
            <a:pPr lvl="0"/>
            <a:r>
              <a:rPr lang="zh-CN" dirty="0"/>
              <a:t>【任务</a:t>
            </a:r>
            <a:r>
              <a:rPr dirty="0"/>
              <a:t>9-4</a:t>
            </a:r>
            <a:r>
              <a:rPr lang="zh-CN" dirty="0"/>
              <a:t>】 引入</a:t>
            </a:r>
            <a:r>
              <a:rPr dirty="0"/>
              <a:t>Android-Universal-Image-Loader</a:t>
            </a:r>
            <a:r>
              <a:rPr lang="zh-CN" dirty="0"/>
              <a:t>库，用于显示网络图片。</a:t>
            </a:r>
          </a:p>
          <a:p>
            <a:pPr lvl="1"/>
            <a:r>
              <a:rPr lang="en-US" dirty="0"/>
              <a:t>App.java </a:t>
            </a:r>
          </a:p>
          <a:p>
            <a:r>
              <a:rPr lang="zh-CN" dirty="0"/>
              <a:t>【任务</a:t>
            </a:r>
            <a:r>
              <a:rPr dirty="0"/>
              <a:t>9-5</a:t>
            </a:r>
            <a:r>
              <a:rPr lang="zh-CN" dirty="0"/>
              <a:t>】 修改礼物类型列表</a:t>
            </a:r>
            <a:r>
              <a:rPr dirty="0"/>
              <a:t>Activity</a:t>
            </a:r>
            <a:r>
              <a:rPr lang="zh-CN" dirty="0"/>
              <a:t>，改为从服务器查询数据</a:t>
            </a:r>
            <a:endParaRPr dirty="0"/>
          </a:p>
          <a:p>
            <a:pPr lvl="1"/>
            <a:r>
              <a:rPr lang="en-US" dirty="0"/>
              <a:t>GiftEmsService.java</a:t>
            </a:r>
            <a:endParaRPr dirty="0"/>
          </a:p>
          <a:p>
            <a:pPr lvl="1"/>
            <a:r>
              <a:rPr lang="en-US" dirty="0"/>
              <a:t>ListLevel2Activity.java</a:t>
            </a:r>
            <a:endParaRPr dirty="0"/>
          </a:p>
          <a:p>
            <a:pPr lvl="1">
              <a:buNone/>
            </a:pPr>
            <a:endParaRPr lang="zh-CN" dirty="0"/>
          </a:p>
          <a:p>
            <a:pPr lvl="1"/>
            <a:endParaRPr lang="en-US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785820"/>
            <a:ext cx="8501122" cy="4286260"/>
          </a:xfrm>
        </p:spPr>
        <p:txBody>
          <a:bodyPr/>
          <a:lstStyle/>
          <a:p>
            <a:pPr lvl="0"/>
            <a:r>
              <a:rPr sz="1800" dirty="0"/>
              <a:t>Java</a:t>
            </a:r>
            <a:r>
              <a:rPr lang="zh-CN" sz="1800" dirty="0"/>
              <a:t>中的网络编程经验完全适用于</a:t>
            </a:r>
            <a:r>
              <a:rPr sz="1800" dirty="0"/>
              <a:t>Android</a:t>
            </a:r>
            <a:r>
              <a:rPr lang="zh-CN" sz="1800" dirty="0"/>
              <a:t>应用的网络编程</a:t>
            </a:r>
          </a:p>
          <a:p>
            <a:pPr lvl="0"/>
            <a:r>
              <a:rPr sz="1800" dirty="0"/>
              <a:t>Android</a:t>
            </a:r>
            <a:r>
              <a:rPr lang="zh-CN" sz="1800" dirty="0"/>
              <a:t>完全支持</a:t>
            </a:r>
            <a:r>
              <a:rPr sz="1800" dirty="0"/>
              <a:t>JDK</a:t>
            </a:r>
            <a:r>
              <a:rPr lang="zh-CN" sz="1800" dirty="0"/>
              <a:t>本身的</a:t>
            </a:r>
            <a:r>
              <a:rPr sz="1800" dirty="0"/>
              <a:t>TCP</a:t>
            </a:r>
            <a:r>
              <a:rPr lang="zh-CN" sz="1800" dirty="0"/>
              <a:t>、</a:t>
            </a:r>
            <a:r>
              <a:rPr sz="1800" dirty="0"/>
              <a:t>UDP</a:t>
            </a:r>
            <a:r>
              <a:rPr lang="zh-CN" sz="1800" dirty="0"/>
              <a:t>网络通信的</a:t>
            </a:r>
            <a:r>
              <a:rPr sz="1800" dirty="0"/>
              <a:t>API</a:t>
            </a:r>
            <a:r>
              <a:rPr lang="zh-CN" sz="1800" dirty="0"/>
              <a:t>，也支持</a:t>
            </a:r>
            <a:r>
              <a:rPr sz="1800" dirty="0"/>
              <a:t>URL</a:t>
            </a:r>
            <a:r>
              <a:rPr lang="zh-CN" sz="1800" dirty="0"/>
              <a:t>、</a:t>
            </a:r>
            <a:r>
              <a:rPr sz="1800" dirty="0"/>
              <a:t>URLConnection</a:t>
            </a:r>
            <a:r>
              <a:rPr lang="zh-CN" sz="1800" dirty="0"/>
              <a:t>等网络通信</a:t>
            </a:r>
            <a:r>
              <a:rPr sz="1800" dirty="0"/>
              <a:t>API</a:t>
            </a:r>
            <a:endParaRPr lang="zh-CN" sz="1800" dirty="0"/>
          </a:p>
          <a:p>
            <a:pPr lvl="0"/>
            <a:r>
              <a:rPr lang="zh-CN" sz="1800" dirty="0"/>
              <a:t>通讯协议是用来管理数据通信的一组规则，用于规范传输速率、传输代码、代码结构、传输控制步骤、出错控制等</a:t>
            </a:r>
            <a:endParaRPr sz="1800" dirty="0"/>
          </a:p>
          <a:p>
            <a:r>
              <a:rPr lang="zh-CN" sz="1800" dirty="0"/>
              <a:t>通信协议规定了通信的内容、方式和通信时间，其核心要素由语义、语法和时序三部分组成</a:t>
            </a:r>
          </a:p>
          <a:p>
            <a:r>
              <a:rPr sz="1800" dirty="0"/>
              <a:t>TCP/IP</a:t>
            </a:r>
            <a:r>
              <a:rPr lang="zh-CN" sz="1800" dirty="0"/>
              <a:t>（</a:t>
            </a:r>
            <a:r>
              <a:rPr sz="1800" dirty="0"/>
              <a:t>Transmission Control Protocol/Internet Protocol</a:t>
            </a:r>
            <a:r>
              <a:rPr lang="zh-CN" sz="1800" dirty="0"/>
              <a:t>，传输控制协议</a:t>
            </a:r>
            <a:r>
              <a:rPr sz="1800" dirty="0"/>
              <a:t>/</a:t>
            </a:r>
            <a:r>
              <a:rPr lang="zh-CN" sz="1800" dirty="0"/>
              <a:t>互联网络协议）是最基本的通信协议，也是网络中最常用的协议</a:t>
            </a:r>
          </a:p>
          <a:p>
            <a:pPr lvl="0"/>
            <a:endParaRPr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44"/>
            <a:ext cx="8215365" cy="4286260"/>
          </a:xfrm>
        </p:spPr>
        <p:txBody>
          <a:bodyPr/>
          <a:lstStyle/>
          <a:p>
            <a:pPr lvl="0"/>
            <a:r>
              <a:rPr sz="1800" dirty="0"/>
              <a:t>TCP/IP</a:t>
            </a:r>
            <a:r>
              <a:rPr lang="zh-CN" sz="1800" dirty="0"/>
              <a:t>通信协议是一种可靠的、双向的、持续的、点对点的网络协议</a:t>
            </a:r>
          </a:p>
          <a:p>
            <a:pPr lvl="0"/>
            <a:r>
              <a:rPr sz="1800" dirty="0"/>
              <a:t>ServerSocket</a:t>
            </a:r>
            <a:r>
              <a:rPr lang="zh-CN" sz="1800" dirty="0"/>
              <a:t>是服务器套接字，用于监听并接收来自客户端的</a:t>
            </a:r>
            <a:r>
              <a:rPr sz="1800" dirty="0"/>
              <a:t>Socket</a:t>
            </a:r>
            <a:r>
              <a:rPr lang="zh-CN" sz="1800" dirty="0"/>
              <a:t>连接</a:t>
            </a:r>
            <a:endParaRPr sz="1800" dirty="0"/>
          </a:p>
          <a:p>
            <a:r>
              <a:rPr sz="1800" dirty="0"/>
              <a:t>Socket</a:t>
            </a:r>
            <a:r>
              <a:rPr lang="zh-CN" sz="1800" dirty="0"/>
              <a:t>是客户端套接字，用于实现两台计算机之间的通信</a:t>
            </a:r>
          </a:p>
          <a:p>
            <a:r>
              <a:rPr sz="1800" dirty="0"/>
              <a:t>URL</a:t>
            </a:r>
            <a:r>
              <a:rPr lang="zh-CN" sz="1800" dirty="0"/>
              <a:t>（</a:t>
            </a:r>
            <a:r>
              <a:rPr sz="1800" dirty="0"/>
              <a:t>Uniform Resource Locator</a:t>
            </a:r>
            <a:r>
              <a:rPr lang="zh-CN" sz="1800" dirty="0"/>
              <a:t>，统一资源定位器）表示互联网上某一资源的地址</a:t>
            </a:r>
          </a:p>
          <a:p>
            <a:r>
              <a:rPr sz="1800" dirty="0"/>
              <a:t>URL</a:t>
            </a:r>
            <a:r>
              <a:rPr lang="zh-CN" sz="1800" dirty="0"/>
              <a:t>的</a:t>
            </a:r>
            <a:r>
              <a:rPr sz="1800" dirty="0"/>
              <a:t>openConnection()</a:t>
            </a:r>
            <a:r>
              <a:rPr lang="zh-CN" sz="1800" dirty="0"/>
              <a:t>方法返回一个</a:t>
            </a:r>
            <a:r>
              <a:rPr sz="1800" dirty="0"/>
              <a:t>URLConnection</a:t>
            </a:r>
            <a:r>
              <a:rPr lang="zh-CN" sz="1800" dirty="0"/>
              <a:t>对象</a:t>
            </a:r>
          </a:p>
          <a:p>
            <a:r>
              <a:rPr sz="1800" dirty="0"/>
              <a:t>HttpURLConnection</a:t>
            </a:r>
            <a:r>
              <a:rPr lang="zh-CN" sz="1800" dirty="0"/>
              <a:t>继承</a:t>
            </a:r>
            <a:r>
              <a:rPr sz="1800" dirty="0"/>
              <a:t>URLConnection</a:t>
            </a:r>
            <a:r>
              <a:rPr lang="zh-CN" sz="1800" dirty="0"/>
              <a:t>，每个</a:t>
            </a:r>
            <a:r>
              <a:rPr sz="1800" dirty="0"/>
              <a:t>HttpURLConnection</a:t>
            </a:r>
            <a:r>
              <a:rPr lang="zh-CN" sz="1800" dirty="0"/>
              <a:t>实例都可用于生成单个请求，可以透明地共享连接到</a:t>
            </a:r>
            <a:r>
              <a:rPr sz="1800" dirty="0"/>
              <a:t>HTTP</a:t>
            </a:r>
            <a:r>
              <a:rPr lang="zh-CN" sz="1800" dirty="0"/>
              <a:t>服务器的基础网络</a:t>
            </a:r>
          </a:p>
          <a:p>
            <a:pPr lvl="0"/>
            <a:endParaRPr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00048"/>
            <a:ext cx="8215365" cy="4286260"/>
          </a:xfrm>
        </p:spPr>
        <p:txBody>
          <a:bodyPr/>
          <a:lstStyle/>
          <a:p>
            <a:pPr lvl="0"/>
            <a:r>
              <a:rPr sz="1800" dirty="0"/>
              <a:t>DefaultHttpClient</a:t>
            </a:r>
            <a:r>
              <a:rPr lang="zh-CN" sz="1800" dirty="0"/>
              <a:t>是</a:t>
            </a:r>
            <a:r>
              <a:rPr sz="1800" dirty="0"/>
              <a:t>HttpClient</a:t>
            </a:r>
            <a:r>
              <a:rPr lang="zh-CN" sz="1800" dirty="0"/>
              <a:t>的默认实现类，用来负责处理</a:t>
            </a:r>
            <a:r>
              <a:rPr sz="1800" dirty="0"/>
              <a:t>HTTP</a:t>
            </a:r>
            <a:r>
              <a:rPr lang="zh-CN" sz="1800" dirty="0"/>
              <a:t>协议的某一方面功能</a:t>
            </a:r>
          </a:p>
          <a:p>
            <a:pPr lvl="0"/>
            <a:r>
              <a:rPr sz="1800" dirty="0"/>
              <a:t>WebView</a:t>
            </a:r>
            <a:r>
              <a:rPr lang="zh-CN" sz="1800" dirty="0"/>
              <a:t>是专门用来浏览网页的视图组件，为用户提供了一系列的网页浏览、用户交互接口，通过这些接口显示和处理请求的网络资源</a:t>
            </a:r>
          </a:p>
          <a:p>
            <a:pPr lvl="0"/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28597" y="857241"/>
            <a:ext cx="8358246" cy="2357452"/>
          </a:xfrm>
        </p:spPr>
        <p:txBody>
          <a:bodyPr/>
          <a:lstStyle/>
          <a:p>
            <a:pPr lvl="0"/>
            <a:r>
              <a:rPr lang="zh-CN" dirty="0"/>
              <a:t>完成“</a:t>
            </a:r>
            <a:r>
              <a:rPr dirty="0"/>
              <a:t>GIFT-EMS </a:t>
            </a:r>
            <a:r>
              <a:rPr lang="zh-CN" dirty="0"/>
              <a:t>礼记”的</a:t>
            </a:r>
            <a:r>
              <a:rPr dirty="0"/>
              <a:t>App</a:t>
            </a:r>
            <a:r>
              <a:rPr lang="zh-CN" dirty="0"/>
              <a:t>与服务器端的交互功能</a:t>
            </a:r>
            <a:r>
              <a:rPr lang="zh-CN" altLang="en-US" dirty="0"/>
              <a:t>，具体要求如下：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任务驱动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928662" y="2000246"/>
            <a:ext cx="7172350" cy="2214578"/>
          </a:xfrm>
        </p:spPr>
        <p:txBody>
          <a:bodyPr/>
          <a:lstStyle/>
          <a:p>
            <a:pPr lvl="0"/>
            <a:r>
              <a:rPr dirty="0"/>
              <a:t>【任务</a:t>
            </a:r>
            <a:r>
              <a:rPr lang="en-US" dirty="0"/>
              <a:t>9-1</a:t>
            </a:r>
            <a:r>
              <a:rPr dirty="0"/>
              <a:t>】 编写</a:t>
            </a:r>
            <a:r>
              <a:rPr lang="en-US" dirty="0" err="1"/>
              <a:t>HttpUtils</a:t>
            </a:r>
            <a:r>
              <a:rPr dirty="0"/>
              <a:t>类封装</a:t>
            </a:r>
            <a:r>
              <a:rPr lang="en-US" dirty="0"/>
              <a:t>HTTP</a:t>
            </a:r>
            <a:r>
              <a:rPr dirty="0"/>
              <a:t>对服务器的请求调用</a:t>
            </a:r>
            <a:endParaRPr lang="en-US" dirty="0"/>
          </a:p>
          <a:p>
            <a:pPr lvl="0"/>
            <a:r>
              <a:rPr dirty="0"/>
              <a:t>【任务</a:t>
            </a:r>
            <a:r>
              <a:rPr lang="en-US" dirty="0"/>
              <a:t>9-2</a:t>
            </a:r>
            <a:r>
              <a:rPr dirty="0"/>
              <a:t>】 修改</a:t>
            </a:r>
            <a:r>
              <a:rPr lang="en-US" dirty="0" err="1"/>
              <a:t>BaseActivity</a:t>
            </a:r>
            <a:r>
              <a:rPr dirty="0"/>
              <a:t>，完成与服务器交互数据的</a:t>
            </a:r>
            <a:r>
              <a:rPr lang="en-US" dirty="0"/>
              <a:t>Handler</a:t>
            </a:r>
            <a:r>
              <a:rPr dirty="0"/>
              <a:t>模板</a:t>
            </a:r>
            <a:endParaRPr lang="en-US" dirty="0"/>
          </a:p>
          <a:p>
            <a:pPr lvl="0"/>
            <a:r>
              <a:rPr dirty="0"/>
              <a:t>【任务</a:t>
            </a:r>
            <a:r>
              <a:rPr lang="en-US" dirty="0"/>
              <a:t>9-3</a:t>
            </a:r>
            <a:r>
              <a:rPr dirty="0"/>
              <a:t>】 修改登录</a:t>
            </a:r>
            <a:r>
              <a:rPr lang="en-US" dirty="0"/>
              <a:t>Activity</a:t>
            </a:r>
            <a:r>
              <a:rPr dirty="0"/>
              <a:t>，改为从服务器验证登录</a:t>
            </a:r>
            <a:endParaRPr lang="en-US" dirty="0"/>
          </a:p>
          <a:p>
            <a:pPr lvl="0"/>
            <a:r>
              <a:rPr dirty="0"/>
              <a:t>【任务</a:t>
            </a:r>
            <a:r>
              <a:rPr lang="en-US" dirty="0"/>
              <a:t>9-4</a:t>
            </a:r>
            <a:r>
              <a:rPr dirty="0"/>
              <a:t>】 引入</a:t>
            </a:r>
            <a:r>
              <a:rPr lang="en-US" dirty="0"/>
              <a:t>Android-Universal-Image-Loader</a:t>
            </a:r>
            <a:r>
              <a:rPr dirty="0"/>
              <a:t>库，用于显示网络图片</a:t>
            </a:r>
            <a:endParaRPr lang="en-US" dirty="0"/>
          </a:p>
          <a:p>
            <a:pPr lvl="0"/>
            <a:r>
              <a:rPr dirty="0"/>
              <a:t>【任务</a:t>
            </a:r>
            <a:r>
              <a:rPr lang="en-US" dirty="0"/>
              <a:t>9-5</a:t>
            </a:r>
            <a:r>
              <a:rPr dirty="0"/>
              <a:t>】 修改礼物类型列表</a:t>
            </a:r>
            <a:r>
              <a:rPr lang="en-US" dirty="0"/>
              <a:t>Activity</a:t>
            </a:r>
            <a:r>
              <a:rPr dirty="0"/>
              <a:t>，改为从服务器查询数据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学习路线</a:t>
            </a:r>
            <a:endParaRPr lang="zh-CN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66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667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14282" y="1000114"/>
          <a:ext cx="8786842" cy="3297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886890" imgH="2590620" progId="Visio.Drawing.11">
                  <p:embed/>
                </p:oleObj>
              </mc:Choice>
              <mc:Fallback>
                <p:oleObj name="Visio" r:id="rId4" imgW="6886890" imgH="2590620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282" y="1000114"/>
                        <a:ext cx="8786842" cy="3297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graphicFrame>
        <p:nvGraphicFramePr>
          <p:cNvPr id="6" name="Group 96"/>
          <p:cNvGraphicFramePr>
            <a:graphicFrameLocks noGrp="1"/>
          </p:cNvGraphicFramePr>
          <p:nvPr/>
        </p:nvGraphicFramePr>
        <p:xfrm>
          <a:off x="857224" y="1001673"/>
          <a:ext cx="7748587" cy="2611079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懂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做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复习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精通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网络编程简介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基于</a:t>
                      </a: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TCP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协议的网络通信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HttpURLConnection</a:t>
                      </a: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HttpClient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组件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WebView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组件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85720" y="642924"/>
            <a:ext cx="8207375" cy="4286280"/>
          </a:xfrm>
        </p:spPr>
        <p:txBody>
          <a:bodyPr/>
          <a:lstStyle/>
          <a:p>
            <a:r>
              <a:rPr dirty="0"/>
              <a:t>Android</a:t>
            </a:r>
            <a:r>
              <a:rPr lang="zh-CN" dirty="0"/>
              <a:t>中常用的网络编程有如下几种方式</a:t>
            </a:r>
            <a:r>
              <a:rPr lang="zh-CN" altLang="en-US" dirty="0"/>
              <a:t>：</a:t>
            </a:r>
            <a:endParaRPr dirty="0"/>
          </a:p>
          <a:p>
            <a:pPr lvl="1">
              <a:lnSpc>
                <a:spcPct val="150000"/>
              </a:lnSpc>
            </a:pPr>
            <a:r>
              <a:rPr i="0" dirty="0"/>
              <a:t>针对</a:t>
            </a:r>
            <a:r>
              <a:rPr lang="en-US" i="0" dirty="0"/>
              <a:t>TCP/IP</a:t>
            </a:r>
            <a:r>
              <a:rPr i="0" dirty="0"/>
              <a:t>协议的</a:t>
            </a:r>
            <a:r>
              <a:rPr lang="en-US" i="0" dirty="0"/>
              <a:t>Socket</a:t>
            </a:r>
            <a:r>
              <a:rPr i="0" dirty="0"/>
              <a:t>和</a:t>
            </a:r>
            <a:r>
              <a:rPr lang="en-US" i="0" dirty="0" err="1"/>
              <a:t>ServerSocket</a:t>
            </a:r>
            <a:endParaRPr lang="en-US" i="0" dirty="0"/>
          </a:p>
          <a:p>
            <a:pPr lvl="1">
              <a:lnSpc>
                <a:spcPct val="150000"/>
              </a:lnSpc>
            </a:pPr>
            <a:r>
              <a:rPr i="0" dirty="0"/>
              <a:t>针对</a:t>
            </a:r>
            <a:r>
              <a:rPr lang="en-US" i="0" dirty="0"/>
              <a:t>HTTP</a:t>
            </a:r>
            <a:r>
              <a:rPr i="0" dirty="0"/>
              <a:t>协议的网络编程，如</a:t>
            </a:r>
            <a:r>
              <a:rPr lang="en-US" i="0" dirty="0" err="1"/>
              <a:t>HttpURLConnection</a:t>
            </a:r>
            <a:r>
              <a:rPr i="0" dirty="0"/>
              <a:t>和</a:t>
            </a:r>
            <a:r>
              <a:rPr lang="en-US" i="0" dirty="0" err="1"/>
              <a:t>HttpClient</a:t>
            </a:r>
            <a:endParaRPr lang="en-US" i="0" dirty="0"/>
          </a:p>
          <a:p>
            <a:pPr lvl="1">
              <a:lnSpc>
                <a:spcPct val="150000"/>
              </a:lnSpc>
            </a:pPr>
            <a:r>
              <a:rPr i="0" dirty="0"/>
              <a:t>直接使用</a:t>
            </a:r>
            <a:r>
              <a:rPr lang="en-US" i="0" dirty="0" err="1"/>
              <a:t>WebKit</a:t>
            </a:r>
            <a:r>
              <a:rPr i="0" dirty="0"/>
              <a:t>访问网络</a:t>
            </a:r>
            <a:endParaRPr 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263924" cy="410765"/>
          </a:xfrm>
        </p:spPr>
        <p:txBody>
          <a:bodyPr/>
          <a:lstStyle/>
          <a:p>
            <a:r>
              <a:rPr lang="en-US" dirty="0"/>
              <a:t>9.1  </a:t>
            </a:r>
            <a:r>
              <a:rPr dirty="0"/>
              <a:t>网络编程简介</a:t>
            </a: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9.2  </a:t>
            </a:r>
            <a:r>
              <a:rPr dirty="0"/>
              <a:t>基于</a:t>
            </a:r>
            <a:r>
              <a:rPr lang="en-US" dirty="0"/>
              <a:t>TCP</a:t>
            </a:r>
            <a:r>
              <a:rPr dirty="0"/>
              <a:t>协议的网络通信</a:t>
            </a:r>
          </a:p>
        </p:txBody>
      </p:sp>
      <p:sp>
        <p:nvSpPr>
          <p:cNvPr id="5" name="矩形 4"/>
          <p:cNvSpPr/>
          <p:nvPr/>
        </p:nvSpPr>
        <p:spPr>
          <a:xfrm>
            <a:off x="4000496" y="1214428"/>
            <a:ext cx="4929190" cy="243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通信协议其心要素由三部分组成：</a:t>
            </a: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语义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语法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时序</a:t>
            </a:r>
            <a:endParaRPr lang="en-US" altLang="zh-CN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endParaRPr lang="zh-CN" altLang="en-US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0"/>
            <a:ext cx="6263924" cy="410765"/>
          </a:xfrm>
        </p:spPr>
        <p:txBody>
          <a:bodyPr/>
          <a:lstStyle/>
          <a:p>
            <a:endParaRPr dirty="0"/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内容占位符 4"/>
          <p:cNvSpPr>
            <a:spLocks noGrp="1"/>
          </p:cNvSpPr>
          <p:nvPr>
            <p:ph idx="1"/>
          </p:nvPr>
        </p:nvSpPr>
        <p:spPr>
          <a:xfrm>
            <a:off x="285720" y="500048"/>
            <a:ext cx="8429684" cy="1214446"/>
          </a:xfrm>
        </p:spPr>
        <p:txBody>
          <a:bodyPr/>
          <a:lstStyle/>
          <a:p>
            <a:pPr lvl="0"/>
            <a:r>
              <a:rPr dirty="0"/>
              <a:t>TCP/IP</a:t>
            </a:r>
            <a:r>
              <a:rPr lang="zh-CN" dirty="0"/>
              <a:t>通信协议是一种可靠的、双向的、持续的、点对点的网络协</a:t>
            </a:r>
            <a:endParaRPr dirty="0"/>
          </a:p>
        </p:txBody>
      </p:sp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93889" name="Object 1"/>
          <p:cNvGraphicFramePr>
            <a:graphicFrameLocks noChangeAspect="1"/>
          </p:cNvGraphicFramePr>
          <p:nvPr/>
        </p:nvGraphicFramePr>
        <p:xfrm>
          <a:off x="4786314" y="1428742"/>
          <a:ext cx="4786346" cy="3196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918590" imgH="3271838" progId="Visio.Drawing.11">
                  <p:embed/>
                </p:oleObj>
              </mc:Choice>
              <mc:Fallback>
                <p:oleObj name="Visio" r:id="rId3" imgW="4918590" imgH="3271838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4" y="1428742"/>
                        <a:ext cx="4786346" cy="31962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内容占位符 4"/>
          <p:cNvSpPr txBox="1">
            <a:spLocks/>
          </p:cNvSpPr>
          <p:nvPr/>
        </p:nvSpPr>
        <p:spPr bwMode="auto">
          <a:xfrm>
            <a:off x="357158" y="1000114"/>
            <a:ext cx="4429156" cy="121444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indent="-34290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基于</a:t>
            </a:r>
            <a:r>
              <a:rPr lang="en-US" altLang="zh-CN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TCP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协议的网络编程主要使用以下</a:t>
            </a:r>
            <a:r>
              <a:rPr lang="en-US" altLang="zh-CN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Socket</a:t>
            </a:r>
            <a:r>
              <a:rPr lang="zh-CN" altLang="en-US" sz="2000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：</a:t>
            </a:r>
            <a:endParaRPr lang="en-US" altLang="zh-CN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742950" lvl="1" indent="-28575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b="1" dirty="0" err="1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ServerSocket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：服务器套接字</a:t>
            </a:r>
          </a:p>
          <a:p>
            <a:pPr marL="742950" lvl="1" indent="-28575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</a:pPr>
            <a:r>
              <a:rPr lang="en-US" altLang="zh-CN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Socket</a:t>
            </a:r>
            <a:r>
              <a:rPr lang="zh-CN" altLang="en-US" b="1" dirty="0">
                <a:latin typeface="Adobe 宋体 Std L" pitchFamily="18" charset="-122"/>
                <a:ea typeface="Adobe 宋体 Std L" pitchFamily="18" charset="-122"/>
                <a:cs typeface="华文细黑" pitchFamily="2" charset="-122"/>
              </a:rPr>
              <a:t>：客户端套接字</a:t>
            </a:r>
            <a:endParaRPr lang="zh-CN" altLang="en-US" sz="2000" b="1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SzTx/>
              <a:buFont typeface="Wingdings" pitchFamily="2" charset="2"/>
              <a:buChar char="l"/>
              <a:tabLst/>
              <a:defRPr/>
            </a:pPr>
            <a:endParaRPr kumimoji="0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3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3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0"/>
            <a:ext cx="6263924" cy="410765"/>
          </a:xfrm>
        </p:spPr>
        <p:txBody>
          <a:bodyPr/>
          <a:lstStyle/>
          <a:p>
            <a:r>
              <a:rPr lang="en-US" dirty="0"/>
              <a:t>9.2.1  Socket</a:t>
            </a:r>
            <a:endParaRPr dirty="0"/>
          </a:p>
        </p:txBody>
      </p:sp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内容占位符 4"/>
          <p:cNvSpPr>
            <a:spLocks noGrp="1"/>
          </p:cNvSpPr>
          <p:nvPr>
            <p:ph idx="1"/>
          </p:nvPr>
        </p:nvSpPr>
        <p:spPr>
          <a:xfrm>
            <a:off x="285720" y="500048"/>
            <a:ext cx="8501122" cy="1214446"/>
          </a:xfrm>
        </p:spPr>
        <p:txBody>
          <a:bodyPr/>
          <a:lstStyle/>
          <a:p>
            <a:pPr lvl="0"/>
            <a:r>
              <a:rPr lang="zh-CN" altLang="en-US" dirty="0"/>
              <a:t>常用的</a:t>
            </a:r>
            <a:r>
              <a:rPr dirty="0"/>
              <a:t>Socket</a:t>
            </a:r>
            <a:r>
              <a:rPr lang="zh-CN" dirty="0"/>
              <a:t>的构造方法：</a:t>
            </a:r>
            <a:endParaRPr dirty="0"/>
          </a:p>
          <a:p>
            <a:pPr lvl="1">
              <a:lnSpc>
                <a:spcPct val="150000"/>
              </a:lnSpc>
            </a:pPr>
            <a:r>
              <a:rPr lang="en-US" i="0" dirty="0"/>
              <a:t>Socket(String </a:t>
            </a:r>
            <a:r>
              <a:rPr lang="en-US" i="0" dirty="0" err="1"/>
              <a:t>host,int</a:t>
            </a:r>
            <a:r>
              <a:rPr lang="en-US" i="0" dirty="0"/>
              <a:t> port)</a:t>
            </a:r>
          </a:p>
          <a:p>
            <a:pPr lvl="1">
              <a:lnSpc>
                <a:spcPct val="150000"/>
              </a:lnSpc>
            </a:pPr>
            <a:r>
              <a:rPr lang="en-US" i="0" dirty="0"/>
              <a:t>Socket (String </a:t>
            </a:r>
            <a:r>
              <a:rPr lang="en-US" i="0" dirty="0" err="1"/>
              <a:t>host,int</a:t>
            </a:r>
            <a:r>
              <a:rPr lang="en-US" i="0" dirty="0"/>
              <a:t> </a:t>
            </a:r>
            <a:r>
              <a:rPr lang="en-US" i="0" dirty="0" err="1"/>
              <a:t>port,InetAddress</a:t>
            </a:r>
            <a:r>
              <a:rPr lang="en-US" i="0" dirty="0"/>
              <a:t> </a:t>
            </a:r>
            <a:r>
              <a:rPr lang="en-US" i="0" dirty="0" err="1"/>
              <a:t>localAddr,int</a:t>
            </a:r>
            <a:r>
              <a:rPr lang="en-US" i="0" dirty="0"/>
              <a:t> </a:t>
            </a:r>
            <a:r>
              <a:rPr lang="en-US" i="0" dirty="0" err="1"/>
              <a:t>localPort</a:t>
            </a:r>
            <a:r>
              <a:rPr lang="en-US" i="0" dirty="0"/>
              <a:t>)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31834" y="3437567"/>
            <a:ext cx="7897818" cy="1153586"/>
            <a:chOff x="750788" y="4226961"/>
            <a:chExt cx="7393112" cy="1153586"/>
          </a:xfrm>
        </p:grpSpPr>
        <p:grpSp>
          <p:nvGrpSpPr>
            <p:cNvPr id="9" name="组合 7"/>
            <p:cNvGrpSpPr/>
            <p:nvPr/>
          </p:nvGrpSpPr>
          <p:grpSpPr>
            <a:xfrm>
              <a:off x="750788" y="4514629"/>
              <a:ext cx="636270" cy="769435"/>
              <a:chOff x="675555" y="4641122"/>
              <a:chExt cx="636270" cy="769435"/>
            </a:xfrm>
          </p:grpSpPr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14348" y="4641122"/>
                <a:ext cx="484014" cy="484014"/>
              </a:xfrm>
              <a:prstGeom prst="rect">
                <a:avLst/>
              </a:prstGeom>
            </p:spPr>
          </p:pic>
          <p:sp>
            <p:nvSpPr>
              <p:cNvPr id="13" name="文本框 7"/>
              <p:cNvSpPr txBox="1"/>
              <p:nvPr/>
            </p:nvSpPr>
            <p:spPr>
              <a:xfrm rot="21540000">
                <a:off x="675555" y="5075277"/>
                <a:ext cx="636270" cy="3352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zh-CN" altLang="en-US" sz="1600" i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dobe 仿宋 Std R" pitchFamily="18" charset="-122"/>
                    <a:ea typeface="Adobe 仿宋 Std R" pitchFamily="18" charset="-122"/>
                  </a:rPr>
                  <a:t>注意</a:t>
                </a:r>
              </a:p>
            </p:txBody>
          </p:sp>
        </p:grpSp>
        <p:sp>
          <p:nvSpPr>
            <p:cNvPr id="10" name="TextBox 9"/>
            <p:cNvSpPr txBox="1"/>
            <p:nvPr/>
          </p:nvSpPr>
          <p:spPr bwMode="auto">
            <a:xfrm>
              <a:off x="1357290" y="4226961"/>
              <a:ext cx="6786610" cy="11535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eaLnBrk="0" fontAlgn="base" hangingPunct="0">
                <a:lnSpc>
                  <a:spcPct val="15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</a:pPr>
              <a:r>
                <a:rPr lang="zh-CN" altLang="en-US" sz="1600" dirty="0">
                  <a:latin typeface="Times New Roman" pitchFamily="18" charset="0"/>
                  <a:cs typeface="Times New Roman" pitchFamily="18" charset="0"/>
                </a:rPr>
                <a:t>上述两个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Socket</a:t>
              </a:r>
              <a:r>
                <a:rPr lang="zh-CN" altLang="en-US" sz="1600" dirty="0">
                  <a:latin typeface="Times New Roman" pitchFamily="18" charset="0"/>
                  <a:cs typeface="Times New Roman" pitchFamily="18" charset="0"/>
                </a:rPr>
                <a:t>构造方法都声明抛出</a:t>
              </a:r>
              <a:r>
                <a:rPr lang="en-US" sz="1600" dirty="0" err="1">
                  <a:latin typeface="Times New Roman" pitchFamily="18" charset="0"/>
                  <a:cs typeface="Times New Roman" pitchFamily="18" charset="0"/>
                </a:rPr>
                <a:t>IOException</a:t>
              </a:r>
              <a:r>
                <a:rPr lang="zh-CN" altLang="en-US" sz="1600" dirty="0">
                  <a:latin typeface="Times New Roman" pitchFamily="18" charset="0"/>
                  <a:cs typeface="Times New Roman" pitchFamily="18" charset="0"/>
                </a:rPr>
                <a:t>异常，因此在创建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Socket</a:t>
              </a:r>
              <a:r>
                <a:rPr lang="zh-CN" altLang="en-US" sz="1600" dirty="0">
                  <a:latin typeface="Times New Roman" pitchFamily="18" charset="0"/>
                  <a:cs typeface="Times New Roman" pitchFamily="18" charset="0"/>
                </a:rPr>
                <a:t>对象必须捕获或抛出异常。最好选择注册端口（范围是</a:t>
              </a:r>
              <a:r>
                <a:rPr lang="en-US" sz="1600" dirty="0">
                  <a:latin typeface="Times New Roman" pitchFamily="18" charset="0"/>
                  <a:cs typeface="Times New Roman" pitchFamily="18" charset="0"/>
                </a:rPr>
                <a:t>1024~49151</a:t>
              </a:r>
              <a:r>
                <a:rPr lang="zh-CN" altLang="en-US" sz="1600" dirty="0">
                  <a:latin typeface="Times New Roman" pitchFamily="18" charset="0"/>
                  <a:cs typeface="Times New Roman" pitchFamily="18" charset="0"/>
                </a:rPr>
                <a:t>的数），通常应用程序使用这个范围内的端口，以防止发生冲突。</a:t>
              </a:r>
              <a:endParaRPr kumimoji="1" lang="zh-CN" altLang="en-US" sz="1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华文细黑" pitchFamily="2" charset="-122"/>
          </a:defRPr>
        </a:defPPr>
      </a:lstStyle>
    </a:lnDef>
    <a:txDef>
      <a:spPr bwMode="auto">
        <a:noFill/>
        <a:ln w="9525">
          <a:noFill/>
          <a:miter lim="800000"/>
        </a:ln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charset="0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7669</TotalTime>
  <Words>2027</Words>
  <Application>Microsoft Office PowerPoint</Application>
  <PresentationFormat>全屏显示(16:9)</PresentationFormat>
  <Paragraphs>335</Paragraphs>
  <Slides>27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Adobe 仿宋 Std R</vt:lpstr>
      <vt:lpstr>Adobe 黑体 Std R</vt:lpstr>
      <vt:lpstr>Adobe 宋体 Std L</vt:lpstr>
      <vt:lpstr>MS UI Gothic</vt:lpstr>
      <vt:lpstr>黑体</vt:lpstr>
      <vt:lpstr>微软雅黑</vt:lpstr>
      <vt:lpstr>Arial</vt:lpstr>
      <vt:lpstr>Calibri</vt:lpstr>
      <vt:lpstr>Courier New</vt:lpstr>
      <vt:lpstr>Times New Roman</vt:lpstr>
      <vt:lpstr>Wingdings</vt:lpstr>
      <vt:lpstr>1_nordridesign.com</vt:lpstr>
      <vt:lpstr>自定义设计方案</vt:lpstr>
      <vt:lpstr>JavaSE模板</vt:lpstr>
      <vt:lpstr>Visio</vt:lpstr>
      <vt:lpstr>教材第九章  网络编程</vt:lpstr>
      <vt:lpstr>本章重点</vt:lpstr>
      <vt:lpstr>任务驱动</vt:lpstr>
      <vt:lpstr>学习路线</vt:lpstr>
      <vt:lpstr>本章目标</vt:lpstr>
      <vt:lpstr>9.1  网络编程简介</vt:lpstr>
      <vt:lpstr>9.2  基于TCP协议的网络通信</vt:lpstr>
      <vt:lpstr>PowerPoint 演示文稿</vt:lpstr>
      <vt:lpstr>9.2.1  Socket</vt:lpstr>
      <vt:lpstr>PowerPoint 演示文稿</vt:lpstr>
      <vt:lpstr>9.2.2  ServerSocket</vt:lpstr>
      <vt:lpstr>PowerPoint 演示文稿</vt:lpstr>
      <vt:lpstr>PowerPoint 演示文稿</vt:lpstr>
      <vt:lpstr>9.3.1  URL和URLConnection</vt:lpstr>
      <vt:lpstr>PowerPoint 演示文稿</vt:lpstr>
      <vt:lpstr>9.3.2  HttpURLConnection</vt:lpstr>
      <vt:lpstr>PowerPoint 演示文稿</vt:lpstr>
      <vt:lpstr>9.4  使用HttpClient</vt:lpstr>
      <vt:lpstr>9.5  使用WebView视图浏览网页</vt:lpstr>
      <vt:lpstr>PowerPoint 演示文稿</vt:lpstr>
      <vt:lpstr>9.6  Volley框架</vt:lpstr>
      <vt:lpstr>PowerPoint 演示文稿</vt:lpstr>
      <vt:lpstr>9.7 贯穿任务实现</vt:lpstr>
      <vt:lpstr>PowerPoint 演示文稿</vt:lpstr>
      <vt:lpstr>本章总结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周永</dc:creator>
  <cp:lastModifiedBy>YONG ZHOU</cp:lastModifiedBy>
  <cp:revision>1630</cp:revision>
  <dcterms:created xsi:type="dcterms:W3CDTF">2014-10-31T04:56:00Z</dcterms:created>
  <dcterms:modified xsi:type="dcterms:W3CDTF">2024-12-02T08:03:59Z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