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0"/>
  </p:notesMasterIdLst>
  <p:sldIdLst>
    <p:sldId id="256" r:id="rId3"/>
    <p:sldId id="388" r:id="rId4"/>
    <p:sldId id="372" r:id="rId5"/>
    <p:sldId id="303" r:id="rId6"/>
    <p:sldId id="383" r:id="rId7"/>
    <p:sldId id="314" r:id="rId8"/>
    <p:sldId id="324" r:id="rId9"/>
    <p:sldId id="325" r:id="rId10"/>
    <p:sldId id="344" r:id="rId11"/>
    <p:sldId id="389" r:id="rId12"/>
    <p:sldId id="390" r:id="rId13"/>
    <p:sldId id="394" r:id="rId14"/>
    <p:sldId id="391" r:id="rId15"/>
    <p:sldId id="393" r:id="rId16"/>
    <p:sldId id="384" r:id="rId17"/>
    <p:sldId id="385" r:id="rId18"/>
    <p:sldId id="345" r:id="rId19"/>
    <p:sldId id="346" r:id="rId20"/>
    <p:sldId id="347" r:id="rId21"/>
    <p:sldId id="348" r:id="rId22"/>
    <p:sldId id="349" r:id="rId23"/>
    <p:sldId id="350" r:id="rId24"/>
    <p:sldId id="351" r:id="rId25"/>
    <p:sldId id="352" r:id="rId26"/>
    <p:sldId id="386" r:id="rId27"/>
    <p:sldId id="353" r:id="rId28"/>
    <p:sldId id="354" r:id="rId29"/>
    <p:sldId id="355" r:id="rId30"/>
    <p:sldId id="359" r:id="rId31"/>
    <p:sldId id="360" r:id="rId32"/>
    <p:sldId id="361" r:id="rId33"/>
    <p:sldId id="362" r:id="rId34"/>
    <p:sldId id="363" r:id="rId35"/>
    <p:sldId id="364" r:id="rId36"/>
    <p:sldId id="365" r:id="rId37"/>
    <p:sldId id="366" r:id="rId38"/>
    <p:sldId id="288"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121" d="100"/>
          <a:sy n="121" d="100"/>
        </p:scale>
        <p:origin x="3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E4921E-A0FC-E448-91A3-D5E3660A44BC}" type="datetimeFigureOut">
              <a:rPr kumimoji="1" lang="zh-CN" altLang="en-US" smtClean="0"/>
              <a:t>2024/9/15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975761-313F-EC40-8362-C663D6DAF4B8}" type="slidenum">
              <a:rPr kumimoji="1" lang="zh-CN" altLang="en-US" smtClean="0"/>
              <a:t>‹#›</a:t>
            </a:fld>
            <a:endParaRPr kumimoji="1" lang="zh-CN" altLang="en-US"/>
          </a:p>
        </p:txBody>
      </p:sp>
    </p:spTree>
    <p:extLst>
      <p:ext uri="{BB962C8B-B14F-4D97-AF65-F5344CB8AC3E}">
        <p14:creationId xmlns:p14="http://schemas.microsoft.com/office/powerpoint/2010/main" val="1707780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4EF3F933-B4AE-978C-CFD2-DAA170CDA32E}"/>
              </a:ext>
            </a:extLst>
          </p:cNvPr>
          <p:cNvSpPr>
            <a:spLocks noGrp="1" noRot="1" noChangeAspect="1" noChangeArrowheads="1" noTextEdit="1"/>
          </p:cNvSpPr>
          <p:nvPr>
            <p:ph type="sldImg"/>
          </p:nvPr>
        </p:nvSpPr>
        <p:spPr>
          <a:ln/>
        </p:spPr>
      </p:sp>
      <p:sp>
        <p:nvSpPr>
          <p:cNvPr id="52227" name="备注占位符 2">
            <a:extLst>
              <a:ext uri="{FF2B5EF4-FFF2-40B4-BE49-F238E27FC236}">
                <a16:creationId xmlns:a16="http://schemas.microsoft.com/office/drawing/2014/main" id="{E7E8FC65-1E13-F46D-FF5F-04744450C2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52228" name="灯片编号占位符 3">
            <a:extLst>
              <a:ext uri="{FF2B5EF4-FFF2-40B4-BE49-F238E27FC236}">
                <a16:creationId xmlns:a16="http://schemas.microsoft.com/office/drawing/2014/main" id="{EE35FD69-61E9-9346-45CF-FC5DB1DFE5B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6BEC503-8E5D-5441-A423-E242640E8966}" type="slidenum">
              <a:rPr kumimoji="0" lang="en-US" altLang="zh-CN"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442D24-6BDC-1639-1031-D6AFA58EB11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9A2400C-8222-27D3-2EA8-F2F7043D99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7902990-0299-D21D-D593-DD5FF254EE14}"/>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5" name="页脚占位符 4">
            <a:extLst>
              <a:ext uri="{FF2B5EF4-FFF2-40B4-BE49-F238E27FC236}">
                <a16:creationId xmlns:a16="http://schemas.microsoft.com/office/drawing/2014/main" id="{7B02AF76-3A47-5453-D325-823A3C7333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9452F43-E47F-5764-4354-A1E67E416753}"/>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383191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A87813-EDE8-054D-B94B-356A984DD87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D312780E-CC9F-1AF3-4FBB-ABD72AE7407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F7BE302-359A-1045-8C67-C169B99F9DFF}"/>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5" name="页脚占位符 4">
            <a:extLst>
              <a:ext uri="{FF2B5EF4-FFF2-40B4-BE49-F238E27FC236}">
                <a16:creationId xmlns:a16="http://schemas.microsoft.com/office/drawing/2014/main" id="{BB225327-7BFC-56C6-BAFB-F5F71D3073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268AF3C-3A34-3C83-8A77-E4A4DEC06D93}"/>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1592473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3EF9C25-8BAC-5B2B-2595-15E72B275BE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7D97760F-1C1C-A932-10E8-77402731AA27}"/>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2AC9357-BE37-55B2-F66F-ABEB8BB81EC9}"/>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5" name="页脚占位符 4">
            <a:extLst>
              <a:ext uri="{FF2B5EF4-FFF2-40B4-BE49-F238E27FC236}">
                <a16:creationId xmlns:a16="http://schemas.microsoft.com/office/drawing/2014/main" id="{D52825A7-570C-B4EB-19D9-214E4D403D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EB6B76D-FA5D-5AB4-1258-ECC65389FE1A}"/>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3632307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grpSp>
        <p:nvGrpSpPr>
          <p:cNvPr id="2" name="Group 25">
            <a:extLst>
              <a:ext uri="{FF2B5EF4-FFF2-40B4-BE49-F238E27FC236}">
                <a16:creationId xmlns:a16="http://schemas.microsoft.com/office/drawing/2014/main" id="{85467EC4-20FD-18A3-C057-CA499896AC57}"/>
              </a:ext>
            </a:extLst>
          </p:cNvPr>
          <p:cNvGrpSpPr>
            <a:grpSpLocks/>
          </p:cNvGrpSpPr>
          <p:nvPr userDrawn="1"/>
        </p:nvGrpSpPr>
        <p:grpSpPr bwMode="auto">
          <a:xfrm>
            <a:off x="169333" y="792163"/>
            <a:ext cx="11389784" cy="1052512"/>
            <a:chOff x="80" y="624"/>
            <a:chExt cx="5381" cy="663"/>
          </a:xfrm>
        </p:grpSpPr>
        <p:sp>
          <p:nvSpPr>
            <p:cNvPr id="3" name="Rectangle 26">
              <a:extLst>
                <a:ext uri="{FF2B5EF4-FFF2-40B4-BE49-F238E27FC236}">
                  <a16:creationId xmlns:a16="http://schemas.microsoft.com/office/drawing/2014/main" id="{A6726C3B-E864-5593-3F43-436B22312BE2}"/>
                </a:ext>
              </a:extLst>
            </p:cNvPr>
            <p:cNvSpPr>
              <a:spLocks noChangeArrowheads="1"/>
            </p:cNvSpPr>
            <p:nvPr/>
          </p:nvSpPr>
          <p:spPr bwMode="ltGray">
            <a:xfrm>
              <a:off x="263" y="692"/>
              <a:ext cx="276" cy="299"/>
            </a:xfrm>
            <a:prstGeom prst="rect">
              <a:avLst/>
            </a:prstGeom>
            <a:solidFill>
              <a:srgbClr val="0000FF"/>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4" name="Rectangle 27">
              <a:extLst>
                <a:ext uri="{FF2B5EF4-FFF2-40B4-BE49-F238E27FC236}">
                  <a16:creationId xmlns:a16="http://schemas.microsoft.com/office/drawing/2014/main" id="{2D5D4A6A-5980-54C7-12D2-F96D62BA34A3}"/>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5" name="Rectangle 28">
              <a:extLst>
                <a:ext uri="{FF2B5EF4-FFF2-40B4-BE49-F238E27FC236}">
                  <a16:creationId xmlns:a16="http://schemas.microsoft.com/office/drawing/2014/main" id="{810D256E-464D-86D0-992C-3FE1E0DB35D7}"/>
                </a:ext>
              </a:extLst>
            </p:cNvPr>
            <p:cNvSpPr>
              <a:spLocks noChangeArrowheads="1"/>
            </p:cNvSpPr>
            <p:nvPr/>
          </p:nvSpPr>
          <p:spPr bwMode="ltGray">
            <a:xfrm>
              <a:off x="341" y="958"/>
              <a:ext cx="266" cy="299"/>
            </a:xfrm>
            <a:prstGeom prst="rect">
              <a:avLst/>
            </a:prstGeom>
            <a:solidFill>
              <a:srgbClr val="FFFF00"/>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6" name="Rectangle 29">
              <a:extLst>
                <a:ext uri="{FF2B5EF4-FFF2-40B4-BE49-F238E27FC236}">
                  <a16:creationId xmlns:a16="http://schemas.microsoft.com/office/drawing/2014/main" id="{2F106331-A1B3-AFF6-7EA9-79A426127C20}"/>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7" name="Rectangle 30">
              <a:extLst>
                <a:ext uri="{FF2B5EF4-FFF2-40B4-BE49-F238E27FC236}">
                  <a16:creationId xmlns:a16="http://schemas.microsoft.com/office/drawing/2014/main" id="{2EF2BA53-66CB-18EC-8080-FA5BB2CD2D17}"/>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8" name="Rectangle 31">
              <a:extLst>
                <a:ext uri="{FF2B5EF4-FFF2-40B4-BE49-F238E27FC236}">
                  <a16:creationId xmlns:a16="http://schemas.microsoft.com/office/drawing/2014/main" id="{033F9FAD-12AE-0C82-B0A0-EAA26307DE1D}"/>
                </a:ext>
              </a:extLst>
            </p:cNvPr>
            <p:cNvSpPr>
              <a:spLocks noChangeArrowheads="1"/>
            </p:cNvSpPr>
            <p:nvPr/>
          </p:nvSpPr>
          <p:spPr bwMode="gray">
            <a:xfrm>
              <a:off x="480" y="624"/>
              <a:ext cx="20" cy="663"/>
            </a:xfrm>
            <a:prstGeom prst="rect">
              <a:avLst/>
            </a:prstGeom>
            <a:solidFill>
              <a:schemeClr val="tx1"/>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9" name="Rectangle 32">
              <a:extLst>
                <a:ext uri="{FF2B5EF4-FFF2-40B4-BE49-F238E27FC236}">
                  <a16:creationId xmlns:a16="http://schemas.microsoft.com/office/drawing/2014/main" id="{6D407365-4D0E-B578-A79D-1A7CCA826771}"/>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31756" name="Rectangle 12"/>
          <p:cNvSpPr>
            <a:spLocks noGrp="1" noChangeArrowheads="1"/>
          </p:cNvSpPr>
          <p:nvPr>
            <p:ph type="ctrTitle"/>
          </p:nvPr>
        </p:nvSpPr>
        <p:spPr>
          <a:xfrm>
            <a:off x="1295400" y="333376"/>
            <a:ext cx="10363200" cy="1128713"/>
          </a:xfrm>
        </p:spPr>
        <p:txBody>
          <a:bodyPr/>
          <a:lstStyle>
            <a:lvl1pPr algn="ctr">
              <a:defRPr sz="6000">
                <a:ea typeface="隶书" pitchFamily="49" charset="-122"/>
              </a:defRPr>
            </a:lvl1pPr>
          </a:lstStyle>
          <a:p>
            <a:pPr lvl="0"/>
            <a:r>
              <a:rPr lang="zh-CN" altLang="en-US" noProof="0"/>
              <a:t>单击编辑标题样式</a:t>
            </a:r>
          </a:p>
        </p:txBody>
      </p:sp>
      <p:sp>
        <p:nvSpPr>
          <p:cNvPr id="31757" name="Rectangle 13"/>
          <p:cNvSpPr>
            <a:spLocks noGrp="1" noChangeArrowheads="1"/>
          </p:cNvSpPr>
          <p:nvPr>
            <p:ph type="subTitle" idx="1"/>
          </p:nvPr>
        </p:nvSpPr>
        <p:spPr>
          <a:xfrm>
            <a:off x="1295400" y="1844676"/>
            <a:ext cx="10272184" cy="4392613"/>
          </a:xfrm>
        </p:spPr>
        <p:txBody>
          <a:bodyPr/>
          <a:lstStyle>
            <a:lvl1pPr algn="just">
              <a:buClr>
                <a:schemeClr val="tx1"/>
              </a:buClr>
              <a:buSzPct val="85000"/>
              <a:buFontTx/>
              <a:buNone/>
              <a:defRPr/>
            </a:lvl1pPr>
            <a:lvl2pPr marL="719138" lvl="1" indent="-271463" algn="just">
              <a:lnSpc>
                <a:spcPct val="130000"/>
              </a:lnSpc>
              <a:buClr>
                <a:schemeClr val="tx1"/>
              </a:buClr>
              <a:buSzPct val="90000"/>
              <a:buFontTx/>
              <a:buChar char="•"/>
              <a:defRPr sz="2400"/>
            </a:lvl2pPr>
          </a:lstStyle>
          <a:p>
            <a:pPr lvl="0"/>
            <a:r>
              <a:rPr lang="zh-CN" altLang="en-US" noProof="0"/>
              <a:t>单击此处编辑母版文本样式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a:p>
            <a:pPr lvl="1"/>
            <a:r>
              <a:rPr lang="zh-CN" altLang="en-US" noProof="0"/>
              <a:t>单击此处编辑文本样式</a:t>
            </a:r>
          </a:p>
        </p:txBody>
      </p:sp>
      <p:sp>
        <p:nvSpPr>
          <p:cNvPr id="10" name="Rectangle 16">
            <a:extLst>
              <a:ext uri="{FF2B5EF4-FFF2-40B4-BE49-F238E27FC236}">
                <a16:creationId xmlns:a16="http://schemas.microsoft.com/office/drawing/2014/main" id="{B348F2B2-3ADC-D3A5-CD59-F154FE8713F8}"/>
              </a:ext>
            </a:extLst>
          </p:cNvPr>
          <p:cNvSpPr>
            <a:spLocks noGrp="1" noChangeArrowheads="1"/>
          </p:cNvSpPr>
          <p:nvPr>
            <p:ph type="sldNum" sz="quarter" idx="10"/>
          </p:nvPr>
        </p:nvSpPr>
        <p:spPr/>
        <p:txBody>
          <a:bodyPr/>
          <a:lstStyle>
            <a:lvl1pPr>
              <a:defRPr/>
            </a:lvl1pPr>
          </a:lstStyle>
          <a:p>
            <a:pPr>
              <a:defRPr/>
            </a:pPr>
            <a:fld id="{4E4F5C31-70ED-7844-9D56-3A99EDC21B0B}" type="slidenum">
              <a:rPr lang="en-US" altLang="zh-CN"/>
              <a:pPr>
                <a:defRPr/>
              </a:pPr>
              <a:t>‹#›</a:t>
            </a:fld>
            <a:endParaRPr lang="en-US" altLang="zh-CN"/>
          </a:p>
        </p:txBody>
      </p:sp>
    </p:spTree>
    <p:extLst>
      <p:ext uri="{BB962C8B-B14F-4D97-AF65-F5344CB8AC3E}">
        <p14:creationId xmlns:p14="http://schemas.microsoft.com/office/powerpoint/2010/main" val="703348993"/>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68368656-0CDA-E200-74DC-0397C1ADE5ED}"/>
              </a:ext>
            </a:extLst>
          </p:cNvPr>
          <p:cNvSpPr>
            <a:spLocks noGrp="1" noChangeArrowheads="1"/>
          </p:cNvSpPr>
          <p:nvPr>
            <p:ph type="sldNum" sz="quarter" idx="10"/>
          </p:nvPr>
        </p:nvSpPr>
        <p:spPr>
          <a:ln/>
        </p:spPr>
        <p:txBody>
          <a:bodyPr/>
          <a:lstStyle>
            <a:lvl1pPr>
              <a:defRPr/>
            </a:lvl1pPr>
          </a:lstStyle>
          <a:p>
            <a:pPr>
              <a:defRPr/>
            </a:pPr>
            <a:fld id="{F7B9F8EA-D38B-2C4C-B79F-C4DAD9A0020D}" type="slidenum">
              <a:rPr lang="en-US" altLang="zh-CN"/>
              <a:pPr>
                <a:defRPr/>
              </a:pPr>
              <a:t>‹#›</a:t>
            </a:fld>
            <a:endParaRPr lang="en-US" altLang="zh-CN"/>
          </a:p>
        </p:txBody>
      </p:sp>
    </p:spTree>
    <p:extLst>
      <p:ext uri="{BB962C8B-B14F-4D97-AF65-F5344CB8AC3E}">
        <p14:creationId xmlns:p14="http://schemas.microsoft.com/office/powerpoint/2010/main" val="3442282629"/>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8">
            <a:extLst>
              <a:ext uri="{FF2B5EF4-FFF2-40B4-BE49-F238E27FC236}">
                <a16:creationId xmlns:a16="http://schemas.microsoft.com/office/drawing/2014/main" id="{228A28D4-822F-95C0-68CE-7F296F71E228}"/>
              </a:ext>
            </a:extLst>
          </p:cNvPr>
          <p:cNvSpPr>
            <a:spLocks noGrp="1" noChangeArrowheads="1"/>
          </p:cNvSpPr>
          <p:nvPr>
            <p:ph type="sldNum" sz="quarter" idx="10"/>
          </p:nvPr>
        </p:nvSpPr>
        <p:spPr>
          <a:ln/>
        </p:spPr>
        <p:txBody>
          <a:bodyPr/>
          <a:lstStyle>
            <a:lvl1pPr>
              <a:defRPr/>
            </a:lvl1pPr>
          </a:lstStyle>
          <a:p>
            <a:pPr>
              <a:defRPr/>
            </a:pPr>
            <a:fld id="{C9861ABD-E650-CB45-B5C5-97D28A79675F}" type="slidenum">
              <a:rPr lang="en-US" altLang="zh-CN"/>
              <a:pPr>
                <a:defRPr/>
              </a:pPr>
              <a:t>‹#›</a:t>
            </a:fld>
            <a:endParaRPr lang="en-US" altLang="zh-CN"/>
          </a:p>
        </p:txBody>
      </p:sp>
    </p:spTree>
    <p:extLst>
      <p:ext uri="{BB962C8B-B14F-4D97-AF65-F5344CB8AC3E}">
        <p14:creationId xmlns:p14="http://schemas.microsoft.com/office/powerpoint/2010/main" val="2325962499"/>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07533" y="1125538"/>
            <a:ext cx="5369984"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580718" y="1125538"/>
            <a:ext cx="5372100" cy="54006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8">
            <a:extLst>
              <a:ext uri="{FF2B5EF4-FFF2-40B4-BE49-F238E27FC236}">
                <a16:creationId xmlns:a16="http://schemas.microsoft.com/office/drawing/2014/main" id="{66C5D49B-4134-41D9-4B1C-AEE970452050}"/>
              </a:ext>
            </a:extLst>
          </p:cNvPr>
          <p:cNvSpPr>
            <a:spLocks noGrp="1" noChangeArrowheads="1"/>
          </p:cNvSpPr>
          <p:nvPr>
            <p:ph type="sldNum" sz="quarter" idx="10"/>
          </p:nvPr>
        </p:nvSpPr>
        <p:spPr>
          <a:ln/>
        </p:spPr>
        <p:txBody>
          <a:bodyPr/>
          <a:lstStyle>
            <a:lvl1pPr>
              <a:defRPr/>
            </a:lvl1pPr>
          </a:lstStyle>
          <a:p>
            <a:pPr>
              <a:defRPr/>
            </a:pPr>
            <a:fld id="{1E0B9D00-A814-E94D-9828-EC0B2697320E}" type="slidenum">
              <a:rPr lang="en-US" altLang="zh-CN"/>
              <a:pPr>
                <a:defRPr/>
              </a:pPr>
              <a:t>‹#›</a:t>
            </a:fld>
            <a:endParaRPr lang="en-US" altLang="zh-CN"/>
          </a:p>
        </p:txBody>
      </p:sp>
    </p:spTree>
    <p:extLst>
      <p:ext uri="{BB962C8B-B14F-4D97-AF65-F5344CB8AC3E}">
        <p14:creationId xmlns:p14="http://schemas.microsoft.com/office/powerpoint/2010/main" val="3061536639"/>
      </p:ext>
    </p:extLst>
  </p:cSld>
  <p:clrMapOvr>
    <a:masterClrMapping/>
  </p:clrMapOvr>
  <p:transition spd="slow">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8">
            <a:extLst>
              <a:ext uri="{FF2B5EF4-FFF2-40B4-BE49-F238E27FC236}">
                <a16:creationId xmlns:a16="http://schemas.microsoft.com/office/drawing/2014/main" id="{2AB8E1B2-67EE-70B8-3564-92A6BD4613FA}"/>
              </a:ext>
            </a:extLst>
          </p:cNvPr>
          <p:cNvSpPr>
            <a:spLocks noGrp="1" noChangeArrowheads="1"/>
          </p:cNvSpPr>
          <p:nvPr>
            <p:ph type="sldNum" sz="quarter" idx="10"/>
          </p:nvPr>
        </p:nvSpPr>
        <p:spPr>
          <a:ln/>
        </p:spPr>
        <p:txBody>
          <a:bodyPr/>
          <a:lstStyle>
            <a:lvl1pPr>
              <a:defRPr/>
            </a:lvl1pPr>
          </a:lstStyle>
          <a:p>
            <a:pPr>
              <a:defRPr/>
            </a:pPr>
            <a:fld id="{CA971221-9F41-5A4A-9C6C-BDD13D5D39FB}" type="slidenum">
              <a:rPr lang="en-US" altLang="zh-CN"/>
              <a:pPr>
                <a:defRPr/>
              </a:pPr>
              <a:t>‹#›</a:t>
            </a:fld>
            <a:endParaRPr lang="en-US" altLang="zh-CN"/>
          </a:p>
        </p:txBody>
      </p:sp>
    </p:spTree>
    <p:extLst>
      <p:ext uri="{BB962C8B-B14F-4D97-AF65-F5344CB8AC3E}">
        <p14:creationId xmlns:p14="http://schemas.microsoft.com/office/powerpoint/2010/main" val="529909054"/>
      </p:ext>
    </p:extLst>
  </p:cSld>
  <p:clrMapOvr>
    <a:masterClrMapping/>
  </p:clrMapOvr>
  <p:transition spd="slow">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8">
            <a:extLst>
              <a:ext uri="{FF2B5EF4-FFF2-40B4-BE49-F238E27FC236}">
                <a16:creationId xmlns:a16="http://schemas.microsoft.com/office/drawing/2014/main" id="{EA749ECC-1E28-0D63-EC4E-C75D22F14ABD}"/>
              </a:ext>
            </a:extLst>
          </p:cNvPr>
          <p:cNvSpPr>
            <a:spLocks noGrp="1" noChangeArrowheads="1"/>
          </p:cNvSpPr>
          <p:nvPr>
            <p:ph type="sldNum" sz="quarter" idx="10"/>
          </p:nvPr>
        </p:nvSpPr>
        <p:spPr>
          <a:ln/>
        </p:spPr>
        <p:txBody>
          <a:bodyPr/>
          <a:lstStyle>
            <a:lvl1pPr>
              <a:defRPr/>
            </a:lvl1pPr>
          </a:lstStyle>
          <a:p>
            <a:pPr>
              <a:defRPr/>
            </a:pPr>
            <a:fld id="{0B8FA3CF-3B30-3040-B1DC-11EBFB43928F}" type="slidenum">
              <a:rPr lang="en-US" altLang="zh-CN"/>
              <a:pPr>
                <a:defRPr/>
              </a:pPr>
              <a:t>‹#›</a:t>
            </a:fld>
            <a:endParaRPr lang="en-US" altLang="zh-CN"/>
          </a:p>
        </p:txBody>
      </p:sp>
    </p:spTree>
    <p:extLst>
      <p:ext uri="{BB962C8B-B14F-4D97-AF65-F5344CB8AC3E}">
        <p14:creationId xmlns:p14="http://schemas.microsoft.com/office/powerpoint/2010/main" val="2998180981"/>
      </p:ext>
    </p:extLst>
  </p:cSld>
  <p:clrMapOvr>
    <a:masterClrMapping/>
  </p:clrMapOvr>
  <p:transition spd="slow">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8">
            <a:extLst>
              <a:ext uri="{FF2B5EF4-FFF2-40B4-BE49-F238E27FC236}">
                <a16:creationId xmlns:a16="http://schemas.microsoft.com/office/drawing/2014/main" id="{2344931C-1A9A-05B0-AD12-3B9C28C2C3DA}"/>
              </a:ext>
            </a:extLst>
          </p:cNvPr>
          <p:cNvSpPr>
            <a:spLocks noGrp="1" noChangeArrowheads="1"/>
          </p:cNvSpPr>
          <p:nvPr>
            <p:ph type="sldNum" sz="quarter" idx="10"/>
          </p:nvPr>
        </p:nvSpPr>
        <p:spPr>
          <a:ln/>
        </p:spPr>
        <p:txBody>
          <a:bodyPr/>
          <a:lstStyle>
            <a:lvl1pPr>
              <a:defRPr/>
            </a:lvl1pPr>
          </a:lstStyle>
          <a:p>
            <a:pPr>
              <a:defRPr/>
            </a:pPr>
            <a:fld id="{36552422-341D-684F-8801-A59C63A2EFCF}" type="slidenum">
              <a:rPr lang="en-US" altLang="zh-CN"/>
              <a:pPr>
                <a:defRPr/>
              </a:pPr>
              <a:t>‹#›</a:t>
            </a:fld>
            <a:endParaRPr lang="en-US" altLang="zh-CN"/>
          </a:p>
        </p:txBody>
      </p:sp>
    </p:spTree>
    <p:extLst>
      <p:ext uri="{BB962C8B-B14F-4D97-AF65-F5344CB8AC3E}">
        <p14:creationId xmlns:p14="http://schemas.microsoft.com/office/powerpoint/2010/main" val="2107799790"/>
      </p:ext>
    </p:extLst>
  </p:cSld>
  <p:clrMapOvr>
    <a:masterClrMapping/>
  </p:clrMapOvr>
  <p:transition spd="slow">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C67094F7-6C6A-7F64-14D1-58499EABB057}"/>
              </a:ext>
            </a:extLst>
          </p:cNvPr>
          <p:cNvSpPr>
            <a:spLocks noGrp="1" noChangeArrowheads="1"/>
          </p:cNvSpPr>
          <p:nvPr>
            <p:ph type="sldNum" sz="quarter" idx="10"/>
          </p:nvPr>
        </p:nvSpPr>
        <p:spPr>
          <a:ln/>
        </p:spPr>
        <p:txBody>
          <a:bodyPr/>
          <a:lstStyle>
            <a:lvl1pPr>
              <a:defRPr/>
            </a:lvl1pPr>
          </a:lstStyle>
          <a:p>
            <a:pPr>
              <a:defRPr/>
            </a:pPr>
            <a:fld id="{B1B603F3-09FF-1945-A8F7-0E60D10D1A63}" type="slidenum">
              <a:rPr lang="en-US" altLang="zh-CN"/>
              <a:pPr>
                <a:defRPr/>
              </a:pPr>
              <a:t>‹#›</a:t>
            </a:fld>
            <a:endParaRPr lang="en-US" altLang="zh-CN"/>
          </a:p>
        </p:txBody>
      </p:sp>
    </p:spTree>
    <p:extLst>
      <p:ext uri="{BB962C8B-B14F-4D97-AF65-F5344CB8AC3E}">
        <p14:creationId xmlns:p14="http://schemas.microsoft.com/office/powerpoint/2010/main" val="4163452660"/>
      </p:ext>
    </p:extLst>
  </p:cSld>
  <p:clrMapOvr>
    <a:masterClrMapping/>
  </p:clrMapOvr>
  <p:transition spd="slow">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D210F-0502-C975-CBE9-9FABBEC587E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752AE6A-5FA2-6816-06C1-A2BD6728E68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CC051DD-450B-EF05-7267-51486DA6530B}"/>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5" name="页脚占位符 4">
            <a:extLst>
              <a:ext uri="{FF2B5EF4-FFF2-40B4-BE49-F238E27FC236}">
                <a16:creationId xmlns:a16="http://schemas.microsoft.com/office/drawing/2014/main" id="{B97E2856-1712-F696-914F-991B1BF6E82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3DDEADF-52CD-2161-9CAD-A4B9440854B2}"/>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4076313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8">
            <a:extLst>
              <a:ext uri="{FF2B5EF4-FFF2-40B4-BE49-F238E27FC236}">
                <a16:creationId xmlns:a16="http://schemas.microsoft.com/office/drawing/2014/main" id="{467CFD97-6AB7-BBB9-5CBA-4CEF5330C659}"/>
              </a:ext>
            </a:extLst>
          </p:cNvPr>
          <p:cNvSpPr>
            <a:spLocks noGrp="1" noChangeArrowheads="1"/>
          </p:cNvSpPr>
          <p:nvPr>
            <p:ph type="sldNum" sz="quarter" idx="10"/>
          </p:nvPr>
        </p:nvSpPr>
        <p:spPr>
          <a:ln/>
        </p:spPr>
        <p:txBody>
          <a:bodyPr/>
          <a:lstStyle>
            <a:lvl1pPr>
              <a:defRPr/>
            </a:lvl1pPr>
          </a:lstStyle>
          <a:p>
            <a:pPr>
              <a:defRPr/>
            </a:pPr>
            <a:fld id="{970435F3-53BA-1B44-B156-0D2BE433DBF6}" type="slidenum">
              <a:rPr lang="en-US" altLang="zh-CN"/>
              <a:pPr>
                <a:defRPr/>
              </a:pPr>
              <a:t>‹#›</a:t>
            </a:fld>
            <a:endParaRPr lang="en-US" altLang="zh-CN"/>
          </a:p>
        </p:txBody>
      </p:sp>
    </p:spTree>
    <p:extLst>
      <p:ext uri="{BB962C8B-B14F-4D97-AF65-F5344CB8AC3E}">
        <p14:creationId xmlns:p14="http://schemas.microsoft.com/office/powerpoint/2010/main" val="148859420"/>
      </p:ext>
    </p:extLst>
  </p:cSld>
  <p:clrMapOvr>
    <a:masterClrMapping/>
  </p:clrMapOvr>
  <p:transition spd="slow">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26D16232-4031-A9CE-7535-8AEB8939E8FC}"/>
              </a:ext>
            </a:extLst>
          </p:cNvPr>
          <p:cNvSpPr>
            <a:spLocks noGrp="1" noChangeArrowheads="1"/>
          </p:cNvSpPr>
          <p:nvPr>
            <p:ph type="sldNum" sz="quarter" idx="10"/>
          </p:nvPr>
        </p:nvSpPr>
        <p:spPr>
          <a:ln/>
        </p:spPr>
        <p:txBody>
          <a:bodyPr/>
          <a:lstStyle>
            <a:lvl1pPr>
              <a:defRPr/>
            </a:lvl1pPr>
          </a:lstStyle>
          <a:p>
            <a:pPr>
              <a:defRPr/>
            </a:pPr>
            <a:fld id="{3F0112A3-89AA-734E-87C3-8BA5AE806AF0}" type="slidenum">
              <a:rPr lang="en-US" altLang="zh-CN"/>
              <a:pPr>
                <a:defRPr/>
              </a:pPr>
              <a:t>‹#›</a:t>
            </a:fld>
            <a:endParaRPr lang="en-US" altLang="zh-CN"/>
          </a:p>
        </p:txBody>
      </p:sp>
    </p:spTree>
    <p:extLst>
      <p:ext uri="{BB962C8B-B14F-4D97-AF65-F5344CB8AC3E}">
        <p14:creationId xmlns:p14="http://schemas.microsoft.com/office/powerpoint/2010/main" val="1684907571"/>
      </p:ext>
    </p:extLst>
  </p:cSld>
  <p:clrMapOvr>
    <a:masterClrMapping/>
  </p:clrMapOvr>
  <p:transition spd="slow">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218084" y="142875"/>
            <a:ext cx="2734733" cy="6383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07534" y="142875"/>
            <a:ext cx="8007351" cy="6383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8">
            <a:extLst>
              <a:ext uri="{FF2B5EF4-FFF2-40B4-BE49-F238E27FC236}">
                <a16:creationId xmlns:a16="http://schemas.microsoft.com/office/drawing/2014/main" id="{7B6E4F14-5347-FFF8-8547-8101D89DB3FF}"/>
              </a:ext>
            </a:extLst>
          </p:cNvPr>
          <p:cNvSpPr>
            <a:spLocks noGrp="1" noChangeArrowheads="1"/>
          </p:cNvSpPr>
          <p:nvPr>
            <p:ph type="sldNum" sz="quarter" idx="10"/>
          </p:nvPr>
        </p:nvSpPr>
        <p:spPr>
          <a:ln/>
        </p:spPr>
        <p:txBody>
          <a:bodyPr/>
          <a:lstStyle>
            <a:lvl1pPr>
              <a:defRPr/>
            </a:lvl1pPr>
          </a:lstStyle>
          <a:p>
            <a:pPr>
              <a:defRPr/>
            </a:pPr>
            <a:fld id="{E3815BED-00DA-254A-860F-C7FAD67FABA6}" type="slidenum">
              <a:rPr lang="en-US" altLang="zh-CN"/>
              <a:pPr>
                <a:defRPr/>
              </a:pPr>
              <a:t>‹#›</a:t>
            </a:fld>
            <a:endParaRPr lang="en-US" altLang="zh-CN"/>
          </a:p>
        </p:txBody>
      </p:sp>
    </p:spTree>
    <p:extLst>
      <p:ext uri="{BB962C8B-B14F-4D97-AF65-F5344CB8AC3E}">
        <p14:creationId xmlns:p14="http://schemas.microsoft.com/office/powerpoint/2010/main" val="3659973773"/>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9DC0CD-6588-2146-2DAA-799E327D6327}"/>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CCAA5CD-6448-7B9C-6989-657BAC0FE9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5F309A7-22AD-6159-500C-8B7B013DE64A}"/>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5" name="页脚占位符 4">
            <a:extLst>
              <a:ext uri="{FF2B5EF4-FFF2-40B4-BE49-F238E27FC236}">
                <a16:creationId xmlns:a16="http://schemas.microsoft.com/office/drawing/2014/main" id="{49F2023C-3EF7-9E51-5B2A-0FD25552118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9147286-627C-75F9-495A-FB4B9842658D}"/>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130247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6C2B47-74FE-8B74-EAC7-85A4AFDAD19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639355B-7C05-C170-5913-FD61E0595309}"/>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EF26C824-0874-516E-18F2-06D752E0D81A}"/>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F3B03460-FB92-5CEE-9522-FB685073B23C}"/>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6" name="页脚占位符 5">
            <a:extLst>
              <a:ext uri="{FF2B5EF4-FFF2-40B4-BE49-F238E27FC236}">
                <a16:creationId xmlns:a16="http://schemas.microsoft.com/office/drawing/2014/main" id="{9EAD24D5-22AA-2947-DA77-6B9A4BF27CC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A6055C73-8E37-E2C9-EAEE-9688EA01D033}"/>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2698070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D6243-252E-E22F-13FB-734DA0C67664}"/>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607D8B9-BDB3-CC7D-4B5E-DFC93C45E1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D4F190B0-D911-6FC5-D921-3CCA6FBDBF50}"/>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0C2E8C3-6DF5-C3B0-2267-643A30B442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EF919491-0398-5623-754A-48D8C0FDD8F6}"/>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1A04D9A4-5CAB-82DD-2D28-959434FF515F}"/>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8" name="页脚占位符 7">
            <a:extLst>
              <a:ext uri="{FF2B5EF4-FFF2-40B4-BE49-F238E27FC236}">
                <a16:creationId xmlns:a16="http://schemas.microsoft.com/office/drawing/2014/main" id="{8F9C1F1E-364A-1B8A-7AEA-03391A970A3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81C94B7-4C9C-44DE-2C5E-846E525AACCB}"/>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152243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C7DEF-C136-C9BD-37AB-F91B31ACDD7E}"/>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39442AD-D977-6890-A847-16034A738D99}"/>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4" name="页脚占位符 3">
            <a:extLst>
              <a:ext uri="{FF2B5EF4-FFF2-40B4-BE49-F238E27FC236}">
                <a16:creationId xmlns:a16="http://schemas.microsoft.com/office/drawing/2014/main" id="{AE418AC8-DDD3-B8AC-EF3D-5553DC4FA61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99BD0E0E-18F1-EEC4-5F79-89A95F1B4B44}"/>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1690275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1853134-7430-5E1F-C9FD-394B2916E41D}"/>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3" name="页脚占位符 2">
            <a:extLst>
              <a:ext uri="{FF2B5EF4-FFF2-40B4-BE49-F238E27FC236}">
                <a16:creationId xmlns:a16="http://schemas.microsoft.com/office/drawing/2014/main" id="{5DBF3B84-5931-8E8B-8906-65682A5F6B7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F3FFF29D-12C2-F0B2-C000-E5F28043F3F4}"/>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94814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CD10F3-BF47-D8AE-5D11-33D0AB1F950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1945D28-2BE3-6AA7-FC00-DE85103460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026D3021-CBDA-CD99-F0D4-AB1C30EF6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1B77B63-AC58-9216-ACB3-26E720FC4552}"/>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6" name="页脚占位符 5">
            <a:extLst>
              <a:ext uri="{FF2B5EF4-FFF2-40B4-BE49-F238E27FC236}">
                <a16:creationId xmlns:a16="http://schemas.microsoft.com/office/drawing/2014/main" id="{3C453021-379F-AE7C-F8A7-3109E32A6E9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0528787-8A49-7843-A4A0-9E62A8B81139}"/>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1743186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34049-B25C-DF7F-E67B-1346CBC48FA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E853D7A-9863-7DAF-F04F-4990BB538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CA6FD962-7D6C-CC0F-7775-4F23A1321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D3FB896-B301-BA3A-AAAF-BBF38B8599BD}"/>
              </a:ext>
            </a:extLst>
          </p:cNvPr>
          <p:cNvSpPr>
            <a:spLocks noGrp="1"/>
          </p:cNvSpPr>
          <p:nvPr>
            <p:ph type="dt" sz="half" idx="10"/>
          </p:nvPr>
        </p:nvSpPr>
        <p:spPr/>
        <p:txBody>
          <a:bodyPr/>
          <a:lstStyle/>
          <a:p>
            <a:fld id="{400D8906-029E-EB4E-9FA7-28F5763B2A22}" type="datetimeFigureOut">
              <a:rPr kumimoji="1" lang="zh-CN" altLang="en-US" smtClean="0"/>
              <a:t>2024/9/15</a:t>
            </a:fld>
            <a:endParaRPr kumimoji="1" lang="zh-CN" altLang="en-US"/>
          </a:p>
        </p:txBody>
      </p:sp>
      <p:sp>
        <p:nvSpPr>
          <p:cNvPr id="6" name="页脚占位符 5">
            <a:extLst>
              <a:ext uri="{FF2B5EF4-FFF2-40B4-BE49-F238E27FC236}">
                <a16:creationId xmlns:a16="http://schemas.microsoft.com/office/drawing/2014/main" id="{248B63F1-84C3-DE33-1C15-989A24AB6FA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7BBAFDF-C622-E895-FB13-807F10EBAFED}"/>
              </a:ext>
            </a:extLst>
          </p:cNvPr>
          <p:cNvSpPr>
            <a:spLocks noGrp="1"/>
          </p:cNvSpPr>
          <p:nvPr>
            <p:ph type="sldNum" sz="quarter" idx="12"/>
          </p:nvPr>
        </p:nvSpPr>
        <p:spPr/>
        <p:txBody>
          <a:body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2692614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677082-257F-5AE1-8E13-0A573EECE0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1A3C18E6-7BE0-C3F5-4ABE-2B81F91BD5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AF74249-B619-5AB2-575F-8C2D97AC6D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0D8906-029E-EB4E-9FA7-28F5763B2A22}" type="datetimeFigureOut">
              <a:rPr kumimoji="1" lang="zh-CN" altLang="en-US" smtClean="0"/>
              <a:t>2024/9/15</a:t>
            </a:fld>
            <a:endParaRPr kumimoji="1" lang="zh-CN" altLang="en-US"/>
          </a:p>
        </p:txBody>
      </p:sp>
      <p:sp>
        <p:nvSpPr>
          <p:cNvPr id="5" name="页脚占位符 4">
            <a:extLst>
              <a:ext uri="{FF2B5EF4-FFF2-40B4-BE49-F238E27FC236}">
                <a16:creationId xmlns:a16="http://schemas.microsoft.com/office/drawing/2014/main" id="{C935D518-051F-105B-F40A-65B5E5069C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4711D27-BFE7-3CD8-1BB4-8354B28C57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F732F75-8FF2-494C-A3C9-20E0D160F0BF}" type="slidenum">
              <a:rPr kumimoji="1" lang="zh-CN" altLang="en-US" smtClean="0"/>
              <a:t>‹#›</a:t>
            </a:fld>
            <a:endParaRPr kumimoji="1" lang="zh-CN" altLang="en-US"/>
          </a:p>
        </p:txBody>
      </p:sp>
    </p:spTree>
    <p:extLst>
      <p:ext uri="{BB962C8B-B14F-4D97-AF65-F5344CB8AC3E}">
        <p14:creationId xmlns:p14="http://schemas.microsoft.com/office/powerpoint/2010/main" val="28033889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4">
            <a:extLst>
              <a:ext uri="{FF2B5EF4-FFF2-40B4-BE49-F238E27FC236}">
                <a16:creationId xmlns:a16="http://schemas.microsoft.com/office/drawing/2014/main" id="{E2ED1BE9-8E42-FCEB-AF94-2A06D2F7E1AB}"/>
              </a:ext>
            </a:extLst>
          </p:cNvPr>
          <p:cNvGrpSpPr>
            <a:grpSpLocks/>
          </p:cNvGrpSpPr>
          <p:nvPr userDrawn="1"/>
        </p:nvGrpSpPr>
        <p:grpSpPr bwMode="auto">
          <a:xfrm>
            <a:off x="169333" y="144463"/>
            <a:ext cx="11389784" cy="1052512"/>
            <a:chOff x="80" y="624"/>
            <a:chExt cx="5381" cy="663"/>
          </a:xfrm>
        </p:grpSpPr>
        <p:sp>
          <p:nvSpPr>
            <p:cNvPr id="1030" name="Rectangle 2">
              <a:extLst>
                <a:ext uri="{FF2B5EF4-FFF2-40B4-BE49-F238E27FC236}">
                  <a16:creationId xmlns:a16="http://schemas.microsoft.com/office/drawing/2014/main" id="{0A294595-1CE3-29D5-C77F-CE3461121BE1}"/>
                </a:ext>
              </a:extLst>
            </p:cNvPr>
            <p:cNvSpPr>
              <a:spLocks noChangeArrowheads="1"/>
            </p:cNvSpPr>
            <p:nvPr/>
          </p:nvSpPr>
          <p:spPr bwMode="ltGray">
            <a:xfrm>
              <a:off x="263" y="692"/>
              <a:ext cx="276" cy="299"/>
            </a:xfrm>
            <a:prstGeom prst="rect">
              <a:avLst/>
            </a:prstGeom>
            <a:solidFill>
              <a:srgbClr val="0000FF"/>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1" name="Rectangle 3">
              <a:extLst>
                <a:ext uri="{FF2B5EF4-FFF2-40B4-BE49-F238E27FC236}">
                  <a16:creationId xmlns:a16="http://schemas.microsoft.com/office/drawing/2014/main" id="{62FE135A-2267-EF62-AEB5-18F0451AE7D9}"/>
                </a:ext>
              </a:extLst>
            </p:cNvPr>
            <p:cNvSpPr>
              <a:spLocks noChangeArrowheads="1"/>
            </p:cNvSpPr>
            <p:nvPr/>
          </p:nvSpPr>
          <p:spPr bwMode="ltGray">
            <a:xfrm>
              <a:off x="504" y="692"/>
              <a:ext cx="207" cy="299"/>
            </a:xfrm>
            <a:prstGeom prst="rect">
              <a:avLst/>
            </a:prstGeom>
            <a:gradFill rotWithShape="1">
              <a:gsLst>
                <a:gs pos="0">
                  <a:srgbClr val="0000FF"/>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2" name="Rectangle 4">
              <a:extLst>
                <a:ext uri="{FF2B5EF4-FFF2-40B4-BE49-F238E27FC236}">
                  <a16:creationId xmlns:a16="http://schemas.microsoft.com/office/drawing/2014/main" id="{743ACD48-24CC-8F19-4A2A-E75B64CE3B85}"/>
                </a:ext>
              </a:extLst>
            </p:cNvPr>
            <p:cNvSpPr>
              <a:spLocks noChangeArrowheads="1"/>
            </p:cNvSpPr>
            <p:nvPr/>
          </p:nvSpPr>
          <p:spPr bwMode="ltGray">
            <a:xfrm>
              <a:off x="341" y="958"/>
              <a:ext cx="266" cy="299"/>
            </a:xfrm>
            <a:prstGeom prst="rect">
              <a:avLst/>
            </a:prstGeom>
            <a:solidFill>
              <a:srgbClr val="FFFF00"/>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3" name="Rectangle 5">
              <a:extLst>
                <a:ext uri="{FF2B5EF4-FFF2-40B4-BE49-F238E27FC236}">
                  <a16:creationId xmlns:a16="http://schemas.microsoft.com/office/drawing/2014/main" id="{FC3D412C-B490-049A-DEA7-2E52202A6E8F}"/>
                </a:ext>
              </a:extLst>
            </p:cNvPr>
            <p:cNvSpPr>
              <a:spLocks noChangeArrowheads="1"/>
            </p:cNvSpPr>
            <p:nvPr/>
          </p:nvSpPr>
          <p:spPr bwMode="ltGray">
            <a:xfrm>
              <a:off x="574" y="958"/>
              <a:ext cx="232" cy="299"/>
            </a:xfrm>
            <a:prstGeom prst="rect">
              <a:avLst/>
            </a:prstGeom>
            <a:gradFill rotWithShape="1">
              <a:gsLst>
                <a:gs pos="0">
                  <a:srgbClr val="FFFF00"/>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4" name="Rectangle 6">
              <a:extLst>
                <a:ext uri="{FF2B5EF4-FFF2-40B4-BE49-F238E27FC236}">
                  <a16:creationId xmlns:a16="http://schemas.microsoft.com/office/drawing/2014/main" id="{570152D7-141E-8EB9-931A-D702FB03A5C0}"/>
                </a:ext>
              </a:extLst>
            </p:cNvPr>
            <p:cNvSpPr>
              <a:spLocks noChangeArrowheads="1"/>
            </p:cNvSpPr>
            <p:nvPr/>
          </p:nvSpPr>
          <p:spPr bwMode="ltGray">
            <a:xfrm>
              <a:off x="80" y="912"/>
              <a:ext cx="353" cy="266"/>
            </a:xfrm>
            <a:prstGeom prst="rect">
              <a:avLst/>
            </a:prstGeom>
            <a:gradFill rotWithShape="1">
              <a:gsLst>
                <a:gs pos="0">
                  <a:schemeClr val="bg1"/>
                </a:gs>
                <a:gs pos="100000">
                  <a:srgbClr val="FF0000"/>
                </a:gs>
              </a:gsLst>
              <a:lin ang="1890000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5" name="Rectangle 7">
              <a:extLst>
                <a:ext uri="{FF2B5EF4-FFF2-40B4-BE49-F238E27FC236}">
                  <a16:creationId xmlns:a16="http://schemas.microsoft.com/office/drawing/2014/main" id="{F84ECB83-DC52-94FC-2CF6-73E9D13F756B}"/>
                </a:ext>
              </a:extLst>
            </p:cNvPr>
            <p:cNvSpPr>
              <a:spLocks noChangeArrowheads="1"/>
            </p:cNvSpPr>
            <p:nvPr/>
          </p:nvSpPr>
          <p:spPr bwMode="gray">
            <a:xfrm>
              <a:off x="480" y="624"/>
              <a:ext cx="20" cy="663"/>
            </a:xfrm>
            <a:prstGeom prst="rect">
              <a:avLst/>
            </a:prstGeom>
            <a:solidFill>
              <a:schemeClr val="tx1"/>
            </a:soli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sp>
          <p:nvSpPr>
            <p:cNvPr id="1036" name="Rectangle 8">
              <a:extLst>
                <a:ext uri="{FF2B5EF4-FFF2-40B4-BE49-F238E27FC236}">
                  <a16:creationId xmlns:a16="http://schemas.microsoft.com/office/drawing/2014/main" id="{4B89CB1C-C4F7-854C-BF2A-EA67CC979A25}"/>
                </a:ext>
              </a:extLst>
            </p:cNvPr>
            <p:cNvSpPr>
              <a:spLocks noChangeArrowheads="1"/>
            </p:cNvSpPr>
            <p:nvPr/>
          </p:nvSpPr>
          <p:spPr bwMode="gray">
            <a:xfrm>
              <a:off x="279" y="1122"/>
              <a:ext cx="5182" cy="20"/>
            </a:xfrm>
            <a:prstGeom prst="rect">
              <a:avLst/>
            </a:prstGeom>
            <a:gradFill rotWithShape="0">
              <a:gsLst>
                <a:gs pos="0">
                  <a:schemeClr val="tx1"/>
                </a:gs>
                <a:gs pos="100000">
                  <a:schemeClr val="bg1"/>
                </a:gs>
              </a:gsLst>
              <a:lin ang="0" scaled="1"/>
            </a:gradFill>
            <a:ln>
              <a:noFill/>
            </a:ln>
          </p:spPr>
          <p:txBody>
            <a:bodyPr wrap="none" anchor="ct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defRPr/>
              </a:pPr>
              <a:endParaRPr kumimoji="1" lang="zh-CN" altLang="zh-CN" sz="2400"/>
            </a:p>
          </p:txBody>
        </p:sp>
      </p:grpSp>
      <p:sp>
        <p:nvSpPr>
          <p:cNvPr id="1027" name="Rectangle 9">
            <a:extLst>
              <a:ext uri="{FF2B5EF4-FFF2-40B4-BE49-F238E27FC236}">
                <a16:creationId xmlns:a16="http://schemas.microsoft.com/office/drawing/2014/main" id="{ACBEF517-FC3E-76C0-FA17-EF42BBC27CA3}"/>
              </a:ext>
            </a:extLst>
          </p:cNvPr>
          <p:cNvSpPr>
            <a:spLocks noGrp="1" noChangeArrowheads="1"/>
          </p:cNvSpPr>
          <p:nvPr>
            <p:ph type="title"/>
          </p:nvPr>
        </p:nvSpPr>
        <p:spPr bwMode="auto">
          <a:xfrm>
            <a:off x="1534585" y="142875"/>
            <a:ext cx="10390716"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30730" name="Rectangle 10">
            <a:extLst>
              <a:ext uri="{FF2B5EF4-FFF2-40B4-BE49-F238E27FC236}">
                <a16:creationId xmlns:a16="http://schemas.microsoft.com/office/drawing/2014/main" id="{D72D4BB7-F449-830C-D1F8-5D097C98C1B7}"/>
              </a:ext>
            </a:extLst>
          </p:cNvPr>
          <p:cNvSpPr>
            <a:spLocks noGrp="1" noChangeArrowheads="1"/>
          </p:cNvSpPr>
          <p:nvPr>
            <p:ph type="body" idx="1"/>
          </p:nvPr>
        </p:nvSpPr>
        <p:spPr bwMode="auto">
          <a:xfrm>
            <a:off x="1007534" y="1125538"/>
            <a:ext cx="10945284"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p:txBody>
      </p:sp>
      <p:sp>
        <p:nvSpPr>
          <p:cNvPr id="30738" name="Rectangle 18">
            <a:extLst>
              <a:ext uri="{FF2B5EF4-FFF2-40B4-BE49-F238E27FC236}">
                <a16:creationId xmlns:a16="http://schemas.microsoft.com/office/drawing/2014/main" id="{1B859E6B-B2E9-644B-D6B4-4863B1172E57}"/>
              </a:ext>
            </a:extLst>
          </p:cNvPr>
          <p:cNvSpPr>
            <a:spLocks noGrp="1" noChangeArrowheads="1"/>
          </p:cNvSpPr>
          <p:nvPr>
            <p:ph type="sldNum" sz="quarter" idx="4"/>
          </p:nvPr>
        </p:nvSpPr>
        <p:spPr bwMode="auto">
          <a:xfrm>
            <a:off x="4707467" y="6400800"/>
            <a:ext cx="25400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sz="1000" b="1">
                <a:solidFill>
                  <a:schemeClr val="bg2"/>
                </a:solidFill>
                <a:latin typeface="Times New Roman" panose="02020603050405020304" pitchFamily="18" charset="0"/>
                <a:ea typeface="华文行楷" panose="02010800040101010101" pitchFamily="2" charset="-122"/>
              </a:defRPr>
            </a:lvl1pPr>
          </a:lstStyle>
          <a:p>
            <a:pPr>
              <a:defRPr/>
            </a:pPr>
            <a:fld id="{339A8F44-550B-B54A-89C5-83A520C4325E}" type="slidenum">
              <a:rPr lang="en-US" altLang="zh-CN"/>
              <a:pPr>
                <a:defRPr/>
              </a:pPr>
              <a:t>‹#›</a:t>
            </a:fld>
            <a:endParaRPr lang="en-US" altLang="zh-CN"/>
          </a:p>
        </p:txBody>
      </p:sp>
    </p:spTree>
    <p:extLst>
      <p:ext uri="{BB962C8B-B14F-4D97-AF65-F5344CB8AC3E}">
        <p14:creationId xmlns:p14="http://schemas.microsoft.com/office/powerpoint/2010/main" val="1688886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afterEffect">
                                  <p:stCondLst>
                                    <p:cond delay="500"/>
                                  </p:stCondLst>
                                  <p:childTnLst>
                                    <p:set>
                                      <p:cBhvr>
                                        <p:cTn id="6" dur="1" fill="hold">
                                          <p:stCondLst>
                                            <p:cond delay="0"/>
                                          </p:stCondLst>
                                        </p:cTn>
                                        <p:tgtEl>
                                          <p:spTgt spid="30730">
                                            <p:txEl>
                                              <p:pRg st="0" end="0"/>
                                            </p:txEl>
                                          </p:spTgt>
                                        </p:tgtEl>
                                        <p:attrNameLst>
                                          <p:attrName>style.visibility</p:attrName>
                                        </p:attrNameLst>
                                      </p:cBhvr>
                                      <p:to>
                                        <p:strVal val="visible"/>
                                      </p:to>
                                    </p:set>
                                    <p:anim calcmode="lin" valueType="num">
                                      <p:cBhvr additive="base">
                                        <p:cTn id="7" dur="500" fill="hold"/>
                                        <p:tgtEl>
                                          <p:spTgt spid="30730">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0730">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000"/>
                            </p:stCondLst>
                            <p:childTnLst>
                              <p:par>
                                <p:cTn id="10" presetID="29" presetClass="entr" presetSubtype="0" fill="hold" nodeType="afterEffect">
                                  <p:stCondLst>
                                    <p:cond delay="0"/>
                                  </p:stCondLst>
                                  <p:childTnLst>
                                    <p:set>
                                      <p:cBhvr>
                                        <p:cTn id="11" dur="1" fill="hold">
                                          <p:stCondLst>
                                            <p:cond delay="0"/>
                                          </p:stCondLst>
                                        </p:cTn>
                                        <p:tgtEl>
                                          <p:spTgt spid="30730">
                                            <p:txEl>
                                              <p:pRg st="1" end="1"/>
                                            </p:txEl>
                                          </p:spTgt>
                                        </p:tgtEl>
                                        <p:attrNameLst>
                                          <p:attrName>style.visibility</p:attrName>
                                        </p:attrNameLst>
                                      </p:cBhvr>
                                      <p:to>
                                        <p:strVal val="visible"/>
                                      </p:to>
                                    </p:set>
                                    <p:anim calcmode="lin" valueType="num">
                                      <p:cBhvr>
                                        <p:cTn id="12" dur="500" fill="hold"/>
                                        <p:tgtEl>
                                          <p:spTgt spid="30730">
                                            <p:txEl>
                                              <p:pRg st="1" end="1"/>
                                            </p:txEl>
                                          </p:spTgt>
                                        </p:tgtEl>
                                        <p:attrNameLst>
                                          <p:attrName>ppt_x</p:attrName>
                                        </p:attrNameLst>
                                      </p:cBhvr>
                                      <p:tavLst>
                                        <p:tav tm="0">
                                          <p:val>
                                            <p:strVal val="#ppt_x-.2"/>
                                          </p:val>
                                        </p:tav>
                                        <p:tav tm="100000">
                                          <p:val>
                                            <p:strVal val="#ppt_x"/>
                                          </p:val>
                                        </p:tav>
                                      </p:tavLst>
                                    </p:anim>
                                    <p:anim calcmode="lin" valueType="num">
                                      <p:cBhvr>
                                        <p:cTn id="13" dur="500" fill="hold"/>
                                        <p:tgtEl>
                                          <p:spTgt spid="3073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4" dur="500"/>
                                        <p:tgtEl>
                                          <p:spTgt spid="3073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30" grpId="0" build="p">
        <p:tmplLst>
          <p:tmpl lvl="1">
            <p:tnLst>
              <p:par>
                <p:cTn presetID="2" presetClass="entr" presetSubtype="8" fill="hold" nodeType="afterEffect">
                  <p:stCondLst>
                    <p:cond delay="500"/>
                  </p:stCondLst>
                  <p:childTnLst>
                    <p:set>
                      <p:cBhvr>
                        <p:cTn dur="1" fill="hold">
                          <p:stCondLst>
                            <p:cond delay="0"/>
                          </p:stCondLst>
                        </p:cTn>
                        <p:tgtEl>
                          <p:spTgt spid="30730"/>
                        </p:tgtEl>
                        <p:attrNameLst>
                          <p:attrName>style.visibility</p:attrName>
                        </p:attrNameLst>
                      </p:cBhvr>
                      <p:to>
                        <p:strVal val="visible"/>
                      </p:to>
                    </p:set>
                    <p:anim calcmode="lin" valueType="num">
                      <p:cBhvr additive="base">
                        <p:cTn dur="500" fill="hold"/>
                        <p:tgtEl>
                          <p:spTgt spid="30730"/>
                        </p:tgtEl>
                        <p:attrNameLst>
                          <p:attrName>ppt_x</p:attrName>
                        </p:attrNameLst>
                      </p:cBhvr>
                      <p:tavLst>
                        <p:tav tm="0">
                          <p:val>
                            <p:strVal val="0-#ppt_w/2"/>
                          </p:val>
                        </p:tav>
                        <p:tav tm="100000">
                          <p:val>
                            <p:strVal val="#ppt_x"/>
                          </p:val>
                        </p:tav>
                      </p:tavLst>
                    </p:anim>
                    <p:anim calcmode="lin" valueType="num">
                      <p:cBhvr additive="base">
                        <p:cTn dur="500" fill="hold"/>
                        <p:tgtEl>
                          <p:spTgt spid="30730"/>
                        </p:tgtEl>
                        <p:attrNameLst>
                          <p:attrName>ppt_y</p:attrName>
                        </p:attrNameLst>
                      </p:cBhvr>
                      <p:tavLst>
                        <p:tav tm="0">
                          <p:val>
                            <p:strVal val="#ppt_y"/>
                          </p:val>
                        </p:tav>
                        <p:tav tm="100000">
                          <p:val>
                            <p:strVal val="#ppt_y"/>
                          </p:val>
                        </p:tav>
                      </p:tavLst>
                    </p:anim>
                  </p:childTnLst>
                </p:cTn>
              </p:par>
            </p:tnLst>
          </p:tmpl>
          <p:tmpl lvl="2">
            <p:tnLst>
              <p:par>
                <p:cTn presetID="29" presetClass="entr" presetSubtype="0" fill="hold" nodeType="afterEffect">
                  <p:stCondLst>
                    <p:cond delay="0"/>
                  </p:stCondLst>
                  <p:childTnLst>
                    <p:set>
                      <p:cBhvr>
                        <p:cTn dur="1" fill="hold">
                          <p:stCondLst>
                            <p:cond delay="0"/>
                          </p:stCondLst>
                        </p:cTn>
                        <p:tgtEl>
                          <p:spTgt spid="30730"/>
                        </p:tgtEl>
                        <p:attrNameLst>
                          <p:attrName>style.visibility</p:attrName>
                        </p:attrNameLst>
                      </p:cBhvr>
                      <p:to>
                        <p:strVal val="visible"/>
                      </p:to>
                    </p:set>
                    <p:anim calcmode="lin" valueType="num">
                      <p:cBhvr>
                        <p:cTn dur="500" fill="hold"/>
                        <p:tgtEl>
                          <p:spTgt spid="30730"/>
                        </p:tgtEl>
                        <p:attrNameLst>
                          <p:attrName>ppt_x</p:attrName>
                        </p:attrNameLst>
                      </p:cBhvr>
                      <p:tavLst>
                        <p:tav tm="0">
                          <p:val>
                            <p:strVal val="#ppt_x-.2"/>
                          </p:val>
                        </p:tav>
                        <p:tav tm="100000">
                          <p:val>
                            <p:strVal val="#ppt_x"/>
                          </p:val>
                        </p:tav>
                      </p:tavLst>
                    </p:anim>
                    <p:anim calcmode="lin" valueType="num">
                      <p:cBhvr>
                        <p:cTn dur="500" fill="hold"/>
                        <p:tgtEl>
                          <p:spTgt spid="30730"/>
                        </p:tgtEl>
                        <p:attrNameLst>
                          <p:attrName>ppt_y</p:attrName>
                        </p:attrNameLst>
                      </p:cBhvr>
                      <p:tavLst>
                        <p:tav tm="0">
                          <p:val>
                            <p:strVal val="#ppt_y"/>
                          </p:val>
                        </p:tav>
                        <p:tav tm="100000">
                          <p:val>
                            <p:strVal val="#ppt_y"/>
                          </p:val>
                        </p:tav>
                      </p:tavLst>
                    </p:anim>
                    <p:animEffect transition="in" filter="wipe(right)" prLst="gradientSize: 0.1">
                      <p:cBhvr>
                        <p:cTn dur="500"/>
                        <p:tgtEl>
                          <p:spTgt spid="30730"/>
                        </p:tgtEl>
                      </p:cBhvr>
                    </p:animEffect>
                  </p:childTnLst>
                </p:cTn>
              </p:par>
            </p:tnLst>
          </p:tmpl>
        </p:tmplLst>
      </p:bldP>
    </p:bldLst>
  </p:timing>
  <p:hf hdr="0" ftr="0" dt="0"/>
  <p:txStyles>
    <p:title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
        <a:tabLst>
          <a:tab pos="541338" algn="l"/>
        </a:tabLst>
        <a:defRPr kumimoji="1" sz="3200">
          <a:solidFill>
            <a:srgbClr val="036D7B"/>
          </a:solidFill>
          <a:latin typeface="+mn-lt"/>
          <a:ea typeface="+mn-ea"/>
          <a:cs typeface="+mn-cs"/>
        </a:defRPr>
      </a:lvl1pPr>
      <a:lvl2pPr marL="450850" indent="6350" algn="l" rtl="0" eaLnBrk="0" fontAlgn="base" hangingPunct="0">
        <a:lnSpc>
          <a:spcPct val="115000"/>
        </a:lnSpc>
        <a:spcBef>
          <a:spcPct val="20000"/>
        </a:spcBef>
        <a:spcAft>
          <a:spcPct val="0"/>
        </a:spcAft>
        <a:buClr>
          <a:schemeClr val="hlink"/>
        </a:buClr>
        <a:buFont typeface="Wingdings" pitchFamily="2" charset="2"/>
        <a:buChar char="–"/>
        <a:tabLst>
          <a:tab pos="541338" algn="l"/>
        </a:tabLst>
        <a:defRPr sz="2200" b="1">
          <a:solidFill>
            <a:schemeClr val="tx1"/>
          </a:solidFill>
          <a:latin typeface="Tahoma" pitchFamily="34" charset="0"/>
          <a:ea typeface="华文楷体" pitchFamily="2" charset="-122"/>
        </a:defRPr>
      </a:lvl2pPr>
      <a:lvl3pPr marL="1235075" indent="-228600" algn="l" rtl="0" eaLnBrk="0" fontAlgn="base" hangingPunct="0">
        <a:spcBef>
          <a:spcPct val="20000"/>
        </a:spcBef>
        <a:spcAft>
          <a:spcPct val="0"/>
        </a:spcAft>
        <a:buClr>
          <a:schemeClr val="folHlink"/>
        </a:buClr>
        <a:buFont typeface="Wingdings" pitchFamily="2" charset="2"/>
        <a:buChar char="•"/>
        <a:tabLst>
          <a:tab pos="541338" algn="l"/>
        </a:tabLst>
        <a:defRPr sz="2400">
          <a:solidFill>
            <a:schemeClr val="tx1"/>
          </a:solidFill>
          <a:latin typeface="Tahoma" pitchFamily="34" charset="0"/>
          <a:ea typeface="宋体" pitchFamily="2" charset="-122"/>
        </a:defRPr>
      </a:lvl3pPr>
      <a:lvl4pPr marL="1643063" indent="-228600" algn="l" rtl="0" eaLnBrk="0" fontAlgn="base" hangingPunct="0">
        <a:spcBef>
          <a:spcPct val="20000"/>
        </a:spcBef>
        <a:spcAft>
          <a:spcPct val="0"/>
        </a:spcAft>
        <a:buClr>
          <a:schemeClr val="accent2"/>
        </a:buClr>
        <a:buFont typeface="Wingdings" pitchFamily="2" charset="2"/>
        <a:buChar char="–"/>
        <a:tabLst>
          <a:tab pos="541338" algn="l"/>
        </a:tabLst>
        <a:defRPr sz="2000">
          <a:solidFill>
            <a:schemeClr val="tx1"/>
          </a:solidFill>
          <a:latin typeface="Tahoma" pitchFamily="34" charset="0"/>
          <a:ea typeface="宋体" pitchFamily="2" charset="-122"/>
        </a:defRPr>
      </a:lvl4pPr>
      <a:lvl5pPr marL="2057400" indent="-228600" algn="l" rtl="0" eaLnBrk="0" fontAlgn="base" hangingPunct="0">
        <a:spcBef>
          <a:spcPct val="20000"/>
        </a:spcBef>
        <a:spcAft>
          <a:spcPct val="0"/>
        </a:spcAft>
        <a:buClr>
          <a:schemeClr val="accent1"/>
        </a:buClr>
        <a:buFont typeface="Wingdings" pitchFamily="2" charset="2"/>
        <a:buChar char="»"/>
        <a:tabLst>
          <a:tab pos="541338" algn="l"/>
        </a:tabLst>
        <a:defRPr sz="2000">
          <a:solidFill>
            <a:schemeClr val="tx1"/>
          </a:solidFill>
          <a:latin typeface="Tahoma" pitchFamily="34" charset="0"/>
          <a:ea typeface="宋体" pitchFamily="2" charset="-122"/>
        </a:defRPr>
      </a:lvl5pPr>
      <a:lvl6pPr marL="25146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6pPr>
      <a:lvl7pPr marL="29718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7pPr>
      <a:lvl8pPr marL="34290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8pPr>
      <a:lvl9pPr marL="3886200" indent="-228600" algn="l" rtl="0" fontAlgn="base">
        <a:spcBef>
          <a:spcPct val="20000"/>
        </a:spcBef>
        <a:spcAft>
          <a:spcPct val="0"/>
        </a:spcAft>
        <a:buClr>
          <a:schemeClr val="accent1"/>
        </a:buClr>
        <a:buFont typeface="Wingdings" pitchFamily="2" charset="2"/>
        <a:tabLst>
          <a:tab pos="541338" algn="l"/>
        </a:tabLst>
        <a:defRPr sz="2000">
          <a:solidFill>
            <a:schemeClr val="tx1"/>
          </a:solidFill>
          <a:latin typeface="Tahoma" pitchFamily="34" charset="0"/>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0.bin"/><Relationship Id="rId1" Type="http://schemas.openxmlformats.org/officeDocument/2006/relationships/slideLayout" Target="../slideLayouts/slideLayout13.xml"/><Relationship Id="rId5" Type="http://schemas.openxmlformats.org/officeDocument/2006/relationships/image" Target="../media/image18.emf"/><Relationship Id="rId4" Type="http://schemas.openxmlformats.org/officeDocument/2006/relationships/oleObject" Target="../embeddings/oleObject11.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oleObject" Target="../embeddings/oleObject14.bin"/><Relationship Id="rId18" Type="http://schemas.openxmlformats.org/officeDocument/2006/relationships/image" Target="../media/image27.png"/><Relationship Id="rId3" Type="http://schemas.openxmlformats.org/officeDocument/2006/relationships/image" Target="../media/image17.emf"/><Relationship Id="rId21" Type="http://schemas.openxmlformats.org/officeDocument/2006/relationships/image" Target="../media/image30.png"/><Relationship Id="rId7" Type="http://schemas.openxmlformats.org/officeDocument/2006/relationships/image" Target="../media/image20.png"/><Relationship Id="rId12" Type="http://schemas.openxmlformats.org/officeDocument/2006/relationships/image" Target="../media/image23.png"/><Relationship Id="rId17" Type="http://schemas.openxmlformats.org/officeDocument/2006/relationships/image" Target="../media/image26.png"/><Relationship Id="rId2" Type="http://schemas.openxmlformats.org/officeDocument/2006/relationships/oleObject" Target="../embeddings/oleObject10.bin"/><Relationship Id="rId16" Type="http://schemas.openxmlformats.org/officeDocument/2006/relationships/image" Target="../media/image25.emf"/><Relationship Id="rId20"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19.png"/><Relationship Id="rId11" Type="http://schemas.openxmlformats.org/officeDocument/2006/relationships/image" Target="../media/image22.emf"/><Relationship Id="rId5" Type="http://schemas.openxmlformats.org/officeDocument/2006/relationships/image" Target="../media/image18.emf"/><Relationship Id="rId15" Type="http://schemas.openxmlformats.org/officeDocument/2006/relationships/oleObject" Target="../embeddings/oleObject15.bin"/><Relationship Id="rId10" Type="http://schemas.openxmlformats.org/officeDocument/2006/relationships/oleObject" Target="../embeddings/oleObject13.bin"/><Relationship Id="rId19" Type="http://schemas.openxmlformats.org/officeDocument/2006/relationships/image" Target="../media/image28.png"/><Relationship Id="rId4" Type="http://schemas.openxmlformats.org/officeDocument/2006/relationships/oleObject" Target="../embeddings/oleObject11.bin"/><Relationship Id="rId9" Type="http://schemas.openxmlformats.org/officeDocument/2006/relationships/image" Target="../media/image21.emf"/><Relationship Id="rId14" Type="http://schemas.openxmlformats.org/officeDocument/2006/relationships/image" Target="../media/image24.emf"/><Relationship Id="rId22" Type="http://schemas.openxmlformats.org/officeDocument/2006/relationships/image" Target="../media/image31.png"/></Relationships>
</file>

<file path=ppt/slides/_rels/slide1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3.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47.emf"/><Relationship Id="rId3" Type="http://schemas.openxmlformats.org/officeDocument/2006/relationships/image" Target="../media/image42.emf"/><Relationship Id="rId7" Type="http://schemas.openxmlformats.org/officeDocument/2006/relationships/image" Target="../media/image44.emf"/><Relationship Id="rId12" Type="http://schemas.openxmlformats.org/officeDocument/2006/relationships/oleObject" Target="../embeddings/oleObject21.bin"/><Relationship Id="rId2" Type="http://schemas.openxmlformats.org/officeDocument/2006/relationships/oleObject" Target="../embeddings/oleObject16.bin"/><Relationship Id="rId1" Type="http://schemas.openxmlformats.org/officeDocument/2006/relationships/slideLayout" Target="../slideLayouts/slideLayout13.xml"/><Relationship Id="rId6" Type="http://schemas.openxmlformats.org/officeDocument/2006/relationships/oleObject" Target="../embeddings/oleObject18.bin"/><Relationship Id="rId11" Type="http://schemas.openxmlformats.org/officeDocument/2006/relationships/image" Target="../media/image46.emf"/><Relationship Id="rId5" Type="http://schemas.openxmlformats.org/officeDocument/2006/relationships/image" Target="../media/image43.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45.emf"/></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7" Type="http://schemas.openxmlformats.org/officeDocument/2006/relationships/image" Target="../media/image50.emf"/><Relationship Id="rId2" Type="http://schemas.openxmlformats.org/officeDocument/2006/relationships/oleObject" Target="../embeddings/oleObject22.bin"/><Relationship Id="rId1" Type="http://schemas.openxmlformats.org/officeDocument/2006/relationships/slideLayout" Target="../slideLayouts/slideLayout13.xml"/><Relationship Id="rId6" Type="http://schemas.openxmlformats.org/officeDocument/2006/relationships/oleObject" Target="../embeddings/oleObject24.bin"/><Relationship Id="rId5" Type="http://schemas.openxmlformats.org/officeDocument/2006/relationships/image" Target="../media/image49.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51.emf"/><Relationship Id="rId7" Type="http://schemas.openxmlformats.org/officeDocument/2006/relationships/image" Target="../media/image53.emf"/><Relationship Id="rId2" Type="http://schemas.openxmlformats.org/officeDocument/2006/relationships/oleObject" Target="../embeddings/oleObject25.bin"/><Relationship Id="rId1" Type="http://schemas.openxmlformats.org/officeDocument/2006/relationships/slideLayout" Target="../slideLayouts/slideLayout13.xml"/><Relationship Id="rId6" Type="http://schemas.openxmlformats.org/officeDocument/2006/relationships/oleObject" Target="../embeddings/oleObject27.bin"/><Relationship Id="rId11" Type="http://schemas.openxmlformats.org/officeDocument/2006/relationships/image" Target="../media/image55.emf"/><Relationship Id="rId5" Type="http://schemas.openxmlformats.org/officeDocument/2006/relationships/image" Target="../media/image52.e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54.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oleObject" Target="../embeddings/oleObject30.bin"/><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57.emf"/><Relationship Id="rId7" Type="http://schemas.openxmlformats.org/officeDocument/2006/relationships/image" Target="../media/image59.emf"/><Relationship Id="rId2" Type="http://schemas.openxmlformats.org/officeDocument/2006/relationships/oleObject" Target="../embeddings/oleObject31.bin"/><Relationship Id="rId1" Type="http://schemas.openxmlformats.org/officeDocument/2006/relationships/slideLayout" Target="../slideLayouts/slideLayout13.xml"/><Relationship Id="rId6" Type="http://schemas.openxmlformats.org/officeDocument/2006/relationships/oleObject" Target="../embeddings/oleObject33.bin"/><Relationship Id="rId5" Type="http://schemas.openxmlformats.org/officeDocument/2006/relationships/image" Target="../media/image58.emf"/><Relationship Id="rId4" Type="http://schemas.openxmlformats.org/officeDocument/2006/relationships/oleObject" Target="../embeddings/oleObject32.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60.emf"/><Relationship Id="rId7" Type="http://schemas.openxmlformats.org/officeDocument/2006/relationships/image" Target="../media/image62.emf"/><Relationship Id="rId2" Type="http://schemas.openxmlformats.org/officeDocument/2006/relationships/oleObject" Target="../embeddings/oleObject34.bin"/><Relationship Id="rId1" Type="http://schemas.openxmlformats.org/officeDocument/2006/relationships/slideLayout" Target="../slideLayouts/slideLayout13.xml"/><Relationship Id="rId6" Type="http://schemas.openxmlformats.org/officeDocument/2006/relationships/oleObject" Target="../embeddings/oleObject36.bin"/><Relationship Id="rId5" Type="http://schemas.openxmlformats.org/officeDocument/2006/relationships/image" Target="../media/image61.emf"/><Relationship Id="rId4"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3" Type="http://schemas.openxmlformats.org/officeDocument/2006/relationships/slide" Target="slide30.xml"/><Relationship Id="rId7" Type="http://schemas.openxmlformats.org/officeDocument/2006/relationships/slide" Target="slide32.xml"/><Relationship Id="rId2" Type="http://schemas.openxmlformats.org/officeDocument/2006/relationships/hyperlink" Target="&#28436;&#31034;&#25991;&#31295;1.ppt" TargetMode="External"/><Relationship Id="rId1" Type="http://schemas.openxmlformats.org/officeDocument/2006/relationships/slideLayout" Target="../slideLayouts/slideLayout13.xml"/><Relationship Id="rId6" Type="http://schemas.openxmlformats.org/officeDocument/2006/relationships/image" Target="../media/image64.png"/><Relationship Id="rId5" Type="http://schemas.openxmlformats.org/officeDocument/2006/relationships/image" Target="../media/image63.emf"/><Relationship Id="rId4" Type="http://schemas.openxmlformats.org/officeDocument/2006/relationships/oleObject" Target="../embeddings/oleObject37.bin"/></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oleObject" Target="../embeddings/oleObject38.bin"/><Relationship Id="rId7" Type="http://schemas.openxmlformats.org/officeDocument/2006/relationships/slide" Target="slide37.xml"/><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6.emf"/><Relationship Id="rId5" Type="http://schemas.openxmlformats.org/officeDocument/2006/relationships/oleObject" Target="../embeddings/oleObject39.bin"/><Relationship Id="rId4" Type="http://schemas.openxmlformats.org/officeDocument/2006/relationships/image" Target="../media/image6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69.emf"/><Relationship Id="rId2" Type="http://schemas.openxmlformats.org/officeDocument/2006/relationships/oleObject" Target="../embeddings/oleObject40.bin"/><Relationship Id="rId1" Type="http://schemas.openxmlformats.org/officeDocument/2006/relationships/slideLayout" Target="../slideLayouts/slideLayout13.xml"/><Relationship Id="rId6" Type="http://schemas.openxmlformats.org/officeDocument/2006/relationships/oleObject" Target="../embeddings/oleObject42.bin"/><Relationship Id="rId5" Type="http://schemas.openxmlformats.org/officeDocument/2006/relationships/image" Target="../media/image68.emf"/><Relationship Id="rId4" Type="http://schemas.openxmlformats.org/officeDocument/2006/relationships/oleObject" Target="../embeddings/oleObject4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oleObject" Target="../embeddings/oleObject43.bin"/><Relationship Id="rId1" Type="http://schemas.openxmlformats.org/officeDocument/2006/relationships/slideLayout" Target="../slideLayouts/slideLayout13.xml"/><Relationship Id="rId5" Type="http://schemas.openxmlformats.org/officeDocument/2006/relationships/image" Target="../media/image71.emf"/><Relationship Id="rId4" Type="http://schemas.openxmlformats.org/officeDocument/2006/relationships/oleObject" Target="../embeddings/oleObject44.bin"/></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image" Target="../media/image5.emf"/><Relationship Id="rId7" Type="http://schemas.openxmlformats.org/officeDocument/2006/relationships/oleObject" Target="../embeddings/oleObject4.bin"/><Relationship Id="rId2" Type="http://schemas.openxmlformats.org/officeDocument/2006/relationships/oleObject" Target="../embeddings/oleObject2.bin"/><Relationship Id="rId1" Type="http://schemas.openxmlformats.org/officeDocument/2006/relationships/slideLayout" Target="../slideLayouts/slideLayout13.xml"/><Relationship Id="rId6" Type="http://schemas.openxmlformats.org/officeDocument/2006/relationships/image" Target="../media/image7.png"/><Relationship Id="rId11" Type="http://schemas.openxmlformats.org/officeDocument/2006/relationships/image" Target="../media/image10.emf"/><Relationship Id="rId5" Type="http://schemas.openxmlformats.org/officeDocument/2006/relationships/image" Target="../media/image6.emf"/><Relationship Id="rId10" Type="http://schemas.openxmlformats.org/officeDocument/2006/relationships/oleObject" Target="../embeddings/oleObject5.bin"/><Relationship Id="rId4" Type="http://schemas.openxmlformats.org/officeDocument/2006/relationships/oleObject" Target="../embeddings/oleObject3.bin"/><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oleObject" Target="../embeddings/oleObject7.bin"/><Relationship Id="rId1" Type="http://schemas.openxmlformats.org/officeDocument/2006/relationships/slideLayout" Target="../slideLayouts/slideLayout13.xml"/><Relationship Id="rId6" Type="http://schemas.openxmlformats.org/officeDocument/2006/relationships/oleObject" Target="../embeddings/oleObject9.bin"/><Relationship Id="rId5" Type="http://schemas.openxmlformats.org/officeDocument/2006/relationships/image" Target="../media/image14.emf"/><Relationship Id="rId4" Type="http://schemas.openxmlformats.org/officeDocument/2006/relationships/oleObject" Target="../embeddings/oleObject8.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91F4E213-6B5D-DBAD-ECFD-DC9743244314}"/>
              </a:ext>
            </a:extLst>
          </p:cNvPr>
          <p:cNvSpPr>
            <a:spLocks noGrp="1"/>
          </p:cNvSpPr>
          <p:nvPr>
            <p:ph type="subTitle" idx="1"/>
          </p:nvPr>
        </p:nvSpPr>
        <p:spPr/>
        <p:txBody>
          <a:bodyPr>
            <a:normAutofit/>
          </a:bodyPr>
          <a:lstStyle/>
          <a:p>
            <a:r>
              <a:rPr kumimoji="1" lang="zh-CN" altLang="en-US" sz="2000" dirty="0"/>
              <a:t>邓田娟</a:t>
            </a:r>
            <a:endParaRPr kumimoji="1" lang="en-US" altLang="zh-CN" sz="2000" dirty="0"/>
          </a:p>
          <a:p>
            <a:r>
              <a:rPr kumimoji="1" lang="zh-CN" altLang="en-US" sz="2000" dirty="0"/>
              <a:t>经济管理学院</a:t>
            </a:r>
            <a:endParaRPr kumimoji="1" lang="en-US" altLang="zh-CN" sz="2000" dirty="0"/>
          </a:p>
          <a:p>
            <a:r>
              <a:rPr kumimoji="1" lang="zh-CN" altLang="en-US" sz="2000" dirty="0"/>
              <a:t>邮箱：</a:t>
            </a:r>
            <a:r>
              <a:rPr kumimoji="1" lang="en-US" altLang="zh-CN" sz="2000" dirty="0" err="1"/>
              <a:t>tjuan_deng@swpu.edu.cn</a:t>
            </a:r>
            <a:endParaRPr kumimoji="1" lang="zh-CN" altLang="en-US" sz="2000" dirty="0"/>
          </a:p>
        </p:txBody>
      </p:sp>
      <p:sp>
        <p:nvSpPr>
          <p:cNvPr id="9" name="Rectangle 2">
            <a:extLst>
              <a:ext uri="{FF2B5EF4-FFF2-40B4-BE49-F238E27FC236}">
                <a16:creationId xmlns:a16="http://schemas.microsoft.com/office/drawing/2014/main" id="{F1EF4494-4A3C-D334-62CC-5E93A7007289}"/>
              </a:ext>
            </a:extLst>
          </p:cNvPr>
          <p:cNvSpPr txBox="1">
            <a:spLocks noChangeArrowheads="1"/>
          </p:cNvSpPr>
          <p:nvPr/>
        </p:nvSpPr>
        <p:spPr bwMode="auto">
          <a:xfrm>
            <a:off x="1053662" y="1247776"/>
            <a:ext cx="103632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20000"/>
              </a:spcBef>
              <a:spcAft>
                <a:spcPct val="0"/>
              </a:spcAft>
              <a:buClr>
                <a:schemeClr val="folHlink"/>
              </a:buClr>
              <a:buSzPct val="60000"/>
              <a:buFont typeface="Wingdings" pitchFamily="2" charset="2"/>
              <a:defRPr kumimoji="1" sz="6000">
                <a:solidFill>
                  <a:srgbClr val="006666"/>
                </a:solidFill>
                <a:latin typeface="+mj-lt"/>
                <a:ea typeface="隶书" pitchFamily="49" charset="-122"/>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marL="0" marR="0" lvl="0" indent="0" algn="ctr" defTabSz="914400" rtl="0" eaLnBrk="1" fontAlgn="base" latinLnBrk="0" hangingPunct="1">
              <a:lnSpc>
                <a:spcPct val="100000"/>
              </a:lnSpc>
              <a:spcBef>
                <a:spcPct val="20000"/>
              </a:spcBef>
              <a:spcAft>
                <a:spcPct val="0"/>
              </a:spcAft>
              <a:buClr>
                <a:srgbClr val="ECEAAC"/>
              </a:buClr>
              <a:buSzPct val="60000"/>
              <a:buFont typeface="Wingdings" pitchFamily="2" charset="2"/>
              <a:buNone/>
              <a:tabLst/>
              <a:defRPr/>
            </a:pPr>
            <a:r>
              <a:rPr kumimoji="1" lang="zh-CN" altLang="en-US" sz="6000" b="0" i="0" u="none" strike="noStrike" kern="0" cap="none" spc="0" normalizeH="0" baseline="0" noProof="0" dirty="0">
                <a:ln>
                  <a:noFill/>
                </a:ln>
                <a:solidFill>
                  <a:srgbClr val="006666"/>
                </a:solidFill>
                <a:effectLst/>
                <a:uLnTx/>
                <a:uFillTx/>
                <a:latin typeface="Times New Roman"/>
                <a:ea typeface="隶书" pitchFamily="49" charset="-122"/>
                <a:cs typeface="+mj-cs"/>
              </a:rPr>
              <a:t>资金的时间价值</a:t>
            </a:r>
          </a:p>
        </p:txBody>
      </p:sp>
    </p:spTree>
    <p:extLst>
      <p:ext uri="{BB962C8B-B14F-4D97-AF65-F5344CB8AC3E}">
        <p14:creationId xmlns:p14="http://schemas.microsoft.com/office/powerpoint/2010/main" val="78008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123B71A-2D54-B9E3-EC7F-DA80F15583B5}"/>
              </a:ext>
            </a:extLst>
          </p:cNvPr>
          <p:cNvSpPr>
            <a:spLocks noGrp="1" noChangeArrowheads="1"/>
          </p:cNvSpPr>
          <p:nvPr>
            <p:ph type="title"/>
          </p:nvPr>
        </p:nvSpPr>
        <p:spPr/>
        <p:txBody>
          <a:bodyPr/>
          <a:lstStyle/>
          <a:p>
            <a:pPr eaLnBrk="1" hangingPunct="1"/>
            <a:r>
              <a:rPr lang="zh-CN" altLang="en-US" dirty="0"/>
              <a:t>等值</a:t>
            </a:r>
          </a:p>
        </p:txBody>
      </p:sp>
      <p:sp>
        <p:nvSpPr>
          <p:cNvPr id="36867" name="文本框 3">
            <a:extLst>
              <a:ext uri="{FF2B5EF4-FFF2-40B4-BE49-F238E27FC236}">
                <a16:creationId xmlns:a16="http://schemas.microsoft.com/office/drawing/2014/main" id="{BC2391ED-6C0D-D28E-95AD-F446688F35F4}"/>
              </a:ext>
            </a:extLst>
          </p:cNvPr>
          <p:cNvSpPr txBox="1">
            <a:spLocks noChangeArrowheads="1"/>
          </p:cNvSpPr>
          <p:nvPr/>
        </p:nvSpPr>
        <p:spPr bwMode="auto">
          <a:xfrm>
            <a:off x="1640415" y="1496998"/>
            <a:ext cx="8551040" cy="861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just" eaLnBrk="0" fontAlgn="base" hangingPunct="0">
              <a:lnSpc>
                <a:spcPct val="113000"/>
              </a:lnSpc>
              <a:spcBef>
                <a:spcPct val="0"/>
              </a:spcBef>
              <a:spcAft>
                <a:spcPct val="0"/>
              </a:spcAft>
              <a:buClrTx/>
              <a:buSzTx/>
              <a:buNone/>
            </a:pPr>
            <a:r>
              <a:rPr kumimoji="0" lang="zh-CN" altLang="en-US" sz="2200" b="1" dirty="0">
                <a:solidFill>
                  <a:srgbClr val="006666"/>
                </a:solidFill>
                <a:ea typeface="幼圆" pitchFamily="49" charset="-122"/>
              </a:rPr>
              <a:t>现值（</a:t>
            </a:r>
            <a:r>
              <a:rPr kumimoji="0" lang="en-US" altLang="zh-CN" sz="2200" b="1" dirty="0">
                <a:solidFill>
                  <a:srgbClr val="006666"/>
                </a:solidFill>
                <a:ea typeface="幼圆" pitchFamily="49" charset="-122"/>
              </a:rPr>
              <a:t>Present Value) </a:t>
            </a:r>
            <a:r>
              <a:rPr kumimoji="0" lang="zh-CN" altLang="en-US" sz="2200" b="1" dirty="0">
                <a:solidFill>
                  <a:srgbClr val="006666"/>
                </a:solidFill>
                <a:ea typeface="幼圆" pitchFamily="49" charset="-122"/>
              </a:rPr>
              <a:t>和终值（</a:t>
            </a:r>
            <a:r>
              <a:rPr kumimoji="0" lang="en-US" altLang="zh-CN" sz="2200" b="1" dirty="0">
                <a:solidFill>
                  <a:srgbClr val="006666"/>
                </a:solidFill>
                <a:ea typeface="幼圆" pitchFamily="49" charset="-122"/>
              </a:rPr>
              <a:t>Future Value)</a:t>
            </a:r>
            <a:r>
              <a:rPr kumimoji="0" lang="zh-CN" altLang="en-US" sz="2200" b="1" dirty="0">
                <a:solidFill>
                  <a:srgbClr val="006666"/>
                </a:solidFill>
                <a:ea typeface="幼圆" pitchFamily="49" charset="-122"/>
              </a:rPr>
              <a:t> 是相对概念。</a:t>
            </a:r>
          </a:p>
          <a:p>
            <a:pPr algn="just" eaLnBrk="0" fontAlgn="base" hangingPunct="0">
              <a:lnSpc>
                <a:spcPct val="113000"/>
              </a:lnSpc>
              <a:spcBef>
                <a:spcPct val="0"/>
              </a:spcBef>
              <a:spcAft>
                <a:spcPct val="0"/>
              </a:spcAft>
              <a:buClrTx/>
              <a:buSzTx/>
              <a:buNone/>
            </a:pPr>
            <a:endParaRPr kumimoji="0" lang="en-US" altLang="zh-CN" sz="2400" b="1" dirty="0">
              <a:solidFill>
                <a:srgbClr val="006666"/>
              </a:solidFill>
              <a:latin typeface="幼圆" pitchFamily="49" charset="-122"/>
              <a:ea typeface="幼圆" pitchFamily="49" charset="-122"/>
            </a:endParaRPr>
          </a:p>
        </p:txBody>
      </p:sp>
      <p:sp>
        <p:nvSpPr>
          <p:cNvPr id="36868" name="文本框 5">
            <a:extLst>
              <a:ext uri="{FF2B5EF4-FFF2-40B4-BE49-F238E27FC236}">
                <a16:creationId xmlns:a16="http://schemas.microsoft.com/office/drawing/2014/main" id="{76CC1B48-F009-DEFC-B84E-06CF830D1CE4}"/>
              </a:ext>
            </a:extLst>
          </p:cNvPr>
          <p:cNvSpPr txBox="1">
            <a:spLocks noChangeArrowheads="1"/>
          </p:cNvSpPr>
          <p:nvPr/>
        </p:nvSpPr>
        <p:spPr bwMode="auto">
          <a:xfrm>
            <a:off x="2405590" y="2438890"/>
            <a:ext cx="7656512" cy="2961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just" eaLnBrk="0" fontAlgn="base" hangingPunct="0">
              <a:lnSpc>
                <a:spcPct val="113000"/>
              </a:lnSpc>
              <a:spcBef>
                <a:spcPct val="0"/>
              </a:spcBef>
              <a:spcAft>
                <a:spcPct val="0"/>
              </a:spcAft>
              <a:buClrTx/>
              <a:buSzTx/>
              <a:buFont typeface="Wingdings" pitchFamily="2" charset="2"/>
              <a:buChar char="p"/>
            </a:pPr>
            <a:r>
              <a:rPr kumimoji="0" lang="zh-CN" altLang="en-US" sz="2400" b="1" dirty="0">
                <a:solidFill>
                  <a:srgbClr val="000000"/>
                </a:solidFill>
                <a:latin typeface="楷体" panose="02010609060101010101" pitchFamily="49" charset="-122"/>
                <a:ea typeface="楷体" panose="02010609060101010101" pitchFamily="49" charset="-122"/>
              </a:rPr>
              <a:t>已知</a:t>
            </a:r>
            <a:r>
              <a:rPr kumimoji="0" lang="en-US" altLang="zh-CN" sz="2400" b="1" dirty="0">
                <a:solidFill>
                  <a:srgbClr val="000000"/>
                </a:solidFill>
                <a:latin typeface="楷体" panose="02010609060101010101" pitchFamily="49" charset="-122"/>
                <a:ea typeface="楷体" panose="02010609060101010101" pitchFamily="49" charset="-122"/>
              </a:rPr>
              <a:t>P</a:t>
            </a:r>
            <a:r>
              <a:rPr kumimoji="0" lang="zh-CN" altLang="en-US" sz="2400" b="1" dirty="0">
                <a:solidFill>
                  <a:srgbClr val="000000"/>
                </a:solidFill>
                <a:latin typeface="楷体" panose="02010609060101010101" pitchFamily="49" charset="-122"/>
                <a:ea typeface="楷体" panose="02010609060101010101" pitchFamily="49" charset="-122"/>
              </a:rPr>
              <a:t>，求</a:t>
            </a:r>
            <a:r>
              <a:rPr kumimoji="0" lang="en-US" altLang="zh-CN" sz="2400" b="1" dirty="0">
                <a:solidFill>
                  <a:srgbClr val="000000"/>
                </a:solidFill>
                <a:latin typeface="楷体" panose="02010609060101010101" pitchFamily="49" charset="-122"/>
                <a:ea typeface="楷体" panose="02010609060101010101" pitchFamily="49" charset="-122"/>
              </a:rPr>
              <a:t>F</a:t>
            </a:r>
            <a:r>
              <a:rPr kumimoji="0" lang="zh-CN" altLang="en-US" sz="2400" b="1" dirty="0">
                <a:solidFill>
                  <a:srgbClr val="000000"/>
                </a:solidFill>
                <a:latin typeface="楷体" panose="02010609060101010101" pitchFamily="49" charset="-122"/>
                <a:ea typeface="楷体" panose="02010609060101010101" pitchFamily="49" charset="-122"/>
              </a:rPr>
              <a:t>。</a:t>
            </a:r>
            <a:endParaRPr kumimoji="0" lang="en-US" altLang="zh-CN" sz="24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None/>
            </a:pPr>
            <a:r>
              <a:rPr kumimoji="0" lang="en-US" altLang="zh-CN" sz="2400" b="1" dirty="0">
                <a:solidFill>
                  <a:srgbClr val="000000"/>
                </a:solidFill>
                <a:latin typeface="楷体" panose="02010609060101010101" pitchFamily="49" charset="-122"/>
                <a:ea typeface="楷体" panose="02010609060101010101" pitchFamily="49" charset="-122"/>
              </a:rPr>
              <a:t> </a:t>
            </a:r>
            <a:r>
              <a:rPr kumimoji="0" lang="zh-CN" altLang="en-US" sz="2400" b="1" dirty="0">
                <a:solidFill>
                  <a:srgbClr val="000000"/>
                </a:solidFill>
                <a:latin typeface="楷体" panose="02010609060101010101" pitchFamily="49" charset="-122"/>
                <a:ea typeface="楷体" panose="02010609060101010101" pitchFamily="49" charset="-122"/>
              </a:rPr>
              <a:t>                    </a:t>
            </a:r>
            <a:endParaRPr kumimoji="0" lang="en-US" altLang="zh-CN" sz="24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None/>
            </a:pPr>
            <a:r>
              <a:rPr kumimoji="0" lang="zh-CN" altLang="en-US" sz="2400" b="1" dirty="0">
                <a:solidFill>
                  <a:srgbClr val="000000"/>
                </a:solidFill>
                <a:latin typeface="楷体" panose="02010609060101010101" pitchFamily="49" charset="-122"/>
                <a:ea typeface="楷体" panose="02010609060101010101" pitchFamily="49" charset="-122"/>
              </a:rPr>
              <a:t>                 （终值公式）</a:t>
            </a:r>
            <a:endParaRPr kumimoji="0" lang="en-US" altLang="zh-CN" sz="24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None/>
            </a:pPr>
            <a:endParaRPr kumimoji="0" lang="en-US" altLang="zh-CN" sz="24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Font typeface="Wingdings" pitchFamily="2" charset="2"/>
              <a:buChar char="p"/>
            </a:pPr>
            <a:r>
              <a:rPr kumimoji="0" lang="zh-CN" altLang="en-US" sz="2400" b="1" dirty="0">
                <a:solidFill>
                  <a:srgbClr val="000000"/>
                </a:solidFill>
                <a:latin typeface="楷体" panose="02010609060101010101" pitchFamily="49" charset="-122"/>
                <a:ea typeface="楷体" panose="02010609060101010101" pitchFamily="49" charset="-122"/>
              </a:rPr>
              <a:t>已知</a:t>
            </a:r>
            <a:r>
              <a:rPr kumimoji="0" lang="en-US" altLang="zh-CN" sz="2400" b="1" dirty="0">
                <a:solidFill>
                  <a:srgbClr val="000000"/>
                </a:solidFill>
                <a:latin typeface="楷体" panose="02010609060101010101" pitchFamily="49" charset="-122"/>
                <a:ea typeface="楷体" panose="02010609060101010101" pitchFamily="49" charset="-122"/>
              </a:rPr>
              <a:t>F</a:t>
            </a:r>
            <a:r>
              <a:rPr kumimoji="0" lang="zh-CN" altLang="en-US" sz="2400" b="1" dirty="0">
                <a:solidFill>
                  <a:srgbClr val="000000"/>
                </a:solidFill>
                <a:latin typeface="楷体" panose="02010609060101010101" pitchFamily="49" charset="-122"/>
                <a:ea typeface="楷体" panose="02010609060101010101" pitchFamily="49" charset="-122"/>
              </a:rPr>
              <a:t>，求</a:t>
            </a:r>
            <a:r>
              <a:rPr kumimoji="0" lang="en-US" altLang="zh-CN" sz="2400" b="1" dirty="0">
                <a:solidFill>
                  <a:srgbClr val="000000"/>
                </a:solidFill>
                <a:latin typeface="楷体" panose="02010609060101010101" pitchFamily="49" charset="-122"/>
                <a:ea typeface="楷体" panose="02010609060101010101" pitchFamily="49" charset="-122"/>
              </a:rPr>
              <a:t>P</a:t>
            </a:r>
            <a:r>
              <a:rPr kumimoji="0" lang="zh-CN" altLang="en-US" sz="2400" b="1" dirty="0">
                <a:solidFill>
                  <a:srgbClr val="000000"/>
                </a:solidFill>
                <a:latin typeface="楷体" panose="02010609060101010101" pitchFamily="49" charset="-122"/>
                <a:ea typeface="楷体" panose="02010609060101010101" pitchFamily="49" charset="-122"/>
              </a:rPr>
              <a:t>。</a:t>
            </a:r>
            <a:endParaRPr kumimoji="0" lang="en-US" altLang="zh-CN" sz="24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None/>
            </a:pPr>
            <a:r>
              <a:rPr kumimoji="0" lang="zh-CN" altLang="en-US" sz="2400" b="1" dirty="0">
                <a:solidFill>
                  <a:srgbClr val="000000"/>
                </a:solidFill>
                <a:latin typeface="楷体" panose="02010609060101010101" pitchFamily="49" charset="-122"/>
                <a:ea typeface="楷体" panose="02010609060101010101" pitchFamily="49" charset="-122"/>
              </a:rPr>
              <a:t>                    </a:t>
            </a:r>
            <a:endParaRPr kumimoji="0" lang="en-US" altLang="zh-CN" sz="24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None/>
            </a:pPr>
            <a:r>
              <a:rPr kumimoji="0" lang="zh-CN" altLang="en-US" sz="2400" b="1" dirty="0">
                <a:solidFill>
                  <a:srgbClr val="000000"/>
                </a:solidFill>
                <a:latin typeface="楷体" panose="02010609060101010101" pitchFamily="49" charset="-122"/>
                <a:ea typeface="楷体" panose="02010609060101010101" pitchFamily="49" charset="-122"/>
              </a:rPr>
              <a:t>                 （贴现公式）</a:t>
            </a:r>
          </a:p>
        </p:txBody>
      </p:sp>
      <p:graphicFrame>
        <p:nvGraphicFramePr>
          <p:cNvPr id="7" name="Object 13">
            <a:extLst>
              <a:ext uri="{FF2B5EF4-FFF2-40B4-BE49-F238E27FC236}">
                <a16:creationId xmlns:a16="http://schemas.microsoft.com/office/drawing/2014/main" id="{4B113E17-A933-43A5-11BF-4280D17A9220}"/>
              </a:ext>
            </a:extLst>
          </p:cNvPr>
          <p:cNvGraphicFramePr>
            <a:graphicFrameLocks noChangeAspect="1"/>
          </p:cNvGraphicFramePr>
          <p:nvPr/>
        </p:nvGraphicFramePr>
        <p:xfrm>
          <a:off x="3541558" y="4805729"/>
          <a:ext cx="1741495" cy="919348"/>
        </p:xfrm>
        <a:graphic>
          <a:graphicData uri="http://schemas.openxmlformats.org/presentationml/2006/ole">
            <mc:AlternateContent xmlns:mc="http://schemas.openxmlformats.org/markup-compatibility/2006">
              <mc:Choice xmlns:v="urn:schemas-microsoft-com:vml" Requires="v">
                <p:oleObj name="公式" r:id="rId2" imgW="21069300" imgH="11112500" progId="Equation.3">
                  <p:embed/>
                </p:oleObj>
              </mc:Choice>
              <mc:Fallback>
                <p:oleObj name="公式" r:id="rId2" imgW="21069300" imgH="11112500" progId="Equation.3">
                  <p:embed/>
                  <p:pic>
                    <p:nvPicPr>
                      <p:cNvPr id="7" name="Object 13">
                        <a:extLst>
                          <a:ext uri="{FF2B5EF4-FFF2-40B4-BE49-F238E27FC236}">
                            <a16:creationId xmlns:a16="http://schemas.microsoft.com/office/drawing/2014/main" id="{4B113E17-A933-43A5-11BF-4280D17A9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1558" y="4805729"/>
                        <a:ext cx="1741495" cy="919348"/>
                      </a:xfrm>
                      <a:prstGeom prst="rect">
                        <a:avLst/>
                      </a:prstGeom>
                      <a:noFill/>
                      <a:ln>
                        <a:noFill/>
                      </a:ln>
                      <a:effectLst/>
                    </p:spPr>
                  </p:pic>
                </p:oleObj>
              </mc:Fallback>
            </mc:AlternateContent>
          </a:graphicData>
        </a:graphic>
      </p:graphicFrame>
      <p:graphicFrame>
        <p:nvGraphicFramePr>
          <p:cNvPr id="8" name="Object 19">
            <a:extLst>
              <a:ext uri="{FF2B5EF4-FFF2-40B4-BE49-F238E27FC236}">
                <a16:creationId xmlns:a16="http://schemas.microsoft.com/office/drawing/2014/main" id="{36515BAF-FB38-A149-98EB-2AE7ECC53FBE}"/>
              </a:ext>
            </a:extLst>
          </p:cNvPr>
          <p:cNvGraphicFramePr>
            <a:graphicFrameLocks noChangeAspect="1"/>
          </p:cNvGraphicFramePr>
          <p:nvPr/>
        </p:nvGraphicFramePr>
        <p:xfrm>
          <a:off x="3526708" y="3178175"/>
          <a:ext cx="1557338" cy="501650"/>
        </p:xfrm>
        <a:graphic>
          <a:graphicData uri="http://schemas.openxmlformats.org/presentationml/2006/ole">
            <mc:AlternateContent xmlns:mc="http://schemas.openxmlformats.org/markup-compatibility/2006">
              <mc:Choice xmlns:v="urn:schemas-microsoft-com:vml" Requires="v">
                <p:oleObj name="公式" r:id="rId4" imgW="17259300" imgH="5562600" progId="Equation.3">
                  <p:embed/>
                </p:oleObj>
              </mc:Choice>
              <mc:Fallback>
                <p:oleObj name="公式" r:id="rId4" imgW="17259300" imgH="5562600" progId="Equation.3">
                  <p:embed/>
                  <p:pic>
                    <p:nvPicPr>
                      <p:cNvPr id="8" name="Object 19">
                        <a:extLst>
                          <a:ext uri="{FF2B5EF4-FFF2-40B4-BE49-F238E27FC236}">
                            <a16:creationId xmlns:a16="http://schemas.microsoft.com/office/drawing/2014/main" id="{36515BAF-FB38-A149-98EB-2AE7ECC53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6708" y="3178175"/>
                        <a:ext cx="1557338" cy="501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69957616"/>
      </p:ext>
    </p:extLst>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椭圆 39">
            <a:extLst>
              <a:ext uri="{FF2B5EF4-FFF2-40B4-BE49-F238E27FC236}">
                <a16:creationId xmlns:a16="http://schemas.microsoft.com/office/drawing/2014/main" id="{7E86FD77-697D-8204-43BF-8E051D0AA840}"/>
              </a:ext>
            </a:extLst>
          </p:cNvPr>
          <p:cNvSpPr/>
          <p:nvPr/>
        </p:nvSpPr>
        <p:spPr>
          <a:xfrm>
            <a:off x="9043277" y="5406184"/>
            <a:ext cx="933128" cy="7221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endParaRPr kumimoji="1" lang="zh-CN" altLang="en-US">
              <a:solidFill>
                <a:srgbClr val="000000"/>
              </a:solidFill>
              <a:latin typeface="Times New Roman"/>
            </a:endParaRPr>
          </a:p>
        </p:txBody>
      </p:sp>
      <p:sp>
        <p:nvSpPr>
          <p:cNvPr id="39" name="椭圆 38">
            <a:extLst>
              <a:ext uri="{FF2B5EF4-FFF2-40B4-BE49-F238E27FC236}">
                <a16:creationId xmlns:a16="http://schemas.microsoft.com/office/drawing/2014/main" id="{87EAC6DB-CB1A-C692-561E-D3E6607D4374}"/>
              </a:ext>
            </a:extLst>
          </p:cNvPr>
          <p:cNvSpPr/>
          <p:nvPr/>
        </p:nvSpPr>
        <p:spPr>
          <a:xfrm>
            <a:off x="9018666" y="4644135"/>
            <a:ext cx="933128" cy="68053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endParaRPr kumimoji="1" lang="zh-CN" altLang="en-US">
              <a:solidFill>
                <a:srgbClr val="000000"/>
              </a:solidFill>
              <a:latin typeface="Times New Roman"/>
            </a:endParaRPr>
          </a:p>
        </p:txBody>
      </p:sp>
      <p:sp>
        <p:nvSpPr>
          <p:cNvPr id="38" name="椭圆 37">
            <a:extLst>
              <a:ext uri="{FF2B5EF4-FFF2-40B4-BE49-F238E27FC236}">
                <a16:creationId xmlns:a16="http://schemas.microsoft.com/office/drawing/2014/main" id="{6CACD93A-40EB-A683-5BAB-B6223A11F790}"/>
              </a:ext>
            </a:extLst>
          </p:cNvPr>
          <p:cNvSpPr/>
          <p:nvPr/>
        </p:nvSpPr>
        <p:spPr>
          <a:xfrm>
            <a:off x="9021325" y="3956404"/>
            <a:ext cx="933128" cy="64272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endParaRPr kumimoji="1" lang="zh-CN" altLang="en-US">
              <a:solidFill>
                <a:srgbClr val="000000"/>
              </a:solidFill>
              <a:latin typeface="Times New Roman"/>
            </a:endParaRPr>
          </a:p>
        </p:txBody>
      </p:sp>
      <p:sp>
        <p:nvSpPr>
          <p:cNvPr id="37" name="椭圆 36">
            <a:extLst>
              <a:ext uri="{FF2B5EF4-FFF2-40B4-BE49-F238E27FC236}">
                <a16:creationId xmlns:a16="http://schemas.microsoft.com/office/drawing/2014/main" id="{7754F2C9-4372-FBB6-E151-994161B01F38}"/>
              </a:ext>
            </a:extLst>
          </p:cNvPr>
          <p:cNvSpPr/>
          <p:nvPr/>
        </p:nvSpPr>
        <p:spPr>
          <a:xfrm>
            <a:off x="9141517" y="3158970"/>
            <a:ext cx="834888" cy="649588"/>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endParaRPr kumimoji="1" lang="zh-CN" altLang="en-US">
              <a:solidFill>
                <a:srgbClr val="000000"/>
              </a:solidFill>
              <a:latin typeface="Times New Roman"/>
            </a:endParaRPr>
          </a:p>
        </p:txBody>
      </p:sp>
      <p:sp>
        <p:nvSpPr>
          <p:cNvPr id="36" name="椭圆 35">
            <a:extLst>
              <a:ext uri="{FF2B5EF4-FFF2-40B4-BE49-F238E27FC236}">
                <a16:creationId xmlns:a16="http://schemas.microsoft.com/office/drawing/2014/main" id="{72A47407-EA46-9529-697C-EBB77290E4A5}"/>
              </a:ext>
            </a:extLst>
          </p:cNvPr>
          <p:cNvSpPr/>
          <p:nvPr/>
        </p:nvSpPr>
        <p:spPr>
          <a:xfrm>
            <a:off x="8886310" y="2424500"/>
            <a:ext cx="834888" cy="6785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endParaRPr kumimoji="1" lang="zh-CN" altLang="en-US">
              <a:solidFill>
                <a:srgbClr val="000000"/>
              </a:solidFill>
              <a:latin typeface="Times New Roman"/>
            </a:endParaRPr>
          </a:p>
        </p:txBody>
      </p:sp>
      <p:sp>
        <p:nvSpPr>
          <p:cNvPr id="35" name="椭圆 34">
            <a:extLst>
              <a:ext uri="{FF2B5EF4-FFF2-40B4-BE49-F238E27FC236}">
                <a16:creationId xmlns:a16="http://schemas.microsoft.com/office/drawing/2014/main" id="{DB14E586-AF61-0A80-610E-ED9445653E80}"/>
              </a:ext>
            </a:extLst>
          </p:cNvPr>
          <p:cNvSpPr/>
          <p:nvPr/>
        </p:nvSpPr>
        <p:spPr>
          <a:xfrm>
            <a:off x="9033392" y="1581721"/>
            <a:ext cx="933128" cy="722155"/>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eaLnBrk="0" fontAlgn="base" hangingPunct="0">
              <a:spcBef>
                <a:spcPct val="0"/>
              </a:spcBef>
              <a:spcAft>
                <a:spcPct val="0"/>
              </a:spcAft>
            </a:pPr>
            <a:endParaRPr kumimoji="1" lang="zh-CN" altLang="en-US">
              <a:solidFill>
                <a:srgbClr val="000000"/>
              </a:solidFill>
              <a:latin typeface="Times New Roman"/>
            </a:endParaRPr>
          </a:p>
        </p:txBody>
      </p:sp>
      <p:sp>
        <p:nvSpPr>
          <p:cNvPr id="36866" name="Rectangle 2">
            <a:extLst>
              <a:ext uri="{FF2B5EF4-FFF2-40B4-BE49-F238E27FC236}">
                <a16:creationId xmlns:a16="http://schemas.microsoft.com/office/drawing/2014/main" id="{5123B71A-2D54-B9E3-EC7F-DA80F15583B5}"/>
              </a:ext>
            </a:extLst>
          </p:cNvPr>
          <p:cNvSpPr>
            <a:spLocks noGrp="1" noChangeArrowheads="1"/>
          </p:cNvSpPr>
          <p:nvPr>
            <p:ph type="title"/>
          </p:nvPr>
        </p:nvSpPr>
        <p:spPr/>
        <p:txBody>
          <a:bodyPr/>
          <a:lstStyle/>
          <a:p>
            <a:pPr eaLnBrk="1" hangingPunct="1"/>
            <a:r>
              <a:rPr lang="zh-CN" altLang="en-US" dirty="0"/>
              <a:t>等值</a:t>
            </a:r>
          </a:p>
        </p:txBody>
      </p:sp>
      <p:sp>
        <p:nvSpPr>
          <p:cNvPr id="36867" name="文本框 3">
            <a:extLst>
              <a:ext uri="{FF2B5EF4-FFF2-40B4-BE49-F238E27FC236}">
                <a16:creationId xmlns:a16="http://schemas.microsoft.com/office/drawing/2014/main" id="{BC2391ED-6C0D-D28E-95AD-F446688F35F4}"/>
              </a:ext>
            </a:extLst>
          </p:cNvPr>
          <p:cNvSpPr txBox="1">
            <a:spLocks noChangeArrowheads="1"/>
          </p:cNvSpPr>
          <p:nvPr/>
        </p:nvSpPr>
        <p:spPr bwMode="auto">
          <a:xfrm>
            <a:off x="1415480" y="1133746"/>
            <a:ext cx="8551040" cy="89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just" eaLnBrk="0" fontAlgn="base" hangingPunct="0">
              <a:lnSpc>
                <a:spcPct val="113000"/>
              </a:lnSpc>
              <a:spcBef>
                <a:spcPct val="0"/>
              </a:spcBef>
              <a:spcAft>
                <a:spcPct val="0"/>
              </a:spcAft>
              <a:buClrTx/>
              <a:buSzTx/>
              <a:buNone/>
            </a:pPr>
            <a:r>
              <a:rPr kumimoji="0" lang="zh-CN" altLang="en-US" sz="2400" b="1" dirty="0">
                <a:solidFill>
                  <a:srgbClr val="FF0000"/>
                </a:solidFill>
                <a:ea typeface="幼圆" pitchFamily="49" charset="-122"/>
              </a:rPr>
              <a:t>查表法（一）</a:t>
            </a:r>
          </a:p>
          <a:p>
            <a:pPr algn="just" eaLnBrk="0" fontAlgn="base" hangingPunct="0">
              <a:lnSpc>
                <a:spcPct val="113000"/>
              </a:lnSpc>
              <a:spcBef>
                <a:spcPct val="0"/>
              </a:spcBef>
              <a:spcAft>
                <a:spcPct val="0"/>
              </a:spcAft>
              <a:buClrTx/>
              <a:buSzTx/>
              <a:buNone/>
            </a:pPr>
            <a:endParaRPr kumimoji="0" lang="en-US" altLang="zh-CN" sz="2400" b="1" dirty="0">
              <a:solidFill>
                <a:srgbClr val="006666"/>
              </a:solidFill>
              <a:latin typeface="幼圆" pitchFamily="49" charset="-122"/>
              <a:ea typeface="幼圆" pitchFamily="49" charset="-122"/>
            </a:endParaRPr>
          </a:p>
        </p:txBody>
      </p:sp>
      <p:sp>
        <p:nvSpPr>
          <p:cNvPr id="36868" name="文本框 5">
            <a:extLst>
              <a:ext uri="{FF2B5EF4-FFF2-40B4-BE49-F238E27FC236}">
                <a16:creationId xmlns:a16="http://schemas.microsoft.com/office/drawing/2014/main" id="{76CC1B48-F009-DEFC-B84E-06CF830D1CE4}"/>
              </a:ext>
            </a:extLst>
          </p:cNvPr>
          <p:cNvSpPr txBox="1">
            <a:spLocks noChangeArrowheads="1"/>
          </p:cNvSpPr>
          <p:nvPr/>
        </p:nvSpPr>
        <p:spPr bwMode="auto">
          <a:xfrm>
            <a:off x="1842397" y="1851559"/>
            <a:ext cx="7656512" cy="1987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113000"/>
              </a:lnSpc>
              <a:spcBef>
                <a:spcPct val="0"/>
              </a:spcBef>
              <a:spcAft>
                <a:spcPct val="0"/>
              </a:spcAft>
              <a:buClrTx/>
              <a:buSzTx/>
              <a:buFont typeface="Wingdings" pitchFamily="2" charset="2"/>
              <a:buChar char="p"/>
            </a:pPr>
            <a:r>
              <a:rPr lang="zh-CN" altLang="en-US" sz="1800" b="1" dirty="0">
                <a:solidFill>
                  <a:srgbClr val="000000"/>
                </a:solidFill>
                <a:ea typeface="幼圆" pitchFamily="49" charset="-122"/>
              </a:rPr>
              <a:t>已知 </a:t>
            </a:r>
            <a:r>
              <a:rPr lang="en-US" altLang="zh-CN" sz="1800" b="1" i="1" dirty="0">
                <a:solidFill>
                  <a:srgbClr val="0070C0"/>
                </a:solidFill>
                <a:ea typeface="幼圆" pitchFamily="49" charset="-122"/>
              </a:rPr>
              <a:t>P</a:t>
            </a:r>
            <a:r>
              <a:rPr lang="en-US" altLang="zh-CN" sz="1800" b="1" i="1" dirty="0">
                <a:solidFill>
                  <a:srgbClr val="C00000"/>
                </a:solidFill>
                <a:latin typeface="幼圆" pitchFamily="49" charset="-122"/>
                <a:ea typeface="幼圆" pitchFamily="49" charset="-122"/>
              </a:rPr>
              <a:t> </a:t>
            </a:r>
            <a:r>
              <a:rPr lang="zh-CN" altLang="en-US" sz="1800" b="1" dirty="0">
                <a:latin typeface="幼圆" pitchFamily="49" charset="-122"/>
                <a:ea typeface="幼圆" pitchFamily="49" charset="-122"/>
              </a:rPr>
              <a:t>，</a:t>
            </a:r>
            <a:r>
              <a:rPr lang="zh-CN" altLang="en-US" sz="1800" b="1" dirty="0">
                <a:solidFill>
                  <a:srgbClr val="000000"/>
                </a:solidFill>
                <a:ea typeface="幼圆" pitchFamily="49" charset="-122"/>
              </a:rPr>
              <a:t>求 </a:t>
            </a:r>
            <a:r>
              <a:rPr lang="en-US" altLang="zh-CN" sz="1800" b="1" i="1" dirty="0">
                <a:solidFill>
                  <a:srgbClr val="C00000"/>
                </a:solidFill>
                <a:ea typeface="幼圆" pitchFamily="49" charset="-122"/>
              </a:rPr>
              <a:t>F</a:t>
            </a:r>
            <a:r>
              <a:rPr lang="zh-CN" altLang="en-US" sz="1800" b="1" i="1" dirty="0">
                <a:solidFill>
                  <a:srgbClr val="C00000"/>
                </a:solidFill>
                <a:ea typeface="幼圆" pitchFamily="49" charset="-122"/>
              </a:rPr>
              <a:t> </a:t>
            </a:r>
            <a:r>
              <a:rPr kumimoji="0" lang="zh-CN" altLang="en-US" sz="2000" b="1" dirty="0">
                <a:solidFill>
                  <a:srgbClr val="000000"/>
                </a:solidFill>
                <a:latin typeface="楷体" panose="02010609060101010101" pitchFamily="49" charset="-122"/>
                <a:ea typeface="楷体" panose="02010609060101010101" pitchFamily="49" charset="-122"/>
              </a:rPr>
              <a:t>。</a:t>
            </a:r>
            <a:r>
              <a:rPr kumimoji="0" lang="en-US" altLang="zh-CN" sz="2000" b="1" dirty="0">
                <a:solidFill>
                  <a:srgbClr val="000000"/>
                </a:solidFill>
                <a:latin typeface="楷体" panose="02010609060101010101" pitchFamily="49" charset="-122"/>
                <a:ea typeface="楷体" panose="02010609060101010101" pitchFamily="49" charset="-122"/>
              </a:rPr>
              <a:t> </a:t>
            </a:r>
            <a:r>
              <a:rPr kumimoji="0" lang="zh-CN" altLang="en-US" sz="2000" b="1" dirty="0">
                <a:solidFill>
                  <a:srgbClr val="000000"/>
                </a:solidFill>
                <a:latin typeface="楷体" panose="02010609060101010101" pitchFamily="49" charset="-122"/>
                <a:ea typeface="楷体" panose="02010609060101010101" pitchFamily="49" charset="-122"/>
              </a:rPr>
              <a:t>                    </a:t>
            </a:r>
            <a:endParaRPr kumimoji="0" lang="en-US" altLang="zh-CN" sz="20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None/>
            </a:pPr>
            <a:r>
              <a:rPr kumimoji="0" lang="zh-CN" altLang="en-US" sz="2400" b="1" dirty="0">
                <a:solidFill>
                  <a:srgbClr val="000000"/>
                </a:solidFill>
                <a:latin typeface="楷体" panose="02010609060101010101" pitchFamily="49" charset="-122"/>
                <a:ea typeface="楷体" panose="02010609060101010101" pitchFamily="49" charset="-122"/>
              </a:rPr>
              <a:t>                 </a:t>
            </a:r>
            <a:endParaRPr kumimoji="0" lang="en-US" altLang="zh-CN" sz="24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Font typeface="Wingdings" pitchFamily="2" charset="2"/>
              <a:buChar char="p"/>
            </a:pPr>
            <a:r>
              <a:rPr lang="zh-CN" altLang="en-US" sz="1800" b="1" dirty="0">
                <a:solidFill>
                  <a:srgbClr val="000000"/>
                </a:solidFill>
                <a:ea typeface="幼圆" pitchFamily="49" charset="-122"/>
              </a:rPr>
              <a:t>已知</a:t>
            </a:r>
            <a:r>
              <a:rPr lang="zh-CN" altLang="en-US" sz="1800" b="1" i="1" dirty="0">
                <a:solidFill>
                  <a:srgbClr val="0070C0"/>
                </a:solidFill>
                <a:ea typeface="幼圆" pitchFamily="49" charset="-122"/>
              </a:rPr>
              <a:t> </a:t>
            </a:r>
            <a:r>
              <a:rPr lang="en-US" altLang="zh-CN" sz="1800" b="1" i="1" dirty="0">
                <a:solidFill>
                  <a:srgbClr val="0070C0"/>
                </a:solidFill>
                <a:latin typeface="幼圆" pitchFamily="49" charset="-122"/>
                <a:ea typeface="幼圆" pitchFamily="49" charset="-122"/>
              </a:rPr>
              <a:t>F </a:t>
            </a:r>
            <a:r>
              <a:rPr lang="zh-CN" altLang="en-US" sz="1800" b="1" dirty="0">
                <a:latin typeface="幼圆" pitchFamily="49" charset="-122"/>
                <a:ea typeface="幼圆" pitchFamily="49" charset="-122"/>
              </a:rPr>
              <a:t>，</a:t>
            </a:r>
            <a:r>
              <a:rPr lang="zh-CN" altLang="en-US" sz="1800" b="1" dirty="0">
                <a:solidFill>
                  <a:srgbClr val="000000"/>
                </a:solidFill>
                <a:ea typeface="幼圆" pitchFamily="49" charset="-122"/>
              </a:rPr>
              <a:t>求 </a:t>
            </a:r>
            <a:r>
              <a:rPr lang="en-US" altLang="zh-CN" sz="1800" b="1" i="1" dirty="0">
                <a:solidFill>
                  <a:srgbClr val="C00000"/>
                </a:solidFill>
                <a:latin typeface="幼圆" pitchFamily="49" charset="-122"/>
                <a:ea typeface="幼圆" pitchFamily="49" charset="-122"/>
              </a:rPr>
              <a:t>P </a:t>
            </a:r>
            <a:r>
              <a:rPr kumimoji="0" lang="zh-CN" altLang="en-US" sz="2000" b="1" dirty="0">
                <a:solidFill>
                  <a:srgbClr val="000000"/>
                </a:solidFill>
                <a:latin typeface="楷体" panose="02010609060101010101" pitchFamily="49" charset="-122"/>
                <a:ea typeface="楷体" panose="02010609060101010101" pitchFamily="49" charset="-122"/>
              </a:rPr>
              <a:t>。</a:t>
            </a:r>
            <a:endParaRPr kumimoji="0" lang="en-US" altLang="zh-CN" sz="20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None/>
            </a:pPr>
            <a:r>
              <a:rPr kumimoji="0" lang="zh-CN" altLang="en-US" sz="2400" b="1" dirty="0">
                <a:solidFill>
                  <a:srgbClr val="000000"/>
                </a:solidFill>
                <a:latin typeface="楷体" panose="02010609060101010101" pitchFamily="49" charset="-122"/>
                <a:ea typeface="楷体" panose="02010609060101010101" pitchFamily="49" charset="-122"/>
              </a:rPr>
              <a:t>                    </a:t>
            </a:r>
            <a:endParaRPr kumimoji="0" lang="en-US" altLang="zh-CN" sz="2400" b="1" dirty="0">
              <a:solidFill>
                <a:srgbClr val="000000"/>
              </a:solidFill>
              <a:latin typeface="楷体" panose="02010609060101010101" pitchFamily="49" charset="-122"/>
              <a:ea typeface="楷体" panose="02010609060101010101" pitchFamily="49" charset="-122"/>
            </a:endParaRPr>
          </a:p>
          <a:p>
            <a:pPr algn="just" eaLnBrk="0" fontAlgn="base" hangingPunct="0">
              <a:lnSpc>
                <a:spcPct val="113000"/>
              </a:lnSpc>
              <a:spcBef>
                <a:spcPct val="0"/>
              </a:spcBef>
              <a:spcAft>
                <a:spcPct val="0"/>
              </a:spcAft>
              <a:buClrTx/>
              <a:buSzTx/>
              <a:buNone/>
            </a:pPr>
            <a:r>
              <a:rPr kumimoji="0" lang="zh-CN" altLang="en-US" sz="2400" b="1" dirty="0">
                <a:solidFill>
                  <a:srgbClr val="000000"/>
                </a:solidFill>
                <a:latin typeface="楷体" panose="02010609060101010101" pitchFamily="49" charset="-122"/>
                <a:ea typeface="楷体" panose="02010609060101010101" pitchFamily="49" charset="-122"/>
              </a:rPr>
              <a:t>                 </a:t>
            </a:r>
          </a:p>
        </p:txBody>
      </p:sp>
      <p:graphicFrame>
        <p:nvGraphicFramePr>
          <p:cNvPr id="7" name="Object 13">
            <a:extLst>
              <a:ext uri="{FF2B5EF4-FFF2-40B4-BE49-F238E27FC236}">
                <a16:creationId xmlns:a16="http://schemas.microsoft.com/office/drawing/2014/main" id="{4B113E17-A933-43A5-11BF-4280D17A9220}"/>
              </a:ext>
            </a:extLst>
          </p:cNvPr>
          <p:cNvGraphicFramePr>
            <a:graphicFrameLocks noChangeAspect="1"/>
          </p:cNvGraphicFramePr>
          <p:nvPr/>
        </p:nvGraphicFramePr>
        <p:xfrm>
          <a:off x="4160785" y="2393886"/>
          <a:ext cx="1426096" cy="752847"/>
        </p:xfrm>
        <a:graphic>
          <a:graphicData uri="http://schemas.openxmlformats.org/presentationml/2006/ole">
            <mc:AlternateContent xmlns:mc="http://schemas.openxmlformats.org/markup-compatibility/2006">
              <mc:Choice xmlns:v="urn:schemas-microsoft-com:vml" Requires="v">
                <p:oleObj name="公式" r:id="rId2" imgW="21069300" imgH="11112500" progId="Equation.3">
                  <p:embed/>
                </p:oleObj>
              </mc:Choice>
              <mc:Fallback>
                <p:oleObj name="公式" r:id="rId2" imgW="21069300" imgH="11112500" progId="Equation.3">
                  <p:embed/>
                  <p:pic>
                    <p:nvPicPr>
                      <p:cNvPr id="7" name="Object 13">
                        <a:extLst>
                          <a:ext uri="{FF2B5EF4-FFF2-40B4-BE49-F238E27FC236}">
                            <a16:creationId xmlns:a16="http://schemas.microsoft.com/office/drawing/2014/main" id="{4B113E17-A933-43A5-11BF-4280D17A9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0785" y="2393886"/>
                        <a:ext cx="1426096" cy="752847"/>
                      </a:xfrm>
                      <a:prstGeom prst="rect">
                        <a:avLst/>
                      </a:prstGeom>
                      <a:noFill/>
                      <a:ln>
                        <a:noFill/>
                      </a:ln>
                      <a:effectLst/>
                    </p:spPr>
                  </p:pic>
                </p:oleObj>
              </mc:Fallback>
            </mc:AlternateContent>
          </a:graphicData>
        </a:graphic>
      </p:graphicFrame>
      <p:graphicFrame>
        <p:nvGraphicFramePr>
          <p:cNvPr id="8" name="Object 19">
            <a:extLst>
              <a:ext uri="{FF2B5EF4-FFF2-40B4-BE49-F238E27FC236}">
                <a16:creationId xmlns:a16="http://schemas.microsoft.com/office/drawing/2014/main" id="{36515BAF-FB38-A149-98EB-2AE7ECC53FBE}"/>
              </a:ext>
            </a:extLst>
          </p:cNvPr>
          <p:cNvGraphicFramePr>
            <a:graphicFrameLocks noChangeAspect="1"/>
          </p:cNvGraphicFramePr>
          <p:nvPr/>
        </p:nvGraphicFramePr>
        <p:xfrm>
          <a:off x="4160911" y="1788154"/>
          <a:ext cx="1284466" cy="413753"/>
        </p:xfrm>
        <a:graphic>
          <a:graphicData uri="http://schemas.openxmlformats.org/presentationml/2006/ole">
            <mc:AlternateContent xmlns:mc="http://schemas.openxmlformats.org/markup-compatibility/2006">
              <mc:Choice xmlns:v="urn:schemas-microsoft-com:vml" Requires="v">
                <p:oleObj name="公式" r:id="rId4" imgW="17259300" imgH="5562600" progId="Equation.3">
                  <p:embed/>
                </p:oleObj>
              </mc:Choice>
              <mc:Fallback>
                <p:oleObj name="公式" r:id="rId4" imgW="17259300" imgH="5562600" progId="Equation.3">
                  <p:embed/>
                  <p:pic>
                    <p:nvPicPr>
                      <p:cNvPr id="8" name="Object 19">
                        <a:extLst>
                          <a:ext uri="{FF2B5EF4-FFF2-40B4-BE49-F238E27FC236}">
                            <a16:creationId xmlns:a16="http://schemas.microsoft.com/office/drawing/2014/main" id="{36515BAF-FB38-A149-98EB-2AE7ECC53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60911" y="1788154"/>
                        <a:ext cx="1284466" cy="413753"/>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032A9BB4-A123-C5D9-A6E9-D23CDE8B749C}"/>
                  </a:ext>
                </a:extLst>
              </p:cNvPr>
              <p:cNvSpPr txBox="1"/>
              <p:nvPr/>
            </p:nvSpPr>
            <p:spPr>
              <a:xfrm>
                <a:off x="5529824" y="1811215"/>
                <a:ext cx="1426096" cy="276999"/>
              </a:xfrm>
              <a:prstGeom prst="rect">
                <a:avLst/>
              </a:prstGeom>
              <a:noFill/>
            </p:spPr>
            <p:txBody>
              <a:bodyPr wrap="square" lIns="0" tIns="0" rIns="0" bIns="0" rtlCol="0">
                <a:spAutoFit/>
              </a:bodyPr>
              <a:lstStyle/>
              <a:p>
                <a:pPr eaLnBrk="0" fontAlgn="base" hangingPunct="0">
                  <a:spcBef>
                    <a:spcPct val="0"/>
                  </a:spcBef>
                  <a:spcAft>
                    <a:spcPct val="0"/>
                  </a:spcAft>
                </a:pPr>
                <a14:m>
                  <m:oMath xmlns:m="http://schemas.openxmlformats.org/officeDocument/2006/math">
                    <m:r>
                      <a:rPr kumimoji="1" lang="en-US" altLang="zh-CN" i="1">
                        <a:solidFill>
                          <a:srgbClr val="000000"/>
                        </a:solidFill>
                      </a:rPr>
                      <m:t>=</m:t>
                    </m:r>
                  </m:oMath>
                </a14:m>
                <a:r>
                  <a:rPr kumimoji="1" lang="en-US" altLang="zh-CN" dirty="0">
                    <a:solidFill>
                      <a:srgbClr val="000000"/>
                    </a:solidFill>
                    <a:latin typeface="Times New Roman"/>
                    <a:ea typeface="宋体" panose="02010600030101010101" pitchFamily="2" charset="-122"/>
                  </a:rPr>
                  <a:t> P (F/P, </a:t>
                </a:r>
                <a:r>
                  <a:rPr kumimoji="1" lang="en-US" altLang="zh-CN" dirty="0" err="1">
                    <a:solidFill>
                      <a:srgbClr val="000000"/>
                    </a:solidFill>
                    <a:latin typeface="Times New Roman"/>
                    <a:ea typeface="宋体" panose="02010600030101010101" pitchFamily="2" charset="-122"/>
                  </a:rPr>
                  <a:t>i</a:t>
                </a:r>
                <a:r>
                  <a:rPr kumimoji="1" lang="en-US" altLang="zh-CN" dirty="0">
                    <a:solidFill>
                      <a:srgbClr val="000000"/>
                    </a:solidFill>
                    <a:latin typeface="Times New Roman"/>
                    <a:ea typeface="宋体" panose="02010600030101010101" pitchFamily="2" charset="-122"/>
                  </a:rPr>
                  <a:t>, n)</a:t>
                </a:r>
                <a:endParaRPr kumimoji="1" lang="zh-CN" altLang="en-US" dirty="0">
                  <a:solidFill>
                    <a:srgbClr val="000000"/>
                  </a:solidFill>
                  <a:latin typeface="Times New Roman"/>
                  <a:ea typeface="宋体" panose="02010600030101010101" pitchFamily="2" charset="-122"/>
                </a:endParaRPr>
              </a:p>
            </p:txBody>
          </p:sp>
        </mc:Choice>
        <mc:Fallback>
          <p:sp>
            <p:nvSpPr>
              <p:cNvPr id="2" name="文本框 1">
                <a:extLst>
                  <a:ext uri="{FF2B5EF4-FFF2-40B4-BE49-F238E27FC236}">
                    <a16:creationId xmlns:a16="http://schemas.microsoft.com/office/drawing/2014/main" id="{032A9BB4-A123-C5D9-A6E9-D23CDE8B749C}"/>
                  </a:ext>
                </a:extLst>
              </p:cNvPr>
              <p:cNvSpPr txBox="1">
                <a:spLocks noRot="1" noChangeAspect="1" noMove="1" noResize="1" noEditPoints="1" noAdjustHandles="1" noChangeArrowheads="1" noChangeShapeType="1" noTextEdit="1"/>
              </p:cNvSpPr>
              <p:nvPr/>
            </p:nvSpPr>
            <p:spPr>
              <a:xfrm>
                <a:off x="5529824" y="1811215"/>
                <a:ext cx="1426096" cy="276999"/>
              </a:xfrm>
              <a:prstGeom prst="rect">
                <a:avLst/>
              </a:prstGeom>
              <a:blipFill>
                <a:blip r:embed="rId6"/>
                <a:stretch>
                  <a:fillRect l="-3540" t="-26087" b="-434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C38710CD-B4D6-C26A-241B-E0CF8A16BE98}"/>
                  </a:ext>
                </a:extLst>
              </p:cNvPr>
              <p:cNvSpPr txBox="1"/>
              <p:nvPr/>
            </p:nvSpPr>
            <p:spPr>
              <a:xfrm>
                <a:off x="5600946" y="2573906"/>
                <a:ext cx="1284775" cy="276999"/>
              </a:xfrm>
              <a:prstGeom prst="rect">
                <a:avLst/>
              </a:prstGeom>
              <a:noFill/>
            </p:spPr>
            <p:txBody>
              <a:bodyPr wrap="none" lIns="0" tIns="0" rIns="0" bIns="0" rtlCol="0">
                <a:spAutoFit/>
              </a:bodyPr>
              <a:lstStyle/>
              <a:p>
                <a:pPr eaLnBrk="0" fontAlgn="base" hangingPunct="0">
                  <a:spcBef>
                    <a:spcPct val="0"/>
                  </a:spcBef>
                  <a:spcAft>
                    <a:spcPct val="0"/>
                  </a:spcAft>
                </a:pPr>
                <a14:m>
                  <m:oMath xmlns:m="http://schemas.openxmlformats.org/officeDocument/2006/math">
                    <m:r>
                      <a:rPr kumimoji="1" lang="en-US" altLang="zh-CN" i="1">
                        <a:solidFill>
                          <a:srgbClr val="000000"/>
                        </a:solidFill>
                      </a:rPr>
                      <m:t>=</m:t>
                    </m:r>
                    <m:r>
                      <m:rPr>
                        <m:sty m:val="p"/>
                      </m:rPr>
                      <a:rPr kumimoji="1" lang="en-US" altLang="zh-CN">
                        <a:solidFill>
                          <a:srgbClr val="000000"/>
                        </a:solidFill>
                      </a:rPr>
                      <m:t>F</m:t>
                    </m:r>
                  </m:oMath>
                </a14:m>
                <a:r>
                  <a:rPr kumimoji="1" lang="en-US" altLang="zh-CN" dirty="0">
                    <a:solidFill>
                      <a:srgbClr val="000000"/>
                    </a:solidFill>
                    <a:latin typeface="Times New Roman"/>
                    <a:ea typeface="宋体" panose="02010600030101010101" pitchFamily="2" charset="-122"/>
                  </a:rPr>
                  <a:t> (P/F, </a:t>
                </a:r>
                <a:r>
                  <a:rPr kumimoji="1" lang="en-US" altLang="zh-CN" dirty="0" err="1">
                    <a:solidFill>
                      <a:srgbClr val="000000"/>
                    </a:solidFill>
                    <a:latin typeface="Times New Roman"/>
                    <a:ea typeface="宋体" panose="02010600030101010101" pitchFamily="2" charset="-122"/>
                  </a:rPr>
                  <a:t>i</a:t>
                </a:r>
                <a:r>
                  <a:rPr kumimoji="1" lang="en-US" altLang="zh-CN" dirty="0">
                    <a:solidFill>
                      <a:srgbClr val="000000"/>
                    </a:solidFill>
                    <a:latin typeface="Times New Roman"/>
                    <a:ea typeface="宋体" panose="02010600030101010101" pitchFamily="2" charset="-122"/>
                  </a:rPr>
                  <a:t>, n)</a:t>
                </a:r>
                <a:endParaRPr kumimoji="1" lang="zh-CN" altLang="en-US" dirty="0">
                  <a:solidFill>
                    <a:srgbClr val="000000"/>
                  </a:solidFill>
                  <a:latin typeface="Times New Roman"/>
                  <a:ea typeface="宋体" panose="02010600030101010101" pitchFamily="2" charset="-122"/>
                </a:endParaRPr>
              </a:p>
            </p:txBody>
          </p:sp>
        </mc:Choice>
        <mc:Fallback>
          <p:sp>
            <p:nvSpPr>
              <p:cNvPr id="3" name="文本框 2">
                <a:extLst>
                  <a:ext uri="{FF2B5EF4-FFF2-40B4-BE49-F238E27FC236}">
                    <a16:creationId xmlns:a16="http://schemas.microsoft.com/office/drawing/2014/main" id="{C38710CD-B4D6-C26A-241B-E0CF8A16BE98}"/>
                  </a:ext>
                </a:extLst>
              </p:cNvPr>
              <p:cNvSpPr txBox="1">
                <a:spLocks noRot="1" noChangeAspect="1" noMove="1" noResize="1" noEditPoints="1" noAdjustHandles="1" noChangeArrowheads="1" noChangeShapeType="1" noTextEdit="1"/>
              </p:cNvSpPr>
              <p:nvPr/>
            </p:nvSpPr>
            <p:spPr>
              <a:xfrm>
                <a:off x="5600946" y="2573906"/>
                <a:ext cx="1284775" cy="276999"/>
              </a:xfrm>
              <a:prstGeom prst="rect">
                <a:avLst/>
              </a:prstGeom>
              <a:blipFill>
                <a:blip r:embed="rId7"/>
                <a:stretch>
                  <a:fillRect l="-4902" t="-26087" r="-9804" b="-43478"/>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4818FCA-EE0B-E196-F7C3-CFBE4EB628EA}"/>
              </a:ext>
            </a:extLst>
          </p:cNvPr>
          <p:cNvSpPr txBox="1"/>
          <p:nvPr/>
        </p:nvSpPr>
        <p:spPr>
          <a:xfrm>
            <a:off x="1831860" y="3380755"/>
            <a:ext cx="4625162" cy="369332"/>
          </a:xfrm>
          <a:prstGeom prst="rect">
            <a:avLst/>
          </a:prstGeom>
          <a:noFill/>
        </p:spPr>
        <p:txBody>
          <a:bodyPr wrap="square">
            <a:spAutoFit/>
          </a:bodyPr>
          <a:lstStyle/>
          <a:p>
            <a:pPr marL="285750" indent="-285750" eaLnBrk="0" fontAlgn="base" hangingPunct="0">
              <a:spcBef>
                <a:spcPct val="0"/>
              </a:spcBef>
              <a:spcAft>
                <a:spcPct val="0"/>
              </a:spcAft>
              <a:buFont typeface="Wingdings" pitchFamily="2" charset="2"/>
              <a:buChar char="p"/>
            </a:pPr>
            <a:r>
              <a:rPr lang="zh-CN" altLang="en-US" b="1" dirty="0">
                <a:solidFill>
                  <a:srgbClr val="000000"/>
                </a:solidFill>
                <a:latin typeface="幼圆" pitchFamily="49" charset="-122"/>
                <a:ea typeface="幼圆" pitchFamily="49" charset="-122"/>
              </a:rPr>
              <a:t>   已知 </a:t>
            </a:r>
            <a:r>
              <a:rPr lang="en-US" altLang="zh-CN" b="1" i="1" dirty="0">
                <a:solidFill>
                  <a:srgbClr val="0070C0"/>
                </a:solidFill>
                <a:latin typeface="幼圆" pitchFamily="49" charset="-122"/>
                <a:ea typeface="幼圆" pitchFamily="49" charset="-122"/>
              </a:rPr>
              <a:t>A</a:t>
            </a:r>
            <a:r>
              <a:rPr lang="zh-CN" altLang="en-US" b="1" dirty="0">
                <a:solidFill>
                  <a:srgbClr val="000000"/>
                </a:solidFill>
                <a:latin typeface="幼圆" pitchFamily="49" charset="-122"/>
                <a:ea typeface="幼圆" pitchFamily="49" charset="-122"/>
              </a:rPr>
              <a:t>，求 </a:t>
            </a:r>
            <a:r>
              <a:rPr lang="en-US" altLang="zh-CN" b="1" i="1" dirty="0">
                <a:solidFill>
                  <a:srgbClr val="C00000"/>
                </a:solidFill>
                <a:latin typeface="幼圆" pitchFamily="49" charset="-122"/>
                <a:ea typeface="幼圆" pitchFamily="49" charset="-122"/>
              </a:rPr>
              <a:t>F</a:t>
            </a:r>
            <a:r>
              <a:rPr lang="zh-CN" altLang="en-US" b="1" i="1" dirty="0">
                <a:solidFill>
                  <a:srgbClr val="C00000"/>
                </a:solidFill>
                <a:latin typeface="幼圆" pitchFamily="49" charset="-122"/>
                <a:ea typeface="幼圆" pitchFamily="49" charset="-122"/>
              </a:rPr>
              <a:t> </a:t>
            </a:r>
            <a:r>
              <a:rPr lang="zh-CN" altLang="en-US" b="1" dirty="0">
                <a:solidFill>
                  <a:srgbClr val="000000"/>
                </a:solidFill>
                <a:latin typeface="楷体" panose="02010609060101010101" pitchFamily="49" charset="-122"/>
                <a:ea typeface="楷体" panose="02010609060101010101" pitchFamily="49" charset="-122"/>
              </a:rPr>
              <a:t>。</a:t>
            </a:r>
            <a:endParaRPr lang="zh-CN" altLang="en-US" dirty="0">
              <a:solidFill>
                <a:srgbClr val="000000"/>
              </a:solidFill>
              <a:latin typeface="Tahoma" panose="020B0604030504040204" pitchFamily="34" charset="0"/>
              <a:ea typeface="宋体" panose="02010600030101010101" pitchFamily="2" charset="-122"/>
            </a:endParaRPr>
          </a:p>
        </p:txBody>
      </p:sp>
      <p:graphicFrame>
        <p:nvGraphicFramePr>
          <p:cNvPr id="6" name="Object 27">
            <a:extLst>
              <a:ext uri="{FF2B5EF4-FFF2-40B4-BE49-F238E27FC236}">
                <a16:creationId xmlns:a16="http://schemas.microsoft.com/office/drawing/2014/main" id="{A6425D33-1DB5-299F-98E0-31E586245A92}"/>
              </a:ext>
            </a:extLst>
          </p:cNvPr>
          <p:cNvGraphicFramePr>
            <a:graphicFrameLocks noChangeAspect="1"/>
          </p:cNvGraphicFramePr>
          <p:nvPr/>
        </p:nvGraphicFramePr>
        <p:xfrm>
          <a:off x="4115781" y="3203975"/>
          <a:ext cx="1581343" cy="667854"/>
        </p:xfrm>
        <a:graphic>
          <a:graphicData uri="http://schemas.openxmlformats.org/presentationml/2006/ole">
            <mc:AlternateContent xmlns:mc="http://schemas.openxmlformats.org/markup-compatibility/2006">
              <mc:Choice xmlns:v="urn:schemas-microsoft-com:vml" Requires="v">
                <p:oleObj name="Equation" r:id="rId8" imgW="26327100" imgH="11112500" progId="Equation.DSMT4">
                  <p:embed/>
                </p:oleObj>
              </mc:Choice>
              <mc:Fallback>
                <p:oleObj name="Equation" r:id="rId8" imgW="26327100" imgH="11112500" progId="Equation.DSMT4">
                  <p:embed/>
                  <p:pic>
                    <p:nvPicPr>
                      <p:cNvPr id="6" name="Object 27">
                        <a:extLst>
                          <a:ext uri="{FF2B5EF4-FFF2-40B4-BE49-F238E27FC236}">
                            <a16:creationId xmlns:a16="http://schemas.microsoft.com/office/drawing/2014/main" id="{A6425D33-1DB5-299F-98E0-31E586245A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15781" y="3203975"/>
                        <a:ext cx="1581343" cy="667854"/>
                      </a:xfrm>
                      <a:prstGeom prst="rect">
                        <a:avLst/>
                      </a:prstGeom>
                      <a:noFill/>
                      <a:ln>
                        <a:noFill/>
                      </a:ln>
                      <a:effectLst/>
                    </p:spPr>
                  </p:pic>
                </p:oleObj>
              </mc:Fallback>
            </mc:AlternateContent>
          </a:graphicData>
        </a:graphic>
      </p:graphicFrame>
      <p:sp>
        <p:nvSpPr>
          <p:cNvPr id="10" name="文本框 9">
            <a:extLst>
              <a:ext uri="{FF2B5EF4-FFF2-40B4-BE49-F238E27FC236}">
                <a16:creationId xmlns:a16="http://schemas.microsoft.com/office/drawing/2014/main" id="{0977C020-D982-D9E5-C869-87D54B2CAE5D}"/>
              </a:ext>
            </a:extLst>
          </p:cNvPr>
          <p:cNvSpPr txBox="1"/>
          <p:nvPr/>
        </p:nvSpPr>
        <p:spPr>
          <a:xfrm>
            <a:off x="1852946" y="4144458"/>
            <a:ext cx="4625162" cy="369332"/>
          </a:xfrm>
          <a:prstGeom prst="rect">
            <a:avLst/>
          </a:prstGeom>
          <a:noFill/>
        </p:spPr>
        <p:txBody>
          <a:bodyPr wrap="square">
            <a:spAutoFit/>
          </a:bodyPr>
          <a:lstStyle/>
          <a:p>
            <a:pPr marL="285750" indent="-285750" eaLnBrk="0" fontAlgn="base" hangingPunct="0">
              <a:spcBef>
                <a:spcPct val="0"/>
              </a:spcBef>
              <a:spcAft>
                <a:spcPct val="0"/>
              </a:spcAft>
              <a:buFont typeface="Wingdings" pitchFamily="2" charset="2"/>
              <a:buChar char="p"/>
            </a:pPr>
            <a:r>
              <a:rPr lang="zh-CN" altLang="en-US" b="1" dirty="0">
                <a:solidFill>
                  <a:srgbClr val="000000"/>
                </a:solidFill>
                <a:latin typeface="幼圆" pitchFamily="49" charset="-122"/>
                <a:ea typeface="幼圆" pitchFamily="49" charset="-122"/>
              </a:rPr>
              <a:t>   已知 </a:t>
            </a:r>
            <a:r>
              <a:rPr lang="en-US" altLang="zh-CN" b="1" i="1" dirty="0">
                <a:solidFill>
                  <a:srgbClr val="0070C0"/>
                </a:solidFill>
                <a:latin typeface="幼圆" pitchFamily="49" charset="-122"/>
                <a:ea typeface="幼圆" pitchFamily="49" charset="-122"/>
              </a:rPr>
              <a:t>F</a:t>
            </a:r>
            <a:r>
              <a:rPr lang="zh-CN" altLang="en-US" b="1" dirty="0">
                <a:solidFill>
                  <a:srgbClr val="000000"/>
                </a:solidFill>
                <a:latin typeface="幼圆" pitchFamily="49" charset="-122"/>
                <a:ea typeface="幼圆" pitchFamily="49" charset="-122"/>
              </a:rPr>
              <a:t>，求 </a:t>
            </a:r>
            <a:r>
              <a:rPr lang="en-US" altLang="zh-CN" b="1" i="1" dirty="0">
                <a:solidFill>
                  <a:srgbClr val="C00000"/>
                </a:solidFill>
                <a:latin typeface="幼圆" pitchFamily="49" charset="-122"/>
                <a:ea typeface="幼圆" pitchFamily="49" charset="-122"/>
              </a:rPr>
              <a:t>A</a:t>
            </a:r>
            <a:r>
              <a:rPr lang="zh-CN" altLang="en-US" b="1" i="1" dirty="0">
                <a:solidFill>
                  <a:srgbClr val="C00000"/>
                </a:solidFill>
                <a:latin typeface="幼圆" pitchFamily="49" charset="-122"/>
                <a:ea typeface="幼圆" pitchFamily="49" charset="-122"/>
              </a:rPr>
              <a:t> </a:t>
            </a:r>
            <a:r>
              <a:rPr lang="zh-CN" altLang="en-US" b="1" dirty="0">
                <a:solidFill>
                  <a:srgbClr val="000000"/>
                </a:solidFill>
                <a:latin typeface="楷体" panose="02010609060101010101" pitchFamily="49" charset="-122"/>
                <a:ea typeface="楷体" panose="02010609060101010101" pitchFamily="49" charset="-122"/>
              </a:rPr>
              <a:t>。</a:t>
            </a:r>
            <a:endParaRPr lang="zh-CN" altLang="en-US" dirty="0">
              <a:solidFill>
                <a:srgbClr val="000000"/>
              </a:solidFill>
              <a:latin typeface="Tahoma" panose="020B0604030504040204" pitchFamily="34" charset="0"/>
              <a:ea typeface="宋体" panose="02010600030101010101" pitchFamily="2" charset="-122"/>
            </a:endParaRPr>
          </a:p>
        </p:txBody>
      </p:sp>
      <p:graphicFrame>
        <p:nvGraphicFramePr>
          <p:cNvPr id="11" name="Object 11">
            <a:extLst>
              <a:ext uri="{FF2B5EF4-FFF2-40B4-BE49-F238E27FC236}">
                <a16:creationId xmlns:a16="http://schemas.microsoft.com/office/drawing/2014/main" id="{B40806A1-2A3A-F66A-2E82-8FE76D50AE4A}"/>
              </a:ext>
            </a:extLst>
          </p:cNvPr>
          <p:cNvGraphicFramePr>
            <a:graphicFrameLocks noChangeAspect="1"/>
          </p:cNvGraphicFramePr>
          <p:nvPr/>
        </p:nvGraphicFramePr>
        <p:xfrm>
          <a:off x="4215143" y="3872636"/>
          <a:ext cx="2793268" cy="652955"/>
        </p:xfrm>
        <a:graphic>
          <a:graphicData uri="http://schemas.openxmlformats.org/presentationml/2006/ole">
            <mc:AlternateContent xmlns:mc="http://schemas.openxmlformats.org/markup-compatibility/2006">
              <mc:Choice xmlns:v="urn:schemas-microsoft-com:vml" Requires="v">
                <p:oleObj name="公式" r:id="rId10" imgW="45059600" imgH="10528300" progId="Equation.3">
                  <p:embed/>
                </p:oleObj>
              </mc:Choice>
              <mc:Fallback>
                <p:oleObj name="公式" r:id="rId10" imgW="45059600" imgH="10528300" progId="Equation.3">
                  <p:embed/>
                  <p:pic>
                    <p:nvPicPr>
                      <p:cNvPr id="11" name="Object 11">
                        <a:extLst>
                          <a:ext uri="{FF2B5EF4-FFF2-40B4-BE49-F238E27FC236}">
                            <a16:creationId xmlns:a16="http://schemas.microsoft.com/office/drawing/2014/main" id="{B40806A1-2A3A-F66A-2E82-8FE76D50AE4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15143" y="3872636"/>
                        <a:ext cx="2793268" cy="652955"/>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5FB1909B-302C-7F60-C047-92C658E27743}"/>
                  </a:ext>
                </a:extLst>
              </p:cNvPr>
              <p:cNvSpPr txBox="1"/>
              <p:nvPr/>
            </p:nvSpPr>
            <p:spPr>
              <a:xfrm>
                <a:off x="5690955" y="3362777"/>
                <a:ext cx="1362552" cy="276999"/>
              </a:xfrm>
              <a:prstGeom prst="rect">
                <a:avLst/>
              </a:prstGeom>
              <a:noFill/>
            </p:spPr>
            <p:txBody>
              <a:bodyPr wrap="none" lIns="0" tIns="0" rIns="0" bIns="0" rtlCol="0">
                <a:spAutoFit/>
              </a:bodyPr>
              <a:lstStyle/>
              <a:p>
                <a:pPr eaLnBrk="0" fontAlgn="base" hangingPunct="0">
                  <a:spcBef>
                    <a:spcPct val="0"/>
                  </a:spcBef>
                  <a:spcAft>
                    <a:spcPct val="0"/>
                  </a:spcAft>
                </a:pPr>
                <a14:m>
                  <m:oMath xmlns:m="http://schemas.openxmlformats.org/officeDocument/2006/math">
                    <m:r>
                      <a:rPr kumimoji="1" lang="en-US" altLang="zh-CN" i="1">
                        <a:solidFill>
                          <a:srgbClr val="000000"/>
                        </a:solidFill>
                      </a:rPr>
                      <m:t>=</m:t>
                    </m:r>
                    <m:r>
                      <m:rPr>
                        <m:sty m:val="p"/>
                      </m:rPr>
                      <a:rPr kumimoji="1" lang="en-US" altLang="zh-CN">
                        <a:solidFill>
                          <a:srgbClr val="000000"/>
                        </a:solidFill>
                      </a:rPr>
                      <m:t>A</m:t>
                    </m:r>
                  </m:oMath>
                </a14:m>
                <a:r>
                  <a:rPr kumimoji="1" lang="en-US" altLang="zh-CN" dirty="0">
                    <a:solidFill>
                      <a:srgbClr val="000000"/>
                    </a:solidFill>
                    <a:latin typeface="Times New Roman"/>
                    <a:ea typeface="宋体" panose="02010600030101010101" pitchFamily="2" charset="-122"/>
                  </a:rPr>
                  <a:t> (F/A, </a:t>
                </a:r>
                <a:r>
                  <a:rPr kumimoji="1" lang="en-US" altLang="zh-CN" dirty="0" err="1">
                    <a:solidFill>
                      <a:srgbClr val="000000"/>
                    </a:solidFill>
                    <a:latin typeface="Times New Roman"/>
                    <a:ea typeface="宋体" panose="02010600030101010101" pitchFamily="2" charset="-122"/>
                  </a:rPr>
                  <a:t>i</a:t>
                </a:r>
                <a:r>
                  <a:rPr kumimoji="1" lang="en-US" altLang="zh-CN" dirty="0">
                    <a:solidFill>
                      <a:srgbClr val="000000"/>
                    </a:solidFill>
                    <a:latin typeface="Times New Roman"/>
                    <a:ea typeface="宋体" panose="02010600030101010101" pitchFamily="2" charset="-122"/>
                  </a:rPr>
                  <a:t>, n)</a:t>
                </a:r>
                <a:endParaRPr kumimoji="1" lang="zh-CN" altLang="en-US" dirty="0">
                  <a:solidFill>
                    <a:srgbClr val="000000"/>
                  </a:solidFill>
                  <a:latin typeface="Times New Roman"/>
                  <a:ea typeface="宋体" panose="02010600030101010101" pitchFamily="2" charset="-122"/>
                </a:endParaRPr>
              </a:p>
            </p:txBody>
          </p:sp>
        </mc:Choice>
        <mc:Fallback>
          <p:sp>
            <p:nvSpPr>
              <p:cNvPr id="12" name="文本框 11">
                <a:extLst>
                  <a:ext uri="{FF2B5EF4-FFF2-40B4-BE49-F238E27FC236}">
                    <a16:creationId xmlns:a16="http://schemas.microsoft.com/office/drawing/2014/main" id="{5FB1909B-302C-7F60-C047-92C658E27743}"/>
                  </a:ext>
                </a:extLst>
              </p:cNvPr>
              <p:cNvSpPr txBox="1">
                <a:spLocks noRot="1" noChangeAspect="1" noMove="1" noResize="1" noEditPoints="1" noAdjustHandles="1" noChangeArrowheads="1" noChangeShapeType="1" noTextEdit="1"/>
              </p:cNvSpPr>
              <p:nvPr/>
            </p:nvSpPr>
            <p:spPr>
              <a:xfrm>
                <a:off x="5690955" y="3362777"/>
                <a:ext cx="1362552" cy="276999"/>
              </a:xfrm>
              <a:prstGeom prst="rect">
                <a:avLst/>
              </a:prstGeom>
              <a:blipFill>
                <a:blip r:embed="rId12"/>
                <a:stretch>
                  <a:fillRect l="-3704" t="-21739" r="-9259" b="-47826"/>
                </a:stretch>
              </a:blipFill>
            </p:spPr>
            <p:txBody>
              <a:bodyPr/>
              <a:lstStyle/>
              <a:p>
                <a:r>
                  <a:rPr lang="zh-CN" altLang="en-US">
                    <a:noFill/>
                  </a:rPr>
                  <a:t> </a:t>
                </a:r>
              </a:p>
            </p:txBody>
          </p:sp>
        </mc:Fallback>
      </mc:AlternateContent>
      <p:sp>
        <p:nvSpPr>
          <p:cNvPr id="14" name="文本框 13">
            <a:extLst>
              <a:ext uri="{FF2B5EF4-FFF2-40B4-BE49-F238E27FC236}">
                <a16:creationId xmlns:a16="http://schemas.microsoft.com/office/drawing/2014/main" id="{C59CA460-4973-50BD-73E9-EF1C6A3AE64B}"/>
              </a:ext>
            </a:extLst>
          </p:cNvPr>
          <p:cNvSpPr txBox="1"/>
          <p:nvPr/>
        </p:nvSpPr>
        <p:spPr>
          <a:xfrm>
            <a:off x="1860466" y="4842657"/>
            <a:ext cx="4625162" cy="369332"/>
          </a:xfrm>
          <a:prstGeom prst="rect">
            <a:avLst/>
          </a:prstGeom>
          <a:noFill/>
        </p:spPr>
        <p:txBody>
          <a:bodyPr wrap="square">
            <a:spAutoFit/>
          </a:bodyPr>
          <a:lstStyle/>
          <a:p>
            <a:pPr marL="285750" indent="-285750" eaLnBrk="0" fontAlgn="base" hangingPunct="0">
              <a:spcBef>
                <a:spcPct val="0"/>
              </a:spcBef>
              <a:spcAft>
                <a:spcPct val="0"/>
              </a:spcAft>
              <a:buFont typeface="Wingdings" pitchFamily="2" charset="2"/>
              <a:buChar char="p"/>
            </a:pPr>
            <a:r>
              <a:rPr lang="zh-CN" altLang="en-US" b="1" dirty="0">
                <a:solidFill>
                  <a:srgbClr val="000000"/>
                </a:solidFill>
                <a:latin typeface="幼圆" pitchFamily="49" charset="-122"/>
                <a:ea typeface="幼圆" pitchFamily="49" charset="-122"/>
              </a:rPr>
              <a:t>   已知 </a:t>
            </a:r>
            <a:r>
              <a:rPr lang="en-US" altLang="zh-CN" b="1" i="1" dirty="0">
                <a:solidFill>
                  <a:srgbClr val="0070C0"/>
                </a:solidFill>
                <a:latin typeface="幼圆" pitchFamily="49" charset="-122"/>
                <a:ea typeface="幼圆" pitchFamily="49" charset="-122"/>
              </a:rPr>
              <a:t>A</a:t>
            </a:r>
            <a:r>
              <a:rPr lang="zh-CN" altLang="en-US" b="1" dirty="0">
                <a:solidFill>
                  <a:srgbClr val="000000"/>
                </a:solidFill>
                <a:latin typeface="幼圆" pitchFamily="49" charset="-122"/>
                <a:ea typeface="幼圆" pitchFamily="49" charset="-122"/>
              </a:rPr>
              <a:t>，求 </a:t>
            </a:r>
            <a:r>
              <a:rPr lang="en-US" altLang="zh-CN" b="1" i="1" dirty="0">
                <a:solidFill>
                  <a:srgbClr val="C00000"/>
                </a:solidFill>
                <a:latin typeface="幼圆" pitchFamily="49" charset="-122"/>
                <a:ea typeface="幼圆" pitchFamily="49" charset="-122"/>
              </a:rPr>
              <a:t>P</a:t>
            </a:r>
            <a:r>
              <a:rPr lang="zh-CN" altLang="en-US" b="1" i="1" dirty="0">
                <a:solidFill>
                  <a:srgbClr val="000000"/>
                </a:solidFill>
                <a:latin typeface="楷体" panose="02010609060101010101" pitchFamily="49" charset="-122"/>
                <a:ea typeface="楷体" panose="02010609060101010101" pitchFamily="49" charset="-122"/>
              </a:rPr>
              <a:t> </a:t>
            </a:r>
            <a:r>
              <a:rPr lang="zh-CN" altLang="en-US" b="1" dirty="0">
                <a:solidFill>
                  <a:srgbClr val="000000"/>
                </a:solidFill>
                <a:latin typeface="楷体" panose="02010609060101010101" pitchFamily="49" charset="-122"/>
                <a:ea typeface="楷体" panose="02010609060101010101" pitchFamily="49" charset="-122"/>
              </a:rPr>
              <a:t>。</a:t>
            </a:r>
            <a:endParaRPr lang="zh-CN" altLang="en-US" dirty="0">
              <a:solidFill>
                <a:srgbClr val="000000"/>
              </a:solidFill>
              <a:latin typeface="Tahoma" panose="020B0604030504040204" pitchFamily="34" charset="0"/>
              <a:ea typeface="宋体" panose="02010600030101010101" pitchFamily="2" charset="-122"/>
            </a:endParaRPr>
          </a:p>
        </p:txBody>
      </p:sp>
      <p:graphicFrame>
        <p:nvGraphicFramePr>
          <p:cNvPr id="16" name="Object 8">
            <a:extLst>
              <a:ext uri="{FF2B5EF4-FFF2-40B4-BE49-F238E27FC236}">
                <a16:creationId xmlns:a16="http://schemas.microsoft.com/office/drawing/2014/main" id="{046EEF21-EE1A-696A-B8FA-EEF5055F5127}"/>
              </a:ext>
            </a:extLst>
          </p:cNvPr>
          <p:cNvGraphicFramePr>
            <a:graphicFrameLocks noChangeAspect="1"/>
          </p:cNvGraphicFramePr>
          <p:nvPr/>
        </p:nvGraphicFramePr>
        <p:xfrm>
          <a:off x="4208237" y="4636339"/>
          <a:ext cx="2807083" cy="701771"/>
        </p:xfrm>
        <a:graphic>
          <a:graphicData uri="http://schemas.openxmlformats.org/presentationml/2006/ole">
            <mc:AlternateContent xmlns:mc="http://schemas.openxmlformats.org/markup-compatibility/2006">
              <mc:Choice xmlns:v="urn:schemas-microsoft-com:vml" Requires="v">
                <p:oleObj name="公式" r:id="rId13" imgW="44475400" imgH="11112500" progId="Equation.3">
                  <p:embed/>
                </p:oleObj>
              </mc:Choice>
              <mc:Fallback>
                <p:oleObj name="公式" r:id="rId13" imgW="44475400" imgH="11112500" progId="Equation.3">
                  <p:embed/>
                  <p:pic>
                    <p:nvPicPr>
                      <p:cNvPr id="16" name="Object 8">
                        <a:extLst>
                          <a:ext uri="{FF2B5EF4-FFF2-40B4-BE49-F238E27FC236}">
                            <a16:creationId xmlns:a16="http://schemas.microsoft.com/office/drawing/2014/main" id="{046EEF21-EE1A-696A-B8FA-EEF5055F512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08237" y="4636339"/>
                        <a:ext cx="2807083" cy="701771"/>
                      </a:xfrm>
                      <a:prstGeom prst="rect">
                        <a:avLst/>
                      </a:prstGeom>
                      <a:noFill/>
                      <a:ln>
                        <a:noFill/>
                      </a:ln>
                      <a:effectLst/>
                    </p:spPr>
                  </p:pic>
                </p:oleObj>
              </mc:Fallback>
            </mc:AlternateContent>
          </a:graphicData>
        </a:graphic>
      </p:graphicFrame>
      <p:graphicFrame>
        <p:nvGraphicFramePr>
          <p:cNvPr id="17" name="Object 11">
            <a:extLst>
              <a:ext uri="{FF2B5EF4-FFF2-40B4-BE49-F238E27FC236}">
                <a16:creationId xmlns:a16="http://schemas.microsoft.com/office/drawing/2014/main" id="{5ABAA245-BF28-15FC-DF93-9516DF0F1478}"/>
              </a:ext>
            </a:extLst>
          </p:cNvPr>
          <p:cNvGraphicFramePr>
            <a:graphicFrameLocks noChangeAspect="1"/>
          </p:cNvGraphicFramePr>
          <p:nvPr/>
        </p:nvGraphicFramePr>
        <p:xfrm>
          <a:off x="4240584" y="5346003"/>
          <a:ext cx="2803497" cy="705365"/>
        </p:xfrm>
        <a:graphic>
          <a:graphicData uri="http://schemas.openxmlformats.org/presentationml/2006/ole">
            <mc:AlternateContent xmlns:mc="http://schemas.openxmlformats.org/markup-compatibility/2006">
              <mc:Choice xmlns:v="urn:schemas-microsoft-com:vml" Requires="v">
                <p:oleObj name="公式" r:id="rId15" imgW="44183300" imgH="11112500" progId="Equation.3">
                  <p:embed/>
                </p:oleObj>
              </mc:Choice>
              <mc:Fallback>
                <p:oleObj name="公式" r:id="rId15" imgW="44183300" imgH="11112500" progId="Equation.3">
                  <p:embed/>
                  <p:pic>
                    <p:nvPicPr>
                      <p:cNvPr id="17" name="Object 11">
                        <a:extLst>
                          <a:ext uri="{FF2B5EF4-FFF2-40B4-BE49-F238E27FC236}">
                            <a16:creationId xmlns:a16="http://schemas.microsoft.com/office/drawing/2014/main" id="{5ABAA245-BF28-15FC-DF93-9516DF0F147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40584" y="5346003"/>
                        <a:ext cx="2803497" cy="705365"/>
                      </a:xfrm>
                      <a:prstGeom prst="rect">
                        <a:avLst/>
                      </a:prstGeom>
                      <a:noFill/>
                      <a:ln>
                        <a:noFill/>
                      </a:ln>
                      <a:effectLst/>
                    </p:spPr>
                  </p:pic>
                </p:oleObj>
              </mc:Fallback>
            </mc:AlternateContent>
          </a:graphicData>
        </a:graphic>
      </p:graphicFrame>
      <p:sp>
        <p:nvSpPr>
          <p:cNvPr id="18" name="文本框 17">
            <a:extLst>
              <a:ext uri="{FF2B5EF4-FFF2-40B4-BE49-F238E27FC236}">
                <a16:creationId xmlns:a16="http://schemas.microsoft.com/office/drawing/2014/main" id="{CEB6EEF8-4589-7140-1ACC-217CAE8218C3}"/>
              </a:ext>
            </a:extLst>
          </p:cNvPr>
          <p:cNvSpPr txBox="1"/>
          <p:nvPr/>
        </p:nvSpPr>
        <p:spPr>
          <a:xfrm>
            <a:off x="1860467" y="5515793"/>
            <a:ext cx="2480339" cy="369332"/>
          </a:xfrm>
          <a:prstGeom prst="rect">
            <a:avLst/>
          </a:prstGeom>
          <a:noFill/>
        </p:spPr>
        <p:txBody>
          <a:bodyPr wrap="square">
            <a:spAutoFit/>
          </a:bodyPr>
          <a:lstStyle/>
          <a:p>
            <a:pPr marL="285750" indent="-285750" eaLnBrk="0" fontAlgn="base" hangingPunct="0">
              <a:spcBef>
                <a:spcPct val="0"/>
              </a:spcBef>
              <a:spcAft>
                <a:spcPct val="0"/>
              </a:spcAft>
              <a:buFont typeface="Wingdings" pitchFamily="2" charset="2"/>
              <a:buChar char="p"/>
            </a:pPr>
            <a:r>
              <a:rPr lang="zh-CN" altLang="en-US" b="1" dirty="0">
                <a:solidFill>
                  <a:srgbClr val="000000"/>
                </a:solidFill>
                <a:latin typeface="幼圆" pitchFamily="49" charset="-122"/>
                <a:ea typeface="幼圆" pitchFamily="49" charset="-122"/>
              </a:rPr>
              <a:t>   已知 </a:t>
            </a:r>
            <a:r>
              <a:rPr lang="en-US" altLang="zh-CN" b="1" i="1" dirty="0">
                <a:solidFill>
                  <a:srgbClr val="C00000"/>
                </a:solidFill>
                <a:latin typeface="幼圆" pitchFamily="49" charset="-122"/>
                <a:ea typeface="幼圆" pitchFamily="49" charset="-122"/>
              </a:rPr>
              <a:t>P </a:t>
            </a:r>
            <a:r>
              <a:rPr lang="zh-CN" altLang="en-US" b="1" dirty="0">
                <a:solidFill>
                  <a:srgbClr val="000000"/>
                </a:solidFill>
                <a:latin typeface="幼圆" pitchFamily="49" charset="-122"/>
                <a:ea typeface="幼圆" pitchFamily="49" charset="-122"/>
              </a:rPr>
              <a:t>，求 </a:t>
            </a:r>
            <a:r>
              <a:rPr lang="en-US" altLang="zh-CN" b="1" i="1" dirty="0">
                <a:solidFill>
                  <a:srgbClr val="0070C0"/>
                </a:solidFill>
                <a:latin typeface="幼圆" pitchFamily="49" charset="-122"/>
                <a:ea typeface="幼圆" pitchFamily="49" charset="-122"/>
              </a:rPr>
              <a:t>A</a:t>
            </a:r>
            <a:r>
              <a:rPr lang="zh-CN" altLang="en-US" b="1" i="1" dirty="0">
                <a:solidFill>
                  <a:srgbClr val="000000"/>
                </a:solidFill>
                <a:latin typeface="楷体" panose="02010609060101010101" pitchFamily="49" charset="-122"/>
                <a:ea typeface="楷体" panose="02010609060101010101" pitchFamily="49" charset="-122"/>
              </a:rPr>
              <a:t> </a:t>
            </a:r>
            <a:r>
              <a:rPr lang="zh-CN" altLang="en-US" b="1" dirty="0">
                <a:solidFill>
                  <a:srgbClr val="000000"/>
                </a:solidFill>
                <a:latin typeface="楷体" panose="02010609060101010101" pitchFamily="49" charset="-122"/>
                <a:ea typeface="楷体" panose="02010609060101010101" pitchFamily="49" charset="-122"/>
              </a:rPr>
              <a:t>。</a:t>
            </a:r>
            <a:endParaRPr lang="zh-CN" altLang="en-US" dirty="0">
              <a:solidFill>
                <a:srgbClr val="000000"/>
              </a:solidFill>
              <a:latin typeface="Tahoma" panose="020B060403050404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3B212C3F-7205-B1E2-4DD8-D6B7D3E48A34}"/>
                  </a:ext>
                </a:extLst>
              </p:cNvPr>
              <p:cNvSpPr txBox="1"/>
              <p:nvPr/>
            </p:nvSpPr>
            <p:spPr>
              <a:xfrm>
                <a:off x="7717888" y="1689201"/>
                <a:ext cx="2528321" cy="529953"/>
              </a:xfrm>
              <a:prstGeom prst="rect">
                <a:avLst/>
              </a:prstGeom>
              <a:noFill/>
            </p:spPr>
            <p:txBody>
              <a:bodyPr wrap="none" lIns="0" tIns="0" rIns="0" bIns="0" rtlCol="0">
                <a:spAutoFit/>
              </a:bodyPr>
              <a:lstStyle/>
              <a:p>
                <a:pPr eaLnBrk="0" fontAlgn="base" hangingPunct="0">
                  <a:spcBef>
                    <a:spcPct val="0"/>
                  </a:spcBef>
                  <a:spcAft>
                    <a:spcPct val="0"/>
                  </a:spcAft>
                </a:pPr>
                <a14:m>
                  <m:oMath xmlns:m="http://schemas.openxmlformats.org/officeDocument/2006/math">
                    <m:r>
                      <a:rPr kumimoji="1" lang="en-US" altLang="zh-CN" i="1">
                        <a:solidFill>
                          <a:srgbClr val="000000"/>
                        </a:solidFill>
                        <a:latin typeface="Cambria Math" panose="02040503050406030204" pitchFamily="18" charset="0"/>
                      </a:rPr>
                      <m:t>(</m:t>
                    </m:r>
                    <m:f>
                      <m:fPr>
                        <m:type m:val="lin"/>
                        <m:ctrlPr>
                          <a:rPr kumimoji="1" lang="en-US" altLang="zh-CN" i="1">
                            <a:solidFill>
                              <a:srgbClr val="000000"/>
                            </a:solidFill>
                            <a:latin typeface="Cambria Math" panose="02040503050406030204" pitchFamily="18" charset="0"/>
                          </a:rPr>
                        </m:ctrlPr>
                      </m:fPr>
                      <m:num>
                        <m:r>
                          <a:rPr kumimoji="1" lang="en-US" altLang="zh-CN" i="1">
                            <a:solidFill>
                              <a:srgbClr val="000000"/>
                            </a:solidFill>
                            <a:latin typeface="Cambria Math" panose="02040503050406030204" pitchFamily="18" charset="0"/>
                          </a:rPr>
                          <m:t>𝐹</m:t>
                        </m:r>
                      </m:num>
                      <m:den>
                        <m:r>
                          <a:rPr kumimoji="1" lang="en-US" altLang="zh-CN" i="1">
                            <a:solidFill>
                              <a:srgbClr val="000000"/>
                            </a:solidFill>
                            <a:latin typeface="Cambria Math" panose="02040503050406030204" pitchFamily="18" charset="0"/>
                          </a:rPr>
                          <m:t>𝑃</m:t>
                        </m:r>
                        <m:r>
                          <a:rPr kumimoji="1" lang="en-US" altLang="zh-CN" i="1">
                            <a:solidFill>
                              <a:srgbClr val="000000"/>
                            </a:solidFill>
                            <a:latin typeface="Cambria Math" panose="02040503050406030204" pitchFamily="18" charset="0"/>
                          </a:rPr>
                          <m:t>, </m:t>
                        </m:r>
                        <m:r>
                          <a:rPr kumimoji="1" lang="en-US" altLang="zh-CN" i="1">
                            <a:solidFill>
                              <a:srgbClr val="000000"/>
                            </a:solidFill>
                            <a:latin typeface="Cambria Math" panose="02040503050406030204" pitchFamily="18" charset="0"/>
                          </a:rPr>
                          <m:t>𝑖</m:t>
                        </m:r>
                        <m:r>
                          <a:rPr kumimoji="1" lang="en-US" altLang="zh-CN" i="1">
                            <a:solidFill>
                              <a:srgbClr val="000000"/>
                            </a:solidFill>
                            <a:latin typeface="Cambria Math" panose="02040503050406030204" pitchFamily="18" charset="0"/>
                          </a:rPr>
                          <m:t>,</m:t>
                        </m:r>
                        <m:r>
                          <a:rPr kumimoji="1" lang="en-US" altLang="zh-CN" i="1">
                            <a:solidFill>
                              <a:srgbClr val="000000"/>
                            </a:solidFill>
                            <a:latin typeface="Cambria Math" panose="02040503050406030204" pitchFamily="18" charset="0"/>
                          </a:rPr>
                          <m:t>𝑛</m:t>
                        </m:r>
                        <m:r>
                          <a:rPr kumimoji="1" lang="en-US" altLang="zh-CN" i="1">
                            <a:solidFill>
                              <a:srgbClr val="000000"/>
                            </a:solidFill>
                            <a:latin typeface="Cambria Math" panose="02040503050406030204" pitchFamily="18" charset="0"/>
                          </a:rPr>
                          <m:t>)=</m:t>
                        </m:r>
                        <m:sSup>
                          <m:sSupPr>
                            <m:ctrlPr>
                              <a:rPr kumimoji="1" lang="en-US" altLang="zh-CN" i="1">
                                <a:solidFill>
                                  <a:srgbClr val="000000"/>
                                </a:solidFill>
                                <a:latin typeface="Cambria Math" panose="02040503050406030204" pitchFamily="18" charset="0"/>
                              </a:rPr>
                            </m:ctrlPr>
                          </m:sSupPr>
                          <m:e>
                            <m:d>
                              <m:dPr>
                                <m:ctrlPr>
                                  <a:rPr kumimoji="1" lang="en-US" altLang="zh-CN" i="1">
                                    <a:solidFill>
                                      <a:srgbClr val="000000"/>
                                    </a:solidFill>
                                    <a:latin typeface="Cambria Math" panose="02040503050406030204" pitchFamily="18" charset="0"/>
                                  </a:rPr>
                                </m:ctrlPr>
                              </m:dPr>
                              <m:e>
                                <m:r>
                                  <a:rPr kumimoji="1" lang="en-US" altLang="zh-CN" i="1">
                                    <a:solidFill>
                                      <a:srgbClr val="000000"/>
                                    </a:solidFill>
                                    <a:latin typeface="Cambria Math" panose="02040503050406030204" pitchFamily="18" charset="0"/>
                                  </a:rPr>
                                  <m:t>1+</m:t>
                                </m:r>
                                <m:r>
                                  <a:rPr kumimoji="1" lang="en-US" altLang="zh-CN" i="1">
                                    <a:solidFill>
                                      <a:srgbClr val="000000"/>
                                    </a:solidFill>
                                    <a:latin typeface="Cambria Math" panose="02040503050406030204" pitchFamily="18" charset="0"/>
                                  </a:rPr>
                                  <m:t>𝑖</m:t>
                                </m:r>
                              </m:e>
                            </m:d>
                          </m:e>
                          <m:sup>
                            <m:r>
                              <a:rPr kumimoji="1" lang="en-US" altLang="zh-CN" i="1">
                                <a:solidFill>
                                  <a:srgbClr val="000000"/>
                                </a:solidFill>
                                <a:latin typeface="Cambria Math" panose="02040503050406030204" pitchFamily="18" charset="0"/>
                              </a:rPr>
                              <m:t>𝑛</m:t>
                            </m:r>
                          </m:sup>
                        </m:sSup>
                      </m:den>
                    </m:f>
                  </m:oMath>
                </a14:m>
                <a:r>
                  <a:rPr kumimoji="1" lang="zh-CN" altLang="en-US" sz="2000" dirty="0">
                    <a:solidFill>
                      <a:srgbClr val="000000"/>
                    </a:solidFill>
                    <a:latin typeface="Times New Roman"/>
                    <a:ea typeface="宋体" panose="02010600030101010101" pitchFamily="2" charset="-122"/>
                  </a:rPr>
                  <a:t> </a:t>
                </a:r>
                <a:r>
                  <a:rPr kumimoji="1" lang="en-US" altLang="zh-CN" sz="2000" dirty="0">
                    <a:solidFill>
                      <a:srgbClr val="000000"/>
                    </a:solidFill>
                    <a:latin typeface="Times New Roman"/>
                    <a:ea typeface="宋体" panose="02010600030101010101" pitchFamily="2" charset="-122"/>
                  </a:rPr>
                  <a:t>=</a:t>
                </a:r>
                <a:r>
                  <a:rPr kumimoji="1" lang="zh-CN" altLang="en-US" sz="2000" dirty="0">
                    <a:solidFill>
                      <a:srgbClr val="000000"/>
                    </a:solidFill>
                    <a:latin typeface="Times New Roman"/>
                    <a:ea typeface="宋体" panose="02010600030101010101" pitchFamily="2" charset="-122"/>
                  </a:rPr>
                  <a:t> </a:t>
                </a:r>
                <a14:m>
                  <m:oMath xmlns:m="http://schemas.openxmlformats.org/officeDocument/2006/math">
                    <m:f>
                      <m:fPr>
                        <m:ctrlPr>
                          <a:rPr kumimoji="1" lang="en-US" altLang="zh-CN" sz="2400" i="1" dirty="0">
                            <a:solidFill>
                              <a:srgbClr val="000000"/>
                            </a:solidFill>
                          </a:rPr>
                        </m:ctrlPr>
                      </m:fPr>
                      <m:num>
                        <m:r>
                          <a:rPr kumimoji="1" lang="en-US" altLang="zh-CN" sz="2400" i="1" dirty="0">
                            <a:solidFill>
                              <a:srgbClr val="000000"/>
                            </a:solidFill>
                          </a:rPr>
                          <m:t>𝐹</m:t>
                        </m:r>
                      </m:num>
                      <m:den>
                        <m:r>
                          <a:rPr kumimoji="1" lang="en-US" altLang="zh-CN" sz="2400" i="1" dirty="0">
                            <a:solidFill>
                              <a:srgbClr val="000000"/>
                            </a:solidFill>
                          </a:rPr>
                          <m:t>𝑃</m:t>
                        </m:r>
                      </m:den>
                    </m:f>
                  </m:oMath>
                </a14:m>
                <a:endParaRPr kumimoji="1" lang="zh-CN" altLang="en-US" sz="2400" dirty="0">
                  <a:solidFill>
                    <a:srgbClr val="000000"/>
                  </a:solidFill>
                  <a:latin typeface="Times New Roman"/>
                  <a:ea typeface="宋体" panose="02010600030101010101" pitchFamily="2" charset="-122"/>
                </a:endParaRPr>
              </a:p>
            </p:txBody>
          </p:sp>
        </mc:Choice>
        <mc:Fallback>
          <p:sp>
            <p:nvSpPr>
              <p:cNvPr id="19" name="文本框 18">
                <a:extLst>
                  <a:ext uri="{FF2B5EF4-FFF2-40B4-BE49-F238E27FC236}">
                    <a16:creationId xmlns:a16="http://schemas.microsoft.com/office/drawing/2014/main" id="{3B212C3F-7205-B1E2-4DD8-D6B7D3E48A34}"/>
                  </a:ext>
                </a:extLst>
              </p:cNvPr>
              <p:cNvSpPr txBox="1">
                <a:spLocks noRot="1" noChangeAspect="1" noMove="1" noResize="1" noEditPoints="1" noAdjustHandles="1" noChangeArrowheads="1" noChangeShapeType="1" noTextEdit="1"/>
              </p:cNvSpPr>
              <p:nvPr/>
            </p:nvSpPr>
            <p:spPr>
              <a:xfrm>
                <a:off x="7717888" y="1689201"/>
                <a:ext cx="2528321" cy="529953"/>
              </a:xfrm>
              <a:prstGeom prst="rect">
                <a:avLst/>
              </a:prstGeom>
              <a:blipFill>
                <a:blip r:embed="rId17"/>
                <a:stretch>
                  <a:fillRect l="-6500" t="-55814" r="-2000" b="-10697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6EB36257-A43B-91AF-35AA-64ADEBD8514B}"/>
                  </a:ext>
                </a:extLst>
              </p:cNvPr>
              <p:cNvSpPr txBox="1"/>
              <p:nvPr/>
            </p:nvSpPr>
            <p:spPr>
              <a:xfrm>
                <a:off x="7727429" y="2476294"/>
                <a:ext cx="2425106" cy="478977"/>
              </a:xfrm>
              <a:prstGeom prst="rect">
                <a:avLst/>
              </a:prstGeom>
              <a:noFill/>
            </p:spPr>
            <p:txBody>
              <a:bodyPr wrap="square" lIns="0" tIns="0" rIns="0" bIns="0" rtlCol="0">
                <a:spAutoFit/>
              </a:bodyPr>
              <a:lstStyle/>
              <a:p>
                <a:pPr eaLnBrk="0" fontAlgn="base" hangingPunct="0">
                  <a:spcBef>
                    <a:spcPct val="0"/>
                  </a:spcBef>
                  <a:spcAft>
                    <a:spcPct val="0"/>
                  </a:spcAft>
                </a:pPr>
                <a14:m>
                  <m:oMath xmlns:m="http://schemas.openxmlformats.org/officeDocument/2006/math">
                    <m:d>
                      <m:dPr>
                        <m:ctrlPr>
                          <a:rPr kumimoji="1" lang="en-US" altLang="zh-CN" i="1">
                            <a:solidFill>
                              <a:srgbClr val="000000"/>
                            </a:solidFill>
                            <a:latin typeface="Cambria Math" panose="02040503050406030204" pitchFamily="18" charset="0"/>
                          </a:rPr>
                        </m:ctrlPr>
                      </m:dPr>
                      <m:e>
                        <m:f>
                          <m:fPr>
                            <m:type m:val="lin"/>
                            <m:ctrlPr>
                              <a:rPr kumimoji="1" lang="en-US" altLang="zh-CN" i="1">
                                <a:solidFill>
                                  <a:srgbClr val="000000"/>
                                </a:solidFill>
                                <a:latin typeface="Cambria Math" panose="02040503050406030204" pitchFamily="18" charset="0"/>
                              </a:rPr>
                            </m:ctrlPr>
                          </m:fPr>
                          <m:num>
                            <m:r>
                              <a:rPr kumimoji="1" lang="en-US" altLang="zh-CN" i="1">
                                <a:solidFill>
                                  <a:srgbClr val="000000"/>
                                </a:solidFill>
                                <a:latin typeface="Cambria Math" panose="02040503050406030204" pitchFamily="18" charset="0"/>
                              </a:rPr>
                              <m:t>𝑃</m:t>
                            </m:r>
                          </m:num>
                          <m:den>
                            <m:r>
                              <a:rPr kumimoji="1" lang="en-US" altLang="zh-CN" i="1">
                                <a:solidFill>
                                  <a:srgbClr val="000000"/>
                                </a:solidFill>
                                <a:latin typeface="Cambria Math" panose="02040503050406030204" pitchFamily="18" charset="0"/>
                              </a:rPr>
                              <m:t>𝐹</m:t>
                            </m:r>
                            <m:r>
                              <a:rPr kumimoji="1" lang="en-US" altLang="zh-CN" i="1">
                                <a:solidFill>
                                  <a:srgbClr val="000000"/>
                                </a:solidFill>
                                <a:latin typeface="Cambria Math" panose="02040503050406030204" pitchFamily="18" charset="0"/>
                              </a:rPr>
                              <m:t>,</m:t>
                            </m:r>
                            <m:r>
                              <a:rPr kumimoji="1" lang="en-US" altLang="zh-CN" i="1">
                                <a:solidFill>
                                  <a:srgbClr val="000000"/>
                                </a:solidFill>
                                <a:latin typeface="Cambria Math" panose="02040503050406030204" pitchFamily="18" charset="0"/>
                              </a:rPr>
                              <m:t>𝑖</m:t>
                            </m:r>
                            <m:r>
                              <a:rPr kumimoji="1" lang="en-US" altLang="zh-CN" i="1">
                                <a:solidFill>
                                  <a:srgbClr val="000000"/>
                                </a:solidFill>
                                <a:latin typeface="Cambria Math" panose="02040503050406030204" pitchFamily="18" charset="0"/>
                              </a:rPr>
                              <m:t>,</m:t>
                            </m:r>
                            <m:r>
                              <a:rPr kumimoji="1" lang="en-US" altLang="zh-CN" i="1">
                                <a:solidFill>
                                  <a:srgbClr val="000000"/>
                                </a:solidFill>
                                <a:latin typeface="Cambria Math" panose="02040503050406030204" pitchFamily="18" charset="0"/>
                              </a:rPr>
                              <m:t>𝑛</m:t>
                            </m:r>
                          </m:den>
                        </m:f>
                      </m:e>
                    </m:d>
                  </m:oMath>
                </a14:m>
                <a:r>
                  <a:rPr kumimoji="1" lang="en-US" altLang="zh-CN" dirty="0">
                    <a:solidFill>
                      <a:srgbClr val="000000"/>
                    </a:solidFill>
                    <a:latin typeface="Tahoma" panose="020B0604030504040204" pitchFamily="34" charset="0"/>
                    <a:ea typeface="宋体" panose="02010600030101010101" pitchFamily="2" charset="-122"/>
                  </a:rPr>
                  <a:t> = </a:t>
                </a:r>
                <a14:m>
                  <m:oMath xmlns:m="http://schemas.openxmlformats.org/officeDocument/2006/math">
                    <m:f>
                      <m:fPr>
                        <m:ctrlPr>
                          <a:rPr kumimoji="1" lang="en-US" altLang="zh-CN" i="1" dirty="0">
                            <a:solidFill>
                              <a:srgbClr val="000000"/>
                            </a:solidFill>
                            <a:latin typeface="Cambria Math" panose="02040503050406030204" pitchFamily="18" charset="0"/>
                          </a:rPr>
                        </m:ctrlPr>
                      </m:fPr>
                      <m:num>
                        <m:r>
                          <a:rPr kumimoji="1" lang="en-US" altLang="zh-CN" i="1" dirty="0">
                            <a:solidFill>
                              <a:srgbClr val="000000"/>
                            </a:solidFill>
                            <a:latin typeface="Cambria Math" panose="02040503050406030204" pitchFamily="18" charset="0"/>
                          </a:rPr>
                          <m:t>1</m:t>
                        </m:r>
                      </m:num>
                      <m:den>
                        <m:sSup>
                          <m:sSupPr>
                            <m:ctrlPr>
                              <a:rPr kumimoji="1" lang="en-US" altLang="zh-CN" i="1" dirty="0">
                                <a:solidFill>
                                  <a:srgbClr val="000000"/>
                                </a:solidFill>
                                <a:latin typeface="Cambria Math" panose="02040503050406030204" pitchFamily="18" charset="0"/>
                              </a:rPr>
                            </m:ctrlPr>
                          </m:sSupPr>
                          <m:e>
                            <m:d>
                              <m:dPr>
                                <m:ctrlPr>
                                  <a:rPr kumimoji="1" lang="en-US" altLang="zh-CN" i="1" dirty="0">
                                    <a:solidFill>
                                      <a:srgbClr val="000000"/>
                                    </a:solidFill>
                                    <a:latin typeface="Cambria Math" panose="02040503050406030204" pitchFamily="18" charset="0"/>
                                  </a:rPr>
                                </m:ctrlPr>
                              </m:dPr>
                              <m:e>
                                <m:r>
                                  <a:rPr kumimoji="1" lang="en-US" altLang="zh-CN" i="1" dirty="0">
                                    <a:solidFill>
                                      <a:srgbClr val="000000"/>
                                    </a:solidFill>
                                    <a:latin typeface="Cambria Math" panose="02040503050406030204" pitchFamily="18" charset="0"/>
                                  </a:rPr>
                                  <m:t>1+</m:t>
                                </m:r>
                                <m:r>
                                  <a:rPr kumimoji="1" lang="en-US" altLang="zh-CN" i="1" dirty="0">
                                    <a:solidFill>
                                      <a:srgbClr val="000000"/>
                                    </a:solidFill>
                                    <a:latin typeface="Cambria Math" panose="02040503050406030204" pitchFamily="18" charset="0"/>
                                  </a:rPr>
                                  <m:t>𝑖</m:t>
                                </m:r>
                              </m:e>
                            </m:d>
                          </m:e>
                          <m:sup>
                            <m:r>
                              <a:rPr kumimoji="1" lang="en-US" altLang="zh-CN" i="1" dirty="0">
                                <a:solidFill>
                                  <a:srgbClr val="000000"/>
                                </a:solidFill>
                                <a:latin typeface="Cambria Math" panose="02040503050406030204" pitchFamily="18" charset="0"/>
                              </a:rPr>
                              <m:t>𝑛</m:t>
                            </m:r>
                          </m:sup>
                        </m:sSup>
                      </m:den>
                    </m:f>
                  </m:oMath>
                </a14:m>
                <a:r>
                  <a:rPr kumimoji="1" lang="en-US" altLang="zh-CN" dirty="0">
                    <a:solidFill>
                      <a:srgbClr val="000000"/>
                    </a:solidFill>
                    <a:latin typeface="Tahoma" panose="020B0604030504040204" pitchFamily="34" charset="0"/>
                    <a:ea typeface="宋体" panose="02010600030101010101" pitchFamily="2" charset="-122"/>
                  </a:rPr>
                  <a:t> =</a:t>
                </a:r>
                <a:r>
                  <a:rPr kumimoji="1" lang="zh-CN" altLang="en-US" sz="2000" dirty="0">
                    <a:solidFill>
                      <a:srgbClr val="000000"/>
                    </a:solidFill>
                    <a:latin typeface="Tahoma" panose="020B0604030504040204" pitchFamily="34" charset="0"/>
                    <a:ea typeface="宋体" panose="02010600030101010101" pitchFamily="2" charset="-122"/>
                  </a:rPr>
                  <a:t> </a:t>
                </a:r>
                <a14:m>
                  <m:oMath xmlns:m="http://schemas.openxmlformats.org/officeDocument/2006/math">
                    <m:f>
                      <m:fPr>
                        <m:ctrlPr>
                          <a:rPr kumimoji="1" lang="en-US" altLang="zh-CN" sz="2200" i="1" dirty="0">
                            <a:solidFill>
                              <a:srgbClr val="000000"/>
                            </a:solidFill>
                            <a:latin typeface="Cambria Math" panose="02040503050406030204" pitchFamily="18" charset="0"/>
                          </a:rPr>
                        </m:ctrlPr>
                      </m:fPr>
                      <m:num>
                        <m:r>
                          <a:rPr kumimoji="1" lang="en-US" altLang="zh-CN" sz="2200" i="1" dirty="0">
                            <a:solidFill>
                              <a:srgbClr val="000000"/>
                            </a:solidFill>
                            <a:latin typeface="Cambria Math" panose="02040503050406030204" pitchFamily="18" charset="0"/>
                          </a:rPr>
                          <m:t>𝑃</m:t>
                        </m:r>
                      </m:num>
                      <m:den>
                        <m:r>
                          <a:rPr kumimoji="1" lang="en-US" altLang="zh-CN" sz="2200" i="1" dirty="0">
                            <a:solidFill>
                              <a:srgbClr val="000000"/>
                            </a:solidFill>
                            <a:latin typeface="Cambria Math" panose="02040503050406030204" pitchFamily="18" charset="0"/>
                          </a:rPr>
                          <m:t>𝐹</m:t>
                        </m:r>
                      </m:den>
                    </m:f>
                  </m:oMath>
                </a14:m>
                <a:endParaRPr kumimoji="1"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20" name="文本框 19">
                <a:extLst>
                  <a:ext uri="{FF2B5EF4-FFF2-40B4-BE49-F238E27FC236}">
                    <a16:creationId xmlns:a16="http://schemas.microsoft.com/office/drawing/2014/main" id="{6EB36257-A43B-91AF-35AA-64ADEBD8514B}"/>
                  </a:ext>
                </a:extLst>
              </p:cNvPr>
              <p:cNvSpPr txBox="1">
                <a:spLocks noRot="1" noChangeAspect="1" noMove="1" noResize="1" noEditPoints="1" noAdjustHandles="1" noChangeArrowheads="1" noChangeShapeType="1" noTextEdit="1"/>
              </p:cNvSpPr>
              <p:nvPr/>
            </p:nvSpPr>
            <p:spPr>
              <a:xfrm>
                <a:off x="7727429" y="2476294"/>
                <a:ext cx="2425106" cy="478977"/>
              </a:xfrm>
              <a:prstGeom prst="rect">
                <a:avLst/>
              </a:prstGeom>
              <a:blipFill>
                <a:blip r:embed="rId18"/>
                <a:stretch>
                  <a:fillRect l="-6771" t="-69231" b="-1205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A5F72BCE-C275-71B6-C75D-2CBE5ABD1E24}"/>
                  </a:ext>
                </a:extLst>
              </p:cNvPr>
              <p:cNvSpPr txBox="1"/>
              <p:nvPr/>
            </p:nvSpPr>
            <p:spPr>
              <a:xfrm>
                <a:off x="7875329" y="3293986"/>
                <a:ext cx="2592646" cy="478977"/>
              </a:xfrm>
              <a:prstGeom prst="rect">
                <a:avLst/>
              </a:prstGeom>
              <a:noFill/>
            </p:spPr>
            <p:txBody>
              <a:bodyPr wrap="square" lIns="0" tIns="0" rIns="0" bIns="0" rtlCol="0">
                <a:spAutoFit/>
              </a:bodyPr>
              <a:lstStyle/>
              <a:p>
                <a:pPr eaLnBrk="0" fontAlgn="base" hangingPunct="0">
                  <a:spcBef>
                    <a:spcPct val="0"/>
                  </a:spcBef>
                  <a:spcAft>
                    <a:spcPct val="0"/>
                  </a:spcAft>
                </a:pPr>
                <a14:m>
                  <m:oMath xmlns:m="http://schemas.openxmlformats.org/officeDocument/2006/math">
                    <m:d>
                      <m:dPr>
                        <m:ctrlPr>
                          <a:rPr kumimoji="1" lang="en-US" altLang="zh-CN" i="1">
                            <a:solidFill>
                              <a:srgbClr val="000000"/>
                            </a:solidFill>
                            <a:latin typeface="Cambria Math" panose="02040503050406030204" pitchFamily="18" charset="0"/>
                          </a:rPr>
                        </m:ctrlPr>
                      </m:dPr>
                      <m:e>
                        <m:f>
                          <m:fPr>
                            <m:type m:val="lin"/>
                            <m:ctrlPr>
                              <a:rPr kumimoji="1" lang="en-US" altLang="zh-CN" i="1">
                                <a:solidFill>
                                  <a:srgbClr val="000000"/>
                                </a:solidFill>
                                <a:latin typeface="Cambria Math" panose="02040503050406030204" pitchFamily="18" charset="0"/>
                              </a:rPr>
                            </m:ctrlPr>
                          </m:fPr>
                          <m:num>
                            <m:r>
                              <a:rPr kumimoji="1" lang="en-US" altLang="zh-CN" i="1">
                                <a:solidFill>
                                  <a:srgbClr val="000000"/>
                                </a:solidFill>
                                <a:latin typeface="Cambria Math" panose="02040503050406030204" pitchFamily="18" charset="0"/>
                              </a:rPr>
                              <m:t>𝐹</m:t>
                            </m:r>
                          </m:num>
                          <m:den>
                            <m:r>
                              <a:rPr kumimoji="1" lang="en-US" altLang="zh-CN" i="1">
                                <a:solidFill>
                                  <a:srgbClr val="000000"/>
                                </a:solidFill>
                                <a:latin typeface="Cambria Math" panose="02040503050406030204" pitchFamily="18" charset="0"/>
                              </a:rPr>
                              <m:t>𝐴</m:t>
                            </m:r>
                            <m:r>
                              <a:rPr kumimoji="1" lang="en-US" altLang="zh-CN" i="1">
                                <a:solidFill>
                                  <a:srgbClr val="000000"/>
                                </a:solidFill>
                                <a:latin typeface="Cambria Math" panose="02040503050406030204" pitchFamily="18" charset="0"/>
                              </a:rPr>
                              <m:t>,</m:t>
                            </m:r>
                          </m:den>
                        </m:f>
                        <m:r>
                          <a:rPr kumimoji="1" lang="en-US" altLang="zh-CN" i="1">
                            <a:solidFill>
                              <a:srgbClr val="000000"/>
                            </a:solidFill>
                            <a:latin typeface="Cambria Math" panose="02040503050406030204" pitchFamily="18" charset="0"/>
                          </a:rPr>
                          <m:t>𝑖</m:t>
                        </m:r>
                        <m:r>
                          <a:rPr kumimoji="1" lang="en-US" altLang="zh-CN" i="1">
                            <a:solidFill>
                              <a:srgbClr val="000000"/>
                            </a:solidFill>
                            <a:latin typeface="Cambria Math" panose="02040503050406030204" pitchFamily="18" charset="0"/>
                          </a:rPr>
                          <m:t>,</m:t>
                        </m:r>
                        <m:r>
                          <a:rPr kumimoji="1" lang="en-US" altLang="zh-CN" i="1">
                            <a:solidFill>
                              <a:srgbClr val="000000"/>
                            </a:solidFill>
                            <a:latin typeface="Cambria Math" panose="02040503050406030204" pitchFamily="18" charset="0"/>
                          </a:rPr>
                          <m:t>𝑛</m:t>
                        </m:r>
                      </m:e>
                    </m:d>
                  </m:oMath>
                </a14:m>
                <a:r>
                  <a:rPr kumimoji="1" lang="en-US" altLang="zh-CN" dirty="0">
                    <a:solidFill>
                      <a:srgbClr val="000000"/>
                    </a:solidFill>
                    <a:latin typeface="Tahoma" panose="020B0604030504040204" pitchFamily="34" charset="0"/>
                    <a:ea typeface="宋体" panose="02010600030101010101" pitchFamily="2" charset="-122"/>
                  </a:rPr>
                  <a:t> = </a:t>
                </a:r>
                <a14:m>
                  <m:oMath xmlns:m="http://schemas.openxmlformats.org/officeDocument/2006/math">
                    <m:f>
                      <m:fPr>
                        <m:ctrlPr>
                          <a:rPr kumimoji="1" lang="en-US" altLang="zh-CN" i="1" dirty="0">
                            <a:solidFill>
                              <a:srgbClr val="000000"/>
                            </a:solidFill>
                            <a:latin typeface="Cambria Math" panose="02040503050406030204" pitchFamily="18" charset="0"/>
                          </a:rPr>
                        </m:ctrlPr>
                      </m:fPr>
                      <m:num>
                        <m:sSup>
                          <m:sSupPr>
                            <m:ctrlPr>
                              <a:rPr kumimoji="1" lang="en-US" altLang="zh-CN" i="1" dirty="0">
                                <a:solidFill>
                                  <a:srgbClr val="000000"/>
                                </a:solidFill>
                                <a:latin typeface="Cambria Math" panose="02040503050406030204" pitchFamily="18" charset="0"/>
                              </a:rPr>
                            </m:ctrlPr>
                          </m:sSupPr>
                          <m:e>
                            <m:d>
                              <m:dPr>
                                <m:ctrlPr>
                                  <a:rPr kumimoji="1" lang="en-US" altLang="zh-CN" i="1" dirty="0">
                                    <a:solidFill>
                                      <a:srgbClr val="000000"/>
                                    </a:solidFill>
                                    <a:latin typeface="Cambria Math" panose="02040503050406030204" pitchFamily="18" charset="0"/>
                                  </a:rPr>
                                </m:ctrlPr>
                              </m:dPr>
                              <m:e>
                                <m:r>
                                  <a:rPr kumimoji="1" lang="en-US" altLang="zh-CN" i="1" dirty="0">
                                    <a:solidFill>
                                      <a:srgbClr val="000000"/>
                                    </a:solidFill>
                                    <a:latin typeface="Cambria Math" panose="02040503050406030204" pitchFamily="18" charset="0"/>
                                  </a:rPr>
                                  <m:t>1+</m:t>
                                </m:r>
                                <m:r>
                                  <a:rPr kumimoji="1" lang="en-US" altLang="zh-CN" i="1" dirty="0">
                                    <a:solidFill>
                                      <a:srgbClr val="000000"/>
                                    </a:solidFill>
                                    <a:latin typeface="Cambria Math" panose="02040503050406030204" pitchFamily="18" charset="0"/>
                                  </a:rPr>
                                  <m:t>𝑖</m:t>
                                </m:r>
                              </m:e>
                            </m:d>
                          </m:e>
                          <m:sup>
                            <m:r>
                              <a:rPr kumimoji="1" lang="en-US" altLang="zh-CN" i="1" dirty="0">
                                <a:solidFill>
                                  <a:srgbClr val="000000"/>
                                </a:solidFill>
                                <a:latin typeface="Cambria Math" panose="02040503050406030204" pitchFamily="18" charset="0"/>
                              </a:rPr>
                              <m:t>𝑛</m:t>
                            </m:r>
                          </m:sup>
                        </m:sSup>
                        <m:r>
                          <a:rPr kumimoji="1" lang="en-US" altLang="zh-CN" i="1" dirty="0">
                            <a:solidFill>
                              <a:srgbClr val="000000"/>
                            </a:solidFill>
                            <a:latin typeface="Cambria Math" panose="02040503050406030204" pitchFamily="18" charset="0"/>
                          </a:rPr>
                          <m:t>−1</m:t>
                        </m:r>
                      </m:num>
                      <m:den>
                        <m:r>
                          <a:rPr kumimoji="1" lang="en-US" altLang="zh-CN" i="1" dirty="0">
                            <a:solidFill>
                              <a:srgbClr val="000000"/>
                            </a:solidFill>
                            <a:latin typeface="Cambria Math" panose="02040503050406030204" pitchFamily="18" charset="0"/>
                          </a:rPr>
                          <m:t>𝑖</m:t>
                        </m:r>
                      </m:den>
                    </m:f>
                  </m:oMath>
                </a14:m>
                <a:r>
                  <a:rPr kumimoji="1" lang="en-US" altLang="zh-CN" dirty="0">
                    <a:solidFill>
                      <a:srgbClr val="000000"/>
                    </a:solidFill>
                    <a:latin typeface="Tahoma" panose="020B0604030504040204" pitchFamily="34" charset="0"/>
                    <a:ea typeface="宋体" panose="02010600030101010101" pitchFamily="2" charset="-122"/>
                  </a:rPr>
                  <a:t> =</a:t>
                </a:r>
                <a:r>
                  <a:rPr kumimoji="1" lang="zh-CN" altLang="en-US" dirty="0">
                    <a:solidFill>
                      <a:srgbClr val="000000"/>
                    </a:solidFill>
                    <a:latin typeface="Tahoma" panose="020B0604030504040204" pitchFamily="34" charset="0"/>
                    <a:ea typeface="宋体" panose="02010600030101010101" pitchFamily="2" charset="-122"/>
                  </a:rPr>
                  <a:t> </a:t>
                </a:r>
                <a14:m>
                  <m:oMath xmlns:m="http://schemas.openxmlformats.org/officeDocument/2006/math">
                    <m:f>
                      <m:fPr>
                        <m:ctrlPr>
                          <a:rPr kumimoji="1" lang="en-US" altLang="zh-CN" sz="2200" i="1" dirty="0">
                            <a:solidFill>
                              <a:srgbClr val="000000"/>
                            </a:solidFill>
                            <a:latin typeface="Cambria Math" panose="02040503050406030204" pitchFamily="18" charset="0"/>
                          </a:rPr>
                        </m:ctrlPr>
                      </m:fPr>
                      <m:num>
                        <m:r>
                          <a:rPr kumimoji="1" lang="en-US" altLang="zh-CN" sz="2200" i="1" dirty="0">
                            <a:solidFill>
                              <a:srgbClr val="000000"/>
                            </a:solidFill>
                            <a:latin typeface="Cambria Math" panose="02040503050406030204" pitchFamily="18" charset="0"/>
                          </a:rPr>
                          <m:t>𝐹</m:t>
                        </m:r>
                      </m:num>
                      <m:den>
                        <m:r>
                          <a:rPr kumimoji="1" lang="en-US" altLang="zh-CN" sz="2200" i="1" dirty="0">
                            <a:solidFill>
                              <a:srgbClr val="000000"/>
                            </a:solidFill>
                            <a:latin typeface="Cambria Math" panose="02040503050406030204" pitchFamily="18" charset="0"/>
                          </a:rPr>
                          <m:t>𝐴</m:t>
                        </m:r>
                      </m:den>
                    </m:f>
                  </m:oMath>
                </a14:m>
                <a:endParaRPr kumimoji="1"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21" name="文本框 20">
                <a:extLst>
                  <a:ext uri="{FF2B5EF4-FFF2-40B4-BE49-F238E27FC236}">
                    <a16:creationId xmlns:a16="http://schemas.microsoft.com/office/drawing/2014/main" id="{A5F72BCE-C275-71B6-C75D-2CBE5ABD1E24}"/>
                  </a:ext>
                </a:extLst>
              </p:cNvPr>
              <p:cNvSpPr txBox="1">
                <a:spLocks noRot="1" noChangeAspect="1" noMove="1" noResize="1" noEditPoints="1" noAdjustHandles="1" noChangeArrowheads="1" noChangeShapeType="1" noTextEdit="1"/>
              </p:cNvSpPr>
              <p:nvPr/>
            </p:nvSpPr>
            <p:spPr>
              <a:xfrm>
                <a:off x="7875329" y="3293986"/>
                <a:ext cx="2592646" cy="478977"/>
              </a:xfrm>
              <a:prstGeom prst="rect">
                <a:avLst/>
              </a:prstGeom>
              <a:blipFill>
                <a:blip r:embed="rId19"/>
                <a:stretch>
                  <a:fillRect l="-6341" t="-71795" b="-1179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12F765F1-FD57-E21D-F16D-CFE9635D9D48}"/>
                  </a:ext>
                </a:extLst>
              </p:cNvPr>
              <p:cNvSpPr txBox="1"/>
              <p:nvPr/>
            </p:nvSpPr>
            <p:spPr>
              <a:xfrm>
                <a:off x="7675315" y="3963948"/>
                <a:ext cx="3056201" cy="573042"/>
              </a:xfrm>
              <a:prstGeom prst="rect">
                <a:avLst/>
              </a:prstGeom>
              <a:noFill/>
            </p:spPr>
            <p:txBody>
              <a:bodyPr wrap="square">
                <a:spAutoFit/>
              </a:bodyPr>
              <a:lstStyle/>
              <a:p>
                <a:pPr eaLnBrk="0" fontAlgn="base" hangingPunct="0">
                  <a:spcBef>
                    <a:spcPct val="0"/>
                  </a:spcBef>
                  <a:spcAft>
                    <a:spcPct val="0"/>
                  </a:spcAft>
                </a:pPr>
                <a14:m>
                  <m:oMath xmlns:m="http://schemas.openxmlformats.org/officeDocument/2006/math">
                    <m:d>
                      <m:dPr>
                        <m:ctrlPr>
                          <a:rPr kumimoji="1" lang="en-US" altLang="zh-CN" i="1">
                            <a:solidFill>
                              <a:srgbClr val="000000"/>
                            </a:solidFill>
                            <a:latin typeface="Cambria Math" panose="02040503050406030204" pitchFamily="18" charset="0"/>
                          </a:rPr>
                        </m:ctrlPr>
                      </m:dPr>
                      <m:e>
                        <m:f>
                          <m:fPr>
                            <m:type m:val="lin"/>
                            <m:ctrlPr>
                              <a:rPr kumimoji="1" lang="en-US" altLang="zh-CN" i="1">
                                <a:solidFill>
                                  <a:srgbClr val="000000"/>
                                </a:solidFill>
                                <a:latin typeface="Cambria Math" panose="02040503050406030204" pitchFamily="18" charset="0"/>
                              </a:rPr>
                            </m:ctrlPr>
                          </m:fPr>
                          <m:num>
                            <m:r>
                              <a:rPr kumimoji="1" lang="en-US" altLang="zh-CN" i="1">
                                <a:solidFill>
                                  <a:srgbClr val="000000"/>
                                </a:solidFill>
                                <a:latin typeface="Cambria Math" panose="02040503050406030204" pitchFamily="18" charset="0"/>
                              </a:rPr>
                              <m:t>𝐴</m:t>
                            </m:r>
                          </m:num>
                          <m:den>
                            <m:r>
                              <a:rPr kumimoji="1" lang="en-US" altLang="zh-CN" i="1">
                                <a:solidFill>
                                  <a:srgbClr val="000000"/>
                                </a:solidFill>
                                <a:latin typeface="Cambria Math" panose="02040503050406030204" pitchFamily="18" charset="0"/>
                              </a:rPr>
                              <m:t>𝐹</m:t>
                            </m:r>
                            <m:r>
                              <a:rPr kumimoji="1" lang="en-US" altLang="zh-CN" i="1">
                                <a:solidFill>
                                  <a:srgbClr val="000000"/>
                                </a:solidFill>
                                <a:latin typeface="Cambria Math" panose="02040503050406030204" pitchFamily="18" charset="0"/>
                              </a:rPr>
                              <m:t>,</m:t>
                            </m:r>
                          </m:den>
                        </m:f>
                        <m:r>
                          <a:rPr kumimoji="1" lang="en-US" altLang="zh-CN" i="1">
                            <a:solidFill>
                              <a:srgbClr val="000000"/>
                            </a:solidFill>
                            <a:latin typeface="Cambria Math" panose="02040503050406030204" pitchFamily="18" charset="0"/>
                          </a:rPr>
                          <m:t>𝑖</m:t>
                        </m:r>
                        <m:r>
                          <a:rPr kumimoji="1" lang="en-US" altLang="zh-CN" i="1">
                            <a:solidFill>
                              <a:srgbClr val="000000"/>
                            </a:solidFill>
                            <a:latin typeface="Cambria Math" panose="02040503050406030204" pitchFamily="18" charset="0"/>
                          </a:rPr>
                          <m:t>,</m:t>
                        </m:r>
                        <m:r>
                          <a:rPr kumimoji="1" lang="en-US" altLang="zh-CN" i="1">
                            <a:solidFill>
                              <a:srgbClr val="000000"/>
                            </a:solidFill>
                            <a:latin typeface="Cambria Math" panose="02040503050406030204" pitchFamily="18" charset="0"/>
                          </a:rPr>
                          <m:t>𝑛</m:t>
                        </m:r>
                      </m:e>
                    </m:d>
                  </m:oMath>
                </a14:m>
                <a:r>
                  <a:rPr kumimoji="1" lang="en-US" altLang="zh-CN" dirty="0">
                    <a:solidFill>
                      <a:srgbClr val="000000"/>
                    </a:solidFill>
                    <a:latin typeface="Tahoma" panose="020B0604030504040204" pitchFamily="34" charset="0"/>
                    <a:ea typeface="宋体" panose="02010600030101010101" pitchFamily="2" charset="-122"/>
                  </a:rPr>
                  <a:t> = </a:t>
                </a:r>
                <a14:m>
                  <m:oMath xmlns:m="http://schemas.openxmlformats.org/officeDocument/2006/math">
                    <m:f>
                      <m:fPr>
                        <m:ctrlPr>
                          <a:rPr kumimoji="1" lang="en-US" altLang="zh-CN" i="1" dirty="0">
                            <a:solidFill>
                              <a:srgbClr val="000000"/>
                            </a:solidFill>
                            <a:latin typeface="Cambria Math" panose="02040503050406030204" pitchFamily="18" charset="0"/>
                          </a:rPr>
                        </m:ctrlPr>
                      </m:fPr>
                      <m:num>
                        <m:r>
                          <a:rPr kumimoji="1" lang="en-US" altLang="zh-CN" i="1" dirty="0">
                            <a:solidFill>
                              <a:srgbClr val="000000"/>
                            </a:solidFill>
                            <a:latin typeface="Cambria Math" panose="02040503050406030204" pitchFamily="18" charset="0"/>
                          </a:rPr>
                          <m:t>𝑖</m:t>
                        </m:r>
                      </m:num>
                      <m:den>
                        <m:sSup>
                          <m:sSupPr>
                            <m:ctrlPr>
                              <a:rPr kumimoji="1" lang="en-US" altLang="zh-CN" i="1" dirty="0">
                                <a:solidFill>
                                  <a:srgbClr val="000000"/>
                                </a:solidFill>
                                <a:latin typeface="Cambria Math" panose="02040503050406030204" pitchFamily="18" charset="0"/>
                              </a:rPr>
                            </m:ctrlPr>
                          </m:sSupPr>
                          <m:e>
                            <m:d>
                              <m:dPr>
                                <m:ctrlPr>
                                  <a:rPr kumimoji="1" lang="en-US" altLang="zh-CN" i="1" dirty="0">
                                    <a:solidFill>
                                      <a:srgbClr val="000000"/>
                                    </a:solidFill>
                                    <a:latin typeface="Cambria Math" panose="02040503050406030204" pitchFamily="18" charset="0"/>
                                  </a:rPr>
                                </m:ctrlPr>
                              </m:dPr>
                              <m:e>
                                <m:r>
                                  <a:rPr kumimoji="1" lang="en-US" altLang="zh-CN" i="1" dirty="0">
                                    <a:solidFill>
                                      <a:srgbClr val="000000"/>
                                    </a:solidFill>
                                    <a:latin typeface="Cambria Math" panose="02040503050406030204" pitchFamily="18" charset="0"/>
                                  </a:rPr>
                                  <m:t>1+</m:t>
                                </m:r>
                                <m:r>
                                  <a:rPr kumimoji="1" lang="en-US" altLang="zh-CN" i="1" dirty="0">
                                    <a:solidFill>
                                      <a:srgbClr val="000000"/>
                                    </a:solidFill>
                                    <a:latin typeface="Cambria Math" panose="02040503050406030204" pitchFamily="18" charset="0"/>
                                  </a:rPr>
                                  <m:t>𝑖</m:t>
                                </m:r>
                              </m:e>
                            </m:d>
                          </m:e>
                          <m:sup>
                            <m:r>
                              <a:rPr kumimoji="1" lang="en-US" altLang="zh-CN" i="1" dirty="0">
                                <a:solidFill>
                                  <a:srgbClr val="000000"/>
                                </a:solidFill>
                                <a:latin typeface="Cambria Math" panose="02040503050406030204" pitchFamily="18" charset="0"/>
                              </a:rPr>
                              <m:t>𝑛</m:t>
                            </m:r>
                          </m:sup>
                        </m:sSup>
                        <m:r>
                          <a:rPr kumimoji="1" lang="en-US" altLang="zh-CN" i="1" dirty="0">
                            <a:solidFill>
                              <a:srgbClr val="000000"/>
                            </a:solidFill>
                            <a:latin typeface="Cambria Math" panose="02040503050406030204" pitchFamily="18" charset="0"/>
                          </a:rPr>
                          <m:t>−1</m:t>
                        </m:r>
                      </m:den>
                    </m:f>
                  </m:oMath>
                </a14:m>
                <a:r>
                  <a:rPr kumimoji="1" lang="en-US" altLang="zh-CN" dirty="0">
                    <a:solidFill>
                      <a:srgbClr val="000000"/>
                    </a:solidFill>
                    <a:latin typeface="Tahoma" panose="020B0604030504040204" pitchFamily="34" charset="0"/>
                    <a:ea typeface="宋体" panose="02010600030101010101" pitchFamily="2" charset="-122"/>
                  </a:rPr>
                  <a:t> =</a:t>
                </a:r>
                <a:r>
                  <a:rPr kumimoji="1" lang="zh-CN" altLang="en-US" dirty="0">
                    <a:solidFill>
                      <a:srgbClr val="000000"/>
                    </a:solidFill>
                    <a:latin typeface="Tahoma" panose="020B0604030504040204" pitchFamily="34" charset="0"/>
                    <a:ea typeface="宋体" panose="02010600030101010101" pitchFamily="2" charset="-122"/>
                  </a:rPr>
                  <a:t> </a:t>
                </a:r>
                <a14:m>
                  <m:oMath xmlns:m="http://schemas.openxmlformats.org/officeDocument/2006/math">
                    <m:f>
                      <m:fPr>
                        <m:ctrlPr>
                          <a:rPr kumimoji="1" lang="en-US" altLang="zh-CN" sz="2200" i="1" dirty="0">
                            <a:solidFill>
                              <a:srgbClr val="000000"/>
                            </a:solidFill>
                            <a:latin typeface="Cambria Math" panose="02040503050406030204" pitchFamily="18" charset="0"/>
                          </a:rPr>
                        </m:ctrlPr>
                      </m:fPr>
                      <m:num>
                        <m:r>
                          <a:rPr kumimoji="1" lang="en-US" altLang="zh-CN" sz="2200" i="1" dirty="0">
                            <a:solidFill>
                              <a:srgbClr val="000000"/>
                            </a:solidFill>
                            <a:latin typeface="Cambria Math" panose="02040503050406030204" pitchFamily="18" charset="0"/>
                          </a:rPr>
                          <m:t>𝐴</m:t>
                        </m:r>
                      </m:num>
                      <m:den>
                        <m:r>
                          <a:rPr kumimoji="1" lang="en-US" altLang="zh-CN" sz="2200" i="1" dirty="0">
                            <a:solidFill>
                              <a:srgbClr val="000000"/>
                            </a:solidFill>
                            <a:latin typeface="Cambria Math" panose="02040503050406030204" pitchFamily="18" charset="0"/>
                          </a:rPr>
                          <m:t>𝐹</m:t>
                        </m:r>
                      </m:den>
                    </m:f>
                  </m:oMath>
                </a14:m>
                <a:endParaRPr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23" name="文本框 22">
                <a:extLst>
                  <a:ext uri="{FF2B5EF4-FFF2-40B4-BE49-F238E27FC236}">
                    <a16:creationId xmlns:a16="http://schemas.microsoft.com/office/drawing/2014/main" id="{12F765F1-FD57-E21D-F16D-CFE9635D9D48}"/>
                  </a:ext>
                </a:extLst>
              </p:cNvPr>
              <p:cNvSpPr txBox="1">
                <a:spLocks noRot="1" noChangeAspect="1" noMove="1" noResize="1" noEditPoints="1" noAdjustHandles="1" noChangeArrowheads="1" noChangeShapeType="1" noTextEdit="1"/>
              </p:cNvSpPr>
              <p:nvPr/>
            </p:nvSpPr>
            <p:spPr>
              <a:xfrm>
                <a:off x="7675315" y="3963948"/>
                <a:ext cx="3056201" cy="573042"/>
              </a:xfrm>
              <a:prstGeom prst="rect">
                <a:avLst/>
              </a:prstGeom>
              <a:blipFill>
                <a:blip r:embed="rId20"/>
                <a:stretch>
                  <a:fillRect l="-2490" t="-54348" b="-934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A2215A66-6889-4DB3-5CD1-F422AA1AE90F}"/>
                  </a:ext>
                </a:extLst>
              </p:cNvPr>
              <p:cNvSpPr txBox="1"/>
              <p:nvPr/>
            </p:nvSpPr>
            <p:spPr>
              <a:xfrm>
                <a:off x="7676047" y="4734145"/>
                <a:ext cx="2845337" cy="571310"/>
              </a:xfrm>
              <a:prstGeom prst="rect">
                <a:avLst/>
              </a:prstGeom>
              <a:noFill/>
            </p:spPr>
            <p:txBody>
              <a:bodyPr wrap="square">
                <a:spAutoFit/>
              </a:bodyPr>
              <a:lstStyle/>
              <a:p>
                <a:pPr eaLnBrk="0" fontAlgn="base" hangingPunct="0">
                  <a:spcBef>
                    <a:spcPct val="0"/>
                  </a:spcBef>
                  <a:spcAft>
                    <a:spcPct val="0"/>
                  </a:spcAft>
                </a:pPr>
                <a14:m>
                  <m:oMath xmlns:m="http://schemas.openxmlformats.org/officeDocument/2006/math">
                    <m:d>
                      <m:dPr>
                        <m:ctrlPr>
                          <a:rPr kumimoji="1" lang="en-US" altLang="zh-CN" i="1">
                            <a:solidFill>
                              <a:srgbClr val="000000"/>
                            </a:solidFill>
                            <a:latin typeface="Cambria Math" panose="02040503050406030204" pitchFamily="18" charset="0"/>
                          </a:rPr>
                        </m:ctrlPr>
                      </m:dPr>
                      <m:e>
                        <m:f>
                          <m:fPr>
                            <m:type m:val="lin"/>
                            <m:ctrlPr>
                              <a:rPr kumimoji="1" lang="en-US" altLang="zh-CN" i="1">
                                <a:solidFill>
                                  <a:srgbClr val="000000"/>
                                </a:solidFill>
                                <a:latin typeface="Cambria Math" panose="02040503050406030204" pitchFamily="18" charset="0"/>
                              </a:rPr>
                            </m:ctrlPr>
                          </m:fPr>
                          <m:num>
                            <m:r>
                              <a:rPr kumimoji="1" lang="en-US" altLang="zh-CN" i="1">
                                <a:solidFill>
                                  <a:srgbClr val="000000"/>
                                </a:solidFill>
                                <a:latin typeface="Cambria Math" panose="02040503050406030204" pitchFamily="18" charset="0"/>
                              </a:rPr>
                              <m:t>𝑃</m:t>
                            </m:r>
                          </m:num>
                          <m:den>
                            <m:r>
                              <a:rPr kumimoji="1" lang="en-US" altLang="zh-CN" i="1">
                                <a:solidFill>
                                  <a:srgbClr val="000000"/>
                                </a:solidFill>
                                <a:latin typeface="Cambria Math" panose="02040503050406030204" pitchFamily="18" charset="0"/>
                              </a:rPr>
                              <m:t>𝐴</m:t>
                            </m:r>
                            <m:r>
                              <a:rPr kumimoji="1" lang="en-US" altLang="zh-CN" i="1">
                                <a:solidFill>
                                  <a:srgbClr val="000000"/>
                                </a:solidFill>
                                <a:latin typeface="Cambria Math" panose="02040503050406030204" pitchFamily="18" charset="0"/>
                              </a:rPr>
                              <m:t>,</m:t>
                            </m:r>
                          </m:den>
                        </m:f>
                        <m:r>
                          <a:rPr kumimoji="1" lang="en-US" altLang="zh-CN" i="1">
                            <a:solidFill>
                              <a:srgbClr val="000000"/>
                            </a:solidFill>
                            <a:latin typeface="Cambria Math" panose="02040503050406030204" pitchFamily="18" charset="0"/>
                          </a:rPr>
                          <m:t>𝑖</m:t>
                        </m:r>
                        <m:r>
                          <a:rPr kumimoji="1" lang="en-US" altLang="zh-CN" i="1">
                            <a:solidFill>
                              <a:srgbClr val="000000"/>
                            </a:solidFill>
                            <a:latin typeface="Cambria Math" panose="02040503050406030204" pitchFamily="18" charset="0"/>
                          </a:rPr>
                          <m:t>,</m:t>
                        </m:r>
                        <m:r>
                          <a:rPr kumimoji="1" lang="en-US" altLang="zh-CN" i="1">
                            <a:solidFill>
                              <a:srgbClr val="000000"/>
                            </a:solidFill>
                            <a:latin typeface="Cambria Math" panose="02040503050406030204" pitchFamily="18" charset="0"/>
                          </a:rPr>
                          <m:t>𝑛</m:t>
                        </m:r>
                      </m:e>
                    </m:d>
                  </m:oMath>
                </a14:m>
                <a:r>
                  <a:rPr kumimoji="1" lang="en-US" altLang="zh-CN" dirty="0">
                    <a:solidFill>
                      <a:srgbClr val="000000"/>
                    </a:solidFill>
                    <a:latin typeface="Tahoma" panose="020B0604030504040204" pitchFamily="34" charset="0"/>
                    <a:ea typeface="宋体" panose="02010600030101010101" pitchFamily="2" charset="-122"/>
                  </a:rPr>
                  <a:t> = </a:t>
                </a:r>
                <a14:m>
                  <m:oMath xmlns:m="http://schemas.openxmlformats.org/officeDocument/2006/math">
                    <m:f>
                      <m:fPr>
                        <m:ctrlPr>
                          <a:rPr kumimoji="1" lang="en-US" altLang="zh-CN" i="1" dirty="0">
                            <a:solidFill>
                              <a:srgbClr val="000000"/>
                            </a:solidFill>
                            <a:latin typeface="Cambria Math" panose="02040503050406030204" pitchFamily="18" charset="0"/>
                          </a:rPr>
                        </m:ctrlPr>
                      </m:fPr>
                      <m:num>
                        <m:sSup>
                          <m:sSupPr>
                            <m:ctrlPr>
                              <a:rPr kumimoji="1" lang="en-US" altLang="zh-CN" i="1" dirty="0">
                                <a:solidFill>
                                  <a:srgbClr val="000000"/>
                                </a:solidFill>
                                <a:latin typeface="Cambria Math" panose="02040503050406030204" pitchFamily="18" charset="0"/>
                              </a:rPr>
                            </m:ctrlPr>
                          </m:sSupPr>
                          <m:e>
                            <m:d>
                              <m:dPr>
                                <m:ctrlPr>
                                  <a:rPr kumimoji="1" lang="en-US" altLang="zh-CN" i="1" dirty="0">
                                    <a:solidFill>
                                      <a:srgbClr val="000000"/>
                                    </a:solidFill>
                                    <a:latin typeface="Cambria Math" panose="02040503050406030204" pitchFamily="18" charset="0"/>
                                  </a:rPr>
                                </m:ctrlPr>
                              </m:dPr>
                              <m:e>
                                <m:r>
                                  <a:rPr kumimoji="1" lang="en-US" altLang="zh-CN" i="1" dirty="0">
                                    <a:solidFill>
                                      <a:srgbClr val="000000"/>
                                    </a:solidFill>
                                    <a:latin typeface="Cambria Math" panose="02040503050406030204" pitchFamily="18" charset="0"/>
                                  </a:rPr>
                                  <m:t>1+</m:t>
                                </m:r>
                                <m:r>
                                  <a:rPr kumimoji="1" lang="en-US" altLang="zh-CN" i="1" dirty="0">
                                    <a:solidFill>
                                      <a:srgbClr val="000000"/>
                                    </a:solidFill>
                                    <a:latin typeface="Cambria Math" panose="02040503050406030204" pitchFamily="18" charset="0"/>
                                  </a:rPr>
                                  <m:t>𝑖</m:t>
                                </m:r>
                              </m:e>
                            </m:d>
                          </m:e>
                          <m:sup>
                            <m:r>
                              <a:rPr kumimoji="1" lang="en-US" altLang="zh-CN" i="1" dirty="0">
                                <a:solidFill>
                                  <a:srgbClr val="000000"/>
                                </a:solidFill>
                                <a:latin typeface="Cambria Math" panose="02040503050406030204" pitchFamily="18" charset="0"/>
                              </a:rPr>
                              <m:t>𝑛</m:t>
                            </m:r>
                          </m:sup>
                        </m:sSup>
                        <m:r>
                          <a:rPr kumimoji="1" lang="en-US" altLang="zh-CN" i="1" dirty="0">
                            <a:solidFill>
                              <a:srgbClr val="000000"/>
                            </a:solidFill>
                            <a:latin typeface="Cambria Math" panose="02040503050406030204" pitchFamily="18" charset="0"/>
                          </a:rPr>
                          <m:t>−1</m:t>
                        </m:r>
                      </m:num>
                      <m:den>
                        <m:r>
                          <a:rPr kumimoji="1" lang="en-US" altLang="zh-CN" i="1" dirty="0">
                            <a:solidFill>
                              <a:srgbClr val="000000"/>
                            </a:solidFill>
                            <a:latin typeface="Cambria Math" panose="02040503050406030204" pitchFamily="18" charset="0"/>
                          </a:rPr>
                          <m:t>𝑖</m:t>
                        </m:r>
                        <m:sSup>
                          <m:sSupPr>
                            <m:ctrlPr>
                              <a:rPr kumimoji="1" lang="en-US" altLang="zh-CN" i="1" dirty="0">
                                <a:solidFill>
                                  <a:srgbClr val="000000"/>
                                </a:solidFill>
                                <a:latin typeface="Cambria Math" panose="02040503050406030204" pitchFamily="18" charset="0"/>
                              </a:rPr>
                            </m:ctrlPr>
                          </m:sSupPr>
                          <m:e>
                            <m:d>
                              <m:dPr>
                                <m:ctrlPr>
                                  <a:rPr kumimoji="1" lang="en-US" altLang="zh-CN" i="1" dirty="0">
                                    <a:solidFill>
                                      <a:srgbClr val="000000"/>
                                    </a:solidFill>
                                    <a:latin typeface="Cambria Math" panose="02040503050406030204" pitchFamily="18" charset="0"/>
                                  </a:rPr>
                                </m:ctrlPr>
                              </m:dPr>
                              <m:e>
                                <m:r>
                                  <a:rPr kumimoji="1" lang="en-US" altLang="zh-CN" i="1" dirty="0">
                                    <a:solidFill>
                                      <a:srgbClr val="000000"/>
                                    </a:solidFill>
                                    <a:latin typeface="Cambria Math" panose="02040503050406030204" pitchFamily="18" charset="0"/>
                                  </a:rPr>
                                  <m:t>1+</m:t>
                                </m:r>
                                <m:r>
                                  <a:rPr kumimoji="1" lang="en-US" altLang="zh-CN" i="1" dirty="0">
                                    <a:solidFill>
                                      <a:srgbClr val="000000"/>
                                    </a:solidFill>
                                    <a:latin typeface="Cambria Math" panose="02040503050406030204" pitchFamily="18" charset="0"/>
                                  </a:rPr>
                                  <m:t>𝑖</m:t>
                                </m:r>
                              </m:e>
                            </m:d>
                          </m:e>
                          <m:sup>
                            <m:r>
                              <a:rPr kumimoji="1" lang="en-US" altLang="zh-CN" i="1" dirty="0">
                                <a:solidFill>
                                  <a:srgbClr val="000000"/>
                                </a:solidFill>
                                <a:latin typeface="Cambria Math" panose="02040503050406030204" pitchFamily="18" charset="0"/>
                              </a:rPr>
                              <m:t>𝑛</m:t>
                            </m:r>
                          </m:sup>
                        </m:sSup>
                      </m:den>
                    </m:f>
                  </m:oMath>
                </a14:m>
                <a:r>
                  <a:rPr kumimoji="1" lang="en-US" altLang="zh-CN" dirty="0">
                    <a:solidFill>
                      <a:srgbClr val="000000"/>
                    </a:solidFill>
                    <a:latin typeface="Tahoma" panose="020B0604030504040204" pitchFamily="34" charset="0"/>
                    <a:ea typeface="宋体" panose="02010600030101010101" pitchFamily="2" charset="-122"/>
                  </a:rPr>
                  <a:t> =</a:t>
                </a:r>
                <a:r>
                  <a:rPr kumimoji="1" lang="zh-CN" altLang="en-US" dirty="0">
                    <a:solidFill>
                      <a:srgbClr val="000000"/>
                    </a:solidFill>
                    <a:latin typeface="Tahoma" panose="020B0604030504040204" pitchFamily="34" charset="0"/>
                    <a:ea typeface="宋体" panose="02010600030101010101" pitchFamily="2" charset="-122"/>
                  </a:rPr>
                  <a:t> </a:t>
                </a:r>
                <a14:m>
                  <m:oMath xmlns:m="http://schemas.openxmlformats.org/officeDocument/2006/math">
                    <m:f>
                      <m:fPr>
                        <m:ctrlPr>
                          <a:rPr kumimoji="1" lang="en-US" altLang="zh-CN" sz="2200" i="1" dirty="0">
                            <a:solidFill>
                              <a:srgbClr val="000000"/>
                            </a:solidFill>
                            <a:latin typeface="Cambria Math" panose="02040503050406030204" pitchFamily="18" charset="0"/>
                          </a:rPr>
                        </m:ctrlPr>
                      </m:fPr>
                      <m:num>
                        <m:r>
                          <a:rPr kumimoji="1" lang="en-US" altLang="zh-CN" sz="2200" i="1" dirty="0">
                            <a:solidFill>
                              <a:srgbClr val="000000"/>
                            </a:solidFill>
                            <a:latin typeface="Cambria Math" panose="02040503050406030204" pitchFamily="18" charset="0"/>
                          </a:rPr>
                          <m:t>𝑃</m:t>
                        </m:r>
                      </m:num>
                      <m:den>
                        <m:r>
                          <a:rPr kumimoji="1" lang="en-US" altLang="zh-CN" sz="2200" i="1" dirty="0">
                            <a:solidFill>
                              <a:srgbClr val="000000"/>
                            </a:solidFill>
                            <a:latin typeface="Cambria Math" panose="02040503050406030204" pitchFamily="18" charset="0"/>
                          </a:rPr>
                          <m:t>𝐴</m:t>
                        </m:r>
                      </m:den>
                    </m:f>
                  </m:oMath>
                </a14:m>
                <a:endParaRPr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25" name="文本框 24">
                <a:extLst>
                  <a:ext uri="{FF2B5EF4-FFF2-40B4-BE49-F238E27FC236}">
                    <a16:creationId xmlns:a16="http://schemas.microsoft.com/office/drawing/2014/main" id="{A2215A66-6889-4DB3-5CD1-F422AA1AE90F}"/>
                  </a:ext>
                </a:extLst>
              </p:cNvPr>
              <p:cNvSpPr txBox="1">
                <a:spLocks noRot="1" noChangeAspect="1" noMove="1" noResize="1" noEditPoints="1" noAdjustHandles="1" noChangeArrowheads="1" noChangeShapeType="1" noTextEdit="1"/>
              </p:cNvSpPr>
              <p:nvPr/>
            </p:nvSpPr>
            <p:spPr>
              <a:xfrm>
                <a:off x="7676047" y="4734145"/>
                <a:ext cx="2845337" cy="571310"/>
              </a:xfrm>
              <a:prstGeom prst="rect">
                <a:avLst/>
              </a:prstGeom>
              <a:blipFill>
                <a:blip r:embed="rId21"/>
                <a:stretch>
                  <a:fillRect l="-2667" t="-52174" b="-9347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8D2C5FA1-571A-F69F-0DC5-4748852431D0}"/>
                  </a:ext>
                </a:extLst>
              </p:cNvPr>
              <p:cNvSpPr txBox="1"/>
              <p:nvPr/>
            </p:nvSpPr>
            <p:spPr>
              <a:xfrm>
                <a:off x="7717888" y="5454225"/>
                <a:ext cx="2803497" cy="573042"/>
              </a:xfrm>
              <a:prstGeom prst="rect">
                <a:avLst/>
              </a:prstGeom>
              <a:noFill/>
            </p:spPr>
            <p:txBody>
              <a:bodyPr wrap="square">
                <a:spAutoFit/>
              </a:bodyPr>
              <a:lstStyle/>
              <a:p>
                <a:pPr eaLnBrk="0" fontAlgn="base" hangingPunct="0">
                  <a:spcBef>
                    <a:spcPct val="0"/>
                  </a:spcBef>
                  <a:spcAft>
                    <a:spcPct val="0"/>
                  </a:spcAft>
                </a:pPr>
                <a14:m>
                  <m:oMath xmlns:m="http://schemas.openxmlformats.org/officeDocument/2006/math">
                    <m:d>
                      <m:dPr>
                        <m:ctrlPr>
                          <a:rPr kumimoji="1" lang="en-US" altLang="zh-CN" i="1">
                            <a:solidFill>
                              <a:srgbClr val="000000"/>
                            </a:solidFill>
                            <a:latin typeface="Cambria Math" panose="02040503050406030204" pitchFamily="18" charset="0"/>
                          </a:rPr>
                        </m:ctrlPr>
                      </m:dPr>
                      <m:e>
                        <m:f>
                          <m:fPr>
                            <m:type m:val="lin"/>
                            <m:ctrlPr>
                              <a:rPr kumimoji="1" lang="en-US" altLang="zh-CN" i="1">
                                <a:solidFill>
                                  <a:srgbClr val="000000"/>
                                </a:solidFill>
                                <a:latin typeface="Cambria Math" panose="02040503050406030204" pitchFamily="18" charset="0"/>
                              </a:rPr>
                            </m:ctrlPr>
                          </m:fPr>
                          <m:num>
                            <m:r>
                              <a:rPr kumimoji="1" lang="en-US" altLang="zh-CN" i="1">
                                <a:solidFill>
                                  <a:srgbClr val="000000"/>
                                </a:solidFill>
                                <a:latin typeface="Cambria Math" panose="02040503050406030204" pitchFamily="18" charset="0"/>
                              </a:rPr>
                              <m:t>𝐴</m:t>
                            </m:r>
                          </m:num>
                          <m:den>
                            <m:r>
                              <a:rPr kumimoji="1" lang="en-US" altLang="zh-CN" i="1">
                                <a:solidFill>
                                  <a:srgbClr val="000000"/>
                                </a:solidFill>
                                <a:latin typeface="Cambria Math" panose="02040503050406030204" pitchFamily="18" charset="0"/>
                              </a:rPr>
                              <m:t>𝑃</m:t>
                            </m:r>
                            <m:r>
                              <a:rPr kumimoji="1" lang="en-US" altLang="zh-CN" i="1">
                                <a:solidFill>
                                  <a:srgbClr val="000000"/>
                                </a:solidFill>
                                <a:latin typeface="Cambria Math" panose="02040503050406030204" pitchFamily="18" charset="0"/>
                              </a:rPr>
                              <m:t>,</m:t>
                            </m:r>
                          </m:den>
                        </m:f>
                        <m:r>
                          <a:rPr kumimoji="1" lang="en-US" altLang="zh-CN" i="1">
                            <a:solidFill>
                              <a:srgbClr val="000000"/>
                            </a:solidFill>
                            <a:latin typeface="Cambria Math" panose="02040503050406030204" pitchFamily="18" charset="0"/>
                          </a:rPr>
                          <m:t>𝑖</m:t>
                        </m:r>
                        <m:r>
                          <a:rPr kumimoji="1" lang="en-US" altLang="zh-CN" i="1">
                            <a:solidFill>
                              <a:srgbClr val="000000"/>
                            </a:solidFill>
                            <a:latin typeface="Cambria Math" panose="02040503050406030204" pitchFamily="18" charset="0"/>
                          </a:rPr>
                          <m:t>,</m:t>
                        </m:r>
                        <m:r>
                          <a:rPr kumimoji="1" lang="en-US" altLang="zh-CN" i="1">
                            <a:solidFill>
                              <a:srgbClr val="000000"/>
                            </a:solidFill>
                            <a:latin typeface="Cambria Math" panose="02040503050406030204" pitchFamily="18" charset="0"/>
                          </a:rPr>
                          <m:t>𝑛</m:t>
                        </m:r>
                      </m:e>
                    </m:d>
                  </m:oMath>
                </a14:m>
                <a:r>
                  <a:rPr kumimoji="1" lang="en-US" altLang="zh-CN" dirty="0">
                    <a:solidFill>
                      <a:srgbClr val="000000"/>
                    </a:solidFill>
                    <a:latin typeface="Tahoma" panose="020B0604030504040204" pitchFamily="34" charset="0"/>
                    <a:ea typeface="宋体" panose="02010600030101010101" pitchFamily="2" charset="-122"/>
                  </a:rPr>
                  <a:t> = </a:t>
                </a:r>
                <a14:m>
                  <m:oMath xmlns:m="http://schemas.openxmlformats.org/officeDocument/2006/math">
                    <m:f>
                      <m:fPr>
                        <m:ctrlPr>
                          <a:rPr kumimoji="1" lang="en-US" altLang="zh-CN" i="1" dirty="0">
                            <a:solidFill>
                              <a:srgbClr val="000000"/>
                            </a:solidFill>
                            <a:latin typeface="Cambria Math" panose="02040503050406030204" pitchFamily="18" charset="0"/>
                          </a:rPr>
                        </m:ctrlPr>
                      </m:fPr>
                      <m:num>
                        <m:r>
                          <a:rPr kumimoji="1" lang="en-US" altLang="zh-CN" i="1" dirty="0">
                            <a:solidFill>
                              <a:srgbClr val="000000"/>
                            </a:solidFill>
                            <a:latin typeface="Cambria Math" panose="02040503050406030204" pitchFamily="18" charset="0"/>
                          </a:rPr>
                          <m:t>𝑖</m:t>
                        </m:r>
                        <m:sSup>
                          <m:sSupPr>
                            <m:ctrlPr>
                              <a:rPr kumimoji="1" lang="en-US" altLang="zh-CN" i="1" dirty="0">
                                <a:solidFill>
                                  <a:srgbClr val="000000"/>
                                </a:solidFill>
                                <a:latin typeface="Cambria Math" panose="02040503050406030204" pitchFamily="18" charset="0"/>
                              </a:rPr>
                            </m:ctrlPr>
                          </m:sSupPr>
                          <m:e>
                            <m:d>
                              <m:dPr>
                                <m:ctrlPr>
                                  <a:rPr kumimoji="1" lang="en-US" altLang="zh-CN" i="1" dirty="0">
                                    <a:solidFill>
                                      <a:srgbClr val="000000"/>
                                    </a:solidFill>
                                    <a:latin typeface="Cambria Math" panose="02040503050406030204" pitchFamily="18" charset="0"/>
                                  </a:rPr>
                                </m:ctrlPr>
                              </m:dPr>
                              <m:e>
                                <m:r>
                                  <a:rPr kumimoji="1" lang="en-US" altLang="zh-CN" i="1" dirty="0">
                                    <a:solidFill>
                                      <a:srgbClr val="000000"/>
                                    </a:solidFill>
                                    <a:latin typeface="Cambria Math" panose="02040503050406030204" pitchFamily="18" charset="0"/>
                                  </a:rPr>
                                  <m:t>1+</m:t>
                                </m:r>
                                <m:r>
                                  <a:rPr kumimoji="1" lang="en-US" altLang="zh-CN" i="1" dirty="0">
                                    <a:solidFill>
                                      <a:srgbClr val="000000"/>
                                    </a:solidFill>
                                    <a:latin typeface="Cambria Math" panose="02040503050406030204" pitchFamily="18" charset="0"/>
                                  </a:rPr>
                                  <m:t>𝑖</m:t>
                                </m:r>
                              </m:e>
                            </m:d>
                          </m:e>
                          <m:sup>
                            <m:r>
                              <a:rPr kumimoji="1" lang="en-US" altLang="zh-CN" i="1" dirty="0">
                                <a:solidFill>
                                  <a:srgbClr val="000000"/>
                                </a:solidFill>
                                <a:latin typeface="Cambria Math" panose="02040503050406030204" pitchFamily="18" charset="0"/>
                              </a:rPr>
                              <m:t>𝑛</m:t>
                            </m:r>
                          </m:sup>
                        </m:sSup>
                      </m:num>
                      <m:den>
                        <m:sSup>
                          <m:sSupPr>
                            <m:ctrlPr>
                              <a:rPr kumimoji="1" lang="en-US" altLang="zh-CN" i="1" dirty="0">
                                <a:solidFill>
                                  <a:srgbClr val="000000"/>
                                </a:solidFill>
                                <a:latin typeface="Cambria Math" panose="02040503050406030204" pitchFamily="18" charset="0"/>
                              </a:rPr>
                            </m:ctrlPr>
                          </m:sSupPr>
                          <m:e>
                            <m:d>
                              <m:dPr>
                                <m:ctrlPr>
                                  <a:rPr kumimoji="1" lang="en-US" altLang="zh-CN" i="1" dirty="0">
                                    <a:solidFill>
                                      <a:srgbClr val="000000"/>
                                    </a:solidFill>
                                    <a:latin typeface="Cambria Math" panose="02040503050406030204" pitchFamily="18" charset="0"/>
                                  </a:rPr>
                                </m:ctrlPr>
                              </m:dPr>
                              <m:e>
                                <m:r>
                                  <a:rPr kumimoji="1" lang="en-US" altLang="zh-CN" i="1" dirty="0">
                                    <a:solidFill>
                                      <a:srgbClr val="000000"/>
                                    </a:solidFill>
                                    <a:latin typeface="Cambria Math" panose="02040503050406030204" pitchFamily="18" charset="0"/>
                                  </a:rPr>
                                  <m:t>1+</m:t>
                                </m:r>
                                <m:r>
                                  <a:rPr kumimoji="1" lang="en-US" altLang="zh-CN" i="1" dirty="0">
                                    <a:solidFill>
                                      <a:srgbClr val="000000"/>
                                    </a:solidFill>
                                    <a:latin typeface="Cambria Math" panose="02040503050406030204" pitchFamily="18" charset="0"/>
                                  </a:rPr>
                                  <m:t>𝑖</m:t>
                                </m:r>
                              </m:e>
                            </m:d>
                          </m:e>
                          <m:sup>
                            <m:r>
                              <a:rPr kumimoji="1" lang="en-US" altLang="zh-CN" i="1" dirty="0">
                                <a:solidFill>
                                  <a:srgbClr val="000000"/>
                                </a:solidFill>
                                <a:latin typeface="Cambria Math" panose="02040503050406030204" pitchFamily="18" charset="0"/>
                              </a:rPr>
                              <m:t>𝑛</m:t>
                            </m:r>
                          </m:sup>
                        </m:sSup>
                        <m:r>
                          <a:rPr kumimoji="1" lang="en-US" altLang="zh-CN" i="1" dirty="0">
                            <a:solidFill>
                              <a:srgbClr val="000000"/>
                            </a:solidFill>
                            <a:latin typeface="Cambria Math" panose="02040503050406030204" pitchFamily="18" charset="0"/>
                          </a:rPr>
                          <m:t>−1</m:t>
                        </m:r>
                      </m:den>
                    </m:f>
                  </m:oMath>
                </a14:m>
                <a:r>
                  <a:rPr kumimoji="1" lang="en-US" altLang="zh-CN" dirty="0">
                    <a:solidFill>
                      <a:srgbClr val="000000"/>
                    </a:solidFill>
                    <a:latin typeface="Tahoma" panose="020B0604030504040204" pitchFamily="34" charset="0"/>
                    <a:ea typeface="宋体" panose="02010600030101010101" pitchFamily="2" charset="-122"/>
                  </a:rPr>
                  <a:t> =</a:t>
                </a:r>
                <a:r>
                  <a:rPr kumimoji="1" lang="zh-CN" altLang="en-US" dirty="0">
                    <a:solidFill>
                      <a:srgbClr val="000000"/>
                    </a:solidFill>
                    <a:latin typeface="Tahoma" panose="020B0604030504040204" pitchFamily="34" charset="0"/>
                    <a:ea typeface="宋体" panose="02010600030101010101" pitchFamily="2" charset="-122"/>
                  </a:rPr>
                  <a:t> </a:t>
                </a:r>
                <a14:m>
                  <m:oMath xmlns:m="http://schemas.openxmlformats.org/officeDocument/2006/math">
                    <m:f>
                      <m:fPr>
                        <m:ctrlPr>
                          <a:rPr kumimoji="1" lang="en-US" altLang="zh-CN" sz="2200" i="1" dirty="0">
                            <a:solidFill>
                              <a:srgbClr val="000000"/>
                            </a:solidFill>
                            <a:latin typeface="Cambria Math" panose="02040503050406030204" pitchFamily="18" charset="0"/>
                          </a:rPr>
                        </m:ctrlPr>
                      </m:fPr>
                      <m:num>
                        <m:r>
                          <a:rPr kumimoji="1" lang="en-US" altLang="zh-CN" sz="2200" i="1" dirty="0">
                            <a:solidFill>
                              <a:srgbClr val="000000"/>
                            </a:solidFill>
                            <a:latin typeface="Cambria Math" panose="02040503050406030204" pitchFamily="18" charset="0"/>
                          </a:rPr>
                          <m:t>𝐴</m:t>
                        </m:r>
                      </m:num>
                      <m:den>
                        <m:r>
                          <a:rPr kumimoji="1" lang="en-US" altLang="zh-CN" sz="2200" i="1" dirty="0">
                            <a:solidFill>
                              <a:srgbClr val="000000"/>
                            </a:solidFill>
                            <a:latin typeface="Cambria Math" panose="02040503050406030204" pitchFamily="18" charset="0"/>
                          </a:rPr>
                          <m:t>𝑃</m:t>
                        </m:r>
                      </m:den>
                    </m:f>
                  </m:oMath>
                </a14:m>
                <a:endParaRPr lang="zh-CN" altLang="en-US" sz="2200" dirty="0">
                  <a:solidFill>
                    <a:srgbClr val="000000"/>
                  </a:solidFill>
                  <a:latin typeface="Tahoma" panose="020B0604030504040204" pitchFamily="34" charset="0"/>
                  <a:ea typeface="宋体" panose="02010600030101010101" pitchFamily="2" charset="-122"/>
                </a:endParaRPr>
              </a:p>
            </p:txBody>
          </p:sp>
        </mc:Choice>
        <mc:Fallback>
          <p:sp>
            <p:nvSpPr>
              <p:cNvPr id="27" name="文本框 26">
                <a:extLst>
                  <a:ext uri="{FF2B5EF4-FFF2-40B4-BE49-F238E27FC236}">
                    <a16:creationId xmlns:a16="http://schemas.microsoft.com/office/drawing/2014/main" id="{8D2C5FA1-571A-F69F-0DC5-4748852431D0}"/>
                  </a:ext>
                </a:extLst>
              </p:cNvPr>
              <p:cNvSpPr txBox="1">
                <a:spLocks noRot="1" noChangeAspect="1" noMove="1" noResize="1" noEditPoints="1" noAdjustHandles="1" noChangeArrowheads="1" noChangeShapeType="1" noTextEdit="1"/>
              </p:cNvSpPr>
              <p:nvPr/>
            </p:nvSpPr>
            <p:spPr>
              <a:xfrm>
                <a:off x="7717888" y="5454225"/>
                <a:ext cx="2803497" cy="573042"/>
              </a:xfrm>
              <a:prstGeom prst="rect">
                <a:avLst/>
              </a:prstGeom>
              <a:blipFill>
                <a:blip r:embed="rId22"/>
                <a:stretch>
                  <a:fillRect l="-2703" t="-52174" b="-93478"/>
                </a:stretch>
              </a:blipFill>
            </p:spPr>
            <p:txBody>
              <a:bodyPr/>
              <a:lstStyle/>
              <a:p>
                <a:r>
                  <a:rPr lang="zh-CN" altLang="en-US">
                    <a:noFill/>
                  </a:rPr>
                  <a:t> </a:t>
                </a:r>
              </a:p>
            </p:txBody>
          </p:sp>
        </mc:Fallback>
      </mc:AlternateContent>
      <p:cxnSp>
        <p:nvCxnSpPr>
          <p:cNvPr id="29" name="直线箭头连接符 28">
            <a:extLst>
              <a:ext uri="{FF2B5EF4-FFF2-40B4-BE49-F238E27FC236}">
                <a16:creationId xmlns:a16="http://schemas.microsoft.com/office/drawing/2014/main" id="{EF8E9584-DD28-92A1-0E62-F7AA88DCA2F2}"/>
              </a:ext>
            </a:extLst>
          </p:cNvPr>
          <p:cNvCxnSpPr>
            <a:cxnSpLocks/>
          </p:cNvCxnSpPr>
          <p:nvPr/>
        </p:nvCxnSpPr>
        <p:spPr>
          <a:xfrm>
            <a:off x="6898980" y="1949713"/>
            <a:ext cx="776334" cy="6862"/>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0" name="直线箭头连接符 29">
            <a:extLst>
              <a:ext uri="{FF2B5EF4-FFF2-40B4-BE49-F238E27FC236}">
                <a16:creationId xmlns:a16="http://schemas.microsoft.com/office/drawing/2014/main" id="{85DA7BF8-7F30-964D-C95E-F14439E8E819}"/>
              </a:ext>
            </a:extLst>
          </p:cNvPr>
          <p:cNvCxnSpPr>
            <a:cxnSpLocks/>
          </p:cNvCxnSpPr>
          <p:nvPr/>
        </p:nvCxnSpPr>
        <p:spPr>
          <a:xfrm>
            <a:off x="6951095" y="2708920"/>
            <a:ext cx="776334" cy="6862"/>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1" name="直线箭头连接符 30">
            <a:extLst>
              <a:ext uri="{FF2B5EF4-FFF2-40B4-BE49-F238E27FC236}">
                <a16:creationId xmlns:a16="http://schemas.microsoft.com/office/drawing/2014/main" id="{A682DCD1-4B27-AC40-D4F6-4C74B6C3C300}"/>
              </a:ext>
            </a:extLst>
          </p:cNvPr>
          <p:cNvCxnSpPr>
            <a:cxnSpLocks/>
          </p:cNvCxnSpPr>
          <p:nvPr/>
        </p:nvCxnSpPr>
        <p:spPr>
          <a:xfrm>
            <a:off x="7086110" y="3509621"/>
            <a:ext cx="776334" cy="6862"/>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2" name="直线箭头连接符 31">
            <a:extLst>
              <a:ext uri="{FF2B5EF4-FFF2-40B4-BE49-F238E27FC236}">
                <a16:creationId xmlns:a16="http://schemas.microsoft.com/office/drawing/2014/main" id="{A6633637-9816-CDF9-F1FC-C7FE57FA31C4}"/>
              </a:ext>
            </a:extLst>
          </p:cNvPr>
          <p:cNvCxnSpPr>
            <a:cxnSpLocks/>
          </p:cNvCxnSpPr>
          <p:nvPr/>
        </p:nvCxnSpPr>
        <p:spPr>
          <a:xfrm>
            <a:off x="7008411" y="4199661"/>
            <a:ext cx="776334" cy="6862"/>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3" name="直线箭头连接符 32">
            <a:extLst>
              <a:ext uri="{FF2B5EF4-FFF2-40B4-BE49-F238E27FC236}">
                <a16:creationId xmlns:a16="http://schemas.microsoft.com/office/drawing/2014/main" id="{205F307F-E8A3-07C5-CCD1-66AFE72E4B74}"/>
              </a:ext>
            </a:extLst>
          </p:cNvPr>
          <p:cNvCxnSpPr>
            <a:cxnSpLocks/>
          </p:cNvCxnSpPr>
          <p:nvPr/>
        </p:nvCxnSpPr>
        <p:spPr>
          <a:xfrm>
            <a:off x="7016863" y="4983792"/>
            <a:ext cx="776334" cy="6862"/>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4" name="直线箭头连接符 33">
            <a:extLst>
              <a:ext uri="{FF2B5EF4-FFF2-40B4-BE49-F238E27FC236}">
                <a16:creationId xmlns:a16="http://schemas.microsoft.com/office/drawing/2014/main" id="{94FD90CE-6040-A20E-3150-25C9066EF62C}"/>
              </a:ext>
            </a:extLst>
          </p:cNvPr>
          <p:cNvCxnSpPr>
            <a:cxnSpLocks/>
          </p:cNvCxnSpPr>
          <p:nvPr/>
        </p:nvCxnSpPr>
        <p:spPr>
          <a:xfrm>
            <a:off x="7018859" y="5717393"/>
            <a:ext cx="776334" cy="6862"/>
          </a:xfrm>
          <a:prstGeom prst="straightConnector1">
            <a:avLst/>
          </a:prstGeom>
          <a:ln w="19050" cap="flat" cmpd="sng" algn="ctr">
            <a:solidFill>
              <a:srgbClr val="C0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直线连接符 43">
            <a:extLst>
              <a:ext uri="{FF2B5EF4-FFF2-40B4-BE49-F238E27FC236}">
                <a16:creationId xmlns:a16="http://schemas.microsoft.com/office/drawing/2014/main" id="{B1A40128-6349-0414-54D7-7BFBB7D4E3F4}"/>
              </a:ext>
            </a:extLst>
          </p:cNvPr>
          <p:cNvCxnSpPr>
            <a:cxnSpLocks/>
          </p:cNvCxnSpPr>
          <p:nvPr/>
        </p:nvCxnSpPr>
        <p:spPr>
          <a:xfrm>
            <a:off x="7761185" y="2123855"/>
            <a:ext cx="491792" cy="0"/>
          </a:xfrm>
          <a:prstGeom prst="line">
            <a:avLst/>
          </a:prstGeom>
          <a:ln>
            <a:solidFill>
              <a:schemeClr val="accent5">
                <a:lumMod val="25000"/>
              </a:schemeClr>
            </a:solidFill>
          </a:ln>
        </p:spPr>
        <p:style>
          <a:lnRef idx="2">
            <a:schemeClr val="accent4"/>
          </a:lnRef>
          <a:fillRef idx="0">
            <a:schemeClr val="accent4"/>
          </a:fillRef>
          <a:effectRef idx="1">
            <a:schemeClr val="accent4"/>
          </a:effectRef>
          <a:fontRef idx="minor">
            <a:schemeClr val="tx1"/>
          </a:fontRef>
        </p:style>
      </p:cxnSp>
      <p:cxnSp>
        <p:nvCxnSpPr>
          <p:cNvPr id="45" name="直线连接符 44">
            <a:extLst>
              <a:ext uri="{FF2B5EF4-FFF2-40B4-BE49-F238E27FC236}">
                <a16:creationId xmlns:a16="http://schemas.microsoft.com/office/drawing/2014/main" id="{499B59E9-C15D-F9FA-ED5B-564E9799B1F2}"/>
              </a:ext>
            </a:extLst>
          </p:cNvPr>
          <p:cNvCxnSpPr>
            <a:cxnSpLocks/>
          </p:cNvCxnSpPr>
          <p:nvPr/>
        </p:nvCxnSpPr>
        <p:spPr>
          <a:xfrm>
            <a:off x="7806191" y="2843935"/>
            <a:ext cx="470921" cy="0"/>
          </a:xfrm>
          <a:prstGeom prst="line">
            <a:avLst/>
          </a:prstGeom>
          <a:ln>
            <a:solidFill>
              <a:schemeClr val="accent5">
                <a:lumMod val="25000"/>
              </a:schemeClr>
            </a:solidFill>
          </a:ln>
        </p:spPr>
        <p:style>
          <a:lnRef idx="2">
            <a:schemeClr val="accent4"/>
          </a:lnRef>
          <a:fillRef idx="0">
            <a:schemeClr val="accent4"/>
          </a:fillRef>
          <a:effectRef idx="1">
            <a:schemeClr val="accent4"/>
          </a:effectRef>
          <a:fontRef idx="minor">
            <a:schemeClr val="tx1"/>
          </a:fontRef>
        </p:style>
      </p:cxnSp>
      <p:cxnSp>
        <p:nvCxnSpPr>
          <p:cNvPr id="46" name="直线连接符 45">
            <a:extLst>
              <a:ext uri="{FF2B5EF4-FFF2-40B4-BE49-F238E27FC236}">
                <a16:creationId xmlns:a16="http://schemas.microsoft.com/office/drawing/2014/main" id="{D300C59B-F162-B70A-5E06-D18C0BA39578}"/>
              </a:ext>
            </a:extLst>
          </p:cNvPr>
          <p:cNvCxnSpPr>
            <a:cxnSpLocks/>
          </p:cNvCxnSpPr>
          <p:nvPr/>
        </p:nvCxnSpPr>
        <p:spPr>
          <a:xfrm>
            <a:off x="7944468" y="3699030"/>
            <a:ext cx="491792" cy="0"/>
          </a:xfrm>
          <a:prstGeom prst="line">
            <a:avLst/>
          </a:prstGeom>
          <a:ln>
            <a:solidFill>
              <a:schemeClr val="accent5">
                <a:lumMod val="25000"/>
              </a:schemeClr>
            </a:solidFill>
          </a:ln>
        </p:spPr>
        <p:style>
          <a:lnRef idx="2">
            <a:schemeClr val="accent4"/>
          </a:lnRef>
          <a:fillRef idx="0">
            <a:schemeClr val="accent4"/>
          </a:fillRef>
          <a:effectRef idx="1">
            <a:schemeClr val="accent4"/>
          </a:effectRef>
          <a:fontRef idx="minor">
            <a:schemeClr val="tx1"/>
          </a:fontRef>
        </p:style>
      </p:cxnSp>
      <p:cxnSp>
        <p:nvCxnSpPr>
          <p:cNvPr id="47" name="直线连接符 46">
            <a:extLst>
              <a:ext uri="{FF2B5EF4-FFF2-40B4-BE49-F238E27FC236}">
                <a16:creationId xmlns:a16="http://schemas.microsoft.com/office/drawing/2014/main" id="{EE0DB4C5-E5AC-EBF6-3C86-3A128AC8274D}"/>
              </a:ext>
            </a:extLst>
          </p:cNvPr>
          <p:cNvCxnSpPr>
            <a:cxnSpLocks/>
          </p:cNvCxnSpPr>
          <p:nvPr/>
        </p:nvCxnSpPr>
        <p:spPr>
          <a:xfrm>
            <a:off x="7851196" y="4374105"/>
            <a:ext cx="470921" cy="0"/>
          </a:xfrm>
          <a:prstGeom prst="line">
            <a:avLst/>
          </a:prstGeom>
          <a:ln>
            <a:solidFill>
              <a:schemeClr val="accent5">
                <a:lumMod val="25000"/>
              </a:schemeClr>
            </a:solidFill>
          </a:ln>
        </p:spPr>
        <p:style>
          <a:lnRef idx="2">
            <a:schemeClr val="accent4"/>
          </a:lnRef>
          <a:fillRef idx="0">
            <a:schemeClr val="accent4"/>
          </a:fillRef>
          <a:effectRef idx="1">
            <a:schemeClr val="accent4"/>
          </a:effectRef>
          <a:fontRef idx="minor">
            <a:schemeClr val="tx1"/>
          </a:fontRef>
        </p:style>
      </p:cxnSp>
      <p:cxnSp>
        <p:nvCxnSpPr>
          <p:cNvPr id="48" name="直线连接符 47">
            <a:extLst>
              <a:ext uri="{FF2B5EF4-FFF2-40B4-BE49-F238E27FC236}">
                <a16:creationId xmlns:a16="http://schemas.microsoft.com/office/drawing/2014/main" id="{E5393D4D-0B6E-5B35-A7AD-E5F2E1C6D325}"/>
              </a:ext>
            </a:extLst>
          </p:cNvPr>
          <p:cNvCxnSpPr>
            <a:cxnSpLocks/>
          </p:cNvCxnSpPr>
          <p:nvPr/>
        </p:nvCxnSpPr>
        <p:spPr>
          <a:xfrm>
            <a:off x="7761185" y="5184195"/>
            <a:ext cx="630070" cy="0"/>
          </a:xfrm>
          <a:prstGeom prst="line">
            <a:avLst/>
          </a:prstGeom>
          <a:ln>
            <a:solidFill>
              <a:schemeClr val="accent5">
                <a:lumMod val="25000"/>
              </a:schemeClr>
            </a:solidFill>
          </a:ln>
        </p:spPr>
        <p:style>
          <a:lnRef idx="2">
            <a:schemeClr val="accent4"/>
          </a:lnRef>
          <a:fillRef idx="0">
            <a:schemeClr val="accent4"/>
          </a:fillRef>
          <a:effectRef idx="1">
            <a:schemeClr val="accent4"/>
          </a:effectRef>
          <a:fontRef idx="minor">
            <a:schemeClr val="tx1"/>
          </a:fontRef>
        </p:style>
      </p:cxnSp>
      <p:cxnSp>
        <p:nvCxnSpPr>
          <p:cNvPr id="49" name="直线连接符 48">
            <a:extLst>
              <a:ext uri="{FF2B5EF4-FFF2-40B4-BE49-F238E27FC236}">
                <a16:creationId xmlns:a16="http://schemas.microsoft.com/office/drawing/2014/main" id="{645AD369-91D9-BF60-D291-6E62790AE972}"/>
              </a:ext>
            </a:extLst>
          </p:cNvPr>
          <p:cNvCxnSpPr>
            <a:cxnSpLocks/>
          </p:cNvCxnSpPr>
          <p:nvPr/>
        </p:nvCxnSpPr>
        <p:spPr>
          <a:xfrm>
            <a:off x="7851195" y="5859270"/>
            <a:ext cx="540060" cy="0"/>
          </a:xfrm>
          <a:prstGeom prst="line">
            <a:avLst/>
          </a:prstGeom>
          <a:ln>
            <a:solidFill>
              <a:schemeClr val="accent5">
                <a:lumMod val="25000"/>
              </a:schemeClr>
            </a:solidFill>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91361846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123B71A-2D54-B9E3-EC7F-DA80F15583B5}"/>
              </a:ext>
            </a:extLst>
          </p:cNvPr>
          <p:cNvSpPr>
            <a:spLocks noGrp="1" noChangeArrowheads="1"/>
          </p:cNvSpPr>
          <p:nvPr>
            <p:ph type="title"/>
          </p:nvPr>
        </p:nvSpPr>
        <p:spPr/>
        <p:txBody>
          <a:bodyPr/>
          <a:lstStyle/>
          <a:p>
            <a:pPr eaLnBrk="1" hangingPunct="1"/>
            <a:r>
              <a:rPr lang="zh-CN" altLang="en-US" dirty="0"/>
              <a:t>等值</a:t>
            </a:r>
          </a:p>
        </p:txBody>
      </p:sp>
      <p:sp>
        <p:nvSpPr>
          <p:cNvPr id="3" name="文本框 2">
            <a:extLst>
              <a:ext uri="{FF2B5EF4-FFF2-40B4-BE49-F238E27FC236}">
                <a16:creationId xmlns:a16="http://schemas.microsoft.com/office/drawing/2014/main" id="{329AC42B-D221-AC1C-A9B1-67E8D27E3937}"/>
              </a:ext>
            </a:extLst>
          </p:cNvPr>
          <p:cNvSpPr txBox="1"/>
          <p:nvPr/>
        </p:nvSpPr>
        <p:spPr>
          <a:xfrm>
            <a:off x="1953141" y="1116381"/>
            <a:ext cx="4572000" cy="476669"/>
          </a:xfrm>
          <a:prstGeom prst="rect">
            <a:avLst/>
          </a:prstGeom>
          <a:noFill/>
        </p:spPr>
        <p:txBody>
          <a:bodyPr wrap="square">
            <a:spAutoFit/>
          </a:bodyPr>
          <a:lstStyle/>
          <a:p>
            <a:pPr algn="just" eaLnBrk="0" fontAlgn="base" hangingPunct="0">
              <a:lnSpc>
                <a:spcPct val="113000"/>
              </a:lnSpc>
              <a:spcBef>
                <a:spcPct val="0"/>
              </a:spcBef>
              <a:spcAft>
                <a:spcPct val="0"/>
              </a:spcAft>
            </a:pPr>
            <a:r>
              <a:rPr lang="zh-CN" altLang="en-US" sz="2400" b="1" dirty="0">
                <a:solidFill>
                  <a:srgbClr val="FF0000"/>
                </a:solidFill>
                <a:latin typeface="Tahoma" panose="020B0604030504040204" pitchFamily="34" charset="0"/>
                <a:ea typeface="幼圆" pitchFamily="49" charset="-122"/>
              </a:rPr>
              <a:t>查表法（一）</a:t>
            </a:r>
          </a:p>
        </p:txBody>
      </p:sp>
      <p:pic>
        <p:nvPicPr>
          <p:cNvPr id="2" name="图片 1">
            <a:extLst>
              <a:ext uri="{FF2B5EF4-FFF2-40B4-BE49-F238E27FC236}">
                <a16:creationId xmlns:a16="http://schemas.microsoft.com/office/drawing/2014/main" id="{80AB6DF6-47FC-D1F4-1B0C-FA023F9ACBB5}"/>
              </a:ext>
            </a:extLst>
          </p:cNvPr>
          <p:cNvPicPr>
            <a:picLocks noChangeAspect="1"/>
          </p:cNvPicPr>
          <p:nvPr/>
        </p:nvPicPr>
        <p:blipFill>
          <a:blip r:embed="rId2"/>
          <a:stretch>
            <a:fillRect/>
          </a:stretch>
        </p:blipFill>
        <p:spPr>
          <a:xfrm>
            <a:off x="1999456" y="1673805"/>
            <a:ext cx="7282090" cy="3204356"/>
          </a:xfrm>
          <a:prstGeom prst="rect">
            <a:avLst/>
          </a:prstGeom>
        </p:spPr>
      </p:pic>
      <p:sp>
        <p:nvSpPr>
          <p:cNvPr id="5" name="文本框 4">
            <a:extLst>
              <a:ext uri="{FF2B5EF4-FFF2-40B4-BE49-F238E27FC236}">
                <a16:creationId xmlns:a16="http://schemas.microsoft.com/office/drawing/2014/main" id="{BDE10E14-B236-7CF7-3484-D3AB6C8533F0}"/>
              </a:ext>
            </a:extLst>
          </p:cNvPr>
          <p:cNvSpPr txBox="1"/>
          <p:nvPr/>
        </p:nvSpPr>
        <p:spPr>
          <a:xfrm>
            <a:off x="1999456" y="1593049"/>
            <a:ext cx="4572000" cy="369332"/>
          </a:xfrm>
          <a:prstGeom prst="rect">
            <a:avLst/>
          </a:prstGeom>
          <a:noFill/>
        </p:spPr>
        <p:txBody>
          <a:bodyPr wrap="square">
            <a:spAutoFit/>
          </a:bodyPr>
          <a:lstStyle/>
          <a:p>
            <a:pPr eaLnBrk="0" fontAlgn="base" hangingPunct="0">
              <a:spcBef>
                <a:spcPct val="0"/>
              </a:spcBef>
              <a:spcAft>
                <a:spcPct val="0"/>
              </a:spcAft>
            </a:pPr>
            <a:r>
              <a:rPr lang="zh-CN" altLang="en-US" dirty="0">
                <a:solidFill>
                  <a:srgbClr val="000000"/>
                </a:solidFill>
                <a:latin typeface="Tahoma" panose="020B0604030504040204" pitchFamily="34" charset="0"/>
                <a:ea typeface="宋体" panose="02010600030101010101" pitchFamily="2" charset="-122"/>
              </a:rPr>
              <a:t>附录</a:t>
            </a:r>
            <a:r>
              <a:rPr lang="en-US" altLang="zh-CN" dirty="0">
                <a:solidFill>
                  <a:srgbClr val="000000"/>
                </a:solidFill>
                <a:latin typeface="Tahoma" panose="020B0604030504040204" pitchFamily="34" charset="0"/>
                <a:ea typeface="宋体" panose="02010600030101010101" pitchFamily="2" charset="-122"/>
              </a:rPr>
              <a:t>A</a:t>
            </a:r>
            <a:r>
              <a:rPr lang="zh-CN" altLang="en-US" dirty="0">
                <a:solidFill>
                  <a:srgbClr val="000000"/>
                </a:solidFill>
                <a:latin typeface="Tahoma" panose="020B0604030504040204" pitchFamily="34" charset="0"/>
                <a:ea typeface="宋体" panose="02010600030101010101" pitchFamily="2" charset="-122"/>
              </a:rPr>
              <a:t>  </a:t>
            </a:r>
          </a:p>
        </p:txBody>
      </p:sp>
      <p:sp>
        <p:nvSpPr>
          <p:cNvPr id="6" name="文本框 5">
            <a:extLst>
              <a:ext uri="{FF2B5EF4-FFF2-40B4-BE49-F238E27FC236}">
                <a16:creationId xmlns:a16="http://schemas.microsoft.com/office/drawing/2014/main" id="{6E960367-742A-88FB-40E6-24F0BDF153D7}"/>
              </a:ext>
            </a:extLst>
          </p:cNvPr>
          <p:cNvSpPr txBox="1"/>
          <p:nvPr/>
        </p:nvSpPr>
        <p:spPr>
          <a:xfrm>
            <a:off x="2010548" y="4869161"/>
            <a:ext cx="8181996" cy="2031325"/>
          </a:xfrm>
          <a:prstGeom prst="rect">
            <a:avLst/>
          </a:prstGeom>
          <a:noFill/>
        </p:spPr>
        <p:txBody>
          <a:bodyPr wrap="square" rtlCol="0">
            <a:spAutoFit/>
          </a:bodyPr>
          <a:lstStyle/>
          <a:p>
            <a:pPr eaLnBrk="0" fontAlgn="base" hangingPunct="0">
              <a:spcBef>
                <a:spcPct val="0"/>
              </a:spcBef>
              <a:spcAft>
                <a:spcPct val="0"/>
              </a:spcAft>
            </a:pPr>
            <a:r>
              <a:rPr kumimoji="1" lang="zh-CN" altLang="en-US" b="1" dirty="0">
                <a:solidFill>
                  <a:srgbClr val="CDE1E6">
                    <a:lumMod val="25000"/>
                  </a:srgbClr>
                </a:solidFill>
                <a:latin typeface="Tahoma" panose="020B0604030504040204" pitchFamily="34" charset="0"/>
                <a:ea typeface="宋体" panose="02010600030101010101" pitchFamily="2" charset="-122"/>
              </a:rPr>
              <a:t>课堂练习：</a:t>
            </a:r>
            <a:endParaRPr kumimoji="1" lang="en-US" altLang="zh-CN" b="1" dirty="0">
              <a:solidFill>
                <a:srgbClr val="CDE1E6">
                  <a:lumMod val="25000"/>
                </a:srgbClr>
              </a:solidFill>
              <a:latin typeface="Tahoma" panose="020B0604030504040204" pitchFamily="34" charset="0"/>
              <a:ea typeface="宋体" panose="02010600030101010101" pitchFamily="2" charset="-122"/>
            </a:endParaRPr>
          </a:p>
          <a:p>
            <a:pPr eaLnBrk="0" fontAlgn="base" hangingPunct="0">
              <a:lnSpc>
                <a:spcPct val="150000"/>
              </a:lnSpc>
              <a:spcBef>
                <a:spcPct val="0"/>
              </a:spcBef>
              <a:spcAft>
                <a:spcPct val="0"/>
              </a:spcAft>
            </a:pPr>
            <a:r>
              <a:rPr kumimoji="1" lang="zh-CN" altLang="en-US" sz="1500" dirty="0">
                <a:solidFill>
                  <a:srgbClr val="000000"/>
                </a:solidFill>
                <a:latin typeface="Microsoft YaHei" panose="020B0503020204020204" pitchFamily="34" charset="-122"/>
                <a:ea typeface="Microsoft YaHei" panose="020B0503020204020204" pitchFamily="34" charset="-122"/>
              </a:rPr>
              <a:t>（</a:t>
            </a:r>
            <a:r>
              <a:rPr kumimoji="1" lang="en-US" altLang="zh-CN" sz="1500" dirty="0">
                <a:solidFill>
                  <a:srgbClr val="000000"/>
                </a:solidFill>
                <a:latin typeface="Microsoft YaHei" panose="020B0503020204020204" pitchFamily="34" charset="-122"/>
                <a:ea typeface="Microsoft YaHei" panose="020B0503020204020204" pitchFamily="34" charset="-122"/>
              </a:rPr>
              <a:t>1</a:t>
            </a:r>
            <a:r>
              <a:rPr kumimoji="1" lang="zh-CN" altLang="en-US" sz="1500" dirty="0">
                <a:solidFill>
                  <a:srgbClr val="000000"/>
                </a:solidFill>
                <a:latin typeface="Microsoft YaHei" panose="020B0503020204020204" pitchFamily="34" charset="-122"/>
                <a:ea typeface="Microsoft YaHei" panose="020B0503020204020204" pitchFamily="34" charset="-122"/>
              </a:rPr>
              <a:t>）某人在年初存入</a:t>
            </a:r>
            <a:r>
              <a:rPr kumimoji="1" lang="en-US" altLang="zh-CN" sz="1500" dirty="0">
                <a:solidFill>
                  <a:srgbClr val="000000"/>
                </a:solidFill>
                <a:latin typeface="Microsoft YaHei" panose="020B0503020204020204" pitchFamily="34" charset="-122"/>
                <a:ea typeface="Microsoft YaHei" panose="020B0503020204020204" pitchFamily="34" charset="-122"/>
              </a:rPr>
              <a:t>1000</a:t>
            </a:r>
            <a:r>
              <a:rPr kumimoji="1" lang="zh-CN" altLang="en-US" sz="1500" dirty="0">
                <a:solidFill>
                  <a:srgbClr val="000000"/>
                </a:solidFill>
                <a:latin typeface="Microsoft YaHei" panose="020B0503020204020204" pitchFamily="34" charset="-122"/>
                <a:ea typeface="Microsoft YaHei" panose="020B0503020204020204" pitchFamily="34" charset="-122"/>
              </a:rPr>
              <a:t>元，年利率为</a:t>
            </a:r>
            <a:r>
              <a:rPr kumimoji="1" lang="en-US" altLang="zh-CN" sz="1500" dirty="0">
                <a:solidFill>
                  <a:srgbClr val="000000"/>
                </a:solidFill>
                <a:latin typeface="Microsoft YaHei" panose="020B0503020204020204" pitchFamily="34" charset="-122"/>
                <a:ea typeface="Microsoft YaHei" panose="020B0503020204020204" pitchFamily="34" charset="-122"/>
              </a:rPr>
              <a:t>10%</a:t>
            </a:r>
            <a:r>
              <a:rPr kumimoji="1" lang="zh-CN" altLang="en-US" sz="1500" dirty="0">
                <a:solidFill>
                  <a:srgbClr val="000000"/>
                </a:solidFill>
                <a:latin typeface="Microsoft YaHei" panose="020B0503020204020204" pitchFamily="34" charset="-122"/>
                <a:ea typeface="Microsoft YaHei" panose="020B0503020204020204" pitchFamily="34" charset="-122"/>
              </a:rPr>
              <a:t>，按季度计息计息请问五年后本息和是多少？</a:t>
            </a:r>
            <a:endParaRPr kumimoji="1" lang="en-US" altLang="zh-CN" sz="1500" dirty="0">
              <a:solidFill>
                <a:srgbClr val="000000"/>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kumimoji="1" lang="zh-CN" altLang="en-US" sz="1500" dirty="0">
                <a:solidFill>
                  <a:srgbClr val="000000"/>
                </a:solidFill>
                <a:latin typeface="Microsoft YaHei" panose="020B0503020204020204" pitchFamily="34" charset="-122"/>
                <a:ea typeface="Microsoft YaHei" panose="020B0503020204020204" pitchFamily="34" charset="-122"/>
              </a:rPr>
              <a:t>（</a:t>
            </a:r>
            <a:r>
              <a:rPr kumimoji="1" lang="en-US" altLang="zh-CN" sz="1500" dirty="0">
                <a:solidFill>
                  <a:srgbClr val="000000"/>
                </a:solidFill>
                <a:latin typeface="Microsoft YaHei" panose="020B0503020204020204" pitchFamily="34" charset="-122"/>
                <a:ea typeface="Microsoft YaHei" panose="020B0503020204020204" pitchFamily="34" charset="-122"/>
              </a:rPr>
              <a:t>2</a:t>
            </a:r>
            <a:r>
              <a:rPr kumimoji="1" lang="zh-CN" altLang="en-US" sz="1500" dirty="0">
                <a:solidFill>
                  <a:srgbClr val="000000"/>
                </a:solidFill>
                <a:latin typeface="Microsoft YaHei" panose="020B0503020204020204" pitchFamily="34" charset="-122"/>
                <a:ea typeface="Microsoft YaHei" panose="020B0503020204020204" pitchFamily="34" charset="-122"/>
              </a:rPr>
              <a:t>）某人每年末存入</a:t>
            </a:r>
            <a:r>
              <a:rPr kumimoji="1" lang="en-US" altLang="zh-CN" sz="1500" dirty="0">
                <a:solidFill>
                  <a:srgbClr val="000000"/>
                </a:solidFill>
                <a:latin typeface="Microsoft YaHei" panose="020B0503020204020204" pitchFamily="34" charset="-122"/>
                <a:ea typeface="Microsoft YaHei" panose="020B0503020204020204" pitchFamily="34" charset="-122"/>
              </a:rPr>
              <a:t>1500</a:t>
            </a:r>
            <a:r>
              <a:rPr kumimoji="1" lang="zh-CN" altLang="en-US" sz="1500" dirty="0">
                <a:solidFill>
                  <a:srgbClr val="000000"/>
                </a:solidFill>
                <a:latin typeface="Microsoft YaHei" panose="020B0503020204020204" pitchFamily="34" charset="-122"/>
                <a:ea typeface="Microsoft YaHei" panose="020B0503020204020204" pitchFamily="34" charset="-122"/>
              </a:rPr>
              <a:t>元，连续存八年，年利率为</a:t>
            </a:r>
            <a:r>
              <a:rPr kumimoji="1" lang="en-US" altLang="zh-CN" sz="1500" dirty="0">
                <a:solidFill>
                  <a:srgbClr val="000000"/>
                </a:solidFill>
                <a:latin typeface="Microsoft YaHei" panose="020B0503020204020204" pitchFamily="34" charset="-122"/>
                <a:ea typeface="Microsoft YaHei" panose="020B0503020204020204" pitchFamily="34" charset="-122"/>
              </a:rPr>
              <a:t>10%</a:t>
            </a:r>
            <a:r>
              <a:rPr kumimoji="1" lang="zh-CN" altLang="en-US" sz="1500" dirty="0">
                <a:solidFill>
                  <a:srgbClr val="000000"/>
                </a:solidFill>
                <a:latin typeface="Microsoft YaHei" panose="020B0503020204020204" pitchFamily="34" charset="-122"/>
                <a:ea typeface="Microsoft YaHei" panose="020B0503020204020204" pitchFamily="34" charset="-122"/>
              </a:rPr>
              <a:t>，请问八年后本息和是多少？</a:t>
            </a:r>
            <a:endParaRPr kumimoji="1" lang="en-US" altLang="zh-CN" sz="1500" dirty="0">
              <a:solidFill>
                <a:srgbClr val="000000"/>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kumimoji="1" lang="zh-CN" altLang="en-US" sz="1500" dirty="0">
                <a:solidFill>
                  <a:srgbClr val="000000"/>
                </a:solidFill>
                <a:latin typeface="Microsoft YaHei" panose="020B0503020204020204" pitchFamily="34" charset="-122"/>
                <a:ea typeface="Microsoft YaHei" panose="020B0503020204020204" pitchFamily="34" charset="-122"/>
              </a:rPr>
              <a:t>（</a:t>
            </a:r>
            <a:r>
              <a:rPr kumimoji="1" lang="en-US" altLang="zh-CN" sz="1500" dirty="0">
                <a:solidFill>
                  <a:srgbClr val="000000"/>
                </a:solidFill>
                <a:latin typeface="Microsoft YaHei" panose="020B0503020204020204" pitchFamily="34" charset="-122"/>
                <a:ea typeface="Microsoft YaHei" panose="020B0503020204020204" pitchFamily="34" charset="-122"/>
              </a:rPr>
              <a:t>3</a:t>
            </a:r>
            <a:r>
              <a:rPr kumimoji="1" lang="zh-CN" altLang="en-US" sz="1500" dirty="0">
                <a:solidFill>
                  <a:srgbClr val="000000"/>
                </a:solidFill>
                <a:latin typeface="Microsoft YaHei" panose="020B0503020204020204" pitchFamily="34" charset="-122"/>
                <a:ea typeface="Microsoft YaHei" panose="020B0503020204020204" pitchFamily="34" charset="-122"/>
              </a:rPr>
              <a:t>）某人打算制定一个六年存款计划，希望十年后账户总额为</a:t>
            </a:r>
            <a:r>
              <a:rPr kumimoji="1" lang="en-US" altLang="zh-CN" sz="1500" dirty="0">
                <a:solidFill>
                  <a:srgbClr val="000000"/>
                </a:solidFill>
                <a:latin typeface="Microsoft YaHei" panose="020B0503020204020204" pitchFamily="34" charset="-122"/>
                <a:ea typeface="Microsoft YaHei" panose="020B0503020204020204" pitchFamily="34" charset="-122"/>
              </a:rPr>
              <a:t>10000</a:t>
            </a:r>
            <a:r>
              <a:rPr kumimoji="1" lang="zh-CN" altLang="en-US" sz="1500" dirty="0">
                <a:solidFill>
                  <a:srgbClr val="000000"/>
                </a:solidFill>
                <a:latin typeface="Microsoft YaHei" panose="020B0503020204020204" pitchFamily="34" charset="-122"/>
                <a:ea typeface="Microsoft YaHei" panose="020B0503020204020204" pitchFamily="34" charset="-122"/>
              </a:rPr>
              <a:t>元。假设每年末存款金额相等，年利率为</a:t>
            </a:r>
            <a:r>
              <a:rPr kumimoji="1" lang="en-US" altLang="zh-CN" sz="1500" dirty="0">
                <a:solidFill>
                  <a:srgbClr val="000000"/>
                </a:solidFill>
                <a:latin typeface="Microsoft YaHei" panose="020B0503020204020204" pitchFamily="34" charset="-122"/>
                <a:ea typeface="Microsoft YaHei" panose="020B0503020204020204" pitchFamily="34" charset="-122"/>
              </a:rPr>
              <a:t>10%</a:t>
            </a:r>
            <a:r>
              <a:rPr kumimoji="1" lang="zh-CN" altLang="en-US" sz="1500" dirty="0">
                <a:solidFill>
                  <a:srgbClr val="000000"/>
                </a:solidFill>
                <a:latin typeface="Microsoft YaHei" panose="020B0503020204020204" pitchFamily="34" charset="-122"/>
                <a:ea typeface="Microsoft YaHei" panose="020B0503020204020204" pitchFamily="34" charset="-122"/>
              </a:rPr>
              <a:t>，请问需要每年末存入多少钱？</a:t>
            </a:r>
            <a:endParaRPr kumimoji="1" lang="en-US" altLang="zh-CN" sz="1500" dirty="0">
              <a:solidFill>
                <a:srgbClr val="000000"/>
              </a:solidFill>
              <a:latin typeface="Microsoft YaHei" panose="020B0503020204020204" pitchFamily="34" charset="-122"/>
              <a:ea typeface="Microsoft YaHei" panose="020B0503020204020204" pitchFamily="34" charset="-122"/>
            </a:endParaRPr>
          </a:p>
          <a:p>
            <a:pPr eaLnBrk="0" fontAlgn="base" hangingPunct="0">
              <a:spcBef>
                <a:spcPct val="0"/>
              </a:spcBef>
              <a:spcAft>
                <a:spcPct val="0"/>
              </a:spcAft>
            </a:pPr>
            <a:endParaRPr kumimoji="1" lang="zh-CN" altLang="en-US" dirty="0">
              <a:solidFill>
                <a:srgbClr val="000000"/>
              </a:solidFill>
              <a:latin typeface="Tahoma" panose="020B0604030504040204" pitchFamily="34" charset="0"/>
              <a:ea typeface="宋体" panose="02010600030101010101" pitchFamily="2" charset="-122"/>
            </a:endParaRPr>
          </a:p>
        </p:txBody>
      </p:sp>
      <p:cxnSp>
        <p:nvCxnSpPr>
          <p:cNvPr id="8" name="直线连接符 7">
            <a:extLst>
              <a:ext uri="{FF2B5EF4-FFF2-40B4-BE49-F238E27FC236}">
                <a16:creationId xmlns:a16="http://schemas.microsoft.com/office/drawing/2014/main" id="{89C3C741-9B53-E3C5-E605-F83B2260A170}"/>
              </a:ext>
            </a:extLst>
          </p:cNvPr>
          <p:cNvCxnSpPr/>
          <p:nvPr/>
        </p:nvCxnSpPr>
        <p:spPr>
          <a:xfrm>
            <a:off x="3080666" y="2573905"/>
            <a:ext cx="1305145"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cxnSp>
        <p:nvCxnSpPr>
          <p:cNvPr id="9" name="直线连接符 8">
            <a:extLst>
              <a:ext uri="{FF2B5EF4-FFF2-40B4-BE49-F238E27FC236}">
                <a16:creationId xmlns:a16="http://schemas.microsoft.com/office/drawing/2014/main" id="{C078DB0E-DBF7-F3EA-795C-C0B64DF7DD9B}"/>
              </a:ext>
            </a:extLst>
          </p:cNvPr>
          <p:cNvCxnSpPr>
            <a:cxnSpLocks/>
          </p:cNvCxnSpPr>
          <p:nvPr/>
        </p:nvCxnSpPr>
        <p:spPr>
          <a:xfrm>
            <a:off x="5060885" y="2573905"/>
            <a:ext cx="3150350"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72091066"/>
      </p:ext>
    </p:extLst>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250E86C-8408-C4C9-1127-3619F3408CF8}"/>
              </a:ext>
            </a:extLst>
          </p:cNvPr>
          <p:cNvPicPr>
            <a:picLocks noChangeAspect="1"/>
          </p:cNvPicPr>
          <p:nvPr/>
        </p:nvPicPr>
        <p:blipFill>
          <a:blip r:embed="rId2"/>
          <a:stretch>
            <a:fillRect/>
          </a:stretch>
        </p:blipFill>
        <p:spPr>
          <a:xfrm>
            <a:off x="1820525" y="1448780"/>
            <a:ext cx="7920880" cy="3420380"/>
          </a:xfrm>
          <a:prstGeom prst="rect">
            <a:avLst/>
          </a:prstGeom>
        </p:spPr>
      </p:pic>
      <p:sp>
        <p:nvSpPr>
          <p:cNvPr id="36866" name="Rectangle 2">
            <a:extLst>
              <a:ext uri="{FF2B5EF4-FFF2-40B4-BE49-F238E27FC236}">
                <a16:creationId xmlns:a16="http://schemas.microsoft.com/office/drawing/2014/main" id="{5123B71A-2D54-B9E3-EC7F-DA80F15583B5}"/>
              </a:ext>
            </a:extLst>
          </p:cNvPr>
          <p:cNvSpPr>
            <a:spLocks noGrp="1" noChangeArrowheads="1"/>
          </p:cNvSpPr>
          <p:nvPr>
            <p:ph type="title"/>
          </p:nvPr>
        </p:nvSpPr>
        <p:spPr/>
        <p:txBody>
          <a:bodyPr/>
          <a:lstStyle/>
          <a:p>
            <a:pPr eaLnBrk="1" hangingPunct="1"/>
            <a:r>
              <a:rPr lang="zh-CN" altLang="en-US" dirty="0"/>
              <a:t>等值</a:t>
            </a:r>
          </a:p>
        </p:txBody>
      </p:sp>
      <p:sp>
        <p:nvSpPr>
          <p:cNvPr id="3" name="文本框 2">
            <a:extLst>
              <a:ext uri="{FF2B5EF4-FFF2-40B4-BE49-F238E27FC236}">
                <a16:creationId xmlns:a16="http://schemas.microsoft.com/office/drawing/2014/main" id="{329AC42B-D221-AC1C-A9B1-67E8D27E3937}"/>
              </a:ext>
            </a:extLst>
          </p:cNvPr>
          <p:cNvSpPr txBox="1"/>
          <p:nvPr/>
        </p:nvSpPr>
        <p:spPr>
          <a:xfrm>
            <a:off x="1953141" y="1116381"/>
            <a:ext cx="4572000" cy="476669"/>
          </a:xfrm>
          <a:prstGeom prst="rect">
            <a:avLst/>
          </a:prstGeom>
          <a:noFill/>
        </p:spPr>
        <p:txBody>
          <a:bodyPr wrap="square">
            <a:spAutoFit/>
          </a:bodyPr>
          <a:lstStyle/>
          <a:p>
            <a:pPr algn="just" eaLnBrk="0" fontAlgn="base" hangingPunct="0">
              <a:lnSpc>
                <a:spcPct val="113000"/>
              </a:lnSpc>
              <a:spcBef>
                <a:spcPct val="0"/>
              </a:spcBef>
              <a:spcAft>
                <a:spcPct val="0"/>
              </a:spcAft>
            </a:pPr>
            <a:r>
              <a:rPr lang="zh-CN" altLang="en-US" sz="2400" b="1" dirty="0">
                <a:solidFill>
                  <a:srgbClr val="FF0000"/>
                </a:solidFill>
                <a:latin typeface="Tahoma" panose="020B0604030504040204" pitchFamily="34" charset="0"/>
                <a:ea typeface="幼圆" pitchFamily="49" charset="-122"/>
              </a:rPr>
              <a:t>查表法（一）</a:t>
            </a:r>
          </a:p>
        </p:txBody>
      </p:sp>
      <p:sp>
        <p:nvSpPr>
          <p:cNvPr id="9" name="文本框 8">
            <a:extLst>
              <a:ext uri="{FF2B5EF4-FFF2-40B4-BE49-F238E27FC236}">
                <a16:creationId xmlns:a16="http://schemas.microsoft.com/office/drawing/2014/main" id="{D96B037F-31B6-E6B8-0EDE-3864DDA4EADE}"/>
              </a:ext>
            </a:extLst>
          </p:cNvPr>
          <p:cNvSpPr txBox="1"/>
          <p:nvPr/>
        </p:nvSpPr>
        <p:spPr>
          <a:xfrm>
            <a:off x="1999456" y="1583795"/>
            <a:ext cx="4572000" cy="369332"/>
          </a:xfrm>
          <a:prstGeom prst="rect">
            <a:avLst/>
          </a:prstGeom>
          <a:noFill/>
        </p:spPr>
        <p:txBody>
          <a:bodyPr wrap="square">
            <a:spAutoFit/>
          </a:bodyPr>
          <a:lstStyle/>
          <a:p>
            <a:pPr eaLnBrk="0" fontAlgn="base" hangingPunct="0">
              <a:spcBef>
                <a:spcPct val="0"/>
              </a:spcBef>
              <a:spcAft>
                <a:spcPct val="0"/>
              </a:spcAft>
            </a:pPr>
            <a:r>
              <a:rPr lang="zh-CN" altLang="en-US" dirty="0">
                <a:solidFill>
                  <a:srgbClr val="000000"/>
                </a:solidFill>
                <a:latin typeface="Tahoma" panose="020B0604030504040204" pitchFamily="34" charset="0"/>
                <a:ea typeface="宋体" panose="02010600030101010101" pitchFamily="2" charset="-122"/>
              </a:rPr>
              <a:t>附录</a:t>
            </a:r>
            <a:r>
              <a:rPr lang="en-US" altLang="zh-CN" dirty="0">
                <a:solidFill>
                  <a:srgbClr val="000000"/>
                </a:solidFill>
                <a:latin typeface="Tahoma" panose="020B0604030504040204" pitchFamily="34" charset="0"/>
                <a:ea typeface="宋体" panose="02010600030101010101" pitchFamily="2" charset="-122"/>
              </a:rPr>
              <a:t>A</a:t>
            </a:r>
            <a:endParaRPr lang="zh-CN" altLang="en-US" dirty="0">
              <a:solidFill>
                <a:srgbClr val="000000"/>
              </a:solidFill>
              <a:latin typeface="Tahoma" panose="020B0604030504040204" pitchFamily="34" charset="0"/>
              <a:ea typeface="宋体" panose="02010600030101010101" pitchFamily="2" charset="-122"/>
            </a:endParaRPr>
          </a:p>
        </p:txBody>
      </p:sp>
      <p:sp>
        <p:nvSpPr>
          <p:cNvPr id="10" name="文本框 9">
            <a:extLst>
              <a:ext uri="{FF2B5EF4-FFF2-40B4-BE49-F238E27FC236}">
                <a16:creationId xmlns:a16="http://schemas.microsoft.com/office/drawing/2014/main" id="{A57CD333-5D75-289E-1FBF-F0991210A6AC}"/>
              </a:ext>
            </a:extLst>
          </p:cNvPr>
          <p:cNvSpPr txBox="1"/>
          <p:nvPr/>
        </p:nvSpPr>
        <p:spPr>
          <a:xfrm>
            <a:off x="1991209" y="4869160"/>
            <a:ext cx="8200246" cy="1754326"/>
          </a:xfrm>
          <a:prstGeom prst="rect">
            <a:avLst/>
          </a:prstGeom>
          <a:noFill/>
        </p:spPr>
        <p:txBody>
          <a:bodyPr wrap="square" rtlCol="0">
            <a:spAutoFit/>
          </a:bodyPr>
          <a:lstStyle/>
          <a:p>
            <a:pPr eaLnBrk="0" fontAlgn="base" hangingPunct="0">
              <a:spcBef>
                <a:spcPct val="0"/>
              </a:spcBef>
              <a:spcAft>
                <a:spcPct val="0"/>
              </a:spcAft>
            </a:pPr>
            <a:r>
              <a:rPr kumimoji="1" lang="zh-CN" altLang="en-US" b="1" dirty="0">
                <a:solidFill>
                  <a:srgbClr val="CDE1E6">
                    <a:lumMod val="25000"/>
                  </a:srgbClr>
                </a:solidFill>
                <a:latin typeface="Tahoma" panose="020B0604030504040204" pitchFamily="34" charset="0"/>
                <a:ea typeface="宋体" panose="02010600030101010101" pitchFamily="2" charset="-122"/>
              </a:rPr>
              <a:t>课堂练习：</a:t>
            </a:r>
            <a:endParaRPr kumimoji="1" lang="en-US" altLang="zh-CN" b="1" dirty="0">
              <a:solidFill>
                <a:srgbClr val="CDE1E6">
                  <a:lumMod val="25000"/>
                </a:srgbClr>
              </a:solidFill>
              <a:latin typeface="Tahoma" panose="020B0604030504040204" pitchFamily="34" charset="0"/>
              <a:ea typeface="宋体" panose="02010600030101010101" pitchFamily="2" charset="-122"/>
            </a:endParaRPr>
          </a:p>
          <a:p>
            <a:pPr eaLnBrk="0" fontAlgn="base" hangingPunct="0">
              <a:lnSpc>
                <a:spcPct val="150000"/>
              </a:lnSpc>
              <a:spcBef>
                <a:spcPct val="0"/>
              </a:spcBef>
              <a:spcAft>
                <a:spcPct val="0"/>
              </a:spcAft>
            </a:pPr>
            <a:r>
              <a:rPr kumimoji="1" lang="zh-CN" altLang="en-US" sz="1600" dirty="0">
                <a:solidFill>
                  <a:srgbClr val="000000"/>
                </a:solidFill>
                <a:latin typeface="Microsoft YaHei" panose="020B0503020204020204" pitchFamily="34" charset="-122"/>
                <a:ea typeface="Microsoft YaHei" panose="020B0503020204020204" pitchFamily="34" charset="-122"/>
              </a:rPr>
              <a:t>（</a:t>
            </a:r>
            <a:r>
              <a:rPr kumimoji="1" lang="en-US" altLang="zh-CN" sz="1600" dirty="0">
                <a:solidFill>
                  <a:srgbClr val="000000"/>
                </a:solidFill>
                <a:latin typeface="Microsoft YaHei" panose="020B0503020204020204" pitchFamily="34" charset="-122"/>
                <a:ea typeface="Microsoft YaHei" panose="020B0503020204020204" pitchFamily="34" charset="-122"/>
              </a:rPr>
              <a:t>1</a:t>
            </a:r>
            <a:r>
              <a:rPr kumimoji="1" lang="zh-CN" altLang="en-US" sz="1600" dirty="0">
                <a:solidFill>
                  <a:srgbClr val="000000"/>
                </a:solidFill>
                <a:latin typeface="Microsoft YaHei" panose="020B0503020204020204" pitchFamily="34" charset="-122"/>
                <a:ea typeface="Microsoft YaHei" panose="020B0503020204020204" pitchFamily="34" charset="-122"/>
              </a:rPr>
              <a:t>）某人在年初存入</a:t>
            </a:r>
            <a:r>
              <a:rPr kumimoji="1" lang="en-US" altLang="zh-CN" sz="1600" dirty="0">
                <a:solidFill>
                  <a:srgbClr val="000000"/>
                </a:solidFill>
                <a:latin typeface="Microsoft YaHei" panose="020B0503020204020204" pitchFamily="34" charset="-122"/>
                <a:ea typeface="Microsoft YaHei" panose="020B0503020204020204" pitchFamily="34" charset="-122"/>
              </a:rPr>
              <a:t>1000</a:t>
            </a:r>
            <a:r>
              <a:rPr kumimoji="1" lang="zh-CN" altLang="en-US" sz="1600" dirty="0">
                <a:solidFill>
                  <a:srgbClr val="000000"/>
                </a:solidFill>
                <a:latin typeface="Microsoft YaHei" panose="020B0503020204020204" pitchFamily="34" charset="-122"/>
                <a:ea typeface="Microsoft YaHei" panose="020B0503020204020204" pitchFamily="34" charset="-122"/>
              </a:rPr>
              <a:t>元，年利率为</a:t>
            </a:r>
            <a:r>
              <a:rPr kumimoji="1" lang="en-US" altLang="zh-CN" sz="1600" dirty="0">
                <a:solidFill>
                  <a:srgbClr val="000000"/>
                </a:solidFill>
                <a:latin typeface="Microsoft YaHei" panose="020B0503020204020204" pitchFamily="34" charset="-122"/>
                <a:ea typeface="Microsoft YaHei" panose="020B0503020204020204" pitchFamily="34" charset="-122"/>
              </a:rPr>
              <a:t>16%</a:t>
            </a:r>
            <a:r>
              <a:rPr kumimoji="1" lang="zh-CN" altLang="en-US" sz="1600" dirty="0">
                <a:solidFill>
                  <a:srgbClr val="000000"/>
                </a:solidFill>
                <a:latin typeface="Microsoft YaHei" panose="020B0503020204020204" pitchFamily="34" charset="-122"/>
                <a:ea typeface="Microsoft YaHei" panose="020B0503020204020204" pitchFamily="34" charset="-122"/>
              </a:rPr>
              <a:t>，按季度计息。请问两年后本息和是多少？</a:t>
            </a:r>
            <a:endParaRPr kumimoji="1" lang="en-US" altLang="zh-CN" sz="1600" dirty="0">
              <a:solidFill>
                <a:srgbClr val="000000"/>
              </a:solidFill>
              <a:latin typeface="Microsoft YaHei" panose="020B0503020204020204" pitchFamily="34" charset="-122"/>
              <a:ea typeface="Microsoft YaHei" panose="020B0503020204020204" pitchFamily="34" charset="-122"/>
            </a:endParaRPr>
          </a:p>
          <a:p>
            <a:pPr eaLnBrk="0" fontAlgn="base" hangingPunct="0">
              <a:lnSpc>
                <a:spcPct val="150000"/>
              </a:lnSpc>
              <a:spcBef>
                <a:spcPct val="0"/>
              </a:spcBef>
              <a:spcAft>
                <a:spcPct val="0"/>
              </a:spcAft>
            </a:pPr>
            <a:r>
              <a:rPr kumimoji="1" lang="zh-CN" altLang="en-US" sz="1600" dirty="0">
                <a:solidFill>
                  <a:srgbClr val="000000"/>
                </a:solidFill>
                <a:latin typeface="Microsoft YaHei" panose="020B0503020204020204" pitchFamily="34" charset="-122"/>
                <a:ea typeface="Microsoft YaHei" panose="020B0503020204020204" pitchFamily="34" charset="-122"/>
              </a:rPr>
              <a:t>（</a:t>
            </a:r>
            <a:r>
              <a:rPr kumimoji="1" lang="en-US" altLang="zh-CN" sz="1600" dirty="0">
                <a:solidFill>
                  <a:srgbClr val="000000"/>
                </a:solidFill>
                <a:latin typeface="Microsoft YaHei" panose="020B0503020204020204" pitchFamily="34" charset="-122"/>
                <a:ea typeface="Microsoft YaHei" panose="020B0503020204020204" pitchFamily="34" charset="-122"/>
              </a:rPr>
              <a:t>2</a:t>
            </a:r>
            <a:r>
              <a:rPr kumimoji="1" lang="zh-CN" altLang="en-US" sz="1600" dirty="0">
                <a:solidFill>
                  <a:srgbClr val="000000"/>
                </a:solidFill>
                <a:latin typeface="Microsoft YaHei" panose="020B0503020204020204" pitchFamily="34" charset="-122"/>
                <a:ea typeface="Microsoft YaHei" panose="020B0503020204020204" pitchFamily="34" charset="-122"/>
              </a:rPr>
              <a:t>）某人打算制定一个五年存款计划，希望五年后账户总额为</a:t>
            </a:r>
            <a:r>
              <a:rPr kumimoji="1" lang="en-US" altLang="zh-CN" sz="1600" dirty="0">
                <a:solidFill>
                  <a:srgbClr val="000000"/>
                </a:solidFill>
                <a:latin typeface="Microsoft YaHei" panose="020B0503020204020204" pitchFamily="34" charset="-122"/>
                <a:ea typeface="Microsoft YaHei" panose="020B0503020204020204" pitchFamily="34" charset="-122"/>
              </a:rPr>
              <a:t>10000</a:t>
            </a:r>
            <a:r>
              <a:rPr kumimoji="1" lang="zh-CN" altLang="en-US" sz="1600" dirty="0">
                <a:solidFill>
                  <a:srgbClr val="000000"/>
                </a:solidFill>
                <a:latin typeface="Microsoft YaHei" panose="020B0503020204020204" pitchFamily="34" charset="-122"/>
                <a:ea typeface="Microsoft YaHei" panose="020B0503020204020204" pitchFamily="34" charset="-122"/>
              </a:rPr>
              <a:t>元。银行年利率为</a:t>
            </a:r>
            <a:r>
              <a:rPr kumimoji="1" lang="en-US" altLang="zh-CN" sz="1600" dirty="0">
                <a:solidFill>
                  <a:srgbClr val="000000"/>
                </a:solidFill>
                <a:latin typeface="Microsoft YaHei" panose="020B0503020204020204" pitchFamily="34" charset="-122"/>
                <a:ea typeface="Microsoft YaHei" panose="020B0503020204020204" pitchFamily="34" charset="-122"/>
              </a:rPr>
              <a:t>8%</a:t>
            </a:r>
            <a:r>
              <a:rPr kumimoji="1" lang="zh-CN" altLang="en-US" sz="1600" dirty="0">
                <a:solidFill>
                  <a:srgbClr val="000000"/>
                </a:solidFill>
                <a:latin typeface="Microsoft YaHei" panose="020B0503020204020204" pitchFamily="34" charset="-122"/>
                <a:ea typeface="Microsoft YaHei" panose="020B0503020204020204" pitchFamily="34" charset="-122"/>
              </a:rPr>
              <a:t>，半年计息。假设每半年存款金额相等，请问需要每半年需要存入多少钱？</a:t>
            </a:r>
            <a:endParaRPr kumimoji="1" lang="en-US" altLang="zh-CN" sz="1600" dirty="0">
              <a:solidFill>
                <a:srgbClr val="000000"/>
              </a:solidFill>
              <a:latin typeface="Microsoft YaHei" panose="020B0503020204020204" pitchFamily="34" charset="-122"/>
              <a:ea typeface="Microsoft YaHei" panose="020B0503020204020204" pitchFamily="34" charset="-122"/>
            </a:endParaRPr>
          </a:p>
          <a:p>
            <a:pPr eaLnBrk="0" fontAlgn="base" hangingPunct="0">
              <a:spcBef>
                <a:spcPct val="0"/>
              </a:spcBef>
              <a:spcAft>
                <a:spcPct val="0"/>
              </a:spcAft>
            </a:pPr>
            <a:endParaRPr kumimoji="1" lang="zh-CN" altLang="en-US" dirty="0">
              <a:solidFill>
                <a:srgbClr val="000000"/>
              </a:solidFill>
              <a:latin typeface="Tahoma" panose="020B0604030504040204" pitchFamily="34" charset="0"/>
              <a:ea typeface="宋体" panose="02010600030101010101" pitchFamily="2" charset="-122"/>
            </a:endParaRPr>
          </a:p>
        </p:txBody>
      </p:sp>
      <p:cxnSp>
        <p:nvCxnSpPr>
          <p:cNvPr id="11" name="直线连接符 10">
            <a:extLst>
              <a:ext uri="{FF2B5EF4-FFF2-40B4-BE49-F238E27FC236}">
                <a16:creationId xmlns:a16="http://schemas.microsoft.com/office/drawing/2014/main" id="{116133B6-AFDB-4E30-D0A5-C681B3C3E6C5}"/>
              </a:ext>
            </a:extLst>
          </p:cNvPr>
          <p:cNvCxnSpPr/>
          <p:nvPr/>
        </p:nvCxnSpPr>
        <p:spPr>
          <a:xfrm>
            <a:off x="3260686" y="2618910"/>
            <a:ext cx="1305145"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cxnSp>
        <p:nvCxnSpPr>
          <p:cNvPr id="12" name="直线连接符 11">
            <a:extLst>
              <a:ext uri="{FF2B5EF4-FFF2-40B4-BE49-F238E27FC236}">
                <a16:creationId xmlns:a16="http://schemas.microsoft.com/office/drawing/2014/main" id="{03B83331-4C50-B5DB-E017-EE0E39970C47}"/>
              </a:ext>
            </a:extLst>
          </p:cNvPr>
          <p:cNvCxnSpPr>
            <a:cxnSpLocks/>
          </p:cNvCxnSpPr>
          <p:nvPr/>
        </p:nvCxnSpPr>
        <p:spPr>
          <a:xfrm>
            <a:off x="5266312" y="2618910"/>
            <a:ext cx="3259959" cy="0"/>
          </a:xfrm>
          <a:prstGeom prst="line">
            <a:avLst/>
          </a:prstGeom>
          <a:ln>
            <a:solidFill>
              <a:srgbClr val="C00000"/>
            </a:solidFill>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22806333"/>
      </p:ext>
    </p:extLst>
  </p:cSld>
  <p:clrMapOvr>
    <a:masterClrMapping/>
  </p:clrMapOvr>
  <p:transition spd="slow">
    <p:pull dir="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123B71A-2D54-B9E3-EC7F-DA80F15583B5}"/>
              </a:ext>
            </a:extLst>
          </p:cNvPr>
          <p:cNvSpPr>
            <a:spLocks noGrp="1" noChangeArrowheads="1"/>
          </p:cNvSpPr>
          <p:nvPr>
            <p:ph type="title"/>
          </p:nvPr>
        </p:nvSpPr>
        <p:spPr/>
        <p:txBody>
          <a:bodyPr/>
          <a:lstStyle/>
          <a:p>
            <a:pPr eaLnBrk="1" hangingPunct="1"/>
            <a:r>
              <a:rPr lang="zh-CN" altLang="en-US" dirty="0"/>
              <a:t>等值</a:t>
            </a:r>
          </a:p>
        </p:txBody>
      </p:sp>
      <p:sp>
        <p:nvSpPr>
          <p:cNvPr id="3" name="文本框 2">
            <a:extLst>
              <a:ext uri="{FF2B5EF4-FFF2-40B4-BE49-F238E27FC236}">
                <a16:creationId xmlns:a16="http://schemas.microsoft.com/office/drawing/2014/main" id="{329AC42B-D221-AC1C-A9B1-67E8D27E3937}"/>
              </a:ext>
            </a:extLst>
          </p:cNvPr>
          <p:cNvSpPr txBox="1"/>
          <p:nvPr/>
        </p:nvSpPr>
        <p:spPr>
          <a:xfrm>
            <a:off x="1953141" y="1116381"/>
            <a:ext cx="4572000" cy="476669"/>
          </a:xfrm>
          <a:prstGeom prst="rect">
            <a:avLst/>
          </a:prstGeom>
          <a:noFill/>
        </p:spPr>
        <p:txBody>
          <a:bodyPr wrap="square">
            <a:spAutoFit/>
          </a:bodyPr>
          <a:lstStyle/>
          <a:p>
            <a:pPr algn="just" eaLnBrk="0" fontAlgn="base" hangingPunct="0">
              <a:lnSpc>
                <a:spcPct val="113000"/>
              </a:lnSpc>
              <a:spcBef>
                <a:spcPct val="0"/>
              </a:spcBef>
              <a:spcAft>
                <a:spcPct val="0"/>
              </a:spcAft>
            </a:pPr>
            <a:r>
              <a:rPr lang="zh-CN" altLang="en-US" sz="2400" b="1" dirty="0">
                <a:solidFill>
                  <a:srgbClr val="FF0000"/>
                </a:solidFill>
                <a:latin typeface="Tahoma" panose="020B0604030504040204" pitchFamily="34" charset="0"/>
                <a:ea typeface="幼圆" pitchFamily="49" charset="-122"/>
              </a:rPr>
              <a:t>查表法（二）</a:t>
            </a:r>
          </a:p>
        </p:txBody>
      </p:sp>
      <p:sp>
        <p:nvSpPr>
          <p:cNvPr id="4" name="文本框 3">
            <a:extLst>
              <a:ext uri="{FF2B5EF4-FFF2-40B4-BE49-F238E27FC236}">
                <a16:creationId xmlns:a16="http://schemas.microsoft.com/office/drawing/2014/main" id="{FFD0D38C-31A0-5528-8C6C-AF63826CB9AC}"/>
              </a:ext>
            </a:extLst>
          </p:cNvPr>
          <p:cNvSpPr txBox="1"/>
          <p:nvPr/>
        </p:nvSpPr>
        <p:spPr>
          <a:xfrm>
            <a:off x="3956769" y="1178244"/>
            <a:ext cx="5890602" cy="615553"/>
          </a:xfrm>
          <a:prstGeom prst="rect">
            <a:avLst/>
          </a:prstGeom>
          <a:noFill/>
        </p:spPr>
        <p:txBody>
          <a:bodyPr wrap="square">
            <a:spAutoFit/>
          </a:bodyPr>
          <a:lstStyle/>
          <a:p>
            <a:pPr eaLnBrk="0" fontAlgn="base" hangingPunct="0">
              <a:spcBef>
                <a:spcPct val="0"/>
              </a:spcBef>
              <a:spcAft>
                <a:spcPct val="0"/>
              </a:spcAft>
            </a:pPr>
            <a:r>
              <a:rPr lang="zh-CN" altLang="en-US" sz="1600" b="1" dirty="0">
                <a:solidFill>
                  <a:srgbClr val="CDE1E6">
                    <a:lumMod val="25000"/>
                  </a:srgbClr>
                </a:solidFill>
                <a:latin typeface="FangSong" panose="02010609060101010101" pitchFamily="49" charset="-122"/>
                <a:ea typeface="FangSong" panose="02010609060101010101" pitchFamily="49" charset="-122"/>
              </a:rPr>
              <a:t>等差系列现金流量情形（附录</a:t>
            </a:r>
            <a:r>
              <a:rPr lang="en-US" altLang="zh-CN" sz="1600" b="1" dirty="0">
                <a:solidFill>
                  <a:srgbClr val="CDE1E6">
                    <a:lumMod val="25000"/>
                  </a:srgbClr>
                </a:solidFill>
                <a:latin typeface="FangSong" panose="02010609060101010101" pitchFamily="49" charset="-122"/>
                <a:ea typeface="FangSong" panose="02010609060101010101" pitchFamily="49" charset="-122"/>
              </a:rPr>
              <a:t>B</a:t>
            </a:r>
            <a:r>
              <a:rPr lang="zh-CN" altLang="en-US" sz="1600" b="1" dirty="0">
                <a:solidFill>
                  <a:srgbClr val="CDE1E6">
                    <a:lumMod val="25000"/>
                  </a:srgbClr>
                </a:solidFill>
                <a:latin typeface="FangSong" panose="02010609060101010101" pitchFamily="49" charset="-122"/>
                <a:ea typeface="FangSong" panose="02010609060101010101" pitchFamily="49" charset="-122"/>
              </a:rPr>
              <a:t>）</a:t>
            </a:r>
            <a:endParaRPr lang="en-US" altLang="zh-CN" sz="1600" b="1" dirty="0">
              <a:solidFill>
                <a:srgbClr val="CDE1E6">
                  <a:lumMod val="25000"/>
                </a:srgbClr>
              </a:solidFill>
              <a:latin typeface="FangSong" panose="02010609060101010101" pitchFamily="49" charset="-122"/>
              <a:ea typeface="FangSong" panose="02010609060101010101" pitchFamily="49" charset="-122"/>
            </a:endParaRPr>
          </a:p>
          <a:p>
            <a:pPr eaLnBrk="0" fontAlgn="base" hangingPunct="0">
              <a:spcBef>
                <a:spcPct val="0"/>
              </a:spcBef>
              <a:spcAft>
                <a:spcPct val="0"/>
              </a:spcAft>
            </a:pPr>
            <a:endParaRPr lang="en-US" altLang="zh-CN" dirty="0">
              <a:solidFill>
                <a:srgbClr val="000000"/>
              </a:solidFill>
              <a:latin typeface="Tahoma" panose="020B0604030504040204" pitchFamily="34" charset="0"/>
              <a:ea typeface="宋体" panose="02010600030101010101" pitchFamily="2" charset="-122"/>
            </a:endParaRPr>
          </a:p>
        </p:txBody>
      </p:sp>
      <p:pic>
        <p:nvPicPr>
          <p:cNvPr id="5" name="图片 4">
            <a:extLst>
              <a:ext uri="{FF2B5EF4-FFF2-40B4-BE49-F238E27FC236}">
                <a16:creationId xmlns:a16="http://schemas.microsoft.com/office/drawing/2014/main" id="{8ABA61D5-56ED-1D38-0392-F09E548BA679}"/>
              </a:ext>
            </a:extLst>
          </p:cNvPr>
          <p:cNvPicPr>
            <a:picLocks noChangeAspect="1"/>
          </p:cNvPicPr>
          <p:nvPr/>
        </p:nvPicPr>
        <p:blipFill>
          <a:blip r:embed="rId2"/>
          <a:stretch>
            <a:fillRect/>
          </a:stretch>
        </p:blipFill>
        <p:spPr>
          <a:xfrm>
            <a:off x="1270959" y="4163198"/>
            <a:ext cx="7196405" cy="2571455"/>
          </a:xfrm>
          <a:prstGeom prst="rect">
            <a:avLst/>
          </a:prstGeom>
        </p:spPr>
      </p:pic>
      <p:pic>
        <p:nvPicPr>
          <p:cNvPr id="7" name="图片 6">
            <a:extLst>
              <a:ext uri="{FF2B5EF4-FFF2-40B4-BE49-F238E27FC236}">
                <a16:creationId xmlns:a16="http://schemas.microsoft.com/office/drawing/2014/main" id="{11D804F4-5C08-1D4F-3355-63658979CA0E}"/>
              </a:ext>
            </a:extLst>
          </p:cNvPr>
          <p:cNvPicPr>
            <a:picLocks noChangeAspect="1"/>
          </p:cNvPicPr>
          <p:nvPr/>
        </p:nvPicPr>
        <p:blipFill>
          <a:blip r:embed="rId3"/>
          <a:stretch>
            <a:fillRect/>
          </a:stretch>
        </p:blipFill>
        <p:spPr>
          <a:xfrm>
            <a:off x="1640505" y="1549709"/>
            <a:ext cx="6120680" cy="2621311"/>
          </a:xfrm>
          <a:prstGeom prst="rect">
            <a:avLst/>
          </a:prstGeom>
        </p:spPr>
      </p:pic>
      <p:sp>
        <p:nvSpPr>
          <p:cNvPr id="8" name="文本框 7">
            <a:extLst>
              <a:ext uri="{FF2B5EF4-FFF2-40B4-BE49-F238E27FC236}">
                <a16:creationId xmlns:a16="http://schemas.microsoft.com/office/drawing/2014/main" id="{F7EA9B5B-700A-3B98-4614-318A345FAC91}"/>
              </a:ext>
            </a:extLst>
          </p:cNvPr>
          <p:cNvSpPr txBox="1"/>
          <p:nvPr/>
        </p:nvSpPr>
        <p:spPr>
          <a:xfrm>
            <a:off x="7761185" y="2493404"/>
            <a:ext cx="2602902" cy="769441"/>
          </a:xfrm>
          <a:prstGeom prst="rect">
            <a:avLst/>
          </a:prstGeom>
          <a:noFill/>
        </p:spPr>
        <p:txBody>
          <a:bodyPr wrap="square" rtlCol="0">
            <a:spAutoFit/>
          </a:bodyPr>
          <a:lstStyle/>
          <a:p>
            <a:pPr eaLnBrk="0" fontAlgn="base" hangingPunct="0">
              <a:spcBef>
                <a:spcPct val="0"/>
              </a:spcBef>
              <a:spcAft>
                <a:spcPct val="0"/>
              </a:spcAft>
            </a:pPr>
            <a:r>
              <a:rPr kumimoji="1" lang="zh-CN" altLang="en-US" sz="1600" b="1" dirty="0">
                <a:solidFill>
                  <a:srgbClr val="CDE1E6">
                    <a:lumMod val="25000"/>
                  </a:srgbClr>
                </a:solidFill>
                <a:latin typeface="Tahoma" panose="020B0604030504040204" pitchFamily="34" charset="0"/>
                <a:ea typeface="宋体" panose="02010600030101010101" pitchFamily="2" charset="-122"/>
              </a:rPr>
              <a:t>已知 </a:t>
            </a:r>
            <a:r>
              <a:rPr kumimoji="1" lang="en-US" altLang="zh-CN" sz="1600" b="1" dirty="0">
                <a:solidFill>
                  <a:srgbClr val="CDE1E6">
                    <a:lumMod val="25000"/>
                  </a:srgbClr>
                </a:solidFill>
                <a:latin typeface="Tahoma" panose="020B0604030504040204" pitchFamily="34" charset="0"/>
                <a:ea typeface="宋体" panose="02010600030101010101" pitchFamily="2" charset="-122"/>
              </a:rPr>
              <a:t>G</a:t>
            </a:r>
            <a:r>
              <a:rPr kumimoji="1" lang="zh-CN" altLang="en-US" sz="1600" b="1" dirty="0">
                <a:solidFill>
                  <a:srgbClr val="CDE1E6">
                    <a:lumMod val="25000"/>
                  </a:srgbClr>
                </a:solidFill>
                <a:latin typeface="Tahoma" panose="020B0604030504040204" pitchFamily="34" charset="0"/>
                <a:ea typeface="宋体" panose="02010600030101010101" pitchFamily="2" charset="-122"/>
              </a:rPr>
              <a:t>，求</a:t>
            </a:r>
            <a:r>
              <a:rPr kumimoji="1" lang="en-US" altLang="zh-CN" sz="1600" b="1" dirty="0">
                <a:solidFill>
                  <a:srgbClr val="CDE1E6">
                    <a:lumMod val="25000"/>
                  </a:srgbClr>
                </a:solidFill>
                <a:latin typeface="Tahoma" panose="020B0604030504040204" pitchFamily="34" charset="0"/>
                <a:ea typeface="宋体" panose="02010600030101010101" pitchFamily="2" charset="-122"/>
              </a:rPr>
              <a:t>P</a:t>
            </a:r>
          </a:p>
          <a:p>
            <a:pPr eaLnBrk="0" fontAlgn="base" hangingPunct="0">
              <a:spcBef>
                <a:spcPct val="0"/>
              </a:spcBef>
              <a:spcAft>
                <a:spcPct val="0"/>
              </a:spcAft>
            </a:pPr>
            <a:endParaRPr kumimoji="1" lang="en-US" altLang="zh-CN" sz="1400" dirty="0">
              <a:solidFill>
                <a:srgbClr val="000000"/>
              </a:solidFill>
              <a:latin typeface="Tahoma" panose="020B0604030504040204" pitchFamily="34" charset="0"/>
              <a:ea typeface="宋体" panose="02010600030101010101" pitchFamily="2" charset="-122"/>
            </a:endParaRPr>
          </a:p>
          <a:p>
            <a:pPr eaLnBrk="0" fontAlgn="base" hangingPunct="0">
              <a:spcBef>
                <a:spcPct val="0"/>
              </a:spcBef>
              <a:spcAft>
                <a:spcPct val="0"/>
              </a:spcAft>
            </a:pPr>
            <a:r>
              <a:rPr kumimoji="1" lang="zh-CN" altLang="en-US" sz="1400" dirty="0">
                <a:solidFill>
                  <a:srgbClr val="000000"/>
                </a:solidFill>
                <a:latin typeface="Tahoma" panose="020B0604030504040204" pitchFamily="34" charset="0"/>
                <a:ea typeface="宋体" panose="02010600030101010101" pitchFamily="2" charset="-122"/>
              </a:rPr>
              <a:t>教材</a:t>
            </a:r>
            <a:r>
              <a:rPr kumimoji="1" lang="en-US" altLang="zh-CN" sz="1400" dirty="0">
                <a:solidFill>
                  <a:srgbClr val="000000"/>
                </a:solidFill>
                <a:latin typeface="Tahoma" panose="020B0604030504040204" pitchFamily="34" charset="0"/>
                <a:ea typeface="宋体" panose="02010600030101010101" pitchFamily="2" charset="-122"/>
              </a:rPr>
              <a:t>P27</a:t>
            </a:r>
            <a:r>
              <a:rPr kumimoji="1" lang="zh-CN" altLang="en-US" sz="1400" dirty="0">
                <a:solidFill>
                  <a:srgbClr val="000000"/>
                </a:solidFill>
                <a:latin typeface="Tahoma" panose="020B0604030504040204" pitchFamily="34" charset="0"/>
                <a:ea typeface="宋体" panose="02010600030101010101" pitchFamily="2" charset="-122"/>
              </a:rPr>
              <a:t>中的 </a:t>
            </a:r>
            <a:r>
              <a:rPr kumimoji="1" lang="en-US" altLang="zh-CN" sz="1400" u="sng" dirty="0">
                <a:solidFill>
                  <a:srgbClr val="000000"/>
                </a:solidFill>
                <a:latin typeface="Tahoma" panose="020B0604030504040204" pitchFamily="34" charset="0"/>
                <a:ea typeface="宋体" panose="02010600030101010101" pitchFamily="2" charset="-122"/>
              </a:rPr>
              <a:t>2. </a:t>
            </a:r>
            <a:r>
              <a:rPr kumimoji="1" lang="zh-CN" altLang="en-US" sz="1400" u="sng" dirty="0">
                <a:solidFill>
                  <a:srgbClr val="000000"/>
                </a:solidFill>
                <a:latin typeface="Tahoma" panose="020B0604030504040204" pitchFamily="34" charset="0"/>
                <a:ea typeface="宋体" panose="02010600030101010101" pitchFamily="2" charset="-122"/>
              </a:rPr>
              <a:t>等差现值计算</a:t>
            </a:r>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0192CAFF-6622-2FE4-E715-D2769FA21E48}"/>
                  </a:ext>
                </a:extLst>
              </p:cNvPr>
              <p:cNvSpPr txBox="1"/>
              <p:nvPr/>
            </p:nvSpPr>
            <p:spPr>
              <a:xfrm>
                <a:off x="7851196" y="4910317"/>
                <a:ext cx="2714815" cy="769441"/>
              </a:xfrm>
              <a:prstGeom prst="rect">
                <a:avLst/>
              </a:prstGeom>
              <a:noFill/>
            </p:spPr>
            <p:txBody>
              <a:bodyPr wrap="square">
                <a:spAutoFit/>
              </a:bodyPr>
              <a:lstStyle/>
              <a:p>
                <a:pPr eaLnBrk="0" fontAlgn="base" hangingPunct="0">
                  <a:spcBef>
                    <a:spcPct val="0"/>
                  </a:spcBef>
                  <a:spcAft>
                    <a:spcPct val="0"/>
                  </a:spcAft>
                </a:pPr>
                <a:r>
                  <a:rPr kumimoji="1" lang="zh-CN" altLang="en-US" sz="1600" b="1" dirty="0">
                    <a:solidFill>
                      <a:srgbClr val="CDE1E6">
                        <a:lumMod val="25000"/>
                      </a:srgbClr>
                    </a:solidFill>
                    <a:latin typeface="Tahoma" panose="020B0604030504040204" pitchFamily="34" charset="0"/>
                    <a:ea typeface="宋体" panose="02010600030101010101" pitchFamily="2" charset="-122"/>
                  </a:rPr>
                  <a:t>已知 </a:t>
                </a:r>
                <a:r>
                  <a:rPr kumimoji="1" lang="en-US" altLang="zh-CN" sz="1600" b="1" dirty="0">
                    <a:solidFill>
                      <a:srgbClr val="CDE1E6">
                        <a:lumMod val="25000"/>
                      </a:srgbClr>
                    </a:solidFill>
                    <a:latin typeface="Tahoma" panose="020B0604030504040204" pitchFamily="34" charset="0"/>
                    <a:ea typeface="宋体" panose="02010600030101010101" pitchFamily="2" charset="-122"/>
                  </a:rPr>
                  <a:t>G</a:t>
                </a:r>
                <a:r>
                  <a:rPr kumimoji="1" lang="zh-CN" altLang="en-US" sz="1600" b="1" dirty="0">
                    <a:solidFill>
                      <a:srgbClr val="CDE1E6">
                        <a:lumMod val="25000"/>
                      </a:srgbClr>
                    </a:solidFill>
                    <a:latin typeface="Tahoma" panose="020B0604030504040204" pitchFamily="34" charset="0"/>
                    <a:ea typeface="宋体" panose="02010600030101010101" pitchFamily="2" charset="-122"/>
                  </a:rPr>
                  <a:t>，求</a:t>
                </a:r>
                <a14:m>
                  <m:oMath xmlns:m="http://schemas.openxmlformats.org/officeDocument/2006/math">
                    <m:sSub>
                      <m:sSubPr>
                        <m:ctrlPr>
                          <a:rPr kumimoji="1" lang="en-US" altLang="zh-CN" sz="1600" b="1" i="1">
                            <a:solidFill>
                              <a:srgbClr val="CDE1E6">
                                <a:lumMod val="25000"/>
                              </a:srgbClr>
                            </a:solidFill>
                            <a:latin typeface="Cambria Math" panose="02040503050406030204" pitchFamily="18" charset="0"/>
                          </a:rPr>
                        </m:ctrlPr>
                      </m:sSubPr>
                      <m:e>
                        <m:r>
                          <a:rPr kumimoji="1" lang="zh-CN" altLang="en-US" sz="1600" b="1" i="1">
                            <a:solidFill>
                              <a:srgbClr val="CDE1E6">
                                <a:lumMod val="25000"/>
                              </a:srgbClr>
                            </a:solidFill>
                            <a:latin typeface="Cambria Math" panose="02040503050406030204" pitchFamily="18" charset="0"/>
                          </a:rPr>
                          <m:t> </m:t>
                        </m:r>
                        <m:r>
                          <a:rPr kumimoji="1" lang="en-US" altLang="zh-CN" sz="1600" b="1" i="1">
                            <a:solidFill>
                              <a:srgbClr val="CDE1E6">
                                <a:lumMod val="25000"/>
                              </a:srgbClr>
                            </a:solidFill>
                            <a:latin typeface="Cambria Math" panose="02040503050406030204" pitchFamily="18" charset="0"/>
                          </a:rPr>
                          <m:t>𝑨</m:t>
                        </m:r>
                      </m:e>
                      <m:sub>
                        <m:r>
                          <a:rPr kumimoji="1" lang="en-US" altLang="zh-CN" sz="1600" b="1" i="1">
                            <a:solidFill>
                              <a:srgbClr val="CDE1E6">
                                <a:lumMod val="25000"/>
                              </a:srgbClr>
                            </a:solidFill>
                            <a:latin typeface="Cambria Math" panose="02040503050406030204" pitchFamily="18" charset="0"/>
                          </a:rPr>
                          <m:t>𝑮</m:t>
                        </m:r>
                      </m:sub>
                    </m:sSub>
                  </m:oMath>
                </a14:m>
                <a:endParaRPr kumimoji="1" lang="en-US" altLang="zh-CN" sz="1600" b="1" dirty="0">
                  <a:solidFill>
                    <a:srgbClr val="CDE1E6">
                      <a:lumMod val="25000"/>
                    </a:srgbClr>
                  </a:solidFill>
                  <a:latin typeface="Tahoma" panose="020B0604030504040204" pitchFamily="34" charset="0"/>
                  <a:ea typeface="宋体" panose="02010600030101010101" pitchFamily="2" charset="-122"/>
                </a:endParaRPr>
              </a:p>
              <a:p>
                <a:pPr eaLnBrk="0" fontAlgn="base" hangingPunct="0">
                  <a:spcBef>
                    <a:spcPct val="0"/>
                  </a:spcBef>
                  <a:spcAft>
                    <a:spcPct val="0"/>
                  </a:spcAft>
                </a:pPr>
                <a:endParaRPr kumimoji="1" lang="en-US" altLang="zh-CN" sz="1400" dirty="0">
                  <a:solidFill>
                    <a:srgbClr val="000000"/>
                  </a:solidFill>
                  <a:latin typeface="Tahoma" panose="020B0604030504040204" pitchFamily="34" charset="0"/>
                  <a:ea typeface="宋体" panose="02010600030101010101" pitchFamily="2" charset="-122"/>
                </a:endParaRPr>
              </a:p>
              <a:p>
                <a:pPr eaLnBrk="0" fontAlgn="base" hangingPunct="0">
                  <a:spcBef>
                    <a:spcPct val="0"/>
                  </a:spcBef>
                  <a:spcAft>
                    <a:spcPct val="0"/>
                  </a:spcAft>
                </a:pPr>
                <a:r>
                  <a:rPr kumimoji="1" lang="zh-CN" altLang="en-US" sz="1400" dirty="0">
                    <a:solidFill>
                      <a:srgbClr val="000000"/>
                    </a:solidFill>
                    <a:latin typeface="Tahoma" panose="020B0604030504040204" pitchFamily="34" charset="0"/>
                    <a:ea typeface="宋体" panose="02010600030101010101" pitchFamily="2" charset="-122"/>
                  </a:rPr>
                  <a:t>教材</a:t>
                </a:r>
                <a:r>
                  <a:rPr kumimoji="1" lang="en-US" altLang="zh-CN" sz="1400" dirty="0">
                    <a:solidFill>
                      <a:srgbClr val="000000"/>
                    </a:solidFill>
                    <a:latin typeface="Tahoma" panose="020B0604030504040204" pitchFamily="34" charset="0"/>
                    <a:ea typeface="宋体" panose="02010600030101010101" pitchFamily="2" charset="-122"/>
                  </a:rPr>
                  <a:t>P27</a:t>
                </a:r>
                <a:r>
                  <a:rPr kumimoji="1" lang="zh-CN" altLang="en-US" sz="1400" dirty="0">
                    <a:solidFill>
                      <a:srgbClr val="000000"/>
                    </a:solidFill>
                    <a:latin typeface="Tahoma" panose="020B0604030504040204" pitchFamily="34" charset="0"/>
                    <a:ea typeface="宋体" panose="02010600030101010101" pitchFamily="2" charset="-122"/>
                  </a:rPr>
                  <a:t>中的 </a:t>
                </a:r>
                <a:r>
                  <a:rPr kumimoji="1" lang="zh-CN" altLang="en-US" sz="1400" u="sng" dirty="0">
                    <a:solidFill>
                      <a:srgbClr val="000000"/>
                    </a:solidFill>
                    <a:latin typeface="Tahoma" panose="020B0604030504040204" pitchFamily="34" charset="0"/>
                    <a:ea typeface="宋体" panose="02010600030101010101" pitchFamily="2" charset="-122"/>
                  </a:rPr>
                  <a:t>式</a:t>
                </a:r>
                <a:r>
                  <a:rPr kumimoji="1" lang="en-US" altLang="zh-CN" sz="1400" u="sng" dirty="0">
                    <a:solidFill>
                      <a:srgbClr val="000000"/>
                    </a:solidFill>
                    <a:latin typeface="Tahoma" panose="020B0604030504040204" pitchFamily="34" charset="0"/>
                    <a:ea typeface="宋体" panose="02010600030101010101" pitchFamily="2" charset="-122"/>
                  </a:rPr>
                  <a:t> (2-25)</a:t>
                </a:r>
                <a:endParaRPr kumimoji="1" lang="zh-CN" altLang="en-US" sz="1400" u="sng" dirty="0">
                  <a:solidFill>
                    <a:srgbClr val="000000"/>
                  </a:solidFill>
                  <a:latin typeface="Tahoma" panose="020B0604030504040204" pitchFamily="34" charset="0"/>
                  <a:ea typeface="宋体" panose="02010600030101010101" pitchFamily="2" charset="-122"/>
                </a:endParaRPr>
              </a:p>
            </p:txBody>
          </p:sp>
        </mc:Choice>
        <mc:Fallback>
          <p:sp>
            <p:nvSpPr>
              <p:cNvPr id="10" name="文本框 9">
                <a:extLst>
                  <a:ext uri="{FF2B5EF4-FFF2-40B4-BE49-F238E27FC236}">
                    <a16:creationId xmlns:a16="http://schemas.microsoft.com/office/drawing/2014/main" id="{0192CAFF-6622-2FE4-E715-D2769FA21E48}"/>
                  </a:ext>
                </a:extLst>
              </p:cNvPr>
              <p:cNvSpPr txBox="1">
                <a:spLocks noRot="1" noChangeAspect="1" noMove="1" noResize="1" noEditPoints="1" noAdjustHandles="1" noChangeArrowheads="1" noChangeShapeType="1" noTextEdit="1"/>
              </p:cNvSpPr>
              <p:nvPr/>
            </p:nvSpPr>
            <p:spPr>
              <a:xfrm>
                <a:off x="7851196" y="4910317"/>
                <a:ext cx="2714815" cy="769441"/>
              </a:xfrm>
              <a:prstGeom prst="rect">
                <a:avLst/>
              </a:prstGeom>
              <a:blipFill>
                <a:blip r:embed="rId4"/>
                <a:stretch>
                  <a:fillRect l="-1402" t="-3226" b="-806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05534035"/>
      </p:ext>
    </p:extLst>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F28D1-DF85-C39B-5D66-8408C42FC20D}"/>
              </a:ext>
            </a:extLst>
          </p:cNvPr>
          <p:cNvSpPr>
            <a:spLocks noGrp="1"/>
          </p:cNvSpPr>
          <p:nvPr>
            <p:ph type="title"/>
          </p:nvPr>
        </p:nvSpPr>
        <p:spPr>
          <a:xfrm>
            <a:off x="1955541" y="955008"/>
            <a:ext cx="7793037" cy="838200"/>
          </a:xfrm>
        </p:spPr>
        <p:txBody>
          <a:bodyPr/>
          <a:lstStyle/>
          <a:p>
            <a:r>
              <a:rPr lang="zh-CN" altLang="en-US" sz="2800" b="1" dirty="0">
                <a:solidFill>
                  <a:srgbClr val="002060"/>
                </a:solidFill>
                <a:latin typeface="FangSong" panose="02010609060101010101" pitchFamily="49" charset="-122"/>
                <a:ea typeface="FangSong" panose="02010609060101010101" pitchFamily="49" charset="-122"/>
              </a:rPr>
              <a:t>线性内插法（补充）</a:t>
            </a:r>
          </a:p>
        </p:txBody>
      </p:sp>
      <p:sp>
        <p:nvSpPr>
          <p:cNvPr id="4" name="灯片编号占位符 3">
            <a:extLst>
              <a:ext uri="{FF2B5EF4-FFF2-40B4-BE49-F238E27FC236}">
                <a16:creationId xmlns:a16="http://schemas.microsoft.com/office/drawing/2014/main" id="{D24EE135-988F-936D-E86A-DF8949C67FE9}"/>
              </a:ext>
            </a:extLst>
          </p:cNvPr>
          <p:cNvSpPr>
            <a:spLocks noGrp="1"/>
          </p:cNvSpPr>
          <p:nvPr>
            <p:ph type="sldNum" sz="quarter" idx="10"/>
          </p:nvPr>
        </p:nvSpPr>
        <p:spPr/>
        <p:txBody>
          <a:bodyPr/>
          <a:lstStyle/>
          <a:p>
            <a:pPr fontAlgn="base">
              <a:spcBef>
                <a:spcPct val="0"/>
              </a:spcBef>
              <a:spcAft>
                <a:spcPct val="0"/>
              </a:spcAft>
              <a:defRPr/>
            </a:pPr>
            <a:fld id="{F7B9F8EA-D38B-2C4C-B79F-C4DAD9A0020D}" type="slidenum">
              <a:rPr lang="en-US" altLang="zh-CN">
                <a:solidFill>
                  <a:srgbClr val="808080"/>
                </a:solidFill>
              </a:rPr>
              <a:pPr fontAlgn="base">
                <a:spcBef>
                  <a:spcPct val="0"/>
                </a:spcBef>
                <a:spcAft>
                  <a:spcPct val="0"/>
                </a:spcAft>
                <a:defRPr/>
              </a:pPr>
              <a:t>15</a:t>
            </a:fld>
            <a:endParaRPr lang="en-US" altLang="zh-CN">
              <a:solidFill>
                <a:srgbClr val="808080"/>
              </a:solidFill>
            </a:endParaRPr>
          </a:p>
        </p:txBody>
      </p:sp>
      <p:sp>
        <p:nvSpPr>
          <p:cNvPr id="5" name="文本框 4">
            <a:extLst>
              <a:ext uri="{FF2B5EF4-FFF2-40B4-BE49-F238E27FC236}">
                <a16:creationId xmlns:a16="http://schemas.microsoft.com/office/drawing/2014/main" id="{E014D326-3512-AD9C-FE4D-A99DE8079260}"/>
              </a:ext>
            </a:extLst>
          </p:cNvPr>
          <p:cNvSpPr txBox="1"/>
          <p:nvPr/>
        </p:nvSpPr>
        <p:spPr>
          <a:xfrm>
            <a:off x="1981412" y="1908401"/>
            <a:ext cx="8229177" cy="886718"/>
          </a:xfrm>
          <a:prstGeom prst="rect">
            <a:avLst/>
          </a:prstGeom>
          <a:noFill/>
        </p:spPr>
        <p:txBody>
          <a:bodyPr wrap="square" rtlCol="0">
            <a:spAutoFit/>
          </a:bodyPr>
          <a:lstStyle/>
          <a:p>
            <a:pPr eaLnBrk="0" fontAlgn="base" hangingPunct="0">
              <a:lnSpc>
                <a:spcPct val="150000"/>
              </a:lnSpc>
              <a:spcBef>
                <a:spcPct val="0"/>
              </a:spcBef>
              <a:spcAft>
                <a:spcPct val="0"/>
              </a:spcAft>
            </a:pPr>
            <a:r>
              <a:rPr lang="zh-CN" altLang="en-US" b="1" dirty="0">
                <a:solidFill>
                  <a:srgbClr val="515151"/>
                </a:solidFill>
                <a:highlight>
                  <a:srgbClr val="FFFFFF"/>
                </a:highlight>
                <a:latin typeface="PingFangSC-Regular" panose="020B0400000000000000" pitchFamily="34" charset="-122"/>
                <a:ea typeface="PingFangSC-Regular" panose="020B0400000000000000" pitchFamily="34" charset="-122"/>
              </a:rPr>
              <a:t>线性内插法是指两个量之间如果存在线性关系，若点</a:t>
            </a:r>
            <a:r>
              <a:rPr lang="en" altLang="zh-CN" b="1" dirty="0">
                <a:solidFill>
                  <a:srgbClr val="515151"/>
                </a:solidFill>
                <a:highlight>
                  <a:srgbClr val="FFFFFF"/>
                </a:highlight>
                <a:latin typeface="PingFangSC-Regular" panose="020B0400000000000000" pitchFamily="34" charset="-122"/>
                <a:ea typeface="PingFangSC-Regular" panose="020B0400000000000000" pitchFamily="34" charset="-122"/>
              </a:rPr>
              <a:t>A</a:t>
            </a:r>
            <a:r>
              <a:rPr lang="zh-CN" altLang="en-US"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（坐标为</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en" altLang="zh-C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X1</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en" altLang="zh-C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Y1</a:t>
            </a:r>
            <a:r>
              <a:rPr lang="zh-CN" altLang="en-US"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zh-CN" altLang="en-US" b="1" dirty="0">
                <a:solidFill>
                  <a:srgbClr val="515151"/>
                </a:solidFill>
                <a:highlight>
                  <a:srgbClr val="FFFFFF"/>
                </a:highlight>
                <a:latin typeface="PingFangSC-Regular" panose="020B0400000000000000" pitchFamily="34" charset="-122"/>
                <a:ea typeface="PingFangSC-Regular" panose="020B0400000000000000" pitchFamily="34" charset="-122"/>
              </a:rPr>
              <a:t>和点</a:t>
            </a:r>
            <a:r>
              <a:rPr lang="en" altLang="zh-CN" b="1" dirty="0">
                <a:solidFill>
                  <a:srgbClr val="515151"/>
                </a:solidFill>
                <a:highlight>
                  <a:srgbClr val="FFFFFF"/>
                </a:highlight>
                <a:latin typeface="PingFangSC-Regular" panose="020B0400000000000000" pitchFamily="34" charset="-122"/>
                <a:ea typeface="PingFangSC-Regular" panose="020B0400000000000000" pitchFamily="34" charset="-122"/>
              </a:rPr>
              <a:t>B</a:t>
            </a:r>
            <a:r>
              <a:rPr lang="zh-CN" altLang="en-US"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坐标为（</a:t>
            </a:r>
            <a:r>
              <a:rPr lang="en" altLang="zh-C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X2</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en" altLang="zh-C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Y2</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zh-CN" altLang="en-US"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zh-CN" altLang="en-US" b="1" dirty="0">
                <a:solidFill>
                  <a:srgbClr val="515151"/>
                </a:solidFill>
                <a:highlight>
                  <a:srgbClr val="FFFFFF"/>
                </a:highlight>
                <a:latin typeface="PingFangSC-Regular" panose="020B0400000000000000" pitchFamily="34" charset="-122"/>
                <a:ea typeface="PingFangSC-Regular" panose="020B0400000000000000" pitchFamily="34" charset="-122"/>
              </a:rPr>
              <a:t>为这条直线上的两个点。</a:t>
            </a:r>
            <a:endParaRPr lang="en-US" altLang="zh-CN" b="1" dirty="0">
              <a:solidFill>
                <a:srgbClr val="515151"/>
              </a:solidFill>
              <a:highlight>
                <a:srgbClr val="FFFFFF"/>
              </a:highlight>
              <a:latin typeface="PingFangSC-Regular" panose="020B0400000000000000" pitchFamily="34" charset="-122"/>
              <a:ea typeface="PingFangSC-Regular" panose="020B0400000000000000" pitchFamily="34" charset="-122"/>
            </a:endParaRPr>
          </a:p>
        </p:txBody>
      </p:sp>
      <p:pic>
        <p:nvPicPr>
          <p:cNvPr id="1026" name="Picture 2">
            <a:extLst>
              <a:ext uri="{FF2B5EF4-FFF2-40B4-BE49-F238E27FC236}">
                <a16:creationId xmlns:a16="http://schemas.microsoft.com/office/drawing/2014/main" id="{37664DF2-72F4-9710-4BF8-A2FBF01B2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821" y="4024441"/>
            <a:ext cx="3461800" cy="2356284"/>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5DE4E402-7894-2574-D3C6-EC8CE3728024}"/>
              </a:ext>
            </a:extLst>
          </p:cNvPr>
          <p:cNvSpPr txBox="1"/>
          <p:nvPr/>
        </p:nvSpPr>
        <p:spPr>
          <a:xfrm>
            <a:off x="4964180" y="4264199"/>
            <a:ext cx="5317286" cy="338554"/>
          </a:xfrm>
          <a:prstGeom prst="rect">
            <a:avLst/>
          </a:prstGeom>
          <a:noFill/>
        </p:spPr>
        <p:txBody>
          <a:bodyPr wrap="square">
            <a:spAutoFit/>
          </a:bodyPr>
          <a:lstStyle/>
          <a:p>
            <a:pPr eaLnBrk="0" fontAlgn="base" hangingPunct="0">
              <a:spcBef>
                <a:spcPct val="0"/>
              </a:spcBef>
              <a:spcAft>
                <a:spcPct val="0"/>
              </a:spcAft>
            </a:pPr>
            <a:r>
              <a:rPr lang="zh-CN" altLang="en-US" sz="1600"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通常应用的是点</a:t>
            </a:r>
            <a:r>
              <a:rPr lang="en" altLang="zh-CN" sz="1600"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P</a:t>
            </a:r>
            <a:r>
              <a:rPr lang="zh-CN" altLang="en-US" sz="1600"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位于点</a:t>
            </a:r>
            <a:r>
              <a:rPr lang="en" altLang="zh-CN" sz="1600"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a:t>
            </a:r>
            <a:r>
              <a:rPr lang="zh-CN" altLang="en" sz="1600"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en" altLang="zh-CN" sz="1600"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B</a:t>
            </a:r>
            <a:r>
              <a:rPr lang="zh-CN" altLang="en-US" sz="1600"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之间，故称“线性内插法”。</a:t>
            </a:r>
            <a:endParaRPr lang="zh-CN" altLang="en-US" sz="1600" dirty="0">
              <a:solidFill>
                <a:srgbClr val="9FCAD3">
                  <a:lumMod val="50000"/>
                </a:srgbClr>
              </a:solidFill>
              <a:latin typeface="Tahoma" panose="020B0604030504040204" pitchFamily="34" charset="0"/>
              <a:ea typeface="宋体" panose="02010600030101010101" pitchFamily="2" charset="-122"/>
            </a:endParaRPr>
          </a:p>
        </p:txBody>
      </p:sp>
      <p:sp>
        <p:nvSpPr>
          <p:cNvPr id="8" name="文本框 7">
            <a:extLst>
              <a:ext uri="{FF2B5EF4-FFF2-40B4-BE49-F238E27FC236}">
                <a16:creationId xmlns:a16="http://schemas.microsoft.com/office/drawing/2014/main" id="{009D2120-561E-EE90-6842-0E7476B051B4}"/>
              </a:ext>
            </a:extLst>
          </p:cNvPr>
          <p:cNvSpPr txBox="1"/>
          <p:nvPr/>
        </p:nvSpPr>
        <p:spPr>
          <a:xfrm>
            <a:off x="5042832" y="4939162"/>
            <a:ext cx="4833588" cy="1167820"/>
          </a:xfrm>
          <a:prstGeom prst="rect">
            <a:avLst/>
          </a:prstGeom>
          <a:noFill/>
        </p:spPr>
        <p:txBody>
          <a:bodyPr wrap="square">
            <a:spAutoFit/>
          </a:bodyPr>
          <a:lstStyle/>
          <a:p>
            <a:pPr eaLnBrk="0" fontAlgn="base" hangingPunct="0">
              <a:lnSpc>
                <a:spcPct val="150000"/>
              </a:lnSpc>
              <a:spcBef>
                <a:spcPct val="0"/>
              </a:spcBef>
              <a:spcAft>
                <a:spcPct val="0"/>
              </a:spcAft>
            </a:pPr>
            <a:r>
              <a:rPr lang="zh-CN" altLang="en-US" sz="1600"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线性内插是假设在二个已知数据中的变化为线性关系，因此可由已知二点的坐标去计算通过这二点的斜线的斜率。</a:t>
            </a:r>
          </a:p>
        </p:txBody>
      </p:sp>
      <p:sp>
        <p:nvSpPr>
          <p:cNvPr id="9" name="文本框 8">
            <a:extLst>
              <a:ext uri="{FF2B5EF4-FFF2-40B4-BE49-F238E27FC236}">
                <a16:creationId xmlns:a16="http://schemas.microsoft.com/office/drawing/2014/main" id="{8DC5F2AC-01C7-941C-3A85-E4795046C7B1}"/>
              </a:ext>
            </a:extLst>
          </p:cNvPr>
          <p:cNvSpPr txBox="1"/>
          <p:nvPr/>
        </p:nvSpPr>
        <p:spPr>
          <a:xfrm>
            <a:off x="1790822" y="2924122"/>
            <a:ext cx="9177435" cy="886718"/>
          </a:xfrm>
          <a:prstGeom prst="rect">
            <a:avLst/>
          </a:prstGeom>
          <a:noFill/>
        </p:spPr>
        <p:txBody>
          <a:bodyPr wrap="square">
            <a:spAutoFit/>
          </a:bodyPr>
          <a:lstStyle/>
          <a:p>
            <a:pPr eaLnBrk="0" fontAlgn="base" hangingPunct="0">
              <a:lnSpc>
                <a:spcPct val="150000"/>
              </a:lnSpc>
              <a:spcBef>
                <a:spcPct val="0"/>
              </a:spcBef>
              <a:spcAft>
                <a:spcPct val="0"/>
              </a:spcAft>
            </a:pPr>
            <a:r>
              <a:rPr lang="zh-CN" altLang="en-US" b="1" dirty="0">
                <a:solidFill>
                  <a:srgbClr val="002060"/>
                </a:solidFill>
                <a:highlight>
                  <a:srgbClr val="FFFFFF"/>
                </a:highlight>
                <a:latin typeface="Yuanti SC" panose="02010600040101010101" pitchFamily="2" charset="-122"/>
                <a:ea typeface="Yuanti SC" panose="02010600040101010101" pitchFamily="2" charset="-122"/>
              </a:rPr>
              <a:t>（</a:t>
            </a:r>
            <a:r>
              <a:rPr lang="en-US" altLang="zh-CN" b="1" dirty="0">
                <a:solidFill>
                  <a:srgbClr val="002060"/>
                </a:solidFill>
                <a:highlight>
                  <a:srgbClr val="FFFFFF"/>
                </a:highlight>
                <a:latin typeface="Yuanti SC" panose="02010600040101010101" pitchFamily="2" charset="-122"/>
                <a:ea typeface="Yuanti SC" panose="02010600040101010101" pitchFamily="2" charset="-122"/>
              </a:rPr>
              <a:t>1</a:t>
            </a:r>
            <a:r>
              <a:rPr lang="zh-CN" altLang="en-US" b="1" dirty="0">
                <a:solidFill>
                  <a:srgbClr val="002060"/>
                </a:solidFill>
                <a:highlight>
                  <a:srgbClr val="FFFFFF"/>
                </a:highlight>
                <a:latin typeface="Yuanti SC" panose="02010600040101010101" pitchFamily="2" charset="-122"/>
                <a:ea typeface="Yuanti SC" panose="02010600040101010101" pitchFamily="2" charset="-122"/>
              </a:rPr>
              <a:t>）已知另一点</a:t>
            </a:r>
            <a:r>
              <a:rPr lang="en" altLang="zh-CN" b="1" dirty="0">
                <a:solidFill>
                  <a:srgbClr val="002060"/>
                </a:solidFill>
                <a:highlight>
                  <a:srgbClr val="FFFFFF"/>
                </a:highlight>
                <a:latin typeface="Yuanti SC" panose="02010600040101010101" pitchFamily="2" charset="-122"/>
                <a:ea typeface="Yuanti SC" panose="02010600040101010101" pitchFamily="2" charset="-122"/>
              </a:rPr>
              <a:t>P</a:t>
            </a:r>
            <a:r>
              <a:rPr lang="zh-CN" altLang="en-US" b="1" dirty="0">
                <a:solidFill>
                  <a:srgbClr val="002060"/>
                </a:solidFill>
                <a:highlight>
                  <a:srgbClr val="FFFFFF"/>
                </a:highlight>
                <a:latin typeface="Yuanti SC" panose="02010600040101010101" pitchFamily="2" charset="-122"/>
                <a:ea typeface="Yuanti SC" panose="02010600040101010101" pitchFamily="2" charset="-122"/>
              </a:rPr>
              <a:t>的横坐标</a:t>
            </a:r>
            <a:r>
              <a:rPr lang="en" altLang="zh-CN" b="1" dirty="0">
                <a:solidFill>
                  <a:srgbClr val="002060"/>
                </a:solidFill>
                <a:highlight>
                  <a:srgbClr val="FFFFFF"/>
                </a:highlight>
                <a:latin typeface="Yuanti SC" panose="02010600040101010101" pitchFamily="2" charset="-122"/>
                <a:ea typeface="Yuanti SC" panose="02010600040101010101" pitchFamily="2" charset="-122"/>
              </a:rPr>
              <a:t>X</a:t>
            </a:r>
            <a:r>
              <a:rPr lang="zh-CN" altLang="en-US" b="1" dirty="0">
                <a:solidFill>
                  <a:srgbClr val="002060"/>
                </a:solidFill>
                <a:highlight>
                  <a:srgbClr val="FFFFFF"/>
                </a:highlight>
                <a:latin typeface="Yuanti SC" panose="02010600040101010101" pitchFamily="2" charset="-122"/>
                <a:ea typeface="Yuanti SC" panose="02010600040101010101" pitchFamily="2" charset="-122"/>
              </a:rPr>
              <a:t>，那么利用他们的线性关系即可求得</a:t>
            </a:r>
            <a:r>
              <a:rPr lang="en" altLang="zh-CN" b="1" dirty="0">
                <a:solidFill>
                  <a:srgbClr val="002060"/>
                </a:solidFill>
                <a:highlight>
                  <a:srgbClr val="FFFFFF"/>
                </a:highlight>
                <a:latin typeface="Yuanti SC" panose="02010600040101010101" pitchFamily="2" charset="-122"/>
                <a:ea typeface="Yuanti SC" panose="02010600040101010101" pitchFamily="2" charset="-122"/>
              </a:rPr>
              <a:t>P</a:t>
            </a:r>
            <a:r>
              <a:rPr lang="zh-CN" altLang="en-US" b="1" dirty="0">
                <a:solidFill>
                  <a:srgbClr val="002060"/>
                </a:solidFill>
                <a:highlight>
                  <a:srgbClr val="FFFFFF"/>
                </a:highlight>
                <a:latin typeface="Yuanti SC" panose="02010600040101010101" pitchFamily="2" charset="-122"/>
                <a:ea typeface="Yuanti SC" panose="02010600040101010101" pitchFamily="2" charset="-122"/>
              </a:rPr>
              <a:t>点的对应的</a:t>
            </a:r>
            <a:endParaRPr lang="en-US" altLang="zh-CN" b="1" dirty="0">
              <a:solidFill>
                <a:srgbClr val="002060"/>
              </a:solidFill>
              <a:highlight>
                <a:srgbClr val="FFFFFF"/>
              </a:highlight>
              <a:latin typeface="Yuanti SC" panose="02010600040101010101" pitchFamily="2" charset="-122"/>
              <a:ea typeface="Yuanti SC" panose="02010600040101010101" pitchFamily="2" charset="-122"/>
            </a:endParaRPr>
          </a:p>
          <a:p>
            <a:pPr eaLnBrk="0" fontAlgn="base" hangingPunct="0">
              <a:lnSpc>
                <a:spcPct val="150000"/>
              </a:lnSpc>
              <a:spcBef>
                <a:spcPct val="0"/>
              </a:spcBef>
              <a:spcAft>
                <a:spcPct val="0"/>
              </a:spcAft>
            </a:pPr>
            <a:r>
              <a:rPr lang="zh-CN" altLang="en-US" b="1" dirty="0">
                <a:solidFill>
                  <a:srgbClr val="002060"/>
                </a:solidFill>
                <a:highlight>
                  <a:srgbClr val="FFFFFF"/>
                </a:highlight>
                <a:latin typeface="Yuanti SC" panose="02010600040101010101" pitchFamily="2" charset="-122"/>
                <a:ea typeface="Yuanti SC" panose="02010600040101010101" pitchFamily="2" charset="-122"/>
              </a:rPr>
              <a:t>         纵坐标</a:t>
            </a:r>
            <a:r>
              <a:rPr lang="en" altLang="zh-CN" b="1" dirty="0">
                <a:solidFill>
                  <a:srgbClr val="002060"/>
                </a:solidFill>
                <a:highlight>
                  <a:srgbClr val="FFFFFF"/>
                </a:highlight>
                <a:latin typeface="Yuanti SC" panose="02010600040101010101" pitchFamily="2" charset="-122"/>
                <a:ea typeface="Yuanti SC" panose="02010600040101010101" pitchFamily="2" charset="-122"/>
              </a:rPr>
              <a:t>Y </a:t>
            </a:r>
            <a:r>
              <a:rPr lang="zh-CN" altLang="en" b="1" dirty="0">
                <a:solidFill>
                  <a:srgbClr val="002060"/>
                </a:solidFill>
                <a:highlight>
                  <a:srgbClr val="FFFFFF"/>
                </a:highlight>
                <a:latin typeface="Yuanti SC" panose="02010600040101010101" pitchFamily="2" charset="-122"/>
                <a:ea typeface="Yuanti SC" panose="02010600040101010101" pitchFamily="2" charset="-122"/>
              </a:rPr>
              <a:t>。</a:t>
            </a:r>
            <a:endParaRPr lang="zh-CN" altLang="en-US" b="1" dirty="0">
              <a:solidFill>
                <a:srgbClr val="002060"/>
              </a:solidFill>
              <a:latin typeface="Yuanti SC" panose="02010600040101010101" pitchFamily="2" charset="-122"/>
              <a:ea typeface="Yuanti SC" panose="02010600040101010101" pitchFamily="2" charset="-122"/>
            </a:endParaRPr>
          </a:p>
        </p:txBody>
      </p:sp>
      <p:sp>
        <p:nvSpPr>
          <p:cNvPr id="3" name="Rectangle 2">
            <a:extLst>
              <a:ext uri="{FF2B5EF4-FFF2-40B4-BE49-F238E27FC236}">
                <a16:creationId xmlns:a16="http://schemas.microsoft.com/office/drawing/2014/main" id="{AD29E656-5AEF-4B15-745A-ECEC25F70E0E}"/>
              </a:ext>
            </a:extLst>
          </p:cNvPr>
          <p:cNvSpPr txBox="1">
            <a:spLocks noChangeArrowheads="1"/>
          </p:cNvSpPr>
          <p:nvPr/>
        </p:nvSpPr>
        <p:spPr bwMode="auto">
          <a:xfrm>
            <a:off x="2674939" y="142875"/>
            <a:ext cx="7793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buClr>
                <a:srgbClr val="ECEAAC"/>
              </a:buClr>
            </a:pPr>
            <a:r>
              <a:rPr lang="zh-CN" altLang="en-US" kern="0">
                <a:latin typeface="Times New Roman"/>
                <a:ea typeface="华文行楷"/>
              </a:rPr>
              <a:t>等值</a:t>
            </a:r>
            <a:endParaRPr lang="zh-CN" altLang="en-US" kern="0" dirty="0">
              <a:latin typeface="Times New Roman"/>
              <a:ea typeface="华文行楷"/>
            </a:endParaRPr>
          </a:p>
        </p:txBody>
      </p:sp>
      <p:sp>
        <p:nvSpPr>
          <p:cNvPr id="7" name="文本框 6">
            <a:extLst>
              <a:ext uri="{FF2B5EF4-FFF2-40B4-BE49-F238E27FC236}">
                <a16:creationId xmlns:a16="http://schemas.microsoft.com/office/drawing/2014/main" id="{50A6B5DB-4B68-BF31-3DAA-07200CA5CB2B}"/>
              </a:ext>
            </a:extLst>
          </p:cNvPr>
          <p:cNvSpPr txBox="1"/>
          <p:nvPr/>
        </p:nvSpPr>
        <p:spPr>
          <a:xfrm>
            <a:off x="2653686" y="4599463"/>
            <a:ext cx="540060" cy="338554"/>
          </a:xfrm>
          <a:prstGeom prst="rect">
            <a:avLst/>
          </a:prstGeom>
          <a:noFill/>
        </p:spPr>
        <p:txBody>
          <a:bodyPr wrap="square" rtlCol="0">
            <a:spAutoFit/>
          </a:bodyPr>
          <a:lstStyle/>
          <a:p>
            <a:pPr eaLnBrk="0" fontAlgn="base" hangingPunct="0">
              <a:spcBef>
                <a:spcPct val="0"/>
              </a:spcBef>
              <a:spcAft>
                <a:spcPct val="0"/>
              </a:spcAft>
            </a:pPr>
            <a:r>
              <a:rPr kumimoji="1" lang="en-US" altLang="zh-CN" sz="1600" dirty="0">
                <a:solidFill>
                  <a:srgbClr val="000000"/>
                </a:solidFill>
                <a:latin typeface="Tahoma" panose="020B0604030504040204" pitchFamily="34" charset="0"/>
                <a:ea typeface="宋体" panose="02010600030101010101" pitchFamily="2" charset="-122"/>
              </a:rPr>
              <a:t>A</a:t>
            </a:r>
            <a:endParaRPr kumimoji="1" lang="zh-CN" altLang="en-US" sz="1600" dirty="0">
              <a:solidFill>
                <a:srgbClr val="000000"/>
              </a:solidFill>
              <a:latin typeface="Tahoma" panose="020B0604030504040204" pitchFamily="34" charset="0"/>
              <a:ea typeface="宋体" panose="02010600030101010101" pitchFamily="2" charset="-122"/>
            </a:endParaRPr>
          </a:p>
        </p:txBody>
      </p:sp>
      <p:sp>
        <p:nvSpPr>
          <p:cNvPr id="10" name="文本框 9">
            <a:extLst>
              <a:ext uri="{FF2B5EF4-FFF2-40B4-BE49-F238E27FC236}">
                <a16:creationId xmlns:a16="http://schemas.microsoft.com/office/drawing/2014/main" id="{8B317224-A52E-CC5D-8002-73FA7D77ADF9}"/>
              </a:ext>
            </a:extLst>
          </p:cNvPr>
          <p:cNvSpPr txBox="1"/>
          <p:nvPr/>
        </p:nvSpPr>
        <p:spPr>
          <a:xfrm>
            <a:off x="3251691" y="4220759"/>
            <a:ext cx="540060" cy="338554"/>
          </a:xfrm>
          <a:prstGeom prst="rect">
            <a:avLst/>
          </a:prstGeom>
          <a:noFill/>
        </p:spPr>
        <p:txBody>
          <a:bodyPr wrap="square" rtlCol="0">
            <a:spAutoFit/>
          </a:bodyPr>
          <a:lstStyle/>
          <a:p>
            <a:pPr eaLnBrk="0" fontAlgn="base" hangingPunct="0">
              <a:spcBef>
                <a:spcPct val="0"/>
              </a:spcBef>
              <a:spcAft>
                <a:spcPct val="0"/>
              </a:spcAft>
            </a:pPr>
            <a:r>
              <a:rPr kumimoji="1" lang="en-US" altLang="zh-CN" sz="1600" dirty="0">
                <a:solidFill>
                  <a:srgbClr val="000000"/>
                </a:solidFill>
                <a:latin typeface="Tahoma" panose="020B0604030504040204" pitchFamily="34" charset="0"/>
                <a:ea typeface="宋体" panose="02010600030101010101" pitchFamily="2" charset="-122"/>
              </a:rPr>
              <a:t>B</a:t>
            </a:r>
            <a:endParaRPr kumimoji="1" lang="zh-CN" altLang="en-US" sz="1600" dirty="0">
              <a:solidFill>
                <a:srgbClr val="000000"/>
              </a:solidFill>
              <a:latin typeface="Tahoma" panose="020B0604030504040204" pitchFamily="34" charset="0"/>
              <a:ea typeface="宋体" panose="02010600030101010101" pitchFamily="2" charset="-122"/>
            </a:endParaRPr>
          </a:p>
        </p:txBody>
      </p:sp>
      <p:sp>
        <p:nvSpPr>
          <p:cNvPr id="11" name="文本框 10">
            <a:extLst>
              <a:ext uri="{FF2B5EF4-FFF2-40B4-BE49-F238E27FC236}">
                <a16:creationId xmlns:a16="http://schemas.microsoft.com/office/drawing/2014/main" id="{DF74863C-CE47-A1C2-1D8A-169D89E122D0}"/>
              </a:ext>
            </a:extLst>
          </p:cNvPr>
          <p:cNvSpPr txBox="1"/>
          <p:nvPr/>
        </p:nvSpPr>
        <p:spPr>
          <a:xfrm>
            <a:off x="2927130" y="4410111"/>
            <a:ext cx="540060" cy="338554"/>
          </a:xfrm>
          <a:prstGeom prst="rect">
            <a:avLst/>
          </a:prstGeom>
          <a:noFill/>
        </p:spPr>
        <p:txBody>
          <a:bodyPr wrap="square" rtlCol="0">
            <a:spAutoFit/>
          </a:bodyPr>
          <a:lstStyle/>
          <a:p>
            <a:pPr eaLnBrk="0" fontAlgn="base" hangingPunct="0">
              <a:spcBef>
                <a:spcPct val="0"/>
              </a:spcBef>
              <a:spcAft>
                <a:spcPct val="0"/>
              </a:spcAft>
            </a:pPr>
            <a:r>
              <a:rPr kumimoji="1" lang="en-US" altLang="zh-CN" sz="1600" dirty="0">
                <a:solidFill>
                  <a:srgbClr val="000000"/>
                </a:solidFill>
                <a:latin typeface="Tahoma" panose="020B0604030504040204" pitchFamily="34" charset="0"/>
                <a:ea typeface="宋体" panose="02010600030101010101" pitchFamily="2" charset="-122"/>
              </a:rPr>
              <a:t>P</a:t>
            </a:r>
            <a:endParaRPr kumimoji="1" lang="zh-CN" altLang="en-US" sz="1600" dirty="0">
              <a:solidFill>
                <a:srgbClr val="00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2283846390"/>
      </p:ext>
    </p:extLst>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F28D1-DF85-C39B-5D66-8408C42FC20D}"/>
              </a:ext>
            </a:extLst>
          </p:cNvPr>
          <p:cNvSpPr>
            <a:spLocks noGrp="1"/>
          </p:cNvSpPr>
          <p:nvPr>
            <p:ph type="title"/>
          </p:nvPr>
        </p:nvSpPr>
        <p:spPr>
          <a:xfrm>
            <a:off x="2090556" y="924305"/>
            <a:ext cx="7793037" cy="838200"/>
          </a:xfrm>
        </p:spPr>
        <p:txBody>
          <a:bodyPr/>
          <a:lstStyle/>
          <a:p>
            <a:r>
              <a:rPr lang="zh-CN" altLang="en-US" sz="2800" b="1" dirty="0">
                <a:solidFill>
                  <a:srgbClr val="002060"/>
                </a:solidFill>
                <a:latin typeface="FangSong" panose="02010609060101010101" pitchFamily="49" charset="-122"/>
                <a:ea typeface="FangSong" panose="02010609060101010101" pitchFamily="49" charset="-122"/>
              </a:rPr>
              <a:t>线性内插法（补充）</a:t>
            </a:r>
          </a:p>
        </p:txBody>
      </p:sp>
      <p:sp>
        <p:nvSpPr>
          <p:cNvPr id="4" name="灯片编号占位符 3">
            <a:extLst>
              <a:ext uri="{FF2B5EF4-FFF2-40B4-BE49-F238E27FC236}">
                <a16:creationId xmlns:a16="http://schemas.microsoft.com/office/drawing/2014/main" id="{D24EE135-988F-936D-E86A-DF8949C67FE9}"/>
              </a:ext>
            </a:extLst>
          </p:cNvPr>
          <p:cNvSpPr>
            <a:spLocks noGrp="1"/>
          </p:cNvSpPr>
          <p:nvPr>
            <p:ph type="sldNum" sz="quarter" idx="10"/>
          </p:nvPr>
        </p:nvSpPr>
        <p:spPr/>
        <p:txBody>
          <a:bodyPr/>
          <a:lstStyle/>
          <a:p>
            <a:pPr fontAlgn="base">
              <a:spcBef>
                <a:spcPct val="0"/>
              </a:spcBef>
              <a:spcAft>
                <a:spcPct val="0"/>
              </a:spcAft>
              <a:defRPr/>
            </a:pPr>
            <a:fld id="{F7B9F8EA-D38B-2C4C-B79F-C4DAD9A0020D}" type="slidenum">
              <a:rPr lang="en-US" altLang="zh-CN">
                <a:solidFill>
                  <a:srgbClr val="808080"/>
                </a:solidFill>
              </a:rPr>
              <a:pPr fontAlgn="base">
                <a:spcBef>
                  <a:spcPct val="0"/>
                </a:spcBef>
                <a:spcAft>
                  <a:spcPct val="0"/>
                </a:spcAft>
                <a:defRPr/>
              </a:pPr>
              <a:t>16</a:t>
            </a:fld>
            <a:endParaRPr lang="en-US" altLang="zh-CN">
              <a:solidFill>
                <a:srgbClr val="808080"/>
              </a:solidFill>
            </a:endParaRPr>
          </a:p>
        </p:txBody>
      </p:sp>
      <p:sp>
        <p:nvSpPr>
          <p:cNvPr id="5" name="文本框 4">
            <a:extLst>
              <a:ext uri="{FF2B5EF4-FFF2-40B4-BE49-F238E27FC236}">
                <a16:creationId xmlns:a16="http://schemas.microsoft.com/office/drawing/2014/main" id="{E014D326-3512-AD9C-FE4D-A99DE8079260}"/>
              </a:ext>
            </a:extLst>
          </p:cNvPr>
          <p:cNvSpPr txBox="1"/>
          <p:nvPr/>
        </p:nvSpPr>
        <p:spPr>
          <a:xfrm>
            <a:off x="2090555" y="1868782"/>
            <a:ext cx="8235916" cy="886718"/>
          </a:xfrm>
          <a:prstGeom prst="rect">
            <a:avLst/>
          </a:prstGeom>
          <a:noFill/>
        </p:spPr>
        <p:txBody>
          <a:bodyPr wrap="square" rtlCol="0">
            <a:spAutoFit/>
          </a:bodyPr>
          <a:lstStyle/>
          <a:p>
            <a:pPr eaLnBrk="0" fontAlgn="base" hangingPunct="0">
              <a:lnSpc>
                <a:spcPct val="150000"/>
              </a:lnSpc>
              <a:spcBef>
                <a:spcPct val="0"/>
              </a:spcBef>
              <a:spcAft>
                <a:spcPct val="0"/>
              </a:spcAft>
            </a:pPr>
            <a:r>
              <a:rPr lang="zh-CN" altLang="en-US" b="1" dirty="0">
                <a:solidFill>
                  <a:srgbClr val="515151"/>
                </a:solidFill>
                <a:highlight>
                  <a:srgbClr val="FFFFFF"/>
                </a:highlight>
                <a:latin typeface="PingFangSC-Regular" panose="020B0400000000000000" pitchFamily="34" charset="-122"/>
                <a:ea typeface="PingFangSC-Regular" panose="020B0400000000000000" pitchFamily="34" charset="-122"/>
              </a:rPr>
              <a:t>线性内插法是指两个量之间如果存在线性关系，若点</a:t>
            </a:r>
            <a:r>
              <a:rPr lang="en" altLang="zh-CN" b="1" dirty="0">
                <a:solidFill>
                  <a:srgbClr val="515151"/>
                </a:solidFill>
                <a:highlight>
                  <a:srgbClr val="FFFFFF"/>
                </a:highlight>
                <a:latin typeface="PingFangSC-Regular" panose="020B0400000000000000" pitchFamily="34" charset="-122"/>
                <a:ea typeface="PingFangSC-Regular" panose="020B0400000000000000" pitchFamily="34" charset="-122"/>
              </a:rPr>
              <a:t>A</a:t>
            </a:r>
            <a:r>
              <a:rPr lang="zh-CN" altLang="en-US"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（坐标为</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en" altLang="zh-C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X1</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en" altLang="zh-C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Y1</a:t>
            </a:r>
            <a:r>
              <a:rPr lang="zh-CN" altLang="en-US"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zh-CN" altLang="en-US" b="1" dirty="0">
                <a:solidFill>
                  <a:srgbClr val="515151"/>
                </a:solidFill>
                <a:highlight>
                  <a:srgbClr val="FFFFFF"/>
                </a:highlight>
                <a:latin typeface="PingFangSC-Regular" panose="020B0400000000000000" pitchFamily="34" charset="-122"/>
                <a:ea typeface="PingFangSC-Regular" panose="020B0400000000000000" pitchFamily="34" charset="-122"/>
              </a:rPr>
              <a:t>和点</a:t>
            </a:r>
            <a:r>
              <a:rPr lang="en" altLang="zh-CN" b="1" dirty="0">
                <a:solidFill>
                  <a:srgbClr val="515151"/>
                </a:solidFill>
                <a:highlight>
                  <a:srgbClr val="FFFFFF"/>
                </a:highlight>
                <a:latin typeface="PingFangSC-Regular" panose="020B0400000000000000" pitchFamily="34" charset="-122"/>
                <a:ea typeface="PingFangSC-Regular" panose="020B0400000000000000" pitchFamily="34" charset="-122"/>
              </a:rPr>
              <a:t>B</a:t>
            </a:r>
            <a:r>
              <a:rPr lang="zh-CN" altLang="en-US"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坐标为（</a:t>
            </a:r>
            <a:r>
              <a:rPr lang="en" altLang="zh-C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X2</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en" altLang="zh-C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Y2</a:t>
            </a:r>
            <a:r>
              <a:rPr lang="zh-CN" altLang="en"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zh-CN" altLang="en-US" b="1" dirty="0">
                <a:solidFill>
                  <a:srgbClr val="9FCAD3">
                    <a:lumMod val="50000"/>
                  </a:srgbClr>
                </a:solidFill>
                <a:highlight>
                  <a:srgbClr val="FFFFFF"/>
                </a:highlight>
                <a:latin typeface="PingFangSC-Regular" panose="020B0400000000000000" pitchFamily="34" charset="-122"/>
                <a:ea typeface="PingFangSC-Regular" panose="020B0400000000000000" pitchFamily="34" charset="-122"/>
              </a:rPr>
              <a:t>）</a:t>
            </a:r>
            <a:r>
              <a:rPr lang="zh-CN" altLang="en-US" b="1" dirty="0">
                <a:solidFill>
                  <a:srgbClr val="515151"/>
                </a:solidFill>
                <a:highlight>
                  <a:srgbClr val="FFFFFF"/>
                </a:highlight>
                <a:latin typeface="PingFangSC-Regular" panose="020B0400000000000000" pitchFamily="34" charset="-122"/>
                <a:ea typeface="PingFangSC-Regular" panose="020B0400000000000000" pitchFamily="34" charset="-122"/>
              </a:rPr>
              <a:t>为这条直线上的两个点。</a:t>
            </a:r>
            <a:endParaRPr lang="en-US" altLang="zh-CN" b="1" dirty="0">
              <a:solidFill>
                <a:srgbClr val="515151"/>
              </a:solidFill>
              <a:highlight>
                <a:srgbClr val="FFFFFF"/>
              </a:highlight>
              <a:latin typeface="PingFangSC-Regular" panose="020B0400000000000000" pitchFamily="34" charset="-122"/>
              <a:ea typeface="PingFangSC-Regular" panose="020B0400000000000000" pitchFamily="34" charset="-122"/>
            </a:endParaRPr>
          </a:p>
        </p:txBody>
      </p:sp>
      <p:sp>
        <p:nvSpPr>
          <p:cNvPr id="8" name="文本框 7">
            <a:extLst>
              <a:ext uri="{FF2B5EF4-FFF2-40B4-BE49-F238E27FC236}">
                <a16:creationId xmlns:a16="http://schemas.microsoft.com/office/drawing/2014/main" id="{20017D8C-C9C9-E334-CED2-B10E912EC0B1}"/>
              </a:ext>
            </a:extLst>
          </p:cNvPr>
          <p:cNvSpPr txBox="1"/>
          <p:nvPr/>
        </p:nvSpPr>
        <p:spPr>
          <a:xfrm>
            <a:off x="1900735" y="2877362"/>
            <a:ext cx="9155615" cy="886718"/>
          </a:xfrm>
          <a:prstGeom prst="rect">
            <a:avLst/>
          </a:prstGeom>
          <a:noFill/>
        </p:spPr>
        <p:txBody>
          <a:bodyPr wrap="square">
            <a:spAutoFit/>
          </a:bodyPr>
          <a:lstStyle/>
          <a:p>
            <a:pPr eaLnBrk="0" fontAlgn="base" hangingPunct="0">
              <a:lnSpc>
                <a:spcPct val="150000"/>
              </a:lnSpc>
              <a:spcBef>
                <a:spcPct val="0"/>
              </a:spcBef>
              <a:spcAft>
                <a:spcPct val="0"/>
              </a:spcAft>
            </a:pPr>
            <a:r>
              <a:rPr lang="zh-CN" altLang="en-US" b="1" dirty="0">
                <a:solidFill>
                  <a:srgbClr val="002060"/>
                </a:solidFill>
                <a:highlight>
                  <a:srgbClr val="FFFFFF"/>
                </a:highlight>
                <a:latin typeface="Yuanti SC" panose="02010600040101010101" pitchFamily="2" charset="-122"/>
                <a:ea typeface="Yuanti SC" panose="02010600040101010101" pitchFamily="2" charset="-122"/>
              </a:rPr>
              <a:t>（</a:t>
            </a:r>
            <a:r>
              <a:rPr lang="en-US" altLang="zh-CN" b="1" dirty="0">
                <a:solidFill>
                  <a:srgbClr val="002060"/>
                </a:solidFill>
                <a:highlight>
                  <a:srgbClr val="FFFFFF"/>
                </a:highlight>
                <a:latin typeface="Yuanti SC" panose="02010600040101010101" pitchFamily="2" charset="-122"/>
                <a:ea typeface="Yuanti SC" panose="02010600040101010101" pitchFamily="2" charset="-122"/>
              </a:rPr>
              <a:t>2</a:t>
            </a:r>
            <a:r>
              <a:rPr lang="zh-CN" altLang="en-US" b="1" dirty="0">
                <a:solidFill>
                  <a:srgbClr val="002060"/>
                </a:solidFill>
                <a:highlight>
                  <a:srgbClr val="FFFFFF"/>
                </a:highlight>
                <a:latin typeface="Yuanti SC" panose="02010600040101010101" pitchFamily="2" charset="-122"/>
                <a:ea typeface="Yuanti SC" panose="02010600040101010101" pitchFamily="2" charset="-122"/>
              </a:rPr>
              <a:t>）已知另一点</a:t>
            </a:r>
            <a:r>
              <a:rPr lang="en" altLang="zh-CN" b="1" dirty="0">
                <a:solidFill>
                  <a:srgbClr val="002060"/>
                </a:solidFill>
                <a:highlight>
                  <a:srgbClr val="FFFFFF"/>
                </a:highlight>
                <a:latin typeface="Yuanti SC" panose="02010600040101010101" pitchFamily="2" charset="-122"/>
                <a:ea typeface="Yuanti SC" panose="02010600040101010101" pitchFamily="2" charset="-122"/>
              </a:rPr>
              <a:t>P</a:t>
            </a:r>
            <a:r>
              <a:rPr lang="zh-CN" altLang="en-US" b="1" dirty="0">
                <a:solidFill>
                  <a:srgbClr val="002060"/>
                </a:solidFill>
                <a:highlight>
                  <a:srgbClr val="FFFFFF"/>
                </a:highlight>
                <a:latin typeface="Yuanti SC" panose="02010600040101010101" pitchFamily="2" charset="-122"/>
                <a:ea typeface="Yuanti SC" panose="02010600040101010101" pitchFamily="2" charset="-122"/>
              </a:rPr>
              <a:t>的纵坐标</a:t>
            </a:r>
            <a:r>
              <a:rPr lang="en" altLang="zh-CN" b="1" dirty="0">
                <a:solidFill>
                  <a:srgbClr val="002060"/>
                </a:solidFill>
                <a:highlight>
                  <a:srgbClr val="FFFFFF"/>
                </a:highlight>
                <a:latin typeface="Yuanti SC" panose="02010600040101010101" pitchFamily="2" charset="-122"/>
                <a:ea typeface="Yuanti SC" panose="02010600040101010101" pitchFamily="2" charset="-122"/>
              </a:rPr>
              <a:t>Y</a:t>
            </a:r>
            <a:r>
              <a:rPr lang="zh-CN" altLang="en-US" b="1" dirty="0">
                <a:solidFill>
                  <a:srgbClr val="002060"/>
                </a:solidFill>
                <a:highlight>
                  <a:srgbClr val="FFFFFF"/>
                </a:highlight>
                <a:latin typeface="Yuanti SC" panose="02010600040101010101" pitchFamily="2" charset="-122"/>
                <a:ea typeface="Yuanti SC" panose="02010600040101010101" pitchFamily="2" charset="-122"/>
              </a:rPr>
              <a:t>，那么利用他们的线性关系即可求得</a:t>
            </a:r>
            <a:r>
              <a:rPr lang="en" altLang="zh-CN" b="1" dirty="0">
                <a:solidFill>
                  <a:srgbClr val="002060"/>
                </a:solidFill>
                <a:highlight>
                  <a:srgbClr val="FFFFFF"/>
                </a:highlight>
                <a:latin typeface="Yuanti SC" panose="02010600040101010101" pitchFamily="2" charset="-122"/>
                <a:ea typeface="Yuanti SC" panose="02010600040101010101" pitchFamily="2" charset="-122"/>
              </a:rPr>
              <a:t>P</a:t>
            </a:r>
            <a:r>
              <a:rPr lang="zh-CN" altLang="en-US" b="1" dirty="0">
                <a:solidFill>
                  <a:srgbClr val="002060"/>
                </a:solidFill>
                <a:highlight>
                  <a:srgbClr val="FFFFFF"/>
                </a:highlight>
                <a:latin typeface="Yuanti SC" panose="02010600040101010101" pitchFamily="2" charset="-122"/>
                <a:ea typeface="Yuanti SC" panose="02010600040101010101" pitchFamily="2" charset="-122"/>
              </a:rPr>
              <a:t>点的对应的</a:t>
            </a:r>
            <a:endParaRPr lang="en-US" altLang="zh-CN" b="1" dirty="0">
              <a:solidFill>
                <a:srgbClr val="002060"/>
              </a:solidFill>
              <a:highlight>
                <a:srgbClr val="FFFFFF"/>
              </a:highlight>
              <a:latin typeface="Yuanti SC" panose="02010600040101010101" pitchFamily="2" charset="-122"/>
              <a:ea typeface="Yuanti SC" panose="02010600040101010101" pitchFamily="2" charset="-122"/>
            </a:endParaRPr>
          </a:p>
          <a:p>
            <a:pPr eaLnBrk="0" fontAlgn="base" hangingPunct="0">
              <a:lnSpc>
                <a:spcPct val="150000"/>
              </a:lnSpc>
              <a:spcBef>
                <a:spcPct val="0"/>
              </a:spcBef>
              <a:spcAft>
                <a:spcPct val="0"/>
              </a:spcAft>
            </a:pPr>
            <a:r>
              <a:rPr lang="zh-CN" altLang="en-US" b="1" dirty="0">
                <a:solidFill>
                  <a:srgbClr val="002060"/>
                </a:solidFill>
                <a:highlight>
                  <a:srgbClr val="FFFFFF"/>
                </a:highlight>
                <a:latin typeface="Yuanti SC" panose="02010600040101010101" pitchFamily="2" charset="-122"/>
                <a:ea typeface="Yuanti SC" panose="02010600040101010101" pitchFamily="2" charset="-122"/>
              </a:rPr>
              <a:t>          横坐标</a:t>
            </a:r>
            <a:r>
              <a:rPr lang="en" altLang="zh-CN" b="1" dirty="0">
                <a:solidFill>
                  <a:srgbClr val="002060"/>
                </a:solidFill>
                <a:highlight>
                  <a:srgbClr val="FFFFFF"/>
                </a:highlight>
                <a:latin typeface="Yuanti SC" panose="02010600040101010101" pitchFamily="2" charset="-122"/>
                <a:ea typeface="Yuanti SC" panose="02010600040101010101" pitchFamily="2" charset="-122"/>
              </a:rPr>
              <a:t>X</a:t>
            </a:r>
            <a:r>
              <a:rPr lang="zh-CN" altLang="en" b="1" dirty="0">
                <a:solidFill>
                  <a:srgbClr val="002060"/>
                </a:solidFill>
                <a:highlight>
                  <a:srgbClr val="FFFFFF"/>
                </a:highlight>
                <a:latin typeface="Yuanti SC" panose="02010600040101010101" pitchFamily="2" charset="-122"/>
                <a:ea typeface="Yuanti SC" panose="02010600040101010101" pitchFamily="2" charset="-122"/>
              </a:rPr>
              <a:t>。</a:t>
            </a:r>
            <a:endParaRPr lang="zh-CN" altLang="en-US" b="1" dirty="0">
              <a:solidFill>
                <a:srgbClr val="002060"/>
              </a:solidFill>
              <a:highlight>
                <a:srgbClr val="FFFFFF"/>
              </a:highlight>
              <a:latin typeface="Yuanti SC" panose="02010600040101010101" pitchFamily="2" charset="-122"/>
              <a:ea typeface="Yuanti SC" panose="02010600040101010101" pitchFamily="2" charset="-122"/>
            </a:endParaRPr>
          </a:p>
        </p:txBody>
      </p: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8E9E4402-C7BC-0EC6-93F1-3A0060217B11}"/>
                  </a:ext>
                </a:extLst>
              </p:cNvPr>
              <p:cNvSpPr txBox="1"/>
              <p:nvPr/>
            </p:nvSpPr>
            <p:spPr>
              <a:xfrm>
                <a:off x="3845751" y="4059071"/>
                <a:ext cx="5265585" cy="445443"/>
              </a:xfrm>
              <a:prstGeom prst="rect">
                <a:avLst/>
              </a:prstGeom>
              <a:noFill/>
            </p:spPr>
            <p:txBody>
              <a:bodyPr wrap="square" lIns="0" tIns="0" rIns="0" bIns="0" rtlCol="0">
                <a:spAutoFit/>
              </a:bodyPr>
              <a:lstStyle/>
              <a:p>
                <a:pPr eaLnBrk="0" fontAlgn="base" hangingPunct="0">
                  <a:spcBef>
                    <a:spcPct val="0"/>
                  </a:spcBef>
                  <a:spcAft>
                    <a:spcPct val="0"/>
                  </a:spcAft>
                </a:pPr>
                <a:r>
                  <a:rPr kumimoji="1" lang="en-US" altLang="zh-CN" dirty="0">
                    <a:solidFill>
                      <a:srgbClr val="000000"/>
                    </a:solidFill>
                    <a:latin typeface="Times New Roman"/>
                    <a:ea typeface="宋体" panose="02010600030101010101" pitchFamily="2" charset="-122"/>
                  </a:rPr>
                  <a:t>X</a:t>
                </a:r>
                <a14:m>
                  <m:oMath xmlns:m="http://schemas.openxmlformats.org/officeDocument/2006/math">
                    <m:r>
                      <a:rPr kumimoji="1" lang="en-US" altLang="zh-CN" i="1">
                        <a:solidFill>
                          <a:srgbClr val="000000"/>
                        </a:solidFill>
                      </a:rPr>
                      <m:t>=</m:t>
                    </m:r>
                    <m:f>
                      <m:fPr>
                        <m:ctrlPr>
                          <a:rPr kumimoji="1" lang="en-US" altLang="zh-CN" i="1">
                            <a:solidFill>
                              <a:srgbClr val="000000"/>
                            </a:solidFill>
                          </a:rPr>
                        </m:ctrlPr>
                      </m:fPr>
                      <m:num>
                        <m:d>
                          <m:dPr>
                            <m:ctrlPr>
                              <a:rPr kumimoji="1" lang="en-US" altLang="zh-CN" i="1">
                                <a:solidFill>
                                  <a:srgbClr val="000000"/>
                                </a:solidFill>
                              </a:rPr>
                            </m:ctrlPr>
                          </m:dPr>
                          <m:e>
                            <m:r>
                              <a:rPr kumimoji="1" lang="en-US" altLang="zh-CN" i="1">
                                <a:solidFill>
                                  <a:srgbClr val="000000"/>
                                </a:solidFill>
                              </a:rPr>
                              <m:t>𝑌</m:t>
                            </m:r>
                            <m:r>
                              <a:rPr kumimoji="1" lang="en-US" altLang="zh-CN" i="1">
                                <a:solidFill>
                                  <a:srgbClr val="000000"/>
                                </a:solidFill>
                              </a:rPr>
                              <m:t>−</m:t>
                            </m:r>
                            <m:sSub>
                              <m:sSubPr>
                                <m:ctrlPr>
                                  <a:rPr kumimoji="1" lang="en-US" altLang="zh-CN" i="1">
                                    <a:solidFill>
                                      <a:srgbClr val="000000"/>
                                    </a:solidFill>
                                  </a:rPr>
                                </m:ctrlPr>
                              </m:sSubPr>
                              <m:e>
                                <m:r>
                                  <a:rPr kumimoji="1" lang="en-US" altLang="zh-CN" i="1">
                                    <a:solidFill>
                                      <a:srgbClr val="000000"/>
                                    </a:solidFill>
                                  </a:rPr>
                                  <m:t>𝑌</m:t>
                                </m:r>
                              </m:e>
                              <m:sub>
                                <m:r>
                                  <a:rPr kumimoji="1" lang="en-US" altLang="zh-CN" i="1">
                                    <a:solidFill>
                                      <a:srgbClr val="000000"/>
                                    </a:solidFill>
                                  </a:rPr>
                                  <m:t>1</m:t>
                                </m:r>
                              </m:sub>
                            </m:sSub>
                          </m:e>
                        </m:d>
                      </m:num>
                      <m:den>
                        <m:d>
                          <m:dPr>
                            <m:ctrlPr>
                              <a:rPr kumimoji="1" lang="en-US" altLang="zh-CN" i="1">
                                <a:solidFill>
                                  <a:srgbClr val="000000"/>
                                </a:solidFill>
                              </a:rPr>
                            </m:ctrlPr>
                          </m:dPr>
                          <m:e>
                            <m:sSub>
                              <m:sSubPr>
                                <m:ctrlPr>
                                  <a:rPr kumimoji="1" lang="en-US" altLang="zh-CN" i="1">
                                    <a:solidFill>
                                      <a:srgbClr val="000000"/>
                                    </a:solidFill>
                                  </a:rPr>
                                </m:ctrlPr>
                              </m:sSubPr>
                              <m:e>
                                <m:r>
                                  <a:rPr kumimoji="1" lang="en-US" altLang="zh-CN" i="1">
                                    <a:solidFill>
                                      <a:srgbClr val="000000"/>
                                    </a:solidFill>
                                  </a:rPr>
                                  <m:t>𝑌</m:t>
                                </m:r>
                              </m:e>
                              <m:sub>
                                <m:r>
                                  <a:rPr kumimoji="1" lang="en-US" altLang="zh-CN" i="1">
                                    <a:solidFill>
                                      <a:srgbClr val="000000"/>
                                    </a:solidFill>
                                  </a:rPr>
                                  <m:t>2</m:t>
                                </m:r>
                              </m:sub>
                            </m:sSub>
                            <m:r>
                              <a:rPr kumimoji="1" lang="en-US" altLang="zh-CN" i="1">
                                <a:solidFill>
                                  <a:srgbClr val="000000"/>
                                </a:solidFill>
                              </a:rPr>
                              <m:t>−</m:t>
                            </m:r>
                            <m:sSub>
                              <m:sSubPr>
                                <m:ctrlPr>
                                  <a:rPr kumimoji="1" lang="en-US" altLang="zh-CN" i="1">
                                    <a:solidFill>
                                      <a:srgbClr val="000000"/>
                                    </a:solidFill>
                                  </a:rPr>
                                </m:ctrlPr>
                              </m:sSubPr>
                              <m:e>
                                <m:r>
                                  <a:rPr kumimoji="1" lang="en-US" altLang="zh-CN" i="1">
                                    <a:solidFill>
                                      <a:srgbClr val="000000"/>
                                    </a:solidFill>
                                  </a:rPr>
                                  <m:t>𝑌</m:t>
                                </m:r>
                              </m:e>
                              <m:sub>
                                <m:r>
                                  <a:rPr kumimoji="1" lang="en-US" altLang="zh-CN" i="1">
                                    <a:solidFill>
                                      <a:srgbClr val="000000"/>
                                    </a:solidFill>
                                  </a:rPr>
                                  <m:t>1</m:t>
                                </m:r>
                              </m:sub>
                            </m:sSub>
                          </m:e>
                        </m:d>
                      </m:den>
                    </m:f>
                    <m:d>
                      <m:dPr>
                        <m:ctrlPr>
                          <a:rPr kumimoji="1" lang="en-US" altLang="zh-CN" i="1">
                            <a:solidFill>
                              <a:srgbClr val="000000"/>
                            </a:solidFill>
                          </a:rPr>
                        </m:ctrlPr>
                      </m:dPr>
                      <m:e>
                        <m:sSub>
                          <m:sSubPr>
                            <m:ctrlPr>
                              <a:rPr kumimoji="1" lang="en-US" altLang="zh-CN" i="1">
                                <a:solidFill>
                                  <a:srgbClr val="000000"/>
                                </a:solidFill>
                              </a:rPr>
                            </m:ctrlPr>
                          </m:sSubPr>
                          <m:e>
                            <m:r>
                              <a:rPr kumimoji="1" lang="en-US" altLang="zh-CN" i="1">
                                <a:solidFill>
                                  <a:srgbClr val="000000"/>
                                </a:solidFill>
                              </a:rPr>
                              <m:t>𝑋</m:t>
                            </m:r>
                          </m:e>
                          <m:sub>
                            <m:r>
                              <a:rPr kumimoji="1" lang="en-US" altLang="zh-CN" i="1">
                                <a:solidFill>
                                  <a:srgbClr val="000000"/>
                                </a:solidFill>
                              </a:rPr>
                              <m:t>2</m:t>
                            </m:r>
                          </m:sub>
                        </m:sSub>
                        <m:r>
                          <a:rPr kumimoji="1" lang="en-US" altLang="zh-CN" i="1">
                            <a:solidFill>
                              <a:srgbClr val="000000"/>
                            </a:solidFill>
                          </a:rPr>
                          <m:t>−</m:t>
                        </m:r>
                        <m:sSub>
                          <m:sSubPr>
                            <m:ctrlPr>
                              <a:rPr kumimoji="1" lang="en-US" altLang="zh-CN" i="1">
                                <a:solidFill>
                                  <a:srgbClr val="000000"/>
                                </a:solidFill>
                              </a:rPr>
                            </m:ctrlPr>
                          </m:sSubPr>
                          <m:e>
                            <m:r>
                              <a:rPr kumimoji="1" lang="en-US" altLang="zh-CN" i="1">
                                <a:solidFill>
                                  <a:srgbClr val="000000"/>
                                </a:solidFill>
                              </a:rPr>
                              <m:t>𝑋</m:t>
                            </m:r>
                          </m:e>
                          <m:sub>
                            <m:r>
                              <a:rPr kumimoji="1" lang="en-US" altLang="zh-CN" i="1">
                                <a:solidFill>
                                  <a:srgbClr val="000000"/>
                                </a:solidFill>
                              </a:rPr>
                              <m:t>1</m:t>
                            </m:r>
                          </m:sub>
                        </m:sSub>
                      </m:e>
                    </m:d>
                  </m:oMath>
                </a14:m>
                <a:r>
                  <a:rPr kumimoji="1" lang="en-US" altLang="zh-CN" dirty="0">
                    <a:solidFill>
                      <a:srgbClr val="000000"/>
                    </a:solidFill>
                    <a:latin typeface="Times New Roman"/>
                    <a:ea typeface="宋体" panose="02010600030101010101" pitchFamily="2" charset="-122"/>
                  </a:rPr>
                  <a:t>+</a:t>
                </a:r>
                <a14:m>
                  <m:oMath xmlns:m="http://schemas.openxmlformats.org/officeDocument/2006/math">
                    <m:sSub>
                      <m:sSubPr>
                        <m:ctrlPr>
                          <a:rPr kumimoji="1" lang="en-US" altLang="zh-CN" i="1" dirty="0">
                            <a:solidFill>
                              <a:srgbClr val="000000"/>
                            </a:solidFill>
                          </a:rPr>
                        </m:ctrlPr>
                      </m:sSubPr>
                      <m:e>
                        <m:r>
                          <a:rPr kumimoji="1" lang="en-US" altLang="zh-CN" i="1" dirty="0">
                            <a:solidFill>
                              <a:srgbClr val="000000"/>
                            </a:solidFill>
                          </a:rPr>
                          <m:t>𝑋</m:t>
                        </m:r>
                      </m:e>
                      <m:sub>
                        <m:r>
                          <a:rPr kumimoji="1" lang="en-US" altLang="zh-CN" i="1" dirty="0">
                            <a:solidFill>
                              <a:srgbClr val="000000"/>
                            </a:solidFill>
                          </a:rPr>
                          <m:t>1</m:t>
                        </m:r>
                      </m:sub>
                    </m:sSub>
                  </m:oMath>
                </a14:m>
                <a:endParaRPr kumimoji="1" lang="zh-CN" altLang="en-US" dirty="0">
                  <a:solidFill>
                    <a:srgbClr val="000000"/>
                  </a:solidFill>
                  <a:latin typeface="Times New Roman"/>
                  <a:ea typeface="宋体" panose="02010600030101010101" pitchFamily="2" charset="-122"/>
                </a:endParaRPr>
              </a:p>
            </p:txBody>
          </p:sp>
        </mc:Choice>
        <mc:Fallback>
          <p:sp>
            <p:nvSpPr>
              <p:cNvPr id="9" name="文本框 8">
                <a:extLst>
                  <a:ext uri="{FF2B5EF4-FFF2-40B4-BE49-F238E27FC236}">
                    <a16:creationId xmlns:a16="http://schemas.microsoft.com/office/drawing/2014/main" id="{8E9E4402-C7BC-0EC6-93F1-3A0060217B11}"/>
                  </a:ext>
                </a:extLst>
              </p:cNvPr>
              <p:cNvSpPr txBox="1">
                <a:spLocks noRot="1" noChangeAspect="1" noMove="1" noResize="1" noEditPoints="1" noAdjustHandles="1" noChangeArrowheads="1" noChangeShapeType="1" noTextEdit="1"/>
              </p:cNvSpPr>
              <p:nvPr/>
            </p:nvSpPr>
            <p:spPr>
              <a:xfrm>
                <a:off x="3845751" y="4059071"/>
                <a:ext cx="5265585" cy="445443"/>
              </a:xfrm>
              <a:prstGeom prst="rect">
                <a:avLst/>
              </a:prstGeom>
              <a:blipFill>
                <a:blip r:embed="rId2"/>
                <a:stretch>
                  <a:fillRect l="-2644" b="-11111"/>
                </a:stretch>
              </a:blipFill>
            </p:spPr>
            <p:txBody>
              <a:bodyPr/>
              <a:lstStyle/>
              <a:p>
                <a:r>
                  <a:rPr lang="zh-CN" altLang="en-US">
                    <a:noFill/>
                  </a:rPr>
                  <a:t> </a:t>
                </a:r>
              </a:p>
            </p:txBody>
          </p:sp>
        </mc:Fallback>
      </mc:AlternateContent>
      <p:sp>
        <p:nvSpPr>
          <p:cNvPr id="3" name="Rectangle 2">
            <a:extLst>
              <a:ext uri="{FF2B5EF4-FFF2-40B4-BE49-F238E27FC236}">
                <a16:creationId xmlns:a16="http://schemas.microsoft.com/office/drawing/2014/main" id="{AE828973-2DEE-CCA2-1C9C-BF78CAEA5126}"/>
              </a:ext>
            </a:extLst>
          </p:cNvPr>
          <p:cNvSpPr txBox="1">
            <a:spLocks noChangeArrowheads="1"/>
          </p:cNvSpPr>
          <p:nvPr/>
        </p:nvSpPr>
        <p:spPr bwMode="auto">
          <a:xfrm>
            <a:off x="2674939" y="142875"/>
            <a:ext cx="779303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mj-lt"/>
                <a:ea typeface="+mj-ea"/>
                <a:cs typeface="+mj-cs"/>
              </a:defRPr>
            </a:lvl1pPr>
            <a:lvl2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2pPr>
            <a:lvl3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3pPr>
            <a:lvl4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4pPr>
            <a:lvl5pPr algn="l" rtl="0" eaLnBrk="0" fontAlgn="base" hangingPunct="0">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5pPr>
            <a:lvl6pPr marL="4572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6pPr>
            <a:lvl7pPr marL="9144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7pPr>
            <a:lvl8pPr marL="13716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8pPr>
            <a:lvl9pPr marL="1828800" algn="l" rtl="0" fontAlgn="base">
              <a:spcBef>
                <a:spcPct val="20000"/>
              </a:spcBef>
              <a:spcAft>
                <a:spcPct val="0"/>
              </a:spcAft>
              <a:buClr>
                <a:schemeClr val="folHlink"/>
              </a:buClr>
              <a:buSzPct val="60000"/>
              <a:buFont typeface="Wingdings" pitchFamily="2" charset="2"/>
              <a:defRPr kumimoji="1" sz="4800">
                <a:solidFill>
                  <a:srgbClr val="006666"/>
                </a:solidFill>
                <a:latin typeface="Times New Roman" pitchFamily="18" charset="0"/>
                <a:ea typeface="华文行楷" pitchFamily="2" charset="-122"/>
              </a:defRPr>
            </a:lvl9pPr>
          </a:lstStyle>
          <a:p>
            <a:pPr eaLnBrk="1" hangingPunct="1">
              <a:buClr>
                <a:srgbClr val="ECEAAC"/>
              </a:buClr>
            </a:pPr>
            <a:r>
              <a:rPr lang="zh-CN" altLang="en-US" kern="0">
                <a:latin typeface="Times New Roman"/>
                <a:ea typeface="华文行楷"/>
              </a:rPr>
              <a:t>等值</a:t>
            </a:r>
            <a:endParaRPr lang="zh-CN" altLang="en-US" kern="0" dirty="0">
              <a:latin typeface="Times New Roman"/>
              <a:ea typeface="华文行楷"/>
            </a:endParaRPr>
          </a:p>
        </p:txBody>
      </p:sp>
    </p:spTree>
    <p:extLst>
      <p:ext uri="{BB962C8B-B14F-4D97-AF65-F5344CB8AC3E}">
        <p14:creationId xmlns:p14="http://schemas.microsoft.com/office/powerpoint/2010/main" val="1056919025"/>
      </p:ext>
    </p:extLst>
  </p:cSld>
  <p:clrMapOvr>
    <a:masterClrMapping/>
  </p:clrMapOvr>
  <p:transition spd="slow">
    <p:pull dir="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8BE5B440-C01C-335D-7575-972084A3F064}"/>
              </a:ext>
            </a:extLst>
          </p:cNvPr>
          <p:cNvSpPr>
            <a:spLocks noGrp="1" noChangeArrowheads="1"/>
          </p:cNvSpPr>
          <p:nvPr>
            <p:ph type="title"/>
          </p:nvPr>
        </p:nvSpPr>
        <p:spPr/>
        <p:txBody>
          <a:bodyPr/>
          <a:lstStyle/>
          <a:p>
            <a:pPr eaLnBrk="1" hangingPunct="1"/>
            <a:r>
              <a:rPr lang="zh-CN" altLang="en-US"/>
              <a:t>等值</a:t>
            </a:r>
          </a:p>
        </p:txBody>
      </p:sp>
      <p:sp>
        <p:nvSpPr>
          <p:cNvPr id="3" name="文本框 2">
            <a:extLst>
              <a:ext uri="{FF2B5EF4-FFF2-40B4-BE49-F238E27FC236}">
                <a16:creationId xmlns:a16="http://schemas.microsoft.com/office/drawing/2014/main" id="{DA96BDFB-0573-D050-7084-BA8D0653EE47}"/>
              </a:ext>
            </a:extLst>
          </p:cNvPr>
          <p:cNvSpPr txBox="1">
            <a:spLocks noChangeArrowheads="1"/>
          </p:cNvSpPr>
          <p:nvPr/>
        </p:nvSpPr>
        <p:spPr bwMode="auto">
          <a:xfrm>
            <a:off x="1966914" y="1631951"/>
            <a:ext cx="8258175"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buNone/>
            </a:pPr>
            <a:r>
              <a:rPr kumimoji="0" lang="en-US" altLang="zh-CN" sz="2000" b="1" dirty="0">
                <a:solidFill>
                  <a:srgbClr val="000000"/>
                </a:solidFill>
                <a:latin typeface="幼圆" pitchFamily="49" charset="-122"/>
                <a:ea typeface="幼圆" pitchFamily="49" charset="-122"/>
              </a:rPr>
              <a:t>【</a:t>
            </a:r>
            <a:r>
              <a:rPr kumimoji="0" lang="zh-CN" altLang="en-US" sz="2000" b="1" dirty="0">
                <a:solidFill>
                  <a:srgbClr val="000000"/>
                </a:solidFill>
                <a:latin typeface="幼圆" pitchFamily="49" charset="-122"/>
                <a:ea typeface="幼圆" pitchFamily="49" charset="-122"/>
              </a:rPr>
              <a:t>例</a:t>
            </a:r>
            <a:r>
              <a:rPr kumimoji="0" lang="en-US" altLang="zh-CN" sz="2000" b="1" dirty="0">
                <a:solidFill>
                  <a:srgbClr val="000000"/>
                </a:solidFill>
                <a:latin typeface="幼圆" pitchFamily="49" charset="-122"/>
                <a:ea typeface="幼圆" pitchFamily="49" charset="-122"/>
              </a:rPr>
              <a:t>2-13】</a:t>
            </a:r>
            <a:r>
              <a:rPr kumimoji="0" lang="zh-CN" altLang="en-US" sz="2000" b="1" dirty="0">
                <a:solidFill>
                  <a:srgbClr val="000000"/>
                </a:solidFill>
                <a:latin typeface="幼圆" pitchFamily="49" charset="-122"/>
                <a:ea typeface="幼圆" pitchFamily="49" charset="-122"/>
              </a:rPr>
              <a:t>张磊欲入股与朋友创办一家软件公司，</a:t>
            </a:r>
            <a:r>
              <a:rPr kumimoji="0" lang="zh-CN" altLang="en-US" sz="2000" b="1" u="sng" dirty="0">
                <a:solidFill>
                  <a:srgbClr val="000000"/>
                </a:solidFill>
                <a:latin typeface="幼圆" pitchFamily="49" charset="-122"/>
                <a:ea typeface="幼圆" pitchFamily="49" charset="-122"/>
              </a:rPr>
              <a:t>急需</a:t>
            </a:r>
            <a:r>
              <a:rPr kumimoji="0" lang="en-US" altLang="zh-CN" sz="2000" b="1" u="sng" dirty="0">
                <a:solidFill>
                  <a:srgbClr val="000000"/>
                </a:solidFill>
                <a:latin typeface="幼圆" pitchFamily="49" charset="-122"/>
                <a:ea typeface="幼圆" pitchFamily="49" charset="-122"/>
              </a:rPr>
              <a:t>10</a:t>
            </a:r>
            <a:r>
              <a:rPr kumimoji="0" lang="zh-CN" altLang="en-US" sz="2000" b="1" u="sng" dirty="0">
                <a:solidFill>
                  <a:srgbClr val="000000"/>
                </a:solidFill>
                <a:latin typeface="幼圆" pitchFamily="49" charset="-122"/>
                <a:ea typeface="幼圆" pitchFamily="49" charset="-122"/>
              </a:rPr>
              <a:t>万元现金</a:t>
            </a:r>
            <a:r>
              <a:rPr kumimoji="0" lang="zh-CN" altLang="en-US" sz="2000" b="1" dirty="0">
                <a:solidFill>
                  <a:srgbClr val="000000"/>
                </a:solidFill>
                <a:latin typeface="幼圆" pitchFamily="49" charset="-122"/>
                <a:ea typeface="幼圆" pitchFamily="49" charset="-122"/>
              </a:rPr>
              <a:t>。他目前手里有</a:t>
            </a:r>
            <a:r>
              <a:rPr kumimoji="0" lang="en-US" altLang="zh-CN" sz="2000" b="1" dirty="0">
                <a:solidFill>
                  <a:srgbClr val="000000"/>
                </a:solidFill>
                <a:latin typeface="幼圆" pitchFamily="49" charset="-122"/>
                <a:ea typeface="幼圆" pitchFamily="49" charset="-122"/>
              </a:rPr>
              <a:t>4</a:t>
            </a:r>
            <a:r>
              <a:rPr kumimoji="0" lang="zh-CN" altLang="en-US" sz="2000" b="1" dirty="0">
                <a:solidFill>
                  <a:srgbClr val="000000"/>
                </a:solidFill>
                <a:latin typeface="幼圆" pitchFamily="49" charset="-122"/>
                <a:ea typeface="幼圆" pitchFamily="49" charset="-122"/>
              </a:rPr>
              <a:t>张一年期的定期存单，本金分别为</a:t>
            </a:r>
            <a:r>
              <a:rPr kumimoji="0" lang="en-US" altLang="zh-CN" sz="2000" b="1" dirty="0">
                <a:solidFill>
                  <a:srgbClr val="000000"/>
                </a:solidFill>
                <a:latin typeface="幼圆" pitchFamily="49" charset="-122"/>
                <a:ea typeface="幼圆" pitchFamily="49" charset="-122"/>
              </a:rPr>
              <a:t>4</a:t>
            </a:r>
            <a:r>
              <a:rPr kumimoji="0" lang="zh-CN" altLang="en-US" sz="2000" b="1" dirty="0">
                <a:solidFill>
                  <a:srgbClr val="000000"/>
                </a:solidFill>
                <a:latin typeface="幼圆" pitchFamily="49" charset="-122"/>
                <a:ea typeface="幼圆" pitchFamily="49" charset="-122"/>
              </a:rPr>
              <a:t>万元、</a:t>
            </a:r>
            <a:r>
              <a:rPr kumimoji="0" lang="en-US" altLang="zh-CN" sz="2000" b="1" dirty="0">
                <a:solidFill>
                  <a:srgbClr val="000000"/>
                </a:solidFill>
                <a:latin typeface="幼圆" pitchFamily="49" charset="-122"/>
                <a:ea typeface="幼圆" pitchFamily="49" charset="-122"/>
              </a:rPr>
              <a:t>3</a:t>
            </a:r>
            <a:r>
              <a:rPr kumimoji="0" lang="zh-CN" altLang="en-US" sz="2000" b="1" dirty="0">
                <a:solidFill>
                  <a:srgbClr val="000000"/>
                </a:solidFill>
                <a:latin typeface="幼圆" pitchFamily="49" charset="-122"/>
                <a:ea typeface="幼圆" pitchFamily="49" charset="-122"/>
              </a:rPr>
              <a:t>万元、</a:t>
            </a:r>
            <a:r>
              <a:rPr kumimoji="0" lang="en-US" altLang="zh-CN" sz="2000" b="1" dirty="0">
                <a:solidFill>
                  <a:srgbClr val="000000"/>
                </a:solidFill>
                <a:latin typeface="幼圆" pitchFamily="49" charset="-122"/>
                <a:ea typeface="幼圆" pitchFamily="49" charset="-122"/>
              </a:rPr>
              <a:t>1</a:t>
            </a:r>
            <a:r>
              <a:rPr kumimoji="0" lang="zh-CN" altLang="en-US" sz="2000" b="1" dirty="0">
                <a:solidFill>
                  <a:srgbClr val="000000"/>
                </a:solidFill>
                <a:latin typeface="幼圆" pitchFamily="49" charset="-122"/>
                <a:ea typeface="幼圆" pitchFamily="49" charset="-122"/>
              </a:rPr>
              <a:t>万元和</a:t>
            </a:r>
            <a:r>
              <a:rPr kumimoji="0" lang="en-US" altLang="zh-CN" sz="2000" b="1" dirty="0">
                <a:solidFill>
                  <a:srgbClr val="000000"/>
                </a:solidFill>
                <a:latin typeface="幼圆" pitchFamily="49" charset="-122"/>
                <a:ea typeface="幼圆" pitchFamily="49" charset="-122"/>
              </a:rPr>
              <a:t>2</a:t>
            </a:r>
            <a:r>
              <a:rPr kumimoji="0" lang="zh-CN" altLang="en-US" sz="2000" b="1" dirty="0">
                <a:solidFill>
                  <a:srgbClr val="000000"/>
                </a:solidFill>
                <a:latin typeface="幼圆" pitchFamily="49" charset="-122"/>
                <a:ea typeface="幼圆" pitchFamily="49" charset="-122"/>
              </a:rPr>
              <a:t>万元，其中</a:t>
            </a:r>
            <a:r>
              <a:rPr kumimoji="0" lang="en-US" altLang="zh-CN" sz="2000" b="1" dirty="0">
                <a:solidFill>
                  <a:srgbClr val="000000"/>
                </a:solidFill>
                <a:latin typeface="幼圆" pitchFamily="49" charset="-122"/>
                <a:ea typeface="幼圆" pitchFamily="49" charset="-122"/>
              </a:rPr>
              <a:t>4</a:t>
            </a:r>
            <a:r>
              <a:rPr kumimoji="0" lang="zh-CN" altLang="en-US" sz="2000" b="1" dirty="0">
                <a:solidFill>
                  <a:srgbClr val="000000"/>
                </a:solidFill>
                <a:latin typeface="幼圆" pitchFamily="49" charset="-122"/>
                <a:ea typeface="幼圆" pitchFamily="49" charset="-122"/>
              </a:rPr>
              <a:t>万元的存单是</a:t>
            </a:r>
            <a:r>
              <a:rPr kumimoji="0" lang="en-US" altLang="zh-CN" sz="2000" b="1" dirty="0">
                <a:solidFill>
                  <a:srgbClr val="000000"/>
                </a:solidFill>
                <a:latin typeface="幼圆" pitchFamily="49" charset="-122"/>
                <a:ea typeface="幼圆" pitchFamily="49" charset="-122"/>
              </a:rPr>
              <a:t>1</a:t>
            </a:r>
            <a:r>
              <a:rPr kumimoji="0" lang="zh-CN" altLang="en-US" sz="2000" b="1" dirty="0">
                <a:solidFill>
                  <a:srgbClr val="000000"/>
                </a:solidFill>
                <a:latin typeface="幼圆" pitchFamily="49" charset="-122"/>
                <a:ea typeface="幼圆" pitchFamily="49" charset="-122"/>
              </a:rPr>
              <a:t>个月后到期，</a:t>
            </a:r>
            <a:r>
              <a:rPr kumimoji="0" lang="en-US" altLang="zh-CN" sz="2000" b="1" dirty="0">
                <a:solidFill>
                  <a:srgbClr val="000000"/>
                </a:solidFill>
                <a:latin typeface="幼圆" pitchFamily="49" charset="-122"/>
                <a:ea typeface="幼圆" pitchFamily="49" charset="-122"/>
              </a:rPr>
              <a:t>3</a:t>
            </a:r>
            <a:r>
              <a:rPr kumimoji="0" lang="zh-CN" altLang="en-US" sz="2000" b="1" dirty="0">
                <a:solidFill>
                  <a:srgbClr val="000000"/>
                </a:solidFill>
                <a:latin typeface="幼圆" pitchFamily="49" charset="-122"/>
                <a:ea typeface="幼圆" pitchFamily="49" charset="-122"/>
              </a:rPr>
              <a:t>万元的存单是两个月后到期，</a:t>
            </a:r>
            <a:r>
              <a:rPr kumimoji="0" lang="en-US" altLang="zh-CN" sz="2000" b="1" dirty="0">
                <a:solidFill>
                  <a:srgbClr val="000000"/>
                </a:solidFill>
                <a:latin typeface="幼圆" pitchFamily="49" charset="-122"/>
                <a:ea typeface="幼圆" pitchFamily="49" charset="-122"/>
              </a:rPr>
              <a:t>1</a:t>
            </a:r>
            <a:r>
              <a:rPr kumimoji="0" lang="zh-CN" altLang="en-US" sz="2000" b="1" dirty="0">
                <a:solidFill>
                  <a:srgbClr val="000000"/>
                </a:solidFill>
                <a:latin typeface="幼圆" pitchFamily="49" charset="-122"/>
                <a:ea typeface="幼圆" pitchFamily="49" charset="-122"/>
              </a:rPr>
              <a:t>万元的存单是</a:t>
            </a:r>
            <a:r>
              <a:rPr kumimoji="0" lang="en-US" altLang="zh-CN" sz="2000" b="1" dirty="0">
                <a:solidFill>
                  <a:srgbClr val="000000"/>
                </a:solidFill>
                <a:latin typeface="幼圆" pitchFamily="49" charset="-122"/>
                <a:ea typeface="幼圆" pitchFamily="49" charset="-122"/>
              </a:rPr>
              <a:t>3</a:t>
            </a:r>
            <a:r>
              <a:rPr kumimoji="0" lang="zh-CN" altLang="en-US" sz="2000" b="1" dirty="0">
                <a:solidFill>
                  <a:srgbClr val="000000"/>
                </a:solidFill>
                <a:latin typeface="幼圆" pitchFamily="49" charset="-122"/>
                <a:ea typeface="幼圆" pitchFamily="49" charset="-122"/>
              </a:rPr>
              <a:t>个月后到期，</a:t>
            </a:r>
            <a:r>
              <a:rPr kumimoji="0" lang="en-US" altLang="zh-CN" sz="2000" b="1" dirty="0">
                <a:solidFill>
                  <a:srgbClr val="000000"/>
                </a:solidFill>
                <a:latin typeface="幼圆" pitchFamily="49" charset="-122"/>
                <a:ea typeface="幼圆" pitchFamily="49" charset="-122"/>
              </a:rPr>
              <a:t>2</a:t>
            </a:r>
            <a:r>
              <a:rPr kumimoji="0" lang="zh-CN" altLang="en-US" sz="2000" b="1" dirty="0">
                <a:solidFill>
                  <a:srgbClr val="000000"/>
                </a:solidFill>
                <a:latin typeface="幼圆" pitchFamily="49" charset="-122"/>
                <a:ea typeface="幼圆" pitchFamily="49" charset="-122"/>
              </a:rPr>
              <a:t>万元的存单是</a:t>
            </a:r>
            <a:r>
              <a:rPr kumimoji="0" lang="en-US" altLang="zh-CN" sz="2000" b="1" dirty="0">
                <a:solidFill>
                  <a:srgbClr val="000000"/>
                </a:solidFill>
                <a:latin typeface="幼圆" pitchFamily="49" charset="-122"/>
                <a:ea typeface="幼圆" pitchFamily="49" charset="-122"/>
              </a:rPr>
              <a:t>5</a:t>
            </a:r>
            <a:r>
              <a:rPr kumimoji="0" lang="zh-CN" altLang="en-US" sz="2000" b="1" dirty="0">
                <a:solidFill>
                  <a:srgbClr val="000000"/>
                </a:solidFill>
                <a:latin typeface="幼圆" pitchFamily="49" charset="-122"/>
                <a:ea typeface="幼圆" pitchFamily="49" charset="-122"/>
              </a:rPr>
              <a:t>个月后到期。设月利率</a:t>
            </a:r>
            <a:r>
              <a:rPr kumimoji="0" lang="en-US" altLang="zh-CN" sz="2000" b="1" dirty="0">
                <a:solidFill>
                  <a:srgbClr val="000000"/>
                </a:solidFill>
                <a:latin typeface="幼圆" pitchFamily="49" charset="-122"/>
                <a:ea typeface="幼圆" pitchFamily="49" charset="-122"/>
              </a:rPr>
              <a:t>i=1%,</a:t>
            </a:r>
            <a:r>
              <a:rPr kumimoji="0" lang="zh-CN" altLang="en-US" sz="2000" b="1" dirty="0">
                <a:solidFill>
                  <a:srgbClr val="000000"/>
                </a:solidFill>
                <a:latin typeface="幼圆" pitchFamily="49" charset="-122"/>
                <a:ea typeface="幼圆" pitchFamily="49" charset="-122"/>
              </a:rPr>
              <a:t> 复利计息。如果张磊将</a:t>
            </a:r>
            <a:r>
              <a:rPr kumimoji="0" lang="en-US" altLang="zh-CN" sz="2000" b="1" dirty="0">
                <a:solidFill>
                  <a:srgbClr val="000000"/>
                </a:solidFill>
                <a:latin typeface="幼圆" pitchFamily="49" charset="-122"/>
                <a:ea typeface="幼圆" pitchFamily="49" charset="-122"/>
              </a:rPr>
              <a:t>10</a:t>
            </a:r>
            <a:r>
              <a:rPr kumimoji="0" lang="zh-CN" altLang="en-US" sz="2000" b="1" dirty="0">
                <a:solidFill>
                  <a:srgbClr val="000000"/>
                </a:solidFill>
                <a:latin typeface="幼圆" pitchFamily="49" charset="-122"/>
                <a:ea typeface="幼圆" pitchFamily="49" charset="-122"/>
              </a:rPr>
              <a:t>万元的定期存款抵押给典当行，他期望得到多少现金</a:t>
            </a:r>
            <a:r>
              <a:rPr kumimoji="0" lang="en-US" altLang="zh-CN" sz="2000" b="1" dirty="0">
                <a:solidFill>
                  <a:srgbClr val="000000"/>
                </a:solidFill>
                <a:latin typeface="幼圆" pitchFamily="49" charset="-122"/>
                <a:ea typeface="幼圆" pitchFamily="49" charset="-122"/>
              </a:rPr>
              <a:t>?</a:t>
            </a:r>
            <a:endParaRPr kumimoji="0" lang="zh-CN" altLang="en-US" sz="2000" b="1" dirty="0">
              <a:solidFill>
                <a:srgbClr val="000000"/>
              </a:solidFill>
              <a:latin typeface="幼圆" pitchFamily="49" charset="-122"/>
              <a:ea typeface="幼圆" pitchFamily="49" charset="-122"/>
            </a:endParaRPr>
          </a:p>
        </p:txBody>
      </p:sp>
      <p:sp>
        <p:nvSpPr>
          <p:cNvPr id="4" name="TextBox 2">
            <a:extLst>
              <a:ext uri="{FF2B5EF4-FFF2-40B4-BE49-F238E27FC236}">
                <a16:creationId xmlns:a16="http://schemas.microsoft.com/office/drawing/2014/main" id="{1CDD9AAE-A45D-4915-19E0-F5760E48D7B5}"/>
              </a:ext>
            </a:extLst>
          </p:cNvPr>
          <p:cNvSpPr txBox="1">
            <a:spLocks noChangeArrowheads="1"/>
          </p:cNvSpPr>
          <p:nvPr/>
        </p:nvSpPr>
        <p:spPr bwMode="auto">
          <a:xfrm>
            <a:off x="2225675" y="4826000"/>
            <a:ext cx="72151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b="1" dirty="0">
                <a:solidFill>
                  <a:srgbClr val="006666"/>
                </a:solidFill>
                <a:latin typeface="幼圆" pitchFamily="49" charset="-122"/>
                <a:ea typeface="幼圆" pitchFamily="49" charset="-122"/>
              </a:rPr>
              <a:t>解：现金流量图如图</a:t>
            </a:r>
            <a:r>
              <a:rPr kumimoji="0" lang="en-US" altLang="zh-CN" sz="2000" b="1" dirty="0">
                <a:solidFill>
                  <a:srgbClr val="006666"/>
                </a:solidFill>
                <a:latin typeface="幼圆" pitchFamily="49" charset="-122"/>
                <a:ea typeface="幼圆" pitchFamily="49" charset="-122"/>
              </a:rPr>
              <a:t>2-13</a:t>
            </a:r>
            <a:r>
              <a:rPr kumimoji="0" lang="zh-CN" altLang="en-US" sz="2000" b="1" dirty="0">
                <a:solidFill>
                  <a:srgbClr val="006666"/>
                </a:solidFill>
                <a:latin typeface="幼圆" pitchFamily="49" charset="-122"/>
                <a:ea typeface="幼圆" pitchFamily="49" charset="-122"/>
              </a:rPr>
              <a:t>所示，四笔未来值</a:t>
            </a:r>
            <a:r>
              <a:rPr kumimoji="0" lang="zh-CN" altLang="en-US" sz="2000" b="1" dirty="0">
                <a:solidFill>
                  <a:srgbClr val="FF0000"/>
                </a:solidFill>
                <a:latin typeface="幼圆" pitchFamily="49" charset="-122"/>
                <a:ea typeface="幼圆" pitchFamily="49" charset="-122"/>
              </a:rPr>
              <a:t>贴现</a:t>
            </a:r>
            <a:r>
              <a:rPr kumimoji="0" lang="zh-CN" altLang="en-US" sz="2000" b="1" dirty="0">
                <a:solidFill>
                  <a:srgbClr val="006666"/>
                </a:solidFill>
                <a:latin typeface="幼圆" pitchFamily="49" charset="-122"/>
                <a:ea typeface="幼圆" pitchFamily="49" charset="-122"/>
              </a:rPr>
              <a:t>后的现值</a:t>
            </a:r>
            <a:r>
              <a:rPr kumimoji="0" lang="en-US" altLang="zh-CN" sz="2000" b="1" dirty="0">
                <a:solidFill>
                  <a:srgbClr val="006666"/>
                </a:solidFill>
                <a:latin typeface="幼圆" pitchFamily="49" charset="-122"/>
                <a:ea typeface="幼圆" pitchFamily="49" charset="-122"/>
              </a:rPr>
              <a:t>P</a:t>
            </a:r>
            <a:r>
              <a:rPr kumimoji="0" lang="zh-CN" altLang="en-US" sz="2000" b="1" dirty="0">
                <a:solidFill>
                  <a:srgbClr val="006666"/>
                </a:solidFill>
                <a:latin typeface="幼圆" pitchFamily="49" charset="-122"/>
                <a:ea typeface="幼圆" pitchFamily="49" charset="-122"/>
              </a:rPr>
              <a:t>为</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5CACE1F-E9A8-0C81-A257-08448B68BD09}"/>
              </a:ext>
            </a:extLst>
          </p:cNvPr>
          <p:cNvSpPr>
            <a:spLocks noGrp="1" noChangeArrowheads="1"/>
          </p:cNvSpPr>
          <p:nvPr>
            <p:ph type="title"/>
          </p:nvPr>
        </p:nvSpPr>
        <p:spPr/>
        <p:txBody>
          <a:bodyPr/>
          <a:lstStyle/>
          <a:p>
            <a:pPr eaLnBrk="1" hangingPunct="1"/>
            <a:r>
              <a:rPr lang="zh-CN" altLang="en-US"/>
              <a:t>等值</a:t>
            </a:r>
          </a:p>
        </p:txBody>
      </p:sp>
      <p:grpSp>
        <p:nvGrpSpPr>
          <p:cNvPr id="35843" name="组合 30">
            <a:extLst>
              <a:ext uri="{FF2B5EF4-FFF2-40B4-BE49-F238E27FC236}">
                <a16:creationId xmlns:a16="http://schemas.microsoft.com/office/drawing/2014/main" id="{DC8098FF-0974-BAF5-B822-99744A072454}"/>
              </a:ext>
            </a:extLst>
          </p:cNvPr>
          <p:cNvGrpSpPr>
            <a:grpSpLocks/>
          </p:cNvGrpSpPr>
          <p:nvPr/>
        </p:nvGrpSpPr>
        <p:grpSpPr bwMode="auto">
          <a:xfrm>
            <a:off x="2720976" y="1268413"/>
            <a:ext cx="6784975" cy="2500312"/>
            <a:chOff x="1071538" y="3941208"/>
            <a:chExt cx="6785021" cy="2500330"/>
          </a:xfrm>
        </p:grpSpPr>
        <p:grpSp>
          <p:nvGrpSpPr>
            <p:cNvPr id="38917" name="组合 29">
              <a:extLst>
                <a:ext uri="{FF2B5EF4-FFF2-40B4-BE49-F238E27FC236}">
                  <a16:creationId xmlns:a16="http://schemas.microsoft.com/office/drawing/2014/main" id="{86EFB4D1-189C-2799-42B8-1902116103C3}"/>
                </a:ext>
              </a:extLst>
            </p:cNvPr>
            <p:cNvGrpSpPr>
              <a:grpSpLocks/>
            </p:cNvGrpSpPr>
            <p:nvPr/>
          </p:nvGrpSpPr>
          <p:grpSpPr bwMode="auto">
            <a:xfrm>
              <a:off x="1499372" y="4429926"/>
              <a:ext cx="6073024" cy="1643074"/>
              <a:chOff x="1499372" y="4429926"/>
              <a:chExt cx="6073024" cy="1643074"/>
            </a:xfrm>
          </p:grpSpPr>
          <p:cxnSp>
            <p:nvCxnSpPr>
              <p:cNvPr id="16" name="直接连接符 15">
                <a:extLst>
                  <a:ext uri="{FF2B5EF4-FFF2-40B4-BE49-F238E27FC236}">
                    <a16:creationId xmlns:a16="http://schemas.microsoft.com/office/drawing/2014/main" id="{E3E56B1F-9110-86B5-A3BD-0175FF93D8C1}"/>
                  </a:ext>
                </a:extLst>
              </p:cNvPr>
              <p:cNvCxnSpPr/>
              <p:nvPr/>
            </p:nvCxnSpPr>
            <p:spPr>
              <a:xfrm>
                <a:off x="1500166" y="5285830"/>
                <a:ext cx="6072229" cy="31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D7B3BEA-6030-025B-6A87-A56BDA8B079E}"/>
                  </a:ext>
                </a:extLst>
              </p:cNvPr>
              <p:cNvCxnSpPr/>
              <p:nvPr/>
            </p:nvCxnSpPr>
            <p:spPr>
              <a:xfrm rot="5400000">
                <a:off x="1104876" y="5677946"/>
                <a:ext cx="785818" cy="476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56BF771-4211-6AF7-7DFD-1082F948D150}"/>
                  </a:ext>
                </a:extLst>
              </p:cNvPr>
              <p:cNvCxnSpPr/>
              <p:nvPr/>
            </p:nvCxnSpPr>
            <p:spPr>
              <a:xfrm rot="5400000" flipH="1" flipV="1">
                <a:off x="1785125" y="4857996"/>
                <a:ext cx="857256"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F79BDCC-0A1C-DB79-1B6F-3BA56821BA58}"/>
                  </a:ext>
                </a:extLst>
              </p:cNvPr>
              <p:cNvCxnSpPr/>
              <p:nvPr/>
            </p:nvCxnSpPr>
            <p:spPr>
              <a:xfrm rot="5400000" flipH="1" flipV="1">
                <a:off x="2641586" y="4928641"/>
                <a:ext cx="715968"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DEC77396-0F7A-4852-A195-A8C6E51D511F}"/>
                  </a:ext>
                </a:extLst>
              </p:cNvPr>
              <p:cNvCxnSpPr/>
              <p:nvPr/>
            </p:nvCxnSpPr>
            <p:spPr>
              <a:xfrm rot="5400000" flipH="1" flipV="1">
                <a:off x="3606793" y="5108029"/>
                <a:ext cx="357191"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4DC302C1-3531-AEC3-8D8B-3AE7E33CB917}"/>
                  </a:ext>
                </a:extLst>
              </p:cNvPr>
              <p:cNvCxnSpPr/>
              <p:nvPr/>
            </p:nvCxnSpPr>
            <p:spPr>
              <a:xfrm rot="5400000" flipH="1" flipV="1">
                <a:off x="5214148" y="5000872"/>
                <a:ext cx="571504"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38918" name="TextBox 21">
              <a:extLst>
                <a:ext uri="{FF2B5EF4-FFF2-40B4-BE49-F238E27FC236}">
                  <a16:creationId xmlns:a16="http://schemas.microsoft.com/office/drawing/2014/main" id="{A1D1C62C-188A-0D9B-3D1F-4914CE6E88AA}"/>
                </a:ext>
              </a:extLst>
            </p:cNvPr>
            <p:cNvSpPr txBox="1">
              <a:spLocks noChangeArrowheads="1"/>
            </p:cNvSpPr>
            <p:nvPr/>
          </p:nvSpPr>
          <p:spPr bwMode="auto">
            <a:xfrm>
              <a:off x="2071670"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8919" name="TextBox 22">
              <a:extLst>
                <a:ext uri="{FF2B5EF4-FFF2-40B4-BE49-F238E27FC236}">
                  <a16:creationId xmlns:a16="http://schemas.microsoft.com/office/drawing/2014/main" id="{648E8C0D-BF91-AE11-45CB-3872787AFD8D}"/>
                </a:ext>
              </a:extLst>
            </p:cNvPr>
            <p:cNvSpPr txBox="1">
              <a:spLocks noChangeArrowheads="1"/>
            </p:cNvSpPr>
            <p:nvPr/>
          </p:nvSpPr>
          <p:spPr bwMode="auto">
            <a:xfrm>
              <a:off x="2857488"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2</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8920" name="TextBox 23">
              <a:extLst>
                <a:ext uri="{FF2B5EF4-FFF2-40B4-BE49-F238E27FC236}">
                  <a16:creationId xmlns:a16="http://schemas.microsoft.com/office/drawing/2014/main" id="{0D1A2A4F-3481-891B-088F-4A190E0DDB78}"/>
                </a:ext>
              </a:extLst>
            </p:cNvPr>
            <p:cNvSpPr txBox="1">
              <a:spLocks noChangeArrowheads="1"/>
            </p:cNvSpPr>
            <p:nvPr/>
          </p:nvSpPr>
          <p:spPr bwMode="auto">
            <a:xfrm>
              <a:off x="3643306"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3</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8921" name="TextBox 24">
              <a:extLst>
                <a:ext uri="{FF2B5EF4-FFF2-40B4-BE49-F238E27FC236}">
                  <a16:creationId xmlns:a16="http://schemas.microsoft.com/office/drawing/2014/main" id="{78E25F78-09E1-8A92-83C4-D47AA299DDF5}"/>
                </a:ext>
              </a:extLst>
            </p:cNvPr>
            <p:cNvSpPr txBox="1">
              <a:spLocks noChangeArrowheads="1"/>
            </p:cNvSpPr>
            <p:nvPr/>
          </p:nvSpPr>
          <p:spPr bwMode="auto">
            <a:xfrm>
              <a:off x="4500562"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4</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8922" name="TextBox 25">
              <a:extLst>
                <a:ext uri="{FF2B5EF4-FFF2-40B4-BE49-F238E27FC236}">
                  <a16:creationId xmlns:a16="http://schemas.microsoft.com/office/drawing/2014/main" id="{05DC083D-5194-DED2-4632-605243568C27}"/>
                </a:ext>
              </a:extLst>
            </p:cNvPr>
            <p:cNvSpPr txBox="1">
              <a:spLocks noChangeArrowheads="1"/>
            </p:cNvSpPr>
            <p:nvPr/>
          </p:nvSpPr>
          <p:spPr bwMode="auto">
            <a:xfrm>
              <a:off x="5357818"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5</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8923" name="TextBox 26">
              <a:extLst>
                <a:ext uri="{FF2B5EF4-FFF2-40B4-BE49-F238E27FC236}">
                  <a16:creationId xmlns:a16="http://schemas.microsoft.com/office/drawing/2014/main" id="{A42C0CAD-7FAE-3438-ECB9-99C1ADF4A604}"/>
                </a:ext>
              </a:extLst>
            </p:cNvPr>
            <p:cNvSpPr txBox="1">
              <a:spLocks noChangeArrowheads="1"/>
            </p:cNvSpPr>
            <p:nvPr/>
          </p:nvSpPr>
          <p:spPr bwMode="auto">
            <a:xfrm>
              <a:off x="1428728" y="527424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8924" name="TextBox 27">
              <a:extLst>
                <a:ext uri="{FF2B5EF4-FFF2-40B4-BE49-F238E27FC236}">
                  <a16:creationId xmlns:a16="http://schemas.microsoft.com/office/drawing/2014/main" id="{24C730E1-07D2-3D60-A611-9A78F61B160E}"/>
                </a:ext>
              </a:extLst>
            </p:cNvPr>
            <p:cNvSpPr txBox="1">
              <a:spLocks noChangeArrowheads="1"/>
            </p:cNvSpPr>
            <p:nvPr/>
          </p:nvSpPr>
          <p:spPr bwMode="auto">
            <a:xfrm>
              <a:off x="6715141" y="5274246"/>
              <a:ext cx="1141418" cy="38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12</a:t>
              </a:r>
              <a:r>
                <a:rPr kumimoji="0" lang="zh-CN" altLang="en-US" sz="1800">
                  <a:solidFill>
                    <a:srgbClr val="000000"/>
                  </a:solidFill>
                  <a:latin typeface="幼圆" pitchFamily="49" charset="-122"/>
                  <a:ea typeface="幼圆" pitchFamily="49" charset="-122"/>
                </a:rPr>
                <a:t>（月）</a:t>
              </a:r>
            </a:p>
          </p:txBody>
        </p:sp>
        <p:sp>
          <p:nvSpPr>
            <p:cNvPr id="38925" name="TextBox 28">
              <a:extLst>
                <a:ext uri="{FF2B5EF4-FFF2-40B4-BE49-F238E27FC236}">
                  <a16:creationId xmlns:a16="http://schemas.microsoft.com/office/drawing/2014/main" id="{1E354954-02D7-2DFA-1F9A-77ABBE870BBB}"/>
                </a:ext>
              </a:extLst>
            </p:cNvPr>
            <p:cNvSpPr txBox="1">
              <a:spLocks noChangeArrowheads="1"/>
            </p:cNvSpPr>
            <p:nvPr/>
          </p:nvSpPr>
          <p:spPr bwMode="auto">
            <a:xfrm>
              <a:off x="1214414" y="6072206"/>
              <a:ext cx="8572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dirty="0">
                  <a:solidFill>
                    <a:srgbClr val="000000"/>
                  </a:solidFill>
                  <a:latin typeface="幼圆" pitchFamily="49" charset="-122"/>
                  <a:ea typeface="幼圆" pitchFamily="49" charset="-122"/>
                </a:rPr>
                <a:t>P=</a:t>
              </a:r>
              <a:r>
                <a:rPr kumimoji="0" lang="zh-CN" altLang="en-US" sz="1800" dirty="0">
                  <a:solidFill>
                    <a:srgbClr val="000000"/>
                  </a:solidFill>
                  <a:latin typeface="幼圆" pitchFamily="49" charset="-122"/>
                  <a:ea typeface="幼圆" pitchFamily="49" charset="-122"/>
                </a:rPr>
                <a:t>？</a:t>
              </a:r>
            </a:p>
          </p:txBody>
        </p:sp>
        <p:sp>
          <p:nvSpPr>
            <p:cNvPr id="38926" name="TextBox 31">
              <a:extLst>
                <a:ext uri="{FF2B5EF4-FFF2-40B4-BE49-F238E27FC236}">
                  <a16:creationId xmlns:a16="http://schemas.microsoft.com/office/drawing/2014/main" id="{2D6E0EE2-BC40-663A-19D8-5E37B59666ED}"/>
                </a:ext>
              </a:extLst>
            </p:cNvPr>
            <p:cNvSpPr txBox="1">
              <a:spLocks noChangeArrowheads="1"/>
            </p:cNvSpPr>
            <p:nvPr/>
          </p:nvSpPr>
          <p:spPr bwMode="auto">
            <a:xfrm>
              <a:off x="1071538" y="3941208"/>
              <a:ext cx="2571768"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400" dirty="0">
                  <a:solidFill>
                    <a:srgbClr val="000000"/>
                  </a:solidFill>
                  <a:latin typeface="Tahoma" panose="020B0604030504040204" pitchFamily="34" charset="0"/>
                  <a:ea typeface="宋体" panose="02010600030101010101" pitchFamily="2" charset="-122"/>
                </a:rPr>
                <a:t>4×(1+0.01)</a:t>
              </a:r>
              <a:r>
                <a:rPr kumimoji="0" lang="en-US" altLang="zh-CN" sz="1400" baseline="30000" dirty="0">
                  <a:solidFill>
                    <a:srgbClr val="000000"/>
                  </a:solidFill>
                  <a:latin typeface="Tahoma" panose="020B0604030504040204" pitchFamily="34" charset="0"/>
                  <a:ea typeface="宋体" panose="02010600030101010101" pitchFamily="2" charset="-122"/>
                </a:rPr>
                <a:t>12</a:t>
              </a:r>
              <a:r>
                <a:rPr kumimoji="0" lang="zh-CN" altLang="en-US" sz="1400" dirty="0">
                  <a:solidFill>
                    <a:srgbClr val="000000"/>
                  </a:solidFill>
                  <a:latin typeface="幼圆" pitchFamily="49" charset="-122"/>
                  <a:ea typeface="幼圆" pitchFamily="49" charset="-122"/>
                </a:rPr>
                <a:t>（万元）</a:t>
              </a:r>
              <a:r>
                <a:rPr kumimoji="0" lang="en-US" altLang="zh-CN" sz="1400" baseline="30000" dirty="0">
                  <a:solidFill>
                    <a:srgbClr val="000000"/>
                  </a:solidFill>
                  <a:latin typeface="幼圆" pitchFamily="49" charset="-122"/>
                  <a:ea typeface="幼圆" pitchFamily="49" charset="-122"/>
                </a:rPr>
                <a:t> </a:t>
              </a:r>
              <a:endParaRPr kumimoji="0" lang="zh-CN" altLang="en-US" sz="1400" baseline="30000" dirty="0">
                <a:solidFill>
                  <a:srgbClr val="000000"/>
                </a:solidFill>
                <a:latin typeface="幼圆" pitchFamily="49" charset="-122"/>
                <a:ea typeface="幼圆" pitchFamily="49" charset="-122"/>
              </a:endParaRPr>
            </a:p>
          </p:txBody>
        </p:sp>
        <p:sp>
          <p:nvSpPr>
            <p:cNvPr id="38927" name="TextBox 32">
              <a:extLst>
                <a:ext uri="{FF2B5EF4-FFF2-40B4-BE49-F238E27FC236}">
                  <a16:creationId xmlns:a16="http://schemas.microsoft.com/office/drawing/2014/main" id="{3DBA9F51-915E-0515-A4DC-27485B66B31F}"/>
                </a:ext>
              </a:extLst>
            </p:cNvPr>
            <p:cNvSpPr txBox="1">
              <a:spLocks noChangeArrowheads="1"/>
            </p:cNvSpPr>
            <p:nvPr/>
          </p:nvSpPr>
          <p:spPr bwMode="auto">
            <a:xfrm>
              <a:off x="2428860" y="4226960"/>
              <a:ext cx="2706703"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400" dirty="0">
                  <a:solidFill>
                    <a:srgbClr val="000000"/>
                  </a:solidFill>
                  <a:latin typeface="Tahoma" panose="020B0604030504040204" pitchFamily="34" charset="0"/>
                  <a:ea typeface="宋体" panose="02010600030101010101" pitchFamily="2" charset="-122"/>
                </a:rPr>
                <a:t>3×(1+0.01)</a:t>
              </a:r>
              <a:r>
                <a:rPr kumimoji="0" lang="en-US" altLang="zh-CN" sz="1400" baseline="30000" dirty="0">
                  <a:solidFill>
                    <a:srgbClr val="000000"/>
                  </a:solidFill>
                  <a:latin typeface="Tahoma" panose="020B0604030504040204" pitchFamily="34" charset="0"/>
                  <a:ea typeface="宋体" panose="02010600030101010101" pitchFamily="2" charset="-122"/>
                </a:rPr>
                <a:t>12</a:t>
              </a:r>
              <a:r>
                <a:rPr kumimoji="0" lang="zh-CN" altLang="en-US" sz="1400" dirty="0">
                  <a:solidFill>
                    <a:srgbClr val="000000"/>
                  </a:solidFill>
                  <a:latin typeface="幼圆" pitchFamily="49" charset="-122"/>
                  <a:ea typeface="幼圆" pitchFamily="49" charset="-122"/>
                </a:rPr>
                <a:t>（万元）</a:t>
              </a:r>
              <a:r>
                <a:rPr kumimoji="0" lang="en-US" altLang="zh-CN" sz="1400" baseline="30000" dirty="0">
                  <a:solidFill>
                    <a:srgbClr val="000000"/>
                  </a:solidFill>
                  <a:latin typeface="幼圆" pitchFamily="49" charset="-122"/>
                  <a:ea typeface="幼圆" pitchFamily="49" charset="-122"/>
                </a:rPr>
                <a:t> </a:t>
              </a:r>
              <a:endParaRPr kumimoji="0" lang="zh-CN" altLang="en-US" sz="1400" baseline="30000" dirty="0">
                <a:solidFill>
                  <a:srgbClr val="000000"/>
                </a:solidFill>
                <a:latin typeface="幼圆" pitchFamily="49" charset="-122"/>
                <a:ea typeface="幼圆" pitchFamily="49" charset="-122"/>
              </a:endParaRPr>
            </a:p>
          </p:txBody>
        </p:sp>
        <p:sp>
          <p:nvSpPr>
            <p:cNvPr id="38928" name="TextBox 33">
              <a:extLst>
                <a:ext uri="{FF2B5EF4-FFF2-40B4-BE49-F238E27FC236}">
                  <a16:creationId xmlns:a16="http://schemas.microsoft.com/office/drawing/2014/main" id="{A93C590D-EA9A-99EA-AF1A-F95415D3FB20}"/>
                </a:ext>
              </a:extLst>
            </p:cNvPr>
            <p:cNvSpPr txBox="1">
              <a:spLocks noChangeArrowheads="1"/>
            </p:cNvSpPr>
            <p:nvPr/>
          </p:nvSpPr>
          <p:spPr bwMode="auto">
            <a:xfrm>
              <a:off x="3214678" y="4643446"/>
              <a:ext cx="2571768"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400" dirty="0">
                  <a:solidFill>
                    <a:srgbClr val="000000"/>
                  </a:solidFill>
                  <a:latin typeface="Tahoma" panose="020B0604030504040204" pitchFamily="34" charset="0"/>
                  <a:ea typeface="宋体" panose="02010600030101010101" pitchFamily="2" charset="-122"/>
                </a:rPr>
                <a:t>1×(1+0.01)</a:t>
              </a:r>
              <a:r>
                <a:rPr kumimoji="0" lang="en-US" altLang="zh-CN" sz="1400" baseline="30000" dirty="0">
                  <a:solidFill>
                    <a:srgbClr val="000000"/>
                  </a:solidFill>
                  <a:latin typeface="Tahoma" panose="020B0604030504040204" pitchFamily="34" charset="0"/>
                  <a:ea typeface="宋体" panose="02010600030101010101" pitchFamily="2" charset="-122"/>
                </a:rPr>
                <a:t>12</a:t>
              </a:r>
              <a:r>
                <a:rPr kumimoji="0" lang="zh-CN" altLang="en-US" sz="1400" dirty="0">
                  <a:solidFill>
                    <a:srgbClr val="000000"/>
                  </a:solidFill>
                  <a:latin typeface="幼圆" pitchFamily="49" charset="-122"/>
                  <a:ea typeface="幼圆" pitchFamily="49" charset="-122"/>
                </a:rPr>
                <a:t>（万元）</a:t>
              </a:r>
              <a:r>
                <a:rPr kumimoji="0" lang="en-US" altLang="zh-CN" sz="1400" baseline="30000" dirty="0">
                  <a:solidFill>
                    <a:srgbClr val="000000"/>
                  </a:solidFill>
                  <a:latin typeface="幼圆" pitchFamily="49" charset="-122"/>
                  <a:ea typeface="幼圆" pitchFamily="49" charset="-122"/>
                </a:rPr>
                <a:t> </a:t>
              </a:r>
              <a:endParaRPr kumimoji="0" lang="zh-CN" altLang="en-US" sz="1400" baseline="30000" dirty="0">
                <a:solidFill>
                  <a:srgbClr val="000000"/>
                </a:solidFill>
                <a:latin typeface="幼圆" pitchFamily="49" charset="-122"/>
                <a:ea typeface="幼圆" pitchFamily="49" charset="-122"/>
              </a:endParaRPr>
            </a:p>
          </p:txBody>
        </p:sp>
        <p:sp>
          <p:nvSpPr>
            <p:cNvPr id="38929" name="TextBox 34">
              <a:extLst>
                <a:ext uri="{FF2B5EF4-FFF2-40B4-BE49-F238E27FC236}">
                  <a16:creationId xmlns:a16="http://schemas.microsoft.com/office/drawing/2014/main" id="{5F92CA78-AE4F-D746-2884-8CBB61D3FA98}"/>
                </a:ext>
              </a:extLst>
            </p:cNvPr>
            <p:cNvSpPr txBox="1">
              <a:spLocks noChangeArrowheads="1"/>
            </p:cNvSpPr>
            <p:nvPr/>
          </p:nvSpPr>
          <p:spPr bwMode="auto">
            <a:xfrm>
              <a:off x="5000628" y="4429132"/>
              <a:ext cx="2143140" cy="307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400" dirty="0">
                  <a:solidFill>
                    <a:srgbClr val="000000"/>
                  </a:solidFill>
                  <a:latin typeface="Tahoma" panose="020B0604030504040204" pitchFamily="34" charset="0"/>
                  <a:ea typeface="宋体" panose="02010600030101010101" pitchFamily="2" charset="-122"/>
                </a:rPr>
                <a:t>2×1.01</a:t>
              </a:r>
              <a:r>
                <a:rPr kumimoji="0" lang="en-US" altLang="zh-CN" sz="1400" baseline="30000" dirty="0">
                  <a:solidFill>
                    <a:srgbClr val="000000"/>
                  </a:solidFill>
                  <a:latin typeface="Tahoma" panose="020B0604030504040204" pitchFamily="34" charset="0"/>
                  <a:ea typeface="宋体" panose="02010600030101010101" pitchFamily="2" charset="-122"/>
                </a:rPr>
                <a:t>12</a:t>
              </a:r>
              <a:r>
                <a:rPr kumimoji="0" lang="zh-CN" altLang="en-US" sz="1400" dirty="0">
                  <a:solidFill>
                    <a:srgbClr val="000000"/>
                  </a:solidFill>
                  <a:latin typeface="幼圆" pitchFamily="49" charset="-122"/>
                  <a:ea typeface="幼圆" pitchFamily="49" charset="-122"/>
                </a:rPr>
                <a:t>（万元）</a:t>
              </a:r>
              <a:r>
                <a:rPr kumimoji="0" lang="en-US" altLang="zh-CN" sz="1800" baseline="30000" dirty="0">
                  <a:solidFill>
                    <a:srgbClr val="000000"/>
                  </a:solidFill>
                  <a:latin typeface="幼圆" pitchFamily="49" charset="-122"/>
                  <a:ea typeface="幼圆" pitchFamily="49" charset="-122"/>
                </a:rPr>
                <a:t> </a:t>
              </a:r>
              <a:endParaRPr kumimoji="0" lang="zh-CN" altLang="en-US" sz="1800" baseline="30000" dirty="0">
                <a:solidFill>
                  <a:srgbClr val="000000"/>
                </a:solidFill>
                <a:latin typeface="幼圆" pitchFamily="49" charset="-122"/>
                <a:ea typeface="幼圆" pitchFamily="49" charset="-122"/>
              </a:endParaRPr>
            </a:p>
          </p:txBody>
        </p:sp>
      </p:gr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FE9578FD-5B86-03CF-1700-B4B21946162A}"/>
                  </a:ext>
                </a:extLst>
              </p:cNvPr>
              <p:cNvSpPr txBox="1"/>
              <p:nvPr/>
            </p:nvSpPr>
            <p:spPr>
              <a:xfrm>
                <a:off x="2531200" y="4068098"/>
                <a:ext cx="7308989" cy="307777"/>
              </a:xfrm>
              <a:prstGeom prst="rect">
                <a:avLst/>
              </a:prstGeom>
              <a:noFill/>
            </p:spPr>
            <p:txBody>
              <a:bodyPr wrap="none" lIns="0" tIns="0" rIns="0" bIns="0" rtlCol="0">
                <a:spAutoFit/>
              </a:bodyPr>
              <a:lstStyle/>
              <a:p>
                <a:pPr eaLnBrk="0" fontAlgn="base" hangingPunct="0">
                  <a:spcBef>
                    <a:spcPct val="0"/>
                  </a:spcBef>
                  <a:spcAft>
                    <a:spcPct val="0"/>
                  </a:spcAft>
                </a:pPr>
                <a14:m>
                  <m:oMath xmlns:m="http://schemas.openxmlformats.org/officeDocument/2006/math">
                    <m:r>
                      <a:rPr kumimoji="1" lang="en-US" altLang="zh-CN" sz="2000" i="1">
                        <a:solidFill>
                          <a:srgbClr val="000000"/>
                        </a:solidFill>
                        <a:latin typeface="Cambria Math" panose="02040503050406030204" pitchFamily="18" charset="0"/>
                      </a:rPr>
                      <m:t>𝑃</m:t>
                    </m:r>
                    <m:r>
                      <a:rPr kumimoji="1" lang="en-US" altLang="zh-CN" sz="2000" i="1">
                        <a:solidFill>
                          <a:srgbClr val="000000"/>
                        </a:solidFill>
                        <a:latin typeface="Cambria Math" panose="02040503050406030204" pitchFamily="18" charset="0"/>
                      </a:rPr>
                      <m:t>=4×</m:t>
                    </m:r>
                    <m:sSup>
                      <m:sSupPr>
                        <m:ctrlPr>
                          <a:rPr kumimoji="1" lang="en-US" altLang="zh-CN" sz="2000" i="1">
                            <a:solidFill>
                              <a:srgbClr val="000000"/>
                            </a:solidFill>
                            <a:latin typeface="Cambria Math" panose="02040503050406030204" pitchFamily="18" charset="0"/>
                            <a:ea typeface="Cambria Math" panose="02040503050406030204" pitchFamily="18" charset="0"/>
                          </a:rPr>
                        </m:ctrlPr>
                      </m:sSupPr>
                      <m:e>
                        <m:r>
                          <a:rPr kumimoji="1" lang="en-US" altLang="zh-CN" sz="2000" i="1">
                            <a:solidFill>
                              <a:srgbClr val="000000"/>
                            </a:solidFill>
                            <a:latin typeface="Cambria Math" panose="02040503050406030204" pitchFamily="18" charset="0"/>
                            <a:ea typeface="Cambria Math" panose="02040503050406030204" pitchFamily="18" charset="0"/>
                          </a:rPr>
                          <m:t>(1+0.01)</m:t>
                        </m:r>
                      </m:e>
                      <m:sup>
                        <m:r>
                          <a:rPr kumimoji="1" lang="en-US" altLang="zh-CN" sz="2000" i="1">
                            <a:solidFill>
                              <a:srgbClr val="000000"/>
                            </a:solidFill>
                            <a:latin typeface="Cambria Math" panose="02040503050406030204" pitchFamily="18" charset="0"/>
                            <a:ea typeface="Cambria Math" panose="02040503050406030204" pitchFamily="18" charset="0"/>
                          </a:rPr>
                          <m:t>12</m:t>
                        </m:r>
                      </m:sup>
                    </m:sSup>
                    <m:r>
                      <a:rPr kumimoji="1" lang="en-US" altLang="zh-CN" sz="2000" i="1">
                        <a:solidFill>
                          <a:srgbClr val="000000"/>
                        </a:solidFill>
                        <a:latin typeface="Cambria Math" panose="02040503050406030204" pitchFamily="18" charset="0"/>
                        <a:ea typeface="Cambria Math" panose="02040503050406030204" pitchFamily="18" charset="0"/>
                      </a:rPr>
                      <m:t>×</m:t>
                    </m:r>
                    <m:sSup>
                      <m:sSupPr>
                        <m:ctrlPr>
                          <a:rPr kumimoji="1" lang="en-US" altLang="zh-CN" sz="2000" i="1">
                            <a:solidFill>
                              <a:srgbClr val="000000"/>
                            </a:solidFill>
                            <a:latin typeface="Cambria Math" panose="02040503050406030204" pitchFamily="18" charset="0"/>
                            <a:ea typeface="Cambria Math" panose="02040503050406030204" pitchFamily="18" charset="0"/>
                          </a:rPr>
                        </m:ctrlPr>
                      </m:sSupPr>
                      <m:e>
                        <m:d>
                          <m:dPr>
                            <m:ctrlPr>
                              <a:rPr kumimoji="1" lang="en-US" altLang="zh-CN" sz="2000" i="1">
                                <a:solidFill>
                                  <a:srgbClr val="000000"/>
                                </a:solidFill>
                                <a:latin typeface="Cambria Math" panose="02040503050406030204" pitchFamily="18" charset="0"/>
                                <a:ea typeface="Cambria Math" panose="02040503050406030204" pitchFamily="18" charset="0"/>
                              </a:rPr>
                            </m:ctrlPr>
                          </m:dPr>
                          <m:e>
                            <m:r>
                              <a:rPr kumimoji="1" lang="en-US" altLang="zh-CN" sz="2000" i="1">
                                <a:solidFill>
                                  <a:srgbClr val="000000"/>
                                </a:solidFill>
                                <a:latin typeface="Cambria Math" panose="02040503050406030204" pitchFamily="18" charset="0"/>
                                <a:ea typeface="Cambria Math" panose="02040503050406030204" pitchFamily="18" charset="0"/>
                              </a:rPr>
                              <m:t>1+0.01</m:t>
                            </m:r>
                          </m:e>
                        </m:d>
                      </m:e>
                      <m:sup>
                        <m:r>
                          <a:rPr kumimoji="1" lang="en-US" altLang="zh-CN" sz="2000" i="1">
                            <a:solidFill>
                              <a:srgbClr val="000000"/>
                            </a:solidFill>
                            <a:latin typeface="Cambria Math" panose="02040503050406030204" pitchFamily="18" charset="0"/>
                            <a:ea typeface="Cambria Math" panose="02040503050406030204" pitchFamily="18" charset="0"/>
                          </a:rPr>
                          <m:t>−1</m:t>
                        </m:r>
                      </m:sup>
                    </m:sSup>
                  </m:oMath>
                </a14:m>
                <a:r>
                  <a:rPr kumimoji="1" lang="en-US" altLang="zh-CN" sz="2000" dirty="0">
                    <a:solidFill>
                      <a:srgbClr val="000000"/>
                    </a:solidFill>
                    <a:latin typeface="Tahoma" panose="020B0604030504040204" pitchFamily="34" charset="0"/>
                    <a:ea typeface="宋体" panose="02010600030101010101" pitchFamily="2" charset="-122"/>
                  </a:rPr>
                  <a:t>+ </a:t>
                </a:r>
                <a14:m>
                  <m:oMath xmlns:m="http://schemas.openxmlformats.org/officeDocument/2006/math">
                    <m:r>
                      <a:rPr kumimoji="1" lang="en-US" altLang="zh-CN" sz="2000" i="1" dirty="0">
                        <a:solidFill>
                          <a:srgbClr val="000000"/>
                        </a:solidFill>
                        <a:latin typeface="Cambria Math" panose="02040503050406030204" pitchFamily="18" charset="0"/>
                      </a:rPr>
                      <m:t>3</m:t>
                    </m:r>
                    <m:r>
                      <a:rPr kumimoji="1" lang="en-US" altLang="zh-CN" sz="2000" i="1">
                        <a:solidFill>
                          <a:srgbClr val="000000"/>
                        </a:solidFill>
                        <a:latin typeface="Cambria Math" panose="02040503050406030204" pitchFamily="18" charset="0"/>
                        <a:ea typeface="Cambria Math" panose="02040503050406030204" pitchFamily="18" charset="0"/>
                      </a:rPr>
                      <m:t>×</m:t>
                    </m:r>
                    <m:sSup>
                      <m:sSupPr>
                        <m:ctrlPr>
                          <a:rPr kumimoji="1" lang="en-US" altLang="zh-CN" sz="2000" i="1">
                            <a:solidFill>
                              <a:srgbClr val="000000"/>
                            </a:solidFill>
                            <a:latin typeface="Cambria Math" panose="02040503050406030204" pitchFamily="18" charset="0"/>
                            <a:ea typeface="Cambria Math" panose="02040503050406030204" pitchFamily="18" charset="0"/>
                          </a:rPr>
                        </m:ctrlPr>
                      </m:sSupPr>
                      <m:e>
                        <m:r>
                          <a:rPr kumimoji="1" lang="en-US" altLang="zh-CN" sz="2000" i="1">
                            <a:solidFill>
                              <a:srgbClr val="000000"/>
                            </a:solidFill>
                            <a:latin typeface="Cambria Math" panose="02040503050406030204" pitchFamily="18" charset="0"/>
                            <a:ea typeface="Cambria Math" panose="02040503050406030204" pitchFamily="18" charset="0"/>
                          </a:rPr>
                          <m:t>(1+0.01)</m:t>
                        </m:r>
                      </m:e>
                      <m:sup>
                        <m:r>
                          <a:rPr kumimoji="1" lang="en-US" altLang="zh-CN" sz="2000" i="1">
                            <a:solidFill>
                              <a:srgbClr val="000000"/>
                            </a:solidFill>
                            <a:latin typeface="Cambria Math" panose="02040503050406030204" pitchFamily="18" charset="0"/>
                            <a:ea typeface="Cambria Math" panose="02040503050406030204" pitchFamily="18" charset="0"/>
                          </a:rPr>
                          <m:t>12</m:t>
                        </m:r>
                      </m:sup>
                    </m:sSup>
                    <m:r>
                      <a:rPr kumimoji="1" lang="en-US" altLang="zh-CN" sz="2000" i="1">
                        <a:solidFill>
                          <a:srgbClr val="000000"/>
                        </a:solidFill>
                        <a:latin typeface="Cambria Math" panose="02040503050406030204" pitchFamily="18" charset="0"/>
                        <a:ea typeface="Cambria Math" panose="02040503050406030204" pitchFamily="18" charset="0"/>
                      </a:rPr>
                      <m:t>×</m:t>
                    </m:r>
                    <m:sSup>
                      <m:sSupPr>
                        <m:ctrlPr>
                          <a:rPr kumimoji="1" lang="en-US" altLang="zh-CN" sz="2000" i="1">
                            <a:solidFill>
                              <a:srgbClr val="000000"/>
                            </a:solidFill>
                            <a:latin typeface="Cambria Math" panose="02040503050406030204" pitchFamily="18" charset="0"/>
                            <a:ea typeface="Cambria Math" panose="02040503050406030204" pitchFamily="18" charset="0"/>
                          </a:rPr>
                        </m:ctrlPr>
                      </m:sSupPr>
                      <m:e>
                        <m:d>
                          <m:dPr>
                            <m:ctrlPr>
                              <a:rPr kumimoji="1" lang="en-US" altLang="zh-CN" sz="2000" i="1">
                                <a:solidFill>
                                  <a:srgbClr val="000000"/>
                                </a:solidFill>
                                <a:latin typeface="Cambria Math" panose="02040503050406030204" pitchFamily="18" charset="0"/>
                                <a:ea typeface="Cambria Math" panose="02040503050406030204" pitchFamily="18" charset="0"/>
                              </a:rPr>
                            </m:ctrlPr>
                          </m:dPr>
                          <m:e>
                            <m:r>
                              <a:rPr kumimoji="1" lang="en-US" altLang="zh-CN" sz="2000" i="1">
                                <a:solidFill>
                                  <a:srgbClr val="000000"/>
                                </a:solidFill>
                                <a:latin typeface="Cambria Math" panose="02040503050406030204" pitchFamily="18" charset="0"/>
                                <a:ea typeface="Cambria Math" panose="02040503050406030204" pitchFamily="18" charset="0"/>
                              </a:rPr>
                              <m:t>1+0.01</m:t>
                            </m:r>
                          </m:e>
                        </m:d>
                      </m:e>
                      <m:sup>
                        <m:r>
                          <a:rPr kumimoji="1" lang="en-US" altLang="zh-CN" sz="2000" i="1">
                            <a:solidFill>
                              <a:srgbClr val="000000"/>
                            </a:solidFill>
                            <a:latin typeface="Cambria Math" panose="02040503050406030204" pitchFamily="18" charset="0"/>
                            <a:ea typeface="Cambria Math" panose="02040503050406030204" pitchFamily="18" charset="0"/>
                          </a:rPr>
                          <m:t>−</m:t>
                        </m:r>
                        <m:r>
                          <a:rPr kumimoji="1" lang="en-US" altLang="zh-CN" sz="2000" i="1">
                            <a:solidFill>
                              <a:srgbClr val="000000"/>
                            </a:solidFill>
                            <a:latin typeface="Cambria Math" panose="02040503050406030204" pitchFamily="18" charset="0"/>
                            <a:ea typeface="Cambria Math" panose="02040503050406030204" pitchFamily="18" charset="0"/>
                          </a:rPr>
                          <m:t>2</m:t>
                        </m:r>
                      </m:sup>
                    </m:sSup>
                  </m:oMath>
                </a14:m>
                <a:endParaRPr kumimoji="1" lang="zh-CN" altLang="en-US" sz="2000" dirty="0">
                  <a:solidFill>
                    <a:srgbClr val="000000"/>
                  </a:solidFill>
                  <a:latin typeface="Tahoma" panose="020B0604030504040204" pitchFamily="34"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FE9578FD-5B86-03CF-1700-B4B21946162A}"/>
                  </a:ext>
                </a:extLst>
              </p:cNvPr>
              <p:cNvSpPr txBox="1">
                <a:spLocks noRot="1" noChangeAspect="1" noMove="1" noResize="1" noEditPoints="1" noAdjustHandles="1" noChangeArrowheads="1" noChangeShapeType="1" noTextEdit="1"/>
              </p:cNvSpPr>
              <p:nvPr/>
            </p:nvSpPr>
            <p:spPr>
              <a:xfrm>
                <a:off x="2531200" y="4068098"/>
                <a:ext cx="7308989" cy="307777"/>
              </a:xfrm>
              <a:prstGeom prst="rect">
                <a:avLst/>
              </a:prstGeom>
              <a:blipFill>
                <a:blip r:embed="rId2"/>
                <a:stretch>
                  <a:fillRect l="-1215" t="-28000" b="-4800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DD5397E-4C97-CBE4-56A7-D0A2794303F2}"/>
                  </a:ext>
                </a:extLst>
              </p:cNvPr>
              <p:cNvSpPr txBox="1"/>
              <p:nvPr/>
            </p:nvSpPr>
            <p:spPr>
              <a:xfrm>
                <a:off x="2995544" y="4551922"/>
                <a:ext cx="7308988" cy="403637"/>
              </a:xfrm>
              <a:prstGeom prst="rect">
                <a:avLst/>
              </a:prstGeom>
              <a:noFill/>
            </p:spPr>
            <p:txBody>
              <a:bodyPr wrap="square">
                <a:spAutoFit/>
              </a:bodyPr>
              <a:lstStyle/>
              <a:p>
                <a:pPr eaLnBrk="0" fontAlgn="base" hangingPunct="0">
                  <a:spcBef>
                    <a:spcPct val="0"/>
                  </a:spcBef>
                  <a:spcAft>
                    <a:spcPct val="0"/>
                  </a:spcAft>
                </a:pPr>
                <a:r>
                  <a:rPr kumimoji="1" lang="en-US" altLang="zh-CN" sz="2000" dirty="0">
                    <a:solidFill>
                      <a:srgbClr val="000000"/>
                    </a:solidFill>
                    <a:latin typeface="Tahoma" panose="020B0604030504040204" pitchFamily="34" charset="0"/>
                    <a:ea typeface="宋体" panose="02010600030101010101" pitchFamily="2" charset="-122"/>
                  </a:rPr>
                  <a:t>+ </a:t>
                </a:r>
                <a14:m>
                  <m:oMath xmlns:m="http://schemas.openxmlformats.org/officeDocument/2006/math">
                    <m:r>
                      <a:rPr kumimoji="1" lang="en-US" altLang="zh-CN" sz="2000" i="1">
                        <a:solidFill>
                          <a:srgbClr val="000000"/>
                        </a:solidFill>
                        <a:latin typeface="Cambria Math" panose="02040503050406030204" pitchFamily="18" charset="0"/>
                      </a:rPr>
                      <m:t>1</m:t>
                    </m:r>
                    <m:r>
                      <a:rPr kumimoji="1" lang="en-US" altLang="zh-CN" sz="2000" i="1">
                        <a:solidFill>
                          <a:srgbClr val="000000"/>
                        </a:solidFill>
                        <a:latin typeface="Cambria Math" panose="02040503050406030204" pitchFamily="18" charset="0"/>
                        <a:ea typeface="Cambria Math" panose="02040503050406030204" pitchFamily="18" charset="0"/>
                      </a:rPr>
                      <m:t>×</m:t>
                    </m:r>
                    <m:sSup>
                      <m:sSupPr>
                        <m:ctrlPr>
                          <a:rPr kumimoji="1" lang="en-US" altLang="zh-CN" sz="2000" i="1">
                            <a:solidFill>
                              <a:srgbClr val="000000"/>
                            </a:solidFill>
                            <a:latin typeface="Cambria Math" panose="02040503050406030204" pitchFamily="18" charset="0"/>
                            <a:ea typeface="Cambria Math" panose="02040503050406030204" pitchFamily="18" charset="0"/>
                          </a:rPr>
                        </m:ctrlPr>
                      </m:sSupPr>
                      <m:e>
                        <m:r>
                          <a:rPr kumimoji="1" lang="en-US" altLang="zh-CN" sz="2000" i="1">
                            <a:solidFill>
                              <a:srgbClr val="000000"/>
                            </a:solidFill>
                            <a:latin typeface="Cambria Math" panose="02040503050406030204" pitchFamily="18" charset="0"/>
                            <a:ea typeface="Cambria Math" panose="02040503050406030204" pitchFamily="18" charset="0"/>
                          </a:rPr>
                          <m:t>(1+0.01)</m:t>
                        </m:r>
                      </m:e>
                      <m:sup>
                        <m:r>
                          <a:rPr kumimoji="1" lang="en-US" altLang="zh-CN" sz="2000" i="1">
                            <a:solidFill>
                              <a:srgbClr val="000000"/>
                            </a:solidFill>
                            <a:latin typeface="Cambria Math" panose="02040503050406030204" pitchFamily="18" charset="0"/>
                            <a:ea typeface="Cambria Math" panose="02040503050406030204" pitchFamily="18" charset="0"/>
                          </a:rPr>
                          <m:t>12</m:t>
                        </m:r>
                      </m:sup>
                    </m:sSup>
                    <m:r>
                      <a:rPr kumimoji="1" lang="en-US" altLang="zh-CN" sz="2000" i="1">
                        <a:solidFill>
                          <a:srgbClr val="000000"/>
                        </a:solidFill>
                        <a:latin typeface="Cambria Math" panose="02040503050406030204" pitchFamily="18" charset="0"/>
                        <a:ea typeface="Cambria Math" panose="02040503050406030204" pitchFamily="18" charset="0"/>
                      </a:rPr>
                      <m:t>×</m:t>
                    </m:r>
                    <m:sSup>
                      <m:sSupPr>
                        <m:ctrlPr>
                          <a:rPr kumimoji="1" lang="en-US" altLang="zh-CN" sz="2000" i="1">
                            <a:solidFill>
                              <a:srgbClr val="000000"/>
                            </a:solidFill>
                            <a:latin typeface="Cambria Math" panose="02040503050406030204" pitchFamily="18" charset="0"/>
                            <a:ea typeface="Cambria Math" panose="02040503050406030204" pitchFamily="18" charset="0"/>
                          </a:rPr>
                        </m:ctrlPr>
                      </m:sSupPr>
                      <m:e>
                        <m:d>
                          <m:dPr>
                            <m:ctrlPr>
                              <a:rPr kumimoji="1" lang="en-US" altLang="zh-CN" sz="2000" i="1">
                                <a:solidFill>
                                  <a:srgbClr val="000000"/>
                                </a:solidFill>
                                <a:latin typeface="Cambria Math" panose="02040503050406030204" pitchFamily="18" charset="0"/>
                                <a:ea typeface="Cambria Math" panose="02040503050406030204" pitchFamily="18" charset="0"/>
                              </a:rPr>
                            </m:ctrlPr>
                          </m:dPr>
                          <m:e>
                            <m:r>
                              <a:rPr kumimoji="1" lang="en-US" altLang="zh-CN" sz="2000" i="1">
                                <a:solidFill>
                                  <a:srgbClr val="000000"/>
                                </a:solidFill>
                                <a:latin typeface="Cambria Math" panose="02040503050406030204" pitchFamily="18" charset="0"/>
                                <a:ea typeface="Cambria Math" panose="02040503050406030204" pitchFamily="18" charset="0"/>
                              </a:rPr>
                              <m:t>1+0.01</m:t>
                            </m:r>
                          </m:e>
                        </m:d>
                      </m:e>
                      <m:sup>
                        <m:r>
                          <a:rPr kumimoji="1" lang="en-US" altLang="zh-CN" sz="2000" i="1">
                            <a:solidFill>
                              <a:srgbClr val="000000"/>
                            </a:solidFill>
                            <a:latin typeface="Cambria Math" panose="02040503050406030204" pitchFamily="18" charset="0"/>
                            <a:ea typeface="Cambria Math" panose="02040503050406030204" pitchFamily="18" charset="0"/>
                          </a:rPr>
                          <m:t>−</m:t>
                        </m:r>
                        <m:r>
                          <a:rPr kumimoji="1" lang="en-US" altLang="zh-CN" sz="2000" i="1">
                            <a:solidFill>
                              <a:srgbClr val="000000"/>
                            </a:solidFill>
                            <a:latin typeface="Cambria Math" panose="02040503050406030204" pitchFamily="18" charset="0"/>
                            <a:ea typeface="Cambria Math" panose="02040503050406030204" pitchFamily="18" charset="0"/>
                          </a:rPr>
                          <m:t>3</m:t>
                        </m:r>
                      </m:sup>
                    </m:sSup>
                  </m:oMath>
                </a14:m>
                <a:r>
                  <a:rPr lang="en-US" altLang="zh-CN" sz="2000" dirty="0">
                    <a:solidFill>
                      <a:srgbClr val="000000"/>
                    </a:solidFill>
                    <a:latin typeface="Tahoma" panose="020B0604030504040204" pitchFamily="34" charset="0"/>
                    <a:ea typeface="宋体" panose="02010600030101010101" pitchFamily="2" charset="-122"/>
                  </a:rPr>
                  <a:t>+</a:t>
                </a:r>
                <a:r>
                  <a:rPr kumimoji="1" lang="en-US" altLang="zh-CN" sz="2000" dirty="0">
                    <a:solidFill>
                      <a:srgbClr val="000000"/>
                    </a:solidFill>
                    <a:latin typeface="Tahoma" panose="020B0604030504040204" pitchFamily="34" charset="0"/>
                    <a:ea typeface="宋体" panose="02010600030101010101" pitchFamily="2" charset="-122"/>
                  </a:rPr>
                  <a:t> </a:t>
                </a:r>
                <a14:m>
                  <m:oMath xmlns:m="http://schemas.openxmlformats.org/officeDocument/2006/math">
                    <m:r>
                      <a:rPr kumimoji="1" lang="en-US" altLang="zh-CN" sz="2000" i="1" dirty="0">
                        <a:solidFill>
                          <a:srgbClr val="000000"/>
                        </a:solidFill>
                        <a:latin typeface="Cambria Math" panose="02040503050406030204" pitchFamily="18" charset="0"/>
                      </a:rPr>
                      <m:t>2</m:t>
                    </m:r>
                    <m:r>
                      <a:rPr kumimoji="1" lang="en-US" altLang="zh-CN" sz="2000" i="1">
                        <a:solidFill>
                          <a:srgbClr val="000000"/>
                        </a:solidFill>
                        <a:latin typeface="Cambria Math" panose="02040503050406030204" pitchFamily="18" charset="0"/>
                        <a:ea typeface="Cambria Math" panose="02040503050406030204" pitchFamily="18" charset="0"/>
                      </a:rPr>
                      <m:t>×</m:t>
                    </m:r>
                    <m:sSup>
                      <m:sSupPr>
                        <m:ctrlPr>
                          <a:rPr kumimoji="1" lang="en-US" altLang="zh-CN" sz="2000" i="1">
                            <a:solidFill>
                              <a:srgbClr val="000000"/>
                            </a:solidFill>
                            <a:latin typeface="Cambria Math" panose="02040503050406030204" pitchFamily="18" charset="0"/>
                            <a:ea typeface="Cambria Math" panose="02040503050406030204" pitchFamily="18" charset="0"/>
                          </a:rPr>
                        </m:ctrlPr>
                      </m:sSupPr>
                      <m:e>
                        <m:r>
                          <a:rPr kumimoji="1" lang="en-US" altLang="zh-CN" sz="2000" i="1">
                            <a:solidFill>
                              <a:srgbClr val="000000"/>
                            </a:solidFill>
                            <a:latin typeface="Cambria Math" panose="02040503050406030204" pitchFamily="18" charset="0"/>
                            <a:ea typeface="Cambria Math" panose="02040503050406030204" pitchFamily="18" charset="0"/>
                          </a:rPr>
                          <m:t>(1+0.01)</m:t>
                        </m:r>
                      </m:e>
                      <m:sup>
                        <m:r>
                          <a:rPr kumimoji="1" lang="en-US" altLang="zh-CN" sz="2000" i="1">
                            <a:solidFill>
                              <a:srgbClr val="000000"/>
                            </a:solidFill>
                            <a:latin typeface="Cambria Math" panose="02040503050406030204" pitchFamily="18" charset="0"/>
                            <a:ea typeface="Cambria Math" panose="02040503050406030204" pitchFamily="18" charset="0"/>
                          </a:rPr>
                          <m:t>12</m:t>
                        </m:r>
                      </m:sup>
                    </m:sSup>
                    <m:r>
                      <a:rPr kumimoji="1" lang="en-US" altLang="zh-CN" sz="2000" i="1">
                        <a:solidFill>
                          <a:srgbClr val="000000"/>
                        </a:solidFill>
                        <a:latin typeface="Cambria Math" panose="02040503050406030204" pitchFamily="18" charset="0"/>
                        <a:ea typeface="Cambria Math" panose="02040503050406030204" pitchFamily="18" charset="0"/>
                      </a:rPr>
                      <m:t>×</m:t>
                    </m:r>
                    <m:sSup>
                      <m:sSupPr>
                        <m:ctrlPr>
                          <a:rPr kumimoji="1" lang="en-US" altLang="zh-CN" sz="2000" i="1">
                            <a:solidFill>
                              <a:srgbClr val="000000"/>
                            </a:solidFill>
                            <a:latin typeface="Cambria Math" panose="02040503050406030204" pitchFamily="18" charset="0"/>
                            <a:ea typeface="Cambria Math" panose="02040503050406030204" pitchFamily="18" charset="0"/>
                          </a:rPr>
                        </m:ctrlPr>
                      </m:sSupPr>
                      <m:e>
                        <m:d>
                          <m:dPr>
                            <m:ctrlPr>
                              <a:rPr kumimoji="1" lang="en-US" altLang="zh-CN" sz="2000" i="1">
                                <a:solidFill>
                                  <a:srgbClr val="000000"/>
                                </a:solidFill>
                                <a:latin typeface="Cambria Math" panose="02040503050406030204" pitchFamily="18" charset="0"/>
                                <a:ea typeface="Cambria Math" panose="02040503050406030204" pitchFamily="18" charset="0"/>
                              </a:rPr>
                            </m:ctrlPr>
                          </m:dPr>
                          <m:e>
                            <m:r>
                              <a:rPr kumimoji="1" lang="en-US" altLang="zh-CN" sz="2000" i="1">
                                <a:solidFill>
                                  <a:srgbClr val="000000"/>
                                </a:solidFill>
                                <a:latin typeface="Cambria Math" panose="02040503050406030204" pitchFamily="18" charset="0"/>
                                <a:ea typeface="Cambria Math" panose="02040503050406030204" pitchFamily="18" charset="0"/>
                              </a:rPr>
                              <m:t>1+0.01</m:t>
                            </m:r>
                          </m:e>
                        </m:d>
                      </m:e>
                      <m:sup>
                        <m:r>
                          <a:rPr kumimoji="1" lang="en-US" altLang="zh-CN" sz="2000" i="1">
                            <a:solidFill>
                              <a:srgbClr val="000000"/>
                            </a:solidFill>
                            <a:latin typeface="Cambria Math" panose="02040503050406030204" pitchFamily="18" charset="0"/>
                            <a:ea typeface="Cambria Math" panose="02040503050406030204" pitchFamily="18" charset="0"/>
                          </a:rPr>
                          <m:t>−5</m:t>
                        </m:r>
                      </m:sup>
                    </m:sSup>
                  </m:oMath>
                </a14:m>
                <a:endParaRPr lang="zh-CN" altLang="en-US" sz="2000" dirty="0">
                  <a:solidFill>
                    <a:srgbClr val="000000"/>
                  </a:solidFill>
                  <a:latin typeface="Tahoma" panose="020B0604030504040204" pitchFamily="34"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0DD5397E-4C97-CBE4-56A7-D0A2794303F2}"/>
                  </a:ext>
                </a:extLst>
              </p:cNvPr>
              <p:cNvSpPr txBox="1">
                <a:spLocks noRot="1" noChangeAspect="1" noMove="1" noResize="1" noEditPoints="1" noAdjustHandles="1" noChangeArrowheads="1" noChangeShapeType="1" noTextEdit="1"/>
              </p:cNvSpPr>
              <p:nvPr/>
            </p:nvSpPr>
            <p:spPr>
              <a:xfrm>
                <a:off x="2995544" y="4551922"/>
                <a:ext cx="7308988" cy="403637"/>
              </a:xfrm>
              <a:prstGeom prst="rect">
                <a:avLst/>
              </a:prstGeom>
              <a:blipFill>
                <a:blip r:embed="rId3"/>
                <a:stretch>
                  <a:fillRect l="-867" t="-9091" b="-2424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1E7BCBCF-05B3-3428-AFA1-4608D62E8B2E}"/>
                  </a:ext>
                </a:extLst>
              </p:cNvPr>
              <p:cNvSpPr txBox="1"/>
              <p:nvPr/>
            </p:nvSpPr>
            <p:spPr>
              <a:xfrm>
                <a:off x="2753784" y="5066734"/>
                <a:ext cx="967316" cy="307777"/>
              </a:xfrm>
              <a:prstGeom prst="rect">
                <a:avLst/>
              </a:prstGeom>
              <a:noFill/>
            </p:spPr>
            <p:txBody>
              <a:bodyPr wrap="none" lIns="0" tIns="0" rIns="0" bIns="0" rtlCol="0">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a:rPr kumimoji="1" lang="en-US" altLang="zh-CN" sz="2000" i="1">
                          <a:solidFill>
                            <a:srgbClr val="000000"/>
                          </a:solidFill>
                          <a:latin typeface="Cambria Math" panose="02040503050406030204" pitchFamily="18" charset="0"/>
                        </a:rPr>
                        <m:t>=11.01</m:t>
                      </m:r>
                    </m:oMath>
                  </m:oMathPara>
                </a14:m>
                <a:endParaRPr kumimoji="1" lang="zh-CN" altLang="en-US" sz="2000" dirty="0">
                  <a:solidFill>
                    <a:srgbClr val="000000"/>
                  </a:solidFill>
                  <a:latin typeface="Tahoma" panose="020B0604030504040204" pitchFamily="34" charset="0"/>
                  <a:ea typeface="宋体" panose="02010600030101010101" pitchFamily="2" charset="-122"/>
                </a:endParaRPr>
              </a:p>
            </p:txBody>
          </p:sp>
        </mc:Choice>
        <mc:Fallback>
          <p:sp>
            <p:nvSpPr>
              <p:cNvPr id="6" name="文本框 5">
                <a:extLst>
                  <a:ext uri="{FF2B5EF4-FFF2-40B4-BE49-F238E27FC236}">
                    <a16:creationId xmlns:a16="http://schemas.microsoft.com/office/drawing/2014/main" id="{1E7BCBCF-05B3-3428-AFA1-4608D62E8B2E}"/>
                  </a:ext>
                </a:extLst>
              </p:cNvPr>
              <p:cNvSpPr txBox="1">
                <a:spLocks noRot="1" noChangeAspect="1" noMove="1" noResize="1" noEditPoints="1" noAdjustHandles="1" noChangeArrowheads="1" noChangeShapeType="1" noTextEdit="1"/>
              </p:cNvSpPr>
              <p:nvPr/>
            </p:nvSpPr>
            <p:spPr>
              <a:xfrm>
                <a:off x="2753784" y="5066734"/>
                <a:ext cx="967316" cy="307777"/>
              </a:xfrm>
              <a:prstGeom prst="rect">
                <a:avLst/>
              </a:prstGeom>
              <a:blipFill>
                <a:blip r:embed="rId4"/>
                <a:stretch>
                  <a:fillRect r="-5195" b="-7692"/>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fade">
                                      <p:cBhvr>
                                        <p:cTn id="7" dur="1000"/>
                                        <p:tgtEl>
                                          <p:spTgt spid="35843"/>
                                        </p:tgtEl>
                                      </p:cBhvr>
                                    </p:animEffect>
                                    <p:anim calcmode="lin" valueType="num">
                                      <p:cBhvr>
                                        <p:cTn id="8" dur="1000" fill="hold"/>
                                        <p:tgtEl>
                                          <p:spTgt spid="35843"/>
                                        </p:tgtEl>
                                        <p:attrNameLst>
                                          <p:attrName>ppt_x</p:attrName>
                                        </p:attrNameLst>
                                      </p:cBhvr>
                                      <p:tavLst>
                                        <p:tav tm="0">
                                          <p:val>
                                            <p:strVal val="#ppt_x"/>
                                          </p:val>
                                        </p:tav>
                                        <p:tav tm="100000">
                                          <p:val>
                                            <p:strVal val="#ppt_x"/>
                                          </p:val>
                                        </p:tav>
                                      </p:tavLst>
                                    </p:anim>
                                    <p:anim calcmode="lin" valueType="num">
                                      <p:cBhvr>
                                        <p:cTn id="9" dur="1000" fill="hold"/>
                                        <p:tgtEl>
                                          <p:spTgt spid="358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CE7F266-BF1A-7CEE-4F85-3C2036B160FC}"/>
              </a:ext>
            </a:extLst>
          </p:cNvPr>
          <p:cNvSpPr>
            <a:spLocks noGrp="1" noChangeArrowheads="1"/>
          </p:cNvSpPr>
          <p:nvPr>
            <p:ph type="title"/>
          </p:nvPr>
        </p:nvSpPr>
        <p:spPr/>
        <p:txBody>
          <a:bodyPr/>
          <a:lstStyle/>
          <a:p>
            <a:pPr eaLnBrk="1" hangingPunct="1"/>
            <a:r>
              <a:rPr lang="zh-CN" altLang="en-US"/>
              <a:t>等值</a:t>
            </a:r>
          </a:p>
        </p:txBody>
      </p:sp>
      <p:sp>
        <p:nvSpPr>
          <p:cNvPr id="3" name="文本框 2">
            <a:extLst>
              <a:ext uri="{FF2B5EF4-FFF2-40B4-BE49-F238E27FC236}">
                <a16:creationId xmlns:a16="http://schemas.microsoft.com/office/drawing/2014/main" id="{8758D3F2-BCFF-4330-BA74-9E7D77BDF1CE}"/>
              </a:ext>
            </a:extLst>
          </p:cNvPr>
          <p:cNvSpPr txBox="1">
            <a:spLocks noChangeArrowheads="1"/>
          </p:cNvSpPr>
          <p:nvPr/>
        </p:nvSpPr>
        <p:spPr bwMode="auto">
          <a:xfrm>
            <a:off x="2181226" y="1258889"/>
            <a:ext cx="8101013" cy="279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buNone/>
            </a:pPr>
            <a:r>
              <a:rPr kumimoji="0" lang="en-US" altLang="zh-CN" sz="2000" b="1">
                <a:solidFill>
                  <a:srgbClr val="000000"/>
                </a:solidFill>
                <a:latin typeface="幼圆" pitchFamily="49" charset="-122"/>
                <a:ea typeface="幼圆" pitchFamily="49" charset="-122"/>
              </a:rPr>
              <a:t>【</a:t>
            </a:r>
            <a:r>
              <a:rPr kumimoji="0" lang="zh-CN" altLang="en-US" sz="2000" b="1">
                <a:solidFill>
                  <a:srgbClr val="000000"/>
                </a:solidFill>
                <a:latin typeface="幼圆" pitchFamily="49" charset="-122"/>
                <a:ea typeface="幼圆" pitchFamily="49" charset="-122"/>
              </a:rPr>
              <a:t>例</a:t>
            </a:r>
            <a:r>
              <a:rPr kumimoji="0" lang="en-US" altLang="zh-CN" sz="2000" b="1">
                <a:solidFill>
                  <a:srgbClr val="000000"/>
                </a:solidFill>
                <a:latin typeface="幼圆" pitchFamily="49" charset="-122"/>
                <a:ea typeface="幼圆" pitchFamily="49" charset="-122"/>
              </a:rPr>
              <a:t>2-14】</a:t>
            </a:r>
            <a:r>
              <a:rPr kumimoji="0" lang="zh-CN" altLang="en-US" sz="2000" b="1">
                <a:solidFill>
                  <a:srgbClr val="000000"/>
                </a:solidFill>
                <a:latin typeface="幼圆" pitchFamily="49" charset="-122"/>
                <a:ea typeface="幼圆" pitchFamily="49" charset="-122"/>
              </a:rPr>
              <a:t>我国</a:t>
            </a:r>
            <a:r>
              <a:rPr kumimoji="0" lang="en-US" altLang="zh-CN" sz="2000" b="1">
                <a:solidFill>
                  <a:srgbClr val="000000"/>
                </a:solidFill>
                <a:latin typeface="幼圆" pitchFamily="49" charset="-122"/>
                <a:ea typeface="幼圆" pitchFamily="49" charset="-122"/>
              </a:rPr>
              <a:t>《</a:t>
            </a:r>
            <a:r>
              <a:rPr kumimoji="0" lang="zh-CN" altLang="en-US" sz="2000" b="1">
                <a:solidFill>
                  <a:srgbClr val="000000"/>
                </a:solidFill>
                <a:latin typeface="幼圆" pitchFamily="49" charset="-122"/>
                <a:ea typeface="幼圆" pitchFamily="49" charset="-122"/>
              </a:rPr>
              <a:t>国民经济和社会发展第十二个五年规划纲要</a:t>
            </a:r>
            <a:r>
              <a:rPr kumimoji="0" lang="en-US" altLang="zh-CN" sz="2000" b="1">
                <a:solidFill>
                  <a:srgbClr val="000000"/>
                </a:solidFill>
                <a:latin typeface="幼圆" pitchFamily="49" charset="-122"/>
                <a:ea typeface="幼圆" pitchFamily="49" charset="-122"/>
              </a:rPr>
              <a:t>》</a:t>
            </a:r>
            <a:r>
              <a:rPr kumimoji="0" lang="zh-CN" altLang="en-US" sz="2000" b="1">
                <a:solidFill>
                  <a:srgbClr val="000000"/>
                </a:solidFill>
                <a:latin typeface="幼圆" pitchFamily="49" charset="-122"/>
                <a:ea typeface="幼圆" pitchFamily="49" charset="-122"/>
              </a:rPr>
              <a:t>中指出，我国</a:t>
            </a:r>
            <a:r>
              <a:rPr kumimoji="0" lang="en-US" altLang="zh-CN" sz="2000" b="1">
                <a:solidFill>
                  <a:srgbClr val="000000"/>
                </a:solidFill>
                <a:latin typeface="幼圆" pitchFamily="49" charset="-122"/>
                <a:ea typeface="幼圆" pitchFamily="49" charset="-122"/>
              </a:rPr>
              <a:t>2010</a:t>
            </a:r>
            <a:r>
              <a:rPr kumimoji="0" lang="zh-CN" altLang="en-US" sz="2000" b="1">
                <a:solidFill>
                  <a:srgbClr val="000000"/>
                </a:solidFill>
                <a:latin typeface="幼圆" pitchFamily="49" charset="-122"/>
                <a:ea typeface="幼圆" pitchFamily="49" charset="-122"/>
              </a:rPr>
              <a:t>年国内生产总值达到了</a:t>
            </a:r>
            <a:r>
              <a:rPr kumimoji="0" lang="en-US" altLang="zh-CN" sz="2000" b="1">
                <a:solidFill>
                  <a:srgbClr val="000000"/>
                </a:solidFill>
                <a:latin typeface="幼圆" pitchFamily="49" charset="-122"/>
                <a:ea typeface="幼圆" pitchFamily="49" charset="-122"/>
              </a:rPr>
              <a:t>39.8</a:t>
            </a:r>
            <a:r>
              <a:rPr kumimoji="0" lang="zh-CN" altLang="en-US" sz="2000" b="1">
                <a:solidFill>
                  <a:srgbClr val="000000"/>
                </a:solidFill>
                <a:latin typeface="幼圆" pitchFamily="49" charset="-122"/>
                <a:ea typeface="幼圆" pitchFamily="49" charset="-122"/>
              </a:rPr>
              <a:t>万亿元。有研究机构预测，按</a:t>
            </a:r>
            <a:r>
              <a:rPr kumimoji="0" lang="en-US" altLang="zh-CN" sz="2000" b="1">
                <a:solidFill>
                  <a:srgbClr val="000000"/>
                </a:solidFill>
                <a:latin typeface="幼圆" pitchFamily="49" charset="-122"/>
                <a:ea typeface="幼圆" pitchFamily="49" charset="-122"/>
              </a:rPr>
              <a:t>2010</a:t>
            </a:r>
            <a:r>
              <a:rPr kumimoji="0" lang="zh-CN" altLang="en-US" sz="2000" b="1">
                <a:solidFill>
                  <a:srgbClr val="000000"/>
                </a:solidFill>
                <a:latin typeface="幼圆" pitchFamily="49" charset="-122"/>
                <a:ea typeface="幼圆" pitchFamily="49" charset="-122"/>
              </a:rPr>
              <a:t>年价格计算，到</a:t>
            </a:r>
            <a:r>
              <a:rPr kumimoji="0" lang="en-US" altLang="zh-CN" sz="2000" b="1">
                <a:solidFill>
                  <a:srgbClr val="000000"/>
                </a:solidFill>
                <a:latin typeface="幼圆" pitchFamily="49" charset="-122"/>
                <a:ea typeface="幼圆" pitchFamily="49" charset="-122"/>
              </a:rPr>
              <a:t>2015</a:t>
            </a:r>
            <a:r>
              <a:rPr kumimoji="0" lang="zh-CN" altLang="en-US" sz="2000" b="1">
                <a:solidFill>
                  <a:srgbClr val="000000"/>
                </a:solidFill>
                <a:latin typeface="幼圆" pitchFamily="49" charset="-122"/>
                <a:ea typeface="幼圆" pitchFamily="49" charset="-122"/>
              </a:rPr>
              <a:t>年我国国内生产总值可能达到</a:t>
            </a:r>
            <a:r>
              <a:rPr kumimoji="0" lang="en-US" altLang="zh-CN" sz="2000" b="1">
                <a:solidFill>
                  <a:srgbClr val="000000"/>
                </a:solidFill>
                <a:latin typeface="幼圆" pitchFamily="49" charset="-122"/>
                <a:ea typeface="幼圆" pitchFamily="49" charset="-122"/>
              </a:rPr>
              <a:t>55</a:t>
            </a:r>
            <a:r>
              <a:rPr kumimoji="0" lang="zh-CN" altLang="en-US" sz="2000" b="1">
                <a:solidFill>
                  <a:srgbClr val="000000"/>
                </a:solidFill>
                <a:latin typeface="幼圆" pitchFamily="49" charset="-122"/>
                <a:ea typeface="幼圆" pitchFamily="49" charset="-122"/>
              </a:rPr>
              <a:t>万亿元，到</a:t>
            </a:r>
            <a:r>
              <a:rPr kumimoji="0" lang="en-US" altLang="zh-CN" sz="2000" b="1">
                <a:solidFill>
                  <a:srgbClr val="000000"/>
                </a:solidFill>
                <a:latin typeface="幼圆" pitchFamily="49" charset="-122"/>
                <a:ea typeface="幼圆" pitchFamily="49" charset="-122"/>
              </a:rPr>
              <a:t>2025</a:t>
            </a:r>
            <a:r>
              <a:rPr kumimoji="0" lang="zh-CN" altLang="en-US" sz="2000" b="1">
                <a:solidFill>
                  <a:srgbClr val="000000"/>
                </a:solidFill>
                <a:latin typeface="幼圆" pitchFamily="49" charset="-122"/>
                <a:ea typeface="幼圆" pitchFamily="49" charset="-122"/>
              </a:rPr>
              <a:t>年国内生产总值有可能在</a:t>
            </a:r>
            <a:r>
              <a:rPr kumimoji="0" lang="en-US" altLang="zh-CN" sz="2000" b="1">
                <a:solidFill>
                  <a:srgbClr val="000000"/>
                </a:solidFill>
                <a:latin typeface="幼圆" pitchFamily="49" charset="-122"/>
                <a:ea typeface="幼圆" pitchFamily="49" charset="-122"/>
              </a:rPr>
              <a:t>2015</a:t>
            </a:r>
            <a:r>
              <a:rPr kumimoji="0" lang="zh-CN" altLang="en-US" sz="2000" b="1">
                <a:solidFill>
                  <a:srgbClr val="000000"/>
                </a:solidFill>
                <a:latin typeface="幼圆" pitchFamily="49" charset="-122"/>
                <a:ea typeface="幼圆" pitchFamily="49" charset="-122"/>
              </a:rPr>
              <a:t>年的基础上翻一番。问“十二五”期间我国国内生产总值的年增长率为多少？</a:t>
            </a:r>
            <a:r>
              <a:rPr kumimoji="0" lang="en-US" altLang="zh-CN" sz="2000" b="1">
                <a:solidFill>
                  <a:srgbClr val="000000"/>
                </a:solidFill>
                <a:latin typeface="幼圆" pitchFamily="49" charset="-122"/>
                <a:ea typeface="幼圆" pitchFamily="49" charset="-122"/>
              </a:rPr>
              <a:t>2010</a:t>
            </a:r>
            <a:r>
              <a:rPr kumimoji="0" lang="zh-CN" altLang="en-US" sz="2000" b="1">
                <a:solidFill>
                  <a:srgbClr val="000000"/>
                </a:solidFill>
                <a:latin typeface="幼圆" pitchFamily="49" charset="-122"/>
                <a:ea typeface="幼圆" pitchFamily="49" charset="-122"/>
              </a:rPr>
              <a:t>年到</a:t>
            </a:r>
            <a:r>
              <a:rPr kumimoji="0" lang="en-US" altLang="zh-CN" sz="2000" b="1">
                <a:solidFill>
                  <a:srgbClr val="000000"/>
                </a:solidFill>
                <a:latin typeface="幼圆" pitchFamily="49" charset="-122"/>
                <a:ea typeface="幼圆" pitchFamily="49" charset="-122"/>
              </a:rPr>
              <a:t>2025</a:t>
            </a:r>
            <a:r>
              <a:rPr kumimoji="0" lang="zh-CN" altLang="en-US" sz="2000" b="1">
                <a:solidFill>
                  <a:srgbClr val="000000"/>
                </a:solidFill>
                <a:latin typeface="幼圆" pitchFamily="49" charset="-122"/>
                <a:ea typeface="幼圆" pitchFamily="49" charset="-122"/>
              </a:rPr>
              <a:t>年年增长率又为多少？</a:t>
            </a:r>
          </a:p>
        </p:txBody>
      </p:sp>
      <p:sp>
        <p:nvSpPr>
          <p:cNvPr id="4" name="TextBox 2">
            <a:extLst>
              <a:ext uri="{FF2B5EF4-FFF2-40B4-BE49-F238E27FC236}">
                <a16:creationId xmlns:a16="http://schemas.microsoft.com/office/drawing/2014/main" id="{009E51DB-8CA8-DCD5-E30B-38ED48475E6D}"/>
              </a:ext>
            </a:extLst>
          </p:cNvPr>
          <p:cNvSpPr txBox="1">
            <a:spLocks noChangeArrowheads="1"/>
          </p:cNvSpPr>
          <p:nvPr/>
        </p:nvSpPr>
        <p:spPr bwMode="auto">
          <a:xfrm>
            <a:off x="2809876" y="4164013"/>
            <a:ext cx="721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幼圆" pitchFamily="49" charset="-122"/>
                <a:ea typeface="幼圆" pitchFamily="49" charset="-122"/>
              </a:rPr>
              <a:t>解：根据题意绘出现金流量图如图</a:t>
            </a:r>
            <a:r>
              <a:rPr kumimoji="0" lang="en-US" altLang="zh-CN" sz="2000">
                <a:solidFill>
                  <a:srgbClr val="000000"/>
                </a:solidFill>
                <a:latin typeface="幼圆" pitchFamily="49" charset="-122"/>
                <a:ea typeface="幼圆" pitchFamily="49" charset="-122"/>
              </a:rPr>
              <a:t>2-14</a:t>
            </a:r>
            <a:r>
              <a:rPr kumimoji="0" lang="zh-CN" altLang="en-US" sz="2000">
                <a:solidFill>
                  <a:srgbClr val="000000"/>
                </a:solidFill>
                <a:latin typeface="幼圆" pitchFamily="49" charset="-122"/>
                <a:ea typeface="幼圆" pitchFamily="49" charset="-122"/>
              </a:rPr>
              <a:t>所示。</a:t>
            </a:r>
          </a:p>
        </p:txBody>
      </p:sp>
      <p:grpSp>
        <p:nvGrpSpPr>
          <p:cNvPr id="5" name="组合 4">
            <a:extLst>
              <a:ext uri="{FF2B5EF4-FFF2-40B4-BE49-F238E27FC236}">
                <a16:creationId xmlns:a16="http://schemas.microsoft.com/office/drawing/2014/main" id="{903A2950-18B8-1986-037A-592B889415AA}"/>
              </a:ext>
            </a:extLst>
          </p:cNvPr>
          <p:cNvGrpSpPr>
            <a:grpSpLocks/>
          </p:cNvGrpSpPr>
          <p:nvPr/>
        </p:nvGrpSpPr>
        <p:grpSpPr bwMode="auto">
          <a:xfrm>
            <a:off x="2219325" y="4678364"/>
            <a:ext cx="8204200" cy="1635125"/>
            <a:chOff x="1028600" y="3923764"/>
            <a:chExt cx="7863880" cy="1581324"/>
          </a:xfrm>
        </p:grpSpPr>
        <p:sp>
          <p:nvSpPr>
            <p:cNvPr id="39942" name="TextBox 26">
              <a:extLst>
                <a:ext uri="{FF2B5EF4-FFF2-40B4-BE49-F238E27FC236}">
                  <a16:creationId xmlns:a16="http://schemas.microsoft.com/office/drawing/2014/main" id="{BC611C22-201D-DEED-261C-6921382BF83A}"/>
                </a:ext>
              </a:extLst>
            </p:cNvPr>
            <p:cNvSpPr txBox="1">
              <a:spLocks noChangeArrowheads="1"/>
            </p:cNvSpPr>
            <p:nvPr/>
          </p:nvSpPr>
          <p:spPr bwMode="auto">
            <a:xfrm>
              <a:off x="6749340" y="3923764"/>
              <a:ext cx="2143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110</a:t>
              </a:r>
              <a:r>
                <a:rPr kumimoji="0" lang="zh-CN" altLang="en-US" sz="1800">
                  <a:solidFill>
                    <a:srgbClr val="000000"/>
                  </a:solidFill>
                  <a:latin typeface="幼圆" pitchFamily="49" charset="-122"/>
                  <a:ea typeface="幼圆" pitchFamily="49" charset="-122"/>
                </a:rPr>
                <a:t>万亿元</a:t>
              </a:r>
              <a:r>
                <a:rPr kumimoji="0" lang="en-US" altLang="zh-CN" sz="1800" baseline="30000">
                  <a:solidFill>
                    <a:srgbClr val="000000"/>
                  </a:solidFill>
                  <a:latin typeface="幼圆" pitchFamily="49" charset="-122"/>
                  <a:ea typeface="幼圆" pitchFamily="49" charset="-122"/>
                </a:rPr>
                <a:t> </a:t>
              </a:r>
              <a:endParaRPr kumimoji="0" lang="zh-CN" altLang="en-US" sz="1800" baseline="30000">
                <a:solidFill>
                  <a:srgbClr val="000000"/>
                </a:solidFill>
                <a:latin typeface="幼圆" pitchFamily="49" charset="-122"/>
                <a:ea typeface="幼圆" pitchFamily="49" charset="-122"/>
              </a:endParaRPr>
            </a:p>
          </p:txBody>
        </p:sp>
        <p:grpSp>
          <p:nvGrpSpPr>
            <p:cNvPr id="39943" name="组合 6">
              <a:extLst>
                <a:ext uri="{FF2B5EF4-FFF2-40B4-BE49-F238E27FC236}">
                  <a16:creationId xmlns:a16="http://schemas.microsoft.com/office/drawing/2014/main" id="{C84972E0-2A6E-7E2E-AC99-E67A06FF80AF}"/>
                </a:ext>
              </a:extLst>
            </p:cNvPr>
            <p:cNvGrpSpPr>
              <a:grpSpLocks/>
            </p:cNvGrpSpPr>
            <p:nvPr/>
          </p:nvGrpSpPr>
          <p:grpSpPr bwMode="auto">
            <a:xfrm>
              <a:off x="1028600" y="4231348"/>
              <a:ext cx="7480424" cy="1273740"/>
              <a:chOff x="571472" y="3857628"/>
              <a:chExt cx="7480424" cy="1273740"/>
            </a:xfrm>
          </p:grpSpPr>
          <p:grpSp>
            <p:nvGrpSpPr>
              <p:cNvPr id="39944" name="组合 4">
                <a:extLst>
                  <a:ext uri="{FF2B5EF4-FFF2-40B4-BE49-F238E27FC236}">
                    <a16:creationId xmlns:a16="http://schemas.microsoft.com/office/drawing/2014/main" id="{991D4981-454A-9F6A-1511-D8DAB94A3CC3}"/>
                  </a:ext>
                </a:extLst>
              </p:cNvPr>
              <p:cNvGrpSpPr>
                <a:grpSpLocks/>
              </p:cNvGrpSpPr>
              <p:nvPr/>
            </p:nvGrpSpPr>
            <p:grpSpPr bwMode="auto">
              <a:xfrm>
                <a:off x="857224" y="3929066"/>
                <a:ext cx="7194672" cy="1202302"/>
                <a:chOff x="928662" y="4441274"/>
                <a:chExt cx="7194672" cy="1202302"/>
              </a:xfrm>
            </p:grpSpPr>
            <p:grpSp>
              <p:nvGrpSpPr>
                <p:cNvPr id="39947" name="组合 29">
                  <a:extLst>
                    <a:ext uri="{FF2B5EF4-FFF2-40B4-BE49-F238E27FC236}">
                      <a16:creationId xmlns:a16="http://schemas.microsoft.com/office/drawing/2014/main" id="{40C708B8-5578-87BE-489C-86EBDEA5368F}"/>
                    </a:ext>
                  </a:extLst>
                </p:cNvPr>
                <p:cNvGrpSpPr>
                  <a:grpSpLocks/>
                </p:cNvGrpSpPr>
                <p:nvPr/>
              </p:nvGrpSpPr>
              <p:grpSpPr bwMode="auto">
                <a:xfrm>
                  <a:off x="1500166" y="4441274"/>
                  <a:ext cx="6072230" cy="857256"/>
                  <a:chOff x="1500166" y="4441274"/>
                  <a:chExt cx="6072230" cy="857256"/>
                </a:xfrm>
              </p:grpSpPr>
              <p:cxnSp>
                <p:nvCxnSpPr>
                  <p:cNvPr id="15" name="直接连接符 14">
                    <a:extLst>
                      <a:ext uri="{FF2B5EF4-FFF2-40B4-BE49-F238E27FC236}">
                        <a16:creationId xmlns:a16="http://schemas.microsoft.com/office/drawing/2014/main" id="{774AD7FA-0870-3F39-F2DE-112796DCA224}"/>
                      </a:ext>
                    </a:extLst>
                  </p:cNvPr>
                  <p:cNvCxnSpPr/>
                  <p:nvPr/>
                </p:nvCxnSpPr>
                <p:spPr>
                  <a:xfrm flipV="1">
                    <a:off x="1504163" y="5287394"/>
                    <a:ext cx="6068335" cy="1074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2AC64D26-3773-C51A-4891-966A2FCB3309}"/>
                      </a:ext>
                    </a:extLst>
                  </p:cNvPr>
                  <p:cNvCxnSpPr/>
                  <p:nvPr/>
                </p:nvCxnSpPr>
                <p:spPr>
                  <a:xfrm rot="5400000" flipH="1" flipV="1">
                    <a:off x="6573540" y="4868279"/>
                    <a:ext cx="856679" cy="304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ADEB1905-12C7-B351-A3F3-F254847909B5}"/>
                      </a:ext>
                    </a:extLst>
                  </p:cNvPr>
                  <p:cNvCxnSpPr/>
                  <p:nvPr/>
                </p:nvCxnSpPr>
                <p:spPr>
                  <a:xfrm rot="5400000" flipH="1" flipV="1">
                    <a:off x="1326833" y="5119288"/>
                    <a:ext cx="356182" cy="152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D697CDA0-3F82-DA3A-7315-55C01EA98DE4}"/>
                      </a:ext>
                    </a:extLst>
                  </p:cNvPr>
                  <p:cNvCxnSpPr/>
                  <p:nvPr/>
                </p:nvCxnSpPr>
                <p:spPr>
                  <a:xfrm rot="5400000" flipH="1" flipV="1">
                    <a:off x="3501837" y="5011820"/>
                    <a:ext cx="571119" cy="152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39948" name="TextBox 8">
                  <a:extLst>
                    <a:ext uri="{FF2B5EF4-FFF2-40B4-BE49-F238E27FC236}">
                      <a16:creationId xmlns:a16="http://schemas.microsoft.com/office/drawing/2014/main" id="{25D47491-7D19-180E-BE6E-0CDC49179EF7}"/>
                    </a:ext>
                  </a:extLst>
                </p:cNvPr>
                <p:cNvSpPr txBox="1">
                  <a:spLocks noChangeArrowheads="1"/>
                </p:cNvSpPr>
                <p:nvPr/>
              </p:nvSpPr>
              <p:spPr bwMode="auto">
                <a:xfrm>
                  <a:off x="3214677" y="5286389"/>
                  <a:ext cx="1661756" cy="357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dirty="0">
                      <a:solidFill>
                        <a:srgbClr val="000000"/>
                      </a:solidFill>
                      <a:latin typeface="Tahoma" panose="020B0604030504040204" pitchFamily="34" charset="0"/>
                      <a:ea typeface="宋体" panose="02010600030101010101" pitchFamily="2" charset="-122"/>
                    </a:rPr>
                    <a:t>5</a:t>
                  </a:r>
                  <a:r>
                    <a:rPr kumimoji="0" lang="zh-CN" altLang="en-US" sz="1800" dirty="0">
                      <a:solidFill>
                        <a:srgbClr val="000000"/>
                      </a:solidFill>
                      <a:latin typeface="幼圆" pitchFamily="49" charset="-122"/>
                      <a:ea typeface="幼圆" pitchFamily="49" charset="-122"/>
                    </a:rPr>
                    <a:t>（</a:t>
                  </a:r>
                  <a:r>
                    <a:rPr kumimoji="0" lang="en-US" altLang="zh-CN" sz="1800" dirty="0">
                      <a:solidFill>
                        <a:srgbClr val="000000"/>
                      </a:solidFill>
                      <a:latin typeface="幼圆" pitchFamily="49" charset="-122"/>
                      <a:ea typeface="幼圆" pitchFamily="49" charset="-122"/>
                    </a:rPr>
                    <a:t>2015</a:t>
                  </a:r>
                  <a:r>
                    <a:rPr kumimoji="0" lang="zh-CN" altLang="en-US" sz="1800" dirty="0">
                      <a:solidFill>
                        <a:srgbClr val="000000"/>
                      </a:solidFill>
                      <a:latin typeface="幼圆" pitchFamily="49" charset="-122"/>
                      <a:ea typeface="幼圆" pitchFamily="49" charset="-122"/>
                    </a:rPr>
                    <a:t>年）</a:t>
                  </a:r>
                </a:p>
              </p:txBody>
            </p:sp>
            <p:sp>
              <p:nvSpPr>
                <p:cNvPr id="39949" name="TextBox 11">
                  <a:extLst>
                    <a:ext uri="{FF2B5EF4-FFF2-40B4-BE49-F238E27FC236}">
                      <a16:creationId xmlns:a16="http://schemas.microsoft.com/office/drawing/2014/main" id="{50F60710-9EC0-3EF3-D886-83333C99BF61}"/>
                    </a:ext>
                  </a:extLst>
                </p:cNvPr>
                <p:cNvSpPr txBox="1">
                  <a:spLocks noChangeArrowheads="1"/>
                </p:cNvSpPr>
                <p:nvPr/>
              </p:nvSpPr>
              <p:spPr bwMode="auto">
                <a:xfrm>
                  <a:off x="928662" y="5274246"/>
                  <a:ext cx="1498607" cy="357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0</a:t>
                  </a:r>
                  <a:r>
                    <a:rPr kumimoji="0" lang="zh-CN" altLang="en-US" sz="1800">
                      <a:solidFill>
                        <a:srgbClr val="000000"/>
                      </a:solidFill>
                      <a:latin typeface="幼圆" pitchFamily="49" charset="-122"/>
                      <a:ea typeface="幼圆" pitchFamily="49" charset="-122"/>
                    </a:rPr>
                    <a:t>（</a:t>
                  </a:r>
                  <a:r>
                    <a:rPr kumimoji="0" lang="en-US" altLang="zh-CN" sz="1800">
                      <a:solidFill>
                        <a:srgbClr val="000000"/>
                      </a:solidFill>
                      <a:latin typeface="幼圆" pitchFamily="49" charset="-122"/>
                      <a:ea typeface="幼圆" pitchFamily="49" charset="-122"/>
                    </a:rPr>
                    <a:t>2010</a:t>
                  </a:r>
                  <a:r>
                    <a:rPr kumimoji="0" lang="zh-CN" altLang="en-US" sz="1800">
                      <a:solidFill>
                        <a:srgbClr val="000000"/>
                      </a:solidFill>
                      <a:latin typeface="幼圆" pitchFamily="49" charset="-122"/>
                      <a:ea typeface="幼圆" pitchFamily="49" charset="-122"/>
                    </a:rPr>
                    <a:t>年）</a:t>
                  </a:r>
                </a:p>
              </p:txBody>
            </p:sp>
            <p:sp>
              <p:nvSpPr>
                <p:cNvPr id="39950" name="TextBox 12">
                  <a:extLst>
                    <a:ext uri="{FF2B5EF4-FFF2-40B4-BE49-F238E27FC236}">
                      <a16:creationId xmlns:a16="http://schemas.microsoft.com/office/drawing/2014/main" id="{15597C26-1F2E-CDDD-C265-C2DDE291612F}"/>
                    </a:ext>
                  </a:extLst>
                </p:cNvPr>
                <p:cNvSpPr txBox="1">
                  <a:spLocks noChangeArrowheads="1"/>
                </p:cNvSpPr>
                <p:nvPr/>
              </p:nvSpPr>
              <p:spPr bwMode="auto">
                <a:xfrm>
                  <a:off x="6357950" y="5274247"/>
                  <a:ext cx="1765384" cy="369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dirty="0">
                      <a:solidFill>
                        <a:srgbClr val="000000"/>
                      </a:solidFill>
                      <a:latin typeface="Tahoma" panose="020B0604030504040204" pitchFamily="34" charset="0"/>
                      <a:ea typeface="宋体" panose="02010600030101010101" pitchFamily="2" charset="-122"/>
                    </a:rPr>
                    <a:t>15</a:t>
                  </a:r>
                  <a:r>
                    <a:rPr kumimoji="0" lang="zh-CN" altLang="en-US" sz="1800" dirty="0">
                      <a:solidFill>
                        <a:srgbClr val="000000"/>
                      </a:solidFill>
                      <a:latin typeface="幼圆" pitchFamily="49" charset="-122"/>
                      <a:ea typeface="幼圆" pitchFamily="49" charset="-122"/>
                    </a:rPr>
                    <a:t>（</a:t>
                  </a:r>
                  <a:r>
                    <a:rPr kumimoji="0" lang="en-US" altLang="zh-CN" sz="1800" dirty="0">
                      <a:solidFill>
                        <a:srgbClr val="000000"/>
                      </a:solidFill>
                      <a:latin typeface="幼圆" pitchFamily="49" charset="-122"/>
                      <a:ea typeface="幼圆" pitchFamily="49" charset="-122"/>
                    </a:rPr>
                    <a:t>2025</a:t>
                  </a:r>
                  <a:r>
                    <a:rPr kumimoji="0" lang="zh-CN" altLang="en-US" sz="1800" dirty="0">
                      <a:solidFill>
                        <a:srgbClr val="000000"/>
                      </a:solidFill>
                      <a:latin typeface="幼圆" pitchFamily="49" charset="-122"/>
                      <a:ea typeface="幼圆" pitchFamily="49" charset="-122"/>
                    </a:rPr>
                    <a:t>年）</a:t>
                  </a:r>
                </a:p>
              </p:txBody>
            </p:sp>
          </p:grpSp>
          <p:sp>
            <p:nvSpPr>
              <p:cNvPr id="39945" name="TextBox 25">
                <a:extLst>
                  <a:ext uri="{FF2B5EF4-FFF2-40B4-BE49-F238E27FC236}">
                    <a16:creationId xmlns:a16="http://schemas.microsoft.com/office/drawing/2014/main" id="{55634D20-1226-BB40-CFDD-4DC4008CB11A}"/>
                  </a:ext>
                </a:extLst>
              </p:cNvPr>
              <p:cNvSpPr txBox="1">
                <a:spLocks noChangeArrowheads="1"/>
              </p:cNvSpPr>
              <p:nvPr/>
            </p:nvSpPr>
            <p:spPr bwMode="auto">
              <a:xfrm>
                <a:off x="571472" y="4000504"/>
                <a:ext cx="2143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39.8</a:t>
                </a:r>
                <a:r>
                  <a:rPr kumimoji="0" lang="zh-CN" altLang="en-US" sz="1800">
                    <a:solidFill>
                      <a:srgbClr val="000000"/>
                    </a:solidFill>
                    <a:latin typeface="幼圆" pitchFamily="49" charset="-122"/>
                    <a:ea typeface="幼圆" pitchFamily="49" charset="-122"/>
                  </a:rPr>
                  <a:t>万亿元</a:t>
                </a:r>
                <a:r>
                  <a:rPr kumimoji="0" lang="en-US" altLang="zh-CN" sz="1800" baseline="30000">
                    <a:solidFill>
                      <a:srgbClr val="000000"/>
                    </a:solidFill>
                    <a:latin typeface="幼圆" pitchFamily="49" charset="-122"/>
                    <a:ea typeface="幼圆" pitchFamily="49" charset="-122"/>
                  </a:rPr>
                  <a:t> </a:t>
                </a:r>
                <a:endParaRPr kumimoji="0" lang="zh-CN" altLang="en-US" sz="1800" baseline="30000">
                  <a:solidFill>
                    <a:srgbClr val="000000"/>
                  </a:solidFill>
                  <a:latin typeface="幼圆" pitchFamily="49" charset="-122"/>
                  <a:ea typeface="幼圆" pitchFamily="49" charset="-122"/>
                </a:endParaRPr>
              </a:p>
            </p:txBody>
          </p:sp>
          <p:sp>
            <p:nvSpPr>
              <p:cNvPr id="39946" name="TextBox 27">
                <a:extLst>
                  <a:ext uri="{FF2B5EF4-FFF2-40B4-BE49-F238E27FC236}">
                    <a16:creationId xmlns:a16="http://schemas.microsoft.com/office/drawing/2014/main" id="{635C7CC6-CEC3-ACE2-F67E-848A12152E7A}"/>
                  </a:ext>
                </a:extLst>
              </p:cNvPr>
              <p:cNvSpPr txBox="1">
                <a:spLocks noChangeArrowheads="1"/>
              </p:cNvSpPr>
              <p:nvPr/>
            </p:nvSpPr>
            <p:spPr bwMode="auto">
              <a:xfrm>
                <a:off x="3143240" y="3857628"/>
                <a:ext cx="2143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55</a:t>
                </a:r>
                <a:r>
                  <a:rPr kumimoji="0" lang="zh-CN" altLang="en-US" sz="1800">
                    <a:solidFill>
                      <a:srgbClr val="000000"/>
                    </a:solidFill>
                    <a:latin typeface="幼圆" pitchFamily="49" charset="-122"/>
                    <a:ea typeface="幼圆" pitchFamily="49" charset="-122"/>
                  </a:rPr>
                  <a:t>万亿元</a:t>
                </a:r>
                <a:r>
                  <a:rPr kumimoji="0" lang="en-US" altLang="zh-CN" sz="1800" baseline="30000">
                    <a:solidFill>
                      <a:srgbClr val="000000"/>
                    </a:solidFill>
                    <a:latin typeface="幼圆" pitchFamily="49" charset="-122"/>
                    <a:ea typeface="幼圆" pitchFamily="49" charset="-122"/>
                  </a:rPr>
                  <a:t> </a:t>
                </a:r>
                <a:endParaRPr kumimoji="0" lang="zh-CN" altLang="en-US" sz="1800" baseline="30000">
                  <a:solidFill>
                    <a:srgbClr val="000000"/>
                  </a:solidFill>
                  <a:latin typeface="幼圆" pitchFamily="49" charset="-122"/>
                  <a:ea typeface="幼圆" pitchFamily="49" charset="-122"/>
                </a:endParaRPr>
              </a:p>
            </p:txBody>
          </p:sp>
        </p:gr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5334AB74-31E7-9D19-A1CB-65408475400E}"/>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273D47AE-46A1-C444-AED2-E4CE7C54B465}" type="slidenum">
              <a:rPr kumimoji="0" lang="en-US" altLang="zh-CN" sz="1000">
                <a:solidFill>
                  <a:srgbClr val="808080"/>
                </a:solidFill>
                <a:ea typeface="华文行楷" panose="02010800040101010101" pitchFamily="2" charset="-122"/>
              </a:rPr>
              <a:pPr fontAlgn="base">
                <a:spcBef>
                  <a:spcPct val="0"/>
                </a:spcBef>
                <a:spcAft>
                  <a:spcPct val="0"/>
                </a:spcAft>
                <a:buClrTx/>
                <a:buSzTx/>
                <a:buNone/>
              </a:pPr>
              <a:t>2</a:t>
            </a:fld>
            <a:endParaRPr kumimoji="0" lang="en-US" altLang="zh-CN" sz="1000">
              <a:solidFill>
                <a:srgbClr val="808080"/>
              </a:solidFill>
              <a:ea typeface="华文行楷" panose="02010800040101010101" pitchFamily="2" charset="-122"/>
            </a:endParaRPr>
          </a:p>
        </p:txBody>
      </p:sp>
      <p:sp>
        <p:nvSpPr>
          <p:cNvPr id="32771" name="Rectangle 2">
            <a:extLst>
              <a:ext uri="{FF2B5EF4-FFF2-40B4-BE49-F238E27FC236}">
                <a16:creationId xmlns:a16="http://schemas.microsoft.com/office/drawing/2014/main" id="{41F1530E-381B-A4A8-5020-12865D343E81}"/>
              </a:ext>
            </a:extLst>
          </p:cNvPr>
          <p:cNvSpPr>
            <a:spLocks noGrp="1" noChangeArrowheads="1"/>
          </p:cNvSpPr>
          <p:nvPr>
            <p:ph type="title"/>
          </p:nvPr>
        </p:nvSpPr>
        <p:spPr/>
        <p:txBody>
          <a:bodyPr/>
          <a:lstStyle/>
          <a:p>
            <a:pPr eaLnBrk="1" hangingPunct="1"/>
            <a:r>
              <a:rPr lang="zh-CN" altLang="en-US"/>
              <a:t>名义利率与实际利率</a:t>
            </a:r>
          </a:p>
        </p:txBody>
      </p:sp>
      <p:sp>
        <p:nvSpPr>
          <p:cNvPr id="84996" name="Rectangle 4">
            <a:extLst>
              <a:ext uri="{FF2B5EF4-FFF2-40B4-BE49-F238E27FC236}">
                <a16:creationId xmlns:a16="http://schemas.microsoft.com/office/drawing/2014/main" id="{1DD3A4D3-725D-4B3A-A965-A5637EF77B44}"/>
              </a:ext>
            </a:extLst>
          </p:cNvPr>
          <p:cNvSpPr>
            <a:spLocks noChangeArrowheads="1"/>
          </p:cNvSpPr>
          <p:nvPr/>
        </p:nvSpPr>
        <p:spPr bwMode="auto">
          <a:xfrm>
            <a:off x="1788276" y="3543816"/>
            <a:ext cx="8615449" cy="276999"/>
          </a:xfrm>
          <a:prstGeom prst="rect">
            <a:avLst/>
          </a:prstGeom>
          <a:gradFill rotWithShape="1">
            <a:gsLst>
              <a:gs pos="0">
                <a:srgbClr val="FDFEDE"/>
              </a:gs>
              <a:gs pos="100000">
                <a:srgbClr val="E9EACD"/>
              </a:gs>
            </a:gsLst>
            <a:lin ang="270000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square" lIns="0" tIns="0" rIns="0" bIns="0"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2" name="文本框 1">
            <a:extLst>
              <a:ext uri="{FF2B5EF4-FFF2-40B4-BE49-F238E27FC236}">
                <a16:creationId xmlns:a16="http://schemas.microsoft.com/office/drawing/2014/main" id="{E70AAFAF-7F39-9A6E-2325-A68B7E2BB63D}"/>
              </a:ext>
            </a:extLst>
          </p:cNvPr>
          <p:cNvSpPr txBox="1"/>
          <p:nvPr/>
        </p:nvSpPr>
        <p:spPr>
          <a:xfrm>
            <a:off x="2226680" y="1718811"/>
            <a:ext cx="7560840" cy="2215991"/>
          </a:xfrm>
          <a:prstGeom prst="rect">
            <a:avLst/>
          </a:prstGeom>
          <a:noFill/>
        </p:spPr>
        <p:txBody>
          <a:bodyPr wrap="square" rtlCol="0">
            <a:spAutoFit/>
          </a:bodyPr>
          <a:lstStyle/>
          <a:p>
            <a:pPr eaLnBrk="0" fontAlgn="base" hangingPunct="0">
              <a:lnSpc>
                <a:spcPct val="150000"/>
              </a:lnSpc>
              <a:spcBef>
                <a:spcPct val="0"/>
              </a:spcBef>
              <a:spcAft>
                <a:spcPct val="0"/>
              </a:spcAft>
            </a:pPr>
            <a:r>
              <a:rPr kumimoji="1" lang="zh-CN" altLang="en-US" sz="2000" dirty="0">
                <a:solidFill>
                  <a:srgbClr val="000000"/>
                </a:solidFill>
                <a:latin typeface="Tahoma" panose="020B0604030504040204" pitchFamily="34" charset="0"/>
                <a:ea typeface="宋体" panose="02010600030101010101" pitchFamily="2" charset="-122"/>
              </a:rPr>
              <a:t>在实际应用中，计息周期并不一定以一年为周期，可以按半年计息一次，每季度计息一次，每月计息一次，甚至可能每日计息一次。因此同样的年利率，由于计息期数的不同，本金所产生的利息也不同。因而有名义利率和实际利率（有效利率）之分。</a:t>
            </a:r>
            <a:endParaRPr kumimoji="1" lang="en-US" altLang="zh-CN" dirty="0">
              <a:solidFill>
                <a:srgbClr val="000000"/>
              </a:solidFill>
              <a:latin typeface="Tahoma" panose="020B0604030504040204" pitchFamily="34" charset="0"/>
              <a:ea typeface="宋体" panose="02010600030101010101" pitchFamily="2" charset="-122"/>
            </a:endParaRPr>
          </a:p>
          <a:p>
            <a:pPr eaLnBrk="0" fontAlgn="base" hangingPunct="0">
              <a:spcBef>
                <a:spcPct val="0"/>
              </a:spcBef>
              <a:spcAft>
                <a:spcPct val="0"/>
              </a:spcAft>
            </a:pPr>
            <a:endParaRPr kumimoji="1" lang="zh-CN" altLang="en-US" dirty="0">
              <a:solidFill>
                <a:srgbClr val="000000"/>
              </a:solidFill>
              <a:latin typeface="Tahoma" panose="020B0604030504040204" pitchFamily="34" charset="0"/>
              <a:ea typeface="宋体" panose="02010600030101010101" pitchFamily="2" charset="-122"/>
            </a:endParaRPr>
          </a:p>
        </p:txBody>
      </p:sp>
    </p:spTree>
    <p:extLst>
      <p:ext uri="{BB962C8B-B14F-4D97-AF65-F5344CB8AC3E}">
        <p14:creationId xmlns:p14="http://schemas.microsoft.com/office/powerpoint/2010/main" val="4103740790"/>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2" presetClass="entr" presetSubtype="1" fill="hold" nodeType="after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slide(fromTop)">
                                      <p:cBhvr>
                                        <p:cTn id="7"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9E68B283-06EF-F68D-D53E-B5853F9E703D}"/>
              </a:ext>
            </a:extLst>
          </p:cNvPr>
          <p:cNvSpPr>
            <a:spLocks noGrp="1" noChangeArrowheads="1"/>
          </p:cNvSpPr>
          <p:nvPr>
            <p:ph type="title"/>
          </p:nvPr>
        </p:nvSpPr>
        <p:spPr/>
        <p:txBody>
          <a:bodyPr/>
          <a:lstStyle/>
          <a:p>
            <a:pPr eaLnBrk="1" hangingPunct="1"/>
            <a:r>
              <a:rPr lang="zh-CN" altLang="en-US" dirty="0"/>
              <a:t>等值</a:t>
            </a:r>
          </a:p>
        </p:txBody>
      </p:sp>
      <p:grpSp>
        <p:nvGrpSpPr>
          <p:cNvPr id="37891" name="组合 9">
            <a:extLst>
              <a:ext uri="{FF2B5EF4-FFF2-40B4-BE49-F238E27FC236}">
                <a16:creationId xmlns:a16="http://schemas.microsoft.com/office/drawing/2014/main" id="{2911875C-9E69-35B2-FC95-49E1102D7960}"/>
              </a:ext>
            </a:extLst>
          </p:cNvPr>
          <p:cNvGrpSpPr>
            <a:grpSpLocks/>
          </p:cNvGrpSpPr>
          <p:nvPr/>
        </p:nvGrpSpPr>
        <p:grpSpPr bwMode="auto">
          <a:xfrm>
            <a:off x="2487614" y="1390651"/>
            <a:ext cx="7215187" cy="4075113"/>
            <a:chOff x="223593" y="654540"/>
            <a:chExt cx="7215238" cy="4074691"/>
          </a:xfrm>
        </p:grpSpPr>
        <p:sp>
          <p:nvSpPr>
            <p:cNvPr id="40964" name="TextBox 3">
              <a:extLst>
                <a:ext uri="{FF2B5EF4-FFF2-40B4-BE49-F238E27FC236}">
                  <a16:creationId xmlns:a16="http://schemas.microsoft.com/office/drawing/2014/main" id="{CA0C2C8F-EAC9-2962-6564-B09A6CA85594}"/>
                </a:ext>
              </a:extLst>
            </p:cNvPr>
            <p:cNvSpPr txBox="1">
              <a:spLocks noChangeArrowheads="1"/>
            </p:cNvSpPr>
            <p:nvPr/>
          </p:nvSpPr>
          <p:spPr bwMode="auto">
            <a:xfrm>
              <a:off x="223593" y="654540"/>
              <a:ext cx="7215238" cy="279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150000"/>
                </a:lnSpc>
                <a:spcBef>
                  <a:spcPct val="0"/>
                </a:spcBef>
                <a:spcAft>
                  <a:spcPct val="0"/>
                </a:spcAft>
                <a:buClrTx/>
                <a:buSzTx/>
                <a:buNone/>
              </a:pPr>
              <a:r>
                <a:rPr kumimoji="0" lang="zh-CN" altLang="en-US" sz="2000" dirty="0">
                  <a:solidFill>
                    <a:srgbClr val="000000"/>
                  </a:solidFill>
                  <a:latin typeface="幼圆" pitchFamily="49" charset="-122"/>
                  <a:ea typeface="幼圆" pitchFamily="49" charset="-122"/>
                </a:rPr>
                <a:t>由                    两边取对数即可得 </a:t>
              </a:r>
              <a:r>
                <a:rPr kumimoji="0" lang="en-US" altLang="zh-CN" sz="2000" dirty="0">
                  <a:solidFill>
                    <a:srgbClr val="000000"/>
                  </a:solidFill>
                  <a:latin typeface="幼圆" pitchFamily="49" charset="-122"/>
                  <a:ea typeface="幼圆" pitchFamily="49" charset="-122"/>
                </a:rPr>
                <a:t>i</a:t>
              </a:r>
              <a:r>
                <a:rPr kumimoji="0" lang="zh-CN" altLang="en-US" sz="2000" dirty="0">
                  <a:solidFill>
                    <a:srgbClr val="000000"/>
                  </a:solidFill>
                  <a:latin typeface="幼圆" pitchFamily="49" charset="-122"/>
                  <a:ea typeface="幼圆" pitchFamily="49" charset="-122"/>
                </a:rPr>
                <a:t>。本例采用复利表计算。</a:t>
              </a:r>
              <a:endParaRPr kumimoji="0" lang="en-US" altLang="zh-CN" sz="2000" dirty="0">
                <a:solidFill>
                  <a:srgbClr val="000000"/>
                </a:solidFill>
                <a:latin typeface="幼圆" pitchFamily="49" charset="-122"/>
                <a:ea typeface="幼圆" pitchFamily="49" charset="-122"/>
              </a:endParaRPr>
            </a:p>
            <a:p>
              <a:pPr eaLnBrk="0" fontAlgn="base" hangingPunct="0">
                <a:lnSpc>
                  <a:spcPct val="150000"/>
                </a:lnSpc>
                <a:spcBef>
                  <a:spcPct val="0"/>
                </a:spcBef>
                <a:spcAft>
                  <a:spcPct val="0"/>
                </a:spcAft>
                <a:buClrTx/>
                <a:buSzTx/>
                <a:buNone/>
              </a:pPr>
              <a:r>
                <a:rPr kumimoji="0" lang="zh-CN" altLang="en-US" sz="2000" dirty="0">
                  <a:solidFill>
                    <a:srgbClr val="000000"/>
                  </a:solidFill>
                  <a:latin typeface="幼圆" pitchFamily="49" charset="-122"/>
                  <a:ea typeface="幼圆" pitchFamily="49" charset="-122"/>
                </a:rPr>
                <a:t>由公式                             得                           ，则：</a:t>
              </a:r>
              <a:endParaRPr kumimoji="0" lang="en-US" altLang="zh-CN" sz="2000" dirty="0">
                <a:solidFill>
                  <a:srgbClr val="000000"/>
                </a:solidFill>
                <a:latin typeface="幼圆" pitchFamily="49" charset="-122"/>
                <a:ea typeface="幼圆" pitchFamily="49" charset="-122"/>
              </a:endParaRPr>
            </a:p>
            <a:p>
              <a:pPr eaLnBrk="0" fontAlgn="base" hangingPunct="0">
                <a:lnSpc>
                  <a:spcPct val="150000"/>
                </a:lnSpc>
                <a:spcBef>
                  <a:spcPct val="0"/>
                </a:spcBef>
                <a:spcAft>
                  <a:spcPct val="0"/>
                </a:spcAft>
                <a:buClrTx/>
                <a:buSzTx/>
                <a:buNone/>
              </a:pPr>
              <a:r>
                <a:rPr kumimoji="0" lang="zh-CN" altLang="en-US" sz="2000" b="1" dirty="0">
                  <a:solidFill>
                    <a:srgbClr val="006666"/>
                  </a:solidFill>
                  <a:latin typeface="幼圆" pitchFamily="49" charset="-122"/>
                  <a:ea typeface="幼圆" pitchFamily="49" charset="-122"/>
                </a:rPr>
                <a:t>（</a:t>
              </a:r>
              <a:r>
                <a:rPr kumimoji="0" lang="en-US" altLang="zh-CN" sz="2000" b="1" dirty="0">
                  <a:solidFill>
                    <a:srgbClr val="006666"/>
                  </a:solidFill>
                  <a:latin typeface="幼圆" pitchFamily="49" charset="-122"/>
                  <a:ea typeface="幼圆" pitchFamily="49" charset="-122"/>
                </a:rPr>
                <a:t>1</a:t>
              </a:r>
              <a:r>
                <a:rPr kumimoji="0" lang="zh-CN" altLang="en-US" sz="2000" b="1" dirty="0">
                  <a:solidFill>
                    <a:srgbClr val="006666"/>
                  </a:solidFill>
                  <a:latin typeface="幼圆" pitchFamily="49" charset="-122"/>
                  <a:ea typeface="幼圆" pitchFamily="49" charset="-122"/>
                </a:rPr>
                <a:t>）求“十二五”增长率 </a:t>
              </a:r>
              <a:r>
                <a:rPr kumimoji="0" lang="en-US" altLang="zh-CN" sz="2000" b="1" dirty="0">
                  <a:solidFill>
                    <a:srgbClr val="006666"/>
                  </a:solidFill>
                  <a:latin typeface="幼圆" pitchFamily="49" charset="-122"/>
                  <a:ea typeface="幼圆" pitchFamily="49" charset="-122"/>
                </a:rPr>
                <a:t>i</a:t>
              </a:r>
              <a:r>
                <a:rPr kumimoji="0" lang="en-US" altLang="zh-CN" sz="2000" b="1" baseline="-25000" dirty="0">
                  <a:solidFill>
                    <a:srgbClr val="006666"/>
                  </a:solidFill>
                  <a:latin typeface="幼圆" pitchFamily="49" charset="-122"/>
                  <a:ea typeface="幼圆" pitchFamily="49" charset="-122"/>
                </a:rPr>
                <a:t>1</a:t>
              </a:r>
              <a:endParaRPr kumimoji="0" lang="en-US" altLang="zh-CN" sz="2000" b="1" dirty="0">
                <a:solidFill>
                  <a:srgbClr val="006666"/>
                </a:solidFill>
                <a:latin typeface="幼圆" pitchFamily="49" charset="-122"/>
                <a:ea typeface="幼圆" pitchFamily="49" charset="-122"/>
              </a:endParaRPr>
            </a:p>
            <a:p>
              <a:pPr eaLnBrk="0" fontAlgn="base" hangingPunct="0">
                <a:lnSpc>
                  <a:spcPct val="150000"/>
                </a:lnSpc>
                <a:spcBef>
                  <a:spcPct val="0"/>
                </a:spcBef>
                <a:spcAft>
                  <a:spcPct val="0"/>
                </a:spcAft>
                <a:buClrTx/>
                <a:buSzTx/>
                <a:buNone/>
              </a:pPr>
              <a:r>
                <a:rPr kumimoji="0" lang="zh-CN" altLang="en-US" sz="2000" dirty="0">
                  <a:solidFill>
                    <a:srgbClr val="000000"/>
                  </a:solidFill>
                  <a:latin typeface="幼圆" pitchFamily="49" charset="-122"/>
                  <a:ea typeface="幼圆" pitchFamily="49" charset="-122"/>
                </a:rPr>
                <a:t>查复利表得：</a:t>
              </a:r>
              <a:endParaRPr kumimoji="0" lang="en-US" altLang="zh-CN" sz="2000" dirty="0">
                <a:solidFill>
                  <a:srgbClr val="000000"/>
                </a:solidFill>
                <a:latin typeface="幼圆" pitchFamily="49" charset="-122"/>
                <a:ea typeface="幼圆" pitchFamily="49" charset="-122"/>
              </a:endParaRPr>
            </a:p>
            <a:p>
              <a:pPr eaLnBrk="0" fontAlgn="base" hangingPunct="0">
                <a:lnSpc>
                  <a:spcPct val="150000"/>
                </a:lnSpc>
                <a:spcBef>
                  <a:spcPct val="0"/>
                </a:spcBef>
                <a:spcAft>
                  <a:spcPct val="0"/>
                </a:spcAft>
                <a:buClrTx/>
                <a:buSzTx/>
                <a:buNone/>
              </a:pPr>
              <a:r>
                <a:rPr kumimoji="0" lang="zh-CN" altLang="en-US" sz="2000" b="1" dirty="0">
                  <a:solidFill>
                    <a:srgbClr val="000000"/>
                  </a:solidFill>
                  <a:latin typeface="幼圆" pitchFamily="49" charset="-122"/>
                  <a:ea typeface="幼圆" pitchFamily="49" charset="-122"/>
                </a:rPr>
                <a:t>显然，所求</a:t>
              </a:r>
              <a:r>
                <a:rPr kumimoji="0" lang="en-US" altLang="zh-CN" sz="2000" b="1" dirty="0">
                  <a:solidFill>
                    <a:srgbClr val="000000"/>
                  </a:solidFill>
                  <a:latin typeface="幼圆" pitchFamily="49" charset="-122"/>
                  <a:ea typeface="幼圆" pitchFamily="49" charset="-122"/>
                </a:rPr>
                <a:t>i</a:t>
              </a:r>
              <a:r>
                <a:rPr kumimoji="0" lang="en-US" altLang="zh-CN" sz="2000" b="1" baseline="-25000" dirty="0">
                  <a:solidFill>
                    <a:srgbClr val="000000"/>
                  </a:solidFill>
                  <a:latin typeface="幼圆" pitchFamily="49" charset="-122"/>
                  <a:ea typeface="幼圆" pitchFamily="49" charset="-122"/>
                </a:rPr>
                <a:t>1</a:t>
              </a:r>
              <a:r>
                <a:rPr kumimoji="0" lang="zh-CN" altLang="en-US" sz="2000" b="1" dirty="0">
                  <a:solidFill>
                    <a:srgbClr val="000000"/>
                  </a:solidFill>
                  <a:latin typeface="幼圆" pitchFamily="49" charset="-122"/>
                  <a:ea typeface="幼圆" pitchFamily="49" charset="-122"/>
                </a:rPr>
                <a:t>在</a:t>
              </a:r>
              <a:r>
                <a:rPr kumimoji="0" lang="en-US" altLang="zh-CN" sz="2000" b="1" dirty="0">
                  <a:solidFill>
                    <a:srgbClr val="000000"/>
                  </a:solidFill>
                  <a:latin typeface="幼圆" pitchFamily="49" charset="-122"/>
                  <a:ea typeface="幼圆" pitchFamily="49" charset="-122"/>
                </a:rPr>
                <a:t>6%</a:t>
              </a:r>
              <a:r>
                <a:rPr kumimoji="0" lang="zh-CN" altLang="en-US" sz="2000" b="1" dirty="0">
                  <a:solidFill>
                    <a:srgbClr val="000000"/>
                  </a:solidFill>
                  <a:latin typeface="幼圆" pitchFamily="49" charset="-122"/>
                  <a:ea typeface="幼圆" pitchFamily="49" charset="-122"/>
                </a:rPr>
                <a:t>和</a:t>
              </a:r>
              <a:r>
                <a:rPr kumimoji="0" lang="en-US" altLang="zh-CN" sz="2000" b="1" dirty="0">
                  <a:solidFill>
                    <a:srgbClr val="000000"/>
                  </a:solidFill>
                  <a:latin typeface="幼圆" pitchFamily="49" charset="-122"/>
                  <a:ea typeface="幼圆" pitchFamily="49" charset="-122"/>
                </a:rPr>
                <a:t>8%</a:t>
              </a:r>
              <a:r>
                <a:rPr kumimoji="0" lang="zh-CN" altLang="en-US" sz="2000" b="1" dirty="0">
                  <a:solidFill>
                    <a:srgbClr val="000000"/>
                  </a:solidFill>
                  <a:latin typeface="幼圆" pitchFamily="49" charset="-122"/>
                  <a:ea typeface="幼圆" pitchFamily="49" charset="-122"/>
                </a:rPr>
                <a:t>之间，</a:t>
              </a:r>
              <a:r>
                <a:rPr kumimoji="0" lang="zh-CN" altLang="en-US" sz="2000" b="1" dirty="0">
                  <a:solidFill>
                    <a:srgbClr val="FF0000"/>
                  </a:solidFill>
                  <a:latin typeface="幼圆" pitchFamily="49" charset="-122"/>
                  <a:ea typeface="幼圆" pitchFamily="49" charset="-122"/>
                </a:rPr>
                <a:t>利用线性内插法即可解得：</a:t>
              </a:r>
              <a:endParaRPr kumimoji="0" lang="en-US" altLang="zh-CN" sz="2000" b="1" dirty="0">
                <a:solidFill>
                  <a:srgbClr val="FF0000"/>
                </a:solidFill>
                <a:latin typeface="幼圆" pitchFamily="49" charset="-122"/>
                <a:ea typeface="幼圆" pitchFamily="49" charset="-122"/>
              </a:endParaRPr>
            </a:p>
            <a:p>
              <a:pPr eaLnBrk="0" fontAlgn="base" hangingPunct="0">
                <a:lnSpc>
                  <a:spcPct val="150000"/>
                </a:lnSpc>
                <a:spcBef>
                  <a:spcPct val="0"/>
                </a:spcBef>
                <a:spcAft>
                  <a:spcPct val="0"/>
                </a:spcAft>
                <a:buClrTx/>
                <a:buSzTx/>
                <a:buNone/>
              </a:pPr>
              <a:endParaRPr kumimoji="0" lang="en-US" altLang="zh-CN" sz="2000" dirty="0">
                <a:solidFill>
                  <a:srgbClr val="000000"/>
                </a:solidFill>
                <a:latin typeface="幼圆" pitchFamily="49" charset="-122"/>
                <a:ea typeface="幼圆" pitchFamily="49" charset="-122"/>
              </a:endParaRPr>
            </a:p>
          </p:txBody>
        </p:sp>
        <p:graphicFrame>
          <p:nvGraphicFramePr>
            <p:cNvPr id="40965" name="对象 11">
              <a:extLst>
                <a:ext uri="{FF2B5EF4-FFF2-40B4-BE49-F238E27FC236}">
                  <a16:creationId xmlns:a16="http://schemas.microsoft.com/office/drawing/2014/main" id="{965D8DFF-A9B2-04CA-B3A0-FF3F1821741B}"/>
                </a:ext>
              </a:extLst>
            </p:cNvPr>
            <p:cNvGraphicFramePr>
              <a:graphicFrameLocks noChangeAspect="1"/>
            </p:cNvGraphicFramePr>
            <p:nvPr/>
          </p:nvGraphicFramePr>
          <p:xfrm>
            <a:off x="661746" y="732556"/>
            <a:ext cx="1357322" cy="428058"/>
          </p:xfrm>
          <a:graphic>
            <a:graphicData uri="http://schemas.openxmlformats.org/presentationml/2006/ole">
              <mc:AlternateContent xmlns:mc="http://schemas.openxmlformats.org/markup-compatibility/2006">
                <mc:Choice xmlns:v="urn:schemas-microsoft-com:vml" Requires="v">
                  <p:oleObj name="Equation" r:id="rId2" imgW="18427700" imgH="5270500" progId="">
                    <p:embed/>
                  </p:oleObj>
                </mc:Choice>
                <mc:Fallback>
                  <p:oleObj name="Equation" r:id="rId2" imgW="18427700" imgH="5270500" progId="">
                    <p:embed/>
                    <p:pic>
                      <p:nvPicPr>
                        <p:cNvPr id="40965" name="对象 11">
                          <a:extLst>
                            <a:ext uri="{FF2B5EF4-FFF2-40B4-BE49-F238E27FC236}">
                              <a16:creationId xmlns:a16="http://schemas.microsoft.com/office/drawing/2014/main" id="{965D8DFF-A9B2-04CA-B3A0-FF3F182174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746" y="732556"/>
                          <a:ext cx="1357322" cy="428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6" name="对象 12">
              <a:extLst>
                <a:ext uri="{FF2B5EF4-FFF2-40B4-BE49-F238E27FC236}">
                  <a16:creationId xmlns:a16="http://schemas.microsoft.com/office/drawing/2014/main" id="{5E8F0C84-C0F7-821E-44CE-B52E4A823CC7}"/>
                </a:ext>
              </a:extLst>
            </p:cNvPr>
            <p:cNvGraphicFramePr>
              <a:graphicFrameLocks noChangeAspect="1"/>
            </p:cNvGraphicFramePr>
            <p:nvPr/>
          </p:nvGraphicFramePr>
          <p:xfrm>
            <a:off x="1086681" y="1184192"/>
            <a:ext cx="2071702" cy="428628"/>
          </p:xfrm>
          <a:graphic>
            <a:graphicData uri="http://schemas.openxmlformats.org/presentationml/2006/ole">
              <mc:AlternateContent xmlns:mc="http://schemas.openxmlformats.org/markup-compatibility/2006">
                <mc:Choice xmlns:v="urn:schemas-microsoft-com:vml" Requires="v">
                  <p:oleObj name="Equation" r:id="rId4" imgW="23990300" imgH="4978400" progId="">
                    <p:embed/>
                  </p:oleObj>
                </mc:Choice>
                <mc:Fallback>
                  <p:oleObj name="Equation" r:id="rId4" imgW="23990300" imgH="4978400" progId="">
                    <p:embed/>
                    <p:pic>
                      <p:nvPicPr>
                        <p:cNvPr id="40966" name="对象 12">
                          <a:extLst>
                            <a:ext uri="{FF2B5EF4-FFF2-40B4-BE49-F238E27FC236}">
                              <a16:creationId xmlns:a16="http://schemas.microsoft.com/office/drawing/2014/main" id="{5E8F0C84-C0F7-821E-44CE-B52E4A823CC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6681" y="1184192"/>
                          <a:ext cx="207170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7" name="对象 13">
              <a:extLst>
                <a:ext uri="{FF2B5EF4-FFF2-40B4-BE49-F238E27FC236}">
                  <a16:creationId xmlns:a16="http://schemas.microsoft.com/office/drawing/2014/main" id="{8B326F79-E594-5980-0738-7CFCFD551DF0}"/>
                </a:ext>
              </a:extLst>
            </p:cNvPr>
            <p:cNvGraphicFramePr>
              <a:graphicFrameLocks noChangeAspect="1"/>
            </p:cNvGraphicFramePr>
            <p:nvPr/>
          </p:nvGraphicFramePr>
          <p:xfrm>
            <a:off x="3515511" y="1190831"/>
            <a:ext cx="2071702" cy="428628"/>
          </p:xfrm>
          <a:graphic>
            <a:graphicData uri="http://schemas.openxmlformats.org/presentationml/2006/ole">
              <mc:AlternateContent xmlns:mc="http://schemas.openxmlformats.org/markup-compatibility/2006">
                <mc:Choice xmlns:v="urn:schemas-microsoft-com:vml" Requires="v">
                  <p:oleObj name="Equation" r:id="rId6" imgW="25450800" imgH="4978400" progId="">
                    <p:embed/>
                  </p:oleObj>
                </mc:Choice>
                <mc:Fallback>
                  <p:oleObj name="Equation" r:id="rId6" imgW="25450800" imgH="4978400" progId="">
                    <p:embed/>
                    <p:pic>
                      <p:nvPicPr>
                        <p:cNvPr id="40967" name="对象 13">
                          <a:extLst>
                            <a:ext uri="{FF2B5EF4-FFF2-40B4-BE49-F238E27FC236}">
                              <a16:creationId xmlns:a16="http://schemas.microsoft.com/office/drawing/2014/main" id="{8B326F79-E594-5980-0738-7CFCFD551D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15511" y="1190831"/>
                          <a:ext cx="2071702"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8" name="对象 14">
              <a:extLst>
                <a:ext uri="{FF2B5EF4-FFF2-40B4-BE49-F238E27FC236}">
                  <a16:creationId xmlns:a16="http://schemas.microsoft.com/office/drawing/2014/main" id="{DF62FA3F-311A-4203-0BC2-7BAE78ED11E1}"/>
                </a:ext>
              </a:extLst>
            </p:cNvPr>
            <p:cNvGraphicFramePr>
              <a:graphicFrameLocks noChangeAspect="1"/>
            </p:cNvGraphicFramePr>
            <p:nvPr/>
          </p:nvGraphicFramePr>
          <p:xfrm>
            <a:off x="1843772" y="2155750"/>
            <a:ext cx="3517621" cy="446080"/>
          </p:xfrm>
          <a:graphic>
            <a:graphicData uri="http://schemas.openxmlformats.org/presentationml/2006/ole">
              <mc:AlternateContent xmlns:mc="http://schemas.openxmlformats.org/markup-compatibility/2006">
                <mc:Choice xmlns:v="urn:schemas-microsoft-com:vml" Requires="v">
                  <p:oleObj name="Equation" r:id="rId8" imgW="43294300" imgH="5270500" progId="">
                    <p:embed/>
                  </p:oleObj>
                </mc:Choice>
                <mc:Fallback>
                  <p:oleObj name="Equation" r:id="rId8" imgW="43294300" imgH="5270500" progId="">
                    <p:embed/>
                    <p:pic>
                      <p:nvPicPr>
                        <p:cNvPr id="40968" name="对象 14">
                          <a:extLst>
                            <a:ext uri="{FF2B5EF4-FFF2-40B4-BE49-F238E27FC236}">
                              <a16:creationId xmlns:a16="http://schemas.microsoft.com/office/drawing/2014/main" id="{DF62FA3F-311A-4203-0BC2-7BAE78ED11E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43772" y="2155750"/>
                          <a:ext cx="3517621" cy="446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9" name="对象 15">
              <a:extLst>
                <a:ext uri="{FF2B5EF4-FFF2-40B4-BE49-F238E27FC236}">
                  <a16:creationId xmlns:a16="http://schemas.microsoft.com/office/drawing/2014/main" id="{7839F650-46A2-ED66-834E-5EF795AF26F1}"/>
                </a:ext>
              </a:extLst>
            </p:cNvPr>
            <p:cNvGraphicFramePr>
              <a:graphicFrameLocks noChangeAspect="1"/>
            </p:cNvGraphicFramePr>
            <p:nvPr/>
          </p:nvGraphicFramePr>
          <p:xfrm>
            <a:off x="1340407" y="3263327"/>
            <a:ext cx="5011103" cy="417470"/>
          </p:xfrm>
          <a:graphic>
            <a:graphicData uri="http://schemas.openxmlformats.org/presentationml/2006/ole">
              <mc:AlternateContent xmlns:mc="http://schemas.openxmlformats.org/markup-compatibility/2006">
                <mc:Choice xmlns:v="urn:schemas-microsoft-com:vml" Requires="v">
                  <p:oleObj name="Equation" r:id="rId10" imgW="63487300" imgH="4978400" progId="Equation.DSMT4">
                    <p:embed/>
                  </p:oleObj>
                </mc:Choice>
                <mc:Fallback>
                  <p:oleObj name="Equation" r:id="rId10" imgW="63487300" imgH="4978400" progId="Equation.DSMT4">
                    <p:embed/>
                    <p:pic>
                      <p:nvPicPr>
                        <p:cNvPr id="40969" name="对象 15">
                          <a:extLst>
                            <a:ext uri="{FF2B5EF4-FFF2-40B4-BE49-F238E27FC236}">
                              <a16:creationId xmlns:a16="http://schemas.microsoft.com/office/drawing/2014/main" id="{7839F650-46A2-ED66-834E-5EF795AF26F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0407" y="3263327"/>
                          <a:ext cx="5011103" cy="417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70" name="对象 16">
              <a:extLst>
                <a:ext uri="{FF2B5EF4-FFF2-40B4-BE49-F238E27FC236}">
                  <a16:creationId xmlns:a16="http://schemas.microsoft.com/office/drawing/2014/main" id="{A7B4231D-AF20-2DB5-C740-0AB5D59BEFA5}"/>
                </a:ext>
              </a:extLst>
            </p:cNvPr>
            <p:cNvGraphicFramePr>
              <a:graphicFrameLocks noChangeAspect="1"/>
            </p:cNvGraphicFramePr>
            <p:nvPr/>
          </p:nvGraphicFramePr>
          <p:xfrm>
            <a:off x="943673" y="3871975"/>
            <a:ext cx="5992906" cy="857256"/>
          </p:xfrm>
          <a:graphic>
            <a:graphicData uri="http://schemas.openxmlformats.org/presentationml/2006/ole">
              <mc:AlternateContent xmlns:mc="http://schemas.openxmlformats.org/markup-compatibility/2006">
                <mc:Choice xmlns:v="urn:schemas-microsoft-com:vml" Requires="v">
                  <p:oleObj name="Equation" r:id="rId12" imgW="68173600" imgH="9652000" progId="Equation.DSMT4">
                    <p:embed/>
                  </p:oleObj>
                </mc:Choice>
                <mc:Fallback>
                  <p:oleObj name="Equation" r:id="rId12" imgW="68173600" imgH="9652000" progId="Equation.DSMT4">
                    <p:embed/>
                    <p:pic>
                      <p:nvPicPr>
                        <p:cNvPr id="40970" name="对象 16">
                          <a:extLst>
                            <a:ext uri="{FF2B5EF4-FFF2-40B4-BE49-F238E27FC236}">
                              <a16:creationId xmlns:a16="http://schemas.microsoft.com/office/drawing/2014/main" id="{A7B4231D-AF20-2DB5-C740-0AB5D59BEFA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43673" y="3871975"/>
                          <a:ext cx="5992906" cy="857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fade">
                                      <p:cBhvr>
                                        <p:cTn id="7" dur="1000"/>
                                        <p:tgtEl>
                                          <p:spTgt spid="37891"/>
                                        </p:tgtEl>
                                      </p:cBhvr>
                                    </p:animEffect>
                                    <p:anim calcmode="lin" valueType="num">
                                      <p:cBhvr>
                                        <p:cTn id="8" dur="1000" fill="hold"/>
                                        <p:tgtEl>
                                          <p:spTgt spid="37891"/>
                                        </p:tgtEl>
                                        <p:attrNameLst>
                                          <p:attrName>ppt_x</p:attrName>
                                        </p:attrNameLst>
                                      </p:cBhvr>
                                      <p:tavLst>
                                        <p:tav tm="0">
                                          <p:val>
                                            <p:strVal val="#ppt_x"/>
                                          </p:val>
                                        </p:tav>
                                        <p:tav tm="100000">
                                          <p:val>
                                            <p:strVal val="#ppt_x"/>
                                          </p:val>
                                        </p:tav>
                                      </p:tavLst>
                                    </p:anim>
                                    <p:anim calcmode="lin" valueType="num">
                                      <p:cBhvr>
                                        <p:cTn id="9" dur="1000" fill="hold"/>
                                        <p:tgtEl>
                                          <p:spTgt spid="3789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F1550189-E8DA-1B56-35C5-DFCAD451F7F1}"/>
              </a:ext>
            </a:extLst>
          </p:cNvPr>
          <p:cNvSpPr>
            <a:spLocks noGrp="1" noChangeArrowheads="1"/>
          </p:cNvSpPr>
          <p:nvPr>
            <p:ph type="title"/>
          </p:nvPr>
        </p:nvSpPr>
        <p:spPr/>
        <p:txBody>
          <a:bodyPr/>
          <a:lstStyle/>
          <a:p>
            <a:pPr eaLnBrk="1" hangingPunct="1"/>
            <a:r>
              <a:rPr lang="zh-CN" altLang="en-US"/>
              <a:t>等值</a:t>
            </a:r>
          </a:p>
        </p:txBody>
      </p:sp>
      <p:sp>
        <p:nvSpPr>
          <p:cNvPr id="41987" name="TextBox 3">
            <a:extLst>
              <a:ext uri="{FF2B5EF4-FFF2-40B4-BE49-F238E27FC236}">
                <a16:creationId xmlns:a16="http://schemas.microsoft.com/office/drawing/2014/main" id="{98AA5B50-664F-671F-7CA7-38CC4F87988A}"/>
              </a:ext>
            </a:extLst>
          </p:cNvPr>
          <p:cNvSpPr txBox="1">
            <a:spLocks noChangeArrowheads="1"/>
          </p:cNvSpPr>
          <p:nvPr/>
        </p:nvSpPr>
        <p:spPr bwMode="auto">
          <a:xfrm>
            <a:off x="2670175" y="1189038"/>
            <a:ext cx="7215188"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200000"/>
              </a:lnSpc>
              <a:spcBef>
                <a:spcPct val="0"/>
              </a:spcBef>
              <a:spcAft>
                <a:spcPct val="0"/>
              </a:spcAft>
              <a:buClrTx/>
              <a:buSzTx/>
              <a:buNone/>
            </a:pPr>
            <a:r>
              <a:rPr kumimoji="0" lang="zh-CN" altLang="en-US" sz="2000" b="1">
                <a:solidFill>
                  <a:srgbClr val="006666"/>
                </a:solidFill>
                <a:latin typeface="幼圆" pitchFamily="49" charset="-122"/>
                <a:ea typeface="幼圆" pitchFamily="49" charset="-122"/>
              </a:rPr>
              <a:t>（</a:t>
            </a:r>
            <a:r>
              <a:rPr kumimoji="0" lang="en-US" altLang="zh-CN" sz="2000" b="1">
                <a:solidFill>
                  <a:srgbClr val="006666"/>
                </a:solidFill>
                <a:latin typeface="幼圆" pitchFamily="49" charset="-122"/>
                <a:ea typeface="幼圆" pitchFamily="49" charset="-122"/>
              </a:rPr>
              <a:t>2</a:t>
            </a:r>
            <a:r>
              <a:rPr kumimoji="0" lang="zh-CN" altLang="en-US" sz="2000" b="1">
                <a:solidFill>
                  <a:srgbClr val="006666"/>
                </a:solidFill>
                <a:latin typeface="幼圆" pitchFamily="49" charset="-122"/>
                <a:ea typeface="幼圆" pitchFamily="49" charset="-122"/>
              </a:rPr>
              <a:t>）求</a:t>
            </a:r>
            <a:r>
              <a:rPr kumimoji="0" lang="en-US" altLang="zh-CN" sz="2000" b="1">
                <a:solidFill>
                  <a:srgbClr val="006666"/>
                </a:solidFill>
                <a:latin typeface="幼圆" pitchFamily="49" charset="-122"/>
                <a:ea typeface="幼圆" pitchFamily="49" charset="-122"/>
              </a:rPr>
              <a:t>2015</a:t>
            </a:r>
            <a:r>
              <a:rPr kumimoji="0" lang="zh-CN" altLang="en-US" sz="2000" b="1">
                <a:solidFill>
                  <a:srgbClr val="006666"/>
                </a:solidFill>
                <a:latin typeface="幼圆" pitchFamily="49" charset="-122"/>
                <a:ea typeface="幼圆" pitchFamily="49" charset="-122"/>
              </a:rPr>
              <a:t>年到</a:t>
            </a:r>
            <a:r>
              <a:rPr kumimoji="0" lang="en-US" altLang="zh-CN" sz="2000" b="1">
                <a:solidFill>
                  <a:srgbClr val="006666"/>
                </a:solidFill>
                <a:latin typeface="幼圆" pitchFamily="49" charset="-122"/>
                <a:ea typeface="幼圆" pitchFamily="49" charset="-122"/>
              </a:rPr>
              <a:t>2025</a:t>
            </a:r>
            <a:r>
              <a:rPr kumimoji="0" lang="zh-CN" altLang="en-US" sz="2000" b="1">
                <a:solidFill>
                  <a:srgbClr val="006666"/>
                </a:solidFill>
                <a:latin typeface="幼圆" pitchFamily="49" charset="-122"/>
                <a:ea typeface="幼圆" pitchFamily="49" charset="-122"/>
              </a:rPr>
              <a:t>年增长率</a:t>
            </a:r>
            <a:r>
              <a:rPr kumimoji="0" lang="en-US" altLang="zh-CN" sz="2000" b="1">
                <a:solidFill>
                  <a:srgbClr val="006666"/>
                </a:solidFill>
                <a:latin typeface="幼圆" pitchFamily="49" charset="-122"/>
                <a:ea typeface="幼圆" pitchFamily="49" charset="-122"/>
              </a:rPr>
              <a:t>i</a:t>
            </a:r>
            <a:r>
              <a:rPr kumimoji="0" lang="en-US" altLang="zh-CN" sz="2000" b="1" baseline="-25000">
                <a:solidFill>
                  <a:srgbClr val="006666"/>
                </a:solidFill>
                <a:latin typeface="幼圆" pitchFamily="49" charset="-122"/>
                <a:ea typeface="幼圆" pitchFamily="49" charset="-122"/>
              </a:rPr>
              <a:t>2</a:t>
            </a:r>
            <a:r>
              <a:rPr kumimoji="0" lang="zh-CN" altLang="en-US" sz="2000" b="1">
                <a:solidFill>
                  <a:srgbClr val="006666"/>
                </a:solidFill>
                <a:latin typeface="幼圆" pitchFamily="49" charset="-122"/>
                <a:ea typeface="幼圆" pitchFamily="49" charset="-122"/>
              </a:rPr>
              <a:t>：</a:t>
            </a:r>
            <a:endParaRPr kumimoji="0" lang="en-US" altLang="zh-CN" sz="2000" b="1">
              <a:solidFill>
                <a:srgbClr val="006666"/>
              </a:solidFill>
              <a:latin typeface="幼圆" pitchFamily="49" charset="-122"/>
              <a:ea typeface="幼圆" pitchFamily="49" charset="-122"/>
            </a:endParaRPr>
          </a:p>
          <a:p>
            <a:pPr eaLnBrk="0" fontAlgn="base" hangingPunct="0">
              <a:lnSpc>
                <a:spcPct val="200000"/>
              </a:lnSpc>
              <a:spcBef>
                <a:spcPct val="0"/>
              </a:spcBef>
              <a:spcAft>
                <a:spcPct val="0"/>
              </a:spcAft>
              <a:buClrTx/>
              <a:buSzTx/>
              <a:buNone/>
            </a:pPr>
            <a:r>
              <a:rPr kumimoji="0" lang="zh-CN" altLang="en-US" sz="2000">
                <a:solidFill>
                  <a:srgbClr val="000000"/>
                </a:solidFill>
                <a:latin typeface="幼圆" pitchFamily="49" charset="-122"/>
                <a:ea typeface="幼圆" pitchFamily="49" charset="-122"/>
              </a:rPr>
              <a:t>同理可得</a:t>
            </a:r>
            <a:endParaRPr kumimoji="0" lang="en-US" altLang="zh-CN" sz="2000">
              <a:solidFill>
                <a:srgbClr val="000000"/>
              </a:solidFill>
              <a:latin typeface="幼圆" pitchFamily="49" charset="-122"/>
              <a:ea typeface="幼圆" pitchFamily="49" charset="-122"/>
            </a:endParaRPr>
          </a:p>
          <a:p>
            <a:pPr eaLnBrk="0" fontAlgn="base" hangingPunct="0">
              <a:lnSpc>
                <a:spcPct val="200000"/>
              </a:lnSpc>
              <a:spcBef>
                <a:spcPct val="0"/>
              </a:spcBef>
              <a:spcAft>
                <a:spcPct val="0"/>
              </a:spcAft>
              <a:buClrTx/>
              <a:buSzTx/>
              <a:buNone/>
            </a:pPr>
            <a:r>
              <a:rPr kumimoji="0" lang="zh-CN" altLang="en-US" sz="2000">
                <a:solidFill>
                  <a:srgbClr val="000000"/>
                </a:solidFill>
                <a:latin typeface="幼圆" pitchFamily="49" charset="-122"/>
                <a:ea typeface="幼圆" pitchFamily="49" charset="-122"/>
              </a:rPr>
              <a:t>查表得</a:t>
            </a:r>
            <a:endParaRPr kumimoji="0" lang="en-US" altLang="zh-CN" sz="2000">
              <a:solidFill>
                <a:srgbClr val="000000"/>
              </a:solidFill>
              <a:latin typeface="幼圆" pitchFamily="49" charset="-122"/>
              <a:ea typeface="幼圆" pitchFamily="49" charset="-122"/>
            </a:endParaRPr>
          </a:p>
        </p:txBody>
      </p:sp>
      <p:graphicFrame>
        <p:nvGraphicFramePr>
          <p:cNvPr id="41988" name="Object 8">
            <a:extLst>
              <a:ext uri="{FF2B5EF4-FFF2-40B4-BE49-F238E27FC236}">
                <a16:creationId xmlns:a16="http://schemas.microsoft.com/office/drawing/2014/main" id="{EF353907-09E7-1B92-35E3-0B61ED175B6B}"/>
              </a:ext>
            </a:extLst>
          </p:cNvPr>
          <p:cNvGraphicFramePr>
            <a:graphicFrameLocks noChangeAspect="1"/>
          </p:cNvGraphicFramePr>
          <p:nvPr/>
        </p:nvGraphicFramePr>
        <p:xfrm>
          <a:off x="3965575" y="2032000"/>
          <a:ext cx="3030538" cy="431800"/>
        </p:xfrm>
        <a:graphic>
          <a:graphicData uri="http://schemas.openxmlformats.org/presentationml/2006/ole">
            <mc:AlternateContent xmlns:mc="http://schemas.openxmlformats.org/markup-compatibility/2006">
              <mc:Choice xmlns:v="urn:schemas-microsoft-com:vml" Requires="v">
                <p:oleObj name="Equation" r:id="rId2" imgW="36576000" imgH="5270500" progId="">
                  <p:embed/>
                </p:oleObj>
              </mc:Choice>
              <mc:Fallback>
                <p:oleObj name="Equation" r:id="rId2" imgW="36576000" imgH="5270500" progId="">
                  <p:embed/>
                  <p:pic>
                    <p:nvPicPr>
                      <p:cNvPr id="41988" name="Object 8">
                        <a:extLst>
                          <a:ext uri="{FF2B5EF4-FFF2-40B4-BE49-F238E27FC236}">
                            <a16:creationId xmlns:a16="http://schemas.microsoft.com/office/drawing/2014/main" id="{EF353907-09E7-1B92-35E3-0B61ED175B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5575" y="2032000"/>
                        <a:ext cx="30305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9" name="Object 9">
            <a:extLst>
              <a:ext uri="{FF2B5EF4-FFF2-40B4-BE49-F238E27FC236}">
                <a16:creationId xmlns:a16="http://schemas.microsoft.com/office/drawing/2014/main" id="{C86B669F-35A9-4600-2C7E-193F0C85D7C0}"/>
              </a:ext>
            </a:extLst>
          </p:cNvPr>
          <p:cNvGraphicFramePr>
            <a:graphicFrameLocks noChangeAspect="1"/>
          </p:cNvGraphicFramePr>
          <p:nvPr/>
        </p:nvGraphicFramePr>
        <p:xfrm>
          <a:off x="3751264" y="2624138"/>
          <a:ext cx="5405437" cy="404812"/>
        </p:xfrm>
        <a:graphic>
          <a:graphicData uri="http://schemas.openxmlformats.org/presentationml/2006/ole">
            <mc:AlternateContent xmlns:mc="http://schemas.openxmlformats.org/markup-compatibility/2006">
              <mc:Choice xmlns:v="urn:schemas-microsoft-com:vml" Requires="v">
                <p:oleObj name="Equation" r:id="rId4" imgW="67005200" imgH="4978400" progId="">
                  <p:embed/>
                </p:oleObj>
              </mc:Choice>
              <mc:Fallback>
                <p:oleObj name="Equation" r:id="rId4" imgW="67005200" imgH="4978400" progId="">
                  <p:embed/>
                  <p:pic>
                    <p:nvPicPr>
                      <p:cNvPr id="41989" name="Object 9">
                        <a:extLst>
                          <a:ext uri="{FF2B5EF4-FFF2-40B4-BE49-F238E27FC236}">
                            <a16:creationId xmlns:a16="http://schemas.microsoft.com/office/drawing/2014/main" id="{C86B669F-35A9-4600-2C7E-193F0C85D7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1264" y="2624138"/>
                        <a:ext cx="540543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0" name="Object 10">
            <a:extLst>
              <a:ext uri="{FF2B5EF4-FFF2-40B4-BE49-F238E27FC236}">
                <a16:creationId xmlns:a16="http://schemas.microsoft.com/office/drawing/2014/main" id="{5C0D1886-C6BE-87C3-F75E-9BB56C361A3E}"/>
              </a:ext>
            </a:extLst>
          </p:cNvPr>
          <p:cNvGraphicFramePr>
            <a:graphicFrameLocks noChangeAspect="1"/>
          </p:cNvGraphicFramePr>
          <p:nvPr/>
        </p:nvGraphicFramePr>
        <p:xfrm>
          <a:off x="3170238" y="3306763"/>
          <a:ext cx="5715000" cy="889000"/>
        </p:xfrm>
        <a:graphic>
          <a:graphicData uri="http://schemas.openxmlformats.org/presentationml/2006/ole">
            <mc:AlternateContent xmlns:mc="http://schemas.openxmlformats.org/markup-compatibility/2006">
              <mc:Choice xmlns:v="urn:schemas-microsoft-com:vml" Requires="v">
                <p:oleObj name="Equation" r:id="rId6" imgW="67297300" imgH="9652000" progId="">
                  <p:embed/>
                </p:oleObj>
              </mc:Choice>
              <mc:Fallback>
                <p:oleObj name="Equation" r:id="rId6" imgW="67297300" imgH="9652000" progId="">
                  <p:embed/>
                  <p:pic>
                    <p:nvPicPr>
                      <p:cNvPr id="41990" name="Object 10">
                        <a:extLst>
                          <a:ext uri="{FF2B5EF4-FFF2-40B4-BE49-F238E27FC236}">
                            <a16:creationId xmlns:a16="http://schemas.microsoft.com/office/drawing/2014/main" id="{5C0D1886-C6BE-87C3-F75E-9BB56C361A3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0238" y="3306763"/>
                        <a:ext cx="57150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pull dir="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EAE6A79-4E65-9389-1600-09FCD804DF42}"/>
              </a:ext>
            </a:extLst>
          </p:cNvPr>
          <p:cNvSpPr>
            <a:spLocks noGrp="1" noChangeArrowheads="1"/>
          </p:cNvSpPr>
          <p:nvPr>
            <p:ph type="title"/>
          </p:nvPr>
        </p:nvSpPr>
        <p:spPr/>
        <p:txBody>
          <a:bodyPr/>
          <a:lstStyle/>
          <a:p>
            <a:pPr eaLnBrk="1" hangingPunct="1"/>
            <a:r>
              <a:rPr lang="zh-CN" altLang="en-US"/>
              <a:t>等值</a:t>
            </a:r>
          </a:p>
        </p:txBody>
      </p:sp>
      <p:sp>
        <p:nvSpPr>
          <p:cNvPr id="6" name="Text Box 3">
            <a:extLst>
              <a:ext uri="{FF2B5EF4-FFF2-40B4-BE49-F238E27FC236}">
                <a16:creationId xmlns:a16="http://schemas.microsoft.com/office/drawing/2014/main" id="{BB5EB54C-5677-CD94-9A68-1AA1A008AA7F}"/>
              </a:ext>
            </a:extLst>
          </p:cNvPr>
          <p:cNvSpPr txBox="1">
            <a:spLocks noChangeArrowheads="1"/>
          </p:cNvSpPr>
          <p:nvPr/>
        </p:nvSpPr>
        <p:spPr bwMode="auto">
          <a:xfrm>
            <a:off x="2135189" y="1427164"/>
            <a:ext cx="8054975" cy="241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lnSpc>
                <a:spcPct val="113000"/>
              </a:lnSpc>
              <a:spcBef>
                <a:spcPct val="0"/>
              </a:spcBef>
              <a:spcAft>
                <a:spcPct val="0"/>
              </a:spcAft>
              <a:buClrTx/>
              <a:buSzTx/>
              <a:buNone/>
            </a:pPr>
            <a:r>
              <a:rPr kumimoji="0" lang="en-US" altLang="zh-CN" sz="2400" b="1">
                <a:solidFill>
                  <a:srgbClr val="000000"/>
                </a:solidFill>
                <a:latin typeface="幼圆" pitchFamily="49" charset="-122"/>
                <a:ea typeface="幼圆" pitchFamily="49" charset="-122"/>
              </a:rPr>
              <a:t>【</a:t>
            </a:r>
            <a:r>
              <a:rPr kumimoji="0" lang="zh-CN" altLang="en-US" sz="2400" b="1">
                <a:solidFill>
                  <a:srgbClr val="000000"/>
                </a:solidFill>
                <a:latin typeface="幼圆" pitchFamily="49" charset="-122"/>
                <a:ea typeface="幼圆" pitchFamily="49" charset="-122"/>
              </a:rPr>
              <a:t>例</a:t>
            </a:r>
            <a:r>
              <a:rPr kumimoji="0" lang="en-US" altLang="zh-CN" sz="2400" b="1">
                <a:solidFill>
                  <a:srgbClr val="000000"/>
                </a:solidFill>
                <a:latin typeface="幼圆" pitchFamily="49" charset="-122"/>
                <a:ea typeface="幼圆" pitchFamily="49" charset="-122"/>
              </a:rPr>
              <a:t>2-15】</a:t>
            </a:r>
            <a:r>
              <a:rPr kumimoji="0" lang="zh-CN" altLang="en-US" sz="2400" b="1">
                <a:solidFill>
                  <a:srgbClr val="000000"/>
                </a:solidFill>
                <a:latin typeface="幼圆" pitchFamily="49" charset="-122"/>
                <a:ea typeface="幼圆" pitchFamily="49" charset="-122"/>
              </a:rPr>
              <a:t>某企业贷款</a:t>
            </a:r>
            <a:r>
              <a:rPr kumimoji="0" lang="en-US" altLang="zh-CN" sz="2400" b="1">
                <a:solidFill>
                  <a:srgbClr val="000000"/>
                </a:solidFill>
                <a:latin typeface="幼圆" pitchFamily="49" charset="-122"/>
                <a:ea typeface="幼圆" pitchFamily="49" charset="-122"/>
              </a:rPr>
              <a:t>200</a:t>
            </a:r>
            <a:r>
              <a:rPr kumimoji="0" lang="zh-CN" altLang="en-US" sz="2400" b="1">
                <a:solidFill>
                  <a:srgbClr val="000000"/>
                </a:solidFill>
                <a:latin typeface="幼圆" pitchFamily="49" charset="-122"/>
                <a:ea typeface="幼圆" pitchFamily="49" charset="-122"/>
              </a:rPr>
              <a:t>万元建一工程，第二年年底建成投产，投产后每年收益</a:t>
            </a:r>
            <a:r>
              <a:rPr kumimoji="0" lang="en-US" altLang="zh-CN" sz="2400" b="1">
                <a:solidFill>
                  <a:srgbClr val="000000"/>
                </a:solidFill>
                <a:latin typeface="幼圆" pitchFamily="49" charset="-122"/>
                <a:ea typeface="幼圆" pitchFamily="49" charset="-122"/>
              </a:rPr>
              <a:t>40</a:t>
            </a:r>
            <a:r>
              <a:rPr kumimoji="0" lang="zh-CN" altLang="en-US" sz="2400" b="1">
                <a:solidFill>
                  <a:srgbClr val="000000"/>
                </a:solidFill>
                <a:latin typeface="幼圆" pitchFamily="49" charset="-122"/>
                <a:ea typeface="幼圆" pitchFamily="49" charset="-122"/>
              </a:rPr>
              <a:t>万元，生产期现金流量采用年末习惯法。若年利率为</a:t>
            </a:r>
            <a:r>
              <a:rPr kumimoji="0" lang="en-US" altLang="zh-CN" sz="2400" b="1">
                <a:solidFill>
                  <a:srgbClr val="000000"/>
                </a:solidFill>
                <a:latin typeface="幼圆" pitchFamily="49" charset="-122"/>
                <a:ea typeface="幼圆" pitchFamily="49" charset="-122"/>
              </a:rPr>
              <a:t>10%</a:t>
            </a:r>
            <a:r>
              <a:rPr kumimoji="0" lang="zh-CN" altLang="en-US" sz="2400" b="1">
                <a:solidFill>
                  <a:srgbClr val="000000"/>
                </a:solidFill>
                <a:latin typeface="幼圆" pitchFamily="49" charset="-122"/>
                <a:ea typeface="幼圆" pitchFamily="49" charset="-122"/>
              </a:rPr>
              <a:t>，问在投产后多少年能收回</a:t>
            </a:r>
            <a:r>
              <a:rPr kumimoji="0" lang="en-US" altLang="zh-CN" sz="2400" b="1">
                <a:solidFill>
                  <a:srgbClr val="000000"/>
                </a:solidFill>
                <a:latin typeface="幼圆" pitchFamily="49" charset="-122"/>
                <a:ea typeface="幼圆" pitchFamily="49" charset="-122"/>
              </a:rPr>
              <a:t>200</a:t>
            </a:r>
            <a:r>
              <a:rPr kumimoji="0" lang="zh-CN" altLang="en-US" sz="2400" b="1">
                <a:solidFill>
                  <a:srgbClr val="000000"/>
                </a:solidFill>
                <a:latin typeface="幼圆" pitchFamily="49" charset="-122"/>
                <a:ea typeface="幼圆" pitchFamily="49" charset="-122"/>
              </a:rPr>
              <a:t>万元的投资？</a:t>
            </a:r>
            <a:endParaRPr kumimoji="0" lang="en-US" altLang="zh-CN" sz="2400" b="1">
              <a:solidFill>
                <a:srgbClr val="000000"/>
              </a:solidFill>
              <a:latin typeface="幼圆" pitchFamily="49" charset="-122"/>
              <a:ea typeface="幼圆" pitchFamily="49" charset="-122"/>
            </a:endParaRPr>
          </a:p>
          <a:p>
            <a:pPr fontAlgn="base">
              <a:lnSpc>
                <a:spcPct val="113000"/>
              </a:lnSpc>
              <a:spcBef>
                <a:spcPct val="0"/>
              </a:spcBef>
              <a:spcAft>
                <a:spcPct val="0"/>
              </a:spcAft>
              <a:buClrTx/>
              <a:buSzTx/>
              <a:buNone/>
            </a:pPr>
            <a:r>
              <a:rPr kumimoji="0" lang="zh-CN" altLang="en-US" sz="2000">
                <a:solidFill>
                  <a:srgbClr val="000000"/>
                </a:solidFill>
                <a:latin typeface="幼圆" pitchFamily="49" charset="-122"/>
                <a:ea typeface="幼圆" pitchFamily="49" charset="-122"/>
              </a:rPr>
              <a:t>  </a:t>
            </a:r>
            <a:endParaRPr kumimoji="0" lang="en-US" altLang="zh-CN" sz="2000">
              <a:solidFill>
                <a:srgbClr val="000000"/>
              </a:solidFill>
              <a:latin typeface="幼圆" pitchFamily="49" charset="-122"/>
              <a:ea typeface="幼圆" pitchFamily="49" charset="-122"/>
            </a:endParaRPr>
          </a:p>
          <a:p>
            <a:pPr fontAlgn="base">
              <a:lnSpc>
                <a:spcPct val="113000"/>
              </a:lnSpc>
              <a:spcBef>
                <a:spcPct val="0"/>
              </a:spcBef>
              <a:spcAft>
                <a:spcPct val="0"/>
              </a:spcAft>
              <a:buClrTx/>
              <a:buSzTx/>
              <a:buNone/>
            </a:pPr>
            <a:r>
              <a:rPr kumimoji="0" lang="zh-CN" altLang="en-US" sz="2000">
                <a:solidFill>
                  <a:srgbClr val="000000"/>
                </a:solidFill>
                <a:latin typeface="幼圆" pitchFamily="49" charset="-122"/>
                <a:ea typeface="幼圆" pitchFamily="49" charset="-122"/>
              </a:rPr>
              <a:t>解</a:t>
            </a:r>
            <a:r>
              <a:rPr kumimoji="0" lang="zh-CN" altLang="en-US" sz="2000">
                <a:solidFill>
                  <a:srgbClr val="000000"/>
                </a:solidFill>
                <a:latin typeface="幼圆" pitchFamily="49" charset="-122"/>
                <a:ea typeface="幼圆" pitchFamily="49" charset="-122"/>
                <a:sym typeface="Wingdings" pitchFamily="2" charset="2"/>
              </a:rPr>
              <a:t>：（</a:t>
            </a:r>
            <a:r>
              <a:rPr kumimoji="0" lang="en-US" altLang="zh-CN" sz="2000">
                <a:solidFill>
                  <a:srgbClr val="000000"/>
                </a:solidFill>
                <a:latin typeface="幼圆" pitchFamily="49" charset="-122"/>
                <a:ea typeface="幼圆" pitchFamily="49" charset="-122"/>
                <a:sym typeface="Wingdings" pitchFamily="2" charset="2"/>
              </a:rPr>
              <a:t>1</a:t>
            </a:r>
            <a:r>
              <a:rPr kumimoji="0" lang="zh-CN" altLang="en-US" sz="2000">
                <a:solidFill>
                  <a:srgbClr val="000000"/>
                </a:solidFill>
                <a:latin typeface="幼圆" pitchFamily="49" charset="-122"/>
                <a:ea typeface="幼圆" pitchFamily="49" charset="-122"/>
                <a:sym typeface="Wingdings" pitchFamily="2" charset="2"/>
              </a:rPr>
              <a:t>）现金流量图如</a:t>
            </a:r>
            <a:r>
              <a:rPr kumimoji="0" lang="en-US" altLang="zh-CN" sz="2000">
                <a:solidFill>
                  <a:srgbClr val="000000"/>
                </a:solidFill>
                <a:latin typeface="幼圆" pitchFamily="49" charset="-122"/>
                <a:ea typeface="幼圆" pitchFamily="49" charset="-122"/>
                <a:sym typeface="Wingdings" pitchFamily="2" charset="2"/>
              </a:rPr>
              <a:t>2-15</a:t>
            </a:r>
            <a:r>
              <a:rPr kumimoji="0" lang="zh-CN" altLang="en-US" sz="2000">
                <a:solidFill>
                  <a:srgbClr val="000000"/>
                </a:solidFill>
                <a:latin typeface="幼圆" pitchFamily="49" charset="-122"/>
                <a:ea typeface="幼圆" pitchFamily="49" charset="-122"/>
                <a:sym typeface="Wingdings" pitchFamily="2" charset="2"/>
              </a:rPr>
              <a:t>所示。</a:t>
            </a:r>
            <a:endParaRPr kumimoji="0" lang="en-US" altLang="zh-CN" sz="2000">
              <a:solidFill>
                <a:srgbClr val="000000"/>
              </a:solidFill>
              <a:latin typeface="幼圆" pitchFamily="49" charset="-122"/>
              <a:ea typeface="幼圆" pitchFamily="49" charset="-122"/>
              <a:sym typeface="Wingdings" pitchFamily="2" charset="2"/>
            </a:endParaRPr>
          </a:p>
        </p:txBody>
      </p:sp>
      <p:grpSp>
        <p:nvGrpSpPr>
          <p:cNvPr id="7" name="组合 30">
            <a:extLst>
              <a:ext uri="{FF2B5EF4-FFF2-40B4-BE49-F238E27FC236}">
                <a16:creationId xmlns:a16="http://schemas.microsoft.com/office/drawing/2014/main" id="{73C39560-7599-CF74-9F67-3EFF48073761}"/>
              </a:ext>
            </a:extLst>
          </p:cNvPr>
          <p:cNvGrpSpPr>
            <a:grpSpLocks/>
          </p:cNvGrpSpPr>
          <p:nvPr/>
        </p:nvGrpSpPr>
        <p:grpSpPr bwMode="auto">
          <a:xfrm>
            <a:off x="2316163" y="3851276"/>
            <a:ext cx="6858000" cy="2143125"/>
            <a:chOff x="928662" y="4298398"/>
            <a:chExt cx="6858048" cy="2143140"/>
          </a:xfrm>
        </p:grpSpPr>
        <p:grpSp>
          <p:nvGrpSpPr>
            <p:cNvPr id="43014" name="组合 29">
              <a:extLst>
                <a:ext uri="{FF2B5EF4-FFF2-40B4-BE49-F238E27FC236}">
                  <a16:creationId xmlns:a16="http://schemas.microsoft.com/office/drawing/2014/main" id="{4AB94F27-538F-6ECF-AB7F-ACC9EF3B92A5}"/>
                </a:ext>
              </a:extLst>
            </p:cNvPr>
            <p:cNvGrpSpPr>
              <a:grpSpLocks/>
            </p:cNvGrpSpPr>
            <p:nvPr/>
          </p:nvGrpSpPr>
          <p:grpSpPr bwMode="auto">
            <a:xfrm>
              <a:off x="1499372" y="4584150"/>
              <a:ext cx="6073024" cy="1488850"/>
              <a:chOff x="1499372" y="4584150"/>
              <a:chExt cx="6073024" cy="1488850"/>
            </a:xfrm>
          </p:grpSpPr>
          <p:cxnSp>
            <p:nvCxnSpPr>
              <p:cNvPr id="19" name="直接连接符 18">
                <a:extLst>
                  <a:ext uri="{FF2B5EF4-FFF2-40B4-BE49-F238E27FC236}">
                    <a16:creationId xmlns:a16="http://schemas.microsoft.com/office/drawing/2014/main" id="{87656195-7EEE-6EA2-5043-3B1F75BB54BE}"/>
                  </a:ext>
                </a:extLst>
              </p:cNvPr>
              <p:cNvCxnSpPr/>
              <p:nvPr/>
            </p:nvCxnSpPr>
            <p:spPr>
              <a:xfrm>
                <a:off x="1500166" y="5285830"/>
                <a:ext cx="6072230"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0D6545A1-734B-329E-5541-1AF7E7E215E2}"/>
                  </a:ext>
                </a:extLst>
              </p:cNvPr>
              <p:cNvCxnSpPr/>
              <p:nvPr/>
            </p:nvCxnSpPr>
            <p:spPr>
              <a:xfrm rot="5400000">
                <a:off x="1104876" y="5677944"/>
                <a:ext cx="785817" cy="476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90515E4D-415A-0F34-45BF-ED27B50ABCC5}"/>
                  </a:ext>
                </a:extLst>
              </p:cNvPr>
              <p:cNvCxnSpPr/>
              <p:nvPr/>
            </p:nvCxnSpPr>
            <p:spPr>
              <a:xfrm rot="5400000" flipH="1" flipV="1">
                <a:off x="3433754" y="4934990"/>
                <a:ext cx="703268"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86217E88-EC81-1E25-A634-24B568B426AF}"/>
                  </a:ext>
                </a:extLst>
              </p:cNvPr>
              <p:cNvCxnSpPr/>
              <p:nvPr/>
            </p:nvCxnSpPr>
            <p:spPr>
              <a:xfrm rot="5400000" flipH="1" flipV="1">
                <a:off x="4291804" y="4935784"/>
                <a:ext cx="703268"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CB0403A9-A3F2-C0F5-06CF-55448AA8DD3C}"/>
                  </a:ext>
                </a:extLst>
              </p:cNvPr>
              <p:cNvCxnSpPr/>
              <p:nvPr/>
            </p:nvCxnSpPr>
            <p:spPr>
              <a:xfrm rot="5400000" flipH="1" flipV="1">
                <a:off x="6577820" y="4935784"/>
                <a:ext cx="703268"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43015" name="TextBox 21">
              <a:extLst>
                <a:ext uri="{FF2B5EF4-FFF2-40B4-BE49-F238E27FC236}">
                  <a16:creationId xmlns:a16="http://schemas.microsoft.com/office/drawing/2014/main" id="{51B0A120-034E-99F2-5E4F-D0C0FFCF4D32}"/>
                </a:ext>
              </a:extLst>
            </p:cNvPr>
            <p:cNvSpPr txBox="1">
              <a:spLocks noChangeArrowheads="1"/>
            </p:cNvSpPr>
            <p:nvPr/>
          </p:nvSpPr>
          <p:spPr bwMode="auto">
            <a:xfrm>
              <a:off x="2071670"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3016" name="TextBox 22">
              <a:extLst>
                <a:ext uri="{FF2B5EF4-FFF2-40B4-BE49-F238E27FC236}">
                  <a16:creationId xmlns:a16="http://schemas.microsoft.com/office/drawing/2014/main" id="{17C14A35-C06F-4C09-04D7-7DA2144F5842}"/>
                </a:ext>
              </a:extLst>
            </p:cNvPr>
            <p:cNvSpPr txBox="1">
              <a:spLocks noChangeArrowheads="1"/>
            </p:cNvSpPr>
            <p:nvPr/>
          </p:nvSpPr>
          <p:spPr bwMode="auto">
            <a:xfrm>
              <a:off x="2857488"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2</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3017" name="TextBox 23">
              <a:extLst>
                <a:ext uri="{FF2B5EF4-FFF2-40B4-BE49-F238E27FC236}">
                  <a16:creationId xmlns:a16="http://schemas.microsoft.com/office/drawing/2014/main" id="{9FBA2BEA-7296-549A-19F1-8B45D2E9795F}"/>
                </a:ext>
              </a:extLst>
            </p:cNvPr>
            <p:cNvSpPr txBox="1">
              <a:spLocks noChangeArrowheads="1"/>
            </p:cNvSpPr>
            <p:nvPr/>
          </p:nvSpPr>
          <p:spPr bwMode="auto">
            <a:xfrm>
              <a:off x="3643306"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3</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3018" name="TextBox 24">
              <a:extLst>
                <a:ext uri="{FF2B5EF4-FFF2-40B4-BE49-F238E27FC236}">
                  <a16:creationId xmlns:a16="http://schemas.microsoft.com/office/drawing/2014/main" id="{8502EB59-974C-0D1F-8C3D-747D162E8685}"/>
                </a:ext>
              </a:extLst>
            </p:cNvPr>
            <p:cNvSpPr txBox="1">
              <a:spLocks noChangeArrowheads="1"/>
            </p:cNvSpPr>
            <p:nvPr/>
          </p:nvSpPr>
          <p:spPr bwMode="auto">
            <a:xfrm>
              <a:off x="4500562"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4</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3019" name="TextBox 25">
              <a:extLst>
                <a:ext uri="{FF2B5EF4-FFF2-40B4-BE49-F238E27FC236}">
                  <a16:creationId xmlns:a16="http://schemas.microsoft.com/office/drawing/2014/main" id="{68DDF056-B7F6-4130-1C3D-BD3DDE52B88F}"/>
                </a:ext>
              </a:extLst>
            </p:cNvPr>
            <p:cNvSpPr txBox="1">
              <a:spLocks noChangeArrowheads="1"/>
            </p:cNvSpPr>
            <p:nvPr/>
          </p:nvSpPr>
          <p:spPr bwMode="auto">
            <a:xfrm>
              <a:off x="5572132" y="4857760"/>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3020" name="TextBox 26">
              <a:extLst>
                <a:ext uri="{FF2B5EF4-FFF2-40B4-BE49-F238E27FC236}">
                  <a16:creationId xmlns:a16="http://schemas.microsoft.com/office/drawing/2014/main" id="{96AB68F9-3B73-020D-F8E8-525CEAB7FE5B}"/>
                </a:ext>
              </a:extLst>
            </p:cNvPr>
            <p:cNvSpPr txBox="1">
              <a:spLocks noChangeArrowheads="1"/>
            </p:cNvSpPr>
            <p:nvPr/>
          </p:nvSpPr>
          <p:spPr bwMode="auto">
            <a:xfrm>
              <a:off x="1428728" y="527424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3021" name="TextBox 27">
              <a:extLst>
                <a:ext uri="{FF2B5EF4-FFF2-40B4-BE49-F238E27FC236}">
                  <a16:creationId xmlns:a16="http://schemas.microsoft.com/office/drawing/2014/main" id="{B64527D6-2BCC-AAAC-5DD9-421AC9394A46}"/>
                </a:ext>
              </a:extLst>
            </p:cNvPr>
            <p:cNvSpPr txBox="1">
              <a:spLocks noChangeArrowheads="1"/>
            </p:cNvSpPr>
            <p:nvPr/>
          </p:nvSpPr>
          <p:spPr bwMode="auto">
            <a:xfrm>
              <a:off x="6715140" y="5274246"/>
              <a:ext cx="107157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n=?</a:t>
              </a:r>
              <a:endParaRPr kumimoji="0" lang="zh-CN" altLang="en-US" sz="1800">
                <a:solidFill>
                  <a:srgbClr val="000000"/>
                </a:solidFill>
                <a:latin typeface="幼圆" pitchFamily="49" charset="-122"/>
                <a:ea typeface="幼圆" pitchFamily="49" charset="-122"/>
              </a:endParaRPr>
            </a:p>
          </p:txBody>
        </p:sp>
        <p:sp>
          <p:nvSpPr>
            <p:cNvPr id="43022" name="TextBox 28">
              <a:extLst>
                <a:ext uri="{FF2B5EF4-FFF2-40B4-BE49-F238E27FC236}">
                  <a16:creationId xmlns:a16="http://schemas.microsoft.com/office/drawing/2014/main" id="{491E7BC2-13BC-963A-0181-2624174BB0D8}"/>
                </a:ext>
              </a:extLst>
            </p:cNvPr>
            <p:cNvSpPr txBox="1">
              <a:spLocks noChangeArrowheads="1"/>
            </p:cNvSpPr>
            <p:nvPr/>
          </p:nvSpPr>
          <p:spPr bwMode="auto">
            <a:xfrm>
              <a:off x="928662" y="607220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P=200</a:t>
              </a:r>
              <a:r>
                <a:rPr kumimoji="0" lang="zh-CN" altLang="en-US" sz="1800">
                  <a:solidFill>
                    <a:srgbClr val="000000"/>
                  </a:solidFill>
                  <a:latin typeface="幼圆" pitchFamily="49" charset="-122"/>
                  <a:ea typeface="幼圆" pitchFamily="49" charset="-122"/>
                </a:rPr>
                <a:t>万元</a:t>
              </a:r>
            </a:p>
          </p:txBody>
        </p:sp>
        <p:sp>
          <p:nvSpPr>
            <p:cNvPr id="43023" name="TextBox 34">
              <a:extLst>
                <a:ext uri="{FF2B5EF4-FFF2-40B4-BE49-F238E27FC236}">
                  <a16:creationId xmlns:a16="http://schemas.microsoft.com/office/drawing/2014/main" id="{9962E5DF-BCBF-19B8-504F-94C215D6E517}"/>
                </a:ext>
              </a:extLst>
            </p:cNvPr>
            <p:cNvSpPr txBox="1">
              <a:spLocks noChangeArrowheads="1"/>
            </p:cNvSpPr>
            <p:nvPr/>
          </p:nvSpPr>
          <p:spPr bwMode="auto">
            <a:xfrm>
              <a:off x="4786314" y="4298398"/>
              <a:ext cx="21431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A=40</a:t>
              </a:r>
              <a:r>
                <a:rPr kumimoji="0" lang="zh-CN" altLang="en-US" sz="1800">
                  <a:solidFill>
                    <a:srgbClr val="000000"/>
                  </a:solidFill>
                  <a:latin typeface="幼圆" pitchFamily="49" charset="-122"/>
                  <a:ea typeface="幼圆" pitchFamily="49" charset="-122"/>
                </a:rPr>
                <a:t>万元</a:t>
              </a:r>
              <a:r>
                <a:rPr kumimoji="0" lang="en-US" altLang="zh-CN" sz="1800" baseline="30000">
                  <a:solidFill>
                    <a:srgbClr val="000000"/>
                  </a:solidFill>
                  <a:latin typeface="幼圆" pitchFamily="49" charset="-122"/>
                  <a:ea typeface="幼圆" pitchFamily="49" charset="-122"/>
                </a:rPr>
                <a:t> </a:t>
              </a:r>
              <a:endParaRPr kumimoji="0" lang="zh-CN" altLang="en-US" sz="1800" baseline="30000">
                <a:solidFill>
                  <a:srgbClr val="000000"/>
                </a:solidFill>
                <a:latin typeface="幼圆" pitchFamily="49" charset="-122"/>
                <a:ea typeface="幼圆" pitchFamily="49" charset="-122"/>
              </a:endParaRPr>
            </a:p>
          </p:txBody>
        </p:sp>
        <p:sp>
          <p:nvSpPr>
            <p:cNvPr id="43024" name="TextBox 40">
              <a:extLst>
                <a:ext uri="{FF2B5EF4-FFF2-40B4-BE49-F238E27FC236}">
                  <a16:creationId xmlns:a16="http://schemas.microsoft.com/office/drawing/2014/main" id="{15BC583D-BF64-D9A3-5F03-57D6466B45F8}"/>
                </a:ext>
              </a:extLst>
            </p:cNvPr>
            <p:cNvSpPr txBox="1">
              <a:spLocks noChangeArrowheads="1"/>
            </p:cNvSpPr>
            <p:nvPr/>
          </p:nvSpPr>
          <p:spPr bwMode="auto">
            <a:xfrm>
              <a:off x="5572132" y="5155654"/>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a:t>
              </a:r>
              <a:endParaRPr kumimoji="0" lang="zh-CN" altLang="en-US" sz="1800">
                <a:solidFill>
                  <a:srgbClr val="000000"/>
                </a:solidFill>
                <a:latin typeface="Tahoma" panose="020B0604030504040204" pitchFamily="34" charset="0"/>
                <a:ea typeface="宋体" panose="02010600030101010101" pitchFamily="2" charset="-122"/>
              </a:endParaRPr>
            </a:p>
          </p:txBody>
        </p:sp>
      </p:grpSp>
      <p:sp>
        <p:nvSpPr>
          <p:cNvPr id="24" name="TextBox 35">
            <a:extLst>
              <a:ext uri="{FF2B5EF4-FFF2-40B4-BE49-F238E27FC236}">
                <a16:creationId xmlns:a16="http://schemas.microsoft.com/office/drawing/2014/main" id="{64BCB1B4-E63F-33FB-9209-F7AFF7B79D19}"/>
              </a:ext>
            </a:extLst>
          </p:cNvPr>
          <p:cNvSpPr txBox="1">
            <a:spLocks noChangeArrowheads="1"/>
          </p:cNvSpPr>
          <p:nvPr/>
        </p:nvSpPr>
        <p:spPr bwMode="auto">
          <a:xfrm>
            <a:off x="4310064" y="6038850"/>
            <a:ext cx="35718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1600">
                <a:solidFill>
                  <a:srgbClr val="000000"/>
                </a:solidFill>
                <a:latin typeface="幼圆" pitchFamily="49" charset="-122"/>
                <a:ea typeface="幼圆" pitchFamily="49" charset="-122"/>
              </a:rPr>
              <a:t>图</a:t>
            </a:r>
            <a:r>
              <a:rPr kumimoji="0" lang="en-US" altLang="zh-CN" sz="1600">
                <a:solidFill>
                  <a:srgbClr val="000000"/>
                </a:solidFill>
                <a:latin typeface="幼圆" pitchFamily="49" charset="-122"/>
                <a:ea typeface="幼圆" pitchFamily="49" charset="-122"/>
              </a:rPr>
              <a:t>2-15   </a:t>
            </a:r>
            <a:r>
              <a:rPr kumimoji="0" lang="zh-CN" altLang="en-US" sz="1600">
                <a:solidFill>
                  <a:srgbClr val="000000"/>
                </a:solidFill>
                <a:latin typeface="幼圆" pitchFamily="49" charset="-122"/>
                <a:ea typeface="幼圆" pitchFamily="49" charset="-122"/>
              </a:rPr>
              <a:t>例</a:t>
            </a:r>
            <a:r>
              <a:rPr kumimoji="0" lang="en-US" altLang="zh-CN" sz="1600">
                <a:solidFill>
                  <a:srgbClr val="000000"/>
                </a:solidFill>
                <a:latin typeface="幼圆" pitchFamily="49" charset="-122"/>
                <a:ea typeface="幼圆" pitchFamily="49" charset="-122"/>
              </a:rPr>
              <a:t>2-15</a:t>
            </a:r>
            <a:r>
              <a:rPr kumimoji="0" lang="zh-CN" altLang="en-US" sz="1600">
                <a:solidFill>
                  <a:srgbClr val="000000"/>
                </a:solidFill>
                <a:latin typeface="幼圆" pitchFamily="49" charset="-122"/>
                <a:ea typeface="幼圆" pitchFamily="49" charset="-122"/>
              </a:rPr>
              <a:t>现金流量图</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1000"/>
                                        <p:tgtEl>
                                          <p:spTgt spid="24"/>
                                        </p:tgtEl>
                                      </p:cBhvr>
                                    </p:animEffect>
                                    <p:anim calcmode="lin" valueType="num">
                                      <p:cBhvr>
                                        <p:cTn id="22" dur="1000" fill="hold"/>
                                        <p:tgtEl>
                                          <p:spTgt spid="24"/>
                                        </p:tgtEl>
                                        <p:attrNameLst>
                                          <p:attrName>ppt_x</p:attrName>
                                        </p:attrNameLst>
                                      </p:cBhvr>
                                      <p:tavLst>
                                        <p:tav tm="0">
                                          <p:val>
                                            <p:strVal val="#ppt_x"/>
                                          </p:val>
                                        </p:tav>
                                        <p:tav tm="100000">
                                          <p:val>
                                            <p:strVal val="#ppt_x"/>
                                          </p:val>
                                        </p:tav>
                                      </p:tavLst>
                                    </p:anim>
                                    <p:anim calcmode="lin" valueType="num">
                                      <p:cBhvr>
                                        <p:cTn id="2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E154293C-71F0-A00E-AB14-BD97418ED890}"/>
              </a:ext>
            </a:extLst>
          </p:cNvPr>
          <p:cNvSpPr>
            <a:spLocks noGrp="1" noChangeArrowheads="1"/>
          </p:cNvSpPr>
          <p:nvPr>
            <p:ph type="title"/>
          </p:nvPr>
        </p:nvSpPr>
        <p:spPr/>
        <p:txBody>
          <a:bodyPr/>
          <a:lstStyle/>
          <a:p>
            <a:pPr eaLnBrk="1" hangingPunct="1"/>
            <a:r>
              <a:rPr lang="zh-CN" altLang="en-US"/>
              <a:t>等值</a:t>
            </a:r>
          </a:p>
        </p:txBody>
      </p:sp>
      <p:sp>
        <p:nvSpPr>
          <p:cNvPr id="7" name="Text Box 3">
            <a:extLst>
              <a:ext uri="{FF2B5EF4-FFF2-40B4-BE49-F238E27FC236}">
                <a16:creationId xmlns:a16="http://schemas.microsoft.com/office/drawing/2014/main" id="{1A04BBD1-0B1A-ADA3-1343-F4E526D15A9C}"/>
              </a:ext>
            </a:extLst>
          </p:cNvPr>
          <p:cNvSpPr txBox="1">
            <a:spLocks noChangeArrowheads="1"/>
          </p:cNvSpPr>
          <p:nvPr/>
        </p:nvSpPr>
        <p:spPr bwMode="auto">
          <a:xfrm>
            <a:off x="2405063" y="-350838"/>
            <a:ext cx="7632700" cy="6483351"/>
          </a:xfrm>
          <a:prstGeom prst="rect">
            <a:avLst/>
          </a:prstGeom>
          <a:noFill/>
          <a:ln w="9525" algn="ctr">
            <a:noFill/>
            <a:miter lim="800000"/>
            <a:headEnd/>
            <a:tailEnd/>
          </a:ln>
        </p:spPr>
        <p:txBody>
          <a:bodyPr>
            <a:spAutoFit/>
          </a:bodyPr>
          <a:lstStyle>
            <a:lvl1pPr marL="179388" indent="-179388">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b="1" dirty="0">
                <a:solidFill>
                  <a:srgbClr val="006666"/>
                </a:solidFill>
                <a:latin typeface="幼圆" pitchFamily="49" charset="-122"/>
                <a:ea typeface="幼圆" pitchFamily="49" charset="-122"/>
                <a:sym typeface="Wingdings" pitchFamily="2" charset="2"/>
              </a:rPr>
              <a:t>（</a:t>
            </a:r>
            <a:r>
              <a:rPr lang="en-US" altLang="zh-CN" sz="2000" b="1" dirty="0">
                <a:solidFill>
                  <a:srgbClr val="006666"/>
                </a:solidFill>
                <a:latin typeface="幼圆" pitchFamily="49" charset="-122"/>
                <a:ea typeface="幼圆" pitchFamily="49" charset="-122"/>
                <a:sym typeface="Wingdings" pitchFamily="2" charset="2"/>
              </a:rPr>
              <a:t>2</a:t>
            </a:r>
            <a:r>
              <a:rPr lang="zh-CN" altLang="en-US" sz="2000" b="1" dirty="0">
                <a:solidFill>
                  <a:srgbClr val="006666"/>
                </a:solidFill>
                <a:latin typeface="幼圆" pitchFamily="49" charset="-122"/>
                <a:ea typeface="幼圆" pitchFamily="49" charset="-122"/>
                <a:sym typeface="Wingdings" pitchFamily="2" charset="2"/>
              </a:rPr>
              <a:t>）以投产之日第</a:t>
            </a:r>
            <a:r>
              <a:rPr lang="en-US" altLang="zh-CN" sz="2000" b="1" dirty="0">
                <a:solidFill>
                  <a:srgbClr val="006666"/>
                </a:solidFill>
                <a:latin typeface="幼圆" pitchFamily="49" charset="-122"/>
                <a:ea typeface="幼圆" pitchFamily="49" charset="-122"/>
                <a:sym typeface="Wingdings" pitchFamily="2" charset="2"/>
              </a:rPr>
              <a:t>2</a:t>
            </a:r>
            <a:r>
              <a:rPr lang="zh-CN" altLang="en-US" sz="2000" b="1" dirty="0">
                <a:solidFill>
                  <a:srgbClr val="006666"/>
                </a:solidFill>
                <a:latin typeface="幼圆" pitchFamily="49" charset="-122"/>
                <a:ea typeface="幼圆" pitchFamily="49" charset="-122"/>
                <a:sym typeface="Wingdings" pitchFamily="2" charset="2"/>
              </a:rPr>
              <a:t>年年底（即第三年年初）为基准期，计算 </a:t>
            </a:r>
            <a:r>
              <a:rPr lang="en-US" altLang="zh-CN" sz="2000" b="1" dirty="0">
                <a:solidFill>
                  <a:srgbClr val="006666"/>
                </a:solidFill>
                <a:latin typeface="幼圆" pitchFamily="49" charset="-122"/>
                <a:ea typeface="幼圆" pitchFamily="49" charset="-122"/>
                <a:sym typeface="Wingdings" pitchFamily="2" charset="2"/>
              </a:rPr>
              <a:t>F</a:t>
            </a:r>
          </a:p>
          <a:p>
            <a:pPr fontAlgn="base">
              <a:lnSpc>
                <a:spcPct val="15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b="1" dirty="0">
                <a:solidFill>
                  <a:srgbClr val="006666"/>
                </a:solidFill>
                <a:latin typeface="幼圆" pitchFamily="49" charset="-122"/>
                <a:ea typeface="幼圆" pitchFamily="49" charset="-122"/>
                <a:sym typeface="Wingdings" pitchFamily="2" charset="2"/>
              </a:rPr>
              <a:t>（</a:t>
            </a:r>
            <a:r>
              <a:rPr lang="en-US" altLang="zh-CN" sz="2000" b="1" dirty="0">
                <a:solidFill>
                  <a:srgbClr val="006666"/>
                </a:solidFill>
                <a:latin typeface="幼圆" pitchFamily="49" charset="-122"/>
                <a:ea typeface="幼圆" pitchFamily="49" charset="-122"/>
                <a:sym typeface="Wingdings" pitchFamily="2" charset="2"/>
              </a:rPr>
              <a:t>3</a:t>
            </a:r>
            <a:r>
              <a:rPr lang="zh-CN" altLang="en-US" sz="2000" b="1" dirty="0">
                <a:solidFill>
                  <a:srgbClr val="006666"/>
                </a:solidFill>
                <a:latin typeface="幼圆" pitchFamily="49" charset="-122"/>
                <a:ea typeface="幼圆" pitchFamily="49" charset="-122"/>
                <a:sym typeface="Wingdings" pitchFamily="2" charset="2"/>
              </a:rPr>
              <a:t>）计算返本期</a:t>
            </a:r>
            <a:endParaRPr lang="en-US" altLang="zh-CN" sz="2000" b="1" dirty="0">
              <a:solidFill>
                <a:srgbClr val="006666"/>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dirty="0">
                <a:solidFill>
                  <a:srgbClr val="000000"/>
                </a:solidFill>
                <a:latin typeface="幼圆" pitchFamily="49" charset="-122"/>
                <a:ea typeface="幼圆" pitchFamily="49" charset="-122"/>
                <a:sym typeface="Wingdings" pitchFamily="2" charset="2"/>
              </a:rPr>
              <a:t>    由公式                          得</a:t>
            </a: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dirty="0">
                <a:solidFill>
                  <a:srgbClr val="000000"/>
                </a:solidFill>
                <a:latin typeface="幼圆" pitchFamily="49" charset="-122"/>
                <a:ea typeface="幼圆" pitchFamily="49" charset="-122"/>
                <a:sym typeface="Wingdings" pitchFamily="2" charset="2"/>
              </a:rPr>
              <a:t>查复利表得：</a:t>
            </a: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dirty="0">
                <a:solidFill>
                  <a:srgbClr val="000000"/>
                </a:solidFill>
                <a:latin typeface="幼圆" pitchFamily="49" charset="-122"/>
                <a:ea typeface="幼圆" pitchFamily="49" charset="-122"/>
                <a:sym typeface="Wingdings" pitchFamily="2" charset="2"/>
              </a:rPr>
              <a:t>由线性内插法求得</a:t>
            </a: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b="1" dirty="0">
                <a:solidFill>
                  <a:srgbClr val="FF0000"/>
                </a:solidFill>
                <a:latin typeface="幼圆" pitchFamily="49" charset="-122"/>
                <a:ea typeface="幼圆" pitchFamily="49" charset="-122"/>
                <a:sym typeface="Wingdings" pitchFamily="2" charset="2"/>
              </a:rPr>
              <a:t>即投产后</a:t>
            </a:r>
            <a:r>
              <a:rPr lang="en-US" altLang="zh-CN" sz="2000" b="1" dirty="0">
                <a:solidFill>
                  <a:srgbClr val="FF0000"/>
                </a:solidFill>
                <a:latin typeface="幼圆" pitchFamily="49" charset="-122"/>
                <a:ea typeface="幼圆" pitchFamily="49" charset="-122"/>
                <a:sym typeface="Wingdings" pitchFamily="2" charset="2"/>
              </a:rPr>
              <a:t>9.75</a:t>
            </a:r>
            <a:r>
              <a:rPr lang="zh-CN" altLang="en-US" sz="2000" b="1" dirty="0">
                <a:solidFill>
                  <a:srgbClr val="FF0000"/>
                </a:solidFill>
                <a:latin typeface="幼圆" pitchFamily="49" charset="-122"/>
                <a:ea typeface="幼圆" pitchFamily="49" charset="-122"/>
                <a:sym typeface="Wingdings" pitchFamily="2" charset="2"/>
              </a:rPr>
              <a:t>年才能收回投资。</a:t>
            </a:r>
            <a:endParaRPr lang="en-US" altLang="zh-CN" sz="2000" b="1" dirty="0">
              <a:solidFill>
                <a:srgbClr val="FF0000"/>
              </a:solidFill>
              <a:latin typeface="幼圆" pitchFamily="49" charset="-122"/>
              <a:ea typeface="幼圆" pitchFamily="49" charset="-122"/>
              <a:sym typeface="Wingdings" pitchFamily="2" charset="2"/>
            </a:endParaRPr>
          </a:p>
        </p:txBody>
      </p:sp>
      <p:graphicFrame>
        <p:nvGraphicFramePr>
          <p:cNvPr id="44036" name="Object 3">
            <a:extLst>
              <a:ext uri="{FF2B5EF4-FFF2-40B4-BE49-F238E27FC236}">
                <a16:creationId xmlns:a16="http://schemas.microsoft.com/office/drawing/2014/main" id="{117EB495-AAD7-5996-CD40-900B78D64BC3}"/>
              </a:ext>
            </a:extLst>
          </p:cNvPr>
          <p:cNvGraphicFramePr>
            <a:graphicFrameLocks noChangeAspect="1"/>
          </p:cNvGraphicFramePr>
          <p:nvPr/>
        </p:nvGraphicFramePr>
        <p:xfrm>
          <a:off x="3440705" y="2076450"/>
          <a:ext cx="4688884" cy="425449"/>
        </p:xfrm>
        <a:graphic>
          <a:graphicData uri="http://schemas.openxmlformats.org/presentationml/2006/ole">
            <mc:AlternateContent xmlns:mc="http://schemas.openxmlformats.org/markup-compatibility/2006">
              <mc:Choice xmlns:v="urn:schemas-microsoft-com:vml" Requires="v">
                <p:oleObj name="Equation" r:id="rId2" imgW="62026800" imgH="4978400" progId="Equation.DSMT4">
                  <p:embed/>
                </p:oleObj>
              </mc:Choice>
              <mc:Fallback>
                <p:oleObj name="Equation" r:id="rId2" imgW="62026800" imgH="4978400" progId="Equation.DSMT4">
                  <p:embed/>
                  <p:pic>
                    <p:nvPicPr>
                      <p:cNvPr id="44036" name="Object 3">
                        <a:extLst>
                          <a:ext uri="{FF2B5EF4-FFF2-40B4-BE49-F238E27FC236}">
                            <a16:creationId xmlns:a16="http://schemas.microsoft.com/office/drawing/2014/main" id="{117EB495-AAD7-5996-CD40-900B78D64B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0705" y="2076450"/>
                        <a:ext cx="4688884" cy="425449"/>
                      </a:xfrm>
                      <a:prstGeom prst="rect">
                        <a:avLst/>
                      </a:prstGeom>
                      <a:noFill/>
                      <a:ln>
                        <a:noFill/>
                      </a:ln>
                    </p:spPr>
                  </p:pic>
                </p:oleObj>
              </mc:Fallback>
            </mc:AlternateContent>
          </a:graphicData>
        </a:graphic>
      </p:graphicFrame>
      <p:sp>
        <p:nvSpPr>
          <p:cNvPr id="44037" name="TextBox 41">
            <a:extLst>
              <a:ext uri="{FF2B5EF4-FFF2-40B4-BE49-F238E27FC236}">
                <a16:creationId xmlns:a16="http://schemas.microsoft.com/office/drawing/2014/main" id="{18AE5B32-BEED-6522-456D-58BE3174DE2B}"/>
              </a:ext>
            </a:extLst>
          </p:cNvPr>
          <p:cNvSpPr txBox="1">
            <a:spLocks noChangeArrowheads="1"/>
          </p:cNvSpPr>
          <p:nvPr/>
        </p:nvSpPr>
        <p:spPr bwMode="auto">
          <a:xfrm>
            <a:off x="8010526" y="1936750"/>
            <a:ext cx="1357313"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150000"/>
              </a:lnSpc>
              <a:spcBef>
                <a:spcPct val="0"/>
              </a:spcBef>
              <a:spcAft>
                <a:spcPct val="0"/>
              </a:spcAft>
              <a:buClrTx/>
              <a:buSzTx/>
              <a:buNone/>
            </a:pPr>
            <a:r>
              <a:rPr kumimoji="0" lang="zh-CN" altLang="en-US" sz="2000">
                <a:solidFill>
                  <a:srgbClr val="000000"/>
                </a:solidFill>
                <a:latin typeface="幼圆" pitchFamily="49" charset="-122"/>
                <a:ea typeface="幼圆" pitchFamily="49" charset="-122"/>
                <a:sym typeface="Wingdings" pitchFamily="2" charset="2"/>
              </a:rPr>
              <a:t>（万元）</a:t>
            </a:r>
          </a:p>
        </p:txBody>
      </p:sp>
      <p:graphicFrame>
        <p:nvGraphicFramePr>
          <p:cNvPr id="44038" name="Object 4">
            <a:extLst>
              <a:ext uri="{FF2B5EF4-FFF2-40B4-BE49-F238E27FC236}">
                <a16:creationId xmlns:a16="http://schemas.microsoft.com/office/drawing/2014/main" id="{21CB0C69-DF60-547D-3562-E398F2FA39DD}"/>
              </a:ext>
            </a:extLst>
          </p:cNvPr>
          <p:cNvGraphicFramePr>
            <a:graphicFrameLocks noChangeAspect="1"/>
          </p:cNvGraphicFramePr>
          <p:nvPr/>
        </p:nvGraphicFramePr>
        <p:xfrm>
          <a:off x="3620725" y="2976563"/>
          <a:ext cx="1845205" cy="376237"/>
        </p:xfrm>
        <a:graphic>
          <a:graphicData uri="http://schemas.openxmlformats.org/presentationml/2006/ole">
            <mc:AlternateContent xmlns:mc="http://schemas.openxmlformats.org/markup-compatibility/2006">
              <mc:Choice xmlns:v="urn:schemas-microsoft-com:vml" Requires="v">
                <p:oleObj name="Equation" r:id="rId4" imgW="23698200" imgH="4978400" progId="Equation.DSMT4">
                  <p:embed/>
                </p:oleObj>
              </mc:Choice>
              <mc:Fallback>
                <p:oleObj name="Equation" r:id="rId4" imgW="23698200" imgH="4978400" progId="Equation.DSMT4">
                  <p:embed/>
                  <p:pic>
                    <p:nvPicPr>
                      <p:cNvPr id="44038" name="Object 4">
                        <a:extLst>
                          <a:ext uri="{FF2B5EF4-FFF2-40B4-BE49-F238E27FC236}">
                            <a16:creationId xmlns:a16="http://schemas.microsoft.com/office/drawing/2014/main" id="{21CB0C69-DF60-547D-3562-E398F2FA39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0725" y="2976563"/>
                        <a:ext cx="1845205" cy="376237"/>
                      </a:xfrm>
                      <a:prstGeom prst="rect">
                        <a:avLst/>
                      </a:prstGeom>
                      <a:noFill/>
                      <a:ln>
                        <a:noFill/>
                      </a:ln>
                    </p:spPr>
                  </p:pic>
                </p:oleObj>
              </mc:Fallback>
            </mc:AlternateContent>
          </a:graphicData>
        </a:graphic>
      </p:graphicFrame>
      <p:graphicFrame>
        <p:nvGraphicFramePr>
          <p:cNvPr id="44039" name="Object 5">
            <a:extLst>
              <a:ext uri="{FF2B5EF4-FFF2-40B4-BE49-F238E27FC236}">
                <a16:creationId xmlns:a16="http://schemas.microsoft.com/office/drawing/2014/main" id="{6A70CFFB-03ED-C9DD-C0A3-925740E2B67F}"/>
              </a:ext>
            </a:extLst>
          </p:cNvPr>
          <p:cNvGraphicFramePr>
            <a:graphicFrameLocks noChangeAspect="1"/>
          </p:cNvGraphicFramePr>
          <p:nvPr/>
        </p:nvGraphicFramePr>
        <p:xfrm>
          <a:off x="6065838" y="2976564"/>
          <a:ext cx="3721099" cy="376237"/>
        </p:xfrm>
        <a:graphic>
          <a:graphicData uri="http://schemas.openxmlformats.org/presentationml/2006/ole">
            <mc:AlternateContent xmlns:mc="http://schemas.openxmlformats.org/markup-compatibility/2006">
              <mc:Choice xmlns:v="urn:schemas-microsoft-com:vml" Requires="v">
                <p:oleObj name="Equation" r:id="rId6" imgW="52959000" imgH="4978400" progId="">
                  <p:embed/>
                </p:oleObj>
              </mc:Choice>
              <mc:Fallback>
                <p:oleObj name="Equation" r:id="rId6" imgW="52959000" imgH="4978400" progId="">
                  <p:embed/>
                  <p:pic>
                    <p:nvPicPr>
                      <p:cNvPr id="44039" name="Object 5">
                        <a:extLst>
                          <a:ext uri="{FF2B5EF4-FFF2-40B4-BE49-F238E27FC236}">
                            <a16:creationId xmlns:a16="http://schemas.microsoft.com/office/drawing/2014/main" id="{6A70CFFB-03ED-C9DD-C0A3-925740E2B67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65838" y="2976564"/>
                        <a:ext cx="3721099" cy="376237"/>
                      </a:xfrm>
                      <a:prstGeom prst="rect">
                        <a:avLst/>
                      </a:prstGeom>
                      <a:noFill/>
                      <a:ln>
                        <a:noFill/>
                      </a:ln>
                    </p:spPr>
                  </p:pic>
                </p:oleObj>
              </mc:Fallback>
            </mc:AlternateContent>
          </a:graphicData>
        </a:graphic>
      </p:graphicFrame>
      <p:graphicFrame>
        <p:nvGraphicFramePr>
          <p:cNvPr id="44040" name="Object 6">
            <a:extLst>
              <a:ext uri="{FF2B5EF4-FFF2-40B4-BE49-F238E27FC236}">
                <a16:creationId xmlns:a16="http://schemas.microsoft.com/office/drawing/2014/main" id="{B4F7A15D-E49E-B28D-2426-31F35AD8E7F3}"/>
              </a:ext>
            </a:extLst>
          </p:cNvPr>
          <p:cNvGraphicFramePr>
            <a:graphicFrameLocks noChangeAspect="1"/>
          </p:cNvGraphicFramePr>
          <p:nvPr/>
        </p:nvGraphicFramePr>
        <p:xfrm>
          <a:off x="2946401" y="4073525"/>
          <a:ext cx="5183189" cy="339725"/>
        </p:xfrm>
        <a:graphic>
          <a:graphicData uri="http://schemas.openxmlformats.org/presentationml/2006/ole">
            <mc:AlternateContent xmlns:mc="http://schemas.openxmlformats.org/markup-compatibility/2006">
              <mc:Choice xmlns:v="urn:schemas-microsoft-com:vml" Requires="v">
                <p:oleObj name="Equation" r:id="rId8" imgW="68173600" imgH="4978400" progId="">
                  <p:embed/>
                </p:oleObj>
              </mc:Choice>
              <mc:Fallback>
                <p:oleObj name="Equation" r:id="rId8" imgW="68173600" imgH="4978400" progId="">
                  <p:embed/>
                  <p:pic>
                    <p:nvPicPr>
                      <p:cNvPr id="44040" name="Object 6">
                        <a:extLst>
                          <a:ext uri="{FF2B5EF4-FFF2-40B4-BE49-F238E27FC236}">
                            <a16:creationId xmlns:a16="http://schemas.microsoft.com/office/drawing/2014/main" id="{B4F7A15D-E49E-B28D-2426-31F35AD8E7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46401" y="4073525"/>
                        <a:ext cx="5183189" cy="339725"/>
                      </a:xfrm>
                      <a:prstGeom prst="rect">
                        <a:avLst/>
                      </a:prstGeom>
                      <a:noFill/>
                      <a:ln>
                        <a:noFill/>
                      </a:ln>
                    </p:spPr>
                  </p:pic>
                </p:oleObj>
              </mc:Fallback>
            </mc:AlternateContent>
          </a:graphicData>
        </a:graphic>
      </p:graphicFrame>
      <p:graphicFrame>
        <p:nvGraphicFramePr>
          <p:cNvPr id="44041" name="Object 7">
            <a:extLst>
              <a:ext uri="{FF2B5EF4-FFF2-40B4-BE49-F238E27FC236}">
                <a16:creationId xmlns:a16="http://schemas.microsoft.com/office/drawing/2014/main" id="{17FA26C7-57B0-B7CC-F0FC-269D22175EB5}"/>
              </a:ext>
            </a:extLst>
          </p:cNvPr>
          <p:cNvGraphicFramePr>
            <a:graphicFrameLocks noChangeAspect="1"/>
          </p:cNvGraphicFramePr>
          <p:nvPr/>
        </p:nvGraphicFramePr>
        <p:xfrm>
          <a:off x="4700589" y="4686301"/>
          <a:ext cx="3979862" cy="738575"/>
        </p:xfrm>
        <a:graphic>
          <a:graphicData uri="http://schemas.openxmlformats.org/presentationml/2006/ole">
            <mc:AlternateContent xmlns:mc="http://schemas.openxmlformats.org/markup-compatibility/2006">
              <mc:Choice xmlns:v="urn:schemas-microsoft-com:vml" Requires="v">
                <p:oleObj name="Equation" r:id="rId10" imgW="54419500" imgH="9652000" progId="">
                  <p:embed/>
                </p:oleObj>
              </mc:Choice>
              <mc:Fallback>
                <p:oleObj name="Equation" r:id="rId10" imgW="54419500" imgH="9652000" progId="">
                  <p:embed/>
                  <p:pic>
                    <p:nvPicPr>
                      <p:cNvPr id="44041" name="Object 7">
                        <a:extLst>
                          <a:ext uri="{FF2B5EF4-FFF2-40B4-BE49-F238E27FC236}">
                            <a16:creationId xmlns:a16="http://schemas.microsoft.com/office/drawing/2014/main" id="{17FA26C7-57B0-B7CC-F0FC-269D22175EB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00589" y="4686301"/>
                        <a:ext cx="3979862" cy="738575"/>
                      </a:xfrm>
                      <a:prstGeom prst="rect">
                        <a:avLst/>
                      </a:prstGeom>
                      <a:noFill/>
                      <a:ln>
                        <a:noFill/>
                      </a:ln>
                    </p:spPr>
                  </p:pic>
                </p:oleObj>
              </mc:Fallback>
            </mc:AlternateContent>
          </a:graphicData>
        </a:graphic>
      </p:graphicFrame>
      <p:sp>
        <p:nvSpPr>
          <p:cNvPr id="44042" name="TextBox 42">
            <a:extLst>
              <a:ext uri="{FF2B5EF4-FFF2-40B4-BE49-F238E27FC236}">
                <a16:creationId xmlns:a16="http://schemas.microsoft.com/office/drawing/2014/main" id="{9FA5D588-F577-1CBD-5F79-5F8D1490C6F5}"/>
              </a:ext>
            </a:extLst>
          </p:cNvPr>
          <p:cNvSpPr txBox="1">
            <a:spLocks noChangeArrowheads="1"/>
          </p:cNvSpPr>
          <p:nvPr/>
        </p:nvSpPr>
        <p:spPr bwMode="auto">
          <a:xfrm>
            <a:off x="8689182" y="4751610"/>
            <a:ext cx="1357313"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150000"/>
              </a:lnSpc>
              <a:spcBef>
                <a:spcPct val="0"/>
              </a:spcBef>
              <a:spcAft>
                <a:spcPct val="0"/>
              </a:spcAft>
              <a:buClrTx/>
              <a:buSzTx/>
              <a:buNone/>
            </a:pPr>
            <a:r>
              <a:rPr kumimoji="0" lang="zh-CN" altLang="en-US" sz="2000" dirty="0">
                <a:solidFill>
                  <a:srgbClr val="000000"/>
                </a:solidFill>
                <a:latin typeface="幼圆" pitchFamily="49" charset="-122"/>
                <a:ea typeface="幼圆" pitchFamily="49" charset="-122"/>
                <a:sym typeface="Wingdings" pitchFamily="2" charset="2"/>
              </a:rPr>
              <a:t>年</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1000"/>
                                        <p:tgtEl>
                                          <p:spTgt spid="7">
                                            <p:txEl>
                                              <p:pRg st="6" end="6"/>
                                            </p:txEl>
                                          </p:spTgt>
                                        </p:tgtEl>
                                      </p:cBhvr>
                                    </p:animEffect>
                                    <p:anim calcmode="lin" valueType="num">
                                      <p:cBhvr>
                                        <p:cTn id="1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Effect transition="in" filter="fade">
                                      <p:cBhvr>
                                        <p:cTn id="19" dur="1000"/>
                                        <p:tgtEl>
                                          <p:spTgt spid="7">
                                            <p:txEl>
                                              <p:pRg st="7" end="7"/>
                                            </p:txEl>
                                          </p:spTgt>
                                        </p:tgtEl>
                                      </p:cBhvr>
                                    </p:animEffect>
                                    <p:anim calcmode="lin" valueType="num">
                                      <p:cBhvr>
                                        <p:cTn id="20"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7">
            <a:extLst>
              <a:ext uri="{FF2B5EF4-FFF2-40B4-BE49-F238E27FC236}">
                <a16:creationId xmlns:a16="http://schemas.microsoft.com/office/drawing/2014/main" id="{15395039-E89D-DCCC-DCC2-10EACEA5C756}"/>
              </a:ext>
            </a:extLst>
          </p:cNvPr>
          <p:cNvSpPr>
            <a:spLocks noGrp="1" noChangeArrowheads="1"/>
          </p:cNvSpPr>
          <p:nvPr>
            <p:ph type="title"/>
          </p:nvPr>
        </p:nvSpPr>
        <p:spPr>
          <a:xfrm>
            <a:off x="2765425" y="-80963"/>
            <a:ext cx="7793038" cy="838201"/>
          </a:xfrm>
        </p:spPr>
        <p:txBody>
          <a:bodyPr/>
          <a:lstStyle/>
          <a:p>
            <a:r>
              <a:rPr lang="zh-CN" altLang="en-US" sz="2800" b="1" dirty="0">
                <a:latin typeface="隶书" pitchFamily="49" charset="-122"/>
                <a:ea typeface="隶书" pitchFamily="49" charset="-122"/>
              </a:rPr>
              <a:t>计息周期与收付周期</a:t>
            </a:r>
            <a:endParaRPr lang="zh-CN" altLang="en-US" dirty="0">
              <a:latin typeface="隶书" pitchFamily="49" charset="-122"/>
              <a:ea typeface="隶书" pitchFamily="49" charset="-122"/>
            </a:endParaRPr>
          </a:p>
        </p:txBody>
      </p:sp>
      <p:sp>
        <p:nvSpPr>
          <p:cNvPr id="2" name="文本框 1">
            <a:extLst>
              <a:ext uri="{FF2B5EF4-FFF2-40B4-BE49-F238E27FC236}">
                <a16:creationId xmlns:a16="http://schemas.microsoft.com/office/drawing/2014/main" id="{22B84AEE-F7BD-B09C-E3FA-E7421CD93EA2}"/>
              </a:ext>
            </a:extLst>
          </p:cNvPr>
          <p:cNvSpPr txBox="1"/>
          <p:nvPr/>
        </p:nvSpPr>
        <p:spPr>
          <a:xfrm>
            <a:off x="1775520" y="1088741"/>
            <a:ext cx="8460940" cy="5526385"/>
          </a:xfrm>
          <a:prstGeom prst="rect">
            <a:avLst/>
          </a:prstGeom>
          <a:noFill/>
        </p:spPr>
        <p:txBody>
          <a:bodyPr wrap="square" rtlCol="0">
            <a:spAutoFit/>
          </a:bodyPr>
          <a:lstStyle/>
          <a:p>
            <a:pPr eaLnBrk="0" fontAlgn="base" hangingPunct="0">
              <a:lnSpc>
                <a:spcPct val="150000"/>
              </a:lnSpc>
              <a:spcBef>
                <a:spcPct val="20000"/>
              </a:spcBef>
              <a:spcAft>
                <a:spcPct val="0"/>
              </a:spcAft>
              <a:buClr>
                <a:srgbClr val="ECEAAC"/>
              </a:buClr>
              <a:buSzPct val="60000"/>
            </a:pPr>
            <a:r>
              <a:rPr kumimoji="1" lang="zh-CN" altLang="en-US" sz="2000" b="1" dirty="0">
                <a:solidFill>
                  <a:srgbClr val="006666"/>
                </a:solidFill>
                <a:latin typeface="Tahoma" panose="020B0604030504040204" pitchFamily="34" charset="0"/>
                <a:ea typeface="隶书" pitchFamily="49" charset="-122"/>
              </a:rPr>
              <a:t>        收付周期是指</a:t>
            </a:r>
            <a:r>
              <a:rPr kumimoji="1" lang="zh-CN" altLang="en-US" sz="2000" b="1" dirty="0">
                <a:solidFill>
                  <a:srgbClr val="948617"/>
                </a:solidFill>
                <a:latin typeface="Tahoma" panose="020B0604030504040204" pitchFamily="34" charset="0"/>
                <a:ea typeface="隶书" pitchFamily="49" charset="-122"/>
              </a:rPr>
              <a:t>现金流量的流入流出时间间隔</a:t>
            </a:r>
            <a:r>
              <a:rPr kumimoji="1" lang="zh-CN" altLang="en-US" sz="2000" b="1" dirty="0">
                <a:solidFill>
                  <a:srgbClr val="006666"/>
                </a:solidFill>
                <a:latin typeface="Tahoma" panose="020B0604030504040204" pitchFamily="34" charset="0"/>
                <a:ea typeface="隶书" pitchFamily="49" charset="-122"/>
              </a:rPr>
              <a:t>。计息周期指的是</a:t>
            </a:r>
            <a:r>
              <a:rPr kumimoji="1" lang="zh-CN" altLang="en-US" sz="2000" b="1" dirty="0">
                <a:solidFill>
                  <a:srgbClr val="948617"/>
                </a:solidFill>
                <a:latin typeface="Tahoma" panose="020B0604030504040204" pitchFamily="34" charset="0"/>
                <a:ea typeface="隶书" pitchFamily="49" charset="-122"/>
              </a:rPr>
              <a:t>利息计算的时间间隔</a:t>
            </a:r>
            <a:r>
              <a:rPr kumimoji="1" lang="zh-CN" altLang="en-US" sz="2000" b="1" dirty="0">
                <a:solidFill>
                  <a:srgbClr val="006666"/>
                </a:solidFill>
                <a:latin typeface="Tahoma" panose="020B0604030504040204" pitchFamily="34" charset="0"/>
                <a:ea typeface="隶书" pitchFamily="49" charset="-122"/>
              </a:rPr>
              <a:t>。</a:t>
            </a:r>
            <a:endParaRPr kumimoji="1" lang="en-US" altLang="zh-CN" sz="2000" b="1" dirty="0">
              <a:solidFill>
                <a:srgbClr val="006666"/>
              </a:solidFill>
              <a:latin typeface="Tahoma" panose="020B0604030504040204" pitchFamily="34" charset="0"/>
              <a:ea typeface="隶书" pitchFamily="49" charset="-122"/>
            </a:endParaRPr>
          </a:p>
          <a:p>
            <a:pPr eaLnBrk="0" fontAlgn="base" hangingPunct="0">
              <a:lnSpc>
                <a:spcPct val="150000"/>
              </a:lnSpc>
              <a:spcBef>
                <a:spcPct val="0"/>
              </a:spcBef>
              <a:spcAft>
                <a:spcPct val="0"/>
              </a:spcAft>
            </a:pPr>
            <a:endParaRPr lang="en-US" altLang="zh-CN" dirty="0">
              <a:solidFill>
                <a:srgbClr val="333333"/>
              </a:solidFill>
              <a:highlight>
                <a:srgbClr val="FFFFFF"/>
              </a:highlight>
              <a:latin typeface="Arial" panose="020B0604020202020204" pitchFamily="34" charset="0"/>
              <a:ea typeface="宋体" panose="02010600030101010101" pitchFamily="2" charset="-122"/>
            </a:endParaRPr>
          </a:p>
          <a:p>
            <a:pPr marL="285750" indent="-285750" eaLnBrk="0" fontAlgn="base" hangingPunct="0">
              <a:lnSpc>
                <a:spcPct val="150000"/>
              </a:lnSpc>
              <a:spcBef>
                <a:spcPct val="0"/>
              </a:spcBef>
              <a:spcAft>
                <a:spcPct val="0"/>
              </a:spcAft>
              <a:buFont typeface="Wingdings" pitchFamily="2" charset="2"/>
              <a:buChar char="ü"/>
            </a:pPr>
            <a:r>
              <a:rPr lang="zh-CN" altLang="en-US" sz="2000" dirty="0">
                <a:solidFill>
                  <a:srgbClr val="333333"/>
                </a:solidFill>
                <a:highlight>
                  <a:srgbClr val="FFFFFF"/>
                </a:highlight>
                <a:latin typeface="PingFang SC" panose="020B0400000000000000" pitchFamily="34" charset="-122"/>
                <a:ea typeface="PingFang SC" panose="020B0400000000000000" pitchFamily="34" charset="-122"/>
              </a:rPr>
              <a:t>收付周期指的是多长时间存取一次。</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比如每半年存一次款项，那么收付周期就是半年。比如期初存入</a:t>
            </a:r>
            <a:r>
              <a:rPr lang="en-US" altLang="zh-CN" sz="2000" b="1" dirty="0">
                <a:solidFill>
                  <a:srgbClr val="9FCAD3">
                    <a:lumMod val="50000"/>
                  </a:srgbClr>
                </a:solidFill>
                <a:highlight>
                  <a:srgbClr val="FFFFFF"/>
                </a:highlight>
                <a:latin typeface="Arial" panose="020B0604020202020204" pitchFamily="34" charset="0"/>
                <a:ea typeface="宋体" panose="02010600030101010101" pitchFamily="2" charset="-122"/>
              </a:rPr>
              <a:t>1000</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万</a:t>
            </a:r>
            <a:r>
              <a:rPr lang="en-US" altLang="zh-CN" sz="2000" b="1" dirty="0">
                <a:solidFill>
                  <a:srgbClr val="9FCAD3">
                    <a:lumMod val="50000"/>
                  </a:srgbClr>
                </a:solidFill>
                <a:highlight>
                  <a:srgbClr val="FFFFFF"/>
                </a:highlight>
                <a:latin typeface="Arial" panose="020B0604020202020204" pitchFamily="34" charset="0"/>
                <a:ea typeface="宋体" panose="02010600030101010101" pitchFamily="2" charset="-122"/>
              </a:rPr>
              <a:t>,</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五年内每年等额支取一次</a:t>
            </a:r>
            <a:r>
              <a:rPr lang="en-US" altLang="zh-CN" sz="2000" b="1" dirty="0">
                <a:solidFill>
                  <a:srgbClr val="9FCAD3">
                    <a:lumMod val="50000"/>
                  </a:srgbClr>
                </a:solidFill>
                <a:highlight>
                  <a:srgbClr val="FFFFFF"/>
                </a:highlight>
                <a:latin typeface="Arial" panose="020B0604020202020204" pitchFamily="34" charset="0"/>
                <a:ea typeface="宋体" panose="02010600030101010101" pitchFamily="2" charset="-122"/>
              </a:rPr>
              <a:t>,</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那么收付周期就是一年。</a:t>
            </a:r>
            <a:endParaRPr lang="en-US" altLang="zh-CN" sz="2000" b="1" dirty="0">
              <a:solidFill>
                <a:srgbClr val="9FCAD3">
                  <a:lumMod val="50000"/>
                </a:srgbClr>
              </a:solidFill>
              <a:highlight>
                <a:srgbClr val="FFFFFF"/>
              </a:highlight>
              <a:latin typeface="Arial" panose="020B0604020202020204" pitchFamily="34" charset="0"/>
              <a:ea typeface="宋体" panose="02010600030101010101" pitchFamily="2" charset="-122"/>
            </a:endParaRPr>
          </a:p>
          <a:p>
            <a:pPr eaLnBrk="0" fontAlgn="base" hangingPunct="0">
              <a:lnSpc>
                <a:spcPct val="150000"/>
              </a:lnSpc>
              <a:spcBef>
                <a:spcPct val="0"/>
              </a:spcBef>
              <a:spcAft>
                <a:spcPct val="0"/>
              </a:spcAft>
            </a:pPr>
            <a:endParaRPr lang="en-US" altLang="zh-CN" sz="2000" dirty="0">
              <a:solidFill>
                <a:srgbClr val="333333"/>
              </a:solidFill>
              <a:highlight>
                <a:srgbClr val="FFFFFF"/>
              </a:highlight>
              <a:latin typeface="Arial" panose="020B0604020202020204" pitchFamily="34" charset="0"/>
              <a:ea typeface="宋体" panose="02010600030101010101" pitchFamily="2" charset="-122"/>
            </a:endParaRPr>
          </a:p>
          <a:p>
            <a:pPr marL="285750" indent="-285750" eaLnBrk="0" fontAlgn="base" hangingPunct="0">
              <a:lnSpc>
                <a:spcPct val="150000"/>
              </a:lnSpc>
              <a:spcBef>
                <a:spcPct val="0"/>
              </a:spcBef>
              <a:spcAft>
                <a:spcPct val="0"/>
              </a:spcAft>
              <a:buFont typeface="Wingdings" pitchFamily="2" charset="2"/>
              <a:buChar char="ü"/>
            </a:pPr>
            <a:r>
              <a:rPr lang="zh-CN" altLang="en-US" sz="2000" dirty="0">
                <a:solidFill>
                  <a:srgbClr val="333333"/>
                </a:solidFill>
                <a:highlight>
                  <a:srgbClr val="FFFFFF"/>
                </a:highlight>
                <a:latin typeface="PingFang SC" panose="020B0400000000000000" pitchFamily="34" charset="-122"/>
                <a:ea typeface="PingFang SC" panose="020B0400000000000000" pitchFamily="34" charset="-122"/>
              </a:rPr>
              <a:t>计息周期是多长时间计息一次利息。</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比如，存款</a:t>
            </a:r>
            <a:r>
              <a:rPr lang="en-US" altLang="zh-CN" sz="2000" b="1" dirty="0">
                <a:solidFill>
                  <a:srgbClr val="9FCAD3">
                    <a:lumMod val="50000"/>
                  </a:srgbClr>
                </a:solidFill>
                <a:highlight>
                  <a:srgbClr val="FFFFFF"/>
                </a:highlight>
                <a:latin typeface="Arial" panose="020B0604020202020204" pitchFamily="34" charset="0"/>
                <a:ea typeface="宋体" panose="02010600030101010101" pitchFamily="2" charset="-122"/>
              </a:rPr>
              <a:t>2</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年，那么计息期就是两年，按月计息，那么计息周期就是每月。</a:t>
            </a:r>
            <a:endParaRPr lang="en-US" altLang="zh-CN" sz="2000" b="1" dirty="0">
              <a:solidFill>
                <a:srgbClr val="9FCAD3">
                  <a:lumMod val="50000"/>
                </a:srgbClr>
              </a:solidFill>
              <a:highlight>
                <a:srgbClr val="FFFFFF"/>
              </a:highlight>
              <a:latin typeface="Arial" panose="020B0604020202020204" pitchFamily="34" charset="0"/>
              <a:ea typeface="宋体" panose="02010600030101010101" pitchFamily="2" charset="-122"/>
            </a:endParaRPr>
          </a:p>
          <a:p>
            <a:pPr marL="285750" indent="-285750" eaLnBrk="0" fontAlgn="base" hangingPunct="0">
              <a:lnSpc>
                <a:spcPct val="150000"/>
              </a:lnSpc>
              <a:spcBef>
                <a:spcPct val="0"/>
              </a:spcBef>
              <a:spcAft>
                <a:spcPct val="0"/>
              </a:spcAft>
              <a:buFont typeface="Wingdings" pitchFamily="2" charset="2"/>
              <a:buChar char="ü"/>
            </a:pPr>
            <a:endParaRPr lang="en-US" altLang="zh-CN" sz="2000" dirty="0">
              <a:solidFill>
                <a:srgbClr val="F73131"/>
              </a:solidFill>
              <a:highlight>
                <a:srgbClr val="FFFFFF"/>
              </a:highlight>
              <a:latin typeface="Arial" panose="020B0604020202020204" pitchFamily="34" charset="0"/>
              <a:ea typeface="宋体" panose="02010600030101010101" pitchFamily="2" charset="-122"/>
            </a:endParaRPr>
          </a:p>
          <a:p>
            <a:pPr marL="285750" indent="-285750" eaLnBrk="0" fontAlgn="base" hangingPunct="0">
              <a:lnSpc>
                <a:spcPct val="150000"/>
              </a:lnSpc>
              <a:spcBef>
                <a:spcPct val="0"/>
              </a:spcBef>
              <a:spcAft>
                <a:spcPct val="0"/>
              </a:spcAft>
              <a:buFont typeface="Wingdings" pitchFamily="2" charset="2"/>
              <a:buChar char="ü"/>
            </a:pPr>
            <a:r>
              <a:rPr lang="zh-CN" altLang="en-US" sz="2000" b="1" dirty="0">
                <a:solidFill>
                  <a:srgbClr val="000000"/>
                </a:solidFill>
                <a:highlight>
                  <a:srgbClr val="FFFFFF"/>
                </a:highlight>
                <a:latin typeface="Arial" panose="020B0604020202020204" pitchFamily="34" charset="0"/>
                <a:ea typeface="宋体" panose="02010600030101010101" pitchFamily="2" charset="-122"/>
              </a:rPr>
              <a:t>每季复利一次</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（计息周期为</a:t>
            </a:r>
            <a:r>
              <a:rPr lang="en-US" altLang="zh-CN" sz="2000" b="1" dirty="0">
                <a:solidFill>
                  <a:srgbClr val="9FCAD3">
                    <a:lumMod val="50000"/>
                  </a:srgbClr>
                </a:solidFill>
                <a:highlight>
                  <a:srgbClr val="FFFFFF"/>
                </a:highlight>
                <a:latin typeface="Arial" panose="020B0604020202020204" pitchFamily="34" charset="0"/>
                <a:ea typeface="宋体" panose="02010600030101010101" pitchFamily="2" charset="-122"/>
              </a:rPr>
              <a:t>1</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季度）</a:t>
            </a:r>
            <a:r>
              <a:rPr lang="zh-CN" altLang="en-US" sz="2000" b="1" dirty="0">
                <a:solidFill>
                  <a:srgbClr val="000000"/>
                </a:solidFill>
                <a:highlight>
                  <a:srgbClr val="FFFFFF"/>
                </a:highlight>
                <a:latin typeface="Arial" panose="020B0604020202020204" pitchFamily="34" charset="0"/>
                <a:ea typeface="宋体" panose="02010600030101010101" pitchFamily="2" charset="-122"/>
              </a:rPr>
              <a:t>，但每半年内存款一次</a:t>
            </a:r>
            <a:r>
              <a:rPr lang="zh-CN" altLang="en-US" sz="2000" b="1" dirty="0">
                <a:solidFill>
                  <a:srgbClr val="9FCAD3">
                    <a:lumMod val="50000"/>
                  </a:srgbClr>
                </a:solidFill>
                <a:highlight>
                  <a:srgbClr val="FFFFFF"/>
                </a:highlight>
                <a:latin typeface="Arial" panose="020B0604020202020204" pitchFamily="34" charset="0"/>
                <a:ea typeface="宋体" panose="02010600030101010101" pitchFamily="2" charset="-122"/>
              </a:rPr>
              <a:t>（收付周期为半年）。</a:t>
            </a:r>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7">
            <a:extLst>
              <a:ext uri="{FF2B5EF4-FFF2-40B4-BE49-F238E27FC236}">
                <a16:creationId xmlns:a16="http://schemas.microsoft.com/office/drawing/2014/main" id="{15395039-E89D-DCCC-DCC2-10EACEA5C756}"/>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（一）计息周期小于（或等于）收付周期的等值计算</a:t>
            </a:r>
            <a:endParaRPr lang="zh-CN" altLang="en-US" sz="2600" dirty="0">
              <a:latin typeface="隶书" pitchFamily="49" charset="-122"/>
              <a:ea typeface="隶书" pitchFamily="49" charset="-122"/>
            </a:endParaRPr>
          </a:p>
        </p:txBody>
      </p:sp>
      <p:sp>
        <p:nvSpPr>
          <p:cNvPr id="45059" name="文本框 3">
            <a:extLst>
              <a:ext uri="{FF2B5EF4-FFF2-40B4-BE49-F238E27FC236}">
                <a16:creationId xmlns:a16="http://schemas.microsoft.com/office/drawing/2014/main" id="{7C2EC5A8-EEF1-DEEC-ED6E-30E880D4B9C8}"/>
              </a:ext>
            </a:extLst>
          </p:cNvPr>
          <p:cNvSpPr txBox="1">
            <a:spLocks noChangeArrowheads="1"/>
          </p:cNvSpPr>
          <p:nvPr/>
        </p:nvSpPr>
        <p:spPr bwMode="auto">
          <a:xfrm>
            <a:off x="2443164" y="1282700"/>
            <a:ext cx="73056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400" b="1" dirty="0">
                <a:solidFill>
                  <a:srgbClr val="006666"/>
                </a:solidFill>
                <a:latin typeface="幼圆" pitchFamily="49" charset="-122"/>
                <a:ea typeface="幼圆" pitchFamily="49" charset="-122"/>
              </a:rPr>
              <a:t>计息周期小于（或等于）收付周期的等值计算方法有两种：</a:t>
            </a:r>
          </a:p>
        </p:txBody>
      </p:sp>
      <p:sp>
        <p:nvSpPr>
          <p:cNvPr id="45060" name="TextBox 6">
            <a:extLst>
              <a:ext uri="{FF2B5EF4-FFF2-40B4-BE49-F238E27FC236}">
                <a16:creationId xmlns:a16="http://schemas.microsoft.com/office/drawing/2014/main" id="{782A54B5-5B85-AD24-E39F-465FA687528F}"/>
              </a:ext>
            </a:extLst>
          </p:cNvPr>
          <p:cNvSpPr txBox="1">
            <a:spLocks noChangeArrowheads="1"/>
          </p:cNvSpPr>
          <p:nvPr/>
        </p:nvSpPr>
        <p:spPr bwMode="auto">
          <a:xfrm>
            <a:off x="2798764" y="2268538"/>
            <a:ext cx="3684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dirty="0">
                <a:solidFill>
                  <a:srgbClr val="000000"/>
                </a:solidFill>
                <a:latin typeface="华文细黑" panose="02010600040101010101" pitchFamily="2" charset="-122"/>
                <a:ea typeface="华文细黑" panose="02010600040101010101" pitchFamily="2" charset="-122"/>
              </a:rPr>
              <a:t>（</a:t>
            </a:r>
            <a:r>
              <a:rPr kumimoji="0" lang="en-US" altLang="zh-CN" sz="2000" dirty="0">
                <a:solidFill>
                  <a:srgbClr val="000000"/>
                </a:solidFill>
                <a:latin typeface="华文细黑" panose="02010600040101010101" pitchFamily="2" charset="-122"/>
                <a:ea typeface="华文细黑" panose="02010600040101010101" pitchFamily="2" charset="-122"/>
              </a:rPr>
              <a:t>1</a:t>
            </a:r>
            <a:r>
              <a:rPr kumimoji="0" lang="zh-CN" altLang="en-US" sz="2000" dirty="0">
                <a:solidFill>
                  <a:srgbClr val="000000"/>
                </a:solidFill>
                <a:latin typeface="华文细黑" panose="02010600040101010101" pitchFamily="2" charset="-122"/>
                <a:ea typeface="华文细黑" panose="02010600040101010101" pitchFamily="2" charset="-122"/>
              </a:rPr>
              <a:t>）按收付周期实际利率计算</a:t>
            </a:r>
          </a:p>
        </p:txBody>
      </p:sp>
      <p:sp>
        <p:nvSpPr>
          <p:cNvPr id="45061" name="TextBox 7">
            <a:extLst>
              <a:ext uri="{FF2B5EF4-FFF2-40B4-BE49-F238E27FC236}">
                <a16:creationId xmlns:a16="http://schemas.microsoft.com/office/drawing/2014/main" id="{145F2596-A0BE-C3EC-6913-CF7486698222}"/>
              </a:ext>
            </a:extLst>
          </p:cNvPr>
          <p:cNvSpPr txBox="1">
            <a:spLocks noChangeArrowheads="1"/>
          </p:cNvSpPr>
          <p:nvPr/>
        </p:nvSpPr>
        <p:spPr bwMode="auto">
          <a:xfrm>
            <a:off x="2798764" y="2747963"/>
            <a:ext cx="4137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华文细黑" panose="02010600040101010101" pitchFamily="2" charset="-122"/>
                <a:ea typeface="华文细黑" panose="02010600040101010101" pitchFamily="2" charset="-122"/>
              </a:rPr>
              <a:t>（</a:t>
            </a:r>
            <a:r>
              <a:rPr kumimoji="0" lang="en-US" altLang="zh-CN" sz="2000">
                <a:solidFill>
                  <a:srgbClr val="000000"/>
                </a:solidFill>
                <a:latin typeface="华文细黑" panose="02010600040101010101" pitchFamily="2" charset="-122"/>
                <a:ea typeface="华文细黑" panose="02010600040101010101" pitchFamily="2" charset="-122"/>
              </a:rPr>
              <a:t>2</a:t>
            </a:r>
            <a:r>
              <a:rPr kumimoji="0" lang="zh-CN" altLang="en-US" sz="2000">
                <a:solidFill>
                  <a:srgbClr val="000000"/>
                </a:solidFill>
                <a:latin typeface="华文细黑" panose="02010600040101010101" pitchFamily="2" charset="-122"/>
                <a:ea typeface="华文细黑" panose="02010600040101010101" pitchFamily="2" charset="-122"/>
              </a:rPr>
              <a:t>）按计息周期实际利率计算</a:t>
            </a:r>
          </a:p>
        </p:txBody>
      </p:sp>
      <p:sp>
        <p:nvSpPr>
          <p:cNvPr id="45062" name="TextBox 8">
            <a:extLst>
              <a:ext uri="{FF2B5EF4-FFF2-40B4-BE49-F238E27FC236}">
                <a16:creationId xmlns:a16="http://schemas.microsoft.com/office/drawing/2014/main" id="{5C58F907-CD0A-F91E-83ED-89F544163ED2}"/>
              </a:ext>
            </a:extLst>
          </p:cNvPr>
          <p:cNvSpPr txBox="1">
            <a:spLocks noChangeArrowheads="1"/>
          </p:cNvSpPr>
          <p:nvPr/>
        </p:nvSpPr>
        <p:spPr bwMode="auto">
          <a:xfrm>
            <a:off x="2425700" y="3509963"/>
            <a:ext cx="17605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华文细黑" panose="02010600040101010101" pitchFamily="2" charset="-122"/>
                <a:ea typeface="华文细黑" panose="02010600040101010101" pitchFamily="2" charset="-122"/>
              </a:rPr>
              <a:t>具体公式为：</a:t>
            </a:r>
          </a:p>
        </p:txBody>
      </p:sp>
      <p:graphicFrame>
        <p:nvGraphicFramePr>
          <p:cNvPr id="45063" name="Object 2">
            <a:extLst>
              <a:ext uri="{FF2B5EF4-FFF2-40B4-BE49-F238E27FC236}">
                <a16:creationId xmlns:a16="http://schemas.microsoft.com/office/drawing/2014/main" id="{C12F4AA1-1243-C6B6-CFFE-0D15683962C3}"/>
              </a:ext>
            </a:extLst>
          </p:cNvPr>
          <p:cNvGraphicFramePr>
            <a:graphicFrameLocks noChangeAspect="1"/>
          </p:cNvGraphicFramePr>
          <p:nvPr/>
        </p:nvGraphicFramePr>
        <p:xfrm>
          <a:off x="4700846" y="3709988"/>
          <a:ext cx="2565285" cy="2271712"/>
        </p:xfrm>
        <a:graphic>
          <a:graphicData uri="http://schemas.openxmlformats.org/presentationml/2006/ole">
            <mc:AlternateContent xmlns:mc="http://schemas.openxmlformats.org/markup-compatibility/2006">
              <mc:Choice xmlns:v="urn:schemas-microsoft-com:vml" Requires="v">
                <p:oleObj name="Equation" r:id="rId2" imgW="31597600" imgH="31013400" progId="">
                  <p:embed/>
                </p:oleObj>
              </mc:Choice>
              <mc:Fallback>
                <p:oleObj name="Equation" r:id="rId2" imgW="31597600" imgH="31013400" progId="">
                  <p:embed/>
                  <p:pic>
                    <p:nvPicPr>
                      <p:cNvPr id="45063" name="Object 2">
                        <a:extLst>
                          <a:ext uri="{FF2B5EF4-FFF2-40B4-BE49-F238E27FC236}">
                            <a16:creationId xmlns:a16="http://schemas.microsoft.com/office/drawing/2014/main" id="{C12F4AA1-1243-C6B6-CFFE-0D15683962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0846" y="3709988"/>
                        <a:ext cx="2565285" cy="227171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773996587"/>
      </p:ext>
    </p:extLst>
  </p:cSld>
  <p:clrMapOvr>
    <a:masterClrMapping/>
  </p:clrMapOvr>
  <p:transition spd="slow">
    <p:pull dir="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3">
            <a:extLst>
              <a:ext uri="{FF2B5EF4-FFF2-40B4-BE49-F238E27FC236}">
                <a16:creationId xmlns:a16="http://schemas.microsoft.com/office/drawing/2014/main" id="{41C50A1F-7D84-3532-3BDB-38736A600460}"/>
              </a:ext>
            </a:extLst>
          </p:cNvPr>
          <p:cNvSpPr txBox="1">
            <a:spLocks noChangeArrowheads="1"/>
          </p:cNvSpPr>
          <p:nvPr/>
        </p:nvSpPr>
        <p:spPr bwMode="auto">
          <a:xfrm>
            <a:off x="2090738" y="1062038"/>
            <a:ext cx="8304212" cy="5130800"/>
          </a:xfrm>
          <a:prstGeom prst="rect">
            <a:avLst/>
          </a:prstGeom>
          <a:noFill/>
          <a:ln w="9525" algn="ctr">
            <a:no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lnSpc>
                <a:spcPct val="113000"/>
              </a:lnSpc>
              <a:spcBef>
                <a:spcPct val="0"/>
              </a:spcBef>
              <a:spcAft>
                <a:spcPct val="0"/>
              </a:spcAft>
            </a:pPr>
            <a:r>
              <a:rPr lang="en-US" altLang="zh-CN" sz="2000" b="1" dirty="0">
                <a:solidFill>
                  <a:srgbClr val="006666"/>
                </a:solidFill>
                <a:latin typeface="幼圆" pitchFamily="49" charset="-122"/>
                <a:ea typeface="幼圆" pitchFamily="49" charset="-122"/>
              </a:rPr>
              <a:t>【</a:t>
            </a:r>
            <a:r>
              <a:rPr lang="zh-CN" altLang="en-US" sz="2000" b="1" dirty="0">
                <a:solidFill>
                  <a:srgbClr val="006666"/>
                </a:solidFill>
                <a:latin typeface="幼圆" pitchFamily="49" charset="-122"/>
                <a:ea typeface="幼圆" pitchFamily="49" charset="-122"/>
              </a:rPr>
              <a:t>例</a:t>
            </a:r>
            <a:r>
              <a:rPr lang="en-US" altLang="zh-CN" sz="2000" b="1" dirty="0">
                <a:solidFill>
                  <a:srgbClr val="006666"/>
                </a:solidFill>
                <a:latin typeface="幼圆" pitchFamily="49" charset="-122"/>
                <a:ea typeface="幼圆" pitchFamily="49" charset="-122"/>
              </a:rPr>
              <a:t>2-14】</a:t>
            </a:r>
            <a:r>
              <a:rPr lang="zh-CN" altLang="en-US" sz="2000" b="1" dirty="0">
                <a:solidFill>
                  <a:srgbClr val="006666"/>
                </a:solidFill>
                <a:latin typeface="幼圆" pitchFamily="49" charset="-122"/>
                <a:ea typeface="幼圆" pitchFamily="49" charset="-122"/>
              </a:rPr>
              <a:t>某人现在存款</a:t>
            </a:r>
            <a:r>
              <a:rPr lang="en-US" altLang="zh-CN" sz="2000" b="1" dirty="0">
                <a:solidFill>
                  <a:srgbClr val="006666"/>
                </a:solidFill>
                <a:latin typeface="幼圆" pitchFamily="49" charset="-122"/>
                <a:ea typeface="幼圆" pitchFamily="49" charset="-122"/>
              </a:rPr>
              <a:t>1000</a:t>
            </a:r>
            <a:r>
              <a:rPr lang="zh-CN" altLang="en-US" sz="2000" b="1" dirty="0">
                <a:solidFill>
                  <a:srgbClr val="006666"/>
                </a:solidFill>
                <a:latin typeface="幼圆" pitchFamily="49" charset="-122"/>
                <a:ea typeface="幼圆" pitchFamily="49" charset="-122"/>
              </a:rPr>
              <a:t>元，年利率</a:t>
            </a:r>
            <a:r>
              <a:rPr lang="en-US" altLang="zh-CN" sz="2000" b="1" dirty="0">
                <a:solidFill>
                  <a:srgbClr val="006666"/>
                </a:solidFill>
                <a:latin typeface="幼圆" pitchFamily="49" charset="-122"/>
                <a:ea typeface="幼圆" pitchFamily="49" charset="-122"/>
              </a:rPr>
              <a:t>10%</a:t>
            </a:r>
            <a:r>
              <a:rPr lang="zh-CN" altLang="en-US" sz="2000" b="1" dirty="0">
                <a:solidFill>
                  <a:srgbClr val="006666"/>
                </a:solidFill>
                <a:latin typeface="幼圆" pitchFamily="49" charset="-122"/>
                <a:ea typeface="幼圆" pitchFamily="49" charset="-122"/>
              </a:rPr>
              <a:t>，计息周期为半年，复利计息。问第五年年末存款金额为多少？</a:t>
            </a:r>
            <a:endParaRPr lang="en-US" altLang="zh-CN" sz="2000" b="1" dirty="0">
              <a:solidFill>
                <a:srgbClr val="006666"/>
              </a:solidFill>
              <a:latin typeface="幼圆" pitchFamily="49" charset="-122"/>
              <a:ea typeface="幼圆" pitchFamily="49" charset="-122"/>
            </a:endParaRPr>
          </a:p>
          <a:p>
            <a:pPr fontAlgn="base">
              <a:lnSpc>
                <a:spcPct val="113000"/>
              </a:lnSpc>
              <a:spcBef>
                <a:spcPct val="0"/>
              </a:spcBef>
              <a:spcAft>
                <a:spcPct val="0"/>
              </a:spcAft>
            </a:pPr>
            <a:r>
              <a:rPr lang="zh-CN" altLang="en-US" sz="2000" dirty="0">
                <a:solidFill>
                  <a:srgbClr val="000000"/>
                </a:solidFill>
                <a:latin typeface="幼圆" pitchFamily="49" charset="-122"/>
                <a:ea typeface="幼圆" pitchFamily="49" charset="-122"/>
              </a:rPr>
              <a:t> </a:t>
            </a:r>
            <a:endParaRPr lang="en-US" altLang="zh-CN" sz="2000" dirty="0">
              <a:solidFill>
                <a:srgbClr val="000000"/>
              </a:solidFill>
              <a:latin typeface="幼圆" pitchFamily="49" charset="-122"/>
              <a:ea typeface="幼圆" pitchFamily="49" charset="-122"/>
            </a:endParaRPr>
          </a:p>
          <a:p>
            <a:pPr fontAlgn="base">
              <a:lnSpc>
                <a:spcPct val="113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r>
              <a:rPr lang="zh-CN" altLang="en-US" sz="2000" dirty="0">
                <a:solidFill>
                  <a:srgbClr val="000000"/>
                </a:solidFill>
                <a:latin typeface="幼圆" pitchFamily="49" charset="-122"/>
                <a:ea typeface="幼圆" pitchFamily="49" charset="-122"/>
                <a:sym typeface="Wingdings" pitchFamily="2" charset="2"/>
              </a:rPr>
              <a:t>（</a:t>
            </a:r>
            <a:r>
              <a:rPr lang="en-US" altLang="zh-CN" sz="2000" dirty="0">
                <a:solidFill>
                  <a:srgbClr val="000000"/>
                </a:solidFill>
                <a:latin typeface="幼圆" pitchFamily="49" charset="-122"/>
                <a:ea typeface="幼圆" pitchFamily="49" charset="-122"/>
                <a:sym typeface="Wingdings" pitchFamily="2" charset="2"/>
              </a:rPr>
              <a:t>1</a:t>
            </a:r>
            <a:r>
              <a:rPr lang="zh-CN" altLang="en-US" sz="2000" dirty="0">
                <a:solidFill>
                  <a:srgbClr val="000000"/>
                </a:solidFill>
                <a:latin typeface="幼圆" pitchFamily="49" charset="-122"/>
                <a:ea typeface="幼圆" pitchFamily="49" charset="-122"/>
                <a:sym typeface="Wingdings" pitchFamily="2" charset="2"/>
              </a:rPr>
              <a:t>）按年实际利率计算。</a:t>
            </a: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13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13000"/>
              </a:lnSpc>
              <a:spcBef>
                <a:spcPct val="0"/>
              </a:spcBef>
              <a:spcAft>
                <a:spcPct val="0"/>
              </a:spcAft>
            </a:pPr>
            <a:r>
              <a:rPr lang="zh-CN" altLang="en-US" sz="2000" dirty="0">
                <a:solidFill>
                  <a:srgbClr val="000000"/>
                </a:solidFill>
                <a:latin typeface="幼圆" pitchFamily="49" charset="-122"/>
                <a:ea typeface="幼圆" pitchFamily="49" charset="-122"/>
                <a:sym typeface="Wingdings" pitchFamily="2" charset="2"/>
              </a:rPr>
              <a:t>（</a:t>
            </a:r>
            <a:r>
              <a:rPr lang="en-US" altLang="zh-CN" sz="2000" dirty="0">
                <a:solidFill>
                  <a:srgbClr val="000000"/>
                </a:solidFill>
                <a:latin typeface="幼圆" pitchFamily="49" charset="-122"/>
                <a:ea typeface="幼圆" pitchFamily="49" charset="-122"/>
                <a:sym typeface="Wingdings" pitchFamily="2" charset="2"/>
              </a:rPr>
              <a:t>2</a:t>
            </a:r>
            <a:r>
              <a:rPr lang="zh-CN" altLang="en-US" sz="2000" dirty="0">
                <a:solidFill>
                  <a:srgbClr val="000000"/>
                </a:solidFill>
                <a:latin typeface="幼圆" pitchFamily="49" charset="-122"/>
                <a:ea typeface="幼圆" pitchFamily="49" charset="-122"/>
                <a:sym typeface="Wingdings" pitchFamily="2" charset="2"/>
              </a:rPr>
              <a:t>）按计息周期实际利率计算。</a:t>
            </a: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r>
              <a:rPr lang="zh-CN" altLang="en-US" sz="2000" dirty="0">
                <a:solidFill>
                  <a:srgbClr val="000000"/>
                </a:solidFill>
                <a:latin typeface="幼圆" pitchFamily="49" charset="-122"/>
                <a:ea typeface="幼圆" pitchFamily="49" charset="-122"/>
                <a:sym typeface="Wingdings" pitchFamily="2" charset="2"/>
              </a:rPr>
              <a:t>              </a:t>
            </a:r>
            <a:endParaRPr lang="en-US" altLang="zh-CN" sz="2000" dirty="0">
              <a:solidFill>
                <a:srgbClr val="000000"/>
              </a:solidFill>
              <a:latin typeface="幼圆" pitchFamily="49" charset="-122"/>
              <a:ea typeface="幼圆" pitchFamily="49" charset="-122"/>
              <a:sym typeface="Wingdings" pitchFamily="2" charset="2"/>
            </a:endParaRPr>
          </a:p>
        </p:txBody>
      </p:sp>
      <p:grpSp>
        <p:nvGrpSpPr>
          <p:cNvPr id="7" name="组合 30">
            <a:extLst>
              <a:ext uri="{FF2B5EF4-FFF2-40B4-BE49-F238E27FC236}">
                <a16:creationId xmlns:a16="http://schemas.microsoft.com/office/drawing/2014/main" id="{B058AD8E-AA36-927D-1F85-7728EA366228}"/>
              </a:ext>
            </a:extLst>
          </p:cNvPr>
          <p:cNvGrpSpPr>
            <a:grpSpLocks/>
          </p:cNvGrpSpPr>
          <p:nvPr/>
        </p:nvGrpSpPr>
        <p:grpSpPr bwMode="auto">
          <a:xfrm>
            <a:off x="2779713" y="1439490"/>
            <a:ext cx="7072312" cy="2187946"/>
            <a:chOff x="928662" y="4253576"/>
            <a:chExt cx="7072362" cy="2187962"/>
          </a:xfrm>
        </p:grpSpPr>
        <p:grpSp>
          <p:nvGrpSpPr>
            <p:cNvPr id="46090" name="组合 29">
              <a:extLst>
                <a:ext uri="{FF2B5EF4-FFF2-40B4-BE49-F238E27FC236}">
                  <a16:creationId xmlns:a16="http://schemas.microsoft.com/office/drawing/2014/main" id="{029D780D-9F65-6B5E-F144-610605B338A3}"/>
                </a:ext>
              </a:extLst>
            </p:cNvPr>
            <p:cNvGrpSpPr>
              <a:grpSpLocks/>
            </p:cNvGrpSpPr>
            <p:nvPr/>
          </p:nvGrpSpPr>
          <p:grpSpPr bwMode="auto">
            <a:xfrm>
              <a:off x="1499372" y="4584150"/>
              <a:ext cx="6073024" cy="1488850"/>
              <a:chOff x="1499372" y="4584150"/>
              <a:chExt cx="6073024" cy="1488850"/>
            </a:xfrm>
          </p:grpSpPr>
          <p:cxnSp>
            <p:nvCxnSpPr>
              <p:cNvPr id="14" name="直接连接符 13">
                <a:extLst>
                  <a:ext uri="{FF2B5EF4-FFF2-40B4-BE49-F238E27FC236}">
                    <a16:creationId xmlns:a16="http://schemas.microsoft.com/office/drawing/2014/main" id="{C7B2D32F-711E-5CCE-84FE-72202EE9FE4E}"/>
                  </a:ext>
                </a:extLst>
              </p:cNvPr>
              <p:cNvCxnSpPr/>
              <p:nvPr/>
            </p:nvCxnSpPr>
            <p:spPr>
              <a:xfrm>
                <a:off x="1500166" y="5285830"/>
                <a:ext cx="6072230"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B5767FCD-7116-5048-6AF1-9F15806CFBCF}"/>
                  </a:ext>
                </a:extLst>
              </p:cNvPr>
              <p:cNvCxnSpPr/>
              <p:nvPr/>
            </p:nvCxnSpPr>
            <p:spPr>
              <a:xfrm rot="5400000">
                <a:off x="1103287" y="5679532"/>
                <a:ext cx="785818"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DDB3CDC-6867-E76C-A862-D53C9BE6E571}"/>
                  </a:ext>
                </a:extLst>
              </p:cNvPr>
              <p:cNvCxnSpPr/>
              <p:nvPr/>
            </p:nvCxnSpPr>
            <p:spPr>
              <a:xfrm rot="5400000" flipH="1" flipV="1">
                <a:off x="6577821" y="4935783"/>
                <a:ext cx="703267"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46091" name="TextBox 26">
              <a:extLst>
                <a:ext uri="{FF2B5EF4-FFF2-40B4-BE49-F238E27FC236}">
                  <a16:creationId xmlns:a16="http://schemas.microsoft.com/office/drawing/2014/main" id="{2CD0A620-F8B9-2CFB-1992-287B4259415D}"/>
                </a:ext>
              </a:extLst>
            </p:cNvPr>
            <p:cNvSpPr txBox="1">
              <a:spLocks noChangeArrowheads="1"/>
            </p:cNvSpPr>
            <p:nvPr/>
          </p:nvSpPr>
          <p:spPr bwMode="auto">
            <a:xfrm>
              <a:off x="1428728" y="527424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6092" name="TextBox 27">
              <a:extLst>
                <a:ext uri="{FF2B5EF4-FFF2-40B4-BE49-F238E27FC236}">
                  <a16:creationId xmlns:a16="http://schemas.microsoft.com/office/drawing/2014/main" id="{102F1A2F-18F3-A37F-F3D7-573C18141329}"/>
                </a:ext>
              </a:extLst>
            </p:cNvPr>
            <p:cNvSpPr txBox="1">
              <a:spLocks noChangeArrowheads="1"/>
            </p:cNvSpPr>
            <p:nvPr/>
          </p:nvSpPr>
          <p:spPr bwMode="auto">
            <a:xfrm>
              <a:off x="6786578" y="5274246"/>
              <a:ext cx="64294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5</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6093" name="TextBox 28">
              <a:extLst>
                <a:ext uri="{FF2B5EF4-FFF2-40B4-BE49-F238E27FC236}">
                  <a16:creationId xmlns:a16="http://schemas.microsoft.com/office/drawing/2014/main" id="{A497E81F-4241-15D2-8E59-CF1101EA5F61}"/>
                </a:ext>
              </a:extLst>
            </p:cNvPr>
            <p:cNvSpPr txBox="1">
              <a:spLocks noChangeArrowheads="1"/>
            </p:cNvSpPr>
            <p:nvPr/>
          </p:nvSpPr>
          <p:spPr bwMode="auto">
            <a:xfrm>
              <a:off x="928662" y="6072206"/>
              <a:ext cx="156110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b="1" dirty="0">
                  <a:solidFill>
                    <a:srgbClr val="000000"/>
                  </a:solidFill>
                  <a:latin typeface="幼圆" pitchFamily="49" charset="-122"/>
                  <a:ea typeface="幼圆" pitchFamily="49" charset="-122"/>
                </a:rPr>
                <a:t>P=1000</a:t>
              </a:r>
              <a:r>
                <a:rPr kumimoji="0" lang="zh-CN" altLang="en-US" sz="1800" b="1" dirty="0">
                  <a:solidFill>
                    <a:srgbClr val="000000"/>
                  </a:solidFill>
                  <a:latin typeface="幼圆" pitchFamily="49" charset="-122"/>
                  <a:ea typeface="幼圆" pitchFamily="49" charset="-122"/>
                </a:rPr>
                <a:t>万元</a:t>
              </a:r>
            </a:p>
          </p:txBody>
        </p:sp>
        <p:sp>
          <p:nvSpPr>
            <p:cNvPr id="46094" name="TextBox 34">
              <a:extLst>
                <a:ext uri="{FF2B5EF4-FFF2-40B4-BE49-F238E27FC236}">
                  <a16:creationId xmlns:a16="http://schemas.microsoft.com/office/drawing/2014/main" id="{0DA04388-4399-DF14-CEE7-C405981B23A8}"/>
                </a:ext>
              </a:extLst>
            </p:cNvPr>
            <p:cNvSpPr txBox="1">
              <a:spLocks noChangeArrowheads="1"/>
            </p:cNvSpPr>
            <p:nvPr/>
          </p:nvSpPr>
          <p:spPr bwMode="auto">
            <a:xfrm>
              <a:off x="3357554" y="4857760"/>
              <a:ext cx="278608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r=10</a:t>
              </a:r>
              <a:r>
                <a:rPr kumimoji="0" lang="en-US" altLang="zh-CN" sz="1800">
                  <a:solidFill>
                    <a:srgbClr val="000000"/>
                  </a:solidFill>
                  <a:latin typeface="幼圆" pitchFamily="49" charset="-122"/>
                  <a:ea typeface="幼圆" pitchFamily="49" charset="-122"/>
                </a:rPr>
                <a:t>%,</a:t>
              </a:r>
              <a:r>
                <a:rPr kumimoji="0" lang="zh-CN" altLang="en-US" sz="1800">
                  <a:solidFill>
                    <a:srgbClr val="000000"/>
                  </a:solidFill>
                  <a:latin typeface="幼圆" pitchFamily="49" charset="-122"/>
                  <a:ea typeface="幼圆" pitchFamily="49" charset="-122"/>
                </a:rPr>
                <a:t>半年复利一次</a:t>
              </a:r>
              <a:r>
                <a:rPr kumimoji="0" lang="en-US" altLang="zh-CN" sz="1800" baseline="30000">
                  <a:solidFill>
                    <a:srgbClr val="000000"/>
                  </a:solidFill>
                  <a:latin typeface="幼圆" pitchFamily="49" charset="-122"/>
                  <a:ea typeface="幼圆" pitchFamily="49" charset="-122"/>
                </a:rPr>
                <a:t> </a:t>
              </a:r>
              <a:endParaRPr kumimoji="0" lang="zh-CN" altLang="en-US" sz="1800" baseline="30000">
                <a:solidFill>
                  <a:srgbClr val="000000"/>
                </a:solidFill>
                <a:latin typeface="幼圆" pitchFamily="49" charset="-122"/>
                <a:ea typeface="幼圆" pitchFamily="49" charset="-122"/>
              </a:endParaRPr>
            </a:p>
          </p:txBody>
        </p:sp>
        <p:sp>
          <p:nvSpPr>
            <p:cNvPr id="46095" name="TextBox 29">
              <a:extLst>
                <a:ext uri="{FF2B5EF4-FFF2-40B4-BE49-F238E27FC236}">
                  <a16:creationId xmlns:a16="http://schemas.microsoft.com/office/drawing/2014/main" id="{D87C1F51-2186-3A85-59A6-30CC485DBD37}"/>
                </a:ext>
              </a:extLst>
            </p:cNvPr>
            <p:cNvSpPr txBox="1">
              <a:spLocks noChangeArrowheads="1"/>
            </p:cNvSpPr>
            <p:nvPr/>
          </p:nvSpPr>
          <p:spPr bwMode="auto">
            <a:xfrm>
              <a:off x="6643702" y="425357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b="1" dirty="0">
                  <a:solidFill>
                    <a:srgbClr val="FF0000"/>
                  </a:solidFill>
                  <a:latin typeface="幼圆" pitchFamily="49" charset="-122"/>
                  <a:ea typeface="幼圆" pitchFamily="49" charset="-122"/>
                </a:rPr>
                <a:t>F=</a:t>
              </a:r>
              <a:r>
                <a:rPr kumimoji="0" lang="zh-CN" altLang="en-US" sz="1800" b="1" dirty="0">
                  <a:solidFill>
                    <a:srgbClr val="FF0000"/>
                  </a:solidFill>
                  <a:latin typeface="幼圆" pitchFamily="49" charset="-122"/>
                  <a:ea typeface="幼圆" pitchFamily="49" charset="-122"/>
                </a:rPr>
                <a:t>？</a:t>
              </a:r>
            </a:p>
          </p:txBody>
        </p:sp>
      </p:grpSp>
      <p:graphicFrame>
        <p:nvGraphicFramePr>
          <p:cNvPr id="18" name="Object 3">
            <a:extLst>
              <a:ext uri="{FF2B5EF4-FFF2-40B4-BE49-F238E27FC236}">
                <a16:creationId xmlns:a16="http://schemas.microsoft.com/office/drawing/2014/main" id="{865C6E01-7AB1-7A85-9E4A-715B1B46D19E}"/>
              </a:ext>
            </a:extLst>
          </p:cNvPr>
          <p:cNvGraphicFramePr>
            <a:graphicFrameLocks noChangeAspect="1"/>
          </p:cNvGraphicFramePr>
          <p:nvPr/>
        </p:nvGraphicFramePr>
        <p:xfrm>
          <a:off x="3770313" y="4119564"/>
          <a:ext cx="3749672" cy="489505"/>
        </p:xfrm>
        <a:graphic>
          <a:graphicData uri="http://schemas.openxmlformats.org/presentationml/2006/ole">
            <mc:AlternateContent xmlns:mc="http://schemas.openxmlformats.org/markup-compatibility/2006">
              <mc:Choice xmlns:v="urn:schemas-microsoft-com:vml" Requires="v">
                <p:oleObj name="Equation" r:id="rId2" imgW="43891200" imgH="5854700" progId="">
                  <p:embed/>
                </p:oleObj>
              </mc:Choice>
              <mc:Fallback>
                <p:oleObj name="Equation" r:id="rId2" imgW="43891200" imgH="5854700" progId="">
                  <p:embed/>
                  <p:pic>
                    <p:nvPicPr>
                      <p:cNvPr id="18" name="Object 3">
                        <a:extLst>
                          <a:ext uri="{FF2B5EF4-FFF2-40B4-BE49-F238E27FC236}">
                            <a16:creationId xmlns:a16="http://schemas.microsoft.com/office/drawing/2014/main" id="{865C6E01-7AB1-7A85-9E4A-715B1B46D1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0313" y="4119564"/>
                        <a:ext cx="3749672" cy="489505"/>
                      </a:xfrm>
                      <a:prstGeom prst="rect">
                        <a:avLst/>
                      </a:prstGeom>
                      <a:noFill/>
                      <a:ln>
                        <a:noFill/>
                      </a:ln>
                    </p:spPr>
                  </p:pic>
                </p:oleObj>
              </mc:Fallback>
            </mc:AlternateContent>
          </a:graphicData>
        </a:graphic>
      </p:graphicFrame>
      <p:sp>
        <p:nvSpPr>
          <p:cNvPr id="19" name="TextBox 41">
            <a:extLst>
              <a:ext uri="{FF2B5EF4-FFF2-40B4-BE49-F238E27FC236}">
                <a16:creationId xmlns:a16="http://schemas.microsoft.com/office/drawing/2014/main" id="{C86AEC77-BD9A-8058-CB74-075C346AFEC8}"/>
              </a:ext>
            </a:extLst>
          </p:cNvPr>
          <p:cNvSpPr txBox="1">
            <a:spLocks noChangeArrowheads="1"/>
          </p:cNvSpPr>
          <p:nvPr/>
        </p:nvSpPr>
        <p:spPr bwMode="auto">
          <a:xfrm>
            <a:off x="9715501" y="5932488"/>
            <a:ext cx="1357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幼圆" pitchFamily="49" charset="-122"/>
                <a:ea typeface="幼圆" pitchFamily="49" charset="-122"/>
                <a:sym typeface="Wingdings" pitchFamily="2" charset="2"/>
              </a:rPr>
              <a:t>（元）</a:t>
            </a:r>
          </a:p>
        </p:txBody>
      </p:sp>
      <p:graphicFrame>
        <p:nvGraphicFramePr>
          <p:cNvPr id="20" name="Object 4">
            <a:extLst>
              <a:ext uri="{FF2B5EF4-FFF2-40B4-BE49-F238E27FC236}">
                <a16:creationId xmlns:a16="http://schemas.microsoft.com/office/drawing/2014/main" id="{081EA3FF-746E-E3D8-19B4-0F48636F4C85}"/>
              </a:ext>
            </a:extLst>
          </p:cNvPr>
          <p:cNvGraphicFramePr>
            <a:graphicFrameLocks noChangeAspect="1"/>
          </p:cNvGraphicFramePr>
          <p:nvPr/>
        </p:nvGraphicFramePr>
        <p:xfrm>
          <a:off x="2744789" y="4724401"/>
          <a:ext cx="5749925" cy="422700"/>
        </p:xfrm>
        <a:graphic>
          <a:graphicData uri="http://schemas.openxmlformats.org/presentationml/2006/ole">
            <mc:AlternateContent xmlns:mc="http://schemas.openxmlformats.org/markup-compatibility/2006">
              <mc:Choice xmlns:v="urn:schemas-microsoft-com:vml" Requires="v">
                <p:oleObj name="Equation" r:id="rId4" imgW="72555100" imgH="4978400" progId="">
                  <p:embed/>
                </p:oleObj>
              </mc:Choice>
              <mc:Fallback>
                <p:oleObj name="Equation" r:id="rId4" imgW="72555100" imgH="4978400" progId="">
                  <p:embed/>
                  <p:pic>
                    <p:nvPicPr>
                      <p:cNvPr id="20" name="Object 4">
                        <a:extLst>
                          <a:ext uri="{FF2B5EF4-FFF2-40B4-BE49-F238E27FC236}">
                            <a16:creationId xmlns:a16="http://schemas.microsoft.com/office/drawing/2014/main" id="{081EA3FF-746E-E3D8-19B4-0F48636F4C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4789" y="4724401"/>
                        <a:ext cx="5749925" cy="422700"/>
                      </a:xfrm>
                      <a:prstGeom prst="rect">
                        <a:avLst/>
                      </a:prstGeom>
                      <a:noFill/>
                      <a:ln>
                        <a:noFill/>
                      </a:ln>
                    </p:spPr>
                  </p:pic>
                </p:oleObj>
              </mc:Fallback>
            </mc:AlternateContent>
          </a:graphicData>
        </a:graphic>
      </p:graphicFrame>
      <p:graphicFrame>
        <p:nvGraphicFramePr>
          <p:cNvPr id="21" name="Object 6">
            <a:extLst>
              <a:ext uri="{FF2B5EF4-FFF2-40B4-BE49-F238E27FC236}">
                <a16:creationId xmlns:a16="http://schemas.microsoft.com/office/drawing/2014/main" id="{BCB792B4-405B-8D93-01AD-AF674DB95D01}"/>
              </a:ext>
            </a:extLst>
          </p:cNvPr>
          <p:cNvGraphicFramePr>
            <a:graphicFrameLocks noChangeAspect="1"/>
          </p:cNvGraphicFramePr>
          <p:nvPr/>
        </p:nvGraphicFramePr>
        <p:xfrm>
          <a:off x="2450596" y="5972176"/>
          <a:ext cx="7507793" cy="398463"/>
        </p:xfrm>
        <a:graphic>
          <a:graphicData uri="http://schemas.openxmlformats.org/presentationml/2006/ole">
            <mc:AlternateContent xmlns:mc="http://schemas.openxmlformats.org/markup-compatibility/2006">
              <mc:Choice xmlns:v="urn:schemas-microsoft-com:vml" Requires="v">
                <p:oleObj name="Equation" r:id="rId6" imgW="105905300" imgH="4978400" progId="">
                  <p:embed/>
                </p:oleObj>
              </mc:Choice>
              <mc:Fallback>
                <p:oleObj name="Equation" r:id="rId6" imgW="105905300" imgH="4978400" progId="">
                  <p:embed/>
                  <p:pic>
                    <p:nvPicPr>
                      <p:cNvPr id="21" name="Object 6">
                        <a:extLst>
                          <a:ext uri="{FF2B5EF4-FFF2-40B4-BE49-F238E27FC236}">
                            <a16:creationId xmlns:a16="http://schemas.microsoft.com/office/drawing/2014/main" id="{BCB792B4-405B-8D93-01AD-AF674DB95D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50596" y="5972176"/>
                        <a:ext cx="7507793" cy="398463"/>
                      </a:xfrm>
                      <a:prstGeom prst="rect">
                        <a:avLst/>
                      </a:prstGeom>
                      <a:noFill/>
                      <a:ln>
                        <a:noFill/>
                      </a:ln>
                    </p:spPr>
                  </p:pic>
                </p:oleObj>
              </mc:Fallback>
            </mc:AlternateContent>
          </a:graphicData>
        </a:graphic>
      </p:graphicFrame>
      <p:sp>
        <p:nvSpPr>
          <p:cNvPr id="22" name="TextBox 30">
            <a:extLst>
              <a:ext uri="{FF2B5EF4-FFF2-40B4-BE49-F238E27FC236}">
                <a16:creationId xmlns:a16="http://schemas.microsoft.com/office/drawing/2014/main" id="{CB9D1B63-2537-5922-6DDF-F9C80C266C1E}"/>
              </a:ext>
            </a:extLst>
          </p:cNvPr>
          <p:cNvSpPr txBox="1">
            <a:spLocks noChangeArrowheads="1"/>
          </p:cNvSpPr>
          <p:nvPr/>
        </p:nvSpPr>
        <p:spPr bwMode="auto">
          <a:xfrm>
            <a:off x="8358188" y="4680509"/>
            <a:ext cx="1357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幼圆" pitchFamily="49" charset="-122"/>
                <a:ea typeface="幼圆" pitchFamily="49" charset="-122"/>
                <a:sym typeface="Wingdings" pitchFamily="2" charset="2"/>
              </a:rPr>
              <a:t>（元）</a:t>
            </a:r>
          </a:p>
        </p:txBody>
      </p:sp>
      <p:sp>
        <p:nvSpPr>
          <p:cNvPr id="5" name="标题 7">
            <a:extLst>
              <a:ext uri="{FF2B5EF4-FFF2-40B4-BE49-F238E27FC236}">
                <a16:creationId xmlns:a16="http://schemas.microsoft.com/office/drawing/2014/main" id="{EC18AA10-E7A4-01A6-CFAC-20A4E9D8022D}"/>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（一）计息周期小于（或等于）收付周期的等值计算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6" end="6"/>
                                            </p:txEl>
                                          </p:spTgt>
                                        </p:tgtEl>
                                        <p:attrNameLst>
                                          <p:attrName>style.visibility</p:attrName>
                                        </p:attrNameLst>
                                      </p:cBhvr>
                                      <p:to>
                                        <p:strVal val="visible"/>
                                      </p:to>
                                    </p:set>
                                    <p:animEffect transition="in" filter="fade">
                                      <p:cBhvr>
                                        <p:cTn id="20" dur="1000"/>
                                        <p:tgtEl>
                                          <p:spTgt spid="6">
                                            <p:txEl>
                                              <p:pRg st="6" end="6"/>
                                            </p:txEl>
                                          </p:spTgt>
                                        </p:tgtEl>
                                      </p:cBhvr>
                                    </p:animEffect>
                                    <p:anim calcmode="lin" valueType="num">
                                      <p:cBhvr>
                                        <p:cTn id="21"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42"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1000"/>
                                        <p:tgtEl>
                                          <p:spTgt spid="18"/>
                                        </p:tgtEl>
                                      </p:cBhvr>
                                    </p:animEffect>
                                    <p:anim calcmode="lin" valueType="num">
                                      <p:cBhvr>
                                        <p:cTn id="28" dur="1000" fill="hold"/>
                                        <p:tgtEl>
                                          <p:spTgt spid="18"/>
                                        </p:tgtEl>
                                        <p:attrNameLst>
                                          <p:attrName>ppt_x</p:attrName>
                                        </p:attrNameLst>
                                      </p:cBhvr>
                                      <p:tavLst>
                                        <p:tav tm="0">
                                          <p:val>
                                            <p:strVal val="#ppt_x"/>
                                          </p:val>
                                        </p:tav>
                                        <p:tav tm="100000">
                                          <p:val>
                                            <p:strVal val="#ppt_x"/>
                                          </p:val>
                                        </p:tav>
                                      </p:tavLst>
                                    </p:anim>
                                    <p:anim calcmode="lin" valueType="num">
                                      <p:cBhvr>
                                        <p:cTn id="2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16" presetClass="entr" presetSubtype="21" fill="hold" nodeType="click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barn(inVertical)">
                                      <p:cBhvr>
                                        <p:cTn id="34" dur="500"/>
                                        <p:tgtEl>
                                          <p:spTgt spid="20"/>
                                        </p:tgtEl>
                                      </p:cBhvr>
                                    </p:animEffect>
                                  </p:childTnLst>
                                </p:cTn>
                              </p:par>
                              <p:par>
                                <p:cTn id="35" presetID="16" presetClass="entr" presetSubtype="21"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barn(inVertical)">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nodeType="clickEffect">
                                  <p:stCondLst>
                                    <p:cond delay="0"/>
                                  </p:stCondLst>
                                  <p:childTnLst>
                                    <p:set>
                                      <p:cBhvr>
                                        <p:cTn id="41" dur="1" fill="hold">
                                          <p:stCondLst>
                                            <p:cond delay="0"/>
                                          </p:stCondLst>
                                        </p:cTn>
                                        <p:tgtEl>
                                          <p:spTgt spid="6">
                                            <p:txEl>
                                              <p:pRg st="10" end="10"/>
                                            </p:txEl>
                                          </p:spTgt>
                                        </p:tgtEl>
                                        <p:attrNameLst>
                                          <p:attrName>style.visibility</p:attrName>
                                        </p:attrNameLst>
                                      </p:cBhvr>
                                      <p:to>
                                        <p:strVal val="visible"/>
                                      </p:to>
                                    </p:set>
                                    <p:animEffect transition="in" filter="fade">
                                      <p:cBhvr>
                                        <p:cTn id="42" dur="1000"/>
                                        <p:tgtEl>
                                          <p:spTgt spid="6">
                                            <p:txEl>
                                              <p:pRg st="10" end="10"/>
                                            </p:txEl>
                                          </p:spTgt>
                                        </p:tgtEl>
                                      </p:cBhvr>
                                    </p:animEffect>
                                    <p:anim calcmode="lin" valueType="num">
                                      <p:cBhvr>
                                        <p:cTn id="43"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anim calcmode="lin" valueType="num">
                                      <p:cBhvr additive="base">
                                        <p:cTn id="49" dur="500" fill="hold"/>
                                        <p:tgtEl>
                                          <p:spTgt spid="21"/>
                                        </p:tgtEl>
                                        <p:attrNameLst>
                                          <p:attrName>ppt_x</p:attrName>
                                        </p:attrNameLst>
                                      </p:cBhvr>
                                      <p:tavLst>
                                        <p:tav tm="0">
                                          <p:val>
                                            <p:strVal val="#ppt_x"/>
                                          </p:val>
                                        </p:tav>
                                        <p:tav tm="100000">
                                          <p:val>
                                            <p:strVal val="#ppt_x"/>
                                          </p:val>
                                        </p:tav>
                                      </p:tavLst>
                                    </p:anim>
                                    <p:anim calcmode="lin" valueType="num">
                                      <p:cBhvr additive="base">
                                        <p:cTn id="50" dur="500" fill="hold"/>
                                        <p:tgtEl>
                                          <p:spTgt spid="21"/>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C2B2235A-3D7D-C6F5-70FF-C0FC99CB791D}"/>
              </a:ext>
            </a:extLst>
          </p:cNvPr>
          <p:cNvSpPr txBox="1">
            <a:spLocks noChangeArrowheads="1"/>
          </p:cNvSpPr>
          <p:nvPr/>
        </p:nvSpPr>
        <p:spPr bwMode="auto">
          <a:xfrm>
            <a:off x="2405064" y="1223963"/>
            <a:ext cx="7877175" cy="6037262"/>
          </a:xfrm>
          <a:prstGeom prst="rect">
            <a:avLst/>
          </a:prstGeom>
          <a:noFill/>
          <a:ln w="9525" algn="ctr">
            <a:no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lnSpc>
                <a:spcPct val="113000"/>
              </a:lnSpc>
              <a:spcBef>
                <a:spcPct val="0"/>
              </a:spcBef>
              <a:spcAft>
                <a:spcPct val="0"/>
              </a:spcAft>
            </a:pPr>
            <a:r>
              <a:rPr lang="en-US" altLang="zh-CN" sz="2000" b="1" dirty="0">
                <a:solidFill>
                  <a:srgbClr val="006666"/>
                </a:solidFill>
                <a:latin typeface="幼圆" pitchFamily="49" charset="-122"/>
                <a:ea typeface="幼圆" pitchFamily="49" charset="-122"/>
              </a:rPr>
              <a:t>【</a:t>
            </a:r>
            <a:r>
              <a:rPr lang="zh-CN" altLang="en-US" sz="2000" b="1" dirty="0">
                <a:solidFill>
                  <a:srgbClr val="006666"/>
                </a:solidFill>
                <a:latin typeface="幼圆" pitchFamily="49" charset="-122"/>
                <a:ea typeface="幼圆" pitchFamily="49" charset="-122"/>
              </a:rPr>
              <a:t>例</a:t>
            </a:r>
            <a:r>
              <a:rPr lang="en-US" altLang="zh-CN" sz="2000" b="1" dirty="0">
                <a:solidFill>
                  <a:srgbClr val="006666"/>
                </a:solidFill>
                <a:latin typeface="幼圆" pitchFamily="49" charset="-122"/>
                <a:ea typeface="幼圆" pitchFamily="49" charset="-122"/>
              </a:rPr>
              <a:t>2-15】</a:t>
            </a:r>
            <a:r>
              <a:rPr lang="zh-CN" altLang="en-US" sz="2000" b="1" dirty="0">
                <a:solidFill>
                  <a:srgbClr val="006666"/>
                </a:solidFill>
                <a:latin typeface="幼圆" pitchFamily="49" charset="-122"/>
                <a:ea typeface="幼圆" pitchFamily="49" charset="-122"/>
              </a:rPr>
              <a:t>每半年存款</a:t>
            </a:r>
            <a:r>
              <a:rPr lang="en-US" altLang="zh-CN" sz="2000" b="1" dirty="0">
                <a:solidFill>
                  <a:srgbClr val="006666"/>
                </a:solidFill>
                <a:latin typeface="幼圆" pitchFamily="49" charset="-122"/>
                <a:ea typeface="幼圆" pitchFamily="49" charset="-122"/>
              </a:rPr>
              <a:t>1000</a:t>
            </a:r>
            <a:r>
              <a:rPr lang="zh-CN" altLang="en-US" sz="2000" b="1" dirty="0">
                <a:solidFill>
                  <a:srgbClr val="006666"/>
                </a:solidFill>
                <a:latin typeface="幼圆" pitchFamily="49" charset="-122"/>
                <a:ea typeface="幼圆" pitchFamily="49" charset="-122"/>
              </a:rPr>
              <a:t>元，连续存</a:t>
            </a:r>
            <a:r>
              <a:rPr lang="en-US" altLang="zh-CN" sz="2000" b="1" dirty="0">
                <a:solidFill>
                  <a:srgbClr val="006666"/>
                </a:solidFill>
                <a:latin typeface="幼圆" pitchFamily="49" charset="-122"/>
                <a:ea typeface="幼圆" pitchFamily="49" charset="-122"/>
              </a:rPr>
              <a:t>10</a:t>
            </a:r>
            <a:r>
              <a:rPr lang="zh-CN" altLang="en-US" sz="2000" b="1" dirty="0">
                <a:solidFill>
                  <a:srgbClr val="006666"/>
                </a:solidFill>
                <a:latin typeface="幼圆" pitchFamily="49" charset="-122"/>
                <a:ea typeface="幼圆" pitchFamily="49" charset="-122"/>
              </a:rPr>
              <a:t>次，年利率</a:t>
            </a:r>
            <a:r>
              <a:rPr lang="en-US" altLang="zh-CN" sz="2000" b="1" dirty="0">
                <a:solidFill>
                  <a:srgbClr val="006666"/>
                </a:solidFill>
                <a:latin typeface="幼圆" pitchFamily="49" charset="-122"/>
                <a:ea typeface="幼圆" pitchFamily="49" charset="-122"/>
              </a:rPr>
              <a:t>8%</a:t>
            </a:r>
            <a:r>
              <a:rPr lang="zh-CN" altLang="en-US" sz="2000" b="1" dirty="0">
                <a:solidFill>
                  <a:srgbClr val="006666"/>
                </a:solidFill>
                <a:latin typeface="幼圆" pitchFamily="49" charset="-122"/>
                <a:ea typeface="幼圆" pitchFamily="49" charset="-122"/>
              </a:rPr>
              <a:t>，每季计息一次，复利计息。问第</a:t>
            </a:r>
            <a:r>
              <a:rPr lang="en-US" altLang="zh-CN" sz="2000" b="1" dirty="0">
                <a:solidFill>
                  <a:srgbClr val="006666"/>
                </a:solidFill>
                <a:latin typeface="幼圆" pitchFamily="49" charset="-122"/>
                <a:ea typeface="幼圆" pitchFamily="49" charset="-122"/>
              </a:rPr>
              <a:t>5</a:t>
            </a:r>
            <a:r>
              <a:rPr lang="zh-CN" altLang="en-US" sz="2000" b="1" dirty="0">
                <a:solidFill>
                  <a:srgbClr val="006666"/>
                </a:solidFill>
                <a:latin typeface="幼圆" pitchFamily="49" charset="-122"/>
                <a:ea typeface="幼圆" pitchFamily="49" charset="-122"/>
              </a:rPr>
              <a:t>年年末存款金额为多少？</a:t>
            </a:r>
            <a:endParaRPr lang="en-US" altLang="zh-CN" sz="2000" b="1" dirty="0">
              <a:solidFill>
                <a:srgbClr val="006666"/>
              </a:solidFill>
              <a:latin typeface="幼圆" pitchFamily="49" charset="-122"/>
              <a:ea typeface="幼圆" pitchFamily="49" charset="-122"/>
            </a:endParaRPr>
          </a:p>
          <a:p>
            <a:pPr fontAlgn="base">
              <a:lnSpc>
                <a:spcPct val="113000"/>
              </a:lnSpc>
              <a:spcBef>
                <a:spcPct val="0"/>
              </a:spcBef>
              <a:spcAft>
                <a:spcPct val="0"/>
              </a:spcAft>
            </a:pPr>
            <a:endParaRPr lang="en-US" altLang="zh-CN" sz="2000" dirty="0">
              <a:solidFill>
                <a:srgbClr val="000000"/>
              </a:solidFill>
              <a:latin typeface="幼圆" pitchFamily="49" charset="-122"/>
              <a:ea typeface="幼圆" pitchFamily="49" charset="-122"/>
            </a:endParaRPr>
          </a:p>
          <a:p>
            <a:pPr fontAlgn="base">
              <a:lnSpc>
                <a:spcPct val="113000"/>
              </a:lnSpc>
              <a:spcBef>
                <a:spcPct val="0"/>
              </a:spcBef>
              <a:spcAft>
                <a:spcPct val="0"/>
              </a:spcAft>
            </a:pPr>
            <a:r>
              <a:rPr lang="zh-CN" altLang="en-US" sz="2000" dirty="0">
                <a:solidFill>
                  <a:srgbClr val="000000"/>
                </a:solidFill>
                <a:latin typeface="幼圆" pitchFamily="49" charset="-122"/>
                <a:ea typeface="幼圆" pitchFamily="49" charset="-122"/>
              </a:rPr>
              <a:t>解</a:t>
            </a:r>
            <a:r>
              <a:rPr lang="zh-CN" altLang="en-US" sz="2000" dirty="0">
                <a:solidFill>
                  <a:srgbClr val="000000"/>
                </a:solidFill>
                <a:latin typeface="幼圆" pitchFamily="49" charset="-122"/>
                <a:ea typeface="幼圆" pitchFamily="49" charset="-122"/>
                <a:sym typeface="Wingdings" pitchFamily="2" charset="2"/>
              </a:rPr>
              <a:t>：现金流量图如图</a:t>
            </a:r>
            <a:r>
              <a:rPr lang="en-US" altLang="zh-CN" sz="2000" dirty="0">
                <a:solidFill>
                  <a:srgbClr val="000000"/>
                </a:solidFill>
                <a:latin typeface="幼圆" pitchFamily="49" charset="-122"/>
                <a:ea typeface="幼圆" pitchFamily="49" charset="-122"/>
                <a:sym typeface="Wingdings" pitchFamily="2" charset="2"/>
              </a:rPr>
              <a:t>2-17</a:t>
            </a:r>
            <a:r>
              <a:rPr lang="zh-CN" altLang="en-US" sz="2000" dirty="0">
                <a:solidFill>
                  <a:srgbClr val="000000"/>
                </a:solidFill>
                <a:latin typeface="幼圆" pitchFamily="49" charset="-122"/>
                <a:ea typeface="幼圆" pitchFamily="49" charset="-122"/>
                <a:sym typeface="Wingdings" pitchFamily="2" charset="2"/>
              </a:rPr>
              <a:t>所示。</a:t>
            </a: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12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12000"/>
              </a:lnSpc>
              <a:spcBef>
                <a:spcPct val="0"/>
              </a:spcBef>
              <a:spcAft>
                <a:spcPct val="0"/>
              </a:spcAft>
            </a:pPr>
            <a:r>
              <a:rPr lang="zh-CN" altLang="en-US" sz="2400" dirty="0">
                <a:solidFill>
                  <a:srgbClr val="FF0000"/>
                </a:solidFill>
                <a:latin typeface="隶书" pitchFamily="49" charset="-122"/>
                <a:ea typeface="隶书" pitchFamily="49" charset="-122"/>
                <a:sym typeface="Wingdings" pitchFamily="2" charset="2"/>
              </a:rPr>
              <a:t>    </a:t>
            </a:r>
            <a:r>
              <a:rPr lang="zh-CN" altLang="en-US" sz="2200" dirty="0">
                <a:solidFill>
                  <a:srgbClr val="FF0000"/>
                </a:solidFill>
                <a:latin typeface="隶书" pitchFamily="49" charset="-122"/>
                <a:ea typeface="隶书" pitchFamily="49" charset="-122"/>
                <a:sym typeface="Wingdings" pitchFamily="2" charset="2"/>
              </a:rPr>
              <a:t>由于本例计息周期小于收付周期，不能直接采用计息期利率计算，故只能用实际利率来计算。</a:t>
            </a:r>
            <a:endParaRPr lang="en-US" altLang="zh-CN" sz="2200" dirty="0">
              <a:solidFill>
                <a:srgbClr val="FF0000"/>
              </a:solidFill>
              <a:latin typeface="隶书" pitchFamily="49" charset="-122"/>
              <a:ea typeface="隶书" pitchFamily="49" charset="-122"/>
              <a:sym typeface="Wingdings" pitchFamily="2" charset="2"/>
            </a:endParaRP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r>
              <a:rPr lang="zh-CN" altLang="en-US" sz="2000" b="1" dirty="0">
                <a:solidFill>
                  <a:srgbClr val="000000"/>
                </a:solidFill>
                <a:latin typeface="幼圆" pitchFamily="49" charset="-122"/>
                <a:ea typeface="幼圆" pitchFamily="49" charset="-122"/>
                <a:sym typeface="Wingdings" pitchFamily="2" charset="2"/>
              </a:rPr>
              <a:t>              </a:t>
            </a:r>
            <a:endParaRPr lang="en-US" altLang="zh-CN" sz="2000" b="1" dirty="0">
              <a:solidFill>
                <a:srgbClr val="000000"/>
              </a:solidFill>
              <a:latin typeface="幼圆" pitchFamily="49" charset="-122"/>
              <a:ea typeface="幼圆" pitchFamily="49" charset="-122"/>
              <a:sym typeface="Wingdings" pitchFamily="2" charset="2"/>
            </a:endParaRPr>
          </a:p>
        </p:txBody>
      </p:sp>
      <p:grpSp>
        <p:nvGrpSpPr>
          <p:cNvPr id="3" name="组合 30">
            <a:extLst>
              <a:ext uri="{FF2B5EF4-FFF2-40B4-BE49-F238E27FC236}">
                <a16:creationId xmlns:a16="http://schemas.microsoft.com/office/drawing/2014/main" id="{FEB7C58D-2EC3-B148-F806-CEDAD84A0F72}"/>
              </a:ext>
            </a:extLst>
          </p:cNvPr>
          <p:cNvGrpSpPr>
            <a:grpSpLocks/>
          </p:cNvGrpSpPr>
          <p:nvPr/>
        </p:nvGrpSpPr>
        <p:grpSpPr bwMode="auto">
          <a:xfrm>
            <a:off x="3125671" y="2290763"/>
            <a:ext cx="6143625" cy="1882775"/>
            <a:chOff x="1357290" y="4286256"/>
            <a:chExt cx="6143668" cy="1881672"/>
          </a:xfrm>
        </p:grpSpPr>
        <p:grpSp>
          <p:nvGrpSpPr>
            <p:cNvPr id="47110" name="组合 29">
              <a:extLst>
                <a:ext uri="{FF2B5EF4-FFF2-40B4-BE49-F238E27FC236}">
                  <a16:creationId xmlns:a16="http://schemas.microsoft.com/office/drawing/2014/main" id="{78E8AE74-F76C-CEE6-7DFB-BF08A05FC79B}"/>
                </a:ext>
              </a:extLst>
            </p:cNvPr>
            <p:cNvGrpSpPr>
              <a:grpSpLocks/>
            </p:cNvGrpSpPr>
            <p:nvPr/>
          </p:nvGrpSpPr>
          <p:grpSpPr bwMode="auto">
            <a:xfrm>
              <a:off x="1500166" y="4584150"/>
              <a:ext cx="5500726" cy="1225794"/>
              <a:chOff x="1500166" y="4584150"/>
              <a:chExt cx="5500726" cy="1225794"/>
            </a:xfrm>
          </p:grpSpPr>
          <p:cxnSp>
            <p:nvCxnSpPr>
              <p:cNvPr id="15" name="直接连接符 14">
                <a:extLst>
                  <a:ext uri="{FF2B5EF4-FFF2-40B4-BE49-F238E27FC236}">
                    <a16:creationId xmlns:a16="http://schemas.microsoft.com/office/drawing/2014/main" id="{F66E495E-5A5E-97A6-13F4-A77AAB97E35A}"/>
                  </a:ext>
                </a:extLst>
              </p:cNvPr>
              <p:cNvCxnSpPr/>
              <p:nvPr/>
            </p:nvCxnSpPr>
            <p:spPr>
              <a:xfrm>
                <a:off x="1500166" y="5285794"/>
                <a:ext cx="5500725" cy="126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993A4A9-27FB-2AEC-9B00-12C94D07EAEF}"/>
                  </a:ext>
                </a:extLst>
              </p:cNvPr>
              <p:cNvCxnSpPr/>
              <p:nvPr/>
            </p:nvCxnSpPr>
            <p:spPr>
              <a:xfrm rot="5400000" flipH="1" flipV="1">
                <a:off x="6078755" y="4935163"/>
                <a:ext cx="702851"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71DB1F2A-F267-D709-BCD6-92E84EB462BA}"/>
                  </a:ext>
                </a:extLst>
              </p:cNvPr>
              <p:cNvCxnSpPr/>
              <p:nvPr/>
            </p:nvCxnSpPr>
            <p:spPr>
              <a:xfrm rot="5400000">
                <a:off x="1745587" y="5553131"/>
                <a:ext cx="510875"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A51C135A-2CCE-E002-D9E1-74B576CD048E}"/>
                  </a:ext>
                </a:extLst>
              </p:cNvPr>
              <p:cNvCxnSpPr/>
              <p:nvPr/>
            </p:nvCxnSpPr>
            <p:spPr>
              <a:xfrm rot="5400000">
                <a:off x="2245654" y="5553131"/>
                <a:ext cx="510875"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DAC0BFD-80D8-92E3-5F5C-B61BB680198B}"/>
                  </a:ext>
                </a:extLst>
              </p:cNvPr>
              <p:cNvCxnSpPr/>
              <p:nvPr/>
            </p:nvCxnSpPr>
            <p:spPr>
              <a:xfrm rot="5400000">
                <a:off x="2745719" y="5553131"/>
                <a:ext cx="510875"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BA4567F8-7C34-254D-88DA-991BA4610B41}"/>
                  </a:ext>
                </a:extLst>
              </p:cNvPr>
              <p:cNvCxnSpPr/>
              <p:nvPr/>
            </p:nvCxnSpPr>
            <p:spPr>
              <a:xfrm rot="5400000">
                <a:off x="3245786" y="5553131"/>
                <a:ext cx="510875"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CB629CB9-13C7-B3D3-E4F9-985C983D63D3}"/>
                  </a:ext>
                </a:extLst>
              </p:cNvPr>
              <p:cNvCxnSpPr/>
              <p:nvPr/>
            </p:nvCxnSpPr>
            <p:spPr>
              <a:xfrm rot="5400000">
                <a:off x="3745851" y="5553131"/>
                <a:ext cx="510875"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A489A4A0-97D3-504D-8DBB-B1A333C94EF4}"/>
                  </a:ext>
                </a:extLst>
              </p:cNvPr>
              <p:cNvCxnSpPr/>
              <p:nvPr/>
            </p:nvCxnSpPr>
            <p:spPr>
              <a:xfrm rot="5400000">
                <a:off x="4245918" y="5553131"/>
                <a:ext cx="510875"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C2CE25C-14E3-1E06-823A-C5691B4135BD}"/>
                  </a:ext>
                </a:extLst>
              </p:cNvPr>
              <p:cNvCxnSpPr/>
              <p:nvPr/>
            </p:nvCxnSpPr>
            <p:spPr>
              <a:xfrm rot="5400000">
                <a:off x="4674546" y="5553131"/>
                <a:ext cx="510875"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6BE254D2-E4D6-5D35-AA69-514B1F52BDA3}"/>
                  </a:ext>
                </a:extLst>
              </p:cNvPr>
              <p:cNvCxnSpPr/>
              <p:nvPr/>
            </p:nvCxnSpPr>
            <p:spPr>
              <a:xfrm rot="5400000">
                <a:off x="5174611" y="5553131"/>
                <a:ext cx="510875"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6594018-A1DE-1EA9-FAE9-A7C59FAAA4AC}"/>
                  </a:ext>
                </a:extLst>
              </p:cNvPr>
              <p:cNvCxnSpPr/>
              <p:nvPr/>
            </p:nvCxnSpPr>
            <p:spPr>
              <a:xfrm rot="5400000">
                <a:off x="5674677" y="5553131"/>
                <a:ext cx="510875"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D61D10F0-C25A-3183-99FE-38E3674055FC}"/>
                  </a:ext>
                </a:extLst>
              </p:cNvPr>
              <p:cNvCxnSpPr/>
              <p:nvPr/>
            </p:nvCxnSpPr>
            <p:spPr>
              <a:xfrm rot="5400000">
                <a:off x="6173156" y="5553131"/>
                <a:ext cx="510875" cy="1587"/>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47111" name="TextBox 25">
              <a:extLst>
                <a:ext uri="{FF2B5EF4-FFF2-40B4-BE49-F238E27FC236}">
                  <a16:creationId xmlns:a16="http://schemas.microsoft.com/office/drawing/2014/main" id="{4C9F1D15-D485-6361-4367-78F75046CCF2}"/>
                </a:ext>
              </a:extLst>
            </p:cNvPr>
            <p:cNvSpPr txBox="1">
              <a:spLocks noChangeArrowheads="1"/>
            </p:cNvSpPr>
            <p:nvPr/>
          </p:nvSpPr>
          <p:spPr bwMode="auto">
            <a:xfrm>
              <a:off x="5572132" y="4857760"/>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7112" name="TextBox 26">
              <a:extLst>
                <a:ext uri="{FF2B5EF4-FFF2-40B4-BE49-F238E27FC236}">
                  <a16:creationId xmlns:a16="http://schemas.microsoft.com/office/drawing/2014/main" id="{CE61A778-7698-49D2-A73E-D1EC83C72408}"/>
                </a:ext>
              </a:extLst>
            </p:cNvPr>
            <p:cNvSpPr txBox="1">
              <a:spLocks noChangeArrowheads="1"/>
            </p:cNvSpPr>
            <p:nvPr/>
          </p:nvSpPr>
          <p:spPr bwMode="auto">
            <a:xfrm>
              <a:off x="1357290" y="5786454"/>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7113" name="TextBox 34">
              <a:extLst>
                <a:ext uri="{FF2B5EF4-FFF2-40B4-BE49-F238E27FC236}">
                  <a16:creationId xmlns:a16="http://schemas.microsoft.com/office/drawing/2014/main" id="{A2B18738-C236-61D2-8A20-3899CB611FA7}"/>
                </a:ext>
              </a:extLst>
            </p:cNvPr>
            <p:cNvSpPr txBox="1">
              <a:spLocks noChangeArrowheads="1"/>
            </p:cNvSpPr>
            <p:nvPr/>
          </p:nvSpPr>
          <p:spPr bwMode="auto">
            <a:xfrm>
              <a:off x="3000364" y="4857760"/>
              <a:ext cx="314327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1800">
                  <a:solidFill>
                    <a:srgbClr val="000000"/>
                  </a:solidFill>
                  <a:latin typeface="幼圆" pitchFamily="49" charset="-122"/>
                  <a:ea typeface="幼圆" pitchFamily="49" charset="-122"/>
                </a:rPr>
                <a:t>年利率</a:t>
              </a:r>
              <a:r>
                <a:rPr kumimoji="0" lang="en-US" altLang="zh-CN" sz="1800">
                  <a:solidFill>
                    <a:srgbClr val="000000"/>
                  </a:solidFill>
                  <a:latin typeface="Tahoma" panose="020B0604030504040204" pitchFamily="34" charset="0"/>
                  <a:ea typeface="宋体" panose="02010600030101010101" pitchFamily="2" charset="-122"/>
                </a:rPr>
                <a:t>r=8</a:t>
              </a:r>
              <a:r>
                <a:rPr kumimoji="0" lang="en-US" altLang="zh-CN" sz="1800">
                  <a:solidFill>
                    <a:srgbClr val="000000"/>
                  </a:solidFill>
                  <a:latin typeface="幼圆" pitchFamily="49" charset="-122"/>
                  <a:ea typeface="幼圆" pitchFamily="49" charset="-122"/>
                </a:rPr>
                <a:t>%,</a:t>
              </a:r>
              <a:r>
                <a:rPr kumimoji="0" lang="zh-CN" altLang="en-US" sz="1800">
                  <a:solidFill>
                    <a:srgbClr val="000000"/>
                  </a:solidFill>
                  <a:latin typeface="幼圆" pitchFamily="49" charset="-122"/>
                  <a:ea typeface="幼圆" pitchFamily="49" charset="-122"/>
                </a:rPr>
                <a:t>每季计息一次</a:t>
              </a:r>
              <a:r>
                <a:rPr kumimoji="0" lang="en-US" altLang="zh-CN" sz="1800" baseline="30000">
                  <a:solidFill>
                    <a:srgbClr val="000000"/>
                  </a:solidFill>
                  <a:latin typeface="幼圆" pitchFamily="49" charset="-122"/>
                  <a:ea typeface="幼圆" pitchFamily="49" charset="-122"/>
                </a:rPr>
                <a:t> </a:t>
              </a:r>
              <a:endParaRPr kumimoji="0" lang="zh-CN" altLang="en-US" sz="1800" baseline="30000">
                <a:solidFill>
                  <a:srgbClr val="000000"/>
                </a:solidFill>
                <a:latin typeface="幼圆" pitchFamily="49" charset="-122"/>
                <a:ea typeface="幼圆" pitchFamily="49" charset="-122"/>
              </a:endParaRPr>
            </a:p>
          </p:txBody>
        </p:sp>
        <p:sp>
          <p:nvSpPr>
            <p:cNvPr id="47114" name="TextBox 40">
              <a:extLst>
                <a:ext uri="{FF2B5EF4-FFF2-40B4-BE49-F238E27FC236}">
                  <a16:creationId xmlns:a16="http://schemas.microsoft.com/office/drawing/2014/main" id="{AA166917-A720-FC02-BFCB-CD085DEE6A32}"/>
                </a:ext>
              </a:extLst>
            </p:cNvPr>
            <p:cNvSpPr txBox="1">
              <a:spLocks noChangeArrowheads="1"/>
            </p:cNvSpPr>
            <p:nvPr/>
          </p:nvSpPr>
          <p:spPr bwMode="auto">
            <a:xfrm>
              <a:off x="5572132" y="5155654"/>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7115" name="TextBox 29">
              <a:extLst>
                <a:ext uri="{FF2B5EF4-FFF2-40B4-BE49-F238E27FC236}">
                  <a16:creationId xmlns:a16="http://schemas.microsoft.com/office/drawing/2014/main" id="{4DAF6548-5DD0-87BF-57CE-C442C27F4567}"/>
                </a:ext>
              </a:extLst>
            </p:cNvPr>
            <p:cNvSpPr txBox="1">
              <a:spLocks noChangeArrowheads="1"/>
            </p:cNvSpPr>
            <p:nvPr/>
          </p:nvSpPr>
          <p:spPr bwMode="auto">
            <a:xfrm>
              <a:off x="6143636" y="4286256"/>
              <a:ext cx="135732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b="1">
                  <a:solidFill>
                    <a:srgbClr val="FF0000"/>
                  </a:solidFill>
                  <a:latin typeface="幼圆" pitchFamily="49" charset="-122"/>
                  <a:ea typeface="幼圆" pitchFamily="49" charset="-122"/>
                </a:rPr>
                <a:t>F=</a:t>
              </a:r>
              <a:r>
                <a:rPr kumimoji="0" lang="zh-CN" altLang="en-US" sz="1800" b="1">
                  <a:solidFill>
                    <a:srgbClr val="FF0000"/>
                  </a:solidFill>
                  <a:latin typeface="幼圆" pitchFamily="49" charset="-122"/>
                  <a:ea typeface="幼圆" pitchFamily="49" charset="-122"/>
                </a:rPr>
                <a:t>？</a:t>
              </a:r>
            </a:p>
          </p:txBody>
        </p:sp>
        <p:sp>
          <p:nvSpPr>
            <p:cNvPr id="47116" name="TextBox 44">
              <a:extLst>
                <a:ext uri="{FF2B5EF4-FFF2-40B4-BE49-F238E27FC236}">
                  <a16:creationId xmlns:a16="http://schemas.microsoft.com/office/drawing/2014/main" id="{C17BA86B-009C-EA9B-D4AF-765EBFD838DA}"/>
                </a:ext>
              </a:extLst>
            </p:cNvPr>
            <p:cNvSpPr txBox="1">
              <a:spLocks noChangeArrowheads="1"/>
            </p:cNvSpPr>
            <p:nvPr/>
          </p:nvSpPr>
          <p:spPr bwMode="auto">
            <a:xfrm>
              <a:off x="2285984"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7117" name="TextBox 45">
              <a:extLst>
                <a:ext uri="{FF2B5EF4-FFF2-40B4-BE49-F238E27FC236}">
                  <a16:creationId xmlns:a16="http://schemas.microsoft.com/office/drawing/2014/main" id="{CF2963A5-A633-F733-0F97-E90442213584}"/>
                </a:ext>
              </a:extLst>
            </p:cNvPr>
            <p:cNvSpPr txBox="1">
              <a:spLocks noChangeArrowheads="1"/>
            </p:cNvSpPr>
            <p:nvPr/>
          </p:nvSpPr>
          <p:spPr bwMode="auto">
            <a:xfrm>
              <a:off x="3286116"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dirty="0">
                  <a:solidFill>
                    <a:srgbClr val="000000"/>
                  </a:solidFill>
                  <a:latin typeface="Tahoma" panose="020B0604030504040204" pitchFamily="34" charset="0"/>
                  <a:ea typeface="宋体" panose="02010600030101010101" pitchFamily="2" charset="-122"/>
                </a:rPr>
                <a:t>2</a:t>
              </a:r>
              <a:endParaRPr kumimoji="0" lang="zh-CN" altLang="en-US" sz="1800" dirty="0">
                <a:solidFill>
                  <a:srgbClr val="000000"/>
                </a:solidFill>
                <a:latin typeface="Tahoma" panose="020B0604030504040204" pitchFamily="34" charset="0"/>
                <a:ea typeface="宋体" panose="02010600030101010101" pitchFamily="2" charset="-122"/>
              </a:endParaRPr>
            </a:p>
          </p:txBody>
        </p:sp>
        <p:sp>
          <p:nvSpPr>
            <p:cNvPr id="47118" name="TextBox 46">
              <a:extLst>
                <a:ext uri="{FF2B5EF4-FFF2-40B4-BE49-F238E27FC236}">
                  <a16:creationId xmlns:a16="http://schemas.microsoft.com/office/drawing/2014/main" id="{766F9A09-7EEE-374B-D372-CB1FBC32EE89}"/>
                </a:ext>
              </a:extLst>
            </p:cNvPr>
            <p:cNvSpPr txBox="1">
              <a:spLocks noChangeArrowheads="1"/>
            </p:cNvSpPr>
            <p:nvPr/>
          </p:nvSpPr>
          <p:spPr bwMode="auto">
            <a:xfrm>
              <a:off x="4357686"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3</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7119" name="TextBox 47">
              <a:extLst>
                <a:ext uri="{FF2B5EF4-FFF2-40B4-BE49-F238E27FC236}">
                  <a16:creationId xmlns:a16="http://schemas.microsoft.com/office/drawing/2014/main" id="{207DC886-9ACB-EE6F-C3C2-5B8A1BCA20D7}"/>
                </a:ext>
              </a:extLst>
            </p:cNvPr>
            <p:cNvSpPr txBox="1">
              <a:spLocks noChangeArrowheads="1"/>
            </p:cNvSpPr>
            <p:nvPr/>
          </p:nvSpPr>
          <p:spPr bwMode="auto">
            <a:xfrm>
              <a:off x="5286380"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4</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47120" name="TextBox 48">
              <a:extLst>
                <a:ext uri="{FF2B5EF4-FFF2-40B4-BE49-F238E27FC236}">
                  <a16:creationId xmlns:a16="http://schemas.microsoft.com/office/drawing/2014/main" id="{88F09928-2773-9E1F-FC14-E5DAB9A8F0B3}"/>
                </a:ext>
              </a:extLst>
            </p:cNvPr>
            <p:cNvSpPr txBox="1">
              <a:spLocks noChangeArrowheads="1"/>
            </p:cNvSpPr>
            <p:nvPr/>
          </p:nvSpPr>
          <p:spPr bwMode="auto">
            <a:xfrm>
              <a:off x="6286512"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5</a:t>
              </a:r>
              <a:endParaRPr kumimoji="0" lang="zh-CN" altLang="en-US" sz="1800">
                <a:solidFill>
                  <a:srgbClr val="000000"/>
                </a:solidFill>
                <a:latin typeface="Tahoma" panose="020B0604030504040204" pitchFamily="34" charset="0"/>
                <a:ea typeface="宋体" panose="02010600030101010101" pitchFamily="2" charset="-122"/>
              </a:endParaRPr>
            </a:p>
          </p:txBody>
        </p:sp>
      </p:grpSp>
      <p:sp>
        <p:nvSpPr>
          <p:cNvPr id="27" name="TextBox 35">
            <a:extLst>
              <a:ext uri="{FF2B5EF4-FFF2-40B4-BE49-F238E27FC236}">
                <a16:creationId xmlns:a16="http://schemas.microsoft.com/office/drawing/2014/main" id="{7E94EC87-0171-50A7-D65D-28090E5F9B37}"/>
              </a:ext>
            </a:extLst>
          </p:cNvPr>
          <p:cNvSpPr txBox="1">
            <a:spLocks noChangeArrowheads="1"/>
          </p:cNvSpPr>
          <p:nvPr/>
        </p:nvSpPr>
        <p:spPr bwMode="auto">
          <a:xfrm>
            <a:off x="4903789" y="4416426"/>
            <a:ext cx="3571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1400">
                <a:solidFill>
                  <a:srgbClr val="000000"/>
                </a:solidFill>
                <a:latin typeface="微软雅黑" panose="020B0503020204020204" pitchFamily="34" charset="-122"/>
                <a:ea typeface="微软雅黑" panose="020B0503020204020204" pitchFamily="34" charset="-122"/>
              </a:rPr>
              <a:t>图</a:t>
            </a:r>
            <a:r>
              <a:rPr kumimoji="0" lang="en-US" altLang="zh-CN" sz="1400">
                <a:solidFill>
                  <a:srgbClr val="000000"/>
                </a:solidFill>
                <a:latin typeface="微软雅黑" panose="020B0503020204020204" pitchFamily="34" charset="-122"/>
                <a:ea typeface="微软雅黑" panose="020B0503020204020204" pitchFamily="34" charset="-122"/>
              </a:rPr>
              <a:t>2-17   </a:t>
            </a:r>
            <a:r>
              <a:rPr kumimoji="0" lang="zh-CN" altLang="en-US" sz="1400">
                <a:solidFill>
                  <a:srgbClr val="000000"/>
                </a:solidFill>
                <a:latin typeface="微软雅黑" panose="020B0503020204020204" pitchFamily="34" charset="-122"/>
                <a:ea typeface="微软雅黑" panose="020B0503020204020204" pitchFamily="34" charset="-122"/>
              </a:rPr>
              <a:t>例</a:t>
            </a:r>
            <a:r>
              <a:rPr kumimoji="0" lang="en-US" altLang="zh-CN" sz="1400">
                <a:solidFill>
                  <a:srgbClr val="000000"/>
                </a:solidFill>
                <a:latin typeface="微软雅黑" panose="020B0503020204020204" pitchFamily="34" charset="-122"/>
                <a:ea typeface="微软雅黑" panose="020B0503020204020204" pitchFamily="34" charset="-122"/>
              </a:rPr>
              <a:t>2-17</a:t>
            </a:r>
            <a:r>
              <a:rPr kumimoji="0" lang="zh-CN" altLang="en-US" sz="1400">
                <a:solidFill>
                  <a:srgbClr val="000000"/>
                </a:solidFill>
                <a:latin typeface="微软雅黑" panose="020B0503020204020204" pitchFamily="34" charset="-122"/>
                <a:ea typeface="微软雅黑" panose="020B0503020204020204" pitchFamily="34" charset="-122"/>
              </a:rPr>
              <a:t>现金流量图</a:t>
            </a:r>
          </a:p>
        </p:txBody>
      </p:sp>
      <p:sp>
        <p:nvSpPr>
          <p:cNvPr id="6" name="标题 7">
            <a:extLst>
              <a:ext uri="{FF2B5EF4-FFF2-40B4-BE49-F238E27FC236}">
                <a16:creationId xmlns:a16="http://schemas.microsoft.com/office/drawing/2014/main" id="{D6DED5A1-361A-25B2-AC35-72015B0BA3E8}"/>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（一）计息周期小于（或等于）收付周期的等值计算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barn(inVertical)">
                                      <p:cBhvr>
                                        <p:cTn id="14" dur="500"/>
                                        <p:tgtEl>
                                          <p:spTgt spid="2">
                                            <p:txEl>
                                              <p:pRg st="2" end="2"/>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1000"/>
                                        <p:tgtEl>
                                          <p:spTgt spid="27"/>
                                        </p:tgtEl>
                                      </p:cBhvr>
                                    </p:animEffect>
                                    <p:anim calcmode="lin" valueType="num">
                                      <p:cBhvr>
                                        <p:cTn id="25" dur="1000" fill="hold"/>
                                        <p:tgtEl>
                                          <p:spTgt spid="27"/>
                                        </p:tgtEl>
                                        <p:attrNameLst>
                                          <p:attrName>ppt_x</p:attrName>
                                        </p:attrNameLst>
                                      </p:cBhvr>
                                      <p:tavLst>
                                        <p:tav tm="0">
                                          <p:val>
                                            <p:strVal val="#ppt_x"/>
                                          </p:val>
                                        </p:tav>
                                        <p:tav tm="100000">
                                          <p:val>
                                            <p:strVal val="#ppt_x"/>
                                          </p:val>
                                        </p:tav>
                                      </p:tavLst>
                                    </p:anim>
                                    <p:anim calcmode="lin" valueType="num">
                                      <p:cBhvr>
                                        <p:cTn id="2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animEffect transition="in" filter="fade">
                                      <p:cBhvr>
                                        <p:cTn id="31" dur="1000"/>
                                        <p:tgtEl>
                                          <p:spTgt spid="2">
                                            <p:txEl>
                                              <p:pRg st="9" end="9"/>
                                            </p:txEl>
                                          </p:spTgt>
                                        </p:tgtEl>
                                      </p:cBhvr>
                                    </p:animEffect>
                                    <p:anim calcmode="lin" valueType="num">
                                      <p:cBhvr>
                                        <p:cTn id="3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33"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D35B299D-833E-482B-9C6D-7402E18A8981}"/>
              </a:ext>
            </a:extLst>
          </p:cNvPr>
          <p:cNvSpPr txBox="1">
            <a:spLocks noChangeArrowheads="1"/>
          </p:cNvSpPr>
          <p:nvPr/>
        </p:nvSpPr>
        <p:spPr bwMode="auto">
          <a:xfrm>
            <a:off x="2468563" y="852488"/>
            <a:ext cx="7632700" cy="3656012"/>
          </a:xfrm>
          <a:prstGeom prst="rect">
            <a:avLst/>
          </a:prstGeom>
          <a:noFill/>
          <a:ln w="9525" algn="ctr">
            <a:noFill/>
            <a:miter lim="800000"/>
            <a:headEnd/>
            <a:tailEnd/>
          </a:ln>
        </p:spPr>
        <p:txBody>
          <a:bodyPr>
            <a:spAutoFit/>
          </a:bodyPr>
          <a:lstStyle>
            <a:lvl1pPr marL="179388" indent="-179388">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13000"/>
              </a:lnSpc>
              <a:spcBef>
                <a:spcPct val="0"/>
              </a:spcBef>
              <a:spcAft>
                <a:spcPct val="0"/>
              </a:spcAft>
            </a:pPr>
            <a:r>
              <a:rPr lang="zh-CN" altLang="en-US" sz="2000" dirty="0">
                <a:solidFill>
                  <a:srgbClr val="000000"/>
                </a:solidFill>
                <a:latin typeface="幼圆" pitchFamily="49" charset="-122"/>
                <a:ea typeface="幼圆" pitchFamily="49" charset="-122"/>
                <a:sym typeface="Wingdings" pitchFamily="2" charset="2"/>
              </a:rPr>
              <a:t>计息期季利率：</a:t>
            </a: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13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13000"/>
              </a:lnSpc>
              <a:spcBef>
                <a:spcPct val="0"/>
              </a:spcBef>
              <a:spcAft>
                <a:spcPct val="0"/>
              </a:spcAft>
            </a:pPr>
            <a:r>
              <a:rPr lang="zh-CN" altLang="en-US" sz="2000" dirty="0">
                <a:solidFill>
                  <a:srgbClr val="000000"/>
                </a:solidFill>
                <a:latin typeface="幼圆" pitchFamily="49" charset="-122"/>
                <a:ea typeface="幼圆" pitchFamily="49" charset="-122"/>
                <a:sym typeface="Wingdings" pitchFamily="2" charset="2"/>
              </a:rPr>
              <a:t>半年期实际利率</a:t>
            </a:r>
            <a:r>
              <a:rPr lang="en-US" altLang="zh-CN" sz="2000" dirty="0">
                <a:solidFill>
                  <a:srgbClr val="000000"/>
                </a:solidFill>
                <a:latin typeface="幼圆" pitchFamily="49" charset="-122"/>
                <a:ea typeface="幼圆" pitchFamily="49" charset="-122"/>
                <a:sym typeface="Wingdings" pitchFamily="2" charset="2"/>
              </a:rPr>
              <a:t>:</a:t>
            </a: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pPr>
            <a:r>
              <a:rPr lang="zh-CN" altLang="en-US" sz="2000" b="1" dirty="0">
                <a:solidFill>
                  <a:srgbClr val="000000"/>
                </a:solidFill>
                <a:latin typeface="幼圆" pitchFamily="49" charset="-122"/>
                <a:ea typeface="幼圆" pitchFamily="49" charset="-122"/>
                <a:sym typeface="Wingdings" pitchFamily="2" charset="2"/>
              </a:rPr>
              <a:t>              </a:t>
            </a:r>
            <a:endParaRPr lang="en-US" altLang="zh-CN" sz="2000" b="1" dirty="0">
              <a:solidFill>
                <a:srgbClr val="000000"/>
              </a:solidFill>
              <a:latin typeface="幼圆" pitchFamily="49" charset="-122"/>
              <a:ea typeface="幼圆" pitchFamily="49" charset="-122"/>
              <a:sym typeface="Wingdings" pitchFamily="2" charset="2"/>
            </a:endParaRPr>
          </a:p>
        </p:txBody>
      </p:sp>
      <p:sp>
        <p:nvSpPr>
          <p:cNvPr id="45060" name="TextBox 41">
            <a:extLst>
              <a:ext uri="{FF2B5EF4-FFF2-40B4-BE49-F238E27FC236}">
                <a16:creationId xmlns:a16="http://schemas.microsoft.com/office/drawing/2014/main" id="{FE867CEA-5963-115E-FFCA-4B4E211236C6}"/>
              </a:ext>
            </a:extLst>
          </p:cNvPr>
          <p:cNvSpPr txBox="1">
            <a:spLocks noChangeArrowheads="1"/>
          </p:cNvSpPr>
          <p:nvPr/>
        </p:nvSpPr>
        <p:spPr bwMode="auto">
          <a:xfrm>
            <a:off x="7356476" y="2738438"/>
            <a:ext cx="1357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幼圆" pitchFamily="49" charset="-122"/>
                <a:ea typeface="幼圆" pitchFamily="49" charset="-122"/>
                <a:sym typeface="Wingdings" pitchFamily="2" charset="2"/>
              </a:rPr>
              <a:t>（元）</a:t>
            </a:r>
          </a:p>
        </p:txBody>
      </p:sp>
      <p:graphicFrame>
        <p:nvGraphicFramePr>
          <p:cNvPr id="45061" name="Object 4">
            <a:extLst>
              <a:ext uri="{FF2B5EF4-FFF2-40B4-BE49-F238E27FC236}">
                <a16:creationId xmlns:a16="http://schemas.microsoft.com/office/drawing/2014/main" id="{50011215-7D0A-5168-7B00-A0C185D5F4DF}"/>
              </a:ext>
            </a:extLst>
          </p:cNvPr>
          <p:cNvGraphicFramePr>
            <a:graphicFrameLocks noChangeAspect="1"/>
          </p:cNvGraphicFramePr>
          <p:nvPr/>
        </p:nvGraphicFramePr>
        <p:xfrm>
          <a:off x="4325938" y="2101851"/>
          <a:ext cx="2400300" cy="398463"/>
        </p:xfrm>
        <a:graphic>
          <a:graphicData uri="http://schemas.openxmlformats.org/presentationml/2006/ole">
            <mc:AlternateContent xmlns:mc="http://schemas.openxmlformats.org/markup-compatibility/2006">
              <mc:Choice xmlns:v="urn:schemas-microsoft-com:vml" Requires="v">
                <p:oleObj name="Equation" r:id="rId2" imgW="30429200" imgH="4978400" progId="">
                  <p:embed/>
                </p:oleObj>
              </mc:Choice>
              <mc:Fallback>
                <p:oleObj name="Equation" r:id="rId2" imgW="30429200" imgH="4978400" progId="">
                  <p:embed/>
                  <p:pic>
                    <p:nvPicPr>
                      <p:cNvPr id="45061" name="Object 4">
                        <a:extLst>
                          <a:ext uri="{FF2B5EF4-FFF2-40B4-BE49-F238E27FC236}">
                            <a16:creationId xmlns:a16="http://schemas.microsoft.com/office/drawing/2014/main" id="{50011215-7D0A-5168-7B00-A0C185D5F4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5938" y="2101851"/>
                        <a:ext cx="2400300" cy="39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2" name="Object 6">
            <a:extLst>
              <a:ext uri="{FF2B5EF4-FFF2-40B4-BE49-F238E27FC236}">
                <a16:creationId xmlns:a16="http://schemas.microsoft.com/office/drawing/2014/main" id="{E11CA2C5-5492-D7B8-A6CC-95FBA93E8859}"/>
              </a:ext>
            </a:extLst>
          </p:cNvPr>
          <p:cNvGraphicFramePr>
            <a:graphicFrameLocks noChangeAspect="1"/>
          </p:cNvGraphicFramePr>
          <p:nvPr/>
        </p:nvGraphicFramePr>
        <p:xfrm>
          <a:off x="2674938" y="3621089"/>
          <a:ext cx="6570662" cy="1146175"/>
        </p:xfrm>
        <a:graphic>
          <a:graphicData uri="http://schemas.openxmlformats.org/presentationml/2006/ole">
            <mc:AlternateContent xmlns:mc="http://schemas.openxmlformats.org/markup-compatibility/2006">
              <mc:Choice xmlns:v="urn:schemas-microsoft-com:vml" Requires="v">
                <p:oleObj name="Equation" r:id="rId4" imgW="76365100" imgH="14046200" progId="">
                  <p:embed/>
                </p:oleObj>
              </mc:Choice>
              <mc:Fallback>
                <p:oleObj name="Equation" r:id="rId4" imgW="76365100" imgH="14046200" progId="">
                  <p:embed/>
                  <p:pic>
                    <p:nvPicPr>
                      <p:cNvPr id="45062" name="Object 6">
                        <a:extLst>
                          <a:ext uri="{FF2B5EF4-FFF2-40B4-BE49-F238E27FC236}">
                            <a16:creationId xmlns:a16="http://schemas.microsoft.com/office/drawing/2014/main" id="{E11CA2C5-5492-D7B8-A6CC-95FBA93E88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74938" y="3621089"/>
                        <a:ext cx="6570662"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3" name="TextBox 30">
            <a:extLst>
              <a:ext uri="{FF2B5EF4-FFF2-40B4-BE49-F238E27FC236}">
                <a16:creationId xmlns:a16="http://schemas.microsoft.com/office/drawing/2014/main" id="{F90CF4AD-0A43-8D5D-5658-570431A6A49A}"/>
              </a:ext>
            </a:extLst>
          </p:cNvPr>
          <p:cNvSpPr txBox="1">
            <a:spLocks noChangeArrowheads="1"/>
          </p:cNvSpPr>
          <p:nvPr/>
        </p:nvSpPr>
        <p:spPr bwMode="auto">
          <a:xfrm>
            <a:off x="6550026" y="2066925"/>
            <a:ext cx="1357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幼圆" pitchFamily="49" charset="-122"/>
                <a:ea typeface="幼圆" pitchFamily="49" charset="-122"/>
                <a:sym typeface="Wingdings" pitchFamily="2" charset="2"/>
              </a:rPr>
              <a:t>（元）</a:t>
            </a:r>
          </a:p>
        </p:txBody>
      </p:sp>
      <p:graphicFrame>
        <p:nvGraphicFramePr>
          <p:cNvPr id="45064" name="对象 6">
            <a:extLst>
              <a:ext uri="{FF2B5EF4-FFF2-40B4-BE49-F238E27FC236}">
                <a16:creationId xmlns:a16="http://schemas.microsoft.com/office/drawing/2014/main" id="{68666B7D-91DD-C6D5-D32A-A17C663545D2}"/>
              </a:ext>
            </a:extLst>
          </p:cNvPr>
          <p:cNvGraphicFramePr>
            <a:graphicFrameLocks noChangeAspect="1"/>
          </p:cNvGraphicFramePr>
          <p:nvPr/>
        </p:nvGraphicFramePr>
        <p:xfrm>
          <a:off x="4508500" y="2768600"/>
          <a:ext cx="3117850" cy="446088"/>
        </p:xfrm>
        <a:graphic>
          <a:graphicData uri="http://schemas.openxmlformats.org/presentationml/2006/ole">
            <mc:AlternateContent xmlns:mc="http://schemas.openxmlformats.org/markup-compatibility/2006">
              <mc:Choice xmlns:v="urn:schemas-microsoft-com:vml" Requires="v">
                <p:oleObj name="Equation" r:id="rId6" imgW="37744400" imgH="5854700" progId="">
                  <p:embed/>
                </p:oleObj>
              </mc:Choice>
              <mc:Fallback>
                <p:oleObj name="Equation" r:id="rId6" imgW="37744400" imgH="5854700" progId="">
                  <p:embed/>
                  <p:pic>
                    <p:nvPicPr>
                      <p:cNvPr id="45064" name="对象 6">
                        <a:extLst>
                          <a:ext uri="{FF2B5EF4-FFF2-40B4-BE49-F238E27FC236}">
                            <a16:creationId xmlns:a16="http://schemas.microsoft.com/office/drawing/2014/main" id="{68666B7D-91DD-C6D5-D32A-A17C663545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08500" y="2768600"/>
                        <a:ext cx="3117850" cy="44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65" name="TextBox 51">
            <a:extLst>
              <a:ext uri="{FF2B5EF4-FFF2-40B4-BE49-F238E27FC236}">
                <a16:creationId xmlns:a16="http://schemas.microsoft.com/office/drawing/2014/main" id="{243B4D6E-CD78-85B5-7F54-838E54DA2406}"/>
              </a:ext>
            </a:extLst>
          </p:cNvPr>
          <p:cNvSpPr txBox="1">
            <a:spLocks noChangeArrowheads="1"/>
          </p:cNvSpPr>
          <p:nvPr/>
        </p:nvSpPr>
        <p:spPr bwMode="auto">
          <a:xfrm>
            <a:off x="5781676" y="4387850"/>
            <a:ext cx="1357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幼圆" pitchFamily="49" charset="-122"/>
                <a:ea typeface="幼圆" pitchFamily="49" charset="-122"/>
                <a:sym typeface="Wingdings" pitchFamily="2" charset="2"/>
              </a:rPr>
              <a:t>（元）</a:t>
            </a:r>
          </a:p>
        </p:txBody>
      </p:sp>
      <p:sp>
        <p:nvSpPr>
          <p:cNvPr id="6" name="标题 7">
            <a:extLst>
              <a:ext uri="{FF2B5EF4-FFF2-40B4-BE49-F238E27FC236}">
                <a16:creationId xmlns:a16="http://schemas.microsoft.com/office/drawing/2014/main" id="{529D04BC-C9C2-12E2-C3F1-D5483F1EFA10}"/>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（一）计息周期小于（或等于）收付周期的等值计算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5060"/>
                                        </p:tgtEl>
                                        <p:attrNameLst>
                                          <p:attrName>style.visibility</p:attrName>
                                        </p:attrNameLst>
                                      </p:cBhvr>
                                      <p:to>
                                        <p:strVal val="visible"/>
                                      </p:to>
                                    </p:set>
                                    <p:animEffect transition="in" filter="fade">
                                      <p:cBhvr>
                                        <p:cTn id="12" dur="1000"/>
                                        <p:tgtEl>
                                          <p:spTgt spid="45060"/>
                                        </p:tgtEl>
                                      </p:cBhvr>
                                    </p:animEffect>
                                    <p:anim calcmode="lin" valueType="num">
                                      <p:cBhvr>
                                        <p:cTn id="13" dur="1000" fill="hold"/>
                                        <p:tgtEl>
                                          <p:spTgt spid="45060"/>
                                        </p:tgtEl>
                                        <p:attrNameLst>
                                          <p:attrName>ppt_x</p:attrName>
                                        </p:attrNameLst>
                                      </p:cBhvr>
                                      <p:tavLst>
                                        <p:tav tm="0">
                                          <p:val>
                                            <p:strVal val="#ppt_x"/>
                                          </p:val>
                                        </p:tav>
                                        <p:tav tm="100000">
                                          <p:val>
                                            <p:strVal val="#ppt_x"/>
                                          </p:val>
                                        </p:tav>
                                      </p:tavLst>
                                    </p:anim>
                                    <p:anim calcmode="lin" valueType="num">
                                      <p:cBhvr>
                                        <p:cTn id="14" dur="1000" fill="hold"/>
                                        <p:tgtEl>
                                          <p:spTgt spid="4506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5061"/>
                                        </p:tgtEl>
                                        <p:attrNameLst>
                                          <p:attrName>style.visibility</p:attrName>
                                        </p:attrNameLst>
                                      </p:cBhvr>
                                      <p:to>
                                        <p:strVal val="visible"/>
                                      </p:to>
                                    </p:set>
                                    <p:animEffect transition="in" filter="fade">
                                      <p:cBhvr>
                                        <p:cTn id="17" dur="1000"/>
                                        <p:tgtEl>
                                          <p:spTgt spid="45061"/>
                                        </p:tgtEl>
                                      </p:cBhvr>
                                    </p:animEffect>
                                    <p:anim calcmode="lin" valueType="num">
                                      <p:cBhvr>
                                        <p:cTn id="18" dur="1000" fill="hold"/>
                                        <p:tgtEl>
                                          <p:spTgt spid="45061"/>
                                        </p:tgtEl>
                                        <p:attrNameLst>
                                          <p:attrName>ppt_x</p:attrName>
                                        </p:attrNameLst>
                                      </p:cBhvr>
                                      <p:tavLst>
                                        <p:tav tm="0">
                                          <p:val>
                                            <p:strVal val="#ppt_x"/>
                                          </p:val>
                                        </p:tav>
                                        <p:tav tm="100000">
                                          <p:val>
                                            <p:strVal val="#ppt_x"/>
                                          </p:val>
                                        </p:tav>
                                      </p:tavLst>
                                    </p:anim>
                                    <p:anim calcmode="lin" valueType="num">
                                      <p:cBhvr>
                                        <p:cTn id="19" dur="1000" fill="hold"/>
                                        <p:tgtEl>
                                          <p:spTgt spid="45061"/>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5062"/>
                                        </p:tgtEl>
                                        <p:attrNameLst>
                                          <p:attrName>style.visibility</p:attrName>
                                        </p:attrNameLst>
                                      </p:cBhvr>
                                      <p:to>
                                        <p:strVal val="visible"/>
                                      </p:to>
                                    </p:set>
                                    <p:animEffect transition="in" filter="fade">
                                      <p:cBhvr>
                                        <p:cTn id="22" dur="1000"/>
                                        <p:tgtEl>
                                          <p:spTgt spid="45062"/>
                                        </p:tgtEl>
                                      </p:cBhvr>
                                    </p:animEffect>
                                    <p:anim calcmode="lin" valueType="num">
                                      <p:cBhvr>
                                        <p:cTn id="23" dur="1000" fill="hold"/>
                                        <p:tgtEl>
                                          <p:spTgt spid="45062"/>
                                        </p:tgtEl>
                                        <p:attrNameLst>
                                          <p:attrName>ppt_x</p:attrName>
                                        </p:attrNameLst>
                                      </p:cBhvr>
                                      <p:tavLst>
                                        <p:tav tm="0">
                                          <p:val>
                                            <p:strVal val="#ppt_x"/>
                                          </p:val>
                                        </p:tav>
                                        <p:tav tm="100000">
                                          <p:val>
                                            <p:strVal val="#ppt_x"/>
                                          </p:val>
                                        </p:tav>
                                      </p:tavLst>
                                    </p:anim>
                                    <p:anim calcmode="lin" valueType="num">
                                      <p:cBhvr>
                                        <p:cTn id="24" dur="1000" fill="hold"/>
                                        <p:tgtEl>
                                          <p:spTgt spid="4506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5063"/>
                                        </p:tgtEl>
                                        <p:attrNameLst>
                                          <p:attrName>style.visibility</p:attrName>
                                        </p:attrNameLst>
                                      </p:cBhvr>
                                      <p:to>
                                        <p:strVal val="visible"/>
                                      </p:to>
                                    </p:set>
                                    <p:animEffect transition="in" filter="fade">
                                      <p:cBhvr>
                                        <p:cTn id="27" dur="1000"/>
                                        <p:tgtEl>
                                          <p:spTgt spid="45063"/>
                                        </p:tgtEl>
                                      </p:cBhvr>
                                    </p:animEffect>
                                    <p:anim calcmode="lin" valueType="num">
                                      <p:cBhvr>
                                        <p:cTn id="28" dur="1000" fill="hold"/>
                                        <p:tgtEl>
                                          <p:spTgt spid="45063"/>
                                        </p:tgtEl>
                                        <p:attrNameLst>
                                          <p:attrName>ppt_x</p:attrName>
                                        </p:attrNameLst>
                                      </p:cBhvr>
                                      <p:tavLst>
                                        <p:tav tm="0">
                                          <p:val>
                                            <p:strVal val="#ppt_x"/>
                                          </p:val>
                                        </p:tav>
                                        <p:tav tm="100000">
                                          <p:val>
                                            <p:strVal val="#ppt_x"/>
                                          </p:val>
                                        </p:tav>
                                      </p:tavLst>
                                    </p:anim>
                                    <p:anim calcmode="lin" valueType="num">
                                      <p:cBhvr>
                                        <p:cTn id="29" dur="1000" fill="hold"/>
                                        <p:tgtEl>
                                          <p:spTgt spid="4506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5064"/>
                                        </p:tgtEl>
                                        <p:attrNameLst>
                                          <p:attrName>style.visibility</p:attrName>
                                        </p:attrNameLst>
                                      </p:cBhvr>
                                      <p:to>
                                        <p:strVal val="visible"/>
                                      </p:to>
                                    </p:set>
                                    <p:animEffect transition="in" filter="fade">
                                      <p:cBhvr>
                                        <p:cTn id="32" dur="1000"/>
                                        <p:tgtEl>
                                          <p:spTgt spid="45064"/>
                                        </p:tgtEl>
                                      </p:cBhvr>
                                    </p:animEffect>
                                    <p:anim calcmode="lin" valueType="num">
                                      <p:cBhvr>
                                        <p:cTn id="33" dur="1000" fill="hold"/>
                                        <p:tgtEl>
                                          <p:spTgt spid="45064"/>
                                        </p:tgtEl>
                                        <p:attrNameLst>
                                          <p:attrName>ppt_x</p:attrName>
                                        </p:attrNameLst>
                                      </p:cBhvr>
                                      <p:tavLst>
                                        <p:tav tm="0">
                                          <p:val>
                                            <p:strVal val="#ppt_x"/>
                                          </p:val>
                                        </p:tav>
                                        <p:tav tm="100000">
                                          <p:val>
                                            <p:strVal val="#ppt_x"/>
                                          </p:val>
                                        </p:tav>
                                      </p:tavLst>
                                    </p:anim>
                                    <p:anim calcmode="lin" valueType="num">
                                      <p:cBhvr>
                                        <p:cTn id="34" dur="1000" fill="hold"/>
                                        <p:tgtEl>
                                          <p:spTgt spid="4506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5065"/>
                                        </p:tgtEl>
                                        <p:attrNameLst>
                                          <p:attrName>style.visibility</p:attrName>
                                        </p:attrNameLst>
                                      </p:cBhvr>
                                      <p:to>
                                        <p:strVal val="visible"/>
                                      </p:to>
                                    </p:set>
                                    <p:animEffect transition="in" filter="fade">
                                      <p:cBhvr>
                                        <p:cTn id="37" dur="1000"/>
                                        <p:tgtEl>
                                          <p:spTgt spid="45065"/>
                                        </p:tgtEl>
                                      </p:cBhvr>
                                    </p:animEffect>
                                    <p:anim calcmode="lin" valueType="num">
                                      <p:cBhvr>
                                        <p:cTn id="38" dur="1000" fill="hold"/>
                                        <p:tgtEl>
                                          <p:spTgt spid="45065"/>
                                        </p:tgtEl>
                                        <p:attrNameLst>
                                          <p:attrName>ppt_x</p:attrName>
                                        </p:attrNameLst>
                                      </p:cBhvr>
                                      <p:tavLst>
                                        <p:tav tm="0">
                                          <p:val>
                                            <p:strVal val="#ppt_x"/>
                                          </p:val>
                                        </p:tav>
                                        <p:tav tm="100000">
                                          <p:val>
                                            <p:strVal val="#ppt_x"/>
                                          </p:val>
                                        </p:tav>
                                      </p:tavLst>
                                    </p:anim>
                                    <p:anim calcmode="lin" valueType="num">
                                      <p:cBhvr>
                                        <p:cTn id="39" dur="1000" fill="hold"/>
                                        <p:tgtEl>
                                          <p:spTgt spid="450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5060" grpId="0"/>
      <p:bldP spid="45063" grpId="0"/>
      <p:bldP spid="4506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9">
            <a:extLst>
              <a:ext uri="{FF2B5EF4-FFF2-40B4-BE49-F238E27FC236}">
                <a16:creationId xmlns:a16="http://schemas.microsoft.com/office/drawing/2014/main" id="{B92FCCE0-0604-BA94-6BD6-E790FF1E4F8A}"/>
              </a:ext>
            </a:extLst>
          </p:cNvPr>
          <p:cNvSpPr>
            <a:spLocks noChangeArrowheads="1"/>
          </p:cNvSpPr>
          <p:nvPr/>
        </p:nvSpPr>
        <p:spPr bwMode="auto">
          <a:xfrm>
            <a:off x="1798639" y="1397000"/>
            <a:ext cx="8594725" cy="4978400"/>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lIns="90000" tIns="46800" rIns="90000" bIns="46800" anchor="ctr">
            <a:spAutoFit/>
          </a:bodyPr>
          <a:lstStyle/>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p:txBody>
      </p:sp>
      <p:grpSp>
        <p:nvGrpSpPr>
          <p:cNvPr id="46084" name="组合 13">
            <a:extLst>
              <a:ext uri="{FF2B5EF4-FFF2-40B4-BE49-F238E27FC236}">
                <a16:creationId xmlns:a16="http://schemas.microsoft.com/office/drawing/2014/main" id="{B71F507D-2B7E-CC14-D0DE-C0A557146EE3}"/>
              </a:ext>
            </a:extLst>
          </p:cNvPr>
          <p:cNvGrpSpPr>
            <a:grpSpLocks/>
          </p:cNvGrpSpPr>
          <p:nvPr/>
        </p:nvGrpSpPr>
        <p:grpSpPr bwMode="auto">
          <a:xfrm>
            <a:off x="4080668" y="1531938"/>
            <a:ext cx="1042988" cy="828675"/>
            <a:chOff x="649733" y="5470525"/>
            <a:chExt cx="1042542" cy="828675"/>
          </a:xfrm>
        </p:grpSpPr>
        <p:sp>
          <p:nvSpPr>
            <p:cNvPr id="49165" name="虚尾箭头 92">
              <a:hlinkClick r:id="rId2" action="ppaction://hlinkpres?slideindex=1&amp;slidetitle="/>
              <a:extLst>
                <a:ext uri="{FF2B5EF4-FFF2-40B4-BE49-F238E27FC236}">
                  <a16:creationId xmlns:a16="http://schemas.microsoft.com/office/drawing/2014/main" id="{C2D7C372-716A-F1EF-6920-965F520FBD4B}"/>
                </a:ext>
              </a:extLst>
            </p:cNvPr>
            <p:cNvSpPr>
              <a:spLocks/>
            </p:cNvSpPr>
            <p:nvPr/>
          </p:nvSpPr>
          <p:spPr bwMode="auto">
            <a:xfrm>
              <a:off x="793750" y="5470525"/>
              <a:ext cx="898525" cy="828675"/>
            </a:xfrm>
            <a:custGeom>
              <a:avLst/>
              <a:gdLst>
                <a:gd name="T0" fmla="*/ 0 w 898525"/>
                <a:gd name="T1" fmla="*/ 207169 h 828675"/>
                <a:gd name="T2" fmla="*/ 25896 w 898525"/>
                <a:gd name="T3" fmla="*/ 207169 h 828675"/>
                <a:gd name="T4" fmla="*/ 25896 w 898525"/>
                <a:gd name="T5" fmla="*/ 621506 h 828675"/>
                <a:gd name="T6" fmla="*/ 0 w 898525"/>
                <a:gd name="T7" fmla="*/ 621506 h 828675"/>
                <a:gd name="T8" fmla="*/ 51792 w 898525"/>
                <a:gd name="T9" fmla="*/ 207169 h 828675"/>
                <a:gd name="T10" fmla="*/ 103584 w 898525"/>
                <a:gd name="T11" fmla="*/ 207169 h 828675"/>
                <a:gd name="T12" fmla="*/ 103584 w 898525"/>
                <a:gd name="T13" fmla="*/ 621506 h 828675"/>
                <a:gd name="T14" fmla="*/ 51792 w 898525"/>
                <a:gd name="T15" fmla="*/ 621506 h 828675"/>
                <a:gd name="T16" fmla="*/ 129480 w 898525"/>
                <a:gd name="T17" fmla="*/ 207169 h 828675"/>
                <a:gd name="T18" fmla="*/ 484188 w 898525"/>
                <a:gd name="T19" fmla="*/ 207169 h 828675"/>
                <a:gd name="T20" fmla="*/ 484188 w 898525"/>
                <a:gd name="T21" fmla="*/ 0 h 828675"/>
                <a:gd name="T22" fmla="*/ 898525 w 898525"/>
                <a:gd name="T23" fmla="*/ 414338 h 828675"/>
                <a:gd name="T24" fmla="*/ 484188 w 898525"/>
                <a:gd name="T25" fmla="*/ 828675 h 828675"/>
                <a:gd name="T26" fmla="*/ 484188 w 898525"/>
                <a:gd name="T27" fmla="*/ 621506 h 828675"/>
                <a:gd name="T28" fmla="*/ 129480 w 898525"/>
                <a:gd name="T29" fmla="*/ 621506 h 8286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129480 w 898525"/>
                <a:gd name="T46" fmla="*/ 207169 h 828675"/>
                <a:gd name="T47" fmla="*/ 691356 w 898525"/>
                <a:gd name="T48" fmla="*/ 621506 h 8286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8525" h="828675">
                  <a:moveTo>
                    <a:pt x="0" y="207169"/>
                  </a:moveTo>
                  <a:lnTo>
                    <a:pt x="25896" y="207169"/>
                  </a:lnTo>
                  <a:lnTo>
                    <a:pt x="25896" y="621506"/>
                  </a:lnTo>
                  <a:lnTo>
                    <a:pt x="0" y="621506"/>
                  </a:lnTo>
                  <a:lnTo>
                    <a:pt x="0" y="207169"/>
                  </a:lnTo>
                  <a:close/>
                  <a:moveTo>
                    <a:pt x="51792" y="207169"/>
                  </a:moveTo>
                  <a:lnTo>
                    <a:pt x="103584" y="207169"/>
                  </a:lnTo>
                  <a:lnTo>
                    <a:pt x="103584" y="621506"/>
                  </a:lnTo>
                  <a:lnTo>
                    <a:pt x="51792" y="621506"/>
                  </a:lnTo>
                  <a:lnTo>
                    <a:pt x="51792" y="207169"/>
                  </a:lnTo>
                  <a:close/>
                  <a:moveTo>
                    <a:pt x="129480" y="207169"/>
                  </a:moveTo>
                  <a:lnTo>
                    <a:pt x="484188" y="207169"/>
                  </a:lnTo>
                  <a:lnTo>
                    <a:pt x="484188" y="0"/>
                  </a:lnTo>
                  <a:lnTo>
                    <a:pt x="898525" y="414338"/>
                  </a:lnTo>
                  <a:lnTo>
                    <a:pt x="484188" y="828675"/>
                  </a:lnTo>
                  <a:lnTo>
                    <a:pt x="484188" y="621506"/>
                  </a:lnTo>
                  <a:lnTo>
                    <a:pt x="129480" y="621506"/>
                  </a:lnTo>
                  <a:lnTo>
                    <a:pt x="129480" y="207169"/>
                  </a:lnTo>
                  <a:close/>
                </a:path>
              </a:pathLst>
            </a:custGeom>
            <a:solidFill>
              <a:srgbClr val="7F7F7F">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49166" name="TextBox 93">
              <a:hlinkClick r:id="" action="ppaction://noaction"/>
              <a:extLst>
                <a:ext uri="{FF2B5EF4-FFF2-40B4-BE49-F238E27FC236}">
                  <a16:creationId xmlns:a16="http://schemas.microsoft.com/office/drawing/2014/main" id="{88EFFA9A-BDA7-4E2D-90CE-7559ED758538}"/>
                </a:ext>
              </a:extLst>
            </p:cNvPr>
            <p:cNvSpPr txBox="1">
              <a:spLocks noChangeArrowheads="1"/>
            </p:cNvSpPr>
            <p:nvPr/>
          </p:nvSpPr>
          <p:spPr bwMode="auto">
            <a:xfrm>
              <a:off x="649733" y="5670828"/>
              <a:ext cx="104254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chorCtr="1">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buNone/>
              </a:pPr>
              <a:r>
                <a:rPr kumimoji="0" lang="zh-CN" altLang="en-US" sz="1800" b="1" dirty="0">
                  <a:solidFill>
                    <a:srgbClr val="000000"/>
                  </a:solidFill>
                  <a:latin typeface="幼圆" pitchFamily="49" charset="-122"/>
                  <a:ea typeface="幼圆" pitchFamily="49" charset="-122"/>
                </a:rPr>
                <a:t>例</a:t>
              </a:r>
              <a:r>
                <a:rPr kumimoji="0" lang="en-US" altLang="zh-CN" sz="1800" b="1" dirty="0">
                  <a:solidFill>
                    <a:srgbClr val="000000"/>
                  </a:solidFill>
                  <a:latin typeface="幼圆" pitchFamily="49" charset="-122"/>
                  <a:ea typeface="幼圆" pitchFamily="49" charset="-122"/>
                  <a:hlinkClick r:id="rId3" action="ppaction://hlinksldjump">
                    <a:extLst>
                      <a:ext uri="{A12FA001-AC4F-418D-AE19-62706E023703}">
                        <ahyp:hlinkClr xmlns:ahyp="http://schemas.microsoft.com/office/drawing/2018/hyperlinkcolor" val="tx"/>
                      </a:ext>
                    </a:extLst>
                  </a:hlinkClick>
                </a:rPr>
                <a:t>2-18</a:t>
              </a:r>
              <a:endParaRPr kumimoji="0" lang="en-US" altLang="zh-CN" sz="1800" b="1" dirty="0">
                <a:solidFill>
                  <a:srgbClr val="000000"/>
                </a:solidFill>
                <a:latin typeface="幼圆" pitchFamily="49" charset="-122"/>
                <a:ea typeface="幼圆" pitchFamily="49" charset="-122"/>
              </a:endParaRPr>
            </a:p>
          </p:txBody>
        </p:sp>
      </p:grpSp>
      <p:sp>
        <p:nvSpPr>
          <p:cNvPr id="46085" name="TextBox 8">
            <a:extLst>
              <a:ext uri="{FF2B5EF4-FFF2-40B4-BE49-F238E27FC236}">
                <a16:creationId xmlns:a16="http://schemas.microsoft.com/office/drawing/2014/main" id="{15C267A6-DB44-887E-DACB-8FEE2DDD9D96}"/>
              </a:ext>
            </a:extLst>
          </p:cNvPr>
          <p:cNvSpPr txBox="1">
            <a:spLocks noChangeArrowheads="1"/>
          </p:cNvSpPr>
          <p:nvPr/>
        </p:nvSpPr>
        <p:spPr bwMode="auto">
          <a:xfrm>
            <a:off x="2647950" y="2884488"/>
            <a:ext cx="5676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华文细黑" panose="02010600040101010101" pitchFamily="2" charset="-122"/>
                <a:ea typeface="华文细黑" panose="02010600040101010101" pitchFamily="2" charset="-122"/>
              </a:rPr>
              <a:t>在计息期内的收付均按单利计息。计算公式为：</a:t>
            </a:r>
          </a:p>
        </p:txBody>
      </p:sp>
      <p:graphicFrame>
        <p:nvGraphicFramePr>
          <p:cNvPr id="46086" name="Object 1">
            <a:extLst>
              <a:ext uri="{FF2B5EF4-FFF2-40B4-BE49-F238E27FC236}">
                <a16:creationId xmlns:a16="http://schemas.microsoft.com/office/drawing/2014/main" id="{516CFE26-D17D-F855-0D03-6144FAB8FA7F}"/>
              </a:ext>
            </a:extLst>
          </p:cNvPr>
          <p:cNvGraphicFramePr>
            <a:graphicFrameLocks noChangeAspect="1"/>
          </p:cNvGraphicFramePr>
          <p:nvPr/>
        </p:nvGraphicFramePr>
        <p:xfrm>
          <a:off x="3656014" y="3276600"/>
          <a:ext cx="4143375" cy="642938"/>
        </p:xfrm>
        <a:graphic>
          <a:graphicData uri="http://schemas.openxmlformats.org/presentationml/2006/ole">
            <mc:AlternateContent xmlns:mc="http://schemas.openxmlformats.org/markup-compatibility/2006">
              <mc:Choice xmlns:v="urn:schemas-microsoft-com:vml" Requires="v">
                <p:oleObj name="Equation" r:id="rId4" imgW="37160200" imgH="5854700" progId="">
                  <p:embed/>
                </p:oleObj>
              </mc:Choice>
              <mc:Fallback>
                <p:oleObj name="Equation" r:id="rId4" imgW="37160200" imgH="5854700" progId="">
                  <p:embed/>
                  <p:pic>
                    <p:nvPicPr>
                      <p:cNvPr id="46086" name="Object 1">
                        <a:extLst>
                          <a:ext uri="{FF2B5EF4-FFF2-40B4-BE49-F238E27FC236}">
                            <a16:creationId xmlns:a16="http://schemas.microsoft.com/office/drawing/2014/main" id="{516CFE26-D17D-F855-0D03-6144FAB8FA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6014" y="3276600"/>
                        <a:ext cx="41433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7" name="TextBox 10">
            <a:extLst>
              <a:ext uri="{FF2B5EF4-FFF2-40B4-BE49-F238E27FC236}">
                <a16:creationId xmlns:a16="http://schemas.microsoft.com/office/drawing/2014/main" id="{A308B9E1-4682-1A64-8637-92CC66B64D84}"/>
              </a:ext>
            </a:extLst>
          </p:cNvPr>
          <p:cNvSpPr txBox="1">
            <a:spLocks noRot="1" noChangeAspect="1" noMove="1" noResize="1" noEditPoints="1" noAdjustHandles="1" noChangeArrowheads="1" noChangeShapeType="1" noTextEdit="1"/>
          </p:cNvSpPr>
          <p:nvPr/>
        </p:nvSpPr>
        <p:spPr bwMode="auto">
          <a:xfrm>
            <a:off x="2605088" y="4005264"/>
            <a:ext cx="7631372" cy="1406475"/>
          </a:xfrm>
          <a:prstGeom prst="rect">
            <a:avLst/>
          </a:prstGeom>
          <a:blipFill>
            <a:blip r:embed="rId6"/>
            <a:stretch>
              <a:fillRect l="-799" r="-879" b="-6494"/>
            </a:stretch>
          </a:blipFill>
          <a:ln>
            <a:noFill/>
          </a:ln>
        </p:spPr>
        <p:txBody>
          <a:bodyPr/>
          <a:lstStyle/>
          <a:p>
            <a:pPr eaLnBrk="0" fontAlgn="base" hangingPunct="0">
              <a:spcBef>
                <a:spcPct val="0"/>
              </a:spcBef>
              <a:spcAft>
                <a:spcPct val="0"/>
              </a:spcAft>
            </a:pPr>
            <a:r>
              <a:rPr lang="zh-CN" altLang="en-US">
                <a:noFill/>
                <a:latin typeface="Tahoma" panose="020B0604030504040204" pitchFamily="34" charset="0"/>
                <a:ea typeface="宋体" panose="02010600030101010101" pitchFamily="2" charset="-122"/>
              </a:rPr>
              <a:t> </a:t>
            </a:r>
          </a:p>
        </p:txBody>
      </p:sp>
      <p:grpSp>
        <p:nvGrpSpPr>
          <p:cNvPr id="46088" name="组合 13">
            <a:extLst>
              <a:ext uri="{FF2B5EF4-FFF2-40B4-BE49-F238E27FC236}">
                <a16:creationId xmlns:a16="http://schemas.microsoft.com/office/drawing/2014/main" id="{2AA4FC7E-6B98-0ABD-0700-C8F246170EB0}"/>
              </a:ext>
            </a:extLst>
          </p:cNvPr>
          <p:cNvGrpSpPr>
            <a:grpSpLocks/>
          </p:cNvGrpSpPr>
          <p:nvPr/>
        </p:nvGrpSpPr>
        <p:grpSpPr bwMode="auto">
          <a:xfrm>
            <a:off x="9199563" y="5526089"/>
            <a:ext cx="1041400" cy="828675"/>
            <a:chOff x="649734" y="5470525"/>
            <a:chExt cx="1042541" cy="828675"/>
          </a:xfrm>
        </p:grpSpPr>
        <p:sp>
          <p:nvSpPr>
            <p:cNvPr id="49163" name="虚尾箭头 92">
              <a:hlinkClick r:id="rId2" action="ppaction://hlinkpres?slideindex=1&amp;slidetitle="/>
              <a:extLst>
                <a:ext uri="{FF2B5EF4-FFF2-40B4-BE49-F238E27FC236}">
                  <a16:creationId xmlns:a16="http://schemas.microsoft.com/office/drawing/2014/main" id="{F4806794-900F-D03E-2253-C54B1115B39C}"/>
                </a:ext>
              </a:extLst>
            </p:cNvPr>
            <p:cNvSpPr>
              <a:spLocks/>
            </p:cNvSpPr>
            <p:nvPr/>
          </p:nvSpPr>
          <p:spPr bwMode="auto">
            <a:xfrm>
              <a:off x="793750" y="5470525"/>
              <a:ext cx="898525" cy="828675"/>
            </a:xfrm>
            <a:custGeom>
              <a:avLst/>
              <a:gdLst>
                <a:gd name="T0" fmla="*/ 0 w 898525"/>
                <a:gd name="T1" fmla="*/ 207169 h 828675"/>
                <a:gd name="T2" fmla="*/ 25896 w 898525"/>
                <a:gd name="T3" fmla="*/ 207169 h 828675"/>
                <a:gd name="T4" fmla="*/ 25896 w 898525"/>
                <a:gd name="T5" fmla="*/ 621506 h 828675"/>
                <a:gd name="T6" fmla="*/ 0 w 898525"/>
                <a:gd name="T7" fmla="*/ 621506 h 828675"/>
                <a:gd name="T8" fmla="*/ 51792 w 898525"/>
                <a:gd name="T9" fmla="*/ 207169 h 828675"/>
                <a:gd name="T10" fmla="*/ 103584 w 898525"/>
                <a:gd name="T11" fmla="*/ 207169 h 828675"/>
                <a:gd name="T12" fmla="*/ 103584 w 898525"/>
                <a:gd name="T13" fmla="*/ 621506 h 828675"/>
                <a:gd name="T14" fmla="*/ 51792 w 898525"/>
                <a:gd name="T15" fmla="*/ 621506 h 828675"/>
                <a:gd name="T16" fmla="*/ 129480 w 898525"/>
                <a:gd name="T17" fmla="*/ 207169 h 828675"/>
                <a:gd name="T18" fmla="*/ 484188 w 898525"/>
                <a:gd name="T19" fmla="*/ 207169 h 828675"/>
                <a:gd name="T20" fmla="*/ 484188 w 898525"/>
                <a:gd name="T21" fmla="*/ 0 h 828675"/>
                <a:gd name="T22" fmla="*/ 898525 w 898525"/>
                <a:gd name="T23" fmla="*/ 414338 h 828675"/>
                <a:gd name="T24" fmla="*/ 484188 w 898525"/>
                <a:gd name="T25" fmla="*/ 828675 h 828675"/>
                <a:gd name="T26" fmla="*/ 484188 w 898525"/>
                <a:gd name="T27" fmla="*/ 621506 h 828675"/>
                <a:gd name="T28" fmla="*/ 129480 w 898525"/>
                <a:gd name="T29" fmla="*/ 621506 h 8286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129480 w 898525"/>
                <a:gd name="T46" fmla="*/ 207169 h 828675"/>
                <a:gd name="T47" fmla="*/ 691356 w 898525"/>
                <a:gd name="T48" fmla="*/ 621506 h 8286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98525" h="828675">
                  <a:moveTo>
                    <a:pt x="0" y="207169"/>
                  </a:moveTo>
                  <a:lnTo>
                    <a:pt x="25896" y="207169"/>
                  </a:lnTo>
                  <a:lnTo>
                    <a:pt x="25896" y="621506"/>
                  </a:lnTo>
                  <a:lnTo>
                    <a:pt x="0" y="621506"/>
                  </a:lnTo>
                  <a:lnTo>
                    <a:pt x="0" y="207169"/>
                  </a:lnTo>
                  <a:close/>
                  <a:moveTo>
                    <a:pt x="51792" y="207169"/>
                  </a:moveTo>
                  <a:lnTo>
                    <a:pt x="103584" y="207169"/>
                  </a:lnTo>
                  <a:lnTo>
                    <a:pt x="103584" y="621506"/>
                  </a:lnTo>
                  <a:lnTo>
                    <a:pt x="51792" y="621506"/>
                  </a:lnTo>
                  <a:lnTo>
                    <a:pt x="51792" y="207169"/>
                  </a:lnTo>
                  <a:close/>
                  <a:moveTo>
                    <a:pt x="129480" y="207169"/>
                  </a:moveTo>
                  <a:lnTo>
                    <a:pt x="484188" y="207169"/>
                  </a:lnTo>
                  <a:lnTo>
                    <a:pt x="484188" y="0"/>
                  </a:lnTo>
                  <a:lnTo>
                    <a:pt x="898525" y="414338"/>
                  </a:lnTo>
                  <a:lnTo>
                    <a:pt x="484188" y="828675"/>
                  </a:lnTo>
                  <a:lnTo>
                    <a:pt x="484188" y="621506"/>
                  </a:lnTo>
                  <a:lnTo>
                    <a:pt x="129480" y="621506"/>
                  </a:lnTo>
                  <a:lnTo>
                    <a:pt x="129480" y="207169"/>
                  </a:lnTo>
                  <a:close/>
                </a:path>
              </a:pathLst>
            </a:custGeom>
            <a:solidFill>
              <a:srgbClr val="7F7F7F">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49164" name="TextBox 93">
              <a:hlinkClick r:id="" action="ppaction://noaction"/>
              <a:extLst>
                <a:ext uri="{FF2B5EF4-FFF2-40B4-BE49-F238E27FC236}">
                  <a16:creationId xmlns:a16="http://schemas.microsoft.com/office/drawing/2014/main" id="{BFEB2936-27CF-4A3B-86FE-D7F7E81656C6}"/>
                </a:ext>
              </a:extLst>
            </p:cNvPr>
            <p:cNvSpPr txBox="1">
              <a:spLocks noChangeArrowheads="1"/>
            </p:cNvSpPr>
            <p:nvPr/>
          </p:nvSpPr>
          <p:spPr bwMode="auto">
            <a:xfrm>
              <a:off x="649734" y="5670828"/>
              <a:ext cx="995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buNone/>
              </a:pPr>
              <a:r>
                <a:rPr kumimoji="0" lang="zh-CN" altLang="en-US" sz="1800" b="1">
                  <a:solidFill>
                    <a:srgbClr val="FFFFFF"/>
                  </a:solidFill>
                  <a:latin typeface="幼圆" pitchFamily="49" charset="-122"/>
                  <a:ea typeface="幼圆" pitchFamily="49" charset="-122"/>
                </a:rPr>
                <a:t>例</a:t>
              </a:r>
              <a:r>
                <a:rPr kumimoji="0" lang="en-US" altLang="zh-CN" sz="1800" b="1">
                  <a:solidFill>
                    <a:srgbClr val="FFFFFF"/>
                  </a:solidFill>
                  <a:latin typeface="幼圆" pitchFamily="49" charset="-122"/>
                  <a:ea typeface="幼圆" pitchFamily="49" charset="-122"/>
                  <a:hlinkClick r:id="rId7" action="ppaction://hlinksldjump"/>
                </a:rPr>
                <a:t>2-19</a:t>
              </a:r>
              <a:endParaRPr kumimoji="0" lang="en-US" altLang="zh-CN" sz="1800" b="1">
                <a:solidFill>
                  <a:srgbClr val="FFFFFF"/>
                </a:solidFill>
                <a:latin typeface="幼圆" pitchFamily="49" charset="-122"/>
                <a:ea typeface="幼圆" pitchFamily="49" charset="-122"/>
              </a:endParaRPr>
            </a:p>
          </p:txBody>
        </p:sp>
      </p:grpSp>
      <p:sp>
        <p:nvSpPr>
          <p:cNvPr id="46089" name="矩形 27">
            <a:extLst>
              <a:ext uri="{FF2B5EF4-FFF2-40B4-BE49-F238E27FC236}">
                <a16:creationId xmlns:a16="http://schemas.microsoft.com/office/drawing/2014/main" id="{6F54A760-EB5E-0CD8-8336-7291C301BD76}"/>
              </a:ext>
            </a:extLst>
          </p:cNvPr>
          <p:cNvSpPr>
            <a:spLocks noChangeArrowheads="1"/>
          </p:cNvSpPr>
          <p:nvPr/>
        </p:nvSpPr>
        <p:spPr bwMode="auto">
          <a:xfrm>
            <a:off x="2449234" y="1628776"/>
            <a:ext cx="150233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None/>
            </a:pPr>
            <a:r>
              <a:rPr kumimoji="0" lang="en-US" altLang="zh-CN" sz="2400" b="1">
                <a:solidFill>
                  <a:srgbClr val="000000"/>
                </a:solidFill>
                <a:latin typeface="华文楷体" panose="02010600040101010101" pitchFamily="2" charset="-122"/>
                <a:ea typeface="华文楷体" panose="02010600040101010101" pitchFamily="2" charset="-122"/>
              </a:rPr>
              <a:t>3.1</a:t>
            </a:r>
            <a:r>
              <a:rPr kumimoji="0" lang="zh-CN" altLang="en-US" sz="2400" b="1">
                <a:solidFill>
                  <a:srgbClr val="000000"/>
                </a:solidFill>
                <a:latin typeface="华文楷体" panose="02010600040101010101" pitchFamily="2" charset="-122"/>
                <a:ea typeface="华文楷体" panose="02010600040101010101" pitchFamily="2" charset="-122"/>
              </a:rPr>
              <a:t>不计息</a:t>
            </a:r>
            <a:endParaRPr kumimoji="0" lang="en-US" altLang="zh-CN" sz="2400" b="1">
              <a:solidFill>
                <a:srgbClr val="000000"/>
              </a:solidFill>
              <a:latin typeface="华文楷体" panose="02010600040101010101" pitchFamily="2" charset="-122"/>
              <a:ea typeface="华文楷体" panose="02010600040101010101" pitchFamily="2" charset="-122"/>
            </a:endParaRPr>
          </a:p>
        </p:txBody>
      </p:sp>
      <p:sp>
        <p:nvSpPr>
          <p:cNvPr id="46090" name="矩形 28">
            <a:extLst>
              <a:ext uri="{FF2B5EF4-FFF2-40B4-BE49-F238E27FC236}">
                <a16:creationId xmlns:a16="http://schemas.microsoft.com/office/drawing/2014/main" id="{4F701645-B2AA-15F3-6C1E-825A016BB88A}"/>
              </a:ext>
            </a:extLst>
          </p:cNvPr>
          <p:cNvSpPr>
            <a:spLocks noChangeArrowheads="1"/>
          </p:cNvSpPr>
          <p:nvPr/>
        </p:nvSpPr>
        <p:spPr bwMode="auto">
          <a:xfrm>
            <a:off x="2446126" y="2403476"/>
            <a:ext cx="181652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None/>
            </a:pPr>
            <a:r>
              <a:rPr kumimoji="0" lang="en-US" altLang="zh-CN" sz="2400" b="1">
                <a:solidFill>
                  <a:srgbClr val="000000"/>
                </a:solidFill>
                <a:latin typeface="华文楷体" panose="02010600040101010101" pitchFamily="2" charset="-122"/>
                <a:ea typeface="华文楷体" panose="02010600040101010101" pitchFamily="2" charset="-122"/>
              </a:rPr>
              <a:t>3.2</a:t>
            </a:r>
            <a:r>
              <a:rPr kumimoji="0" lang="zh-CN" altLang="en-US" sz="2400" b="1">
                <a:solidFill>
                  <a:srgbClr val="000000"/>
                </a:solidFill>
                <a:latin typeface="华文楷体" panose="02010600040101010101" pitchFamily="2" charset="-122"/>
                <a:ea typeface="华文楷体" panose="02010600040101010101" pitchFamily="2" charset="-122"/>
              </a:rPr>
              <a:t>单利计息</a:t>
            </a:r>
            <a:endParaRPr kumimoji="0" lang="en-US" altLang="zh-CN" sz="2400" b="1">
              <a:solidFill>
                <a:srgbClr val="000000"/>
              </a:solidFill>
              <a:latin typeface="华文楷体" panose="02010600040101010101" pitchFamily="2" charset="-122"/>
              <a:ea typeface="华文楷体" panose="02010600040101010101" pitchFamily="2" charset="-122"/>
            </a:endParaRPr>
          </a:p>
        </p:txBody>
      </p:sp>
      <p:sp>
        <p:nvSpPr>
          <p:cNvPr id="3" name="标题 7">
            <a:extLst>
              <a:ext uri="{FF2B5EF4-FFF2-40B4-BE49-F238E27FC236}">
                <a16:creationId xmlns:a16="http://schemas.microsoft.com/office/drawing/2014/main" id="{75380CF7-F61C-3362-4585-018F08170352}"/>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（二）计息周期大于收付周期的等值计算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6084"/>
                                        </p:tgtEl>
                                        <p:attrNameLst>
                                          <p:attrName>style.visibility</p:attrName>
                                        </p:attrNameLst>
                                      </p:cBhvr>
                                      <p:to>
                                        <p:strVal val="visible"/>
                                      </p:to>
                                    </p:set>
                                    <p:animEffect transition="in" filter="fade">
                                      <p:cBhvr>
                                        <p:cTn id="7" dur="1000"/>
                                        <p:tgtEl>
                                          <p:spTgt spid="46084"/>
                                        </p:tgtEl>
                                      </p:cBhvr>
                                    </p:animEffect>
                                    <p:anim calcmode="lin" valueType="num">
                                      <p:cBhvr>
                                        <p:cTn id="8" dur="1000" fill="hold"/>
                                        <p:tgtEl>
                                          <p:spTgt spid="46084"/>
                                        </p:tgtEl>
                                        <p:attrNameLst>
                                          <p:attrName>ppt_x</p:attrName>
                                        </p:attrNameLst>
                                      </p:cBhvr>
                                      <p:tavLst>
                                        <p:tav tm="0">
                                          <p:val>
                                            <p:strVal val="#ppt_x"/>
                                          </p:val>
                                        </p:tav>
                                        <p:tav tm="100000">
                                          <p:val>
                                            <p:strVal val="#ppt_x"/>
                                          </p:val>
                                        </p:tav>
                                      </p:tavLst>
                                    </p:anim>
                                    <p:anim calcmode="lin" valueType="num">
                                      <p:cBhvr>
                                        <p:cTn id="9" dur="1000" fill="hold"/>
                                        <p:tgtEl>
                                          <p:spTgt spid="4608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6089"/>
                                        </p:tgtEl>
                                        <p:attrNameLst>
                                          <p:attrName>style.visibility</p:attrName>
                                        </p:attrNameLst>
                                      </p:cBhvr>
                                      <p:to>
                                        <p:strVal val="visible"/>
                                      </p:to>
                                    </p:set>
                                    <p:animEffect transition="in" filter="fade">
                                      <p:cBhvr>
                                        <p:cTn id="12" dur="1000"/>
                                        <p:tgtEl>
                                          <p:spTgt spid="46089"/>
                                        </p:tgtEl>
                                      </p:cBhvr>
                                    </p:animEffect>
                                    <p:anim calcmode="lin" valueType="num">
                                      <p:cBhvr>
                                        <p:cTn id="13" dur="1000" fill="hold"/>
                                        <p:tgtEl>
                                          <p:spTgt spid="46089"/>
                                        </p:tgtEl>
                                        <p:attrNameLst>
                                          <p:attrName>ppt_x</p:attrName>
                                        </p:attrNameLst>
                                      </p:cBhvr>
                                      <p:tavLst>
                                        <p:tav tm="0">
                                          <p:val>
                                            <p:strVal val="#ppt_x"/>
                                          </p:val>
                                        </p:tav>
                                        <p:tav tm="100000">
                                          <p:val>
                                            <p:strVal val="#ppt_x"/>
                                          </p:val>
                                        </p:tav>
                                      </p:tavLst>
                                    </p:anim>
                                    <p:anim calcmode="lin" valueType="num">
                                      <p:cBhvr>
                                        <p:cTn id="14" dur="1000" fill="hold"/>
                                        <p:tgtEl>
                                          <p:spTgt spid="46089"/>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animEffect transition="in" filter="fade">
                                      <p:cBhvr>
                                        <p:cTn id="19" dur="1000"/>
                                        <p:tgtEl>
                                          <p:spTgt spid="46085"/>
                                        </p:tgtEl>
                                      </p:cBhvr>
                                    </p:animEffect>
                                    <p:anim calcmode="lin" valueType="num">
                                      <p:cBhvr>
                                        <p:cTn id="20" dur="1000" fill="hold"/>
                                        <p:tgtEl>
                                          <p:spTgt spid="46085"/>
                                        </p:tgtEl>
                                        <p:attrNameLst>
                                          <p:attrName>ppt_x</p:attrName>
                                        </p:attrNameLst>
                                      </p:cBhvr>
                                      <p:tavLst>
                                        <p:tav tm="0">
                                          <p:val>
                                            <p:strVal val="#ppt_x"/>
                                          </p:val>
                                        </p:tav>
                                        <p:tav tm="100000">
                                          <p:val>
                                            <p:strVal val="#ppt_x"/>
                                          </p:val>
                                        </p:tav>
                                      </p:tavLst>
                                    </p:anim>
                                    <p:anim calcmode="lin" valueType="num">
                                      <p:cBhvr>
                                        <p:cTn id="21" dur="1000" fill="hold"/>
                                        <p:tgtEl>
                                          <p:spTgt spid="4608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6086"/>
                                        </p:tgtEl>
                                        <p:attrNameLst>
                                          <p:attrName>style.visibility</p:attrName>
                                        </p:attrNameLst>
                                      </p:cBhvr>
                                      <p:to>
                                        <p:strVal val="visible"/>
                                      </p:to>
                                    </p:set>
                                    <p:animEffect transition="in" filter="fade">
                                      <p:cBhvr>
                                        <p:cTn id="24" dur="1000"/>
                                        <p:tgtEl>
                                          <p:spTgt spid="46086"/>
                                        </p:tgtEl>
                                      </p:cBhvr>
                                    </p:animEffect>
                                    <p:anim calcmode="lin" valueType="num">
                                      <p:cBhvr>
                                        <p:cTn id="25" dur="1000" fill="hold"/>
                                        <p:tgtEl>
                                          <p:spTgt spid="46086"/>
                                        </p:tgtEl>
                                        <p:attrNameLst>
                                          <p:attrName>ppt_x</p:attrName>
                                        </p:attrNameLst>
                                      </p:cBhvr>
                                      <p:tavLst>
                                        <p:tav tm="0">
                                          <p:val>
                                            <p:strVal val="#ppt_x"/>
                                          </p:val>
                                        </p:tav>
                                        <p:tav tm="100000">
                                          <p:val>
                                            <p:strVal val="#ppt_x"/>
                                          </p:val>
                                        </p:tav>
                                      </p:tavLst>
                                    </p:anim>
                                    <p:anim calcmode="lin" valueType="num">
                                      <p:cBhvr>
                                        <p:cTn id="26" dur="1000" fill="hold"/>
                                        <p:tgtEl>
                                          <p:spTgt spid="4608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6087"/>
                                        </p:tgtEl>
                                        <p:attrNameLst>
                                          <p:attrName>style.visibility</p:attrName>
                                        </p:attrNameLst>
                                      </p:cBhvr>
                                      <p:to>
                                        <p:strVal val="visible"/>
                                      </p:to>
                                    </p:set>
                                    <p:animEffect transition="in" filter="fade">
                                      <p:cBhvr>
                                        <p:cTn id="29" dur="1000"/>
                                        <p:tgtEl>
                                          <p:spTgt spid="46087"/>
                                        </p:tgtEl>
                                      </p:cBhvr>
                                    </p:animEffect>
                                    <p:anim calcmode="lin" valueType="num">
                                      <p:cBhvr>
                                        <p:cTn id="30" dur="1000" fill="hold"/>
                                        <p:tgtEl>
                                          <p:spTgt spid="46087"/>
                                        </p:tgtEl>
                                        <p:attrNameLst>
                                          <p:attrName>ppt_x</p:attrName>
                                        </p:attrNameLst>
                                      </p:cBhvr>
                                      <p:tavLst>
                                        <p:tav tm="0">
                                          <p:val>
                                            <p:strVal val="#ppt_x"/>
                                          </p:val>
                                        </p:tav>
                                        <p:tav tm="100000">
                                          <p:val>
                                            <p:strVal val="#ppt_x"/>
                                          </p:val>
                                        </p:tav>
                                      </p:tavLst>
                                    </p:anim>
                                    <p:anim calcmode="lin" valueType="num">
                                      <p:cBhvr>
                                        <p:cTn id="31" dur="1000" fill="hold"/>
                                        <p:tgtEl>
                                          <p:spTgt spid="46087"/>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6088"/>
                                        </p:tgtEl>
                                        <p:attrNameLst>
                                          <p:attrName>style.visibility</p:attrName>
                                        </p:attrNameLst>
                                      </p:cBhvr>
                                      <p:to>
                                        <p:strVal val="visible"/>
                                      </p:to>
                                    </p:set>
                                    <p:animEffect transition="in" filter="fade">
                                      <p:cBhvr>
                                        <p:cTn id="34" dur="1000"/>
                                        <p:tgtEl>
                                          <p:spTgt spid="46088"/>
                                        </p:tgtEl>
                                      </p:cBhvr>
                                    </p:animEffect>
                                    <p:anim calcmode="lin" valueType="num">
                                      <p:cBhvr>
                                        <p:cTn id="35" dur="1000" fill="hold"/>
                                        <p:tgtEl>
                                          <p:spTgt spid="46088"/>
                                        </p:tgtEl>
                                        <p:attrNameLst>
                                          <p:attrName>ppt_x</p:attrName>
                                        </p:attrNameLst>
                                      </p:cBhvr>
                                      <p:tavLst>
                                        <p:tav tm="0">
                                          <p:val>
                                            <p:strVal val="#ppt_x"/>
                                          </p:val>
                                        </p:tav>
                                        <p:tav tm="100000">
                                          <p:val>
                                            <p:strVal val="#ppt_x"/>
                                          </p:val>
                                        </p:tav>
                                      </p:tavLst>
                                    </p:anim>
                                    <p:anim calcmode="lin" valueType="num">
                                      <p:cBhvr>
                                        <p:cTn id="36" dur="1000" fill="hold"/>
                                        <p:tgtEl>
                                          <p:spTgt spid="4608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6090"/>
                                        </p:tgtEl>
                                        <p:attrNameLst>
                                          <p:attrName>style.visibility</p:attrName>
                                        </p:attrNameLst>
                                      </p:cBhvr>
                                      <p:to>
                                        <p:strVal val="visible"/>
                                      </p:to>
                                    </p:set>
                                    <p:animEffect transition="in" filter="fade">
                                      <p:cBhvr>
                                        <p:cTn id="39" dur="1000"/>
                                        <p:tgtEl>
                                          <p:spTgt spid="46090"/>
                                        </p:tgtEl>
                                      </p:cBhvr>
                                    </p:animEffect>
                                    <p:anim calcmode="lin" valueType="num">
                                      <p:cBhvr>
                                        <p:cTn id="40" dur="1000" fill="hold"/>
                                        <p:tgtEl>
                                          <p:spTgt spid="46090"/>
                                        </p:tgtEl>
                                        <p:attrNameLst>
                                          <p:attrName>ppt_x</p:attrName>
                                        </p:attrNameLst>
                                      </p:cBhvr>
                                      <p:tavLst>
                                        <p:tav tm="0">
                                          <p:val>
                                            <p:strVal val="#ppt_x"/>
                                          </p:val>
                                        </p:tav>
                                        <p:tav tm="100000">
                                          <p:val>
                                            <p:strVal val="#ppt_x"/>
                                          </p:val>
                                        </p:tav>
                                      </p:tavLst>
                                    </p:anim>
                                    <p:anim calcmode="lin" valueType="num">
                                      <p:cBhvr>
                                        <p:cTn id="41" dur="1000" fill="hold"/>
                                        <p:tgtEl>
                                          <p:spTgt spid="4609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9" grpId="0"/>
      <p:bldP spid="46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5334AB74-31E7-9D19-A1CB-65408475400E}"/>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273D47AE-46A1-C444-AED2-E4CE7C54B465}" type="slidenum">
              <a:rPr kumimoji="0" lang="en-US" altLang="zh-CN" sz="1000">
                <a:solidFill>
                  <a:srgbClr val="808080"/>
                </a:solidFill>
                <a:ea typeface="华文行楷" panose="02010800040101010101" pitchFamily="2" charset="-122"/>
              </a:rPr>
              <a:pPr fontAlgn="base">
                <a:spcBef>
                  <a:spcPct val="0"/>
                </a:spcBef>
                <a:spcAft>
                  <a:spcPct val="0"/>
                </a:spcAft>
                <a:buClrTx/>
                <a:buSzTx/>
                <a:buNone/>
              </a:pPr>
              <a:t>3</a:t>
            </a:fld>
            <a:endParaRPr kumimoji="0" lang="en-US" altLang="zh-CN" sz="1000">
              <a:solidFill>
                <a:srgbClr val="808080"/>
              </a:solidFill>
              <a:ea typeface="华文行楷" panose="02010800040101010101" pitchFamily="2" charset="-122"/>
            </a:endParaRPr>
          </a:p>
        </p:txBody>
      </p:sp>
      <p:sp>
        <p:nvSpPr>
          <p:cNvPr id="32771" name="Rectangle 2">
            <a:extLst>
              <a:ext uri="{FF2B5EF4-FFF2-40B4-BE49-F238E27FC236}">
                <a16:creationId xmlns:a16="http://schemas.microsoft.com/office/drawing/2014/main" id="{41F1530E-381B-A4A8-5020-12865D343E81}"/>
              </a:ext>
            </a:extLst>
          </p:cNvPr>
          <p:cNvSpPr>
            <a:spLocks noGrp="1" noChangeArrowheads="1"/>
          </p:cNvSpPr>
          <p:nvPr>
            <p:ph type="title"/>
          </p:nvPr>
        </p:nvSpPr>
        <p:spPr/>
        <p:txBody>
          <a:bodyPr/>
          <a:lstStyle/>
          <a:p>
            <a:pPr eaLnBrk="1" hangingPunct="1"/>
            <a:r>
              <a:rPr lang="zh-CN" altLang="en-US"/>
              <a:t>名义利率与实际利率</a:t>
            </a:r>
          </a:p>
        </p:txBody>
      </p:sp>
      <p:sp>
        <p:nvSpPr>
          <p:cNvPr id="84996" name="Rectangle 4">
            <a:extLst>
              <a:ext uri="{FF2B5EF4-FFF2-40B4-BE49-F238E27FC236}">
                <a16:creationId xmlns:a16="http://schemas.microsoft.com/office/drawing/2014/main" id="{1DD3A4D3-725D-4B3A-A965-A5637EF77B44}"/>
              </a:ext>
            </a:extLst>
          </p:cNvPr>
          <p:cNvSpPr>
            <a:spLocks noChangeArrowheads="1"/>
          </p:cNvSpPr>
          <p:nvPr/>
        </p:nvSpPr>
        <p:spPr bwMode="auto">
          <a:xfrm>
            <a:off x="1788276" y="4077646"/>
            <a:ext cx="8615449" cy="276999"/>
          </a:xfrm>
          <a:prstGeom prst="rect">
            <a:avLst/>
          </a:prstGeom>
          <a:gradFill rotWithShape="1">
            <a:gsLst>
              <a:gs pos="0">
                <a:srgbClr val="FDFEDE"/>
              </a:gs>
              <a:gs pos="100000">
                <a:srgbClr val="E9EACD"/>
              </a:gs>
            </a:gsLst>
            <a:lin ang="270000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square" lIns="0" tIns="0" rIns="0" bIns="0"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84998" name="Rectangle 6">
            <a:extLst>
              <a:ext uri="{FF2B5EF4-FFF2-40B4-BE49-F238E27FC236}">
                <a16:creationId xmlns:a16="http://schemas.microsoft.com/office/drawing/2014/main" id="{2D31A370-7510-77E6-3466-927C7CE48FE7}"/>
              </a:ext>
            </a:extLst>
          </p:cNvPr>
          <p:cNvSpPr>
            <a:spLocks noChangeArrowheads="1"/>
          </p:cNvSpPr>
          <p:nvPr/>
        </p:nvSpPr>
        <p:spPr bwMode="auto">
          <a:xfrm>
            <a:off x="2231730" y="1511024"/>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en-US" altLang="zh-CN" sz="2000" b="1" dirty="0">
                <a:latin typeface="幼圆" pitchFamily="49" charset="-122"/>
                <a:ea typeface="幼圆" pitchFamily="49" charset="-122"/>
              </a:rPr>
              <a:t>1. </a:t>
            </a:r>
            <a:r>
              <a:rPr lang="zh-CN" altLang="en-US" sz="2000" b="1" dirty="0">
                <a:latin typeface="幼圆" pitchFamily="49" charset="-122"/>
                <a:ea typeface="幼圆" pitchFamily="49" charset="-122"/>
              </a:rPr>
              <a:t>名义利率</a:t>
            </a:r>
          </a:p>
        </p:txBody>
      </p:sp>
      <p:graphicFrame>
        <p:nvGraphicFramePr>
          <p:cNvPr id="32775" name="Object 2">
            <a:extLst>
              <a:ext uri="{FF2B5EF4-FFF2-40B4-BE49-F238E27FC236}">
                <a16:creationId xmlns:a16="http://schemas.microsoft.com/office/drawing/2014/main" id="{F88218F9-6A76-472D-BAC7-A45906E0A5EF}"/>
              </a:ext>
            </a:extLst>
          </p:cNvPr>
          <p:cNvGraphicFramePr>
            <a:graphicFrameLocks noChangeAspect="1"/>
          </p:cNvGraphicFramePr>
          <p:nvPr/>
        </p:nvGraphicFramePr>
        <p:xfrm>
          <a:off x="5040018" y="4138668"/>
          <a:ext cx="1211263" cy="385763"/>
        </p:xfrm>
        <a:graphic>
          <a:graphicData uri="http://schemas.openxmlformats.org/presentationml/2006/ole">
            <mc:AlternateContent xmlns:mc="http://schemas.openxmlformats.org/markup-compatibility/2006">
              <mc:Choice xmlns:v="urn:schemas-microsoft-com:vml" Requires="v">
                <p:oleObj name="Equation" r:id="rId2" imgW="12585700" imgH="3797300" progId="">
                  <p:embed/>
                </p:oleObj>
              </mc:Choice>
              <mc:Fallback>
                <p:oleObj name="Equation" r:id="rId2" imgW="12585700" imgH="3797300" progId="">
                  <p:embed/>
                  <p:pic>
                    <p:nvPicPr>
                      <p:cNvPr id="32775" name="Object 2">
                        <a:extLst>
                          <a:ext uri="{FF2B5EF4-FFF2-40B4-BE49-F238E27FC236}">
                            <a16:creationId xmlns:a16="http://schemas.microsoft.com/office/drawing/2014/main" id="{F88218F9-6A76-472D-BAC7-A45906E0A5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0018" y="4138668"/>
                        <a:ext cx="1211263"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E70AAFAF-7F39-9A6E-2325-A68B7E2BB63D}"/>
                  </a:ext>
                </a:extLst>
              </p:cNvPr>
              <p:cNvSpPr txBox="1"/>
              <p:nvPr/>
            </p:nvSpPr>
            <p:spPr>
              <a:xfrm>
                <a:off x="2247320" y="2088854"/>
                <a:ext cx="7560840" cy="2031325"/>
              </a:xfrm>
              <a:prstGeom prst="rect">
                <a:avLst/>
              </a:prstGeom>
              <a:noFill/>
            </p:spPr>
            <p:txBody>
              <a:bodyPr wrap="square" rtlCol="0">
                <a:spAutoFit/>
              </a:bodyPr>
              <a:lstStyle/>
              <a:p>
                <a:pPr eaLnBrk="0" fontAlgn="base" hangingPunct="0">
                  <a:lnSpc>
                    <a:spcPct val="150000"/>
                  </a:lnSpc>
                  <a:spcBef>
                    <a:spcPct val="0"/>
                  </a:spcBef>
                  <a:spcAft>
                    <a:spcPct val="0"/>
                  </a:spcAft>
                </a:pPr>
                <a:r>
                  <a:rPr kumimoji="1" lang="zh-CN" altLang="en-US" sz="2000" b="1" dirty="0">
                    <a:solidFill>
                      <a:srgbClr val="948617"/>
                    </a:solidFill>
                    <a:latin typeface="Tahoma" panose="020B0604030504040204" pitchFamily="34" charset="0"/>
                    <a:ea typeface="宋体" panose="02010600030101010101" pitchFamily="2" charset="-122"/>
                  </a:rPr>
                  <a:t>名义利率</a:t>
                </a:r>
                <a:r>
                  <a:rPr kumimoji="1" lang="en-US" altLang="zh-CN" sz="2000" b="1" dirty="0">
                    <a:solidFill>
                      <a:srgbClr val="948617"/>
                    </a:solidFill>
                    <a:latin typeface="Tahoma" panose="020B0604030504040204" pitchFamily="34" charset="0"/>
                    <a:ea typeface="宋体" panose="02010600030101010101" pitchFamily="2" charset="-122"/>
                  </a:rPr>
                  <a:t> (nominal interest rate) </a:t>
                </a:r>
                <a:r>
                  <a:rPr kumimoji="1" lang="zh-CN" altLang="en-US" sz="2000" dirty="0">
                    <a:solidFill>
                      <a:srgbClr val="000000"/>
                    </a:solidFill>
                    <a:latin typeface="Tahoma" panose="020B0604030504040204" pitchFamily="34" charset="0"/>
                    <a:ea typeface="宋体" panose="02010600030101010101" pitchFamily="2" charset="-122"/>
                  </a:rPr>
                  <a:t>是指当计息周期小于利率周期时，计息周期利率 </a:t>
                </a:r>
                <a14:m>
                  <m:oMath xmlns:m="http://schemas.openxmlformats.org/officeDocument/2006/math">
                    <m:r>
                      <a:rPr kumimoji="1" lang="en-US" altLang="zh-CN" sz="2000" i="1">
                        <a:solidFill>
                          <a:srgbClr val="000000"/>
                        </a:solidFill>
                        <a:latin typeface="Cambria Math" panose="02040503050406030204" pitchFamily="18" charset="0"/>
                      </a:rPr>
                      <m:t>𝑖</m:t>
                    </m:r>
                  </m:oMath>
                </a14:m>
                <a:r>
                  <a:rPr kumimoji="1" lang="zh-CN" altLang="en-US" sz="2000" dirty="0">
                    <a:solidFill>
                      <a:srgbClr val="000000"/>
                    </a:solidFill>
                    <a:latin typeface="Tahoma" panose="020B0604030504040204" pitchFamily="34" charset="0"/>
                    <a:ea typeface="宋体" panose="02010600030101010101" pitchFamily="2" charset="-122"/>
                  </a:rPr>
                  <a:t> 乘以一个利率周期内的计息期期数 </a:t>
                </a:r>
                <a14:m>
                  <m:oMath xmlns:m="http://schemas.openxmlformats.org/officeDocument/2006/math">
                    <m:r>
                      <a:rPr kumimoji="1" lang="en-US" altLang="zh-CN" sz="2000" i="1">
                        <a:solidFill>
                          <a:srgbClr val="000000"/>
                        </a:solidFill>
                        <a:latin typeface="Cambria Math" panose="02040503050406030204" pitchFamily="18" charset="0"/>
                      </a:rPr>
                      <m:t>𝑚</m:t>
                    </m:r>
                    <m:r>
                      <a:rPr kumimoji="1" lang="zh-CN" altLang="en-US" sz="2000" i="1">
                        <a:solidFill>
                          <a:srgbClr val="000000"/>
                        </a:solidFill>
                        <a:latin typeface="Cambria Math" panose="02040503050406030204" pitchFamily="18" charset="0"/>
                      </a:rPr>
                      <m:t> </m:t>
                    </m:r>
                  </m:oMath>
                </a14:m>
                <a:r>
                  <a:rPr kumimoji="1" lang="zh-CN" altLang="en-US" sz="2000" dirty="0">
                    <a:solidFill>
                      <a:srgbClr val="000000"/>
                    </a:solidFill>
                    <a:latin typeface="Cambria Math" panose="02040503050406030204" pitchFamily="18" charset="0"/>
                    <a:ea typeface="宋体" panose="02010600030101010101" pitchFamily="2" charset="-122"/>
                  </a:rPr>
                  <a:t>所得的利率周期利率。</a:t>
                </a:r>
                <a:r>
                  <a:rPr kumimoji="1" lang="zh-CN" altLang="en-US" sz="2000" u="sng" dirty="0">
                    <a:solidFill>
                      <a:srgbClr val="000000"/>
                    </a:solidFill>
                    <a:latin typeface="Cambria Math" panose="02040503050406030204" pitchFamily="18" charset="0"/>
                    <a:ea typeface="宋体" panose="02010600030101010101" pitchFamily="2" charset="-122"/>
                  </a:rPr>
                  <a:t>记名义利率为 </a:t>
                </a:r>
                <a14:m>
                  <m:oMath xmlns:m="http://schemas.openxmlformats.org/officeDocument/2006/math">
                    <m:r>
                      <a:rPr kumimoji="1" lang="en-US" altLang="zh-CN" sz="2000" i="1" u="sng">
                        <a:solidFill>
                          <a:srgbClr val="000000"/>
                        </a:solidFill>
                        <a:latin typeface="Cambria Math" panose="02040503050406030204" pitchFamily="18" charset="0"/>
                      </a:rPr>
                      <m:t>𝑟</m:t>
                    </m:r>
                  </m:oMath>
                </a14:m>
                <a:endParaRPr kumimoji="1" lang="en-US" altLang="zh-CN" sz="2000" u="sng" dirty="0">
                  <a:solidFill>
                    <a:srgbClr val="000000"/>
                  </a:solidFill>
                  <a:latin typeface="Cambria Math" panose="02040503050406030204" pitchFamily="18" charset="0"/>
                  <a:ea typeface="宋体" panose="02010600030101010101" pitchFamily="2" charset="-122"/>
                </a:endParaRPr>
              </a:p>
              <a:p>
                <a:pPr eaLnBrk="0" fontAlgn="base" hangingPunct="0">
                  <a:spcBef>
                    <a:spcPct val="0"/>
                  </a:spcBef>
                  <a:spcAft>
                    <a:spcPct val="0"/>
                  </a:spcAft>
                </a:pPr>
                <a:endParaRPr kumimoji="1" lang="en-US" altLang="zh-CN" dirty="0">
                  <a:solidFill>
                    <a:srgbClr val="000000"/>
                  </a:solidFill>
                  <a:latin typeface="Tahoma" panose="020B0604030504040204" pitchFamily="34" charset="0"/>
                  <a:ea typeface="宋体" panose="02010600030101010101" pitchFamily="2" charset="-122"/>
                </a:endParaRPr>
              </a:p>
              <a:p>
                <a:pPr eaLnBrk="0" fontAlgn="base" hangingPunct="0">
                  <a:spcBef>
                    <a:spcPct val="0"/>
                  </a:spcBef>
                  <a:spcAft>
                    <a:spcPct val="0"/>
                  </a:spcAft>
                </a:pPr>
                <a:endParaRPr kumimoji="1" lang="zh-CN" altLang="en-US" dirty="0">
                  <a:solidFill>
                    <a:srgbClr val="000000"/>
                  </a:solidFill>
                  <a:latin typeface="Tahoma" panose="020B0604030504040204" pitchFamily="34" charset="0"/>
                  <a:ea typeface="宋体" panose="02010600030101010101" pitchFamily="2" charset="-122"/>
                </a:endParaRPr>
              </a:p>
            </p:txBody>
          </p:sp>
        </mc:Choice>
        <mc:Fallback>
          <p:sp>
            <p:nvSpPr>
              <p:cNvPr id="2" name="文本框 1">
                <a:extLst>
                  <a:ext uri="{FF2B5EF4-FFF2-40B4-BE49-F238E27FC236}">
                    <a16:creationId xmlns:a16="http://schemas.microsoft.com/office/drawing/2014/main" id="{E70AAFAF-7F39-9A6E-2325-A68B7E2BB63D}"/>
                  </a:ext>
                </a:extLst>
              </p:cNvPr>
              <p:cNvSpPr txBox="1">
                <a:spLocks noRot="1" noChangeAspect="1" noMove="1" noResize="1" noEditPoints="1" noAdjustHandles="1" noChangeArrowheads="1" noChangeShapeType="1" noTextEdit="1"/>
              </p:cNvSpPr>
              <p:nvPr/>
            </p:nvSpPr>
            <p:spPr>
              <a:xfrm>
                <a:off x="2247320" y="2088854"/>
                <a:ext cx="7560840" cy="2031325"/>
              </a:xfrm>
              <a:prstGeom prst="rect">
                <a:avLst/>
              </a:prstGeom>
              <a:blipFill>
                <a:blip r:embed="rId4"/>
                <a:stretch>
                  <a:fillRect l="-1007"/>
                </a:stretch>
              </a:blipFill>
            </p:spPr>
            <p:txBody>
              <a:bodyPr/>
              <a:lstStyle/>
              <a:p>
                <a:r>
                  <a:rPr lang="zh-CN" altLang="en-US">
                    <a:noFill/>
                  </a:rPr>
                  <a:t> </a:t>
                </a:r>
              </a:p>
            </p:txBody>
          </p:sp>
        </mc:Fallback>
      </mc:AlternateContent>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slide(fromLeft)">
                                      <p:cBhvr>
                                        <p:cTn id="7" dur="1000"/>
                                        <p:tgtEl>
                                          <p:spTgt spid="84998"/>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84996"/>
                                        </p:tgtEl>
                                        <p:attrNameLst>
                                          <p:attrName>style.visibility</p:attrName>
                                        </p:attrNameLst>
                                      </p:cBhvr>
                                      <p:to>
                                        <p:strVal val="visible"/>
                                      </p:to>
                                    </p:set>
                                    <p:animEffect transition="in" filter="slide(fromTop)">
                                      <p:cBhvr>
                                        <p:cTn id="11"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C0F878DA-5642-6939-571F-A3AE52FB0A3E}"/>
              </a:ext>
            </a:extLst>
          </p:cNvPr>
          <p:cNvSpPr txBox="1">
            <a:spLocks noChangeArrowheads="1"/>
          </p:cNvSpPr>
          <p:nvPr/>
        </p:nvSpPr>
        <p:spPr bwMode="auto">
          <a:xfrm>
            <a:off x="1820526" y="1048134"/>
            <a:ext cx="8325925" cy="3531993"/>
          </a:xfrm>
          <a:prstGeom prst="rect">
            <a:avLst/>
          </a:prstGeom>
          <a:noFill/>
          <a:ln w="9525" algn="ctr">
            <a:noFill/>
            <a:miter lim="800000"/>
            <a:headEnd/>
            <a:tailEnd/>
          </a:ln>
        </p:spPr>
        <p:txBody>
          <a:bodyPr wrap="square">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pPr>
            <a:r>
              <a:rPr lang="en-US" altLang="zh-CN" sz="2000" b="1" dirty="0">
                <a:solidFill>
                  <a:srgbClr val="000000"/>
                </a:solidFill>
                <a:latin typeface="幼圆" pitchFamily="49" charset="-122"/>
                <a:ea typeface="幼圆" pitchFamily="49" charset="-122"/>
              </a:rPr>
              <a:t>【</a:t>
            </a:r>
            <a:r>
              <a:rPr lang="zh-CN" altLang="en-US" sz="2000" b="1" dirty="0">
                <a:solidFill>
                  <a:srgbClr val="000000"/>
                </a:solidFill>
                <a:latin typeface="幼圆" pitchFamily="49" charset="-122"/>
                <a:ea typeface="幼圆" pitchFamily="49" charset="-122"/>
              </a:rPr>
              <a:t>例</a:t>
            </a:r>
            <a:r>
              <a:rPr lang="en-US" altLang="zh-CN" sz="2000" b="1" dirty="0">
                <a:solidFill>
                  <a:srgbClr val="000000"/>
                </a:solidFill>
                <a:latin typeface="幼圆" pitchFamily="49" charset="-122"/>
                <a:ea typeface="幼圆" pitchFamily="49" charset="-122"/>
              </a:rPr>
              <a:t>2-16】</a:t>
            </a:r>
            <a:r>
              <a:rPr lang="zh-CN" altLang="en-US" sz="2000" b="1" dirty="0">
                <a:solidFill>
                  <a:srgbClr val="000000"/>
                </a:solidFill>
                <a:latin typeface="幼圆" pitchFamily="49" charset="-122"/>
                <a:ea typeface="幼圆" pitchFamily="49" charset="-122"/>
              </a:rPr>
              <a:t>承租人李明与出租人马丽签订了</a:t>
            </a:r>
            <a:r>
              <a:rPr lang="en-US" altLang="zh-CN" sz="2000" b="1" dirty="0">
                <a:solidFill>
                  <a:srgbClr val="000000"/>
                </a:solidFill>
                <a:latin typeface="幼圆" pitchFamily="49" charset="-122"/>
                <a:ea typeface="幼圆" pitchFamily="49" charset="-122"/>
              </a:rPr>
              <a:t>1</a:t>
            </a:r>
            <a:r>
              <a:rPr lang="zh-CN" altLang="en-US" sz="2000" b="1" dirty="0">
                <a:solidFill>
                  <a:srgbClr val="000000"/>
                </a:solidFill>
                <a:latin typeface="幼圆" pitchFamily="49" charset="-122"/>
                <a:ea typeface="幼圆" pitchFamily="49" charset="-122"/>
              </a:rPr>
              <a:t>年期的房屋租赁合同，合同约定：年利率为</a:t>
            </a:r>
            <a:r>
              <a:rPr lang="en-US" altLang="zh-CN" sz="2000" b="1" dirty="0">
                <a:solidFill>
                  <a:srgbClr val="000000"/>
                </a:solidFill>
                <a:latin typeface="幼圆" pitchFamily="49" charset="-122"/>
                <a:ea typeface="幼圆" pitchFamily="49" charset="-122"/>
              </a:rPr>
              <a:t>6.5%</a:t>
            </a:r>
            <a:r>
              <a:rPr lang="zh-CN" altLang="en-US" sz="2000" b="1" dirty="0">
                <a:solidFill>
                  <a:srgbClr val="000000"/>
                </a:solidFill>
                <a:latin typeface="幼圆" pitchFamily="49" charset="-122"/>
                <a:ea typeface="幼圆" pitchFamily="49" charset="-122"/>
              </a:rPr>
              <a:t>，半年计息一次，复利计息，房屋租金为每月</a:t>
            </a:r>
            <a:r>
              <a:rPr lang="en-US" altLang="zh-CN" sz="2000" b="1" dirty="0">
                <a:solidFill>
                  <a:srgbClr val="000000"/>
                </a:solidFill>
                <a:latin typeface="幼圆" pitchFamily="49" charset="-122"/>
                <a:ea typeface="幼圆" pitchFamily="49" charset="-122"/>
              </a:rPr>
              <a:t>1500</a:t>
            </a:r>
            <a:r>
              <a:rPr lang="zh-CN" altLang="en-US" sz="2000" b="1" dirty="0">
                <a:solidFill>
                  <a:srgbClr val="000000"/>
                </a:solidFill>
                <a:latin typeface="幼圆" pitchFamily="49" charset="-122"/>
                <a:ea typeface="幼圆" pitchFamily="49" charset="-122"/>
              </a:rPr>
              <a:t>，承租人李明每半年支付一次，在半年内房租不计息，即李明分别于每年年初和年中各支付</a:t>
            </a:r>
            <a:r>
              <a:rPr lang="en-US" altLang="zh-CN" sz="2000" b="1" dirty="0">
                <a:solidFill>
                  <a:srgbClr val="000000"/>
                </a:solidFill>
                <a:latin typeface="幼圆" pitchFamily="49" charset="-122"/>
                <a:ea typeface="幼圆" pitchFamily="49" charset="-122"/>
              </a:rPr>
              <a:t>9000</a:t>
            </a:r>
            <a:r>
              <a:rPr lang="zh-CN" altLang="en-US" sz="2000" b="1" dirty="0">
                <a:solidFill>
                  <a:srgbClr val="000000"/>
                </a:solidFill>
                <a:latin typeface="幼圆" pitchFamily="49" charset="-122"/>
                <a:ea typeface="幼圆" pitchFamily="49" charset="-122"/>
              </a:rPr>
              <a:t>元给马丽。在年初支付前半年的租金时，李明提出一次支付一年租金</a:t>
            </a:r>
            <a:r>
              <a:rPr lang="en-US" altLang="zh-CN" sz="2000" b="1" dirty="0">
                <a:solidFill>
                  <a:srgbClr val="000000"/>
                </a:solidFill>
                <a:latin typeface="幼圆" pitchFamily="49" charset="-122"/>
                <a:ea typeface="幼圆" pitchFamily="49" charset="-122"/>
              </a:rPr>
              <a:t>17500</a:t>
            </a:r>
            <a:r>
              <a:rPr lang="zh-CN" altLang="en-US" sz="2000" b="1" dirty="0">
                <a:solidFill>
                  <a:srgbClr val="000000"/>
                </a:solidFill>
                <a:latin typeface="幼圆" pitchFamily="49" charset="-122"/>
                <a:ea typeface="幼圆" pitchFamily="49" charset="-122"/>
              </a:rPr>
              <a:t>元，如果在办理半年支付手续时双方各需要发生交通、误工等费用</a:t>
            </a:r>
            <a:r>
              <a:rPr lang="en-US" altLang="zh-CN" sz="2000" b="1" dirty="0">
                <a:solidFill>
                  <a:srgbClr val="000000"/>
                </a:solidFill>
                <a:latin typeface="幼圆" pitchFamily="49" charset="-122"/>
                <a:ea typeface="幼圆" pitchFamily="49" charset="-122"/>
              </a:rPr>
              <a:t>100</a:t>
            </a:r>
            <a:r>
              <a:rPr lang="zh-CN" altLang="en-US" sz="2000" b="1" dirty="0">
                <a:solidFill>
                  <a:srgbClr val="000000"/>
                </a:solidFill>
                <a:latin typeface="幼圆" pitchFamily="49" charset="-122"/>
                <a:ea typeface="幼圆" pitchFamily="49" charset="-122"/>
              </a:rPr>
              <a:t>元，试问马丽能否答应李明的请求？</a:t>
            </a:r>
            <a:endParaRPr lang="en-US" altLang="zh-CN" sz="2000" b="1" dirty="0">
              <a:solidFill>
                <a:srgbClr val="000000"/>
              </a:solidFill>
              <a:latin typeface="幼圆" pitchFamily="49" charset="-122"/>
              <a:ea typeface="幼圆" pitchFamily="49" charset="-122"/>
            </a:endParaRPr>
          </a:p>
          <a:p>
            <a:pPr fontAlgn="base">
              <a:lnSpc>
                <a:spcPct val="113000"/>
              </a:lnSpc>
              <a:spcBef>
                <a:spcPct val="0"/>
              </a:spcBef>
              <a:spcAft>
                <a:spcPct val="0"/>
              </a:spcAft>
            </a:pPr>
            <a:endParaRPr lang="en-US" altLang="zh-CN" sz="2000" dirty="0">
              <a:solidFill>
                <a:srgbClr val="000000"/>
              </a:solidFill>
              <a:latin typeface="幼圆" pitchFamily="49" charset="-122"/>
              <a:ea typeface="幼圆" pitchFamily="49" charset="-122"/>
            </a:endParaRPr>
          </a:p>
          <a:p>
            <a:pPr fontAlgn="base">
              <a:lnSpc>
                <a:spcPct val="113000"/>
              </a:lnSpc>
              <a:spcBef>
                <a:spcPct val="0"/>
              </a:spcBef>
              <a:spcAft>
                <a:spcPct val="0"/>
              </a:spcAft>
            </a:pPr>
            <a:r>
              <a:rPr lang="zh-CN" altLang="en-US" sz="2000" dirty="0">
                <a:solidFill>
                  <a:srgbClr val="000000"/>
                </a:solidFill>
                <a:latin typeface="幼圆" pitchFamily="49" charset="-122"/>
                <a:ea typeface="幼圆" pitchFamily="49" charset="-122"/>
              </a:rPr>
              <a:t>解</a:t>
            </a:r>
            <a:r>
              <a:rPr lang="zh-CN" altLang="en-US" sz="2000" dirty="0">
                <a:solidFill>
                  <a:srgbClr val="000000"/>
                </a:solidFill>
                <a:latin typeface="幼圆" pitchFamily="49" charset="-122"/>
                <a:ea typeface="幼圆" pitchFamily="49" charset="-122"/>
                <a:sym typeface="Wingdings" pitchFamily="2" charset="2"/>
              </a:rPr>
              <a:t>：马丽的现金流量图如图</a:t>
            </a:r>
            <a:r>
              <a:rPr lang="en-US" altLang="zh-CN" sz="2000" dirty="0">
                <a:solidFill>
                  <a:srgbClr val="000000"/>
                </a:solidFill>
                <a:latin typeface="幼圆" pitchFamily="49" charset="-122"/>
                <a:ea typeface="幼圆" pitchFamily="49" charset="-122"/>
                <a:sym typeface="Wingdings" pitchFamily="2" charset="2"/>
              </a:rPr>
              <a:t>2-18</a:t>
            </a:r>
            <a:r>
              <a:rPr lang="zh-CN" altLang="en-US" sz="2000" dirty="0">
                <a:solidFill>
                  <a:srgbClr val="000000"/>
                </a:solidFill>
                <a:latin typeface="幼圆" pitchFamily="49" charset="-122"/>
                <a:ea typeface="幼圆" pitchFamily="49" charset="-122"/>
                <a:sym typeface="Wingdings" pitchFamily="2" charset="2"/>
              </a:rPr>
              <a:t>所示。</a:t>
            </a:r>
            <a:endParaRPr lang="en-US" altLang="zh-CN" sz="2000" dirty="0">
              <a:solidFill>
                <a:srgbClr val="000000"/>
              </a:solidFill>
              <a:latin typeface="幼圆" pitchFamily="49" charset="-122"/>
              <a:ea typeface="幼圆" pitchFamily="49" charset="-122"/>
              <a:sym typeface="Wingdings" pitchFamily="2" charset="2"/>
            </a:endParaRPr>
          </a:p>
        </p:txBody>
      </p:sp>
      <p:grpSp>
        <p:nvGrpSpPr>
          <p:cNvPr id="3" name="组合 2">
            <a:extLst>
              <a:ext uri="{FF2B5EF4-FFF2-40B4-BE49-F238E27FC236}">
                <a16:creationId xmlns:a16="http://schemas.microsoft.com/office/drawing/2014/main" id="{812DB246-9E06-25E8-6734-CDED7CBFE1B1}"/>
              </a:ext>
            </a:extLst>
          </p:cNvPr>
          <p:cNvGrpSpPr>
            <a:grpSpLocks/>
          </p:cNvGrpSpPr>
          <p:nvPr/>
        </p:nvGrpSpPr>
        <p:grpSpPr bwMode="auto">
          <a:xfrm>
            <a:off x="2225571" y="4644136"/>
            <a:ext cx="6523037" cy="1743075"/>
            <a:chOff x="1239494" y="3501008"/>
            <a:chExt cx="6523342" cy="1742303"/>
          </a:xfrm>
        </p:grpSpPr>
        <p:sp>
          <p:nvSpPr>
            <p:cNvPr id="50181" name="TextBox 35">
              <a:extLst>
                <a:ext uri="{FF2B5EF4-FFF2-40B4-BE49-F238E27FC236}">
                  <a16:creationId xmlns:a16="http://schemas.microsoft.com/office/drawing/2014/main" id="{8433DA57-F284-EE4F-FD16-AF19382A2FD0}"/>
                </a:ext>
              </a:extLst>
            </p:cNvPr>
            <p:cNvSpPr txBox="1">
              <a:spLocks noChangeArrowheads="1"/>
            </p:cNvSpPr>
            <p:nvPr/>
          </p:nvSpPr>
          <p:spPr bwMode="auto">
            <a:xfrm>
              <a:off x="3168320" y="4935534"/>
              <a:ext cx="35719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1400">
                  <a:solidFill>
                    <a:srgbClr val="000000"/>
                  </a:solidFill>
                  <a:latin typeface="微软雅黑" panose="020B0503020204020204" pitchFamily="34" charset="-122"/>
                  <a:ea typeface="微软雅黑" panose="020B0503020204020204" pitchFamily="34" charset="-122"/>
                </a:rPr>
                <a:t>图</a:t>
              </a:r>
              <a:r>
                <a:rPr kumimoji="0" lang="en-US" altLang="zh-CN" sz="1400">
                  <a:solidFill>
                    <a:srgbClr val="000000"/>
                  </a:solidFill>
                  <a:latin typeface="微软雅黑" panose="020B0503020204020204" pitchFamily="34" charset="-122"/>
                  <a:ea typeface="微软雅黑" panose="020B0503020204020204" pitchFamily="34" charset="-122"/>
                </a:rPr>
                <a:t>2-18   </a:t>
              </a:r>
              <a:r>
                <a:rPr kumimoji="0" lang="zh-CN" altLang="en-US" sz="1400">
                  <a:solidFill>
                    <a:srgbClr val="000000"/>
                  </a:solidFill>
                  <a:latin typeface="微软雅黑" panose="020B0503020204020204" pitchFamily="34" charset="-122"/>
                  <a:ea typeface="微软雅黑" panose="020B0503020204020204" pitchFamily="34" charset="-122"/>
                </a:rPr>
                <a:t>例</a:t>
              </a:r>
              <a:r>
                <a:rPr kumimoji="0" lang="en-US" altLang="zh-CN" sz="1400">
                  <a:solidFill>
                    <a:srgbClr val="000000"/>
                  </a:solidFill>
                  <a:latin typeface="微软雅黑" panose="020B0503020204020204" pitchFamily="34" charset="-122"/>
                  <a:ea typeface="微软雅黑" panose="020B0503020204020204" pitchFamily="34" charset="-122"/>
                </a:rPr>
                <a:t>2-18</a:t>
              </a:r>
              <a:r>
                <a:rPr kumimoji="0" lang="zh-CN" altLang="en-US" sz="1400">
                  <a:solidFill>
                    <a:srgbClr val="000000"/>
                  </a:solidFill>
                  <a:latin typeface="微软雅黑" panose="020B0503020204020204" pitchFamily="34" charset="-122"/>
                  <a:ea typeface="微软雅黑" panose="020B0503020204020204" pitchFamily="34" charset="-122"/>
                </a:rPr>
                <a:t>现金流量图</a:t>
              </a:r>
            </a:p>
          </p:txBody>
        </p:sp>
        <p:grpSp>
          <p:nvGrpSpPr>
            <p:cNvPr id="50182" name="组合 64">
              <a:extLst>
                <a:ext uri="{FF2B5EF4-FFF2-40B4-BE49-F238E27FC236}">
                  <a16:creationId xmlns:a16="http://schemas.microsoft.com/office/drawing/2014/main" id="{828B1FCF-08D0-FFB5-0AEA-4F9A369C9525}"/>
                </a:ext>
              </a:extLst>
            </p:cNvPr>
            <p:cNvGrpSpPr>
              <a:grpSpLocks/>
            </p:cNvGrpSpPr>
            <p:nvPr/>
          </p:nvGrpSpPr>
          <p:grpSpPr bwMode="auto">
            <a:xfrm>
              <a:off x="1239494" y="3501008"/>
              <a:ext cx="6523342" cy="1369464"/>
              <a:chOff x="857224" y="3571876"/>
              <a:chExt cx="6523342" cy="1369464"/>
            </a:xfrm>
          </p:grpSpPr>
          <p:grpSp>
            <p:nvGrpSpPr>
              <p:cNvPr id="50183" name="组合 30">
                <a:extLst>
                  <a:ext uri="{FF2B5EF4-FFF2-40B4-BE49-F238E27FC236}">
                    <a16:creationId xmlns:a16="http://schemas.microsoft.com/office/drawing/2014/main" id="{B6CCAEF5-6282-58B3-394F-B213B958272E}"/>
                  </a:ext>
                </a:extLst>
              </p:cNvPr>
              <p:cNvGrpSpPr>
                <a:grpSpLocks/>
              </p:cNvGrpSpPr>
              <p:nvPr/>
            </p:nvGrpSpPr>
            <p:grpSpPr bwMode="auto">
              <a:xfrm>
                <a:off x="1071538" y="3857628"/>
                <a:ext cx="6309028" cy="1083712"/>
                <a:chOff x="1357290" y="4584150"/>
                <a:chExt cx="6309028" cy="1083712"/>
              </a:xfrm>
            </p:grpSpPr>
            <p:grpSp>
              <p:nvGrpSpPr>
                <p:cNvPr id="50186" name="组合 29">
                  <a:extLst>
                    <a:ext uri="{FF2B5EF4-FFF2-40B4-BE49-F238E27FC236}">
                      <a16:creationId xmlns:a16="http://schemas.microsoft.com/office/drawing/2014/main" id="{D33228E3-F164-8199-E085-DF285BC53AB8}"/>
                    </a:ext>
                  </a:extLst>
                </p:cNvPr>
                <p:cNvGrpSpPr>
                  <a:grpSpLocks/>
                </p:cNvGrpSpPr>
                <p:nvPr/>
              </p:nvGrpSpPr>
              <p:grpSpPr bwMode="auto">
                <a:xfrm>
                  <a:off x="1500166" y="4584150"/>
                  <a:ext cx="6072230" cy="703826"/>
                  <a:chOff x="1500166" y="4584150"/>
                  <a:chExt cx="6072230" cy="703826"/>
                </a:xfrm>
              </p:grpSpPr>
              <p:cxnSp>
                <p:nvCxnSpPr>
                  <p:cNvPr id="13" name="直接连接符 12">
                    <a:extLst>
                      <a:ext uri="{FF2B5EF4-FFF2-40B4-BE49-F238E27FC236}">
                        <a16:creationId xmlns:a16="http://schemas.microsoft.com/office/drawing/2014/main" id="{DE5928F1-27C9-3F73-13FA-6606A3CBBA86}"/>
                      </a:ext>
                    </a:extLst>
                  </p:cNvPr>
                  <p:cNvCxnSpPr/>
                  <p:nvPr/>
                </p:nvCxnSpPr>
                <p:spPr>
                  <a:xfrm>
                    <a:off x="1500180" y="5286972"/>
                    <a:ext cx="6072472" cy="158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AC8A208-C85D-62AD-F476-CC2D745ED5E5}"/>
                      </a:ext>
                    </a:extLst>
                  </p:cNvPr>
                  <p:cNvCxnSpPr/>
                  <p:nvPr/>
                </p:nvCxnSpPr>
                <p:spPr>
                  <a:xfrm rot="5400000" flipH="1" flipV="1">
                    <a:off x="1149498" y="4934703"/>
                    <a:ext cx="702951"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1C1D8D7-7047-6F55-767E-AE30FDC0BD63}"/>
                      </a:ext>
                    </a:extLst>
                  </p:cNvPr>
                  <p:cNvCxnSpPr/>
                  <p:nvPr/>
                </p:nvCxnSpPr>
                <p:spPr>
                  <a:xfrm rot="5400000" flipH="1" flipV="1">
                    <a:off x="3864250" y="4934703"/>
                    <a:ext cx="702951" cy="1588"/>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50187" name="TextBox 49">
                  <a:extLst>
                    <a:ext uri="{FF2B5EF4-FFF2-40B4-BE49-F238E27FC236}">
                      <a16:creationId xmlns:a16="http://schemas.microsoft.com/office/drawing/2014/main" id="{837EA23D-10C9-D285-DBEE-103C1146A367}"/>
                    </a:ext>
                  </a:extLst>
                </p:cNvPr>
                <p:cNvSpPr txBox="1">
                  <a:spLocks noChangeArrowheads="1"/>
                </p:cNvSpPr>
                <p:nvPr/>
              </p:nvSpPr>
              <p:spPr bwMode="auto">
                <a:xfrm>
                  <a:off x="1357290" y="5298530"/>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0188" name="TextBox 52">
                  <a:extLst>
                    <a:ext uri="{FF2B5EF4-FFF2-40B4-BE49-F238E27FC236}">
                      <a16:creationId xmlns:a16="http://schemas.microsoft.com/office/drawing/2014/main" id="{9DD7883C-702D-BEC9-48A7-2E7BD246136C}"/>
                    </a:ext>
                  </a:extLst>
                </p:cNvPr>
                <p:cNvSpPr txBox="1">
                  <a:spLocks noChangeArrowheads="1"/>
                </p:cNvSpPr>
                <p:nvPr/>
              </p:nvSpPr>
              <p:spPr bwMode="auto">
                <a:xfrm>
                  <a:off x="6429388" y="5274246"/>
                  <a:ext cx="12369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2</a:t>
                  </a:r>
                  <a:r>
                    <a:rPr kumimoji="0" lang="zh-CN" altLang="en-US" sz="1800">
                      <a:solidFill>
                        <a:srgbClr val="000000"/>
                      </a:solidFill>
                      <a:latin typeface="幼圆" pitchFamily="49" charset="-122"/>
                      <a:ea typeface="幼圆" pitchFamily="49" charset="-122"/>
                    </a:rPr>
                    <a:t>（半年）</a:t>
                  </a:r>
                </a:p>
              </p:txBody>
            </p:sp>
            <p:sp>
              <p:nvSpPr>
                <p:cNvPr id="50189" name="TextBox 61">
                  <a:extLst>
                    <a:ext uri="{FF2B5EF4-FFF2-40B4-BE49-F238E27FC236}">
                      <a16:creationId xmlns:a16="http://schemas.microsoft.com/office/drawing/2014/main" id="{C2F1D6C8-DEFE-0099-DE24-348717D4787F}"/>
                    </a:ext>
                  </a:extLst>
                </p:cNvPr>
                <p:cNvSpPr txBox="1">
                  <a:spLocks noChangeArrowheads="1"/>
                </p:cNvSpPr>
                <p:nvPr/>
              </p:nvSpPr>
              <p:spPr bwMode="auto">
                <a:xfrm>
                  <a:off x="4071934" y="5298530"/>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a:t>
                  </a:r>
                  <a:endParaRPr kumimoji="0" lang="zh-CN" altLang="en-US" sz="1800">
                    <a:solidFill>
                      <a:srgbClr val="000000"/>
                    </a:solidFill>
                    <a:latin typeface="Tahoma" panose="020B0604030504040204" pitchFamily="34" charset="0"/>
                    <a:ea typeface="宋体" panose="02010600030101010101" pitchFamily="2" charset="-122"/>
                  </a:endParaRPr>
                </a:p>
              </p:txBody>
            </p:sp>
          </p:grpSp>
          <p:sp>
            <p:nvSpPr>
              <p:cNvPr id="50184" name="TextBox 62">
                <a:extLst>
                  <a:ext uri="{FF2B5EF4-FFF2-40B4-BE49-F238E27FC236}">
                    <a16:creationId xmlns:a16="http://schemas.microsoft.com/office/drawing/2014/main" id="{B94B5A16-A3D2-E273-6680-D55E00A89CEE}"/>
                  </a:ext>
                </a:extLst>
              </p:cNvPr>
              <p:cNvSpPr txBox="1">
                <a:spLocks noChangeArrowheads="1"/>
              </p:cNvSpPr>
              <p:nvPr/>
            </p:nvSpPr>
            <p:spPr bwMode="auto">
              <a:xfrm>
                <a:off x="857224" y="3571876"/>
                <a:ext cx="1285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8900</a:t>
                </a:r>
                <a:r>
                  <a:rPr kumimoji="0" lang="zh-CN" altLang="en-US" sz="1800">
                    <a:solidFill>
                      <a:srgbClr val="000000"/>
                    </a:solidFill>
                    <a:latin typeface="幼圆" pitchFamily="49" charset="-122"/>
                    <a:ea typeface="幼圆" pitchFamily="49" charset="-122"/>
                  </a:rPr>
                  <a:t>元</a:t>
                </a:r>
              </a:p>
            </p:txBody>
          </p:sp>
          <p:sp>
            <p:nvSpPr>
              <p:cNvPr id="50185" name="TextBox 63">
                <a:extLst>
                  <a:ext uri="{FF2B5EF4-FFF2-40B4-BE49-F238E27FC236}">
                    <a16:creationId xmlns:a16="http://schemas.microsoft.com/office/drawing/2014/main" id="{18EDB20F-DB6F-D6B0-7C2A-689D638925C1}"/>
                  </a:ext>
                </a:extLst>
              </p:cNvPr>
              <p:cNvSpPr txBox="1">
                <a:spLocks noChangeArrowheads="1"/>
              </p:cNvSpPr>
              <p:nvPr/>
            </p:nvSpPr>
            <p:spPr bwMode="auto">
              <a:xfrm>
                <a:off x="3571868" y="3571876"/>
                <a:ext cx="12858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8900</a:t>
                </a:r>
                <a:r>
                  <a:rPr kumimoji="0" lang="zh-CN" altLang="en-US" sz="1800">
                    <a:solidFill>
                      <a:srgbClr val="000000"/>
                    </a:solidFill>
                    <a:latin typeface="幼圆" pitchFamily="49" charset="-122"/>
                    <a:ea typeface="幼圆" pitchFamily="49" charset="-122"/>
                  </a:rPr>
                  <a:t>元</a:t>
                </a:r>
              </a:p>
            </p:txBody>
          </p:sp>
        </p:grpSp>
      </p:grpSp>
      <p:sp>
        <p:nvSpPr>
          <p:cNvPr id="7" name="标题 7">
            <a:extLst>
              <a:ext uri="{FF2B5EF4-FFF2-40B4-BE49-F238E27FC236}">
                <a16:creationId xmlns:a16="http://schemas.microsoft.com/office/drawing/2014/main" id="{B1AD8AEC-A0F6-E2E4-6184-56C15CB1AA04}"/>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（二）计息周期大于收付周期的等值计算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C5A7999E-7B0E-2FAB-63DB-597E9D854686}"/>
              </a:ext>
            </a:extLst>
          </p:cNvPr>
          <p:cNvSpPr txBox="1">
            <a:spLocks noChangeArrowheads="1"/>
          </p:cNvSpPr>
          <p:nvPr/>
        </p:nvSpPr>
        <p:spPr bwMode="auto">
          <a:xfrm>
            <a:off x="2095500" y="1204913"/>
            <a:ext cx="8275975" cy="3541226"/>
          </a:xfrm>
          <a:prstGeom prst="rect">
            <a:avLst/>
          </a:prstGeom>
          <a:noFill/>
          <a:ln w="9525" algn="ctr">
            <a:noFill/>
            <a:miter lim="800000"/>
            <a:headEnd/>
            <a:tailEnd/>
          </a:ln>
        </p:spPr>
        <p:txBody>
          <a:bodyPr wrap="square">
            <a:spAutoFit/>
          </a:bodyPr>
          <a:lstStyle>
            <a:lvl1pPr marL="179388" indent="-179388">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fontAlgn="base">
              <a:lnSpc>
                <a:spcPct val="140000"/>
              </a:lnSpc>
              <a:spcBef>
                <a:spcPct val="0"/>
              </a:spcBef>
              <a:spcAft>
                <a:spcPct val="0"/>
              </a:spcAft>
            </a:pPr>
            <a:endParaRPr lang="en-US" altLang="zh-CN" b="1"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b="1" dirty="0">
                <a:solidFill>
                  <a:srgbClr val="000000"/>
                </a:solidFill>
                <a:latin typeface="幼圆" pitchFamily="49" charset="-122"/>
                <a:ea typeface="幼圆" pitchFamily="49" charset="-122"/>
                <a:sym typeface="Wingdings" pitchFamily="2" charset="2"/>
              </a:rPr>
              <a:t>  </a:t>
            </a:r>
            <a:r>
              <a:rPr lang="zh-CN" altLang="en-US" sz="2000" b="1" dirty="0">
                <a:solidFill>
                  <a:srgbClr val="000000"/>
                </a:solidFill>
                <a:latin typeface="幼圆" pitchFamily="49" charset="-122"/>
                <a:ea typeface="幼圆" pitchFamily="49" charset="-122"/>
                <a:sym typeface="Wingdings" pitchFamily="2" charset="2"/>
              </a:rPr>
              <a:t>年利率</a:t>
            </a:r>
            <a:r>
              <a:rPr lang="en-US" altLang="zh-CN" sz="2000" b="1" dirty="0">
                <a:solidFill>
                  <a:srgbClr val="000000"/>
                </a:solidFill>
                <a:latin typeface="幼圆" pitchFamily="49" charset="-122"/>
                <a:ea typeface="幼圆" pitchFamily="49" charset="-122"/>
                <a:sym typeface="Wingdings" pitchFamily="2" charset="2"/>
              </a:rPr>
              <a:t>r=6.5%,</a:t>
            </a:r>
            <a:r>
              <a:rPr lang="zh-CN" altLang="en-US" sz="2000" b="1" dirty="0">
                <a:solidFill>
                  <a:srgbClr val="000000"/>
                </a:solidFill>
                <a:latin typeface="幼圆" pitchFamily="49" charset="-122"/>
                <a:ea typeface="幼圆" pitchFamily="49" charset="-122"/>
                <a:sym typeface="Wingdings" pitchFamily="2" charset="2"/>
              </a:rPr>
              <a:t>半年计息一次，计息期内的收付款不计利息。</a:t>
            </a:r>
            <a:endParaRPr lang="en-US" altLang="zh-CN" sz="2000" b="1"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b="1" dirty="0">
                <a:solidFill>
                  <a:srgbClr val="000000"/>
                </a:solidFill>
                <a:latin typeface="幼圆" pitchFamily="49" charset="-122"/>
                <a:ea typeface="幼圆" pitchFamily="49" charset="-122"/>
                <a:sym typeface="Wingdings" pitchFamily="2" charset="2"/>
              </a:rPr>
              <a:t>  计息期半年年利率</a:t>
            </a:r>
            <a:r>
              <a:rPr lang="en-US" altLang="zh-CN" sz="2000" b="1" dirty="0">
                <a:solidFill>
                  <a:srgbClr val="000000"/>
                </a:solidFill>
                <a:latin typeface="幼圆" pitchFamily="49" charset="-122"/>
                <a:ea typeface="幼圆" pitchFamily="49" charset="-122"/>
                <a:sym typeface="Wingdings" pitchFamily="2" charset="2"/>
              </a:rPr>
              <a:t>i=6.5%/2=3.25%</a:t>
            </a:r>
            <a:r>
              <a:rPr lang="zh-CN" altLang="en-US" sz="2000" b="1" dirty="0">
                <a:solidFill>
                  <a:srgbClr val="000000"/>
                </a:solidFill>
                <a:latin typeface="幼圆" pitchFamily="49" charset="-122"/>
                <a:ea typeface="幼圆" pitchFamily="49" charset="-122"/>
                <a:sym typeface="Wingdings" pitchFamily="2" charset="2"/>
              </a:rPr>
              <a:t>，</a:t>
            </a:r>
            <a:r>
              <a:rPr lang="zh-CN" altLang="en-US" sz="2000" b="1" dirty="0">
                <a:solidFill>
                  <a:srgbClr val="006666"/>
                </a:solidFill>
                <a:latin typeface="幼圆" pitchFamily="49" charset="-122"/>
                <a:ea typeface="幼圆" pitchFamily="49" charset="-122"/>
                <a:sym typeface="Wingdings" pitchFamily="2" charset="2"/>
              </a:rPr>
              <a:t>由</a:t>
            </a:r>
            <a:r>
              <a:rPr lang="zh-CN" altLang="en-US" sz="2000" dirty="0">
                <a:solidFill>
                  <a:srgbClr val="000000"/>
                </a:solidFill>
                <a:latin typeface="幼圆" pitchFamily="49" charset="-122"/>
                <a:ea typeface="幼圆" pitchFamily="49" charset="-122"/>
                <a:sym typeface="Wingdings" pitchFamily="2" charset="2"/>
              </a:rPr>
              <a:t>                                    得</a:t>
            </a:r>
            <a:r>
              <a:rPr lang="en-US" altLang="zh-CN" sz="2000" dirty="0">
                <a:solidFill>
                  <a:srgbClr val="000000"/>
                </a:solidFill>
                <a:latin typeface="幼圆" pitchFamily="49" charset="-122"/>
                <a:ea typeface="幼圆" pitchFamily="49" charset="-122"/>
                <a:sym typeface="Wingdings" pitchFamily="2" charset="2"/>
              </a:rPr>
              <a:t>:</a:t>
            </a:r>
          </a:p>
          <a:p>
            <a:pPr fontAlgn="base">
              <a:lnSpc>
                <a:spcPct val="140000"/>
              </a:lnSpc>
              <a:spcBef>
                <a:spcPct val="0"/>
              </a:spcBef>
              <a:spcAft>
                <a:spcPct val="0"/>
              </a:spcAft>
            </a:pPr>
            <a:endParaRPr lang="en-US" altLang="zh-CN" sz="2000" dirty="0">
              <a:solidFill>
                <a:srgbClr val="000000"/>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dirty="0">
                <a:solidFill>
                  <a:srgbClr val="006666"/>
                </a:solidFill>
                <a:latin typeface="幼圆" pitchFamily="49" charset="-122"/>
                <a:ea typeface="幼圆" pitchFamily="49" charset="-122"/>
                <a:sym typeface="Wingdings" pitchFamily="2" charset="2"/>
              </a:rPr>
              <a:t> </a:t>
            </a:r>
            <a:endParaRPr lang="en-US" altLang="zh-CN" sz="2000" dirty="0">
              <a:solidFill>
                <a:srgbClr val="006666"/>
              </a:solidFill>
              <a:latin typeface="幼圆" pitchFamily="49" charset="-122"/>
              <a:ea typeface="幼圆" pitchFamily="49" charset="-122"/>
              <a:sym typeface="Wingdings" pitchFamily="2" charset="2"/>
            </a:endParaRPr>
          </a:p>
          <a:p>
            <a:pPr fontAlgn="base">
              <a:lnSpc>
                <a:spcPct val="150000"/>
              </a:lnSpc>
              <a:spcBef>
                <a:spcPct val="0"/>
              </a:spcBef>
              <a:spcAft>
                <a:spcPct val="0"/>
              </a:spcAft>
            </a:pPr>
            <a:r>
              <a:rPr lang="zh-CN" altLang="en-US" sz="2000" b="1" dirty="0">
                <a:solidFill>
                  <a:srgbClr val="FF0000"/>
                </a:solidFill>
                <a:latin typeface="幼圆" pitchFamily="49" charset="-122"/>
                <a:ea typeface="幼圆" pitchFamily="49" charset="-122"/>
                <a:sym typeface="Wingdings" pitchFamily="2" charset="2"/>
              </a:rPr>
              <a:t> 答：由于李明提出的租金数</a:t>
            </a:r>
            <a:r>
              <a:rPr lang="en-US" altLang="zh-CN" sz="2000" b="1" dirty="0">
                <a:solidFill>
                  <a:srgbClr val="FF0000"/>
                </a:solidFill>
                <a:latin typeface="幼圆" pitchFamily="49" charset="-122"/>
                <a:ea typeface="幼圆" pitchFamily="49" charset="-122"/>
                <a:sym typeface="Wingdings" pitchFamily="2" charset="2"/>
              </a:rPr>
              <a:t>17500</a:t>
            </a:r>
            <a:r>
              <a:rPr lang="zh-CN" altLang="en-US" sz="2000" b="1" dirty="0">
                <a:solidFill>
                  <a:srgbClr val="FF0000"/>
                </a:solidFill>
                <a:latin typeface="幼圆" pitchFamily="49" charset="-122"/>
                <a:ea typeface="幼圆" pitchFamily="49" charset="-122"/>
                <a:sym typeface="Wingdings" pitchFamily="2" charset="2"/>
              </a:rPr>
              <a:t>元小于马丽应获取的租金等值，故马丽原则上不应答应李明的请求。</a:t>
            </a:r>
            <a:endParaRPr lang="en-US" altLang="zh-CN" sz="2000" b="1" dirty="0">
              <a:solidFill>
                <a:srgbClr val="FF0000"/>
              </a:solidFill>
              <a:latin typeface="幼圆" pitchFamily="49" charset="-122"/>
              <a:ea typeface="幼圆" pitchFamily="49" charset="-122"/>
              <a:sym typeface="Wingdings" pitchFamily="2" charset="2"/>
            </a:endParaRPr>
          </a:p>
          <a:p>
            <a:pPr fontAlgn="base">
              <a:lnSpc>
                <a:spcPct val="113000"/>
              </a:lnSpc>
              <a:spcBef>
                <a:spcPct val="0"/>
              </a:spcBef>
              <a:spcAft>
                <a:spcPct val="0"/>
              </a:spcAft>
            </a:pPr>
            <a:r>
              <a:rPr lang="en-US" altLang="zh-CN" sz="2000" dirty="0">
                <a:solidFill>
                  <a:srgbClr val="000000"/>
                </a:solidFill>
                <a:latin typeface="幼圆" pitchFamily="49" charset="-122"/>
                <a:ea typeface="幼圆" pitchFamily="49" charset="-122"/>
                <a:sym typeface="Wingdings" pitchFamily="2" charset="2"/>
              </a:rPr>
              <a:t>                                                    </a:t>
            </a:r>
          </a:p>
        </p:txBody>
      </p:sp>
      <p:graphicFrame>
        <p:nvGraphicFramePr>
          <p:cNvPr id="48132" name="Object 6">
            <a:extLst>
              <a:ext uri="{FF2B5EF4-FFF2-40B4-BE49-F238E27FC236}">
                <a16:creationId xmlns:a16="http://schemas.microsoft.com/office/drawing/2014/main" id="{7CD79153-0DB5-A20C-094F-B32257CBB654}"/>
              </a:ext>
            </a:extLst>
          </p:cNvPr>
          <p:cNvGraphicFramePr>
            <a:graphicFrameLocks noChangeAspect="1"/>
          </p:cNvGraphicFramePr>
          <p:nvPr/>
        </p:nvGraphicFramePr>
        <p:xfrm>
          <a:off x="2927350" y="2924176"/>
          <a:ext cx="5824538" cy="638175"/>
        </p:xfrm>
        <a:graphic>
          <a:graphicData uri="http://schemas.openxmlformats.org/presentationml/2006/ole">
            <mc:AlternateContent xmlns:mc="http://schemas.openxmlformats.org/markup-compatibility/2006">
              <mc:Choice xmlns:v="urn:schemas-microsoft-com:vml" Requires="v">
                <p:oleObj name="Equation" r:id="rId3" imgW="69634100" imgH="7607300" progId="">
                  <p:embed/>
                </p:oleObj>
              </mc:Choice>
              <mc:Fallback>
                <p:oleObj name="Equation" r:id="rId3" imgW="69634100" imgH="7607300" progId="">
                  <p:embed/>
                  <p:pic>
                    <p:nvPicPr>
                      <p:cNvPr id="48132" name="Object 6">
                        <a:extLst>
                          <a:ext uri="{FF2B5EF4-FFF2-40B4-BE49-F238E27FC236}">
                            <a16:creationId xmlns:a16="http://schemas.microsoft.com/office/drawing/2014/main" id="{7CD79153-0DB5-A20C-094F-B32257CBB6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7350" y="2924176"/>
                        <a:ext cx="5824538"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3" name="对象 3">
            <a:extLst>
              <a:ext uri="{FF2B5EF4-FFF2-40B4-BE49-F238E27FC236}">
                <a16:creationId xmlns:a16="http://schemas.microsoft.com/office/drawing/2014/main" id="{DF531375-886F-FE50-C79F-80FA6CB717B8}"/>
              </a:ext>
            </a:extLst>
          </p:cNvPr>
          <p:cNvGraphicFramePr>
            <a:graphicFrameLocks noChangeAspect="1"/>
          </p:cNvGraphicFramePr>
          <p:nvPr/>
        </p:nvGraphicFramePr>
        <p:xfrm>
          <a:off x="7041105" y="2146615"/>
          <a:ext cx="2660650" cy="400050"/>
        </p:xfrm>
        <a:graphic>
          <a:graphicData uri="http://schemas.openxmlformats.org/presentationml/2006/ole">
            <mc:AlternateContent xmlns:mc="http://schemas.openxmlformats.org/markup-compatibility/2006">
              <mc:Choice xmlns:v="urn:schemas-microsoft-com:vml" Requires="v">
                <p:oleObj name="Equation" r:id="rId5" imgW="31597600" imgH="4978400" progId="">
                  <p:embed/>
                </p:oleObj>
              </mc:Choice>
              <mc:Fallback>
                <p:oleObj name="Equation" r:id="rId5" imgW="31597600" imgH="4978400" progId="">
                  <p:embed/>
                  <p:pic>
                    <p:nvPicPr>
                      <p:cNvPr id="48133" name="对象 3">
                        <a:extLst>
                          <a:ext uri="{FF2B5EF4-FFF2-40B4-BE49-F238E27FC236}">
                            <a16:creationId xmlns:a16="http://schemas.microsoft.com/office/drawing/2014/main" id="{DF531375-886F-FE50-C79F-80FA6CB717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1105" y="2146615"/>
                        <a:ext cx="26606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4" name="TextBox 51">
            <a:extLst>
              <a:ext uri="{FF2B5EF4-FFF2-40B4-BE49-F238E27FC236}">
                <a16:creationId xmlns:a16="http://schemas.microsoft.com/office/drawing/2014/main" id="{A4276821-F150-E236-D788-0EFD5077A295}"/>
              </a:ext>
            </a:extLst>
          </p:cNvPr>
          <p:cNvSpPr txBox="1">
            <a:spLocks noChangeArrowheads="1"/>
          </p:cNvSpPr>
          <p:nvPr/>
        </p:nvSpPr>
        <p:spPr bwMode="auto">
          <a:xfrm>
            <a:off x="8480426" y="2997200"/>
            <a:ext cx="13573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幼圆" pitchFamily="49" charset="-122"/>
                <a:ea typeface="幼圆" pitchFamily="49" charset="-122"/>
                <a:sym typeface="Wingdings" pitchFamily="2" charset="2"/>
              </a:rPr>
              <a:t>（元）</a:t>
            </a:r>
          </a:p>
        </p:txBody>
      </p:sp>
      <p:grpSp>
        <p:nvGrpSpPr>
          <p:cNvPr id="51207" name="组合 13">
            <a:extLst>
              <a:ext uri="{FF2B5EF4-FFF2-40B4-BE49-F238E27FC236}">
                <a16:creationId xmlns:a16="http://schemas.microsoft.com/office/drawing/2014/main" id="{A6365858-1823-97CE-8F8B-5FB53E7BE97D}"/>
              </a:ext>
            </a:extLst>
          </p:cNvPr>
          <p:cNvGrpSpPr>
            <a:grpSpLocks/>
          </p:cNvGrpSpPr>
          <p:nvPr/>
        </p:nvGrpSpPr>
        <p:grpSpPr bwMode="auto">
          <a:xfrm>
            <a:off x="8616951" y="5229226"/>
            <a:ext cx="822325" cy="828675"/>
            <a:chOff x="1692275" y="5470525"/>
            <a:chExt cx="822325" cy="828675"/>
          </a:xfrm>
        </p:grpSpPr>
        <p:sp>
          <p:nvSpPr>
            <p:cNvPr id="51208" name="虚尾箭头 94">
              <a:extLst>
                <a:ext uri="{FF2B5EF4-FFF2-40B4-BE49-F238E27FC236}">
                  <a16:creationId xmlns:a16="http://schemas.microsoft.com/office/drawing/2014/main" id="{C2967965-05B0-77CA-BDD3-DE0906BDD25D}"/>
                </a:ext>
              </a:extLst>
            </p:cNvPr>
            <p:cNvSpPr>
              <a:spLocks/>
            </p:cNvSpPr>
            <p:nvPr/>
          </p:nvSpPr>
          <p:spPr bwMode="auto">
            <a:xfrm flipH="1">
              <a:off x="1692275" y="5470525"/>
              <a:ext cx="822325" cy="828675"/>
            </a:xfrm>
            <a:custGeom>
              <a:avLst/>
              <a:gdLst>
                <a:gd name="T0" fmla="*/ 0 w 822325"/>
                <a:gd name="T1" fmla="*/ 207169 h 828675"/>
                <a:gd name="T2" fmla="*/ 25698 w 822325"/>
                <a:gd name="T3" fmla="*/ 207169 h 828675"/>
                <a:gd name="T4" fmla="*/ 25698 w 822325"/>
                <a:gd name="T5" fmla="*/ 621506 h 828675"/>
                <a:gd name="T6" fmla="*/ 0 w 822325"/>
                <a:gd name="T7" fmla="*/ 621506 h 828675"/>
                <a:gd name="T8" fmla="*/ 51395 w 822325"/>
                <a:gd name="T9" fmla="*/ 207169 h 828675"/>
                <a:gd name="T10" fmla="*/ 102791 w 822325"/>
                <a:gd name="T11" fmla="*/ 207169 h 828675"/>
                <a:gd name="T12" fmla="*/ 102791 w 822325"/>
                <a:gd name="T13" fmla="*/ 621506 h 828675"/>
                <a:gd name="T14" fmla="*/ 51395 w 822325"/>
                <a:gd name="T15" fmla="*/ 621506 h 828675"/>
                <a:gd name="T16" fmla="*/ 128488 w 822325"/>
                <a:gd name="T17" fmla="*/ 207169 h 828675"/>
                <a:gd name="T18" fmla="*/ 411163 w 822325"/>
                <a:gd name="T19" fmla="*/ 207169 h 828675"/>
                <a:gd name="T20" fmla="*/ 411163 w 822325"/>
                <a:gd name="T21" fmla="*/ 0 h 828675"/>
                <a:gd name="T22" fmla="*/ 822325 w 822325"/>
                <a:gd name="T23" fmla="*/ 414338 h 828675"/>
                <a:gd name="T24" fmla="*/ 411163 w 822325"/>
                <a:gd name="T25" fmla="*/ 828675 h 828675"/>
                <a:gd name="T26" fmla="*/ 411163 w 822325"/>
                <a:gd name="T27" fmla="*/ 621506 h 828675"/>
                <a:gd name="T28" fmla="*/ 128488 w 822325"/>
                <a:gd name="T29" fmla="*/ 621506 h 82867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128488 w 822325"/>
                <a:gd name="T46" fmla="*/ 207169 h 828675"/>
                <a:gd name="T47" fmla="*/ 616744 w 822325"/>
                <a:gd name="T48" fmla="*/ 621506 h 828675"/>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22325" h="828675">
                  <a:moveTo>
                    <a:pt x="0" y="207169"/>
                  </a:moveTo>
                  <a:lnTo>
                    <a:pt x="25698" y="207169"/>
                  </a:lnTo>
                  <a:lnTo>
                    <a:pt x="25698" y="621506"/>
                  </a:lnTo>
                  <a:lnTo>
                    <a:pt x="0" y="621506"/>
                  </a:lnTo>
                  <a:lnTo>
                    <a:pt x="0" y="207169"/>
                  </a:lnTo>
                  <a:close/>
                  <a:moveTo>
                    <a:pt x="51395" y="207169"/>
                  </a:moveTo>
                  <a:lnTo>
                    <a:pt x="102791" y="207169"/>
                  </a:lnTo>
                  <a:lnTo>
                    <a:pt x="102791" y="621506"/>
                  </a:lnTo>
                  <a:lnTo>
                    <a:pt x="51395" y="621506"/>
                  </a:lnTo>
                  <a:lnTo>
                    <a:pt x="51395" y="207169"/>
                  </a:lnTo>
                  <a:close/>
                  <a:moveTo>
                    <a:pt x="128488" y="207169"/>
                  </a:moveTo>
                  <a:lnTo>
                    <a:pt x="411163" y="207169"/>
                  </a:lnTo>
                  <a:lnTo>
                    <a:pt x="411163" y="0"/>
                  </a:lnTo>
                  <a:lnTo>
                    <a:pt x="822325" y="414338"/>
                  </a:lnTo>
                  <a:lnTo>
                    <a:pt x="411163" y="828675"/>
                  </a:lnTo>
                  <a:lnTo>
                    <a:pt x="411163" y="621506"/>
                  </a:lnTo>
                  <a:lnTo>
                    <a:pt x="128488" y="621506"/>
                  </a:lnTo>
                  <a:lnTo>
                    <a:pt x="128488" y="207169"/>
                  </a:lnTo>
                  <a:close/>
                </a:path>
              </a:pathLst>
            </a:custGeom>
            <a:solidFill>
              <a:srgbClr val="7F7F7F">
                <a:alpha val="74117"/>
              </a:srgbClr>
            </a:solidFill>
            <a:ln>
              <a:noFill/>
            </a:ln>
            <a:extLst>
              <a:ext uri="{91240B29-F687-4F45-9708-019B960494DF}">
                <a14:hiddenLine xmlns:a14="http://schemas.microsoft.com/office/drawing/2010/main" w="9525">
                  <a:solidFill>
                    <a:srgbClr val="000000"/>
                  </a:solidFill>
                  <a:round/>
                  <a:headEnd/>
                  <a:tailEnd/>
                </a14:hiddenLine>
              </a:ext>
            </a:extLst>
          </p:spPr>
          <p:txBody>
            <a:bodyPr anchor="ctr" anchorCtr="1"/>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sp>
          <p:nvSpPr>
            <p:cNvPr id="51209" name="TextBox 95">
              <a:hlinkClick r:id="rId7" action="ppaction://hlinksldjump"/>
              <a:extLst>
                <a:ext uri="{FF2B5EF4-FFF2-40B4-BE49-F238E27FC236}">
                  <a16:creationId xmlns:a16="http://schemas.microsoft.com/office/drawing/2014/main" id="{27EEB14E-0A76-FBBD-CC67-8AAA783E3107}"/>
                </a:ext>
              </a:extLst>
            </p:cNvPr>
            <p:cNvSpPr txBox="1">
              <a:spLocks noChangeArrowheads="1"/>
            </p:cNvSpPr>
            <p:nvPr/>
          </p:nvSpPr>
          <p:spPr bwMode="auto">
            <a:xfrm flipH="1">
              <a:off x="1843088" y="5670550"/>
              <a:ext cx="67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r" eaLnBrk="0" fontAlgn="base" hangingPunct="0">
                <a:spcBef>
                  <a:spcPct val="0"/>
                </a:spcBef>
                <a:spcAft>
                  <a:spcPct val="0"/>
                </a:spcAft>
                <a:buClrTx/>
                <a:buSzTx/>
                <a:buNone/>
              </a:pPr>
              <a:r>
                <a:rPr kumimoji="0" lang="zh-CN" altLang="en-US" sz="1800" b="1" dirty="0">
                  <a:solidFill>
                    <a:srgbClr val="FFFFFF"/>
                  </a:solidFill>
                  <a:latin typeface="幼圆" pitchFamily="49" charset="-122"/>
                  <a:ea typeface="幼圆" pitchFamily="49" charset="-122"/>
                  <a:hlinkClick r:id="rId8" action="ppaction://hlinksldjump"/>
                </a:rPr>
                <a:t>返回</a:t>
              </a:r>
              <a:endParaRPr kumimoji="0" lang="zh-CN" altLang="en-US" sz="1800" b="1" dirty="0">
                <a:solidFill>
                  <a:srgbClr val="FFFFFF"/>
                </a:solidFill>
                <a:latin typeface="幼圆" pitchFamily="49" charset="-122"/>
                <a:ea typeface="幼圆" pitchFamily="49" charset="-122"/>
              </a:endParaRPr>
            </a:p>
          </p:txBody>
        </p:sp>
      </p:grpSp>
      <p:sp>
        <p:nvSpPr>
          <p:cNvPr id="8" name="标题 7">
            <a:extLst>
              <a:ext uri="{FF2B5EF4-FFF2-40B4-BE49-F238E27FC236}">
                <a16:creationId xmlns:a16="http://schemas.microsoft.com/office/drawing/2014/main" id="{291139C2-0136-9E71-E084-FD7CF66C185A}"/>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（二）计息周期大于收付周期的等值计算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8132"/>
                                        </p:tgtEl>
                                        <p:attrNameLst>
                                          <p:attrName>style.visibility</p:attrName>
                                        </p:attrNameLst>
                                      </p:cBhvr>
                                      <p:to>
                                        <p:strVal val="visible"/>
                                      </p:to>
                                    </p:set>
                                    <p:anim calcmode="lin" valueType="num">
                                      <p:cBhvr additive="base">
                                        <p:cTn id="11" dur="500" fill="hold"/>
                                        <p:tgtEl>
                                          <p:spTgt spid="48132"/>
                                        </p:tgtEl>
                                        <p:attrNameLst>
                                          <p:attrName>ppt_x</p:attrName>
                                        </p:attrNameLst>
                                      </p:cBhvr>
                                      <p:tavLst>
                                        <p:tav tm="0">
                                          <p:val>
                                            <p:strVal val="#ppt_x"/>
                                          </p:val>
                                        </p:tav>
                                        <p:tav tm="100000">
                                          <p:val>
                                            <p:strVal val="#ppt_x"/>
                                          </p:val>
                                        </p:tav>
                                      </p:tavLst>
                                    </p:anim>
                                    <p:anim calcmode="lin" valueType="num">
                                      <p:cBhvr additive="base">
                                        <p:cTn id="12" dur="500" fill="hold"/>
                                        <p:tgtEl>
                                          <p:spTgt spid="48132"/>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8133"/>
                                        </p:tgtEl>
                                        <p:attrNameLst>
                                          <p:attrName>style.visibility</p:attrName>
                                        </p:attrNameLst>
                                      </p:cBhvr>
                                      <p:to>
                                        <p:strVal val="visible"/>
                                      </p:to>
                                    </p:set>
                                    <p:anim calcmode="lin" valueType="num">
                                      <p:cBhvr additive="base">
                                        <p:cTn id="15" dur="500" fill="hold"/>
                                        <p:tgtEl>
                                          <p:spTgt spid="48133"/>
                                        </p:tgtEl>
                                        <p:attrNameLst>
                                          <p:attrName>ppt_x</p:attrName>
                                        </p:attrNameLst>
                                      </p:cBhvr>
                                      <p:tavLst>
                                        <p:tav tm="0">
                                          <p:val>
                                            <p:strVal val="#ppt_x"/>
                                          </p:val>
                                        </p:tav>
                                        <p:tav tm="100000">
                                          <p:val>
                                            <p:strVal val="#ppt_x"/>
                                          </p:val>
                                        </p:tav>
                                      </p:tavLst>
                                    </p:anim>
                                    <p:anim calcmode="lin" valueType="num">
                                      <p:cBhvr additive="base">
                                        <p:cTn id="16" dur="500" fill="hold"/>
                                        <p:tgtEl>
                                          <p:spTgt spid="48133"/>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8134"/>
                                        </p:tgtEl>
                                        <p:attrNameLst>
                                          <p:attrName>style.visibility</p:attrName>
                                        </p:attrNameLst>
                                      </p:cBhvr>
                                      <p:to>
                                        <p:strVal val="visible"/>
                                      </p:to>
                                    </p:set>
                                    <p:anim calcmode="lin" valueType="num">
                                      <p:cBhvr additive="base">
                                        <p:cTn id="19" dur="500" fill="hold"/>
                                        <p:tgtEl>
                                          <p:spTgt spid="48134"/>
                                        </p:tgtEl>
                                        <p:attrNameLst>
                                          <p:attrName>ppt_x</p:attrName>
                                        </p:attrNameLst>
                                      </p:cBhvr>
                                      <p:tavLst>
                                        <p:tav tm="0">
                                          <p:val>
                                            <p:strVal val="#ppt_x"/>
                                          </p:val>
                                        </p:tav>
                                        <p:tav tm="100000">
                                          <p:val>
                                            <p:strVal val="#ppt_x"/>
                                          </p:val>
                                        </p:tav>
                                      </p:tavLst>
                                    </p:anim>
                                    <p:anim calcmode="lin" valueType="num">
                                      <p:cBhvr additive="base">
                                        <p:cTn id="20" dur="500" fill="hold"/>
                                        <p:tgtEl>
                                          <p:spTgt spid="481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81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a:extLst>
              <a:ext uri="{FF2B5EF4-FFF2-40B4-BE49-F238E27FC236}">
                <a16:creationId xmlns:a16="http://schemas.microsoft.com/office/drawing/2014/main" id="{ABE1A87C-49A4-9412-1C8E-5A3B6BAF84A9}"/>
              </a:ext>
            </a:extLst>
          </p:cNvPr>
          <p:cNvSpPr txBox="1">
            <a:spLocks noChangeArrowheads="1"/>
          </p:cNvSpPr>
          <p:nvPr/>
        </p:nvSpPr>
        <p:spPr bwMode="auto">
          <a:xfrm>
            <a:off x="2198689" y="1403351"/>
            <a:ext cx="7947025" cy="96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buNone/>
            </a:pPr>
            <a:r>
              <a:rPr kumimoji="0" lang="en-US" altLang="zh-CN" sz="2000" b="1">
                <a:solidFill>
                  <a:srgbClr val="000000"/>
                </a:solidFill>
                <a:latin typeface="幼圆" pitchFamily="49" charset="-122"/>
                <a:ea typeface="幼圆" pitchFamily="49" charset="-122"/>
              </a:rPr>
              <a:t>【</a:t>
            </a:r>
            <a:r>
              <a:rPr kumimoji="0" lang="zh-CN" altLang="en-US" sz="2000" b="1">
                <a:solidFill>
                  <a:srgbClr val="000000"/>
                </a:solidFill>
                <a:latin typeface="幼圆" pitchFamily="49" charset="-122"/>
                <a:ea typeface="幼圆" pitchFamily="49" charset="-122"/>
              </a:rPr>
              <a:t>例</a:t>
            </a:r>
            <a:r>
              <a:rPr kumimoji="0" lang="en-US" altLang="zh-CN" sz="2000" b="1">
                <a:solidFill>
                  <a:srgbClr val="000000"/>
                </a:solidFill>
                <a:latin typeface="幼圆" pitchFamily="49" charset="-122"/>
                <a:ea typeface="幼圆" pitchFamily="49" charset="-122"/>
              </a:rPr>
              <a:t>2-17】</a:t>
            </a:r>
            <a:r>
              <a:rPr kumimoji="0" lang="zh-CN" altLang="en-US" sz="2000" b="1">
                <a:solidFill>
                  <a:srgbClr val="000000"/>
                </a:solidFill>
                <a:latin typeface="幼圆" pitchFamily="49" charset="-122"/>
                <a:ea typeface="幼圆" pitchFamily="49" charset="-122"/>
              </a:rPr>
              <a:t>付款情况如图</a:t>
            </a:r>
            <a:r>
              <a:rPr kumimoji="0" lang="en-US" altLang="zh-CN" sz="2000" b="1">
                <a:solidFill>
                  <a:srgbClr val="000000"/>
                </a:solidFill>
                <a:latin typeface="幼圆" pitchFamily="49" charset="-122"/>
                <a:ea typeface="幼圆" pitchFamily="49" charset="-122"/>
              </a:rPr>
              <a:t>2-19</a:t>
            </a:r>
            <a:r>
              <a:rPr kumimoji="0" lang="zh-CN" altLang="en-US" sz="2000" b="1">
                <a:solidFill>
                  <a:srgbClr val="000000"/>
                </a:solidFill>
                <a:latin typeface="幼圆" pitchFamily="49" charset="-122"/>
                <a:ea typeface="幼圆" pitchFamily="49" charset="-122"/>
              </a:rPr>
              <a:t>所示，年利率为</a:t>
            </a:r>
            <a:r>
              <a:rPr kumimoji="0" lang="en-US" altLang="zh-CN" sz="2000" b="1">
                <a:solidFill>
                  <a:srgbClr val="000000"/>
                </a:solidFill>
                <a:latin typeface="幼圆" pitchFamily="49" charset="-122"/>
                <a:ea typeface="幼圆" pitchFamily="49" charset="-122"/>
              </a:rPr>
              <a:t>8%</a:t>
            </a:r>
            <a:r>
              <a:rPr kumimoji="0" lang="zh-CN" altLang="en-US" sz="2000" b="1">
                <a:solidFill>
                  <a:srgbClr val="000000"/>
                </a:solidFill>
                <a:latin typeface="幼圆" pitchFamily="49" charset="-122"/>
                <a:ea typeface="幼圆" pitchFamily="49" charset="-122"/>
              </a:rPr>
              <a:t>，半年计息一次，复利计息，计息期内的收付款利息按单利计算。问年末金额为多少？</a:t>
            </a:r>
            <a:endParaRPr kumimoji="0" lang="en-US" altLang="zh-CN" sz="2000" b="1">
              <a:solidFill>
                <a:srgbClr val="000000"/>
              </a:solidFill>
              <a:latin typeface="幼圆" pitchFamily="49" charset="-122"/>
              <a:ea typeface="幼圆" pitchFamily="49" charset="-122"/>
            </a:endParaRPr>
          </a:p>
        </p:txBody>
      </p:sp>
      <p:grpSp>
        <p:nvGrpSpPr>
          <p:cNvPr id="3" name="组合 30">
            <a:extLst>
              <a:ext uri="{FF2B5EF4-FFF2-40B4-BE49-F238E27FC236}">
                <a16:creationId xmlns:a16="http://schemas.microsoft.com/office/drawing/2014/main" id="{A6B9FD4D-7565-C0E5-3348-0A0F345DBED3}"/>
              </a:ext>
            </a:extLst>
          </p:cNvPr>
          <p:cNvGrpSpPr>
            <a:grpSpLocks/>
          </p:cNvGrpSpPr>
          <p:nvPr/>
        </p:nvGrpSpPr>
        <p:grpSpPr bwMode="auto">
          <a:xfrm>
            <a:off x="1970088" y="3024188"/>
            <a:ext cx="8697912" cy="1809750"/>
            <a:chOff x="1285852" y="4559866"/>
            <a:chExt cx="7643834" cy="1810234"/>
          </a:xfrm>
        </p:grpSpPr>
        <p:grpSp>
          <p:nvGrpSpPr>
            <p:cNvPr id="53254" name="组合 29">
              <a:extLst>
                <a:ext uri="{FF2B5EF4-FFF2-40B4-BE49-F238E27FC236}">
                  <a16:creationId xmlns:a16="http://schemas.microsoft.com/office/drawing/2014/main" id="{BB1E9C20-DC3F-5C94-A2FF-05A2C8840A67}"/>
                </a:ext>
              </a:extLst>
            </p:cNvPr>
            <p:cNvGrpSpPr>
              <a:grpSpLocks/>
            </p:cNvGrpSpPr>
            <p:nvPr/>
          </p:nvGrpSpPr>
          <p:grpSpPr bwMode="auto">
            <a:xfrm>
              <a:off x="1357290" y="5286388"/>
              <a:ext cx="7572396" cy="785818"/>
              <a:chOff x="1357290" y="5286388"/>
              <a:chExt cx="7572396" cy="785818"/>
            </a:xfrm>
          </p:grpSpPr>
          <p:cxnSp>
            <p:nvCxnSpPr>
              <p:cNvPr id="27" name="直接连接符 26">
                <a:extLst>
                  <a:ext uri="{FF2B5EF4-FFF2-40B4-BE49-F238E27FC236}">
                    <a16:creationId xmlns:a16="http://schemas.microsoft.com/office/drawing/2014/main" id="{DB21A3F8-0151-85F5-7E32-4CA7D28724CC}"/>
                  </a:ext>
                </a:extLst>
              </p:cNvPr>
              <p:cNvCxnSpPr/>
              <p:nvPr/>
            </p:nvCxnSpPr>
            <p:spPr>
              <a:xfrm>
                <a:off x="1357003" y="5287135"/>
                <a:ext cx="7572683" cy="158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9DDA0E6-D616-FDE9-52B0-3441F22D7160}"/>
                  </a:ext>
                </a:extLst>
              </p:cNvPr>
              <p:cNvCxnSpPr/>
              <p:nvPr/>
            </p:nvCxnSpPr>
            <p:spPr>
              <a:xfrm rot="5400000">
                <a:off x="1745289" y="5554701"/>
                <a:ext cx="509723"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708C3F7A-D589-4A39-FECF-30FFF073F251}"/>
                  </a:ext>
                </a:extLst>
              </p:cNvPr>
              <p:cNvCxnSpPr/>
              <p:nvPr/>
            </p:nvCxnSpPr>
            <p:spPr>
              <a:xfrm rot="5400000">
                <a:off x="2686039" y="5614248"/>
                <a:ext cx="628818"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C75A588F-B8EE-9840-B424-ED1C01FDF642}"/>
                  </a:ext>
                </a:extLst>
              </p:cNvPr>
              <p:cNvCxnSpPr/>
              <p:nvPr/>
            </p:nvCxnSpPr>
            <p:spPr>
              <a:xfrm rot="5400000">
                <a:off x="3245735" y="5554003"/>
                <a:ext cx="509723" cy="1396"/>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8607BFBB-8DC5-2EE2-3E25-CF514F6FDCA7}"/>
                  </a:ext>
                </a:extLst>
              </p:cNvPr>
              <p:cNvCxnSpPr/>
              <p:nvPr/>
            </p:nvCxnSpPr>
            <p:spPr>
              <a:xfrm rot="5400000">
                <a:off x="5680580" y="5607896"/>
                <a:ext cx="641521"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696" name="直接箭头连接符 29695">
                <a:extLst>
                  <a:ext uri="{FF2B5EF4-FFF2-40B4-BE49-F238E27FC236}">
                    <a16:creationId xmlns:a16="http://schemas.microsoft.com/office/drawing/2014/main" id="{1B44C9B7-260B-492A-D1FD-C95B41326827}"/>
                  </a:ext>
                </a:extLst>
              </p:cNvPr>
              <p:cNvCxnSpPr/>
              <p:nvPr/>
            </p:nvCxnSpPr>
            <p:spPr>
              <a:xfrm rot="5400000">
                <a:off x="4108677" y="5678655"/>
                <a:ext cx="784435" cy="139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697" name="直接箭头连接符 29696">
                <a:extLst>
                  <a:ext uri="{FF2B5EF4-FFF2-40B4-BE49-F238E27FC236}">
                    <a16:creationId xmlns:a16="http://schemas.microsoft.com/office/drawing/2014/main" id="{9237A7DA-863C-19D1-82CC-BED0816EE945}"/>
                  </a:ext>
                </a:extLst>
              </p:cNvPr>
              <p:cNvCxnSpPr/>
              <p:nvPr/>
            </p:nvCxnSpPr>
            <p:spPr>
              <a:xfrm rot="5400000">
                <a:off x="5322550" y="5465079"/>
                <a:ext cx="357282" cy="1396"/>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698" name="直接箭头连接符 29697">
                <a:extLst>
                  <a:ext uri="{FF2B5EF4-FFF2-40B4-BE49-F238E27FC236}">
                    <a16:creationId xmlns:a16="http://schemas.microsoft.com/office/drawing/2014/main" id="{F755EE77-0053-0F1A-A49E-2DFAF3B9DF7E}"/>
                  </a:ext>
                </a:extLst>
              </p:cNvPr>
              <p:cNvCxnSpPr/>
              <p:nvPr/>
            </p:nvCxnSpPr>
            <p:spPr>
              <a:xfrm rot="5400000">
                <a:off x="6746078" y="5541299"/>
                <a:ext cx="509723" cy="1395"/>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53255" name="TextBox 26">
              <a:extLst>
                <a:ext uri="{FF2B5EF4-FFF2-40B4-BE49-F238E27FC236}">
                  <a16:creationId xmlns:a16="http://schemas.microsoft.com/office/drawing/2014/main" id="{BDAC50EF-A52F-4FCF-C57D-46D7DA07A63E}"/>
                </a:ext>
              </a:extLst>
            </p:cNvPr>
            <p:cNvSpPr txBox="1">
              <a:spLocks noChangeArrowheads="1"/>
            </p:cNvSpPr>
            <p:nvPr/>
          </p:nvSpPr>
          <p:spPr bwMode="auto">
            <a:xfrm>
              <a:off x="1643042" y="5715016"/>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100</a:t>
              </a:r>
              <a:r>
                <a:rPr kumimoji="0" lang="zh-CN" altLang="en-US" sz="1800">
                  <a:solidFill>
                    <a:srgbClr val="000000"/>
                  </a:solidFill>
                  <a:latin typeface="幼圆" pitchFamily="49" charset="-122"/>
                  <a:ea typeface="幼圆" pitchFamily="49" charset="-122"/>
                </a:rPr>
                <a:t>元</a:t>
              </a:r>
            </a:p>
          </p:txBody>
        </p:sp>
        <p:sp>
          <p:nvSpPr>
            <p:cNvPr id="53256" name="TextBox 34">
              <a:extLst>
                <a:ext uri="{FF2B5EF4-FFF2-40B4-BE49-F238E27FC236}">
                  <a16:creationId xmlns:a16="http://schemas.microsoft.com/office/drawing/2014/main" id="{697F6963-DC68-A4C7-520D-F6A97E9E3451}"/>
                </a:ext>
              </a:extLst>
            </p:cNvPr>
            <p:cNvSpPr txBox="1">
              <a:spLocks noChangeArrowheads="1"/>
            </p:cNvSpPr>
            <p:nvPr/>
          </p:nvSpPr>
          <p:spPr bwMode="auto">
            <a:xfrm>
              <a:off x="1780756" y="4559866"/>
              <a:ext cx="65008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1800">
                  <a:solidFill>
                    <a:srgbClr val="000000"/>
                  </a:solidFill>
                  <a:latin typeface="幼圆" pitchFamily="49" charset="-122"/>
                  <a:ea typeface="幼圆" pitchFamily="49" charset="-122"/>
                </a:rPr>
                <a:t>  年利率</a:t>
              </a:r>
              <a:r>
                <a:rPr kumimoji="0" lang="en-US" altLang="zh-CN" sz="1800">
                  <a:solidFill>
                    <a:srgbClr val="000000"/>
                  </a:solidFill>
                  <a:latin typeface="Tahoma" panose="020B0604030504040204" pitchFamily="34" charset="0"/>
                  <a:ea typeface="宋体" panose="02010600030101010101" pitchFamily="2" charset="-122"/>
                </a:rPr>
                <a:t>r=8</a:t>
              </a:r>
              <a:r>
                <a:rPr kumimoji="0" lang="en-US" altLang="zh-CN" sz="1800">
                  <a:solidFill>
                    <a:srgbClr val="000000"/>
                  </a:solidFill>
                  <a:latin typeface="幼圆" pitchFamily="49" charset="-122"/>
                  <a:ea typeface="幼圆" pitchFamily="49" charset="-122"/>
                </a:rPr>
                <a:t>%,</a:t>
              </a:r>
              <a:r>
                <a:rPr kumimoji="0" lang="zh-CN" altLang="en-US" sz="1800">
                  <a:solidFill>
                    <a:srgbClr val="000000"/>
                  </a:solidFill>
                  <a:latin typeface="幼圆" pitchFamily="49" charset="-122"/>
                  <a:ea typeface="幼圆" pitchFamily="49" charset="-122"/>
                </a:rPr>
                <a:t>半年计息一次，计息期内收付款利息按单利计算</a:t>
              </a:r>
              <a:r>
                <a:rPr kumimoji="0" lang="en-US" altLang="zh-CN" sz="1800" baseline="30000">
                  <a:solidFill>
                    <a:srgbClr val="000000"/>
                  </a:solidFill>
                  <a:latin typeface="幼圆" pitchFamily="49" charset="-122"/>
                  <a:ea typeface="幼圆" pitchFamily="49" charset="-122"/>
                </a:rPr>
                <a:t> </a:t>
              </a:r>
              <a:endParaRPr kumimoji="0" lang="zh-CN" altLang="en-US" sz="1800" baseline="30000">
                <a:solidFill>
                  <a:srgbClr val="000000"/>
                </a:solidFill>
                <a:latin typeface="幼圆" pitchFamily="49" charset="-122"/>
                <a:ea typeface="幼圆" pitchFamily="49" charset="-122"/>
              </a:endParaRPr>
            </a:p>
          </p:txBody>
        </p:sp>
        <p:sp>
          <p:nvSpPr>
            <p:cNvPr id="53257" name="TextBox 44">
              <a:extLst>
                <a:ext uri="{FF2B5EF4-FFF2-40B4-BE49-F238E27FC236}">
                  <a16:creationId xmlns:a16="http://schemas.microsoft.com/office/drawing/2014/main" id="{02172A1B-D632-9CC5-04C6-947273367BA2}"/>
                </a:ext>
              </a:extLst>
            </p:cNvPr>
            <p:cNvSpPr txBox="1">
              <a:spLocks noChangeArrowheads="1"/>
            </p:cNvSpPr>
            <p:nvPr/>
          </p:nvSpPr>
          <p:spPr bwMode="auto">
            <a:xfrm>
              <a:off x="1928794"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58" name="TextBox 45">
              <a:extLst>
                <a:ext uri="{FF2B5EF4-FFF2-40B4-BE49-F238E27FC236}">
                  <a16:creationId xmlns:a16="http://schemas.microsoft.com/office/drawing/2014/main" id="{A49160FA-BBDC-B734-1121-A0B55FA28F0D}"/>
                </a:ext>
              </a:extLst>
            </p:cNvPr>
            <p:cNvSpPr txBox="1">
              <a:spLocks noChangeArrowheads="1"/>
            </p:cNvSpPr>
            <p:nvPr/>
          </p:nvSpPr>
          <p:spPr bwMode="auto">
            <a:xfrm>
              <a:off x="2357422"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2</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59" name="TextBox 46">
              <a:extLst>
                <a:ext uri="{FF2B5EF4-FFF2-40B4-BE49-F238E27FC236}">
                  <a16:creationId xmlns:a16="http://schemas.microsoft.com/office/drawing/2014/main" id="{1DBE9A09-F4D0-60CE-61B1-B0B8A0A66973}"/>
                </a:ext>
              </a:extLst>
            </p:cNvPr>
            <p:cNvSpPr txBox="1">
              <a:spLocks noChangeArrowheads="1"/>
            </p:cNvSpPr>
            <p:nvPr/>
          </p:nvSpPr>
          <p:spPr bwMode="auto">
            <a:xfrm>
              <a:off x="2928926"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3</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60" name="TextBox 52">
              <a:extLst>
                <a:ext uri="{FF2B5EF4-FFF2-40B4-BE49-F238E27FC236}">
                  <a16:creationId xmlns:a16="http://schemas.microsoft.com/office/drawing/2014/main" id="{043245F5-CEFA-34FC-600C-77FF57637EED}"/>
                </a:ext>
              </a:extLst>
            </p:cNvPr>
            <p:cNvSpPr txBox="1">
              <a:spLocks noChangeArrowheads="1"/>
            </p:cNvSpPr>
            <p:nvPr/>
          </p:nvSpPr>
          <p:spPr bwMode="auto">
            <a:xfrm>
              <a:off x="3428992"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4</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61" name="TextBox 55">
              <a:extLst>
                <a:ext uri="{FF2B5EF4-FFF2-40B4-BE49-F238E27FC236}">
                  <a16:creationId xmlns:a16="http://schemas.microsoft.com/office/drawing/2014/main" id="{E760BFE1-119B-0EBD-9F66-ADB4DC173D1B}"/>
                </a:ext>
              </a:extLst>
            </p:cNvPr>
            <p:cNvSpPr txBox="1">
              <a:spLocks noChangeArrowheads="1"/>
            </p:cNvSpPr>
            <p:nvPr/>
          </p:nvSpPr>
          <p:spPr bwMode="auto">
            <a:xfrm>
              <a:off x="3857620"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5</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62" name="TextBox 57">
              <a:extLst>
                <a:ext uri="{FF2B5EF4-FFF2-40B4-BE49-F238E27FC236}">
                  <a16:creationId xmlns:a16="http://schemas.microsoft.com/office/drawing/2014/main" id="{FB65C6F2-CBBE-D90F-BAF7-6E1B3F938C0A}"/>
                </a:ext>
              </a:extLst>
            </p:cNvPr>
            <p:cNvSpPr txBox="1">
              <a:spLocks noChangeArrowheads="1"/>
            </p:cNvSpPr>
            <p:nvPr/>
          </p:nvSpPr>
          <p:spPr bwMode="auto">
            <a:xfrm>
              <a:off x="4500562"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6</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63" name="TextBox 58">
              <a:extLst>
                <a:ext uri="{FF2B5EF4-FFF2-40B4-BE49-F238E27FC236}">
                  <a16:creationId xmlns:a16="http://schemas.microsoft.com/office/drawing/2014/main" id="{82E6E273-BE1F-44A7-F753-F11207F8B813}"/>
                </a:ext>
              </a:extLst>
            </p:cNvPr>
            <p:cNvSpPr txBox="1">
              <a:spLocks noChangeArrowheads="1"/>
            </p:cNvSpPr>
            <p:nvPr/>
          </p:nvSpPr>
          <p:spPr bwMode="auto">
            <a:xfrm>
              <a:off x="4857752"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7</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64" name="TextBox 59">
              <a:extLst>
                <a:ext uri="{FF2B5EF4-FFF2-40B4-BE49-F238E27FC236}">
                  <a16:creationId xmlns:a16="http://schemas.microsoft.com/office/drawing/2014/main" id="{FDD5C17B-8A35-F413-B8B8-6F4500EE2D27}"/>
                </a:ext>
              </a:extLst>
            </p:cNvPr>
            <p:cNvSpPr txBox="1">
              <a:spLocks noChangeArrowheads="1"/>
            </p:cNvSpPr>
            <p:nvPr/>
          </p:nvSpPr>
          <p:spPr bwMode="auto">
            <a:xfrm>
              <a:off x="5500694"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8</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65" name="TextBox 63">
              <a:extLst>
                <a:ext uri="{FF2B5EF4-FFF2-40B4-BE49-F238E27FC236}">
                  <a16:creationId xmlns:a16="http://schemas.microsoft.com/office/drawing/2014/main" id="{E5AC1F08-82AB-4AAA-8733-B72E7152A225}"/>
                </a:ext>
              </a:extLst>
            </p:cNvPr>
            <p:cNvSpPr txBox="1">
              <a:spLocks noChangeArrowheads="1"/>
            </p:cNvSpPr>
            <p:nvPr/>
          </p:nvSpPr>
          <p:spPr bwMode="auto">
            <a:xfrm>
              <a:off x="6000760" y="528638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9</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66" name="TextBox 65">
              <a:extLst>
                <a:ext uri="{FF2B5EF4-FFF2-40B4-BE49-F238E27FC236}">
                  <a16:creationId xmlns:a16="http://schemas.microsoft.com/office/drawing/2014/main" id="{8EC8377A-E15D-86A1-9D74-6D75CBBD7408}"/>
                </a:ext>
              </a:extLst>
            </p:cNvPr>
            <p:cNvSpPr txBox="1">
              <a:spLocks noChangeArrowheads="1"/>
            </p:cNvSpPr>
            <p:nvPr/>
          </p:nvSpPr>
          <p:spPr bwMode="auto">
            <a:xfrm>
              <a:off x="6286512" y="5286388"/>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67" name="TextBox 66">
              <a:extLst>
                <a:ext uri="{FF2B5EF4-FFF2-40B4-BE49-F238E27FC236}">
                  <a16:creationId xmlns:a16="http://schemas.microsoft.com/office/drawing/2014/main" id="{A811644B-9421-2A49-F523-1207357C5908}"/>
                </a:ext>
              </a:extLst>
            </p:cNvPr>
            <p:cNvSpPr txBox="1">
              <a:spLocks noChangeArrowheads="1"/>
            </p:cNvSpPr>
            <p:nvPr/>
          </p:nvSpPr>
          <p:spPr bwMode="auto">
            <a:xfrm>
              <a:off x="7429520" y="5286388"/>
              <a:ext cx="928694" cy="64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12</a:t>
              </a:r>
              <a:r>
                <a:rPr kumimoji="0" lang="zh-CN" altLang="en-US" sz="1800">
                  <a:solidFill>
                    <a:srgbClr val="000000"/>
                  </a:solidFill>
                  <a:latin typeface="幼圆" pitchFamily="49" charset="-122"/>
                  <a:ea typeface="幼圆" pitchFamily="49" charset="-122"/>
                </a:rPr>
                <a:t>（月）</a:t>
              </a:r>
            </a:p>
          </p:txBody>
        </p:sp>
        <p:sp>
          <p:nvSpPr>
            <p:cNvPr id="53268" name="TextBox 67">
              <a:extLst>
                <a:ext uri="{FF2B5EF4-FFF2-40B4-BE49-F238E27FC236}">
                  <a16:creationId xmlns:a16="http://schemas.microsoft.com/office/drawing/2014/main" id="{3B818B86-76B2-E563-79A8-FE647793F2DC}"/>
                </a:ext>
              </a:extLst>
            </p:cNvPr>
            <p:cNvSpPr txBox="1">
              <a:spLocks noChangeArrowheads="1"/>
            </p:cNvSpPr>
            <p:nvPr/>
          </p:nvSpPr>
          <p:spPr bwMode="auto">
            <a:xfrm>
              <a:off x="7358082" y="4857760"/>
              <a:ext cx="11430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2</a:t>
              </a:r>
              <a:r>
                <a:rPr kumimoji="0" lang="zh-CN" altLang="en-US" sz="1800">
                  <a:solidFill>
                    <a:srgbClr val="000000"/>
                  </a:solidFill>
                  <a:latin typeface="幼圆" pitchFamily="49" charset="-122"/>
                  <a:ea typeface="幼圆" pitchFamily="49" charset="-122"/>
                </a:rPr>
                <a:t>（半年）</a:t>
              </a:r>
            </a:p>
          </p:txBody>
        </p:sp>
        <p:sp>
          <p:nvSpPr>
            <p:cNvPr id="53269" name="TextBox 68">
              <a:extLst>
                <a:ext uri="{FF2B5EF4-FFF2-40B4-BE49-F238E27FC236}">
                  <a16:creationId xmlns:a16="http://schemas.microsoft.com/office/drawing/2014/main" id="{4F42A9D8-89BC-433E-7066-33DF8B8F5286}"/>
                </a:ext>
              </a:extLst>
            </p:cNvPr>
            <p:cNvSpPr txBox="1">
              <a:spLocks noChangeArrowheads="1"/>
            </p:cNvSpPr>
            <p:nvPr/>
          </p:nvSpPr>
          <p:spPr bwMode="auto">
            <a:xfrm>
              <a:off x="4357686" y="4857760"/>
              <a:ext cx="11430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1</a:t>
              </a:r>
              <a:endParaRPr kumimoji="0" lang="zh-CN" altLang="en-US" sz="1800">
                <a:solidFill>
                  <a:srgbClr val="000000"/>
                </a:solidFill>
                <a:latin typeface="幼圆" pitchFamily="49" charset="-122"/>
                <a:ea typeface="幼圆" pitchFamily="49" charset="-122"/>
              </a:endParaRPr>
            </a:p>
          </p:txBody>
        </p:sp>
        <p:sp>
          <p:nvSpPr>
            <p:cNvPr id="53270" name="TextBox 74">
              <a:extLst>
                <a:ext uri="{FF2B5EF4-FFF2-40B4-BE49-F238E27FC236}">
                  <a16:creationId xmlns:a16="http://schemas.microsoft.com/office/drawing/2014/main" id="{3E45A0E8-BBC8-797D-1F16-B88D7B8B0BFA}"/>
                </a:ext>
              </a:extLst>
            </p:cNvPr>
            <p:cNvSpPr txBox="1">
              <a:spLocks noChangeArrowheads="1"/>
            </p:cNvSpPr>
            <p:nvPr/>
          </p:nvSpPr>
          <p:spPr bwMode="auto">
            <a:xfrm>
              <a:off x="1285852" y="535782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3271" name="TextBox 75">
              <a:extLst>
                <a:ext uri="{FF2B5EF4-FFF2-40B4-BE49-F238E27FC236}">
                  <a16:creationId xmlns:a16="http://schemas.microsoft.com/office/drawing/2014/main" id="{5CC1E39C-5F58-8F6F-D679-1157064D28CD}"/>
                </a:ext>
              </a:extLst>
            </p:cNvPr>
            <p:cNvSpPr txBox="1">
              <a:spLocks noChangeArrowheads="1"/>
            </p:cNvSpPr>
            <p:nvPr/>
          </p:nvSpPr>
          <p:spPr bwMode="auto">
            <a:xfrm>
              <a:off x="2500298" y="592933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150</a:t>
              </a:r>
              <a:r>
                <a:rPr kumimoji="0" lang="zh-CN" altLang="en-US" sz="1800">
                  <a:solidFill>
                    <a:srgbClr val="000000"/>
                  </a:solidFill>
                  <a:latin typeface="幼圆" pitchFamily="49" charset="-122"/>
                  <a:ea typeface="幼圆" pitchFamily="49" charset="-122"/>
                </a:rPr>
                <a:t>元</a:t>
              </a:r>
            </a:p>
          </p:txBody>
        </p:sp>
        <p:sp>
          <p:nvSpPr>
            <p:cNvPr id="53272" name="TextBox 76">
              <a:extLst>
                <a:ext uri="{FF2B5EF4-FFF2-40B4-BE49-F238E27FC236}">
                  <a16:creationId xmlns:a16="http://schemas.microsoft.com/office/drawing/2014/main" id="{0F8EB9AA-BF22-3C08-3D56-AA2531FE6B12}"/>
                </a:ext>
              </a:extLst>
            </p:cNvPr>
            <p:cNvSpPr txBox="1">
              <a:spLocks noChangeArrowheads="1"/>
            </p:cNvSpPr>
            <p:nvPr/>
          </p:nvSpPr>
          <p:spPr bwMode="auto">
            <a:xfrm>
              <a:off x="3214678" y="5715016"/>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50</a:t>
              </a:r>
              <a:r>
                <a:rPr kumimoji="0" lang="zh-CN" altLang="en-US" sz="1800">
                  <a:solidFill>
                    <a:srgbClr val="000000"/>
                  </a:solidFill>
                  <a:latin typeface="幼圆" pitchFamily="49" charset="-122"/>
                  <a:ea typeface="幼圆" pitchFamily="49" charset="-122"/>
                </a:rPr>
                <a:t>元</a:t>
              </a:r>
            </a:p>
          </p:txBody>
        </p:sp>
        <p:sp>
          <p:nvSpPr>
            <p:cNvPr id="53273" name="TextBox 77">
              <a:extLst>
                <a:ext uri="{FF2B5EF4-FFF2-40B4-BE49-F238E27FC236}">
                  <a16:creationId xmlns:a16="http://schemas.microsoft.com/office/drawing/2014/main" id="{EC053C1E-888D-C3F0-92C8-0A5ADF668AED}"/>
                </a:ext>
              </a:extLst>
            </p:cNvPr>
            <p:cNvSpPr txBox="1">
              <a:spLocks noChangeArrowheads="1"/>
            </p:cNvSpPr>
            <p:nvPr/>
          </p:nvSpPr>
          <p:spPr bwMode="auto">
            <a:xfrm>
              <a:off x="4214810" y="6000768"/>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200</a:t>
              </a:r>
              <a:r>
                <a:rPr kumimoji="0" lang="zh-CN" altLang="en-US" sz="1800">
                  <a:solidFill>
                    <a:srgbClr val="000000"/>
                  </a:solidFill>
                  <a:latin typeface="幼圆" pitchFamily="49" charset="-122"/>
                  <a:ea typeface="幼圆" pitchFamily="49" charset="-122"/>
                </a:rPr>
                <a:t>元</a:t>
              </a:r>
            </a:p>
          </p:txBody>
        </p:sp>
        <p:sp>
          <p:nvSpPr>
            <p:cNvPr id="53274" name="TextBox 78">
              <a:extLst>
                <a:ext uri="{FF2B5EF4-FFF2-40B4-BE49-F238E27FC236}">
                  <a16:creationId xmlns:a16="http://schemas.microsoft.com/office/drawing/2014/main" id="{3CCAB091-3672-12BF-916D-A28DA5FA0FAC}"/>
                </a:ext>
              </a:extLst>
            </p:cNvPr>
            <p:cNvSpPr txBox="1">
              <a:spLocks noChangeArrowheads="1"/>
            </p:cNvSpPr>
            <p:nvPr/>
          </p:nvSpPr>
          <p:spPr bwMode="auto">
            <a:xfrm>
              <a:off x="5214942" y="5572140"/>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70</a:t>
              </a:r>
              <a:r>
                <a:rPr kumimoji="0" lang="zh-CN" altLang="en-US" sz="1800">
                  <a:solidFill>
                    <a:srgbClr val="000000"/>
                  </a:solidFill>
                  <a:latin typeface="幼圆" pitchFamily="49" charset="-122"/>
                  <a:ea typeface="幼圆" pitchFamily="49" charset="-122"/>
                </a:rPr>
                <a:t>元</a:t>
              </a:r>
            </a:p>
          </p:txBody>
        </p:sp>
        <p:sp>
          <p:nvSpPr>
            <p:cNvPr id="53275" name="TextBox 79">
              <a:extLst>
                <a:ext uri="{FF2B5EF4-FFF2-40B4-BE49-F238E27FC236}">
                  <a16:creationId xmlns:a16="http://schemas.microsoft.com/office/drawing/2014/main" id="{C2321C0F-CFBD-E069-3C9E-9B9400C971B5}"/>
                </a:ext>
              </a:extLst>
            </p:cNvPr>
            <p:cNvSpPr txBox="1">
              <a:spLocks noChangeArrowheads="1"/>
            </p:cNvSpPr>
            <p:nvPr/>
          </p:nvSpPr>
          <p:spPr bwMode="auto">
            <a:xfrm>
              <a:off x="5643570" y="5857892"/>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180</a:t>
              </a:r>
              <a:r>
                <a:rPr kumimoji="0" lang="zh-CN" altLang="en-US" sz="1800">
                  <a:solidFill>
                    <a:srgbClr val="000000"/>
                  </a:solidFill>
                  <a:latin typeface="幼圆" pitchFamily="49" charset="-122"/>
                  <a:ea typeface="幼圆" pitchFamily="49" charset="-122"/>
                </a:rPr>
                <a:t>元</a:t>
              </a:r>
            </a:p>
          </p:txBody>
        </p:sp>
        <p:sp>
          <p:nvSpPr>
            <p:cNvPr id="53276" name="TextBox 80">
              <a:extLst>
                <a:ext uri="{FF2B5EF4-FFF2-40B4-BE49-F238E27FC236}">
                  <a16:creationId xmlns:a16="http://schemas.microsoft.com/office/drawing/2014/main" id="{D60790B5-E8DF-E8F0-D865-B37A26E5F97A}"/>
                </a:ext>
              </a:extLst>
            </p:cNvPr>
            <p:cNvSpPr txBox="1">
              <a:spLocks noChangeArrowheads="1"/>
            </p:cNvSpPr>
            <p:nvPr/>
          </p:nvSpPr>
          <p:spPr bwMode="auto">
            <a:xfrm>
              <a:off x="6715140" y="5715016"/>
              <a:ext cx="92869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80</a:t>
              </a:r>
              <a:r>
                <a:rPr kumimoji="0" lang="zh-CN" altLang="en-US" sz="1800">
                  <a:solidFill>
                    <a:srgbClr val="000000"/>
                  </a:solidFill>
                  <a:latin typeface="幼圆" pitchFamily="49" charset="-122"/>
                  <a:ea typeface="幼圆" pitchFamily="49" charset="-122"/>
                </a:rPr>
                <a:t>元</a:t>
              </a:r>
            </a:p>
          </p:txBody>
        </p:sp>
      </p:grpSp>
      <p:sp>
        <p:nvSpPr>
          <p:cNvPr id="29700" name="TextBox 35">
            <a:extLst>
              <a:ext uri="{FF2B5EF4-FFF2-40B4-BE49-F238E27FC236}">
                <a16:creationId xmlns:a16="http://schemas.microsoft.com/office/drawing/2014/main" id="{65CF0095-4E5D-5D35-11DF-486DF0554D0F}"/>
              </a:ext>
            </a:extLst>
          </p:cNvPr>
          <p:cNvSpPr txBox="1">
            <a:spLocks noChangeArrowheads="1"/>
          </p:cNvSpPr>
          <p:nvPr/>
        </p:nvSpPr>
        <p:spPr bwMode="auto">
          <a:xfrm>
            <a:off x="4748213" y="5173664"/>
            <a:ext cx="4064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1400">
                <a:solidFill>
                  <a:srgbClr val="000000"/>
                </a:solidFill>
                <a:latin typeface="微软雅黑" panose="020B0503020204020204" pitchFamily="34" charset="-122"/>
                <a:ea typeface="微软雅黑" panose="020B0503020204020204" pitchFamily="34" charset="-122"/>
              </a:rPr>
              <a:t>图</a:t>
            </a:r>
            <a:r>
              <a:rPr kumimoji="0" lang="en-US" altLang="zh-CN" sz="1400">
                <a:solidFill>
                  <a:srgbClr val="000000"/>
                </a:solidFill>
                <a:latin typeface="微软雅黑" panose="020B0503020204020204" pitchFamily="34" charset="-122"/>
                <a:ea typeface="微软雅黑" panose="020B0503020204020204" pitchFamily="34" charset="-122"/>
              </a:rPr>
              <a:t>2-19   </a:t>
            </a:r>
            <a:r>
              <a:rPr kumimoji="0" lang="zh-CN" altLang="en-US" sz="1400">
                <a:solidFill>
                  <a:srgbClr val="000000"/>
                </a:solidFill>
                <a:latin typeface="微软雅黑" panose="020B0503020204020204" pitchFamily="34" charset="-122"/>
                <a:ea typeface="微软雅黑" panose="020B0503020204020204" pitchFamily="34" charset="-122"/>
              </a:rPr>
              <a:t>例</a:t>
            </a:r>
            <a:r>
              <a:rPr kumimoji="0" lang="en-US" altLang="zh-CN" sz="1400">
                <a:solidFill>
                  <a:srgbClr val="000000"/>
                </a:solidFill>
                <a:latin typeface="微软雅黑" panose="020B0503020204020204" pitchFamily="34" charset="-122"/>
                <a:ea typeface="微软雅黑" panose="020B0503020204020204" pitchFamily="34" charset="-122"/>
              </a:rPr>
              <a:t>2-19</a:t>
            </a:r>
            <a:r>
              <a:rPr kumimoji="0" lang="zh-CN" altLang="en-US" sz="1400">
                <a:solidFill>
                  <a:srgbClr val="000000"/>
                </a:solidFill>
                <a:latin typeface="微软雅黑" panose="020B0503020204020204" pitchFamily="34" charset="-122"/>
                <a:ea typeface="微软雅黑" panose="020B0503020204020204" pitchFamily="34" charset="-122"/>
              </a:rPr>
              <a:t>现金流量图</a:t>
            </a:r>
          </a:p>
        </p:txBody>
      </p:sp>
      <p:sp>
        <p:nvSpPr>
          <p:cNvPr id="8" name="标题 7">
            <a:extLst>
              <a:ext uri="{FF2B5EF4-FFF2-40B4-BE49-F238E27FC236}">
                <a16:creationId xmlns:a16="http://schemas.microsoft.com/office/drawing/2014/main" id="{83EE7D07-F9A4-D2EC-5E52-CF421030902C}"/>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（二）计息周期大于收付周期的等值计算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4" fill="hold" nodeType="clickEffect">
                                  <p:stCondLst>
                                    <p:cond delay="0"/>
                                  </p:stCondLst>
                                  <p:childTnLst>
                                    <p:set>
                                      <p:cBhvr>
                                        <p:cTn id="13" dur="1" fill="hold">
                                          <p:stCondLst>
                                            <p:cond delay="0"/>
                                          </p:stCondLst>
                                        </p:cTn>
                                        <p:tgtEl>
                                          <p:spTgt spid="29700"/>
                                        </p:tgtEl>
                                        <p:attrNameLst>
                                          <p:attrName>style.visibility</p:attrName>
                                        </p:attrNameLst>
                                      </p:cBhvr>
                                      <p:to>
                                        <p:strVal val="visible"/>
                                      </p:to>
                                    </p:set>
                                    <p:anim calcmode="lin" valueType="num">
                                      <p:cBhvr additive="base">
                                        <p:cTn id="14" dur="500" fill="hold"/>
                                        <p:tgtEl>
                                          <p:spTgt spid="29700"/>
                                        </p:tgtEl>
                                        <p:attrNameLst>
                                          <p:attrName>ppt_x</p:attrName>
                                        </p:attrNameLst>
                                      </p:cBhvr>
                                      <p:tavLst>
                                        <p:tav tm="0">
                                          <p:val>
                                            <p:strVal val="#ppt_x"/>
                                          </p:val>
                                        </p:tav>
                                        <p:tav tm="100000">
                                          <p:val>
                                            <p:strVal val="#ppt_x"/>
                                          </p:val>
                                        </p:tav>
                                      </p:tavLst>
                                    </p:anim>
                                    <p:anim calcmode="lin" valueType="num">
                                      <p:cBhvr additive="base">
                                        <p:cTn id="15" dur="500" fill="hold"/>
                                        <p:tgtEl>
                                          <p:spTgt spid="29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a:extLst>
              <a:ext uri="{FF2B5EF4-FFF2-40B4-BE49-F238E27FC236}">
                <a16:creationId xmlns:a16="http://schemas.microsoft.com/office/drawing/2014/main" id="{C766F8D8-BD62-8DEF-5F33-9E7BCD6CDB00}"/>
              </a:ext>
            </a:extLst>
          </p:cNvPr>
          <p:cNvSpPr txBox="1">
            <a:spLocks noChangeArrowheads="1"/>
          </p:cNvSpPr>
          <p:nvPr/>
        </p:nvSpPr>
        <p:spPr bwMode="auto">
          <a:xfrm>
            <a:off x="2238375" y="1357313"/>
            <a:ext cx="7632700" cy="3061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179388" indent="-179388">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lnSpc>
                <a:spcPct val="140000"/>
              </a:lnSpc>
              <a:spcBef>
                <a:spcPct val="0"/>
              </a:spcBef>
              <a:spcAft>
                <a:spcPct val="0"/>
              </a:spcAft>
              <a:buClrTx/>
              <a:buSzTx/>
              <a:buNone/>
            </a:pPr>
            <a:r>
              <a:rPr kumimoji="0" lang="zh-CN" altLang="en-US" sz="2000" b="1" dirty="0">
                <a:solidFill>
                  <a:srgbClr val="006666"/>
                </a:solidFill>
                <a:latin typeface="幼圆" pitchFamily="49" charset="-122"/>
                <a:ea typeface="幼圆" pitchFamily="49" charset="-122"/>
              </a:rPr>
              <a:t>解</a:t>
            </a:r>
            <a:r>
              <a:rPr kumimoji="0" lang="zh-CN" altLang="en-US" sz="2000" b="1" dirty="0">
                <a:solidFill>
                  <a:srgbClr val="006666"/>
                </a:solidFill>
                <a:latin typeface="幼圆" pitchFamily="49" charset="-122"/>
                <a:ea typeface="幼圆" pitchFamily="49" charset="-122"/>
                <a:sym typeface="Wingdings" pitchFamily="2" charset="2"/>
              </a:rPr>
              <a:t>：计息期利率</a:t>
            </a:r>
            <a:r>
              <a:rPr kumimoji="0" lang="en-US" altLang="zh-CN" sz="2000" b="1" dirty="0">
                <a:solidFill>
                  <a:srgbClr val="006666"/>
                </a:solidFill>
                <a:latin typeface="幼圆" pitchFamily="49" charset="-122"/>
                <a:ea typeface="幼圆" pitchFamily="49" charset="-122"/>
                <a:sym typeface="Wingdings" pitchFamily="2" charset="2"/>
              </a:rPr>
              <a:t>i=8%/2=4%</a:t>
            </a:r>
            <a:r>
              <a:rPr kumimoji="0" lang="zh-CN" altLang="en-US" sz="2000" b="1" dirty="0">
                <a:solidFill>
                  <a:srgbClr val="006666"/>
                </a:solidFill>
                <a:latin typeface="幼圆" pitchFamily="49" charset="-122"/>
                <a:ea typeface="幼圆" pitchFamily="49" charset="-122"/>
                <a:sym typeface="Wingdings" pitchFamily="2" charset="2"/>
              </a:rPr>
              <a:t>，</a:t>
            </a:r>
            <a:r>
              <a:rPr kumimoji="0" lang="zh-CN" altLang="en-US" sz="2000" dirty="0">
                <a:solidFill>
                  <a:srgbClr val="000000"/>
                </a:solidFill>
                <a:latin typeface="幼圆" pitchFamily="49" charset="-122"/>
                <a:ea typeface="幼圆" pitchFamily="49" charset="-122"/>
                <a:sym typeface="Wingdings" pitchFamily="2" charset="2"/>
              </a:rPr>
              <a:t>由式                                     得</a:t>
            </a:r>
            <a:endParaRPr kumimoji="0" lang="en-US" altLang="zh-CN" sz="2000"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buClrTx/>
              <a:buSzTx/>
              <a:buNone/>
            </a:pPr>
            <a:endParaRPr kumimoji="0"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buClrTx/>
              <a:buSzTx/>
              <a:buNone/>
            </a:pPr>
            <a:endParaRPr kumimoji="0"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buClrTx/>
              <a:buSzTx/>
              <a:buNone/>
            </a:pPr>
            <a:endParaRPr kumimoji="0"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buClrTx/>
              <a:buSzTx/>
              <a:buNone/>
            </a:pPr>
            <a:endParaRPr kumimoji="0"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buClrTx/>
              <a:buSzTx/>
              <a:buNone/>
            </a:pPr>
            <a:endParaRPr kumimoji="0" lang="en-US" altLang="zh-CN" sz="2000" b="1" dirty="0">
              <a:solidFill>
                <a:srgbClr val="000000"/>
              </a:solidFill>
              <a:latin typeface="幼圆" pitchFamily="49" charset="-122"/>
              <a:ea typeface="幼圆" pitchFamily="49" charset="-122"/>
              <a:sym typeface="Wingdings" pitchFamily="2" charset="2"/>
            </a:endParaRPr>
          </a:p>
          <a:p>
            <a:pPr fontAlgn="base">
              <a:lnSpc>
                <a:spcPct val="140000"/>
              </a:lnSpc>
              <a:spcBef>
                <a:spcPct val="0"/>
              </a:spcBef>
              <a:spcAft>
                <a:spcPct val="0"/>
              </a:spcAft>
              <a:buClrTx/>
              <a:buSzTx/>
              <a:buNone/>
            </a:pPr>
            <a:r>
              <a:rPr kumimoji="0" lang="zh-CN" altLang="en-US" sz="2000" b="1" dirty="0">
                <a:solidFill>
                  <a:srgbClr val="006666"/>
                </a:solidFill>
                <a:latin typeface="幼圆" pitchFamily="49" charset="-122"/>
                <a:ea typeface="幼圆" pitchFamily="49" charset="-122"/>
                <a:sym typeface="Wingdings" pitchFamily="2" charset="2"/>
              </a:rPr>
              <a:t>然后利用普通复利公式即可求出年末金额</a:t>
            </a:r>
            <a:r>
              <a:rPr kumimoji="0" lang="en-US" altLang="zh-CN" sz="2000" b="1" dirty="0">
                <a:solidFill>
                  <a:srgbClr val="006666"/>
                </a:solidFill>
                <a:latin typeface="幼圆" pitchFamily="49" charset="-122"/>
                <a:ea typeface="幼圆" pitchFamily="49" charset="-122"/>
                <a:sym typeface="Wingdings" pitchFamily="2" charset="2"/>
              </a:rPr>
              <a:t>F</a:t>
            </a:r>
            <a:r>
              <a:rPr kumimoji="0" lang="zh-CN" altLang="en-US" sz="2000" b="1" dirty="0">
                <a:solidFill>
                  <a:srgbClr val="006666"/>
                </a:solidFill>
                <a:latin typeface="幼圆" pitchFamily="49" charset="-122"/>
                <a:ea typeface="幼圆" pitchFamily="49" charset="-122"/>
                <a:sym typeface="Wingdings" pitchFamily="2" charset="2"/>
              </a:rPr>
              <a:t>为：</a:t>
            </a:r>
            <a:endParaRPr kumimoji="0" lang="en-US" altLang="zh-CN" sz="2000" b="1" dirty="0">
              <a:solidFill>
                <a:srgbClr val="006666"/>
              </a:solidFill>
              <a:latin typeface="幼圆" pitchFamily="49" charset="-122"/>
              <a:ea typeface="幼圆" pitchFamily="49" charset="-122"/>
              <a:sym typeface="Wingdings" pitchFamily="2" charset="2"/>
            </a:endParaRPr>
          </a:p>
        </p:txBody>
      </p:sp>
      <p:sp>
        <p:nvSpPr>
          <p:cNvPr id="51204" name="TextBox 41">
            <a:extLst>
              <a:ext uri="{FF2B5EF4-FFF2-40B4-BE49-F238E27FC236}">
                <a16:creationId xmlns:a16="http://schemas.microsoft.com/office/drawing/2014/main" id="{CD5AD892-E95A-22B1-67DE-61DECB7F27CF}"/>
              </a:ext>
            </a:extLst>
          </p:cNvPr>
          <p:cNvSpPr txBox="1">
            <a:spLocks noChangeArrowheads="1"/>
          </p:cNvSpPr>
          <p:nvPr/>
        </p:nvSpPr>
        <p:spPr bwMode="auto">
          <a:xfrm>
            <a:off x="8751888" y="4697413"/>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a:solidFill>
                  <a:srgbClr val="000000"/>
                </a:solidFill>
                <a:latin typeface="幼圆" pitchFamily="49" charset="-122"/>
                <a:ea typeface="幼圆" pitchFamily="49" charset="-122"/>
                <a:sym typeface="Wingdings" pitchFamily="2" charset="2"/>
              </a:rPr>
              <a:t>（元）</a:t>
            </a:r>
          </a:p>
        </p:txBody>
      </p:sp>
      <p:graphicFrame>
        <p:nvGraphicFramePr>
          <p:cNvPr id="51205" name="Object 4">
            <a:extLst>
              <a:ext uri="{FF2B5EF4-FFF2-40B4-BE49-F238E27FC236}">
                <a16:creationId xmlns:a16="http://schemas.microsoft.com/office/drawing/2014/main" id="{130D9839-F94B-29F4-8675-2EED63E29D1C}"/>
              </a:ext>
            </a:extLst>
          </p:cNvPr>
          <p:cNvGraphicFramePr>
            <a:graphicFrameLocks noChangeAspect="1"/>
          </p:cNvGraphicFramePr>
          <p:nvPr/>
        </p:nvGraphicFramePr>
        <p:xfrm>
          <a:off x="3035660" y="1947504"/>
          <a:ext cx="5580621" cy="1754187"/>
        </p:xfrm>
        <a:graphic>
          <a:graphicData uri="http://schemas.openxmlformats.org/presentationml/2006/ole">
            <mc:AlternateContent xmlns:mc="http://schemas.openxmlformats.org/markup-compatibility/2006">
              <mc:Choice xmlns:v="urn:schemas-microsoft-com:vml" Requires="v">
                <p:oleObj name="Equation" r:id="rId2" imgW="65824100" imgH="23406100" progId="">
                  <p:embed/>
                </p:oleObj>
              </mc:Choice>
              <mc:Fallback>
                <p:oleObj name="Equation" r:id="rId2" imgW="65824100" imgH="23406100" progId="">
                  <p:embed/>
                  <p:pic>
                    <p:nvPicPr>
                      <p:cNvPr id="51205" name="Object 4">
                        <a:extLst>
                          <a:ext uri="{FF2B5EF4-FFF2-40B4-BE49-F238E27FC236}">
                            <a16:creationId xmlns:a16="http://schemas.microsoft.com/office/drawing/2014/main" id="{130D9839-F94B-29F4-8675-2EED63E29D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660" y="1947504"/>
                        <a:ext cx="5580621" cy="1754187"/>
                      </a:xfrm>
                      <a:prstGeom prst="rect">
                        <a:avLst/>
                      </a:prstGeom>
                      <a:noFill/>
                      <a:ln>
                        <a:noFill/>
                      </a:ln>
                    </p:spPr>
                  </p:pic>
                </p:oleObj>
              </mc:Fallback>
            </mc:AlternateContent>
          </a:graphicData>
        </a:graphic>
      </p:graphicFrame>
      <p:sp>
        <p:nvSpPr>
          <p:cNvPr id="51206" name="TextBox 30">
            <a:extLst>
              <a:ext uri="{FF2B5EF4-FFF2-40B4-BE49-F238E27FC236}">
                <a16:creationId xmlns:a16="http://schemas.microsoft.com/office/drawing/2014/main" id="{6D1DBDCC-5AA1-880B-6BAA-ECE61746C7DD}"/>
              </a:ext>
            </a:extLst>
          </p:cNvPr>
          <p:cNvSpPr txBox="1">
            <a:spLocks noChangeArrowheads="1"/>
          </p:cNvSpPr>
          <p:nvPr/>
        </p:nvSpPr>
        <p:spPr bwMode="auto">
          <a:xfrm>
            <a:off x="6046547" y="3277649"/>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dirty="0">
                <a:solidFill>
                  <a:srgbClr val="000000"/>
                </a:solidFill>
                <a:latin typeface="幼圆" pitchFamily="49" charset="-122"/>
                <a:ea typeface="幼圆" pitchFamily="49" charset="-122"/>
                <a:sym typeface="Wingdings" pitchFamily="2" charset="2"/>
              </a:rPr>
              <a:t>（元）</a:t>
            </a:r>
          </a:p>
        </p:txBody>
      </p:sp>
      <p:graphicFrame>
        <p:nvGraphicFramePr>
          <p:cNvPr id="51207" name="Object 5">
            <a:extLst>
              <a:ext uri="{FF2B5EF4-FFF2-40B4-BE49-F238E27FC236}">
                <a16:creationId xmlns:a16="http://schemas.microsoft.com/office/drawing/2014/main" id="{13C40BA2-48B1-E095-DD0F-3B9A4184E28D}"/>
              </a:ext>
            </a:extLst>
          </p:cNvPr>
          <p:cNvGraphicFramePr>
            <a:graphicFrameLocks noChangeAspect="1"/>
          </p:cNvGraphicFramePr>
          <p:nvPr/>
        </p:nvGraphicFramePr>
        <p:xfrm>
          <a:off x="6559892" y="1435896"/>
          <a:ext cx="2513012" cy="357187"/>
        </p:xfrm>
        <a:graphic>
          <a:graphicData uri="http://schemas.openxmlformats.org/presentationml/2006/ole">
            <mc:AlternateContent xmlns:mc="http://schemas.openxmlformats.org/markup-compatibility/2006">
              <mc:Choice xmlns:v="urn:schemas-microsoft-com:vml" Requires="v">
                <p:oleObj name="Equation" r:id="rId4" imgW="31597600" imgH="4978400" progId="">
                  <p:embed/>
                </p:oleObj>
              </mc:Choice>
              <mc:Fallback>
                <p:oleObj name="Equation" r:id="rId4" imgW="31597600" imgH="4978400" progId="">
                  <p:embed/>
                  <p:pic>
                    <p:nvPicPr>
                      <p:cNvPr id="51207" name="Object 5">
                        <a:extLst>
                          <a:ext uri="{FF2B5EF4-FFF2-40B4-BE49-F238E27FC236}">
                            <a16:creationId xmlns:a16="http://schemas.microsoft.com/office/drawing/2014/main" id="{13C40BA2-48B1-E095-DD0F-3B9A4184E2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9892" y="1435896"/>
                        <a:ext cx="2513012"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08" name="Object 4">
            <a:extLst>
              <a:ext uri="{FF2B5EF4-FFF2-40B4-BE49-F238E27FC236}">
                <a16:creationId xmlns:a16="http://schemas.microsoft.com/office/drawing/2014/main" id="{D4B1B94E-2044-3F49-73E5-AE88E440F60A}"/>
              </a:ext>
            </a:extLst>
          </p:cNvPr>
          <p:cNvGraphicFramePr>
            <a:graphicFrameLocks noChangeAspect="1"/>
          </p:cNvGraphicFramePr>
          <p:nvPr/>
        </p:nvGraphicFramePr>
        <p:xfrm>
          <a:off x="2936875" y="4732339"/>
          <a:ext cx="5938838" cy="414337"/>
        </p:xfrm>
        <a:graphic>
          <a:graphicData uri="http://schemas.openxmlformats.org/presentationml/2006/ole">
            <mc:AlternateContent xmlns:mc="http://schemas.openxmlformats.org/markup-compatibility/2006">
              <mc:Choice xmlns:v="urn:schemas-microsoft-com:vml" Requires="v">
                <p:oleObj name="Equation" r:id="rId6" imgW="76657200" imgH="4978400" progId="">
                  <p:embed/>
                </p:oleObj>
              </mc:Choice>
              <mc:Fallback>
                <p:oleObj name="Equation" r:id="rId6" imgW="76657200" imgH="4978400" progId="">
                  <p:embed/>
                  <p:pic>
                    <p:nvPicPr>
                      <p:cNvPr id="51208" name="Object 4">
                        <a:extLst>
                          <a:ext uri="{FF2B5EF4-FFF2-40B4-BE49-F238E27FC236}">
                            <a16:creationId xmlns:a16="http://schemas.microsoft.com/office/drawing/2014/main" id="{D4B1B94E-2044-3F49-73E5-AE88E440F6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36875" y="4732339"/>
                        <a:ext cx="5938838"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9" name="TextBox 81">
            <a:extLst>
              <a:ext uri="{FF2B5EF4-FFF2-40B4-BE49-F238E27FC236}">
                <a16:creationId xmlns:a16="http://schemas.microsoft.com/office/drawing/2014/main" id="{974C5701-0756-3894-FE4A-C41E9D027B92}"/>
              </a:ext>
            </a:extLst>
          </p:cNvPr>
          <p:cNvSpPr txBox="1">
            <a:spLocks noChangeArrowheads="1"/>
          </p:cNvSpPr>
          <p:nvPr/>
        </p:nvSpPr>
        <p:spPr bwMode="auto">
          <a:xfrm>
            <a:off x="6768306" y="2385750"/>
            <a:ext cx="1357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2000" dirty="0">
                <a:solidFill>
                  <a:srgbClr val="000000"/>
                </a:solidFill>
                <a:latin typeface="幼圆" pitchFamily="49" charset="-122"/>
                <a:ea typeface="幼圆" pitchFamily="49" charset="-122"/>
                <a:sym typeface="Wingdings" pitchFamily="2" charset="2"/>
              </a:rPr>
              <a:t>（元）</a:t>
            </a:r>
          </a:p>
        </p:txBody>
      </p:sp>
      <p:sp>
        <p:nvSpPr>
          <p:cNvPr id="7" name="标题 7">
            <a:extLst>
              <a:ext uri="{FF2B5EF4-FFF2-40B4-BE49-F238E27FC236}">
                <a16:creationId xmlns:a16="http://schemas.microsoft.com/office/drawing/2014/main" id="{54984422-8892-FBD7-95B7-44A0F3F65842}"/>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（二）计息周期大于收付周期的等值计算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fade">
                                      <p:cBhvr>
                                        <p:cTn id="7" dur="1000"/>
                                        <p:tgtEl>
                                          <p:spTgt spid="51203"/>
                                        </p:tgtEl>
                                      </p:cBhvr>
                                    </p:animEffect>
                                    <p:anim calcmode="lin" valueType="num">
                                      <p:cBhvr>
                                        <p:cTn id="8" dur="1000" fill="hold"/>
                                        <p:tgtEl>
                                          <p:spTgt spid="51203"/>
                                        </p:tgtEl>
                                        <p:attrNameLst>
                                          <p:attrName>ppt_x</p:attrName>
                                        </p:attrNameLst>
                                      </p:cBhvr>
                                      <p:tavLst>
                                        <p:tav tm="0">
                                          <p:val>
                                            <p:strVal val="#ppt_x"/>
                                          </p:val>
                                        </p:tav>
                                        <p:tav tm="100000">
                                          <p:val>
                                            <p:strVal val="#ppt_x"/>
                                          </p:val>
                                        </p:tav>
                                      </p:tavLst>
                                    </p:anim>
                                    <p:anim calcmode="lin" valueType="num">
                                      <p:cBhvr>
                                        <p:cTn id="9" dur="1000" fill="hold"/>
                                        <p:tgtEl>
                                          <p:spTgt spid="5120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fade">
                                      <p:cBhvr>
                                        <p:cTn id="12" dur="1000"/>
                                        <p:tgtEl>
                                          <p:spTgt spid="51204"/>
                                        </p:tgtEl>
                                      </p:cBhvr>
                                    </p:animEffect>
                                    <p:anim calcmode="lin" valueType="num">
                                      <p:cBhvr>
                                        <p:cTn id="13" dur="1000" fill="hold"/>
                                        <p:tgtEl>
                                          <p:spTgt spid="51204"/>
                                        </p:tgtEl>
                                        <p:attrNameLst>
                                          <p:attrName>ppt_x</p:attrName>
                                        </p:attrNameLst>
                                      </p:cBhvr>
                                      <p:tavLst>
                                        <p:tav tm="0">
                                          <p:val>
                                            <p:strVal val="#ppt_x"/>
                                          </p:val>
                                        </p:tav>
                                        <p:tav tm="100000">
                                          <p:val>
                                            <p:strVal val="#ppt_x"/>
                                          </p:val>
                                        </p:tav>
                                      </p:tavLst>
                                    </p:anim>
                                    <p:anim calcmode="lin" valueType="num">
                                      <p:cBhvr>
                                        <p:cTn id="14" dur="1000" fill="hold"/>
                                        <p:tgtEl>
                                          <p:spTgt spid="5120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1205"/>
                                        </p:tgtEl>
                                        <p:attrNameLst>
                                          <p:attrName>style.visibility</p:attrName>
                                        </p:attrNameLst>
                                      </p:cBhvr>
                                      <p:to>
                                        <p:strVal val="visible"/>
                                      </p:to>
                                    </p:set>
                                    <p:animEffect transition="in" filter="fade">
                                      <p:cBhvr>
                                        <p:cTn id="17" dur="1000"/>
                                        <p:tgtEl>
                                          <p:spTgt spid="51205"/>
                                        </p:tgtEl>
                                      </p:cBhvr>
                                    </p:animEffect>
                                    <p:anim calcmode="lin" valueType="num">
                                      <p:cBhvr>
                                        <p:cTn id="18" dur="1000" fill="hold"/>
                                        <p:tgtEl>
                                          <p:spTgt spid="51205"/>
                                        </p:tgtEl>
                                        <p:attrNameLst>
                                          <p:attrName>ppt_x</p:attrName>
                                        </p:attrNameLst>
                                      </p:cBhvr>
                                      <p:tavLst>
                                        <p:tav tm="0">
                                          <p:val>
                                            <p:strVal val="#ppt_x"/>
                                          </p:val>
                                        </p:tav>
                                        <p:tav tm="100000">
                                          <p:val>
                                            <p:strVal val="#ppt_x"/>
                                          </p:val>
                                        </p:tav>
                                      </p:tavLst>
                                    </p:anim>
                                    <p:anim calcmode="lin" valueType="num">
                                      <p:cBhvr>
                                        <p:cTn id="19" dur="1000" fill="hold"/>
                                        <p:tgtEl>
                                          <p:spTgt spid="5120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1206"/>
                                        </p:tgtEl>
                                        <p:attrNameLst>
                                          <p:attrName>style.visibility</p:attrName>
                                        </p:attrNameLst>
                                      </p:cBhvr>
                                      <p:to>
                                        <p:strVal val="visible"/>
                                      </p:to>
                                    </p:set>
                                    <p:animEffect transition="in" filter="fade">
                                      <p:cBhvr>
                                        <p:cTn id="22" dur="1000"/>
                                        <p:tgtEl>
                                          <p:spTgt spid="51206"/>
                                        </p:tgtEl>
                                      </p:cBhvr>
                                    </p:animEffect>
                                    <p:anim calcmode="lin" valueType="num">
                                      <p:cBhvr>
                                        <p:cTn id="23" dur="1000" fill="hold"/>
                                        <p:tgtEl>
                                          <p:spTgt spid="51206"/>
                                        </p:tgtEl>
                                        <p:attrNameLst>
                                          <p:attrName>ppt_x</p:attrName>
                                        </p:attrNameLst>
                                      </p:cBhvr>
                                      <p:tavLst>
                                        <p:tav tm="0">
                                          <p:val>
                                            <p:strVal val="#ppt_x"/>
                                          </p:val>
                                        </p:tav>
                                        <p:tav tm="100000">
                                          <p:val>
                                            <p:strVal val="#ppt_x"/>
                                          </p:val>
                                        </p:tav>
                                      </p:tavLst>
                                    </p:anim>
                                    <p:anim calcmode="lin" valueType="num">
                                      <p:cBhvr>
                                        <p:cTn id="24" dur="1000" fill="hold"/>
                                        <p:tgtEl>
                                          <p:spTgt spid="51206"/>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1207"/>
                                        </p:tgtEl>
                                        <p:attrNameLst>
                                          <p:attrName>style.visibility</p:attrName>
                                        </p:attrNameLst>
                                      </p:cBhvr>
                                      <p:to>
                                        <p:strVal val="visible"/>
                                      </p:to>
                                    </p:set>
                                    <p:animEffect transition="in" filter="fade">
                                      <p:cBhvr>
                                        <p:cTn id="27" dur="1000"/>
                                        <p:tgtEl>
                                          <p:spTgt spid="51207"/>
                                        </p:tgtEl>
                                      </p:cBhvr>
                                    </p:animEffect>
                                    <p:anim calcmode="lin" valueType="num">
                                      <p:cBhvr>
                                        <p:cTn id="28" dur="1000" fill="hold"/>
                                        <p:tgtEl>
                                          <p:spTgt spid="51207"/>
                                        </p:tgtEl>
                                        <p:attrNameLst>
                                          <p:attrName>ppt_x</p:attrName>
                                        </p:attrNameLst>
                                      </p:cBhvr>
                                      <p:tavLst>
                                        <p:tav tm="0">
                                          <p:val>
                                            <p:strVal val="#ppt_x"/>
                                          </p:val>
                                        </p:tav>
                                        <p:tav tm="100000">
                                          <p:val>
                                            <p:strVal val="#ppt_x"/>
                                          </p:val>
                                        </p:tav>
                                      </p:tavLst>
                                    </p:anim>
                                    <p:anim calcmode="lin" valueType="num">
                                      <p:cBhvr>
                                        <p:cTn id="29" dur="1000" fill="hold"/>
                                        <p:tgtEl>
                                          <p:spTgt spid="51207"/>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1208"/>
                                        </p:tgtEl>
                                        <p:attrNameLst>
                                          <p:attrName>style.visibility</p:attrName>
                                        </p:attrNameLst>
                                      </p:cBhvr>
                                      <p:to>
                                        <p:strVal val="visible"/>
                                      </p:to>
                                    </p:set>
                                    <p:animEffect transition="in" filter="fade">
                                      <p:cBhvr>
                                        <p:cTn id="32" dur="1000"/>
                                        <p:tgtEl>
                                          <p:spTgt spid="51208"/>
                                        </p:tgtEl>
                                      </p:cBhvr>
                                    </p:animEffect>
                                    <p:anim calcmode="lin" valueType="num">
                                      <p:cBhvr>
                                        <p:cTn id="33" dur="1000" fill="hold"/>
                                        <p:tgtEl>
                                          <p:spTgt spid="51208"/>
                                        </p:tgtEl>
                                        <p:attrNameLst>
                                          <p:attrName>ppt_x</p:attrName>
                                        </p:attrNameLst>
                                      </p:cBhvr>
                                      <p:tavLst>
                                        <p:tav tm="0">
                                          <p:val>
                                            <p:strVal val="#ppt_x"/>
                                          </p:val>
                                        </p:tav>
                                        <p:tav tm="100000">
                                          <p:val>
                                            <p:strVal val="#ppt_x"/>
                                          </p:val>
                                        </p:tav>
                                      </p:tavLst>
                                    </p:anim>
                                    <p:anim calcmode="lin" valueType="num">
                                      <p:cBhvr>
                                        <p:cTn id="34" dur="1000" fill="hold"/>
                                        <p:tgtEl>
                                          <p:spTgt spid="51208"/>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1209"/>
                                        </p:tgtEl>
                                        <p:attrNameLst>
                                          <p:attrName>style.visibility</p:attrName>
                                        </p:attrNameLst>
                                      </p:cBhvr>
                                      <p:to>
                                        <p:strVal val="visible"/>
                                      </p:to>
                                    </p:set>
                                    <p:animEffect transition="in" filter="fade">
                                      <p:cBhvr>
                                        <p:cTn id="37" dur="1000"/>
                                        <p:tgtEl>
                                          <p:spTgt spid="51209"/>
                                        </p:tgtEl>
                                      </p:cBhvr>
                                    </p:animEffect>
                                    <p:anim calcmode="lin" valueType="num">
                                      <p:cBhvr>
                                        <p:cTn id="38" dur="1000" fill="hold"/>
                                        <p:tgtEl>
                                          <p:spTgt spid="51209"/>
                                        </p:tgtEl>
                                        <p:attrNameLst>
                                          <p:attrName>ppt_x</p:attrName>
                                        </p:attrNameLst>
                                      </p:cBhvr>
                                      <p:tavLst>
                                        <p:tav tm="0">
                                          <p:val>
                                            <p:strVal val="#ppt_x"/>
                                          </p:val>
                                        </p:tav>
                                        <p:tav tm="100000">
                                          <p:val>
                                            <p:strVal val="#ppt_x"/>
                                          </p:val>
                                        </p:tav>
                                      </p:tavLst>
                                    </p:anim>
                                    <p:anim calcmode="lin" valueType="num">
                                      <p:cBhvr>
                                        <p:cTn id="39" dur="1000" fill="hold"/>
                                        <p:tgtEl>
                                          <p:spTgt spid="5120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p:bldP spid="51206" grpId="0"/>
      <p:bldP spid="5120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0DF40C68-CD6E-879C-D0F3-2B1A7730ECCE}"/>
              </a:ext>
            </a:extLst>
          </p:cNvPr>
          <p:cNvSpPr>
            <a:spLocks noChangeArrowheads="1"/>
          </p:cNvSpPr>
          <p:nvPr/>
        </p:nvSpPr>
        <p:spPr bwMode="auto">
          <a:xfrm>
            <a:off x="2200275" y="1557339"/>
            <a:ext cx="7791450" cy="427672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90000" tIns="46800" rIns="90000" bIns="46800" anchor="ctr">
            <a:spAutoFit/>
          </a:bodyPr>
          <a:lstStyle/>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a:p>
            <a:pPr eaLnBrk="0" fontAlgn="base" hangingPunct="0">
              <a:lnSpc>
                <a:spcPct val="114000"/>
              </a:lnSpc>
              <a:spcBef>
                <a:spcPct val="0"/>
              </a:spcBef>
              <a:spcAft>
                <a:spcPct val="0"/>
              </a:spcAft>
              <a:defRPr/>
            </a:pPr>
            <a:endParaRPr lang="en-US" altLang="zh-CN" sz="2000" dirty="0">
              <a:solidFill>
                <a:srgbClr val="000000"/>
              </a:solidFill>
              <a:latin typeface="华文细黑" pitchFamily="2" charset="-122"/>
              <a:ea typeface="华文细黑" pitchFamily="2" charset="-122"/>
            </a:endParaRPr>
          </a:p>
        </p:txBody>
      </p:sp>
      <p:sp>
        <p:nvSpPr>
          <p:cNvPr id="55300" name="矩形 2">
            <a:extLst>
              <a:ext uri="{FF2B5EF4-FFF2-40B4-BE49-F238E27FC236}">
                <a16:creationId xmlns:a16="http://schemas.microsoft.com/office/drawing/2014/main" id="{80416397-11DD-DC6A-632C-FF3650CB4788}"/>
              </a:ext>
            </a:extLst>
          </p:cNvPr>
          <p:cNvSpPr>
            <a:spLocks noChangeArrowheads="1"/>
          </p:cNvSpPr>
          <p:nvPr/>
        </p:nvSpPr>
        <p:spPr bwMode="auto">
          <a:xfrm>
            <a:off x="2241550" y="1557339"/>
            <a:ext cx="2044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None/>
            </a:pPr>
            <a:r>
              <a:rPr kumimoji="0" lang="en-US" altLang="zh-CN" sz="2400" b="1">
                <a:solidFill>
                  <a:srgbClr val="000000"/>
                </a:solidFill>
                <a:latin typeface="幼圆" pitchFamily="49" charset="-122"/>
                <a:ea typeface="幼圆" pitchFamily="49" charset="-122"/>
              </a:rPr>
              <a:t>3.3 </a:t>
            </a:r>
            <a:r>
              <a:rPr kumimoji="0" lang="zh-CN" altLang="en-US" sz="2400" b="1">
                <a:solidFill>
                  <a:srgbClr val="000000"/>
                </a:solidFill>
                <a:latin typeface="幼圆" pitchFamily="49" charset="-122"/>
                <a:ea typeface="幼圆" pitchFamily="49" charset="-122"/>
              </a:rPr>
              <a:t>复利计息</a:t>
            </a:r>
            <a:endParaRPr kumimoji="0" lang="en-US" altLang="zh-CN" sz="2400" b="1">
              <a:solidFill>
                <a:srgbClr val="000000"/>
              </a:solidFill>
              <a:latin typeface="幼圆" pitchFamily="49" charset="-122"/>
              <a:ea typeface="幼圆" pitchFamily="49" charset="-122"/>
            </a:endParaRPr>
          </a:p>
        </p:txBody>
      </p:sp>
      <p:sp>
        <p:nvSpPr>
          <p:cNvPr id="55301" name="TextBox 6">
            <a:extLst>
              <a:ext uri="{FF2B5EF4-FFF2-40B4-BE49-F238E27FC236}">
                <a16:creationId xmlns:a16="http://schemas.microsoft.com/office/drawing/2014/main" id="{1BB766DD-A0C4-3829-B05C-BDE66BD51AE7}"/>
              </a:ext>
            </a:extLst>
          </p:cNvPr>
          <p:cNvSpPr txBox="1">
            <a:spLocks noChangeArrowheads="1"/>
          </p:cNvSpPr>
          <p:nvPr/>
        </p:nvSpPr>
        <p:spPr bwMode="auto">
          <a:xfrm>
            <a:off x="2303463" y="2305050"/>
            <a:ext cx="7321550" cy="186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just" eaLnBrk="0" fontAlgn="base" hangingPunct="0">
              <a:lnSpc>
                <a:spcPct val="150000"/>
              </a:lnSpc>
              <a:spcBef>
                <a:spcPct val="0"/>
              </a:spcBef>
              <a:spcAft>
                <a:spcPct val="0"/>
              </a:spcAft>
              <a:buClrTx/>
              <a:buSzTx/>
              <a:buNone/>
            </a:pPr>
            <a:r>
              <a:rPr kumimoji="0" lang="zh-CN" altLang="en-US" sz="2000" b="1" dirty="0">
                <a:solidFill>
                  <a:srgbClr val="006666"/>
                </a:solidFill>
                <a:latin typeface="幼圆" pitchFamily="49" charset="-122"/>
                <a:ea typeface="幼圆" pitchFamily="49" charset="-122"/>
              </a:rPr>
              <a:t>在计息期内的收付按复利计算。此时，计息期利率相当于“实际利率”收付周期利率相当于“计息期利率</a:t>
            </a:r>
            <a:r>
              <a:rPr kumimoji="0" lang="en-US" altLang="zh-CN" sz="2000" b="1" dirty="0">
                <a:solidFill>
                  <a:srgbClr val="006666"/>
                </a:solidFill>
                <a:latin typeface="幼圆" pitchFamily="49" charset="-122"/>
                <a:ea typeface="幼圆" pitchFamily="49" charset="-122"/>
              </a:rPr>
              <a:t>i</a:t>
            </a:r>
            <a:r>
              <a:rPr kumimoji="0" lang="zh-CN" altLang="en-US" sz="2000" b="1" dirty="0">
                <a:solidFill>
                  <a:srgbClr val="006666"/>
                </a:solidFill>
                <a:latin typeface="幼圆" pitchFamily="49" charset="-122"/>
                <a:ea typeface="幼圆" pitchFamily="49" charset="-122"/>
              </a:rPr>
              <a:t>”。收付周期利率的计算正好与已知名义利率去求解实际利率的情况相反。收付周期利率计算出来后即可按普通复利公式进行计算。</a:t>
            </a:r>
          </a:p>
        </p:txBody>
      </p:sp>
      <p:sp>
        <p:nvSpPr>
          <p:cNvPr id="8" name="标题 7">
            <a:extLst>
              <a:ext uri="{FF2B5EF4-FFF2-40B4-BE49-F238E27FC236}">
                <a16:creationId xmlns:a16="http://schemas.microsoft.com/office/drawing/2014/main" id="{FA71E90A-F30B-6BF3-C757-C81C53741AA4}"/>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（二）计息周期大于收付周期的等值计算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4BE48898-89E9-7AC9-841B-E6323683DFA3}"/>
              </a:ext>
            </a:extLst>
          </p:cNvPr>
          <p:cNvSpPr txBox="1">
            <a:spLocks noChangeArrowheads="1"/>
          </p:cNvSpPr>
          <p:nvPr/>
        </p:nvSpPr>
        <p:spPr bwMode="auto">
          <a:xfrm>
            <a:off x="2286000" y="1144589"/>
            <a:ext cx="751840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lnSpc>
                <a:spcPct val="150000"/>
              </a:lnSpc>
              <a:spcBef>
                <a:spcPct val="0"/>
              </a:spcBef>
              <a:spcAft>
                <a:spcPct val="0"/>
              </a:spcAft>
              <a:buClrTx/>
              <a:buSzTx/>
              <a:buNone/>
            </a:pPr>
            <a:r>
              <a:rPr kumimoji="0" lang="en-US" altLang="zh-CN" sz="2000" b="1">
                <a:solidFill>
                  <a:srgbClr val="000000"/>
                </a:solidFill>
                <a:latin typeface="幼圆" pitchFamily="49" charset="-122"/>
                <a:ea typeface="幼圆" pitchFamily="49" charset="-122"/>
              </a:rPr>
              <a:t>【</a:t>
            </a:r>
            <a:r>
              <a:rPr kumimoji="0" lang="zh-CN" altLang="en-US" sz="2000" b="1">
                <a:solidFill>
                  <a:srgbClr val="000000"/>
                </a:solidFill>
                <a:latin typeface="幼圆" pitchFamily="49" charset="-122"/>
                <a:ea typeface="幼圆" pitchFamily="49" charset="-122"/>
              </a:rPr>
              <a:t>例</a:t>
            </a:r>
            <a:r>
              <a:rPr kumimoji="0" lang="en-US" altLang="zh-CN" sz="2000" b="1">
                <a:solidFill>
                  <a:srgbClr val="000000"/>
                </a:solidFill>
                <a:latin typeface="幼圆" pitchFamily="49" charset="-122"/>
                <a:ea typeface="幼圆" pitchFamily="49" charset="-122"/>
              </a:rPr>
              <a:t>2-18】</a:t>
            </a:r>
            <a:r>
              <a:rPr kumimoji="0" lang="zh-CN" altLang="en-US" sz="2000" b="1">
                <a:solidFill>
                  <a:srgbClr val="000000"/>
                </a:solidFill>
                <a:latin typeface="幼圆" pitchFamily="49" charset="-122"/>
                <a:ea typeface="幼圆" pitchFamily="49" charset="-122"/>
              </a:rPr>
              <a:t>某人每月存款</a:t>
            </a:r>
            <a:r>
              <a:rPr kumimoji="0" lang="en-US" altLang="zh-CN" sz="2000" b="1">
                <a:solidFill>
                  <a:srgbClr val="000000"/>
                </a:solidFill>
                <a:latin typeface="幼圆" pitchFamily="49" charset="-122"/>
                <a:ea typeface="幼圆" pitchFamily="49" charset="-122"/>
              </a:rPr>
              <a:t>100</a:t>
            </a:r>
            <a:r>
              <a:rPr kumimoji="0" lang="zh-CN" altLang="en-US" sz="2000" b="1">
                <a:solidFill>
                  <a:srgbClr val="000000"/>
                </a:solidFill>
                <a:latin typeface="幼圆" pitchFamily="49" charset="-122"/>
                <a:ea typeface="幼圆" pitchFamily="49" charset="-122"/>
              </a:rPr>
              <a:t>元，期限</a:t>
            </a:r>
            <a:r>
              <a:rPr kumimoji="0" lang="en-US" altLang="zh-CN" sz="2000" b="1">
                <a:solidFill>
                  <a:srgbClr val="000000"/>
                </a:solidFill>
                <a:latin typeface="幼圆" pitchFamily="49" charset="-122"/>
                <a:ea typeface="幼圆" pitchFamily="49" charset="-122"/>
              </a:rPr>
              <a:t>1</a:t>
            </a:r>
            <a:r>
              <a:rPr kumimoji="0" lang="zh-CN" altLang="en-US" sz="2000" b="1">
                <a:solidFill>
                  <a:srgbClr val="000000"/>
                </a:solidFill>
                <a:latin typeface="幼圆" pitchFamily="49" charset="-122"/>
                <a:ea typeface="幼圆" pitchFamily="49" charset="-122"/>
              </a:rPr>
              <a:t>年，年利率为</a:t>
            </a:r>
            <a:r>
              <a:rPr kumimoji="0" lang="en-US" altLang="zh-CN" sz="2000" b="1">
                <a:solidFill>
                  <a:srgbClr val="000000"/>
                </a:solidFill>
                <a:latin typeface="幼圆" pitchFamily="49" charset="-122"/>
                <a:ea typeface="幼圆" pitchFamily="49" charset="-122"/>
              </a:rPr>
              <a:t>8%</a:t>
            </a:r>
            <a:r>
              <a:rPr kumimoji="0" lang="zh-CN" altLang="en-US" sz="2000" b="1">
                <a:solidFill>
                  <a:srgbClr val="000000"/>
                </a:solidFill>
                <a:latin typeface="幼圆" pitchFamily="49" charset="-122"/>
                <a:ea typeface="幼圆" pitchFamily="49" charset="-122"/>
              </a:rPr>
              <a:t>，每季计息一次，复利计息。计息期内收付利息按复利计算。问年末他的存款金额为多少？</a:t>
            </a:r>
            <a:endParaRPr kumimoji="0" lang="en-US" altLang="zh-CN" sz="2000" b="1">
              <a:solidFill>
                <a:srgbClr val="000000"/>
              </a:solidFill>
              <a:latin typeface="幼圆" pitchFamily="49" charset="-122"/>
              <a:ea typeface="幼圆" pitchFamily="49" charset="-122"/>
            </a:endParaRPr>
          </a:p>
          <a:p>
            <a:pPr fontAlgn="base">
              <a:lnSpc>
                <a:spcPct val="113000"/>
              </a:lnSpc>
              <a:spcBef>
                <a:spcPct val="0"/>
              </a:spcBef>
              <a:spcAft>
                <a:spcPct val="0"/>
              </a:spcAft>
              <a:buClrTx/>
              <a:buSzTx/>
              <a:buNone/>
            </a:pPr>
            <a:r>
              <a:rPr kumimoji="0" lang="zh-CN" altLang="en-US" sz="2000" b="1">
                <a:solidFill>
                  <a:srgbClr val="006666"/>
                </a:solidFill>
                <a:latin typeface="幼圆" pitchFamily="49" charset="-122"/>
                <a:ea typeface="幼圆" pitchFamily="49" charset="-122"/>
              </a:rPr>
              <a:t> </a:t>
            </a:r>
            <a:endParaRPr kumimoji="0" lang="en-US" altLang="zh-CN" sz="2000" b="1">
              <a:solidFill>
                <a:srgbClr val="006666"/>
              </a:solidFill>
              <a:latin typeface="幼圆" pitchFamily="49" charset="-122"/>
              <a:ea typeface="幼圆" pitchFamily="49" charset="-122"/>
            </a:endParaRPr>
          </a:p>
          <a:p>
            <a:pPr fontAlgn="base">
              <a:lnSpc>
                <a:spcPct val="113000"/>
              </a:lnSpc>
              <a:spcBef>
                <a:spcPct val="0"/>
              </a:spcBef>
              <a:spcAft>
                <a:spcPct val="0"/>
              </a:spcAft>
              <a:buClrTx/>
              <a:buSzTx/>
              <a:buNone/>
            </a:pPr>
            <a:r>
              <a:rPr kumimoji="0" lang="zh-CN" altLang="en-US" sz="2000" b="1">
                <a:solidFill>
                  <a:srgbClr val="006666"/>
                </a:solidFill>
                <a:latin typeface="幼圆" pitchFamily="49" charset="-122"/>
                <a:ea typeface="幼圆" pitchFamily="49" charset="-122"/>
              </a:rPr>
              <a:t>解</a:t>
            </a:r>
            <a:r>
              <a:rPr kumimoji="0" lang="zh-CN" altLang="en-US" sz="2000" b="1">
                <a:solidFill>
                  <a:srgbClr val="006666"/>
                </a:solidFill>
                <a:latin typeface="幼圆" pitchFamily="49" charset="-122"/>
                <a:ea typeface="幼圆" pitchFamily="49" charset="-122"/>
                <a:sym typeface="Wingdings" pitchFamily="2" charset="2"/>
              </a:rPr>
              <a:t>：根据题意绘制现金流量图如</a:t>
            </a:r>
            <a:r>
              <a:rPr kumimoji="0" lang="en-US" altLang="zh-CN" sz="2000" b="1">
                <a:solidFill>
                  <a:srgbClr val="006666"/>
                </a:solidFill>
                <a:latin typeface="幼圆" pitchFamily="49" charset="-122"/>
                <a:ea typeface="幼圆" pitchFamily="49" charset="-122"/>
                <a:sym typeface="Wingdings" pitchFamily="2" charset="2"/>
              </a:rPr>
              <a:t>2-20</a:t>
            </a:r>
            <a:r>
              <a:rPr kumimoji="0" lang="zh-CN" altLang="en-US" sz="2000" b="1">
                <a:solidFill>
                  <a:srgbClr val="006666"/>
                </a:solidFill>
                <a:latin typeface="幼圆" pitchFamily="49" charset="-122"/>
                <a:ea typeface="幼圆" pitchFamily="49" charset="-122"/>
                <a:sym typeface="Wingdings" pitchFamily="2" charset="2"/>
              </a:rPr>
              <a:t>所示：</a:t>
            </a:r>
            <a:endParaRPr kumimoji="0" lang="en-US" altLang="zh-CN" sz="2000" b="1">
              <a:solidFill>
                <a:srgbClr val="006666"/>
              </a:solidFill>
              <a:latin typeface="幼圆" pitchFamily="49" charset="-122"/>
              <a:ea typeface="幼圆" pitchFamily="49" charset="-122"/>
              <a:sym typeface="Wingdings" pitchFamily="2" charset="2"/>
            </a:endParaRPr>
          </a:p>
        </p:txBody>
      </p:sp>
      <p:sp>
        <p:nvSpPr>
          <p:cNvPr id="3" name="TextBox 35">
            <a:extLst>
              <a:ext uri="{FF2B5EF4-FFF2-40B4-BE49-F238E27FC236}">
                <a16:creationId xmlns:a16="http://schemas.microsoft.com/office/drawing/2014/main" id="{70136ABD-5674-8FCF-4EAC-FA9FEE92414C}"/>
              </a:ext>
            </a:extLst>
          </p:cNvPr>
          <p:cNvSpPr txBox="1">
            <a:spLocks noChangeArrowheads="1"/>
          </p:cNvSpPr>
          <p:nvPr/>
        </p:nvSpPr>
        <p:spPr bwMode="auto">
          <a:xfrm>
            <a:off x="4903789" y="5530851"/>
            <a:ext cx="35718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1400">
                <a:solidFill>
                  <a:srgbClr val="000000"/>
                </a:solidFill>
                <a:latin typeface="幼圆" pitchFamily="49" charset="-122"/>
                <a:ea typeface="幼圆" pitchFamily="49" charset="-122"/>
              </a:rPr>
              <a:t>图</a:t>
            </a:r>
            <a:r>
              <a:rPr kumimoji="0" lang="en-US" altLang="zh-CN" sz="1400">
                <a:solidFill>
                  <a:srgbClr val="000000"/>
                </a:solidFill>
                <a:latin typeface="幼圆" pitchFamily="49" charset="-122"/>
                <a:ea typeface="幼圆" pitchFamily="49" charset="-122"/>
              </a:rPr>
              <a:t>2-20   </a:t>
            </a:r>
            <a:r>
              <a:rPr kumimoji="0" lang="zh-CN" altLang="en-US" sz="1400">
                <a:solidFill>
                  <a:srgbClr val="000000"/>
                </a:solidFill>
                <a:latin typeface="幼圆" pitchFamily="49" charset="-122"/>
                <a:ea typeface="幼圆" pitchFamily="49" charset="-122"/>
              </a:rPr>
              <a:t>例</a:t>
            </a:r>
            <a:r>
              <a:rPr kumimoji="0" lang="en-US" altLang="zh-CN" sz="1400">
                <a:solidFill>
                  <a:srgbClr val="000000"/>
                </a:solidFill>
                <a:latin typeface="幼圆" pitchFamily="49" charset="-122"/>
                <a:ea typeface="幼圆" pitchFamily="49" charset="-122"/>
              </a:rPr>
              <a:t>2-20</a:t>
            </a:r>
            <a:r>
              <a:rPr kumimoji="0" lang="zh-CN" altLang="en-US" sz="1400">
                <a:solidFill>
                  <a:srgbClr val="000000"/>
                </a:solidFill>
                <a:latin typeface="幼圆" pitchFamily="49" charset="-122"/>
                <a:ea typeface="幼圆" pitchFamily="49" charset="-122"/>
              </a:rPr>
              <a:t>现金流量图</a:t>
            </a:r>
          </a:p>
        </p:txBody>
      </p:sp>
      <p:grpSp>
        <p:nvGrpSpPr>
          <p:cNvPr id="4" name="组合 107">
            <a:extLst>
              <a:ext uri="{FF2B5EF4-FFF2-40B4-BE49-F238E27FC236}">
                <a16:creationId xmlns:a16="http://schemas.microsoft.com/office/drawing/2014/main" id="{6E184AE0-68AC-AF38-E09D-A2BC5FC462D0}"/>
              </a:ext>
            </a:extLst>
          </p:cNvPr>
          <p:cNvGrpSpPr>
            <a:grpSpLocks/>
          </p:cNvGrpSpPr>
          <p:nvPr/>
        </p:nvGrpSpPr>
        <p:grpSpPr bwMode="auto">
          <a:xfrm>
            <a:off x="2871788" y="3429001"/>
            <a:ext cx="6850062" cy="1870075"/>
            <a:chOff x="1000100" y="1928802"/>
            <a:chExt cx="6784226" cy="1869530"/>
          </a:xfrm>
        </p:grpSpPr>
        <p:grpSp>
          <p:nvGrpSpPr>
            <p:cNvPr id="56326" name="组合 30">
              <a:extLst>
                <a:ext uri="{FF2B5EF4-FFF2-40B4-BE49-F238E27FC236}">
                  <a16:creationId xmlns:a16="http://schemas.microsoft.com/office/drawing/2014/main" id="{6B9F389B-FB84-1CB7-052B-828F204E4EBC}"/>
                </a:ext>
              </a:extLst>
            </p:cNvPr>
            <p:cNvGrpSpPr>
              <a:grpSpLocks/>
            </p:cNvGrpSpPr>
            <p:nvPr/>
          </p:nvGrpSpPr>
          <p:grpSpPr bwMode="auto">
            <a:xfrm>
              <a:off x="1000100" y="1928802"/>
              <a:ext cx="6784226" cy="1848635"/>
              <a:chOff x="1357290" y="4596292"/>
              <a:chExt cx="6784226" cy="1848635"/>
            </a:xfrm>
          </p:grpSpPr>
          <p:grpSp>
            <p:nvGrpSpPr>
              <p:cNvPr id="56328" name="组合 29">
                <a:extLst>
                  <a:ext uri="{FF2B5EF4-FFF2-40B4-BE49-F238E27FC236}">
                    <a16:creationId xmlns:a16="http://schemas.microsoft.com/office/drawing/2014/main" id="{0D596A60-8679-B606-CC89-E7740C05296C}"/>
                  </a:ext>
                </a:extLst>
              </p:cNvPr>
              <p:cNvGrpSpPr>
                <a:grpSpLocks/>
              </p:cNvGrpSpPr>
              <p:nvPr/>
            </p:nvGrpSpPr>
            <p:grpSpPr bwMode="auto">
              <a:xfrm>
                <a:off x="1500166" y="5286388"/>
                <a:ext cx="6500858" cy="523556"/>
                <a:chOff x="1500166" y="5286388"/>
                <a:chExt cx="6500858" cy="523556"/>
              </a:xfrm>
            </p:grpSpPr>
            <p:cxnSp>
              <p:nvCxnSpPr>
                <p:cNvPr id="26" name="直接连接符 25">
                  <a:extLst>
                    <a:ext uri="{FF2B5EF4-FFF2-40B4-BE49-F238E27FC236}">
                      <a16:creationId xmlns:a16="http://schemas.microsoft.com/office/drawing/2014/main" id="{186330DD-574F-B531-7EE5-B16B8BD74FF7}"/>
                    </a:ext>
                  </a:extLst>
                </p:cNvPr>
                <p:cNvCxnSpPr/>
                <p:nvPr/>
              </p:nvCxnSpPr>
              <p:spPr>
                <a:xfrm>
                  <a:off x="1500363" y="5286654"/>
                  <a:ext cx="6501223" cy="1269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F723ED37-7AD0-C9F1-FED1-6EC838961261}"/>
                    </a:ext>
                  </a:extLst>
                </p:cNvPr>
                <p:cNvCxnSpPr/>
                <p:nvPr/>
              </p:nvCxnSpPr>
              <p:spPr>
                <a:xfrm rot="5400000">
                  <a:off x="1745609" y="5554077"/>
                  <a:ext cx="511026" cy="157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D64C1542-61FF-B66C-DCE4-CD1B31026FC1}"/>
                    </a:ext>
                  </a:extLst>
                </p:cNvPr>
                <p:cNvCxnSpPr/>
                <p:nvPr/>
              </p:nvCxnSpPr>
              <p:spPr>
                <a:xfrm rot="5400000">
                  <a:off x="2245582" y="5554077"/>
                  <a:ext cx="511026" cy="157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EF347F2D-D7F0-A06F-7ECA-DFFE60E7F7FD}"/>
                    </a:ext>
                  </a:extLst>
                </p:cNvPr>
                <p:cNvCxnSpPr/>
                <p:nvPr/>
              </p:nvCxnSpPr>
              <p:spPr>
                <a:xfrm rot="5400000">
                  <a:off x="2745556" y="5554077"/>
                  <a:ext cx="511026" cy="157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4BD9875B-9119-A678-F742-07BE353CB671}"/>
                    </a:ext>
                  </a:extLst>
                </p:cNvPr>
                <p:cNvCxnSpPr/>
                <p:nvPr/>
              </p:nvCxnSpPr>
              <p:spPr>
                <a:xfrm rot="5400000">
                  <a:off x="3245529" y="5554077"/>
                  <a:ext cx="511026" cy="157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a:extLst>
                    <a:ext uri="{FF2B5EF4-FFF2-40B4-BE49-F238E27FC236}">
                      <a16:creationId xmlns:a16="http://schemas.microsoft.com/office/drawing/2014/main" id="{AA77E796-0E1E-7502-3089-01A7D7289310}"/>
                    </a:ext>
                  </a:extLst>
                </p:cNvPr>
                <p:cNvCxnSpPr/>
                <p:nvPr/>
              </p:nvCxnSpPr>
              <p:spPr>
                <a:xfrm rot="5400000">
                  <a:off x="3745502" y="5554077"/>
                  <a:ext cx="511026" cy="157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696" name="直接箭头连接符 29695">
                  <a:extLst>
                    <a:ext uri="{FF2B5EF4-FFF2-40B4-BE49-F238E27FC236}">
                      <a16:creationId xmlns:a16="http://schemas.microsoft.com/office/drawing/2014/main" id="{ED5289F5-4B8B-3524-5DBD-0B1DDB969D1F}"/>
                    </a:ext>
                  </a:extLst>
                </p:cNvPr>
                <p:cNvCxnSpPr/>
                <p:nvPr/>
              </p:nvCxnSpPr>
              <p:spPr>
                <a:xfrm rot="5400000">
                  <a:off x="4245475" y="5554077"/>
                  <a:ext cx="511026" cy="1573"/>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697" name="直接箭头连接符 29696">
                  <a:extLst>
                    <a:ext uri="{FF2B5EF4-FFF2-40B4-BE49-F238E27FC236}">
                      <a16:creationId xmlns:a16="http://schemas.microsoft.com/office/drawing/2014/main" id="{C71EF323-C565-94FE-5D9C-73744E4F9C57}"/>
                    </a:ext>
                  </a:extLst>
                </p:cNvPr>
                <p:cNvCxnSpPr/>
                <p:nvPr/>
              </p:nvCxnSpPr>
              <p:spPr>
                <a:xfrm rot="5400000">
                  <a:off x="4674698" y="5554077"/>
                  <a:ext cx="511026" cy="157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698" name="直接箭头连接符 29697">
                  <a:extLst>
                    <a:ext uri="{FF2B5EF4-FFF2-40B4-BE49-F238E27FC236}">
                      <a16:creationId xmlns:a16="http://schemas.microsoft.com/office/drawing/2014/main" id="{29086991-EB7B-5A39-081B-36D25A3273FA}"/>
                    </a:ext>
                  </a:extLst>
                </p:cNvPr>
                <p:cNvCxnSpPr/>
                <p:nvPr/>
              </p:nvCxnSpPr>
              <p:spPr>
                <a:xfrm rot="5400000">
                  <a:off x="5174671" y="5554077"/>
                  <a:ext cx="511026" cy="157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700" name="直接箭头连接符 29699">
                  <a:extLst>
                    <a:ext uri="{FF2B5EF4-FFF2-40B4-BE49-F238E27FC236}">
                      <a16:creationId xmlns:a16="http://schemas.microsoft.com/office/drawing/2014/main" id="{D890A4E3-EC09-7510-EF18-2AC377ED85AB}"/>
                    </a:ext>
                  </a:extLst>
                </p:cNvPr>
                <p:cNvCxnSpPr/>
                <p:nvPr/>
              </p:nvCxnSpPr>
              <p:spPr>
                <a:xfrm rot="5400000">
                  <a:off x="5674644" y="5554077"/>
                  <a:ext cx="511026" cy="157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701" name="直接箭头连接符 29700">
                  <a:extLst>
                    <a:ext uri="{FF2B5EF4-FFF2-40B4-BE49-F238E27FC236}">
                      <a16:creationId xmlns:a16="http://schemas.microsoft.com/office/drawing/2014/main" id="{44131C77-A4E7-FCD7-8305-9698368448EB}"/>
                    </a:ext>
                  </a:extLst>
                </p:cNvPr>
                <p:cNvCxnSpPr/>
                <p:nvPr/>
              </p:nvCxnSpPr>
              <p:spPr>
                <a:xfrm rot="5400000">
                  <a:off x="6173831" y="5554864"/>
                  <a:ext cx="511026" cy="0"/>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702" name="直接箭头连接符 29701">
                  <a:extLst>
                    <a:ext uri="{FF2B5EF4-FFF2-40B4-BE49-F238E27FC236}">
                      <a16:creationId xmlns:a16="http://schemas.microsoft.com/office/drawing/2014/main" id="{EA9CECC1-C506-8001-6528-7ED162BD6C81}"/>
                    </a:ext>
                  </a:extLst>
                </p:cNvPr>
                <p:cNvCxnSpPr/>
                <p:nvPr/>
              </p:nvCxnSpPr>
              <p:spPr>
                <a:xfrm rot="5400000">
                  <a:off x="6674590" y="5554077"/>
                  <a:ext cx="511026" cy="157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703" name="直接箭头连接符 29702">
                  <a:extLst>
                    <a:ext uri="{FF2B5EF4-FFF2-40B4-BE49-F238E27FC236}">
                      <a16:creationId xmlns:a16="http://schemas.microsoft.com/office/drawing/2014/main" id="{2157B7C7-7076-5876-D443-C5A5098FBE6A}"/>
                    </a:ext>
                  </a:extLst>
                </p:cNvPr>
                <p:cNvCxnSpPr/>
                <p:nvPr/>
              </p:nvCxnSpPr>
              <p:spPr>
                <a:xfrm rot="5400000">
                  <a:off x="7174563" y="5554077"/>
                  <a:ext cx="511026" cy="1572"/>
                </a:xfrm>
                <a:prstGeom prst="straightConnector1">
                  <a:avLst/>
                </a:prstGeom>
                <a:ln w="28575">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sp>
            <p:nvSpPr>
              <p:cNvPr id="56329" name="TextBox 49">
                <a:extLst>
                  <a:ext uri="{FF2B5EF4-FFF2-40B4-BE49-F238E27FC236}">
                    <a16:creationId xmlns:a16="http://schemas.microsoft.com/office/drawing/2014/main" id="{13C2518E-B384-A64A-F0FF-FF5F01AA1339}"/>
                  </a:ext>
                </a:extLst>
              </p:cNvPr>
              <p:cNvSpPr txBox="1">
                <a:spLocks noChangeArrowheads="1"/>
              </p:cNvSpPr>
              <p:nvPr/>
            </p:nvSpPr>
            <p:spPr bwMode="auto">
              <a:xfrm>
                <a:off x="1357290" y="5786454"/>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0" name="TextBox 50">
                <a:extLst>
                  <a:ext uri="{FF2B5EF4-FFF2-40B4-BE49-F238E27FC236}">
                    <a16:creationId xmlns:a16="http://schemas.microsoft.com/office/drawing/2014/main" id="{614EEB0D-8BD2-63A2-61A4-B631EBD178D0}"/>
                  </a:ext>
                </a:extLst>
              </p:cNvPr>
              <p:cNvSpPr txBox="1">
                <a:spLocks noChangeArrowheads="1"/>
              </p:cNvSpPr>
              <p:nvPr/>
            </p:nvSpPr>
            <p:spPr bwMode="auto">
              <a:xfrm>
                <a:off x="1500166" y="4596292"/>
                <a:ext cx="65722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zh-CN" altLang="en-US" sz="1800" b="1">
                    <a:solidFill>
                      <a:srgbClr val="006666"/>
                    </a:solidFill>
                    <a:latin typeface="幼圆" pitchFamily="49" charset="-122"/>
                    <a:ea typeface="幼圆" pitchFamily="49" charset="-122"/>
                  </a:rPr>
                  <a:t>名义利率</a:t>
                </a:r>
                <a:r>
                  <a:rPr kumimoji="0" lang="en-US" altLang="zh-CN" sz="1800" b="1">
                    <a:solidFill>
                      <a:srgbClr val="006666"/>
                    </a:solidFill>
                    <a:latin typeface="Tahoma" panose="020B0604030504040204" pitchFamily="34" charset="0"/>
                    <a:ea typeface="宋体" panose="02010600030101010101" pitchFamily="2" charset="-122"/>
                  </a:rPr>
                  <a:t>8</a:t>
                </a:r>
                <a:r>
                  <a:rPr kumimoji="0" lang="en-US" altLang="zh-CN" sz="1800" b="1">
                    <a:solidFill>
                      <a:srgbClr val="006666"/>
                    </a:solidFill>
                    <a:latin typeface="幼圆" pitchFamily="49" charset="-122"/>
                    <a:ea typeface="幼圆" pitchFamily="49" charset="-122"/>
                  </a:rPr>
                  <a:t>%,</a:t>
                </a:r>
                <a:r>
                  <a:rPr kumimoji="0" lang="zh-CN" altLang="en-US" sz="1800" b="1">
                    <a:solidFill>
                      <a:srgbClr val="006666"/>
                    </a:solidFill>
                    <a:latin typeface="幼圆" pitchFamily="49" charset="-122"/>
                    <a:ea typeface="幼圆" pitchFamily="49" charset="-122"/>
                  </a:rPr>
                  <a:t>每季计息一次，计息期内收付利息按复利计算</a:t>
                </a:r>
                <a:r>
                  <a:rPr kumimoji="0" lang="en-US" altLang="zh-CN" sz="1800" b="1" baseline="30000">
                    <a:solidFill>
                      <a:srgbClr val="006666"/>
                    </a:solidFill>
                    <a:latin typeface="幼圆" pitchFamily="49" charset="-122"/>
                    <a:ea typeface="幼圆" pitchFamily="49" charset="-122"/>
                  </a:rPr>
                  <a:t> </a:t>
                </a:r>
                <a:endParaRPr kumimoji="0" lang="zh-CN" altLang="en-US" sz="1800" b="1" baseline="30000">
                  <a:solidFill>
                    <a:srgbClr val="006666"/>
                  </a:solidFill>
                  <a:latin typeface="幼圆" pitchFamily="49" charset="-122"/>
                  <a:ea typeface="幼圆" pitchFamily="49" charset="-122"/>
                </a:endParaRPr>
              </a:p>
            </p:txBody>
          </p:sp>
          <p:sp>
            <p:nvSpPr>
              <p:cNvPr id="56331" name="TextBox 60">
                <a:extLst>
                  <a:ext uri="{FF2B5EF4-FFF2-40B4-BE49-F238E27FC236}">
                    <a16:creationId xmlns:a16="http://schemas.microsoft.com/office/drawing/2014/main" id="{8C415E4B-59FF-DA9D-3406-3F7E3C89A256}"/>
                  </a:ext>
                </a:extLst>
              </p:cNvPr>
              <p:cNvSpPr txBox="1">
                <a:spLocks noChangeArrowheads="1"/>
              </p:cNvSpPr>
              <p:nvPr/>
            </p:nvSpPr>
            <p:spPr bwMode="auto">
              <a:xfrm>
                <a:off x="2285984"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2</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2" name="TextBox 61">
                <a:extLst>
                  <a:ext uri="{FF2B5EF4-FFF2-40B4-BE49-F238E27FC236}">
                    <a16:creationId xmlns:a16="http://schemas.microsoft.com/office/drawing/2014/main" id="{22C6CF4B-D52F-7B00-6920-6AB62BB72452}"/>
                  </a:ext>
                </a:extLst>
              </p:cNvPr>
              <p:cNvSpPr txBox="1">
                <a:spLocks noChangeArrowheads="1"/>
              </p:cNvSpPr>
              <p:nvPr/>
            </p:nvSpPr>
            <p:spPr bwMode="auto">
              <a:xfrm>
                <a:off x="3286116"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4</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3" name="TextBox 62">
                <a:extLst>
                  <a:ext uri="{FF2B5EF4-FFF2-40B4-BE49-F238E27FC236}">
                    <a16:creationId xmlns:a16="http://schemas.microsoft.com/office/drawing/2014/main" id="{0FCD7B7B-6762-3D30-E655-282AA24BD8D8}"/>
                  </a:ext>
                </a:extLst>
              </p:cNvPr>
              <p:cNvSpPr txBox="1">
                <a:spLocks noChangeArrowheads="1"/>
              </p:cNvSpPr>
              <p:nvPr/>
            </p:nvSpPr>
            <p:spPr bwMode="auto">
              <a:xfrm>
                <a:off x="4357686"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6</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4" name="TextBox 69">
                <a:extLst>
                  <a:ext uri="{FF2B5EF4-FFF2-40B4-BE49-F238E27FC236}">
                    <a16:creationId xmlns:a16="http://schemas.microsoft.com/office/drawing/2014/main" id="{BADEAE90-B834-42CA-2A03-5A7856849AAA}"/>
                  </a:ext>
                </a:extLst>
              </p:cNvPr>
              <p:cNvSpPr txBox="1">
                <a:spLocks noChangeArrowheads="1"/>
              </p:cNvSpPr>
              <p:nvPr/>
            </p:nvSpPr>
            <p:spPr bwMode="auto">
              <a:xfrm>
                <a:off x="5286380"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8</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5" name="TextBox 70">
                <a:extLst>
                  <a:ext uri="{FF2B5EF4-FFF2-40B4-BE49-F238E27FC236}">
                    <a16:creationId xmlns:a16="http://schemas.microsoft.com/office/drawing/2014/main" id="{A334292D-EE3B-3F23-7DB8-FBD89CF101C8}"/>
                  </a:ext>
                </a:extLst>
              </p:cNvPr>
              <p:cNvSpPr txBox="1">
                <a:spLocks noChangeArrowheads="1"/>
              </p:cNvSpPr>
              <p:nvPr/>
            </p:nvSpPr>
            <p:spPr bwMode="auto">
              <a:xfrm>
                <a:off x="6215074" y="579859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10</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6" name="TextBox 91">
                <a:extLst>
                  <a:ext uri="{FF2B5EF4-FFF2-40B4-BE49-F238E27FC236}">
                    <a16:creationId xmlns:a16="http://schemas.microsoft.com/office/drawing/2014/main" id="{AF3D6B51-05E4-6A9F-7DD6-5FFA889497CF}"/>
                  </a:ext>
                </a:extLst>
              </p:cNvPr>
              <p:cNvSpPr txBox="1">
                <a:spLocks noChangeArrowheads="1"/>
              </p:cNvSpPr>
              <p:nvPr/>
            </p:nvSpPr>
            <p:spPr bwMode="auto">
              <a:xfrm>
                <a:off x="1857356"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7" name="TextBox 92">
                <a:extLst>
                  <a:ext uri="{FF2B5EF4-FFF2-40B4-BE49-F238E27FC236}">
                    <a16:creationId xmlns:a16="http://schemas.microsoft.com/office/drawing/2014/main" id="{353D840C-F866-6BC7-23BE-372A013F7F57}"/>
                  </a:ext>
                </a:extLst>
              </p:cNvPr>
              <p:cNvSpPr txBox="1">
                <a:spLocks noChangeArrowheads="1"/>
              </p:cNvSpPr>
              <p:nvPr/>
            </p:nvSpPr>
            <p:spPr bwMode="auto">
              <a:xfrm>
                <a:off x="2857488"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3</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8" name="TextBox 93">
                <a:extLst>
                  <a:ext uri="{FF2B5EF4-FFF2-40B4-BE49-F238E27FC236}">
                    <a16:creationId xmlns:a16="http://schemas.microsoft.com/office/drawing/2014/main" id="{6DEC5488-B6D5-C016-FEF7-9BAD8FAA1376}"/>
                  </a:ext>
                </a:extLst>
              </p:cNvPr>
              <p:cNvSpPr txBox="1">
                <a:spLocks noChangeArrowheads="1"/>
              </p:cNvSpPr>
              <p:nvPr/>
            </p:nvSpPr>
            <p:spPr bwMode="auto">
              <a:xfrm>
                <a:off x="3857620"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5</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39" name="TextBox 94">
                <a:extLst>
                  <a:ext uri="{FF2B5EF4-FFF2-40B4-BE49-F238E27FC236}">
                    <a16:creationId xmlns:a16="http://schemas.microsoft.com/office/drawing/2014/main" id="{34073109-255B-B37E-24A1-5F685CAB74AF}"/>
                  </a:ext>
                </a:extLst>
              </p:cNvPr>
              <p:cNvSpPr txBox="1">
                <a:spLocks noChangeArrowheads="1"/>
              </p:cNvSpPr>
              <p:nvPr/>
            </p:nvSpPr>
            <p:spPr bwMode="auto">
              <a:xfrm>
                <a:off x="4786314"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7</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40" name="TextBox 95">
                <a:extLst>
                  <a:ext uri="{FF2B5EF4-FFF2-40B4-BE49-F238E27FC236}">
                    <a16:creationId xmlns:a16="http://schemas.microsoft.com/office/drawing/2014/main" id="{CC3DAE3F-CFDD-CBA4-6A4F-DD81D49FC7B7}"/>
                  </a:ext>
                </a:extLst>
              </p:cNvPr>
              <p:cNvSpPr txBox="1">
                <a:spLocks noChangeArrowheads="1"/>
              </p:cNvSpPr>
              <p:nvPr/>
            </p:nvSpPr>
            <p:spPr bwMode="auto">
              <a:xfrm>
                <a:off x="5715008" y="5798596"/>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9</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41" name="TextBox 100">
                <a:extLst>
                  <a:ext uri="{FF2B5EF4-FFF2-40B4-BE49-F238E27FC236}">
                    <a16:creationId xmlns:a16="http://schemas.microsoft.com/office/drawing/2014/main" id="{4F6D38FA-FDE9-59E0-EC7D-DCA8FCDF9A50}"/>
                  </a:ext>
                </a:extLst>
              </p:cNvPr>
              <p:cNvSpPr txBox="1">
                <a:spLocks noChangeArrowheads="1"/>
              </p:cNvSpPr>
              <p:nvPr/>
            </p:nvSpPr>
            <p:spPr bwMode="auto">
              <a:xfrm>
                <a:off x="6643702" y="5798596"/>
                <a:ext cx="500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11</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42" name="TextBox 101">
                <a:extLst>
                  <a:ext uri="{FF2B5EF4-FFF2-40B4-BE49-F238E27FC236}">
                    <a16:creationId xmlns:a16="http://schemas.microsoft.com/office/drawing/2014/main" id="{5EF64AAC-2084-8F70-D7A9-DEBD2F31B38E}"/>
                  </a:ext>
                </a:extLst>
              </p:cNvPr>
              <p:cNvSpPr txBox="1">
                <a:spLocks noChangeArrowheads="1"/>
              </p:cNvSpPr>
              <p:nvPr/>
            </p:nvSpPr>
            <p:spPr bwMode="auto">
              <a:xfrm>
                <a:off x="7143767" y="5798596"/>
                <a:ext cx="99774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12</a:t>
                </a:r>
                <a:r>
                  <a:rPr kumimoji="0" lang="zh-CN" altLang="en-US" sz="1800">
                    <a:solidFill>
                      <a:srgbClr val="000000"/>
                    </a:solidFill>
                    <a:latin typeface="幼圆" pitchFamily="49" charset="-122"/>
                    <a:ea typeface="幼圆" pitchFamily="49" charset="-122"/>
                  </a:rPr>
                  <a:t>（月）</a:t>
                </a:r>
              </a:p>
            </p:txBody>
          </p:sp>
          <p:sp>
            <p:nvSpPr>
              <p:cNvPr id="56343" name="TextBox 102">
                <a:extLst>
                  <a:ext uri="{FF2B5EF4-FFF2-40B4-BE49-F238E27FC236}">
                    <a16:creationId xmlns:a16="http://schemas.microsoft.com/office/drawing/2014/main" id="{AFDF66B2-F150-9123-A865-0BB9A6C06592}"/>
                  </a:ext>
                </a:extLst>
              </p:cNvPr>
              <p:cNvSpPr txBox="1">
                <a:spLocks noChangeArrowheads="1"/>
              </p:cNvSpPr>
              <p:nvPr/>
            </p:nvSpPr>
            <p:spPr bwMode="auto">
              <a:xfrm>
                <a:off x="2857488" y="492919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1</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44" name="TextBox 103">
                <a:extLst>
                  <a:ext uri="{FF2B5EF4-FFF2-40B4-BE49-F238E27FC236}">
                    <a16:creationId xmlns:a16="http://schemas.microsoft.com/office/drawing/2014/main" id="{BA59DE23-A48D-C2FF-D639-2CA1E642AC58}"/>
                  </a:ext>
                </a:extLst>
              </p:cNvPr>
              <p:cNvSpPr txBox="1">
                <a:spLocks noChangeArrowheads="1"/>
              </p:cNvSpPr>
              <p:nvPr/>
            </p:nvSpPr>
            <p:spPr bwMode="auto">
              <a:xfrm>
                <a:off x="4357686" y="492919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2</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45" name="TextBox 104">
                <a:extLst>
                  <a:ext uri="{FF2B5EF4-FFF2-40B4-BE49-F238E27FC236}">
                    <a16:creationId xmlns:a16="http://schemas.microsoft.com/office/drawing/2014/main" id="{422C97AE-9ED5-1A87-3818-7B6AC681A7C4}"/>
                  </a:ext>
                </a:extLst>
              </p:cNvPr>
              <p:cNvSpPr txBox="1">
                <a:spLocks noChangeArrowheads="1"/>
              </p:cNvSpPr>
              <p:nvPr/>
            </p:nvSpPr>
            <p:spPr bwMode="auto">
              <a:xfrm>
                <a:off x="5786446" y="492919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3</a:t>
                </a: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56346" name="TextBox 105">
                <a:extLst>
                  <a:ext uri="{FF2B5EF4-FFF2-40B4-BE49-F238E27FC236}">
                    <a16:creationId xmlns:a16="http://schemas.microsoft.com/office/drawing/2014/main" id="{24517842-1C1D-2660-D96A-262746B5EB68}"/>
                  </a:ext>
                </a:extLst>
              </p:cNvPr>
              <p:cNvSpPr txBox="1">
                <a:spLocks noChangeArrowheads="1"/>
              </p:cNvSpPr>
              <p:nvPr/>
            </p:nvSpPr>
            <p:spPr bwMode="auto">
              <a:xfrm>
                <a:off x="7286644" y="4929198"/>
                <a:ext cx="3571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Tahoma" panose="020B0604030504040204" pitchFamily="34" charset="0"/>
                    <a:ea typeface="宋体" panose="02010600030101010101" pitchFamily="2" charset="-122"/>
                  </a:rPr>
                  <a:t>4</a:t>
                </a:r>
                <a:endParaRPr kumimoji="0" lang="zh-CN" altLang="en-US" sz="1800">
                  <a:solidFill>
                    <a:srgbClr val="000000"/>
                  </a:solidFill>
                  <a:latin typeface="Tahoma" panose="020B0604030504040204" pitchFamily="34" charset="0"/>
                  <a:ea typeface="宋体" panose="02010600030101010101" pitchFamily="2" charset="-122"/>
                </a:endParaRPr>
              </a:p>
            </p:txBody>
          </p:sp>
        </p:grpSp>
        <p:sp>
          <p:nvSpPr>
            <p:cNvPr id="56327" name="TextBox 106">
              <a:extLst>
                <a:ext uri="{FF2B5EF4-FFF2-40B4-BE49-F238E27FC236}">
                  <a16:creationId xmlns:a16="http://schemas.microsoft.com/office/drawing/2014/main" id="{9DA39939-42E1-F6CC-645D-74326E097CB8}"/>
                </a:ext>
              </a:extLst>
            </p:cNvPr>
            <p:cNvSpPr txBox="1">
              <a:spLocks noChangeArrowheads="1"/>
            </p:cNvSpPr>
            <p:nvPr/>
          </p:nvSpPr>
          <p:spPr bwMode="auto">
            <a:xfrm>
              <a:off x="3714744" y="3429000"/>
              <a:ext cx="35719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1800">
                  <a:solidFill>
                    <a:srgbClr val="000000"/>
                  </a:solidFill>
                  <a:latin typeface="幼圆" pitchFamily="49" charset="-122"/>
                  <a:ea typeface="幼圆" pitchFamily="49" charset="-122"/>
                </a:rPr>
                <a:t>A</a:t>
              </a:r>
              <a:r>
                <a:rPr kumimoji="0" lang="en-US" altLang="zh-CN" sz="1800" baseline="-25000">
                  <a:solidFill>
                    <a:srgbClr val="000000"/>
                  </a:solidFill>
                  <a:latin typeface="幼圆" pitchFamily="49" charset="-122"/>
                  <a:ea typeface="幼圆" pitchFamily="49" charset="-122"/>
                </a:rPr>
                <a:t>k</a:t>
              </a:r>
              <a:r>
                <a:rPr kumimoji="0" lang="en-US" altLang="zh-CN" sz="1800">
                  <a:solidFill>
                    <a:srgbClr val="000000"/>
                  </a:solidFill>
                  <a:latin typeface="幼圆" pitchFamily="49" charset="-122"/>
                  <a:ea typeface="幼圆" pitchFamily="49" charset="-122"/>
                </a:rPr>
                <a:t>=100</a:t>
              </a:r>
              <a:r>
                <a:rPr kumimoji="0" lang="zh-CN" altLang="en-US" sz="1800">
                  <a:solidFill>
                    <a:srgbClr val="000000"/>
                  </a:solidFill>
                  <a:latin typeface="幼圆" pitchFamily="49" charset="-122"/>
                  <a:ea typeface="幼圆" pitchFamily="49" charset="-122"/>
                </a:rPr>
                <a:t>元</a:t>
              </a:r>
            </a:p>
          </p:txBody>
        </p:sp>
      </p:grpSp>
      <p:sp>
        <p:nvSpPr>
          <p:cNvPr id="8" name="标题 7">
            <a:extLst>
              <a:ext uri="{FF2B5EF4-FFF2-40B4-BE49-F238E27FC236}">
                <a16:creationId xmlns:a16="http://schemas.microsoft.com/office/drawing/2014/main" id="{8971425A-DF84-F32F-EBCD-B640A5E265C0}"/>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（二）计息周期大于收付周期的等值计算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2"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1000"/>
                                        <p:tgtEl>
                                          <p:spTgt spid="4"/>
                                        </p:tgtEl>
                                      </p:cBhvr>
                                    </p:animEffect>
                                    <p:anim calcmode="lin" valueType="num">
                                      <p:cBhvr>
                                        <p:cTn id="14" dur="1000" fill="hold"/>
                                        <p:tgtEl>
                                          <p:spTgt spid="4"/>
                                        </p:tgtEl>
                                        <p:attrNameLst>
                                          <p:attrName>ppt_x</p:attrName>
                                        </p:attrNameLst>
                                      </p:cBhvr>
                                      <p:tavLst>
                                        <p:tav tm="0">
                                          <p:val>
                                            <p:strVal val="#ppt_x"/>
                                          </p:val>
                                        </p:tav>
                                        <p:tav tm="100000">
                                          <p:val>
                                            <p:strVal val="#ppt_x"/>
                                          </p:val>
                                        </p:tav>
                                      </p:tavLst>
                                    </p:anim>
                                    <p:anim calcmode="lin" valueType="num">
                                      <p:cBhvr>
                                        <p:cTn id="15" dur="1000" fill="hold"/>
                                        <p:tgtEl>
                                          <p:spTgt spid="4"/>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4" name="Text Box 3">
            <a:extLst>
              <a:ext uri="{FF2B5EF4-FFF2-40B4-BE49-F238E27FC236}">
                <a16:creationId xmlns:a16="http://schemas.microsoft.com/office/drawing/2014/main" id="{05BA558C-90BF-7F80-ED75-D4DB5F3AEDA4}"/>
              </a:ext>
            </a:extLst>
          </p:cNvPr>
          <p:cNvSpPr txBox="1">
            <a:spLocks noChangeArrowheads="1"/>
          </p:cNvSpPr>
          <p:nvPr/>
        </p:nvSpPr>
        <p:spPr bwMode="auto">
          <a:xfrm>
            <a:off x="2135189" y="1763713"/>
            <a:ext cx="7786687" cy="1866900"/>
          </a:xfrm>
          <a:prstGeom prst="rect">
            <a:avLst/>
          </a:prstGeom>
          <a:noFill/>
          <a:ln w="9525" algn="ctr">
            <a:noFill/>
            <a:miter lim="800000"/>
            <a:headEnd/>
            <a:tailEnd/>
          </a:ln>
        </p:spPr>
        <p:txBody>
          <a:bodyPr>
            <a:spAutoFit/>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0" fontAlgn="base" hangingPunct="0">
              <a:lnSpc>
                <a:spcPct val="150000"/>
              </a:lnSpc>
              <a:spcBef>
                <a:spcPct val="0"/>
              </a:spcBef>
              <a:spcAft>
                <a:spcPct val="0"/>
              </a:spcAft>
            </a:pPr>
            <a:r>
              <a:rPr lang="zh-CN" altLang="en-US" sz="2000" b="1" dirty="0">
                <a:solidFill>
                  <a:srgbClr val="006666"/>
                </a:solidFill>
                <a:latin typeface="Times New Roman" panose="02020603050405020304" pitchFamily="18" charset="0"/>
                <a:ea typeface="幼圆" pitchFamily="49" charset="-122"/>
                <a:sym typeface="Wingdings" pitchFamily="2" charset="2"/>
              </a:rPr>
              <a:t>计息期利率（即季度实际利率）</a:t>
            </a:r>
            <a:r>
              <a:rPr lang="en-US" altLang="zh-CN" sz="2000" b="1" dirty="0" err="1">
                <a:solidFill>
                  <a:srgbClr val="006666"/>
                </a:solidFill>
                <a:latin typeface="Times New Roman" panose="02020603050405020304" pitchFamily="18" charset="0"/>
                <a:ea typeface="幼圆" pitchFamily="49" charset="-122"/>
                <a:sym typeface="Wingdings" pitchFamily="2" charset="2"/>
              </a:rPr>
              <a:t>i</a:t>
            </a:r>
            <a:r>
              <a:rPr lang="zh-CN" altLang="en-US" sz="2000" b="1" baseline="-25000" dirty="0">
                <a:solidFill>
                  <a:srgbClr val="006666"/>
                </a:solidFill>
                <a:latin typeface="Times New Roman" panose="02020603050405020304" pitchFamily="18" charset="0"/>
                <a:ea typeface="幼圆" pitchFamily="49" charset="-122"/>
                <a:sym typeface="Wingdings" pitchFamily="2" charset="2"/>
              </a:rPr>
              <a:t>季 </a:t>
            </a:r>
            <a:r>
              <a:rPr lang="en-US" altLang="zh-CN" sz="2000" b="1" dirty="0">
                <a:solidFill>
                  <a:srgbClr val="006666"/>
                </a:solidFill>
                <a:latin typeface="Times New Roman" panose="02020603050405020304" pitchFamily="18" charset="0"/>
                <a:ea typeface="幼圆" pitchFamily="49" charset="-122"/>
                <a:sym typeface="Wingdings" pitchFamily="2" charset="2"/>
              </a:rPr>
              <a:t>=</a:t>
            </a:r>
            <a:r>
              <a:rPr lang="zh-CN" altLang="en-US" sz="2000" b="1" dirty="0">
                <a:solidFill>
                  <a:srgbClr val="006666"/>
                </a:solidFill>
                <a:latin typeface="Times New Roman" panose="02020603050405020304" pitchFamily="18" charset="0"/>
                <a:ea typeface="幼圆" pitchFamily="49" charset="-122"/>
                <a:sym typeface="Wingdings" pitchFamily="2" charset="2"/>
              </a:rPr>
              <a:t> </a:t>
            </a:r>
            <a:r>
              <a:rPr lang="en-US" altLang="zh-CN" sz="2000" b="1" dirty="0">
                <a:solidFill>
                  <a:srgbClr val="006666"/>
                </a:solidFill>
                <a:latin typeface="Times New Roman" panose="02020603050405020304" pitchFamily="18" charset="0"/>
                <a:ea typeface="幼圆" pitchFamily="49" charset="-122"/>
                <a:sym typeface="Wingdings" pitchFamily="2" charset="2"/>
              </a:rPr>
              <a:t>8%/4</a:t>
            </a:r>
            <a:r>
              <a:rPr lang="zh-CN" altLang="en-US" sz="2000" b="1" dirty="0">
                <a:solidFill>
                  <a:srgbClr val="006666"/>
                </a:solidFill>
                <a:latin typeface="Times New Roman" panose="02020603050405020304" pitchFamily="18" charset="0"/>
                <a:ea typeface="幼圆" pitchFamily="49" charset="-122"/>
                <a:sym typeface="Wingdings" pitchFamily="2" charset="2"/>
              </a:rPr>
              <a:t> </a:t>
            </a:r>
            <a:r>
              <a:rPr lang="en-US" altLang="zh-CN" sz="2000" b="1" dirty="0">
                <a:solidFill>
                  <a:srgbClr val="006666"/>
                </a:solidFill>
                <a:latin typeface="Times New Roman" panose="02020603050405020304" pitchFamily="18" charset="0"/>
                <a:ea typeface="幼圆" pitchFamily="49" charset="-122"/>
                <a:sym typeface="Wingdings" pitchFamily="2" charset="2"/>
              </a:rPr>
              <a:t>=</a:t>
            </a:r>
            <a:r>
              <a:rPr lang="zh-CN" altLang="en-US" sz="2000" b="1" dirty="0">
                <a:solidFill>
                  <a:srgbClr val="006666"/>
                </a:solidFill>
                <a:latin typeface="Times New Roman" panose="02020603050405020304" pitchFamily="18" charset="0"/>
                <a:ea typeface="幼圆" pitchFamily="49" charset="-122"/>
                <a:sym typeface="Wingdings" pitchFamily="2" charset="2"/>
              </a:rPr>
              <a:t> </a:t>
            </a:r>
            <a:r>
              <a:rPr lang="en-US" altLang="zh-CN" sz="2000" b="1" dirty="0">
                <a:solidFill>
                  <a:srgbClr val="006666"/>
                </a:solidFill>
                <a:latin typeface="Times New Roman" panose="02020603050405020304" pitchFamily="18" charset="0"/>
                <a:ea typeface="幼圆" pitchFamily="49" charset="-122"/>
                <a:sym typeface="Wingdings" pitchFamily="2" charset="2"/>
              </a:rPr>
              <a:t>2%</a:t>
            </a:r>
            <a:r>
              <a:rPr lang="zh-CN" altLang="en-US" sz="2000" b="1" dirty="0">
                <a:solidFill>
                  <a:srgbClr val="006666"/>
                </a:solidFill>
                <a:latin typeface="Times New Roman" panose="02020603050405020304" pitchFamily="18" charset="0"/>
                <a:ea typeface="幼圆" pitchFamily="49" charset="-122"/>
                <a:sym typeface="Wingdings" pitchFamily="2" charset="2"/>
              </a:rPr>
              <a:t>，运用实际利率公式计算收付周期利率为                                   </a:t>
            </a:r>
            <a:r>
              <a:rPr lang="en-US" altLang="zh-CN" sz="2000" b="1" dirty="0">
                <a:solidFill>
                  <a:srgbClr val="006666"/>
                </a:solidFill>
                <a:latin typeface="Times New Roman" panose="02020603050405020304" pitchFamily="18" charset="0"/>
                <a:ea typeface="幼圆" pitchFamily="49" charset="-122"/>
                <a:sym typeface="Wingdings" pitchFamily="2" charset="2"/>
              </a:rPr>
              <a:t>,   </a:t>
            </a:r>
            <a:r>
              <a:rPr lang="en-US" altLang="zh-CN" sz="2000" b="1" dirty="0" err="1">
                <a:solidFill>
                  <a:srgbClr val="006666"/>
                </a:solidFill>
                <a:latin typeface="Times New Roman" panose="02020603050405020304" pitchFamily="18" charset="0"/>
                <a:ea typeface="幼圆" pitchFamily="49" charset="-122"/>
                <a:sym typeface="Wingdings" pitchFamily="2" charset="2"/>
              </a:rPr>
              <a:t>i</a:t>
            </a:r>
            <a:r>
              <a:rPr lang="zh-CN" altLang="en-US" sz="2000" b="1" baseline="-25000" dirty="0">
                <a:solidFill>
                  <a:srgbClr val="006666"/>
                </a:solidFill>
                <a:latin typeface="Times New Roman" panose="02020603050405020304" pitchFamily="18" charset="0"/>
                <a:ea typeface="幼圆" pitchFamily="49" charset="-122"/>
                <a:sym typeface="Wingdings" pitchFamily="2" charset="2"/>
              </a:rPr>
              <a:t>季 </a:t>
            </a:r>
            <a:r>
              <a:rPr lang="en-US" altLang="zh-CN" sz="2000" b="1" dirty="0">
                <a:solidFill>
                  <a:srgbClr val="006666"/>
                </a:solidFill>
                <a:latin typeface="Times New Roman" panose="02020603050405020304" pitchFamily="18" charset="0"/>
                <a:ea typeface="幼圆" pitchFamily="49" charset="-122"/>
                <a:sym typeface="Wingdings" pitchFamily="2" charset="2"/>
              </a:rPr>
              <a:t>=</a:t>
            </a:r>
            <a:r>
              <a:rPr lang="zh-CN" altLang="en-US" sz="2000" b="1" dirty="0">
                <a:solidFill>
                  <a:srgbClr val="006666"/>
                </a:solidFill>
                <a:latin typeface="Times New Roman" panose="02020603050405020304" pitchFamily="18" charset="0"/>
                <a:ea typeface="幼圆" pitchFamily="49" charset="-122"/>
                <a:sym typeface="Wingdings" pitchFamily="2" charset="2"/>
              </a:rPr>
              <a:t>（</a:t>
            </a:r>
            <a:r>
              <a:rPr lang="en-US" altLang="zh-CN" sz="2000" b="1" dirty="0">
                <a:solidFill>
                  <a:srgbClr val="006666"/>
                </a:solidFill>
                <a:latin typeface="Times New Roman" panose="02020603050405020304" pitchFamily="18" charset="0"/>
                <a:ea typeface="幼圆" pitchFamily="49" charset="-122"/>
                <a:sym typeface="Wingdings" pitchFamily="2" charset="2"/>
              </a:rPr>
              <a:t>1+r</a:t>
            </a:r>
            <a:r>
              <a:rPr lang="zh-CN" altLang="en-US" sz="2000" b="1" baseline="-25000" dirty="0">
                <a:solidFill>
                  <a:srgbClr val="006666"/>
                </a:solidFill>
                <a:latin typeface="Times New Roman" panose="02020603050405020304" pitchFamily="18" charset="0"/>
                <a:ea typeface="幼圆" pitchFamily="49" charset="-122"/>
                <a:sym typeface="Wingdings" pitchFamily="2" charset="2"/>
              </a:rPr>
              <a:t>季</a:t>
            </a:r>
            <a:r>
              <a:rPr lang="en-US" altLang="zh-CN" sz="2000" b="1" dirty="0">
                <a:solidFill>
                  <a:srgbClr val="006666"/>
                </a:solidFill>
                <a:latin typeface="Times New Roman" panose="02020603050405020304" pitchFamily="18" charset="0"/>
                <a:ea typeface="幼圆" pitchFamily="49" charset="-122"/>
                <a:sym typeface="Wingdings" pitchFamily="2" charset="2"/>
              </a:rPr>
              <a:t>/3</a:t>
            </a:r>
            <a:r>
              <a:rPr lang="zh-CN" altLang="en-US" sz="2000" b="1" dirty="0">
                <a:solidFill>
                  <a:srgbClr val="006666"/>
                </a:solidFill>
                <a:latin typeface="Times New Roman" panose="02020603050405020304" pitchFamily="18" charset="0"/>
                <a:ea typeface="幼圆" pitchFamily="49" charset="-122"/>
                <a:sym typeface="Wingdings" pitchFamily="2" charset="2"/>
              </a:rPr>
              <a:t>）</a:t>
            </a:r>
            <a:r>
              <a:rPr lang="en-US" altLang="zh-CN" sz="2000" b="1" baseline="30000" dirty="0">
                <a:solidFill>
                  <a:srgbClr val="006666"/>
                </a:solidFill>
                <a:latin typeface="Times New Roman" panose="02020603050405020304" pitchFamily="18" charset="0"/>
                <a:ea typeface="幼圆" pitchFamily="49" charset="-122"/>
                <a:sym typeface="Wingdings" pitchFamily="2" charset="2"/>
              </a:rPr>
              <a:t>3</a:t>
            </a:r>
            <a:r>
              <a:rPr lang="en-US" altLang="zh-CN" sz="2000" b="1" dirty="0">
                <a:solidFill>
                  <a:srgbClr val="006666"/>
                </a:solidFill>
                <a:latin typeface="Times New Roman" panose="02020603050405020304" pitchFamily="18" charset="0"/>
                <a:ea typeface="幼圆" pitchFamily="49" charset="-122"/>
                <a:sym typeface="Wingdings" pitchFamily="2" charset="2"/>
              </a:rPr>
              <a:t>-</a:t>
            </a:r>
            <a:r>
              <a:rPr lang="zh-CN" altLang="en-US" sz="2000" b="1" dirty="0">
                <a:solidFill>
                  <a:srgbClr val="006666"/>
                </a:solidFill>
                <a:latin typeface="Times New Roman" panose="02020603050405020304" pitchFamily="18" charset="0"/>
                <a:ea typeface="幼圆" pitchFamily="49" charset="-122"/>
                <a:sym typeface="Wingdings" pitchFamily="2" charset="2"/>
              </a:rPr>
              <a:t> </a:t>
            </a:r>
            <a:r>
              <a:rPr lang="en-US" altLang="zh-CN" sz="2000" b="1" dirty="0">
                <a:solidFill>
                  <a:srgbClr val="006666"/>
                </a:solidFill>
                <a:latin typeface="Times New Roman" panose="02020603050405020304" pitchFamily="18" charset="0"/>
                <a:ea typeface="幼圆" pitchFamily="49" charset="-122"/>
                <a:sym typeface="Wingdings" pitchFamily="2" charset="2"/>
              </a:rPr>
              <a:t>1=2%</a:t>
            </a:r>
          </a:p>
          <a:p>
            <a:pPr eaLnBrk="0" fontAlgn="base" hangingPunct="0">
              <a:lnSpc>
                <a:spcPct val="150000"/>
              </a:lnSpc>
              <a:spcBef>
                <a:spcPct val="0"/>
              </a:spcBef>
              <a:spcAft>
                <a:spcPct val="0"/>
              </a:spcAft>
            </a:pPr>
            <a:r>
              <a:rPr lang="zh-CN" altLang="en-US" sz="2000" b="1" dirty="0">
                <a:solidFill>
                  <a:srgbClr val="006666"/>
                </a:solidFill>
                <a:latin typeface="Times New Roman" panose="02020603050405020304" pitchFamily="18" charset="0"/>
                <a:ea typeface="幼圆" pitchFamily="49" charset="-122"/>
                <a:sym typeface="Wingdings" pitchFamily="2" charset="2"/>
              </a:rPr>
              <a:t>解得 </a:t>
            </a:r>
            <a:r>
              <a:rPr lang="en-US" altLang="zh-CN" sz="2000" b="1" dirty="0">
                <a:solidFill>
                  <a:srgbClr val="006666"/>
                </a:solidFill>
                <a:latin typeface="Times New Roman" panose="02020603050405020304" pitchFamily="18" charset="0"/>
                <a:ea typeface="幼圆" pitchFamily="49" charset="-122"/>
                <a:sym typeface="Wingdings" pitchFamily="2" charset="2"/>
              </a:rPr>
              <a:t>r</a:t>
            </a:r>
            <a:r>
              <a:rPr lang="zh-CN" altLang="en-US" sz="2000" b="1" baseline="-25000" dirty="0">
                <a:solidFill>
                  <a:srgbClr val="006666"/>
                </a:solidFill>
                <a:latin typeface="Times New Roman" panose="02020603050405020304" pitchFamily="18" charset="0"/>
                <a:ea typeface="幼圆" pitchFamily="49" charset="-122"/>
                <a:sym typeface="Wingdings" pitchFamily="2" charset="2"/>
              </a:rPr>
              <a:t>季 </a:t>
            </a:r>
            <a:r>
              <a:rPr lang="en-US" altLang="zh-CN" sz="2000" b="1" dirty="0">
                <a:solidFill>
                  <a:srgbClr val="006666"/>
                </a:solidFill>
                <a:latin typeface="Times New Roman" panose="02020603050405020304" pitchFamily="18" charset="0"/>
                <a:ea typeface="幼圆" pitchFamily="49" charset="-122"/>
                <a:sym typeface="Wingdings" pitchFamily="2" charset="2"/>
              </a:rPr>
              <a:t>=</a:t>
            </a:r>
            <a:r>
              <a:rPr lang="zh-CN" altLang="en-US" sz="2000" b="1" dirty="0">
                <a:solidFill>
                  <a:srgbClr val="006666"/>
                </a:solidFill>
                <a:latin typeface="Times New Roman" panose="02020603050405020304" pitchFamily="18" charset="0"/>
                <a:ea typeface="幼圆" pitchFamily="49" charset="-122"/>
                <a:sym typeface="Wingdings" pitchFamily="2" charset="2"/>
              </a:rPr>
              <a:t> </a:t>
            </a:r>
            <a:r>
              <a:rPr lang="en-US" altLang="zh-CN" sz="2000" b="1" dirty="0">
                <a:solidFill>
                  <a:srgbClr val="006666"/>
                </a:solidFill>
                <a:latin typeface="Times New Roman" panose="02020603050405020304" pitchFamily="18" charset="0"/>
                <a:ea typeface="幼圆" pitchFamily="49" charset="-122"/>
                <a:sym typeface="Wingdings" pitchFamily="2" charset="2"/>
              </a:rPr>
              <a:t>1.9868%</a:t>
            </a:r>
            <a:r>
              <a:rPr lang="zh-CN" altLang="en-US" sz="2000" b="1" dirty="0">
                <a:solidFill>
                  <a:srgbClr val="006666"/>
                </a:solidFill>
                <a:latin typeface="Times New Roman" panose="02020603050405020304" pitchFamily="18" charset="0"/>
                <a:ea typeface="幼圆" pitchFamily="49" charset="-122"/>
                <a:sym typeface="Wingdings" pitchFamily="2" charset="2"/>
              </a:rPr>
              <a:t>，则每月利率 </a:t>
            </a:r>
            <a:r>
              <a:rPr lang="en-US" altLang="zh-CN" sz="2000" b="1" dirty="0" err="1">
                <a:solidFill>
                  <a:srgbClr val="006666"/>
                </a:solidFill>
                <a:latin typeface="Times New Roman" panose="02020603050405020304" pitchFamily="18" charset="0"/>
                <a:ea typeface="幼圆" pitchFamily="49" charset="-122"/>
                <a:sym typeface="Wingdings" pitchFamily="2" charset="2"/>
              </a:rPr>
              <a:t>i</a:t>
            </a:r>
            <a:r>
              <a:rPr lang="zh-CN" altLang="en-US" sz="2000" b="1" baseline="-25000" dirty="0">
                <a:solidFill>
                  <a:srgbClr val="006666"/>
                </a:solidFill>
                <a:latin typeface="Times New Roman" panose="02020603050405020304" pitchFamily="18" charset="0"/>
                <a:ea typeface="幼圆" pitchFamily="49" charset="-122"/>
                <a:sym typeface="Wingdings" pitchFamily="2" charset="2"/>
              </a:rPr>
              <a:t>月 </a:t>
            </a:r>
            <a:r>
              <a:rPr lang="en-US" altLang="zh-CN" sz="2000" b="1" dirty="0">
                <a:solidFill>
                  <a:srgbClr val="006666"/>
                </a:solidFill>
                <a:latin typeface="Times New Roman" panose="02020603050405020304" pitchFamily="18" charset="0"/>
                <a:ea typeface="幼圆" pitchFamily="49" charset="-122"/>
                <a:sym typeface="Wingdings" pitchFamily="2" charset="2"/>
              </a:rPr>
              <a:t>=</a:t>
            </a:r>
            <a:r>
              <a:rPr lang="zh-CN" altLang="en-US" sz="2000" b="1" dirty="0">
                <a:solidFill>
                  <a:srgbClr val="006666"/>
                </a:solidFill>
                <a:latin typeface="Times New Roman" panose="02020603050405020304" pitchFamily="18" charset="0"/>
                <a:ea typeface="幼圆" pitchFamily="49" charset="-122"/>
                <a:sym typeface="Wingdings" pitchFamily="2" charset="2"/>
              </a:rPr>
              <a:t> </a:t>
            </a:r>
            <a:r>
              <a:rPr lang="en-US" altLang="zh-CN" sz="2000" b="1" dirty="0">
                <a:solidFill>
                  <a:srgbClr val="006666"/>
                </a:solidFill>
                <a:latin typeface="Times New Roman" panose="02020603050405020304" pitchFamily="18" charset="0"/>
                <a:ea typeface="幼圆" pitchFamily="49" charset="-122"/>
                <a:sym typeface="Wingdings" pitchFamily="2" charset="2"/>
              </a:rPr>
              <a:t>0.6623%</a:t>
            </a:r>
            <a:r>
              <a:rPr lang="zh-CN" altLang="en-US" sz="2000" b="1" dirty="0">
                <a:solidFill>
                  <a:srgbClr val="006666"/>
                </a:solidFill>
                <a:latin typeface="Times New Roman" panose="02020603050405020304" pitchFamily="18" charset="0"/>
                <a:ea typeface="幼圆" pitchFamily="49" charset="-122"/>
                <a:sym typeface="Wingdings" pitchFamily="2" charset="2"/>
              </a:rPr>
              <a:t>，利用普通复利公式即可求出年末金额 </a:t>
            </a:r>
            <a:r>
              <a:rPr lang="en-US" altLang="zh-CN" sz="2000" b="1" dirty="0">
                <a:solidFill>
                  <a:srgbClr val="006666"/>
                </a:solidFill>
                <a:latin typeface="Times New Roman" panose="02020603050405020304" pitchFamily="18" charset="0"/>
                <a:ea typeface="幼圆" pitchFamily="49" charset="-122"/>
                <a:sym typeface="Wingdings" pitchFamily="2" charset="2"/>
              </a:rPr>
              <a:t>F</a:t>
            </a:r>
            <a:r>
              <a:rPr lang="zh-CN" altLang="en-US" sz="2000" b="1" dirty="0">
                <a:solidFill>
                  <a:srgbClr val="006666"/>
                </a:solidFill>
                <a:latin typeface="Times New Roman" panose="02020603050405020304" pitchFamily="18" charset="0"/>
                <a:ea typeface="幼圆" pitchFamily="49" charset="-122"/>
                <a:sym typeface="Wingdings" pitchFamily="2" charset="2"/>
              </a:rPr>
              <a:t> 为</a:t>
            </a:r>
          </a:p>
        </p:txBody>
      </p:sp>
      <p:graphicFrame>
        <p:nvGraphicFramePr>
          <p:cNvPr id="57348" name="Object 5">
            <a:extLst>
              <a:ext uri="{FF2B5EF4-FFF2-40B4-BE49-F238E27FC236}">
                <a16:creationId xmlns:a16="http://schemas.microsoft.com/office/drawing/2014/main" id="{F331BF32-39AC-0A94-EACB-769BDCE8D9E9}"/>
              </a:ext>
            </a:extLst>
          </p:cNvPr>
          <p:cNvGraphicFramePr>
            <a:graphicFrameLocks noChangeAspect="1"/>
          </p:cNvGraphicFramePr>
          <p:nvPr/>
        </p:nvGraphicFramePr>
        <p:xfrm>
          <a:off x="4565831" y="2298773"/>
          <a:ext cx="2119313" cy="420688"/>
        </p:xfrm>
        <a:graphic>
          <a:graphicData uri="http://schemas.openxmlformats.org/presentationml/2006/ole">
            <mc:AlternateContent xmlns:mc="http://schemas.openxmlformats.org/markup-compatibility/2006">
              <mc:Choice xmlns:v="urn:schemas-microsoft-com:vml" Requires="v">
                <p:oleObj name="Equation" r:id="rId2" imgW="26619200" imgH="5854700" progId="">
                  <p:embed/>
                </p:oleObj>
              </mc:Choice>
              <mc:Fallback>
                <p:oleObj name="Equation" r:id="rId2" imgW="26619200" imgH="5854700" progId="">
                  <p:embed/>
                  <p:pic>
                    <p:nvPicPr>
                      <p:cNvPr id="57348" name="Object 5">
                        <a:extLst>
                          <a:ext uri="{FF2B5EF4-FFF2-40B4-BE49-F238E27FC236}">
                            <a16:creationId xmlns:a16="http://schemas.microsoft.com/office/drawing/2014/main" id="{F331BF32-39AC-0A94-EACB-769BDCE8D9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5831" y="2298773"/>
                        <a:ext cx="21193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49" name="Object 4">
            <a:extLst>
              <a:ext uri="{FF2B5EF4-FFF2-40B4-BE49-F238E27FC236}">
                <a16:creationId xmlns:a16="http://schemas.microsoft.com/office/drawing/2014/main" id="{2BB38600-5FCF-4157-3E59-AFF5C42FE11E}"/>
              </a:ext>
            </a:extLst>
          </p:cNvPr>
          <p:cNvGraphicFramePr>
            <a:graphicFrameLocks noChangeAspect="1"/>
          </p:cNvGraphicFramePr>
          <p:nvPr/>
        </p:nvGraphicFramePr>
        <p:xfrm>
          <a:off x="2765631" y="4108451"/>
          <a:ext cx="5916613" cy="414337"/>
        </p:xfrm>
        <a:graphic>
          <a:graphicData uri="http://schemas.openxmlformats.org/presentationml/2006/ole">
            <mc:AlternateContent xmlns:mc="http://schemas.openxmlformats.org/markup-compatibility/2006">
              <mc:Choice xmlns:v="urn:schemas-microsoft-com:vml" Requires="v">
                <p:oleObj name="Equation" r:id="rId4" imgW="76365100" imgH="4978400" progId="Equation.DSMT4">
                  <p:embed/>
                </p:oleObj>
              </mc:Choice>
              <mc:Fallback>
                <p:oleObj name="Equation" r:id="rId4" imgW="76365100" imgH="4978400" progId="Equation.DSMT4">
                  <p:embed/>
                  <p:pic>
                    <p:nvPicPr>
                      <p:cNvPr id="57349" name="Object 4">
                        <a:extLst>
                          <a:ext uri="{FF2B5EF4-FFF2-40B4-BE49-F238E27FC236}">
                            <a16:creationId xmlns:a16="http://schemas.microsoft.com/office/drawing/2014/main" id="{2BB38600-5FCF-4157-3E59-AFF5C42FE1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65631" y="4108451"/>
                        <a:ext cx="591661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50" name="TextBox 81">
            <a:extLst>
              <a:ext uri="{FF2B5EF4-FFF2-40B4-BE49-F238E27FC236}">
                <a16:creationId xmlns:a16="http://schemas.microsoft.com/office/drawing/2014/main" id="{F4863DB5-DBB7-20AB-6759-BE442A798023}"/>
              </a:ext>
            </a:extLst>
          </p:cNvPr>
          <p:cNvSpPr txBox="1">
            <a:spLocks noChangeArrowheads="1"/>
          </p:cNvSpPr>
          <p:nvPr/>
        </p:nvSpPr>
        <p:spPr bwMode="auto">
          <a:xfrm>
            <a:off x="8546411" y="3978261"/>
            <a:ext cx="1357312" cy="499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150000"/>
              </a:lnSpc>
              <a:spcBef>
                <a:spcPct val="0"/>
              </a:spcBef>
              <a:spcAft>
                <a:spcPct val="0"/>
              </a:spcAft>
              <a:buClrTx/>
              <a:buSzTx/>
              <a:buNone/>
            </a:pPr>
            <a:r>
              <a:rPr kumimoji="0" lang="zh-CN" altLang="en-US" sz="2000" dirty="0">
                <a:solidFill>
                  <a:srgbClr val="000000"/>
                </a:solidFill>
                <a:latin typeface="幼圆" pitchFamily="49" charset="-122"/>
                <a:ea typeface="幼圆" pitchFamily="49" charset="-122"/>
                <a:sym typeface="Wingdings" pitchFamily="2" charset="2"/>
              </a:rPr>
              <a:t>（元）</a:t>
            </a:r>
          </a:p>
        </p:txBody>
      </p:sp>
      <p:sp>
        <p:nvSpPr>
          <p:cNvPr id="5" name="标题 7">
            <a:extLst>
              <a:ext uri="{FF2B5EF4-FFF2-40B4-BE49-F238E27FC236}">
                <a16:creationId xmlns:a16="http://schemas.microsoft.com/office/drawing/2014/main" id="{09359E32-E73D-5519-B569-5C91BBF404D9}"/>
              </a:ext>
            </a:extLst>
          </p:cNvPr>
          <p:cNvSpPr>
            <a:spLocks noGrp="1" noChangeArrowheads="1"/>
          </p:cNvSpPr>
          <p:nvPr>
            <p:ph type="title"/>
          </p:nvPr>
        </p:nvSpPr>
        <p:spPr>
          <a:xfrm>
            <a:off x="2675620" y="96853"/>
            <a:ext cx="7793038" cy="838201"/>
          </a:xfrm>
        </p:spPr>
        <p:txBody>
          <a:bodyPr/>
          <a:lstStyle/>
          <a:p>
            <a:r>
              <a:rPr lang="zh-CN" altLang="en-US" sz="2600" b="1" dirty="0">
                <a:latin typeface="隶书" pitchFamily="49" charset="-122"/>
                <a:ea typeface="隶书" pitchFamily="49" charset="-122"/>
              </a:rPr>
              <a:t>（二）计息周期大于收付周期的等值计算</a:t>
            </a:r>
            <a:endParaRPr lang="zh-CN" altLang="en-US" sz="2600" dirty="0">
              <a:latin typeface="隶书" pitchFamily="49" charset="-122"/>
              <a:ea typeface="隶书" pitchFamily="49" charset="-122"/>
            </a:endParaRPr>
          </a:p>
        </p:txBody>
      </p:sp>
    </p:spTree>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a:extLst>
              <a:ext uri="{FF2B5EF4-FFF2-40B4-BE49-F238E27FC236}">
                <a16:creationId xmlns:a16="http://schemas.microsoft.com/office/drawing/2014/main" id="{4CA2FFC2-1A5E-D393-356C-D587094E6133}"/>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A04BE97E-D8F9-5045-8D1A-B820A7FE4CA6}" type="slidenum">
              <a:rPr kumimoji="0" lang="en-US" altLang="zh-CN" sz="1000">
                <a:solidFill>
                  <a:srgbClr val="808080"/>
                </a:solidFill>
                <a:ea typeface="华文行楷" panose="02010800040101010101" pitchFamily="2" charset="-122"/>
              </a:rPr>
              <a:pPr fontAlgn="base">
                <a:spcBef>
                  <a:spcPct val="0"/>
                </a:spcBef>
                <a:spcAft>
                  <a:spcPct val="0"/>
                </a:spcAft>
                <a:buClrTx/>
                <a:buSzTx/>
                <a:buNone/>
              </a:pPr>
              <a:t>37</a:t>
            </a:fld>
            <a:endParaRPr kumimoji="0" lang="en-US" altLang="zh-CN" sz="1000">
              <a:solidFill>
                <a:srgbClr val="808080"/>
              </a:solidFill>
              <a:ea typeface="华文行楷" panose="02010800040101010101" pitchFamily="2" charset="-122"/>
            </a:endParaRPr>
          </a:p>
        </p:txBody>
      </p:sp>
      <p:sp>
        <p:nvSpPr>
          <p:cNvPr id="58371" name="Rectangle 2">
            <a:extLst>
              <a:ext uri="{FF2B5EF4-FFF2-40B4-BE49-F238E27FC236}">
                <a16:creationId xmlns:a16="http://schemas.microsoft.com/office/drawing/2014/main" id="{4DB33A0D-652A-BAE4-F75F-E114E4E80280}"/>
              </a:ext>
            </a:extLst>
          </p:cNvPr>
          <p:cNvSpPr>
            <a:spLocks noGrp="1" noChangeArrowheads="1"/>
          </p:cNvSpPr>
          <p:nvPr>
            <p:ph type="title"/>
          </p:nvPr>
        </p:nvSpPr>
        <p:spPr/>
        <p:txBody>
          <a:bodyPr/>
          <a:lstStyle/>
          <a:p>
            <a:pPr eaLnBrk="1" hangingPunct="1"/>
            <a:r>
              <a:rPr lang="zh-CN" altLang="en-US"/>
              <a:t>要求、重点与难点</a:t>
            </a:r>
          </a:p>
        </p:txBody>
      </p:sp>
      <p:sp>
        <p:nvSpPr>
          <p:cNvPr id="58372" name="Rectangle 3">
            <a:extLst>
              <a:ext uri="{FF2B5EF4-FFF2-40B4-BE49-F238E27FC236}">
                <a16:creationId xmlns:a16="http://schemas.microsoft.com/office/drawing/2014/main" id="{69E4AB52-860A-A6E0-D63E-E723AABD5453}"/>
              </a:ext>
            </a:extLst>
          </p:cNvPr>
          <p:cNvSpPr>
            <a:spLocks noGrp="1" noChangeArrowheads="1"/>
          </p:cNvSpPr>
          <p:nvPr>
            <p:ph type="body" idx="1"/>
          </p:nvPr>
        </p:nvSpPr>
        <p:spPr/>
        <p:txBody>
          <a:bodyPr/>
          <a:lstStyle/>
          <a:p>
            <a:pPr marL="0" indent="0" eaLnBrk="1" hangingPunct="1">
              <a:lnSpc>
                <a:spcPct val="90000"/>
              </a:lnSpc>
              <a:buNone/>
              <a:tabLst>
                <a:tab pos="892175" algn="l"/>
              </a:tabLst>
            </a:pPr>
            <a:r>
              <a:rPr lang="zh-CN" altLang="en-US" sz="3000" dirty="0"/>
              <a:t>要求</a:t>
            </a:r>
          </a:p>
          <a:p>
            <a:pPr marL="722313" lvl="1" indent="-271463" eaLnBrk="1" hangingPunct="1">
              <a:lnSpc>
                <a:spcPct val="105000"/>
              </a:lnSpc>
              <a:buClr>
                <a:schemeClr val="tx1"/>
              </a:buClr>
              <a:buSzPct val="90000"/>
              <a:buFontTx/>
              <a:buChar char="•"/>
              <a:tabLst>
                <a:tab pos="892175" algn="l"/>
              </a:tabLst>
            </a:pPr>
            <a:r>
              <a:rPr lang="zh-CN" altLang="en-US" dirty="0"/>
              <a:t>熟悉资金时间价值的概念</a:t>
            </a:r>
          </a:p>
          <a:p>
            <a:pPr marL="722313" lvl="1" indent="-271463" eaLnBrk="1" hangingPunct="1">
              <a:lnSpc>
                <a:spcPct val="105000"/>
              </a:lnSpc>
              <a:buClr>
                <a:schemeClr val="tx1"/>
              </a:buClr>
              <a:buSzPct val="90000"/>
              <a:buFontTx/>
              <a:buChar char="•"/>
              <a:tabLst>
                <a:tab pos="892175" algn="l"/>
              </a:tabLst>
            </a:pPr>
            <a:r>
              <a:rPr lang="zh-CN" altLang="en-US" dirty="0"/>
              <a:t>掌握资金时间价值计算所涉及的基本概念和计算公式</a:t>
            </a:r>
          </a:p>
          <a:p>
            <a:pPr marL="722313" lvl="1" indent="-271463" eaLnBrk="1" hangingPunct="1">
              <a:lnSpc>
                <a:spcPct val="105000"/>
              </a:lnSpc>
              <a:buClr>
                <a:schemeClr val="tx1"/>
              </a:buClr>
              <a:buSzPct val="90000"/>
              <a:buFontTx/>
              <a:buChar char="•"/>
              <a:tabLst>
                <a:tab pos="892175" algn="l"/>
              </a:tabLst>
            </a:pPr>
            <a:r>
              <a:rPr lang="zh-CN" altLang="en-US" dirty="0"/>
              <a:t>掌握名义利率和实际利率的计算</a:t>
            </a:r>
          </a:p>
          <a:p>
            <a:pPr marL="722313" lvl="1" indent="-271463" eaLnBrk="1" hangingPunct="1">
              <a:lnSpc>
                <a:spcPct val="105000"/>
              </a:lnSpc>
              <a:buClr>
                <a:schemeClr val="tx1"/>
              </a:buClr>
              <a:buSzPct val="90000"/>
              <a:buFontTx/>
              <a:buChar char="•"/>
              <a:tabLst>
                <a:tab pos="892175" algn="l"/>
              </a:tabLst>
            </a:pPr>
            <a:r>
              <a:rPr lang="zh-CN" altLang="en-US" dirty="0"/>
              <a:t>掌握资金等值计算及其应用</a:t>
            </a:r>
          </a:p>
          <a:p>
            <a:pPr marL="0" indent="0" eaLnBrk="1" hangingPunct="1">
              <a:lnSpc>
                <a:spcPct val="90000"/>
              </a:lnSpc>
              <a:buNone/>
              <a:tabLst>
                <a:tab pos="892175" algn="l"/>
              </a:tabLst>
            </a:pPr>
            <a:r>
              <a:rPr lang="zh-CN" altLang="en-US" sz="3000" dirty="0"/>
              <a:t>重点</a:t>
            </a:r>
          </a:p>
          <a:p>
            <a:pPr marL="722313" lvl="1" indent="-271463" eaLnBrk="1" hangingPunct="1">
              <a:lnSpc>
                <a:spcPct val="105000"/>
              </a:lnSpc>
              <a:buClr>
                <a:schemeClr val="tx1"/>
              </a:buClr>
              <a:buSzPct val="90000"/>
              <a:buFontTx/>
              <a:buChar char="•"/>
              <a:tabLst>
                <a:tab pos="892175" algn="l"/>
              </a:tabLst>
            </a:pPr>
            <a:r>
              <a:rPr lang="zh-CN" altLang="en-US" dirty="0"/>
              <a:t>资金时间价值的概念、等值的概念和计算公式</a:t>
            </a:r>
          </a:p>
          <a:p>
            <a:pPr marL="722313" lvl="1" indent="-271463" eaLnBrk="1" hangingPunct="1">
              <a:lnSpc>
                <a:spcPct val="105000"/>
              </a:lnSpc>
              <a:buClr>
                <a:schemeClr val="tx1"/>
              </a:buClr>
              <a:buSzPct val="90000"/>
              <a:buFontTx/>
              <a:buChar char="•"/>
              <a:tabLst>
                <a:tab pos="892175" algn="l"/>
              </a:tabLst>
            </a:pPr>
            <a:r>
              <a:rPr lang="zh-CN" altLang="en-US" dirty="0"/>
              <a:t>单利与复利</a:t>
            </a:r>
          </a:p>
          <a:p>
            <a:pPr marL="722313" lvl="1" indent="-271463" eaLnBrk="1" hangingPunct="1">
              <a:lnSpc>
                <a:spcPct val="105000"/>
              </a:lnSpc>
              <a:buClr>
                <a:schemeClr val="tx1"/>
              </a:buClr>
              <a:buSzPct val="90000"/>
              <a:buFontTx/>
              <a:buChar char="•"/>
              <a:tabLst>
                <a:tab pos="892175" algn="l"/>
              </a:tabLst>
            </a:pPr>
            <a:r>
              <a:rPr lang="zh-CN" altLang="en-US" dirty="0"/>
              <a:t>名义利率和实际利率</a:t>
            </a:r>
          </a:p>
          <a:p>
            <a:pPr marL="0" indent="0" eaLnBrk="1" hangingPunct="1">
              <a:lnSpc>
                <a:spcPct val="90000"/>
              </a:lnSpc>
              <a:buNone/>
              <a:tabLst>
                <a:tab pos="892175" algn="l"/>
              </a:tabLst>
            </a:pPr>
            <a:r>
              <a:rPr lang="zh-CN" altLang="en-US" sz="3000" dirty="0"/>
              <a:t>难点</a:t>
            </a:r>
          </a:p>
          <a:p>
            <a:pPr marL="722313" lvl="1" indent="-271463" eaLnBrk="1" hangingPunct="1">
              <a:lnSpc>
                <a:spcPct val="105000"/>
              </a:lnSpc>
              <a:buClr>
                <a:schemeClr val="tx1"/>
              </a:buClr>
              <a:buSzPct val="90000"/>
              <a:buFontTx/>
              <a:buChar char="•"/>
              <a:tabLst>
                <a:tab pos="892175" algn="l"/>
              </a:tabLst>
            </a:pPr>
            <a:r>
              <a:rPr lang="zh-CN" altLang="en-US" dirty="0"/>
              <a:t>等值的概念和计算</a:t>
            </a:r>
          </a:p>
          <a:p>
            <a:pPr marL="722313" lvl="1" indent="-271463" eaLnBrk="1" hangingPunct="1">
              <a:lnSpc>
                <a:spcPct val="105000"/>
              </a:lnSpc>
              <a:buClr>
                <a:schemeClr val="tx1"/>
              </a:buClr>
              <a:buSzPct val="90000"/>
              <a:buFontTx/>
              <a:buChar char="•"/>
              <a:tabLst>
                <a:tab pos="892175" algn="l"/>
              </a:tabLst>
            </a:pPr>
            <a:r>
              <a:rPr lang="zh-CN" altLang="en-US" dirty="0"/>
              <a:t>名义利率和实际利率</a:t>
            </a: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a:extLst>
              <a:ext uri="{FF2B5EF4-FFF2-40B4-BE49-F238E27FC236}">
                <a16:creationId xmlns:a16="http://schemas.microsoft.com/office/drawing/2014/main" id="{28CBD199-2342-52BC-C285-000229293B5E}"/>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E74E58F0-7B79-0E4E-8891-EFCD9C186BBA}" type="slidenum">
              <a:rPr kumimoji="0" lang="en-US" altLang="zh-CN" sz="1000">
                <a:solidFill>
                  <a:srgbClr val="808080"/>
                </a:solidFill>
                <a:ea typeface="华文行楷" panose="02010800040101010101" pitchFamily="2" charset="-122"/>
              </a:rPr>
              <a:pPr fontAlgn="base">
                <a:spcBef>
                  <a:spcPct val="0"/>
                </a:spcBef>
                <a:spcAft>
                  <a:spcPct val="0"/>
                </a:spcAft>
                <a:buClrTx/>
                <a:buSzTx/>
                <a:buNone/>
              </a:pPr>
              <a:t>4</a:t>
            </a:fld>
            <a:endParaRPr kumimoji="0" lang="en-US" altLang="zh-CN" sz="1000" dirty="0">
              <a:solidFill>
                <a:srgbClr val="808080"/>
              </a:solidFill>
              <a:ea typeface="华文行楷" panose="02010800040101010101" pitchFamily="2" charset="-122"/>
            </a:endParaRPr>
          </a:p>
        </p:txBody>
      </p:sp>
      <p:sp>
        <p:nvSpPr>
          <p:cNvPr id="31747" name="Rectangle 2">
            <a:extLst>
              <a:ext uri="{FF2B5EF4-FFF2-40B4-BE49-F238E27FC236}">
                <a16:creationId xmlns:a16="http://schemas.microsoft.com/office/drawing/2014/main" id="{1875D766-1ED2-69A4-4557-1479DE66ACAC}"/>
              </a:ext>
            </a:extLst>
          </p:cNvPr>
          <p:cNvSpPr>
            <a:spLocks noGrp="1" noChangeArrowheads="1"/>
          </p:cNvSpPr>
          <p:nvPr>
            <p:ph type="title"/>
          </p:nvPr>
        </p:nvSpPr>
        <p:spPr/>
        <p:txBody>
          <a:bodyPr/>
          <a:lstStyle/>
          <a:p>
            <a:pPr eaLnBrk="1" hangingPunct="1"/>
            <a:r>
              <a:rPr lang="zh-CN" altLang="en-US"/>
              <a:t>名义利率与实际利率</a:t>
            </a:r>
          </a:p>
        </p:txBody>
      </p:sp>
      <p:sp>
        <p:nvSpPr>
          <p:cNvPr id="84996" name="Rectangle 4">
            <a:extLst>
              <a:ext uri="{FF2B5EF4-FFF2-40B4-BE49-F238E27FC236}">
                <a16:creationId xmlns:a16="http://schemas.microsoft.com/office/drawing/2014/main" id="{B3780C7A-F620-BF41-BCD3-76CCEA19D6FF}"/>
              </a:ext>
            </a:extLst>
          </p:cNvPr>
          <p:cNvSpPr>
            <a:spLocks noChangeArrowheads="1"/>
          </p:cNvSpPr>
          <p:nvPr/>
        </p:nvSpPr>
        <p:spPr bwMode="auto">
          <a:xfrm>
            <a:off x="2135189" y="3831045"/>
            <a:ext cx="7991475" cy="276999"/>
          </a:xfrm>
          <a:prstGeom prst="rect">
            <a:avLst/>
          </a:prstGeom>
          <a:gradFill rotWithShape="1">
            <a:gsLst>
              <a:gs pos="0">
                <a:srgbClr val="FDFEDE"/>
              </a:gs>
              <a:gs pos="100000">
                <a:srgbClr val="E9EACD"/>
              </a:gs>
            </a:gsLst>
            <a:lin ang="270000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84997" name="Rectangle 5">
            <a:extLst>
              <a:ext uri="{FF2B5EF4-FFF2-40B4-BE49-F238E27FC236}">
                <a16:creationId xmlns:a16="http://schemas.microsoft.com/office/drawing/2014/main" id="{E193FF31-AB0E-412B-7C53-8F7D0F5BCEFE}"/>
              </a:ext>
            </a:extLst>
          </p:cNvPr>
          <p:cNvSpPr>
            <a:spLocks noChangeArrowheads="1"/>
          </p:cNvSpPr>
          <p:nvPr/>
        </p:nvSpPr>
        <p:spPr bwMode="auto">
          <a:xfrm>
            <a:off x="2422525" y="2565401"/>
            <a:ext cx="7793036" cy="26694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marL="342900" indent="-342900" algn="just" fontAlgn="base">
              <a:lnSpc>
                <a:spcPct val="150000"/>
              </a:lnSpc>
              <a:spcBef>
                <a:spcPct val="0"/>
              </a:spcBef>
              <a:spcAft>
                <a:spcPct val="0"/>
              </a:spcAft>
              <a:buClrTx/>
              <a:buSzPct val="70000"/>
              <a:buFont typeface="Wingdings" pitchFamily="2" charset="2"/>
              <a:buChar char="p"/>
            </a:pPr>
            <a:r>
              <a:rPr lang="zh-CN" altLang="en-US" sz="1800" dirty="0">
                <a:solidFill>
                  <a:srgbClr val="242424"/>
                </a:solidFill>
                <a:latin typeface="幼圆" pitchFamily="49" charset="-122"/>
                <a:ea typeface="幼圆" pitchFamily="49" charset="-122"/>
              </a:rPr>
              <a:t>若</a:t>
            </a:r>
            <a:r>
              <a:rPr lang="zh-CN" altLang="en-US" sz="1800" dirty="0">
                <a:solidFill>
                  <a:srgbClr val="242424"/>
                </a:solidFill>
                <a:highlight>
                  <a:srgbClr val="C0C0C0"/>
                </a:highlight>
                <a:latin typeface="幼圆" pitchFamily="49" charset="-122"/>
                <a:ea typeface="幼圆" pitchFamily="49" charset="-122"/>
              </a:rPr>
              <a:t>每年计息</a:t>
            </a:r>
            <a:r>
              <a:rPr lang="en-US" altLang="zh-CN" sz="1800" dirty="0">
                <a:solidFill>
                  <a:srgbClr val="242424"/>
                </a:solidFill>
                <a:highlight>
                  <a:srgbClr val="C0C0C0"/>
                </a:highlight>
                <a:latin typeface="幼圆" pitchFamily="49" charset="-122"/>
                <a:ea typeface="幼圆" pitchFamily="49" charset="-122"/>
              </a:rPr>
              <a:t>1</a:t>
            </a:r>
            <a:r>
              <a:rPr lang="zh-CN" altLang="en-US" sz="1800" dirty="0">
                <a:solidFill>
                  <a:srgbClr val="242424"/>
                </a:solidFill>
                <a:highlight>
                  <a:srgbClr val="C0C0C0"/>
                </a:highlight>
                <a:latin typeface="幼圆" pitchFamily="49" charset="-122"/>
                <a:ea typeface="幼圆" pitchFamily="49" charset="-122"/>
              </a:rPr>
              <a:t>次</a:t>
            </a:r>
            <a:r>
              <a:rPr lang="zh-CN" altLang="en-US" sz="1800" dirty="0">
                <a:solidFill>
                  <a:srgbClr val="242424"/>
                </a:solidFill>
                <a:latin typeface="幼圆" pitchFamily="49" charset="-122"/>
                <a:ea typeface="幼圆" pitchFamily="49" charset="-122"/>
              </a:rPr>
              <a:t>，那么计息周期为</a:t>
            </a:r>
            <a:r>
              <a:rPr lang="en-US" altLang="zh-CN" sz="1800" dirty="0">
                <a:solidFill>
                  <a:srgbClr val="242424"/>
                </a:solidFill>
                <a:highlight>
                  <a:srgbClr val="C0C0C0"/>
                </a:highlight>
                <a:latin typeface="幼圆" pitchFamily="49" charset="-122"/>
                <a:ea typeface="幼圆" pitchFamily="49" charset="-122"/>
              </a:rPr>
              <a:t>1</a:t>
            </a:r>
            <a:r>
              <a:rPr lang="zh-CN" altLang="en-US" sz="1800" dirty="0">
                <a:solidFill>
                  <a:srgbClr val="242424"/>
                </a:solidFill>
                <a:highlight>
                  <a:srgbClr val="C0C0C0"/>
                </a:highlight>
                <a:latin typeface="幼圆" pitchFamily="49" charset="-122"/>
                <a:ea typeface="幼圆" pitchFamily="49" charset="-122"/>
              </a:rPr>
              <a:t>年</a:t>
            </a:r>
            <a:r>
              <a:rPr lang="zh-CN" altLang="en-US" sz="1800" dirty="0">
                <a:solidFill>
                  <a:srgbClr val="242424"/>
                </a:solidFill>
                <a:latin typeface="幼圆" pitchFamily="49" charset="-122"/>
                <a:ea typeface="幼圆" pitchFamily="49" charset="-122"/>
              </a:rPr>
              <a:t>。此时利率周期等于计息周期，那么称 </a:t>
            </a:r>
            <a:r>
              <a:rPr lang="en-US" altLang="zh-CN" sz="1800" dirty="0">
                <a:solidFill>
                  <a:srgbClr val="242424"/>
                </a:solidFill>
                <a:latin typeface="幼圆" pitchFamily="49" charset="-122"/>
                <a:ea typeface="幼圆" pitchFamily="49" charset="-122"/>
              </a:rPr>
              <a:t>12</a:t>
            </a:r>
            <a:r>
              <a:rPr lang="zh-CN" altLang="en-US" sz="1800" dirty="0">
                <a:solidFill>
                  <a:srgbClr val="242424"/>
                </a:solidFill>
                <a:latin typeface="幼圆" pitchFamily="49" charset="-122"/>
                <a:ea typeface="幼圆" pitchFamily="49" charset="-122"/>
              </a:rPr>
              <a:t>％为实际利率。</a:t>
            </a:r>
          </a:p>
          <a:p>
            <a:pPr marL="342900" indent="-342900" algn="just" fontAlgn="base">
              <a:lnSpc>
                <a:spcPct val="150000"/>
              </a:lnSpc>
              <a:spcBef>
                <a:spcPct val="0"/>
              </a:spcBef>
              <a:spcAft>
                <a:spcPct val="0"/>
              </a:spcAft>
              <a:buClrTx/>
              <a:buSzPct val="70000"/>
              <a:buFont typeface="Wingdings" pitchFamily="2" charset="2"/>
              <a:buChar char="p"/>
            </a:pPr>
            <a:r>
              <a:rPr lang="zh-CN" altLang="en-US" sz="1800" dirty="0">
                <a:solidFill>
                  <a:srgbClr val="242424"/>
                </a:solidFill>
                <a:latin typeface="幼圆" pitchFamily="49" charset="-122"/>
                <a:ea typeface="幼圆" pitchFamily="49" charset="-122"/>
              </a:rPr>
              <a:t>若</a:t>
            </a:r>
            <a:r>
              <a:rPr lang="zh-CN" altLang="en-US" sz="1800" dirty="0">
                <a:solidFill>
                  <a:srgbClr val="242424"/>
                </a:solidFill>
                <a:highlight>
                  <a:srgbClr val="D7B611"/>
                </a:highlight>
                <a:latin typeface="幼圆" pitchFamily="49" charset="-122"/>
                <a:ea typeface="幼圆" pitchFamily="49" charset="-122"/>
              </a:rPr>
              <a:t>每年计息</a:t>
            </a:r>
            <a:r>
              <a:rPr lang="en-US" altLang="zh-CN" sz="1800" dirty="0">
                <a:solidFill>
                  <a:srgbClr val="242424"/>
                </a:solidFill>
                <a:highlight>
                  <a:srgbClr val="D7B611"/>
                </a:highlight>
                <a:latin typeface="幼圆" pitchFamily="49" charset="-122"/>
                <a:ea typeface="幼圆" pitchFamily="49" charset="-122"/>
              </a:rPr>
              <a:t>12</a:t>
            </a:r>
            <a:r>
              <a:rPr lang="zh-CN" altLang="en-US" sz="1800" dirty="0">
                <a:solidFill>
                  <a:srgbClr val="242424"/>
                </a:solidFill>
                <a:highlight>
                  <a:srgbClr val="D7B611"/>
                </a:highlight>
                <a:latin typeface="幼圆" pitchFamily="49" charset="-122"/>
                <a:ea typeface="幼圆" pitchFamily="49" charset="-122"/>
              </a:rPr>
              <a:t>次</a:t>
            </a:r>
            <a:r>
              <a:rPr lang="zh-CN" altLang="en-US" sz="1800" dirty="0">
                <a:solidFill>
                  <a:srgbClr val="242424"/>
                </a:solidFill>
                <a:latin typeface="宋体" panose="02010600030101010101" pitchFamily="2" charset="-122"/>
                <a:ea typeface="幼圆" pitchFamily="49" charset="-122"/>
              </a:rPr>
              <a:t>，那么</a:t>
            </a:r>
            <a:r>
              <a:rPr lang="zh-CN" altLang="en-US" sz="1800" dirty="0">
                <a:solidFill>
                  <a:srgbClr val="242424"/>
                </a:solidFill>
                <a:latin typeface="幼圆" pitchFamily="49" charset="-122"/>
                <a:ea typeface="幼圆" pitchFamily="49" charset="-122"/>
              </a:rPr>
              <a:t>计息周期为</a:t>
            </a:r>
            <a:r>
              <a:rPr lang="en-US" altLang="zh-CN" sz="1800" dirty="0">
                <a:solidFill>
                  <a:srgbClr val="242424"/>
                </a:solidFill>
                <a:highlight>
                  <a:srgbClr val="D7B611"/>
                </a:highlight>
                <a:latin typeface="幼圆" pitchFamily="49" charset="-122"/>
                <a:ea typeface="幼圆" pitchFamily="49" charset="-122"/>
              </a:rPr>
              <a:t>1</a:t>
            </a:r>
            <a:r>
              <a:rPr lang="zh-CN" altLang="en-US" sz="1800" dirty="0">
                <a:solidFill>
                  <a:srgbClr val="242424"/>
                </a:solidFill>
                <a:highlight>
                  <a:srgbClr val="D7B611"/>
                </a:highlight>
                <a:latin typeface="幼圆" pitchFamily="49" charset="-122"/>
                <a:ea typeface="幼圆" pitchFamily="49" charset="-122"/>
              </a:rPr>
              <a:t>个月</a:t>
            </a:r>
            <a:r>
              <a:rPr lang="zh-CN" altLang="en-US" sz="1800" dirty="0">
                <a:solidFill>
                  <a:srgbClr val="242424"/>
                </a:solidFill>
                <a:latin typeface="幼圆" pitchFamily="49" charset="-122"/>
                <a:ea typeface="幼圆" pitchFamily="49" charset="-122"/>
              </a:rPr>
              <a:t>。此时利率周期不等于计息周期。那么称</a:t>
            </a:r>
            <a:r>
              <a:rPr lang="en-US" altLang="zh-CN" sz="1800" dirty="0">
                <a:solidFill>
                  <a:srgbClr val="242424"/>
                </a:solidFill>
                <a:latin typeface="幼圆" pitchFamily="49" charset="-122"/>
                <a:ea typeface="幼圆" pitchFamily="49" charset="-122"/>
              </a:rPr>
              <a:t>12</a:t>
            </a:r>
            <a:r>
              <a:rPr lang="zh-CN" altLang="en-US" sz="1800" dirty="0">
                <a:solidFill>
                  <a:srgbClr val="242424"/>
                </a:solidFill>
                <a:latin typeface="幼圆" pitchFamily="49" charset="-122"/>
                <a:ea typeface="幼圆" pitchFamily="49" charset="-122"/>
              </a:rPr>
              <a:t>％为名义利率（实际相当于月利率为</a:t>
            </a:r>
            <a:r>
              <a:rPr lang="en-US" altLang="zh-CN" sz="1800" dirty="0">
                <a:solidFill>
                  <a:srgbClr val="242424"/>
                </a:solidFill>
                <a:latin typeface="幼圆" pitchFamily="49" charset="-122"/>
                <a:ea typeface="幼圆" pitchFamily="49" charset="-122"/>
              </a:rPr>
              <a:t>1</a:t>
            </a:r>
            <a:r>
              <a:rPr lang="zh-CN" altLang="en-US" sz="1800" dirty="0">
                <a:solidFill>
                  <a:srgbClr val="242424"/>
                </a:solidFill>
                <a:latin typeface="幼圆" pitchFamily="49" charset="-122"/>
                <a:ea typeface="幼圆" pitchFamily="49" charset="-122"/>
              </a:rPr>
              <a:t>％）</a:t>
            </a:r>
            <a:r>
              <a:rPr lang="zh-CN" altLang="en-US" sz="2000" dirty="0">
                <a:solidFill>
                  <a:srgbClr val="242424"/>
                </a:solidFill>
                <a:latin typeface="幼圆" pitchFamily="49" charset="-122"/>
                <a:ea typeface="幼圆" pitchFamily="49" charset="-122"/>
              </a:rPr>
              <a:t>。</a:t>
            </a:r>
            <a:endParaRPr lang="en-US" altLang="zh-CN" sz="2000" dirty="0">
              <a:solidFill>
                <a:srgbClr val="242424"/>
              </a:solidFill>
              <a:latin typeface="幼圆" pitchFamily="49" charset="-122"/>
              <a:ea typeface="幼圆" pitchFamily="49" charset="-122"/>
            </a:endParaRPr>
          </a:p>
          <a:p>
            <a:pPr algn="just" fontAlgn="base">
              <a:lnSpc>
                <a:spcPct val="150000"/>
              </a:lnSpc>
              <a:spcBef>
                <a:spcPct val="0"/>
              </a:spcBef>
              <a:spcAft>
                <a:spcPct val="0"/>
              </a:spcAft>
              <a:buClrTx/>
              <a:buSzPct val="70000"/>
              <a:buNone/>
            </a:pPr>
            <a:endParaRPr lang="en-US" altLang="zh-CN" sz="2000" dirty="0">
              <a:solidFill>
                <a:srgbClr val="242424"/>
              </a:solidFill>
              <a:latin typeface="幼圆" pitchFamily="49" charset="-122"/>
              <a:ea typeface="幼圆" pitchFamily="49" charset="-122"/>
            </a:endParaRPr>
          </a:p>
          <a:p>
            <a:pPr algn="just" fontAlgn="base">
              <a:lnSpc>
                <a:spcPct val="150000"/>
              </a:lnSpc>
              <a:spcBef>
                <a:spcPct val="0"/>
              </a:spcBef>
              <a:spcAft>
                <a:spcPct val="0"/>
              </a:spcAft>
              <a:buClrTx/>
              <a:buSzPct val="70000"/>
              <a:buNone/>
            </a:pPr>
            <a:r>
              <a:rPr lang="en-US" altLang="zh-CN" sz="2000" dirty="0">
                <a:solidFill>
                  <a:srgbClr val="242424"/>
                </a:solidFill>
                <a:latin typeface="幼圆" pitchFamily="49" charset="-122"/>
                <a:ea typeface="幼圆" pitchFamily="49" charset="-122"/>
              </a:rPr>
              <a:t>Note: </a:t>
            </a:r>
            <a:r>
              <a:rPr lang="zh-CN" altLang="en-US" sz="2000" dirty="0">
                <a:solidFill>
                  <a:srgbClr val="242424"/>
                </a:solidFill>
                <a:latin typeface="幼圆" pitchFamily="49" charset="-122"/>
                <a:ea typeface="幼圆" pitchFamily="49" charset="-122"/>
              </a:rPr>
              <a:t>通常所说的利率周期利率便是</a:t>
            </a:r>
            <a:r>
              <a:rPr lang="zh-CN" altLang="en-US" sz="2000" b="1" dirty="0">
                <a:solidFill>
                  <a:srgbClr val="242424"/>
                </a:solidFill>
                <a:latin typeface="幼圆" pitchFamily="49" charset="-122"/>
                <a:ea typeface="幼圆" pitchFamily="49" charset="-122"/>
              </a:rPr>
              <a:t>名义利率。</a:t>
            </a:r>
          </a:p>
        </p:txBody>
      </p:sp>
      <p:sp>
        <p:nvSpPr>
          <p:cNvPr id="84998" name="Rectangle 6">
            <a:extLst>
              <a:ext uri="{FF2B5EF4-FFF2-40B4-BE49-F238E27FC236}">
                <a16:creationId xmlns:a16="http://schemas.microsoft.com/office/drawing/2014/main" id="{197B61FF-EBA1-F9A7-6C12-C473C482A4DC}"/>
              </a:ext>
            </a:extLst>
          </p:cNvPr>
          <p:cNvSpPr>
            <a:spLocks noChangeArrowheads="1"/>
          </p:cNvSpPr>
          <p:nvPr/>
        </p:nvSpPr>
        <p:spPr bwMode="auto">
          <a:xfrm>
            <a:off x="2246313" y="1542901"/>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en-US" altLang="zh-CN" sz="2000" b="1" dirty="0">
                <a:latin typeface="幼圆" pitchFamily="49" charset="-122"/>
                <a:ea typeface="幼圆" pitchFamily="49" charset="-122"/>
              </a:rPr>
              <a:t>1. </a:t>
            </a:r>
            <a:r>
              <a:rPr lang="zh-CN" altLang="en-US" sz="2000" b="1" dirty="0">
                <a:latin typeface="幼圆" pitchFamily="49" charset="-122"/>
                <a:ea typeface="幼圆" pitchFamily="49" charset="-122"/>
              </a:rPr>
              <a:t>名义利率</a:t>
            </a:r>
          </a:p>
        </p:txBody>
      </p:sp>
      <p:sp>
        <p:nvSpPr>
          <p:cNvPr id="3" name="文本框 2">
            <a:extLst>
              <a:ext uri="{FF2B5EF4-FFF2-40B4-BE49-F238E27FC236}">
                <a16:creationId xmlns:a16="http://schemas.microsoft.com/office/drawing/2014/main" id="{802F8DE9-8833-3F4A-12A6-C7D5E7CAEC5E}"/>
              </a:ext>
            </a:extLst>
          </p:cNvPr>
          <p:cNvSpPr txBox="1"/>
          <p:nvPr/>
        </p:nvSpPr>
        <p:spPr>
          <a:xfrm>
            <a:off x="2455838" y="2038780"/>
            <a:ext cx="5440362" cy="400110"/>
          </a:xfrm>
          <a:prstGeom prst="rect">
            <a:avLst/>
          </a:prstGeom>
          <a:noFill/>
        </p:spPr>
        <p:txBody>
          <a:bodyPr wrap="square">
            <a:spAutoFit/>
          </a:bodyPr>
          <a:lstStyle/>
          <a:p>
            <a:pPr eaLnBrk="0" fontAlgn="base" hangingPunct="0">
              <a:spcBef>
                <a:spcPct val="0"/>
              </a:spcBef>
              <a:spcAft>
                <a:spcPct val="0"/>
              </a:spcAft>
            </a:pPr>
            <a:r>
              <a:rPr lang="zh-CN" altLang="en-US" sz="2000" b="1" dirty="0">
                <a:solidFill>
                  <a:srgbClr val="948617"/>
                </a:solidFill>
                <a:latin typeface="幼圆" pitchFamily="49" charset="-122"/>
                <a:ea typeface="幼圆" pitchFamily="49" charset="-122"/>
              </a:rPr>
              <a:t>假设年利率为</a:t>
            </a:r>
            <a:r>
              <a:rPr lang="en-US" altLang="zh-CN" sz="2000" b="1" dirty="0">
                <a:solidFill>
                  <a:srgbClr val="948617"/>
                </a:solidFill>
                <a:latin typeface="幼圆" pitchFamily="49" charset="-122"/>
                <a:ea typeface="幼圆" pitchFamily="49" charset="-122"/>
              </a:rPr>
              <a:t>12</a:t>
            </a:r>
            <a:r>
              <a:rPr lang="zh-CN" altLang="en-US" sz="2000" b="1" dirty="0">
                <a:solidFill>
                  <a:srgbClr val="948617"/>
                </a:solidFill>
                <a:latin typeface="幼圆" pitchFamily="49" charset="-122"/>
                <a:ea typeface="幼圆" pitchFamily="49" charset="-122"/>
              </a:rPr>
              <a:t>％，那么利率周期为</a:t>
            </a:r>
            <a:r>
              <a:rPr lang="en-US" altLang="zh-CN" sz="2000" b="1" dirty="0">
                <a:solidFill>
                  <a:srgbClr val="948617"/>
                </a:solidFill>
                <a:latin typeface="幼圆" pitchFamily="49" charset="-122"/>
                <a:ea typeface="幼圆" pitchFamily="49" charset="-122"/>
              </a:rPr>
              <a:t>1</a:t>
            </a:r>
            <a:r>
              <a:rPr lang="zh-CN" altLang="en-US" sz="2000" b="1" dirty="0">
                <a:solidFill>
                  <a:srgbClr val="948617"/>
                </a:solidFill>
                <a:latin typeface="幼圆" pitchFamily="49" charset="-122"/>
                <a:ea typeface="幼圆" pitchFamily="49" charset="-122"/>
              </a:rPr>
              <a:t>年。</a:t>
            </a:r>
            <a:endParaRPr lang="zh-CN" altLang="en-US" sz="2000" b="1" dirty="0">
              <a:solidFill>
                <a:srgbClr val="948617"/>
              </a:solidFill>
              <a:latin typeface="Tahoma" panose="020B0604030504040204" pitchFamily="34" charset="0"/>
              <a:ea typeface="宋体" panose="02010600030101010101" pitchFamily="2"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slide(fromLeft)">
                                      <p:cBhvr>
                                        <p:cTn id="7" dur="1000"/>
                                        <p:tgtEl>
                                          <p:spTgt spid="84998"/>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84996"/>
                                        </p:tgtEl>
                                        <p:attrNameLst>
                                          <p:attrName>style.visibility</p:attrName>
                                        </p:attrNameLst>
                                      </p:cBhvr>
                                      <p:to>
                                        <p:strVal val="visible"/>
                                      </p:to>
                                    </p:set>
                                    <p:animEffect transition="in" filter="slide(fromTop)">
                                      <p:cBhvr>
                                        <p:cTn id="11" dur="500"/>
                                        <p:tgtEl>
                                          <p:spTgt spid="8499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84997">
                                            <p:txEl>
                                              <p:pRg st="0" end="0"/>
                                            </p:txEl>
                                          </p:spTgt>
                                        </p:tgtEl>
                                        <p:attrNameLst>
                                          <p:attrName>style.visibility</p:attrName>
                                        </p:attrNameLst>
                                      </p:cBhvr>
                                      <p:to>
                                        <p:strVal val="visible"/>
                                      </p:to>
                                    </p:set>
                                    <p:animEffect transition="in" filter="randombar(horizontal)">
                                      <p:cBhvr>
                                        <p:cTn id="16" dur="500"/>
                                        <p:tgtEl>
                                          <p:spTgt spid="84997">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84997">
                                            <p:txEl>
                                              <p:pRg st="1" end="1"/>
                                            </p:txEl>
                                          </p:spTgt>
                                        </p:tgtEl>
                                        <p:attrNameLst>
                                          <p:attrName>style.visibility</p:attrName>
                                        </p:attrNameLst>
                                      </p:cBhvr>
                                      <p:to>
                                        <p:strVal val="visible"/>
                                      </p:to>
                                    </p:set>
                                    <p:animEffect transition="in" filter="randombar(horizontal)">
                                      <p:cBhvr>
                                        <p:cTn id="21" dur="500"/>
                                        <p:tgtEl>
                                          <p:spTgt spid="84997">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84997">
                                            <p:txEl>
                                              <p:pRg st="3" end="3"/>
                                            </p:txEl>
                                          </p:spTgt>
                                        </p:tgtEl>
                                        <p:attrNameLst>
                                          <p:attrName>style.visibility</p:attrName>
                                        </p:attrNameLst>
                                      </p:cBhvr>
                                      <p:to>
                                        <p:strVal val="visible"/>
                                      </p:to>
                                    </p:set>
                                    <p:animEffect transition="in" filter="randombar(horizontal)">
                                      <p:cBhvr>
                                        <p:cTn id="26" dur="500"/>
                                        <p:tgtEl>
                                          <p:spTgt spid="849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a:extLst>
              <a:ext uri="{FF2B5EF4-FFF2-40B4-BE49-F238E27FC236}">
                <a16:creationId xmlns:a16="http://schemas.microsoft.com/office/drawing/2014/main" id="{5334AB74-31E7-9D19-A1CB-65408475400E}"/>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273D47AE-46A1-C444-AED2-E4CE7C54B465}" type="slidenum">
              <a:rPr kumimoji="0" lang="en-US" altLang="zh-CN" sz="1000">
                <a:solidFill>
                  <a:srgbClr val="808080"/>
                </a:solidFill>
                <a:ea typeface="华文行楷" panose="02010800040101010101" pitchFamily="2" charset="-122"/>
              </a:rPr>
              <a:pPr fontAlgn="base">
                <a:spcBef>
                  <a:spcPct val="0"/>
                </a:spcBef>
                <a:spcAft>
                  <a:spcPct val="0"/>
                </a:spcAft>
                <a:buClrTx/>
                <a:buSzTx/>
                <a:buNone/>
              </a:pPr>
              <a:t>5</a:t>
            </a:fld>
            <a:endParaRPr kumimoji="0" lang="en-US" altLang="zh-CN" sz="1000">
              <a:solidFill>
                <a:srgbClr val="808080"/>
              </a:solidFill>
              <a:ea typeface="华文行楷" panose="02010800040101010101" pitchFamily="2" charset="-122"/>
            </a:endParaRPr>
          </a:p>
        </p:txBody>
      </p:sp>
      <p:sp>
        <p:nvSpPr>
          <p:cNvPr id="32771" name="Rectangle 2">
            <a:extLst>
              <a:ext uri="{FF2B5EF4-FFF2-40B4-BE49-F238E27FC236}">
                <a16:creationId xmlns:a16="http://schemas.microsoft.com/office/drawing/2014/main" id="{41F1530E-381B-A4A8-5020-12865D343E81}"/>
              </a:ext>
            </a:extLst>
          </p:cNvPr>
          <p:cNvSpPr>
            <a:spLocks noGrp="1" noChangeArrowheads="1"/>
          </p:cNvSpPr>
          <p:nvPr>
            <p:ph type="title"/>
          </p:nvPr>
        </p:nvSpPr>
        <p:spPr/>
        <p:txBody>
          <a:bodyPr/>
          <a:lstStyle/>
          <a:p>
            <a:pPr eaLnBrk="1" hangingPunct="1"/>
            <a:r>
              <a:rPr lang="zh-CN" altLang="en-US"/>
              <a:t>名义利率与实际利率</a:t>
            </a:r>
          </a:p>
        </p:txBody>
      </p:sp>
      <p:sp>
        <p:nvSpPr>
          <p:cNvPr id="84996" name="Rectangle 4">
            <a:extLst>
              <a:ext uri="{FF2B5EF4-FFF2-40B4-BE49-F238E27FC236}">
                <a16:creationId xmlns:a16="http://schemas.microsoft.com/office/drawing/2014/main" id="{1DD3A4D3-725D-4B3A-A965-A5637EF77B44}"/>
              </a:ext>
            </a:extLst>
          </p:cNvPr>
          <p:cNvSpPr>
            <a:spLocks noChangeArrowheads="1"/>
          </p:cNvSpPr>
          <p:nvPr/>
        </p:nvSpPr>
        <p:spPr bwMode="auto">
          <a:xfrm>
            <a:off x="1708696" y="3912432"/>
            <a:ext cx="8615449" cy="276999"/>
          </a:xfrm>
          <a:prstGeom prst="rect">
            <a:avLst/>
          </a:prstGeom>
          <a:gradFill rotWithShape="1">
            <a:gsLst>
              <a:gs pos="0">
                <a:srgbClr val="FDFEDE"/>
              </a:gs>
              <a:gs pos="100000">
                <a:srgbClr val="E9EACD"/>
              </a:gs>
            </a:gsLst>
            <a:lin ang="270000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wrap="square" lIns="0" tIns="0" rIns="0" bIns="0"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84998" name="Rectangle 6">
            <a:extLst>
              <a:ext uri="{FF2B5EF4-FFF2-40B4-BE49-F238E27FC236}">
                <a16:creationId xmlns:a16="http://schemas.microsoft.com/office/drawing/2014/main" id="{2D31A370-7510-77E6-3466-927C7CE48FE7}"/>
              </a:ext>
            </a:extLst>
          </p:cNvPr>
          <p:cNvSpPr>
            <a:spLocks noChangeArrowheads="1"/>
          </p:cNvSpPr>
          <p:nvPr/>
        </p:nvSpPr>
        <p:spPr bwMode="auto">
          <a:xfrm>
            <a:off x="2135561" y="1345112"/>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en-US" altLang="zh-CN" sz="2000" b="1" dirty="0">
                <a:latin typeface="幼圆" pitchFamily="49" charset="-122"/>
                <a:ea typeface="幼圆" pitchFamily="49" charset="-122"/>
              </a:rPr>
              <a:t>2. </a:t>
            </a:r>
            <a:r>
              <a:rPr lang="zh-CN" altLang="en-US" sz="2000" b="1" dirty="0">
                <a:latin typeface="幼圆" pitchFamily="49" charset="-122"/>
                <a:ea typeface="幼圆" pitchFamily="49" charset="-122"/>
              </a:rPr>
              <a:t>实际利率</a:t>
            </a:r>
          </a:p>
        </p:txBody>
      </p:sp>
      <mc:AlternateContent xmlns:mc="http://schemas.openxmlformats.org/markup-compatibility/2006">
        <mc:Choice xmlns:a14="http://schemas.microsoft.com/office/drawing/2010/main" Requires="a14">
          <p:sp>
            <p:nvSpPr>
              <p:cNvPr id="2" name="文本框 1">
                <a:extLst>
                  <a:ext uri="{FF2B5EF4-FFF2-40B4-BE49-F238E27FC236}">
                    <a16:creationId xmlns:a16="http://schemas.microsoft.com/office/drawing/2014/main" id="{E70AAFAF-7F39-9A6E-2325-A68B7E2BB63D}"/>
                  </a:ext>
                </a:extLst>
              </p:cNvPr>
              <p:cNvSpPr txBox="1"/>
              <p:nvPr/>
            </p:nvSpPr>
            <p:spPr>
              <a:xfrm>
                <a:off x="2234387" y="1718811"/>
                <a:ext cx="8233589" cy="4524315"/>
              </a:xfrm>
              <a:prstGeom prst="rect">
                <a:avLst/>
              </a:prstGeom>
              <a:noFill/>
            </p:spPr>
            <p:txBody>
              <a:bodyPr wrap="square" rtlCol="0">
                <a:spAutoFit/>
              </a:bodyPr>
              <a:lstStyle/>
              <a:p>
                <a:pPr eaLnBrk="0" fontAlgn="base" hangingPunct="0">
                  <a:lnSpc>
                    <a:spcPct val="150000"/>
                  </a:lnSpc>
                  <a:spcBef>
                    <a:spcPct val="0"/>
                  </a:spcBef>
                  <a:spcAft>
                    <a:spcPct val="0"/>
                  </a:spcAft>
                </a:pPr>
                <a:r>
                  <a:rPr kumimoji="1" lang="en-US" altLang="zh-CN" sz="2000" b="1" dirty="0">
                    <a:solidFill>
                      <a:srgbClr val="000000"/>
                    </a:solidFill>
                    <a:latin typeface="Tahoma" panose="020B0604030504040204" pitchFamily="34" charset="0"/>
                    <a:ea typeface="宋体" panose="02010600030101010101" pitchFamily="2" charset="-122"/>
                  </a:rPr>
                  <a:t>      </a:t>
                </a:r>
                <a:r>
                  <a:rPr kumimoji="1" lang="zh-CN" altLang="en-US" sz="2000" b="1" dirty="0">
                    <a:solidFill>
                      <a:srgbClr val="000000"/>
                    </a:solidFill>
                    <a:latin typeface="Tahoma" panose="020B0604030504040204" pitchFamily="34" charset="0"/>
                    <a:ea typeface="宋体" panose="02010600030101010101" pitchFamily="2" charset="-122"/>
                  </a:rPr>
                  <a:t>若用计息周期利率来计算利率周期利率，并将利率周期内的利息再生因素考虑进去，这时所得的利率周期利率称为利率周期</a:t>
                </a:r>
                <a:r>
                  <a:rPr kumimoji="1" lang="zh-CN" altLang="en-US" sz="2000" b="1" dirty="0">
                    <a:solidFill>
                      <a:srgbClr val="948617"/>
                    </a:solidFill>
                    <a:latin typeface="Tahoma" panose="020B0604030504040204" pitchFamily="34" charset="0"/>
                    <a:ea typeface="宋体" panose="02010600030101010101" pitchFamily="2" charset="-122"/>
                  </a:rPr>
                  <a:t>实际利率</a:t>
                </a:r>
                <a:r>
                  <a:rPr kumimoji="1" lang="en-US" altLang="zh-CN" sz="2000" b="1" dirty="0">
                    <a:solidFill>
                      <a:srgbClr val="948617"/>
                    </a:solidFill>
                    <a:latin typeface="Tahoma" panose="020B0604030504040204" pitchFamily="34" charset="0"/>
                    <a:ea typeface="宋体" panose="02010600030101010101" pitchFamily="2" charset="-122"/>
                  </a:rPr>
                  <a:t> (actual interest rate) </a:t>
                </a:r>
                <a:endParaRPr kumimoji="1" lang="en-US" altLang="zh-CN" sz="2000" b="1" u="sng" dirty="0">
                  <a:solidFill>
                    <a:srgbClr val="C00000"/>
                  </a:solidFill>
                  <a:latin typeface="Cambria Math" panose="02040503050406030204" pitchFamily="18" charset="0"/>
                  <a:ea typeface="宋体" panose="02010600030101010101" pitchFamily="2" charset="-122"/>
                </a:endParaRPr>
              </a:p>
              <a:p>
                <a:pPr eaLnBrk="0" fontAlgn="base" hangingPunct="0">
                  <a:lnSpc>
                    <a:spcPct val="150000"/>
                  </a:lnSpc>
                  <a:spcBef>
                    <a:spcPct val="0"/>
                  </a:spcBef>
                  <a:spcAft>
                    <a:spcPct val="0"/>
                  </a:spcAft>
                </a:pPr>
                <a:endParaRPr kumimoji="1" lang="en-US" altLang="zh-CN" sz="2000" b="1" u="sng" dirty="0">
                  <a:solidFill>
                    <a:srgbClr val="C00000"/>
                  </a:solidFill>
                  <a:latin typeface="Cambria Math" panose="02040503050406030204" pitchFamily="18" charset="0"/>
                  <a:ea typeface="宋体" panose="02010600030101010101" pitchFamily="2" charset="-122"/>
                </a:endParaRPr>
              </a:p>
              <a:p>
                <a:pPr eaLnBrk="0" fontAlgn="base" hangingPunct="0">
                  <a:lnSpc>
                    <a:spcPct val="150000"/>
                  </a:lnSpc>
                  <a:spcBef>
                    <a:spcPct val="0"/>
                  </a:spcBef>
                  <a:spcAft>
                    <a:spcPct val="0"/>
                  </a:spcAft>
                </a:pPr>
                <a:r>
                  <a:rPr kumimoji="1" lang="zh-CN" altLang="en-US" sz="2000" b="1" u="sng" dirty="0">
                    <a:solidFill>
                      <a:srgbClr val="C00000"/>
                    </a:solidFill>
                    <a:latin typeface="Cambria Math" panose="02040503050406030204" pitchFamily="18" charset="0"/>
                    <a:ea typeface="宋体" panose="02010600030101010101" pitchFamily="2" charset="-122"/>
                  </a:rPr>
                  <a:t>计算过程：</a:t>
                </a:r>
                <a:endParaRPr kumimoji="1" lang="en-US" altLang="zh-CN" sz="2000" b="1" u="sng" dirty="0">
                  <a:solidFill>
                    <a:srgbClr val="C00000"/>
                  </a:solidFill>
                  <a:latin typeface="Cambria Math" panose="02040503050406030204" pitchFamily="18" charset="0"/>
                  <a:ea typeface="宋体" panose="02010600030101010101" pitchFamily="2" charset="-122"/>
                </a:endParaRPr>
              </a:p>
              <a:p>
                <a:pPr eaLnBrk="0" fontAlgn="base" hangingPunct="0">
                  <a:lnSpc>
                    <a:spcPct val="150000"/>
                  </a:lnSpc>
                  <a:spcBef>
                    <a:spcPct val="0"/>
                  </a:spcBef>
                  <a:spcAft>
                    <a:spcPct val="0"/>
                  </a:spcAft>
                </a:pPr>
                <a:endParaRPr kumimoji="1" lang="en-US" altLang="zh-CN" sz="2000" b="1" u="sng" dirty="0">
                  <a:solidFill>
                    <a:srgbClr val="C00000"/>
                  </a:solidFill>
                  <a:latin typeface="Cambria Math" panose="02040503050406030204" pitchFamily="18" charset="0"/>
                  <a:ea typeface="宋体" panose="02010600030101010101" pitchFamily="2" charset="-122"/>
                </a:endParaRPr>
              </a:p>
              <a:p>
                <a:pPr eaLnBrk="0" fontAlgn="base" hangingPunct="0">
                  <a:lnSpc>
                    <a:spcPct val="150000"/>
                  </a:lnSpc>
                  <a:spcBef>
                    <a:spcPct val="0"/>
                  </a:spcBef>
                  <a:spcAft>
                    <a:spcPct val="0"/>
                  </a:spcAft>
                </a:pPr>
                <a:endParaRPr kumimoji="1" lang="en-US" altLang="zh-CN" sz="2000" b="1" u="sng" dirty="0">
                  <a:solidFill>
                    <a:srgbClr val="C00000"/>
                  </a:solidFill>
                  <a:latin typeface="Cambria Math" panose="02040503050406030204" pitchFamily="18" charset="0"/>
                  <a:ea typeface="宋体" panose="02010600030101010101" pitchFamily="2" charset="-122"/>
                </a:endParaRPr>
              </a:p>
              <a:p>
                <a:pPr eaLnBrk="0" fontAlgn="base" hangingPunct="0">
                  <a:lnSpc>
                    <a:spcPct val="150000"/>
                  </a:lnSpc>
                  <a:spcBef>
                    <a:spcPct val="0"/>
                  </a:spcBef>
                  <a:spcAft>
                    <a:spcPct val="0"/>
                  </a:spcAft>
                </a:pPr>
                <a:r>
                  <a:rPr kumimoji="1" lang="en-US" altLang="zh-CN" sz="2000" dirty="0">
                    <a:solidFill>
                      <a:srgbClr val="000000"/>
                    </a:solidFill>
                    <a:latin typeface="Cambria Math" panose="02040503050406030204" pitchFamily="18" charset="0"/>
                    <a:ea typeface="宋体" panose="02010600030101010101" pitchFamily="2" charset="-122"/>
                  </a:rPr>
                  <a:t>         </a:t>
                </a:r>
                <a:r>
                  <a:rPr kumimoji="1" lang="zh-CN" altLang="en-US" sz="2000" dirty="0">
                    <a:solidFill>
                      <a:srgbClr val="000000"/>
                    </a:solidFill>
                    <a:latin typeface="Cambria Math" panose="02040503050406030204" pitchFamily="18" charset="0"/>
                    <a:ea typeface="宋体" panose="02010600030101010101" pitchFamily="2" charset="-122"/>
                  </a:rPr>
                  <a:t>名义利率为 </a:t>
                </a:r>
                <a14:m>
                  <m:oMath xmlns:m="http://schemas.openxmlformats.org/officeDocument/2006/math">
                    <m:r>
                      <a:rPr kumimoji="1" lang="en-US" altLang="zh-CN" sz="2000" i="1">
                        <a:solidFill>
                          <a:srgbClr val="000000"/>
                        </a:solidFill>
                        <a:latin typeface="Cambria Math" panose="02040503050406030204" pitchFamily="18" charset="0"/>
                      </a:rPr>
                      <m:t>𝑟</m:t>
                    </m:r>
                  </m:oMath>
                </a14:m>
                <a:r>
                  <a:rPr kumimoji="1" lang="zh-CN" altLang="en-US" sz="2000" dirty="0">
                    <a:solidFill>
                      <a:srgbClr val="000000"/>
                    </a:solidFill>
                    <a:latin typeface="Cambria Math" panose="02040503050406030204" pitchFamily="18" charset="0"/>
                    <a:ea typeface="宋体" panose="02010600030101010101" pitchFamily="2" charset="-122"/>
                  </a:rPr>
                  <a:t>，一个利率周期内计息</a:t>
                </a:r>
                <a14:m>
                  <m:oMath xmlns:m="http://schemas.openxmlformats.org/officeDocument/2006/math">
                    <m:r>
                      <a:rPr kumimoji="1" lang="zh-CN" altLang="en-US" sz="2000">
                        <a:solidFill>
                          <a:srgbClr val="000000"/>
                        </a:solidFill>
                        <a:latin typeface="Cambria Math" panose="02040503050406030204" pitchFamily="18" charset="0"/>
                      </a:rPr>
                      <m:t> </m:t>
                    </m:r>
                    <m:r>
                      <a:rPr kumimoji="1" lang="en-US" altLang="zh-CN" sz="2000" i="1">
                        <a:solidFill>
                          <a:srgbClr val="000000"/>
                        </a:solidFill>
                        <a:latin typeface="Cambria Math" panose="02040503050406030204" pitchFamily="18" charset="0"/>
                      </a:rPr>
                      <m:t>𝑚</m:t>
                    </m:r>
                  </m:oMath>
                </a14:m>
                <a:r>
                  <a:rPr kumimoji="1" lang="zh-CN" altLang="en-US" sz="2000" dirty="0">
                    <a:solidFill>
                      <a:srgbClr val="000000"/>
                    </a:solidFill>
                    <a:latin typeface="Cambria Math" panose="02040503050406030204" pitchFamily="18" charset="0"/>
                    <a:ea typeface="宋体" panose="02010600030101010101" pitchFamily="2" charset="-122"/>
                  </a:rPr>
                  <a:t> 次，则</a:t>
                </a:r>
                <a:r>
                  <a:rPr kumimoji="1" lang="zh-CN" altLang="en-US" sz="2000" b="1" dirty="0">
                    <a:solidFill>
                      <a:srgbClr val="7030A0"/>
                    </a:solidFill>
                    <a:latin typeface="Cambria Math" panose="02040503050406030204" pitchFamily="18" charset="0"/>
                    <a:ea typeface="宋体" panose="02010600030101010101" pitchFamily="2" charset="-122"/>
                  </a:rPr>
                  <a:t>计息周期利率</a:t>
                </a:r>
                <a:r>
                  <a:rPr kumimoji="1" lang="zh-CN" altLang="en-US" sz="2000" dirty="0">
                    <a:solidFill>
                      <a:srgbClr val="000000"/>
                    </a:solidFill>
                    <a:latin typeface="Cambria Math" panose="02040503050406030204" pitchFamily="18" charset="0"/>
                    <a:ea typeface="宋体" panose="02010600030101010101" pitchFamily="2" charset="-122"/>
                  </a:rPr>
                  <a:t>为</a:t>
                </a:r>
                <a:r>
                  <a:rPr kumimoji="1" lang="en-US" altLang="zh-CN" sz="2000" dirty="0">
                    <a:solidFill>
                      <a:srgbClr val="000000"/>
                    </a:solidFill>
                    <a:latin typeface="Cambria Math" panose="02040503050406030204" pitchFamily="18" charset="0"/>
                    <a:ea typeface="宋体" panose="02010600030101010101" pitchFamily="2" charset="-122"/>
                  </a:rPr>
                  <a:t>:</a:t>
                </a:r>
              </a:p>
              <a:p>
                <a:pPr eaLnBrk="0" fontAlgn="base" hangingPunct="0">
                  <a:lnSpc>
                    <a:spcPct val="150000"/>
                  </a:lnSpc>
                  <a:spcBef>
                    <a:spcPct val="0"/>
                  </a:spcBef>
                  <a:spcAft>
                    <a:spcPct val="0"/>
                  </a:spcAft>
                </a:pPr>
                <a:r>
                  <a:rPr kumimoji="1" lang="zh-CN" altLang="en-US" sz="2000" dirty="0">
                    <a:solidFill>
                      <a:srgbClr val="000000"/>
                    </a:solidFill>
                    <a:latin typeface="Cambria Math" panose="02040503050406030204" pitchFamily="18" charset="0"/>
                    <a:ea typeface="宋体" panose="02010600030101010101" pitchFamily="2" charset="-122"/>
                  </a:rPr>
                  <a:t> </a:t>
                </a:r>
                <a14:m>
                  <m:oMath xmlns:m="http://schemas.openxmlformats.org/officeDocument/2006/math">
                    <m:r>
                      <a:rPr kumimoji="1" lang="en-US" altLang="zh-CN" sz="2000" i="1">
                        <a:solidFill>
                          <a:srgbClr val="000000"/>
                        </a:solidFill>
                        <a:latin typeface="Cambria Math" panose="02040503050406030204" pitchFamily="18" charset="0"/>
                      </a:rPr>
                      <m:t>𝑖</m:t>
                    </m:r>
                    <m:r>
                      <a:rPr kumimoji="1" lang="en-US" altLang="zh-CN" sz="2000" i="1">
                        <a:solidFill>
                          <a:srgbClr val="000000"/>
                        </a:solidFill>
                        <a:latin typeface="Cambria Math" panose="02040503050406030204" pitchFamily="18" charset="0"/>
                      </a:rPr>
                      <m:t>=</m:t>
                    </m:r>
                    <m:r>
                      <a:rPr kumimoji="1" lang="en-US" altLang="zh-CN" sz="2000" i="1">
                        <a:solidFill>
                          <a:srgbClr val="000000"/>
                        </a:solidFill>
                        <a:latin typeface="Cambria Math" panose="02040503050406030204" pitchFamily="18" charset="0"/>
                      </a:rPr>
                      <m:t>𝑟</m:t>
                    </m:r>
                    <m:r>
                      <a:rPr kumimoji="1" lang="en-US" altLang="zh-CN" sz="2000" i="1">
                        <a:solidFill>
                          <a:srgbClr val="000000"/>
                        </a:solidFill>
                        <a:latin typeface="Cambria Math" panose="02040503050406030204" pitchFamily="18" charset="0"/>
                      </a:rPr>
                      <m:t>/</m:t>
                    </m:r>
                    <m:r>
                      <a:rPr kumimoji="1" lang="en-US" altLang="zh-CN" sz="2000" i="1">
                        <a:solidFill>
                          <a:srgbClr val="000000"/>
                        </a:solidFill>
                        <a:latin typeface="Cambria Math" panose="02040503050406030204" pitchFamily="18" charset="0"/>
                      </a:rPr>
                      <m:t>𝑚</m:t>
                    </m:r>
                  </m:oMath>
                </a14:m>
                <a:r>
                  <a:rPr kumimoji="1" lang="en-US" altLang="zh-CN" sz="2000" dirty="0">
                    <a:solidFill>
                      <a:srgbClr val="000000"/>
                    </a:solidFill>
                    <a:latin typeface="Cambria Math" panose="02040503050406030204" pitchFamily="18" charset="0"/>
                    <a:ea typeface="宋体" panose="02010600030101010101" pitchFamily="2" charset="-122"/>
                  </a:rPr>
                  <a:t>. </a:t>
                </a:r>
              </a:p>
              <a:p>
                <a:pPr eaLnBrk="0" fontAlgn="base" hangingPunct="0">
                  <a:spcBef>
                    <a:spcPct val="0"/>
                  </a:spcBef>
                  <a:spcAft>
                    <a:spcPct val="0"/>
                  </a:spcAft>
                </a:pPr>
                <a:endParaRPr kumimoji="1" lang="zh-CN" altLang="en-US" dirty="0">
                  <a:solidFill>
                    <a:srgbClr val="000000"/>
                  </a:solidFill>
                  <a:latin typeface="Tahoma" panose="020B0604030504040204" pitchFamily="34" charset="0"/>
                  <a:ea typeface="宋体" panose="02010600030101010101" pitchFamily="2" charset="-122"/>
                </a:endParaRPr>
              </a:p>
            </p:txBody>
          </p:sp>
        </mc:Choice>
        <mc:Fallback>
          <p:sp>
            <p:nvSpPr>
              <p:cNvPr id="2" name="文本框 1">
                <a:extLst>
                  <a:ext uri="{FF2B5EF4-FFF2-40B4-BE49-F238E27FC236}">
                    <a16:creationId xmlns:a16="http://schemas.microsoft.com/office/drawing/2014/main" id="{E70AAFAF-7F39-9A6E-2325-A68B7E2BB63D}"/>
                  </a:ext>
                </a:extLst>
              </p:cNvPr>
              <p:cNvSpPr txBox="1">
                <a:spLocks noRot="1" noChangeAspect="1" noMove="1" noResize="1" noEditPoints="1" noAdjustHandles="1" noChangeArrowheads="1" noChangeShapeType="1" noTextEdit="1"/>
              </p:cNvSpPr>
              <p:nvPr/>
            </p:nvSpPr>
            <p:spPr>
              <a:xfrm>
                <a:off x="2234387" y="1718811"/>
                <a:ext cx="8233589" cy="4524315"/>
              </a:xfrm>
              <a:prstGeom prst="rect">
                <a:avLst/>
              </a:prstGeom>
              <a:blipFill>
                <a:blip r:embed="rId2"/>
                <a:stretch>
                  <a:fillRect l="-9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Text Box 10">
                <a:extLst>
                  <a:ext uri="{FF2B5EF4-FFF2-40B4-BE49-F238E27FC236}">
                    <a16:creationId xmlns:a16="http://schemas.microsoft.com/office/drawing/2014/main" id="{55C8BFD8-CE0E-BAE5-919B-45B2F9A85BE9}"/>
                  </a:ext>
                </a:extLst>
              </p:cNvPr>
              <p:cNvSpPr txBox="1">
                <a:spLocks noChangeArrowheads="1"/>
              </p:cNvSpPr>
              <p:nvPr/>
            </p:nvSpPr>
            <p:spPr bwMode="auto">
              <a:xfrm>
                <a:off x="2370932" y="4104075"/>
                <a:ext cx="7272337" cy="792162"/>
              </a:xfrm>
              <a:prstGeom prst="rect">
                <a:avLst/>
              </a:prstGeom>
              <a:gradFill rotWithShape="1">
                <a:gsLst>
                  <a:gs pos="0">
                    <a:srgbClr val="EEECF0"/>
                  </a:gs>
                  <a:gs pos="50000">
                    <a:srgbClr val="FDFDFD"/>
                  </a:gs>
                  <a:gs pos="100000">
                    <a:srgbClr val="EEECF0"/>
                  </a:gs>
                </a:gsLst>
                <a:lin ang="5400000" scaled="1"/>
              </a:gradFill>
              <a:ln w="38100" algn="ctr">
                <a:solidFill>
                  <a:srgbClr val="DDDDDD"/>
                </a:solidFill>
                <a:miter lim="800000"/>
                <a:headEnd/>
                <a:tailEnd/>
              </a:ln>
            </p:spPr>
            <p:txBody>
              <a:bodyPr wrap="none" anchor="ct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zh-CN" altLang="en-US" sz="1800" b="1" dirty="0">
                    <a:solidFill>
                      <a:srgbClr val="000000"/>
                    </a:solidFill>
                    <a:latin typeface="幼圆" pitchFamily="49" charset="-122"/>
                    <a:ea typeface="幼圆" pitchFamily="49" charset="-122"/>
                  </a:rPr>
                  <a:t>设：</a:t>
                </a:r>
                <a:r>
                  <a:rPr lang="en-US" altLang="zh-CN" sz="1800" b="1" dirty="0">
                    <a:solidFill>
                      <a:srgbClr val="000000"/>
                    </a:solidFill>
                    <a:latin typeface="幼圆" pitchFamily="49" charset="-122"/>
                    <a:ea typeface="幼圆" pitchFamily="49" charset="-122"/>
                  </a:rPr>
                  <a:t>P </a:t>
                </a:r>
                <a:r>
                  <a:rPr lang="en-US" altLang="zh-CN" sz="1800" b="1" dirty="0">
                    <a:solidFill>
                      <a:srgbClr val="000000"/>
                    </a:solidFill>
                    <a:ea typeface="幼圆" pitchFamily="49" charset="-122"/>
                  </a:rPr>
                  <a:t>—</a:t>
                </a:r>
                <a:r>
                  <a:rPr lang="en-US" altLang="zh-CN" sz="1800" b="1" dirty="0">
                    <a:solidFill>
                      <a:srgbClr val="000000"/>
                    </a:solidFill>
                    <a:latin typeface="幼圆" pitchFamily="49" charset="-122"/>
                    <a:ea typeface="幼圆" pitchFamily="49" charset="-122"/>
                  </a:rPr>
                  <a:t> </a:t>
                </a:r>
                <a:r>
                  <a:rPr lang="zh-CN" altLang="en-US" sz="1800" b="1" dirty="0">
                    <a:solidFill>
                      <a:srgbClr val="000000"/>
                    </a:solidFill>
                    <a:latin typeface="幼圆" pitchFamily="49" charset="-122"/>
                    <a:ea typeface="幼圆" pitchFamily="49" charset="-122"/>
                  </a:rPr>
                  <a:t>年初本金；</a:t>
                </a:r>
                <a:r>
                  <a:rPr lang="en-US" altLang="zh-CN" sz="1800" b="1" dirty="0">
                    <a:solidFill>
                      <a:srgbClr val="000000"/>
                    </a:solidFill>
                    <a:latin typeface="幼圆" pitchFamily="49" charset="-122"/>
                    <a:ea typeface="幼圆" pitchFamily="49" charset="-122"/>
                  </a:rPr>
                  <a:t>F </a:t>
                </a:r>
                <a:r>
                  <a:rPr lang="en-US" altLang="zh-CN" sz="1800" b="1" dirty="0">
                    <a:solidFill>
                      <a:srgbClr val="000000"/>
                    </a:solidFill>
                    <a:ea typeface="幼圆" pitchFamily="49" charset="-122"/>
                  </a:rPr>
                  <a:t>—</a:t>
                </a:r>
                <a:r>
                  <a:rPr lang="en-US" altLang="zh-CN" sz="1800" b="1" dirty="0">
                    <a:solidFill>
                      <a:srgbClr val="000000"/>
                    </a:solidFill>
                    <a:latin typeface="幼圆" pitchFamily="49" charset="-122"/>
                    <a:ea typeface="幼圆" pitchFamily="49" charset="-122"/>
                  </a:rPr>
                  <a:t> </a:t>
                </a:r>
                <a:r>
                  <a:rPr lang="zh-CN" altLang="en-US" sz="1800" b="1" dirty="0">
                    <a:solidFill>
                      <a:srgbClr val="000000"/>
                    </a:solidFill>
                    <a:latin typeface="幼圆" pitchFamily="49" charset="-122"/>
                    <a:ea typeface="幼圆" pitchFamily="49" charset="-122"/>
                  </a:rPr>
                  <a:t>年末本利和；</a:t>
                </a:r>
                <a:r>
                  <a:rPr lang="en-US" altLang="zh-CN" sz="1800" b="1" dirty="0">
                    <a:solidFill>
                      <a:srgbClr val="000000"/>
                    </a:solidFill>
                    <a:latin typeface="幼圆" pitchFamily="49" charset="-122"/>
                    <a:ea typeface="幼圆" pitchFamily="49" charset="-122"/>
                  </a:rPr>
                  <a:t>I </a:t>
                </a:r>
                <a:r>
                  <a:rPr lang="en-US" altLang="zh-CN" sz="1800" b="1" dirty="0">
                    <a:solidFill>
                      <a:srgbClr val="000000"/>
                    </a:solidFill>
                    <a:ea typeface="幼圆" pitchFamily="49" charset="-122"/>
                  </a:rPr>
                  <a:t>—</a:t>
                </a:r>
                <a:r>
                  <a:rPr lang="en-US" altLang="zh-CN" sz="1800" b="1" dirty="0">
                    <a:solidFill>
                      <a:srgbClr val="000000"/>
                    </a:solidFill>
                    <a:latin typeface="幼圆" pitchFamily="49" charset="-122"/>
                    <a:ea typeface="幼圆" pitchFamily="49" charset="-122"/>
                  </a:rPr>
                  <a:t> </a:t>
                </a:r>
                <a:r>
                  <a:rPr lang="zh-CN" altLang="en-US" sz="1800" b="1" dirty="0">
                    <a:solidFill>
                      <a:srgbClr val="000000"/>
                    </a:solidFill>
                    <a:latin typeface="幼圆" pitchFamily="49" charset="-122"/>
                    <a:ea typeface="幼圆" pitchFamily="49" charset="-122"/>
                  </a:rPr>
                  <a:t>年内产生的利息；</a:t>
                </a:r>
              </a:p>
              <a:p>
                <a:pPr eaLnBrk="0" fontAlgn="base" hangingPunct="0">
                  <a:spcBef>
                    <a:spcPct val="0"/>
                  </a:spcBef>
                  <a:spcAft>
                    <a:spcPct val="0"/>
                  </a:spcAft>
                  <a:buClrTx/>
                  <a:buSzTx/>
                  <a:buNone/>
                </a:pPr>
                <a:r>
                  <a:rPr lang="zh-CN" altLang="en-US" sz="1800" b="1" dirty="0">
                    <a:solidFill>
                      <a:srgbClr val="000000"/>
                    </a:solidFill>
                    <a:latin typeface="幼圆" pitchFamily="49" charset="-122"/>
                    <a:ea typeface="幼圆" pitchFamily="49" charset="-122"/>
                  </a:rPr>
                  <a:t>    </a:t>
                </a:r>
                <a:r>
                  <a:rPr lang="en-US" altLang="zh-CN" sz="1800" b="1" dirty="0">
                    <a:solidFill>
                      <a:srgbClr val="000000"/>
                    </a:solidFill>
                    <a:latin typeface="幼圆" pitchFamily="49" charset="-122"/>
                    <a:ea typeface="幼圆" pitchFamily="49" charset="-122"/>
                  </a:rPr>
                  <a:t>r </a:t>
                </a:r>
                <a:r>
                  <a:rPr lang="en-US" altLang="zh-CN" sz="1800" b="1" dirty="0">
                    <a:solidFill>
                      <a:srgbClr val="000000"/>
                    </a:solidFill>
                    <a:ea typeface="幼圆" pitchFamily="49" charset="-122"/>
                  </a:rPr>
                  <a:t>—</a:t>
                </a:r>
                <a:r>
                  <a:rPr lang="en-US" altLang="zh-CN" sz="1800" b="1" dirty="0">
                    <a:solidFill>
                      <a:srgbClr val="000000"/>
                    </a:solidFill>
                    <a:latin typeface="幼圆" pitchFamily="49" charset="-122"/>
                    <a:ea typeface="幼圆" pitchFamily="49" charset="-122"/>
                  </a:rPr>
                  <a:t> </a:t>
                </a:r>
                <a:r>
                  <a:rPr lang="zh-CN" altLang="en-US" sz="1800" b="1" dirty="0">
                    <a:solidFill>
                      <a:srgbClr val="000000"/>
                    </a:solidFill>
                    <a:latin typeface="幼圆" pitchFamily="49" charset="-122"/>
                    <a:ea typeface="幼圆" pitchFamily="49" charset="-122"/>
                  </a:rPr>
                  <a:t>名义利率；</a:t>
                </a:r>
                <a14:m>
                  <m:oMath xmlns:m="http://schemas.openxmlformats.org/officeDocument/2006/math">
                    <m:sSub>
                      <m:sSubPr>
                        <m:ctrlPr>
                          <a:rPr lang="en-US" altLang="zh-CN" sz="1800" b="1" i="1">
                            <a:latin typeface="Cambria Math" panose="02040503050406030204" pitchFamily="18" charset="0"/>
                          </a:rPr>
                        </m:ctrlPr>
                      </m:sSubPr>
                      <m:e>
                        <m:r>
                          <a:rPr lang="en-US" altLang="zh-CN" sz="1800" b="1" i="1">
                            <a:latin typeface="Cambria Math" panose="02040503050406030204" pitchFamily="18" charset="0"/>
                          </a:rPr>
                          <m:t> </m:t>
                        </m:r>
                        <m:r>
                          <a:rPr lang="en-US" altLang="zh-CN" sz="1800" b="1" i="1">
                            <a:latin typeface="Cambria Math" panose="02040503050406030204" pitchFamily="18" charset="0"/>
                          </a:rPr>
                          <m:t>𝒊</m:t>
                        </m:r>
                      </m:e>
                      <m:sub>
                        <m:r>
                          <a:rPr lang="en-US" altLang="zh-CN" sz="1800" b="1" i="1">
                            <a:latin typeface="Cambria Math" panose="02040503050406030204" pitchFamily="18" charset="0"/>
                          </a:rPr>
                          <m:t>𝒆𝒇𝒇</m:t>
                        </m:r>
                      </m:sub>
                    </m:sSub>
                  </m:oMath>
                </a14:m>
                <a:r>
                  <a:rPr lang="en-US" altLang="zh-CN" sz="1800" b="1" dirty="0">
                    <a:solidFill>
                      <a:srgbClr val="000000"/>
                    </a:solidFill>
                    <a:latin typeface="幼圆" pitchFamily="49" charset="-122"/>
                    <a:ea typeface="幼圆" pitchFamily="49" charset="-122"/>
                  </a:rPr>
                  <a:t> </a:t>
                </a:r>
                <a:r>
                  <a:rPr lang="en-US" altLang="zh-CN" sz="1800" b="1" dirty="0">
                    <a:solidFill>
                      <a:srgbClr val="000000"/>
                    </a:solidFill>
                    <a:ea typeface="幼圆" pitchFamily="49" charset="-122"/>
                  </a:rPr>
                  <a:t>—</a:t>
                </a:r>
                <a:r>
                  <a:rPr lang="en-US" altLang="zh-CN" sz="1800" b="1" dirty="0">
                    <a:solidFill>
                      <a:srgbClr val="000000"/>
                    </a:solidFill>
                    <a:latin typeface="幼圆" pitchFamily="49" charset="-122"/>
                    <a:ea typeface="幼圆" pitchFamily="49" charset="-122"/>
                  </a:rPr>
                  <a:t> </a:t>
                </a:r>
                <a:r>
                  <a:rPr lang="zh-CN" altLang="en-US" sz="1800" b="1" dirty="0">
                    <a:solidFill>
                      <a:srgbClr val="000000"/>
                    </a:solidFill>
                    <a:latin typeface="幼圆" pitchFamily="49" charset="-122"/>
                    <a:ea typeface="幼圆" pitchFamily="49" charset="-122"/>
                  </a:rPr>
                  <a:t>实际利率；</a:t>
                </a:r>
                <a:r>
                  <a:rPr lang="en-US" altLang="zh-CN" sz="1800" b="1" dirty="0">
                    <a:solidFill>
                      <a:srgbClr val="000000"/>
                    </a:solidFill>
                    <a:latin typeface="幼圆" pitchFamily="49" charset="-122"/>
                    <a:ea typeface="幼圆" pitchFamily="49" charset="-122"/>
                  </a:rPr>
                  <a:t>m </a:t>
                </a:r>
                <a:r>
                  <a:rPr lang="en-US" altLang="zh-CN" sz="1800" b="1" dirty="0">
                    <a:solidFill>
                      <a:srgbClr val="000000"/>
                    </a:solidFill>
                    <a:ea typeface="幼圆" pitchFamily="49" charset="-122"/>
                  </a:rPr>
                  <a:t>—</a:t>
                </a:r>
                <a:r>
                  <a:rPr lang="en-US" altLang="zh-CN" sz="1800" b="1" dirty="0">
                    <a:solidFill>
                      <a:srgbClr val="000000"/>
                    </a:solidFill>
                    <a:latin typeface="幼圆" pitchFamily="49" charset="-122"/>
                    <a:ea typeface="幼圆" pitchFamily="49" charset="-122"/>
                  </a:rPr>
                  <a:t> </a:t>
                </a:r>
                <a:r>
                  <a:rPr lang="zh-CN" altLang="en-US" sz="1800" b="1" dirty="0">
                    <a:solidFill>
                      <a:srgbClr val="000000"/>
                    </a:solidFill>
                    <a:latin typeface="幼圆" pitchFamily="49" charset="-122"/>
                    <a:ea typeface="幼圆" pitchFamily="49" charset="-122"/>
                  </a:rPr>
                  <a:t>在一年中的计息次数。</a:t>
                </a:r>
              </a:p>
            </p:txBody>
          </p:sp>
        </mc:Choice>
        <mc:Fallback>
          <p:sp>
            <p:nvSpPr>
              <p:cNvPr id="3" name="Text Box 10">
                <a:extLst>
                  <a:ext uri="{FF2B5EF4-FFF2-40B4-BE49-F238E27FC236}">
                    <a16:creationId xmlns:a16="http://schemas.microsoft.com/office/drawing/2014/main" id="{55C8BFD8-CE0E-BAE5-919B-45B2F9A85BE9}"/>
                  </a:ext>
                </a:extLst>
              </p:cNvPr>
              <p:cNvSpPr txBox="1">
                <a:spLocks noRot="1" noChangeAspect="1" noMove="1" noResize="1" noEditPoints="1" noAdjustHandles="1" noChangeArrowheads="1" noChangeShapeType="1" noTextEdit="1"/>
              </p:cNvSpPr>
              <p:nvPr/>
            </p:nvSpPr>
            <p:spPr bwMode="auto">
              <a:xfrm>
                <a:off x="2370932" y="4104075"/>
                <a:ext cx="7272337" cy="792162"/>
              </a:xfrm>
              <a:prstGeom prst="rect">
                <a:avLst/>
              </a:prstGeom>
              <a:blipFill>
                <a:blip r:embed="rId3"/>
                <a:stretch>
                  <a:fillRect l="-521"/>
                </a:stretch>
              </a:blipFill>
              <a:ln w="38100" algn="ctr">
                <a:solidFill>
                  <a:srgbClr val="DDDDDD"/>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243986511"/>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84998"/>
                                        </p:tgtEl>
                                        <p:attrNameLst>
                                          <p:attrName>style.visibility</p:attrName>
                                        </p:attrNameLst>
                                      </p:cBhvr>
                                      <p:to>
                                        <p:strVal val="visible"/>
                                      </p:to>
                                    </p:set>
                                    <p:animEffect transition="in" filter="slide(fromLeft)">
                                      <p:cBhvr>
                                        <p:cTn id="7" dur="1000"/>
                                        <p:tgtEl>
                                          <p:spTgt spid="84998"/>
                                        </p:tgtEl>
                                      </p:cBhvr>
                                    </p:animEffect>
                                  </p:childTnLst>
                                </p:cTn>
                              </p:par>
                            </p:childTnLst>
                          </p:cTn>
                        </p:par>
                        <p:par>
                          <p:cTn id="8" fill="hold" nodeType="afterGroup">
                            <p:stCondLst>
                              <p:cond delay="1000"/>
                            </p:stCondLst>
                            <p:childTnLst>
                              <p:par>
                                <p:cTn id="9" presetID="12" presetClass="entr" presetSubtype="1" fill="hold" nodeType="afterEffect">
                                  <p:stCondLst>
                                    <p:cond delay="0"/>
                                  </p:stCondLst>
                                  <p:childTnLst>
                                    <p:set>
                                      <p:cBhvr>
                                        <p:cTn id="10" dur="1" fill="hold">
                                          <p:stCondLst>
                                            <p:cond delay="0"/>
                                          </p:stCondLst>
                                        </p:cTn>
                                        <p:tgtEl>
                                          <p:spTgt spid="84996"/>
                                        </p:tgtEl>
                                        <p:attrNameLst>
                                          <p:attrName>style.visibility</p:attrName>
                                        </p:attrNameLst>
                                      </p:cBhvr>
                                      <p:to>
                                        <p:strVal val="visible"/>
                                      </p:to>
                                    </p:set>
                                    <p:animEffect transition="in" filter="slide(fromTop)">
                                      <p:cBhvr>
                                        <p:cTn id="11" dur="500"/>
                                        <p:tgtEl>
                                          <p:spTgt spid="84996"/>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lide(fromBottom)">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animBg="1"/>
      <p:bldP spid="84998" grpId="0"/>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5">
            <a:extLst>
              <a:ext uri="{FF2B5EF4-FFF2-40B4-BE49-F238E27FC236}">
                <a16:creationId xmlns:a16="http://schemas.microsoft.com/office/drawing/2014/main" id="{4EA1C20D-0AC9-2867-4750-0E55C023F0A1}"/>
              </a:ext>
            </a:extLst>
          </p:cNvPr>
          <p:cNvSpPr>
            <a:spLocks noChangeArrowheads="1"/>
          </p:cNvSpPr>
          <p:nvPr/>
        </p:nvSpPr>
        <p:spPr bwMode="auto">
          <a:xfrm>
            <a:off x="2185907" y="5651499"/>
            <a:ext cx="7272337" cy="369332"/>
          </a:xfrm>
          <a:prstGeom prst="rect">
            <a:avLst/>
          </a:prstGeom>
          <a:gradFill rotWithShape="1">
            <a:gsLst>
              <a:gs pos="0">
                <a:srgbClr val="D1F4FB"/>
              </a:gs>
              <a:gs pos="100000">
                <a:srgbClr val="BFCCD3"/>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0722" name="灯片编号占位符 3">
            <a:extLst>
              <a:ext uri="{FF2B5EF4-FFF2-40B4-BE49-F238E27FC236}">
                <a16:creationId xmlns:a16="http://schemas.microsoft.com/office/drawing/2014/main" id="{AE06B44F-95EC-DA39-AA40-DA0D2B286B3E}"/>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FE7D09B4-99F4-4E49-B694-74195CEF61C1}" type="slidenum">
              <a:rPr kumimoji="0" lang="en-US" altLang="zh-CN" sz="1000">
                <a:solidFill>
                  <a:srgbClr val="808080"/>
                </a:solidFill>
                <a:ea typeface="华文行楷" panose="02010800040101010101" pitchFamily="2" charset="-122"/>
              </a:rPr>
              <a:pPr fontAlgn="base">
                <a:spcBef>
                  <a:spcPct val="0"/>
                </a:spcBef>
                <a:spcAft>
                  <a:spcPct val="0"/>
                </a:spcAft>
                <a:buClrTx/>
                <a:buSzTx/>
                <a:buNone/>
              </a:pPr>
              <a:t>6</a:t>
            </a:fld>
            <a:endParaRPr kumimoji="0" lang="en-US" altLang="zh-CN" sz="1000">
              <a:solidFill>
                <a:srgbClr val="808080"/>
              </a:solidFill>
              <a:ea typeface="华文行楷" panose="02010800040101010101" pitchFamily="2" charset="-122"/>
            </a:endParaRPr>
          </a:p>
        </p:txBody>
      </p:sp>
      <p:sp>
        <p:nvSpPr>
          <p:cNvPr id="33795" name="Rectangle 2">
            <a:extLst>
              <a:ext uri="{FF2B5EF4-FFF2-40B4-BE49-F238E27FC236}">
                <a16:creationId xmlns:a16="http://schemas.microsoft.com/office/drawing/2014/main" id="{034CBE7F-4EC9-80ED-33A3-F8C79169AC73}"/>
              </a:ext>
            </a:extLst>
          </p:cNvPr>
          <p:cNvSpPr>
            <a:spLocks noGrp="1" noChangeArrowheads="1"/>
          </p:cNvSpPr>
          <p:nvPr>
            <p:ph type="title"/>
          </p:nvPr>
        </p:nvSpPr>
        <p:spPr/>
        <p:txBody>
          <a:bodyPr/>
          <a:lstStyle/>
          <a:p>
            <a:pPr eaLnBrk="1" hangingPunct="1"/>
            <a:r>
              <a:rPr lang="zh-CN" altLang="en-US"/>
              <a:t>名义利率与实际利率</a:t>
            </a:r>
          </a:p>
        </p:txBody>
      </p:sp>
      <p:sp>
        <p:nvSpPr>
          <p:cNvPr id="96261" name="Rectangle 5">
            <a:extLst>
              <a:ext uri="{FF2B5EF4-FFF2-40B4-BE49-F238E27FC236}">
                <a16:creationId xmlns:a16="http://schemas.microsoft.com/office/drawing/2014/main" id="{E251A848-CD89-C025-1689-6E1890897B11}"/>
              </a:ext>
            </a:extLst>
          </p:cNvPr>
          <p:cNvSpPr>
            <a:spLocks noChangeArrowheads="1"/>
          </p:cNvSpPr>
          <p:nvPr/>
        </p:nvSpPr>
        <p:spPr bwMode="auto">
          <a:xfrm>
            <a:off x="2170901" y="3293975"/>
            <a:ext cx="7272337" cy="369332"/>
          </a:xfrm>
          <a:prstGeom prst="rect">
            <a:avLst/>
          </a:prstGeom>
          <a:gradFill rotWithShape="1">
            <a:gsLst>
              <a:gs pos="0">
                <a:srgbClr val="D1F4FB"/>
              </a:gs>
              <a:gs pos="100000">
                <a:srgbClr val="BFCCD3"/>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graphicFrame>
        <p:nvGraphicFramePr>
          <p:cNvPr id="96264" name="Object 8">
            <a:extLst>
              <a:ext uri="{FF2B5EF4-FFF2-40B4-BE49-F238E27FC236}">
                <a16:creationId xmlns:a16="http://schemas.microsoft.com/office/drawing/2014/main" id="{13851D32-6D3A-59CA-E485-12CD2A5BCF49}"/>
              </a:ext>
            </a:extLst>
          </p:cNvPr>
          <p:cNvGraphicFramePr>
            <a:graphicFrameLocks noChangeAspect="1"/>
          </p:cNvGraphicFramePr>
          <p:nvPr/>
        </p:nvGraphicFramePr>
        <p:xfrm>
          <a:off x="4123852" y="3219320"/>
          <a:ext cx="3555396" cy="758049"/>
        </p:xfrm>
        <a:graphic>
          <a:graphicData uri="http://schemas.openxmlformats.org/presentationml/2006/ole">
            <mc:AlternateContent xmlns:mc="http://schemas.openxmlformats.org/markup-compatibility/2006">
              <mc:Choice xmlns:v="urn:schemas-microsoft-com:vml" Requires="v">
                <p:oleObj name="Equation" r:id="rId2" imgW="34226500" imgH="8191500" progId="Equation.DSMT4">
                  <p:embed/>
                </p:oleObj>
              </mc:Choice>
              <mc:Fallback>
                <p:oleObj name="Equation" r:id="rId2" imgW="34226500" imgH="8191500" progId="Equation.DSMT4">
                  <p:embed/>
                  <p:pic>
                    <p:nvPicPr>
                      <p:cNvPr id="96264" name="Object 8">
                        <a:extLst>
                          <a:ext uri="{FF2B5EF4-FFF2-40B4-BE49-F238E27FC236}">
                            <a16:creationId xmlns:a16="http://schemas.microsoft.com/office/drawing/2014/main" id="{13851D32-6D3A-59CA-E485-12CD2A5BCF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3852" y="3219320"/>
                        <a:ext cx="3555396" cy="758049"/>
                      </a:xfrm>
                      <a:prstGeom prst="rect">
                        <a:avLst/>
                      </a:prstGeom>
                      <a:noFill/>
                      <a:ln>
                        <a:noFill/>
                      </a:ln>
                    </p:spPr>
                  </p:pic>
                </p:oleObj>
              </mc:Fallback>
            </mc:AlternateContent>
          </a:graphicData>
        </a:graphic>
      </p:graphicFrame>
      <p:graphicFrame>
        <p:nvGraphicFramePr>
          <p:cNvPr id="96268" name="Object 12">
            <a:extLst>
              <a:ext uri="{FF2B5EF4-FFF2-40B4-BE49-F238E27FC236}">
                <a16:creationId xmlns:a16="http://schemas.microsoft.com/office/drawing/2014/main" id="{5D09D8C0-9723-152C-0D70-4959BCE70ACC}"/>
              </a:ext>
            </a:extLst>
          </p:cNvPr>
          <p:cNvGraphicFramePr>
            <a:graphicFrameLocks noChangeAspect="1"/>
          </p:cNvGraphicFramePr>
          <p:nvPr/>
        </p:nvGraphicFramePr>
        <p:xfrm>
          <a:off x="4123853" y="4425738"/>
          <a:ext cx="2763927" cy="765175"/>
        </p:xfrm>
        <a:graphic>
          <a:graphicData uri="http://schemas.openxmlformats.org/presentationml/2006/ole">
            <mc:AlternateContent xmlns:mc="http://schemas.openxmlformats.org/markup-compatibility/2006">
              <mc:Choice xmlns:v="urn:schemas-microsoft-com:vml" Requires="v">
                <p:oleObj name="Equation" r:id="rId4" imgW="25742900" imgH="9067800" progId="Equation.DSMT4">
                  <p:embed/>
                </p:oleObj>
              </mc:Choice>
              <mc:Fallback>
                <p:oleObj name="Equation" r:id="rId4" imgW="25742900" imgH="9067800" progId="Equation.DSMT4">
                  <p:embed/>
                  <p:pic>
                    <p:nvPicPr>
                      <p:cNvPr id="96268" name="Object 12">
                        <a:extLst>
                          <a:ext uri="{FF2B5EF4-FFF2-40B4-BE49-F238E27FC236}">
                            <a16:creationId xmlns:a16="http://schemas.microsoft.com/office/drawing/2014/main" id="{5D09D8C0-9723-152C-0D70-4959BCE70A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3853" y="4425738"/>
                        <a:ext cx="2763927" cy="765175"/>
                      </a:xfrm>
                      <a:prstGeom prst="rect">
                        <a:avLst/>
                      </a:prstGeom>
                      <a:gradFill rotWithShape="1">
                        <a:gsLst>
                          <a:gs pos="0">
                            <a:srgbClr val="D1F4FB"/>
                          </a:gs>
                          <a:gs pos="100000">
                            <a:srgbClr val="BFCCD3"/>
                          </a:gs>
                        </a:gsLst>
                        <a:lin ang="5400000" scaled="1"/>
                      </a:gradFill>
                      <a:ln>
                        <a:noFill/>
                      </a:ln>
                    </p:spPr>
                  </p:pic>
                </p:oleObj>
              </mc:Fallback>
            </mc:AlternateContent>
          </a:graphicData>
        </a:graphic>
      </p:graphicFrame>
      <p:sp>
        <p:nvSpPr>
          <p:cNvPr id="96270" name="AutoShape 14">
            <a:extLst>
              <a:ext uri="{FF2B5EF4-FFF2-40B4-BE49-F238E27FC236}">
                <a16:creationId xmlns:a16="http://schemas.microsoft.com/office/drawing/2014/main" id="{B669BE77-C617-7D7E-3E84-CE70C161A2C7}"/>
              </a:ext>
            </a:extLst>
          </p:cNvPr>
          <p:cNvSpPr>
            <a:spLocks noChangeArrowheads="1"/>
          </p:cNvSpPr>
          <p:nvPr/>
        </p:nvSpPr>
        <p:spPr bwMode="auto">
          <a:xfrm>
            <a:off x="5032924" y="3985334"/>
            <a:ext cx="647700" cy="314504"/>
          </a:xfrm>
          <a:prstGeom prst="downArrow">
            <a:avLst>
              <a:gd name="adj1" fmla="val 50000"/>
              <a:gd name="adj2" fmla="val 25000"/>
            </a:avLst>
          </a:prstGeom>
          <a:gradFill rotWithShape="1">
            <a:gsLst>
              <a:gs pos="0">
                <a:srgbClr val="FCFDCB"/>
              </a:gs>
              <a:gs pos="100000">
                <a:srgbClr val="C0C09A"/>
              </a:gs>
            </a:gsLst>
            <a:lin ang="540000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mc:AlternateContent xmlns:mc="http://schemas.openxmlformats.org/markup-compatibility/2006">
        <mc:Choice xmlns:a14="http://schemas.microsoft.com/office/drawing/2010/main" Requires="a14">
          <p:sp>
            <p:nvSpPr>
              <p:cNvPr id="2" name="Rectangle 5">
                <a:extLst>
                  <a:ext uri="{FF2B5EF4-FFF2-40B4-BE49-F238E27FC236}">
                    <a16:creationId xmlns:a16="http://schemas.microsoft.com/office/drawing/2014/main" id="{EA5CB2C0-568D-4489-B34E-79038117BEDD}"/>
                  </a:ext>
                </a:extLst>
              </p:cNvPr>
              <p:cNvSpPr>
                <a:spLocks noChangeArrowheads="1"/>
              </p:cNvSpPr>
              <p:nvPr/>
            </p:nvSpPr>
            <p:spPr bwMode="auto">
              <a:xfrm>
                <a:off x="2185262" y="1895703"/>
                <a:ext cx="7242324" cy="922337"/>
              </a:xfrm>
              <a:prstGeom prst="rect">
                <a:avLst/>
              </a:prstGeom>
              <a:gradFill rotWithShape="1">
                <a:gsLst>
                  <a:gs pos="0">
                    <a:srgbClr val="D1F4FB"/>
                  </a:gs>
                  <a:gs pos="100000">
                    <a:srgbClr val="BFCCD3"/>
                  </a:gs>
                </a:gsLst>
                <a:lin ang="5400000" scaled="1"/>
              </a:gradFill>
              <a:ln>
                <a:noFill/>
              </a:ln>
              <a:extLst>
                <a:ext uri="{91240B29-F687-4F45-9708-019B960494DF}">
                  <a14:hiddenLine w="9525" algn="ctr">
                    <a:solidFill>
                      <a:srgbClr val="000000"/>
                    </a:solidFill>
                    <a:miter lim="800000"/>
                    <a:headEnd/>
                    <a:tailEnd/>
                  </a14:hiddenLine>
                </a:ext>
              </a:extLst>
            </p:spPr>
            <p:txBody>
              <a:bodyPr wrap="square"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r>
                  <a:rPr kumimoji="0" lang="zh-CN" altLang="en-US" sz="1800" b="1" dirty="0">
                    <a:solidFill>
                      <a:srgbClr val="006666"/>
                    </a:solidFill>
                    <a:latin typeface="Tahoma" panose="020B0604030504040204" pitchFamily="34" charset="0"/>
                    <a:ea typeface="宋体" panose="02010600030101010101" pitchFamily="2" charset="-122"/>
                  </a:rPr>
                  <a:t>期初资金为 </a:t>
                </a:r>
                <a14:m>
                  <m:oMath xmlns:m="http://schemas.openxmlformats.org/officeDocument/2006/math">
                    <m:r>
                      <a:rPr lang="en-US" altLang="zh-CN" sz="1800" i="1">
                        <a:latin typeface="Cambria Math" panose="02040503050406030204" pitchFamily="18" charset="0"/>
                      </a:rPr>
                      <m:t>𝑃</m:t>
                    </m:r>
                    <m:r>
                      <a:rPr lang="en-US" altLang="zh-CN" sz="1800" i="1">
                        <a:latin typeface="Cambria Math" panose="02040503050406030204" pitchFamily="18" charset="0"/>
                      </a:rPr>
                      <m:t>,</m:t>
                    </m:r>
                  </m:oMath>
                </a14:m>
                <a:r>
                  <a:rPr kumimoji="0" lang="en-US" altLang="zh-CN" sz="1800" b="1" dirty="0">
                    <a:solidFill>
                      <a:srgbClr val="006666"/>
                    </a:solidFill>
                    <a:latin typeface="Tahoma" panose="020B0604030504040204" pitchFamily="34" charset="0"/>
                    <a:ea typeface="宋体" panose="02010600030101010101" pitchFamily="2" charset="-122"/>
                  </a:rPr>
                  <a:t> </a:t>
                </a:r>
                <a:r>
                  <a:rPr kumimoji="0" lang="zh-CN" altLang="en-US" sz="1800" b="1" dirty="0">
                    <a:solidFill>
                      <a:srgbClr val="006666"/>
                    </a:solidFill>
                    <a:latin typeface="Tahoma" panose="020B0604030504040204" pitchFamily="34" charset="0"/>
                    <a:ea typeface="宋体" panose="02010600030101010101" pitchFamily="2" charset="-122"/>
                  </a:rPr>
                  <a:t>由一次支付终值公式：</a:t>
                </a:r>
                <a:endParaRPr kumimoji="0" lang="en-US" altLang="zh-CN" sz="1800" b="1" dirty="0">
                  <a:solidFill>
                    <a:srgbClr val="006666"/>
                  </a:solidFill>
                  <a:latin typeface="Tahoma" panose="020B0604030504040204" pitchFamily="34" charset="0"/>
                  <a:ea typeface="宋体" panose="02010600030101010101" pitchFamily="2" charset="-122"/>
                </a:endParaRPr>
              </a:p>
              <a:p>
                <a:pPr fontAlgn="base">
                  <a:spcBef>
                    <a:spcPct val="0"/>
                  </a:spcBef>
                  <a:spcAft>
                    <a:spcPct val="0"/>
                  </a:spcAft>
                  <a:buClrTx/>
                  <a:buSzTx/>
                  <a:buNone/>
                </a:pPr>
                <a:endParaRPr kumimoji="0" lang="en-US" altLang="zh-CN" sz="1800" dirty="0">
                  <a:solidFill>
                    <a:srgbClr val="000000"/>
                  </a:solidFill>
                  <a:latin typeface="Tahoma" panose="020B0604030504040204" pitchFamily="34" charset="0"/>
                  <a:ea typeface="宋体" panose="02010600030101010101" pitchFamily="2" charset="-122"/>
                </a:endParaRPr>
              </a:p>
              <a:p>
                <a:pPr fontAlgn="base">
                  <a:spcBef>
                    <a:spcPct val="0"/>
                  </a:spcBef>
                  <a:spcAft>
                    <a:spcPct val="0"/>
                  </a:spcAft>
                  <a:buClrTx/>
                  <a:buSzTx/>
                  <a:buNone/>
                </a:pPr>
                <a:endParaRPr kumimoji="0" lang="zh-CN" altLang="en-US" sz="1800" dirty="0">
                  <a:solidFill>
                    <a:srgbClr val="000000"/>
                  </a:solidFill>
                  <a:latin typeface="Tahoma" panose="020B0604030504040204" pitchFamily="34" charset="0"/>
                  <a:ea typeface="宋体" panose="02010600030101010101" pitchFamily="2" charset="-122"/>
                </a:endParaRPr>
              </a:p>
            </p:txBody>
          </p:sp>
        </mc:Choice>
        <mc:Fallback>
          <p:sp>
            <p:nvSpPr>
              <p:cNvPr id="2" name="Rectangle 5">
                <a:extLst>
                  <a:ext uri="{FF2B5EF4-FFF2-40B4-BE49-F238E27FC236}">
                    <a16:creationId xmlns:a16="http://schemas.microsoft.com/office/drawing/2014/main" id="{EA5CB2C0-568D-4489-B34E-79038117BEDD}"/>
                  </a:ext>
                </a:extLst>
              </p:cNvPr>
              <p:cNvSpPr>
                <a:spLocks noRot="1" noChangeAspect="1" noMove="1" noResize="1" noEditPoints="1" noAdjustHandles="1" noChangeArrowheads="1" noChangeShapeType="1" noTextEdit="1"/>
              </p:cNvSpPr>
              <p:nvPr/>
            </p:nvSpPr>
            <p:spPr bwMode="auto">
              <a:xfrm>
                <a:off x="2185262" y="1895703"/>
                <a:ext cx="7242324" cy="922337"/>
              </a:xfrm>
              <a:prstGeom prst="rect">
                <a:avLst/>
              </a:prstGeom>
              <a:blipFill>
                <a:blip r:embed="rId6"/>
                <a:stretch>
                  <a:fillRect l="-524" t="-4110"/>
                </a:stretch>
              </a:blipFill>
              <a:ln>
                <a:noFill/>
              </a:ln>
              <a:extLst>
                <a:ext uri="{91240B29-F687-4F45-9708-019B960494DF}">
                  <a14:hiddenLine xmlns:a14="http://schemas.microsoft.com/office/drawing/2010/main" w="9525" algn="ctr">
                    <a:solidFill>
                      <a:srgbClr val="000000"/>
                    </a:solidFill>
                    <a:miter lim="800000"/>
                    <a:headEnd/>
                    <a:tailEnd/>
                  </a14:hiddenLine>
                </a:ext>
              </a:extLst>
            </p:spPr>
            <p:txBody>
              <a:bodyPr/>
              <a:lstStyle/>
              <a:p>
                <a:r>
                  <a:rPr lang="zh-CN" altLang="en-US">
                    <a:noFill/>
                  </a:rPr>
                  <a:t> </a:t>
                </a:r>
              </a:p>
            </p:txBody>
          </p:sp>
        </mc:Fallback>
      </mc:AlternateContent>
      <p:graphicFrame>
        <p:nvGraphicFramePr>
          <p:cNvPr id="3" name="对象 2">
            <a:extLst>
              <a:ext uri="{FF2B5EF4-FFF2-40B4-BE49-F238E27FC236}">
                <a16:creationId xmlns:a16="http://schemas.microsoft.com/office/drawing/2014/main" id="{81A8A0C0-2693-6DBD-1CF2-2661F525B06B}"/>
              </a:ext>
            </a:extLst>
          </p:cNvPr>
          <p:cNvGraphicFramePr>
            <a:graphicFrameLocks noChangeAspect="1"/>
          </p:cNvGraphicFramePr>
          <p:nvPr/>
        </p:nvGraphicFramePr>
        <p:xfrm>
          <a:off x="4450758" y="2107433"/>
          <a:ext cx="1927225" cy="817562"/>
        </p:xfrm>
        <a:graphic>
          <a:graphicData uri="http://schemas.openxmlformats.org/presentationml/2006/ole">
            <mc:AlternateContent xmlns:mc="http://schemas.openxmlformats.org/markup-compatibility/2006">
              <mc:Choice xmlns:v="urn:schemas-microsoft-com:vml" Requires="v">
                <p:oleObj name="Equation" r:id="rId7" imgW="19304000" imgH="8191500" progId="Equation.DSMT4">
                  <p:embed/>
                </p:oleObj>
              </mc:Choice>
              <mc:Fallback>
                <p:oleObj name="Equation" r:id="rId7" imgW="19304000" imgH="8191500" progId="Equation.DSMT4">
                  <p:embed/>
                  <p:pic>
                    <p:nvPicPr>
                      <p:cNvPr id="3" name="对象 2">
                        <a:extLst>
                          <a:ext uri="{FF2B5EF4-FFF2-40B4-BE49-F238E27FC236}">
                            <a16:creationId xmlns:a16="http://schemas.microsoft.com/office/drawing/2014/main" id="{81A8A0C0-2693-6DBD-1CF2-2661F525B06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50758" y="2107433"/>
                        <a:ext cx="192722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0AA14CF1-A9C6-3603-ECA0-109B1798BDA7}"/>
                  </a:ext>
                </a:extLst>
              </p:cNvPr>
              <p:cNvSpPr txBox="1"/>
              <p:nvPr/>
            </p:nvSpPr>
            <p:spPr>
              <a:xfrm>
                <a:off x="2110582" y="5353165"/>
                <a:ext cx="7793036" cy="509307"/>
              </a:xfrm>
              <a:prstGeom prst="rect">
                <a:avLst/>
              </a:prstGeom>
              <a:noFill/>
            </p:spPr>
            <p:txBody>
              <a:bodyPr wrap="square">
                <a:spAutoFit/>
              </a:bodyPr>
              <a:lstStyle/>
              <a:p>
                <a:pPr eaLnBrk="0" fontAlgn="base" hangingPunct="0">
                  <a:lnSpc>
                    <a:spcPct val="150000"/>
                  </a:lnSpc>
                  <a:spcBef>
                    <a:spcPct val="0"/>
                  </a:spcBef>
                  <a:spcAft>
                    <a:spcPct val="0"/>
                  </a:spcAft>
                </a:pPr>
                <a:r>
                  <a:rPr kumimoji="1" lang="zh-CN" altLang="en-US" dirty="0">
                    <a:solidFill>
                      <a:srgbClr val="000000"/>
                    </a:solidFill>
                    <a:latin typeface="Cambria Math" panose="02040503050406030204" pitchFamily="18" charset="0"/>
                    <a:ea typeface="宋体" panose="02010600030101010101" pitchFamily="2" charset="-122"/>
                  </a:rPr>
                  <a:t>该利率周期内的</a:t>
                </a:r>
                <a:r>
                  <a:rPr kumimoji="1" lang="zh-CN" altLang="en-US" b="1" dirty="0">
                    <a:solidFill>
                      <a:srgbClr val="000000"/>
                    </a:solidFill>
                    <a:highlight>
                      <a:srgbClr val="00FFFF"/>
                    </a:highlight>
                    <a:latin typeface="Cambria Math" panose="02040503050406030204" pitchFamily="18" charset="0"/>
                    <a:ea typeface="宋体" panose="02010600030101010101" pitchFamily="2" charset="-122"/>
                  </a:rPr>
                  <a:t>实际利率</a:t>
                </a:r>
                <a14:m>
                  <m:oMath xmlns:m="http://schemas.openxmlformats.org/officeDocument/2006/math">
                    <m:sSub>
                      <m:sSubPr>
                        <m:ctrlPr>
                          <a:rPr kumimoji="1" lang="en-US" altLang="zh-CN" b="1" i="1">
                            <a:solidFill>
                              <a:srgbClr val="000000"/>
                            </a:solidFill>
                            <a:highlight>
                              <a:srgbClr val="00FFFF"/>
                            </a:highlight>
                            <a:latin typeface="Cambria Math" panose="02040503050406030204" pitchFamily="18" charset="0"/>
                          </a:rPr>
                        </m:ctrlPr>
                      </m:sSubPr>
                      <m:e>
                        <m:r>
                          <a:rPr kumimoji="1" lang="en-US" altLang="zh-CN" b="1" i="1">
                            <a:solidFill>
                              <a:srgbClr val="000000"/>
                            </a:solidFill>
                            <a:highlight>
                              <a:srgbClr val="00FFFF"/>
                            </a:highlight>
                            <a:latin typeface="Cambria Math" panose="02040503050406030204" pitchFamily="18" charset="0"/>
                          </a:rPr>
                          <m:t> </m:t>
                        </m:r>
                        <m:r>
                          <a:rPr kumimoji="1" lang="en-US" altLang="zh-CN" b="1" i="1">
                            <a:solidFill>
                              <a:srgbClr val="000000"/>
                            </a:solidFill>
                            <a:highlight>
                              <a:srgbClr val="00FFFF"/>
                            </a:highlight>
                            <a:latin typeface="Cambria Math" panose="02040503050406030204" pitchFamily="18" charset="0"/>
                          </a:rPr>
                          <m:t>𝒊</m:t>
                        </m:r>
                      </m:e>
                      <m:sub>
                        <m:r>
                          <a:rPr kumimoji="1" lang="en-US" altLang="zh-CN" b="1" i="1">
                            <a:solidFill>
                              <a:srgbClr val="000000"/>
                            </a:solidFill>
                            <a:highlight>
                              <a:srgbClr val="00FFFF"/>
                            </a:highlight>
                            <a:latin typeface="Cambria Math" panose="02040503050406030204" pitchFamily="18" charset="0"/>
                          </a:rPr>
                          <m:t>𝒆𝒇𝒇</m:t>
                        </m:r>
                      </m:sub>
                    </m:sSub>
                  </m:oMath>
                </a14:m>
                <a:r>
                  <a:rPr kumimoji="1" lang="zh-CN" altLang="en-US" dirty="0">
                    <a:solidFill>
                      <a:srgbClr val="000000"/>
                    </a:solidFill>
                    <a:latin typeface="Cambria Math" panose="02040503050406030204" pitchFamily="18" charset="0"/>
                    <a:ea typeface="宋体" panose="02010600030101010101" pitchFamily="2" charset="-122"/>
                  </a:rPr>
                  <a:t> 为：</a:t>
                </a:r>
                <a:endParaRPr kumimoji="1" lang="en-US" altLang="zh-CN" dirty="0">
                  <a:solidFill>
                    <a:srgbClr val="000000"/>
                  </a:solidFill>
                  <a:latin typeface="Cambria Math" panose="02040503050406030204" pitchFamily="18" charset="0"/>
                  <a:ea typeface="宋体" panose="02010600030101010101" pitchFamily="2" charset="-122"/>
                </a:endParaRPr>
              </a:p>
            </p:txBody>
          </p:sp>
        </mc:Choice>
        <mc:Fallback>
          <p:sp>
            <p:nvSpPr>
              <p:cNvPr id="5" name="文本框 4">
                <a:extLst>
                  <a:ext uri="{FF2B5EF4-FFF2-40B4-BE49-F238E27FC236}">
                    <a16:creationId xmlns:a16="http://schemas.microsoft.com/office/drawing/2014/main" id="{0AA14CF1-A9C6-3603-ECA0-109B1798BDA7}"/>
                  </a:ext>
                </a:extLst>
              </p:cNvPr>
              <p:cNvSpPr txBox="1">
                <a:spLocks noRot="1" noChangeAspect="1" noMove="1" noResize="1" noEditPoints="1" noAdjustHandles="1" noChangeArrowheads="1" noChangeShapeType="1" noTextEdit="1"/>
              </p:cNvSpPr>
              <p:nvPr/>
            </p:nvSpPr>
            <p:spPr>
              <a:xfrm>
                <a:off x="2110582" y="5353165"/>
                <a:ext cx="7793036" cy="509307"/>
              </a:xfrm>
              <a:prstGeom prst="rect">
                <a:avLst/>
              </a:prstGeom>
              <a:blipFill>
                <a:blip r:embed="rId9"/>
                <a:stretch>
                  <a:fillRect l="-651" b="-9756"/>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45D581C3-CB11-853B-8F7D-3F3F5A533E65}"/>
              </a:ext>
            </a:extLst>
          </p:cNvPr>
          <p:cNvSpPr txBox="1"/>
          <p:nvPr/>
        </p:nvSpPr>
        <p:spPr>
          <a:xfrm>
            <a:off x="2112331" y="3024276"/>
            <a:ext cx="4572000" cy="369332"/>
          </a:xfrm>
          <a:prstGeom prst="rect">
            <a:avLst/>
          </a:prstGeom>
          <a:noFill/>
        </p:spPr>
        <p:txBody>
          <a:bodyPr wrap="square">
            <a:spAutoFit/>
          </a:bodyPr>
          <a:lstStyle/>
          <a:p>
            <a:pPr eaLnBrk="0" fontAlgn="base" hangingPunct="0">
              <a:spcBef>
                <a:spcPct val="0"/>
              </a:spcBef>
              <a:spcAft>
                <a:spcPct val="0"/>
              </a:spcAft>
            </a:pPr>
            <a:r>
              <a:rPr kumimoji="1" lang="zh-CN" altLang="en-US" dirty="0">
                <a:solidFill>
                  <a:srgbClr val="000000"/>
                </a:solidFill>
                <a:latin typeface="Cambria Math" panose="02040503050406030204" pitchFamily="18" charset="0"/>
                <a:ea typeface="宋体" panose="02010600030101010101" pitchFamily="2" charset="-122"/>
              </a:rPr>
              <a:t>该利率周期的利息</a:t>
            </a:r>
            <a:r>
              <a:rPr kumimoji="1" lang="en-US" altLang="zh-CN" dirty="0">
                <a:solidFill>
                  <a:srgbClr val="000000"/>
                </a:solidFill>
                <a:latin typeface="Cambria Math" panose="02040503050406030204" pitchFamily="18" charset="0"/>
                <a:ea typeface="宋体" panose="02010600030101010101" pitchFamily="2" charset="-122"/>
              </a:rPr>
              <a:t>: </a:t>
            </a:r>
            <a:endParaRPr lang="zh-CN" altLang="en-US" dirty="0">
              <a:solidFill>
                <a:srgbClr val="000000"/>
              </a:solidFill>
              <a:latin typeface="Tahoma" panose="020B0604030504040204" pitchFamily="34" charset="0"/>
              <a:ea typeface="宋体" panose="02010600030101010101" pitchFamily="2" charset="-122"/>
            </a:endParaRPr>
          </a:p>
        </p:txBody>
      </p:sp>
      <p:graphicFrame>
        <p:nvGraphicFramePr>
          <p:cNvPr id="8" name="Object 3">
            <a:extLst>
              <a:ext uri="{FF2B5EF4-FFF2-40B4-BE49-F238E27FC236}">
                <a16:creationId xmlns:a16="http://schemas.microsoft.com/office/drawing/2014/main" id="{ADB97D7A-8731-68F5-BE16-8FB36F26ABC1}"/>
              </a:ext>
            </a:extLst>
          </p:cNvPr>
          <p:cNvGraphicFramePr>
            <a:graphicFrameLocks noChangeAspect="1"/>
          </p:cNvGraphicFramePr>
          <p:nvPr/>
        </p:nvGraphicFramePr>
        <p:xfrm>
          <a:off x="5072838" y="5721735"/>
          <a:ext cx="2373313" cy="617417"/>
        </p:xfrm>
        <a:graphic>
          <a:graphicData uri="http://schemas.openxmlformats.org/presentationml/2006/ole">
            <mc:AlternateContent xmlns:mc="http://schemas.openxmlformats.org/markup-compatibility/2006">
              <mc:Choice xmlns:v="urn:schemas-microsoft-com:vml" Requires="v">
                <p:oleObj name="Equation" r:id="rId10" imgW="30721300" imgH="9067800" progId="Equation.DSMT4">
                  <p:embed/>
                </p:oleObj>
              </mc:Choice>
              <mc:Fallback>
                <p:oleObj name="Equation" r:id="rId10" imgW="30721300" imgH="9067800" progId="Equation.DSMT4">
                  <p:embed/>
                  <p:pic>
                    <p:nvPicPr>
                      <p:cNvPr id="8" name="Object 3">
                        <a:extLst>
                          <a:ext uri="{FF2B5EF4-FFF2-40B4-BE49-F238E27FC236}">
                            <a16:creationId xmlns:a16="http://schemas.microsoft.com/office/drawing/2014/main" id="{ADB97D7A-8731-68F5-BE16-8FB36F26ABC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2838" y="5721735"/>
                        <a:ext cx="2373313" cy="617417"/>
                      </a:xfrm>
                      <a:prstGeom prst="rect">
                        <a:avLst/>
                      </a:prstGeom>
                      <a:noFill/>
                      <a:ln>
                        <a:noFill/>
                      </a:ln>
                    </p:spPr>
                  </p:pic>
                </p:oleObj>
              </mc:Fallback>
            </mc:AlternateContent>
          </a:graphicData>
        </a:graphic>
      </p:graphicFrame>
      <p:sp>
        <p:nvSpPr>
          <p:cNvPr id="10" name="Rectangle 6">
            <a:extLst>
              <a:ext uri="{FF2B5EF4-FFF2-40B4-BE49-F238E27FC236}">
                <a16:creationId xmlns:a16="http://schemas.microsoft.com/office/drawing/2014/main" id="{EFAAC0FA-A5DE-C994-8EB1-730592A21527}"/>
              </a:ext>
            </a:extLst>
          </p:cNvPr>
          <p:cNvSpPr>
            <a:spLocks noChangeArrowheads="1"/>
          </p:cNvSpPr>
          <p:nvPr/>
        </p:nvSpPr>
        <p:spPr bwMode="auto">
          <a:xfrm>
            <a:off x="2135561" y="1345112"/>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en-US" altLang="zh-CN" sz="2000" b="1" dirty="0">
                <a:latin typeface="幼圆" pitchFamily="49" charset="-122"/>
                <a:ea typeface="幼圆" pitchFamily="49" charset="-122"/>
              </a:rPr>
              <a:t>2. </a:t>
            </a:r>
            <a:r>
              <a:rPr lang="zh-CN" altLang="en-US" sz="2000" b="1" dirty="0">
                <a:latin typeface="幼圆" pitchFamily="49" charset="-122"/>
                <a:ea typeface="幼圆" pitchFamily="49" charset="-122"/>
              </a:rPr>
              <a:t>实际利率</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6261"/>
                                        </p:tgtEl>
                                        <p:attrNameLst>
                                          <p:attrName>style.visibility</p:attrName>
                                        </p:attrNameLst>
                                      </p:cBhvr>
                                      <p:to>
                                        <p:strVal val="visible"/>
                                      </p:to>
                                    </p:set>
                                    <p:anim calcmode="lin" valueType="num">
                                      <p:cBhvr additive="base">
                                        <p:cTn id="7" dur="500" fill="hold"/>
                                        <p:tgtEl>
                                          <p:spTgt spid="96261"/>
                                        </p:tgtEl>
                                        <p:attrNameLst>
                                          <p:attrName>ppt_x</p:attrName>
                                        </p:attrNameLst>
                                      </p:cBhvr>
                                      <p:tavLst>
                                        <p:tav tm="0">
                                          <p:val>
                                            <p:strVal val="#ppt_x"/>
                                          </p:val>
                                        </p:tav>
                                        <p:tav tm="100000">
                                          <p:val>
                                            <p:strVal val="#ppt_x"/>
                                          </p:val>
                                        </p:tav>
                                      </p:tavLst>
                                    </p:anim>
                                    <p:anim calcmode="lin" valueType="num">
                                      <p:cBhvr additive="base">
                                        <p:cTn id="8" dur="500" fill="hold"/>
                                        <p:tgtEl>
                                          <p:spTgt spid="96261"/>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6264"/>
                                        </p:tgtEl>
                                        <p:attrNameLst>
                                          <p:attrName>style.visibility</p:attrName>
                                        </p:attrNameLst>
                                      </p:cBhvr>
                                      <p:to>
                                        <p:strVal val="visible"/>
                                      </p:to>
                                    </p:set>
                                    <p:anim calcmode="lin" valueType="num">
                                      <p:cBhvr additive="base">
                                        <p:cTn id="11" dur="500" fill="hold"/>
                                        <p:tgtEl>
                                          <p:spTgt spid="96264"/>
                                        </p:tgtEl>
                                        <p:attrNameLst>
                                          <p:attrName>ppt_x</p:attrName>
                                        </p:attrNameLst>
                                      </p:cBhvr>
                                      <p:tavLst>
                                        <p:tav tm="0">
                                          <p:val>
                                            <p:strVal val="#ppt_x"/>
                                          </p:val>
                                        </p:tav>
                                        <p:tav tm="100000">
                                          <p:val>
                                            <p:strVal val="#ppt_x"/>
                                          </p:val>
                                        </p:tav>
                                      </p:tavLst>
                                    </p:anim>
                                    <p:anim calcmode="lin" valueType="num">
                                      <p:cBhvr additive="base">
                                        <p:cTn id="12" dur="500" fill="hold"/>
                                        <p:tgtEl>
                                          <p:spTgt spid="9626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6270"/>
                                        </p:tgtEl>
                                        <p:attrNameLst>
                                          <p:attrName>style.visibility</p:attrName>
                                        </p:attrNameLst>
                                      </p:cBhvr>
                                      <p:to>
                                        <p:strVal val="visible"/>
                                      </p:to>
                                    </p:set>
                                    <p:anim calcmode="lin" valueType="num">
                                      <p:cBhvr additive="base">
                                        <p:cTn id="15" dur="500" fill="hold"/>
                                        <p:tgtEl>
                                          <p:spTgt spid="96270"/>
                                        </p:tgtEl>
                                        <p:attrNameLst>
                                          <p:attrName>ppt_x</p:attrName>
                                        </p:attrNameLst>
                                      </p:cBhvr>
                                      <p:tavLst>
                                        <p:tav tm="0">
                                          <p:val>
                                            <p:strVal val="#ppt_x"/>
                                          </p:val>
                                        </p:tav>
                                        <p:tav tm="100000">
                                          <p:val>
                                            <p:strVal val="#ppt_x"/>
                                          </p:val>
                                        </p:tav>
                                      </p:tavLst>
                                    </p:anim>
                                    <p:anim calcmode="lin" valueType="num">
                                      <p:cBhvr additive="base">
                                        <p:cTn id="16" dur="500" fill="hold"/>
                                        <p:tgtEl>
                                          <p:spTgt spid="96270"/>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6268"/>
                                        </p:tgtEl>
                                        <p:attrNameLst>
                                          <p:attrName>style.visibility</p:attrName>
                                        </p:attrNameLst>
                                      </p:cBhvr>
                                      <p:to>
                                        <p:strVal val="visible"/>
                                      </p:to>
                                    </p:set>
                                    <p:anim calcmode="lin" valueType="num">
                                      <p:cBhvr additive="base">
                                        <p:cTn id="19" dur="500" fill="hold"/>
                                        <p:tgtEl>
                                          <p:spTgt spid="96268"/>
                                        </p:tgtEl>
                                        <p:attrNameLst>
                                          <p:attrName>ppt_x</p:attrName>
                                        </p:attrNameLst>
                                      </p:cBhvr>
                                      <p:tavLst>
                                        <p:tav tm="0">
                                          <p:val>
                                            <p:strVal val="#ppt_x"/>
                                          </p:val>
                                        </p:tav>
                                        <p:tav tm="100000">
                                          <p:val>
                                            <p:strVal val="#ppt_x"/>
                                          </p:val>
                                        </p:tav>
                                      </p:tavLst>
                                    </p:anim>
                                    <p:anim calcmode="lin" valueType="num">
                                      <p:cBhvr additive="base">
                                        <p:cTn id="20" dur="500" fill="hold"/>
                                        <p:tgtEl>
                                          <p:spTgt spid="96268"/>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0722"/>
                                        </p:tgtEl>
                                        <p:attrNameLst>
                                          <p:attrName>style.visibility</p:attrName>
                                        </p:attrNameLst>
                                      </p:cBhvr>
                                      <p:to>
                                        <p:strVal val="visible"/>
                                      </p:to>
                                    </p:set>
                                    <p:anim calcmode="lin" valueType="num">
                                      <p:cBhvr additive="base">
                                        <p:cTn id="27" dur="500" fill="hold"/>
                                        <p:tgtEl>
                                          <p:spTgt spid="30722"/>
                                        </p:tgtEl>
                                        <p:attrNameLst>
                                          <p:attrName>ppt_x</p:attrName>
                                        </p:attrNameLst>
                                      </p:cBhvr>
                                      <p:tavLst>
                                        <p:tav tm="0">
                                          <p:val>
                                            <p:strVal val="#ppt_x"/>
                                          </p:val>
                                        </p:tav>
                                        <p:tav tm="100000">
                                          <p:val>
                                            <p:strVal val="#ppt_x"/>
                                          </p:val>
                                        </p:tav>
                                      </p:tavLst>
                                    </p:anim>
                                    <p:anim calcmode="lin" valueType="num">
                                      <p:cBhvr additive="base">
                                        <p:cTn id="28" dur="500" fill="hold"/>
                                        <p:tgtEl>
                                          <p:spTgt spid="30722"/>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additive="base">
                                        <p:cTn id="37" dur="500" fill="hold"/>
                                        <p:tgtEl>
                                          <p:spTgt spid="9"/>
                                        </p:tgtEl>
                                        <p:attrNameLst>
                                          <p:attrName>ppt_x</p:attrName>
                                        </p:attrNameLst>
                                      </p:cBhvr>
                                      <p:tavLst>
                                        <p:tav tm="0">
                                          <p:val>
                                            <p:strVal val="#ppt_x"/>
                                          </p:val>
                                        </p:tav>
                                        <p:tav tm="100000">
                                          <p:val>
                                            <p:strVal val="#ppt_x"/>
                                          </p:val>
                                        </p:tav>
                                      </p:tavLst>
                                    </p:anim>
                                    <p:anim calcmode="lin" valueType="num">
                                      <p:cBhvr additive="base">
                                        <p:cTn id="3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slide(fromLeft)">
                                      <p:cBhvr>
                                        <p:cTn id="4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30722" grpId="0"/>
      <p:bldP spid="96261" grpId="0" animBg="1"/>
      <p:bldP spid="96261" grpId="1" animBg="1"/>
      <p:bldP spid="96270" grpId="0" animBg="1"/>
      <p:bldP spid="96270" grpId="1" animBg="1"/>
      <p:bldP spid="2" grpId="0" animBg="1"/>
      <p:bldP spid="2" grpId="1"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3">
            <a:extLst>
              <a:ext uri="{FF2B5EF4-FFF2-40B4-BE49-F238E27FC236}">
                <a16:creationId xmlns:a16="http://schemas.microsoft.com/office/drawing/2014/main" id="{C6720FB7-10BF-CDE2-40B8-B6BAF65CFBBF}"/>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929382CA-BD80-1D46-AD18-1B9B8CD33A06}" type="slidenum">
              <a:rPr kumimoji="0" lang="en-US" altLang="zh-CN" sz="1000">
                <a:solidFill>
                  <a:srgbClr val="808080"/>
                </a:solidFill>
                <a:ea typeface="华文行楷" panose="02010800040101010101" pitchFamily="2" charset="-122"/>
              </a:rPr>
              <a:pPr fontAlgn="base">
                <a:spcBef>
                  <a:spcPct val="0"/>
                </a:spcBef>
                <a:spcAft>
                  <a:spcPct val="0"/>
                </a:spcAft>
                <a:buClrTx/>
                <a:buSzTx/>
                <a:buNone/>
              </a:pPr>
              <a:t>7</a:t>
            </a:fld>
            <a:endParaRPr kumimoji="0" lang="en-US" altLang="zh-CN" sz="1000">
              <a:solidFill>
                <a:srgbClr val="808080"/>
              </a:solidFill>
              <a:ea typeface="华文行楷" panose="02010800040101010101" pitchFamily="2" charset="-122"/>
            </a:endParaRPr>
          </a:p>
        </p:txBody>
      </p:sp>
      <p:sp>
        <p:nvSpPr>
          <p:cNvPr id="34819" name="Rectangle 2">
            <a:extLst>
              <a:ext uri="{FF2B5EF4-FFF2-40B4-BE49-F238E27FC236}">
                <a16:creationId xmlns:a16="http://schemas.microsoft.com/office/drawing/2014/main" id="{16ADCC2E-6D7C-3168-6625-4DEAE9252941}"/>
              </a:ext>
            </a:extLst>
          </p:cNvPr>
          <p:cNvSpPr>
            <a:spLocks noGrp="1" noChangeArrowheads="1"/>
          </p:cNvSpPr>
          <p:nvPr>
            <p:ph type="title"/>
          </p:nvPr>
        </p:nvSpPr>
        <p:spPr/>
        <p:txBody>
          <a:bodyPr/>
          <a:lstStyle/>
          <a:p>
            <a:pPr eaLnBrk="1" hangingPunct="1"/>
            <a:r>
              <a:rPr lang="zh-CN" altLang="en-US"/>
              <a:t>名义利率与实际利率</a:t>
            </a:r>
          </a:p>
        </p:txBody>
      </p:sp>
      <p:sp>
        <p:nvSpPr>
          <p:cNvPr id="107536" name="Rectangle 16">
            <a:extLst>
              <a:ext uri="{FF2B5EF4-FFF2-40B4-BE49-F238E27FC236}">
                <a16:creationId xmlns:a16="http://schemas.microsoft.com/office/drawing/2014/main" id="{0F1A266D-8EDC-F3AD-7381-D8E2EAD60509}"/>
              </a:ext>
            </a:extLst>
          </p:cNvPr>
          <p:cNvSpPr>
            <a:spLocks noChangeArrowheads="1"/>
          </p:cNvSpPr>
          <p:nvPr/>
        </p:nvSpPr>
        <p:spPr bwMode="auto">
          <a:xfrm>
            <a:off x="2279650" y="1773238"/>
            <a:ext cx="76327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zh-CN" altLang="en-US" sz="2000" b="1" dirty="0">
                <a:latin typeface="幼圆" pitchFamily="49" charset="-122"/>
                <a:ea typeface="幼圆" pitchFamily="49" charset="-122"/>
              </a:rPr>
              <a:t>在进行分析计算时，对名义利率一般有两种处理方法：</a:t>
            </a:r>
          </a:p>
        </p:txBody>
      </p:sp>
      <p:grpSp>
        <p:nvGrpSpPr>
          <p:cNvPr id="2" name="Group 17">
            <a:extLst>
              <a:ext uri="{FF2B5EF4-FFF2-40B4-BE49-F238E27FC236}">
                <a16:creationId xmlns:a16="http://schemas.microsoft.com/office/drawing/2014/main" id="{2C968655-F453-7AE8-FDC6-92207BDBEF0D}"/>
              </a:ext>
            </a:extLst>
          </p:cNvPr>
          <p:cNvGrpSpPr>
            <a:grpSpLocks/>
          </p:cNvGrpSpPr>
          <p:nvPr/>
        </p:nvGrpSpPr>
        <p:grpSpPr bwMode="auto">
          <a:xfrm>
            <a:off x="2208214" y="2781301"/>
            <a:ext cx="7705725" cy="987425"/>
            <a:chOff x="521" y="2069"/>
            <a:chExt cx="4854" cy="622"/>
          </a:xfrm>
        </p:grpSpPr>
        <p:graphicFrame>
          <p:nvGraphicFramePr>
            <p:cNvPr id="34829" name="Object 18">
              <a:extLst>
                <a:ext uri="{FF2B5EF4-FFF2-40B4-BE49-F238E27FC236}">
                  <a16:creationId xmlns:a16="http://schemas.microsoft.com/office/drawing/2014/main" id="{87BA6907-EFC7-EA9B-C9AB-D357A50B549F}"/>
                </a:ext>
              </a:extLst>
            </p:cNvPr>
            <p:cNvGraphicFramePr>
              <a:graphicFrameLocks noChangeAspect="1"/>
            </p:cNvGraphicFramePr>
            <p:nvPr/>
          </p:nvGraphicFramePr>
          <p:xfrm>
            <a:off x="1120" y="2365"/>
            <a:ext cx="880" cy="136"/>
          </p:xfrm>
          <a:graphic>
            <a:graphicData uri="http://schemas.openxmlformats.org/presentationml/2006/ole">
              <mc:AlternateContent xmlns:mc="http://schemas.openxmlformats.org/markup-compatibility/2006">
                <mc:Choice xmlns:v="urn:schemas-microsoft-com:vml" Requires="v">
                  <p:oleObj name="公式" r:id="rId2" imgW="32181800" imgH="4978400" progId="Equation.3">
                    <p:embed/>
                  </p:oleObj>
                </mc:Choice>
                <mc:Fallback>
                  <p:oleObj name="公式" r:id="rId2" imgW="32181800" imgH="4978400" progId="Equation.3">
                    <p:embed/>
                    <p:pic>
                      <p:nvPicPr>
                        <p:cNvPr id="34829" name="Object 18">
                          <a:extLst>
                            <a:ext uri="{FF2B5EF4-FFF2-40B4-BE49-F238E27FC236}">
                              <a16:creationId xmlns:a16="http://schemas.microsoft.com/office/drawing/2014/main" id="{87BA6907-EFC7-EA9B-C9AB-D357A50B5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 y="2365"/>
                          <a:ext cx="880"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4830" name="Group 19">
              <a:extLst>
                <a:ext uri="{FF2B5EF4-FFF2-40B4-BE49-F238E27FC236}">
                  <a16:creationId xmlns:a16="http://schemas.microsoft.com/office/drawing/2014/main" id="{99884B2E-6EDD-626B-A0B7-7E4169A14C60}"/>
                </a:ext>
              </a:extLst>
            </p:cNvPr>
            <p:cNvGrpSpPr>
              <a:grpSpLocks/>
            </p:cNvGrpSpPr>
            <p:nvPr/>
          </p:nvGrpSpPr>
          <p:grpSpPr bwMode="auto">
            <a:xfrm>
              <a:off x="521" y="2069"/>
              <a:ext cx="4854" cy="622"/>
              <a:chOff x="328" y="1793"/>
              <a:chExt cx="5183" cy="622"/>
            </a:xfrm>
          </p:grpSpPr>
          <p:sp>
            <p:nvSpPr>
              <p:cNvPr id="34832" name="AutoShape 20">
                <a:extLst>
                  <a:ext uri="{FF2B5EF4-FFF2-40B4-BE49-F238E27FC236}">
                    <a16:creationId xmlns:a16="http://schemas.microsoft.com/office/drawing/2014/main" id="{F8CCE2A1-1473-1EEA-2D1A-6275AE8272F5}"/>
                  </a:ext>
                </a:extLst>
              </p:cNvPr>
              <p:cNvSpPr>
                <a:spLocks noChangeArrowheads="1"/>
              </p:cNvSpPr>
              <p:nvPr/>
            </p:nvSpPr>
            <p:spPr bwMode="auto">
              <a:xfrm>
                <a:off x="476" y="1797"/>
                <a:ext cx="5035" cy="618"/>
              </a:xfrm>
              <a:prstGeom prst="roundRect">
                <a:avLst>
                  <a:gd name="adj" fmla="val 13745"/>
                </a:avLst>
              </a:prstGeom>
              <a:gradFill rotWithShape="1">
                <a:gsLst>
                  <a:gs pos="0">
                    <a:srgbClr val="EAEAEA"/>
                  </a:gs>
                  <a:gs pos="50000">
                    <a:srgbClr val="FCFCFC"/>
                  </a:gs>
                  <a:gs pos="100000">
                    <a:srgbClr val="EAEAEA"/>
                  </a:gs>
                </a:gsLst>
                <a:lin ang="5400000" scaled="1"/>
              </a:gradFill>
              <a:ln w="12700">
                <a:solidFill>
                  <a:schemeClr val="bg2"/>
                </a:solidFill>
                <a:round/>
                <a:headEnd/>
                <a:tailEnd/>
              </a:ln>
            </p:spPr>
            <p:txBody>
              <a:bodyPr wrap="none" anchor="ct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4833" name="Rectangle 21">
                <a:extLst>
                  <a:ext uri="{FF2B5EF4-FFF2-40B4-BE49-F238E27FC236}">
                    <a16:creationId xmlns:a16="http://schemas.microsoft.com/office/drawing/2014/main" id="{F3EDC6AE-E2F4-3BEC-DF85-0E7B8BB75D43}"/>
                  </a:ext>
                </a:extLst>
              </p:cNvPr>
              <p:cNvSpPr>
                <a:spLocks noChangeArrowheads="1"/>
              </p:cNvSpPr>
              <p:nvPr/>
            </p:nvSpPr>
            <p:spPr bwMode="gray">
              <a:xfrm rot="-1980663">
                <a:off x="328" y="1793"/>
                <a:ext cx="91" cy="363"/>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None/>
                </a:pPr>
                <a:endParaRPr kumimoji="0" lang="zh-CN" altLang="zh-CN" sz="2000">
                  <a:solidFill>
                    <a:srgbClr val="000000"/>
                  </a:solidFill>
                  <a:ea typeface="宋体" panose="02010600030101010101" pitchFamily="2" charset="-122"/>
                </a:endParaRPr>
              </a:p>
            </p:txBody>
          </p:sp>
        </p:grpSp>
        <p:sp>
          <p:nvSpPr>
            <p:cNvPr id="34831" name="Rectangle 22">
              <a:extLst>
                <a:ext uri="{FF2B5EF4-FFF2-40B4-BE49-F238E27FC236}">
                  <a16:creationId xmlns:a16="http://schemas.microsoft.com/office/drawing/2014/main" id="{9ADBA310-E49C-782E-5DB8-4FDD89D9E0FA}"/>
                </a:ext>
              </a:extLst>
            </p:cNvPr>
            <p:cNvSpPr>
              <a:spLocks noChangeArrowheads="1"/>
            </p:cNvSpPr>
            <p:nvPr/>
          </p:nvSpPr>
          <p:spPr bwMode="auto">
            <a:xfrm>
              <a:off x="1020" y="2284"/>
              <a:ext cx="272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zh-CN" altLang="en-US" sz="2000" b="1">
                  <a:solidFill>
                    <a:srgbClr val="000000"/>
                  </a:solidFill>
                  <a:latin typeface="幼圆" pitchFamily="49" charset="-122"/>
                  <a:ea typeface="幼圆" pitchFamily="49" charset="-122"/>
                  <a:sym typeface="Wingdings" pitchFamily="2" charset="2"/>
                </a:rPr>
                <a:t>将其换算为实际利率后，再进行计算。</a:t>
              </a:r>
            </a:p>
          </p:txBody>
        </p:sp>
      </p:grpSp>
      <p:grpSp>
        <p:nvGrpSpPr>
          <p:cNvPr id="4" name="Group 23">
            <a:extLst>
              <a:ext uri="{FF2B5EF4-FFF2-40B4-BE49-F238E27FC236}">
                <a16:creationId xmlns:a16="http://schemas.microsoft.com/office/drawing/2014/main" id="{0B247262-5A0F-41B2-DC50-2F020F0A5D85}"/>
              </a:ext>
            </a:extLst>
          </p:cNvPr>
          <p:cNvGrpSpPr>
            <a:grpSpLocks/>
          </p:cNvGrpSpPr>
          <p:nvPr/>
        </p:nvGrpSpPr>
        <p:grpSpPr bwMode="auto">
          <a:xfrm>
            <a:off x="2208213" y="4365626"/>
            <a:ext cx="7848600" cy="987425"/>
            <a:chOff x="476" y="3022"/>
            <a:chExt cx="4944" cy="622"/>
          </a:xfrm>
        </p:grpSpPr>
        <p:grpSp>
          <p:nvGrpSpPr>
            <p:cNvPr id="34824" name="Group 24">
              <a:extLst>
                <a:ext uri="{FF2B5EF4-FFF2-40B4-BE49-F238E27FC236}">
                  <a16:creationId xmlns:a16="http://schemas.microsoft.com/office/drawing/2014/main" id="{CDE5EBEC-8E9B-C06F-9DD7-7FE48F890FCC}"/>
                </a:ext>
              </a:extLst>
            </p:cNvPr>
            <p:cNvGrpSpPr>
              <a:grpSpLocks/>
            </p:cNvGrpSpPr>
            <p:nvPr/>
          </p:nvGrpSpPr>
          <p:grpSpPr bwMode="auto">
            <a:xfrm>
              <a:off x="476" y="3022"/>
              <a:ext cx="4944" cy="622"/>
              <a:chOff x="328" y="1793"/>
              <a:chExt cx="5183" cy="622"/>
            </a:xfrm>
          </p:grpSpPr>
          <p:sp>
            <p:nvSpPr>
              <p:cNvPr id="34827" name="AutoShape 25">
                <a:extLst>
                  <a:ext uri="{FF2B5EF4-FFF2-40B4-BE49-F238E27FC236}">
                    <a16:creationId xmlns:a16="http://schemas.microsoft.com/office/drawing/2014/main" id="{2C57CFB9-24B1-11AE-3FF8-450BC6D342AC}"/>
                  </a:ext>
                </a:extLst>
              </p:cNvPr>
              <p:cNvSpPr>
                <a:spLocks noChangeArrowheads="1"/>
              </p:cNvSpPr>
              <p:nvPr/>
            </p:nvSpPr>
            <p:spPr bwMode="auto">
              <a:xfrm>
                <a:off x="476" y="1797"/>
                <a:ext cx="5035" cy="618"/>
              </a:xfrm>
              <a:prstGeom prst="roundRect">
                <a:avLst>
                  <a:gd name="adj" fmla="val 13745"/>
                </a:avLst>
              </a:prstGeom>
              <a:gradFill rotWithShape="1">
                <a:gsLst>
                  <a:gs pos="0">
                    <a:srgbClr val="EAEAEA"/>
                  </a:gs>
                  <a:gs pos="50000">
                    <a:srgbClr val="FCFCFC"/>
                  </a:gs>
                  <a:gs pos="100000">
                    <a:srgbClr val="EAEAEA"/>
                  </a:gs>
                </a:gsLst>
                <a:lin ang="5400000" scaled="1"/>
              </a:gradFill>
              <a:ln w="12700">
                <a:solidFill>
                  <a:schemeClr val="bg2"/>
                </a:solidFill>
                <a:round/>
                <a:headEnd/>
                <a:tailEnd/>
              </a:ln>
            </p:spPr>
            <p:txBody>
              <a:bodyPr wrap="none" anchor="ct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sp>
            <p:nvSpPr>
              <p:cNvPr id="34828" name="Rectangle 26">
                <a:extLst>
                  <a:ext uri="{FF2B5EF4-FFF2-40B4-BE49-F238E27FC236}">
                    <a16:creationId xmlns:a16="http://schemas.microsoft.com/office/drawing/2014/main" id="{4A37D797-3852-28E4-E1DE-FE6A5ABC8580}"/>
                  </a:ext>
                </a:extLst>
              </p:cNvPr>
              <p:cNvSpPr>
                <a:spLocks noChangeArrowheads="1"/>
              </p:cNvSpPr>
              <p:nvPr/>
            </p:nvSpPr>
            <p:spPr bwMode="gray">
              <a:xfrm rot="-1980663">
                <a:off x="328" y="1793"/>
                <a:ext cx="91" cy="363"/>
              </a:xfrm>
              <a:prstGeom prst="rect">
                <a:avLst/>
              </a:prstGeom>
              <a:solidFill>
                <a:schemeClr val="accent1"/>
              </a:solidFill>
              <a:ln w="9525">
                <a:miter lim="800000"/>
                <a:headEnd/>
                <a:tailEnd/>
              </a:ln>
              <a:scene3d>
                <a:camera prst="legacyPerspectiveFront">
                  <a:rot lat="0" lon="1500000" rev="0"/>
                </a:camera>
                <a:lightRig rig="legacyFlat4" dir="b"/>
              </a:scene3d>
              <a:sp3d extrusionH="887400" prstMaterial="legacyMatte">
                <a:bevelT w="13500" h="13500" prst="angle"/>
                <a:bevelB w="13500" h="13500" prst="angle"/>
                <a:extrusionClr>
                  <a:schemeClr val="accent1"/>
                </a:extrusionClr>
                <a:contourClr>
                  <a:schemeClr val="accent1"/>
                </a:contourClr>
              </a:sp3d>
            </p:spPr>
            <p:txBody>
              <a:bodyPr wrap="none" anchor="ctr">
                <a:flatTx/>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None/>
                </a:pPr>
                <a:endParaRPr kumimoji="0" lang="zh-CN" altLang="zh-CN" sz="2000">
                  <a:solidFill>
                    <a:srgbClr val="000000"/>
                  </a:solidFill>
                  <a:ea typeface="宋体" panose="02010600030101010101" pitchFamily="2" charset="-122"/>
                </a:endParaRPr>
              </a:p>
            </p:txBody>
          </p:sp>
        </p:grpSp>
        <p:sp>
          <p:nvSpPr>
            <p:cNvPr id="34825" name="Text Box 27">
              <a:extLst>
                <a:ext uri="{FF2B5EF4-FFF2-40B4-BE49-F238E27FC236}">
                  <a16:creationId xmlns:a16="http://schemas.microsoft.com/office/drawing/2014/main" id="{DBF0FD1A-C9C4-D780-2F68-BCEE9B24097D}"/>
                </a:ext>
              </a:extLst>
            </p:cNvPr>
            <p:cNvSpPr txBox="1">
              <a:spLocks noChangeArrowheads="1"/>
            </p:cNvSpPr>
            <p:nvPr/>
          </p:nvSpPr>
          <p:spPr bwMode="auto">
            <a:xfrm>
              <a:off x="1020" y="3022"/>
              <a:ext cx="4264"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just" fontAlgn="base">
                <a:lnSpc>
                  <a:spcPct val="128000"/>
                </a:lnSpc>
                <a:spcAft>
                  <a:spcPct val="0"/>
                </a:spcAft>
                <a:buClrTx/>
                <a:buSzTx/>
                <a:buNone/>
              </a:pPr>
              <a:r>
                <a:rPr lang="zh-CN" altLang="en-US" sz="2000" b="1">
                  <a:solidFill>
                    <a:srgbClr val="000000"/>
                  </a:solidFill>
                  <a:latin typeface="幼圆" pitchFamily="49" charset="-122"/>
                  <a:ea typeface="幼圆" pitchFamily="49" charset="-122"/>
                  <a:sym typeface="Wingdings" pitchFamily="2" charset="2"/>
                </a:rPr>
                <a:t>直接按单位计息周期利率来计算，但计息期数作相应调整。</a:t>
              </a:r>
            </a:p>
          </p:txBody>
        </p:sp>
      </p:grpSp>
      <p:sp>
        <p:nvSpPr>
          <p:cNvPr id="107549" name="AutoShape 29">
            <a:hlinkClick r:id="" action="ppaction://noaction" highlightClick="1"/>
            <a:extLst>
              <a:ext uri="{FF2B5EF4-FFF2-40B4-BE49-F238E27FC236}">
                <a16:creationId xmlns:a16="http://schemas.microsoft.com/office/drawing/2014/main" id="{A7750867-794A-9BFF-D1B1-DC5F201AA109}"/>
              </a:ext>
            </a:extLst>
          </p:cNvPr>
          <p:cNvSpPr>
            <a:spLocks noChangeArrowheads="1"/>
          </p:cNvSpPr>
          <p:nvPr/>
        </p:nvSpPr>
        <p:spPr bwMode="auto">
          <a:xfrm>
            <a:off x="9409114" y="5805488"/>
            <a:ext cx="720725" cy="360362"/>
          </a:xfrm>
          <a:prstGeom prst="actionButtonBlank">
            <a:avLst/>
          </a:prstGeom>
          <a:solidFill>
            <a:srgbClr val="036D7B"/>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ctr" fontAlgn="base">
              <a:spcBef>
                <a:spcPct val="0"/>
              </a:spcBef>
              <a:spcAft>
                <a:spcPct val="0"/>
              </a:spcAft>
              <a:buClrTx/>
              <a:buSzTx/>
              <a:buNone/>
            </a:pPr>
            <a:r>
              <a:rPr lang="zh-CN" altLang="en-US" sz="1400" b="1">
                <a:solidFill>
                  <a:srgbClr val="FFFFFF"/>
                </a:solidFill>
                <a:latin typeface="幼圆" pitchFamily="49" charset="-122"/>
                <a:ea typeface="幼圆" pitchFamily="49" charset="-122"/>
              </a:rPr>
              <a:t>例题</a:t>
            </a:r>
          </a:p>
        </p:txBody>
      </p:sp>
      <p:sp>
        <p:nvSpPr>
          <p:cNvPr id="3" name="文本框 2">
            <a:extLst>
              <a:ext uri="{FF2B5EF4-FFF2-40B4-BE49-F238E27FC236}">
                <a16:creationId xmlns:a16="http://schemas.microsoft.com/office/drawing/2014/main" id="{C1DD7FD2-D96A-5315-4318-35B3C03559DF}"/>
              </a:ext>
            </a:extLst>
          </p:cNvPr>
          <p:cNvSpPr txBox="1"/>
          <p:nvPr/>
        </p:nvSpPr>
        <p:spPr>
          <a:xfrm>
            <a:off x="6004381" y="3448864"/>
            <a:ext cx="586674" cy="276999"/>
          </a:xfrm>
          <a:prstGeom prst="rect">
            <a:avLst/>
          </a:prstGeom>
          <a:noFill/>
        </p:spPr>
        <p:txBody>
          <a:bodyPr wrap="square" lIns="0" tIns="0" rIns="0" bIns="0" rtlCol="0">
            <a:spAutoFit/>
          </a:bodyPr>
          <a:lstStyle/>
          <a:p>
            <a:pPr eaLnBrk="0" fontAlgn="base" hangingPunct="0">
              <a:spcBef>
                <a:spcPct val="0"/>
              </a:spcBef>
              <a:spcAft>
                <a:spcPct val="0"/>
              </a:spcAft>
            </a:pPr>
            <a:r>
              <a:rPr kumimoji="1" lang="en-US" altLang="zh-CN" dirty="0">
                <a:solidFill>
                  <a:srgbClr val="000000"/>
                </a:solidFill>
                <a:latin typeface="Tahoma" panose="020B0604030504040204" pitchFamily="34" charset="0"/>
                <a:ea typeface="宋体" panose="02010600030101010101" pitchFamily="2" charset="-122"/>
              </a:rPr>
              <a:t>r</a:t>
            </a:r>
            <a:endParaRPr kumimoji="1" lang="zh-CN" altLang="en-US" dirty="0">
              <a:solidFill>
                <a:srgbClr val="000000"/>
              </a:solidFill>
              <a:latin typeface="Tahoma" panose="020B0604030504040204" pitchFamily="34" charset="0"/>
              <a:ea typeface="宋体" panose="02010600030101010101" pitchFamily="2" charset="-122"/>
            </a:endParaRPr>
          </a:p>
        </p:txBody>
      </p:sp>
      <p:cxnSp>
        <p:nvCxnSpPr>
          <p:cNvPr id="6" name="直线箭头连接符 5">
            <a:extLst>
              <a:ext uri="{FF2B5EF4-FFF2-40B4-BE49-F238E27FC236}">
                <a16:creationId xmlns:a16="http://schemas.microsoft.com/office/drawing/2014/main" id="{0A19A1CE-7289-760A-7040-A80F598E9C57}"/>
              </a:ext>
            </a:extLst>
          </p:cNvPr>
          <p:cNvCxnSpPr>
            <a:cxnSpLocks/>
          </p:cNvCxnSpPr>
          <p:nvPr/>
        </p:nvCxnSpPr>
        <p:spPr>
          <a:xfrm>
            <a:off x="6141006" y="3609020"/>
            <a:ext cx="6750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437D298A-93EF-4793-B969-DB993F2E08CE}"/>
                  </a:ext>
                </a:extLst>
              </p:cNvPr>
              <p:cNvSpPr txBox="1"/>
              <p:nvPr/>
            </p:nvSpPr>
            <p:spPr>
              <a:xfrm>
                <a:off x="6681066" y="3401607"/>
                <a:ext cx="727321" cy="395558"/>
              </a:xfrm>
              <a:prstGeom prst="rect">
                <a:avLst/>
              </a:prstGeom>
              <a:noFill/>
            </p:spPr>
            <p:txBody>
              <a:bodyPr wrap="square">
                <a:spAutoFit/>
              </a:bodyPr>
              <a:lstStyle/>
              <a:p>
                <a:pPr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sSub>
                        <m:sSubPr>
                          <m:ctrlPr>
                            <a:rPr kumimoji="1" lang="en-US" altLang="zh-CN" b="1" i="1">
                              <a:solidFill>
                                <a:srgbClr val="000000"/>
                              </a:solidFill>
                              <a:latin typeface="Cambria Math" panose="02040503050406030204" pitchFamily="18" charset="0"/>
                            </a:rPr>
                          </m:ctrlPr>
                        </m:sSubPr>
                        <m:e>
                          <m:r>
                            <a:rPr kumimoji="1" lang="en-US" altLang="zh-CN" b="1" i="1">
                              <a:solidFill>
                                <a:srgbClr val="000000"/>
                              </a:solidFill>
                              <a:latin typeface="Cambria Math" panose="02040503050406030204" pitchFamily="18" charset="0"/>
                            </a:rPr>
                            <m:t> </m:t>
                          </m:r>
                          <m:r>
                            <a:rPr kumimoji="1" lang="en-US" altLang="zh-CN" b="1" i="1">
                              <a:solidFill>
                                <a:srgbClr val="000000"/>
                              </a:solidFill>
                              <a:latin typeface="Cambria Math" panose="02040503050406030204" pitchFamily="18" charset="0"/>
                            </a:rPr>
                            <m:t>𝒊</m:t>
                          </m:r>
                        </m:e>
                        <m:sub>
                          <m:r>
                            <a:rPr kumimoji="1" lang="en-US" altLang="zh-CN" b="1" i="1">
                              <a:solidFill>
                                <a:srgbClr val="000000"/>
                              </a:solidFill>
                              <a:latin typeface="Cambria Math" panose="02040503050406030204" pitchFamily="18" charset="0"/>
                            </a:rPr>
                            <m:t>𝒆𝒇𝒇</m:t>
                          </m:r>
                        </m:sub>
                      </m:sSub>
                    </m:oMath>
                  </m:oMathPara>
                </a14:m>
                <a:endParaRPr lang="zh-CN" altLang="en-US" dirty="0">
                  <a:solidFill>
                    <a:srgbClr val="000000"/>
                  </a:solidFill>
                  <a:latin typeface="Tahoma" panose="020B0604030504040204" pitchFamily="34" charset="0"/>
                  <a:ea typeface="宋体" panose="02010600030101010101" pitchFamily="2" charset="-122"/>
                </a:endParaRPr>
              </a:p>
            </p:txBody>
          </p:sp>
        </mc:Choice>
        <mc:Fallback>
          <p:sp>
            <p:nvSpPr>
              <p:cNvPr id="9" name="文本框 8">
                <a:extLst>
                  <a:ext uri="{FF2B5EF4-FFF2-40B4-BE49-F238E27FC236}">
                    <a16:creationId xmlns:a16="http://schemas.microsoft.com/office/drawing/2014/main" id="{437D298A-93EF-4793-B969-DB993F2E08CE}"/>
                  </a:ext>
                </a:extLst>
              </p:cNvPr>
              <p:cNvSpPr txBox="1">
                <a:spLocks noRot="1" noChangeAspect="1" noMove="1" noResize="1" noEditPoints="1" noAdjustHandles="1" noChangeArrowheads="1" noChangeShapeType="1" noTextEdit="1"/>
              </p:cNvSpPr>
              <p:nvPr/>
            </p:nvSpPr>
            <p:spPr>
              <a:xfrm>
                <a:off x="6681066" y="3401607"/>
                <a:ext cx="727321" cy="395558"/>
              </a:xfrm>
              <a:prstGeom prst="rect">
                <a:avLst/>
              </a:prstGeom>
              <a:blipFill>
                <a:blip r:embed="rId4"/>
                <a:stretch>
                  <a:fillRect b="-6061"/>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FE0A361E-4A09-0843-E973-A51A8E24B602}"/>
              </a:ext>
            </a:extLst>
          </p:cNvPr>
          <p:cNvSpPr txBox="1"/>
          <p:nvPr/>
        </p:nvSpPr>
        <p:spPr>
          <a:xfrm>
            <a:off x="5465930" y="4874418"/>
            <a:ext cx="3150350" cy="369332"/>
          </a:xfrm>
          <a:prstGeom prst="rect">
            <a:avLst/>
          </a:prstGeom>
          <a:noFill/>
        </p:spPr>
        <p:txBody>
          <a:bodyPr wrap="square" rtlCol="0">
            <a:spAutoFit/>
          </a:bodyPr>
          <a:lstStyle/>
          <a:p>
            <a:pPr eaLnBrk="0" fontAlgn="base" hangingPunct="0">
              <a:spcBef>
                <a:spcPct val="0"/>
              </a:spcBef>
              <a:spcAft>
                <a:spcPct val="0"/>
              </a:spcAft>
            </a:pPr>
            <a:r>
              <a:rPr kumimoji="1" lang="en-US" altLang="zh-CN" dirty="0">
                <a:solidFill>
                  <a:srgbClr val="000000"/>
                </a:solidFill>
                <a:latin typeface="Tahoma" panose="020B0604030504040204" pitchFamily="34" charset="0"/>
                <a:ea typeface="宋体" panose="02010600030101010101" pitchFamily="2" charset="-122"/>
              </a:rPr>
              <a:t>F=P(F/P, r/m, m)</a:t>
            </a:r>
            <a:endParaRPr kumimoji="1" lang="zh-CN" altLang="en-US" dirty="0">
              <a:solidFill>
                <a:srgbClr val="000000"/>
              </a:solidFill>
              <a:latin typeface="Tahoma" panose="020B0604030504040204" pitchFamily="34" charset="0"/>
              <a:ea typeface="宋体" panose="02010600030101010101" pitchFamily="2"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07536"/>
                                        </p:tgtEl>
                                        <p:attrNameLst>
                                          <p:attrName>style.visibility</p:attrName>
                                        </p:attrNameLst>
                                      </p:cBhvr>
                                      <p:to>
                                        <p:strVal val="visible"/>
                                      </p:to>
                                    </p:set>
                                    <p:animEffect transition="in" filter="slide(fromLeft)">
                                      <p:cBhvr>
                                        <p:cTn id="7" dur="500"/>
                                        <p:tgtEl>
                                          <p:spTgt spid="1075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slide(fromBottom)">
                                      <p:cBhvr>
                                        <p:cTn id="16" dur="500"/>
                                        <p:tgtEl>
                                          <p:spTgt spid="4"/>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9" presetClass="entr" presetSubtype="0" decel="100000" fill="hold" nodeType="clickEffect">
                                  <p:stCondLst>
                                    <p:cond delay="0"/>
                                  </p:stCondLst>
                                  <p:childTnLst>
                                    <p:set>
                                      <p:cBhvr>
                                        <p:cTn id="20" dur="1" fill="hold">
                                          <p:stCondLst>
                                            <p:cond delay="0"/>
                                          </p:stCondLst>
                                        </p:cTn>
                                        <p:tgtEl>
                                          <p:spTgt spid="107549"/>
                                        </p:tgtEl>
                                        <p:attrNameLst>
                                          <p:attrName>style.visibility</p:attrName>
                                        </p:attrNameLst>
                                      </p:cBhvr>
                                      <p:to>
                                        <p:strVal val="visible"/>
                                      </p:to>
                                    </p:set>
                                    <p:anim calcmode="lin" valueType="num">
                                      <p:cBhvr>
                                        <p:cTn id="21" dur="500" fill="hold"/>
                                        <p:tgtEl>
                                          <p:spTgt spid="107549"/>
                                        </p:tgtEl>
                                        <p:attrNameLst>
                                          <p:attrName>ppt_w</p:attrName>
                                        </p:attrNameLst>
                                      </p:cBhvr>
                                      <p:tavLst>
                                        <p:tav tm="0">
                                          <p:val>
                                            <p:fltVal val="0"/>
                                          </p:val>
                                        </p:tav>
                                        <p:tav tm="100000">
                                          <p:val>
                                            <p:strVal val="#ppt_w"/>
                                          </p:val>
                                        </p:tav>
                                      </p:tavLst>
                                    </p:anim>
                                    <p:anim calcmode="lin" valueType="num">
                                      <p:cBhvr>
                                        <p:cTn id="22" dur="500" fill="hold"/>
                                        <p:tgtEl>
                                          <p:spTgt spid="107549"/>
                                        </p:tgtEl>
                                        <p:attrNameLst>
                                          <p:attrName>ppt_h</p:attrName>
                                        </p:attrNameLst>
                                      </p:cBhvr>
                                      <p:tavLst>
                                        <p:tav tm="0">
                                          <p:val>
                                            <p:fltVal val="0"/>
                                          </p:val>
                                        </p:tav>
                                        <p:tav tm="100000">
                                          <p:val>
                                            <p:strVal val="#ppt_h"/>
                                          </p:val>
                                        </p:tav>
                                      </p:tavLst>
                                    </p:anim>
                                    <p:anim calcmode="lin" valueType="num">
                                      <p:cBhvr>
                                        <p:cTn id="23" dur="500" fill="hold"/>
                                        <p:tgtEl>
                                          <p:spTgt spid="107549"/>
                                        </p:tgtEl>
                                        <p:attrNameLst>
                                          <p:attrName>style.rotation</p:attrName>
                                        </p:attrNameLst>
                                      </p:cBhvr>
                                      <p:tavLst>
                                        <p:tav tm="0">
                                          <p:val>
                                            <p:fltVal val="360"/>
                                          </p:val>
                                        </p:tav>
                                        <p:tav tm="100000">
                                          <p:val>
                                            <p:fltVal val="0"/>
                                          </p:val>
                                        </p:tav>
                                      </p:tavLst>
                                    </p:anim>
                                    <p:animEffect transition="in" filter="fade">
                                      <p:cBhvr>
                                        <p:cTn id="24" dur="500"/>
                                        <p:tgtEl>
                                          <p:spTgt spid="107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6" grpId="0"/>
      <p:bldP spid="10754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a:extLst>
              <a:ext uri="{FF2B5EF4-FFF2-40B4-BE49-F238E27FC236}">
                <a16:creationId xmlns:a16="http://schemas.microsoft.com/office/drawing/2014/main" id="{6EC4484D-C60C-2449-4763-EF4350C654EC}"/>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fld id="{A3E3206C-B702-1345-8E29-468EF88DE44D}" type="slidenum">
              <a:rPr kumimoji="0" lang="en-US" altLang="zh-CN" sz="1000">
                <a:solidFill>
                  <a:srgbClr val="808080"/>
                </a:solidFill>
                <a:ea typeface="华文行楷" panose="02010800040101010101" pitchFamily="2" charset="-122"/>
              </a:rPr>
              <a:pPr fontAlgn="base">
                <a:spcBef>
                  <a:spcPct val="0"/>
                </a:spcBef>
                <a:spcAft>
                  <a:spcPct val="0"/>
                </a:spcAft>
                <a:buClrTx/>
                <a:buSzTx/>
                <a:buNone/>
              </a:pPr>
              <a:t>8</a:t>
            </a:fld>
            <a:endParaRPr kumimoji="0" lang="en-US" altLang="zh-CN" sz="1000">
              <a:solidFill>
                <a:srgbClr val="808080"/>
              </a:solidFill>
              <a:ea typeface="华文行楷" panose="02010800040101010101" pitchFamily="2" charset="-122"/>
            </a:endParaRPr>
          </a:p>
        </p:txBody>
      </p:sp>
      <p:sp>
        <p:nvSpPr>
          <p:cNvPr id="35843" name="Rectangle 2">
            <a:extLst>
              <a:ext uri="{FF2B5EF4-FFF2-40B4-BE49-F238E27FC236}">
                <a16:creationId xmlns:a16="http://schemas.microsoft.com/office/drawing/2014/main" id="{5F49002B-49EA-DDEB-5B01-056785DAE3F5}"/>
              </a:ext>
            </a:extLst>
          </p:cNvPr>
          <p:cNvSpPr>
            <a:spLocks noGrp="1" noChangeArrowheads="1"/>
          </p:cNvSpPr>
          <p:nvPr>
            <p:ph type="title"/>
          </p:nvPr>
        </p:nvSpPr>
        <p:spPr/>
        <p:txBody>
          <a:bodyPr/>
          <a:lstStyle/>
          <a:p>
            <a:pPr eaLnBrk="1" hangingPunct="1"/>
            <a:r>
              <a:rPr lang="zh-CN" altLang="en-US"/>
              <a:t>名义利率与实际利率</a:t>
            </a:r>
          </a:p>
        </p:txBody>
      </p:sp>
      <p:sp>
        <p:nvSpPr>
          <p:cNvPr id="108562" name="Rectangle 18">
            <a:extLst>
              <a:ext uri="{FF2B5EF4-FFF2-40B4-BE49-F238E27FC236}">
                <a16:creationId xmlns:a16="http://schemas.microsoft.com/office/drawing/2014/main" id="{8F4CB329-E296-90A0-D10A-41D2C2D41333}"/>
              </a:ext>
            </a:extLst>
          </p:cNvPr>
          <p:cNvSpPr>
            <a:spLocks noChangeArrowheads="1"/>
          </p:cNvSpPr>
          <p:nvPr/>
        </p:nvSpPr>
        <p:spPr bwMode="auto">
          <a:xfrm>
            <a:off x="1524000" y="5019289"/>
            <a:ext cx="9144000" cy="276999"/>
          </a:xfrm>
          <a:prstGeom prst="rect">
            <a:avLst/>
          </a:prstGeom>
          <a:gradFill rotWithShape="1">
            <a:gsLst>
              <a:gs pos="0">
                <a:srgbClr val="FEFEEC"/>
              </a:gs>
              <a:gs pos="50000">
                <a:srgbClr val="E8E7BF"/>
              </a:gs>
              <a:gs pos="100000">
                <a:srgbClr val="FEFEEC"/>
              </a:gs>
            </a:gsLst>
            <a:lin ang="5400000" scaled="1"/>
          </a:gra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fontAlgn="base">
              <a:spcBef>
                <a:spcPct val="0"/>
              </a:spcBef>
              <a:spcAft>
                <a:spcPct val="0"/>
              </a:spcAft>
              <a:buClrTx/>
              <a:buSzTx/>
              <a:buNone/>
            </a:pPr>
            <a:endParaRPr kumimoji="0" lang="zh-CN" altLang="en-US" sz="1800">
              <a:solidFill>
                <a:srgbClr val="000000"/>
              </a:solidFill>
              <a:latin typeface="Tahoma" panose="020B0604030504040204" pitchFamily="34" charset="0"/>
              <a:ea typeface="宋体" panose="02010600030101010101" pitchFamily="2" charset="-122"/>
            </a:endParaRPr>
          </a:p>
        </p:txBody>
      </p:sp>
      <p:graphicFrame>
        <p:nvGraphicFramePr>
          <p:cNvPr id="108564" name="Object 20">
            <a:extLst>
              <a:ext uri="{FF2B5EF4-FFF2-40B4-BE49-F238E27FC236}">
                <a16:creationId xmlns:a16="http://schemas.microsoft.com/office/drawing/2014/main" id="{79375C30-64DE-220F-99F4-C1A55FCB9D2E}"/>
              </a:ext>
            </a:extLst>
          </p:cNvPr>
          <p:cNvGraphicFramePr>
            <a:graphicFrameLocks noChangeAspect="1"/>
          </p:cNvGraphicFramePr>
          <p:nvPr/>
        </p:nvGraphicFramePr>
        <p:xfrm>
          <a:off x="2451849" y="3924056"/>
          <a:ext cx="2699047" cy="782430"/>
        </p:xfrm>
        <a:graphic>
          <a:graphicData uri="http://schemas.openxmlformats.org/presentationml/2006/ole">
            <mc:AlternateContent xmlns:mc="http://schemas.openxmlformats.org/markup-compatibility/2006">
              <mc:Choice xmlns:v="urn:schemas-microsoft-com:vml" Requires="v">
                <p:oleObj name="公式" r:id="rId2" imgW="32181800" imgH="9359900" progId="Equation.3">
                  <p:embed/>
                </p:oleObj>
              </mc:Choice>
              <mc:Fallback>
                <p:oleObj name="公式" r:id="rId2" imgW="32181800" imgH="9359900" progId="Equation.3">
                  <p:embed/>
                  <p:pic>
                    <p:nvPicPr>
                      <p:cNvPr id="108564" name="Object 20">
                        <a:extLst>
                          <a:ext uri="{FF2B5EF4-FFF2-40B4-BE49-F238E27FC236}">
                            <a16:creationId xmlns:a16="http://schemas.microsoft.com/office/drawing/2014/main" id="{79375C30-64DE-220F-99F4-C1A55FCB9D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849" y="3924056"/>
                        <a:ext cx="2699047" cy="782430"/>
                      </a:xfrm>
                      <a:prstGeom prst="rect">
                        <a:avLst/>
                      </a:prstGeom>
                      <a:noFill/>
                      <a:ln>
                        <a:noFill/>
                      </a:ln>
                    </p:spPr>
                  </p:pic>
                </p:oleObj>
              </mc:Fallback>
            </mc:AlternateContent>
          </a:graphicData>
        </a:graphic>
      </p:graphicFrame>
      <p:sp>
        <p:nvSpPr>
          <p:cNvPr id="108565" name="Rectangle 21">
            <a:extLst>
              <a:ext uri="{FF2B5EF4-FFF2-40B4-BE49-F238E27FC236}">
                <a16:creationId xmlns:a16="http://schemas.microsoft.com/office/drawing/2014/main" id="{B0538027-164B-E0DA-772D-6891B8937ED5}"/>
              </a:ext>
            </a:extLst>
          </p:cNvPr>
          <p:cNvSpPr>
            <a:spLocks noChangeArrowheads="1"/>
          </p:cNvSpPr>
          <p:nvPr/>
        </p:nvSpPr>
        <p:spPr bwMode="auto">
          <a:xfrm>
            <a:off x="2405590" y="1948362"/>
            <a:ext cx="37449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zh-CN" altLang="en-US" sz="2000" b="1" dirty="0">
                <a:solidFill>
                  <a:srgbClr val="C00000"/>
                </a:solidFill>
                <a:latin typeface="幼圆" pitchFamily="49" charset="-122"/>
                <a:ea typeface="幼圆" pitchFamily="49" charset="-122"/>
                <a:sym typeface="Wingdings" pitchFamily="2" charset="2"/>
              </a:rPr>
              <a:t>连续复利情形</a:t>
            </a:r>
          </a:p>
        </p:txBody>
      </p:sp>
      <p:graphicFrame>
        <p:nvGraphicFramePr>
          <p:cNvPr id="108566" name="Object 22">
            <a:extLst>
              <a:ext uri="{FF2B5EF4-FFF2-40B4-BE49-F238E27FC236}">
                <a16:creationId xmlns:a16="http://schemas.microsoft.com/office/drawing/2014/main" id="{AA25FF32-A843-004E-D0BE-D35C1D09E3B3}"/>
              </a:ext>
            </a:extLst>
          </p:cNvPr>
          <p:cNvGraphicFramePr>
            <a:graphicFrameLocks noChangeAspect="1"/>
          </p:cNvGraphicFramePr>
          <p:nvPr/>
        </p:nvGraphicFramePr>
        <p:xfrm>
          <a:off x="2452946" y="2450048"/>
          <a:ext cx="2160587" cy="863600"/>
        </p:xfrm>
        <a:graphic>
          <a:graphicData uri="http://schemas.openxmlformats.org/presentationml/2006/ole">
            <mc:AlternateContent xmlns:mc="http://schemas.openxmlformats.org/markup-compatibility/2006">
              <mc:Choice xmlns:v="urn:schemas-microsoft-com:vml" Requires="v">
                <p:oleObj name="公式" r:id="rId4" imgW="23406100" imgH="9359900" progId="Equation.3">
                  <p:embed/>
                </p:oleObj>
              </mc:Choice>
              <mc:Fallback>
                <p:oleObj name="公式" r:id="rId4" imgW="23406100" imgH="9359900" progId="Equation.3">
                  <p:embed/>
                  <p:pic>
                    <p:nvPicPr>
                      <p:cNvPr id="108566" name="Object 22">
                        <a:extLst>
                          <a:ext uri="{FF2B5EF4-FFF2-40B4-BE49-F238E27FC236}">
                            <a16:creationId xmlns:a16="http://schemas.microsoft.com/office/drawing/2014/main" id="{AA25FF32-A843-004E-D0BE-D35C1D09E3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946" y="2450048"/>
                        <a:ext cx="2160587" cy="863600"/>
                      </a:xfrm>
                      <a:prstGeom prst="rect">
                        <a:avLst/>
                      </a:prstGeom>
                      <a:gradFill rotWithShape="1">
                        <a:gsLst>
                          <a:gs pos="0">
                            <a:srgbClr val="D1F4FB"/>
                          </a:gs>
                          <a:gs pos="100000">
                            <a:srgbClr val="BFCCD3"/>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pic>
                </p:oleObj>
              </mc:Fallback>
            </mc:AlternateContent>
          </a:graphicData>
        </a:graphic>
      </p:graphicFrame>
      <p:grpSp>
        <p:nvGrpSpPr>
          <p:cNvPr id="2" name="Group 23">
            <a:extLst>
              <a:ext uri="{FF2B5EF4-FFF2-40B4-BE49-F238E27FC236}">
                <a16:creationId xmlns:a16="http://schemas.microsoft.com/office/drawing/2014/main" id="{4A6244B5-8205-E9CC-0451-14DB32E23283}"/>
              </a:ext>
            </a:extLst>
          </p:cNvPr>
          <p:cNvGrpSpPr>
            <a:grpSpLocks/>
          </p:cNvGrpSpPr>
          <p:nvPr/>
        </p:nvGrpSpPr>
        <p:grpSpPr bwMode="auto">
          <a:xfrm>
            <a:off x="4754963" y="2574808"/>
            <a:ext cx="3589064" cy="1054100"/>
            <a:chOff x="2202" y="1616"/>
            <a:chExt cx="2402" cy="664"/>
          </a:xfrm>
        </p:grpSpPr>
        <p:sp>
          <p:nvSpPr>
            <p:cNvPr id="35852" name="Text Box 24">
              <a:extLst>
                <a:ext uri="{FF2B5EF4-FFF2-40B4-BE49-F238E27FC236}">
                  <a16:creationId xmlns:a16="http://schemas.microsoft.com/office/drawing/2014/main" id="{C6914B8F-1271-B73B-BC74-085D666D947E}"/>
                </a:ext>
              </a:extLst>
            </p:cNvPr>
            <p:cNvSpPr txBox="1">
              <a:spLocks noChangeArrowheads="1"/>
            </p:cNvSpPr>
            <p:nvPr/>
          </p:nvSpPr>
          <p:spPr bwMode="auto">
            <a:xfrm>
              <a:off x="2562" y="1616"/>
              <a:ext cx="2042" cy="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zh-CN" altLang="en-US" sz="1800" b="1" dirty="0">
                  <a:solidFill>
                    <a:srgbClr val="000000"/>
                  </a:solidFill>
                  <a:latin typeface="幼圆" pitchFamily="49" charset="-122"/>
                  <a:ea typeface="幼圆" pitchFamily="49" charset="-122"/>
                  <a:sym typeface="Wingdings" pitchFamily="2" charset="2"/>
                </a:rPr>
                <a:t>计息周期无限缩短</a:t>
              </a:r>
            </a:p>
            <a:p>
              <a:pPr eaLnBrk="0" fontAlgn="base" hangingPunct="0">
                <a:spcBef>
                  <a:spcPct val="0"/>
                </a:spcBef>
                <a:spcAft>
                  <a:spcPct val="0"/>
                </a:spcAft>
                <a:buClrTx/>
                <a:buSzTx/>
                <a:buNone/>
              </a:pPr>
              <a:r>
                <a:rPr lang="zh-CN" altLang="en-US" sz="1800" b="1" dirty="0">
                  <a:solidFill>
                    <a:srgbClr val="000000"/>
                  </a:solidFill>
                  <a:latin typeface="幼圆" pitchFamily="49" charset="-122"/>
                  <a:ea typeface="幼圆" pitchFamily="49" charset="-122"/>
                  <a:sym typeface="Wingdings" pitchFamily="2" charset="2"/>
                </a:rPr>
                <a:t>（即计息次数</a:t>
              </a:r>
              <a:r>
                <a:rPr lang="en-US" altLang="zh-CN" sz="1800" b="1" dirty="0">
                  <a:solidFill>
                    <a:srgbClr val="000000"/>
                  </a:solidFill>
                  <a:latin typeface="幼圆" pitchFamily="49" charset="-122"/>
                  <a:ea typeface="幼圆" pitchFamily="49" charset="-122"/>
                  <a:sym typeface="Wingdings" pitchFamily="2" charset="2"/>
                </a:rPr>
                <a:t>m→∞</a:t>
              </a:r>
              <a:r>
                <a:rPr lang="zh-CN" altLang="en-US" sz="1800" b="1" dirty="0">
                  <a:solidFill>
                    <a:srgbClr val="000000"/>
                  </a:solidFill>
                  <a:latin typeface="幼圆" pitchFamily="49" charset="-122"/>
                  <a:ea typeface="幼圆" pitchFamily="49" charset="-122"/>
                  <a:sym typeface="Wingdings" pitchFamily="2" charset="2"/>
                </a:rPr>
                <a:t>）</a:t>
              </a:r>
              <a:endParaRPr lang="zh-CN" altLang="en-US" sz="1800" b="1" dirty="0">
                <a:solidFill>
                  <a:srgbClr val="000000"/>
                </a:solidFill>
                <a:latin typeface="幼圆" pitchFamily="49" charset="-122"/>
                <a:ea typeface="幼圆" pitchFamily="49" charset="-122"/>
              </a:endParaRPr>
            </a:p>
          </p:txBody>
        </p:sp>
        <p:sp>
          <p:nvSpPr>
            <p:cNvPr id="35853" name="AutoShape 25">
              <a:extLst>
                <a:ext uri="{FF2B5EF4-FFF2-40B4-BE49-F238E27FC236}">
                  <a16:creationId xmlns:a16="http://schemas.microsoft.com/office/drawing/2014/main" id="{BB2A9203-EE3D-758B-66C5-E2E99F39A9EA}"/>
                </a:ext>
              </a:extLst>
            </p:cNvPr>
            <p:cNvSpPr>
              <a:spLocks noChangeArrowheads="1"/>
            </p:cNvSpPr>
            <p:nvPr/>
          </p:nvSpPr>
          <p:spPr bwMode="auto">
            <a:xfrm>
              <a:off x="2202" y="1935"/>
              <a:ext cx="2223" cy="345"/>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72 w 21600"/>
                <a:gd name="T13" fmla="*/ 5370 h 21600"/>
                <a:gd name="T14" fmla="*/ 19997 w 21600"/>
                <a:gd name="T15" fmla="*/ 16230 h 21600"/>
              </a:gdLst>
              <a:ahLst/>
              <a:cxnLst>
                <a:cxn ang="T8">
                  <a:pos x="T0" y="T1"/>
                </a:cxn>
                <a:cxn ang="T9">
                  <a:pos x="T2" y="T3"/>
                </a:cxn>
                <a:cxn ang="T10">
                  <a:pos x="T4" y="T5"/>
                </a:cxn>
                <a:cxn ang="T11">
                  <a:pos x="T6" y="T7"/>
                </a:cxn>
              </a:cxnLst>
              <a:rect l="T12" t="T13" r="T14" b="T15"/>
              <a:pathLst>
                <a:path w="21600" h="21600">
                  <a:moveTo>
                    <a:pt x="18406" y="0"/>
                  </a:moveTo>
                  <a:lnTo>
                    <a:pt x="18406" y="5370"/>
                  </a:lnTo>
                  <a:lnTo>
                    <a:pt x="3375" y="5370"/>
                  </a:lnTo>
                  <a:lnTo>
                    <a:pt x="3375" y="16230"/>
                  </a:lnTo>
                  <a:lnTo>
                    <a:pt x="18406" y="16230"/>
                  </a:lnTo>
                  <a:lnTo>
                    <a:pt x="18406" y="21600"/>
                  </a:lnTo>
                  <a:lnTo>
                    <a:pt x="21600" y="10800"/>
                  </a:lnTo>
                  <a:lnTo>
                    <a:pt x="18406" y="0"/>
                  </a:lnTo>
                  <a:close/>
                </a:path>
                <a:path w="21600" h="21600">
                  <a:moveTo>
                    <a:pt x="1350" y="5370"/>
                  </a:moveTo>
                  <a:lnTo>
                    <a:pt x="1350" y="16230"/>
                  </a:lnTo>
                  <a:lnTo>
                    <a:pt x="2700" y="16230"/>
                  </a:lnTo>
                  <a:lnTo>
                    <a:pt x="2700" y="5370"/>
                  </a:lnTo>
                  <a:lnTo>
                    <a:pt x="1350" y="5370"/>
                  </a:lnTo>
                  <a:close/>
                </a:path>
                <a:path w="21600" h="21600">
                  <a:moveTo>
                    <a:pt x="0" y="5370"/>
                  </a:moveTo>
                  <a:lnTo>
                    <a:pt x="0" y="16230"/>
                  </a:lnTo>
                  <a:lnTo>
                    <a:pt x="675" y="16230"/>
                  </a:lnTo>
                  <a:lnTo>
                    <a:pt x="675" y="5370"/>
                  </a:lnTo>
                  <a:lnTo>
                    <a:pt x="0" y="5370"/>
                  </a:lnTo>
                  <a:close/>
                </a:path>
              </a:pathLst>
            </a:custGeom>
            <a:solidFill>
              <a:srgbClr val="D8E8E2"/>
            </a:solidFill>
            <a:ln>
              <a:noFill/>
            </a:ln>
            <a:extLst>
              <a:ext uri="{91240B29-F687-4F45-9708-019B960494DF}">
                <a14:hiddenLine xmlns:a14="http://schemas.microsoft.com/office/drawing/2010/main" w="6350" algn="ctr">
                  <a:solidFill>
                    <a:srgbClr val="000000"/>
                  </a:solidFill>
                  <a:miter lim="800000"/>
                  <a:headEnd/>
                  <a:tailEnd/>
                </a14:hiddenLine>
              </a:ext>
            </a:extLst>
          </p:spPr>
          <p:txBody>
            <a:bodyPr lIns="0" tIns="0" rIns="0" bIns="0" anchor="ctr">
              <a:spAutoFit/>
            </a:bodyPr>
            <a:lstStyle/>
            <a:p>
              <a:pPr eaLnBrk="0" fontAlgn="base" hangingPunct="0">
                <a:spcBef>
                  <a:spcPct val="0"/>
                </a:spcBef>
                <a:spcAft>
                  <a:spcPct val="0"/>
                </a:spcAft>
              </a:pPr>
              <a:endParaRPr lang="zh-CN" altLang="en-US">
                <a:solidFill>
                  <a:srgbClr val="000000"/>
                </a:solidFill>
                <a:latin typeface="Tahoma" panose="020B0604030504040204" pitchFamily="34" charset="0"/>
                <a:ea typeface="宋体" panose="02010600030101010101" pitchFamily="2" charset="-122"/>
              </a:endParaRPr>
            </a:p>
          </p:txBody>
        </p:sp>
      </p:grpSp>
      <p:sp>
        <p:nvSpPr>
          <p:cNvPr id="108570" name="Text Box 26">
            <a:extLst>
              <a:ext uri="{FF2B5EF4-FFF2-40B4-BE49-F238E27FC236}">
                <a16:creationId xmlns:a16="http://schemas.microsoft.com/office/drawing/2014/main" id="{C7BF34C1-747E-B829-1DA4-699D7C73299C}"/>
              </a:ext>
            </a:extLst>
          </p:cNvPr>
          <p:cNvSpPr txBox="1">
            <a:spLocks noChangeArrowheads="1"/>
          </p:cNvSpPr>
          <p:nvPr/>
        </p:nvSpPr>
        <p:spPr bwMode="auto">
          <a:xfrm>
            <a:off x="8223543" y="2664504"/>
            <a:ext cx="1150938" cy="701675"/>
          </a:xfrm>
          <a:prstGeom prst="rect">
            <a:avLst/>
          </a:prstGeom>
          <a:gradFill rotWithShape="1">
            <a:gsLst>
              <a:gs pos="0">
                <a:srgbClr val="D1F4FB"/>
              </a:gs>
              <a:gs pos="100000">
                <a:srgbClr val="BFCCD3"/>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kumimoji="0" lang="en-US" altLang="zh-CN" sz="2800" b="1" dirty="0">
                <a:solidFill>
                  <a:srgbClr val="000000"/>
                </a:solidFill>
                <a:latin typeface="幼圆" pitchFamily="49" charset="-122"/>
                <a:ea typeface="幼圆" pitchFamily="49" charset="-122"/>
              </a:rPr>
              <a:t>i=</a:t>
            </a:r>
            <a:r>
              <a:rPr kumimoji="0" lang="zh-CN" altLang="en-US" sz="4000" b="1" dirty="0">
                <a:solidFill>
                  <a:srgbClr val="000000"/>
                </a:solidFill>
                <a:ea typeface="幼圆" pitchFamily="49" charset="-122"/>
              </a:rPr>
              <a:t>？</a:t>
            </a:r>
            <a:endParaRPr lang="zh-CN" altLang="en-US" sz="4000" b="1" dirty="0">
              <a:solidFill>
                <a:srgbClr val="000000"/>
              </a:solidFill>
              <a:ea typeface="幼圆" pitchFamily="49" charset="-122"/>
            </a:endParaRPr>
          </a:p>
        </p:txBody>
      </p:sp>
      <p:graphicFrame>
        <p:nvGraphicFramePr>
          <p:cNvPr id="108571" name="Object 27">
            <a:extLst>
              <a:ext uri="{FF2B5EF4-FFF2-40B4-BE49-F238E27FC236}">
                <a16:creationId xmlns:a16="http://schemas.microsoft.com/office/drawing/2014/main" id="{38E96F15-EB90-0DAC-D768-96B45BF595C6}"/>
              </a:ext>
            </a:extLst>
          </p:cNvPr>
          <p:cNvGraphicFramePr>
            <a:graphicFrameLocks noChangeAspect="1"/>
          </p:cNvGraphicFramePr>
          <p:nvPr/>
        </p:nvGraphicFramePr>
        <p:xfrm>
          <a:off x="5292875" y="3455874"/>
          <a:ext cx="2670869" cy="1425074"/>
        </p:xfrm>
        <a:graphic>
          <a:graphicData uri="http://schemas.openxmlformats.org/presentationml/2006/ole">
            <mc:AlternateContent xmlns:mc="http://schemas.openxmlformats.org/markup-compatibility/2006">
              <mc:Choice xmlns:v="urn:schemas-microsoft-com:vml" Requires="v">
                <p:oleObj name="公式" r:id="rId6" imgW="36283900" imgH="19304000" progId="Equation.3">
                  <p:embed/>
                </p:oleObj>
              </mc:Choice>
              <mc:Fallback>
                <p:oleObj name="公式" r:id="rId6" imgW="36283900" imgH="19304000" progId="Equation.3">
                  <p:embed/>
                  <p:pic>
                    <p:nvPicPr>
                      <p:cNvPr id="108571" name="Object 27">
                        <a:extLst>
                          <a:ext uri="{FF2B5EF4-FFF2-40B4-BE49-F238E27FC236}">
                            <a16:creationId xmlns:a16="http://schemas.microsoft.com/office/drawing/2014/main" id="{38E96F15-EB90-0DAC-D768-96B45BF595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875" y="3455874"/>
                        <a:ext cx="2670869" cy="1425074"/>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05CFC1F8-5E56-8129-DBA9-0464986FEB3C}"/>
                  </a:ext>
                </a:extLst>
              </p:cNvPr>
              <p:cNvSpPr txBox="1"/>
              <p:nvPr/>
            </p:nvSpPr>
            <p:spPr>
              <a:xfrm>
                <a:off x="5292875" y="4880948"/>
                <a:ext cx="1193533" cy="430887"/>
              </a:xfrm>
              <a:prstGeom prst="rect">
                <a:avLst/>
              </a:prstGeom>
              <a:noFill/>
            </p:spPr>
            <p:txBody>
              <a:bodyPr wrap="square" lIns="0" tIns="0" rIns="0" bIns="0" rtlCol="0">
                <a:spAutoFit/>
              </a:bodyPr>
              <a:lstStyle/>
              <a:p>
                <a:pPr eaLnBrk="0" fontAlgn="base" hangingPunct="0">
                  <a:spcBef>
                    <a:spcPct val="0"/>
                  </a:spcBef>
                  <a:spcAft>
                    <a:spcPct val="0"/>
                  </a:spcAft>
                </a:pPr>
                <a14:m>
                  <m:oMath xmlns:m="http://schemas.openxmlformats.org/officeDocument/2006/math">
                    <m:r>
                      <a:rPr kumimoji="1" lang="en-US" altLang="zh-CN" sz="2800" b="1" i="1">
                        <a:solidFill>
                          <a:srgbClr val="000000"/>
                        </a:solidFill>
                        <a:latin typeface="Cambria Math" panose="02040503050406030204" pitchFamily="18" charset="0"/>
                      </a:rPr>
                      <m:t>=</m:t>
                    </m:r>
                    <m:sSup>
                      <m:sSupPr>
                        <m:ctrlPr>
                          <a:rPr kumimoji="1" lang="en-US" altLang="zh-CN" sz="2800" b="1" i="1">
                            <a:solidFill>
                              <a:srgbClr val="000000"/>
                            </a:solidFill>
                            <a:latin typeface="Cambria Math" panose="02040503050406030204" pitchFamily="18" charset="0"/>
                          </a:rPr>
                        </m:ctrlPr>
                      </m:sSupPr>
                      <m:e>
                        <m:r>
                          <a:rPr kumimoji="1" lang="en-US" altLang="zh-CN" sz="2800" b="1" i="1">
                            <a:solidFill>
                              <a:srgbClr val="000000"/>
                            </a:solidFill>
                            <a:latin typeface="Cambria Math" panose="02040503050406030204" pitchFamily="18" charset="0"/>
                          </a:rPr>
                          <m:t>𝒆</m:t>
                        </m:r>
                      </m:e>
                      <m:sup>
                        <m:r>
                          <a:rPr kumimoji="1" lang="en-US" altLang="zh-CN" sz="2800" b="1" i="1">
                            <a:solidFill>
                              <a:srgbClr val="000000"/>
                            </a:solidFill>
                            <a:latin typeface="Cambria Math" panose="02040503050406030204" pitchFamily="18" charset="0"/>
                          </a:rPr>
                          <m:t>𝒓</m:t>
                        </m:r>
                      </m:sup>
                    </m:sSup>
                  </m:oMath>
                </a14:m>
                <a:r>
                  <a:rPr kumimoji="1" lang="en-US" altLang="zh-CN" sz="2800" b="1" dirty="0">
                    <a:solidFill>
                      <a:srgbClr val="000000"/>
                    </a:solidFill>
                    <a:latin typeface="Tahoma" panose="020B0604030504040204" pitchFamily="34" charset="0"/>
                    <a:ea typeface="宋体" panose="02010600030101010101" pitchFamily="2" charset="-122"/>
                  </a:rPr>
                  <a:t>-</a:t>
                </a:r>
                <a:r>
                  <a:rPr kumimoji="1" lang="en-US" altLang="zh-CN" sz="2400" dirty="0">
                    <a:solidFill>
                      <a:srgbClr val="000000"/>
                    </a:solidFill>
                    <a:latin typeface="Tahoma" panose="020B0604030504040204" pitchFamily="34" charset="0"/>
                    <a:ea typeface="宋体" panose="02010600030101010101" pitchFamily="2" charset="-122"/>
                  </a:rPr>
                  <a:t>1</a:t>
                </a:r>
                <a:endParaRPr kumimoji="1" lang="zh-CN" altLang="en-US" sz="2400" dirty="0">
                  <a:solidFill>
                    <a:srgbClr val="000000"/>
                  </a:solidFill>
                  <a:latin typeface="Tahoma" panose="020B0604030504040204" pitchFamily="34" charset="0"/>
                  <a:ea typeface="宋体" panose="02010600030101010101" pitchFamily="2" charset="-122"/>
                </a:endParaRPr>
              </a:p>
            </p:txBody>
          </p:sp>
        </mc:Choice>
        <mc:Fallback>
          <p:sp>
            <p:nvSpPr>
              <p:cNvPr id="3" name="文本框 2">
                <a:extLst>
                  <a:ext uri="{FF2B5EF4-FFF2-40B4-BE49-F238E27FC236}">
                    <a16:creationId xmlns:a16="http://schemas.microsoft.com/office/drawing/2014/main" id="{05CFC1F8-5E56-8129-DBA9-0464986FEB3C}"/>
                  </a:ext>
                </a:extLst>
              </p:cNvPr>
              <p:cNvSpPr txBox="1">
                <a:spLocks noRot="1" noChangeAspect="1" noMove="1" noResize="1" noEditPoints="1" noAdjustHandles="1" noChangeArrowheads="1" noChangeShapeType="1" noTextEdit="1"/>
              </p:cNvSpPr>
              <p:nvPr/>
            </p:nvSpPr>
            <p:spPr>
              <a:xfrm>
                <a:off x="5292875" y="4880948"/>
                <a:ext cx="1193533" cy="430887"/>
              </a:xfrm>
              <a:prstGeom prst="rect">
                <a:avLst/>
              </a:prstGeom>
              <a:blipFill>
                <a:blip r:embed="rId8"/>
                <a:stretch>
                  <a:fillRect l="-6316" t="-28571" r="-3158" b="-45714"/>
                </a:stretch>
              </a:blipFill>
            </p:spPr>
            <p:txBody>
              <a:bodyPr/>
              <a:lstStyle/>
              <a:p>
                <a:r>
                  <a:rPr lang="zh-CN" altLang="en-US">
                    <a:noFill/>
                  </a:rPr>
                  <a:t> </a:t>
                </a:r>
              </a:p>
            </p:txBody>
          </p:sp>
        </mc:Fallback>
      </mc:AlternateContent>
      <p:sp>
        <p:nvSpPr>
          <p:cNvPr id="4" name="Rectangle 6">
            <a:extLst>
              <a:ext uri="{FF2B5EF4-FFF2-40B4-BE49-F238E27FC236}">
                <a16:creationId xmlns:a16="http://schemas.microsoft.com/office/drawing/2014/main" id="{1EB27ECF-CC5B-D4CE-3216-0A78A3DC771C}"/>
              </a:ext>
            </a:extLst>
          </p:cNvPr>
          <p:cNvSpPr>
            <a:spLocks noChangeArrowheads="1"/>
          </p:cNvSpPr>
          <p:nvPr/>
        </p:nvSpPr>
        <p:spPr bwMode="auto">
          <a:xfrm>
            <a:off x="2135561" y="1345112"/>
            <a:ext cx="5616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Lst>
        </p:spPr>
        <p:txBody>
          <a:bodyPr lIns="0" tIns="0" rIns="0" bIns="0">
            <a:spAutoFit/>
          </a:bodyPr>
          <a:lstStyle>
            <a:lvl1pPr>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None/>
            </a:pPr>
            <a:r>
              <a:rPr lang="en-US" altLang="zh-CN" sz="2000" b="1" dirty="0">
                <a:latin typeface="幼圆" pitchFamily="49" charset="-122"/>
                <a:ea typeface="幼圆" pitchFamily="49" charset="-122"/>
              </a:rPr>
              <a:t>2. </a:t>
            </a:r>
            <a:r>
              <a:rPr lang="zh-CN" altLang="en-US" sz="2000" b="1" dirty="0">
                <a:latin typeface="幼圆" pitchFamily="49" charset="-122"/>
                <a:ea typeface="幼圆" pitchFamily="49" charset="-122"/>
              </a:rPr>
              <a:t>实际利率</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08565"/>
                                        </p:tgtEl>
                                        <p:attrNameLst>
                                          <p:attrName>style.visibility</p:attrName>
                                        </p:attrNameLst>
                                      </p:cBhvr>
                                      <p:to>
                                        <p:strVal val="visible"/>
                                      </p:to>
                                    </p:set>
                                    <p:animEffect transition="in" filter="slide(fromLeft)">
                                      <p:cBhvr>
                                        <p:cTn id="7" dur="1000"/>
                                        <p:tgtEl>
                                          <p:spTgt spid="10856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08566"/>
                                        </p:tgtEl>
                                        <p:attrNameLst>
                                          <p:attrName>style.visibility</p:attrName>
                                        </p:attrNameLst>
                                      </p:cBhvr>
                                      <p:to>
                                        <p:strVal val="visible"/>
                                      </p:to>
                                    </p:set>
                                    <p:animEffect transition="in" filter="slide(fromLeft)">
                                      <p:cBhvr>
                                        <p:cTn id="12" dur="500"/>
                                        <p:tgtEl>
                                          <p:spTgt spid="108566"/>
                                        </p:tgtEl>
                                      </p:cBhvr>
                                    </p:animEffect>
                                  </p:childTnLst>
                                </p:cTn>
                              </p:par>
                            </p:childTnLst>
                          </p:cTn>
                        </p:par>
                        <p:par>
                          <p:cTn id="13" fill="hold" nodeType="afterGroup">
                            <p:stCondLst>
                              <p:cond delay="500"/>
                            </p:stCondLst>
                            <p:childTnLst>
                              <p:par>
                                <p:cTn id="14" presetID="29"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1000" fill="hold"/>
                                        <p:tgtEl>
                                          <p:spTgt spid="2"/>
                                        </p:tgtEl>
                                        <p:attrNameLst>
                                          <p:attrName>ppt_x</p:attrName>
                                        </p:attrNameLst>
                                      </p:cBhvr>
                                      <p:tavLst>
                                        <p:tav tm="0">
                                          <p:val>
                                            <p:strVal val="#ppt_x-.2"/>
                                          </p:val>
                                        </p:tav>
                                        <p:tav tm="100000">
                                          <p:val>
                                            <p:strVal val="#ppt_x"/>
                                          </p:val>
                                        </p:tav>
                                      </p:tavLst>
                                    </p:anim>
                                    <p:anim calcmode="lin" valueType="num">
                                      <p:cBhvr>
                                        <p:cTn id="17"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8" dur="10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nodeType="clickEffect">
                                  <p:stCondLst>
                                    <p:cond delay="0"/>
                                  </p:stCondLst>
                                  <p:childTnLst>
                                    <p:set>
                                      <p:cBhvr>
                                        <p:cTn id="22" dur="1" fill="hold">
                                          <p:stCondLst>
                                            <p:cond delay="0"/>
                                          </p:stCondLst>
                                        </p:cTn>
                                        <p:tgtEl>
                                          <p:spTgt spid="108570"/>
                                        </p:tgtEl>
                                        <p:attrNameLst>
                                          <p:attrName>style.visibility</p:attrName>
                                        </p:attrNameLst>
                                      </p:cBhvr>
                                      <p:to>
                                        <p:strVal val="visible"/>
                                      </p:to>
                                    </p:set>
                                    <p:animEffect transition="in" filter="fade">
                                      <p:cBhvr>
                                        <p:cTn id="23" dur="1000"/>
                                        <p:tgtEl>
                                          <p:spTgt spid="108570"/>
                                        </p:tgtEl>
                                      </p:cBhvr>
                                    </p:animEffect>
                                    <p:anim calcmode="lin" valueType="num">
                                      <p:cBhvr>
                                        <p:cTn id="24" dur="1000" fill="hold"/>
                                        <p:tgtEl>
                                          <p:spTgt spid="108570"/>
                                        </p:tgtEl>
                                        <p:attrNameLst>
                                          <p:attrName>ppt_x</p:attrName>
                                        </p:attrNameLst>
                                      </p:cBhvr>
                                      <p:tavLst>
                                        <p:tav tm="0">
                                          <p:val>
                                            <p:strVal val="#ppt_x"/>
                                          </p:val>
                                        </p:tav>
                                        <p:tav tm="100000">
                                          <p:val>
                                            <p:strVal val="#ppt_x"/>
                                          </p:val>
                                        </p:tav>
                                      </p:tavLst>
                                    </p:anim>
                                    <p:anim calcmode="lin" valueType="num">
                                      <p:cBhvr>
                                        <p:cTn id="25" dur="1000" fill="hold"/>
                                        <p:tgtEl>
                                          <p:spTgt spid="108570"/>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108564"/>
                                        </p:tgtEl>
                                        <p:attrNameLst>
                                          <p:attrName>style.visibility</p:attrName>
                                        </p:attrNameLst>
                                      </p:cBhvr>
                                      <p:to>
                                        <p:strVal val="visible"/>
                                      </p:to>
                                    </p:set>
                                    <p:animEffect transition="in" filter="dissolve">
                                      <p:cBhvr>
                                        <p:cTn id="30" dur="500"/>
                                        <p:tgtEl>
                                          <p:spTgt spid="108564"/>
                                        </p:tgtEl>
                                      </p:cBhvr>
                                    </p:animEffect>
                                  </p:childTnLst>
                                </p:cTn>
                              </p:par>
                              <p:par>
                                <p:cTn id="31" presetID="55" presetClass="entr" presetSubtype="0" fill="hold" nodeType="withEffect">
                                  <p:stCondLst>
                                    <p:cond delay="0"/>
                                  </p:stCondLst>
                                  <p:childTnLst>
                                    <p:set>
                                      <p:cBhvr>
                                        <p:cTn id="32" dur="1" fill="hold">
                                          <p:stCondLst>
                                            <p:cond delay="0"/>
                                          </p:stCondLst>
                                        </p:cTn>
                                        <p:tgtEl>
                                          <p:spTgt spid="108562"/>
                                        </p:tgtEl>
                                        <p:attrNameLst>
                                          <p:attrName>style.visibility</p:attrName>
                                        </p:attrNameLst>
                                      </p:cBhvr>
                                      <p:to>
                                        <p:strVal val="visible"/>
                                      </p:to>
                                    </p:set>
                                    <p:anim calcmode="lin" valueType="num">
                                      <p:cBhvr>
                                        <p:cTn id="33" dur="1000" fill="hold"/>
                                        <p:tgtEl>
                                          <p:spTgt spid="108562"/>
                                        </p:tgtEl>
                                        <p:attrNameLst>
                                          <p:attrName>ppt_w</p:attrName>
                                        </p:attrNameLst>
                                      </p:cBhvr>
                                      <p:tavLst>
                                        <p:tav tm="0">
                                          <p:val>
                                            <p:strVal val="#ppt_w*0.70"/>
                                          </p:val>
                                        </p:tav>
                                        <p:tav tm="100000">
                                          <p:val>
                                            <p:strVal val="#ppt_w"/>
                                          </p:val>
                                        </p:tav>
                                      </p:tavLst>
                                    </p:anim>
                                    <p:anim calcmode="lin" valueType="num">
                                      <p:cBhvr>
                                        <p:cTn id="34" dur="1000" fill="hold"/>
                                        <p:tgtEl>
                                          <p:spTgt spid="108562"/>
                                        </p:tgtEl>
                                        <p:attrNameLst>
                                          <p:attrName>ppt_h</p:attrName>
                                        </p:attrNameLst>
                                      </p:cBhvr>
                                      <p:tavLst>
                                        <p:tav tm="0">
                                          <p:val>
                                            <p:strVal val="#ppt_h"/>
                                          </p:val>
                                        </p:tav>
                                        <p:tav tm="100000">
                                          <p:val>
                                            <p:strVal val="#ppt_h"/>
                                          </p:val>
                                        </p:tav>
                                      </p:tavLst>
                                    </p:anim>
                                    <p:animEffect transition="in" filter="fade">
                                      <p:cBhvr>
                                        <p:cTn id="35" dur="1000"/>
                                        <p:tgtEl>
                                          <p:spTgt spid="108562"/>
                                        </p:tgtEl>
                                      </p:cBhvr>
                                    </p:animEffect>
                                  </p:childTnLst>
                                </p:cTn>
                              </p:par>
                            </p:childTnLst>
                          </p:cTn>
                        </p:par>
                        <p:par>
                          <p:cTn id="36" fill="hold" nodeType="afterGroup">
                            <p:stCondLst>
                              <p:cond delay="1000"/>
                            </p:stCondLst>
                            <p:childTnLst>
                              <p:par>
                                <p:cTn id="37" presetID="9" presetClass="entr" presetSubtype="0" fill="hold" nodeType="afterEffect">
                                  <p:stCondLst>
                                    <p:cond delay="0"/>
                                  </p:stCondLst>
                                  <p:childTnLst>
                                    <p:set>
                                      <p:cBhvr>
                                        <p:cTn id="38" dur="1" fill="hold">
                                          <p:stCondLst>
                                            <p:cond delay="0"/>
                                          </p:stCondLst>
                                        </p:cTn>
                                        <p:tgtEl>
                                          <p:spTgt spid="108571"/>
                                        </p:tgtEl>
                                        <p:attrNameLst>
                                          <p:attrName>style.visibility</p:attrName>
                                        </p:attrNameLst>
                                      </p:cBhvr>
                                      <p:to>
                                        <p:strVal val="visible"/>
                                      </p:to>
                                    </p:set>
                                    <p:animEffect transition="in" filter="dissolve">
                                      <p:cBhvr>
                                        <p:cTn id="39" dur="500"/>
                                        <p:tgtEl>
                                          <p:spTgt spid="108571"/>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slide(fromLeft)">
                                      <p:cBhvr>
                                        <p:cTn id="4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62" grpId="0" animBg="1"/>
      <p:bldP spid="108565" grpId="0"/>
      <p:bldP spid="108570" grpId="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123B71A-2D54-B9E3-EC7F-DA80F15583B5}"/>
              </a:ext>
            </a:extLst>
          </p:cNvPr>
          <p:cNvSpPr>
            <a:spLocks noGrp="1" noChangeArrowheads="1"/>
          </p:cNvSpPr>
          <p:nvPr>
            <p:ph type="title"/>
          </p:nvPr>
        </p:nvSpPr>
        <p:spPr/>
        <p:txBody>
          <a:bodyPr/>
          <a:lstStyle/>
          <a:p>
            <a:pPr eaLnBrk="1" hangingPunct="1"/>
            <a:r>
              <a:rPr lang="zh-CN" altLang="en-US" dirty="0"/>
              <a:t>等值</a:t>
            </a:r>
          </a:p>
        </p:txBody>
      </p:sp>
      <p:sp>
        <p:nvSpPr>
          <p:cNvPr id="36867" name="文本框 3">
            <a:extLst>
              <a:ext uri="{FF2B5EF4-FFF2-40B4-BE49-F238E27FC236}">
                <a16:creationId xmlns:a16="http://schemas.microsoft.com/office/drawing/2014/main" id="{BC2391ED-6C0D-D28E-95AD-F446688F35F4}"/>
              </a:ext>
            </a:extLst>
          </p:cNvPr>
          <p:cNvSpPr txBox="1">
            <a:spLocks noChangeArrowheads="1"/>
          </p:cNvSpPr>
          <p:nvPr/>
        </p:nvSpPr>
        <p:spPr bwMode="auto">
          <a:xfrm>
            <a:off x="2046289" y="1358900"/>
            <a:ext cx="7793037"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just" eaLnBrk="0" fontAlgn="base" hangingPunct="0">
              <a:lnSpc>
                <a:spcPct val="113000"/>
              </a:lnSpc>
              <a:spcBef>
                <a:spcPct val="0"/>
              </a:spcBef>
              <a:spcAft>
                <a:spcPct val="0"/>
              </a:spcAft>
              <a:buClrTx/>
              <a:buSzTx/>
              <a:buNone/>
            </a:pPr>
            <a:r>
              <a:rPr kumimoji="0" lang="zh-CN" altLang="en-US" sz="2400" b="1">
                <a:solidFill>
                  <a:srgbClr val="000000"/>
                </a:solidFill>
                <a:latin typeface="华文楷体" panose="02010600040101010101" pitchFamily="2" charset="-122"/>
                <a:ea typeface="华文楷体" panose="02010600040101010101" pitchFamily="2" charset="-122"/>
              </a:rPr>
              <a:t>  </a:t>
            </a:r>
            <a:r>
              <a:rPr kumimoji="0" lang="zh-CN" altLang="en-US" sz="2400" b="1">
                <a:solidFill>
                  <a:srgbClr val="006666"/>
                </a:solidFill>
                <a:latin typeface="幼圆" pitchFamily="49" charset="-122"/>
                <a:ea typeface="幼圆" pitchFamily="49" charset="-122"/>
              </a:rPr>
              <a:t>前述已知，资金有时间价值。即使金额相等，因其发生在不同时点，其价值就不相同；反之，不同时点绝对值不等的资金在时间价值的作用下却可能具有相等的价值。这些不同时期、不同数额但其“价值等效”的资金称为等值（</a:t>
            </a:r>
            <a:r>
              <a:rPr kumimoji="0" lang="en-US" altLang="zh-CN" sz="2400" b="1">
                <a:solidFill>
                  <a:srgbClr val="006666"/>
                </a:solidFill>
                <a:latin typeface="幼圆" pitchFamily="49" charset="-122"/>
                <a:ea typeface="幼圆" pitchFamily="49" charset="-122"/>
              </a:rPr>
              <a:t>Equivalence</a:t>
            </a:r>
            <a:r>
              <a:rPr kumimoji="0" lang="zh-CN" altLang="en-US" sz="2400" b="1">
                <a:solidFill>
                  <a:srgbClr val="006666"/>
                </a:solidFill>
                <a:latin typeface="幼圆" pitchFamily="49" charset="-122"/>
                <a:ea typeface="幼圆" pitchFamily="49" charset="-122"/>
              </a:rPr>
              <a:t>）</a:t>
            </a:r>
            <a:endParaRPr kumimoji="0" lang="en-US" altLang="zh-CN" sz="2400" b="1">
              <a:solidFill>
                <a:srgbClr val="006666"/>
              </a:solidFill>
              <a:latin typeface="幼圆" pitchFamily="49" charset="-122"/>
              <a:ea typeface="幼圆" pitchFamily="49" charset="-122"/>
            </a:endParaRPr>
          </a:p>
        </p:txBody>
      </p:sp>
      <p:sp>
        <p:nvSpPr>
          <p:cNvPr id="36868" name="文本框 5">
            <a:extLst>
              <a:ext uri="{FF2B5EF4-FFF2-40B4-BE49-F238E27FC236}">
                <a16:creationId xmlns:a16="http://schemas.microsoft.com/office/drawing/2014/main" id="{76CC1B48-F009-DEFC-B84E-06CF830D1CE4}"/>
              </a:ext>
            </a:extLst>
          </p:cNvPr>
          <p:cNvSpPr txBox="1">
            <a:spLocks noChangeArrowheads="1"/>
          </p:cNvSpPr>
          <p:nvPr/>
        </p:nvSpPr>
        <p:spPr bwMode="auto">
          <a:xfrm>
            <a:off x="2046288" y="3897313"/>
            <a:ext cx="7656512" cy="893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spcBef>
                <a:spcPct val="20000"/>
              </a:spcBef>
              <a:buClr>
                <a:schemeClr val="folHlink"/>
              </a:buClr>
              <a:buSzPct val="60000"/>
              <a:buFont typeface="Wingdings" pitchFamily="2" charset="2"/>
              <a:buChar char="•"/>
              <a:defRPr kumimoji="1" sz="3200">
                <a:solidFill>
                  <a:srgbClr val="036D7B"/>
                </a:solidFill>
                <a:latin typeface="Times New Roman" panose="02020603050405020304" pitchFamily="18" charset="0"/>
                <a:ea typeface="隶书" pitchFamily="49" charset="-122"/>
              </a:defRPr>
            </a:lvl1pPr>
            <a:lvl2pPr marL="742950" indent="-285750">
              <a:lnSpc>
                <a:spcPct val="115000"/>
              </a:lnSpc>
              <a:spcBef>
                <a:spcPct val="20000"/>
              </a:spcBef>
              <a:buClr>
                <a:schemeClr val="hlink"/>
              </a:buClr>
              <a:buFont typeface="Wingdings" pitchFamily="2" charset="2"/>
              <a:buChar char="–"/>
              <a:defRPr sz="2200" b="1">
                <a:solidFill>
                  <a:schemeClr val="tx1"/>
                </a:solidFill>
                <a:latin typeface="Tahoma" panose="020B0604030504040204" pitchFamily="34" charset="0"/>
                <a:ea typeface="华文楷体" panose="02010600040101010101" pitchFamily="2" charset="-122"/>
              </a:defRPr>
            </a:lvl2pPr>
            <a:lvl3pPr marL="1143000" indent="-228600">
              <a:spcBef>
                <a:spcPct val="20000"/>
              </a:spcBef>
              <a:buClr>
                <a:schemeClr val="folHlink"/>
              </a:buClr>
              <a:buFont typeface="Wingdings" pitchFamily="2" charset="2"/>
              <a:buChar char="•"/>
              <a:defRPr sz="24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Font typeface="Wingdings" pitchFamily="2" charset="2"/>
              <a:buChar char="–"/>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itchFamily="2" charset="2"/>
              <a:buChar char="»"/>
              <a:defRPr sz="2000">
                <a:solidFill>
                  <a:schemeClr val="tx1"/>
                </a:solidFill>
                <a:latin typeface="Tahoma" panose="020B0604030504040204" pitchFamily="34" charset="0"/>
                <a:ea typeface="宋体" panose="02010600030101010101" pitchFamily="2" charset="-122"/>
              </a:defRPr>
            </a:lvl9pPr>
          </a:lstStyle>
          <a:p>
            <a:pPr algn="just" eaLnBrk="0" fontAlgn="base" hangingPunct="0">
              <a:lnSpc>
                <a:spcPct val="113000"/>
              </a:lnSpc>
              <a:spcBef>
                <a:spcPct val="0"/>
              </a:spcBef>
              <a:spcAft>
                <a:spcPct val="0"/>
              </a:spcAft>
              <a:buClrTx/>
              <a:buSzTx/>
              <a:buNone/>
            </a:pPr>
            <a:r>
              <a:rPr kumimoji="0" lang="zh-CN" altLang="en-US" sz="2400" b="1">
                <a:solidFill>
                  <a:srgbClr val="000000"/>
                </a:solidFill>
                <a:latin typeface="楷体" panose="02010609060101010101" pitchFamily="49" charset="-122"/>
                <a:ea typeface="楷体" panose="02010609060101010101" pitchFamily="49" charset="-122"/>
              </a:rPr>
              <a:t> 影响资金等额的因素有三个：金额的多少，资金发生的时间，利率（或折现率）的大小。</a:t>
            </a:r>
          </a:p>
        </p:txBody>
      </p:sp>
    </p:spTree>
  </p:cSld>
  <p:clrMapOvr>
    <a:masterClrMapping/>
  </p:clrMapOvr>
  <p:transition spd="slow">
    <p:pull dir="ru"/>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lends">
  <a:themeElements>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fontScheme name="Blends">
      <a:majorFont>
        <a:latin typeface="Times New Roman"/>
        <a:ea typeface="华文行楷"/>
        <a:cs typeface=""/>
      </a:majorFont>
      <a:minorFont>
        <a:latin typeface="Times New Roman"/>
        <a:ea typeface="隶书"/>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3097</Words>
  <Application>Microsoft Macintosh PowerPoint</Application>
  <PresentationFormat>宽屏</PresentationFormat>
  <Paragraphs>398</Paragraphs>
  <Slides>37</Slides>
  <Notes>1</Notes>
  <HiddenSlides>0</HiddenSlides>
  <MMClips>0</MMClips>
  <ScaleCrop>false</ScaleCrop>
  <HeadingPairs>
    <vt:vector size="8" baseType="variant">
      <vt:variant>
        <vt:lpstr>已用的字体</vt:lpstr>
      </vt:variant>
      <vt:variant>
        <vt:i4>20</vt:i4>
      </vt:variant>
      <vt:variant>
        <vt:lpstr>主题</vt:lpstr>
      </vt:variant>
      <vt:variant>
        <vt:i4>2</vt:i4>
      </vt:variant>
      <vt:variant>
        <vt:lpstr>嵌入 OLE 服务器</vt:lpstr>
      </vt:variant>
      <vt:variant>
        <vt:i4>2</vt:i4>
      </vt:variant>
      <vt:variant>
        <vt:lpstr>幻灯片标题</vt:lpstr>
      </vt:variant>
      <vt:variant>
        <vt:i4>37</vt:i4>
      </vt:variant>
    </vt:vector>
  </HeadingPairs>
  <TitlesOfParts>
    <vt:vector size="61" baseType="lpstr">
      <vt:lpstr>等线</vt:lpstr>
      <vt:lpstr>等线 Light</vt:lpstr>
      <vt:lpstr>FangSong</vt:lpstr>
      <vt:lpstr>华文楷体</vt:lpstr>
      <vt:lpstr>华文细黑</vt:lpstr>
      <vt:lpstr>华文行楷</vt:lpstr>
      <vt:lpstr>楷体</vt:lpstr>
      <vt:lpstr>隶书</vt:lpstr>
      <vt:lpstr>宋体</vt:lpstr>
      <vt:lpstr>Microsoft YaHei</vt:lpstr>
      <vt:lpstr>Microsoft YaHei</vt:lpstr>
      <vt:lpstr>幼圆</vt:lpstr>
      <vt:lpstr>PingFang SC</vt:lpstr>
      <vt:lpstr>PingFangSC-Regular</vt:lpstr>
      <vt:lpstr>Yuanti SC</vt:lpstr>
      <vt:lpstr>Arial</vt:lpstr>
      <vt:lpstr>Cambria Math</vt:lpstr>
      <vt:lpstr>Tahoma</vt:lpstr>
      <vt:lpstr>Times New Roman</vt:lpstr>
      <vt:lpstr>Wingdings</vt:lpstr>
      <vt:lpstr>Office 主题​​</vt:lpstr>
      <vt:lpstr>Blends</vt:lpstr>
      <vt:lpstr>Equation</vt:lpstr>
      <vt:lpstr>公式</vt:lpstr>
      <vt:lpstr>PowerPoint 演示文稿</vt:lpstr>
      <vt:lpstr>名义利率与实际利率</vt:lpstr>
      <vt:lpstr>名义利率与实际利率</vt:lpstr>
      <vt:lpstr>名义利率与实际利率</vt:lpstr>
      <vt:lpstr>名义利率与实际利率</vt:lpstr>
      <vt:lpstr>名义利率与实际利率</vt:lpstr>
      <vt:lpstr>名义利率与实际利率</vt:lpstr>
      <vt:lpstr>名义利率与实际利率</vt:lpstr>
      <vt:lpstr>等值</vt:lpstr>
      <vt:lpstr>等值</vt:lpstr>
      <vt:lpstr>等值</vt:lpstr>
      <vt:lpstr>等值</vt:lpstr>
      <vt:lpstr>等值</vt:lpstr>
      <vt:lpstr>等值</vt:lpstr>
      <vt:lpstr>线性内插法（补充）</vt:lpstr>
      <vt:lpstr>线性内插法（补充）</vt:lpstr>
      <vt:lpstr>等值</vt:lpstr>
      <vt:lpstr>等值</vt:lpstr>
      <vt:lpstr>等值</vt:lpstr>
      <vt:lpstr>等值</vt:lpstr>
      <vt:lpstr>等值</vt:lpstr>
      <vt:lpstr>等值</vt:lpstr>
      <vt:lpstr>等值</vt:lpstr>
      <vt:lpstr>计息周期与收付周期</vt:lpstr>
      <vt:lpstr>（一）计息周期小于（或等于）收付周期的等值计算</vt:lpstr>
      <vt:lpstr>（一）计息周期小于（或等于）收付周期的等值计算</vt:lpstr>
      <vt:lpstr>（一）计息周期小于（或等于）收付周期的等值计算</vt:lpstr>
      <vt:lpstr>（一）计息周期小于（或等于）收付周期的等值计算</vt:lpstr>
      <vt:lpstr>（二）计息周期大于收付周期的等值计算</vt:lpstr>
      <vt:lpstr>（二）计息周期大于收付周期的等值计算</vt:lpstr>
      <vt:lpstr>（二）计息周期大于收付周期的等值计算</vt:lpstr>
      <vt:lpstr>（二）计息周期大于收付周期的等值计算</vt:lpstr>
      <vt:lpstr>（二）计息周期大于收付周期的等值计算</vt:lpstr>
      <vt:lpstr>（二）计息周期大于收付周期的等值计算</vt:lpstr>
      <vt:lpstr>（二）计息周期大于收付周期的等值计算</vt:lpstr>
      <vt:lpstr>（二）计息周期大于收付周期的等值计算</vt:lpstr>
      <vt:lpstr>要求、重点与难点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Leopold Becher</dc:creator>
  <cp:lastModifiedBy>Leopold Becher</cp:lastModifiedBy>
  <cp:revision>1</cp:revision>
  <dcterms:created xsi:type="dcterms:W3CDTF">2024-09-15T04:15:30Z</dcterms:created>
  <dcterms:modified xsi:type="dcterms:W3CDTF">2024-09-15T04:19:41Z</dcterms:modified>
</cp:coreProperties>
</file>