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337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7" r:id="rId11"/>
    <p:sldId id="328" r:id="rId12"/>
    <p:sldId id="331" r:id="rId13"/>
    <p:sldId id="332" r:id="rId14"/>
    <p:sldId id="333" r:id="rId15"/>
    <p:sldId id="334" r:id="rId16"/>
    <p:sldId id="335" r:id="rId17"/>
    <p:sldId id="33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85467EC4-20FD-18A3-C057-CA499896AC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9333" y="792163"/>
            <a:ext cx="11389784" cy="1052512"/>
            <a:chOff x="80" y="624"/>
            <a:chExt cx="5381" cy="663"/>
          </a:xfrm>
        </p:grpSpPr>
        <p:sp>
          <p:nvSpPr>
            <p:cNvPr id="3" name="Rectangle 26">
              <a:extLst>
                <a:ext uri="{FF2B5EF4-FFF2-40B4-BE49-F238E27FC236}">
                  <a16:creationId xmlns:a16="http://schemas.microsoft.com/office/drawing/2014/main" id="{A6726C3B-E864-5593-3F43-436B22312BE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4" name="Rectangle 27">
              <a:extLst>
                <a:ext uri="{FF2B5EF4-FFF2-40B4-BE49-F238E27FC236}">
                  <a16:creationId xmlns:a16="http://schemas.microsoft.com/office/drawing/2014/main" id="{2D5D4A6A-5980-54C7-12D2-F96D62BA34A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810D256E-464D-86D0-992C-3FE1E0DB35D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2F106331-A1B3-AFF6-7EA9-79A426127C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2EF2BA53-66CB-18EC-8080-FA5BB2CD2D1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033F9FAD-12AE-0C82-B0A0-EAA26307D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6D407365-4D0E-B578-A79D-1A7CCA8267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95400" y="333376"/>
            <a:ext cx="10363200" cy="1128713"/>
          </a:xfrm>
        </p:spPr>
        <p:txBody>
          <a:bodyPr/>
          <a:lstStyle>
            <a:lvl1pPr algn="ctr">
              <a:defRPr sz="6000">
                <a:ea typeface="隶书" pitchFamily="49" charset="-122"/>
              </a:defRPr>
            </a:lvl1pPr>
          </a:lstStyle>
          <a:p>
            <a:pPr lvl="0"/>
            <a:r>
              <a:rPr lang="zh-CN" altLang="en-US" noProof="0"/>
              <a:t>单击编辑标题样式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844676"/>
            <a:ext cx="10272184" cy="4392613"/>
          </a:xfrm>
        </p:spPr>
        <p:txBody>
          <a:bodyPr/>
          <a:lstStyle>
            <a:lvl1pPr algn="just">
              <a:buClr>
                <a:schemeClr val="tx1"/>
              </a:buClr>
              <a:buSzPct val="85000"/>
              <a:buFontTx/>
              <a:buNone/>
              <a:defRPr/>
            </a:lvl1pPr>
            <a:lvl2pPr marL="719138" lvl="1" indent="-271463" algn="just">
              <a:lnSpc>
                <a:spcPct val="130000"/>
              </a:lnSpc>
              <a:buClr>
                <a:schemeClr val="tx1"/>
              </a:buClr>
              <a:buSzPct val="90000"/>
              <a:buFontTx/>
              <a:buChar char="•"/>
              <a:defRPr sz="2400"/>
            </a:lvl2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单击此处编辑文本样式</a:t>
            </a:r>
          </a:p>
          <a:p>
            <a:pPr lvl="1"/>
            <a:r>
              <a:rPr lang="zh-CN" altLang="en-US" noProof="0"/>
              <a:t>单击此处编辑文本样式</a:t>
            </a:r>
          </a:p>
          <a:p>
            <a:pPr lvl="1"/>
            <a:r>
              <a:rPr lang="zh-CN" altLang="en-US" noProof="0"/>
              <a:t>单击此处编辑文本样式</a:t>
            </a:r>
          </a:p>
          <a:p>
            <a:pPr lvl="1"/>
            <a:r>
              <a:rPr lang="zh-CN" altLang="en-US" noProof="0"/>
              <a:t>单击此处编辑文本样式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B348F2B2-3ADC-D3A5-CD59-F154FE8713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F5C31-70ED-7844-9D56-3A99EDC21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606223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6D16232-4031-A9CE-7535-8AEB8939E8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112A3-89AA-734E-87C3-8BA5AE806A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87797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18084" y="142875"/>
            <a:ext cx="2734733" cy="6383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7534" y="142875"/>
            <a:ext cx="8007351" cy="6383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B6E4F14-5347-FFF8-8547-8101D89DB3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5BED-00DA-254A-860F-C7FAD67FA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9358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42D24-6BDC-1639-1031-D6AFA58E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2400C-8222-27D3-2EA8-F2F7043D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02990-0299-D21D-D593-DD5FF254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AF76-3A47-5453-D325-823A3C73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52F43-E47F-5764-4354-A1E67E4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67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D210F-0502-C975-CBE9-9FABBEC5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AE6A-5FA2-6816-06C1-A2BD6728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051DD-450B-EF05-7267-51486DA6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E2856-1712-F696-914F-991B1BF6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EADF-52CD-2161-9CAD-A4B9440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5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DC0CD-6588-2146-2DAA-799E327D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AA5CD-6448-7B9C-6989-657BAC0F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309A7-22AD-6159-500C-8B7B013D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2023C-3EF7-9E51-5B2A-0FD25552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47286-627C-75F9-495A-FB4B984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3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2B47-74FE-8B74-EAC7-85A4AFDA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9355B-7C05-C170-5913-FD61E0595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6C824-0874-516E-18F2-06D752E0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03460-FB92-5CEE-9522-FB685073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D24D5-22AA-2947-DA77-6B9A4BF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55C73-8E37-E2C9-EAEE-9688EA01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19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6243-252E-E22F-13FB-734DA0C6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7D8B9-BDB3-CC7D-4B5E-DFC93C45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F190B0-D911-6FC5-D921-3CCA6FBD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C2E8C3-6DF5-C3B0-2267-643A30B44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19491-0398-5623-754A-48D8C0FDD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04D9A4-5CAB-82DD-2D28-959434FF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C1F1E-364A-1B8A-7AEA-03391A97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C94B7-4C9C-44DE-2C5E-846E525A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7DEF-C136-C9BD-37AB-F91B31AC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442AD-D977-6890-A847-16034A73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18AC8-DDD3-B8AC-EF3D-5553DC4F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D0E0E-18F1-EEC4-5F79-89A95F1B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4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53134-7430-5E1F-C9FD-394B291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F3B84-5931-8E8B-8906-65682A5F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FF29D-12C2-F0B2-C000-E5F2804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68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10F3-BF47-D8AE-5D11-33D0AB1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45D28-2BE3-6AA7-FC00-DE851034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D3021-CBDA-CD99-F0D4-AB1C30EF6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77B63-AC58-9216-ACB3-26E720FC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53021-379F-AE7C-F8A7-3109E32A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28787-8A49-7843-A4A0-9E62A8B8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68368656-0CDA-E200-74DC-0397C1ADE5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F8EA-D38B-2C4C-B79F-C4DAD9A00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303838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34049-B25C-DF7F-E67B-1346CBC4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853D7A-9863-7DAF-F04F-4990BB538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FD962-7D6C-CC0F-7775-4F23A132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FB896-B301-BA3A-AAAF-BBF38B85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B63F1-84C3-DE33-1C15-989A24AB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BAFDF-C622-E895-FB13-807F10EB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21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7813-EDE8-054D-B94B-356A984D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780E-CC9F-1AF3-4FBB-ABD72AE7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E302-359A-1045-8C67-C169B99F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25327-7BFC-56C6-BAFB-F5F71D30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8AF3C-3A34-3C83-8A77-E4A4DEC0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72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F9C25-8BAC-5B2B-2595-15E72B27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7760F-1C1C-A932-10E8-77402731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C9357-BE37-55B2-F66F-ABEB8BB8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825A7-570C-B4EB-19D9-214E4D40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6B76D-FA5D-5AB4-1258-ECC65389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2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28A28D4-822F-95C0-68CE-7F296F71E2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61ABD-E650-CB45-B5C5-97D28A796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55703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125538"/>
            <a:ext cx="5369984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80718" y="1125538"/>
            <a:ext cx="53721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6C5D49B-4134-41D9-4B1C-AEE970452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B9D00-A814-E94D-9828-EC0B26973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092197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AB8E1B2-67EE-70B8-3564-92A6BD4613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71221-9F41-5A4A-9C6C-BDD13D5D3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10822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EA749ECC-1E28-0D63-EC4E-C75D22F14A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FA3CF-3B30-3040-B1DC-11EBFB439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977548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2344931C-1A9A-05B0-AD12-3B9C28C2C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52422-341D-684F-8801-A59C63A2E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315572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67094F7-6C6A-7F64-14D1-58499EABB0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603F3-09FF-1945-A8F7-0E60D10D1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924662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67CFD97-6AB7-BBB9-5CBA-4CEF5330C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435F3-53BA-1B44-B156-0D2BE433DB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57742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>
            <a:extLst>
              <a:ext uri="{FF2B5EF4-FFF2-40B4-BE49-F238E27FC236}">
                <a16:creationId xmlns:a16="http://schemas.microsoft.com/office/drawing/2014/main" id="{E2ED1BE9-8E42-FCEB-AF94-2A06D2F7E1A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9333" y="144463"/>
            <a:ext cx="11389784" cy="1052512"/>
            <a:chOff x="80" y="624"/>
            <a:chExt cx="5381" cy="663"/>
          </a:xfrm>
        </p:grpSpPr>
        <p:sp>
          <p:nvSpPr>
            <p:cNvPr id="1030" name="Rectangle 2">
              <a:extLst>
                <a:ext uri="{FF2B5EF4-FFF2-40B4-BE49-F238E27FC236}">
                  <a16:creationId xmlns:a16="http://schemas.microsoft.com/office/drawing/2014/main" id="{0A294595-1CE3-29D5-C77F-CE3461121B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62FE135A-2267-EF62-AEB5-18F0451AE7D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743ACD48-24CC-8F19-4A2A-E75B64CE3B8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FC3D412C-B490-049A-DEA7-2E52202A6E8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570152D7-141E-8EB9-931A-D702FB03A5C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F84ECB83-DC52-94FC-2CF6-73E9D13F7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B89CB1C-C4F7-854C-BF2A-EA67CC979A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</p:grpSp>
      <p:sp>
        <p:nvSpPr>
          <p:cNvPr id="1027" name="Rectangle 9">
            <a:extLst>
              <a:ext uri="{FF2B5EF4-FFF2-40B4-BE49-F238E27FC236}">
                <a16:creationId xmlns:a16="http://schemas.microsoft.com/office/drawing/2014/main" id="{ACBEF517-FC3E-76C0-FA17-EF42BBC27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42875"/>
            <a:ext cx="103907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D72D4BB7-F449-830C-D1F8-5D097C98C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125538"/>
            <a:ext cx="109452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1B859E6B-B2E9-644B-D6B4-4863B1172E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07467" y="64008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fld id="{339A8F44-550B-B54A-89C5-83A520C43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right)" prLst="gradientSize: 0.1">
                      <p:cBhvr>
                        <p:cTn dur="500"/>
                        <p:tgtEl>
                          <p:spTgt spid="307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2pPr>
      <a:lvl3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3pPr>
      <a:lvl4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4pPr>
      <a:lvl5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5pPr>
      <a:lvl6pPr marL="457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6pPr>
      <a:lvl7pPr marL="9144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7pPr>
      <a:lvl8pPr marL="1371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8pPr>
      <a:lvl9pPr marL="18288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4800">
          <a:solidFill>
            <a:srgbClr val="006666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•"/>
        <a:tabLst>
          <a:tab pos="541338" algn="l"/>
        </a:tabLst>
        <a:defRPr kumimoji="1" sz="3200">
          <a:solidFill>
            <a:srgbClr val="036D7B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–"/>
        <a:tabLst>
          <a:tab pos="541338" algn="l"/>
        </a:tabLst>
        <a:defRPr sz="2200" b="1">
          <a:solidFill>
            <a:schemeClr val="tx1"/>
          </a:solidFill>
          <a:latin typeface="Tahoma" pitchFamily="34" charset="0"/>
          <a:ea typeface="华文楷体" pitchFamily="2" charset="-122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•"/>
        <a:tabLst>
          <a:tab pos="541338" algn="l"/>
        </a:tabLst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541338" algn="l"/>
        </a:tabLst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677082-257F-5AE1-8E13-0A573EE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C18E6-7BE0-C3F5-4ABE-2B81F91B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249-B619-5AB2-575F-8C2D97AC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D8906-029E-EB4E-9FA7-28F5763B2A22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5D518-051F-105B-F40A-65B5E506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11D27-BFE7-3CD8-1BB4-8354B28C5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32F75-8FF2-494C-A3C9-20E0D160F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3.e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e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1F4E213-6B5D-DBAD-ECFD-DC974324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262" y="2992438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邓田娟</a:t>
            </a:r>
            <a:endParaRPr kumimoji="1" lang="en-US" altLang="zh-CN" sz="2000" dirty="0"/>
          </a:p>
          <a:p>
            <a:r>
              <a:rPr kumimoji="1" lang="zh-CN" altLang="en-US" sz="2000" dirty="0"/>
              <a:t>经济管理学院</a:t>
            </a:r>
            <a:endParaRPr kumimoji="1" lang="en-US" altLang="zh-CN" sz="2000" dirty="0"/>
          </a:p>
          <a:p>
            <a:r>
              <a:rPr kumimoji="1" lang="zh-CN" altLang="en-US" sz="2000" dirty="0"/>
              <a:t>邮箱：</a:t>
            </a:r>
            <a:r>
              <a:rPr kumimoji="1" lang="en-US" altLang="zh-CN" sz="2000" dirty="0" err="1"/>
              <a:t>tjuan_deng@swpu.edu.cn</a:t>
            </a:r>
            <a:endParaRPr kumimoji="1" lang="zh-CN" alt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1EF4494-4A3C-D334-62CC-5E93A700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662" y="764300"/>
            <a:ext cx="10363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6000">
                <a:solidFill>
                  <a:srgbClr val="006666"/>
                </a:solidFill>
                <a:latin typeface="+mj-lt"/>
                <a:ea typeface="隶书" pitchFamily="49" charset="-122"/>
                <a:cs typeface="+mj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5pPr>
            <a:lvl6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6pPr>
            <a:lvl7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7pPr>
            <a:lvl8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8pPr>
            <a:lvl9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4800">
                <a:solidFill>
                  <a:srgbClr val="006666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/>
                <a:ea typeface="隶书" pitchFamily="49" charset="-122"/>
                <a:cs typeface="+mj-cs"/>
              </a:rPr>
              <a:t>资金的时间价值</a:t>
            </a:r>
          </a:p>
        </p:txBody>
      </p:sp>
    </p:spTree>
    <p:extLst>
      <p:ext uri="{BB962C8B-B14F-4D97-AF65-F5344CB8AC3E}">
        <p14:creationId xmlns:p14="http://schemas.microsoft.com/office/powerpoint/2010/main" val="7800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B2B394F8-A32C-4F93-F82C-7335F4A6D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FCAD190-CA82-364F-9F81-720841BDD49F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13694" name="Rectangle 30">
            <a:extLst>
              <a:ext uri="{FF2B5EF4-FFF2-40B4-BE49-F238E27FC236}">
                <a16:creationId xmlns:a16="http://schemas.microsoft.com/office/drawing/2014/main" id="{F8C03894-9141-3534-B24A-001BFFB9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5976"/>
            <a:ext cx="9144000" cy="3097213"/>
          </a:xfrm>
          <a:prstGeom prst="rect">
            <a:avLst/>
          </a:prstGeom>
          <a:gradFill rotWithShape="1">
            <a:gsLst>
              <a:gs pos="0">
                <a:srgbClr val="DCEFF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Text Box 31">
            <a:extLst>
              <a:ext uri="{FF2B5EF4-FFF2-40B4-BE49-F238E27FC236}">
                <a16:creationId xmlns:a16="http://schemas.microsoft.com/office/drawing/2014/main" id="{16ADA63C-87BF-6DD8-7B96-BAC061CA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82" y="1219944"/>
            <a:ext cx="8640762" cy="4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3-8】i=10%, 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第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年到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8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年每年年末提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2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万，需一次性存入银行多少？</a:t>
            </a:r>
          </a:p>
        </p:txBody>
      </p:sp>
      <p:graphicFrame>
        <p:nvGraphicFramePr>
          <p:cNvPr id="113696" name="Object 32">
            <a:extLst>
              <a:ext uri="{FF2B5EF4-FFF2-40B4-BE49-F238E27FC236}">
                <a16:creationId xmlns:a16="http://schemas.microsoft.com/office/drawing/2014/main" id="{E6567386-F847-9ED7-7D79-301027C86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260"/>
              </p:ext>
            </p:extLst>
          </p:nvPr>
        </p:nvGraphicFramePr>
        <p:xfrm>
          <a:off x="2282840" y="4168144"/>
          <a:ext cx="3054322" cy="44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76000" imgH="5270500" progId="Equation.3">
                  <p:embed/>
                </p:oleObj>
              </mc:Choice>
              <mc:Fallback>
                <p:oleObj name="公式" r:id="rId2" imgW="36576000" imgH="5270500" progId="Equation.3">
                  <p:embed/>
                  <p:pic>
                    <p:nvPicPr>
                      <p:cNvPr id="113696" name="Object 32">
                        <a:extLst>
                          <a:ext uri="{FF2B5EF4-FFF2-40B4-BE49-F238E27FC236}">
                            <a16:creationId xmlns:a16="http://schemas.microsoft.com/office/drawing/2014/main" id="{E6567386-F847-9ED7-7D79-301027C864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40" y="4168144"/>
                        <a:ext cx="3054322" cy="443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7" name="Object 33">
            <a:extLst>
              <a:ext uri="{FF2B5EF4-FFF2-40B4-BE49-F238E27FC236}">
                <a16:creationId xmlns:a16="http://schemas.microsoft.com/office/drawing/2014/main" id="{E7AE1064-D543-B150-A1C0-6CCEA37A0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255029"/>
              </p:ext>
            </p:extLst>
          </p:nvPr>
        </p:nvGraphicFramePr>
        <p:xfrm>
          <a:off x="5772493" y="4139725"/>
          <a:ext cx="3132082" cy="40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283900" imgH="5270500" progId="Equation.3">
                  <p:embed/>
                </p:oleObj>
              </mc:Choice>
              <mc:Fallback>
                <p:oleObj name="公式" r:id="rId4" imgW="36283900" imgH="5270500" progId="Equation.3">
                  <p:embed/>
                  <p:pic>
                    <p:nvPicPr>
                      <p:cNvPr id="113697" name="Object 33">
                        <a:extLst>
                          <a:ext uri="{FF2B5EF4-FFF2-40B4-BE49-F238E27FC236}">
                            <a16:creationId xmlns:a16="http://schemas.microsoft.com/office/drawing/2014/main" id="{E7AE1064-D543-B150-A1C0-6CCEA37A01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493" y="4139725"/>
                        <a:ext cx="3132082" cy="40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8" name="Object 34">
            <a:extLst>
              <a:ext uri="{FF2B5EF4-FFF2-40B4-BE49-F238E27FC236}">
                <a16:creationId xmlns:a16="http://schemas.microsoft.com/office/drawing/2014/main" id="{2FC582E0-DFD2-B156-AA36-63EA05817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19730"/>
              </p:ext>
            </p:extLst>
          </p:nvPr>
        </p:nvGraphicFramePr>
        <p:xfrm>
          <a:off x="5806337" y="5197512"/>
          <a:ext cx="3132082" cy="44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7744400" imgH="5270500" progId="Equation.3">
                  <p:embed/>
                </p:oleObj>
              </mc:Choice>
              <mc:Fallback>
                <p:oleObj name="公式" r:id="rId6" imgW="37744400" imgH="5270500" progId="Equation.3">
                  <p:embed/>
                  <p:pic>
                    <p:nvPicPr>
                      <p:cNvPr id="113698" name="Object 34">
                        <a:extLst>
                          <a:ext uri="{FF2B5EF4-FFF2-40B4-BE49-F238E27FC236}">
                            <a16:creationId xmlns:a16="http://schemas.microsoft.com/office/drawing/2014/main" id="{2FC582E0-DFD2-B156-AA36-63EA05817E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337" y="5197512"/>
                        <a:ext cx="3132082" cy="448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9" name="Object 35">
            <a:extLst>
              <a:ext uri="{FF2B5EF4-FFF2-40B4-BE49-F238E27FC236}">
                <a16:creationId xmlns:a16="http://schemas.microsoft.com/office/drawing/2014/main" id="{DC8066EB-5F28-6832-B3CF-26880A3CD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23975"/>
              </p:ext>
            </p:extLst>
          </p:nvPr>
        </p:nvGraphicFramePr>
        <p:xfrm>
          <a:off x="2335240" y="5241115"/>
          <a:ext cx="2949521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576000" imgH="4686300" progId="Equation.3">
                  <p:embed/>
                </p:oleObj>
              </mc:Choice>
              <mc:Fallback>
                <p:oleObj name="公式" r:id="rId8" imgW="36576000" imgH="4686300" progId="Equation.3">
                  <p:embed/>
                  <p:pic>
                    <p:nvPicPr>
                      <p:cNvPr id="113699" name="Object 35">
                        <a:extLst>
                          <a:ext uri="{FF2B5EF4-FFF2-40B4-BE49-F238E27FC236}">
                            <a16:creationId xmlns:a16="http://schemas.microsoft.com/office/drawing/2014/main" id="{DC8066EB-5F28-6832-B3CF-26880A3CD8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40" y="5241115"/>
                        <a:ext cx="2949521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6" name="Text Box 52">
            <a:extLst>
              <a:ext uri="{FF2B5EF4-FFF2-40B4-BE49-F238E27FC236}">
                <a16:creationId xmlns:a16="http://schemas.microsoft.com/office/drawing/2014/main" id="{524D7A27-F282-8744-D7A8-F04F8DAA5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999" y="3098801"/>
            <a:ext cx="2710657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解：现金流量图如上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D7EFC110-2083-95A9-ECE9-A35F50A0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633" y="3655914"/>
            <a:ext cx="310911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方法一：现值法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08DC8683-E57B-FE73-CA2D-0A64BB63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633" y="4681526"/>
            <a:ext cx="198081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方法二：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终值法</a:t>
            </a:r>
          </a:p>
        </p:txBody>
      </p:sp>
      <p:sp>
        <p:nvSpPr>
          <p:cNvPr id="163844" name="Line 4">
            <a:extLst>
              <a:ext uri="{FF2B5EF4-FFF2-40B4-BE49-F238E27FC236}">
                <a16:creationId xmlns:a16="http://schemas.microsoft.com/office/drawing/2014/main" id="{DA24C256-9CC7-C461-B2DC-D672AE5A6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6550" y="2614614"/>
            <a:ext cx="2895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45" name="Line 5">
            <a:extLst>
              <a:ext uri="{FF2B5EF4-FFF2-40B4-BE49-F238E27FC236}">
                <a16:creationId xmlns:a16="http://schemas.microsoft.com/office/drawing/2014/main" id="{7A655AC0-071C-31E3-61FB-38061A4A6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6550" y="207645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46" name="Line 6">
            <a:extLst>
              <a:ext uri="{FF2B5EF4-FFF2-40B4-BE49-F238E27FC236}">
                <a16:creationId xmlns:a16="http://schemas.microsoft.com/office/drawing/2014/main" id="{B19B3469-D6E4-154E-D7BD-030CB0440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2614613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47" name="Line 7">
            <a:extLst>
              <a:ext uri="{FF2B5EF4-FFF2-40B4-BE49-F238E27FC236}">
                <a16:creationId xmlns:a16="http://schemas.microsoft.com/office/drawing/2014/main" id="{883BE032-9051-0FBA-DEC9-8CEE1B413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2614613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48" name="Line 8">
            <a:extLst>
              <a:ext uri="{FF2B5EF4-FFF2-40B4-BE49-F238E27FC236}">
                <a16:creationId xmlns:a16="http://schemas.microsoft.com/office/drawing/2014/main" id="{E3C413C9-174F-0C34-7618-CF8C66271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864" y="2614613"/>
            <a:ext cx="15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49" name="Line 9">
            <a:extLst>
              <a:ext uri="{FF2B5EF4-FFF2-40B4-BE49-F238E27FC236}">
                <a16:creationId xmlns:a16="http://schemas.microsoft.com/office/drawing/2014/main" id="{8FD63436-FDDF-CCF1-97FA-F665AFF24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614613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50" name="Line 10">
            <a:extLst>
              <a:ext uri="{FF2B5EF4-FFF2-40B4-BE49-F238E27FC236}">
                <a16:creationId xmlns:a16="http://schemas.microsoft.com/office/drawing/2014/main" id="{E67D2BE6-01A7-216E-0052-1B550D14E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919414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163851" name="Object 2">
            <a:extLst>
              <a:ext uri="{FF2B5EF4-FFF2-40B4-BE49-F238E27FC236}">
                <a16:creationId xmlns:a16="http://schemas.microsoft.com/office/drawing/2014/main" id="{AD0E8FBF-DBB3-A9E9-2051-5EDA21820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100" y="1792288"/>
          <a:ext cx="520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001500" imgH="5270500" progId="Equation.3">
                  <p:embed/>
                </p:oleObj>
              </mc:Choice>
              <mc:Fallback>
                <p:oleObj name="公式" r:id="rId10" imgW="12001500" imgH="5270500" progId="Equation.3">
                  <p:embed/>
                  <p:pic>
                    <p:nvPicPr>
                      <p:cNvPr id="163851" name="Object 2">
                        <a:extLst>
                          <a:ext uri="{FF2B5EF4-FFF2-40B4-BE49-F238E27FC236}">
                            <a16:creationId xmlns:a16="http://schemas.microsoft.com/office/drawing/2014/main" id="{AD0E8FBF-DBB3-A9E9-2051-5EDA21820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1792288"/>
                        <a:ext cx="520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2" name="Object 3">
            <a:extLst>
              <a:ext uri="{FF2B5EF4-FFF2-40B4-BE49-F238E27FC236}">
                <a16:creationId xmlns:a16="http://schemas.microsoft.com/office/drawing/2014/main" id="{AE2F17F7-44B1-9DE3-CBC9-17AABD1E1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2919414"/>
          <a:ext cx="5588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585700" imgH="4978400" progId="Equation.3">
                  <p:embed/>
                </p:oleObj>
              </mc:Choice>
              <mc:Fallback>
                <p:oleObj name="公式" r:id="rId12" imgW="12585700" imgH="4978400" progId="Equation.3">
                  <p:embed/>
                  <p:pic>
                    <p:nvPicPr>
                      <p:cNvPr id="163852" name="Object 3">
                        <a:extLst>
                          <a:ext uri="{FF2B5EF4-FFF2-40B4-BE49-F238E27FC236}">
                            <a16:creationId xmlns:a16="http://schemas.microsoft.com/office/drawing/2014/main" id="{AE2F17F7-44B1-9DE3-CBC9-17AABD1E1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2919414"/>
                        <a:ext cx="5588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3" name="Text Box 13">
            <a:extLst>
              <a:ext uri="{FF2B5EF4-FFF2-40B4-BE49-F238E27FC236}">
                <a16:creationId xmlns:a16="http://schemas.microsoft.com/office/drawing/2014/main" id="{90B3FEBE-FE5A-313A-2F57-946CB389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656" y="2565401"/>
            <a:ext cx="3031279" cy="2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0              3       4        5       6      7     8</a:t>
            </a:r>
          </a:p>
        </p:txBody>
      </p:sp>
      <p:sp>
        <p:nvSpPr>
          <p:cNvPr id="163858" name="Line 18">
            <a:extLst>
              <a:ext uri="{FF2B5EF4-FFF2-40B4-BE49-F238E27FC236}">
                <a16:creationId xmlns:a16="http://schemas.microsoft.com/office/drawing/2014/main" id="{F6B5C974-F2D1-CFC4-E699-572E4D813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07645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163859" name="Object 8">
            <a:extLst>
              <a:ext uri="{FF2B5EF4-FFF2-40B4-BE49-F238E27FC236}">
                <a16:creationId xmlns:a16="http://schemas.microsoft.com/office/drawing/2014/main" id="{CA41C6C5-770D-4F41-0381-A014F826C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5713" y="2068514"/>
          <a:ext cx="24765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562600" imgH="5270500" progId="Equation.3">
                  <p:embed/>
                </p:oleObj>
              </mc:Choice>
              <mc:Fallback>
                <p:oleObj name="公式" r:id="rId14" imgW="5562600" imgH="5270500" progId="Equation.3">
                  <p:embed/>
                  <p:pic>
                    <p:nvPicPr>
                      <p:cNvPr id="163859" name="Object 8">
                        <a:extLst>
                          <a:ext uri="{FF2B5EF4-FFF2-40B4-BE49-F238E27FC236}">
                            <a16:creationId xmlns:a16="http://schemas.microsoft.com/office/drawing/2014/main" id="{CA41C6C5-770D-4F41-0381-A014F826C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068514"/>
                        <a:ext cx="24765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Line 20">
            <a:extLst>
              <a:ext uri="{FF2B5EF4-FFF2-40B4-BE49-F238E27FC236}">
                <a16:creationId xmlns:a16="http://schemas.microsoft.com/office/drawing/2014/main" id="{A78767D0-6285-B792-AEEA-B981063CC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614613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3861" name="Line 21">
            <a:extLst>
              <a:ext uri="{FF2B5EF4-FFF2-40B4-BE49-F238E27FC236}">
                <a16:creationId xmlns:a16="http://schemas.microsoft.com/office/drawing/2014/main" id="{3A1D5597-FF64-D3A0-CFFE-559D93AD2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07645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163862" name="Object 9">
            <a:extLst>
              <a:ext uri="{FF2B5EF4-FFF2-40B4-BE49-F238E27FC236}">
                <a16:creationId xmlns:a16="http://schemas.microsoft.com/office/drawing/2014/main" id="{6624A1BB-207B-487E-E2A6-899BC3484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1051" y="2087564"/>
          <a:ext cx="2206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978400" imgH="4978400" progId="Equation.3">
                  <p:embed/>
                </p:oleObj>
              </mc:Choice>
              <mc:Fallback>
                <p:oleObj name="公式" r:id="rId16" imgW="4978400" imgH="4978400" progId="Equation.3">
                  <p:embed/>
                  <p:pic>
                    <p:nvPicPr>
                      <p:cNvPr id="163862" name="Object 9">
                        <a:extLst>
                          <a:ext uri="{FF2B5EF4-FFF2-40B4-BE49-F238E27FC236}">
                            <a16:creationId xmlns:a16="http://schemas.microsoft.com/office/drawing/2014/main" id="{6624A1BB-207B-487E-E2A6-899BC3484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1" y="2087564"/>
                        <a:ext cx="220663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12BA55-B94D-941A-AEFD-6D23B3D9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60F74C-1C20-C64C-4750-9449CCF90B47}"/>
              </a:ext>
            </a:extLst>
          </p:cNvPr>
          <p:cNvSpPr txBox="1"/>
          <p:nvPr/>
        </p:nvSpPr>
        <p:spPr>
          <a:xfrm>
            <a:off x="1447019" y="5785202"/>
            <a:ext cx="411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故需一次性存入银行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5.696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万元。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4" grpId="0" animBg="1"/>
      <p:bldP spid="113717" grpId="0"/>
      <p:bldP spid="113718" grpId="0"/>
      <p:bldP spid="1638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>
            <a:extLst>
              <a:ext uri="{FF2B5EF4-FFF2-40B4-BE49-F238E27FC236}">
                <a16:creationId xmlns:a16="http://schemas.microsoft.com/office/drawing/2014/main" id="{45DA9299-F60D-B5A7-1624-0BB8A5D709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6D9F01E-0088-0243-934B-EAEAE0695058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759" name="Rectangle 23">
                <a:extLst>
                  <a:ext uri="{FF2B5EF4-FFF2-40B4-BE49-F238E27FC236}">
                    <a16:creationId xmlns:a16="http://schemas.microsoft.com/office/drawing/2014/main" id="{961875FC-AD89-A2CA-BC7A-5584DC12B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192" y="3193503"/>
                <a:ext cx="4421787" cy="1089464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EEF8F8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•"/>
                  <a:defRPr kumimoji="1" sz="3200">
                    <a:solidFill>
                      <a:srgbClr val="036D7B"/>
                    </a:solidFill>
                    <a:latin typeface="Times New Roman" panose="02020603050405020304" pitchFamily="18" charset="0"/>
                    <a:ea typeface="隶书" pitchFamily="49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–"/>
                  <a:defRPr sz="2200" b="1">
                    <a:solidFill>
                      <a:schemeClr val="tx1"/>
                    </a:solidFill>
                    <a:latin typeface="Tahoma" panose="020B060403050404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5%,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= 1.9799</a:t>
                </a:r>
                <a:endParaRPr kumimoji="0" lang="zh-CN" altLang="en-US" sz="180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6759" name="Rectangle 23">
                <a:extLst>
                  <a:ext uri="{FF2B5EF4-FFF2-40B4-BE49-F238E27FC236}">
                    <a16:creationId xmlns:a16="http://schemas.microsoft.com/office/drawing/2014/main" id="{961875FC-AD89-A2CA-BC7A-5584DC12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9192" y="3193503"/>
                <a:ext cx="4421787" cy="1089464"/>
              </a:xfrm>
              <a:prstGeom prst="rect">
                <a:avLst/>
              </a:prstGeom>
              <a:blipFill>
                <a:blip r:embed="rId2"/>
                <a:stretch>
                  <a:fillRect l="-1429" t="-5747" b="-2528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1" name="Text Box 24">
            <a:extLst>
              <a:ext uri="{FF2B5EF4-FFF2-40B4-BE49-F238E27FC236}">
                <a16:creationId xmlns:a16="http://schemas.microsoft.com/office/drawing/2014/main" id="{690CD411-119D-D104-6C31-DD1ABD25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445" y="1132584"/>
            <a:ext cx="7920037" cy="4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3-9】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当利率为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5%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时，需要多长时间可使本金加倍？</a:t>
            </a:r>
          </a:p>
        </p:txBody>
      </p:sp>
      <p:sp>
        <p:nvSpPr>
          <p:cNvPr id="116761" name="Text Box 25">
            <a:extLst>
              <a:ext uri="{FF2B5EF4-FFF2-40B4-BE49-F238E27FC236}">
                <a16:creationId xmlns:a16="http://schemas.microsoft.com/office/drawing/2014/main" id="{6DE4A3D5-E42A-B55F-2A38-600A495A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319" y="2009994"/>
            <a:ext cx="86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幼圆" pitchFamily="49" charset="-122"/>
              </a:rPr>
              <a:t>解：</a:t>
            </a:r>
          </a:p>
        </p:txBody>
      </p:sp>
      <p:sp>
        <p:nvSpPr>
          <p:cNvPr id="116762" name="Text Box 26">
            <a:extLst>
              <a:ext uri="{FF2B5EF4-FFF2-40B4-BE49-F238E27FC236}">
                <a16:creationId xmlns:a16="http://schemas.microsoft.com/office/drawing/2014/main" id="{4CD4BFD8-78D8-4198-F819-8124F65E1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193" y="1999647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幼圆" pitchFamily="49" charset="-122"/>
              </a:rPr>
              <a:t>根据题意，利用终值可得：</a:t>
            </a:r>
          </a:p>
        </p:txBody>
      </p:sp>
      <p:sp>
        <p:nvSpPr>
          <p:cNvPr id="116768" name="Text Box 32">
            <a:extLst>
              <a:ext uri="{FF2B5EF4-FFF2-40B4-BE49-F238E27FC236}">
                <a16:creationId xmlns:a16="http://schemas.microsoft.com/office/drawing/2014/main" id="{A6212F0B-3998-C000-DE1C-1CDAA8C8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192" y="3034639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幼圆" pitchFamily="49" charset="-122"/>
              </a:rPr>
              <a:t>查复利表得：</a:t>
            </a:r>
          </a:p>
        </p:txBody>
      </p:sp>
      <p:sp>
        <p:nvSpPr>
          <p:cNvPr id="116769" name="Text Box 33">
            <a:extLst>
              <a:ext uri="{FF2B5EF4-FFF2-40B4-BE49-F238E27FC236}">
                <a16:creationId xmlns:a16="http://schemas.microsoft.com/office/drawing/2014/main" id="{CDC06260-1C5D-1552-9108-A280E7472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192" y="4607409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幼圆" pitchFamily="49" charset="-122"/>
              </a:rPr>
              <a:t>用线性插值法可得：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725025-0A1E-BB8F-022A-A488AAC74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5170B3-E992-CC2C-4EFE-F107A9318783}"/>
                  </a:ext>
                </a:extLst>
              </p:cNvPr>
              <p:cNvSpPr txBox="1"/>
              <p:nvPr/>
            </p:nvSpPr>
            <p:spPr>
              <a:xfrm>
                <a:off x="5222826" y="2055415"/>
                <a:ext cx="2808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5%,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dirty="0"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2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5170B3-E992-CC2C-4EFE-F107A9318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26" y="2055415"/>
                <a:ext cx="2808233" cy="276999"/>
              </a:xfrm>
              <a:prstGeom prst="rect">
                <a:avLst/>
              </a:prstGeom>
              <a:blipFill>
                <a:blip r:embed="rId3"/>
                <a:stretch>
                  <a:fillRect l="-2703" t="-160870" b="-2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AAF63E-22DA-52BD-160F-1C7A9EA6554B}"/>
                  </a:ext>
                </a:extLst>
              </p:cNvPr>
              <p:cNvSpPr txBox="1"/>
              <p:nvPr/>
            </p:nvSpPr>
            <p:spPr>
              <a:xfrm>
                <a:off x="2019192" y="2532532"/>
                <a:ext cx="4003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于是得到 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5%,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 2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AAF63E-22DA-52BD-160F-1C7A9EA6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92" y="2532532"/>
                <a:ext cx="4003235" cy="369332"/>
              </a:xfrm>
              <a:prstGeom prst="rect">
                <a:avLst/>
              </a:prstGeom>
              <a:blipFill>
                <a:blip r:embed="rId4"/>
                <a:stretch>
                  <a:fillRect l="-946" t="-11000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11B485-01EE-EF5D-2028-504C7D9C6DF2}"/>
                  </a:ext>
                </a:extLst>
              </p:cNvPr>
              <p:cNvSpPr txBox="1"/>
              <p:nvPr/>
            </p:nvSpPr>
            <p:spPr>
              <a:xfrm>
                <a:off x="2019192" y="405735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solidFill>
                              <a:srgbClr val="036D7B"/>
                            </a:solidFill>
                            <a:latin typeface="Cambria Math" panose="02040503050406030204" pitchFamily="18" charset="0"/>
                            <a:ea typeface="隶书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i="1">
                                <a:solidFill>
                                  <a:srgbClr val="036D7B"/>
                                </a:solidFill>
                                <a:latin typeface="Cambria Math" panose="02040503050406030204" pitchFamily="18" charset="0"/>
                                <a:ea typeface="隶书" pitchFamily="49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rgbClr val="036D7B"/>
                                </a:solidFill>
                                <a:latin typeface="Cambria Math" panose="02040503050406030204" pitchFamily="18" charset="0"/>
                                <a:ea typeface="隶书" pitchFamily="49" charset="-122"/>
                              </a:rPr>
                              <m:t>𝐹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rgbClr val="036D7B"/>
                                </a:solidFill>
                                <a:latin typeface="Cambria Math" panose="02040503050406030204" pitchFamily="18" charset="0"/>
                                <a:ea typeface="隶书" pitchFamily="49" charset="-122"/>
                              </a:rPr>
                              <m:t>𝑃</m:t>
                            </m:r>
                          </m:den>
                        </m:f>
                        <m:r>
                          <a:rPr kumimoji="1" lang="en-US" altLang="zh-CN" i="1">
                            <a:solidFill>
                              <a:srgbClr val="036D7B"/>
                            </a:solidFill>
                            <a:latin typeface="Cambria Math" panose="02040503050406030204" pitchFamily="18" charset="0"/>
                            <a:ea typeface="隶书" pitchFamily="49" charset="-122"/>
                          </a:rPr>
                          <m:t>, 5%,</m:t>
                        </m:r>
                        <m:r>
                          <a:rPr kumimoji="1" lang="en-US" altLang="zh-CN" i="1">
                            <a:solidFill>
                              <a:srgbClr val="036D7B"/>
                            </a:solidFill>
                            <a:latin typeface="Cambria Math" panose="02040503050406030204" pitchFamily="18" charset="0"/>
                            <a:ea typeface="隶书" pitchFamily="49" charset="-122"/>
                          </a:rPr>
                          <m:t>15</m:t>
                        </m:r>
                      </m:e>
                    </m:d>
                    <m:r>
                      <a:rPr kumimoji="1" lang="en-US" altLang="zh-CN" i="1" dirty="0">
                        <a:solidFill>
                          <a:srgbClr val="036D7B"/>
                        </a:solidFill>
                        <a:latin typeface="Cambria Math" panose="02040503050406030204" pitchFamily="18" charset="0"/>
                        <a:ea typeface="隶书" pitchFamily="49" charset="-122"/>
                      </a:rPr>
                      <m:t> </m:t>
                    </m:r>
                  </m:oMath>
                </a14:m>
                <a:r>
                  <a:rPr kumimoji="1" lang="en-US" altLang="zh-CN" i="1" dirty="0">
                    <a:solidFill>
                      <a:srgbClr val="036D7B"/>
                    </a:solidFill>
                    <a:latin typeface="Cambria Math" panose="02040503050406030204" pitchFamily="18" charset="0"/>
                    <a:ea typeface="隶书" pitchFamily="49" charset="-122"/>
                  </a:rPr>
                  <a:t>= 2.0789</a:t>
                </a:r>
                <a:endParaRPr kumimoji="1" lang="zh-CN" altLang="en-US" i="1" dirty="0">
                  <a:solidFill>
                    <a:srgbClr val="036D7B"/>
                  </a:solidFill>
                  <a:latin typeface="Cambria Math" panose="02040503050406030204" pitchFamily="18" charset="0"/>
                  <a:ea typeface="隶书" pitchFamily="49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11B485-01EE-EF5D-2028-504C7D9C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92" y="405735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l="-1040" t="-11000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A2FD67-2800-4EE0-D1FB-6A6EEF6CA63E}"/>
                  </a:ext>
                </a:extLst>
              </p:cNvPr>
              <p:cNvSpPr txBox="1"/>
              <p:nvPr/>
            </p:nvSpPr>
            <p:spPr>
              <a:xfrm>
                <a:off x="4477395" y="4610679"/>
                <a:ext cx="5002936" cy="444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/>
                      <m:t>𝑛</m:t>
                    </m:r>
                  </m:oMath>
                </a14:m>
                <a:r>
                  <a:rPr kumimoji="1" lang="en-US" altLang="zh-CN" sz="2000" dirty="0"/>
                  <a:t>=14+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 dirty="0" smtClean="0"/>
                        </m:ctrlPr>
                      </m:fPr>
                      <m:num>
                        <m:r>
                          <a:rPr kumimoji="1" lang="en-US" altLang="zh-CN" sz="2000" b="0" i="1" dirty="0" smtClean="0"/>
                          <m:t>2−1.9799</m:t>
                        </m:r>
                      </m:num>
                      <m:den>
                        <m:r>
                          <a:rPr kumimoji="1" lang="en-US" altLang="zh-CN" sz="2000" b="0" i="1" dirty="0" smtClean="0"/>
                          <m:t>2.0789−1.9799</m:t>
                        </m:r>
                      </m:den>
                    </m:f>
                    <m:d>
                      <m:dPr>
                        <m:ctrlPr>
                          <a:rPr kumimoji="1" lang="en-US" altLang="zh-CN" sz="2000" i="1" dirty="0" smtClean="0"/>
                        </m:ctrlPr>
                      </m:dPr>
                      <m:e>
                        <m:r>
                          <a:rPr kumimoji="1" lang="en-US" altLang="zh-CN" sz="2000" b="0" i="1" dirty="0" smtClean="0"/>
                          <m:t>15−14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=14.2</a:t>
                </a:r>
                <a:r>
                  <a:rPr kumimoji="1" lang="zh-CN" altLang="en-US" dirty="0"/>
                  <a:t>（年）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A2FD67-2800-4EE0-D1FB-6A6EEF6C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395" y="4610679"/>
                <a:ext cx="5002936" cy="444609"/>
              </a:xfrm>
              <a:prstGeom prst="rect">
                <a:avLst/>
              </a:prstGeom>
              <a:blipFill>
                <a:blip r:embed="rId6"/>
                <a:stretch>
                  <a:fillRect l="-1266" t="-2778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F7825E6-AB73-930F-5017-7E3651CBC638}"/>
              </a:ext>
            </a:extLst>
          </p:cNvPr>
          <p:cNvSpPr txBox="1"/>
          <p:nvPr/>
        </p:nvSpPr>
        <p:spPr>
          <a:xfrm>
            <a:off x="1534585" y="5358712"/>
            <a:ext cx="46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故大约需要</a:t>
            </a:r>
            <a:r>
              <a:rPr kumimoji="1" lang="en-US" altLang="zh-CN" b="1" dirty="0">
                <a:solidFill>
                  <a:srgbClr val="FF0000"/>
                </a:solidFill>
              </a:rPr>
              <a:t>14.2</a:t>
            </a:r>
            <a:r>
              <a:rPr kumimoji="1" lang="zh-CN" altLang="en-US" b="1" dirty="0">
                <a:solidFill>
                  <a:srgbClr val="FF0000"/>
                </a:solidFill>
              </a:rPr>
              <a:t>年可以使本金加倍。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9" grpId="0" animBg="1"/>
      <p:bldP spid="116761" grpId="0"/>
      <p:bldP spid="116762" grpId="0"/>
      <p:bldP spid="116768" grpId="0"/>
      <p:bldP spid="1167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标注 6">
            <a:extLst>
              <a:ext uri="{FF2B5EF4-FFF2-40B4-BE49-F238E27FC236}">
                <a16:creationId xmlns:a16="http://schemas.microsoft.com/office/drawing/2014/main" id="{342DB9D0-36D2-F92F-C3BF-784D034166C8}"/>
              </a:ext>
            </a:extLst>
          </p:cNvPr>
          <p:cNvSpPr/>
          <p:nvPr/>
        </p:nvSpPr>
        <p:spPr>
          <a:xfrm>
            <a:off x="7557683" y="4152902"/>
            <a:ext cx="2721434" cy="1606608"/>
          </a:xfrm>
          <a:prstGeom prst="wedgeEllipseCallout">
            <a:avLst>
              <a:gd name="adj1" fmla="val -125218"/>
              <a:gd name="adj2" fmla="val 48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A4107EFE-8E4D-71D1-AA8A-A5F2F35CD0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F58FF61-1432-1E40-B11D-FBF0BA935CBA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71685" name="Text Box 15">
            <a:extLst>
              <a:ext uri="{FF2B5EF4-FFF2-40B4-BE49-F238E27FC236}">
                <a16:creationId xmlns:a16="http://schemas.microsoft.com/office/drawing/2014/main" id="{76C9AC5D-D77A-1B6F-9C86-328A7664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6" y="1123950"/>
            <a:ext cx="9973550" cy="9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3-10】 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每半年存款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1000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元，年利率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8%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，每季计息一次，复利计息。问五年末存款金额为多少？</a:t>
            </a:r>
          </a:p>
        </p:txBody>
      </p: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BFD80E80-AAF7-AE41-69B0-AD221111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407" y="2594653"/>
            <a:ext cx="6892925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解法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：按收付周期实际利率计算半年期实际利率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4F4C2E84-9621-1D49-23CA-21CC4D02FE98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924176"/>
            <a:ext cx="6027738" cy="1182688"/>
            <a:chOff x="975" y="1842"/>
            <a:chExt cx="3797" cy="745"/>
          </a:xfrm>
        </p:grpSpPr>
        <p:sp>
          <p:nvSpPr>
            <p:cNvPr id="71690" name="Text Box 20">
              <a:extLst>
                <a:ext uri="{FF2B5EF4-FFF2-40B4-BE49-F238E27FC236}">
                  <a16:creationId xmlns:a16="http://schemas.microsoft.com/office/drawing/2014/main" id="{074A3354-D988-CC5E-E06A-DC12637A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2432"/>
              <a:ext cx="32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第一年             第二年            第三年            第四年             第五年</a:t>
              </a:r>
            </a:p>
          </p:txBody>
        </p:sp>
        <p:sp>
          <p:nvSpPr>
            <p:cNvPr id="71691" name="Line 21">
              <a:extLst>
                <a:ext uri="{FF2B5EF4-FFF2-40B4-BE49-F238E27FC236}">
                  <a16:creationId xmlns:a16="http://schemas.microsoft.com/office/drawing/2014/main" id="{EED86B3B-F336-8BBE-6BC1-EC29F0A82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61"/>
              <a:ext cx="3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2" name="Line 22">
              <a:extLst>
                <a:ext uri="{FF2B5EF4-FFF2-40B4-BE49-F238E27FC236}">
                  <a16:creationId xmlns:a16="http://schemas.microsoft.com/office/drawing/2014/main" id="{A6ACDFCB-32A4-6F6B-003B-3B98B5C2C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6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3" name="Line 23">
              <a:extLst>
                <a:ext uri="{FF2B5EF4-FFF2-40B4-BE49-F238E27FC236}">
                  <a16:creationId xmlns:a16="http://schemas.microsoft.com/office/drawing/2014/main" id="{4B5CE785-2437-127F-02F0-A6F5D3858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6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4" name="Line 24">
              <a:extLst>
                <a:ext uri="{FF2B5EF4-FFF2-40B4-BE49-F238E27FC236}">
                  <a16:creationId xmlns:a16="http://schemas.microsoft.com/office/drawing/2014/main" id="{0AD14B7A-D4AB-2144-663F-6D54F9B2F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5" name="Line 25">
              <a:extLst>
                <a:ext uri="{FF2B5EF4-FFF2-40B4-BE49-F238E27FC236}">
                  <a16:creationId xmlns:a16="http://schemas.microsoft.com/office/drawing/2014/main" id="{7F8388F7-262F-0460-A9CA-63521052E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6" name="Line 26">
              <a:extLst>
                <a:ext uri="{FF2B5EF4-FFF2-40B4-BE49-F238E27FC236}">
                  <a16:creationId xmlns:a16="http://schemas.microsoft.com/office/drawing/2014/main" id="{CFF0FF50-DA33-4C89-A666-EB0620ED9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7" name="Line 27">
              <a:extLst>
                <a:ext uri="{FF2B5EF4-FFF2-40B4-BE49-F238E27FC236}">
                  <a16:creationId xmlns:a16="http://schemas.microsoft.com/office/drawing/2014/main" id="{C5B3C36F-01F6-DCBF-FAB8-1F1293139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8" name="Line 28">
              <a:extLst>
                <a:ext uri="{FF2B5EF4-FFF2-40B4-BE49-F238E27FC236}">
                  <a16:creationId xmlns:a16="http://schemas.microsoft.com/office/drawing/2014/main" id="{6ADBA660-180D-6DEA-75C7-5C3551752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4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99" name="Line 29">
              <a:extLst>
                <a:ext uri="{FF2B5EF4-FFF2-40B4-BE49-F238E27FC236}">
                  <a16:creationId xmlns:a16="http://schemas.microsoft.com/office/drawing/2014/main" id="{08A86459-881A-00C0-AA2B-6A4990E7C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0" name="Line 30">
              <a:extLst>
                <a:ext uri="{FF2B5EF4-FFF2-40B4-BE49-F238E27FC236}">
                  <a16:creationId xmlns:a16="http://schemas.microsoft.com/office/drawing/2014/main" id="{FF9E844F-C9BC-B6BA-80CA-1A0442976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1" name="Line 31">
              <a:extLst>
                <a:ext uri="{FF2B5EF4-FFF2-40B4-BE49-F238E27FC236}">
                  <a16:creationId xmlns:a16="http://schemas.microsoft.com/office/drawing/2014/main" id="{D581FCFF-9BF9-BC6F-0AFF-0B79D9504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7" y="21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2" name="Text Box 32">
              <a:extLst>
                <a:ext uri="{FF2B5EF4-FFF2-40B4-BE49-F238E27FC236}">
                  <a16:creationId xmlns:a16="http://schemas.microsoft.com/office/drawing/2014/main" id="{6D587440-5CBB-E79D-F26D-65B2C3747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42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71703" name="Line 33">
              <a:extLst>
                <a:ext uri="{FF2B5EF4-FFF2-40B4-BE49-F238E27FC236}">
                  <a16:creationId xmlns:a16="http://schemas.microsoft.com/office/drawing/2014/main" id="{38507C81-F4FA-642F-6642-A8BFA6A70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115"/>
              <a:ext cx="322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29F98CC-46A7-3DE1-CBE2-6996AF826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C796D5-4C18-8B39-EA2F-2C02D0EA5DF4}"/>
              </a:ext>
            </a:extLst>
          </p:cNvPr>
          <p:cNvSpPr txBox="1"/>
          <p:nvPr/>
        </p:nvSpPr>
        <p:spPr>
          <a:xfrm>
            <a:off x="1374774" y="2174061"/>
            <a:ext cx="388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解：自行画出现金流量图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6A79BE-3695-CDA4-0DEB-9EFFD63675E2}"/>
                  </a:ext>
                </a:extLst>
              </p:cNvPr>
              <p:cNvSpPr txBox="1"/>
              <p:nvPr/>
            </p:nvSpPr>
            <p:spPr>
              <a:xfrm>
                <a:off x="1796797" y="4132293"/>
                <a:ext cx="9866291" cy="190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年利率为 </a:t>
                </a:r>
                <a:r>
                  <a:rPr kumimoji="1"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8%</a:t>
                </a:r>
                <a:r>
                  <a:rPr kumimoji="1"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，则每季度利率为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5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1" lang="zh-CN" altLang="en-US" sz="15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季</m:t>
                        </m:r>
                      </m:sub>
                    </m:sSub>
                  </m:oMath>
                </a14:m>
                <a:r>
                  <a:rPr kumimoji="1"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=8%/4=2%</a:t>
                </a:r>
                <a:r>
                  <a:rPr kumimoji="1"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按照复利计算半年利率为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5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1" lang="zh-CN" altLang="en-US" sz="15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半年</m:t>
                        </m:r>
                      </m:sub>
                    </m:sSub>
                  </m:oMath>
                </a14:m>
                <a:r>
                  <a:rPr kumimoji="1"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5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500" b="1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500" b="1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1500" b="1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15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5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kumimoji="1" lang="zh-CN" altLang="en-US" sz="15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季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sz="15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5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5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15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4.04%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b="1" dirty="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rPr>
                  <a:t>等价于已知</a:t>
                </a:r>
                <a:r>
                  <a:rPr kumimoji="1" lang="en-US" altLang="zh-CN" b="1" dirty="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rPr>
                  <a:t>A</a:t>
                </a:r>
                <a:r>
                  <a:rPr kumimoji="1" lang="zh-CN" altLang="en-US" b="1" dirty="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rPr>
                  <a:t>（每半年的现金流量），求 </a:t>
                </a:r>
                <a:r>
                  <a:rPr kumimoji="1" lang="en-US" altLang="zh-CN" b="1" dirty="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rPr>
                  <a:t>F</a:t>
                </a:r>
                <a:r>
                  <a:rPr kumimoji="1" lang="zh-CN" altLang="en-US" b="1" dirty="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rPr>
                  <a:t>。</a:t>
                </a:r>
                <a:endParaRPr kumimoji="1" lang="en-US" altLang="zh-CN" b="1" dirty="0">
                  <a:solidFill>
                    <a:schemeClr val="accent1">
                      <a:lumMod val="50000"/>
                    </a:schemeClr>
                  </a:solidFill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＝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1000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／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4.04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％，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≈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1000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／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％，</a:t>
                </a:r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zh-CN" altLang="en-US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𝟏𝟎𝟎𝟎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𝟎𝟎𝟔𝟏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𝟏𝟐𝟎𝟎𝟔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元</m:t>
                    </m:r>
                  </m:oMath>
                </a14:m>
                <a:endParaRPr lang="zh-CN" altLang="en-US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6A79BE-3695-CDA4-0DEB-9EFFD636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97" y="4132293"/>
                <a:ext cx="9866291" cy="1900970"/>
              </a:xfrm>
              <a:prstGeom prst="rect">
                <a:avLst/>
              </a:prstGeom>
              <a:blipFill>
                <a:blip r:embed="rId2"/>
                <a:stretch>
                  <a:fillRect l="-514" b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2689130-6687-599D-337A-70E67750CF47}"/>
              </a:ext>
            </a:extLst>
          </p:cNvPr>
          <p:cNvSpPr txBox="1"/>
          <p:nvPr/>
        </p:nvSpPr>
        <p:spPr>
          <a:xfrm>
            <a:off x="7810930" y="4538697"/>
            <a:ext cx="221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</a:rPr>
              <a:t>误差大，不推荐！用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线性插值法</a:t>
            </a:r>
            <a:r>
              <a:rPr kumimoji="1" lang="zh-CN" altLang="en-US" sz="1600" dirty="0">
                <a:solidFill>
                  <a:srgbClr val="FF0000"/>
                </a:solidFill>
              </a:rPr>
              <a:t>能得到更加准确的答案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:a16="http://schemas.microsoft.com/office/drawing/2014/main" id="{90BE1DBB-9924-5F30-3D15-E5E40A4BBC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47176E6-1B69-C440-9025-710BD2D5FC1E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18808" name="Text Box 24">
            <a:extLst>
              <a:ext uri="{FF2B5EF4-FFF2-40B4-BE49-F238E27FC236}">
                <a16:creationId xmlns:a16="http://schemas.microsoft.com/office/drawing/2014/main" id="{01BF5561-7406-E557-FB10-E7AAF608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05" y="5304848"/>
            <a:ext cx="9143999" cy="81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解法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：按计息周期利率，且把每一次收付看作一次支付来计算</a:t>
            </a:r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1000(1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8%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／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4)</a:t>
            </a:r>
            <a:r>
              <a:rPr lang="en-US" altLang="zh-CN" sz="1800" b="1" baseline="30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1000(1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8%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／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4)</a:t>
            </a:r>
            <a:r>
              <a:rPr lang="en-US" altLang="zh-CN" sz="1800" b="1" baseline="30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1000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12028.4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元</a:t>
            </a:r>
          </a:p>
        </p:txBody>
      </p:sp>
      <p:sp>
        <p:nvSpPr>
          <p:cNvPr id="118809" name="Text Box 25">
            <a:extLst>
              <a:ext uri="{FF2B5EF4-FFF2-40B4-BE49-F238E27FC236}">
                <a16:creationId xmlns:a16="http://schemas.microsoft.com/office/drawing/2014/main" id="{C4FE6C95-F19D-C8C9-F029-96CB52AC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565" y="4532603"/>
            <a:ext cx="71558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再把每个季度等额现金流量，按照每季度的利率，连续复利计算</a:t>
            </a:r>
            <a:r>
              <a:rPr lang="en-US" altLang="zh-CN" sz="1800" b="1" dirty="0">
                <a:solidFill>
                  <a:srgbClr val="FF0000"/>
                </a:solidFill>
              </a:rPr>
              <a:t>20</a:t>
            </a:r>
            <a:r>
              <a:rPr lang="zh-CN" altLang="en-US" sz="1800" b="1" dirty="0">
                <a:solidFill>
                  <a:srgbClr val="FF0000"/>
                </a:solidFill>
              </a:rPr>
              <a:t>期。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495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／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％，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）＝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12028.5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元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CAAF5567-DE50-E7FB-8A4F-53E34554EBED}"/>
              </a:ext>
            </a:extLst>
          </p:cNvPr>
          <p:cNvGrpSpPr>
            <a:grpSpLocks/>
          </p:cNvGrpSpPr>
          <p:nvPr/>
        </p:nvGrpSpPr>
        <p:grpSpPr bwMode="auto">
          <a:xfrm>
            <a:off x="6729943" y="2118916"/>
            <a:ext cx="3684588" cy="506413"/>
            <a:chOff x="3264" y="2832"/>
            <a:chExt cx="2321" cy="319"/>
          </a:xfrm>
        </p:grpSpPr>
        <p:sp>
          <p:nvSpPr>
            <p:cNvPr id="72719" name="Line 27">
              <a:extLst>
                <a:ext uri="{FF2B5EF4-FFF2-40B4-BE49-F238E27FC236}">
                  <a16:creationId xmlns:a16="http://schemas.microsoft.com/office/drawing/2014/main" id="{A13CDA71-2E05-DEE2-E2B8-17403FF64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2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0" name="Line 28">
              <a:extLst>
                <a:ext uri="{FF2B5EF4-FFF2-40B4-BE49-F238E27FC236}">
                  <a16:creationId xmlns:a16="http://schemas.microsoft.com/office/drawing/2014/main" id="{40C10AEB-A940-147F-E78E-1BDC52EA2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84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Line 29">
              <a:extLst>
                <a:ext uri="{FF2B5EF4-FFF2-40B4-BE49-F238E27FC236}">
                  <a16:creationId xmlns:a16="http://schemas.microsoft.com/office/drawing/2014/main" id="{918C067B-4225-B01F-7228-8CAF91E94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Line 30">
              <a:extLst>
                <a:ext uri="{FF2B5EF4-FFF2-40B4-BE49-F238E27FC236}">
                  <a16:creationId xmlns:a16="http://schemas.microsoft.com/office/drawing/2014/main" id="{FAF24899-EAEC-32C5-8C16-8282E9F1C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Line 31">
              <a:extLst>
                <a:ext uri="{FF2B5EF4-FFF2-40B4-BE49-F238E27FC236}">
                  <a16:creationId xmlns:a16="http://schemas.microsoft.com/office/drawing/2014/main" id="{85EBDC19-B02C-DBD0-1435-2D7FA65F7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Text Box 32">
              <a:extLst>
                <a:ext uri="{FF2B5EF4-FFF2-40B4-BE49-F238E27FC236}">
                  <a16:creationId xmlns:a16="http://schemas.microsoft.com/office/drawing/2014/main" id="{BAD9EF9C-2590-C550-CFFE-9B5094A9B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996"/>
              <a:ext cx="20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一季度        二季度      三季度      四季度</a:t>
              </a:r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8FC26DAB-9D4C-CE29-750C-4522B84CF471}"/>
              </a:ext>
            </a:extLst>
          </p:cNvPr>
          <p:cNvGrpSpPr>
            <a:grpSpLocks/>
          </p:cNvGrpSpPr>
          <p:nvPr/>
        </p:nvGrpSpPr>
        <p:grpSpPr bwMode="auto">
          <a:xfrm>
            <a:off x="1410495" y="1944910"/>
            <a:ext cx="3608388" cy="749300"/>
            <a:chOff x="336" y="2736"/>
            <a:chExt cx="2273" cy="472"/>
          </a:xfrm>
        </p:grpSpPr>
        <p:sp>
          <p:nvSpPr>
            <p:cNvPr id="72715" name="Line 34">
              <a:extLst>
                <a:ext uri="{FF2B5EF4-FFF2-40B4-BE49-F238E27FC236}">
                  <a16:creationId xmlns:a16="http://schemas.microsoft.com/office/drawing/2014/main" id="{9EEE165D-82FD-695B-F2E9-D84E8860B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7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6" name="Line 35">
              <a:extLst>
                <a:ext uri="{FF2B5EF4-FFF2-40B4-BE49-F238E27FC236}">
                  <a16:creationId xmlns:a16="http://schemas.microsoft.com/office/drawing/2014/main" id="{7154BBBD-FBB0-844F-93F6-6876B0C60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Text Box 36">
              <a:extLst>
                <a:ext uri="{FF2B5EF4-FFF2-40B4-BE49-F238E27FC236}">
                  <a16:creationId xmlns:a16="http://schemas.microsoft.com/office/drawing/2014/main" id="{6D43A163-353C-482F-7C27-340315A6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3053"/>
              <a:ext cx="20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一季度        二季度      三季度      四季度</a:t>
              </a:r>
            </a:p>
          </p:txBody>
        </p:sp>
        <p:sp>
          <p:nvSpPr>
            <p:cNvPr id="72718" name="Line 37">
              <a:extLst>
                <a:ext uri="{FF2B5EF4-FFF2-40B4-BE49-F238E27FC236}">
                  <a16:creationId xmlns:a16="http://schemas.microsoft.com/office/drawing/2014/main" id="{9F015D71-3974-E529-16B6-5A38BC061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0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822" name="AutoShape 38">
            <a:extLst>
              <a:ext uri="{FF2B5EF4-FFF2-40B4-BE49-F238E27FC236}">
                <a16:creationId xmlns:a16="http://schemas.microsoft.com/office/drawing/2014/main" id="{742F08F4-3745-F6EE-EE0C-24561CB8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587" y="2056081"/>
            <a:ext cx="976313" cy="55024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5D8AA895-0E79-37DB-9ED9-09C1D8AB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12" y="1229837"/>
            <a:ext cx="8208962" cy="75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解法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：按计息周期利率，且把每一次收付变为计息周期末的等额年金来计算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1CE47A-BCC6-70EB-021C-5E647C293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D66930-061A-8EBA-C0C4-593CB142328F}"/>
              </a:ext>
            </a:extLst>
          </p:cNvPr>
          <p:cNvSpPr txBox="1"/>
          <p:nvPr/>
        </p:nvSpPr>
        <p:spPr>
          <a:xfrm>
            <a:off x="1410495" y="3807613"/>
            <a:ext cx="964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先把每半年一次现金流入转化成两个季度的等额现金流入 ，即每个季度等额现金流量为：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／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％，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）＝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495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</a:rPr>
              <a:t>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6B569-6350-40B8-CF86-A797340B6DFB}"/>
              </a:ext>
            </a:extLst>
          </p:cNvPr>
          <p:cNvSpPr txBox="1"/>
          <p:nvPr/>
        </p:nvSpPr>
        <p:spPr>
          <a:xfrm>
            <a:off x="1021612" y="2870873"/>
            <a:ext cx="763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中心思想：把两次等额现金流量转化成等价的四次等额现金流量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42F81A-04AD-13EB-EA42-008CCEA164D3}"/>
                  </a:ext>
                </a:extLst>
              </p:cNvPr>
              <p:cNvSpPr txBox="1"/>
              <p:nvPr/>
            </p:nvSpPr>
            <p:spPr>
              <a:xfrm>
                <a:off x="1395943" y="3169566"/>
                <a:ext cx="6096000" cy="567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年利率为 </a:t>
                </a:r>
                <a:r>
                  <a:rPr kumimoji="1" lang="en-US" altLang="zh-CN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8%</a:t>
                </a:r>
                <a:r>
                  <a:rPr kumimoji="1" lang="zh-CN" alt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，则每季度利率为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zh-CN" altLang="en-US" sz="18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季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=8%/4=2%</a:t>
                </a:r>
                <a:r>
                  <a:rPr kumimoji="1" lang="zh-CN" alt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zh-CN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42F81A-04AD-13EB-EA42-008CCEA1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43" y="3169566"/>
                <a:ext cx="6096000" cy="567848"/>
              </a:xfrm>
              <a:prstGeom prst="rect">
                <a:avLst/>
              </a:prstGeom>
              <a:blipFill>
                <a:blip r:embed="rId2"/>
                <a:stretch>
                  <a:fillRect l="-62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22" grpId="0" animBg="1"/>
      <p:bldP spid="1188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CDFFF1F7-0024-9E29-B5E1-CC2EC19B9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D2122D3-A53E-104B-8D53-8E4CD0255924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2418444-786D-6407-08E4-199F3666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38514"/>
            <a:ext cx="9144000" cy="35194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A8BDDD64-422F-30D2-C0E2-E9825233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248" y="1020784"/>
            <a:ext cx="10201821" cy="9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3-11】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某人银行帐户一年来的存取记录如图。若年利率为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12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％，半年复利一次。求该帐户在年求末时的总金额。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6B4D251D-CEAD-38A9-9730-724A3B44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781" y="3417521"/>
            <a:ext cx="7875588" cy="75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：不计息。即计息期中间发生的存款，计为该期期末计息期中间发生的取款，计为该期期初。</a:t>
            </a:r>
          </a:p>
        </p:txBody>
      </p:sp>
      <p:grpSp>
        <p:nvGrpSpPr>
          <p:cNvPr id="73735" name="Group 82">
            <a:extLst>
              <a:ext uri="{FF2B5EF4-FFF2-40B4-BE49-F238E27FC236}">
                <a16:creationId xmlns:a16="http://schemas.microsoft.com/office/drawing/2014/main" id="{5808CB80-4470-829F-C526-F5DFD8246143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1989139"/>
            <a:ext cx="5310188" cy="1444625"/>
            <a:chOff x="1264" y="1281"/>
            <a:chExt cx="3345" cy="910"/>
          </a:xfrm>
        </p:grpSpPr>
        <p:sp>
          <p:nvSpPr>
            <p:cNvPr id="73748" name="Text Box 40">
              <a:extLst>
                <a:ext uri="{FF2B5EF4-FFF2-40B4-BE49-F238E27FC236}">
                  <a16:creationId xmlns:a16="http://schemas.microsoft.com/office/drawing/2014/main" id="{F09DFEB5-539F-614A-7B77-AB4C85A9A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1786"/>
              <a:ext cx="317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0      1      2      3      4       5      6      7       8       9      10     11      12       </a:t>
              </a:r>
              <a:r>
                <a:rPr lang="zh-CN" alt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</a:p>
          </p:txBody>
        </p:sp>
        <p:sp>
          <p:nvSpPr>
            <p:cNvPr id="73749" name="Line 41">
              <a:extLst>
                <a:ext uri="{FF2B5EF4-FFF2-40B4-BE49-F238E27FC236}">
                  <a16:creationId xmlns:a16="http://schemas.microsoft.com/office/drawing/2014/main" id="{E3B00E68-4E38-FEF4-5BCA-07EDF905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1792"/>
              <a:ext cx="3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0" name="Text Box 52">
              <a:extLst>
                <a:ext uri="{FF2B5EF4-FFF2-40B4-BE49-F238E27FC236}">
                  <a16:creationId xmlns:a16="http://schemas.microsoft.com/office/drawing/2014/main" id="{CBDD7859-E0FA-2C41-09A8-B110BFC8C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395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73751" name="Line 55">
              <a:extLst>
                <a:ext uri="{FF2B5EF4-FFF2-40B4-BE49-F238E27FC236}">
                  <a16:creationId xmlns:a16="http://schemas.microsoft.com/office/drawing/2014/main" id="{BC497D96-F0D2-87DD-4ACD-149440D98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15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2" name="Line 56">
              <a:extLst>
                <a:ext uri="{FF2B5EF4-FFF2-40B4-BE49-F238E27FC236}">
                  <a16:creationId xmlns:a16="http://schemas.microsoft.com/office/drawing/2014/main" id="{85D6139F-8DFA-F77D-0A1C-00FEA8BFC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3" y="15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3" name="Line 57">
              <a:extLst>
                <a:ext uri="{FF2B5EF4-FFF2-40B4-BE49-F238E27FC236}">
                  <a16:creationId xmlns:a16="http://schemas.microsoft.com/office/drawing/2014/main" id="{D296A05A-11D0-E373-3BF9-F8F922725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3" y="1343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4" name="Text Box 58">
              <a:extLst>
                <a:ext uri="{FF2B5EF4-FFF2-40B4-BE49-F238E27FC236}">
                  <a16:creationId xmlns:a16="http://schemas.microsoft.com/office/drawing/2014/main" id="{6F85DDFE-6F60-90B8-720F-7F9E5F2CC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395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73755" name="Text Box 59">
              <a:extLst>
                <a:ext uri="{FF2B5EF4-FFF2-40B4-BE49-F238E27FC236}">
                  <a16:creationId xmlns:a16="http://schemas.microsoft.com/office/drawing/2014/main" id="{5150F516-9E0A-6058-B6E3-3A02BAEA0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1281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3000</a:t>
              </a:r>
            </a:p>
          </p:txBody>
        </p:sp>
        <p:sp>
          <p:nvSpPr>
            <p:cNvPr id="73756" name="Line 60">
              <a:extLst>
                <a:ext uri="{FF2B5EF4-FFF2-40B4-BE49-F238E27FC236}">
                  <a16:creationId xmlns:a16="http://schemas.microsoft.com/office/drawing/2014/main" id="{253A7F9E-751B-510F-6E44-EBFB4B4BE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166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7" name="Line 61">
              <a:extLst>
                <a:ext uri="{FF2B5EF4-FFF2-40B4-BE49-F238E27FC236}">
                  <a16:creationId xmlns:a16="http://schemas.microsoft.com/office/drawing/2014/main" id="{D203AEC7-ADEA-25CC-F74B-57398E9719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683" y="1796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58" name="Text Box 62">
              <a:extLst>
                <a:ext uri="{FF2B5EF4-FFF2-40B4-BE49-F238E27FC236}">
                  <a16:creationId xmlns:a16="http://schemas.microsoft.com/office/drawing/2014/main" id="{022FC258-81E5-3B1F-1596-AA64B73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018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2000</a:t>
              </a:r>
            </a:p>
          </p:txBody>
        </p:sp>
        <p:sp>
          <p:nvSpPr>
            <p:cNvPr id="73759" name="Text Box 63">
              <a:extLst>
                <a:ext uri="{FF2B5EF4-FFF2-40B4-BE49-F238E27FC236}">
                  <a16:creationId xmlns:a16="http://schemas.microsoft.com/office/drawing/2014/main" id="{AA363A9A-6858-7406-9054-2A608AA0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5" y="1533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600</a:t>
              </a:r>
            </a:p>
          </p:txBody>
        </p:sp>
        <p:sp>
          <p:nvSpPr>
            <p:cNvPr id="73760" name="Line 64">
              <a:extLst>
                <a:ext uri="{FF2B5EF4-FFF2-40B4-BE49-F238E27FC236}">
                  <a16:creationId xmlns:a16="http://schemas.microsoft.com/office/drawing/2014/main" id="{2A9A2864-76F1-1BA0-0C55-6BEA05DA2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0" y="1683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61" name="Text Box 81">
              <a:extLst>
                <a:ext uri="{FF2B5EF4-FFF2-40B4-BE49-F238E27FC236}">
                  <a16:creationId xmlns:a16="http://schemas.microsoft.com/office/drawing/2014/main" id="{8D0FC3F3-1CFD-7682-A963-993DA2CB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536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</a:t>
              </a:r>
            </a:p>
          </p:txBody>
        </p:sp>
      </p:grpSp>
      <p:grpSp>
        <p:nvGrpSpPr>
          <p:cNvPr id="3" name="Group 84">
            <a:extLst>
              <a:ext uri="{FF2B5EF4-FFF2-40B4-BE49-F238E27FC236}">
                <a16:creationId xmlns:a16="http://schemas.microsoft.com/office/drawing/2014/main" id="{F54F9EE2-2F83-69AD-E397-95532F05E131}"/>
              </a:ext>
            </a:extLst>
          </p:cNvPr>
          <p:cNvGrpSpPr>
            <a:grpSpLocks/>
          </p:cNvGrpSpPr>
          <p:nvPr/>
        </p:nvGrpSpPr>
        <p:grpSpPr bwMode="auto">
          <a:xfrm>
            <a:off x="3575050" y="4284664"/>
            <a:ext cx="5221288" cy="1309687"/>
            <a:chOff x="1292" y="2925"/>
            <a:chExt cx="3289" cy="825"/>
          </a:xfrm>
        </p:grpSpPr>
        <p:sp>
          <p:nvSpPr>
            <p:cNvPr id="73738" name="Text Box 67">
              <a:extLst>
                <a:ext uri="{FF2B5EF4-FFF2-40B4-BE49-F238E27FC236}">
                  <a16:creationId xmlns:a16="http://schemas.microsoft.com/office/drawing/2014/main" id="{837C0E8D-852A-D154-A008-5F45A0E42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3374"/>
              <a:ext cx="317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0                                                1                                                 2    </a:t>
              </a:r>
              <a:r>
                <a:rPr lang="zh-CN" alt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半年</a:t>
              </a:r>
            </a:p>
          </p:txBody>
        </p:sp>
        <p:sp>
          <p:nvSpPr>
            <p:cNvPr id="73739" name="Line 68">
              <a:extLst>
                <a:ext uri="{FF2B5EF4-FFF2-40B4-BE49-F238E27FC236}">
                  <a16:creationId xmlns:a16="http://schemas.microsoft.com/office/drawing/2014/main" id="{DC905156-A09A-0502-1CFF-E9AE3844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3380"/>
              <a:ext cx="3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Text Box 69">
              <a:extLst>
                <a:ext uri="{FF2B5EF4-FFF2-40B4-BE49-F238E27FC236}">
                  <a16:creationId xmlns:a16="http://schemas.microsoft.com/office/drawing/2014/main" id="{4BFED684-9297-505C-9625-8BC5A0AE0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010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73741" name="Line 70">
              <a:extLst>
                <a:ext uri="{FF2B5EF4-FFF2-40B4-BE49-F238E27FC236}">
                  <a16:creationId xmlns:a16="http://schemas.microsoft.com/office/drawing/2014/main" id="{110B2F50-A4A0-327F-8EE0-F637CF9F3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8" y="315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Line 72">
              <a:extLst>
                <a:ext uri="{FF2B5EF4-FFF2-40B4-BE49-F238E27FC236}">
                  <a16:creationId xmlns:a16="http://schemas.microsoft.com/office/drawing/2014/main" id="{EC9BDD07-6E57-4948-9452-EF6189F6B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7" y="2931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Text Box 74">
              <a:extLst>
                <a:ext uri="{FF2B5EF4-FFF2-40B4-BE49-F238E27FC236}">
                  <a16:creationId xmlns:a16="http://schemas.microsoft.com/office/drawing/2014/main" id="{B9B71D9F-8A6C-1390-4B06-5107C8B4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925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4600</a:t>
              </a:r>
            </a:p>
          </p:txBody>
        </p:sp>
        <p:sp>
          <p:nvSpPr>
            <p:cNvPr id="73744" name="Line 76">
              <a:extLst>
                <a:ext uri="{FF2B5EF4-FFF2-40B4-BE49-F238E27FC236}">
                  <a16:creationId xmlns:a16="http://schemas.microsoft.com/office/drawing/2014/main" id="{FF4CCE97-035E-FC7B-B1B7-BE0817246B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747" y="338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5" name="Text Box 77">
              <a:extLst>
                <a:ext uri="{FF2B5EF4-FFF2-40B4-BE49-F238E27FC236}">
                  <a16:creationId xmlns:a16="http://schemas.microsoft.com/office/drawing/2014/main" id="{D26A9C08-ECEF-3E92-75FC-9802CB746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3577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2000</a:t>
              </a:r>
            </a:p>
          </p:txBody>
        </p:sp>
        <p:sp>
          <p:nvSpPr>
            <p:cNvPr id="73746" name="Line 79">
              <a:extLst>
                <a:ext uri="{FF2B5EF4-FFF2-40B4-BE49-F238E27FC236}">
                  <a16:creationId xmlns:a16="http://schemas.microsoft.com/office/drawing/2014/main" id="{85ED134E-ED17-A7D6-071B-8F4C9EEA2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7" y="327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7" name="Text Box 83">
              <a:extLst>
                <a:ext uri="{FF2B5EF4-FFF2-40B4-BE49-F238E27FC236}">
                  <a16:creationId xmlns:a16="http://schemas.microsoft.com/office/drawing/2014/main" id="{2631514C-6B13-A2FB-8A60-450C46F0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3124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</a:t>
              </a:r>
            </a:p>
          </p:txBody>
        </p:sp>
      </p:grpSp>
      <p:graphicFrame>
        <p:nvGraphicFramePr>
          <p:cNvPr id="119896" name="Object 88">
            <a:extLst>
              <a:ext uri="{FF2B5EF4-FFF2-40B4-BE49-F238E27FC236}">
                <a16:creationId xmlns:a16="http://schemas.microsoft.com/office/drawing/2014/main" id="{178451D3-7F99-D72B-AE45-9A925EFC1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5949951"/>
          <a:ext cx="7550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1579700" imgH="4978400" progId="Equation.3">
                  <p:embed/>
                </p:oleObj>
              </mc:Choice>
              <mc:Fallback>
                <p:oleObj name="公式" r:id="rId2" imgW="91579700" imgH="4978400" progId="Equation.3">
                  <p:embed/>
                  <p:pic>
                    <p:nvPicPr>
                      <p:cNvPr id="119896" name="Object 88">
                        <a:extLst>
                          <a:ext uri="{FF2B5EF4-FFF2-40B4-BE49-F238E27FC236}">
                            <a16:creationId xmlns:a16="http://schemas.microsoft.com/office/drawing/2014/main" id="{178451D3-7F99-D72B-AE45-9A925EFC1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949951"/>
                        <a:ext cx="7550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8630063E-AED2-405B-AC44-2EF4589B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nimBg="1"/>
      <p:bldP spid="1198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B0AFD89-DABD-EEFE-8C41-68480208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97" y="1219201"/>
            <a:ext cx="9144000" cy="35194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灯片编号占位符 3">
            <a:extLst>
              <a:ext uri="{FF2B5EF4-FFF2-40B4-BE49-F238E27FC236}">
                <a16:creationId xmlns:a16="http://schemas.microsoft.com/office/drawing/2014/main" id="{E80C1690-4940-D70B-0D15-C817922233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22FBD80-4344-764D-9C0E-9E515B7D4B4C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8D967933-BC1B-998E-F222-82DC253AB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265917"/>
            <a:ext cx="7875588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：单利计息。</a:t>
            </a: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5E05AF6A-BF02-F227-4764-5EE4DB0E5964}"/>
              </a:ext>
            </a:extLst>
          </p:cNvPr>
          <p:cNvGrpSpPr>
            <a:grpSpLocks/>
          </p:cNvGrpSpPr>
          <p:nvPr/>
        </p:nvGrpSpPr>
        <p:grpSpPr bwMode="auto">
          <a:xfrm>
            <a:off x="3395664" y="2663826"/>
            <a:ext cx="5221287" cy="1014413"/>
            <a:chOff x="1179" y="1678"/>
            <a:chExt cx="3289" cy="639"/>
          </a:xfrm>
        </p:grpSpPr>
        <p:sp>
          <p:nvSpPr>
            <p:cNvPr id="74762" name="Text Box 22">
              <a:extLst>
                <a:ext uri="{FF2B5EF4-FFF2-40B4-BE49-F238E27FC236}">
                  <a16:creationId xmlns:a16="http://schemas.microsoft.com/office/drawing/2014/main" id="{F1F620EE-D154-6780-0567-33BD33413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184"/>
              <a:ext cx="317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0                                                1                                                 2    </a:t>
              </a:r>
              <a:r>
                <a:rPr lang="zh-CN" altLang="en-US"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半年</a:t>
              </a:r>
            </a:p>
          </p:txBody>
        </p:sp>
        <p:sp>
          <p:nvSpPr>
            <p:cNvPr id="74763" name="Line 23">
              <a:extLst>
                <a:ext uri="{FF2B5EF4-FFF2-40B4-BE49-F238E27FC236}">
                  <a16:creationId xmlns:a16="http://schemas.microsoft.com/office/drawing/2014/main" id="{49E292E8-6581-F659-776D-9A80AAF63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190"/>
              <a:ext cx="3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4" name="Text Box 24">
              <a:extLst>
                <a:ext uri="{FF2B5EF4-FFF2-40B4-BE49-F238E27FC236}">
                  <a16:creationId xmlns:a16="http://schemas.microsoft.com/office/drawing/2014/main" id="{A669A6F2-E237-2A52-E057-910D73894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1820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74765" name="Line 25">
              <a:extLst>
                <a:ext uri="{FF2B5EF4-FFF2-40B4-BE49-F238E27FC236}">
                  <a16:creationId xmlns:a16="http://schemas.microsoft.com/office/drawing/2014/main" id="{0AD529A4-1122-FE4F-2C80-48672C52D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9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6" name="Line 26">
              <a:extLst>
                <a:ext uri="{FF2B5EF4-FFF2-40B4-BE49-F238E27FC236}">
                  <a16:creationId xmlns:a16="http://schemas.microsoft.com/office/drawing/2014/main" id="{691FF994-6612-48FD-84F2-382141F63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4" y="1741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7" name="Text Box 27">
              <a:extLst>
                <a:ext uri="{FF2B5EF4-FFF2-40B4-BE49-F238E27FC236}">
                  <a16:creationId xmlns:a16="http://schemas.microsoft.com/office/drawing/2014/main" id="{5C7718FD-98BA-2C10-5500-FB2310D1F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5" y="1678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68" name="Line 30">
              <a:extLst>
                <a:ext uri="{FF2B5EF4-FFF2-40B4-BE49-F238E27FC236}">
                  <a16:creationId xmlns:a16="http://schemas.microsoft.com/office/drawing/2014/main" id="{144A15A5-E0D7-175A-7873-2D9AF6A25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4" y="18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9" name="Text Box 31">
              <a:extLst>
                <a:ext uri="{FF2B5EF4-FFF2-40B4-BE49-F238E27FC236}">
                  <a16:creationId xmlns:a16="http://schemas.microsoft.com/office/drawing/2014/main" id="{C809024E-7B4D-DB88-F0E7-E4FA0D049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791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graphicFrame>
        <p:nvGraphicFramePr>
          <p:cNvPr id="121890" name="Object 34">
            <a:extLst>
              <a:ext uri="{FF2B5EF4-FFF2-40B4-BE49-F238E27FC236}">
                <a16:creationId xmlns:a16="http://schemas.microsoft.com/office/drawing/2014/main" id="{82427850-F5E4-A51D-AAB7-4556026E2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1898650"/>
          <a:ext cx="3173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76000" imgH="5854700" progId="Equation.3">
                  <p:embed/>
                </p:oleObj>
              </mc:Choice>
              <mc:Fallback>
                <p:oleObj name="公式" r:id="rId2" imgW="36576000" imgH="5854700" progId="Equation.3">
                  <p:embed/>
                  <p:pic>
                    <p:nvPicPr>
                      <p:cNvPr id="121890" name="Object 34">
                        <a:extLst>
                          <a:ext uri="{FF2B5EF4-FFF2-40B4-BE49-F238E27FC236}">
                            <a16:creationId xmlns:a16="http://schemas.microsoft.com/office/drawing/2014/main" id="{82427850-F5E4-A51D-AAB7-4556026E2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1898650"/>
                        <a:ext cx="3173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2" name="Object 46">
            <a:extLst>
              <a:ext uri="{FF2B5EF4-FFF2-40B4-BE49-F238E27FC236}">
                <a16:creationId xmlns:a16="http://schemas.microsoft.com/office/drawing/2014/main" id="{BDDB20DF-EDBD-94B5-D3EC-CE10BDA09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4243388"/>
          <a:ext cx="7399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2163900" imgH="4978400" progId="Equation.3">
                  <p:embed/>
                </p:oleObj>
              </mc:Choice>
              <mc:Fallback>
                <p:oleObj name="公式" r:id="rId4" imgW="92163900" imgH="4978400" progId="Equation.3">
                  <p:embed/>
                  <p:pic>
                    <p:nvPicPr>
                      <p:cNvPr id="121902" name="Object 46">
                        <a:extLst>
                          <a:ext uri="{FF2B5EF4-FFF2-40B4-BE49-F238E27FC236}">
                            <a16:creationId xmlns:a16="http://schemas.microsoft.com/office/drawing/2014/main" id="{BDDB20DF-EDBD-94B5-D3EC-CE10BDA09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243388"/>
                        <a:ext cx="73993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5" name="Object 49">
            <a:extLst>
              <a:ext uri="{FF2B5EF4-FFF2-40B4-BE49-F238E27FC236}">
                <a16:creationId xmlns:a16="http://schemas.microsoft.com/office/drawing/2014/main" id="{7519AE19-DB22-A0E7-7A3B-FAE259DE3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4919663"/>
          <a:ext cx="6858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5432900" imgH="4978400" progId="Equation.3">
                  <p:embed/>
                </p:oleObj>
              </mc:Choice>
              <mc:Fallback>
                <p:oleObj name="公式" r:id="rId6" imgW="85432900" imgH="4978400" progId="Equation.3">
                  <p:embed/>
                  <p:pic>
                    <p:nvPicPr>
                      <p:cNvPr id="121905" name="Object 49">
                        <a:extLst>
                          <a:ext uri="{FF2B5EF4-FFF2-40B4-BE49-F238E27FC236}">
                            <a16:creationId xmlns:a16="http://schemas.microsoft.com/office/drawing/2014/main" id="{7519AE19-DB22-A0E7-7A3B-FAE259DE3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919663"/>
                        <a:ext cx="6858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6" name="Object 50">
            <a:extLst>
              <a:ext uri="{FF2B5EF4-FFF2-40B4-BE49-F238E27FC236}">
                <a16:creationId xmlns:a16="http://schemas.microsoft.com/office/drawing/2014/main" id="{C1C6D211-032D-6108-16BA-6D88BA771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1" y="5638800"/>
          <a:ext cx="6507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1038700" imgH="4978400" progId="Equation.3">
                  <p:embed/>
                </p:oleObj>
              </mc:Choice>
              <mc:Fallback>
                <p:oleObj name="公式" r:id="rId8" imgW="81038700" imgH="4978400" progId="Equation.3">
                  <p:embed/>
                  <p:pic>
                    <p:nvPicPr>
                      <p:cNvPr id="121906" name="Object 50">
                        <a:extLst>
                          <a:ext uri="{FF2B5EF4-FFF2-40B4-BE49-F238E27FC236}">
                            <a16:creationId xmlns:a16="http://schemas.microsoft.com/office/drawing/2014/main" id="{C1C6D211-032D-6108-16BA-6D88BA771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5638800"/>
                        <a:ext cx="6507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9048F55-DC01-2FB4-AF8F-B074171E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18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DA2364D-6F00-AEC4-AD41-B411E3B9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97" y="1219201"/>
            <a:ext cx="9144000" cy="35194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B74E5790-82B6-3FED-FFE7-DDB36039DE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C363CD3-46A8-674A-9BB7-6FCDC335E4F3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107B49E4-ABC9-F1E3-16EB-1E80D6D76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03" y="1259567"/>
            <a:ext cx="7875588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方法</a:t>
            </a:r>
            <a:r>
              <a:rPr lang="en-US" altLang="zh-CN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：复利计息。</a:t>
            </a:r>
          </a:p>
        </p:txBody>
      </p:sp>
      <p:graphicFrame>
        <p:nvGraphicFramePr>
          <p:cNvPr id="122896" name="Object 16">
            <a:extLst>
              <a:ext uri="{FF2B5EF4-FFF2-40B4-BE49-F238E27FC236}">
                <a16:creationId xmlns:a16="http://schemas.microsoft.com/office/drawing/2014/main" id="{D9FD35C0-606A-533F-73A9-61FAAD3C9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50923"/>
              </p:ext>
            </p:extLst>
          </p:nvPr>
        </p:nvGraphicFramePr>
        <p:xfrm>
          <a:off x="2675621" y="3938588"/>
          <a:ext cx="6154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657200" imgH="19900900" progId="Equation.3">
                  <p:embed/>
                </p:oleObj>
              </mc:Choice>
              <mc:Fallback>
                <p:oleObj name="公式" r:id="rId2" imgW="76657200" imgH="19900900" progId="Equation.3">
                  <p:embed/>
                  <p:pic>
                    <p:nvPicPr>
                      <p:cNvPr id="122896" name="Object 16">
                        <a:extLst>
                          <a:ext uri="{FF2B5EF4-FFF2-40B4-BE49-F238E27FC236}">
                            <a16:creationId xmlns:a16="http://schemas.microsoft.com/office/drawing/2014/main" id="{D9FD35C0-606A-533F-73A9-61FAAD3C9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621" y="3938588"/>
                        <a:ext cx="6154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7" name="Text Box 17">
            <a:extLst>
              <a:ext uri="{FF2B5EF4-FFF2-40B4-BE49-F238E27FC236}">
                <a16:creationId xmlns:a16="http://schemas.microsoft.com/office/drawing/2014/main" id="{8B9AA427-C3F9-A8B1-35C8-58B5CA3D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626" y="1881981"/>
            <a:ext cx="7308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计息期利率（半年实际利率）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i</a:t>
            </a:r>
            <a:r>
              <a:rPr lang="zh-CN" altLang="en-US" sz="2000" b="1" baseline="-25000" dirty="0">
                <a:solidFill>
                  <a:srgbClr val="000000"/>
                </a:solidFill>
                <a:ea typeface="幼圆" pitchFamily="49" charset="-122"/>
              </a:rPr>
              <a:t>半年 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12%</a:t>
            </a:r>
            <a:r>
              <a:rPr lang="en-US" altLang="zh-CN" sz="20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÷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2=6%</a:t>
            </a:r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 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i</a:t>
            </a:r>
            <a:r>
              <a:rPr lang="zh-CN" altLang="en-US" sz="2000" b="1" baseline="-25000" dirty="0">
                <a:solidFill>
                  <a:srgbClr val="000000"/>
                </a:solidFill>
                <a:ea typeface="幼圆" pitchFamily="49" charset="-122"/>
              </a:rPr>
              <a:t>半年 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1+ 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r</a:t>
            </a:r>
            <a:r>
              <a:rPr lang="zh-CN" altLang="en-US" sz="2000" b="1" baseline="-25000" dirty="0">
                <a:solidFill>
                  <a:srgbClr val="000000"/>
                </a:solidFill>
                <a:ea typeface="幼圆" pitchFamily="49" charset="-122"/>
              </a:rPr>
              <a:t>半年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%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÷6)</a:t>
            </a:r>
            <a:r>
              <a:rPr lang="en-US" altLang="zh-CN" sz="2000" b="1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-1=6%</a:t>
            </a:r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                       r</a:t>
            </a:r>
            <a:r>
              <a:rPr lang="zh-CN" altLang="en-US" sz="2000" b="1" baseline="-25000" dirty="0">
                <a:solidFill>
                  <a:srgbClr val="000000"/>
                </a:solidFill>
                <a:ea typeface="幼圆" pitchFamily="49" charset="-122"/>
              </a:rPr>
              <a:t>半年 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=5.855%</a:t>
            </a:r>
          </a:p>
          <a:p>
            <a:pPr algn="just" fontAlgn="base">
              <a:lnSpc>
                <a:spcPct val="128000"/>
              </a:lnSpc>
              <a:spcBef>
                <a:spcPts val="48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则月利率 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i</a:t>
            </a:r>
            <a:r>
              <a:rPr lang="zh-CN" altLang="en-US" sz="2000" b="1" baseline="-25000" dirty="0">
                <a:solidFill>
                  <a:srgbClr val="000000"/>
                </a:solidFill>
                <a:ea typeface="幼圆" pitchFamily="49" charset="-122"/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  <a:ea typeface="幼圆" pitchFamily="49" charset="-122"/>
              </a:rPr>
              <a:t>=5.855%</a:t>
            </a:r>
            <a:r>
              <a:rPr lang="en-US" altLang="zh-CN" sz="20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÷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6=0.9759%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5E8AD-D162-A30E-62AF-BBDC88C6E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/>
              <a:t>课后练习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2883" grpId="0"/>
      <p:bldP spid="1228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92072A81-381D-2230-D6B7-24F81D18B7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CCBE4C9-3730-834C-9A87-65C46C9D559D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kumimoji="0" lang="en-US" altLang="zh-CN" sz="1000" dirty="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DCE43B2-9A1E-ED87-7076-9F01EE9C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56324" name="Text Box 6">
            <a:extLst>
              <a:ext uri="{FF2B5EF4-FFF2-40B4-BE49-F238E27FC236}">
                <a16:creationId xmlns:a16="http://schemas.microsoft.com/office/drawing/2014/main" id="{2780A09F-4E96-A93C-E57D-58574A21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23" y="1281114"/>
            <a:ext cx="8974787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3-2】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某人希望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年年末得到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100000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元资金，年利率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i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为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6%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，复利计息，试问他现在必须一次性投入多少元？</a:t>
            </a:r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BB238864-2CF1-7648-E76B-4B8F3366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96" y="3342429"/>
            <a:ext cx="4392612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FF0000"/>
                </a:solidFill>
                <a:ea typeface="幼圆" pitchFamily="49" charset="-122"/>
              </a:rPr>
              <a:t>解：已知</a:t>
            </a:r>
            <a:r>
              <a:rPr kumimoji="0" lang="en-US" altLang="zh-CN" sz="2000" b="1" i="1" dirty="0">
                <a:solidFill>
                  <a:srgbClr val="FF0000"/>
                </a:solidFill>
                <a:ea typeface="幼圆" pitchFamily="49" charset="-122"/>
              </a:rPr>
              <a:t>P</a:t>
            </a:r>
            <a:r>
              <a:rPr kumimoji="0" lang="zh-CN" altLang="en-US" sz="2000" b="1" dirty="0">
                <a:solidFill>
                  <a:srgbClr val="FF0000"/>
                </a:solidFill>
                <a:ea typeface="幼圆" pitchFamily="49" charset="-122"/>
              </a:rPr>
              <a:t>，</a:t>
            </a:r>
            <a:r>
              <a:rPr kumimoji="0" lang="en-US" altLang="zh-CN" sz="2000" b="1" i="1" dirty="0">
                <a:solidFill>
                  <a:srgbClr val="FF0000"/>
                </a:solidFill>
                <a:ea typeface="幼圆" pitchFamily="49" charset="-122"/>
              </a:rPr>
              <a:t>i</a:t>
            </a:r>
            <a:r>
              <a:rPr kumimoji="0" lang="zh-CN" altLang="en-US" sz="2000" b="1" dirty="0">
                <a:solidFill>
                  <a:srgbClr val="FF0000"/>
                </a:solidFill>
                <a:ea typeface="幼圆" pitchFamily="49" charset="-122"/>
              </a:rPr>
              <a:t>，</a:t>
            </a:r>
            <a:r>
              <a:rPr kumimoji="0" lang="en-US" altLang="zh-CN" sz="2000" b="1" i="1" dirty="0">
                <a:solidFill>
                  <a:srgbClr val="FF0000"/>
                </a:solidFill>
                <a:ea typeface="幼圆" pitchFamily="49" charset="-122"/>
              </a:rPr>
              <a:t>n</a:t>
            </a:r>
            <a:r>
              <a:rPr kumimoji="0" lang="zh-CN" altLang="en-US" sz="2000" b="1" dirty="0">
                <a:solidFill>
                  <a:srgbClr val="FF0000"/>
                </a:solidFill>
                <a:ea typeface="幼圆" pitchFamily="49" charset="-122"/>
              </a:rPr>
              <a:t>，则有</a:t>
            </a:r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3C6A7345-76A8-2C06-F024-3F624D45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85" y="4523777"/>
            <a:ext cx="2376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查表法</a:t>
            </a:r>
            <a:r>
              <a:rPr lang="en-US" altLang="zh-CN" sz="2000" b="1" dirty="0">
                <a:solidFill>
                  <a:srgbClr val="FF0000"/>
                </a:solidFill>
                <a:ea typeface="幼圆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ea typeface="幼圆" pitchFamily="49" charset="-122"/>
              </a:rPr>
              <a:t>更推荐）</a:t>
            </a:r>
            <a:endParaRPr lang="en-US" altLang="zh-CN" sz="2000" b="1" dirty="0">
              <a:solidFill>
                <a:srgbClr val="FF0000"/>
              </a:solidFill>
              <a:ea typeface="幼圆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  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988CBDD-A4CE-8946-3273-3117009E026C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1844675"/>
            <a:ext cx="7343775" cy="1379538"/>
            <a:chOff x="703" y="935"/>
            <a:chExt cx="4626" cy="869"/>
          </a:xfrm>
        </p:grpSpPr>
        <p:grpSp>
          <p:nvGrpSpPr>
            <p:cNvPr id="59402" name="Group 15">
              <a:extLst>
                <a:ext uri="{FF2B5EF4-FFF2-40B4-BE49-F238E27FC236}">
                  <a16:creationId xmlns:a16="http://schemas.microsoft.com/office/drawing/2014/main" id="{0D4D0EFC-8991-2614-ED18-9F4A4EADD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2" y="1116"/>
              <a:ext cx="3075" cy="680"/>
              <a:chOff x="1156" y="890"/>
              <a:chExt cx="2994" cy="680"/>
            </a:xfrm>
          </p:grpSpPr>
          <p:sp>
            <p:nvSpPr>
              <p:cNvPr id="59405" name="Line 16">
                <a:extLst>
                  <a:ext uri="{FF2B5EF4-FFF2-40B4-BE49-F238E27FC236}">
                    <a16:creationId xmlns:a16="http://schemas.microsoft.com/office/drawing/2014/main" id="{BE323C33-1650-AA42-A6A3-EFE48C8C7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0" y="890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9406" name="Group 17">
                <a:extLst>
                  <a:ext uri="{FF2B5EF4-FFF2-40B4-BE49-F238E27FC236}">
                    <a16:creationId xmlns:a16="http://schemas.microsoft.com/office/drawing/2014/main" id="{2BA84F7C-0CB3-BB72-163C-32118BC6FE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2994" cy="272"/>
                <a:chOff x="1156" y="1298"/>
                <a:chExt cx="2994" cy="272"/>
              </a:xfrm>
            </p:grpSpPr>
            <p:sp>
              <p:nvSpPr>
                <p:cNvPr id="59407" name="Line 18">
                  <a:extLst>
                    <a:ext uri="{FF2B5EF4-FFF2-40B4-BE49-F238E27FC236}">
                      <a16:creationId xmlns:a16="http://schemas.microsoft.com/office/drawing/2014/main" id="{4AEED681-BD9E-A802-E244-27E8275C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298"/>
                  <a:ext cx="29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8" name="Line 19">
                  <a:extLst>
                    <a:ext uri="{FF2B5EF4-FFF2-40B4-BE49-F238E27FC236}">
                      <a16:creationId xmlns:a16="http://schemas.microsoft.com/office/drawing/2014/main" id="{83D0B523-188E-E79B-7468-D2BB8C0C4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29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9" name="Line 20">
                  <a:extLst>
                    <a:ext uri="{FF2B5EF4-FFF2-40B4-BE49-F238E27FC236}">
                      <a16:creationId xmlns:a16="http://schemas.microsoft.com/office/drawing/2014/main" id="{010EB193-4FEB-B994-5122-F8AE93C4E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6" y="1298"/>
                  <a:ext cx="0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0" name="Line 21">
                  <a:extLst>
                    <a:ext uri="{FF2B5EF4-FFF2-40B4-BE49-F238E27FC236}">
                      <a16:creationId xmlns:a16="http://schemas.microsoft.com/office/drawing/2014/main" id="{5254AA94-B99C-BC7F-A7F0-22C8B1AF6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1298"/>
                  <a:ext cx="0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1" name="Line 22">
                  <a:extLst>
                    <a:ext uri="{FF2B5EF4-FFF2-40B4-BE49-F238E27FC236}">
                      <a16:creationId xmlns:a16="http://schemas.microsoft.com/office/drawing/2014/main" id="{1B1164A6-8FC4-C4F7-8D40-0F8485F01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6" y="1298"/>
                  <a:ext cx="0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2" name="Line 23">
                  <a:extLst>
                    <a:ext uri="{FF2B5EF4-FFF2-40B4-BE49-F238E27FC236}">
                      <a16:creationId xmlns:a16="http://schemas.microsoft.com/office/drawing/2014/main" id="{453B79C5-2E86-7466-ACEC-D02EAF55A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6" y="1298"/>
                  <a:ext cx="0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3" name="Text Box 24">
                  <a:extLst>
                    <a:ext uri="{FF2B5EF4-FFF2-40B4-BE49-F238E27FC236}">
                      <a16:creationId xmlns:a16="http://schemas.microsoft.com/office/drawing/2014/main" id="{B021CC12-0536-23C9-CCEC-DF73C20FFC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6" y="1314"/>
                  <a:ext cx="27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•"/>
                    <a:defRPr kumimoji="1" sz="3200">
                      <a:solidFill>
                        <a:srgbClr val="036D7B"/>
                      </a:solidFill>
                      <a:latin typeface="Times New Roman" panose="02020603050405020304" pitchFamily="18" charset="0"/>
                      <a:ea typeface="隶书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–"/>
                    <a:defRPr sz="2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kumimoji="0" lang="en-US" altLang="zh-CN" sz="1600" b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0            1                2                3              4              5</a:t>
                  </a:r>
                </a:p>
              </p:txBody>
            </p:sp>
          </p:grpSp>
        </p:grpSp>
        <p:sp>
          <p:nvSpPr>
            <p:cNvPr id="59403" name="Text Box 25">
              <a:extLst>
                <a:ext uri="{FF2B5EF4-FFF2-40B4-BE49-F238E27FC236}">
                  <a16:creationId xmlns:a16="http://schemas.microsoft.com/office/drawing/2014/main" id="{1727FEE1-6EBE-D675-64A6-E6FA821D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1"/>
              <a:ext cx="3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ea typeface="幼圆" pitchFamily="49" charset="-122"/>
                </a:rPr>
                <a:t>P=?</a:t>
              </a:r>
              <a:endParaRPr kumimoji="0" lang="zh-CN" altLang="en-US" sz="1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59404" name="Text Box 26">
              <a:extLst>
                <a:ext uri="{FF2B5EF4-FFF2-40B4-BE49-F238E27FC236}">
                  <a16:creationId xmlns:a16="http://schemas.microsoft.com/office/drawing/2014/main" id="{A688B995-63F1-BF27-DB9C-4053B67B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935"/>
              <a:ext cx="8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ea typeface="宋体" panose="02010600030101010101" pitchFamily="2" charset="-122"/>
                </a:rPr>
                <a:t>F=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100000</a:t>
              </a:r>
              <a:endParaRPr kumimoji="0" lang="zh-CN" altLang="en-US" b="1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B94A621-79EF-F1D5-87B4-951608E75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3162"/>
              </p:ext>
            </p:extLst>
          </p:nvPr>
        </p:nvGraphicFramePr>
        <p:xfrm>
          <a:off x="1636498" y="3930739"/>
          <a:ext cx="4974509" cy="44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049900" imgH="6438900" progId="Equation.DSMT4">
                  <p:embed/>
                </p:oleObj>
              </mc:Choice>
              <mc:Fallback>
                <p:oleObj name="Equation" r:id="rId2" imgW="69049900" imgH="64389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B94A621-79EF-F1D5-87B4-951608E75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498" y="3930739"/>
                        <a:ext cx="4974509" cy="44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387FB3-093A-827E-03C9-4E232E865635}"/>
                  </a:ext>
                </a:extLst>
              </p:cNvPr>
              <p:cNvSpPr txBox="1"/>
              <p:nvPr/>
            </p:nvSpPr>
            <p:spPr>
              <a:xfrm>
                <a:off x="1346431" y="5045431"/>
                <a:ext cx="72848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=10000×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74725.82</m:t>
                      </m:r>
                      <m:r>
                        <a:rPr kumimoji="1"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（</m:t>
                      </m:r>
                      <m:r>
                        <a:rPr kumimoji="1"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元</m:t>
                      </m:r>
                      <m:r>
                        <a:rPr kumimoji="1"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387FB3-093A-827E-03C9-4E232E86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31" y="5045431"/>
                <a:ext cx="7284809" cy="400110"/>
              </a:xfrm>
              <a:prstGeom prst="rect">
                <a:avLst/>
              </a:prstGeom>
              <a:blipFill>
                <a:blip r:embed="rId4"/>
                <a:stretch>
                  <a:fillRect t="-115625" b="-18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E3A9CD1-805C-9027-1CC9-8569C6198A2F}"/>
              </a:ext>
            </a:extLst>
          </p:cNvPr>
          <p:cNvSpPr txBox="1"/>
          <p:nvPr/>
        </p:nvSpPr>
        <p:spPr>
          <a:xfrm>
            <a:off x="1016796" y="5667531"/>
            <a:ext cx="480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</a:rPr>
              <a:t>故他现在必须一次性投入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</a:rPr>
              <a:t>74725.82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</a:rPr>
              <a:t>元。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4" grpId="0"/>
      <p:bldP spid="99340" grpId="0"/>
      <p:bldP spid="99340" grpId="1"/>
      <p:bldP spid="99341" grpId="0"/>
      <p:bldP spid="993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>
            <a:extLst>
              <a:ext uri="{FF2B5EF4-FFF2-40B4-BE49-F238E27FC236}">
                <a16:creationId xmlns:a16="http://schemas.microsoft.com/office/drawing/2014/main" id="{DB672115-4DA5-747F-EAEE-DB67D30759DC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1898650"/>
            <a:ext cx="6507162" cy="1874838"/>
            <a:chOff x="1247" y="799"/>
            <a:chExt cx="4099" cy="1181"/>
          </a:xfrm>
        </p:grpSpPr>
        <p:sp>
          <p:nvSpPr>
            <p:cNvPr id="60424" name="Text Box 34">
              <a:extLst>
                <a:ext uri="{FF2B5EF4-FFF2-40B4-BE49-F238E27FC236}">
                  <a16:creationId xmlns:a16="http://schemas.microsoft.com/office/drawing/2014/main" id="{A488FBF3-5AA9-58CF-86C3-A49A1A47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779"/>
              <a:ext cx="31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A=? </a:t>
              </a:r>
            </a:p>
          </p:txBody>
        </p:sp>
        <p:grpSp>
          <p:nvGrpSpPr>
            <p:cNvPr id="60425" name="Group 35">
              <a:extLst>
                <a:ext uri="{FF2B5EF4-FFF2-40B4-BE49-F238E27FC236}">
                  <a16:creationId xmlns:a16="http://schemas.microsoft.com/office/drawing/2014/main" id="{99A60962-7399-90E7-2945-0037BE166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799"/>
              <a:ext cx="4099" cy="963"/>
              <a:chOff x="1247" y="799"/>
              <a:chExt cx="4099" cy="963"/>
            </a:xfrm>
          </p:grpSpPr>
          <p:sp>
            <p:nvSpPr>
              <p:cNvPr id="60426" name="Line 36">
                <a:extLst>
                  <a:ext uri="{FF2B5EF4-FFF2-40B4-BE49-F238E27FC236}">
                    <a16:creationId xmlns:a16="http://schemas.microsoft.com/office/drawing/2014/main" id="{9FA59D9D-27FB-8B02-A042-8AFD12280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496"/>
                <a:ext cx="3243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0427" name="Group 37">
                <a:extLst>
                  <a:ext uri="{FF2B5EF4-FFF2-40B4-BE49-F238E27FC236}">
                    <a16:creationId xmlns:a16="http://schemas.microsoft.com/office/drawing/2014/main" id="{84ED307F-4D21-B091-D076-3E542EFDD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799"/>
                <a:ext cx="4099" cy="963"/>
                <a:chOff x="1247" y="799"/>
                <a:chExt cx="4099" cy="963"/>
              </a:xfrm>
            </p:grpSpPr>
            <p:sp>
              <p:nvSpPr>
                <p:cNvPr id="60428" name="Line 38">
                  <a:extLst>
                    <a:ext uri="{FF2B5EF4-FFF2-40B4-BE49-F238E27FC236}">
                      <a16:creationId xmlns:a16="http://schemas.microsoft.com/office/drawing/2014/main" id="{F79360AD-B179-E665-FA8E-58D58D260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1496"/>
                  <a:ext cx="0" cy="2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29" name="Line 39">
                  <a:extLst>
                    <a:ext uri="{FF2B5EF4-FFF2-40B4-BE49-F238E27FC236}">
                      <a16:creationId xmlns:a16="http://schemas.microsoft.com/office/drawing/2014/main" id="{7D2149E5-BC5E-60A5-E75F-D09CA224A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496"/>
                  <a:ext cx="0" cy="2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30" name="Line 40">
                  <a:extLst>
                    <a:ext uri="{FF2B5EF4-FFF2-40B4-BE49-F238E27FC236}">
                      <a16:creationId xmlns:a16="http://schemas.microsoft.com/office/drawing/2014/main" id="{C6F23402-9E29-3FFA-199C-A1DF22CA0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1496"/>
                  <a:ext cx="0" cy="2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31" name="Line 41">
                  <a:extLst>
                    <a:ext uri="{FF2B5EF4-FFF2-40B4-BE49-F238E27FC236}">
                      <a16:creationId xmlns:a16="http://schemas.microsoft.com/office/drawing/2014/main" id="{C61233A7-F6EE-6845-57D9-6BEC9EB35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5" y="1496"/>
                  <a:ext cx="0" cy="2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32" name="Line 42">
                  <a:extLst>
                    <a:ext uri="{FF2B5EF4-FFF2-40B4-BE49-F238E27FC236}">
                      <a16:creationId xmlns:a16="http://schemas.microsoft.com/office/drawing/2014/main" id="{1AF2D7A4-579F-F83B-F23E-EE0F130CB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0" y="1022"/>
                  <a:ext cx="18" cy="7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33" name="Line 43">
                  <a:extLst>
                    <a:ext uri="{FF2B5EF4-FFF2-40B4-BE49-F238E27FC236}">
                      <a16:creationId xmlns:a16="http://schemas.microsoft.com/office/drawing/2014/main" id="{DAC38BCB-C554-4F58-BEA7-3849D87AD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6" y="1759"/>
                  <a:ext cx="2684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34" name="Text Box 44">
                  <a:extLst>
                    <a:ext uri="{FF2B5EF4-FFF2-40B4-BE49-F238E27FC236}">
                      <a16:creationId xmlns:a16="http://schemas.microsoft.com/office/drawing/2014/main" id="{F777F152-8EFD-4C7D-28C6-EB25A487B2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7" y="1253"/>
                  <a:ext cx="3582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•"/>
                    <a:defRPr kumimoji="1" sz="3200">
                      <a:solidFill>
                        <a:srgbClr val="036D7B"/>
                      </a:solidFill>
                      <a:latin typeface="Times New Roman" panose="02020603050405020304" pitchFamily="18" charset="0"/>
                      <a:ea typeface="隶书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–"/>
                    <a:defRPr sz="2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128000"/>
                    </a:lnSpc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0           1               2               3              4              5</a:t>
                  </a:r>
                </a:p>
              </p:txBody>
            </p:sp>
            <p:sp>
              <p:nvSpPr>
                <p:cNvPr id="60435" name="Text Box 45">
                  <a:extLst>
                    <a:ext uri="{FF2B5EF4-FFF2-40B4-BE49-F238E27FC236}">
                      <a16:creationId xmlns:a16="http://schemas.microsoft.com/office/drawing/2014/main" id="{98B759A9-E114-CAA8-A1C6-6F39F2D9E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799"/>
                  <a:ext cx="78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•"/>
                    <a:defRPr kumimoji="1" sz="3200">
                      <a:solidFill>
                        <a:srgbClr val="036D7B"/>
                      </a:solidFill>
                      <a:latin typeface="Times New Roman" panose="02020603050405020304" pitchFamily="18" charset="0"/>
                      <a:ea typeface="隶书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–"/>
                    <a:defRPr sz="2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128000"/>
                    </a:lnSpc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F=</a:t>
                  </a:r>
                  <a:r>
                    <a:rPr lang="en-US" altLang="zh-CN" sz="2400" b="1">
                      <a:ea typeface="宋体" panose="02010600030101010101" pitchFamily="2" charset="-122"/>
                    </a:rPr>
                    <a:t>10000</a:t>
                  </a:r>
                  <a:endParaRPr lang="zh-CN" altLang="en-US" b="1"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0420" name="Text Box 46">
            <a:extLst>
              <a:ext uri="{FF2B5EF4-FFF2-40B4-BE49-F238E27FC236}">
                <a16:creationId xmlns:a16="http://schemas.microsoft.com/office/drawing/2014/main" id="{090E157F-9858-CB5B-EC7F-DE4022849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03" y="1195388"/>
            <a:ext cx="962462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3-2】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某人欲在第五年年末获得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10000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元，若每年存款金额相等，年利率为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，复利计息，则每年年末需存款多少元？</a:t>
            </a:r>
          </a:p>
        </p:txBody>
      </p:sp>
      <p:sp>
        <p:nvSpPr>
          <p:cNvPr id="100399" name="Rectangle 47">
            <a:extLst>
              <a:ext uri="{FF2B5EF4-FFF2-40B4-BE49-F238E27FC236}">
                <a16:creationId xmlns:a16="http://schemas.microsoft.com/office/drawing/2014/main" id="{E3E4ED5E-83BA-18E2-F494-C01F85D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63" y="3865449"/>
            <a:ext cx="2925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幼圆" pitchFamily="49" charset="-122"/>
              </a:rPr>
              <a:t>解：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现金流量图如上。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幼圆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D752B0-CB84-AC05-48A3-3098A2344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1D1384-83AF-1F57-F2D1-0DA6A0CC6792}"/>
                  </a:ext>
                </a:extLst>
              </p:cNvPr>
              <p:cNvSpPr txBox="1"/>
              <p:nvPr/>
            </p:nvSpPr>
            <p:spPr>
              <a:xfrm>
                <a:off x="1868488" y="4265559"/>
                <a:ext cx="8999915" cy="122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zh-CN" altLang="en-US" sz="2000" b="1" dirty="0"/>
                  <a:t>查表法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幼圆" pitchFamily="49" charset="-122"/>
                  </a:rPr>
                  <a:t>(</a:t>
                </a:r>
                <a:r>
                  <a:rPr lang="zh-CN" altLang="en-US" sz="2000" b="1" dirty="0">
                    <a:solidFill>
                      <a:srgbClr val="FF0000"/>
                    </a:solidFill>
                    <a:ea typeface="幼圆" pitchFamily="49" charset="-122"/>
                  </a:rPr>
                  <a:t>更推荐）</a:t>
                </a:r>
                <a:endParaRPr kumimoji="1" lang="en-US" altLang="zh-CN" sz="2000" b="1" dirty="0"/>
              </a:p>
              <a:p>
                <a:pPr>
                  <a:lnSpc>
                    <a:spcPct val="200000"/>
                  </a:lnSpc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=10000×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10%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=1637.87(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元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1D1384-83AF-1F57-F2D1-0DA6A0CC6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88" y="4265559"/>
                <a:ext cx="8999915" cy="1229632"/>
              </a:xfrm>
              <a:prstGeom prst="rect">
                <a:avLst/>
              </a:prstGeom>
              <a:blipFill>
                <a:blip r:embed="rId2"/>
                <a:stretch>
                  <a:fillRect l="-705" b="-59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1C05A3E-2A07-2890-B68C-7ECF3D3375F2}"/>
              </a:ext>
            </a:extLst>
          </p:cNvPr>
          <p:cNvSpPr txBox="1"/>
          <p:nvPr/>
        </p:nvSpPr>
        <p:spPr>
          <a:xfrm>
            <a:off x="1372009" y="5719601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故每年年末需存款 </a:t>
            </a:r>
            <a:r>
              <a:rPr kumimoji="1" lang="en-US" altLang="zh-CN" b="1" dirty="0">
                <a:solidFill>
                  <a:srgbClr val="FF0000"/>
                </a:solidFill>
              </a:rPr>
              <a:t>1637.87</a:t>
            </a:r>
            <a:r>
              <a:rPr kumimoji="1" lang="zh-CN" altLang="en-US" b="1" dirty="0">
                <a:solidFill>
                  <a:srgbClr val="FF0000"/>
                </a:solidFill>
              </a:rPr>
              <a:t>元。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9" grpId="0"/>
      <p:bldP spid="1003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37F94B7B-3E2D-CD9E-875B-C1DFB057C1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434D4F3-5D78-FD47-9142-DADEEF3CA766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01403" name="Rectangle 27">
            <a:extLst>
              <a:ext uri="{FF2B5EF4-FFF2-40B4-BE49-F238E27FC236}">
                <a16:creationId xmlns:a16="http://schemas.microsoft.com/office/drawing/2014/main" id="{8E031140-226A-F9D3-F80D-1B769615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76476"/>
            <a:ext cx="9144000" cy="43926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CEFF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Text Box 28">
            <a:extLst>
              <a:ext uri="{FF2B5EF4-FFF2-40B4-BE49-F238E27FC236}">
                <a16:creationId xmlns:a16="http://schemas.microsoft.com/office/drawing/2014/main" id="{DCBBDE51-ECE2-3524-4746-67A326CF3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136" y="1205342"/>
            <a:ext cx="10188629" cy="9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3-3】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一台机械价值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万元，希望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年收回全部投资，若折现率为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8%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，问每年至少等额回收多少？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A1045E68-4F77-2BD6-D50D-7EF2BDDB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4" y="3249614"/>
            <a:ext cx="55244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解：现金流量图如上。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相当于已知</a:t>
            </a:r>
          </a:p>
        </p:txBody>
      </p:sp>
      <p:graphicFrame>
        <p:nvGraphicFramePr>
          <p:cNvPr id="101406" name="Object 30">
            <a:extLst>
              <a:ext uri="{FF2B5EF4-FFF2-40B4-BE49-F238E27FC236}">
                <a16:creationId xmlns:a16="http://schemas.microsoft.com/office/drawing/2014/main" id="{7B19CCD0-5BA2-BB16-A56B-D53B6A71E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05856"/>
              </p:ext>
            </p:extLst>
          </p:nvPr>
        </p:nvGraphicFramePr>
        <p:xfrm>
          <a:off x="6012721" y="3307720"/>
          <a:ext cx="9763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67800" imgH="4686300" progId="Equation.3">
                  <p:embed/>
                </p:oleObj>
              </mc:Choice>
              <mc:Fallback>
                <p:oleObj name="公式" r:id="rId2" imgW="9067800" imgH="4686300" progId="Equation.3">
                  <p:embed/>
                  <p:pic>
                    <p:nvPicPr>
                      <p:cNvPr id="101406" name="Object 30">
                        <a:extLst>
                          <a:ext uri="{FF2B5EF4-FFF2-40B4-BE49-F238E27FC236}">
                            <a16:creationId xmlns:a16="http://schemas.microsoft.com/office/drawing/2014/main" id="{7B19CCD0-5BA2-BB16-A56B-D53B6A71E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721" y="3307720"/>
                        <a:ext cx="9763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7" name="Text Box 31">
            <a:extLst>
              <a:ext uri="{FF2B5EF4-FFF2-40B4-BE49-F238E27FC236}">
                <a16:creationId xmlns:a16="http://schemas.microsoft.com/office/drawing/2014/main" id="{BF9C4BC0-C13E-E1FE-E8FB-1660B312A2B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89033" y="3266201"/>
            <a:ext cx="368207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求</a:t>
            </a:r>
          </a:p>
        </p:txBody>
      </p:sp>
      <p:graphicFrame>
        <p:nvGraphicFramePr>
          <p:cNvPr id="101408" name="Object 32">
            <a:extLst>
              <a:ext uri="{FF2B5EF4-FFF2-40B4-BE49-F238E27FC236}">
                <a16:creationId xmlns:a16="http://schemas.microsoft.com/office/drawing/2014/main" id="{DB931A83-E175-755A-FB0A-166074E31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92792"/>
              </p:ext>
            </p:extLst>
          </p:nvPr>
        </p:nvGraphicFramePr>
        <p:xfrm>
          <a:off x="7302498" y="3332013"/>
          <a:ext cx="264951" cy="26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97300" imgH="3797300" progId="Equation.3">
                  <p:embed/>
                </p:oleObj>
              </mc:Choice>
              <mc:Fallback>
                <p:oleObj name="公式" r:id="rId4" imgW="3797300" imgH="3797300" progId="Equation.3">
                  <p:embed/>
                  <p:pic>
                    <p:nvPicPr>
                      <p:cNvPr id="101408" name="Object 32">
                        <a:extLst>
                          <a:ext uri="{FF2B5EF4-FFF2-40B4-BE49-F238E27FC236}">
                            <a16:creationId xmlns:a16="http://schemas.microsoft.com/office/drawing/2014/main" id="{DB931A83-E175-755A-FB0A-166074E31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498" y="3332013"/>
                        <a:ext cx="264951" cy="26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9" name="Object 33">
            <a:extLst>
              <a:ext uri="{FF2B5EF4-FFF2-40B4-BE49-F238E27FC236}">
                <a16:creationId xmlns:a16="http://schemas.microsoft.com/office/drawing/2014/main" id="{FC0ADCF9-338B-38F5-B03A-3217A933C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45925"/>
              </p:ext>
            </p:extLst>
          </p:nvPr>
        </p:nvGraphicFramePr>
        <p:xfrm>
          <a:off x="2715103" y="3745872"/>
          <a:ext cx="5890454" cy="7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330800" imgH="11112500" progId="Equation.3">
                  <p:embed/>
                </p:oleObj>
              </mc:Choice>
              <mc:Fallback>
                <p:oleObj name="公式" r:id="rId6" imgW="81330800" imgH="11112500" progId="Equation.3">
                  <p:embed/>
                  <p:pic>
                    <p:nvPicPr>
                      <p:cNvPr id="101409" name="Object 33">
                        <a:extLst>
                          <a:ext uri="{FF2B5EF4-FFF2-40B4-BE49-F238E27FC236}">
                            <a16:creationId xmlns:a16="http://schemas.microsoft.com/office/drawing/2014/main" id="{FC0ADCF9-338B-38F5-B03A-3217A933C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103" y="3745872"/>
                        <a:ext cx="5890454" cy="754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1" name="Text Box 35">
            <a:extLst>
              <a:ext uri="{FF2B5EF4-FFF2-40B4-BE49-F238E27FC236}">
                <a16:creationId xmlns:a16="http://schemas.microsoft.com/office/drawing/2014/main" id="{C00E704B-D360-F4D3-9B9E-D25BAF44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07" y="4593416"/>
            <a:ext cx="3671843" cy="81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/>
              <a:t>查表法</a:t>
            </a:r>
            <a:r>
              <a:rPr lang="en-US" altLang="zh-CN" sz="2000" b="1" dirty="0">
                <a:solidFill>
                  <a:srgbClr val="FF0000"/>
                </a:solidFill>
                <a:ea typeface="幼圆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ea typeface="幼圆" pitchFamily="49" charset="-122"/>
              </a:rPr>
              <a:t>更推荐）</a:t>
            </a:r>
            <a:endParaRPr lang="en-US" altLang="zh-CN" sz="2000" b="1" dirty="0"/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endParaRPr lang="zh-CN" altLang="en-US" sz="2000" b="1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1412" name="Object 36">
            <a:extLst>
              <a:ext uri="{FF2B5EF4-FFF2-40B4-BE49-F238E27FC236}">
                <a16:creationId xmlns:a16="http://schemas.microsoft.com/office/drawing/2014/main" id="{E409C396-6B84-2223-05F9-61CB575AC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96242"/>
              </p:ext>
            </p:extLst>
          </p:nvPr>
        </p:nvGraphicFramePr>
        <p:xfrm>
          <a:off x="4605406" y="4680813"/>
          <a:ext cx="4109902" cy="110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609500" imgH="15214600" progId="Equation.3">
                  <p:embed/>
                </p:oleObj>
              </mc:Choice>
              <mc:Fallback>
                <p:oleObj name="公式" r:id="rId8" imgW="50609500" imgH="15214600" progId="Equation.3">
                  <p:embed/>
                  <p:pic>
                    <p:nvPicPr>
                      <p:cNvPr id="101412" name="Object 36">
                        <a:extLst>
                          <a:ext uri="{FF2B5EF4-FFF2-40B4-BE49-F238E27FC236}">
                            <a16:creationId xmlns:a16="http://schemas.microsoft.com/office/drawing/2014/main" id="{E409C396-6B84-2223-05F9-61CB575AC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406" y="4680813"/>
                        <a:ext cx="4109902" cy="1108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>
            <a:extLst>
              <a:ext uri="{FF2B5EF4-FFF2-40B4-BE49-F238E27FC236}">
                <a16:creationId xmlns:a16="http://schemas.microsoft.com/office/drawing/2014/main" id="{28AAEE71-1250-7878-08E3-A9DE89819899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987550"/>
            <a:ext cx="7200900" cy="1155700"/>
            <a:chOff x="793" y="1075"/>
            <a:chExt cx="4536" cy="728"/>
          </a:xfrm>
        </p:grpSpPr>
        <p:sp>
          <p:nvSpPr>
            <p:cNvPr id="61454" name="Line 40">
              <a:extLst>
                <a:ext uri="{FF2B5EF4-FFF2-40B4-BE49-F238E27FC236}">
                  <a16:creationId xmlns:a16="http://schemas.microsoft.com/office/drawing/2014/main" id="{A2E2AFE8-CF3C-AE6F-858A-83773692C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1298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55" name="Group 41">
              <a:extLst>
                <a:ext uri="{FF2B5EF4-FFF2-40B4-BE49-F238E27FC236}">
                  <a16:creationId xmlns:a16="http://schemas.microsoft.com/office/drawing/2014/main" id="{DB598270-556B-696A-CBA8-2408092EC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8" y="1524"/>
              <a:ext cx="3070" cy="272"/>
              <a:chOff x="1156" y="1298"/>
              <a:chExt cx="2994" cy="272"/>
            </a:xfrm>
          </p:grpSpPr>
          <p:sp>
            <p:nvSpPr>
              <p:cNvPr id="61463" name="Line 42">
                <a:extLst>
                  <a:ext uri="{FF2B5EF4-FFF2-40B4-BE49-F238E27FC236}">
                    <a16:creationId xmlns:a16="http://schemas.microsoft.com/office/drawing/2014/main" id="{0BBEED7E-6350-8A5F-912E-965B65FE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298"/>
                <a:ext cx="29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4" name="Line 43">
                <a:extLst>
                  <a:ext uri="{FF2B5EF4-FFF2-40B4-BE49-F238E27FC236}">
                    <a16:creationId xmlns:a16="http://schemas.microsoft.com/office/drawing/2014/main" id="{D507095A-B196-CEF5-1C0E-263B64DCF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29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5" name="Line 44">
                <a:extLst>
                  <a:ext uri="{FF2B5EF4-FFF2-40B4-BE49-F238E27FC236}">
                    <a16:creationId xmlns:a16="http://schemas.microsoft.com/office/drawing/2014/main" id="{FC504F32-6D66-8252-ED96-C0659B343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1298"/>
                <a:ext cx="0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6" name="Line 45">
                <a:extLst>
                  <a:ext uri="{FF2B5EF4-FFF2-40B4-BE49-F238E27FC236}">
                    <a16:creationId xmlns:a16="http://schemas.microsoft.com/office/drawing/2014/main" id="{0942EC7C-7C23-3A56-5B6D-7EF84346E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1298"/>
                <a:ext cx="0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7" name="Line 46">
                <a:extLst>
                  <a:ext uri="{FF2B5EF4-FFF2-40B4-BE49-F238E27FC236}">
                    <a16:creationId xmlns:a16="http://schemas.microsoft.com/office/drawing/2014/main" id="{C1C5736E-31DF-20F2-B4DB-13B269F7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298"/>
                <a:ext cx="0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8" name="Line 47">
                <a:extLst>
                  <a:ext uri="{FF2B5EF4-FFF2-40B4-BE49-F238E27FC236}">
                    <a16:creationId xmlns:a16="http://schemas.microsoft.com/office/drawing/2014/main" id="{1956EC26-9021-9C61-90DA-47C2774B9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298"/>
                <a:ext cx="0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9" name="Text Box 48">
                <a:extLst>
                  <a:ext uri="{FF2B5EF4-FFF2-40B4-BE49-F238E27FC236}">
                    <a16:creationId xmlns:a16="http://schemas.microsoft.com/office/drawing/2014/main" id="{3667188E-B908-A2FF-6F7C-D1AB8B25D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1313"/>
                <a:ext cx="29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•"/>
                  <a:defRPr kumimoji="1" sz="3200">
                    <a:solidFill>
                      <a:srgbClr val="036D7B"/>
                    </a:solidFill>
                    <a:latin typeface="Times New Roman" panose="02020603050405020304" pitchFamily="18" charset="0"/>
                    <a:ea typeface="隶书" pitchFamily="49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–"/>
                  <a:defRPr sz="2200" b="1">
                    <a:solidFill>
                      <a:schemeClr val="tx1"/>
                    </a:solidFill>
                    <a:latin typeface="Tahoma" panose="020B060403050404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zh-CN" sz="16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0            1                2               3              4             5</a:t>
                </a:r>
              </a:p>
            </p:txBody>
          </p:sp>
        </p:grpSp>
        <p:sp>
          <p:nvSpPr>
            <p:cNvPr id="61456" name="Text Box 49">
              <a:extLst>
                <a:ext uri="{FF2B5EF4-FFF2-40B4-BE49-F238E27FC236}">
                  <a16:creationId xmlns:a16="http://schemas.microsoft.com/office/drawing/2014/main" id="{E010965F-589B-1B11-5E69-1AC78C2DB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570"/>
              <a:ext cx="4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10</a:t>
              </a:r>
              <a:r>
                <a:rPr kumimoji="0" lang="zh-CN" altLang="en-US" sz="18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万</a:t>
              </a:r>
            </a:p>
          </p:txBody>
        </p:sp>
        <p:sp>
          <p:nvSpPr>
            <p:cNvPr id="61457" name="Line 50">
              <a:extLst>
                <a:ext uri="{FF2B5EF4-FFF2-40B4-BE49-F238E27FC236}">
                  <a16:creationId xmlns:a16="http://schemas.microsoft.com/office/drawing/2014/main" id="{756B5E9C-5BE6-620F-51AA-205EE47C0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0" y="1298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Line 51">
              <a:extLst>
                <a:ext uri="{FF2B5EF4-FFF2-40B4-BE49-F238E27FC236}">
                  <a16:creationId xmlns:a16="http://schemas.microsoft.com/office/drawing/2014/main" id="{A64D127D-85D2-9281-6695-573C6CD22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298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Line 52">
              <a:extLst>
                <a:ext uri="{FF2B5EF4-FFF2-40B4-BE49-F238E27FC236}">
                  <a16:creationId xmlns:a16="http://schemas.microsoft.com/office/drawing/2014/main" id="{00E2AB22-6FD0-65FF-ECF4-8EA7D9B3A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4" y="1298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Line 53">
              <a:extLst>
                <a:ext uri="{FF2B5EF4-FFF2-40B4-BE49-F238E27FC236}">
                  <a16:creationId xmlns:a16="http://schemas.microsoft.com/office/drawing/2014/main" id="{CD35934C-5E1A-2A54-7F71-4D5C5E3BB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1298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Line 54">
              <a:extLst>
                <a:ext uri="{FF2B5EF4-FFF2-40B4-BE49-F238E27FC236}">
                  <a16:creationId xmlns:a16="http://schemas.microsoft.com/office/drawing/2014/main" id="{A87EB2F0-C243-B8EE-9A49-38F336F5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298"/>
              <a:ext cx="2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Text Box 55">
              <a:extLst>
                <a:ext uri="{FF2B5EF4-FFF2-40B4-BE49-F238E27FC236}">
                  <a16:creationId xmlns:a16="http://schemas.microsoft.com/office/drawing/2014/main" id="{D3C52E51-3543-2DC5-F0AA-083CCA83B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8" y="1075"/>
              <a:ext cx="7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A=</a:t>
              </a:r>
              <a:r>
                <a:rPr kumimoji="0" lang="zh-CN" altLang="en-US" b="1">
                  <a:ea typeface="宋体" panose="02010600030101010101" pitchFamily="2" charset="-122"/>
                </a:rPr>
                <a:t>？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AF38B4D-DBDB-3B97-1E0F-4836DD9C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774B9-E1CB-0D84-6510-6C72F7F03125}"/>
              </a:ext>
            </a:extLst>
          </p:cNvPr>
          <p:cNvSpPr txBox="1"/>
          <p:nvPr/>
        </p:nvSpPr>
        <p:spPr>
          <a:xfrm>
            <a:off x="2181661" y="5843054"/>
            <a:ext cx="55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故每年至少等额收回 </a:t>
            </a:r>
            <a:r>
              <a:rPr kumimoji="1" lang="en-US" altLang="zh-CN" b="1" dirty="0">
                <a:solidFill>
                  <a:srgbClr val="FF0000"/>
                </a:solidFill>
              </a:rPr>
              <a:t>2.505</a:t>
            </a:r>
            <a:r>
              <a:rPr kumimoji="1" lang="zh-CN" altLang="en-US" b="1" dirty="0">
                <a:solidFill>
                  <a:srgbClr val="FF0000"/>
                </a:solidFill>
              </a:rPr>
              <a:t> 元。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3" grpId="0" animBg="1"/>
      <p:bldP spid="101405" grpId="0"/>
      <p:bldP spid="101407" grpId="0"/>
      <p:bldP spid="1014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:a16="http://schemas.microsoft.com/office/drawing/2014/main" id="{EC1EB92E-5B66-BB2A-2673-02FC28384D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D0DAE6E-C37C-3A4C-890B-0C1A59A92479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178F86A2-C794-F5A8-2B30-5DB60553720F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3573463"/>
            <a:ext cx="5329238" cy="2303462"/>
            <a:chOff x="1746" y="2115"/>
            <a:chExt cx="3357" cy="1451"/>
          </a:xfrm>
        </p:grpSpPr>
        <p:sp>
          <p:nvSpPr>
            <p:cNvPr id="62512" name="Rectangle 76">
              <a:extLst>
                <a:ext uri="{FF2B5EF4-FFF2-40B4-BE49-F238E27FC236}">
                  <a16:creationId xmlns:a16="http://schemas.microsoft.com/office/drawing/2014/main" id="{63BB6AEC-3E8E-27F6-9B14-C56544D9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15"/>
              <a:ext cx="3085" cy="1451"/>
            </a:xfrm>
            <a:prstGeom prst="rect">
              <a:avLst/>
            </a:prstGeom>
            <a:gradFill rotWithShape="1">
              <a:gsLst>
                <a:gs pos="0">
                  <a:srgbClr val="DCEFF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0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513" name="AutoShape 77">
              <a:extLst>
                <a:ext uri="{FF2B5EF4-FFF2-40B4-BE49-F238E27FC236}">
                  <a16:creationId xmlns:a16="http://schemas.microsoft.com/office/drawing/2014/main" id="{15E298C3-1F83-E17C-2681-03146061E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739"/>
              <a:ext cx="281" cy="203"/>
            </a:xfrm>
            <a:prstGeom prst="leftBrace">
              <a:avLst>
                <a:gd name="adj1" fmla="val 43031"/>
                <a:gd name="adj2" fmla="val 50000"/>
              </a:avLst>
            </a:prstGeom>
            <a:solidFill>
              <a:srgbClr val="DC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0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8">
            <a:extLst>
              <a:ext uri="{FF2B5EF4-FFF2-40B4-BE49-F238E27FC236}">
                <a16:creationId xmlns:a16="http://schemas.microsoft.com/office/drawing/2014/main" id="{A69A9491-121B-C810-B0A0-F2B90C89D301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3592513"/>
            <a:ext cx="3911600" cy="812800"/>
            <a:chOff x="2197" y="1980"/>
            <a:chExt cx="2464" cy="512"/>
          </a:xfrm>
        </p:grpSpPr>
        <p:graphicFrame>
          <p:nvGraphicFramePr>
            <p:cNvPr id="62499" name="Object 79">
              <a:extLst>
                <a:ext uri="{FF2B5EF4-FFF2-40B4-BE49-F238E27FC236}">
                  <a16:creationId xmlns:a16="http://schemas.microsoft.com/office/drawing/2014/main" id="{CA610BFA-83C2-0DD5-3759-74D5277C8F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1980"/>
            <a:ext cx="34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001500" imgH="4978400" progId="Equation.3">
                    <p:embed/>
                  </p:oleObj>
                </mc:Choice>
                <mc:Fallback>
                  <p:oleObj name="公式" r:id="rId2" imgW="12001500" imgH="4978400" progId="Equation.3">
                    <p:embed/>
                    <p:pic>
                      <p:nvPicPr>
                        <p:cNvPr id="62499" name="Object 79">
                          <a:extLst>
                            <a:ext uri="{FF2B5EF4-FFF2-40B4-BE49-F238E27FC236}">
                              <a16:creationId xmlns:a16="http://schemas.microsoft.com/office/drawing/2014/main" id="{CA610BFA-83C2-0DD5-3759-74D5277C8F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1980"/>
                          <a:ext cx="348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500" name="Group 80">
              <a:extLst>
                <a:ext uri="{FF2B5EF4-FFF2-40B4-BE49-F238E27FC236}">
                  <a16:creationId xmlns:a16="http://schemas.microsoft.com/office/drawing/2014/main" id="{2F76131E-40AE-3D86-2E25-33E3126C4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2147"/>
              <a:ext cx="2464" cy="345"/>
              <a:chOff x="2772" y="2256"/>
              <a:chExt cx="2464" cy="345"/>
            </a:xfrm>
          </p:grpSpPr>
          <p:sp>
            <p:nvSpPr>
              <p:cNvPr id="62501" name="Freeform 81">
                <a:extLst>
                  <a:ext uri="{FF2B5EF4-FFF2-40B4-BE49-F238E27FC236}">
                    <a16:creationId xmlns:a16="http://schemas.microsoft.com/office/drawing/2014/main" id="{6D88463D-D488-30A8-933E-D010E9F3C2D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784" y="2392"/>
                <a:ext cx="2444" cy="56"/>
              </a:xfrm>
              <a:custGeom>
                <a:avLst/>
                <a:gdLst>
                  <a:gd name="T0" fmla="*/ 0 w 2160"/>
                  <a:gd name="T1" fmla="*/ 0 h 1"/>
                  <a:gd name="T2" fmla="*/ 4532 w 2160"/>
                  <a:gd name="T3" fmla="*/ 0 h 1"/>
                  <a:gd name="T4" fmla="*/ 0 60000 65536"/>
                  <a:gd name="T5" fmla="*/ 0 60000 65536"/>
                  <a:gd name="T6" fmla="*/ 0 w 2160"/>
                  <a:gd name="T7" fmla="*/ 0 h 1"/>
                  <a:gd name="T8" fmla="*/ 2160 w 21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0" h="1">
                    <a:moveTo>
                      <a:pt x="0" y="0"/>
                    </a:moveTo>
                    <a:lnTo>
                      <a:pt x="216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2" name="Line 82">
                <a:extLst>
                  <a:ext uri="{FF2B5EF4-FFF2-40B4-BE49-F238E27FC236}">
                    <a16:creationId xmlns:a16="http://schemas.microsoft.com/office/drawing/2014/main" id="{7B063289-30CD-073F-6E1C-ECA2852DD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1" y="2268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3" name="Line 83">
                <a:extLst>
                  <a:ext uri="{FF2B5EF4-FFF2-40B4-BE49-F238E27FC236}">
                    <a16:creationId xmlns:a16="http://schemas.microsoft.com/office/drawing/2014/main" id="{66358069-3BBB-7475-8C20-C4011E586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265"/>
                <a:ext cx="20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4" name="Text Box 84">
                <a:extLst>
                  <a:ext uri="{FF2B5EF4-FFF2-40B4-BE49-F238E27FC236}">
                    <a16:creationId xmlns:a16="http://schemas.microsoft.com/office/drawing/2014/main" id="{6621E9E7-9281-FB81-DEC6-BBA3B5FE0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2400"/>
                <a:ext cx="246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•"/>
                  <a:defRPr kumimoji="1" sz="3200">
                    <a:solidFill>
                      <a:srgbClr val="036D7B"/>
                    </a:solidFill>
                    <a:latin typeface="Times New Roman" panose="02020603050405020304" pitchFamily="18" charset="0"/>
                    <a:ea typeface="隶书" pitchFamily="49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–"/>
                  <a:defRPr sz="2200" b="1">
                    <a:solidFill>
                      <a:schemeClr val="tx1"/>
                    </a:solidFill>
                    <a:latin typeface="Tahoma" panose="020B060403050404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128000"/>
                  </a:lnSpc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0    1     2      3     4      5      6      7     8</a:t>
                </a:r>
              </a:p>
            </p:txBody>
          </p:sp>
          <p:sp>
            <p:nvSpPr>
              <p:cNvPr id="62505" name="Line 85">
                <a:extLst>
                  <a:ext uri="{FF2B5EF4-FFF2-40B4-BE49-F238E27FC236}">
                    <a16:creationId xmlns:a16="http://schemas.microsoft.com/office/drawing/2014/main" id="{C1B71E92-6E58-2735-28E9-7735E362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265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6" name="Line 86">
                <a:extLst>
                  <a:ext uri="{FF2B5EF4-FFF2-40B4-BE49-F238E27FC236}">
                    <a16:creationId xmlns:a16="http://schemas.microsoft.com/office/drawing/2014/main" id="{C01CDAAE-C5A1-55C6-02CD-CA1A9320F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268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7" name="Line 87">
                <a:extLst>
                  <a:ext uri="{FF2B5EF4-FFF2-40B4-BE49-F238E27FC236}">
                    <a16:creationId xmlns:a16="http://schemas.microsoft.com/office/drawing/2014/main" id="{5F8DEB77-EC5A-A9B2-8046-7662281A9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7" y="2265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8" name="Line 88">
                <a:extLst>
                  <a:ext uri="{FF2B5EF4-FFF2-40B4-BE49-F238E27FC236}">
                    <a16:creationId xmlns:a16="http://schemas.microsoft.com/office/drawing/2014/main" id="{936A054F-AD18-2303-7C66-A322CD73E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2265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9" name="Line 89">
                <a:extLst>
                  <a:ext uri="{FF2B5EF4-FFF2-40B4-BE49-F238E27FC236}">
                    <a16:creationId xmlns:a16="http://schemas.microsoft.com/office/drawing/2014/main" id="{6EB1D843-9852-D799-7727-368D2A7FE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3" y="2265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0" name="Line 90">
                <a:extLst>
                  <a:ext uri="{FF2B5EF4-FFF2-40B4-BE49-F238E27FC236}">
                    <a16:creationId xmlns:a16="http://schemas.microsoft.com/office/drawing/2014/main" id="{112C5B59-7A14-4BB1-2A7A-789BBFEAA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1" y="2256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1" name="Line 91">
                <a:extLst>
                  <a:ext uri="{FF2B5EF4-FFF2-40B4-BE49-F238E27FC236}">
                    <a16:creationId xmlns:a16="http://schemas.microsoft.com/office/drawing/2014/main" id="{14542529-F42F-7DAE-C79C-B23D116D9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65"/>
                <a:ext cx="1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2470" name="Text Box 92">
            <a:extLst>
              <a:ext uri="{FF2B5EF4-FFF2-40B4-BE49-F238E27FC236}">
                <a16:creationId xmlns:a16="http://schemas.microsoft.com/office/drawing/2014/main" id="{11FB3289-5346-5A33-CA53-A470891A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176615"/>
            <a:ext cx="6967538" cy="4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3-4】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计算图中等差数列的现值及年金。</a:t>
            </a:r>
          </a:p>
        </p:txBody>
      </p:sp>
      <p:grpSp>
        <p:nvGrpSpPr>
          <p:cNvPr id="62471" name="Group 93">
            <a:extLst>
              <a:ext uri="{FF2B5EF4-FFF2-40B4-BE49-F238E27FC236}">
                <a16:creationId xmlns:a16="http://schemas.microsoft.com/office/drawing/2014/main" id="{E5C9E3C9-0BC7-F60C-8E10-6FB0D84B1AE0}"/>
              </a:ext>
            </a:extLst>
          </p:cNvPr>
          <p:cNvGrpSpPr>
            <a:grpSpLocks/>
          </p:cNvGrpSpPr>
          <p:nvPr/>
        </p:nvGrpSpPr>
        <p:grpSpPr bwMode="auto">
          <a:xfrm>
            <a:off x="3349210" y="1943101"/>
            <a:ext cx="6118158" cy="1176338"/>
            <a:chOff x="283" y="1303"/>
            <a:chExt cx="2462" cy="741"/>
          </a:xfrm>
        </p:grpSpPr>
        <p:sp>
          <p:nvSpPr>
            <p:cNvPr id="62485" name="Freeform 94">
              <a:extLst>
                <a:ext uri="{FF2B5EF4-FFF2-40B4-BE49-F238E27FC236}">
                  <a16:creationId xmlns:a16="http://schemas.microsoft.com/office/drawing/2014/main" id="{AEF28805-BA18-94C5-2B1F-3FC8FC41D4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7" y="1833"/>
              <a:ext cx="2444" cy="56"/>
            </a:xfrm>
            <a:custGeom>
              <a:avLst/>
              <a:gdLst>
                <a:gd name="T0" fmla="*/ 0 w 2160"/>
                <a:gd name="T1" fmla="*/ 0 h 1"/>
                <a:gd name="T2" fmla="*/ 4532 w 2160"/>
                <a:gd name="T3" fmla="*/ 0 h 1"/>
                <a:gd name="T4" fmla="*/ 0 60000 65536"/>
                <a:gd name="T5" fmla="*/ 0 60000 65536"/>
                <a:gd name="T6" fmla="*/ 0 w 2160"/>
                <a:gd name="T7" fmla="*/ 0 h 1"/>
                <a:gd name="T8" fmla="*/ 2160 w 21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">
                  <a:moveTo>
                    <a:pt x="0" y="0"/>
                  </a:moveTo>
                  <a:lnTo>
                    <a:pt x="216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Line 95">
              <a:extLst>
                <a:ext uri="{FF2B5EF4-FFF2-40B4-BE49-F238E27FC236}">
                  <a16:creationId xmlns:a16="http://schemas.microsoft.com/office/drawing/2014/main" id="{ACBCD03C-47A6-9F14-40AE-5369CFA28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1706"/>
              <a:ext cx="1" cy="1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7" name="Freeform 96">
              <a:extLst>
                <a:ext uri="{FF2B5EF4-FFF2-40B4-BE49-F238E27FC236}">
                  <a16:creationId xmlns:a16="http://schemas.microsoft.com/office/drawing/2014/main" id="{F68318A5-6605-A607-2911-C1B3776B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" y="1631"/>
              <a:ext cx="1" cy="249"/>
            </a:xfrm>
            <a:custGeom>
              <a:avLst/>
              <a:gdLst>
                <a:gd name="T0" fmla="*/ 0 w 1"/>
                <a:gd name="T1" fmla="*/ 13 h 453"/>
                <a:gd name="T2" fmla="*/ 0 w 1"/>
                <a:gd name="T3" fmla="*/ 0 h 453"/>
                <a:gd name="T4" fmla="*/ 0 60000 65536"/>
                <a:gd name="T5" fmla="*/ 0 60000 65536"/>
                <a:gd name="T6" fmla="*/ 0 w 1"/>
                <a:gd name="T7" fmla="*/ 0 h 453"/>
                <a:gd name="T8" fmla="*/ 1 w 1"/>
                <a:gd name="T9" fmla="*/ 453 h 4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3">
                  <a:moveTo>
                    <a:pt x="0" y="45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8" name="Freeform 97">
              <a:extLst>
                <a:ext uri="{FF2B5EF4-FFF2-40B4-BE49-F238E27FC236}">
                  <a16:creationId xmlns:a16="http://schemas.microsoft.com/office/drawing/2014/main" id="{39E5739F-A1DC-DAF5-14CE-D33E0E43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1557"/>
              <a:ext cx="1" cy="323"/>
            </a:xfrm>
            <a:custGeom>
              <a:avLst/>
              <a:gdLst>
                <a:gd name="T0" fmla="*/ 0 w 1"/>
                <a:gd name="T1" fmla="*/ 16 h 588"/>
                <a:gd name="T2" fmla="*/ 0 w 1"/>
                <a:gd name="T3" fmla="*/ 0 h 588"/>
                <a:gd name="T4" fmla="*/ 0 60000 65536"/>
                <a:gd name="T5" fmla="*/ 0 60000 65536"/>
                <a:gd name="T6" fmla="*/ 0 w 1"/>
                <a:gd name="T7" fmla="*/ 0 h 588"/>
                <a:gd name="T8" fmla="*/ 1 w 1"/>
                <a:gd name="T9" fmla="*/ 588 h 5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8">
                  <a:moveTo>
                    <a:pt x="0" y="58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9" name="Freeform 98">
              <a:extLst>
                <a:ext uri="{FF2B5EF4-FFF2-40B4-BE49-F238E27FC236}">
                  <a16:creationId xmlns:a16="http://schemas.microsoft.com/office/drawing/2014/main" id="{27B66281-C41E-3FD1-A99B-B57C1707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1433"/>
              <a:ext cx="1" cy="447"/>
            </a:xfrm>
            <a:custGeom>
              <a:avLst/>
              <a:gdLst>
                <a:gd name="T0" fmla="*/ 0 w 1"/>
                <a:gd name="T1" fmla="*/ 23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0" name="Freeform 99">
              <a:extLst>
                <a:ext uri="{FF2B5EF4-FFF2-40B4-BE49-F238E27FC236}">
                  <a16:creationId xmlns:a16="http://schemas.microsoft.com/office/drawing/2014/main" id="{EE3C8315-0240-B095-4C77-F881734B1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1351"/>
              <a:ext cx="1" cy="529"/>
            </a:xfrm>
            <a:custGeom>
              <a:avLst/>
              <a:gdLst>
                <a:gd name="T0" fmla="*/ 0 w 1"/>
                <a:gd name="T1" fmla="*/ 26 h 963"/>
                <a:gd name="T2" fmla="*/ 0 w 1"/>
                <a:gd name="T3" fmla="*/ 0 h 963"/>
                <a:gd name="T4" fmla="*/ 0 60000 65536"/>
                <a:gd name="T5" fmla="*/ 0 60000 65536"/>
                <a:gd name="T6" fmla="*/ 0 w 1"/>
                <a:gd name="T7" fmla="*/ 0 h 963"/>
                <a:gd name="T8" fmla="*/ 1 w 1"/>
                <a:gd name="T9" fmla="*/ 963 h 9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3">
                  <a:moveTo>
                    <a:pt x="0" y="96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1" name="Line 100">
              <a:extLst>
                <a:ext uri="{FF2B5EF4-FFF2-40B4-BE49-F238E27FC236}">
                  <a16:creationId xmlns:a16="http://schemas.microsoft.com/office/drawing/2014/main" id="{E7CBE03C-8DE6-9141-3FD4-1C212ACFF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4" y="1366"/>
              <a:ext cx="1587" cy="3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2" name="Line 101">
              <a:extLst>
                <a:ext uri="{FF2B5EF4-FFF2-40B4-BE49-F238E27FC236}">
                  <a16:creationId xmlns:a16="http://schemas.microsoft.com/office/drawing/2014/main" id="{747A7F3E-EF11-D895-7F80-502B591696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V="1">
              <a:off x="574" y="1694"/>
              <a:ext cx="216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3" name="Text Box 102">
              <a:extLst>
                <a:ext uri="{FF2B5EF4-FFF2-40B4-BE49-F238E27FC236}">
                  <a16:creationId xmlns:a16="http://schemas.microsoft.com/office/drawing/2014/main" id="{88D2FD7E-2FEF-7441-726A-F0DEFAD5F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1842"/>
              <a:ext cx="246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anose="02010600030101010101" pitchFamily="2" charset="-122"/>
                </a:rPr>
                <a:t>0         1           2           3           4           5             6            7          8</a:t>
              </a:r>
            </a:p>
          </p:txBody>
        </p:sp>
        <p:graphicFrame>
          <p:nvGraphicFramePr>
            <p:cNvPr id="62494" name="Object 103">
              <a:extLst>
                <a:ext uri="{FF2B5EF4-FFF2-40B4-BE49-F238E27FC236}">
                  <a16:creationId xmlns:a16="http://schemas.microsoft.com/office/drawing/2014/main" id="{DC1071C7-8837-6E19-E428-44656BEA9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" y="1505"/>
            <a:ext cx="34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001500" imgH="4978400" progId="Equation.3">
                    <p:embed/>
                  </p:oleObj>
                </mc:Choice>
                <mc:Fallback>
                  <p:oleObj name="公式" r:id="rId4" imgW="12001500" imgH="4978400" progId="Equation.3">
                    <p:embed/>
                    <p:pic>
                      <p:nvPicPr>
                        <p:cNvPr id="62494" name="Object 103">
                          <a:extLst>
                            <a:ext uri="{FF2B5EF4-FFF2-40B4-BE49-F238E27FC236}">
                              <a16:creationId xmlns:a16="http://schemas.microsoft.com/office/drawing/2014/main" id="{DC1071C7-8837-6E19-E428-44656BEA9F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1505"/>
                          <a:ext cx="34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5" name="Line 104">
              <a:extLst>
                <a:ext uri="{FF2B5EF4-FFF2-40B4-BE49-F238E27FC236}">
                  <a16:creationId xmlns:a16="http://schemas.microsoft.com/office/drawing/2014/main" id="{E91D432A-16C9-B807-2481-B641DFDBE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" y="1718"/>
              <a:ext cx="1" cy="1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6" name="Line 105">
              <a:extLst>
                <a:ext uri="{FF2B5EF4-FFF2-40B4-BE49-F238E27FC236}">
                  <a16:creationId xmlns:a16="http://schemas.microsoft.com/office/drawing/2014/main" id="{B57E564D-5060-33DE-9993-F2F8EE4A3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" y="1718"/>
              <a:ext cx="1" cy="1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7" name="Freeform 106">
              <a:extLst>
                <a:ext uri="{FF2B5EF4-FFF2-40B4-BE49-F238E27FC236}">
                  <a16:creationId xmlns:a16="http://schemas.microsoft.com/office/drawing/2014/main" id="{FBCC34A0-3D37-2693-1A5F-4F76BA47C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1488"/>
              <a:ext cx="1" cy="401"/>
            </a:xfrm>
            <a:custGeom>
              <a:avLst/>
              <a:gdLst>
                <a:gd name="T0" fmla="*/ 0 w 1"/>
                <a:gd name="T1" fmla="*/ 12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98" name="Object 107">
              <a:extLst>
                <a:ext uri="{FF2B5EF4-FFF2-40B4-BE49-F238E27FC236}">
                  <a16:creationId xmlns:a16="http://schemas.microsoft.com/office/drawing/2014/main" id="{1BFD96B9-83B2-BC32-02E8-2389D4486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4" y="1303"/>
            <a:ext cx="31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820400" imgH="4102100" progId="Equation.3">
                    <p:embed/>
                  </p:oleObj>
                </mc:Choice>
                <mc:Fallback>
                  <p:oleObj name="公式" r:id="rId6" imgW="10820400" imgH="4102100" progId="Equation.3">
                    <p:embed/>
                    <p:pic>
                      <p:nvPicPr>
                        <p:cNvPr id="62498" name="Object 107">
                          <a:extLst>
                            <a:ext uri="{FF2B5EF4-FFF2-40B4-BE49-F238E27FC236}">
                              <a16:creationId xmlns:a16="http://schemas.microsoft.com/office/drawing/2014/main" id="{1BFD96B9-83B2-BC32-02E8-2389D4486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1303"/>
                          <a:ext cx="31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91FF5F3C-94A6-71CF-74B9-036608156D8E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724400"/>
            <a:ext cx="3975100" cy="1081088"/>
            <a:chOff x="2196" y="2886"/>
            <a:chExt cx="2504" cy="681"/>
          </a:xfrm>
        </p:grpSpPr>
        <p:sp>
          <p:nvSpPr>
            <p:cNvPr id="62474" name="Freeform 109">
              <a:extLst>
                <a:ext uri="{FF2B5EF4-FFF2-40B4-BE49-F238E27FC236}">
                  <a16:creationId xmlns:a16="http://schemas.microsoft.com/office/drawing/2014/main" id="{BD35C1CF-04D6-65AC-74AE-C4DAECBF438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0" y="3358"/>
              <a:ext cx="2444" cy="56"/>
            </a:xfrm>
            <a:custGeom>
              <a:avLst/>
              <a:gdLst>
                <a:gd name="T0" fmla="*/ 0 w 2160"/>
                <a:gd name="T1" fmla="*/ 0 h 1"/>
                <a:gd name="T2" fmla="*/ 4532 w 2160"/>
                <a:gd name="T3" fmla="*/ 0 h 1"/>
                <a:gd name="T4" fmla="*/ 0 60000 65536"/>
                <a:gd name="T5" fmla="*/ 0 60000 65536"/>
                <a:gd name="T6" fmla="*/ 0 w 2160"/>
                <a:gd name="T7" fmla="*/ 0 h 1"/>
                <a:gd name="T8" fmla="*/ 2160 w 21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">
                  <a:moveTo>
                    <a:pt x="0" y="0"/>
                  </a:moveTo>
                  <a:lnTo>
                    <a:pt x="216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5" name="Freeform 110">
              <a:extLst>
                <a:ext uri="{FF2B5EF4-FFF2-40B4-BE49-F238E27FC236}">
                  <a16:creationId xmlns:a16="http://schemas.microsoft.com/office/drawing/2014/main" id="{80703406-03AB-1FA4-2646-5447D6314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3323"/>
              <a:ext cx="1" cy="91"/>
            </a:xfrm>
            <a:custGeom>
              <a:avLst/>
              <a:gdLst>
                <a:gd name="T0" fmla="*/ 0 w 1"/>
                <a:gd name="T1" fmla="*/ 0 h 453"/>
                <a:gd name="T2" fmla="*/ 0 w 1"/>
                <a:gd name="T3" fmla="*/ 0 h 453"/>
                <a:gd name="T4" fmla="*/ 0 60000 65536"/>
                <a:gd name="T5" fmla="*/ 0 60000 65536"/>
                <a:gd name="T6" fmla="*/ 0 w 1"/>
                <a:gd name="T7" fmla="*/ 0 h 453"/>
                <a:gd name="T8" fmla="*/ 1 w 1"/>
                <a:gd name="T9" fmla="*/ 453 h 4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3">
                  <a:moveTo>
                    <a:pt x="0" y="45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6" name="Freeform 111">
              <a:extLst>
                <a:ext uri="{FF2B5EF4-FFF2-40B4-BE49-F238E27FC236}">
                  <a16:creationId xmlns:a16="http://schemas.microsoft.com/office/drawing/2014/main" id="{FD520C4C-0C09-F181-5A07-F9E1AA5F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3251"/>
              <a:ext cx="1" cy="163"/>
            </a:xfrm>
            <a:custGeom>
              <a:avLst/>
              <a:gdLst>
                <a:gd name="T0" fmla="*/ 0 w 1"/>
                <a:gd name="T1" fmla="*/ 0 h 588"/>
                <a:gd name="T2" fmla="*/ 0 w 1"/>
                <a:gd name="T3" fmla="*/ 0 h 588"/>
                <a:gd name="T4" fmla="*/ 0 60000 65536"/>
                <a:gd name="T5" fmla="*/ 0 60000 65536"/>
                <a:gd name="T6" fmla="*/ 0 w 1"/>
                <a:gd name="T7" fmla="*/ 0 h 588"/>
                <a:gd name="T8" fmla="*/ 1 w 1"/>
                <a:gd name="T9" fmla="*/ 588 h 5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8">
                  <a:moveTo>
                    <a:pt x="0" y="58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7" name="Freeform 112">
              <a:extLst>
                <a:ext uri="{FF2B5EF4-FFF2-40B4-BE49-F238E27FC236}">
                  <a16:creationId xmlns:a16="http://schemas.microsoft.com/office/drawing/2014/main" id="{9A8E7518-515A-E49A-E2BF-6CD40953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3096"/>
              <a:ext cx="1" cy="311"/>
            </a:xfrm>
            <a:custGeom>
              <a:avLst/>
              <a:gdLst>
                <a:gd name="T0" fmla="*/ 0 w 1"/>
                <a:gd name="T1" fmla="*/ 3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8" name="Freeform 113">
              <a:extLst>
                <a:ext uri="{FF2B5EF4-FFF2-40B4-BE49-F238E27FC236}">
                  <a16:creationId xmlns:a16="http://schemas.microsoft.com/office/drawing/2014/main" id="{9DE87AAA-7FAE-FD8F-8B48-E280AC4BD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3022"/>
              <a:ext cx="1" cy="392"/>
            </a:xfrm>
            <a:custGeom>
              <a:avLst/>
              <a:gdLst>
                <a:gd name="T0" fmla="*/ 0 w 1"/>
                <a:gd name="T1" fmla="*/ 4 h 963"/>
                <a:gd name="T2" fmla="*/ 0 w 1"/>
                <a:gd name="T3" fmla="*/ 0 h 963"/>
                <a:gd name="T4" fmla="*/ 0 60000 65536"/>
                <a:gd name="T5" fmla="*/ 0 60000 65536"/>
                <a:gd name="T6" fmla="*/ 0 w 1"/>
                <a:gd name="T7" fmla="*/ 0 h 963"/>
                <a:gd name="T8" fmla="*/ 1 w 1"/>
                <a:gd name="T9" fmla="*/ 963 h 9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3">
                  <a:moveTo>
                    <a:pt x="0" y="96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9" name="Line 114">
              <a:extLst>
                <a:ext uri="{FF2B5EF4-FFF2-40B4-BE49-F238E27FC236}">
                  <a16:creationId xmlns:a16="http://schemas.microsoft.com/office/drawing/2014/main" id="{C3C77BF4-5BDA-5885-C333-27ED00415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7" y="3057"/>
              <a:ext cx="1587" cy="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0" name="Text Box 115">
              <a:extLst>
                <a:ext uri="{FF2B5EF4-FFF2-40B4-BE49-F238E27FC236}">
                  <a16:creationId xmlns:a16="http://schemas.microsoft.com/office/drawing/2014/main" id="{68A99D40-97D1-B11F-DE82-A1676F1ED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366"/>
              <a:ext cx="250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0    1      2      3     4      5      6      7     8</a:t>
              </a:r>
            </a:p>
          </p:txBody>
        </p:sp>
        <p:sp>
          <p:nvSpPr>
            <p:cNvPr id="62481" name="Freeform 116">
              <a:extLst>
                <a:ext uri="{FF2B5EF4-FFF2-40B4-BE49-F238E27FC236}">
                  <a16:creationId xmlns:a16="http://schemas.microsoft.com/office/drawing/2014/main" id="{75AD3C33-59BE-4BCD-DC99-5E8B93062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3171"/>
              <a:ext cx="1" cy="243"/>
            </a:xfrm>
            <a:custGeom>
              <a:avLst/>
              <a:gdLst>
                <a:gd name="T0" fmla="*/ 0 w 1"/>
                <a:gd name="T1" fmla="*/ 1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82" name="Object 117">
              <a:extLst>
                <a:ext uri="{FF2B5EF4-FFF2-40B4-BE49-F238E27FC236}">
                  <a16:creationId xmlns:a16="http://schemas.microsoft.com/office/drawing/2014/main" id="{81C8BCDE-5473-0EAE-F9EC-11C215B8F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5" y="2998"/>
            <a:ext cx="313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820400" imgH="4102100" progId="Equation.3">
                    <p:embed/>
                  </p:oleObj>
                </mc:Choice>
                <mc:Fallback>
                  <p:oleObj name="公式" r:id="rId8" imgW="10820400" imgH="4102100" progId="Equation.3">
                    <p:embed/>
                    <p:pic>
                      <p:nvPicPr>
                        <p:cNvPr id="62482" name="Object 117">
                          <a:extLst>
                            <a:ext uri="{FF2B5EF4-FFF2-40B4-BE49-F238E27FC236}">
                              <a16:creationId xmlns:a16="http://schemas.microsoft.com/office/drawing/2014/main" id="{81C8BCDE-5473-0EAE-F9EC-11C215B8F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998"/>
                          <a:ext cx="313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Freeform 118">
              <a:extLst>
                <a:ext uri="{FF2B5EF4-FFF2-40B4-BE49-F238E27FC236}">
                  <a16:creationId xmlns:a16="http://schemas.microsoft.com/office/drawing/2014/main" id="{EC5C72C5-E927-99DD-3198-B93B508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2886"/>
              <a:ext cx="1" cy="529"/>
            </a:xfrm>
            <a:custGeom>
              <a:avLst/>
              <a:gdLst>
                <a:gd name="T0" fmla="*/ 0 w 1"/>
                <a:gd name="T1" fmla="*/ 26 h 963"/>
                <a:gd name="T2" fmla="*/ 0 w 1"/>
                <a:gd name="T3" fmla="*/ 0 h 963"/>
                <a:gd name="T4" fmla="*/ 0 60000 65536"/>
                <a:gd name="T5" fmla="*/ 0 60000 65536"/>
                <a:gd name="T6" fmla="*/ 0 w 1"/>
                <a:gd name="T7" fmla="*/ 0 h 963"/>
                <a:gd name="T8" fmla="*/ 1 w 1"/>
                <a:gd name="T9" fmla="*/ 963 h 9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3">
                  <a:moveTo>
                    <a:pt x="0" y="96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84" name="Object 119">
              <a:extLst>
                <a:ext uri="{FF2B5EF4-FFF2-40B4-BE49-F238E27FC236}">
                  <a16:creationId xmlns:a16="http://schemas.microsoft.com/office/drawing/2014/main" id="{315515A8-FD28-22FB-3059-E7F9FB0CD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9" y="2907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686300" imgH="5270500" progId="Equation.3">
                    <p:embed/>
                  </p:oleObj>
                </mc:Choice>
                <mc:Fallback>
                  <p:oleObj name="公式" r:id="rId10" imgW="4686300" imgH="5270500" progId="Equation.3">
                    <p:embed/>
                    <p:pic>
                      <p:nvPicPr>
                        <p:cNvPr id="62484" name="Object 119">
                          <a:extLst>
                            <a:ext uri="{FF2B5EF4-FFF2-40B4-BE49-F238E27FC236}">
                              <a16:creationId xmlns:a16="http://schemas.microsoft.com/office/drawing/2014/main" id="{315515A8-FD28-22FB-3059-E7F9FB0CD5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2907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20" name="AutoShape 120">
            <a:extLst>
              <a:ext uri="{FF2B5EF4-FFF2-40B4-BE49-F238E27FC236}">
                <a16:creationId xmlns:a16="http://schemas.microsoft.com/office/drawing/2014/main" id="{D190392B-CC58-EAF5-85C7-DD001A6E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4522303"/>
            <a:ext cx="976313" cy="55024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67D46-DD4D-FAA9-A220-2174C4F39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B8DAB2B9-88A1-6CDE-80E6-A37CE06146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4125241-AF93-A340-ACA8-ACEC53067850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03453" name="Rectangle 29">
            <a:extLst>
              <a:ext uri="{FF2B5EF4-FFF2-40B4-BE49-F238E27FC236}">
                <a16:creationId xmlns:a16="http://schemas.microsoft.com/office/drawing/2014/main" id="{1A331FF5-36AD-EADE-6DB0-9C0052B5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71613"/>
            <a:ext cx="9144000" cy="26654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E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C96824EA-FE3C-EC79-B2AA-70F59B77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95" y="1106046"/>
            <a:ext cx="2747068" cy="3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幼圆" pitchFamily="49" charset="-122"/>
              </a:rPr>
              <a:t>解：现金流量图如下</a:t>
            </a:r>
          </a:p>
        </p:txBody>
      </p:sp>
      <p:graphicFrame>
        <p:nvGraphicFramePr>
          <p:cNvPr id="103455" name="Object 31">
            <a:extLst>
              <a:ext uri="{FF2B5EF4-FFF2-40B4-BE49-F238E27FC236}">
                <a16:creationId xmlns:a16="http://schemas.microsoft.com/office/drawing/2014/main" id="{263865BB-F9DB-E333-4034-0535B0C3B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2063" y="1976438"/>
          <a:ext cx="23669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911300" imgH="4978400" progId="Equation.3">
                  <p:embed/>
                </p:oleObj>
              </mc:Choice>
              <mc:Fallback>
                <p:oleObj name="公式" r:id="rId2" imgW="26911300" imgH="4978400" progId="Equation.3">
                  <p:embed/>
                  <p:pic>
                    <p:nvPicPr>
                      <p:cNvPr id="103455" name="Object 31">
                        <a:extLst>
                          <a:ext uri="{FF2B5EF4-FFF2-40B4-BE49-F238E27FC236}">
                            <a16:creationId xmlns:a16="http://schemas.microsoft.com/office/drawing/2014/main" id="{263865BB-F9DB-E333-4034-0535B0C3B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1976438"/>
                        <a:ext cx="23669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>
            <a:extLst>
              <a:ext uri="{FF2B5EF4-FFF2-40B4-BE49-F238E27FC236}">
                <a16:creationId xmlns:a16="http://schemas.microsoft.com/office/drawing/2014/main" id="{75EC1979-F4A4-308C-D7C5-31817B49BA3C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1655763"/>
            <a:ext cx="3975100" cy="812800"/>
            <a:chOff x="436" y="1052"/>
            <a:chExt cx="2504" cy="512"/>
          </a:xfrm>
        </p:grpSpPr>
        <p:sp>
          <p:nvSpPr>
            <p:cNvPr id="63516" name="Line 33">
              <a:extLst>
                <a:ext uri="{FF2B5EF4-FFF2-40B4-BE49-F238E27FC236}">
                  <a16:creationId xmlns:a16="http://schemas.microsoft.com/office/drawing/2014/main" id="{06EAE8CB-CB2D-4F4D-A0FC-47EA54FA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123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7" name="Line 34">
              <a:extLst>
                <a:ext uri="{FF2B5EF4-FFF2-40B4-BE49-F238E27FC236}">
                  <a16:creationId xmlns:a16="http://schemas.microsoft.com/office/drawing/2014/main" id="{72086AC0-3DB9-582B-40A1-987F066A1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228"/>
              <a:ext cx="20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8" name="Text Box 35">
              <a:extLst>
                <a:ext uri="{FF2B5EF4-FFF2-40B4-BE49-F238E27FC236}">
                  <a16:creationId xmlns:a16="http://schemas.microsoft.com/office/drawing/2014/main" id="{24C7C08D-9134-7174-0DAE-B081E770E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363"/>
              <a:ext cx="250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0    1      2      3     4      5      6      7     8</a:t>
              </a:r>
            </a:p>
          </p:txBody>
        </p:sp>
        <p:graphicFrame>
          <p:nvGraphicFramePr>
            <p:cNvPr id="63519" name="Object 36">
              <a:extLst>
                <a:ext uri="{FF2B5EF4-FFF2-40B4-BE49-F238E27FC236}">
                  <a16:creationId xmlns:a16="http://schemas.microsoft.com/office/drawing/2014/main" id="{AA75B9AF-08C7-1746-36FE-B5CE54C90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7" y="1052"/>
            <a:ext cx="34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001500" imgH="4978400" progId="Equation.3">
                    <p:embed/>
                  </p:oleObj>
                </mc:Choice>
                <mc:Fallback>
                  <p:oleObj name="公式" r:id="rId4" imgW="12001500" imgH="4978400" progId="Equation.3">
                    <p:embed/>
                    <p:pic>
                      <p:nvPicPr>
                        <p:cNvPr id="63519" name="Object 36">
                          <a:extLst>
                            <a:ext uri="{FF2B5EF4-FFF2-40B4-BE49-F238E27FC236}">
                              <a16:creationId xmlns:a16="http://schemas.microsoft.com/office/drawing/2014/main" id="{AA75B9AF-08C7-1746-36FE-B5CE54C909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052"/>
                          <a:ext cx="34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0" name="Line 37">
              <a:extLst>
                <a:ext uri="{FF2B5EF4-FFF2-40B4-BE49-F238E27FC236}">
                  <a16:creationId xmlns:a16="http://schemas.microsoft.com/office/drawing/2014/main" id="{E6C0FC2F-04DE-98DB-5DD6-16E95E273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" y="1228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1" name="Line 38">
              <a:extLst>
                <a:ext uri="{FF2B5EF4-FFF2-40B4-BE49-F238E27FC236}">
                  <a16:creationId xmlns:a16="http://schemas.microsoft.com/office/drawing/2014/main" id="{34149C14-174A-6335-6CE7-1EBB1B6E1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" y="123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2" name="Line 39">
              <a:extLst>
                <a:ext uri="{FF2B5EF4-FFF2-40B4-BE49-F238E27FC236}">
                  <a16:creationId xmlns:a16="http://schemas.microsoft.com/office/drawing/2014/main" id="{0451DB60-B7C8-C552-1FB5-3610BF07B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" y="1228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3" name="Line 40">
              <a:extLst>
                <a:ext uri="{FF2B5EF4-FFF2-40B4-BE49-F238E27FC236}">
                  <a16:creationId xmlns:a16="http://schemas.microsoft.com/office/drawing/2014/main" id="{6955941D-30DB-E3E3-7616-1AE37860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5" y="1228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4" name="Line 41">
              <a:extLst>
                <a:ext uri="{FF2B5EF4-FFF2-40B4-BE49-F238E27FC236}">
                  <a16:creationId xmlns:a16="http://schemas.microsoft.com/office/drawing/2014/main" id="{D21363F4-9013-7451-A83D-9F328F5FA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1228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5" name="Line 42">
              <a:extLst>
                <a:ext uri="{FF2B5EF4-FFF2-40B4-BE49-F238E27FC236}">
                  <a16:creationId xmlns:a16="http://schemas.microsoft.com/office/drawing/2014/main" id="{3A18EB5E-9FE2-6594-24E4-688B878B1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" y="1219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6" name="Line 43">
              <a:extLst>
                <a:ext uri="{FF2B5EF4-FFF2-40B4-BE49-F238E27FC236}">
                  <a16:creationId xmlns:a16="http://schemas.microsoft.com/office/drawing/2014/main" id="{E9B4FD4B-00CD-FB1A-BC24-EB32BBA0B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1228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7" name="Freeform 44">
              <a:extLst>
                <a:ext uri="{FF2B5EF4-FFF2-40B4-BE49-F238E27FC236}">
                  <a16:creationId xmlns:a16="http://schemas.microsoft.com/office/drawing/2014/main" id="{8FB76E90-10EB-FCDD-D9D1-69CE70ACC84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6" y="1355"/>
              <a:ext cx="2444" cy="56"/>
            </a:xfrm>
            <a:custGeom>
              <a:avLst/>
              <a:gdLst>
                <a:gd name="T0" fmla="*/ 0 w 2160"/>
                <a:gd name="T1" fmla="*/ 0 h 1"/>
                <a:gd name="T2" fmla="*/ 4532 w 2160"/>
                <a:gd name="T3" fmla="*/ 0 h 1"/>
                <a:gd name="T4" fmla="*/ 0 60000 65536"/>
                <a:gd name="T5" fmla="*/ 0 60000 65536"/>
                <a:gd name="T6" fmla="*/ 0 w 2160"/>
                <a:gd name="T7" fmla="*/ 0 h 1"/>
                <a:gd name="T8" fmla="*/ 2160 w 21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">
                  <a:moveTo>
                    <a:pt x="0" y="0"/>
                  </a:moveTo>
                  <a:lnTo>
                    <a:pt x="21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40E1A88D-7E56-F86B-884C-8D5A6DA9F8D6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2657475"/>
            <a:ext cx="3975100" cy="1081088"/>
            <a:chOff x="436" y="1747"/>
            <a:chExt cx="2504" cy="681"/>
          </a:xfrm>
        </p:grpSpPr>
        <p:sp>
          <p:nvSpPr>
            <p:cNvPr id="63505" name="Freeform 46">
              <a:extLst>
                <a:ext uri="{FF2B5EF4-FFF2-40B4-BE49-F238E27FC236}">
                  <a16:creationId xmlns:a16="http://schemas.microsoft.com/office/drawing/2014/main" id="{709D07A3-4C8D-FF72-2784-AA38E40B7C2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0" y="2219"/>
              <a:ext cx="2444" cy="56"/>
            </a:xfrm>
            <a:custGeom>
              <a:avLst/>
              <a:gdLst>
                <a:gd name="T0" fmla="*/ 0 w 2160"/>
                <a:gd name="T1" fmla="*/ 0 h 1"/>
                <a:gd name="T2" fmla="*/ 4532 w 2160"/>
                <a:gd name="T3" fmla="*/ 0 h 1"/>
                <a:gd name="T4" fmla="*/ 0 60000 65536"/>
                <a:gd name="T5" fmla="*/ 0 60000 65536"/>
                <a:gd name="T6" fmla="*/ 0 w 2160"/>
                <a:gd name="T7" fmla="*/ 0 h 1"/>
                <a:gd name="T8" fmla="*/ 2160 w 21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">
                  <a:moveTo>
                    <a:pt x="0" y="0"/>
                  </a:moveTo>
                  <a:lnTo>
                    <a:pt x="21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6" name="Freeform 47">
              <a:extLst>
                <a:ext uri="{FF2B5EF4-FFF2-40B4-BE49-F238E27FC236}">
                  <a16:creationId xmlns:a16="http://schemas.microsoft.com/office/drawing/2014/main" id="{430DB6D1-997A-6003-CDA6-E4D355EB6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184"/>
              <a:ext cx="1" cy="91"/>
            </a:xfrm>
            <a:custGeom>
              <a:avLst/>
              <a:gdLst>
                <a:gd name="T0" fmla="*/ 0 w 1"/>
                <a:gd name="T1" fmla="*/ 0 h 453"/>
                <a:gd name="T2" fmla="*/ 0 w 1"/>
                <a:gd name="T3" fmla="*/ 0 h 453"/>
                <a:gd name="T4" fmla="*/ 0 60000 65536"/>
                <a:gd name="T5" fmla="*/ 0 60000 65536"/>
                <a:gd name="T6" fmla="*/ 0 w 1"/>
                <a:gd name="T7" fmla="*/ 0 h 453"/>
                <a:gd name="T8" fmla="*/ 1 w 1"/>
                <a:gd name="T9" fmla="*/ 453 h 4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3">
                  <a:moveTo>
                    <a:pt x="0" y="45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Freeform 48">
              <a:extLst>
                <a:ext uri="{FF2B5EF4-FFF2-40B4-BE49-F238E27FC236}">
                  <a16:creationId xmlns:a16="http://schemas.microsoft.com/office/drawing/2014/main" id="{560843DF-119B-4079-697C-C1446CC58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" y="2112"/>
              <a:ext cx="1" cy="163"/>
            </a:xfrm>
            <a:custGeom>
              <a:avLst/>
              <a:gdLst>
                <a:gd name="T0" fmla="*/ 0 w 1"/>
                <a:gd name="T1" fmla="*/ 0 h 588"/>
                <a:gd name="T2" fmla="*/ 0 w 1"/>
                <a:gd name="T3" fmla="*/ 0 h 588"/>
                <a:gd name="T4" fmla="*/ 0 60000 65536"/>
                <a:gd name="T5" fmla="*/ 0 60000 65536"/>
                <a:gd name="T6" fmla="*/ 0 w 1"/>
                <a:gd name="T7" fmla="*/ 0 h 588"/>
                <a:gd name="T8" fmla="*/ 1 w 1"/>
                <a:gd name="T9" fmla="*/ 588 h 5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8">
                  <a:moveTo>
                    <a:pt x="0" y="58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8" name="Freeform 49">
              <a:extLst>
                <a:ext uri="{FF2B5EF4-FFF2-40B4-BE49-F238E27FC236}">
                  <a16:creationId xmlns:a16="http://schemas.microsoft.com/office/drawing/2014/main" id="{1E3ECBC8-E3D4-AB7A-6C40-C13461FC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" y="1957"/>
              <a:ext cx="1" cy="311"/>
            </a:xfrm>
            <a:custGeom>
              <a:avLst/>
              <a:gdLst>
                <a:gd name="T0" fmla="*/ 0 w 1"/>
                <a:gd name="T1" fmla="*/ 3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9" name="Freeform 50">
              <a:extLst>
                <a:ext uri="{FF2B5EF4-FFF2-40B4-BE49-F238E27FC236}">
                  <a16:creationId xmlns:a16="http://schemas.microsoft.com/office/drawing/2014/main" id="{9069E18E-7D42-5827-2A7E-F4413731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1883"/>
              <a:ext cx="1" cy="392"/>
            </a:xfrm>
            <a:custGeom>
              <a:avLst/>
              <a:gdLst>
                <a:gd name="T0" fmla="*/ 0 w 1"/>
                <a:gd name="T1" fmla="*/ 4 h 963"/>
                <a:gd name="T2" fmla="*/ 0 w 1"/>
                <a:gd name="T3" fmla="*/ 0 h 963"/>
                <a:gd name="T4" fmla="*/ 0 60000 65536"/>
                <a:gd name="T5" fmla="*/ 0 60000 65536"/>
                <a:gd name="T6" fmla="*/ 0 w 1"/>
                <a:gd name="T7" fmla="*/ 0 h 963"/>
                <a:gd name="T8" fmla="*/ 1 w 1"/>
                <a:gd name="T9" fmla="*/ 963 h 9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3">
                  <a:moveTo>
                    <a:pt x="0" y="9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0" name="Line 51">
              <a:extLst>
                <a:ext uri="{FF2B5EF4-FFF2-40B4-BE49-F238E27FC236}">
                  <a16:creationId xmlns:a16="http://schemas.microsoft.com/office/drawing/2014/main" id="{C0A75C6F-5FD5-5BD9-B9AD-AA5D65302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" y="1918"/>
              <a:ext cx="1587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1" name="Text Box 52">
              <a:extLst>
                <a:ext uri="{FF2B5EF4-FFF2-40B4-BE49-F238E27FC236}">
                  <a16:creationId xmlns:a16="http://schemas.microsoft.com/office/drawing/2014/main" id="{54777881-41FB-5B9D-814E-A224FAAB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2227"/>
              <a:ext cx="250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kumimoji="1" sz="3200">
                  <a:solidFill>
                    <a:srgbClr val="036D7B"/>
                  </a:solidFill>
                  <a:latin typeface="Times New Roman" panose="02020603050405020304" pitchFamily="18" charset="0"/>
                  <a:ea typeface="隶书" pitchFamily="49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–"/>
                <a:defRPr sz="2200" b="1">
                  <a:solidFill>
                    <a:schemeClr val="tx1"/>
                  </a:solidFill>
                  <a:latin typeface="Tahoma" panose="020B060403050404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8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0    1      2      3     4      5      6      7     8</a:t>
              </a:r>
            </a:p>
          </p:txBody>
        </p:sp>
        <p:sp>
          <p:nvSpPr>
            <p:cNvPr id="63512" name="Freeform 53">
              <a:extLst>
                <a:ext uri="{FF2B5EF4-FFF2-40B4-BE49-F238E27FC236}">
                  <a16:creationId xmlns:a16="http://schemas.microsoft.com/office/drawing/2014/main" id="{7F6AB588-AAB8-A9C0-82EE-0FA856283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032"/>
              <a:ext cx="1" cy="243"/>
            </a:xfrm>
            <a:custGeom>
              <a:avLst/>
              <a:gdLst>
                <a:gd name="T0" fmla="*/ 0 w 1"/>
                <a:gd name="T1" fmla="*/ 1 h 813"/>
                <a:gd name="T2" fmla="*/ 0 w 1"/>
                <a:gd name="T3" fmla="*/ 0 h 813"/>
                <a:gd name="T4" fmla="*/ 0 60000 65536"/>
                <a:gd name="T5" fmla="*/ 0 60000 65536"/>
                <a:gd name="T6" fmla="*/ 0 w 1"/>
                <a:gd name="T7" fmla="*/ 0 h 813"/>
                <a:gd name="T8" fmla="*/ 1 w 1"/>
                <a:gd name="T9" fmla="*/ 813 h 8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13">
                  <a:moveTo>
                    <a:pt x="0" y="81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13" name="Object 54">
              <a:extLst>
                <a:ext uri="{FF2B5EF4-FFF2-40B4-BE49-F238E27FC236}">
                  <a16:creationId xmlns:a16="http://schemas.microsoft.com/office/drawing/2014/main" id="{76A621B0-2275-E3B9-4230-0B3AA7E2C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860"/>
            <a:ext cx="313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820400" imgH="4102100" progId="Equation.3">
                    <p:embed/>
                  </p:oleObj>
                </mc:Choice>
                <mc:Fallback>
                  <p:oleObj name="公式" r:id="rId6" imgW="10820400" imgH="4102100" progId="Equation.3">
                    <p:embed/>
                    <p:pic>
                      <p:nvPicPr>
                        <p:cNvPr id="63513" name="Object 54">
                          <a:extLst>
                            <a:ext uri="{FF2B5EF4-FFF2-40B4-BE49-F238E27FC236}">
                              <a16:creationId xmlns:a16="http://schemas.microsoft.com/office/drawing/2014/main" id="{76A621B0-2275-E3B9-4230-0B3AA7E2CD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860"/>
                          <a:ext cx="313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4" name="Freeform 55">
              <a:extLst>
                <a:ext uri="{FF2B5EF4-FFF2-40B4-BE49-F238E27FC236}">
                  <a16:creationId xmlns:a16="http://schemas.microsoft.com/office/drawing/2014/main" id="{A19D6376-4F64-ED25-0354-C7BB3DD86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747"/>
              <a:ext cx="1" cy="529"/>
            </a:xfrm>
            <a:custGeom>
              <a:avLst/>
              <a:gdLst>
                <a:gd name="T0" fmla="*/ 0 w 1"/>
                <a:gd name="T1" fmla="*/ 26 h 963"/>
                <a:gd name="T2" fmla="*/ 0 w 1"/>
                <a:gd name="T3" fmla="*/ 0 h 963"/>
                <a:gd name="T4" fmla="*/ 0 60000 65536"/>
                <a:gd name="T5" fmla="*/ 0 60000 65536"/>
                <a:gd name="T6" fmla="*/ 0 w 1"/>
                <a:gd name="T7" fmla="*/ 0 h 963"/>
                <a:gd name="T8" fmla="*/ 1 w 1"/>
                <a:gd name="T9" fmla="*/ 963 h 9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3">
                  <a:moveTo>
                    <a:pt x="0" y="9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15" name="Object 56">
              <a:extLst>
                <a:ext uri="{FF2B5EF4-FFF2-40B4-BE49-F238E27FC236}">
                  <a16:creationId xmlns:a16="http://schemas.microsoft.com/office/drawing/2014/main" id="{E61434DD-F509-BCB1-DB9B-546129830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7" y="1747"/>
            <a:ext cx="13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686300" imgH="5270500" progId="Equation.3">
                    <p:embed/>
                  </p:oleObj>
                </mc:Choice>
                <mc:Fallback>
                  <p:oleObj name="公式" r:id="rId8" imgW="4686300" imgH="5270500" progId="Equation.3">
                    <p:embed/>
                    <p:pic>
                      <p:nvPicPr>
                        <p:cNvPr id="63515" name="Object 56">
                          <a:extLst>
                            <a:ext uri="{FF2B5EF4-FFF2-40B4-BE49-F238E27FC236}">
                              <a16:creationId xmlns:a16="http://schemas.microsoft.com/office/drawing/2014/main" id="{E61434DD-F509-BCB1-DB9B-546129830D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1747"/>
                          <a:ext cx="13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81" name="Object 57">
            <a:extLst>
              <a:ext uri="{FF2B5EF4-FFF2-40B4-BE49-F238E27FC236}">
                <a16:creationId xmlns:a16="http://schemas.microsoft.com/office/drawing/2014/main" id="{2F55D81A-2CA1-D2E2-5136-B8E0F5124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326" y="3262313"/>
          <a:ext cx="3611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3891200" imgH="5270500" progId="Equation.3">
                  <p:embed/>
                </p:oleObj>
              </mc:Choice>
              <mc:Fallback>
                <p:oleObj name="公式" r:id="rId10" imgW="43891200" imgH="5270500" progId="Equation.3">
                  <p:embed/>
                  <p:pic>
                    <p:nvPicPr>
                      <p:cNvPr id="103481" name="Object 57">
                        <a:extLst>
                          <a:ext uri="{FF2B5EF4-FFF2-40B4-BE49-F238E27FC236}">
                            <a16:creationId xmlns:a16="http://schemas.microsoft.com/office/drawing/2014/main" id="{2F55D81A-2CA1-D2E2-5136-B8E0F5124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6" y="3262313"/>
                        <a:ext cx="3611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2" name="Object 58">
            <a:extLst>
              <a:ext uri="{FF2B5EF4-FFF2-40B4-BE49-F238E27FC236}">
                <a16:creationId xmlns:a16="http://schemas.microsoft.com/office/drawing/2014/main" id="{8D37AA82-B0C9-E746-3A90-8CF23A836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4279901"/>
          <a:ext cx="53482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026800" imgH="4686300" progId="Equation.3">
                  <p:embed/>
                </p:oleObj>
              </mc:Choice>
              <mc:Fallback>
                <p:oleObj name="公式" r:id="rId12" imgW="62026800" imgH="4686300" progId="Equation.3">
                  <p:embed/>
                  <p:pic>
                    <p:nvPicPr>
                      <p:cNvPr id="103482" name="Object 58">
                        <a:extLst>
                          <a:ext uri="{FF2B5EF4-FFF2-40B4-BE49-F238E27FC236}">
                            <a16:creationId xmlns:a16="http://schemas.microsoft.com/office/drawing/2014/main" id="{8D37AA82-B0C9-E746-3A90-8CF23A836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79901"/>
                        <a:ext cx="53482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3" name="Object 59">
            <a:extLst>
              <a:ext uri="{FF2B5EF4-FFF2-40B4-BE49-F238E27FC236}">
                <a16:creationId xmlns:a16="http://schemas.microsoft.com/office/drawing/2014/main" id="{439C4059-A066-4E45-C0D3-E7F8B34E5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1" y="4864100"/>
          <a:ext cx="55594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7340500" imgH="4102100" progId="Equation.3">
                  <p:embed/>
                </p:oleObj>
              </mc:Choice>
              <mc:Fallback>
                <p:oleObj name="公式" r:id="rId14" imgW="57340500" imgH="4102100" progId="Equation.3">
                  <p:embed/>
                  <p:pic>
                    <p:nvPicPr>
                      <p:cNvPr id="103483" name="Object 59">
                        <a:extLst>
                          <a:ext uri="{FF2B5EF4-FFF2-40B4-BE49-F238E27FC236}">
                            <a16:creationId xmlns:a16="http://schemas.microsoft.com/office/drawing/2014/main" id="{439C4059-A066-4E45-C0D3-E7F8B34E5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1" y="4864100"/>
                        <a:ext cx="55594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4" name="Object 60">
            <a:extLst>
              <a:ext uri="{FF2B5EF4-FFF2-40B4-BE49-F238E27FC236}">
                <a16:creationId xmlns:a16="http://schemas.microsoft.com/office/drawing/2014/main" id="{23DEA238-5FFD-CEBD-2CE1-4A83ABF7D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5359400"/>
          <a:ext cx="5559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2318900" imgH="4978400" progId="Equation.3">
                  <p:embed/>
                </p:oleObj>
              </mc:Choice>
              <mc:Fallback>
                <p:oleObj name="公式" r:id="rId16" imgW="62318900" imgH="4978400" progId="Equation.3">
                  <p:embed/>
                  <p:pic>
                    <p:nvPicPr>
                      <p:cNvPr id="103484" name="Object 60">
                        <a:extLst>
                          <a:ext uri="{FF2B5EF4-FFF2-40B4-BE49-F238E27FC236}">
                            <a16:creationId xmlns:a16="http://schemas.microsoft.com/office/drawing/2014/main" id="{23DEA238-5FFD-CEBD-2CE1-4A83ABF7D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359400"/>
                        <a:ext cx="5559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5" name="Object 61">
            <a:extLst>
              <a:ext uri="{FF2B5EF4-FFF2-40B4-BE49-F238E27FC236}">
                <a16:creationId xmlns:a16="http://schemas.microsoft.com/office/drawing/2014/main" id="{1122D276-C450-3490-300C-14F4EDE1C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4" y="6008689"/>
          <a:ext cx="52736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9690000" imgH="4102100" progId="Equation.3">
                  <p:embed/>
                </p:oleObj>
              </mc:Choice>
              <mc:Fallback>
                <p:oleObj name="公式" r:id="rId18" imgW="59690000" imgH="4102100" progId="Equation.3">
                  <p:embed/>
                  <p:pic>
                    <p:nvPicPr>
                      <p:cNvPr id="103485" name="Object 61">
                        <a:extLst>
                          <a:ext uri="{FF2B5EF4-FFF2-40B4-BE49-F238E27FC236}">
                            <a16:creationId xmlns:a16="http://schemas.microsoft.com/office/drawing/2014/main" id="{1122D276-C450-3490-300C-14F4EDE1C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6008689"/>
                        <a:ext cx="527367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86" name="AutoShape 62">
            <a:extLst>
              <a:ext uri="{FF2B5EF4-FFF2-40B4-BE49-F238E27FC236}">
                <a16:creationId xmlns:a16="http://schemas.microsoft.com/office/drawing/2014/main" id="{17050851-C533-6E76-A652-8FFB01D6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44191"/>
            <a:ext cx="762000" cy="55024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487" name="AutoShape 63">
            <a:extLst>
              <a:ext uri="{FF2B5EF4-FFF2-40B4-BE49-F238E27FC236}">
                <a16:creationId xmlns:a16="http://schemas.microsoft.com/office/drawing/2014/main" id="{53C76A52-58E1-B8E8-F4F4-AE56872C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3141178"/>
            <a:ext cx="720725" cy="55024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488" name="Text Box 64">
            <a:extLst>
              <a:ext uri="{FF2B5EF4-FFF2-40B4-BE49-F238E27FC236}">
                <a16:creationId xmlns:a16="http://schemas.microsoft.com/office/drawing/2014/main" id="{FEC516E2-3F27-CC53-5DBD-1561ED74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96" y="4149726"/>
            <a:ext cx="512961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幼圆" pitchFamily="49" charset="-122"/>
              </a:rPr>
              <a:t>则：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7BB94-154F-DC2D-8699-865C2CC99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3" grpId="0" animBg="1"/>
      <p:bldP spid="103454" grpId="0"/>
      <p:bldP spid="1034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2A7482F7-EF56-17EC-400C-093F268839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5262C65-1241-FE41-914D-E7376D9310D0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64516" name="Text Box 39">
            <a:extLst>
              <a:ext uri="{FF2B5EF4-FFF2-40B4-BE49-F238E27FC236}">
                <a16:creationId xmlns:a16="http://schemas.microsoft.com/office/drawing/2014/main" id="{7EBE6BE6-3D95-F37D-9054-2FE173683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761" y="1205793"/>
            <a:ext cx="9507156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3-5】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现设年名义利率 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r=10%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，则年、半年、季、月、日的年实际利率如表： </a:t>
            </a:r>
          </a:p>
        </p:txBody>
      </p:sp>
      <p:sp>
        <p:nvSpPr>
          <p:cNvPr id="104488" name="Rectangle 40">
            <a:extLst>
              <a:ext uri="{FF2B5EF4-FFF2-40B4-BE49-F238E27FC236}">
                <a16:creationId xmlns:a16="http://schemas.microsoft.com/office/drawing/2014/main" id="{BC48BCB2-98EA-641B-AC0B-DA86C1C7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5216526"/>
            <a:ext cx="2001837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10.52%</a:t>
            </a:r>
          </a:p>
        </p:txBody>
      </p:sp>
      <p:sp>
        <p:nvSpPr>
          <p:cNvPr id="104489" name="Rectangle 41">
            <a:extLst>
              <a:ext uri="{FF2B5EF4-FFF2-40B4-BE49-F238E27FC236}">
                <a16:creationId xmlns:a16="http://schemas.microsoft.com/office/drawing/2014/main" id="{3785B334-18EB-FCDC-32D6-5F07F9B4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6526"/>
            <a:ext cx="196373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0.0274%</a:t>
            </a:r>
          </a:p>
        </p:txBody>
      </p:sp>
      <p:sp>
        <p:nvSpPr>
          <p:cNvPr id="104490" name="Rectangle 42">
            <a:extLst>
              <a:ext uri="{FF2B5EF4-FFF2-40B4-BE49-F238E27FC236}">
                <a16:creationId xmlns:a16="http://schemas.microsoft.com/office/drawing/2014/main" id="{D90AAFA5-2215-0C38-4AFB-D8F89444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5216526"/>
            <a:ext cx="1458912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365</a:t>
            </a:r>
          </a:p>
        </p:txBody>
      </p:sp>
      <p:sp>
        <p:nvSpPr>
          <p:cNvPr id="104491" name="Rectangle 43">
            <a:extLst>
              <a:ext uri="{FF2B5EF4-FFF2-40B4-BE49-F238E27FC236}">
                <a16:creationId xmlns:a16="http://schemas.microsoft.com/office/drawing/2014/main" id="{A0F79909-6600-DCF0-C478-F06663E0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216526"/>
            <a:ext cx="87788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zh-CN" altLang="en-US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日</a:t>
            </a:r>
          </a:p>
        </p:txBody>
      </p:sp>
      <p:sp>
        <p:nvSpPr>
          <p:cNvPr id="104492" name="Rectangle 44">
            <a:extLst>
              <a:ext uri="{FF2B5EF4-FFF2-40B4-BE49-F238E27FC236}">
                <a16:creationId xmlns:a16="http://schemas.microsoft.com/office/drawing/2014/main" id="{15D753B3-1764-57F5-257D-D536FA56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826001"/>
            <a:ext cx="2001837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10.47%</a:t>
            </a:r>
          </a:p>
        </p:txBody>
      </p:sp>
      <p:sp>
        <p:nvSpPr>
          <p:cNvPr id="104493" name="Rectangle 45">
            <a:extLst>
              <a:ext uri="{FF2B5EF4-FFF2-40B4-BE49-F238E27FC236}">
                <a16:creationId xmlns:a16="http://schemas.microsoft.com/office/drawing/2014/main" id="{D476FB42-DACB-A438-71B5-1696ECBF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26001"/>
            <a:ext cx="196373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0.833%</a:t>
            </a:r>
          </a:p>
        </p:txBody>
      </p:sp>
      <p:sp>
        <p:nvSpPr>
          <p:cNvPr id="104494" name="Rectangle 46">
            <a:extLst>
              <a:ext uri="{FF2B5EF4-FFF2-40B4-BE49-F238E27FC236}">
                <a16:creationId xmlns:a16="http://schemas.microsoft.com/office/drawing/2014/main" id="{79ECA2CC-836F-DB8D-EFB5-6219FFDB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826001"/>
            <a:ext cx="1458912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12</a:t>
            </a:r>
          </a:p>
        </p:txBody>
      </p:sp>
      <p:sp>
        <p:nvSpPr>
          <p:cNvPr id="104495" name="Rectangle 47">
            <a:extLst>
              <a:ext uri="{FF2B5EF4-FFF2-40B4-BE49-F238E27FC236}">
                <a16:creationId xmlns:a16="http://schemas.microsoft.com/office/drawing/2014/main" id="{D3CB1533-C504-F170-E88D-04BA1A09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826001"/>
            <a:ext cx="87788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zh-CN" altLang="en-US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月</a:t>
            </a:r>
          </a:p>
        </p:txBody>
      </p:sp>
      <p:sp>
        <p:nvSpPr>
          <p:cNvPr id="104496" name="Rectangle 48">
            <a:extLst>
              <a:ext uri="{FF2B5EF4-FFF2-40B4-BE49-F238E27FC236}">
                <a16:creationId xmlns:a16="http://schemas.microsoft.com/office/drawing/2014/main" id="{C7E93C46-D03F-398F-B99C-B8BFB06B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437064"/>
            <a:ext cx="2001837" cy="388937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10.38%</a:t>
            </a:r>
          </a:p>
        </p:txBody>
      </p:sp>
      <p:sp>
        <p:nvSpPr>
          <p:cNvPr id="104497" name="Rectangle 49">
            <a:extLst>
              <a:ext uri="{FF2B5EF4-FFF2-40B4-BE49-F238E27FC236}">
                <a16:creationId xmlns:a16="http://schemas.microsoft.com/office/drawing/2014/main" id="{55D0ED27-9A1A-D8CA-B977-7F822337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37064"/>
            <a:ext cx="1963738" cy="388937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2.5%</a:t>
            </a:r>
          </a:p>
        </p:txBody>
      </p:sp>
      <p:sp>
        <p:nvSpPr>
          <p:cNvPr id="104498" name="Rectangle 50">
            <a:extLst>
              <a:ext uri="{FF2B5EF4-FFF2-40B4-BE49-F238E27FC236}">
                <a16:creationId xmlns:a16="http://schemas.microsoft.com/office/drawing/2014/main" id="{8BCBBA3F-6FFF-7460-0105-554B1B267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437064"/>
            <a:ext cx="1458912" cy="388937"/>
          </a:xfrm>
          <a:prstGeom prst="rect">
            <a:avLst/>
          </a:prstGeom>
          <a:solidFill>
            <a:srgbClr val="D3E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None/>
            </a:pPr>
            <a:r>
              <a:rPr lang="en-US" altLang="zh-CN" sz="2000" b="1">
                <a:ea typeface="幼圆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4499" name="Rectangle 51">
            <a:extLst>
              <a:ext uri="{FF2B5EF4-FFF2-40B4-BE49-F238E27FC236}">
                <a16:creationId xmlns:a16="http://schemas.microsoft.com/office/drawing/2014/main" id="{2D2F5478-C8AB-8D93-20DE-9E11639B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437064"/>
            <a:ext cx="877888" cy="388937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zh-CN" altLang="en-US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季</a:t>
            </a:r>
          </a:p>
        </p:txBody>
      </p:sp>
      <p:sp>
        <p:nvSpPr>
          <p:cNvPr id="104500" name="Rectangle 52">
            <a:extLst>
              <a:ext uri="{FF2B5EF4-FFF2-40B4-BE49-F238E27FC236}">
                <a16:creationId xmlns:a16="http://schemas.microsoft.com/office/drawing/2014/main" id="{88AC71F1-A642-2DCC-1F82-54785285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046539"/>
            <a:ext cx="2001837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10.25%</a:t>
            </a:r>
          </a:p>
        </p:txBody>
      </p:sp>
      <p:sp>
        <p:nvSpPr>
          <p:cNvPr id="104501" name="Rectangle 53">
            <a:extLst>
              <a:ext uri="{FF2B5EF4-FFF2-40B4-BE49-F238E27FC236}">
                <a16:creationId xmlns:a16="http://schemas.microsoft.com/office/drawing/2014/main" id="{A89F99D5-6EC7-D682-C207-E56068FB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46539"/>
            <a:ext cx="196373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5%</a:t>
            </a:r>
          </a:p>
        </p:txBody>
      </p:sp>
      <p:sp>
        <p:nvSpPr>
          <p:cNvPr id="104502" name="Rectangle 54">
            <a:extLst>
              <a:ext uri="{FF2B5EF4-FFF2-40B4-BE49-F238E27FC236}">
                <a16:creationId xmlns:a16="http://schemas.microsoft.com/office/drawing/2014/main" id="{3B0A3F93-1BBA-A48C-0E92-D4ECA5F2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046539"/>
            <a:ext cx="1458912" cy="390525"/>
          </a:xfrm>
          <a:prstGeom prst="rect">
            <a:avLst/>
          </a:prstGeom>
          <a:solidFill>
            <a:srgbClr val="D3E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None/>
            </a:pPr>
            <a:r>
              <a:rPr lang="en-US" altLang="zh-CN" sz="2000" b="1">
                <a:ea typeface="幼圆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503" name="Rectangle 55">
            <a:extLst>
              <a:ext uri="{FF2B5EF4-FFF2-40B4-BE49-F238E27FC236}">
                <a16:creationId xmlns:a16="http://schemas.microsoft.com/office/drawing/2014/main" id="{01469184-18AF-7F0C-BFC8-E5F4F834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046539"/>
            <a:ext cx="87788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zh-CN" altLang="en-US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半年</a:t>
            </a:r>
          </a:p>
        </p:txBody>
      </p:sp>
      <p:sp>
        <p:nvSpPr>
          <p:cNvPr id="104504" name="Rectangle 56">
            <a:extLst>
              <a:ext uri="{FF2B5EF4-FFF2-40B4-BE49-F238E27FC236}">
                <a16:creationId xmlns:a16="http://schemas.microsoft.com/office/drawing/2014/main" id="{5D242A5A-1F30-BA44-854E-9CBFCFE6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3656014"/>
            <a:ext cx="2001837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10%</a:t>
            </a:r>
          </a:p>
        </p:txBody>
      </p:sp>
      <p:sp>
        <p:nvSpPr>
          <p:cNvPr id="104505" name="Rectangle 57">
            <a:extLst>
              <a:ext uri="{FF2B5EF4-FFF2-40B4-BE49-F238E27FC236}">
                <a16:creationId xmlns:a16="http://schemas.microsoft.com/office/drawing/2014/main" id="{CCF58A96-EB2A-AC53-628F-BF39982B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6014"/>
            <a:ext cx="196373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10%</a:t>
            </a:r>
          </a:p>
        </p:txBody>
      </p:sp>
      <p:sp>
        <p:nvSpPr>
          <p:cNvPr id="104506" name="Rectangle 58">
            <a:extLst>
              <a:ext uri="{FF2B5EF4-FFF2-40B4-BE49-F238E27FC236}">
                <a16:creationId xmlns:a16="http://schemas.microsoft.com/office/drawing/2014/main" id="{94460818-A5C6-31C2-59B3-B0EB22B0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656014"/>
            <a:ext cx="1458912" cy="390525"/>
          </a:xfrm>
          <a:prstGeom prst="rect">
            <a:avLst/>
          </a:prstGeom>
          <a:solidFill>
            <a:srgbClr val="D3E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None/>
            </a:pPr>
            <a:r>
              <a:rPr lang="en-US" altLang="zh-CN" sz="2000" b="1">
                <a:ea typeface="幼圆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507" name="Rectangle 59">
            <a:extLst>
              <a:ext uri="{FF2B5EF4-FFF2-40B4-BE49-F238E27FC236}">
                <a16:creationId xmlns:a16="http://schemas.microsoft.com/office/drawing/2014/main" id="{3CDB40FC-BE6A-5E7A-E37C-C34EA424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656014"/>
            <a:ext cx="877888" cy="390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zh-CN" altLang="en-US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年</a:t>
            </a:r>
          </a:p>
        </p:txBody>
      </p:sp>
      <p:sp>
        <p:nvSpPr>
          <p:cNvPr id="104508" name="Rectangle 60">
            <a:extLst>
              <a:ext uri="{FF2B5EF4-FFF2-40B4-BE49-F238E27FC236}">
                <a16:creationId xmlns:a16="http://schemas.microsoft.com/office/drawing/2014/main" id="{6402D78E-B943-9DA6-9E1E-E11F3674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6" y="3656014"/>
            <a:ext cx="1470025" cy="1951037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defRPr/>
            </a:pPr>
            <a:r>
              <a:rPr kumimoji="1" lang="en-US" altLang="zh-CN" sz="2000" b="1">
                <a:solidFill>
                  <a:srgbClr val="036D7B"/>
                </a:solidFill>
                <a:latin typeface="Times New Roman"/>
                <a:ea typeface="幼圆" pitchFamily="49" charset="-122"/>
                <a:cs typeface="Times New Roman" pitchFamily="18" charset="0"/>
              </a:rPr>
              <a:t>10%</a:t>
            </a:r>
          </a:p>
        </p:txBody>
      </p:sp>
      <p:sp>
        <p:nvSpPr>
          <p:cNvPr id="104509" name="Rectangle 61">
            <a:extLst>
              <a:ext uri="{FF2B5EF4-FFF2-40B4-BE49-F238E27FC236}">
                <a16:creationId xmlns:a16="http://schemas.microsoft.com/office/drawing/2014/main" id="{87270B42-9F19-6AA1-0CF8-3A94C27C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2884489"/>
            <a:ext cx="2001837" cy="771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zh-CN" altLang="en-US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年实际利率</a:t>
            </a:r>
            <a:endParaRPr kumimoji="1" lang="en-US" altLang="zh-CN" sz="2000" b="1">
              <a:solidFill>
                <a:srgbClr val="036D7B"/>
              </a:solidFill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(  </a:t>
            </a:r>
            <a:r>
              <a:rPr kumimoji="1" lang="en-US" altLang="zh-CN" sz="2000" b="1" i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eff</a:t>
            </a:r>
            <a:r>
              <a:rPr kumimoji="1" lang="en-US" altLang="zh-CN" sz="2000" b="1" baseline="-2500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04510" name="Rectangle 62">
            <a:extLst>
              <a:ext uri="{FF2B5EF4-FFF2-40B4-BE49-F238E27FC236}">
                <a16:creationId xmlns:a16="http://schemas.microsoft.com/office/drawing/2014/main" id="{5B0F6B2D-9968-8756-DCD4-FD646ECE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84489"/>
            <a:ext cx="1963738" cy="771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zh-CN" altLang="en-US" sz="2000" b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计息期利率</a:t>
            </a:r>
            <a:r>
              <a:rPr kumimoji="1" lang="en-US" altLang="zh-CN" sz="2000" b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000" b="1" i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b="1" dirty="0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11" name="Rectangle 63">
            <a:extLst>
              <a:ext uri="{FF2B5EF4-FFF2-40B4-BE49-F238E27FC236}">
                <a16:creationId xmlns:a16="http://schemas.microsoft.com/office/drawing/2014/main" id="{A46E0640-F04E-018A-4C52-4D0691C6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884489"/>
            <a:ext cx="1458912" cy="771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zh-CN" altLang="en-US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年计息次数</a:t>
            </a: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12" name="Rectangle 64">
            <a:extLst>
              <a:ext uri="{FF2B5EF4-FFF2-40B4-BE49-F238E27FC236}">
                <a16:creationId xmlns:a16="http://schemas.microsoft.com/office/drawing/2014/main" id="{A3FA0194-71D8-5EA2-3BF5-F03518F7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884489"/>
            <a:ext cx="877888" cy="771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zh-CN" altLang="en-US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计息期</a:t>
            </a:r>
          </a:p>
        </p:txBody>
      </p:sp>
      <p:sp>
        <p:nvSpPr>
          <p:cNvPr id="104513" name="Rectangle 65">
            <a:extLst>
              <a:ext uri="{FF2B5EF4-FFF2-40B4-BE49-F238E27FC236}">
                <a16:creationId xmlns:a16="http://schemas.microsoft.com/office/drawing/2014/main" id="{B3791A07-5F3C-9F3E-F770-55586E39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6" y="2884489"/>
            <a:ext cx="1470025" cy="771525"/>
          </a:xfrm>
          <a:prstGeom prst="rect">
            <a:avLst/>
          </a:prstGeom>
          <a:solidFill>
            <a:srgbClr val="D3EBF9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r>
              <a:rPr kumimoji="1" lang="zh-CN" altLang="en-US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年名义利率</a:t>
            </a: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="1">
                <a:solidFill>
                  <a:srgbClr val="036D7B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14" name="Line 66">
            <a:extLst>
              <a:ext uri="{FF2B5EF4-FFF2-40B4-BE49-F238E27FC236}">
                <a16:creationId xmlns:a16="http://schemas.microsoft.com/office/drawing/2014/main" id="{07FA0D25-5F9A-93ED-86BC-54AD492B0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2884488"/>
            <a:ext cx="77724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15" name="Line 67">
            <a:extLst>
              <a:ext uri="{FF2B5EF4-FFF2-40B4-BE49-F238E27FC236}">
                <a16:creationId xmlns:a16="http://schemas.microsoft.com/office/drawing/2014/main" id="{8961405F-2276-457C-E325-6284E6211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5607050"/>
            <a:ext cx="77724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16" name="Line 68">
            <a:extLst>
              <a:ext uri="{FF2B5EF4-FFF2-40B4-BE49-F238E27FC236}">
                <a16:creationId xmlns:a16="http://schemas.microsoft.com/office/drawing/2014/main" id="{CA027B5F-C212-4B55-10F3-955151644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3656013"/>
            <a:ext cx="7772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17" name="Line 69">
            <a:extLst>
              <a:ext uri="{FF2B5EF4-FFF2-40B4-BE49-F238E27FC236}">
                <a16:creationId xmlns:a16="http://schemas.microsoft.com/office/drawing/2014/main" id="{6CA43C44-B01E-1AC0-E0AE-C464D96C7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2884489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18" name="Line 70">
            <a:extLst>
              <a:ext uri="{FF2B5EF4-FFF2-40B4-BE49-F238E27FC236}">
                <a16:creationId xmlns:a16="http://schemas.microsoft.com/office/drawing/2014/main" id="{C8623D51-CC70-8F70-6846-9BC00FA88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088" y="2884488"/>
            <a:ext cx="0" cy="2722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19" name="Line 71">
            <a:extLst>
              <a:ext uri="{FF2B5EF4-FFF2-40B4-BE49-F238E27FC236}">
                <a16:creationId xmlns:a16="http://schemas.microsoft.com/office/drawing/2014/main" id="{1E7B5C0E-1032-CA81-CC06-A9B669584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84488"/>
            <a:ext cx="0" cy="2722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0" name="Line 72">
            <a:extLst>
              <a:ext uri="{FF2B5EF4-FFF2-40B4-BE49-F238E27FC236}">
                <a16:creationId xmlns:a16="http://schemas.microsoft.com/office/drawing/2014/main" id="{083B538A-5BDB-196D-1F0A-C271C7BF4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2884488"/>
            <a:ext cx="0" cy="2722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1" name="Line 73">
            <a:extLst>
              <a:ext uri="{FF2B5EF4-FFF2-40B4-BE49-F238E27FC236}">
                <a16:creationId xmlns:a16="http://schemas.microsoft.com/office/drawing/2014/main" id="{90F17A1B-5766-CDF8-6180-395F5C766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1" y="4046538"/>
            <a:ext cx="6302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2" name="Line 74">
            <a:extLst>
              <a:ext uri="{FF2B5EF4-FFF2-40B4-BE49-F238E27FC236}">
                <a16:creationId xmlns:a16="http://schemas.microsoft.com/office/drawing/2014/main" id="{F75775A4-1CD2-2365-90E3-897F65627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1" y="4437063"/>
            <a:ext cx="6302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3" name="Line 75">
            <a:extLst>
              <a:ext uri="{FF2B5EF4-FFF2-40B4-BE49-F238E27FC236}">
                <a16:creationId xmlns:a16="http://schemas.microsoft.com/office/drawing/2014/main" id="{190F71EC-91C3-686D-9CAD-794C59E3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1" y="4826000"/>
            <a:ext cx="6302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4" name="Line 76">
            <a:extLst>
              <a:ext uri="{FF2B5EF4-FFF2-40B4-BE49-F238E27FC236}">
                <a16:creationId xmlns:a16="http://schemas.microsoft.com/office/drawing/2014/main" id="{129CCE1F-8399-E698-D331-BD95CCF76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37064"/>
            <a:ext cx="0" cy="11699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5" name="Line 77">
            <a:extLst>
              <a:ext uri="{FF2B5EF4-FFF2-40B4-BE49-F238E27FC236}">
                <a16:creationId xmlns:a16="http://schemas.microsoft.com/office/drawing/2014/main" id="{124E5C9A-D63E-817C-B063-F60486572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1" y="5216525"/>
            <a:ext cx="6302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4527" name="Text Box 79">
            <a:extLst>
              <a:ext uri="{FF2B5EF4-FFF2-40B4-BE49-F238E27FC236}">
                <a16:creationId xmlns:a16="http://schemas.microsoft.com/office/drawing/2014/main" id="{A3CC373D-B8A4-0C3E-FE25-AA3BBD181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126" y="2358229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表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3-1</a:t>
            </a:r>
          </a:p>
        </p:txBody>
      </p:sp>
      <p:sp>
        <p:nvSpPr>
          <p:cNvPr id="104529" name="Rectangle 81">
            <a:extLst>
              <a:ext uri="{FF2B5EF4-FFF2-40B4-BE49-F238E27FC236}">
                <a16:creationId xmlns:a16="http://schemas.microsoft.com/office/drawing/2014/main" id="{F9FC26B4-9F73-6351-DE0C-4B5F4277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80" y="5967413"/>
            <a:ext cx="6683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从上表可以看出，每年计息期 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m</a:t>
            </a:r>
            <a:r>
              <a:rPr lang="zh-CN" altLang="en-US" sz="2000" b="1" i="1" dirty="0">
                <a:solidFill>
                  <a:srgbClr val="000000"/>
                </a:solidFill>
                <a:ea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越多， </a:t>
            </a:r>
            <a:r>
              <a:rPr lang="en-US" altLang="zh-CN" sz="2000" b="1" i="1" dirty="0" err="1">
                <a:solidFill>
                  <a:srgbClr val="000000"/>
                </a:solidFill>
                <a:ea typeface="幼圆" pitchFamily="49" charset="-122"/>
              </a:rPr>
              <a:t>i</a:t>
            </a:r>
            <a:r>
              <a:rPr lang="en-US" altLang="zh-CN" sz="2000" b="1" i="1" baseline="-25000" dirty="0" err="1">
                <a:solidFill>
                  <a:srgbClr val="000000"/>
                </a:solidFill>
                <a:ea typeface="幼圆" pitchFamily="49" charset="-122"/>
              </a:rPr>
              <a:t>eff</a:t>
            </a:r>
            <a:r>
              <a:rPr lang="zh-CN" altLang="en-US" sz="2000" b="1" i="1" baseline="-25000" dirty="0">
                <a:solidFill>
                  <a:srgbClr val="000000"/>
                </a:solidFill>
                <a:ea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与 </a:t>
            </a:r>
            <a:r>
              <a:rPr lang="en-US" altLang="zh-CN" sz="2000" b="1" i="1" dirty="0">
                <a:solidFill>
                  <a:srgbClr val="000000"/>
                </a:solidFill>
                <a:ea typeface="幼圆" pitchFamily="49" charset="-122"/>
              </a:rPr>
              <a:t>r</a:t>
            </a:r>
            <a:r>
              <a:rPr lang="zh-CN" altLang="en-US" sz="2000" b="1" i="1" dirty="0">
                <a:solidFill>
                  <a:srgbClr val="000000"/>
                </a:solidFill>
                <a:ea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幼圆" pitchFamily="49" charset="-122"/>
              </a:rPr>
              <a:t>相差越大。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7BE86-D0D1-2A97-2783-525E86364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1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8" grpId="0" animBg="1"/>
      <p:bldP spid="104489" grpId="0" animBg="1"/>
      <p:bldP spid="104490" grpId="0" animBg="1"/>
      <p:bldP spid="104491" grpId="0" animBg="1"/>
      <p:bldP spid="104492" grpId="0" animBg="1"/>
      <p:bldP spid="104493" grpId="0" animBg="1"/>
      <p:bldP spid="104494" grpId="0" animBg="1"/>
      <p:bldP spid="104495" grpId="0" animBg="1"/>
      <p:bldP spid="104496" grpId="0" animBg="1"/>
      <p:bldP spid="104497" grpId="0" animBg="1"/>
      <p:bldP spid="104498" grpId="0" animBg="1"/>
      <p:bldP spid="104499" grpId="0" animBg="1"/>
      <p:bldP spid="104500" grpId="0" animBg="1"/>
      <p:bldP spid="104501" grpId="0" animBg="1"/>
      <p:bldP spid="104502" grpId="0" animBg="1"/>
      <p:bldP spid="104503" grpId="0" animBg="1"/>
      <p:bldP spid="104504" grpId="0" animBg="1"/>
      <p:bldP spid="104505" grpId="0" animBg="1"/>
      <p:bldP spid="104506" grpId="0" animBg="1"/>
      <p:bldP spid="104507" grpId="0" animBg="1"/>
      <p:bldP spid="104508" grpId="0" animBg="1"/>
      <p:bldP spid="104509" grpId="0" animBg="1"/>
      <p:bldP spid="104510" grpId="0" animBg="1"/>
      <p:bldP spid="104511" grpId="0" animBg="1"/>
      <p:bldP spid="104512" grpId="0" animBg="1"/>
      <p:bldP spid="104513" grpId="0" animBg="1"/>
      <p:bldP spid="104527" grpId="0"/>
      <p:bldP spid="1045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0A2C2C4B-8654-613F-C229-F69E62F767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B9D778C-B681-0845-BC3F-DCCEE98DD603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kumimoji="0" lang="en-US" altLang="zh-CN" sz="100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4DEEB41-7DFD-E899-6BD2-9D659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51025"/>
            <a:ext cx="9144000" cy="4103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1B3DE1DB-E90F-CB26-C7FA-6BD1ACA4B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61442"/>
              </p:ext>
            </p:extLst>
          </p:nvPr>
        </p:nvGraphicFramePr>
        <p:xfrm>
          <a:off x="2868401" y="2969543"/>
          <a:ext cx="2960736" cy="62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912800" imgH="9067800" progId="Equation.3">
                  <p:embed/>
                </p:oleObj>
              </mc:Choice>
              <mc:Fallback>
                <p:oleObj name="公式" r:id="rId2" imgW="38912800" imgH="906780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1B3DE1DB-E90F-CB26-C7FA-6BD1ACA4B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401" y="2969543"/>
                        <a:ext cx="2960736" cy="62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5">
            <a:extLst>
              <a:ext uri="{FF2B5EF4-FFF2-40B4-BE49-F238E27FC236}">
                <a16:creationId xmlns:a16="http://schemas.microsoft.com/office/drawing/2014/main" id="{595F4591-6126-5041-2BFD-3FF606A8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198" y="2153167"/>
            <a:ext cx="3077766" cy="81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解：自行画出现金流量图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解法一</a:t>
            </a:r>
            <a:r>
              <a:rPr lang="zh-CN" altLang="en-US" sz="20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： 用年实际利率算：</a:t>
            </a:r>
          </a:p>
        </p:txBody>
      </p:sp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id="{F37D3247-6C50-D26F-CB79-683341DDF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69853"/>
              </p:ext>
            </p:extLst>
          </p:nvPr>
        </p:nvGraphicFramePr>
        <p:xfrm>
          <a:off x="2793406" y="3648121"/>
          <a:ext cx="4454061" cy="41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251100" imgH="5270500" progId="Equation.3">
                  <p:embed/>
                </p:oleObj>
              </mc:Choice>
              <mc:Fallback>
                <p:oleObj name="公式" r:id="rId4" imgW="53251100" imgH="5270500" progId="Equation.3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F37D3247-6C50-D26F-CB79-683341DDF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406" y="3648121"/>
                        <a:ext cx="4454061" cy="41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>
            <a:extLst>
              <a:ext uri="{FF2B5EF4-FFF2-40B4-BE49-F238E27FC236}">
                <a16:creationId xmlns:a16="http://schemas.microsoft.com/office/drawing/2014/main" id="{8C004792-E016-BE8C-1E5D-3BBF6B52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290" y="4238078"/>
            <a:ext cx="5113338" cy="73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解法二：用周期实际利率算：</a:t>
            </a:r>
          </a:p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 月利率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1%</a:t>
            </a:r>
            <a:r>
              <a:rPr lang="zh-CN" altLang="en-US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，计息期数</a:t>
            </a:r>
            <a:r>
              <a:rPr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24</a:t>
            </a:r>
          </a:p>
        </p:txBody>
      </p:sp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F2B6E200-9033-9566-92AF-060CBB90D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91570"/>
              </p:ext>
            </p:extLst>
          </p:nvPr>
        </p:nvGraphicFramePr>
        <p:xfrm>
          <a:off x="2793406" y="5075169"/>
          <a:ext cx="44211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8272700" imgH="5270500" progId="Equation.3">
                  <p:embed/>
                </p:oleObj>
              </mc:Choice>
              <mc:Fallback>
                <p:oleObj name="公式" r:id="rId6" imgW="48272700" imgH="5270500" progId="Equation.3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F2B6E200-9033-9566-92AF-060CBB90D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406" y="5075169"/>
                        <a:ext cx="44211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9">
            <a:extLst>
              <a:ext uri="{FF2B5EF4-FFF2-40B4-BE49-F238E27FC236}">
                <a16:creationId xmlns:a16="http://schemas.microsoft.com/office/drawing/2014/main" id="{03BB4DD9-5806-19B4-D055-A4157F4D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137" y="1223120"/>
            <a:ext cx="9144000" cy="4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【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例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3-6】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本金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1000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元，年利率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12%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，每月计息一次，求</a:t>
            </a:r>
            <a:r>
              <a:rPr kumimoji="0" lang="en-US" altLang="zh-CN" sz="2000" b="1" dirty="0">
                <a:solidFill>
                  <a:srgbClr val="000000"/>
                </a:solidFill>
                <a:ea typeface="幼圆" pitchFamily="49" charset="-122"/>
              </a:rPr>
              <a:t>2</a:t>
            </a:r>
            <a:r>
              <a:rPr kumimoji="0" lang="zh-CN" altLang="en-US" sz="2000" b="1" dirty="0">
                <a:solidFill>
                  <a:srgbClr val="000000"/>
                </a:solidFill>
                <a:ea typeface="幼圆" pitchFamily="49" charset="-122"/>
              </a:rPr>
              <a:t>年后的本利和。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E6835-4C25-EB76-99E9-3C2E33C42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F06E5C-6203-4D75-D422-4D8174844AAD}"/>
              </a:ext>
            </a:extLst>
          </p:cNvPr>
          <p:cNvSpPr txBox="1"/>
          <p:nvPr/>
        </p:nvSpPr>
        <p:spPr>
          <a:xfrm>
            <a:off x="1849290" y="5679941"/>
            <a:ext cx="53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故</a:t>
            </a:r>
            <a:r>
              <a:rPr kumimoji="1" lang="en-US" altLang="zh-CN" b="1" dirty="0">
                <a:solidFill>
                  <a:srgbClr val="FF0000"/>
                </a:solidFill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</a:rPr>
              <a:t>年后的本利和为</a:t>
            </a:r>
            <a:r>
              <a:rPr kumimoji="1" lang="en-US" altLang="zh-CN" b="1" dirty="0">
                <a:solidFill>
                  <a:srgbClr val="FF0000"/>
                </a:solidFill>
              </a:rPr>
              <a:t>1269.7</a:t>
            </a:r>
            <a:r>
              <a:rPr kumimoji="1" lang="zh-CN" altLang="en-US" b="1" dirty="0">
                <a:solidFill>
                  <a:srgbClr val="FF0000"/>
                </a:solidFill>
              </a:rPr>
              <a:t>元。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>
            <a:extLst>
              <a:ext uri="{FF2B5EF4-FFF2-40B4-BE49-F238E27FC236}">
                <a16:creationId xmlns:a16="http://schemas.microsoft.com/office/drawing/2014/main" id="{1B62D180-C551-0FFB-A0EC-A4829A90A6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98706E7-A084-4F44-9300-7A2D2E1D6D14}" type="slidenum">
              <a:rPr kumimoji="0" lang="en-US" altLang="zh-CN" sz="1000">
                <a:solidFill>
                  <a:srgbClr val="808080"/>
                </a:solidFill>
                <a:ea typeface="华文行楷" panose="020108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kumimoji="0" lang="en-US" altLang="zh-CN" sz="1000" dirty="0">
              <a:solidFill>
                <a:srgbClr val="808080"/>
              </a:solidFill>
              <a:ea typeface="华文行楷" panose="02010800040101010101" pitchFamily="2" charset="-12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B079C22C-CB6C-9C5F-328C-56FAABACD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452" y="1219392"/>
            <a:ext cx="10467563" cy="903288"/>
          </a:xfrm>
        </p:spPr>
        <p:txBody>
          <a:bodyPr wrap="square">
            <a:spAutoFit/>
          </a:bodyPr>
          <a:lstStyle/>
          <a:p>
            <a:pPr marL="179388" indent="-179388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幼圆" pitchFamily="49" charset="-122"/>
              </a:rPr>
              <a:t>【</a:t>
            </a:r>
            <a:r>
              <a:rPr lang="zh-CN" altLang="en-US" sz="2000" b="1" dirty="0">
                <a:solidFill>
                  <a:schemeClr val="tx1"/>
                </a:solidFill>
                <a:ea typeface="幼圆" pitchFamily="49" charset="-122"/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  <a:ea typeface="幼圆" pitchFamily="49" charset="-122"/>
              </a:rPr>
              <a:t>3-7】</a:t>
            </a:r>
            <a:r>
              <a:rPr lang="zh-CN" altLang="en-US" sz="2000" b="1" dirty="0">
                <a:solidFill>
                  <a:schemeClr val="tx1"/>
                </a:solidFill>
                <a:ea typeface="幼圆" pitchFamily="49" charset="-122"/>
              </a:rPr>
              <a:t>某公司租一仓库，租期</a:t>
            </a:r>
            <a:r>
              <a:rPr lang="en-US" altLang="zh-CN" sz="2000" b="1" dirty="0">
                <a:solidFill>
                  <a:schemeClr val="tx1"/>
                </a:solidFill>
                <a:ea typeface="幼圆" pitchFamily="49" charset="-122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ea typeface="幼圆" pitchFamily="49" charset="-122"/>
              </a:rPr>
              <a:t>年，每年年初需付租金</a:t>
            </a:r>
            <a:r>
              <a:rPr lang="en-US" altLang="zh-CN" sz="2000" b="1" dirty="0">
                <a:solidFill>
                  <a:schemeClr val="tx1"/>
                </a:solidFill>
                <a:ea typeface="幼圆" pitchFamily="49" charset="-122"/>
              </a:rPr>
              <a:t>12000</a:t>
            </a:r>
            <a:r>
              <a:rPr lang="zh-CN" altLang="en-US" sz="2000" b="1" dirty="0">
                <a:solidFill>
                  <a:schemeClr val="tx1"/>
                </a:solidFill>
                <a:ea typeface="幼圆" pitchFamily="49" charset="-122"/>
              </a:rPr>
              <a:t>元，贴现率为</a:t>
            </a:r>
            <a:r>
              <a:rPr lang="en-US" altLang="zh-CN" sz="2000" b="1" dirty="0">
                <a:solidFill>
                  <a:schemeClr val="tx1"/>
                </a:solidFill>
                <a:ea typeface="幼圆" pitchFamily="49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ea typeface="幼圆" pitchFamily="49" charset="-122"/>
              </a:rPr>
              <a:t>％，问该公司现在应筹集多少资金？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46" name="Rectangle 6">
                <a:extLst>
                  <a:ext uri="{FF2B5EF4-FFF2-40B4-BE49-F238E27FC236}">
                    <a16:creationId xmlns:a16="http://schemas.microsoft.com/office/drawing/2014/main" id="{610C425E-A165-6BC7-E46C-840B8BD09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432" y="3723564"/>
                <a:ext cx="9098070" cy="2662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•"/>
                  <a:defRPr kumimoji="1" sz="3200">
                    <a:solidFill>
                      <a:srgbClr val="036D7B"/>
                    </a:solidFill>
                    <a:latin typeface="Times New Roman" panose="02020603050405020304" pitchFamily="18" charset="0"/>
                    <a:ea typeface="隶书" pitchFamily="49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–"/>
                  <a:defRPr sz="2200" b="1">
                    <a:solidFill>
                      <a:schemeClr val="tx1"/>
                    </a:solidFill>
                    <a:latin typeface="Tahoma" panose="020B060403050404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解：每年初付租金，相当于在节点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0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3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4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的位置（共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5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期）有等额现金流入。转化成标准形式的现金流量图如上。</a:t>
                </a:r>
                <a:endParaRPr kumimoji="0" lang="en-US" altLang="zh-CN" sz="1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20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     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步骤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1: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先求 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′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，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相当于将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5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个等额现金流量折现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, 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即</a:t>
                </a:r>
                <a:endParaRPr kumimoji="0" lang="en-US" altLang="zh-CN" sz="18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             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′</a:t>
                </a:r>
                <a14:m>
                  <m:oMath xmlns:m="http://schemas.openxmlformats.org/officeDocument/2006/math"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=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𝑨</m:t>
                    </m:r>
                    <m:d>
                      <m:dPr>
                        <m:ctrlPr>
                          <a:rPr kumimoji="0"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0"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𝑷</m:t>
                            </m:r>
                          </m:num>
                          <m:den>
                            <m:r>
                              <a:rPr kumimoji="0"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幼圆" pitchFamily="49" charset="-122"/>
                              </a:rPr>
                              <m:t>𝑨</m:t>
                            </m:r>
                          </m:den>
                        </m:f>
                        <m:r>
                          <a:rPr kumimoji="0"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, </m:t>
                        </m:r>
                        <m:r>
                          <a:rPr kumimoji="0"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𝟖</m:t>
                        </m:r>
                        <m:r>
                          <a:rPr kumimoji="0"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%, </m:t>
                        </m:r>
                        <m:r>
                          <a:rPr kumimoji="0"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幼圆" pitchFamily="49" charset="-122"/>
                          </a:rPr>
                          <m:t>𝟓</m:t>
                        </m:r>
                      </m:e>
                    </m:d>
                  </m:oMath>
                </a14:m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𝟏𝟐𝟎𝟎𝟎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𝟗𝟗𝟐𝟕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𝟒𝟕𝟗𝟏𝟐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kumimoji="0" lang="zh-CN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（</m:t>
                    </m:r>
                    <m:r>
                      <a:rPr kumimoji="0" lang="zh-CN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元</m:t>
                    </m:r>
                    <m:r>
                      <a:rPr kumimoji="0" lang="zh-CN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kumimoji="0" lang="en-US" altLang="zh-CN" sz="18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     步骤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2: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再求 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， 相当对 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′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求终值（一次复利），即</a:t>
                </a:r>
                <a:endParaRPr kumimoji="0" lang="en-US" altLang="zh-CN" sz="18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              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</a:t>
                </a:r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P</a:t>
                </a:r>
                <a:r>
                  <a:rPr lang="en-US" altLang="zh-CN" sz="18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𝑭</m:t>
                            </m:r>
                          </m:num>
                          <m:den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𝑷</m:t>
                            </m:r>
                          </m:den>
                        </m:f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, </m:t>
                        </m:r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𝟖</m:t>
                        </m:r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%, </m:t>
                        </m:r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𝟏</m:t>
                        </m:r>
                      </m:e>
                    </m:d>
                  </m:oMath>
                </a14:m>
                <a:r>
                  <a:rPr kumimoji="0" lang="en-US" altLang="zh-CN" sz="1800" b="1" dirty="0">
                    <a:solidFill>
                      <a:srgbClr val="000000"/>
                    </a:solidFill>
                    <a:latin typeface="幼圆" pitchFamily="49" charset="-122"/>
                    <a:ea typeface="幼圆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𝟒𝟕𝟗𝟏𝟐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.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幼圆" pitchFamily="49" charset="-122"/>
                      </a:rPr>
                      <m:t>𝟒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𝟎𝟖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𝟓𝟏𝟕𝟒𝟓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𝟑𝟗𝟐</m:t>
                    </m:r>
                    <m:r>
                      <a:rPr kumimoji="0" lang="zh-CN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（</m:t>
                    </m:r>
                    <m:r>
                      <a:rPr kumimoji="0" lang="zh-CN" alt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元</m:t>
                    </m:r>
                    <m:r>
                      <a:rPr kumimoji="0" lang="zh-CN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kumimoji="0" lang="en-US" altLang="zh-CN" sz="18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fontAlgn="base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故该公司现在应筹集 </a:t>
                </a:r>
                <a:r>
                  <a:rPr kumimoji="0" lang="en-US" altLang="zh-CN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51745.392</a:t>
                </a:r>
                <a:r>
                  <a:rPr kumimoji="0" lang="zh-CN" altLang="en-US" sz="1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元。</a:t>
                </a:r>
                <a:endParaRPr kumimoji="0" lang="en-US" altLang="zh-CN" sz="1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112646" name="Rectangle 6">
                <a:extLst>
                  <a:ext uri="{FF2B5EF4-FFF2-40B4-BE49-F238E27FC236}">
                    <a16:creationId xmlns:a16="http://schemas.microsoft.com/office/drawing/2014/main" id="{610C425E-A165-6BC7-E46C-840B8BD09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432" y="3723564"/>
                <a:ext cx="9098070" cy="2662267"/>
              </a:xfrm>
              <a:prstGeom prst="rect">
                <a:avLst/>
              </a:prstGeom>
              <a:blipFill>
                <a:blip r:embed="rId2"/>
                <a:stretch>
                  <a:fillRect l="-558" t="-1422" b="-7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22" name="Text Box 6">
            <a:extLst>
              <a:ext uri="{FF2B5EF4-FFF2-40B4-BE49-F238E27FC236}">
                <a16:creationId xmlns:a16="http://schemas.microsoft.com/office/drawing/2014/main" id="{017104DE-C00E-9CB7-24CA-8FEA371B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524" y="2862264"/>
            <a:ext cx="4552528" cy="3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8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0          1            2            3            4            5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EFDC2853-FB68-888B-1E37-2AE31DA8F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2539" y="2493963"/>
            <a:ext cx="1587" cy="4492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1" name="Freeform 15">
            <a:extLst>
              <a:ext uri="{FF2B5EF4-FFF2-40B4-BE49-F238E27FC236}">
                <a16:creationId xmlns:a16="http://schemas.microsoft.com/office/drawing/2014/main" id="{242000B0-5EAB-8E73-CD54-9ACB858E51B9}"/>
              </a:ext>
            </a:extLst>
          </p:cNvPr>
          <p:cNvSpPr>
            <a:spLocks/>
          </p:cNvSpPr>
          <p:nvPr/>
        </p:nvSpPr>
        <p:spPr bwMode="auto">
          <a:xfrm flipV="1">
            <a:off x="3792538" y="2862263"/>
            <a:ext cx="4857750" cy="88900"/>
          </a:xfrm>
          <a:custGeom>
            <a:avLst/>
            <a:gdLst>
              <a:gd name="T0" fmla="*/ 0 w 2160"/>
              <a:gd name="T1" fmla="*/ 0 h 1"/>
              <a:gd name="T2" fmla="*/ 2160 w 2160"/>
              <a:gd name="T3" fmla="*/ 0 h 1"/>
              <a:gd name="T4" fmla="*/ 0 60000 65536"/>
              <a:gd name="T5" fmla="*/ 0 60000 65536"/>
              <a:gd name="T6" fmla="*/ 0 w 2160"/>
              <a:gd name="T7" fmla="*/ 0 h 1"/>
              <a:gd name="T8" fmla="*/ 2160 w 21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" h="1">
                <a:moveTo>
                  <a:pt x="0" y="0"/>
                </a:moveTo>
                <a:lnTo>
                  <a:pt x="216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rot="1080000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B7C775DA-1BF0-8DB9-83BC-E9E995DB0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9" y="2492376"/>
            <a:ext cx="1587" cy="449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8D48B3E7-6502-1BA2-36F9-E7ED86797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50" y="2492376"/>
            <a:ext cx="1588" cy="449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EBFE0DAC-DBD7-54E5-C9BF-894423720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0" y="2492376"/>
            <a:ext cx="1588" cy="449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C41B319-2112-8282-6266-95AAB0B082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5350" y="2492376"/>
            <a:ext cx="1588" cy="449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98580455-3DB4-1A8E-7746-B2A2A87F6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8950" y="2492376"/>
            <a:ext cx="1588" cy="449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A92628EB-B83C-36CD-4FEC-830BFF345EAE}"/>
              </a:ext>
            </a:extLst>
          </p:cNvPr>
          <p:cNvSpPr>
            <a:spLocks/>
          </p:cNvSpPr>
          <p:nvPr/>
        </p:nvSpPr>
        <p:spPr bwMode="auto">
          <a:xfrm flipV="1">
            <a:off x="3817894" y="2399698"/>
            <a:ext cx="3454400" cy="88900"/>
          </a:xfrm>
          <a:custGeom>
            <a:avLst/>
            <a:gdLst>
              <a:gd name="T0" fmla="*/ 0 w 2160"/>
              <a:gd name="T1" fmla="*/ 0 h 1"/>
              <a:gd name="T2" fmla="*/ 2160 w 2160"/>
              <a:gd name="T3" fmla="*/ 0 h 1"/>
              <a:gd name="T4" fmla="*/ 0 60000 65536"/>
              <a:gd name="T5" fmla="*/ 0 60000 65536"/>
              <a:gd name="T6" fmla="*/ 0 w 2160"/>
              <a:gd name="T7" fmla="*/ 0 h 1"/>
              <a:gd name="T8" fmla="*/ 2160 w 21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" h="1">
                <a:moveTo>
                  <a:pt x="0" y="0"/>
                </a:moveTo>
                <a:lnTo>
                  <a:pt x="216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lgDash"/>
            <a:round/>
            <a:headEnd/>
            <a:tailEnd type="none" w="med" len="lg"/>
          </a:ln>
        </p:spPr>
        <p:txBody>
          <a:bodyPr rot="1080000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2660" name="Rectangle 20">
            <a:extLst>
              <a:ext uri="{FF2B5EF4-FFF2-40B4-BE49-F238E27FC236}">
                <a16:creationId xmlns:a16="http://schemas.microsoft.com/office/drawing/2014/main" id="{5FC7998A-EF41-7ED7-42D2-241BA7C7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2133601"/>
            <a:ext cx="1408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A=12000</a:t>
            </a: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2F66D0E8-6988-A946-3894-A7D1F13581F0}"/>
              </a:ext>
            </a:extLst>
          </p:cNvPr>
          <p:cNvSpPr>
            <a:spLocks/>
          </p:cNvSpPr>
          <p:nvPr/>
        </p:nvSpPr>
        <p:spPr bwMode="auto">
          <a:xfrm flipV="1">
            <a:off x="2927350" y="2860675"/>
            <a:ext cx="863600" cy="88900"/>
          </a:xfrm>
          <a:custGeom>
            <a:avLst/>
            <a:gdLst>
              <a:gd name="T0" fmla="*/ 0 w 2160"/>
              <a:gd name="T1" fmla="*/ 0 h 1"/>
              <a:gd name="T2" fmla="*/ 2160 w 2160"/>
              <a:gd name="T3" fmla="*/ 0 h 1"/>
              <a:gd name="T4" fmla="*/ 0 60000 65536"/>
              <a:gd name="T5" fmla="*/ 0 60000 65536"/>
              <a:gd name="T6" fmla="*/ 0 w 2160"/>
              <a:gd name="T7" fmla="*/ 0 h 1"/>
              <a:gd name="T8" fmla="*/ 2160 w 21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" h="1">
                <a:moveTo>
                  <a:pt x="0" y="0"/>
                </a:moveTo>
                <a:lnTo>
                  <a:pt x="216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lgDash"/>
            <a:round/>
            <a:headEnd/>
            <a:tailEnd type="none" w="med" len="lg"/>
          </a:ln>
        </p:spPr>
        <p:txBody>
          <a:bodyPr rot="1080000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9C383EB-4435-BAE9-42E1-A6C0E607B9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792539" y="2924175"/>
            <a:ext cx="1587" cy="719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C94FCE6E-7B04-0E11-ACF0-770F0348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3357564"/>
            <a:ext cx="862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P=?</a:t>
            </a:r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541E866D-04C0-B14A-81B5-A069F4D1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2870201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0′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8E9B4B3-F989-FF01-826F-9C705C4DA58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927350" y="2943225"/>
            <a:ext cx="1588" cy="719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66" name="Rectangle 26">
            <a:extLst>
              <a:ext uri="{FF2B5EF4-FFF2-40B4-BE49-F238E27FC236}">
                <a16:creationId xmlns:a16="http://schemas.microsoft.com/office/drawing/2014/main" id="{6FECF0DD-0442-03D1-D076-360D2140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3575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•"/>
              <a:defRPr kumimoji="1" sz="3200">
                <a:solidFill>
                  <a:srgbClr val="036D7B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–"/>
              <a:defRPr sz="2200" b="1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′</a:t>
            </a:r>
            <a:endParaRPr kumimoji="0" lang="en-US" altLang="zh-CN" sz="1800" b="1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DB87809-4DCB-4D3C-1BCA-34C70EC68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42875"/>
            <a:ext cx="10390716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课后练习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60" grpId="0"/>
      <p:bldP spid="112663" grpId="0"/>
      <p:bldP spid="112664" grpId="0"/>
      <p:bldP spid="112664" grpId="1"/>
      <p:bldP spid="112664" grpId="2"/>
      <p:bldP spid="112666" grpId="0"/>
      <p:bldP spid="112666" grpId="1"/>
    </p:bldLst>
  </p:timing>
</p:sld>
</file>

<file path=ppt/theme/theme1.xml><?xml version="1.0" encoding="utf-8"?>
<a:theme xmlns:a="http://schemas.openxmlformats.org/drawingml/2006/main" name="Blends">
  <a:themeElements>
    <a:clrScheme name="Blends 4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Blends">
      <a:majorFont>
        <a:latin typeface="Times New Roman"/>
        <a:ea typeface="华文行楷"/>
        <a:cs typeface=""/>
      </a:majorFont>
      <a:minorFont>
        <a:latin typeface="Times New Roman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1402</Words>
  <Application>Microsoft Macintosh PowerPoint</Application>
  <PresentationFormat>宽屏</PresentationFormat>
  <Paragraphs>176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等线</vt:lpstr>
      <vt:lpstr>等线 Light</vt:lpstr>
      <vt:lpstr>华文行楷</vt:lpstr>
      <vt:lpstr>楷体_GB2312</vt:lpstr>
      <vt:lpstr>隶书</vt:lpstr>
      <vt:lpstr>宋体</vt:lpstr>
      <vt:lpstr>幼圆</vt:lpstr>
      <vt:lpstr>Arial Unicode MS</vt:lpstr>
      <vt:lpstr>Arial</vt:lpstr>
      <vt:lpstr>Cambria Math</vt:lpstr>
      <vt:lpstr>Tahoma</vt:lpstr>
      <vt:lpstr>Times New Roman</vt:lpstr>
      <vt:lpstr>Wingdings</vt:lpstr>
      <vt:lpstr>Blends</vt:lpstr>
      <vt:lpstr>1_Office 主题​​</vt:lpstr>
      <vt:lpstr>Equation</vt:lpstr>
      <vt:lpstr>公式</vt:lpstr>
      <vt:lpstr>PowerPoint 演示文稿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  <vt:lpstr>课后练习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Leopold Becher</dc:creator>
  <cp:lastModifiedBy>Leopold Becher</cp:lastModifiedBy>
  <cp:revision>32</cp:revision>
  <dcterms:created xsi:type="dcterms:W3CDTF">2024-09-15T10:38:34Z</dcterms:created>
  <dcterms:modified xsi:type="dcterms:W3CDTF">2024-09-27T16:06:53Z</dcterms:modified>
</cp:coreProperties>
</file>